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257" r:id="rId2"/>
    <p:sldId id="364" r:id="rId3"/>
    <p:sldId id="301" r:id="rId4"/>
    <p:sldId id="358" r:id="rId5"/>
    <p:sldId id="356" r:id="rId6"/>
    <p:sldId id="359" r:id="rId7"/>
    <p:sldId id="357" r:id="rId8"/>
    <p:sldId id="362" r:id="rId9"/>
    <p:sldId id="363" r:id="rId10"/>
    <p:sldId id="337" r:id="rId11"/>
    <p:sldId id="361" r:id="rId12"/>
    <p:sldId id="360" r:id="rId13"/>
    <p:sldId id="352" r:id="rId14"/>
    <p:sldId id="340" r:id="rId15"/>
    <p:sldId id="349" r:id="rId16"/>
    <p:sldId id="341" r:id="rId17"/>
    <p:sldId id="342" r:id="rId18"/>
    <p:sldId id="343" r:id="rId19"/>
    <p:sldId id="353" r:id="rId20"/>
    <p:sldId id="354" r:id="rId21"/>
    <p:sldId id="355" r:id="rId22"/>
    <p:sldId id="344" r:id="rId23"/>
    <p:sldId id="347" r:id="rId24"/>
    <p:sldId id="350" r:id="rId25"/>
    <p:sldId id="351" r:id="rId26"/>
    <p:sldId id="345" r:id="rId27"/>
    <p:sldId id="346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80" autoAdjust="0"/>
    <p:restoredTop sz="94671" autoAdjust="0"/>
  </p:normalViewPr>
  <p:slideViewPr>
    <p:cSldViewPr>
      <p:cViewPr varScale="1">
        <p:scale>
          <a:sx n="102" d="100"/>
          <a:sy n="102" d="100"/>
        </p:scale>
        <p:origin x="38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B8474E8-BEDB-4041-8873-D148A0F85F6C}" type="datetimeFigureOut">
              <a:rPr lang="en-GB" smtClean="0"/>
              <a:t>07/12/2018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00E914A7-3C72-411C-BFA4-130DEEDB842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7477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4F7DC566-3113-4CEA-AF5F-8E0ED648521E}" type="datetimeFigureOut">
              <a:rPr lang="en-GB" smtClean="0"/>
              <a:t>07/12/2018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30994E4-63D7-4976-8CAF-736A81CD6DC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567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fld id="{D12BB2CB-F40E-4868-98F2-6779C6E35245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60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2905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688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469086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1801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366935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15860" indent="-224462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3A9240F-3307-4BB4-8AEB-AB51150F33B6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alt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81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3583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603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4327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078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6555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>
                <a:solidFill>
                  <a:prstClr val="black"/>
                </a:solidFill>
              </a:rPr>
              <a:pPr/>
              <a:t>26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219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994E4-63D7-4976-8CAF-736A81CD6DCA}" type="slidenum">
              <a:rPr lang="en-GB" smtClean="0">
                <a:solidFill>
                  <a:prstClr val="black"/>
                </a:solidFill>
              </a:rPr>
              <a:pPr/>
              <a:t>27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53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C9CE5-ECCC-41C7-A2E1-D43166161598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79C99-5ABC-440C-ADDD-66C31A1BB9F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044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5D715-942B-4A95-B315-342BE37F50CC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5D904-5CD5-47C6-81DA-BC847390C05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311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CD6D3-2466-4325-9683-5BBD32A37483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E0749-C16B-4BCC-AB3F-FEDD373BC90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328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29392-564A-4853-9713-262DD8530F4C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5F212-9E8A-4C22-BE3C-D580525DE53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31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3C2B9-89BD-40CE-9B21-09566547DC7A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4EF8E-5B08-4D69-AAE0-AC9545FBBE8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01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E6600-966F-41A9-90BF-1E60A00D345C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9283F-6A8F-4BCF-A650-7CD3A6523DF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2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68118-4B1B-4234-8983-C139A9C62674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C6D1C-8DCD-4067-8608-0792FE7DC2A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233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8CFF6-2CA1-4199-AB09-B893F5472354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A46D4-5078-45E2-AB3F-1E33729D00D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503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5F331-37E9-4594-8753-CDFDF4A8CB67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5FA21-7FC6-4422-AEB8-A538799A032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429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A8C88-4A2D-45C0-A344-4F0DAE70A892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2B22C-7B64-4D42-93CC-2D06CC15D42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068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4C7E3-F1D2-4A62-99D3-C5E36015465E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FE993-F446-487A-87E3-C8FABF2AD68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373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5C052D-3BBE-4967-B8CA-5F39F63D1A52}" type="datetimeFigureOut">
              <a:rPr lang="en-GB"/>
              <a:pPr>
                <a:defRPr/>
              </a:pPr>
              <a:t>07/12/2018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white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CDEC39-FDFD-4C62-B6ED-432FD8C8971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1919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ritishpathe.com/video/shanghai-under-red-contro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pcbristol.net/" TargetMode="Externa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525" y="1556792"/>
            <a:ext cx="9148413" cy="5301208"/>
          </a:xfrm>
          <a:prstGeom prst="rect">
            <a:avLst/>
          </a:prstGeom>
        </p:spPr>
        <p:txBody>
          <a:bodyPr wrap="square" lIns="540000" tIns="360000" rIns="540000" bIns="360000" numCol="2" spcCol="360000">
            <a:normAutofit fontScale="92500" lnSpcReduction="10000"/>
          </a:bodyPr>
          <a:lstStyle/>
          <a:p>
            <a:pPr>
              <a:defRPr/>
            </a:pPr>
            <a:r>
              <a:rPr lang="en-GB" sz="2900" b="1" u="sng" dirty="0" smtClean="0">
                <a:solidFill>
                  <a:prstClr val="white"/>
                </a:solidFill>
                <a:cs typeface="Arial" charset="0"/>
              </a:rPr>
              <a:t>1. Nationalist Shanghai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>
                <a:solidFill>
                  <a:prstClr val="white"/>
                </a:solidFill>
                <a:cs typeface="Arial" charset="0"/>
              </a:rPr>
              <a:t>May 30th Incident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>
                <a:solidFill>
                  <a:prstClr val="white"/>
                </a:solidFill>
                <a:cs typeface="Arial" charset="0"/>
              </a:rPr>
              <a:t>Chiang Kai-shek 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Shanghai Massacre</a:t>
            </a:r>
          </a:p>
          <a:p>
            <a:pPr marL="285750" indent="-285750">
              <a:buFontTx/>
              <a:buChar char="-"/>
              <a:defRPr/>
            </a:pPr>
            <a:endParaRPr lang="en-GB" sz="2700" b="1" u="sng" dirty="0">
              <a:solidFill>
                <a:prstClr val="white"/>
              </a:solidFill>
              <a:cs typeface="Arial" charset="0"/>
            </a:endParaRPr>
          </a:p>
          <a:p>
            <a:pPr>
              <a:defRPr/>
            </a:pPr>
            <a:r>
              <a:rPr lang="en-GB" sz="2700" b="1" u="sng" dirty="0">
                <a:solidFill>
                  <a:prstClr val="white"/>
                </a:solidFill>
                <a:cs typeface="Arial" charset="0"/>
              </a:rPr>
              <a:t>2. </a:t>
            </a:r>
            <a:r>
              <a:rPr lang="en-GB" sz="2700" b="1" u="sng" dirty="0" smtClean="0">
                <a:solidFill>
                  <a:prstClr val="white"/>
                </a:solidFill>
                <a:cs typeface="Arial" charset="0"/>
              </a:rPr>
              <a:t>Communist </a:t>
            </a:r>
            <a:r>
              <a:rPr lang="en-GB" sz="2700" b="1" u="sng" dirty="0" err="1" smtClean="0">
                <a:solidFill>
                  <a:prstClr val="white"/>
                </a:solidFill>
                <a:cs typeface="Arial" charset="0"/>
              </a:rPr>
              <a:t>Shangha</a:t>
            </a:r>
            <a:endParaRPr lang="en-GB" sz="2700" dirty="0">
              <a:solidFill>
                <a:prstClr val="white"/>
              </a:solidFill>
              <a:cs typeface="Arial" charset="0"/>
            </a:endParaRPr>
          </a:p>
          <a:p>
            <a:pPr marL="285750" indent="-285750">
              <a:buFontTx/>
              <a:buChar char="-"/>
              <a:defRPr/>
            </a:pP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Est. of CCP</a:t>
            </a:r>
          </a:p>
          <a:p>
            <a:pPr>
              <a:defRPr/>
            </a:pPr>
            <a:endParaRPr lang="en-GB" sz="2700" dirty="0" smtClean="0">
              <a:solidFill>
                <a:prstClr val="white"/>
              </a:solidFill>
              <a:cs typeface="Arial" charset="0"/>
            </a:endParaRPr>
          </a:p>
          <a:p>
            <a:pPr>
              <a:defRPr/>
            </a:pPr>
            <a:r>
              <a:rPr lang="en-GB" sz="2700" b="1" u="sng" dirty="0" smtClean="0">
                <a:solidFill>
                  <a:prstClr val="white"/>
                </a:solidFill>
                <a:cs typeface="Arial" charset="0"/>
              </a:rPr>
              <a:t>3</a:t>
            </a:r>
            <a:r>
              <a:rPr lang="en-GB" sz="2700" b="1" u="sng" dirty="0">
                <a:solidFill>
                  <a:prstClr val="white"/>
                </a:solidFill>
                <a:cs typeface="Arial" charset="0"/>
              </a:rPr>
              <a:t>. </a:t>
            </a:r>
            <a:r>
              <a:rPr lang="en-GB" sz="2700" b="1" u="sng" dirty="0" smtClean="0">
                <a:solidFill>
                  <a:prstClr val="white"/>
                </a:solidFill>
                <a:cs typeface="Arial" charset="0"/>
              </a:rPr>
              <a:t>Occupied Shanghai </a:t>
            </a:r>
            <a:endParaRPr lang="en-GB" sz="27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  <a:p>
            <a:pPr marL="285750" indent="-285750">
              <a:buFontTx/>
              <a:buChar char="-"/>
              <a:defRPr/>
            </a:pP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Est</a:t>
            </a:r>
            <a:r>
              <a:rPr lang="en-GB" sz="2700" dirty="0">
                <a:solidFill>
                  <a:prstClr val="white"/>
                </a:solidFill>
                <a:cs typeface="Arial" charset="0"/>
              </a:rPr>
              <a:t>. of </a:t>
            </a: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CCP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Ballard and Chang</a:t>
            </a:r>
          </a:p>
          <a:p>
            <a:pPr marL="285750" indent="-285750">
              <a:buFontTx/>
              <a:buChar char="-"/>
              <a:defRPr/>
            </a:pPr>
            <a:endParaRPr lang="en-GB" sz="2700" dirty="0">
              <a:solidFill>
                <a:prstClr val="white"/>
              </a:solidFill>
              <a:cs typeface="Arial" charset="0"/>
            </a:endParaRPr>
          </a:p>
          <a:p>
            <a:pPr marL="285750" indent="-285750">
              <a:buFontTx/>
              <a:buChar char="-"/>
              <a:defRPr/>
            </a:pPr>
            <a:endParaRPr lang="en-GB" sz="2700" dirty="0" smtClean="0">
              <a:solidFill>
                <a:prstClr val="white"/>
              </a:solidFill>
              <a:cs typeface="Arial" charset="0"/>
            </a:endParaRPr>
          </a:p>
          <a:p>
            <a:pPr>
              <a:defRPr/>
            </a:pPr>
            <a:r>
              <a:rPr lang="en-GB" sz="2700" b="1" u="sng" dirty="0" smtClean="0">
                <a:solidFill>
                  <a:prstClr val="white"/>
                </a:solidFill>
                <a:cs typeface="Arial" charset="0"/>
              </a:rPr>
              <a:t>4. Maoist Shanghai</a:t>
            </a:r>
          </a:p>
          <a:p>
            <a:pPr marL="457200" indent="-457200">
              <a:buFontTx/>
              <a:buChar char="-"/>
              <a:defRPr/>
            </a:pP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Shanghai Campaign 1949</a:t>
            </a:r>
          </a:p>
          <a:p>
            <a:pPr marL="457200" indent="-457200">
              <a:buFontTx/>
              <a:buChar char="-"/>
              <a:defRPr/>
            </a:pP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People’s Republic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Great </a:t>
            </a:r>
            <a:r>
              <a:rPr lang="en-GB" sz="2700" dirty="0">
                <a:solidFill>
                  <a:prstClr val="white"/>
                </a:solidFill>
                <a:cs typeface="Arial" charset="0"/>
              </a:rPr>
              <a:t>Leap </a:t>
            </a: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Forward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>
                <a:solidFill>
                  <a:prstClr val="white"/>
                </a:solidFill>
                <a:cs typeface="Arial" charset="0"/>
              </a:rPr>
              <a:t>Good </a:t>
            </a: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Eighth </a:t>
            </a:r>
            <a:r>
              <a:rPr lang="en-GB" sz="2700" dirty="0">
                <a:solidFill>
                  <a:prstClr val="white"/>
                </a:solidFill>
                <a:cs typeface="Arial" charset="0"/>
              </a:rPr>
              <a:t>Company of Nanjing Road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>
                <a:solidFill>
                  <a:prstClr val="white"/>
                </a:solidFill>
                <a:cs typeface="Arial" charset="0"/>
              </a:rPr>
              <a:t>Shanghai People’s Commune, 1967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Cultural </a:t>
            </a:r>
            <a:r>
              <a:rPr lang="en-GB" sz="2700" dirty="0">
                <a:solidFill>
                  <a:prstClr val="white"/>
                </a:solidFill>
                <a:cs typeface="Arial" charset="0"/>
              </a:rPr>
              <a:t>R</a:t>
            </a:r>
            <a:r>
              <a:rPr lang="en-GB" sz="2700" dirty="0" smtClean="0">
                <a:solidFill>
                  <a:prstClr val="white"/>
                </a:solidFill>
                <a:cs typeface="Arial" charset="0"/>
              </a:rPr>
              <a:t>evolution</a:t>
            </a:r>
          </a:p>
          <a:p>
            <a:pPr>
              <a:defRPr/>
            </a:pPr>
            <a:endParaRPr lang="en-GB" sz="2700" dirty="0">
              <a:solidFill>
                <a:prstClr val="white"/>
              </a:solidFill>
              <a:cs typeface="Arial" charset="0"/>
            </a:endParaRPr>
          </a:p>
          <a:p>
            <a:pPr>
              <a:defRPr/>
            </a:pPr>
            <a:r>
              <a:rPr lang="en-GB" sz="2700" b="1" u="sng" dirty="0" smtClean="0">
                <a:solidFill>
                  <a:prstClr val="white"/>
                </a:solidFill>
                <a:cs typeface="Arial" charset="0"/>
              </a:rPr>
              <a:t>5. Post-Mao Shanghai</a:t>
            </a:r>
            <a:endParaRPr lang="en-GB" sz="2700" b="1" u="sng" dirty="0">
              <a:solidFill>
                <a:prstClr val="white"/>
              </a:solidFill>
              <a:cs typeface="Arial" charset="0"/>
            </a:endParaRPr>
          </a:p>
          <a:p>
            <a:pPr marL="285750" indent="-285750">
              <a:buFontTx/>
              <a:buChar char="-"/>
              <a:defRPr/>
            </a:pPr>
            <a:r>
              <a:rPr lang="en-GB" sz="2700" dirty="0">
                <a:solidFill>
                  <a:prstClr val="white"/>
                </a:solidFill>
                <a:cs typeface="Arial" charset="0"/>
              </a:rPr>
              <a:t>Economic liberalisation</a:t>
            </a:r>
          </a:p>
          <a:p>
            <a:pPr marL="285750" indent="-285750">
              <a:buFontTx/>
              <a:buChar char="-"/>
              <a:defRPr/>
            </a:pPr>
            <a:r>
              <a:rPr lang="en-GB" sz="2700" dirty="0">
                <a:solidFill>
                  <a:prstClr val="white"/>
                </a:solidFill>
                <a:cs typeface="Arial" charset="0"/>
              </a:rPr>
              <a:t>Nostalgia</a:t>
            </a:r>
          </a:p>
        </p:txBody>
      </p:sp>
      <p:sp>
        <p:nvSpPr>
          <p:cNvPr id="4" name="Rectangle 3"/>
          <p:cNvSpPr/>
          <p:nvPr/>
        </p:nvSpPr>
        <p:spPr>
          <a:xfrm>
            <a:off x="-11113" y="-3175"/>
            <a:ext cx="9144001" cy="1952321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WEEK 2 Shanghai: Paris of the East</a:t>
            </a:r>
          </a:p>
          <a:p>
            <a:pPr>
              <a:defRPr/>
            </a:pPr>
            <a:r>
              <a:rPr lang="en-GB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Lecture </a:t>
            </a:r>
            <a:r>
              <a:rPr lang="en-GB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8</a:t>
            </a:r>
            <a:r>
              <a:rPr lang="en-GB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: Shanghai in War and </a:t>
            </a:r>
            <a:r>
              <a:rPr lang="en-GB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Revolution</a:t>
            </a:r>
            <a:endParaRPr lang="en-GB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45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6618"/>
            <a:ext cx="9144000" cy="610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52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25921" y="-6561"/>
            <a:ext cx="9155113" cy="1736878"/>
          </a:xfrm>
          <a:prstGeom prst="rect">
            <a:avLst/>
          </a:prstGeom>
        </p:spPr>
        <p:txBody>
          <a:bodyPr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4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Chronology of Modern China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7981"/>
              </p:ext>
            </p:extLst>
          </p:nvPr>
        </p:nvGraphicFramePr>
        <p:xfrm>
          <a:off x="483183" y="1340769"/>
          <a:ext cx="8337289" cy="51845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4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729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569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1644–1911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The Qing </a:t>
                      </a:r>
                      <a:r>
                        <a:rPr lang="en-US" sz="1800" dirty="0">
                          <a:effectLst/>
                        </a:rPr>
                        <a:t>Dynasty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27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1839–1842,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effectLst/>
                        </a:rPr>
                        <a:t>1856–1860 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 smtClean="0">
                          <a:effectLst/>
                        </a:rPr>
                        <a:t>Opium Wars </a:t>
                      </a:r>
                      <a:r>
                        <a:rPr lang="en-US" sz="1800" dirty="0">
                          <a:effectLst/>
                        </a:rPr>
                        <a:t>between Great Britain and China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68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solidFill>
                            <a:srgbClr val="FFFF00"/>
                          </a:solidFill>
                          <a:effectLst/>
                        </a:rPr>
                        <a:t>1912–1949</a:t>
                      </a:r>
                      <a:endParaRPr lang="en-US" sz="1800" dirty="0">
                        <a:solidFill>
                          <a:srgbClr val="FFFF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solidFill>
                            <a:srgbClr val="FFFF00"/>
                          </a:solidFill>
                          <a:effectLst/>
                        </a:rPr>
                        <a:t>Republican Era</a:t>
                      </a:r>
                      <a:endParaRPr lang="en-US" sz="1800" b="1" dirty="0">
                        <a:solidFill>
                          <a:srgbClr val="FFFF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286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1937–1945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Second-Sino Japanese War: Japanese occupation of eastern China, including Shanghai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68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1949–present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b="1" dirty="0">
                          <a:solidFill>
                            <a:schemeClr val="tx1"/>
                          </a:solidFill>
                          <a:effectLst/>
                        </a:rPr>
                        <a:t>People’s Republic of China – Communist era</a:t>
                      </a:r>
                      <a:endParaRPr lang="en-US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68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1958–1961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The Great Leap </a:t>
                      </a:r>
                      <a:r>
                        <a:rPr lang="en-US" sz="1800" dirty="0" smtClean="0">
                          <a:effectLst/>
                        </a:rPr>
                        <a:t>Forward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68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1966–1976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effectLst/>
                        </a:rPr>
                        <a:t>Cultural </a:t>
                      </a:r>
                      <a:r>
                        <a:rPr lang="en-US" sz="1800" dirty="0" smtClean="0">
                          <a:effectLst/>
                        </a:rPr>
                        <a:t>Revolution</a:t>
                      </a:r>
                      <a:endParaRPr lang="en-US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47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800" dirty="0">
                          <a:solidFill>
                            <a:schemeClr val="bg1"/>
                          </a:solidFill>
                          <a:effectLst/>
                        </a:rPr>
                        <a:t>1978–present</a:t>
                      </a:r>
                      <a:endParaRPr lang="en-US" sz="18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noProof="0" dirty="0" smtClean="0">
                          <a:solidFill>
                            <a:schemeClr val="bg1"/>
                          </a:solidFill>
                          <a:effectLst/>
                        </a:rPr>
                        <a:t>Liberalisation</a:t>
                      </a:r>
                      <a:r>
                        <a:rPr lang="en-US" sz="1800" b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US" sz="1800" b="1" dirty="0">
                          <a:solidFill>
                            <a:schemeClr val="bg1"/>
                          </a:solidFill>
                          <a:effectLst/>
                        </a:rPr>
                        <a:t>of Chinese economy</a:t>
                      </a:r>
                      <a:endParaRPr lang="en-US" sz="1800" b="1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7472" marR="17472" marT="17472" marB="17472" anchor="ctr"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633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836712"/>
            <a:ext cx="4019550" cy="55245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1" y="836712"/>
            <a:ext cx="4035715" cy="55245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0"/>
            <a:ext cx="9024312" cy="1096363"/>
          </a:xfrm>
          <a:prstGeom prst="rect">
            <a:avLst/>
          </a:prstGeom>
        </p:spPr>
        <p:txBody>
          <a:bodyPr wrap="square" lIns="540000" tIns="360000" rIns="540000" bIns="36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Nationalist Shanghai: May 30</a:t>
            </a:r>
            <a:r>
              <a:rPr lang="en-GB" sz="2400" b="1" baseline="30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Incident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5762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131811" y="0"/>
            <a:ext cx="5004048" cy="173687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2" descr="http://c8.alamy.com/comp/C46DJT/chiang-kai-shek-after-the-capture-of-shanghai-1927-C46DJT.jpg"/>
          <p:cNvSpPr>
            <a:spLocks noChangeAspect="1" noChangeArrowheads="1"/>
          </p:cNvSpPr>
          <p:nvPr/>
        </p:nvSpPr>
        <p:spPr bwMode="auto">
          <a:xfrm>
            <a:off x="36860" y="0"/>
            <a:ext cx="6981825" cy="55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>
              <a:solidFill>
                <a:prstClr val="white"/>
              </a:solidFill>
            </a:endParaRPr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034" y="44624"/>
            <a:ext cx="4889825" cy="3886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49"/>
          <a:stretch/>
        </p:blipFill>
        <p:spPr bwMode="auto">
          <a:xfrm>
            <a:off x="5406660" y="3942163"/>
            <a:ext cx="3791036" cy="2746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63500" y="116632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Nationalist Shanghai: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Chiang Kai-shek 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441054"/>
            <a:ext cx="4427984" cy="6309420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Warlord Era 1916–1928: China ruled by competing factions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Nationalist leaders use International Settlement as hideout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Chiang Kai-shek (1887–1975) eventually emerges as leader of unified national government in 1928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Chiang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later dictator of Taiwan-based Republic of China, married to Soong Mei-Ling, sister of Soong </a:t>
            </a: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Qing-ling – wife of Sun Yat-sen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95498" y="5927814"/>
            <a:ext cx="51565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>
                <a:solidFill>
                  <a:schemeClr val="bg1"/>
                </a:solidFill>
              </a:rPr>
              <a:t>Chiang Kai-shek after the capture of Shanghai, 1927; Chiang Kai-shek and Soong Mei-Ling  marriage, Majestic Hotel, Shanghai, 1927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46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73" y="836712"/>
            <a:ext cx="8602166" cy="57010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763688" y="11247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Town </a:t>
            </a:r>
            <a:r>
              <a:rPr lang="en-GB" dirty="0">
                <a:solidFill>
                  <a:schemeClr val="bg1"/>
                </a:solidFill>
              </a:rPr>
              <a:t>hall of the Special Municipality of </a:t>
            </a:r>
            <a:r>
              <a:rPr lang="en-GB" dirty="0" smtClean="0">
                <a:solidFill>
                  <a:schemeClr val="bg1"/>
                </a:solidFill>
              </a:rPr>
              <a:t>Shanghai, built </a:t>
            </a:r>
            <a:r>
              <a:rPr lang="en-GB" dirty="0">
                <a:solidFill>
                  <a:schemeClr val="bg1"/>
                </a:solidFill>
              </a:rPr>
              <a:t>in 1933 in Chinese palatial </a:t>
            </a:r>
            <a:r>
              <a:rPr lang="en-GB" dirty="0" smtClean="0">
                <a:solidFill>
                  <a:schemeClr val="bg1"/>
                </a:solidFill>
              </a:rPr>
              <a:t>style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024312" cy="1096363"/>
          </a:xfrm>
          <a:prstGeom prst="rect">
            <a:avLst/>
          </a:prstGeom>
        </p:spPr>
        <p:txBody>
          <a:bodyPr wrap="square" lIns="540000" tIns="360000" rIns="540000" bIns="36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Nationalist Shanghai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Chiang Kai-shek </a:t>
            </a:r>
          </a:p>
        </p:txBody>
      </p:sp>
    </p:spTree>
    <p:extLst>
      <p:ext uri="{BB962C8B-B14F-4D97-AF65-F5344CB8AC3E}">
        <p14:creationId xmlns:p14="http://schemas.microsoft.com/office/powerpoint/2010/main" val="901486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940668"/>
            <a:ext cx="7506004" cy="425499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79512" y="5373216"/>
            <a:ext cx="68407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Chiang consolidation 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power facilitated by Shanghai Massacre of 1927, which purged  Chiang’s political opponents (especially communists)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9024312" cy="1096363"/>
          </a:xfrm>
          <a:prstGeom prst="rect">
            <a:avLst/>
          </a:prstGeom>
        </p:spPr>
        <p:txBody>
          <a:bodyPr wrap="square" lIns="540000" tIns="360000" rIns="540000" bIns="360000">
            <a:spAutoFit/>
          </a:bodyPr>
          <a:lstStyle/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Nationalist Shanghai: Shanghai Massacre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367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131811" y="0"/>
            <a:ext cx="5004048" cy="173687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8436" name="Picture 4" descr="http://chineseposters.net/images/e15-45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388" y="1736878"/>
            <a:ext cx="6979280" cy="450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251520" y="3429000"/>
            <a:ext cx="194421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dirty="0" smtClean="0"/>
              <a:t>‘</a:t>
            </a:r>
            <a:r>
              <a:rPr lang="en-GB" dirty="0" smtClean="0"/>
              <a:t>Reverently looking up to the site of the first national congress of the Chinese Communist Party,’ </a:t>
            </a:r>
            <a:r>
              <a:rPr lang="en-US" altLang="ja-JP" dirty="0" smtClean="0"/>
              <a:t>1973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5356" y="222108"/>
            <a:ext cx="9024312" cy="1938992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Communist Shanghai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Establishment of Communist Party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National Congress of the </a:t>
            </a:r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Chinese Communist Party, 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held in French Concession, July 1921</a:t>
            </a:r>
          </a:p>
          <a:p>
            <a:pPr marL="342900" lvl="0" indent="-342900">
              <a:buFontTx/>
              <a:buChar char="-"/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4735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" y="6462"/>
            <a:ext cx="6660233" cy="7349801"/>
          </a:xfrm>
          <a:prstGeom prst="rect">
            <a:avLst/>
          </a:prstGeom>
        </p:spPr>
        <p:txBody>
          <a:bodyPr wrap="square" lIns="540000" tIns="360000" rIns="540000" bIns="396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Communist Shanghai: Establishment of Communist 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Party</a:t>
            </a: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600" i="1" dirty="0" smtClean="0">
              <a:solidFill>
                <a:prstClr val="white"/>
              </a:solidFill>
            </a:endParaRPr>
          </a:p>
          <a:p>
            <a:pPr lvl="0" algn="just"/>
            <a:r>
              <a:rPr lang="en-GB" sz="2400" b="1" i="1" dirty="0">
                <a:solidFill>
                  <a:srgbClr val="FFFF00"/>
                </a:solidFill>
              </a:rPr>
              <a:t>La </a:t>
            </a:r>
            <a:r>
              <a:rPr lang="en-GB" sz="2400" b="1" i="1" dirty="0" err="1" smtClean="0">
                <a:solidFill>
                  <a:srgbClr val="FFFF00"/>
                </a:solidFill>
              </a:rPr>
              <a:t>Jeunesse</a:t>
            </a:r>
            <a:r>
              <a:rPr lang="en-GB" sz="2400" b="1" i="1" dirty="0" smtClean="0">
                <a:solidFill>
                  <a:srgbClr val="FFFF00"/>
                </a:solidFill>
              </a:rPr>
              <a:t> </a:t>
            </a:r>
            <a:r>
              <a:rPr lang="en-GB" sz="2400" dirty="0" smtClean="0">
                <a:solidFill>
                  <a:srgbClr val="FFFF00"/>
                </a:solidFill>
              </a:rPr>
              <a:t>(</a:t>
            </a:r>
            <a:r>
              <a:rPr lang="en-GB" sz="2400" i="1" dirty="0" err="1" smtClean="0">
                <a:solidFill>
                  <a:srgbClr val="FFFF00"/>
                </a:solidFill>
              </a:rPr>
              <a:t>Xīn</a:t>
            </a:r>
            <a:r>
              <a:rPr lang="en-GB" sz="2400" i="1" dirty="0" smtClean="0">
                <a:solidFill>
                  <a:srgbClr val="FFFF00"/>
                </a:solidFill>
              </a:rPr>
              <a:t> </a:t>
            </a:r>
            <a:r>
              <a:rPr lang="en-GB" sz="2400" i="1" dirty="0" err="1" smtClean="0">
                <a:solidFill>
                  <a:srgbClr val="FFFF00"/>
                </a:solidFill>
              </a:rPr>
              <a:t>Qīngnián</a:t>
            </a:r>
            <a:r>
              <a:rPr lang="en-GB" sz="2400" dirty="0" smtClean="0">
                <a:solidFill>
                  <a:srgbClr val="FFFF00"/>
                </a:solidFill>
              </a:rPr>
              <a:t>, </a:t>
            </a:r>
            <a:r>
              <a:rPr lang="en-GB" sz="2400" i="1" dirty="0" smtClean="0">
                <a:solidFill>
                  <a:srgbClr val="FFFF00"/>
                </a:solidFill>
              </a:rPr>
              <a:t>New Youth</a:t>
            </a:r>
            <a:r>
              <a:rPr lang="en-GB" sz="2400" dirty="0" smtClean="0">
                <a:solidFill>
                  <a:srgbClr val="FFFF00"/>
                </a:solidFill>
              </a:rPr>
              <a:t>) magazine est. </a:t>
            </a:r>
            <a:r>
              <a:rPr lang="en-GB" sz="2400" dirty="0">
                <a:solidFill>
                  <a:srgbClr val="FFFF00"/>
                </a:solidFill>
              </a:rPr>
              <a:t>by Chen </a:t>
            </a:r>
            <a:r>
              <a:rPr lang="en-GB" sz="2400" dirty="0" err="1" smtClean="0">
                <a:solidFill>
                  <a:srgbClr val="FFFF00"/>
                </a:solidFill>
              </a:rPr>
              <a:t>Duxiu</a:t>
            </a:r>
            <a:r>
              <a:rPr lang="en-GB" sz="2400" dirty="0" smtClean="0">
                <a:solidFill>
                  <a:srgbClr val="FFFF00"/>
                </a:solidFill>
              </a:rPr>
              <a:t> – founder member of the Chinese Communist Party – </a:t>
            </a:r>
          </a:p>
          <a:p>
            <a:pPr lvl="0" algn="just"/>
            <a:r>
              <a:rPr lang="en-GB" sz="2400" dirty="0" smtClean="0">
                <a:solidFill>
                  <a:srgbClr val="FFFF00"/>
                </a:solidFill>
              </a:rPr>
              <a:t>in Shanghai</a:t>
            </a:r>
          </a:p>
          <a:p>
            <a:pPr lvl="0" algn="just"/>
            <a:endParaRPr lang="en-GB" sz="2400" i="1" dirty="0">
              <a:solidFill>
                <a:srgbClr val="FFFF00"/>
              </a:solidFill>
            </a:endParaRPr>
          </a:p>
          <a:p>
            <a:r>
              <a:rPr lang="en-GB" sz="2000" dirty="0" smtClean="0"/>
              <a:t>Chen </a:t>
            </a:r>
            <a:r>
              <a:rPr lang="en-GB" sz="2000" dirty="0"/>
              <a:t>published </a:t>
            </a:r>
            <a:r>
              <a:rPr lang="en-GB" sz="2000" dirty="0" smtClean="0"/>
              <a:t>‘A </a:t>
            </a:r>
            <a:r>
              <a:rPr lang="en-GB" sz="2000" dirty="0"/>
              <a:t>Letter to </a:t>
            </a:r>
            <a:r>
              <a:rPr lang="en-GB" sz="2000" dirty="0" smtClean="0"/>
              <a:t>Youth’ </a:t>
            </a:r>
            <a:r>
              <a:rPr lang="ja-JP" altLang="en-US" sz="2000" dirty="0" smtClean="0"/>
              <a:t>敬</a:t>
            </a:r>
            <a:r>
              <a:rPr lang="ja-JP" altLang="en-US" sz="2000" dirty="0"/>
              <a:t>告青年 </a:t>
            </a:r>
            <a:r>
              <a:rPr lang="en-GB" sz="2000" dirty="0"/>
              <a:t>in the first issue of September </a:t>
            </a:r>
            <a:r>
              <a:rPr lang="en-GB" sz="2000" dirty="0" smtClean="0"/>
              <a:t>15 </a:t>
            </a:r>
            <a:r>
              <a:rPr lang="en-GB" sz="2000" dirty="0"/>
              <a:t>1915. The letter issued six challenges</a:t>
            </a:r>
            <a:r>
              <a:rPr lang="en-GB" sz="2000" dirty="0" smtClean="0"/>
              <a:t>: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 independent and not enslaved </a:t>
            </a:r>
            <a:r>
              <a:rPr lang="ja-JP" altLang="en-US" sz="2000" dirty="0"/>
              <a:t>自由非奴隶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 progressive and not conservative </a:t>
            </a:r>
            <a:r>
              <a:rPr lang="ja-JP" altLang="en-US" sz="2000" dirty="0"/>
              <a:t>进步非保守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 in the forefront and not lagging behind </a:t>
            </a:r>
            <a:r>
              <a:rPr lang="ja-JP" altLang="en-US" sz="2000" dirty="0"/>
              <a:t>进取非退隐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 internationalist and not </a:t>
            </a:r>
            <a:r>
              <a:rPr lang="en-GB" sz="2000" dirty="0" err="1"/>
              <a:t>isolatonist</a:t>
            </a:r>
            <a:r>
              <a:rPr lang="en-GB" sz="2000" dirty="0"/>
              <a:t> </a:t>
            </a:r>
            <a:r>
              <a:rPr lang="ja-JP" altLang="en-US" sz="2000" dirty="0"/>
              <a:t>世界非锁国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 practical and not rhetorical </a:t>
            </a:r>
            <a:r>
              <a:rPr lang="ja-JP" altLang="en-US" sz="2000" dirty="0"/>
              <a:t>实利非虚文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 scientific and not superstitious </a:t>
            </a:r>
            <a:r>
              <a:rPr lang="ja-JP" altLang="en-US" sz="2000" dirty="0"/>
              <a:t>科学非想</a:t>
            </a:r>
            <a:r>
              <a:rPr lang="ja-JP" altLang="en-US" dirty="0"/>
              <a:t>象</a:t>
            </a:r>
          </a:p>
          <a:p>
            <a:pPr lvl="0" algn="just"/>
            <a:endParaRPr lang="en-GB" sz="2400" i="1" dirty="0">
              <a:solidFill>
                <a:srgbClr val="FFFF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1" r="49331" b="-2423"/>
          <a:stretch/>
        </p:blipFill>
        <p:spPr>
          <a:xfrm>
            <a:off x="6660233" y="3396921"/>
            <a:ext cx="2520280" cy="356047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8717" t="-1" r="991" b="-1591"/>
          <a:stretch/>
        </p:blipFill>
        <p:spPr>
          <a:xfrm>
            <a:off x="6660232" y="0"/>
            <a:ext cx="2483768" cy="35065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1" r="48592" b="709"/>
          <a:stretch/>
        </p:blipFill>
        <p:spPr>
          <a:xfrm>
            <a:off x="6660231" y="3396921"/>
            <a:ext cx="2635244" cy="3461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75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131811" y="0"/>
            <a:ext cx="5004048" cy="173687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" name="AutoShape 2" descr="http://c8.alamy.com/comp/C46DJT/chiang-kai-shek-after-the-capture-of-shanghai-1927-C46DJT.jpg"/>
          <p:cNvSpPr>
            <a:spLocks noChangeAspect="1" noChangeArrowheads="1"/>
          </p:cNvSpPr>
          <p:nvPr/>
        </p:nvSpPr>
        <p:spPr bwMode="auto">
          <a:xfrm>
            <a:off x="63500" y="-136525"/>
            <a:ext cx="6981825" cy="559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84" y="654429"/>
            <a:ext cx="5904656" cy="41438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443" y="2726345"/>
            <a:ext cx="1313803" cy="2047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13437" y="192764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Occupied Shanghai</a:t>
            </a:r>
          </a:p>
        </p:txBody>
      </p:sp>
      <p:sp>
        <p:nvSpPr>
          <p:cNvPr id="9" name="Rectangle 8"/>
          <p:cNvSpPr/>
          <p:nvPr/>
        </p:nvSpPr>
        <p:spPr>
          <a:xfrm>
            <a:off x="-41618" y="4508320"/>
            <a:ext cx="7385031" cy="2246769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 occupied during Second </a:t>
            </a: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Sino-Japanese </a:t>
            </a: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War, 1937–1945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Initially protected international settlements; seized after Pearl Harbour attacks, 1941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Increased discrimination of Jewish refugees thereafter: est. of Shanghai Ghetto</a:t>
            </a:r>
            <a:endParaRPr lang="en-GB" sz="2400" b="1" dirty="0">
              <a:solidFill>
                <a:srgbClr val="FFFF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/>
          <a:srcRect l="73237" t="1450" r="1099" b="72386"/>
          <a:stretch/>
        </p:blipFill>
        <p:spPr>
          <a:xfrm>
            <a:off x="7343414" y="4365104"/>
            <a:ext cx="1728193" cy="147281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/>
          <a:srcRect l="-3083" t="158" r="28357" b="224"/>
          <a:stretch/>
        </p:blipFill>
        <p:spPr>
          <a:xfrm>
            <a:off x="5935789" y="654429"/>
            <a:ext cx="3208211" cy="357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436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117" y="0"/>
            <a:ext cx="6584108" cy="6636341"/>
          </a:xfrm>
          <a:prstGeom prst="rect">
            <a:avLst/>
          </a:prstGeom>
        </p:spPr>
        <p:txBody>
          <a:bodyPr wrap="square" lIns="540000" tIns="360000" rIns="540000" bIns="360000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Occupied 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Shanghai: </a:t>
            </a: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Eileen Chang ‘Sealed Off’ (1943)</a:t>
            </a:r>
          </a:p>
          <a:p>
            <a:pPr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makes ‘Sealed Off’ a ‘city 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story’? What is specifically ‘urban’ about its themes, setting and plot?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insights might this story offer about the history and culture of Shanghai in the early-to-mid 20</a:t>
            </a:r>
            <a:r>
              <a:rPr lang="en-GB" sz="2400" b="1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century? What does it tell us about class, gender and ethnicity, for example?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insights might this story offer about the experiences of living in a city during war? </a:t>
            </a: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5904" y="0"/>
            <a:ext cx="2868097" cy="355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12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452320" cy="7744337"/>
          </a:xfrm>
          <a:prstGeom prst="rect">
            <a:avLst/>
          </a:prstGeom>
        </p:spPr>
        <p:txBody>
          <a:bodyPr wrap="square" lIns="540000" tIns="360000" rIns="540000" bIns="360000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Occupied 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Shanghai: </a:t>
            </a: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JG Ballard, ‘The End of My War’ (1995)</a:t>
            </a:r>
          </a:p>
          <a:p>
            <a:pPr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insights does Ballard provide about pre-WWII Shanghai? How does he characterise its culture and cityscape?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insights does this essay provide about the British </a:t>
            </a:r>
            <a:r>
              <a:rPr lang="en-GB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presense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Shanghai? What attitudes does Ballard express about the ‘</a:t>
            </a:r>
            <a:r>
              <a:rPr lang="en-GB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Shanghailander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’ community?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insights 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does the essay offer </a:t>
            </a:r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 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wartime Shanghai?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insights does the essay offer about the experience of internment at </a:t>
            </a:r>
            <a:r>
              <a:rPr lang="en-GB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Lunghua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camp?</a:t>
            </a: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6256" y="8184"/>
            <a:ext cx="2267744" cy="3399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80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724" y="350064"/>
            <a:ext cx="5542276" cy="374441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614902" y="419914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People's Liberation Army </a:t>
            </a:r>
            <a:r>
              <a:rPr lang="en-GB" dirty="0" smtClean="0"/>
              <a:t>troops, Nanjing </a:t>
            </a:r>
            <a:r>
              <a:rPr lang="en-GB" dirty="0"/>
              <a:t>Road, </a:t>
            </a:r>
            <a:r>
              <a:rPr lang="en-GB" dirty="0" smtClean="0"/>
              <a:t>Shanghai, May 25 1949</a:t>
            </a:r>
            <a:endParaRPr lang="en-GB" dirty="0"/>
          </a:p>
        </p:txBody>
      </p:sp>
      <p:pic>
        <p:nvPicPr>
          <p:cNvPr id="2050" name="Picture 2" descr="https://www.scmp.com/sites/default/files/styles/486w/public/2016/06/23/afp-24jun49-fe-mao-2-000-sapa990120150150-_1_copy.jpg?itok=kNjtYwnz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52936"/>
            <a:ext cx="4629150" cy="2800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07504" y="5768695"/>
            <a:ext cx="30963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People’s Liberation Army troops in Shanghai on June 24, 1949,</a:t>
            </a:r>
          </a:p>
        </p:txBody>
      </p:sp>
      <p:sp>
        <p:nvSpPr>
          <p:cNvPr id="6" name="Rectangle 5"/>
          <p:cNvSpPr/>
          <p:nvPr/>
        </p:nvSpPr>
        <p:spPr>
          <a:xfrm>
            <a:off x="251520" y="1278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The Shanghai Campaign of </a:t>
            </a:r>
            <a:r>
              <a:rPr lang="en-GB" dirty="0" smtClean="0"/>
              <a:t>1949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572000" y="579391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www.britishpathe.com/video/shanghai-under-red-control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5356" y="222108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Mao: Shanghai Campaign 1949</a:t>
            </a:r>
            <a:endParaRPr lang="en-GB" sz="2400" b="1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96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9" t="6017" r="10149" b="9045"/>
          <a:stretch/>
        </p:blipFill>
        <p:spPr bwMode="auto">
          <a:xfrm>
            <a:off x="2627784" y="1014819"/>
            <a:ext cx="4353319" cy="3158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3580045" y="4245080"/>
            <a:ext cx="3152196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500" dirty="0" smtClean="0"/>
              <a:t>‘Chairman Mao inspects the Shanghai Steelworks,’ 1970; ‘Celebrate the great victory of socialist transformation,’ 1956; ‘A grand parade to celebrate the founding of the People's Republic of China,’ 1954. See: ‘Shanghai, Poster City,’ http://chineseposters.net/themes/shanghai.php</a:t>
            </a:r>
            <a:endParaRPr lang="en-GB" sz="1500" dirty="0"/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4984"/>
            <a:ext cx="3552513" cy="3880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533" y="3467660"/>
            <a:ext cx="2322467" cy="3390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65356" y="222108"/>
            <a:ext cx="9024312" cy="830997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Mao: People’s Republic of China, 1949– 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400" b="1" dirty="0" smtClean="0">
                <a:solidFill>
                  <a:srgbClr val="FFFF00"/>
                </a:solidFill>
              </a:rPr>
              <a:t>Communist Party emerged as victor in 1949 Revolution</a:t>
            </a:r>
          </a:p>
        </p:txBody>
      </p:sp>
    </p:spTree>
    <p:extLst>
      <p:ext uri="{BB962C8B-B14F-4D97-AF65-F5344CB8AC3E}">
        <p14:creationId xmlns:p14="http://schemas.microsoft.com/office/powerpoint/2010/main" val="31213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548680"/>
            <a:ext cx="6068020" cy="6821007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just"/>
            <a:r>
              <a:rPr lang="en-GB" dirty="0" smtClean="0"/>
              <a:t>“Gone </a:t>
            </a:r>
            <a:r>
              <a:rPr lang="en-GB" dirty="0"/>
              <a:t>the glitter and the glamour; </a:t>
            </a:r>
            <a:r>
              <a:rPr lang="en-GB" dirty="0" smtClean="0"/>
              <a:t>gone the </a:t>
            </a:r>
            <a:r>
              <a:rPr lang="en-GB" dirty="0"/>
              <a:t>pompous wealth beside naked starvation</a:t>
            </a:r>
            <a:r>
              <a:rPr lang="en-GB" dirty="0" smtClean="0"/>
              <a:t>. Good-bye </a:t>
            </a:r>
            <a:r>
              <a:rPr lang="en-GB" dirty="0"/>
              <a:t>to all that: the well-dressed </a:t>
            </a:r>
            <a:r>
              <a:rPr lang="en-GB" dirty="0" smtClean="0"/>
              <a:t>Chinese in </a:t>
            </a:r>
            <a:r>
              <a:rPr lang="en-GB" dirty="0"/>
              <a:t>their chauffeured cars behind </a:t>
            </a:r>
            <a:r>
              <a:rPr lang="en-GB" dirty="0" smtClean="0"/>
              <a:t>bulletproof glass</a:t>
            </a:r>
            <a:r>
              <a:rPr lang="en-GB" dirty="0"/>
              <a:t>; the gangsters, the shakedowns</a:t>
            </a:r>
            <a:r>
              <a:rPr lang="en-GB" dirty="0" smtClean="0"/>
              <a:t>, t the kidnappers</a:t>
            </a:r>
            <a:r>
              <a:rPr lang="en-GB" dirty="0"/>
              <a:t>, the exclusive foreign clubs</a:t>
            </a:r>
            <a:r>
              <a:rPr lang="en-GB" dirty="0" smtClean="0"/>
              <a:t>, the </a:t>
            </a:r>
            <a:r>
              <a:rPr lang="en-GB" dirty="0"/>
              <a:t>opium dens and gambling halls; the </a:t>
            </a:r>
            <a:r>
              <a:rPr lang="en-GB" dirty="0" smtClean="0"/>
              <a:t>flashing lights </a:t>
            </a:r>
            <a:r>
              <a:rPr lang="en-GB" dirty="0"/>
              <a:t>of the great restaurants, the </a:t>
            </a:r>
            <a:r>
              <a:rPr lang="en-GB" dirty="0" smtClean="0"/>
              <a:t>clatter of </a:t>
            </a:r>
            <a:r>
              <a:rPr lang="en-GB" dirty="0"/>
              <a:t>the mah-jongg pieces, the yells of </a:t>
            </a:r>
            <a:r>
              <a:rPr lang="en-GB" dirty="0" smtClean="0"/>
              <a:t>Chinese feasting </a:t>
            </a:r>
            <a:r>
              <a:rPr lang="en-GB" dirty="0"/>
              <a:t>and playing the finger game </a:t>
            </a:r>
            <a:r>
              <a:rPr lang="en-GB" dirty="0" smtClean="0"/>
              <a:t>for bottoms-up </a:t>
            </a:r>
            <a:r>
              <a:rPr lang="en-GB" dirty="0"/>
              <a:t>drinking, the innumerable </a:t>
            </a:r>
            <a:r>
              <a:rPr lang="en-GB" dirty="0" smtClean="0"/>
              <a:t>shops spilling </a:t>
            </a:r>
            <a:r>
              <a:rPr lang="en-GB" dirty="0"/>
              <a:t>over with silks, jades, </a:t>
            </a:r>
            <a:r>
              <a:rPr lang="en-GB" dirty="0" smtClean="0"/>
              <a:t>embroideries . </a:t>
            </a:r>
            <a:r>
              <a:rPr lang="en-GB" dirty="0"/>
              <a:t>. . the peddlers and their plaintive cries</a:t>
            </a:r>
            <a:r>
              <a:rPr lang="en-GB" dirty="0" smtClean="0"/>
              <a:t>; the armoured </a:t>
            </a:r>
            <a:r>
              <a:rPr lang="en-GB" dirty="0"/>
              <a:t>white ships on the </a:t>
            </a:r>
            <a:r>
              <a:rPr lang="en-GB" dirty="0" err="1" smtClean="0"/>
              <a:t>Whangpoo</a:t>
            </a:r>
            <a:r>
              <a:rPr lang="en-GB" dirty="0" smtClean="0"/>
              <a:t> [</a:t>
            </a:r>
            <a:r>
              <a:rPr lang="en-GB" dirty="0"/>
              <a:t>Huangpu] . . . the Japanese conquerors and</a:t>
            </a:r>
          </a:p>
          <a:p>
            <a:pPr algn="just"/>
            <a:r>
              <a:rPr lang="en-GB" dirty="0"/>
              <a:t>American and Kuomintang successors; </a:t>
            </a:r>
            <a:r>
              <a:rPr lang="en-GB" dirty="0" smtClean="0"/>
              <a:t>gone the </a:t>
            </a:r>
            <a:r>
              <a:rPr lang="en-GB" dirty="0"/>
              <a:t>wickedest and most </a:t>
            </a:r>
            <a:r>
              <a:rPr lang="en-GB" dirty="0" smtClean="0"/>
              <a:t>colourful </a:t>
            </a:r>
            <a:r>
              <a:rPr lang="en-GB" dirty="0"/>
              <a:t>city of </a:t>
            </a:r>
            <a:r>
              <a:rPr lang="en-GB" dirty="0" smtClean="0"/>
              <a:t>the old </a:t>
            </a:r>
            <a:r>
              <a:rPr lang="en-GB" dirty="0"/>
              <a:t>Orient; good-bye to all that. . . . The </a:t>
            </a:r>
            <a:r>
              <a:rPr lang="en-GB" dirty="0" smtClean="0"/>
              <a:t>tall buildings </a:t>
            </a:r>
            <a:r>
              <a:rPr lang="en-GB" dirty="0"/>
              <a:t>are there, but the International </a:t>
            </a:r>
            <a:r>
              <a:rPr lang="en-GB" dirty="0" smtClean="0"/>
              <a:t>Settlement and </a:t>
            </a:r>
            <a:r>
              <a:rPr lang="en-GB" dirty="0"/>
              <a:t>the French Concession, </a:t>
            </a:r>
            <a:r>
              <a:rPr lang="en-GB" dirty="0" smtClean="0"/>
              <a:t>which used </a:t>
            </a:r>
            <a:r>
              <a:rPr lang="en-GB" dirty="0"/>
              <a:t>to be the heart of a modern megalopolis</a:t>
            </a:r>
            <a:r>
              <a:rPr lang="en-GB" dirty="0" smtClean="0"/>
              <a:t>, are </a:t>
            </a:r>
            <a:r>
              <a:rPr lang="en-GB" dirty="0"/>
              <a:t>strangely quiet now and downtown </a:t>
            </a:r>
            <a:r>
              <a:rPr lang="en-GB" dirty="0" smtClean="0"/>
              <a:t>after dark </a:t>
            </a:r>
            <a:r>
              <a:rPr lang="en-GB" dirty="0"/>
              <a:t>is as quiet as Wall Street on a Sunday</a:t>
            </a:r>
            <a:r>
              <a:rPr lang="en-GB" dirty="0" smtClean="0"/>
              <a:t>.”</a:t>
            </a:r>
          </a:p>
          <a:p>
            <a:pPr marL="285750" indent="-285750" algn="r">
              <a:buFontTx/>
              <a:buChar char="-"/>
            </a:pPr>
            <a:r>
              <a:rPr lang="en-GB" dirty="0" smtClean="0"/>
              <a:t>Edgar Snow, </a:t>
            </a:r>
            <a:r>
              <a:rPr lang="en-GB" i="1" dirty="0" smtClean="0"/>
              <a:t>Red China Today </a:t>
            </a:r>
            <a:r>
              <a:rPr lang="en-GB" dirty="0" smtClean="0"/>
              <a:t>(1962), pictured with </a:t>
            </a:r>
            <a:r>
              <a:rPr lang="en-GB" dirty="0" err="1" smtClean="0"/>
              <a:t>Maso</a:t>
            </a:r>
            <a:endParaRPr lang="en-GB" dirty="0" smtClean="0"/>
          </a:p>
          <a:p>
            <a:pPr marL="285750" indent="-285750" algn="just">
              <a:buFontTx/>
              <a:buChar char="-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149" t="1" r="18763" b="-361"/>
          <a:stretch/>
        </p:blipFill>
        <p:spPr>
          <a:xfrm>
            <a:off x="6068020" y="692696"/>
            <a:ext cx="3028945" cy="26957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68" y="3700042"/>
            <a:ext cx="1448419" cy="240920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7577" y="3730206"/>
            <a:ext cx="1635645" cy="24098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0127" y="317847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Mao:</a:t>
            </a:r>
          </a:p>
        </p:txBody>
      </p:sp>
    </p:spTree>
    <p:extLst>
      <p:ext uri="{BB962C8B-B14F-4D97-AF65-F5344CB8AC3E}">
        <p14:creationId xmlns:p14="http://schemas.microsoft.com/office/powerpoint/2010/main" val="397377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488" y="1795988"/>
            <a:ext cx="3428166" cy="4873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3779912" y="5589240"/>
            <a:ext cx="53097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‘Joining the mutual aid teams is walking the road to common prosperity,’ 1954; ‘The important meaning of the development of agricultural production for the construction of the nation,’ 1956</a:t>
            </a:r>
            <a:endParaRPr lang="en-GB" dirty="0"/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24960"/>
            <a:ext cx="5154112" cy="3687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65356" y="222108"/>
            <a:ext cx="9024312" cy="2308324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Mao: Great Leap Forward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Revolutionary rhetoric focused on rural and agrarian economy; collectivisation of farms during </a:t>
            </a:r>
            <a:r>
              <a:rPr lang="en-GB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(disastrous) ‘</a:t>
            </a:r>
            <a:r>
              <a:rPr lang="en-GB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Great Leap Forward,’ 1958–1961 (c. 18–55 million deaths)</a:t>
            </a:r>
          </a:p>
          <a:p>
            <a:pPr marL="342900" lvl="0" indent="-342900">
              <a:buFontTx/>
              <a:buChar char="-"/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292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387" y="2527906"/>
            <a:ext cx="3186146" cy="4348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1" y="3185592"/>
            <a:ext cx="5365231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65356" y="222108"/>
            <a:ext cx="9024312" cy="2308324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Good 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8th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Company of Nanjing Road</a:t>
            </a: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CCP rule Beijing-focused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Suspicion of Shanghai as residue of ‘century of humiliation’ and foreign imperialism</a:t>
            </a:r>
          </a:p>
          <a:p>
            <a:pPr marL="342900" lvl="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Stationing of army troops in the city – notably the ‘Good Eighth Company of Nanjing Road,’ propagandised as resistors to decadence of concession era</a:t>
            </a:r>
          </a:p>
        </p:txBody>
      </p:sp>
      <p:sp>
        <p:nvSpPr>
          <p:cNvPr id="6" name="Rectangle 5"/>
          <p:cNvSpPr/>
          <p:nvPr/>
        </p:nvSpPr>
        <p:spPr>
          <a:xfrm>
            <a:off x="1403648" y="2361452"/>
            <a:ext cx="458573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600" dirty="0" smtClean="0"/>
              <a:t>‘It must be our responsibility to maintain safety in the rear-area of our country!’ 1955; ‘Learn from the Good Eighth Company of Nanjing Lu,’ 1964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0318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4032448" cy="2927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719" y="1484784"/>
            <a:ext cx="3837121" cy="5324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262105" y="486916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‘Warmly welcome another great victory of Mao Zedong Thought - the birth of the Shanghai People's Commune,’ 1967; ‘Long live the Paris Commune,’ 1971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5356" y="222108"/>
            <a:ext cx="9024312" cy="2000548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Mao: Shanghai People’s Commune, 1967</a:t>
            </a: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Short-lived Maoist revolutionary committee</a:t>
            </a: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Cultural </a:t>
            </a: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Revolution, 1966–1976, which aimed to purge Chinese society of foreign and imperial influences (c. 400,000–3 million deaths)</a:t>
            </a: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19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167078"/>
            <a:ext cx="172819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“four olds”—old things, old ideas, old customs and old habits.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2992" y="50993"/>
            <a:ext cx="6711008" cy="439754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491880" y="4653136"/>
            <a:ext cx="1853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Wing </a:t>
            </a:r>
            <a:r>
              <a:rPr lang="en-GB" dirty="0"/>
              <a:t>On department store on Nanjing Road, </a:t>
            </a:r>
            <a:r>
              <a:rPr lang="en-GB" dirty="0" smtClean="0"/>
              <a:t>1966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465" y="3331077"/>
            <a:ext cx="2880320" cy="352692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127" y="317847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Mao: Cultural Revolution</a:t>
            </a:r>
          </a:p>
        </p:txBody>
      </p:sp>
    </p:spTree>
    <p:extLst>
      <p:ext uri="{BB962C8B-B14F-4D97-AF65-F5344CB8AC3E}">
        <p14:creationId xmlns:p14="http://schemas.microsoft.com/office/powerpoint/2010/main" val="254933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838200"/>
            <a:ext cx="8572500" cy="51816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85750" y="6165304"/>
            <a:ext cx="831869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Crowds celebrating </a:t>
            </a:r>
            <a:r>
              <a:rPr lang="en-GB" dirty="0"/>
              <a:t>on the roof of the Custom House, having </a:t>
            </a:r>
            <a:r>
              <a:rPr lang="en-GB" dirty="0" smtClean="0"/>
              <a:t>changed the </a:t>
            </a:r>
            <a:r>
              <a:rPr lang="en-GB" dirty="0"/>
              <a:t>tune of the clock to 'East is </a:t>
            </a:r>
            <a:r>
              <a:rPr lang="en-GB" dirty="0" smtClean="0"/>
              <a:t>Red‘ (1967)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127" y="317847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Mao: Cultural Revolution</a:t>
            </a:r>
          </a:p>
        </p:txBody>
      </p:sp>
    </p:spTree>
    <p:extLst>
      <p:ext uri="{BB962C8B-B14F-4D97-AF65-F5344CB8AC3E}">
        <p14:creationId xmlns:p14="http://schemas.microsoft.com/office/powerpoint/2010/main" val="185702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366712"/>
            <a:ext cx="8572500" cy="6124575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5536" y="6381328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Nanjing </a:t>
            </a:r>
            <a:r>
              <a:rPr lang="en-GB" dirty="0"/>
              <a:t>Road </a:t>
            </a:r>
            <a:r>
              <a:rPr lang="en-GB" dirty="0" smtClean="0"/>
              <a:t>(1968)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127" y="317847"/>
            <a:ext cx="9024312" cy="461665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Shanghai under Mao: Cultural Revolution</a:t>
            </a:r>
          </a:p>
        </p:txBody>
      </p:sp>
    </p:spTree>
    <p:extLst>
      <p:ext uri="{BB962C8B-B14F-4D97-AF65-F5344CB8AC3E}">
        <p14:creationId xmlns:p14="http://schemas.microsoft.com/office/powerpoint/2010/main" val="327748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97189" y="4077072"/>
            <a:ext cx="3600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24578" name="Picture 2" descr="Advance into the 21st century - Celebrate the 50th anniversary .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023" y="857813"/>
            <a:ext cx="5037409" cy="3534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784297" y="4430674"/>
            <a:ext cx="2513092" cy="23012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/>
              <a:t>‘Advance into the 21st century - Celebrate the 50th anniversary of the founding of the People's Republic of China,’ 1999; ‘Special Economic Zones - China's great open door,’ 1987; ‘Using music to praise reform, rejuvenating Shanghai and making the country prosperous,’ 1992</a:t>
            </a:r>
            <a:endParaRPr lang="en-GB" sz="1400" dirty="0"/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455" y="-26330"/>
            <a:ext cx="2439056" cy="3376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455" y="3555765"/>
            <a:ext cx="2453902" cy="3302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0" y="332656"/>
            <a:ext cx="9119956" cy="1938992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Post-Mao Shanghai: Economic liberalisation</a:t>
            </a: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47071" y="4400237"/>
            <a:ext cx="318078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 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symbolic of economic reforms taken under  Deng Xiaoping’s leadership (</a:t>
            </a: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1978–1989) </a:t>
            </a:r>
            <a:r>
              <a:rPr lang="en-GB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afterwards</a:t>
            </a:r>
          </a:p>
          <a:p>
            <a:pPr marL="34290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243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68" y="0"/>
            <a:ext cx="4482723" cy="347912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69" y="3375520"/>
            <a:ext cx="4482723" cy="347172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8805" y="3429000"/>
            <a:ext cx="4395195" cy="34544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7216" y="27272"/>
            <a:ext cx="4406784" cy="340172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95536" y="2478854"/>
            <a:ext cx="9024312" cy="2000548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Pudong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the 1930s</a:t>
            </a:r>
          </a:p>
          <a:p>
            <a:pPr lvl="0">
              <a:defRPr/>
            </a:pPr>
            <a:r>
              <a:rPr lang="en-GB" sz="1600" dirty="0">
                <a:solidFill>
                  <a:srgbClr val="FF0000"/>
                </a:solidFill>
                <a:hlinkClick r:id="rId6"/>
              </a:rPr>
              <a:t>https://www.hpcbristol.net</a:t>
            </a:r>
            <a:r>
              <a:rPr lang="en-GB" sz="1600" dirty="0" smtClean="0">
                <a:solidFill>
                  <a:srgbClr val="FF0000"/>
                </a:solidFill>
                <a:hlinkClick r:id="rId6"/>
              </a:rPr>
              <a:t>/</a:t>
            </a:r>
            <a:endParaRPr lang="en-GB" sz="1600" dirty="0" smtClean="0">
              <a:solidFill>
                <a:srgbClr val="FF0000"/>
              </a:solidFill>
            </a:endParaRPr>
          </a:p>
          <a:p>
            <a:pPr lvl="0"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332656"/>
            <a:ext cx="9119956" cy="1938992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Post-Mao Shanghai: Economic liberalisation</a:t>
            </a: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178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cdn.theatlantic.com/assets/media/img/photo/2013/08/26-years-of-growth-shanghai-then-an/s01_RTX1292L/main_900.gif?1423857414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404" y="0"/>
            <a:ext cx="9179409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-40755" y="910994"/>
            <a:ext cx="9024312" cy="2000548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Pudong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1987</a:t>
            </a:r>
          </a:p>
          <a:p>
            <a:pPr lvl="0">
              <a:defRPr/>
            </a:pPr>
            <a:endParaRPr lang="en-GB" sz="1600" dirty="0" smtClean="0">
              <a:solidFill>
                <a:srgbClr val="FF0000"/>
              </a:solidFill>
            </a:endParaRPr>
          </a:p>
          <a:p>
            <a:pPr lvl="0"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4755" y="574274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http://cdn.theatlantic.com/static/infocus/shanghai080713/s1987.jpg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332656"/>
            <a:ext cx="9119956" cy="1938992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Post-Mao Shanghai: Economic liberalisation</a:t>
            </a: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927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97408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6050802"/>
            <a:ext cx="9024312" cy="2000548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Pudong</a:t>
            </a: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2013</a:t>
            </a:r>
          </a:p>
          <a:p>
            <a:pPr lvl="0">
              <a:defRPr/>
            </a:pPr>
            <a:endParaRPr lang="en-GB" sz="1600" dirty="0" smtClean="0">
              <a:solidFill>
                <a:srgbClr val="FF0000"/>
              </a:solidFill>
            </a:endParaRPr>
          </a:p>
          <a:p>
            <a:pPr lvl="0">
              <a:defRPr/>
            </a:pPr>
            <a:endParaRPr lang="en-GB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95644" y="476672"/>
            <a:ext cx="9119956" cy="2308324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Post-Mao Shanghai: </a:t>
            </a:r>
          </a:p>
          <a:p>
            <a:pPr lvl="0">
              <a:defRPr/>
            </a:pPr>
            <a:r>
              <a:rPr lang="en-GB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Economic liberalisation</a:t>
            </a: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633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97189" y="4077072"/>
            <a:ext cx="3600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white"/>
                </a:solidFill>
              </a:rPr>
              <a:t/>
            </a:r>
            <a:br>
              <a:rPr lang="en-GB" dirty="0">
                <a:solidFill>
                  <a:prstClr val="white"/>
                </a:solidFill>
              </a:rPr>
            </a:b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332656"/>
            <a:ext cx="9119956" cy="1569660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Post-Mao Shanghai: Nostalgia</a:t>
            </a: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3528" y="930749"/>
            <a:ext cx="472368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  <a:defRPr/>
            </a:pP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1980s, 1990s a series of films and TV shows made in Hong Kong about 1930s Shanghai</a:t>
            </a:r>
          </a:p>
          <a:p>
            <a:pPr marL="342900" indent="-342900">
              <a:buFontTx/>
              <a:buChar char="-"/>
              <a:defRPr/>
            </a:pPr>
            <a:endParaRPr lang="en-GB" sz="20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of these </a:t>
            </a:r>
            <a:r>
              <a:rPr lang="en-GB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Shanghai Bund</a:t>
            </a: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remade for Chinese TV in 2007</a:t>
            </a: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8214" y="235441"/>
            <a:ext cx="2247900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022" y="235441"/>
            <a:ext cx="1447800" cy="229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736" y="3595265"/>
            <a:ext cx="1771650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022" y="3536934"/>
            <a:ext cx="1968734" cy="294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064" y="3552811"/>
            <a:ext cx="366712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956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97189" y="4077072"/>
            <a:ext cx="3600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white"/>
                </a:solidFill>
              </a:rPr>
              <a:t/>
            </a:r>
            <a:br>
              <a:rPr lang="en-GB" dirty="0">
                <a:solidFill>
                  <a:prstClr val="white"/>
                </a:solidFill>
              </a:rPr>
            </a:br>
            <a:endParaRPr lang="en-GB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332656"/>
            <a:ext cx="9119956" cy="1569660"/>
          </a:xfrm>
          <a:prstGeom prst="rect">
            <a:avLst/>
          </a:prstGeom>
        </p:spPr>
        <p:txBody>
          <a:bodyPr wrap="square" lIns="540000" rIns="540000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Post-Mao Shanghai: Nostalgia</a:t>
            </a: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endParaRPr lang="en-GB" sz="2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23529" y="930749"/>
            <a:ext cx="41736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  <a:defRPr/>
            </a:pP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Reawakening to pre-Cultural Revolution  city</a:t>
            </a:r>
          </a:p>
          <a:p>
            <a:pPr marL="342900" indent="-342900">
              <a:buFontTx/>
              <a:buChar char="-"/>
              <a:defRPr/>
            </a:pP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  <a:defRPr/>
            </a:pP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Commodification of 1920s, 1930s Shanghai</a:t>
            </a: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77072"/>
            <a:ext cx="6944695" cy="2791215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067" y="770078"/>
            <a:ext cx="4519522" cy="3191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233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3293</TotalTime>
  <Words>1456</Words>
  <Application>Microsoft Office PowerPoint</Application>
  <PresentationFormat>On-screen Show (4:3)</PresentationFormat>
  <Paragraphs>182</Paragraphs>
  <Slides>27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ＭＳ Ｐゴシック</vt:lpstr>
      <vt:lpstr>Arial</vt:lpstr>
      <vt:lpstr>Calibri</vt:lpstr>
      <vt:lpstr>Times New Roman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</dc:creator>
  <cp:lastModifiedBy>Alexander Scott</cp:lastModifiedBy>
  <cp:revision>135</cp:revision>
  <cp:lastPrinted>2018-12-07T09:38:50Z</cp:lastPrinted>
  <dcterms:created xsi:type="dcterms:W3CDTF">2016-02-12T16:02:22Z</dcterms:created>
  <dcterms:modified xsi:type="dcterms:W3CDTF">2018-12-07T09:39:29Z</dcterms:modified>
</cp:coreProperties>
</file>