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1"/>
  </p:notesMasterIdLst>
  <p:sldIdLst>
    <p:sldId id="256" r:id="rId2"/>
    <p:sldId id="274" r:id="rId3"/>
    <p:sldId id="259" r:id="rId4"/>
    <p:sldId id="257" r:id="rId5"/>
    <p:sldId id="260" r:id="rId6"/>
    <p:sldId id="265" r:id="rId7"/>
    <p:sldId id="258" r:id="rId8"/>
    <p:sldId id="262" r:id="rId9"/>
    <p:sldId id="263" r:id="rId10"/>
    <p:sldId id="264" r:id="rId11"/>
    <p:sldId id="276" r:id="rId12"/>
    <p:sldId id="277" r:id="rId13"/>
    <p:sldId id="278" r:id="rId14"/>
    <p:sldId id="268" r:id="rId15"/>
    <p:sldId id="269" r:id="rId16"/>
    <p:sldId id="270" r:id="rId17"/>
    <p:sldId id="275" r:id="rId18"/>
    <p:sldId id="279" r:id="rId19"/>
    <p:sldId id="273" r:id="rId20"/>
  </p:sldIdLst>
  <p:sldSz cx="18288000" cy="10287000"/>
  <p:notesSz cx="6858000" cy="9144000"/>
  <p:embeddedFontLst>
    <p:embeddedFont>
      <p:font typeface="League Spartan" panose="020B0604020202020204" charset="0"/>
      <p:regular r:id="rId22"/>
    </p:embeddedFont>
    <p:embeddedFont>
      <p:font typeface="Poppins" panose="00000500000000000000" pitchFamily="2" charset="0"/>
      <p:regular r:id="rId23"/>
      <p:bold r:id="rId24"/>
      <p:italic r:id="rId25"/>
      <p:boldItalic r:id="rId26"/>
    </p:embeddedFont>
    <p:embeddedFont>
      <p:font typeface="Poppins Bold" panose="00000800000000000000" charset="0"/>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982534-4FD3-486C-BB5B-3DEC5BAC8761}" v="26" dt="2026-07-12T14:32:27.7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52" autoAdjust="0"/>
    <p:restoredTop sz="93447" autoAdjust="0"/>
  </p:normalViewPr>
  <p:slideViewPr>
    <p:cSldViewPr>
      <p:cViewPr varScale="1">
        <p:scale>
          <a:sx n="39" d="100"/>
          <a:sy n="39" d="100"/>
        </p:scale>
        <p:origin x="956"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tma Gorji" userId="60a9a9af9b307d37" providerId="LiveId" clId="{D98C8B56-EAA2-44F1-9248-FC0A81F2E305}"/>
    <pc:docChg chg="undo custSel addSld modSld sldOrd">
      <pc:chgData name="Fatma Gorji" userId="60a9a9af9b307d37" providerId="LiveId" clId="{D98C8B56-EAA2-44F1-9248-FC0A81F2E305}" dt="2026-07-12T14:32:41.825" v="274" actId="20577"/>
      <pc:docMkLst>
        <pc:docMk/>
      </pc:docMkLst>
      <pc:sldChg chg="modSp mod modNotesTx">
        <pc:chgData name="Fatma Gorji" userId="60a9a9af9b307d37" providerId="LiveId" clId="{D98C8B56-EAA2-44F1-9248-FC0A81F2E305}" dt="2026-07-12T14:23:01.315" v="216" actId="1076"/>
        <pc:sldMkLst>
          <pc:docMk/>
          <pc:sldMk cId="0" sldId="257"/>
        </pc:sldMkLst>
        <pc:spChg chg="mod">
          <ac:chgData name="Fatma Gorji" userId="60a9a9af9b307d37" providerId="LiveId" clId="{D98C8B56-EAA2-44F1-9248-FC0A81F2E305}" dt="2026-07-11T12:41:42.624" v="6" actId="1076"/>
          <ac:spMkLst>
            <pc:docMk/>
            <pc:sldMk cId="0" sldId="257"/>
            <ac:spMk id="12" creationId="{00000000-0000-0000-0000-000000000000}"/>
          </ac:spMkLst>
        </pc:spChg>
        <pc:spChg chg="mod">
          <ac:chgData name="Fatma Gorji" userId="60a9a9af9b307d37" providerId="LiveId" clId="{D98C8B56-EAA2-44F1-9248-FC0A81F2E305}" dt="2026-07-11T14:01:38.747" v="17" actId="14100"/>
          <ac:spMkLst>
            <pc:docMk/>
            <pc:sldMk cId="0" sldId="257"/>
            <ac:spMk id="13" creationId="{00000000-0000-0000-0000-000000000000}"/>
          </ac:spMkLst>
        </pc:spChg>
        <pc:spChg chg="mod">
          <ac:chgData name="Fatma Gorji" userId="60a9a9af9b307d37" providerId="LiveId" clId="{D98C8B56-EAA2-44F1-9248-FC0A81F2E305}" dt="2026-07-12T14:23:01.315" v="216" actId="1076"/>
          <ac:spMkLst>
            <pc:docMk/>
            <pc:sldMk cId="0" sldId="257"/>
            <ac:spMk id="18" creationId="{242EF8E3-E6A7-3822-75C7-99213EF3E56E}"/>
          </ac:spMkLst>
        </pc:spChg>
        <pc:grpChg chg="mod">
          <ac:chgData name="Fatma Gorji" userId="60a9a9af9b307d37" providerId="LiveId" clId="{D98C8B56-EAA2-44F1-9248-FC0A81F2E305}" dt="2026-07-11T14:02:14.172" v="19" actId="1076"/>
          <ac:grpSpMkLst>
            <pc:docMk/>
            <pc:sldMk cId="0" sldId="257"/>
            <ac:grpSpMk id="3" creationId="{00000000-0000-0000-0000-000000000000}"/>
          </ac:grpSpMkLst>
        </pc:grpChg>
      </pc:sldChg>
      <pc:sldChg chg="modNotesTx">
        <pc:chgData name="Fatma Gorji" userId="60a9a9af9b307d37" providerId="LiveId" clId="{D98C8B56-EAA2-44F1-9248-FC0A81F2E305}" dt="2026-07-11T14:00:11.565" v="9" actId="20577"/>
        <pc:sldMkLst>
          <pc:docMk/>
          <pc:sldMk cId="0" sldId="258"/>
        </pc:sldMkLst>
      </pc:sldChg>
      <pc:sldChg chg="modSp mod modNotesTx">
        <pc:chgData name="Fatma Gorji" userId="60a9a9af9b307d37" providerId="LiveId" clId="{D98C8B56-EAA2-44F1-9248-FC0A81F2E305}" dt="2026-07-11T14:03:27.954" v="22" actId="14100"/>
        <pc:sldMkLst>
          <pc:docMk/>
          <pc:sldMk cId="0" sldId="259"/>
        </pc:sldMkLst>
        <pc:grpChg chg="mod">
          <ac:chgData name="Fatma Gorji" userId="60a9a9af9b307d37" providerId="LiveId" clId="{D98C8B56-EAA2-44F1-9248-FC0A81F2E305}" dt="2026-07-11T14:03:27.954" v="22" actId="14100"/>
          <ac:grpSpMkLst>
            <pc:docMk/>
            <pc:sldMk cId="0" sldId="259"/>
            <ac:grpSpMk id="3" creationId="{00000000-0000-0000-0000-000000000000}"/>
          </ac:grpSpMkLst>
        </pc:grpChg>
      </pc:sldChg>
      <pc:sldChg chg="modSp mod ord modNotesTx">
        <pc:chgData name="Fatma Gorji" userId="60a9a9af9b307d37" providerId="LiveId" clId="{D98C8B56-EAA2-44F1-9248-FC0A81F2E305}" dt="2026-07-12T14:29:17.214" v="242"/>
        <pc:sldMkLst>
          <pc:docMk/>
          <pc:sldMk cId="0" sldId="260"/>
        </pc:sldMkLst>
        <pc:spChg chg="mod">
          <ac:chgData name="Fatma Gorji" userId="60a9a9af9b307d37" providerId="LiveId" clId="{D98C8B56-EAA2-44F1-9248-FC0A81F2E305}" dt="2026-07-11T12:40:41.301" v="1" actId="1076"/>
          <ac:spMkLst>
            <pc:docMk/>
            <pc:sldMk cId="0" sldId="260"/>
            <ac:spMk id="9" creationId="{00000000-0000-0000-0000-000000000000}"/>
          </ac:spMkLst>
        </pc:spChg>
      </pc:sldChg>
      <pc:sldChg chg="modSp add mod">
        <pc:chgData name="Fatma Gorji" userId="60a9a9af9b307d37" providerId="LiveId" clId="{D98C8B56-EAA2-44F1-9248-FC0A81F2E305}" dt="2026-07-12T14:24:55.534" v="220" actId="1076"/>
        <pc:sldMkLst>
          <pc:docMk/>
          <pc:sldMk cId="0" sldId="262"/>
        </pc:sldMkLst>
        <pc:spChg chg="mod">
          <ac:chgData name="Fatma Gorji" userId="60a9a9af9b307d37" providerId="LiveId" clId="{D98C8B56-EAA2-44F1-9248-FC0A81F2E305}" dt="2026-07-12T14:24:55.534" v="220" actId="1076"/>
          <ac:spMkLst>
            <pc:docMk/>
            <pc:sldMk cId="0" sldId="262"/>
            <ac:spMk id="8" creationId="{00000000-0000-0000-0000-000000000000}"/>
          </ac:spMkLst>
        </pc:spChg>
        <pc:spChg chg="mod">
          <ac:chgData name="Fatma Gorji" userId="60a9a9af9b307d37" providerId="LiveId" clId="{D98C8B56-EAA2-44F1-9248-FC0A81F2E305}" dt="2026-07-12T14:24:50.957" v="219" actId="1076"/>
          <ac:spMkLst>
            <pc:docMk/>
            <pc:sldMk cId="0" sldId="262"/>
            <ac:spMk id="9" creationId="{00000000-0000-0000-0000-000000000000}"/>
          </ac:spMkLst>
        </pc:spChg>
        <pc:grpChg chg="mod">
          <ac:chgData name="Fatma Gorji" userId="60a9a9af9b307d37" providerId="LiveId" clId="{D98C8B56-EAA2-44F1-9248-FC0A81F2E305}" dt="2026-07-12T14:24:44.414" v="218" actId="14100"/>
          <ac:grpSpMkLst>
            <pc:docMk/>
            <pc:sldMk cId="0" sldId="262"/>
            <ac:grpSpMk id="3" creationId="{00000000-0000-0000-0000-000000000000}"/>
          </ac:grpSpMkLst>
        </pc:grpChg>
      </pc:sldChg>
      <pc:sldChg chg="addSp delSp modSp add mod">
        <pc:chgData name="Fatma Gorji" userId="60a9a9af9b307d37" providerId="LiveId" clId="{D98C8B56-EAA2-44F1-9248-FC0A81F2E305}" dt="2026-07-12T14:11:45.174" v="118" actId="20577"/>
        <pc:sldMkLst>
          <pc:docMk/>
          <pc:sldMk cId="0" sldId="263"/>
        </pc:sldMkLst>
        <pc:spChg chg="del topLvl">
          <ac:chgData name="Fatma Gorji" userId="60a9a9af9b307d37" providerId="LiveId" clId="{D98C8B56-EAA2-44F1-9248-FC0A81F2E305}" dt="2026-07-12T14:10:41.284" v="108" actId="21"/>
          <ac:spMkLst>
            <pc:docMk/>
            <pc:sldMk cId="0" sldId="263"/>
            <ac:spMk id="4" creationId="{00000000-0000-0000-0000-000000000000}"/>
          </ac:spMkLst>
        </pc:spChg>
        <pc:spChg chg="topLvl">
          <ac:chgData name="Fatma Gorji" userId="60a9a9af9b307d37" providerId="LiveId" clId="{D98C8B56-EAA2-44F1-9248-FC0A81F2E305}" dt="2026-07-12T14:10:41.284" v="108" actId="21"/>
          <ac:spMkLst>
            <pc:docMk/>
            <pc:sldMk cId="0" sldId="263"/>
            <ac:spMk id="5" creationId="{00000000-0000-0000-0000-000000000000}"/>
          </ac:spMkLst>
        </pc:spChg>
        <pc:spChg chg="mod">
          <ac:chgData name="Fatma Gorji" userId="60a9a9af9b307d37" providerId="LiveId" clId="{D98C8B56-EAA2-44F1-9248-FC0A81F2E305}" dt="2026-07-12T14:10:46.539" v="109" actId="1076"/>
          <ac:spMkLst>
            <pc:docMk/>
            <pc:sldMk cId="0" sldId="263"/>
            <ac:spMk id="9" creationId="{00000000-0000-0000-0000-000000000000}"/>
          </ac:spMkLst>
        </pc:spChg>
        <pc:spChg chg="mod">
          <ac:chgData name="Fatma Gorji" userId="60a9a9af9b307d37" providerId="LiveId" clId="{D98C8B56-EAA2-44F1-9248-FC0A81F2E305}" dt="2026-07-12T14:11:45.174" v="118" actId="20577"/>
          <ac:spMkLst>
            <pc:docMk/>
            <pc:sldMk cId="0" sldId="263"/>
            <ac:spMk id="11" creationId="{00000000-0000-0000-0000-000000000000}"/>
          </ac:spMkLst>
        </pc:spChg>
        <pc:spChg chg="add mod">
          <ac:chgData name="Fatma Gorji" userId="60a9a9af9b307d37" providerId="LiveId" clId="{D98C8B56-EAA2-44F1-9248-FC0A81F2E305}" dt="2026-07-12T13:52:26.588" v="25"/>
          <ac:spMkLst>
            <pc:docMk/>
            <pc:sldMk cId="0" sldId="263"/>
            <ac:spMk id="12" creationId="{D390A171-7A23-BF98-75F8-F41B098D5402}"/>
          </ac:spMkLst>
        </pc:spChg>
        <pc:grpChg chg="del">
          <ac:chgData name="Fatma Gorji" userId="60a9a9af9b307d37" providerId="LiveId" clId="{D98C8B56-EAA2-44F1-9248-FC0A81F2E305}" dt="2026-07-12T14:10:41.284" v="108" actId="21"/>
          <ac:grpSpMkLst>
            <pc:docMk/>
            <pc:sldMk cId="0" sldId="263"/>
            <ac:grpSpMk id="3" creationId="{00000000-0000-0000-0000-000000000000}"/>
          </ac:grpSpMkLst>
        </pc:grpChg>
        <pc:grpChg chg="mod">
          <ac:chgData name="Fatma Gorji" userId="60a9a9af9b307d37" providerId="LiveId" clId="{D98C8B56-EAA2-44F1-9248-FC0A81F2E305}" dt="2026-07-12T14:11:29.053" v="114" actId="14100"/>
          <ac:grpSpMkLst>
            <pc:docMk/>
            <pc:sldMk cId="0" sldId="263"/>
            <ac:grpSpMk id="6" creationId="{00000000-0000-0000-0000-000000000000}"/>
          </ac:grpSpMkLst>
        </pc:grpChg>
      </pc:sldChg>
      <pc:sldChg chg="modSp add mod">
        <pc:chgData name="Fatma Gorji" userId="60a9a9af9b307d37" providerId="LiveId" clId="{D98C8B56-EAA2-44F1-9248-FC0A81F2E305}" dt="2026-07-12T14:10:27.156" v="107" actId="1076"/>
        <pc:sldMkLst>
          <pc:docMk/>
          <pc:sldMk cId="0" sldId="264"/>
        </pc:sldMkLst>
        <pc:spChg chg="mod">
          <ac:chgData name="Fatma Gorji" userId="60a9a9af9b307d37" providerId="LiveId" clId="{D98C8B56-EAA2-44F1-9248-FC0A81F2E305}" dt="2026-07-12T14:10:21.987" v="106" actId="1076"/>
          <ac:spMkLst>
            <pc:docMk/>
            <pc:sldMk cId="0" sldId="264"/>
            <ac:spMk id="2" creationId="{00000000-0000-0000-0000-000000000000}"/>
          </ac:spMkLst>
        </pc:spChg>
        <pc:spChg chg="mod">
          <ac:chgData name="Fatma Gorji" userId="60a9a9af9b307d37" providerId="LiveId" clId="{D98C8B56-EAA2-44F1-9248-FC0A81F2E305}" dt="2026-07-12T14:10:27.156" v="107" actId="1076"/>
          <ac:spMkLst>
            <pc:docMk/>
            <pc:sldMk cId="0" sldId="264"/>
            <ac:spMk id="8" creationId="{00000000-0000-0000-0000-000000000000}"/>
          </ac:spMkLst>
        </pc:spChg>
      </pc:sldChg>
      <pc:sldChg chg="ord modNotesTx">
        <pc:chgData name="Fatma Gorji" userId="60a9a9af9b307d37" providerId="LiveId" clId="{D98C8B56-EAA2-44F1-9248-FC0A81F2E305}" dt="2026-07-12T14:29:44.786" v="244"/>
        <pc:sldMkLst>
          <pc:docMk/>
          <pc:sldMk cId="0" sldId="265"/>
        </pc:sldMkLst>
      </pc:sldChg>
      <pc:sldChg chg="modSp add mod">
        <pc:chgData name="Fatma Gorji" userId="60a9a9af9b307d37" providerId="LiveId" clId="{D98C8B56-EAA2-44F1-9248-FC0A81F2E305}" dt="2026-07-12T14:18:53.733" v="202" actId="14100"/>
        <pc:sldMkLst>
          <pc:docMk/>
          <pc:sldMk cId="0" sldId="268"/>
        </pc:sldMkLst>
        <pc:spChg chg="mod">
          <ac:chgData name="Fatma Gorji" userId="60a9a9af9b307d37" providerId="LiveId" clId="{D98C8B56-EAA2-44F1-9248-FC0A81F2E305}" dt="2026-07-12T14:18:42.121" v="200" actId="14100"/>
          <ac:spMkLst>
            <pc:docMk/>
            <pc:sldMk cId="0" sldId="268"/>
            <ac:spMk id="5" creationId="{00000000-0000-0000-0000-000000000000}"/>
          </ac:spMkLst>
        </pc:spChg>
        <pc:spChg chg="mod">
          <ac:chgData name="Fatma Gorji" userId="60a9a9af9b307d37" providerId="LiveId" clId="{D98C8B56-EAA2-44F1-9248-FC0A81F2E305}" dt="2026-07-12T14:18:53.733" v="202" actId="14100"/>
          <ac:spMkLst>
            <pc:docMk/>
            <pc:sldMk cId="0" sldId="268"/>
            <ac:spMk id="6" creationId="{00000000-0000-0000-0000-000000000000}"/>
          </ac:spMkLst>
        </pc:spChg>
        <pc:graphicFrameChg chg="mod modGraphic">
          <ac:chgData name="Fatma Gorji" userId="60a9a9af9b307d37" providerId="LiveId" clId="{D98C8B56-EAA2-44F1-9248-FC0A81F2E305}" dt="2026-07-12T14:18:14.821" v="195" actId="14100"/>
          <ac:graphicFrameMkLst>
            <pc:docMk/>
            <pc:sldMk cId="0" sldId="268"/>
            <ac:graphicFrameMk id="3" creationId="{0C68857E-0855-0728-E092-A10650889AE3}"/>
          </ac:graphicFrameMkLst>
        </pc:graphicFrameChg>
      </pc:sldChg>
      <pc:sldChg chg="modSp add mod">
        <pc:chgData name="Fatma Gorji" userId="60a9a9af9b307d37" providerId="LiveId" clId="{D98C8B56-EAA2-44F1-9248-FC0A81F2E305}" dt="2026-07-12T14:19:11.809" v="203" actId="2711"/>
        <pc:sldMkLst>
          <pc:docMk/>
          <pc:sldMk cId="0" sldId="269"/>
        </pc:sldMkLst>
        <pc:spChg chg="mod">
          <ac:chgData name="Fatma Gorji" userId="60a9a9af9b307d37" providerId="LiveId" clId="{D98C8B56-EAA2-44F1-9248-FC0A81F2E305}" dt="2026-07-12T14:19:11.809" v="203" actId="2711"/>
          <ac:spMkLst>
            <pc:docMk/>
            <pc:sldMk cId="0" sldId="269"/>
            <ac:spMk id="5" creationId="{00000000-0000-0000-0000-000000000000}"/>
          </ac:spMkLst>
        </pc:spChg>
      </pc:sldChg>
      <pc:sldChg chg="add">
        <pc:chgData name="Fatma Gorji" userId="60a9a9af9b307d37" providerId="LiveId" clId="{D98C8B56-EAA2-44F1-9248-FC0A81F2E305}" dt="2026-07-12T13:54:20.708" v="29"/>
        <pc:sldMkLst>
          <pc:docMk/>
          <pc:sldMk cId="0" sldId="270"/>
        </pc:sldMkLst>
      </pc:sldChg>
      <pc:sldChg chg="modSp mod">
        <pc:chgData name="Fatma Gorji" userId="60a9a9af9b307d37" providerId="LiveId" clId="{D98C8B56-EAA2-44F1-9248-FC0A81F2E305}" dt="2026-07-12T14:32:41.825" v="274" actId="20577"/>
        <pc:sldMkLst>
          <pc:docMk/>
          <pc:sldMk cId="3792600293" sldId="274"/>
        </pc:sldMkLst>
        <pc:spChg chg="mod">
          <ac:chgData name="Fatma Gorji" userId="60a9a9af9b307d37" providerId="LiveId" clId="{D98C8B56-EAA2-44F1-9248-FC0A81F2E305}" dt="2026-07-12T14:32:41.825" v="274" actId="20577"/>
          <ac:spMkLst>
            <pc:docMk/>
            <pc:sldMk cId="3792600293" sldId="274"/>
            <ac:spMk id="5" creationId="{0A9CFA49-457D-ACBE-C964-80442144628B}"/>
          </ac:spMkLst>
        </pc:spChg>
      </pc:sldChg>
      <pc:sldChg chg="modSp mod">
        <pc:chgData name="Fatma Gorji" userId="60a9a9af9b307d37" providerId="LiveId" clId="{D98C8B56-EAA2-44F1-9248-FC0A81F2E305}" dt="2026-07-12T14:21:48.653" v="213" actId="20577"/>
        <pc:sldMkLst>
          <pc:docMk/>
          <pc:sldMk cId="398500638" sldId="275"/>
        </pc:sldMkLst>
        <pc:spChg chg="mod">
          <ac:chgData name="Fatma Gorji" userId="60a9a9af9b307d37" providerId="LiveId" clId="{D98C8B56-EAA2-44F1-9248-FC0A81F2E305}" dt="2026-07-12T14:21:48.653" v="213" actId="20577"/>
          <ac:spMkLst>
            <pc:docMk/>
            <pc:sldMk cId="398500638" sldId="275"/>
            <ac:spMk id="5" creationId="{95E2DFB8-5D77-6E06-216A-3FB49ED9230F}"/>
          </ac:spMkLst>
        </pc:spChg>
      </pc:sldChg>
      <pc:sldChg chg="addSp delSp modSp add mod">
        <pc:chgData name="Fatma Gorji" userId="60a9a9af9b307d37" providerId="LiveId" clId="{D98C8B56-EAA2-44F1-9248-FC0A81F2E305}" dt="2026-07-12T14:08:55.467" v="100" actId="1076"/>
        <pc:sldMkLst>
          <pc:docMk/>
          <pc:sldMk cId="1399893187" sldId="276"/>
        </pc:sldMkLst>
        <pc:spChg chg="mod">
          <ac:chgData name="Fatma Gorji" userId="60a9a9af9b307d37" providerId="LiveId" clId="{D98C8B56-EAA2-44F1-9248-FC0A81F2E305}" dt="2026-07-12T14:04:59.587" v="60" actId="20577"/>
          <ac:spMkLst>
            <pc:docMk/>
            <pc:sldMk cId="1399893187" sldId="276"/>
            <ac:spMk id="2" creationId="{4EAB0796-FFD1-2BCA-FCDA-7BBA0FC17E9E}"/>
          </ac:spMkLst>
        </pc:spChg>
        <pc:spChg chg="mod">
          <ac:chgData name="Fatma Gorji" userId="60a9a9af9b307d37" providerId="LiveId" clId="{D98C8B56-EAA2-44F1-9248-FC0A81F2E305}" dt="2026-07-12T14:03:41.168" v="33"/>
          <ac:spMkLst>
            <pc:docMk/>
            <pc:sldMk cId="1399893187" sldId="276"/>
            <ac:spMk id="4" creationId="{ECFA20ED-1B65-C310-B159-25BAEB7BA08A}"/>
          </ac:spMkLst>
        </pc:spChg>
        <pc:spChg chg="mod">
          <ac:chgData name="Fatma Gorji" userId="60a9a9af9b307d37" providerId="LiveId" clId="{D98C8B56-EAA2-44F1-9248-FC0A81F2E305}" dt="2026-07-12T14:03:41.168" v="33"/>
          <ac:spMkLst>
            <pc:docMk/>
            <pc:sldMk cId="1399893187" sldId="276"/>
            <ac:spMk id="5" creationId="{7DBCCA2F-6189-09DC-969A-F33505D5FADD}"/>
          </ac:spMkLst>
        </pc:spChg>
        <pc:spChg chg="add del mod">
          <ac:chgData name="Fatma Gorji" userId="60a9a9af9b307d37" providerId="LiveId" clId="{D98C8B56-EAA2-44F1-9248-FC0A81F2E305}" dt="2026-07-12T14:04:47.796" v="44" actId="21"/>
          <ac:spMkLst>
            <pc:docMk/>
            <pc:sldMk cId="1399893187" sldId="276"/>
            <ac:spMk id="9" creationId="{EC14752E-5218-75CB-E903-A9656084F5BB}"/>
          </ac:spMkLst>
        </pc:spChg>
        <pc:spChg chg="mod">
          <ac:chgData name="Fatma Gorji" userId="60a9a9af9b307d37" providerId="LiveId" clId="{D98C8B56-EAA2-44F1-9248-FC0A81F2E305}" dt="2026-07-12T14:05:34.319" v="62"/>
          <ac:spMkLst>
            <pc:docMk/>
            <pc:sldMk cId="1399893187" sldId="276"/>
            <ac:spMk id="13" creationId="{A3109524-DDA5-AA3A-5511-DA62E59FE76E}"/>
          </ac:spMkLst>
        </pc:spChg>
        <pc:spChg chg="mod">
          <ac:chgData name="Fatma Gorji" userId="60a9a9af9b307d37" providerId="LiveId" clId="{D98C8B56-EAA2-44F1-9248-FC0A81F2E305}" dt="2026-07-12T14:05:34.319" v="62"/>
          <ac:spMkLst>
            <pc:docMk/>
            <pc:sldMk cId="1399893187" sldId="276"/>
            <ac:spMk id="14" creationId="{8C762177-60DD-3E93-1AAA-273B0D2ECCE8}"/>
          </ac:spMkLst>
        </pc:spChg>
        <pc:spChg chg="add mod">
          <ac:chgData name="Fatma Gorji" userId="60a9a9af9b307d37" providerId="LiveId" clId="{D98C8B56-EAA2-44F1-9248-FC0A81F2E305}" dt="2026-07-12T14:08:55.467" v="100" actId="1076"/>
          <ac:spMkLst>
            <pc:docMk/>
            <pc:sldMk cId="1399893187" sldId="276"/>
            <ac:spMk id="15" creationId="{CE1AC403-1CF2-4E90-E37E-E35CF3F2DD8C}"/>
          </ac:spMkLst>
        </pc:spChg>
        <pc:grpChg chg="add mod">
          <ac:chgData name="Fatma Gorji" userId="60a9a9af9b307d37" providerId="LiveId" clId="{D98C8B56-EAA2-44F1-9248-FC0A81F2E305}" dt="2026-07-12T14:04:50.738" v="48" actId="1076"/>
          <ac:grpSpMkLst>
            <pc:docMk/>
            <pc:sldMk cId="1399893187" sldId="276"/>
            <ac:grpSpMk id="3" creationId="{9E5DE643-2DB6-46FD-8F78-647D26C69ABA}"/>
          </ac:grpSpMkLst>
        </pc:grpChg>
        <pc:grpChg chg="add mod">
          <ac:chgData name="Fatma Gorji" userId="60a9a9af9b307d37" providerId="LiveId" clId="{D98C8B56-EAA2-44F1-9248-FC0A81F2E305}" dt="2026-07-12T14:06:01.676" v="65" actId="1076"/>
          <ac:grpSpMkLst>
            <pc:docMk/>
            <pc:sldMk cId="1399893187" sldId="276"/>
            <ac:grpSpMk id="12" creationId="{B5EBAD5D-61CD-9A1F-7E2E-492536136BE1}"/>
          </ac:grpSpMkLst>
        </pc:grpChg>
        <pc:graphicFrameChg chg="add del">
          <ac:chgData name="Fatma Gorji" userId="60a9a9af9b307d37" providerId="LiveId" clId="{D98C8B56-EAA2-44F1-9248-FC0A81F2E305}" dt="2026-07-12T14:04:47.796" v="44" actId="21"/>
          <ac:graphicFrameMkLst>
            <pc:docMk/>
            <pc:sldMk cId="1399893187" sldId="276"/>
            <ac:graphicFrameMk id="6" creationId="{999F4E9B-CF56-D32C-2691-0E11B17344F1}"/>
          </ac:graphicFrameMkLst>
        </pc:graphicFrameChg>
        <pc:graphicFrameChg chg="add mod">
          <ac:chgData name="Fatma Gorji" userId="60a9a9af9b307d37" providerId="LiveId" clId="{D98C8B56-EAA2-44F1-9248-FC0A81F2E305}" dt="2026-07-12T14:04:39.429" v="43"/>
          <ac:graphicFrameMkLst>
            <pc:docMk/>
            <pc:sldMk cId="1399893187" sldId="276"/>
            <ac:graphicFrameMk id="10" creationId="{999F4E9B-CF56-D32C-2691-0E11B17344F1}"/>
          </ac:graphicFrameMkLst>
        </pc:graphicFrameChg>
        <pc:graphicFrameChg chg="add mod">
          <ac:chgData name="Fatma Gorji" userId="60a9a9af9b307d37" providerId="LiveId" clId="{D98C8B56-EAA2-44F1-9248-FC0A81F2E305}" dt="2026-07-12T14:05:02.175" v="61"/>
          <ac:graphicFrameMkLst>
            <pc:docMk/>
            <pc:sldMk cId="1399893187" sldId="276"/>
            <ac:graphicFrameMk id="11" creationId="{6E6BD39E-F19F-E4A8-DCC1-8FE8E0B2516C}"/>
          </ac:graphicFrameMkLst>
        </pc:graphicFrameChg>
      </pc:sldChg>
      <pc:sldChg chg="add">
        <pc:chgData name="Fatma Gorji" userId="60a9a9af9b307d37" providerId="LiveId" clId="{D98C8B56-EAA2-44F1-9248-FC0A81F2E305}" dt="2026-07-12T14:02:46.978" v="31"/>
        <pc:sldMkLst>
          <pc:docMk/>
          <pc:sldMk cId="1683582441" sldId="277"/>
        </pc:sldMkLst>
      </pc:sldChg>
      <pc:sldChg chg="modSp add mod">
        <pc:chgData name="Fatma Gorji" userId="60a9a9af9b307d37" providerId="LiveId" clId="{D98C8B56-EAA2-44F1-9248-FC0A81F2E305}" dt="2026-07-12T14:17:10.086" v="189" actId="27636"/>
        <pc:sldMkLst>
          <pc:docMk/>
          <pc:sldMk cId="3831167136" sldId="278"/>
        </pc:sldMkLst>
        <pc:spChg chg="mod">
          <ac:chgData name="Fatma Gorji" userId="60a9a9af9b307d37" providerId="LiveId" clId="{D98C8B56-EAA2-44F1-9248-FC0A81F2E305}" dt="2026-07-12T14:16:48.951" v="184" actId="2711"/>
          <ac:spMkLst>
            <pc:docMk/>
            <pc:sldMk cId="3831167136" sldId="278"/>
            <ac:spMk id="2" creationId="{187E960D-A907-B6CB-F78B-FCCA8E70DB10}"/>
          </ac:spMkLst>
        </pc:spChg>
        <pc:spChg chg="mod">
          <ac:chgData name="Fatma Gorji" userId="60a9a9af9b307d37" providerId="LiveId" clId="{D98C8B56-EAA2-44F1-9248-FC0A81F2E305}" dt="2026-07-12T14:17:10.086" v="189" actId="27636"/>
          <ac:spMkLst>
            <pc:docMk/>
            <pc:sldMk cId="3831167136" sldId="278"/>
            <ac:spMk id="3" creationId="{3CA6A845-18B4-3B42-83E2-97BABF3465A1}"/>
          </ac:spMkLst>
        </pc:spChg>
      </pc:sldChg>
      <pc:sldChg chg="addSp modSp new mod">
        <pc:chgData name="Fatma Gorji" userId="60a9a9af9b307d37" providerId="LiveId" clId="{D98C8B56-EAA2-44F1-9248-FC0A81F2E305}" dt="2026-07-12T14:21:24.544" v="209" actId="1076"/>
        <pc:sldMkLst>
          <pc:docMk/>
          <pc:sldMk cId="1653904584" sldId="279"/>
        </pc:sldMkLst>
        <pc:spChg chg="add mod">
          <ac:chgData name="Fatma Gorji" userId="60a9a9af9b307d37" providerId="LiveId" clId="{D98C8B56-EAA2-44F1-9248-FC0A81F2E305}" dt="2026-07-12T14:21:24.544" v="209" actId="1076"/>
          <ac:spMkLst>
            <pc:docMk/>
            <pc:sldMk cId="1653904584" sldId="279"/>
            <ac:spMk id="3" creationId="{DB8A3166-C540-5B47-2CB9-17AC5B11714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C8EE74-2D85-4922-8902-342A5FF1A33C}" type="datetimeFigureOut">
              <a:rPr lang="en-IN" smtClean="0"/>
              <a:t>12-07-2026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5AA8DE-2D9B-4441-8BAA-D88B1ED0A600}" type="slidenum">
              <a:rPr lang="en-IN" smtClean="0"/>
              <a:t>‹#›</a:t>
            </a:fld>
            <a:endParaRPr lang="en-IN"/>
          </a:p>
        </p:txBody>
      </p:sp>
    </p:spTree>
    <p:extLst>
      <p:ext uri="{BB962C8B-B14F-4D97-AF65-F5344CB8AC3E}">
        <p14:creationId xmlns:p14="http://schemas.microsoft.com/office/powerpoint/2010/main" val="8799072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endParaRPr lang="en-IN" dirty="0"/>
          </a:p>
        </p:txBody>
      </p:sp>
      <p:sp>
        <p:nvSpPr>
          <p:cNvPr id="4" name="Slide Number Placeholder 3"/>
          <p:cNvSpPr>
            <a:spLocks noGrp="1"/>
          </p:cNvSpPr>
          <p:nvPr>
            <p:ph type="sldNum" sz="quarter" idx="5"/>
          </p:nvPr>
        </p:nvSpPr>
        <p:spPr/>
        <p:txBody>
          <a:bodyPr/>
          <a:lstStyle/>
          <a:p>
            <a:fld id="{245AA8DE-2D9B-4441-8BAA-D88B1ED0A600}" type="slidenum">
              <a:rPr lang="en-IN" smtClean="0"/>
              <a:t>3</a:t>
            </a:fld>
            <a:endParaRPr lang="en-IN"/>
          </a:p>
        </p:txBody>
      </p:sp>
    </p:spTree>
    <p:extLst>
      <p:ext uri="{BB962C8B-B14F-4D97-AF65-F5344CB8AC3E}">
        <p14:creationId xmlns:p14="http://schemas.microsoft.com/office/powerpoint/2010/main" val="39512029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endParaRPr lang="en-IN" dirty="0"/>
          </a:p>
        </p:txBody>
      </p:sp>
      <p:sp>
        <p:nvSpPr>
          <p:cNvPr id="4" name="Slide Number Placeholder 3"/>
          <p:cNvSpPr>
            <a:spLocks noGrp="1"/>
          </p:cNvSpPr>
          <p:nvPr>
            <p:ph type="sldNum" sz="quarter" idx="5"/>
          </p:nvPr>
        </p:nvSpPr>
        <p:spPr/>
        <p:txBody>
          <a:bodyPr/>
          <a:lstStyle/>
          <a:p>
            <a:fld id="{245AA8DE-2D9B-4441-8BAA-D88B1ED0A600}" type="slidenum">
              <a:rPr lang="en-IN" smtClean="0"/>
              <a:t>4</a:t>
            </a:fld>
            <a:endParaRPr lang="en-IN"/>
          </a:p>
        </p:txBody>
      </p:sp>
    </p:spTree>
    <p:extLst>
      <p:ext uri="{BB962C8B-B14F-4D97-AF65-F5344CB8AC3E}">
        <p14:creationId xmlns:p14="http://schemas.microsoft.com/office/powerpoint/2010/main" val="13797637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endParaRPr lang="en-IN" dirty="0"/>
          </a:p>
        </p:txBody>
      </p:sp>
      <p:sp>
        <p:nvSpPr>
          <p:cNvPr id="4" name="Slide Number Placeholder 3"/>
          <p:cNvSpPr>
            <a:spLocks noGrp="1"/>
          </p:cNvSpPr>
          <p:nvPr>
            <p:ph type="sldNum" sz="quarter" idx="5"/>
          </p:nvPr>
        </p:nvSpPr>
        <p:spPr/>
        <p:txBody>
          <a:bodyPr/>
          <a:lstStyle/>
          <a:p>
            <a:fld id="{245AA8DE-2D9B-4441-8BAA-D88B1ED0A600}" type="slidenum">
              <a:rPr lang="en-IN" smtClean="0"/>
              <a:t>5</a:t>
            </a:fld>
            <a:endParaRPr lang="en-IN"/>
          </a:p>
        </p:txBody>
      </p:sp>
    </p:spTree>
    <p:extLst>
      <p:ext uri="{BB962C8B-B14F-4D97-AF65-F5344CB8AC3E}">
        <p14:creationId xmlns:p14="http://schemas.microsoft.com/office/powerpoint/2010/main" val="2271851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endParaRPr lang="en-IN" dirty="0"/>
          </a:p>
        </p:txBody>
      </p:sp>
      <p:sp>
        <p:nvSpPr>
          <p:cNvPr id="4" name="Slide Number Placeholder 3"/>
          <p:cNvSpPr>
            <a:spLocks noGrp="1"/>
          </p:cNvSpPr>
          <p:nvPr>
            <p:ph type="sldNum" sz="quarter" idx="5"/>
          </p:nvPr>
        </p:nvSpPr>
        <p:spPr/>
        <p:txBody>
          <a:bodyPr/>
          <a:lstStyle/>
          <a:p>
            <a:fld id="{245AA8DE-2D9B-4441-8BAA-D88B1ED0A600}" type="slidenum">
              <a:rPr lang="en-IN" smtClean="0"/>
              <a:t>6</a:t>
            </a:fld>
            <a:endParaRPr lang="en-IN"/>
          </a:p>
        </p:txBody>
      </p:sp>
    </p:spTree>
    <p:extLst>
      <p:ext uri="{BB962C8B-B14F-4D97-AF65-F5344CB8AC3E}">
        <p14:creationId xmlns:p14="http://schemas.microsoft.com/office/powerpoint/2010/main" val="4264845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endParaRPr lang="en-IN" dirty="0"/>
          </a:p>
        </p:txBody>
      </p:sp>
      <p:sp>
        <p:nvSpPr>
          <p:cNvPr id="4" name="Slide Number Placeholder 3"/>
          <p:cNvSpPr>
            <a:spLocks noGrp="1"/>
          </p:cNvSpPr>
          <p:nvPr>
            <p:ph type="sldNum" sz="quarter" idx="5"/>
          </p:nvPr>
        </p:nvSpPr>
        <p:spPr/>
        <p:txBody>
          <a:bodyPr/>
          <a:lstStyle/>
          <a:p>
            <a:fld id="{245AA8DE-2D9B-4441-8BAA-D88B1ED0A600}" type="slidenum">
              <a:rPr lang="en-IN" smtClean="0"/>
              <a:t>7</a:t>
            </a:fld>
            <a:endParaRPr lang="en-IN"/>
          </a:p>
        </p:txBody>
      </p:sp>
    </p:spTree>
    <p:extLst>
      <p:ext uri="{BB962C8B-B14F-4D97-AF65-F5344CB8AC3E}">
        <p14:creationId xmlns:p14="http://schemas.microsoft.com/office/powerpoint/2010/main" val="25420888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endParaRPr lang="en-IN" dirty="0"/>
          </a:p>
        </p:txBody>
      </p:sp>
      <p:sp>
        <p:nvSpPr>
          <p:cNvPr id="4" name="Slide Number Placeholder 3"/>
          <p:cNvSpPr>
            <a:spLocks noGrp="1"/>
          </p:cNvSpPr>
          <p:nvPr>
            <p:ph type="sldNum" sz="quarter" idx="5"/>
          </p:nvPr>
        </p:nvSpPr>
        <p:spPr/>
        <p:txBody>
          <a:bodyPr/>
          <a:lstStyle/>
          <a:p>
            <a:fld id="{245AA8DE-2D9B-4441-8BAA-D88B1ED0A600}" type="slidenum">
              <a:rPr lang="en-IN" smtClean="0"/>
              <a:t>8</a:t>
            </a:fld>
            <a:endParaRPr lang="en-IN"/>
          </a:p>
        </p:txBody>
      </p:sp>
    </p:spTree>
    <p:extLst>
      <p:ext uri="{BB962C8B-B14F-4D97-AF65-F5344CB8AC3E}">
        <p14:creationId xmlns:p14="http://schemas.microsoft.com/office/powerpoint/2010/main" val="35648449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endParaRPr lang="en-IN" dirty="0"/>
          </a:p>
        </p:txBody>
      </p:sp>
      <p:sp>
        <p:nvSpPr>
          <p:cNvPr id="4" name="Slide Number Placeholder 3"/>
          <p:cNvSpPr>
            <a:spLocks noGrp="1"/>
          </p:cNvSpPr>
          <p:nvPr>
            <p:ph type="sldNum" sz="quarter" idx="5"/>
          </p:nvPr>
        </p:nvSpPr>
        <p:spPr/>
        <p:txBody>
          <a:bodyPr/>
          <a:lstStyle/>
          <a:p>
            <a:fld id="{245AA8DE-2D9B-4441-8BAA-D88B1ED0A600}" type="slidenum">
              <a:rPr lang="en-IN" smtClean="0"/>
              <a:t>9</a:t>
            </a:fld>
            <a:endParaRPr lang="en-IN"/>
          </a:p>
        </p:txBody>
      </p:sp>
    </p:spTree>
    <p:extLst>
      <p:ext uri="{BB962C8B-B14F-4D97-AF65-F5344CB8AC3E}">
        <p14:creationId xmlns:p14="http://schemas.microsoft.com/office/powerpoint/2010/main" val="15522930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endParaRPr lang="en-IN" dirty="0"/>
          </a:p>
        </p:txBody>
      </p:sp>
      <p:sp>
        <p:nvSpPr>
          <p:cNvPr id="4" name="Slide Number Placeholder 3"/>
          <p:cNvSpPr>
            <a:spLocks noGrp="1"/>
          </p:cNvSpPr>
          <p:nvPr>
            <p:ph type="sldNum" sz="quarter" idx="5"/>
          </p:nvPr>
        </p:nvSpPr>
        <p:spPr/>
        <p:txBody>
          <a:bodyPr/>
          <a:lstStyle/>
          <a:p>
            <a:fld id="{245AA8DE-2D9B-4441-8BAA-D88B1ED0A600}" type="slidenum">
              <a:rPr lang="en-IN" smtClean="0"/>
              <a:t>10</a:t>
            </a:fld>
            <a:endParaRPr lang="en-IN"/>
          </a:p>
        </p:txBody>
      </p:sp>
    </p:spTree>
    <p:extLst>
      <p:ext uri="{BB962C8B-B14F-4D97-AF65-F5344CB8AC3E}">
        <p14:creationId xmlns:p14="http://schemas.microsoft.com/office/powerpoint/2010/main" val="13847208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elderly patients from the UK currently suffering from Parkinson's disease can be categorised as a major Stakeholder for the wearable digital devices, such as Smart Watch for performing continuous health monitoring. On the other hand, the families of British caregivers have been identified as key stakeholders for British patients with advanced Parkinson's cases for delivering moral support to family members while interpreting healthcare information. In the British healthcare industry, the NHS and general practitioners of Great Britain also serve as critical stakeholders for delivering adequate financial assistance towards Parkinson's patients and their families.</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12B63C79-F802-4165-B276-868BABCCA4C7}" type="slidenum">
              <a:rPr lang="en-IN" smtClean="0"/>
              <a:t>11</a:t>
            </a:fld>
            <a:endParaRPr lang="en-IN"/>
          </a:p>
        </p:txBody>
      </p:sp>
    </p:spTree>
    <p:extLst>
      <p:ext uri="{BB962C8B-B14F-4D97-AF65-F5344CB8AC3E}">
        <p14:creationId xmlns:p14="http://schemas.microsoft.com/office/powerpoint/2010/main" val="41979896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lack of digital awareness in the British marketplace can prove to be a major barrier towards utilising innovative smart devices for monitoring Parkinson's patients' healthcare vitals. The current UK healthcare professionals with low digital literacy are unable to interpret medical information from smart devices to make informed decisions to adjust the current level of medicine among British elderly patients. The patients over the age of 60 have showcased their current aversion level towards using digital solutions such as smart devices that can help UK doctors to attend to possible healthcare emergencies. </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2B63C79-F802-4165-B276-868BABCCA4C7}" type="slidenum">
              <a:rPr lang="en-IN" smtClean="0"/>
              <a:t>12</a:t>
            </a:fld>
            <a:endParaRPr lang="en-IN"/>
          </a:p>
        </p:txBody>
      </p:sp>
    </p:spTree>
    <p:extLst>
      <p:ext uri="{BB962C8B-B14F-4D97-AF65-F5344CB8AC3E}">
        <p14:creationId xmlns:p14="http://schemas.microsoft.com/office/powerpoint/2010/main" val="15029059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manufacturers involved in smart device manufacturing for British Parkinson's patients can employ the GDPR regulations to prevent future theft of confidential patient information. On the other hand, British doctors can also utilise the GDPR Act to gradually increase the transparency level of future treatment for Parkinson's patients to overcome data theft issues. </a:t>
            </a:r>
            <a:br>
              <a:rPr lang="en-GB" sz="1200" kern="1200" dirty="0">
                <a:solidFill>
                  <a:schemeClr val="tx1"/>
                </a:solidFill>
                <a:effectLst/>
                <a:latin typeface="+mn-lt"/>
                <a:ea typeface="+mn-ea"/>
                <a:cs typeface="+mn-cs"/>
              </a:rPr>
            </a:b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12B63C79-F802-4165-B276-868BABCCA4C7}" type="slidenum">
              <a:rPr lang="en-IN" smtClean="0"/>
              <a:t>13</a:t>
            </a:fld>
            <a:endParaRPr lang="en-IN"/>
          </a:p>
        </p:txBody>
      </p:sp>
    </p:spTree>
    <p:extLst>
      <p:ext uri="{BB962C8B-B14F-4D97-AF65-F5344CB8AC3E}">
        <p14:creationId xmlns:p14="http://schemas.microsoft.com/office/powerpoint/2010/main" val="34620416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This is a really important intervention for the patient, health professionals, NHS and society at large. By being able to monitor symptoms continuously, patients are involved and any new or increasing signs of problems are identified early on and interventions are taken at the correct time and that is symptom control is improved. Having access to better monitoring can mean that people stay well and independent, and that falls are minimised, which, in turn, can improve quality of life. Healthcare providers enjoy the advantage of objective, real-time data to help them assess with accuracy, and plan treatment with personalisation. Plus, remote monitoring may have the added benefit of improving communication between patient and clinician and decrease the number of non-rewarded, face-to-face appointments. This will help reduce both short and long term healthcare costs for the NHS and hospital admissions if better disease management is achieved. The positive outcomes for society include better ageing, decreasing burden of care and elderly people's increased engagement and participation in community and social events and activities, which improves wellbeing.</a:t>
            </a:r>
            <a:endParaRPr lang="en-IN" b="0" dirty="0">
              <a:effectLst/>
            </a:endParaRPr>
          </a:p>
          <a:p>
            <a:br>
              <a:rPr lang="en-IN" dirty="0"/>
            </a:br>
            <a:endParaRPr lang="en-IN" dirty="0"/>
          </a:p>
        </p:txBody>
      </p:sp>
      <p:sp>
        <p:nvSpPr>
          <p:cNvPr id="4" name="Slide Number Placeholder 3"/>
          <p:cNvSpPr>
            <a:spLocks noGrp="1"/>
          </p:cNvSpPr>
          <p:nvPr>
            <p:ph type="sldNum" sz="quarter" idx="5"/>
          </p:nvPr>
        </p:nvSpPr>
        <p:spPr/>
        <p:txBody>
          <a:bodyPr/>
          <a:lstStyle/>
          <a:p>
            <a:fld id="{245AA8DE-2D9B-4441-8BAA-D88B1ED0A600}" type="slidenum">
              <a:rPr lang="en-IN" smtClean="0"/>
              <a:t>14</a:t>
            </a:fld>
            <a:endParaRPr lang="en-IN"/>
          </a:p>
        </p:txBody>
      </p:sp>
    </p:spTree>
    <p:extLst>
      <p:ext uri="{BB962C8B-B14F-4D97-AF65-F5344CB8AC3E}">
        <p14:creationId xmlns:p14="http://schemas.microsoft.com/office/powerpoint/2010/main" val="4560881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Proposed intervention is educationally relevant and policy relevant and is having research impact. It falls within line with the priorities of digital transformation in the NHS, and represents an opportunity for future remote monitoring systems for long term conditions and integrated health care management. The information obtained from interventions can then be used to inform plans for additional investment and national digital health programs. A further research is needed for the long-term effectiveness, patients' compliance with the programmes as well as cost implications of a wearable sensor. With improvements to artificial intelligence, easier detection of the deterioration in symptoms may be possible with wearable devices. Knowledge must also be acquired – both patients and carers, as well as health sector staff, must have the opportunity to learn how to use wearable technology and feel confident doing so as part of their normal health care activity.</a:t>
            </a:r>
            <a:endParaRPr lang="en-IN" b="0" dirty="0">
              <a:effectLst/>
            </a:endParaRPr>
          </a:p>
          <a:p>
            <a:br>
              <a:rPr lang="en-IN" dirty="0"/>
            </a:br>
            <a:endParaRPr lang="en-IN" dirty="0"/>
          </a:p>
        </p:txBody>
      </p:sp>
      <p:sp>
        <p:nvSpPr>
          <p:cNvPr id="4" name="Slide Number Placeholder 3"/>
          <p:cNvSpPr>
            <a:spLocks noGrp="1"/>
          </p:cNvSpPr>
          <p:nvPr>
            <p:ph type="sldNum" sz="quarter" idx="5"/>
          </p:nvPr>
        </p:nvSpPr>
        <p:spPr/>
        <p:txBody>
          <a:bodyPr/>
          <a:lstStyle/>
          <a:p>
            <a:fld id="{245AA8DE-2D9B-4441-8BAA-D88B1ED0A600}" type="slidenum">
              <a:rPr lang="en-IN" smtClean="0"/>
              <a:t>15</a:t>
            </a:fld>
            <a:endParaRPr lang="en-IN"/>
          </a:p>
        </p:txBody>
      </p:sp>
    </p:spTree>
    <p:extLst>
      <p:ext uri="{BB962C8B-B14F-4D97-AF65-F5344CB8AC3E}">
        <p14:creationId xmlns:p14="http://schemas.microsoft.com/office/powerpoint/2010/main" val="11510589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Finally, Parkinson's disease is an important and increasing public health problem in the older age group in the United Kingdom. The condition affects the ability to be physically functional, to be independent, maintains mental health and puts ever-growing demands on the NHS. These wearable sensor technologies are beginning to be used to continuously monitor individuals in the real world in an objective manner and offer potential to solve current and future problems in digital health. This helps health care providers to detect the decline early, take action on a person's decline and reduces unnecessary frustration. The proposed intervention can have the potential to benefit the patient, promote independent lives, reduce admissions to hospital and increase the efficiency of healthcare delivery. Future development process to realize the benefits in time and with equity in mind should be included, when accessing, technological innovation, systematic evaluation and establishing of a process for monitoring of the wearable sensors in daily clinical use are to be integrated into future development process.</a:t>
            </a:r>
            <a:endParaRPr lang="en-IN" b="0" dirty="0">
              <a:effectLst/>
            </a:endParaRPr>
          </a:p>
          <a:p>
            <a:br>
              <a:rPr lang="en-IN" b="0" dirty="0">
                <a:effectLst/>
              </a:rPr>
            </a:br>
            <a:endParaRPr lang="en-IN" dirty="0"/>
          </a:p>
        </p:txBody>
      </p:sp>
      <p:sp>
        <p:nvSpPr>
          <p:cNvPr id="4" name="Slide Number Placeholder 3"/>
          <p:cNvSpPr>
            <a:spLocks noGrp="1"/>
          </p:cNvSpPr>
          <p:nvPr>
            <p:ph type="sldNum" sz="quarter" idx="5"/>
          </p:nvPr>
        </p:nvSpPr>
        <p:spPr/>
        <p:txBody>
          <a:bodyPr/>
          <a:lstStyle/>
          <a:p>
            <a:fld id="{245AA8DE-2D9B-4441-8BAA-D88B1ED0A600}" type="slidenum">
              <a:rPr lang="en-IN" smtClean="0"/>
              <a:t>16</a:t>
            </a:fld>
            <a:endParaRPr lang="en-IN"/>
          </a:p>
        </p:txBody>
      </p:sp>
    </p:spTree>
    <p:extLst>
      <p:ext uri="{BB962C8B-B14F-4D97-AF65-F5344CB8AC3E}">
        <p14:creationId xmlns:p14="http://schemas.microsoft.com/office/powerpoint/2010/main" val="2445811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7/12/2026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8" Type="http://schemas.openxmlformats.org/officeDocument/2006/relationships/hyperlink" Target="https://www.jmir.org/2025/1/e69422" TargetMode="External"/><Relationship Id="rId13" Type="http://schemas.openxmlformats.org/officeDocument/2006/relationships/hyperlink" Target="https://www.mdpi.com/1424-8220/25/19/6207" TargetMode="External"/><Relationship Id="rId3" Type="http://schemas.openxmlformats.org/officeDocument/2006/relationships/hyperlink" Target="https://www.mdpi.com/2077-0383/14/12/4140" TargetMode="External"/><Relationship Id="rId7" Type="http://schemas.openxmlformats.org/officeDocument/2006/relationships/hyperlink" Target="https://www.mdpi.com/1424-8220/26/7/2071" TargetMode="External"/><Relationship Id="rId12" Type="http://schemas.openxmlformats.org/officeDocument/2006/relationships/hyperlink" Target="https://www.nice.org.uk/guidance/ng71" TargetMode="External"/><Relationship Id="rId2" Type="http://schemas.openxmlformats.org/officeDocument/2006/relationships/hyperlink" Target="https://journals.lww.com/aomd/fulltext/2026/01000/digital_health_interventions_in_parkinson_s.4.aspx?context=latestarticles" TargetMode="External"/><Relationship Id="rId1" Type="http://schemas.openxmlformats.org/officeDocument/2006/relationships/slideLayout" Target="../slideLayouts/slideLayout7.xml"/><Relationship Id="rId6" Type="http://schemas.openxmlformats.org/officeDocument/2006/relationships/hyperlink" Target="https://mhealth.jmir.org/2026/1/e76084/" TargetMode="External"/><Relationship Id="rId11" Type="http://schemas.openxmlformats.org/officeDocument/2006/relationships/hyperlink" Target="https://ieeexplore.ieee.org/abstract/document/9743908/" TargetMode="External"/><Relationship Id="rId5" Type="http://schemas.openxmlformats.org/officeDocument/2006/relationships/hyperlink" Target="https://repositorio.ulisboa.pt/entities/publication/62ecb3bc-0461-4cb4-b7cc-f4181c81a25b" TargetMode="External"/><Relationship Id="rId10" Type="http://schemas.openxmlformats.org/officeDocument/2006/relationships/hyperlink" Target="https://www.nature.com/articles/s41531-023-00585-y" TargetMode="External"/><Relationship Id="rId4" Type="http://schemas.openxmlformats.org/officeDocument/2006/relationships/hyperlink" Target="https://www.mdpi.com/1424-8220/25/3/668" TargetMode="External"/><Relationship Id="rId9" Type="http://schemas.openxmlformats.org/officeDocument/2006/relationships/hyperlink" Target="https://www.mdpi.com/1424-8220/25/17/5476" TargetMode="External"/><Relationship Id="rId14" Type="http://schemas.openxmlformats.org/officeDocument/2006/relationships/hyperlink" Target="https://www.jmir.org/2025/1/e69077/"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journals.sagepub.com/doi/pdf/10.3233/JPD-212922" TargetMode="External"/><Relationship Id="rId2" Type="http://schemas.openxmlformats.org/officeDocument/2006/relationships/hyperlink" Target="https://repository.ubn.ru.nl/bitstream/handle/2066/235670/235670.pdf" TargetMode="External"/><Relationship Id="rId1" Type="http://schemas.openxmlformats.org/officeDocument/2006/relationships/slideLayout" Target="../slideLayouts/slideLayout7.xml"/><Relationship Id="rId6" Type="http://schemas.openxmlformats.org/officeDocument/2006/relationships/hyperlink" Target="https://ico.org.uk/for-organisations/uk-gdpr-guidance-and-resources/" TargetMode="External"/><Relationship Id="rId5" Type="http://schemas.openxmlformats.org/officeDocument/2006/relationships/hyperlink" Target="https://www.gov.uk/data-protection" TargetMode="External"/><Relationship Id="rId4" Type="http://schemas.openxmlformats.org/officeDocument/2006/relationships/hyperlink" Target="https://journals.sagepub.com/doi/pdf/10.3233/JPD-202471"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p:nvPr/>
        </p:nvSpPr>
        <p:spPr>
          <a:xfrm>
            <a:off x="2081796" y="3330575"/>
            <a:ext cx="14259550" cy="3558667"/>
          </a:xfrm>
          <a:prstGeom prst="rect">
            <a:avLst/>
          </a:prstGeom>
        </p:spPr>
        <p:txBody>
          <a:bodyPr lIns="0" tIns="0" rIns="0" bIns="0" rtlCol="0" anchor="t">
            <a:spAutoFit/>
          </a:bodyPr>
          <a:lstStyle/>
          <a:p>
            <a:pPr algn="ctr">
              <a:lnSpc>
                <a:spcPts val="7000"/>
              </a:lnSpc>
            </a:pPr>
            <a:r>
              <a:rPr lang="en-US" sz="5000" b="1" dirty="0">
                <a:solidFill>
                  <a:srgbClr val="004AAD"/>
                </a:solidFill>
                <a:latin typeface="League Spartan"/>
                <a:ea typeface="League Spartan"/>
                <a:cs typeface="League Spartan"/>
                <a:sym typeface="League Spartan"/>
              </a:rPr>
              <a:t>wearable sensor-based digital health promotion intervention for monitoring Parkinson's disease in elderly population in the </a:t>
            </a:r>
            <a:r>
              <a:rPr lang="en-US" sz="5000" b="1" dirty="0" err="1">
                <a:solidFill>
                  <a:srgbClr val="004AAD"/>
                </a:solidFill>
                <a:latin typeface="League Spartan"/>
                <a:ea typeface="League Spartan"/>
                <a:cs typeface="League Spartan"/>
                <a:sym typeface="League Spartan"/>
              </a:rPr>
              <a:t>uk</a:t>
            </a:r>
            <a:endParaRPr lang="en-US" sz="5000" b="1" dirty="0">
              <a:solidFill>
                <a:srgbClr val="004AAD"/>
              </a:solidFill>
              <a:latin typeface="League Spartan"/>
              <a:ea typeface="League Spartan"/>
              <a:cs typeface="League Spartan"/>
              <a:sym typeface="League Spartan"/>
            </a:endParaRPr>
          </a:p>
        </p:txBody>
      </p:sp>
      <p:grpSp>
        <p:nvGrpSpPr>
          <p:cNvPr id="4" name="Group 4"/>
          <p:cNvGrpSpPr/>
          <p:nvPr/>
        </p:nvGrpSpPr>
        <p:grpSpPr>
          <a:xfrm>
            <a:off x="-1130300" y="4057750"/>
            <a:ext cx="3086100" cy="2171499"/>
            <a:chOff x="0" y="0"/>
            <a:chExt cx="812800" cy="571917"/>
          </a:xfrm>
        </p:grpSpPr>
        <p:sp>
          <p:nvSpPr>
            <p:cNvPr id="5" name="Freeform 5"/>
            <p:cNvSpPr/>
            <p:nvPr/>
          </p:nvSpPr>
          <p:spPr>
            <a:xfrm>
              <a:off x="0" y="0"/>
              <a:ext cx="812800" cy="571917"/>
            </a:xfrm>
            <a:custGeom>
              <a:avLst/>
              <a:gdLst/>
              <a:ahLst/>
              <a:cxnLst/>
              <a:rect l="l" t="t" r="r" b="b"/>
              <a:pathLst>
                <a:path w="812800" h="571917">
                  <a:moveTo>
                    <a:pt x="609600" y="0"/>
                  </a:moveTo>
                  <a:cubicBezTo>
                    <a:pt x="721824" y="0"/>
                    <a:pt x="812800" y="128028"/>
                    <a:pt x="812800" y="285959"/>
                  </a:cubicBezTo>
                  <a:cubicBezTo>
                    <a:pt x="812800" y="443889"/>
                    <a:pt x="721824" y="571917"/>
                    <a:pt x="609600" y="571917"/>
                  </a:cubicBezTo>
                  <a:lnTo>
                    <a:pt x="203200" y="571917"/>
                  </a:lnTo>
                  <a:cubicBezTo>
                    <a:pt x="90976" y="571917"/>
                    <a:pt x="0" y="443889"/>
                    <a:pt x="0" y="285959"/>
                  </a:cubicBezTo>
                  <a:cubicBezTo>
                    <a:pt x="0" y="128028"/>
                    <a:pt x="90976" y="0"/>
                    <a:pt x="203200" y="0"/>
                  </a:cubicBezTo>
                  <a:close/>
                </a:path>
              </a:pathLst>
            </a:custGeom>
            <a:solidFill>
              <a:srgbClr val="004AAD"/>
            </a:solidFill>
          </p:spPr>
          <p:txBody>
            <a:bodyPr/>
            <a:lstStyle/>
            <a:p>
              <a:endParaRPr lang="en-GB"/>
            </a:p>
          </p:txBody>
        </p:sp>
        <p:sp>
          <p:nvSpPr>
            <p:cNvPr id="6" name="TextBox 6"/>
            <p:cNvSpPr txBox="1"/>
            <p:nvPr/>
          </p:nvSpPr>
          <p:spPr>
            <a:xfrm>
              <a:off x="0" y="-47625"/>
              <a:ext cx="812800" cy="619542"/>
            </a:xfrm>
            <a:prstGeom prst="rect">
              <a:avLst/>
            </a:prstGeom>
          </p:spPr>
          <p:txBody>
            <a:bodyPr lIns="50800" tIns="50800" rIns="50800" bIns="50800" rtlCol="0" anchor="ctr"/>
            <a:lstStyle/>
            <a:p>
              <a:pPr algn="ctr">
                <a:lnSpc>
                  <a:spcPts val="2659"/>
                </a:lnSpc>
              </a:pPr>
              <a:endParaRPr/>
            </a:p>
          </p:txBody>
        </p:sp>
      </p:grpSp>
      <p:grpSp>
        <p:nvGrpSpPr>
          <p:cNvPr id="7" name="Group 7"/>
          <p:cNvGrpSpPr/>
          <p:nvPr/>
        </p:nvGrpSpPr>
        <p:grpSpPr>
          <a:xfrm>
            <a:off x="16467343" y="4057750"/>
            <a:ext cx="3086100" cy="2171499"/>
            <a:chOff x="0" y="0"/>
            <a:chExt cx="812800" cy="571917"/>
          </a:xfrm>
        </p:grpSpPr>
        <p:sp>
          <p:nvSpPr>
            <p:cNvPr id="8" name="Freeform 8"/>
            <p:cNvSpPr/>
            <p:nvPr/>
          </p:nvSpPr>
          <p:spPr>
            <a:xfrm>
              <a:off x="0" y="0"/>
              <a:ext cx="812800" cy="571917"/>
            </a:xfrm>
            <a:custGeom>
              <a:avLst/>
              <a:gdLst/>
              <a:ahLst/>
              <a:cxnLst/>
              <a:rect l="l" t="t" r="r" b="b"/>
              <a:pathLst>
                <a:path w="812800" h="571917">
                  <a:moveTo>
                    <a:pt x="609600" y="0"/>
                  </a:moveTo>
                  <a:cubicBezTo>
                    <a:pt x="721824" y="0"/>
                    <a:pt x="812800" y="128028"/>
                    <a:pt x="812800" y="285959"/>
                  </a:cubicBezTo>
                  <a:cubicBezTo>
                    <a:pt x="812800" y="443889"/>
                    <a:pt x="721824" y="571917"/>
                    <a:pt x="609600" y="571917"/>
                  </a:cubicBezTo>
                  <a:lnTo>
                    <a:pt x="203200" y="571917"/>
                  </a:lnTo>
                  <a:cubicBezTo>
                    <a:pt x="90976" y="571917"/>
                    <a:pt x="0" y="443889"/>
                    <a:pt x="0" y="285959"/>
                  </a:cubicBezTo>
                  <a:cubicBezTo>
                    <a:pt x="0" y="128028"/>
                    <a:pt x="90976" y="0"/>
                    <a:pt x="203200" y="0"/>
                  </a:cubicBezTo>
                  <a:close/>
                </a:path>
              </a:pathLst>
            </a:custGeom>
            <a:solidFill>
              <a:srgbClr val="004AAD"/>
            </a:solidFill>
          </p:spPr>
          <p:txBody>
            <a:bodyPr/>
            <a:lstStyle/>
            <a:p>
              <a:endParaRPr lang="en-GB"/>
            </a:p>
          </p:txBody>
        </p:sp>
        <p:sp>
          <p:nvSpPr>
            <p:cNvPr id="9" name="TextBox 9"/>
            <p:cNvSpPr txBox="1"/>
            <p:nvPr/>
          </p:nvSpPr>
          <p:spPr>
            <a:xfrm>
              <a:off x="0" y="-47625"/>
              <a:ext cx="812800" cy="619542"/>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a:off x="0" y="0"/>
            <a:ext cx="4600131" cy="1689503"/>
          </a:xfrm>
          <a:custGeom>
            <a:avLst/>
            <a:gdLst/>
            <a:ahLst/>
            <a:cxnLst/>
            <a:rect l="l" t="t" r="r" b="b"/>
            <a:pathLst>
              <a:path w="4600131" h="1689503">
                <a:moveTo>
                  <a:pt x="0" y="0"/>
                </a:moveTo>
                <a:lnTo>
                  <a:pt x="4600131" y="0"/>
                </a:lnTo>
                <a:lnTo>
                  <a:pt x="4600131" y="1689503"/>
                </a:lnTo>
                <a:lnTo>
                  <a:pt x="0" y="1689503"/>
                </a:lnTo>
                <a:lnTo>
                  <a:pt x="0" y="0"/>
                </a:lnTo>
                <a:close/>
              </a:path>
            </a:pathLst>
          </a:custGeom>
          <a:blipFill>
            <a:blip r:embed="rId2"/>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
            <a:extLst>
              <a:ext uri="{FF2B5EF4-FFF2-40B4-BE49-F238E27FC236}">
                <a16:creationId xmlns:a16="http://schemas.microsoft.com/office/drawing/2014/main" id="{34C531AC-C47A-2659-F23F-9E2AA018609F}"/>
              </a:ext>
            </a:extLst>
          </p:cNvPr>
          <p:cNvSpPr/>
          <p:nvPr/>
        </p:nvSpPr>
        <p:spPr>
          <a:xfrm>
            <a:off x="0" y="-14820"/>
            <a:ext cx="2286000" cy="10416120"/>
          </a:xfrm>
          <a:custGeom>
            <a:avLst/>
            <a:gdLst/>
            <a:ahLst/>
            <a:cxnLst/>
            <a:rect l="l" t="t" r="r" b="b"/>
            <a:pathLst>
              <a:path w="1987785" h="2709333">
                <a:moveTo>
                  <a:pt x="0" y="0"/>
                </a:moveTo>
                <a:lnTo>
                  <a:pt x="1987785" y="0"/>
                </a:lnTo>
                <a:lnTo>
                  <a:pt x="1987785" y="2709333"/>
                </a:lnTo>
                <a:lnTo>
                  <a:pt x="0" y="2709333"/>
                </a:lnTo>
                <a:close/>
              </a:path>
            </a:pathLst>
          </a:custGeom>
          <a:solidFill>
            <a:srgbClr val="004AAD"/>
          </a:solidFill>
        </p:spPr>
        <p:txBody>
          <a:bodyPr/>
          <a:lstStyle/>
          <a:p>
            <a:endParaRPr lang="en-GB"/>
          </a:p>
        </p:txBody>
      </p:sp>
      <p:sp>
        <p:nvSpPr>
          <p:cNvPr id="3" name="Freeform 4">
            <a:extLst>
              <a:ext uri="{FF2B5EF4-FFF2-40B4-BE49-F238E27FC236}">
                <a16:creationId xmlns:a16="http://schemas.microsoft.com/office/drawing/2014/main" id="{44B37758-6F7C-8517-4AC4-560C4F8F4907}"/>
              </a:ext>
            </a:extLst>
          </p:cNvPr>
          <p:cNvSpPr/>
          <p:nvPr/>
        </p:nvSpPr>
        <p:spPr>
          <a:xfrm>
            <a:off x="15849600" y="-14820"/>
            <a:ext cx="2438400" cy="10301820"/>
          </a:xfrm>
          <a:custGeom>
            <a:avLst/>
            <a:gdLst/>
            <a:ahLst/>
            <a:cxnLst/>
            <a:rect l="l" t="t" r="r" b="b"/>
            <a:pathLst>
              <a:path w="1987785" h="2709333">
                <a:moveTo>
                  <a:pt x="0" y="0"/>
                </a:moveTo>
                <a:lnTo>
                  <a:pt x="1987785" y="0"/>
                </a:lnTo>
                <a:lnTo>
                  <a:pt x="1987785" y="2709333"/>
                </a:lnTo>
                <a:lnTo>
                  <a:pt x="0" y="2709333"/>
                </a:lnTo>
                <a:close/>
              </a:path>
            </a:pathLst>
          </a:custGeom>
          <a:solidFill>
            <a:srgbClr val="004AAD"/>
          </a:solidFill>
        </p:spPr>
        <p:txBody>
          <a:bodyPr/>
          <a:lstStyle/>
          <a:p>
            <a:endParaRPr lang="en-GB"/>
          </a:p>
        </p:txBody>
      </p:sp>
      <p:sp>
        <p:nvSpPr>
          <p:cNvPr id="4" name="TextBox 3">
            <a:extLst>
              <a:ext uri="{FF2B5EF4-FFF2-40B4-BE49-F238E27FC236}">
                <a16:creationId xmlns:a16="http://schemas.microsoft.com/office/drawing/2014/main" id="{BEEDD787-0D4D-C9C3-27DC-5A510838DA33}"/>
              </a:ext>
            </a:extLst>
          </p:cNvPr>
          <p:cNvSpPr txBox="1"/>
          <p:nvPr/>
        </p:nvSpPr>
        <p:spPr>
          <a:xfrm>
            <a:off x="3581400" y="6896100"/>
            <a:ext cx="12268200" cy="2066848"/>
          </a:xfrm>
          <a:prstGeom prst="rect">
            <a:avLst/>
          </a:prstGeom>
          <a:noFill/>
        </p:spPr>
        <p:txBody>
          <a:bodyPr wrap="square" rtlCol="0">
            <a:spAutoFit/>
          </a:bodyPr>
          <a:lstStyle/>
          <a:p>
            <a:pPr algn="just">
              <a:lnSpc>
                <a:spcPts val="3107"/>
              </a:lnSpc>
            </a:pPr>
            <a:r>
              <a:rPr lang="en-US" sz="2400" b="1" dirty="0">
                <a:latin typeface="Poppins Bold" panose="00000800000000000000" pitchFamily="2" charset="0"/>
                <a:cs typeface="Poppins Bold" panose="00000800000000000000" pitchFamily="2" charset="0"/>
                <a:sym typeface="Poppins Bold"/>
              </a:rPr>
              <a:t>Module Code: LCHS7009</a:t>
            </a:r>
          </a:p>
          <a:p>
            <a:pPr algn="just">
              <a:lnSpc>
                <a:spcPts val="3107"/>
              </a:lnSpc>
            </a:pPr>
            <a:endParaRPr lang="en-US" sz="2400" b="1" dirty="0">
              <a:latin typeface="Poppins Bold" panose="00000800000000000000" pitchFamily="2" charset="0"/>
              <a:cs typeface="Poppins Bold" panose="00000800000000000000" pitchFamily="2" charset="0"/>
              <a:sym typeface="Poppins Bold"/>
            </a:endParaRPr>
          </a:p>
          <a:p>
            <a:pPr algn="just">
              <a:lnSpc>
                <a:spcPts val="3107"/>
              </a:lnSpc>
            </a:pPr>
            <a:r>
              <a:rPr lang="en-US" sz="2400" b="1" dirty="0">
                <a:latin typeface="Poppins Bold" panose="00000800000000000000" pitchFamily="2" charset="0"/>
                <a:cs typeface="Poppins Bold" panose="00000800000000000000" pitchFamily="2" charset="0"/>
                <a:sym typeface="Poppins Bold"/>
              </a:rPr>
              <a:t>Module Name: Population Health and Digital Health Promotion</a:t>
            </a:r>
          </a:p>
          <a:p>
            <a:pPr algn="just">
              <a:lnSpc>
                <a:spcPts val="3107"/>
              </a:lnSpc>
            </a:pPr>
            <a:endParaRPr lang="en-US" sz="2400" b="1" dirty="0">
              <a:latin typeface="Poppins Bold" panose="00000800000000000000" pitchFamily="2" charset="0"/>
              <a:cs typeface="Poppins Bold" panose="00000800000000000000" pitchFamily="2" charset="0"/>
              <a:sym typeface="Poppins Bold"/>
            </a:endParaRPr>
          </a:p>
          <a:p>
            <a:pPr algn="just">
              <a:lnSpc>
                <a:spcPts val="3107"/>
              </a:lnSpc>
              <a:spcBef>
                <a:spcPct val="0"/>
              </a:spcBef>
            </a:pPr>
            <a:r>
              <a:rPr lang="en-US" sz="2400" b="1" dirty="0">
                <a:latin typeface="Poppins Bold" panose="00000800000000000000" pitchFamily="2" charset="0"/>
                <a:cs typeface="Poppins Bold" panose="00000800000000000000" pitchFamily="2" charset="0"/>
                <a:sym typeface="Poppins Bold"/>
              </a:rPr>
              <a:t>Lecturer Name: Dr. Raheela Shaikh</a:t>
            </a:r>
            <a:endParaRPr lang="en-GB" sz="2400" b="1" dirty="0">
              <a:latin typeface="Poppins Bold" panose="00000800000000000000" pitchFamily="2" charset="0"/>
              <a:cs typeface="Poppins Bold" panose="00000800000000000000" pitchFamily="2" charset="0"/>
            </a:endParaRPr>
          </a:p>
        </p:txBody>
      </p:sp>
      <p:sp>
        <p:nvSpPr>
          <p:cNvPr id="5" name="TextBox 4">
            <a:extLst>
              <a:ext uri="{FF2B5EF4-FFF2-40B4-BE49-F238E27FC236}">
                <a16:creationId xmlns:a16="http://schemas.microsoft.com/office/drawing/2014/main" id="{0A9CFA49-457D-ACBE-C964-80442144628B}"/>
              </a:ext>
            </a:extLst>
          </p:cNvPr>
          <p:cNvSpPr txBox="1"/>
          <p:nvPr/>
        </p:nvSpPr>
        <p:spPr>
          <a:xfrm>
            <a:off x="3565071" y="571500"/>
            <a:ext cx="9906000" cy="7017306"/>
          </a:xfrm>
          <a:prstGeom prst="rect">
            <a:avLst/>
          </a:prstGeom>
          <a:noFill/>
        </p:spPr>
        <p:txBody>
          <a:bodyPr wrap="square" rtlCol="0">
            <a:spAutoFit/>
          </a:bodyPr>
          <a:lstStyle/>
          <a:p>
            <a:r>
              <a:rPr lang="en-GB" sz="2400" dirty="0">
                <a:latin typeface="Poppins Bold" panose="00000800000000000000" pitchFamily="2" charset="0"/>
                <a:cs typeface="Poppins Bold" panose="00000800000000000000" pitchFamily="2" charset="0"/>
              </a:rPr>
              <a:t>Group member 1 : (slide  3-7)</a:t>
            </a:r>
          </a:p>
          <a:p>
            <a:r>
              <a:rPr lang="en-GB" sz="2400" dirty="0">
                <a:latin typeface="Poppins Bold" panose="00000800000000000000" pitchFamily="2" charset="0"/>
                <a:cs typeface="Poppins Bold" panose="00000800000000000000" pitchFamily="2" charset="0"/>
              </a:rPr>
              <a:t>Student name :  Gorji Fatma Yusuf</a:t>
            </a:r>
          </a:p>
          <a:p>
            <a:r>
              <a:rPr lang="en-GB" sz="2400" dirty="0">
                <a:latin typeface="Poppins Bold" panose="00000800000000000000" pitchFamily="2" charset="0"/>
                <a:cs typeface="Poppins Bold" panose="00000800000000000000" pitchFamily="2" charset="0"/>
              </a:rPr>
              <a:t>Student id: 2526418</a:t>
            </a:r>
          </a:p>
          <a:p>
            <a:endParaRPr lang="en-GB" sz="2400" dirty="0">
              <a:latin typeface="Poppins Bold" panose="00000800000000000000" pitchFamily="2" charset="0"/>
              <a:cs typeface="Poppins Bold" panose="00000800000000000000" pitchFamily="2" charset="0"/>
            </a:endParaRPr>
          </a:p>
          <a:p>
            <a:r>
              <a:rPr lang="en-GB" sz="2400" dirty="0">
                <a:latin typeface="Poppins Bold" panose="00000800000000000000" pitchFamily="2" charset="0"/>
                <a:cs typeface="Poppins Bold" panose="00000800000000000000" pitchFamily="2" charset="0"/>
              </a:rPr>
              <a:t>Group member 2 : (slide 8-10 )</a:t>
            </a:r>
          </a:p>
          <a:p>
            <a:r>
              <a:rPr lang="en-GB" sz="2400" dirty="0">
                <a:latin typeface="Poppins Bold" panose="00000800000000000000" pitchFamily="2" charset="0"/>
                <a:cs typeface="Poppins Bold" panose="00000800000000000000" pitchFamily="2" charset="0"/>
              </a:rPr>
              <a:t>Student name :  </a:t>
            </a:r>
          </a:p>
          <a:p>
            <a:r>
              <a:rPr lang="en-GB" sz="2400" dirty="0">
                <a:latin typeface="Poppins Bold" panose="00000800000000000000" pitchFamily="2" charset="0"/>
                <a:cs typeface="Poppins Bold" panose="00000800000000000000" pitchFamily="2" charset="0"/>
              </a:rPr>
              <a:t>Student id</a:t>
            </a:r>
            <a:r>
              <a:rPr lang="en-GB" sz="2400">
                <a:latin typeface="Poppins Bold" panose="00000800000000000000" pitchFamily="2" charset="0"/>
                <a:cs typeface="Poppins Bold" panose="00000800000000000000" pitchFamily="2" charset="0"/>
              </a:rPr>
              <a:t>: </a:t>
            </a:r>
            <a:endParaRPr lang="en-GB" sz="2400" dirty="0">
              <a:latin typeface="Poppins Bold" panose="00000800000000000000" pitchFamily="2" charset="0"/>
              <a:cs typeface="Poppins Bold" panose="00000800000000000000" pitchFamily="2" charset="0"/>
            </a:endParaRPr>
          </a:p>
          <a:p>
            <a:endParaRPr lang="en-GB" sz="2400" dirty="0">
              <a:latin typeface="Poppins Bold" panose="00000800000000000000" pitchFamily="2" charset="0"/>
              <a:cs typeface="Poppins Bold" panose="00000800000000000000" pitchFamily="2" charset="0"/>
            </a:endParaRPr>
          </a:p>
          <a:p>
            <a:r>
              <a:rPr lang="en-GB" sz="2400" dirty="0">
                <a:latin typeface="Poppins Bold" panose="00000800000000000000" pitchFamily="2" charset="0"/>
                <a:cs typeface="Poppins Bold" panose="00000800000000000000" pitchFamily="2" charset="0"/>
              </a:rPr>
              <a:t>Group member 3 : (slide 11-13  )</a:t>
            </a:r>
          </a:p>
          <a:p>
            <a:r>
              <a:rPr lang="en-GB" sz="2400" dirty="0">
                <a:latin typeface="Poppins Bold" panose="00000800000000000000" pitchFamily="2" charset="0"/>
                <a:cs typeface="Poppins Bold" panose="00000800000000000000" pitchFamily="2" charset="0"/>
              </a:rPr>
              <a:t>Student name : Disha Nasit</a:t>
            </a:r>
          </a:p>
          <a:p>
            <a:r>
              <a:rPr lang="en-GB" sz="2400" dirty="0">
                <a:latin typeface="Poppins Bold" panose="00000800000000000000" pitchFamily="2" charset="0"/>
                <a:cs typeface="Poppins Bold" panose="00000800000000000000" pitchFamily="2" charset="0"/>
              </a:rPr>
              <a:t>Student id:  2528386</a:t>
            </a:r>
          </a:p>
          <a:p>
            <a:endParaRPr lang="en-GB" sz="2400" dirty="0">
              <a:latin typeface="Poppins Bold" panose="00000800000000000000" pitchFamily="2" charset="0"/>
              <a:cs typeface="Poppins Bold" panose="00000800000000000000" pitchFamily="2" charset="0"/>
            </a:endParaRPr>
          </a:p>
          <a:p>
            <a:r>
              <a:rPr lang="en-GB" sz="2400" dirty="0">
                <a:latin typeface="Poppins Bold" panose="00000800000000000000" pitchFamily="2" charset="0"/>
                <a:cs typeface="Poppins Bold" panose="00000800000000000000" pitchFamily="2" charset="0"/>
              </a:rPr>
              <a:t>Group member 4 : (slide 14-16 )</a:t>
            </a:r>
          </a:p>
          <a:p>
            <a:r>
              <a:rPr lang="en-GB" sz="2400" dirty="0">
                <a:latin typeface="Poppins Bold" panose="00000800000000000000" pitchFamily="2" charset="0"/>
                <a:cs typeface="Poppins Bold" panose="00000800000000000000" pitchFamily="2" charset="0"/>
              </a:rPr>
              <a:t>Student name :  </a:t>
            </a:r>
          </a:p>
          <a:p>
            <a:r>
              <a:rPr lang="en-GB" sz="2400" dirty="0">
                <a:latin typeface="Poppins Bold" panose="00000800000000000000" pitchFamily="2" charset="0"/>
                <a:cs typeface="Poppins Bold" panose="00000800000000000000" pitchFamily="2" charset="0"/>
              </a:rPr>
              <a:t>Student id: </a:t>
            </a:r>
          </a:p>
          <a:p>
            <a:endParaRPr lang="en-GB" dirty="0">
              <a:latin typeface="Poppins Bold" panose="00000800000000000000" pitchFamily="2" charset="0"/>
              <a:cs typeface="Poppins Bold" panose="00000800000000000000" pitchFamily="2" charset="0"/>
            </a:endParaRPr>
          </a:p>
          <a:p>
            <a:endParaRPr lang="en-GB" dirty="0">
              <a:latin typeface="Poppins Bold" panose="00000800000000000000" pitchFamily="2" charset="0"/>
              <a:cs typeface="Poppins Bold" panose="00000800000000000000" pitchFamily="2" charset="0"/>
            </a:endParaRPr>
          </a:p>
          <a:p>
            <a:endParaRPr lang="en-GB" dirty="0">
              <a:latin typeface="Poppins Bold" panose="00000800000000000000" pitchFamily="2" charset="0"/>
              <a:cs typeface="Poppins Bold" panose="00000800000000000000" pitchFamily="2" charset="0"/>
            </a:endParaRPr>
          </a:p>
          <a:p>
            <a:endParaRPr lang="en-GB" dirty="0">
              <a:latin typeface="Poppins Bold" panose="00000800000000000000" pitchFamily="2" charset="0"/>
              <a:cs typeface="Poppins Bold" panose="00000800000000000000" pitchFamily="2" charset="0"/>
            </a:endParaRPr>
          </a:p>
          <a:p>
            <a:endParaRPr lang="en-GB" dirty="0">
              <a:latin typeface="Poppins Bold" panose="00000800000000000000" pitchFamily="2" charset="0"/>
              <a:cs typeface="Poppins Bold" panose="00000800000000000000" pitchFamily="2" charset="0"/>
            </a:endParaRPr>
          </a:p>
        </p:txBody>
      </p:sp>
    </p:spTree>
    <p:extLst>
      <p:ext uri="{BB962C8B-B14F-4D97-AF65-F5344CB8AC3E}">
        <p14:creationId xmlns:p14="http://schemas.microsoft.com/office/powerpoint/2010/main" val="3792600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0" y="1136902"/>
            <a:ext cx="11641137" cy="9162797"/>
            <a:chOff x="0" y="0"/>
            <a:chExt cx="4890152" cy="889733"/>
          </a:xfrm>
        </p:grpSpPr>
        <p:sp>
          <p:nvSpPr>
            <p:cNvPr id="4" name="Freeform 4"/>
            <p:cNvSpPr/>
            <p:nvPr/>
          </p:nvSpPr>
          <p:spPr>
            <a:xfrm>
              <a:off x="0" y="0"/>
              <a:ext cx="4890153" cy="889733"/>
            </a:xfrm>
            <a:custGeom>
              <a:avLst/>
              <a:gdLst/>
              <a:ahLst/>
              <a:cxnLst/>
              <a:rect l="l" t="t" r="r" b="b"/>
              <a:pathLst>
                <a:path w="4890153" h="889733">
                  <a:moveTo>
                    <a:pt x="21265" y="0"/>
                  </a:moveTo>
                  <a:lnTo>
                    <a:pt x="4868887" y="0"/>
                  </a:lnTo>
                  <a:cubicBezTo>
                    <a:pt x="4880632" y="0"/>
                    <a:pt x="4890153" y="9521"/>
                    <a:pt x="4890153" y="21265"/>
                  </a:cubicBezTo>
                  <a:lnTo>
                    <a:pt x="4890153" y="868468"/>
                  </a:lnTo>
                  <a:cubicBezTo>
                    <a:pt x="4890153" y="874108"/>
                    <a:pt x="4887912" y="879517"/>
                    <a:pt x="4883924" y="883505"/>
                  </a:cubicBezTo>
                  <a:cubicBezTo>
                    <a:pt x="4879936" y="887493"/>
                    <a:pt x="4874527" y="889733"/>
                    <a:pt x="4868887" y="889733"/>
                  </a:cubicBezTo>
                  <a:lnTo>
                    <a:pt x="21265" y="889733"/>
                  </a:lnTo>
                  <a:cubicBezTo>
                    <a:pt x="9521" y="889733"/>
                    <a:pt x="0" y="880213"/>
                    <a:pt x="0" y="868468"/>
                  </a:cubicBezTo>
                  <a:lnTo>
                    <a:pt x="0" y="21265"/>
                  </a:lnTo>
                  <a:cubicBezTo>
                    <a:pt x="0" y="15625"/>
                    <a:pt x="2240" y="10216"/>
                    <a:pt x="6228" y="6228"/>
                  </a:cubicBezTo>
                  <a:cubicBezTo>
                    <a:pt x="10216" y="2240"/>
                    <a:pt x="15625" y="0"/>
                    <a:pt x="21265" y="0"/>
                  </a:cubicBezTo>
                  <a:close/>
                </a:path>
              </a:pathLst>
            </a:custGeom>
            <a:solidFill>
              <a:srgbClr val="004AAD"/>
            </a:solidFill>
          </p:spPr>
          <p:txBody>
            <a:bodyPr/>
            <a:lstStyle/>
            <a:p>
              <a:endParaRPr lang="en-GB"/>
            </a:p>
          </p:txBody>
        </p:sp>
        <p:sp>
          <p:nvSpPr>
            <p:cNvPr id="5" name="TextBox 5"/>
            <p:cNvSpPr txBox="1"/>
            <p:nvPr/>
          </p:nvSpPr>
          <p:spPr>
            <a:xfrm>
              <a:off x="0" y="-47625"/>
              <a:ext cx="4890152" cy="937358"/>
            </a:xfrm>
            <a:prstGeom prst="rect">
              <a:avLst/>
            </a:prstGeom>
          </p:spPr>
          <p:txBody>
            <a:bodyPr lIns="50800" tIns="50800" rIns="50800" bIns="50800" rtlCol="0" anchor="ctr"/>
            <a:lstStyle/>
            <a:p>
              <a:pPr algn="ctr">
                <a:lnSpc>
                  <a:spcPts val="2659"/>
                </a:lnSpc>
              </a:pPr>
              <a:endParaRPr/>
            </a:p>
          </p:txBody>
        </p:sp>
      </p:grpSp>
      <p:sp>
        <p:nvSpPr>
          <p:cNvPr id="8" name="TextBox 8"/>
          <p:cNvSpPr txBox="1"/>
          <p:nvPr/>
        </p:nvSpPr>
        <p:spPr>
          <a:xfrm>
            <a:off x="2978348" y="158815"/>
            <a:ext cx="12331304" cy="978088"/>
          </a:xfrm>
          <a:prstGeom prst="rect">
            <a:avLst/>
          </a:prstGeom>
        </p:spPr>
        <p:txBody>
          <a:bodyPr lIns="0" tIns="0" rIns="0" bIns="0" rtlCol="0" anchor="t">
            <a:spAutoFit/>
          </a:bodyPr>
          <a:lstStyle/>
          <a:p>
            <a:pPr algn="ctr">
              <a:lnSpc>
                <a:spcPts val="7940"/>
              </a:lnSpc>
            </a:pPr>
            <a:r>
              <a:rPr lang="en-US" sz="5672" dirty="0">
                <a:solidFill>
                  <a:srgbClr val="004AAD"/>
                </a:solidFill>
                <a:latin typeface="League Spartan"/>
                <a:ea typeface="League Spartan"/>
                <a:cs typeface="League Spartan"/>
                <a:sym typeface="League Spartan"/>
              </a:rPr>
              <a:t>Parkinson’s disease</a:t>
            </a:r>
          </a:p>
        </p:txBody>
      </p:sp>
      <p:sp>
        <p:nvSpPr>
          <p:cNvPr id="9" name="TextBox 9"/>
          <p:cNvSpPr txBox="1"/>
          <p:nvPr/>
        </p:nvSpPr>
        <p:spPr>
          <a:xfrm>
            <a:off x="-152400" y="2422746"/>
            <a:ext cx="10363200" cy="7136056"/>
          </a:xfrm>
          <a:prstGeom prst="rect">
            <a:avLst/>
          </a:prstGeom>
        </p:spPr>
        <p:txBody>
          <a:bodyPr wrap="square" lIns="0" tIns="0" rIns="0" bIns="0" rtlCol="0" anchor="t">
            <a:spAutoFit/>
          </a:bodyPr>
          <a:lstStyle/>
          <a:p>
            <a:pPr marL="479248" lvl="1" indent="-239624" algn="just">
              <a:lnSpc>
                <a:spcPts val="3107"/>
              </a:lnSpc>
              <a:buFont typeface="Arial"/>
              <a:buChar char="•"/>
            </a:pPr>
            <a:r>
              <a:rPr lang="en-US" sz="2219" dirty="0">
                <a:solidFill>
                  <a:srgbClr val="FFFFFF"/>
                </a:solidFill>
                <a:latin typeface="Poppins"/>
                <a:ea typeface="Poppins"/>
                <a:cs typeface="Poppins"/>
                <a:sym typeface="Poppins"/>
              </a:rPr>
              <a:t>Parkinson's disease is an ongoing, degenerative disorder of the nervous system that first affects people's movement, balance, coordination, and motor function, mostly with individuals over age 65 (</a:t>
            </a:r>
            <a:r>
              <a:rPr lang="en-US" sz="2219" dirty="0" err="1">
                <a:solidFill>
                  <a:srgbClr val="FFFFFF"/>
                </a:solidFill>
                <a:latin typeface="Poppins"/>
                <a:ea typeface="Poppins"/>
                <a:cs typeface="Poppins"/>
                <a:sym typeface="Poppins"/>
              </a:rPr>
              <a:t>Bacanoiu</a:t>
            </a:r>
            <a:r>
              <a:rPr lang="en-US" sz="2219" dirty="0">
                <a:solidFill>
                  <a:srgbClr val="FFFFFF"/>
                </a:solidFill>
                <a:latin typeface="Poppins"/>
                <a:ea typeface="Poppins"/>
                <a:cs typeface="Poppins"/>
                <a:sym typeface="Poppins"/>
              </a:rPr>
              <a:t> et al., 2025).</a:t>
            </a:r>
          </a:p>
          <a:p>
            <a:pPr marL="479248" lvl="1" indent="-239624" algn="just">
              <a:lnSpc>
                <a:spcPts val="3107"/>
              </a:lnSpc>
              <a:buFont typeface="Arial"/>
              <a:buChar char="•"/>
            </a:pPr>
            <a:endParaRPr lang="en-US" sz="2219" dirty="0">
              <a:solidFill>
                <a:srgbClr val="FFFFFF"/>
              </a:solidFill>
              <a:latin typeface="Poppins"/>
              <a:ea typeface="Poppins"/>
              <a:cs typeface="Poppins"/>
              <a:sym typeface="Poppins"/>
            </a:endParaRPr>
          </a:p>
          <a:p>
            <a:pPr marL="479248" lvl="1" indent="-239624" algn="just">
              <a:lnSpc>
                <a:spcPts val="3107"/>
              </a:lnSpc>
              <a:buFont typeface="Arial"/>
              <a:buChar char="•"/>
            </a:pPr>
            <a:r>
              <a:rPr lang="en-US" sz="2219" dirty="0">
                <a:solidFill>
                  <a:srgbClr val="FFFFFF"/>
                </a:solidFill>
                <a:latin typeface="Poppins"/>
                <a:ea typeface="Poppins"/>
                <a:cs typeface="Poppins"/>
                <a:sym typeface="Poppins"/>
              </a:rPr>
              <a:t>Higher disease prevalence rates in older people are partly due to age-related neuronal degeneration, presence of multiple chronic diseases, diminished mobility and dependency on medical services (Qian and Siau, 2025).</a:t>
            </a:r>
          </a:p>
          <a:p>
            <a:pPr marL="479248" lvl="1" indent="-239624" algn="just">
              <a:lnSpc>
                <a:spcPts val="3107"/>
              </a:lnSpc>
              <a:buFont typeface="Arial"/>
              <a:buChar char="•"/>
            </a:pPr>
            <a:endParaRPr lang="en-US" sz="2219" dirty="0">
              <a:solidFill>
                <a:srgbClr val="FFFFFF"/>
              </a:solidFill>
              <a:latin typeface="Poppins"/>
              <a:ea typeface="Poppins"/>
              <a:cs typeface="Poppins"/>
              <a:sym typeface="Poppins"/>
            </a:endParaRPr>
          </a:p>
          <a:p>
            <a:pPr marL="479248" lvl="1" indent="-239624" algn="just">
              <a:lnSpc>
                <a:spcPts val="3107"/>
              </a:lnSpc>
              <a:buFont typeface="Arial"/>
              <a:buChar char="•"/>
            </a:pPr>
            <a:r>
              <a:rPr lang="en-US" sz="2219" dirty="0">
                <a:solidFill>
                  <a:srgbClr val="FFFFFF"/>
                </a:solidFill>
                <a:latin typeface="Poppins"/>
                <a:ea typeface="Poppins"/>
                <a:cs typeface="Poppins"/>
                <a:sym typeface="Poppins"/>
              </a:rPr>
              <a:t>Around 153,000 people in the United Kingdom have Parkinson's disease, and because of population ageing trends, there are likely to be more people diagnosed with Parkinson's disease in the future (</a:t>
            </a:r>
            <a:r>
              <a:rPr lang="en-US" sz="2219" dirty="0" err="1">
                <a:solidFill>
                  <a:srgbClr val="FFFFFF"/>
                </a:solidFill>
                <a:latin typeface="Poppins"/>
                <a:ea typeface="Poppins"/>
                <a:cs typeface="Poppins"/>
                <a:sym typeface="Poppins"/>
              </a:rPr>
              <a:t>Mbue</a:t>
            </a:r>
            <a:r>
              <a:rPr lang="en-US" sz="2219" dirty="0">
                <a:solidFill>
                  <a:srgbClr val="FFFFFF"/>
                </a:solidFill>
                <a:latin typeface="Poppins"/>
                <a:ea typeface="Poppins"/>
                <a:cs typeface="Poppins"/>
                <a:sym typeface="Poppins"/>
              </a:rPr>
              <a:t> et al., 2025).</a:t>
            </a:r>
          </a:p>
          <a:p>
            <a:pPr marL="479248" lvl="1" indent="-239624" algn="just">
              <a:lnSpc>
                <a:spcPts val="3107"/>
              </a:lnSpc>
              <a:buFont typeface="Arial"/>
              <a:buChar char="•"/>
            </a:pPr>
            <a:endParaRPr lang="en-US" sz="2219" dirty="0">
              <a:solidFill>
                <a:srgbClr val="FFFFFF"/>
              </a:solidFill>
              <a:latin typeface="Poppins"/>
              <a:ea typeface="Poppins"/>
              <a:cs typeface="Poppins"/>
              <a:sym typeface="Poppins"/>
            </a:endParaRPr>
          </a:p>
          <a:p>
            <a:pPr marL="479248" lvl="1" indent="-239624" algn="just">
              <a:lnSpc>
                <a:spcPts val="3107"/>
              </a:lnSpc>
              <a:spcBef>
                <a:spcPct val="0"/>
              </a:spcBef>
              <a:buFont typeface="Arial"/>
              <a:buChar char="•"/>
            </a:pPr>
            <a:r>
              <a:rPr lang="en-US" sz="2219" dirty="0">
                <a:solidFill>
                  <a:srgbClr val="FFFFFF"/>
                </a:solidFill>
                <a:latin typeface="Poppins"/>
                <a:ea typeface="Poppins"/>
                <a:cs typeface="Poppins"/>
                <a:sym typeface="Poppins"/>
              </a:rPr>
              <a:t>Parkinson's disease represents significant physical, psychological, social and economic burden on the NHS, to families and care-givers, with a reduction in quality of life (Li et al., 2025).</a:t>
            </a:r>
          </a:p>
        </p:txBody>
      </p:sp>
      <p:pic>
        <p:nvPicPr>
          <p:cNvPr id="12" name="Picture 4">
            <a:extLst>
              <a:ext uri="{FF2B5EF4-FFF2-40B4-BE49-F238E27FC236}">
                <a16:creationId xmlns:a16="http://schemas.microsoft.com/office/drawing/2014/main" id="{1BE40D5C-2BE2-59F5-A11B-4D13F09018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41137" y="1409700"/>
            <a:ext cx="6418263" cy="82301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0" y="-330201"/>
            <a:ext cx="14912403" cy="10629901"/>
            <a:chOff x="0" y="0"/>
            <a:chExt cx="1789026" cy="2709333"/>
          </a:xfrm>
        </p:grpSpPr>
        <p:sp>
          <p:nvSpPr>
            <p:cNvPr id="4" name="Freeform 4"/>
            <p:cNvSpPr/>
            <p:nvPr/>
          </p:nvSpPr>
          <p:spPr>
            <a:xfrm>
              <a:off x="0" y="0"/>
              <a:ext cx="1789026" cy="2709333"/>
            </a:xfrm>
            <a:custGeom>
              <a:avLst/>
              <a:gdLst/>
              <a:ahLst/>
              <a:cxnLst/>
              <a:rect l="l" t="t" r="r" b="b"/>
              <a:pathLst>
                <a:path w="1789026" h="2709333">
                  <a:moveTo>
                    <a:pt x="0" y="0"/>
                  </a:moveTo>
                  <a:lnTo>
                    <a:pt x="1789026" y="0"/>
                  </a:lnTo>
                  <a:lnTo>
                    <a:pt x="1789026" y="2709333"/>
                  </a:lnTo>
                  <a:lnTo>
                    <a:pt x="0" y="2709333"/>
                  </a:lnTo>
                  <a:close/>
                </a:path>
              </a:pathLst>
            </a:custGeom>
            <a:solidFill>
              <a:srgbClr val="004AAD"/>
            </a:solidFill>
          </p:spPr>
          <p:txBody>
            <a:bodyPr/>
            <a:lstStyle/>
            <a:p>
              <a:endParaRPr lang="en-GB"/>
            </a:p>
          </p:txBody>
        </p:sp>
        <p:sp>
          <p:nvSpPr>
            <p:cNvPr id="5" name="TextBox 5"/>
            <p:cNvSpPr txBox="1"/>
            <p:nvPr/>
          </p:nvSpPr>
          <p:spPr>
            <a:xfrm>
              <a:off x="0" y="-47625"/>
              <a:ext cx="1789026" cy="2756958"/>
            </a:xfrm>
            <a:prstGeom prst="rect">
              <a:avLst/>
            </a:prstGeom>
          </p:spPr>
          <p:txBody>
            <a:bodyPr lIns="50800" tIns="50800" rIns="50800" bIns="50800" rtlCol="0" anchor="ctr"/>
            <a:lstStyle/>
            <a:p>
              <a:pPr algn="ctr">
                <a:lnSpc>
                  <a:spcPts val="2659"/>
                </a:lnSpc>
              </a:pPr>
              <a:endParaRPr/>
            </a:p>
          </p:txBody>
        </p:sp>
      </p:grpSp>
      <p:sp>
        <p:nvSpPr>
          <p:cNvPr id="12" name="TextBox 12"/>
          <p:cNvSpPr txBox="1"/>
          <p:nvPr/>
        </p:nvSpPr>
        <p:spPr>
          <a:xfrm>
            <a:off x="1828800" y="216338"/>
            <a:ext cx="12321603" cy="757900"/>
          </a:xfrm>
          <a:prstGeom prst="rect">
            <a:avLst/>
          </a:prstGeom>
        </p:spPr>
        <p:txBody>
          <a:bodyPr wrap="square" lIns="0" tIns="0" rIns="0" bIns="0" rtlCol="0" anchor="t">
            <a:spAutoFit/>
          </a:bodyPr>
          <a:lstStyle/>
          <a:p>
            <a:pPr algn="l">
              <a:lnSpc>
                <a:spcPts val="6591"/>
              </a:lnSpc>
            </a:pPr>
            <a:r>
              <a:rPr lang="en-US" sz="3200" dirty="0">
                <a:solidFill>
                  <a:srgbClr val="FFFFFF"/>
                </a:solidFill>
                <a:latin typeface="League Spartan"/>
                <a:ea typeface="League Spartan"/>
                <a:cs typeface="League Spartan"/>
                <a:sym typeface="League Spartan"/>
              </a:rPr>
              <a:t>Aim And Overview Of The Intervention</a:t>
            </a:r>
          </a:p>
        </p:txBody>
      </p:sp>
      <p:sp>
        <p:nvSpPr>
          <p:cNvPr id="13" name="TextBox 13"/>
          <p:cNvSpPr txBox="1"/>
          <p:nvPr/>
        </p:nvSpPr>
        <p:spPr>
          <a:xfrm>
            <a:off x="304800" y="1549837"/>
            <a:ext cx="9970800" cy="7882542"/>
          </a:xfrm>
          <a:prstGeom prst="rect">
            <a:avLst/>
          </a:prstGeom>
        </p:spPr>
        <p:txBody>
          <a:bodyPr wrap="square" lIns="0" tIns="0" rIns="0" bIns="0" rtlCol="0" anchor="t">
            <a:spAutoFit/>
          </a:bodyPr>
          <a:lstStyle/>
          <a:p>
            <a:pPr marL="437408" lvl="1" indent="-218704" algn="just">
              <a:lnSpc>
                <a:spcPts val="2836"/>
              </a:lnSpc>
              <a:buFont typeface="Arial"/>
              <a:buChar char="•"/>
            </a:pPr>
            <a:r>
              <a:rPr lang="en-US" dirty="0">
                <a:solidFill>
                  <a:srgbClr val="FFFFFF"/>
                </a:solidFill>
                <a:latin typeface="Poppins"/>
                <a:ea typeface="Poppins"/>
                <a:cs typeface="Poppins"/>
                <a:sym typeface="Poppins"/>
              </a:rPr>
              <a:t>Enhance the continuous monitoring of Parkinson's disease symptoms and enable earlier intervention in the disease in the clinic, which will prevent avoidable complications in health in the elderly (Sun et al., 2025).</a:t>
            </a:r>
          </a:p>
          <a:p>
            <a:pPr marL="437408" lvl="1" indent="-218704" algn="just">
              <a:lnSpc>
                <a:spcPts val="2836"/>
              </a:lnSpc>
              <a:buFont typeface="Arial"/>
              <a:buChar char="•"/>
            </a:pPr>
            <a:endParaRPr lang="en-US" dirty="0">
              <a:solidFill>
                <a:srgbClr val="FFFFFF"/>
              </a:solidFill>
              <a:latin typeface="Poppins"/>
              <a:ea typeface="Poppins"/>
              <a:cs typeface="Poppins"/>
              <a:sym typeface="Poppins"/>
            </a:endParaRPr>
          </a:p>
          <a:p>
            <a:pPr marL="218704" lvl="1" algn="just">
              <a:lnSpc>
                <a:spcPts val="2836"/>
              </a:lnSpc>
            </a:pPr>
            <a:endParaRPr lang="en-US" dirty="0">
              <a:solidFill>
                <a:srgbClr val="FFFFFF"/>
              </a:solidFill>
              <a:latin typeface="Poppins"/>
              <a:ea typeface="Poppins"/>
              <a:cs typeface="Poppins"/>
              <a:sym typeface="Poppins"/>
            </a:endParaRPr>
          </a:p>
          <a:p>
            <a:pPr marL="437408" lvl="1" indent="-218704" algn="just">
              <a:lnSpc>
                <a:spcPts val="2836"/>
              </a:lnSpc>
              <a:buFont typeface="Arial"/>
              <a:buChar char="•"/>
            </a:pPr>
            <a:endParaRPr lang="en-US" dirty="0">
              <a:solidFill>
                <a:srgbClr val="FFFFFF"/>
              </a:solidFill>
              <a:latin typeface="Poppins"/>
              <a:ea typeface="Poppins"/>
              <a:cs typeface="Poppins"/>
              <a:sym typeface="Poppins"/>
            </a:endParaRPr>
          </a:p>
          <a:p>
            <a:pPr marL="437408" lvl="1" indent="-218704" algn="just">
              <a:lnSpc>
                <a:spcPts val="2836"/>
              </a:lnSpc>
              <a:buFont typeface="Arial"/>
              <a:buChar char="•"/>
            </a:pPr>
            <a:r>
              <a:rPr lang="en-US" dirty="0">
                <a:solidFill>
                  <a:srgbClr val="FFFFFF"/>
                </a:solidFill>
                <a:latin typeface="Poppins"/>
                <a:ea typeface="Poppins"/>
                <a:cs typeface="Poppins"/>
                <a:sym typeface="Poppins"/>
              </a:rPr>
              <a:t>Encourage early detection of symptom deterioration by monitoring, which will lead to timely treatment adjustments and minimize emergency hospital admissions in health services (Mughal et al., 2022).</a:t>
            </a:r>
          </a:p>
          <a:p>
            <a:pPr marL="437408" lvl="1" indent="-218704" algn="just">
              <a:lnSpc>
                <a:spcPts val="2836"/>
              </a:lnSpc>
              <a:buFont typeface="Arial"/>
              <a:buChar char="•"/>
            </a:pPr>
            <a:endParaRPr lang="en-US" dirty="0">
              <a:solidFill>
                <a:srgbClr val="FFFFFF"/>
              </a:solidFill>
              <a:latin typeface="Poppins"/>
              <a:ea typeface="Poppins"/>
              <a:cs typeface="Poppins"/>
              <a:sym typeface="Poppins"/>
            </a:endParaRPr>
          </a:p>
          <a:p>
            <a:pPr marL="437408" lvl="1" indent="-218704" algn="just">
              <a:lnSpc>
                <a:spcPts val="2836"/>
              </a:lnSpc>
              <a:buFont typeface="Arial"/>
              <a:buChar char="•"/>
            </a:pPr>
            <a:endParaRPr lang="en-US" dirty="0">
              <a:solidFill>
                <a:srgbClr val="FFFFFF"/>
              </a:solidFill>
              <a:latin typeface="Poppins"/>
              <a:ea typeface="Poppins"/>
              <a:cs typeface="Poppins"/>
              <a:sym typeface="Poppins"/>
            </a:endParaRPr>
          </a:p>
          <a:p>
            <a:pPr marL="437408" lvl="1" indent="-218704" algn="just">
              <a:lnSpc>
                <a:spcPts val="2836"/>
              </a:lnSpc>
              <a:buFont typeface="Arial"/>
              <a:buChar char="•"/>
            </a:pPr>
            <a:endParaRPr lang="en-US" dirty="0">
              <a:solidFill>
                <a:srgbClr val="FFFFFF"/>
              </a:solidFill>
              <a:latin typeface="Poppins"/>
              <a:ea typeface="Poppins"/>
              <a:cs typeface="Poppins"/>
              <a:sym typeface="Poppins"/>
            </a:endParaRPr>
          </a:p>
          <a:p>
            <a:pPr marL="437408" lvl="1" indent="-218704" algn="just">
              <a:lnSpc>
                <a:spcPts val="2836"/>
              </a:lnSpc>
              <a:buFont typeface="Arial"/>
              <a:buChar char="•"/>
            </a:pPr>
            <a:r>
              <a:rPr lang="en-US" dirty="0">
                <a:solidFill>
                  <a:srgbClr val="FFFFFF"/>
                </a:solidFill>
                <a:latin typeface="Poppins"/>
                <a:ea typeface="Poppins"/>
                <a:cs typeface="Poppins"/>
                <a:sym typeface="Poppins"/>
              </a:rPr>
              <a:t>Promote self management and self execution of elderly people, encouraging active management of the progress of their disease and enhancing confidence, independence and quality of daily living (</a:t>
            </a:r>
            <a:r>
              <a:rPr lang="en-US" dirty="0" err="1">
                <a:solidFill>
                  <a:srgbClr val="FFFFFF"/>
                </a:solidFill>
                <a:latin typeface="Poppins"/>
                <a:ea typeface="Poppins"/>
                <a:cs typeface="Poppins"/>
                <a:sym typeface="Poppins"/>
              </a:rPr>
              <a:t>Almohammadi</a:t>
            </a:r>
            <a:r>
              <a:rPr lang="en-US" dirty="0">
                <a:solidFill>
                  <a:srgbClr val="FFFFFF"/>
                </a:solidFill>
                <a:latin typeface="Poppins"/>
                <a:ea typeface="Poppins"/>
                <a:cs typeface="Poppins"/>
                <a:sym typeface="Poppins"/>
              </a:rPr>
              <a:t>, 2026).</a:t>
            </a:r>
          </a:p>
          <a:p>
            <a:pPr marL="437408" lvl="1" indent="-218704" algn="just">
              <a:lnSpc>
                <a:spcPts val="2836"/>
              </a:lnSpc>
              <a:buFont typeface="Arial"/>
              <a:buChar char="•"/>
            </a:pPr>
            <a:endParaRPr lang="en-US" dirty="0">
              <a:solidFill>
                <a:srgbClr val="FFFFFF"/>
              </a:solidFill>
              <a:latin typeface="Poppins"/>
              <a:ea typeface="Poppins"/>
              <a:cs typeface="Poppins"/>
              <a:sym typeface="Poppins"/>
            </a:endParaRPr>
          </a:p>
          <a:p>
            <a:pPr marL="437408" lvl="1" indent="-218704" algn="just">
              <a:lnSpc>
                <a:spcPts val="2836"/>
              </a:lnSpc>
              <a:buFont typeface="Arial"/>
              <a:buChar char="•"/>
            </a:pPr>
            <a:endParaRPr lang="en-US" dirty="0">
              <a:solidFill>
                <a:srgbClr val="FFFFFF"/>
              </a:solidFill>
              <a:latin typeface="Poppins"/>
              <a:ea typeface="Poppins"/>
              <a:cs typeface="Poppins"/>
              <a:sym typeface="Poppins"/>
            </a:endParaRPr>
          </a:p>
          <a:p>
            <a:pPr marL="437408" lvl="1" indent="-218704" algn="just">
              <a:lnSpc>
                <a:spcPts val="2836"/>
              </a:lnSpc>
              <a:buFont typeface="Arial"/>
              <a:buChar char="•"/>
            </a:pPr>
            <a:endParaRPr lang="en-US" dirty="0">
              <a:solidFill>
                <a:srgbClr val="FFFFFF"/>
              </a:solidFill>
              <a:latin typeface="Poppins"/>
              <a:ea typeface="Poppins"/>
              <a:cs typeface="Poppins"/>
              <a:sym typeface="Poppins"/>
            </a:endParaRPr>
          </a:p>
          <a:p>
            <a:pPr marL="437408" lvl="1" indent="-218704" algn="just">
              <a:lnSpc>
                <a:spcPts val="2836"/>
              </a:lnSpc>
              <a:buFont typeface="Arial"/>
              <a:buChar char="•"/>
            </a:pPr>
            <a:r>
              <a:rPr lang="en-US" dirty="0">
                <a:solidFill>
                  <a:srgbClr val="FFFFFF"/>
                </a:solidFill>
                <a:latin typeface="Poppins"/>
                <a:ea typeface="Poppins"/>
                <a:cs typeface="Poppins"/>
                <a:sym typeface="Poppins"/>
              </a:rPr>
              <a:t>Share reliable digital health information with clinicians that facilitates </a:t>
            </a:r>
            <a:r>
              <a:rPr lang="en-US" dirty="0" err="1">
                <a:solidFill>
                  <a:srgbClr val="FFFFFF"/>
                </a:solidFill>
                <a:latin typeface="Poppins"/>
                <a:ea typeface="Poppins"/>
                <a:cs typeface="Poppins"/>
                <a:sym typeface="Poppins"/>
              </a:rPr>
              <a:t>personalised</a:t>
            </a:r>
            <a:r>
              <a:rPr lang="en-US" dirty="0">
                <a:solidFill>
                  <a:srgbClr val="FFFFFF"/>
                </a:solidFill>
                <a:latin typeface="Poppins"/>
                <a:ea typeface="Poppins"/>
                <a:cs typeface="Poppins"/>
                <a:sym typeface="Poppins"/>
              </a:rPr>
              <a:t> care planning, virtual consultations and evidence-based clinical decision making in the NHS (Gu et al., 2026).</a:t>
            </a:r>
          </a:p>
          <a:p>
            <a:pPr algn="just">
              <a:lnSpc>
                <a:spcPts val="2836"/>
              </a:lnSpc>
              <a:spcBef>
                <a:spcPct val="0"/>
              </a:spcBef>
            </a:pPr>
            <a:endParaRPr lang="en-US" sz="2025" dirty="0">
              <a:solidFill>
                <a:srgbClr val="FFFFFF"/>
              </a:solidFill>
              <a:latin typeface="Poppins"/>
              <a:ea typeface="Poppins"/>
              <a:cs typeface="Poppins"/>
              <a:sym typeface="Poppins"/>
            </a:endParaRPr>
          </a:p>
        </p:txBody>
      </p:sp>
      <p:sp>
        <p:nvSpPr>
          <p:cNvPr id="18" name="Freeform 4">
            <a:extLst>
              <a:ext uri="{FF2B5EF4-FFF2-40B4-BE49-F238E27FC236}">
                <a16:creationId xmlns:a16="http://schemas.microsoft.com/office/drawing/2014/main" id="{242EF8E3-E6A7-3822-75C7-99213EF3E56E}"/>
              </a:ext>
            </a:extLst>
          </p:cNvPr>
          <p:cNvSpPr/>
          <p:nvPr/>
        </p:nvSpPr>
        <p:spPr>
          <a:xfrm>
            <a:off x="11091901" y="-415473"/>
            <a:ext cx="7641004" cy="12293600"/>
          </a:xfrm>
          <a:custGeom>
            <a:avLst/>
            <a:gdLst/>
            <a:ahLst/>
            <a:cxnLst/>
            <a:rect l="l" t="t" r="r" b="b"/>
            <a:pathLst>
              <a:path w="9439336" h="7616755">
                <a:moveTo>
                  <a:pt x="0" y="0"/>
                </a:moveTo>
                <a:lnTo>
                  <a:pt x="9439336" y="0"/>
                </a:lnTo>
                <a:lnTo>
                  <a:pt x="9439336" y="7616756"/>
                </a:lnTo>
                <a:lnTo>
                  <a:pt x="0" y="7616756"/>
                </a:lnTo>
                <a:lnTo>
                  <a:pt x="0" y="0"/>
                </a:lnTo>
                <a:close/>
              </a:path>
            </a:pathLst>
          </a:custGeom>
          <a:blipFill>
            <a:blip r:embed="rId3"/>
            <a:stretch>
              <a:fillRect/>
            </a:stretch>
          </a:blipFill>
        </p:spPr>
        <p:txBody>
          <a:bodyPr/>
          <a:lstStyle/>
          <a:p>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0" y="1585232"/>
            <a:ext cx="13079185" cy="8701768"/>
            <a:chOff x="0" y="0"/>
            <a:chExt cx="2509641" cy="2291824"/>
          </a:xfrm>
        </p:grpSpPr>
        <p:sp>
          <p:nvSpPr>
            <p:cNvPr id="4" name="Freeform 4"/>
            <p:cNvSpPr/>
            <p:nvPr/>
          </p:nvSpPr>
          <p:spPr>
            <a:xfrm>
              <a:off x="0" y="0"/>
              <a:ext cx="2509641" cy="2291824"/>
            </a:xfrm>
            <a:custGeom>
              <a:avLst/>
              <a:gdLst/>
              <a:ahLst/>
              <a:cxnLst/>
              <a:rect l="l" t="t" r="r" b="b"/>
              <a:pathLst>
                <a:path w="2509641" h="2291824">
                  <a:moveTo>
                    <a:pt x="0" y="0"/>
                  </a:moveTo>
                  <a:lnTo>
                    <a:pt x="2509641" y="0"/>
                  </a:lnTo>
                  <a:lnTo>
                    <a:pt x="2509641" y="2291824"/>
                  </a:lnTo>
                  <a:lnTo>
                    <a:pt x="0" y="2291824"/>
                  </a:lnTo>
                  <a:close/>
                </a:path>
              </a:pathLst>
            </a:custGeom>
            <a:solidFill>
              <a:srgbClr val="004AAD"/>
            </a:solidFill>
          </p:spPr>
          <p:txBody>
            <a:bodyPr/>
            <a:lstStyle/>
            <a:p>
              <a:endParaRPr lang="en-GB"/>
            </a:p>
          </p:txBody>
        </p:sp>
        <p:sp>
          <p:nvSpPr>
            <p:cNvPr id="5" name="TextBox 5"/>
            <p:cNvSpPr txBox="1"/>
            <p:nvPr/>
          </p:nvSpPr>
          <p:spPr>
            <a:xfrm>
              <a:off x="0" y="-47625"/>
              <a:ext cx="2509641" cy="2339449"/>
            </a:xfrm>
            <a:prstGeom prst="rect">
              <a:avLst/>
            </a:prstGeom>
          </p:spPr>
          <p:txBody>
            <a:bodyPr lIns="50800" tIns="50800" rIns="50800" bIns="50800" rtlCol="0" anchor="ctr"/>
            <a:lstStyle/>
            <a:p>
              <a:pPr algn="ctr">
                <a:lnSpc>
                  <a:spcPts val="2659"/>
                </a:lnSpc>
              </a:pPr>
              <a:endParaRPr/>
            </a:p>
          </p:txBody>
        </p:sp>
      </p:grpSp>
      <p:sp>
        <p:nvSpPr>
          <p:cNvPr id="7" name="Freeform 7"/>
          <p:cNvSpPr/>
          <p:nvPr/>
        </p:nvSpPr>
        <p:spPr>
          <a:xfrm>
            <a:off x="13079185" y="1585232"/>
            <a:ext cx="5208815" cy="8701768"/>
          </a:xfrm>
          <a:custGeom>
            <a:avLst/>
            <a:gdLst/>
            <a:ahLst/>
            <a:cxnLst/>
            <a:rect l="l" t="t" r="r" b="b"/>
            <a:pathLst>
              <a:path w="3687863" h="2836539">
                <a:moveTo>
                  <a:pt x="0" y="0"/>
                </a:moveTo>
                <a:lnTo>
                  <a:pt x="3687863" y="0"/>
                </a:lnTo>
                <a:lnTo>
                  <a:pt x="3687863" y="2836539"/>
                </a:lnTo>
                <a:lnTo>
                  <a:pt x="0" y="2836539"/>
                </a:lnTo>
                <a:lnTo>
                  <a:pt x="0" y="0"/>
                </a:lnTo>
                <a:close/>
              </a:path>
            </a:pathLst>
          </a:custGeom>
          <a:blipFill>
            <a:blip r:embed="rId3"/>
            <a:stretch>
              <a:fillRect l="-4799" r="-6672"/>
            </a:stretch>
          </a:blipFill>
        </p:spPr>
        <p:txBody>
          <a:bodyPr/>
          <a:lstStyle/>
          <a:p>
            <a:endParaRPr lang="en-GB"/>
          </a:p>
        </p:txBody>
      </p:sp>
      <p:sp>
        <p:nvSpPr>
          <p:cNvPr id="9" name="TextBox 9"/>
          <p:cNvSpPr txBox="1"/>
          <p:nvPr/>
        </p:nvSpPr>
        <p:spPr>
          <a:xfrm>
            <a:off x="3810000" y="324925"/>
            <a:ext cx="16947833" cy="850233"/>
          </a:xfrm>
          <a:prstGeom prst="rect">
            <a:avLst/>
          </a:prstGeom>
        </p:spPr>
        <p:txBody>
          <a:bodyPr wrap="square" lIns="0" tIns="0" rIns="0" bIns="0" rtlCol="0" anchor="t">
            <a:spAutoFit/>
          </a:bodyPr>
          <a:lstStyle/>
          <a:p>
            <a:pPr>
              <a:lnSpc>
                <a:spcPts val="7431"/>
              </a:lnSpc>
            </a:pPr>
            <a:r>
              <a:rPr lang="en-US" sz="3600" b="1" dirty="0">
                <a:solidFill>
                  <a:srgbClr val="004AAD"/>
                </a:solidFill>
                <a:latin typeface="League Spartan"/>
                <a:ea typeface="League Spartan"/>
                <a:cs typeface="League Spartan"/>
                <a:sym typeface="League Spartan"/>
              </a:rPr>
              <a:t>National Guidelines Supporting Intervention </a:t>
            </a:r>
          </a:p>
        </p:txBody>
      </p:sp>
      <p:sp>
        <p:nvSpPr>
          <p:cNvPr id="10" name="TextBox 10"/>
          <p:cNvSpPr txBox="1"/>
          <p:nvPr/>
        </p:nvSpPr>
        <p:spPr>
          <a:xfrm>
            <a:off x="550953" y="2572616"/>
            <a:ext cx="12299632" cy="7389459"/>
          </a:xfrm>
          <a:prstGeom prst="rect">
            <a:avLst/>
          </a:prstGeom>
        </p:spPr>
        <p:txBody>
          <a:bodyPr wrap="square" lIns="0" tIns="0" rIns="0" bIns="0" rtlCol="0" anchor="t">
            <a:spAutoFit/>
          </a:bodyPr>
          <a:lstStyle/>
          <a:p>
            <a:pPr marL="518160" lvl="1" indent="-259080" algn="just">
              <a:lnSpc>
                <a:spcPts val="3359"/>
              </a:lnSpc>
              <a:buFont typeface="Arial"/>
              <a:buChar char="•"/>
            </a:pPr>
            <a:endParaRPr lang="en-US" sz="2400" dirty="0">
              <a:solidFill>
                <a:srgbClr val="FFFFFF"/>
              </a:solidFill>
              <a:latin typeface="Poppins"/>
              <a:ea typeface="Poppins"/>
              <a:cs typeface="Poppins"/>
              <a:sym typeface="Poppins"/>
            </a:endParaRPr>
          </a:p>
          <a:p>
            <a:pPr marL="518160" lvl="1" indent="-259080" algn="just">
              <a:lnSpc>
                <a:spcPts val="3359"/>
              </a:lnSpc>
              <a:buFont typeface="Arial"/>
              <a:buChar char="•"/>
            </a:pPr>
            <a:endParaRPr lang="en-US" sz="2400" dirty="0">
              <a:solidFill>
                <a:srgbClr val="FFFFFF"/>
              </a:solidFill>
              <a:latin typeface="Poppins"/>
              <a:ea typeface="Poppins"/>
              <a:cs typeface="Poppins"/>
              <a:sym typeface="Poppins"/>
            </a:endParaRPr>
          </a:p>
          <a:p>
            <a:pPr marL="518160" lvl="1" indent="-259080" algn="just">
              <a:lnSpc>
                <a:spcPts val="3359"/>
              </a:lnSpc>
              <a:buFont typeface="Arial"/>
              <a:buChar char="•"/>
            </a:pPr>
            <a:endParaRPr lang="en-US" sz="2400" dirty="0">
              <a:solidFill>
                <a:srgbClr val="FFFFFF"/>
              </a:solidFill>
              <a:latin typeface="Poppins"/>
              <a:ea typeface="Poppins"/>
              <a:cs typeface="Poppins"/>
              <a:sym typeface="Poppins"/>
            </a:endParaRPr>
          </a:p>
          <a:p>
            <a:pPr marL="518160" lvl="1" indent="-259080" algn="just">
              <a:lnSpc>
                <a:spcPts val="3359"/>
              </a:lnSpc>
              <a:buFont typeface="Arial"/>
              <a:buChar char="•"/>
            </a:pPr>
            <a:endParaRPr lang="en-US" sz="2400" dirty="0">
              <a:solidFill>
                <a:srgbClr val="FFFFFF"/>
              </a:solidFill>
              <a:latin typeface="Poppins"/>
              <a:ea typeface="Poppins"/>
              <a:cs typeface="Poppins"/>
              <a:sym typeface="Poppins"/>
            </a:endParaRPr>
          </a:p>
          <a:p>
            <a:pPr marL="518160" lvl="1" indent="-259080" algn="just">
              <a:lnSpc>
                <a:spcPts val="3359"/>
              </a:lnSpc>
              <a:buFont typeface="Arial"/>
              <a:buChar char="•"/>
            </a:pPr>
            <a:endParaRPr lang="en-US" sz="2400" dirty="0">
              <a:solidFill>
                <a:srgbClr val="FFFFFF"/>
              </a:solidFill>
              <a:latin typeface="Poppins"/>
              <a:ea typeface="Poppins"/>
              <a:cs typeface="Poppins"/>
              <a:sym typeface="Poppins"/>
            </a:endParaRPr>
          </a:p>
          <a:p>
            <a:pPr marL="518160" lvl="1" indent="-259080" algn="just">
              <a:lnSpc>
                <a:spcPts val="3359"/>
              </a:lnSpc>
              <a:buFont typeface="Arial"/>
              <a:buChar char="•"/>
            </a:pPr>
            <a:r>
              <a:rPr lang="en-US" sz="2400" dirty="0">
                <a:solidFill>
                  <a:srgbClr val="FFFFFF"/>
                </a:solidFill>
                <a:latin typeface="Poppins"/>
                <a:ea typeface="Poppins"/>
                <a:cs typeface="Poppins"/>
                <a:sym typeface="Poppins"/>
              </a:rPr>
              <a:t>NHS Long Term Plan focuses on remote monitoring technology and the use of technology to transform the care and management of chronic diseases, as well as the accessibility of health and wellness and community-based care (Branco, 2026).</a:t>
            </a:r>
          </a:p>
          <a:p>
            <a:pPr marL="259080" lvl="1" algn="just">
              <a:lnSpc>
                <a:spcPts val="3359"/>
              </a:lnSpc>
            </a:pPr>
            <a:endParaRPr lang="en-US" sz="2400" dirty="0">
              <a:solidFill>
                <a:srgbClr val="FFFFFF"/>
              </a:solidFill>
              <a:latin typeface="Poppins"/>
              <a:ea typeface="Poppins"/>
              <a:cs typeface="Poppins"/>
              <a:sym typeface="Poppins"/>
            </a:endParaRPr>
          </a:p>
          <a:p>
            <a:pPr marL="518160" lvl="1" indent="-259080" algn="just">
              <a:lnSpc>
                <a:spcPts val="3359"/>
              </a:lnSpc>
              <a:buFont typeface="Arial"/>
              <a:buChar char="•"/>
            </a:pPr>
            <a:r>
              <a:rPr lang="en-US" sz="2400" dirty="0">
                <a:solidFill>
                  <a:srgbClr val="FFFFFF"/>
                </a:solidFill>
                <a:latin typeface="Poppins"/>
                <a:ea typeface="Poppins"/>
                <a:cs typeface="Poppins"/>
                <a:sym typeface="Poppins"/>
              </a:rPr>
              <a:t>WHO Healthy Ageing framework promotes interventions to improve functional ability and independence, including through technology, to support healthy ageing and enhance quality of life for older people globally (Boyle et al., 2025).</a:t>
            </a:r>
          </a:p>
          <a:p>
            <a:pPr marL="518160" lvl="1" indent="-259080" algn="just">
              <a:lnSpc>
                <a:spcPts val="3359"/>
              </a:lnSpc>
              <a:buFont typeface="Arial"/>
              <a:buChar char="•"/>
            </a:pPr>
            <a:endParaRPr lang="en-US" sz="2400" dirty="0">
              <a:solidFill>
                <a:srgbClr val="FFFFFF"/>
              </a:solidFill>
              <a:latin typeface="Poppins"/>
              <a:ea typeface="Poppins"/>
              <a:cs typeface="Poppins"/>
              <a:sym typeface="Poppins"/>
            </a:endParaRPr>
          </a:p>
          <a:p>
            <a:pPr marL="259080" lvl="1" algn="just">
              <a:lnSpc>
                <a:spcPts val="3359"/>
              </a:lnSpc>
            </a:pPr>
            <a:endParaRPr lang="en-US" sz="2400" dirty="0">
              <a:solidFill>
                <a:srgbClr val="FFFFFF"/>
              </a:solidFill>
              <a:latin typeface="Poppins"/>
              <a:ea typeface="Poppins"/>
              <a:cs typeface="Poppins"/>
              <a:sym typeface="Poppins"/>
            </a:endParaRPr>
          </a:p>
          <a:p>
            <a:pPr algn="just">
              <a:lnSpc>
                <a:spcPts val="3359"/>
              </a:lnSpc>
              <a:spcBef>
                <a:spcPct val="0"/>
              </a:spcBef>
            </a:pPr>
            <a:endParaRPr lang="en-US" sz="2400" dirty="0">
              <a:solidFill>
                <a:srgbClr val="FFFFFF"/>
              </a:solidFill>
              <a:latin typeface="Poppins"/>
              <a:ea typeface="Poppins"/>
              <a:cs typeface="Poppins"/>
              <a:sym typeface="Poppins"/>
            </a:endParaRPr>
          </a:p>
        </p:txBody>
      </p:sp>
      <p:sp>
        <p:nvSpPr>
          <p:cNvPr id="12" name="TextBox 11">
            <a:extLst>
              <a:ext uri="{FF2B5EF4-FFF2-40B4-BE49-F238E27FC236}">
                <a16:creationId xmlns:a16="http://schemas.microsoft.com/office/drawing/2014/main" id="{3E23C3D5-B284-D96A-17B6-A7ECC936FA06}"/>
              </a:ext>
            </a:extLst>
          </p:cNvPr>
          <p:cNvSpPr txBox="1"/>
          <p:nvPr/>
        </p:nvSpPr>
        <p:spPr>
          <a:xfrm>
            <a:off x="735982" y="1943100"/>
            <a:ext cx="9855817" cy="3785267"/>
          </a:xfrm>
          <a:prstGeom prst="rect">
            <a:avLst/>
          </a:prstGeom>
          <a:noFill/>
        </p:spPr>
        <p:txBody>
          <a:bodyPr wrap="square">
            <a:spAutoFit/>
          </a:bodyPr>
          <a:lstStyle/>
          <a:p>
            <a:pPr marL="342900" indent="-342900">
              <a:lnSpc>
                <a:spcPct val="126000"/>
              </a:lnSpc>
              <a:buFont typeface="Arial" panose="020B0604020202020204" pitchFamily="34" charset="0"/>
              <a:buChar char="•"/>
            </a:pPr>
            <a:r>
              <a:rPr lang="en-US" sz="2400" dirty="0">
                <a:solidFill>
                  <a:schemeClr val="bg1"/>
                </a:solidFill>
                <a:latin typeface="Poppins" panose="00000500000000000000" pitchFamily="2" charset="0"/>
                <a:cs typeface="Poppins" panose="00000500000000000000" pitchFamily="2" charset="0"/>
              </a:rPr>
              <a:t>NICE has conditionally recommended wearable devices for remote monitoring of Parkinson's disease (NICE, 2024).</a:t>
            </a:r>
          </a:p>
          <a:p>
            <a:pPr marL="342900" indent="-342900">
              <a:lnSpc>
                <a:spcPct val="126000"/>
              </a:lnSpc>
              <a:buFont typeface="Arial" panose="020B0604020202020204" pitchFamily="34" charset="0"/>
              <a:buChar char="•"/>
            </a:pPr>
            <a:endParaRPr lang="en-US" sz="2400" dirty="0">
              <a:solidFill>
                <a:schemeClr val="bg1"/>
              </a:solidFill>
              <a:latin typeface="Poppins" panose="00000500000000000000" pitchFamily="2" charset="0"/>
              <a:cs typeface="Poppins" panose="00000500000000000000" pitchFamily="2" charset="0"/>
            </a:endParaRPr>
          </a:p>
          <a:p>
            <a:pPr marL="342900" indent="-342900">
              <a:lnSpc>
                <a:spcPct val="126000"/>
              </a:lnSpc>
              <a:buFont typeface="Arial" panose="020B0604020202020204" pitchFamily="34" charset="0"/>
              <a:buChar char="•"/>
            </a:pPr>
            <a:r>
              <a:rPr lang="en-US" sz="2400" dirty="0">
                <a:solidFill>
                  <a:schemeClr val="bg1"/>
                </a:solidFill>
                <a:latin typeface="Poppins" panose="00000500000000000000" pitchFamily="2" charset="0"/>
                <a:cs typeface="Poppins" panose="00000500000000000000" pitchFamily="2" charset="0"/>
              </a:rPr>
              <a:t>The NHS Long Term Plan promotes digital solutions for managing long-term neurological diseases (NICE, 2024).</a:t>
            </a:r>
          </a:p>
          <a:p>
            <a:pPr marL="342900" indent="-342900">
              <a:lnSpc>
                <a:spcPct val="126000"/>
              </a:lnSpc>
              <a:buFont typeface="Arial" panose="020B0604020202020204" pitchFamily="34" charset="0"/>
              <a:buChar char="•"/>
            </a:pPr>
            <a:endParaRPr lang="en-US" sz="2400" dirty="0">
              <a:solidFill>
                <a:schemeClr val="bg1"/>
              </a:solidFill>
              <a:latin typeface="Poppins" panose="00000500000000000000" pitchFamily="2" charset="0"/>
              <a:cs typeface="Poppins" panose="00000500000000000000" pitchFamily="2" charset="0"/>
            </a:endParaRPr>
          </a:p>
          <a:p>
            <a:pPr>
              <a:lnSpc>
                <a:spcPct val="126000"/>
              </a:lnSpc>
            </a:pPr>
            <a:endParaRPr lang="en-US" sz="2400" dirty="0">
              <a:solidFill>
                <a:schemeClr val="bg1"/>
              </a:solidFill>
              <a:latin typeface="Poppins" panose="00000500000000000000" pitchFamily="2" charset="0"/>
              <a:cs typeface="Poppins" panose="00000500000000000000" pitchFamily="2" charset="0"/>
            </a:endParaRPr>
          </a:p>
          <a:p>
            <a:pPr marL="342900" indent="-342900">
              <a:lnSpc>
                <a:spcPct val="126000"/>
              </a:lnSpc>
              <a:buFont typeface="Arial" panose="020B0604020202020204" pitchFamily="34" charset="0"/>
              <a:buChar char="•"/>
            </a:pPr>
            <a:endParaRPr lang="en-US" sz="2400" dirty="0">
              <a:solidFill>
                <a:schemeClr val="bg1"/>
              </a:solidFill>
              <a:latin typeface="Poppins" panose="00000500000000000000" pitchFamily="2" charset="0"/>
              <a:cs typeface="Poppins" panose="00000500000000000000" pitchFamily="2"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0" y="987874"/>
            <a:ext cx="12039600" cy="9642025"/>
            <a:chOff x="0" y="-47625"/>
            <a:chExt cx="2765649" cy="2403338"/>
          </a:xfrm>
        </p:grpSpPr>
        <p:sp>
          <p:nvSpPr>
            <p:cNvPr id="4" name="Freeform 4"/>
            <p:cNvSpPr/>
            <p:nvPr/>
          </p:nvSpPr>
          <p:spPr>
            <a:xfrm>
              <a:off x="0" y="0"/>
              <a:ext cx="2765649" cy="2355713"/>
            </a:xfrm>
            <a:custGeom>
              <a:avLst/>
              <a:gdLst/>
              <a:ahLst/>
              <a:cxnLst/>
              <a:rect l="l" t="t" r="r" b="b"/>
              <a:pathLst>
                <a:path w="2765649" h="2355713">
                  <a:moveTo>
                    <a:pt x="37601" y="0"/>
                  </a:moveTo>
                  <a:lnTo>
                    <a:pt x="2728048" y="0"/>
                  </a:lnTo>
                  <a:cubicBezTo>
                    <a:pt x="2748814" y="0"/>
                    <a:pt x="2765649" y="16834"/>
                    <a:pt x="2765649" y="37601"/>
                  </a:cubicBezTo>
                  <a:lnTo>
                    <a:pt x="2765649" y="2318112"/>
                  </a:lnTo>
                  <a:cubicBezTo>
                    <a:pt x="2765649" y="2328084"/>
                    <a:pt x="2761687" y="2337648"/>
                    <a:pt x="2754636" y="2344700"/>
                  </a:cubicBezTo>
                  <a:cubicBezTo>
                    <a:pt x="2747584" y="2351751"/>
                    <a:pt x="2738020" y="2355713"/>
                    <a:pt x="2728048" y="2355713"/>
                  </a:cubicBezTo>
                  <a:lnTo>
                    <a:pt x="37601" y="2355713"/>
                  </a:lnTo>
                  <a:cubicBezTo>
                    <a:pt x="16834" y="2355713"/>
                    <a:pt x="0" y="2338878"/>
                    <a:pt x="0" y="2318112"/>
                  </a:cubicBezTo>
                  <a:lnTo>
                    <a:pt x="0" y="37601"/>
                  </a:lnTo>
                  <a:cubicBezTo>
                    <a:pt x="0" y="16834"/>
                    <a:pt x="16834" y="0"/>
                    <a:pt x="37601" y="0"/>
                  </a:cubicBezTo>
                  <a:close/>
                </a:path>
              </a:pathLst>
            </a:custGeom>
            <a:solidFill>
              <a:srgbClr val="004AAD"/>
            </a:solidFill>
          </p:spPr>
          <p:txBody>
            <a:bodyPr/>
            <a:lstStyle/>
            <a:p>
              <a:endParaRPr lang="en-GB"/>
            </a:p>
          </p:txBody>
        </p:sp>
        <p:sp>
          <p:nvSpPr>
            <p:cNvPr id="5" name="TextBox 5"/>
            <p:cNvSpPr txBox="1"/>
            <p:nvPr/>
          </p:nvSpPr>
          <p:spPr>
            <a:xfrm>
              <a:off x="0" y="-47625"/>
              <a:ext cx="2765649" cy="2403338"/>
            </a:xfrm>
            <a:prstGeom prst="rect">
              <a:avLst/>
            </a:prstGeom>
          </p:spPr>
          <p:txBody>
            <a:bodyPr lIns="50800" tIns="50800" rIns="50800" bIns="50800" rtlCol="0" anchor="ctr"/>
            <a:lstStyle/>
            <a:p>
              <a:pPr algn="ctr">
                <a:lnSpc>
                  <a:spcPts val="2659"/>
                </a:lnSpc>
              </a:pPr>
              <a:endParaRPr/>
            </a:p>
          </p:txBody>
        </p:sp>
      </p:grpSp>
      <p:sp>
        <p:nvSpPr>
          <p:cNvPr id="7" name="TextBox 7"/>
          <p:cNvSpPr txBox="1"/>
          <p:nvPr/>
        </p:nvSpPr>
        <p:spPr>
          <a:xfrm>
            <a:off x="4648200" y="173953"/>
            <a:ext cx="9982200" cy="915956"/>
          </a:xfrm>
          <a:prstGeom prst="rect">
            <a:avLst/>
          </a:prstGeom>
        </p:spPr>
        <p:txBody>
          <a:bodyPr wrap="square" lIns="0" tIns="0" rIns="0" bIns="0" rtlCol="0" anchor="t">
            <a:spAutoFit/>
          </a:bodyPr>
          <a:lstStyle/>
          <a:p>
            <a:pPr algn="l">
              <a:lnSpc>
                <a:spcPts val="7431"/>
              </a:lnSpc>
            </a:pPr>
            <a:r>
              <a:rPr lang="en-US" sz="5308" b="1">
                <a:solidFill>
                  <a:srgbClr val="004AAD"/>
                </a:solidFill>
                <a:latin typeface="League Spartan"/>
                <a:ea typeface="League Spartan"/>
                <a:cs typeface="League Spartan"/>
                <a:sym typeface="League Spartan"/>
              </a:rPr>
              <a:t>Possible consequences </a:t>
            </a:r>
            <a:endParaRPr lang="en-US" sz="5308" b="1" dirty="0">
              <a:solidFill>
                <a:srgbClr val="004AAD"/>
              </a:solidFill>
              <a:latin typeface="League Spartan"/>
              <a:ea typeface="League Spartan"/>
              <a:cs typeface="League Spartan"/>
              <a:sym typeface="League Spartan"/>
            </a:endParaRPr>
          </a:p>
        </p:txBody>
      </p:sp>
      <p:sp>
        <p:nvSpPr>
          <p:cNvPr id="10" name="TextBox 9">
            <a:extLst>
              <a:ext uri="{FF2B5EF4-FFF2-40B4-BE49-F238E27FC236}">
                <a16:creationId xmlns:a16="http://schemas.microsoft.com/office/drawing/2014/main" id="{27F40D5E-50C1-5B75-4364-3234B187F1C8}"/>
              </a:ext>
            </a:extLst>
          </p:cNvPr>
          <p:cNvSpPr txBox="1"/>
          <p:nvPr/>
        </p:nvSpPr>
        <p:spPr>
          <a:xfrm>
            <a:off x="-32657" y="1089909"/>
            <a:ext cx="11582400" cy="8805552"/>
          </a:xfrm>
          <a:prstGeom prst="rect">
            <a:avLst/>
          </a:prstGeom>
          <a:noFill/>
        </p:spPr>
        <p:txBody>
          <a:bodyPr wrap="square">
            <a:spAutoFit/>
          </a:bodyPr>
          <a:lstStyle/>
          <a:p>
            <a:pPr marL="342900" indent="-342900" algn="l">
              <a:lnSpc>
                <a:spcPct val="127000"/>
              </a:lnSpc>
              <a:buFont typeface="Arial" panose="020B0604020202020204" pitchFamily="34" charset="0"/>
              <a:buChar char="•"/>
            </a:pPr>
            <a:r>
              <a:rPr lang="en-US" sz="2800" dirty="0">
                <a:solidFill>
                  <a:schemeClr val="bg1"/>
                </a:solidFill>
                <a:latin typeface="Arimo" pitchFamily="34" charset="0"/>
                <a:ea typeface="Arimo" pitchFamily="34" charset="-122"/>
                <a:cs typeface="Arimo" pitchFamily="34" charset="-120"/>
              </a:rPr>
              <a:t>Delayed detection of motor fluctuations leads to poor medication adjustment in elderly patients (Moreau et al., 2023).</a:t>
            </a:r>
          </a:p>
          <a:p>
            <a:pPr marL="342900" indent="-342900" algn="l">
              <a:lnSpc>
                <a:spcPct val="127000"/>
              </a:lnSpc>
              <a:buFont typeface="Arial" panose="020B0604020202020204" pitchFamily="34" charset="0"/>
              <a:buChar char="•"/>
            </a:pPr>
            <a:endParaRPr lang="en-US" sz="2800" dirty="0">
              <a:solidFill>
                <a:schemeClr val="bg1"/>
              </a:solidFill>
              <a:latin typeface="Arimo" pitchFamily="34" charset="0"/>
              <a:ea typeface="Arimo" pitchFamily="34" charset="-122"/>
              <a:cs typeface="Arimo" pitchFamily="34" charset="-120"/>
            </a:endParaRPr>
          </a:p>
          <a:p>
            <a:pPr marL="342900" indent="-342900" algn="l">
              <a:lnSpc>
                <a:spcPct val="127000"/>
              </a:lnSpc>
              <a:buFont typeface="Arial" panose="020B0604020202020204" pitchFamily="34" charset="0"/>
              <a:buChar char="•"/>
            </a:pPr>
            <a:endParaRPr lang="en-US" sz="2800" dirty="0">
              <a:solidFill>
                <a:schemeClr val="bg1"/>
              </a:solidFill>
              <a:latin typeface="Arimo" pitchFamily="34" charset="0"/>
              <a:ea typeface="Arimo" pitchFamily="34" charset="-122"/>
            </a:endParaRPr>
          </a:p>
          <a:p>
            <a:pPr marL="342900" indent="-342900">
              <a:lnSpc>
                <a:spcPct val="127000"/>
              </a:lnSpc>
              <a:buFont typeface="Arial" panose="020B0604020202020204" pitchFamily="34" charset="0"/>
              <a:buChar char="•"/>
            </a:pPr>
            <a:r>
              <a:rPr lang="en-US" sz="2800" dirty="0">
                <a:solidFill>
                  <a:schemeClr val="bg1"/>
                </a:solidFill>
                <a:latin typeface="Arimo" pitchFamily="34" charset="0"/>
                <a:ea typeface="Arimo" pitchFamily="34" charset="-122"/>
                <a:cs typeface="Arimo" pitchFamily="34" charset="-120"/>
              </a:rPr>
              <a:t>Delayed detection of motor fluctuations leads to poor medication adjustment in elderly patients (Moreau et al., 2023).</a:t>
            </a:r>
          </a:p>
          <a:p>
            <a:pPr marL="342900" indent="-342900">
              <a:lnSpc>
                <a:spcPct val="127000"/>
              </a:lnSpc>
              <a:buFont typeface="Arial" panose="020B0604020202020204" pitchFamily="34" charset="0"/>
              <a:buChar char="•"/>
            </a:pPr>
            <a:endParaRPr lang="en-US" sz="2800" dirty="0">
              <a:solidFill>
                <a:schemeClr val="bg1"/>
              </a:solidFill>
              <a:latin typeface="Arimo" pitchFamily="34" charset="0"/>
              <a:ea typeface="Arimo" pitchFamily="34" charset="-122"/>
              <a:cs typeface="Arimo" pitchFamily="34" charset="-120"/>
            </a:endParaRPr>
          </a:p>
          <a:p>
            <a:pPr marL="342900" indent="-342900">
              <a:lnSpc>
                <a:spcPct val="127000"/>
              </a:lnSpc>
              <a:buFont typeface="Arial" panose="020B0604020202020204" pitchFamily="34" charset="0"/>
              <a:buChar char="•"/>
            </a:pPr>
            <a:endParaRPr lang="en-US" sz="2800" dirty="0">
              <a:solidFill>
                <a:schemeClr val="bg1"/>
              </a:solidFill>
              <a:latin typeface="Arimo" pitchFamily="34" charset="0"/>
              <a:ea typeface="Arimo" pitchFamily="34" charset="-122"/>
            </a:endParaRPr>
          </a:p>
          <a:p>
            <a:pPr marL="342900" indent="-342900">
              <a:lnSpc>
                <a:spcPct val="127000"/>
              </a:lnSpc>
              <a:buFont typeface="Arial" panose="020B0604020202020204" pitchFamily="34" charset="0"/>
              <a:buChar char="•"/>
            </a:pPr>
            <a:r>
              <a:rPr lang="en-US" sz="2800" dirty="0">
                <a:solidFill>
                  <a:schemeClr val="bg1"/>
                </a:solidFill>
                <a:latin typeface="Arimo" pitchFamily="34" charset="0"/>
                <a:ea typeface="Arimo" pitchFamily="34" charset="-122"/>
                <a:cs typeface="Arimo" pitchFamily="34" charset="-120"/>
              </a:rPr>
              <a:t>Lack of continuous monitoring contributes to higher rates of hospital admissions among Parkinson's patients (NICE, 2024).</a:t>
            </a:r>
            <a:endParaRPr lang="en-US" sz="2800" dirty="0">
              <a:solidFill>
                <a:schemeClr val="bg1"/>
              </a:solidFill>
            </a:endParaRPr>
          </a:p>
          <a:p>
            <a:pPr marL="342900" indent="-342900">
              <a:lnSpc>
                <a:spcPct val="127000"/>
              </a:lnSpc>
              <a:buFont typeface="Arial" panose="020B0604020202020204" pitchFamily="34" charset="0"/>
              <a:buChar char="•"/>
            </a:pPr>
            <a:endParaRPr lang="en-US" sz="2800" dirty="0">
              <a:solidFill>
                <a:schemeClr val="bg1"/>
              </a:solidFill>
            </a:endParaRPr>
          </a:p>
          <a:p>
            <a:pPr marL="342900" indent="-342900">
              <a:lnSpc>
                <a:spcPct val="127000"/>
              </a:lnSpc>
              <a:buFont typeface="Arial" panose="020B0604020202020204" pitchFamily="34" charset="0"/>
              <a:buChar char="•"/>
            </a:pPr>
            <a:endParaRPr lang="en-US" sz="2800" dirty="0">
              <a:solidFill>
                <a:schemeClr val="bg1"/>
              </a:solidFill>
            </a:endParaRPr>
          </a:p>
          <a:p>
            <a:pPr marL="342900" indent="-342900">
              <a:lnSpc>
                <a:spcPct val="127000"/>
              </a:lnSpc>
              <a:buFont typeface="Arial" panose="020B0604020202020204" pitchFamily="34" charset="0"/>
              <a:buChar char="•"/>
            </a:pPr>
            <a:r>
              <a:rPr lang="en-US" sz="2800" dirty="0">
                <a:solidFill>
                  <a:schemeClr val="bg1"/>
                </a:solidFill>
                <a:latin typeface="Arimo" pitchFamily="34" charset="0"/>
                <a:ea typeface="Arimo" pitchFamily="34" charset="-122"/>
                <a:cs typeface="Arimo" pitchFamily="34" charset="-120"/>
              </a:rPr>
              <a:t>Unmanaged symptoms significantly reduce quality of life for elderly individuals with Parkinson's disease (Tam et al., 2023).</a:t>
            </a:r>
            <a:endParaRPr lang="en-US" sz="2800" dirty="0">
              <a:solidFill>
                <a:schemeClr val="bg1"/>
              </a:solidFill>
            </a:endParaRPr>
          </a:p>
          <a:p>
            <a:pPr marL="342900" indent="-342900">
              <a:lnSpc>
                <a:spcPct val="127000"/>
              </a:lnSpc>
              <a:buFont typeface="Arial" panose="020B0604020202020204" pitchFamily="34" charset="0"/>
              <a:buChar char="•"/>
            </a:pPr>
            <a:endParaRPr lang="en-US" sz="2800" dirty="0">
              <a:solidFill>
                <a:schemeClr val="bg1"/>
              </a:solidFill>
            </a:endParaRPr>
          </a:p>
          <a:p>
            <a:pPr marL="342900" indent="-342900" algn="l">
              <a:lnSpc>
                <a:spcPct val="127000"/>
              </a:lnSpc>
              <a:buFont typeface="Arial" panose="020B0604020202020204" pitchFamily="34" charset="0"/>
              <a:buChar char="•"/>
            </a:pPr>
            <a:endParaRPr lang="en-US" sz="2800" dirty="0">
              <a:solidFill>
                <a:schemeClr val="bg1"/>
              </a:solidFill>
            </a:endParaRPr>
          </a:p>
        </p:txBody>
      </p:sp>
      <p:pic>
        <p:nvPicPr>
          <p:cNvPr id="11" name="Image 0">
            <a:extLst>
              <a:ext uri="{FF2B5EF4-FFF2-40B4-BE49-F238E27FC236}">
                <a16:creationId xmlns:a16="http://schemas.microsoft.com/office/drawing/2014/main" id="{FFFAC87F-3BB8-603D-7B9F-E1813D34C534}"/>
              </a:ext>
            </a:extLst>
          </p:cNvPr>
          <p:cNvPicPr>
            <a:picLocks noChangeAspect="1"/>
          </p:cNvPicPr>
          <p:nvPr/>
        </p:nvPicPr>
        <p:blipFill>
          <a:blip r:embed="rId3"/>
          <a:stretch>
            <a:fillRect/>
          </a:stretch>
        </p:blipFill>
        <p:spPr>
          <a:xfrm>
            <a:off x="11582400" y="1168700"/>
            <a:ext cx="6705600" cy="955023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0" y="-14820"/>
            <a:ext cx="18288000" cy="1623480"/>
            <a:chOff x="0" y="0"/>
            <a:chExt cx="1987785" cy="2709333"/>
          </a:xfrm>
        </p:grpSpPr>
        <p:sp>
          <p:nvSpPr>
            <p:cNvPr id="4" name="Freeform 4"/>
            <p:cNvSpPr/>
            <p:nvPr/>
          </p:nvSpPr>
          <p:spPr>
            <a:xfrm>
              <a:off x="0" y="0"/>
              <a:ext cx="1987785" cy="2709333"/>
            </a:xfrm>
            <a:custGeom>
              <a:avLst/>
              <a:gdLst/>
              <a:ahLst/>
              <a:cxnLst/>
              <a:rect l="l" t="t" r="r" b="b"/>
              <a:pathLst>
                <a:path w="1987785" h="2709333">
                  <a:moveTo>
                    <a:pt x="0" y="0"/>
                  </a:moveTo>
                  <a:lnTo>
                    <a:pt x="1987785" y="0"/>
                  </a:lnTo>
                  <a:lnTo>
                    <a:pt x="1987785" y="2709333"/>
                  </a:lnTo>
                  <a:lnTo>
                    <a:pt x="0" y="2709333"/>
                  </a:lnTo>
                  <a:close/>
                </a:path>
              </a:pathLst>
            </a:custGeom>
            <a:solidFill>
              <a:srgbClr val="004AAD"/>
            </a:solidFill>
          </p:spPr>
          <p:txBody>
            <a:bodyPr/>
            <a:lstStyle/>
            <a:p>
              <a:endParaRPr lang="en-GB"/>
            </a:p>
          </p:txBody>
        </p:sp>
        <p:sp>
          <p:nvSpPr>
            <p:cNvPr id="5" name="TextBox 5"/>
            <p:cNvSpPr txBox="1"/>
            <p:nvPr/>
          </p:nvSpPr>
          <p:spPr>
            <a:xfrm>
              <a:off x="0" y="-47625"/>
              <a:ext cx="1987785" cy="2756958"/>
            </a:xfrm>
            <a:prstGeom prst="rect">
              <a:avLst/>
            </a:prstGeom>
          </p:spPr>
          <p:txBody>
            <a:bodyPr lIns="50800" tIns="50800" rIns="50800" bIns="50800" rtlCol="0" anchor="ctr"/>
            <a:lstStyle/>
            <a:p>
              <a:pPr algn="ctr">
                <a:lnSpc>
                  <a:spcPts val="2659"/>
                </a:lnSpc>
              </a:pPr>
              <a:endParaRPr/>
            </a:p>
          </p:txBody>
        </p:sp>
      </p:grpSp>
      <p:sp>
        <p:nvSpPr>
          <p:cNvPr id="11" name="TextBox 11"/>
          <p:cNvSpPr txBox="1"/>
          <p:nvPr/>
        </p:nvSpPr>
        <p:spPr>
          <a:xfrm>
            <a:off x="-533400" y="406997"/>
            <a:ext cx="15544949" cy="815929"/>
          </a:xfrm>
          <a:prstGeom prst="rect">
            <a:avLst/>
          </a:prstGeom>
        </p:spPr>
        <p:txBody>
          <a:bodyPr wrap="square" lIns="0" tIns="0" rIns="0" bIns="0" rtlCol="0" anchor="t">
            <a:spAutoFit/>
          </a:bodyPr>
          <a:lstStyle/>
          <a:p>
            <a:pPr algn="r">
              <a:lnSpc>
                <a:spcPts val="6591"/>
              </a:lnSpc>
            </a:pPr>
            <a:r>
              <a:rPr lang="en-US" sz="4708" b="1" dirty="0">
                <a:solidFill>
                  <a:srgbClr val="FFFFFF"/>
                </a:solidFill>
                <a:latin typeface="League Spartan"/>
                <a:ea typeface="League Spartan"/>
                <a:cs typeface="League Spartan"/>
                <a:sym typeface="League Spartan"/>
              </a:rPr>
              <a:t>       Chosen Digital Health Technology</a:t>
            </a:r>
          </a:p>
        </p:txBody>
      </p:sp>
      <p:graphicFrame>
        <p:nvGraphicFramePr>
          <p:cNvPr id="18" name="Table 17">
            <a:extLst>
              <a:ext uri="{FF2B5EF4-FFF2-40B4-BE49-F238E27FC236}">
                <a16:creationId xmlns:a16="http://schemas.microsoft.com/office/drawing/2014/main" id="{01A6F0FB-6859-C637-A2BB-24A0E616AA63}"/>
              </a:ext>
            </a:extLst>
          </p:cNvPr>
          <p:cNvGraphicFramePr>
            <a:graphicFrameLocks noGrp="1"/>
          </p:cNvGraphicFramePr>
          <p:nvPr>
            <p:extLst>
              <p:ext uri="{D42A27DB-BD31-4B8C-83A1-F6EECF244321}">
                <p14:modId xmlns:p14="http://schemas.microsoft.com/office/powerpoint/2010/main" val="544848009"/>
              </p:ext>
            </p:extLst>
          </p:nvPr>
        </p:nvGraphicFramePr>
        <p:xfrm>
          <a:off x="192290" y="2059015"/>
          <a:ext cx="12456910" cy="3347353"/>
        </p:xfrm>
        <a:graphic>
          <a:graphicData uri="http://schemas.openxmlformats.org/drawingml/2006/table">
            <a:tbl>
              <a:tblPr firstRow="1" bandRow="1">
                <a:tableStyleId>{5C22544A-7EE6-4342-B048-85BDC9FD1C3A}</a:tableStyleId>
              </a:tblPr>
              <a:tblGrid>
                <a:gridCol w="6228455">
                  <a:extLst>
                    <a:ext uri="{9D8B030D-6E8A-4147-A177-3AD203B41FA5}">
                      <a16:colId xmlns:a16="http://schemas.microsoft.com/office/drawing/2014/main" val="4138013427"/>
                    </a:ext>
                  </a:extLst>
                </a:gridCol>
                <a:gridCol w="6228455">
                  <a:extLst>
                    <a:ext uri="{9D8B030D-6E8A-4147-A177-3AD203B41FA5}">
                      <a16:colId xmlns:a16="http://schemas.microsoft.com/office/drawing/2014/main" val="1523368225"/>
                    </a:ext>
                  </a:extLst>
                </a:gridCol>
              </a:tblGrid>
              <a:tr h="1473922">
                <a:tc>
                  <a:txBody>
                    <a:bodyPr/>
                    <a:lstStyle/>
                    <a:p>
                      <a:endParaRPr lang="en-GB" dirty="0"/>
                    </a:p>
                    <a:p>
                      <a:r>
                        <a:rPr lang="en-GB" dirty="0"/>
                        <a:t>                    </a:t>
                      </a:r>
                    </a:p>
                    <a:p>
                      <a:r>
                        <a:rPr lang="en-GB" dirty="0"/>
                        <a:t>    </a:t>
                      </a:r>
                      <a:r>
                        <a:rPr lang="en-GB" sz="2400" dirty="0"/>
                        <a:t>wearable sensor</a:t>
                      </a:r>
                      <a:endParaRPr lang="en-GB" dirty="0"/>
                    </a:p>
                  </a:txBody>
                  <a:tcPr/>
                </a:tc>
                <a:tc>
                  <a:txBody>
                    <a:bodyPr/>
                    <a:lstStyle/>
                    <a:p>
                      <a:endParaRPr lang="en-GB" dirty="0"/>
                    </a:p>
                    <a:p>
                      <a:r>
                        <a:rPr lang="en-GB" dirty="0"/>
                        <a:t>                       </a:t>
                      </a:r>
                    </a:p>
                    <a:p>
                      <a:r>
                        <a:rPr lang="en-GB" sz="2400" dirty="0"/>
                        <a:t>primary function</a:t>
                      </a:r>
                    </a:p>
                  </a:txBody>
                  <a:tcPr/>
                </a:tc>
                <a:extLst>
                  <a:ext uri="{0D108BD9-81ED-4DB2-BD59-A6C34878D82A}">
                    <a16:rowId xmlns:a16="http://schemas.microsoft.com/office/drawing/2014/main" val="623594336"/>
                  </a:ext>
                </a:extLst>
              </a:tr>
              <a:tr h="1873431">
                <a:tc>
                  <a:txBody>
                    <a:bodyPr/>
                    <a:lstStyle/>
                    <a:p>
                      <a:endParaRPr lang="en-GB" dirty="0"/>
                    </a:p>
                    <a:p>
                      <a:r>
                        <a:rPr lang="en-GB" dirty="0"/>
                        <a:t>                             </a:t>
                      </a:r>
                    </a:p>
                    <a:p>
                      <a:r>
                        <a:rPr lang="en-GB" dirty="0"/>
                        <a:t> </a:t>
                      </a:r>
                      <a:r>
                        <a:rPr lang="en-GB" sz="2400" b="1" dirty="0"/>
                        <a:t>Wrist band</a:t>
                      </a:r>
                    </a:p>
                    <a:p>
                      <a:endParaRPr lang="en-GB" dirty="0"/>
                    </a:p>
                  </a:txBody>
                  <a:tcPr/>
                </a:tc>
                <a:tc>
                  <a:txBody>
                    <a:bodyPr/>
                    <a:lstStyle/>
                    <a:p>
                      <a:endParaRPr lang="en-GB" sz="2400" b="1" dirty="0"/>
                    </a:p>
                    <a:p>
                      <a:r>
                        <a:rPr lang="en-GB" sz="2400" b="1" dirty="0"/>
                        <a:t>Continuous monitoring on movement while resting and  physical activity  and their walking pattern.</a:t>
                      </a:r>
                    </a:p>
                  </a:txBody>
                  <a:tcPr/>
                </a:tc>
                <a:extLst>
                  <a:ext uri="{0D108BD9-81ED-4DB2-BD59-A6C34878D82A}">
                    <a16:rowId xmlns:a16="http://schemas.microsoft.com/office/drawing/2014/main" val="2672203965"/>
                  </a:ext>
                </a:extLst>
              </a:tr>
            </a:tbl>
          </a:graphicData>
        </a:graphic>
      </p:graphicFrame>
      <p:pic>
        <p:nvPicPr>
          <p:cNvPr id="22" name="Picture 21" descr="Custom Smartwatch Design for Parkinson's Patients | iSmarch">
            <a:extLst>
              <a:ext uri="{FF2B5EF4-FFF2-40B4-BE49-F238E27FC236}">
                <a16:creationId xmlns:a16="http://schemas.microsoft.com/office/drawing/2014/main" id="{A8C4CF34-590C-F4FF-A9D3-280F71C129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814276" y="3125830"/>
            <a:ext cx="5254220" cy="5598004"/>
          </a:xfrm>
          <a:prstGeom prst="rect">
            <a:avLst/>
          </a:prstGeom>
          <a:noFill/>
          <a:ln>
            <a:noFill/>
          </a:ln>
        </p:spPr>
      </p:pic>
      <p:sp>
        <p:nvSpPr>
          <p:cNvPr id="27" name="TextBox 26">
            <a:extLst>
              <a:ext uri="{FF2B5EF4-FFF2-40B4-BE49-F238E27FC236}">
                <a16:creationId xmlns:a16="http://schemas.microsoft.com/office/drawing/2014/main" id="{D4BFA5F3-3932-3220-F446-560FE50CC3A7}"/>
              </a:ext>
            </a:extLst>
          </p:cNvPr>
          <p:cNvSpPr txBox="1"/>
          <p:nvPr/>
        </p:nvSpPr>
        <p:spPr>
          <a:xfrm>
            <a:off x="632304" y="5450891"/>
            <a:ext cx="11254896" cy="1422890"/>
          </a:xfrm>
          <a:prstGeom prst="rect">
            <a:avLst/>
          </a:prstGeom>
          <a:noFill/>
        </p:spPr>
        <p:txBody>
          <a:bodyPr wrap="square">
            <a:spAutoFit/>
          </a:bodyPr>
          <a:lstStyle/>
          <a:p>
            <a:pPr marL="342900" indent="-342900" algn="l">
              <a:lnSpc>
                <a:spcPct val="123000"/>
              </a:lnSpc>
              <a:buFont typeface="Arial" panose="020B0604020202020204" pitchFamily="34" charset="0"/>
              <a:buChar char="•"/>
            </a:pPr>
            <a:r>
              <a:rPr lang="en-US" sz="2400" dirty="0">
                <a:solidFill>
                  <a:srgbClr val="2A2742"/>
                </a:solidFill>
                <a:latin typeface="Arimo" pitchFamily="34" charset="0"/>
                <a:ea typeface="Arimo" pitchFamily="34" charset="-122"/>
                <a:cs typeface="Arimo" pitchFamily="34" charset="-120"/>
              </a:rPr>
              <a:t>Wearable sensors provide continuous, objective monitoring of motor symptoms in Parkinson's disease (</a:t>
            </a:r>
            <a:r>
              <a:rPr lang="en-US" sz="2400" dirty="0" err="1">
                <a:solidFill>
                  <a:srgbClr val="2A2742"/>
                </a:solidFill>
                <a:latin typeface="Arimo" pitchFamily="34" charset="0"/>
                <a:ea typeface="Arimo" pitchFamily="34" charset="-122"/>
                <a:cs typeface="Arimo" pitchFamily="34" charset="-120"/>
              </a:rPr>
              <a:t>Polvorinos</a:t>
            </a:r>
            <a:r>
              <a:rPr lang="en-US" sz="2400" dirty="0">
                <a:solidFill>
                  <a:srgbClr val="2A2742"/>
                </a:solidFill>
                <a:latin typeface="Arimo" pitchFamily="34" charset="0"/>
                <a:ea typeface="Arimo" pitchFamily="34" charset="-122"/>
                <a:cs typeface="Arimo" pitchFamily="34" charset="-120"/>
              </a:rPr>
              <a:t>-Fernández et al., 2024).</a:t>
            </a:r>
          </a:p>
          <a:p>
            <a:pPr marL="342900" indent="-342900" algn="l">
              <a:lnSpc>
                <a:spcPct val="123000"/>
              </a:lnSpc>
              <a:buFont typeface="Arial" panose="020B0604020202020204" pitchFamily="34" charset="0"/>
              <a:buChar char="•"/>
            </a:pPr>
            <a:endParaRPr lang="en-US" sz="2400" dirty="0">
              <a:solidFill>
                <a:srgbClr val="2A2742"/>
              </a:solidFill>
              <a:latin typeface="Arimo" pitchFamily="34" charset="0"/>
              <a:ea typeface="Arimo" pitchFamily="34" charset="-122"/>
            </a:endParaRPr>
          </a:p>
        </p:txBody>
      </p:sp>
      <p:sp>
        <p:nvSpPr>
          <p:cNvPr id="29" name="TextBox 28">
            <a:extLst>
              <a:ext uri="{FF2B5EF4-FFF2-40B4-BE49-F238E27FC236}">
                <a16:creationId xmlns:a16="http://schemas.microsoft.com/office/drawing/2014/main" id="{05614426-49F3-BD40-2F6F-08F16239A30C}"/>
              </a:ext>
            </a:extLst>
          </p:cNvPr>
          <p:cNvSpPr txBox="1"/>
          <p:nvPr/>
        </p:nvSpPr>
        <p:spPr>
          <a:xfrm>
            <a:off x="610533" y="7057325"/>
            <a:ext cx="9413420" cy="2208746"/>
          </a:xfrm>
          <a:prstGeom prst="rect">
            <a:avLst/>
          </a:prstGeom>
          <a:noFill/>
        </p:spPr>
        <p:txBody>
          <a:bodyPr wrap="square">
            <a:spAutoFit/>
          </a:bodyPr>
          <a:lstStyle/>
          <a:p>
            <a:pPr marL="342900" indent="-342900" algn="l">
              <a:lnSpc>
                <a:spcPct val="116000"/>
              </a:lnSpc>
              <a:buFont typeface="Arial" panose="020B0604020202020204" pitchFamily="34" charset="0"/>
              <a:buChar char="•"/>
            </a:pPr>
            <a:r>
              <a:rPr lang="en-US" sz="2400" dirty="0">
                <a:solidFill>
                  <a:srgbClr val="2A2742"/>
                </a:solidFill>
                <a:latin typeface="Arimo" pitchFamily="34" charset="0"/>
                <a:ea typeface="Arimo" pitchFamily="34" charset="-122"/>
                <a:cs typeface="Arimo" pitchFamily="34" charset="-120"/>
              </a:rPr>
              <a:t>Continuous data collection enables earlier intervention and reduces preventable complications in older adults (Moreau et al., 2023).</a:t>
            </a:r>
          </a:p>
          <a:p>
            <a:pPr marL="342900" indent="-342900" algn="l">
              <a:lnSpc>
                <a:spcPct val="116000"/>
              </a:lnSpc>
              <a:buFont typeface="Arial" panose="020B0604020202020204" pitchFamily="34" charset="0"/>
              <a:buChar char="•"/>
            </a:pPr>
            <a:endParaRPr lang="en-US" sz="2400" dirty="0">
              <a:solidFill>
                <a:srgbClr val="2A2742"/>
              </a:solidFill>
              <a:latin typeface="Arimo" pitchFamily="34" charset="0"/>
              <a:ea typeface="Arimo" pitchFamily="34" charset="-122"/>
            </a:endParaRPr>
          </a:p>
          <a:p>
            <a:pPr marL="342900" indent="-342900">
              <a:lnSpc>
                <a:spcPct val="116000"/>
              </a:lnSpc>
              <a:buFont typeface="Arial" panose="020B0604020202020204" pitchFamily="34" charset="0"/>
              <a:buChar char="•"/>
            </a:pPr>
            <a:endParaRPr lang="en-US" sz="2400" dirty="0"/>
          </a:p>
          <a:p>
            <a:pPr marL="342900" indent="-342900" algn="l">
              <a:lnSpc>
                <a:spcPct val="116000"/>
              </a:lnSpc>
              <a:buFont typeface="Arial" panose="020B0604020202020204" pitchFamily="34" charset="0"/>
              <a:buChar char="•"/>
            </a:pPr>
            <a:endParaRPr lang="en-US" sz="2400" dirty="0"/>
          </a:p>
        </p:txBody>
      </p:sp>
      <p:sp>
        <p:nvSpPr>
          <p:cNvPr id="31" name="TextBox 30">
            <a:extLst>
              <a:ext uri="{FF2B5EF4-FFF2-40B4-BE49-F238E27FC236}">
                <a16:creationId xmlns:a16="http://schemas.microsoft.com/office/drawing/2014/main" id="{F677A297-582D-E80F-201B-A6B9121E8047}"/>
              </a:ext>
            </a:extLst>
          </p:cNvPr>
          <p:cNvSpPr txBox="1"/>
          <p:nvPr/>
        </p:nvSpPr>
        <p:spPr>
          <a:xfrm>
            <a:off x="381000" y="8524738"/>
            <a:ext cx="9413420" cy="1808637"/>
          </a:xfrm>
          <a:prstGeom prst="rect">
            <a:avLst/>
          </a:prstGeom>
          <a:noFill/>
        </p:spPr>
        <p:txBody>
          <a:bodyPr wrap="square">
            <a:spAutoFit/>
          </a:bodyPr>
          <a:lstStyle/>
          <a:p>
            <a:pPr marL="601980" lvl="1" indent="-342900" algn="just">
              <a:lnSpc>
                <a:spcPts val="3359"/>
              </a:lnSpc>
              <a:buFont typeface="Arial" panose="020B0604020202020204" pitchFamily="34" charset="0"/>
              <a:buChar char="•"/>
            </a:pPr>
            <a:r>
              <a:rPr lang="en-US" sz="2400" dirty="0">
                <a:sym typeface="Poppins"/>
              </a:rPr>
              <a:t>When effective monitoring is not in place, elderly patients with Parkinson's disease experience an increase in falls, disability, hospital admissions, burden of care, health care costs, and loss of independence (Jin et al., 2026).</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9677400" y="0"/>
            <a:ext cx="8610600" cy="10287000"/>
            <a:chOff x="0" y="0"/>
            <a:chExt cx="2556183" cy="2709333"/>
          </a:xfrm>
        </p:grpSpPr>
        <p:sp>
          <p:nvSpPr>
            <p:cNvPr id="4" name="Freeform 4"/>
            <p:cNvSpPr/>
            <p:nvPr/>
          </p:nvSpPr>
          <p:spPr>
            <a:xfrm>
              <a:off x="0" y="0"/>
              <a:ext cx="2556183" cy="2709333"/>
            </a:xfrm>
            <a:custGeom>
              <a:avLst/>
              <a:gdLst/>
              <a:ahLst/>
              <a:cxnLst/>
              <a:rect l="l" t="t" r="r" b="b"/>
              <a:pathLst>
                <a:path w="2556183" h="2709333">
                  <a:moveTo>
                    <a:pt x="0" y="0"/>
                  </a:moveTo>
                  <a:lnTo>
                    <a:pt x="2556183" y="0"/>
                  </a:lnTo>
                  <a:lnTo>
                    <a:pt x="2556183" y="2709333"/>
                  </a:lnTo>
                  <a:lnTo>
                    <a:pt x="0" y="2709333"/>
                  </a:lnTo>
                  <a:close/>
                </a:path>
              </a:pathLst>
            </a:custGeom>
            <a:solidFill>
              <a:srgbClr val="004AAD"/>
            </a:solidFill>
          </p:spPr>
          <p:txBody>
            <a:bodyPr/>
            <a:lstStyle/>
            <a:p>
              <a:endParaRPr lang="en-GB"/>
            </a:p>
          </p:txBody>
        </p:sp>
        <p:sp>
          <p:nvSpPr>
            <p:cNvPr id="5" name="TextBox 5"/>
            <p:cNvSpPr txBox="1"/>
            <p:nvPr/>
          </p:nvSpPr>
          <p:spPr>
            <a:xfrm>
              <a:off x="0" y="-47625"/>
              <a:ext cx="2556183" cy="2756958"/>
            </a:xfrm>
            <a:prstGeom prst="rect">
              <a:avLst/>
            </a:prstGeom>
          </p:spPr>
          <p:txBody>
            <a:bodyPr lIns="50800" tIns="50800" rIns="50800" bIns="50800" rtlCol="0" anchor="ctr"/>
            <a:lstStyle/>
            <a:p>
              <a:pPr algn="ctr">
                <a:lnSpc>
                  <a:spcPts val="2659"/>
                </a:lnSpc>
              </a:pPr>
              <a:endParaRPr>
                <a:latin typeface="Arial" panose="020B0604020202020204" pitchFamily="34" charset="0"/>
                <a:cs typeface="Arial" panose="020B0604020202020204" pitchFamily="34" charset="0"/>
              </a:endParaRPr>
            </a:p>
          </p:txBody>
        </p:sp>
      </p:grpSp>
      <p:sp>
        <p:nvSpPr>
          <p:cNvPr id="7" name="Freeform 7"/>
          <p:cNvSpPr/>
          <p:nvPr/>
        </p:nvSpPr>
        <p:spPr>
          <a:xfrm>
            <a:off x="9677400" y="1687020"/>
            <a:ext cx="7848600" cy="6912959"/>
          </a:xfrm>
          <a:custGeom>
            <a:avLst/>
            <a:gdLst/>
            <a:ahLst/>
            <a:cxnLst/>
            <a:rect l="l" t="t" r="r" b="b"/>
            <a:pathLst>
              <a:path w="5724378" h="4293284">
                <a:moveTo>
                  <a:pt x="0" y="0"/>
                </a:moveTo>
                <a:lnTo>
                  <a:pt x="5724379" y="0"/>
                </a:lnTo>
                <a:lnTo>
                  <a:pt x="5724379" y="4293283"/>
                </a:lnTo>
                <a:lnTo>
                  <a:pt x="0" y="4293283"/>
                </a:lnTo>
                <a:lnTo>
                  <a:pt x="0" y="0"/>
                </a:lnTo>
                <a:close/>
              </a:path>
            </a:pathLst>
          </a:custGeom>
          <a:blipFill>
            <a:blip r:embed="rId4"/>
            <a:stretch>
              <a:fillRect/>
            </a:stretch>
          </a:blipFill>
        </p:spPr>
        <p:txBody>
          <a:bodyPr/>
          <a:lstStyle/>
          <a:p>
            <a:endParaRPr lang="en-GB"/>
          </a:p>
        </p:txBody>
      </p:sp>
      <p:sp>
        <p:nvSpPr>
          <p:cNvPr id="8" name="TextBox 8"/>
          <p:cNvSpPr txBox="1"/>
          <p:nvPr/>
        </p:nvSpPr>
        <p:spPr>
          <a:xfrm>
            <a:off x="1066800" y="109117"/>
            <a:ext cx="9182142" cy="2798865"/>
          </a:xfrm>
          <a:prstGeom prst="rect">
            <a:avLst/>
          </a:prstGeom>
        </p:spPr>
        <p:txBody>
          <a:bodyPr wrap="square" lIns="0" tIns="0" rIns="0" bIns="0" rtlCol="0" anchor="t">
            <a:spAutoFit/>
          </a:bodyPr>
          <a:lstStyle/>
          <a:p>
            <a:pPr algn="l">
              <a:lnSpc>
                <a:spcPts val="7431"/>
              </a:lnSpc>
            </a:pPr>
            <a:r>
              <a:rPr lang="en-US" sz="5308" dirty="0">
                <a:solidFill>
                  <a:srgbClr val="004AAD"/>
                </a:solidFill>
                <a:latin typeface="Poppins Bold" panose="00000800000000000000" charset="0"/>
                <a:ea typeface="League Spartan"/>
                <a:cs typeface="Poppins Bold" panose="00000800000000000000" charset="0"/>
                <a:sym typeface="League Spartan"/>
              </a:rPr>
              <a:t>SELECTED PLANNING MODEL (PRECEDE–PROCEED MODEL)</a:t>
            </a:r>
          </a:p>
        </p:txBody>
      </p:sp>
      <p:sp>
        <p:nvSpPr>
          <p:cNvPr id="9" name="TextBox 9"/>
          <p:cNvSpPr txBox="1"/>
          <p:nvPr/>
        </p:nvSpPr>
        <p:spPr>
          <a:xfrm>
            <a:off x="451715" y="3201978"/>
            <a:ext cx="8382000" cy="6791026"/>
          </a:xfrm>
          <a:prstGeom prst="rect">
            <a:avLst/>
          </a:prstGeom>
        </p:spPr>
        <p:txBody>
          <a:bodyPr wrap="square" lIns="0" tIns="0" rIns="0" bIns="0" rtlCol="0" anchor="t">
            <a:spAutoFit/>
          </a:bodyPr>
          <a:lstStyle/>
          <a:p>
            <a:pPr marL="558801" lvl="1" indent="-342900" algn="just">
              <a:lnSpc>
                <a:spcPts val="2800"/>
              </a:lnSpc>
              <a:buFont typeface="Arial" panose="020B0604020202020204" pitchFamily="34" charset="0"/>
              <a:buChar char="•"/>
            </a:pPr>
            <a:r>
              <a:rPr lang="en-US" sz="2000" dirty="0">
                <a:solidFill>
                  <a:srgbClr val="000000"/>
                </a:solidFill>
                <a:latin typeface="Arial" panose="020B0604020202020204" pitchFamily="34" charset="0"/>
                <a:ea typeface="Poppins"/>
                <a:cs typeface="Arial" panose="020B0604020202020204" pitchFamily="34" charset="0"/>
                <a:sym typeface="Poppins"/>
              </a:rPr>
              <a:t>The PRECEED – PROCEED Model is a holistic health promotion planning model in the form of a framework that generates tools to effectively plan, assess, implement, evaluate, and continually improve the effectiveness of public health actions (</a:t>
            </a:r>
            <a:r>
              <a:rPr lang="en-US" sz="2000" dirty="0" err="1">
                <a:solidFill>
                  <a:srgbClr val="000000"/>
                </a:solidFill>
                <a:latin typeface="Arial" panose="020B0604020202020204" pitchFamily="34" charset="0"/>
                <a:ea typeface="Poppins"/>
                <a:cs typeface="Arial" panose="020B0604020202020204" pitchFamily="34" charset="0"/>
                <a:sym typeface="Poppins"/>
              </a:rPr>
              <a:t>Virameteekul</a:t>
            </a:r>
            <a:r>
              <a:rPr lang="en-US" sz="2000" dirty="0">
                <a:solidFill>
                  <a:srgbClr val="000000"/>
                </a:solidFill>
                <a:latin typeface="Arial" panose="020B0604020202020204" pitchFamily="34" charset="0"/>
                <a:ea typeface="Poppins"/>
                <a:cs typeface="Arial" panose="020B0604020202020204" pitchFamily="34" charset="0"/>
                <a:sym typeface="Poppins"/>
              </a:rPr>
              <a:t> et al., 2026).</a:t>
            </a:r>
          </a:p>
          <a:p>
            <a:pPr marL="558801" lvl="1" indent="-342900" algn="just">
              <a:lnSpc>
                <a:spcPts val="2800"/>
              </a:lnSpc>
              <a:buFont typeface="Arial" panose="020B0604020202020204" pitchFamily="34" charset="0"/>
              <a:buChar char="•"/>
            </a:pPr>
            <a:endParaRPr lang="en-US" sz="2000" dirty="0">
              <a:solidFill>
                <a:srgbClr val="000000"/>
              </a:solidFill>
              <a:latin typeface="Arial" panose="020B0604020202020204" pitchFamily="34" charset="0"/>
              <a:ea typeface="Poppins"/>
              <a:cs typeface="Arial" panose="020B0604020202020204" pitchFamily="34" charset="0"/>
              <a:sym typeface="Poppins"/>
            </a:endParaRPr>
          </a:p>
          <a:p>
            <a:pPr marL="800100" lvl="1" indent="-342900" algn="just">
              <a:lnSpc>
                <a:spcPts val="2800"/>
              </a:lnSpc>
              <a:spcBef>
                <a:spcPct val="0"/>
              </a:spcBef>
              <a:buFont typeface="Wingdings" panose="05000000000000000000" pitchFamily="2" charset="2"/>
              <a:buChar char="q"/>
            </a:pPr>
            <a:r>
              <a:rPr lang="en-US" sz="2000" dirty="0">
                <a:solidFill>
                  <a:srgbClr val="000000"/>
                </a:solidFill>
                <a:latin typeface="Arial" panose="020B0604020202020204" pitchFamily="34" charset="0"/>
                <a:ea typeface="Poppins"/>
                <a:cs typeface="Arial" panose="020B0604020202020204" pitchFamily="34" charset="0"/>
                <a:sym typeface="Poppins"/>
              </a:rPr>
              <a:t>This model is appropriate because it: </a:t>
            </a:r>
          </a:p>
          <a:p>
            <a:pPr marL="342900" indent="-342900" algn="just">
              <a:lnSpc>
                <a:spcPts val="2800"/>
              </a:lnSpc>
              <a:spcBef>
                <a:spcPct val="0"/>
              </a:spcBef>
              <a:buFont typeface="Arial" panose="020B0604020202020204" pitchFamily="34" charset="0"/>
              <a:buChar char="•"/>
            </a:pPr>
            <a:endParaRPr lang="en-US" sz="2000" dirty="0">
              <a:solidFill>
                <a:srgbClr val="000000"/>
              </a:solidFill>
              <a:latin typeface="Arial" panose="020B0604020202020204" pitchFamily="34" charset="0"/>
              <a:ea typeface="Poppins"/>
              <a:cs typeface="Arial" panose="020B0604020202020204" pitchFamily="34" charset="0"/>
              <a:sym typeface="Poppins"/>
            </a:endParaRPr>
          </a:p>
          <a:p>
            <a:pPr algn="just">
              <a:lnSpc>
                <a:spcPts val="2800"/>
              </a:lnSpc>
              <a:spcBef>
                <a:spcPct val="0"/>
              </a:spcBef>
            </a:pPr>
            <a:r>
              <a:rPr lang="en-US" sz="2000" dirty="0">
                <a:solidFill>
                  <a:srgbClr val="000000"/>
                </a:solidFill>
                <a:latin typeface="Arial" panose="020B0604020202020204" pitchFamily="34" charset="0"/>
                <a:ea typeface="Poppins"/>
                <a:cs typeface="Arial" panose="020B0604020202020204" pitchFamily="34" charset="0"/>
                <a:sym typeface="Poppins"/>
              </a:rPr>
              <a:t>      1. Assess  the health needs of older adults with Parkinson’s Disease</a:t>
            </a:r>
          </a:p>
          <a:p>
            <a:pPr algn="just">
              <a:lnSpc>
                <a:spcPts val="2800"/>
              </a:lnSpc>
              <a:spcBef>
                <a:spcPct val="0"/>
              </a:spcBef>
            </a:pPr>
            <a:endParaRPr lang="en-US" sz="2000" dirty="0">
              <a:solidFill>
                <a:srgbClr val="000000"/>
              </a:solidFill>
              <a:latin typeface="Arial" panose="020B0604020202020204" pitchFamily="34" charset="0"/>
              <a:ea typeface="Poppins"/>
              <a:cs typeface="Arial" panose="020B0604020202020204" pitchFamily="34" charset="0"/>
              <a:sym typeface="Poppins"/>
            </a:endParaRPr>
          </a:p>
          <a:p>
            <a:pPr algn="just">
              <a:lnSpc>
                <a:spcPts val="2800"/>
              </a:lnSpc>
              <a:spcBef>
                <a:spcPct val="0"/>
              </a:spcBef>
            </a:pPr>
            <a:r>
              <a:rPr lang="en-US" sz="2000" dirty="0">
                <a:solidFill>
                  <a:srgbClr val="000000"/>
                </a:solidFill>
                <a:latin typeface="Arial" panose="020B0604020202020204" pitchFamily="34" charset="0"/>
                <a:ea typeface="Poppins"/>
                <a:cs typeface="Arial" panose="020B0604020202020204" pitchFamily="34" charset="0"/>
                <a:sym typeface="Poppins"/>
              </a:rPr>
              <a:t>      2. Identifies factors affecting the adoption of wearable sensor technology </a:t>
            </a:r>
          </a:p>
          <a:p>
            <a:pPr algn="just">
              <a:lnSpc>
                <a:spcPts val="2800"/>
              </a:lnSpc>
              <a:spcBef>
                <a:spcPct val="0"/>
              </a:spcBef>
            </a:pPr>
            <a:endParaRPr lang="en-US" sz="2000" dirty="0">
              <a:solidFill>
                <a:srgbClr val="000000"/>
              </a:solidFill>
              <a:latin typeface="Arial" panose="020B0604020202020204" pitchFamily="34" charset="0"/>
              <a:ea typeface="Poppins"/>
              <a:cs typeface="Arial" panose="020B0604020202020204" pitchFamily="34" charset="0"/>
              <a:sym typeface="Poppins"/>
            </a:endParaRPr>
          </a:p>
          <a:p>
            <a:pPr algn="just">
              <a:lnSpc>
                <a:spcPts val="2800"/>
              </a:lnSpc>
              <a:spcBef>
                <a:spcPct val="0"/>
              </a:spcBef>
            </a:pPr>
            <a:r>
              <a:rPr lang="en-US" sz="2000" dirty="0">
                <a:solidFill>
                  <a:srgbClr val="000000"/>
                </a:solidFill>
                <a:latin typeface="Arial" panose="020B0604020202020204" pitchFamily="34" charset="0"/>
                <a:ea typeface="Poppins"/>
                <a:cs typeface="Arial" panose="020B0604020202020204" pitchFamily="34" charset="0"/>
                <a:sym typeface="Poppins"/>
              </a:rPr>
              <a:t>       3. Supports systemic implementation within NHS services</a:t>
            </a:r>
          </a:p>
          <a:p>
            <a:pPr algn="just">
              <a:lnSpc>
                <a:spcPts val="2800"/>
              </a:lnSpc>
              <a:spcBef>
                <a:spcPct val="0"/>
              </a:spcBef>
            </a:pPr>
            <a:endParaRPr lang="en-US" sz="2000" dirty="0">
              <a:solidFill>
                <a:srgbClr val="000000"/>
              </a:solidFill>
              <a:latin typeface="Arial" panose="020B0604020202020204" pitchFamily="34" charset="0"/>
              <a:ea typeface="Poppins"/>
              <a:cs typeface="Arial" panose="020B0604020202020204" pitchFamily="34" charset="0"/>
              <a:sym typeface="Poppins"/>
            </a:endParaRPr>
          </a:p>
          <a:p>
            <a:pPr algn="just">
              <a:lnSpc>
                <a:spcPts val="2800"/>
              </a:lnSpc>
              <a:spcBef>
                <a:spcPct val="0"/>
              </a:spcBef>
            </a:pPr>
            <a:r>
              <a:rPr lang="en-US" sz="2000" dirty="0">
                <a:solidFill>
                  <a:srgbClr val="000000"/>
                </a:solidFill>
                <a:latin typeface="Arial" panose="020B0604020202020204" pitchFamily="34" charset="0"/>
                <a:ea typeface="Poppins"/>
                <a:cs typeface="Arial" panose="020B0604020202020204" pitchFamily="34" charset="0"/>
                <a:sym typeface="Poppins"/>
              </a:rPr>
              <a:t>      4. Enables continue monitoring and evaluation to improve patient outcomes and </a:t>
            </a:r>
            <a:r>
              <a:rPr lang="en-US" sz="2000" dirty="0" err="1">
                <a:solidFill>
                  <a:srgbClr val="000000"/>
                </a:solidFill>
                <a:latin typeface="Arial" panose="020B0604020202020204" pitchFamily="34" charset="0"/>
                <a:ea typeface="Poppins"/>
                <a:cs typeface="Arial" panose="020B0604020202020204" pitchFamily="34" charset="0"/>
                <a:sym typeface="Poppins"/>
              </a:rPr>
              <a:t>programme</a:t>
            </a:r>
            <a:r>
              <a:rPr lang="en-US" sz="2000" dirty="0">
                <a:solidFill>
                  <a:srgbClr val="000000"/>
                </a:solidFill>
                <a:latin typeface="Arial" panose="020B0604020202020204" pitchFamily="34" charset="0"/>
                <a:ea typeface="Poppins"/>
                <a:cs typeface="Arial" panose="020B0604020202020204" pitchFamily="34" charset="0"/>
                <a:sym typeface="Poppins"/>
              </a:rPr>
              <a:t> effectiveness (Yuzhou and Leng, 2025; Moreau et al., 2023).</a:t>
            </a:r>
          </a:p>
          <a:p>
            <a:pPr algn="just">
              <a:lnSpc>
                <a:spcPts val="2800"/>
              </a:lnSpc>
              <a:spcBef>
                <a:spcPct val="0"/>
              </a:spcBef>
            </a:pPr>
            <a:r>
              <a:rPr lang="en-US" sz="2000" dirty="0">
                <a:solidFill>
                  <a:srgbClr val="000000"/>
                </a:solidFill>
                <a:latin typeface="Arial" panose="020B0604020202020204" pitchFamily="34" charset="0"/>
                <a:ea typeface="Poppins"/>
                <a:cs typeface="Arial" panose="020B0604020202020204" pitchFamily="34" charset="0"/>
                <a:sym typeface="Poppins"/>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sp>
        <p:nvSpPr>
          <p:cNvPr id="5" name="TextBox 5"/>
          <p:cNvSpPr txBox="1"/>
          <p:nvPr/>
        </p:nvSpPr>
        <p:spPr>
          <a:xfrm>
            <a:off x="8008335" y="1460426"/>
            <a:ext cx="10279665" cy="8826574"/>
          </a:xfrm>
          <a:prstGeom prst="rect">
            <a:avLst/>
          </a:prstGeom>
        </p:spPr>
        <p:txBody>
          <a:bodyPr lIns="50800" tIns="50800" rIns="50800" bIns="50800" rtlCol="0" anchor="ctr"/>
          <a:lstStyle/>
          <a:p>
            <a:pPr algn="ctr">
              <a:lnSpc>
                <a:spcPts val="2659"/>
              </a:lnSpc>
            </a:pPr>
            <a:endParaRPr>
              <a:latin typeface="Arial" panose="020B0604020202020204" pitchFamily="34" charset="0"/>
              <a:cs typeface="Arial" panose="020B0604020202020204" pitchFamily="34" charset="0"/>
            </a:endParaRPr>
          </a:p>
        </p:txBody>
      </p:sp>
      <p:grpSp>
        <p:nvGrpSpPr>
          <p:cNvPr id="6" name="Group 6"/>
          <p:cNvGrpSpPr/>
          <p:nvPr/>
        </p:nvGrpSpPr>
        <p:grpSpPr>
          <a:xfrm>
            <a:off x="0" y="1485900"/>
            <a:ext cx="8308123" cy="8826574"/>
            <a:chOff x="0" y="0"/>
            <a:chExt cx="1857570" cy="2284537"/>
          </a:xfrm>
        </p:grpSpPr>
        <p:sp>
          <p:nvSpPr>
            <p:cNvPr id="7" name="Freeform 7"/>
            <p:cNvSpPr/>
            <p:nvPr/>
          </p:nvSpPr>
          <p:spPr>
            <a:xfrm>
              <a:off x="0" y="0"/>
              <a:ext cx="1857570" cy="2284537"/>
            </a:xfrm>
            <a:custGeom>
              <a:avLst/>
              <a:gdLst/>
              <a:ahLst/>
              <a:cxnLst/>
              <a:rect l="l" t="t" r="r" b="b"/>
              <a:pathLst>
                <a:path w="1857570" h="2284537">
                  <a:moveTo>
                    <a:pt x="55982" y="0"/>
                  </a:moveTo>
                  <a:lnTo>
                    <a:pt x="1801588" y="0"/>
                  </a:lnTo>
                  <a:cubicBezTo>
                    <a:pt x="1816436" y="0"/>
                    <a:pt x="1830675" y="5898"/>
                    <a:pt x="1841173" y="16397"/>
                  </a:cubicBezTo>
                  <a:cubicBezTo>
                    <a:pt x="1851672" y="26895"/>
                    <a:pt x="1857570" y="41135"/>
                    <a:pt x="1857570" y="55982"/>
                  </a:cubicBezTo>
                  <a:lnTo>
                    <a:pt x="1857570" y="2228555"/>
                  </a:lnTo>
                  <a:cubicBezTo>
                    <a:pt x="1857570" y="2259473"/>
                    <a:pt x="1832506" y="2284537"/>
                    <a:pt x="1801588" y="2284537"/>
                  </a:cubicBezTo>
                  <a:lnTo>
                    <a:pt x="55982" y="2284537"/>
                  </a:lnTo>
                  <a:cubicBezTo>
                    <a:pt x="41135" y="2284537"/>
                    <a:pt x="26895" y="2278639"/>
                    <a:pt x="16397" y="2268140"/>
                  </a:cubicBezTo>
                  <a:cubicBezTo>
                    <a:pt x="5898" y="2257641"/>
                    <a:pt x="0" y="2243402"/>
                    <a:pt x="0" y="2228555"/>
                  </a:cubicBezTo>
                  <a:lnTo>
                    <a:pt x="0" y="55982"/>
                  </a:lnTo>
                  <a:cubicBezTo>
                    <a:pt x="0" y="41135"/>
                    <a:pt x="5898" y="26895"/>
                    <a:pt x="16397" y="16397"/>
                  </a:cubicBezTo>
                  <a:cubicBezTo>
                    <a:pt x="26895" y="5898"/>
                    <a:pt x="41135" y="0"/>
                    <a:pt x="55982" y="0"/>
                  </a:cubicBezTo>
                  <a:close/>
                </a:path>
              </a:pathLst>
            </a:custGeom>
            <a:solidFill>
              <a:srgbClr val="004AAD"/>
            </a:solidFill>
          </p:spPr>
          <p:txBody>
            <a:bodyPr/>
            <a:lstStyle/>
            <a:p>
              <a:endParaRPr lang="en-GB"/>
            </a:p>
          </p:txBody>
        </p:sp>
        <p:sp>
          <p:nvSpPr>
            <p:cNvPr id="8" name="TextBox 8"/>
            <p:cNvSpPr txBox="1"/>
            <p:nvPr/>
          </p:nvSpPr>
          <p:spPr>
            <a:xfrm>
              <a:off x="0" y="-47625"/>
              <a:ext cx="1857570" cy="2332162"/>
            </a:xfrm>
            <a:prstGeom prst="rect">
              <a:avLst/>
            </a:prstGeom>
          </p:spPr>
          <p:txBody>
            <a:bodyPr lIns="50800" tIns="50800" rIns="50800" bIns="50800" rtlCol="0" anchor="ctr"/>
            <a:lstStyle/>
            <a:p>
              <a:pPr algn="ctr">
                <a:lnSpc>
                  <a:spcPts val="2659"/>
                </a:lnSpc>
              </a:pPr>
              <a:endParaRPr>
                <a:latin typeface="Arial" panose="020B0604020202020204" pitchFamily="34" charset="0"/>
                <a:cs typeface="Arial" panose="020B0604020202020204" pitchFamily="34" charset="0"/>
              </a:endParaRPr>
            </a:p>
          </p:txBody>
        </p:sp>
      </p:grpSp>
      <p:sp>
        <p:nvSpPr>
          <p:cNvPr id="9" name="Freeform 9"/>
          <p:cNvSpPr/>
          <p:nvPr/>
        </p:nvSpPr>
        <p:spPr>
          <a:xfrm>
            <a:off x="8308123" y="2173972"/>
            <a:ext cx="9577495" cy="6420079"/>
          </a:xfrm>
          <a:custGeom>
            <a:avLst/>
            <a:gdLst/>
            <a:ahLst/>
            <a:cxnLst/>
            <a:rect l="l" t="t" r="r" b="b"/>
            <a:pathLst>
              <a:path w="9577495" h="6420079">
                <a:moveTo>
                  <a:pt x="0" y="0"/>
                </a:moveTo>
                <a:lnTo>
                  <a:pt x="9577495" y="0"/>
                </a:lnTo>
                <a:lnTo>
                  <a:pt x="9577495" y="6420079"/>
                </a:lnTo>
                <a:lnTo>
                  <a:pt x="0" y="6420079"/>
                </a:lnTo>
                <a:lnTo>
                  <a:pt x="0" y="0"/>
                </a:lnTo>
                <a:close/>
              </a:path>
            </a:pathLst>
          </a:custGeom>
          <a:blipFill>
            <a:blip r:embed="rId4"/>
            <a:stretch>
              <a:fillRect/>
            </a:stretch>
          </a:blipFill>
        </p:spPr>
        <p:txBody>
          <a:bodyPr/>
          <a:lstStyle/>
          <a:p>
            <a:endParaRPr lang="en-IN" dirty="0">
              <a:latin typeface="Arial" panose="020B0604020202020204" pitchFamily="34" charset="0"/>
              <a:cs typeface="Arial" panose="020B0604020202020204" pitchFamily="34" charset="0"/>
            </a:endParaRPr>
          </a:p>
        </p:txBody>
      </p:sp>
      <p:sp>
        <p:nvSpPr>
          <p:cNvPr id="10" name="TextBox 10"/>
          <p:cNvSpPr txBox="1"/>
          <p:nvPr/>
        </p:nvSpPr>
        <p:spPr>
          <a:xfrm>
            <a:off x="387142" y="250865"/>
            <a:ext cx="15386258" cy="866712"/>
          </a:xfrm>
          <a:prstGeom prst="rect">
            <a:avLst/>
          </a:prstGeom>
        </p:spPr>
        <p:txBody>
          <a:bodyPr wrap="square" lIns="0" tIns="0" rIns="0" bIns="0" rtlCol="0" anchor="t">
            <a:spAutoFit/>
          </a:bodyPr>
          <a:lstStyle/>
          <a:p>
            <a:pPr algn="l">
              <a:lnSpc>
                <a:spcPts val="7431"/>
              </a:lnSpc>
            </a:pPr>
            <a:r>
              <a:rPr lang="en-US" sz="5308" b="1" dirty="0">
                <a:solidFill>
                  <a:srgbClr val="004AAD"/>
                </a:solidFill>
                <a:latin typeface="Arial" panose="020B0604020202020204" pitchFamily="34" charset="0"/>
                <a:ea typeface="League Spartan"/>
                <a:cs typeface="Arial" panose="020B0604020202020204" pitchFamily="34" charset="0"/>
                <a:sym typeface="League Spartan"/>
              </a:rPr>
              <a:t>APPLYING THE PRECEDE–PROCEED MODEL</a:t>
            </a:r>
          </a:p>
        </p:txBody>
      </p:sp>
      <p:sp>
        <p:nvSpPr>
          <p:cNvPr id="11" name="TextBox 11"/>
          <p:cNvSpPr txBox="1"/>
          <p:nvPr/>
        </p:nvSpPr>
        <p:spPr>
          <a:xfrm>
            <a:off x="402383" y="1562100"/>
            <a:ext cx="7605952" cy="7977248"/>
          </a:xfrm>
          <a:prstGeom prst="rect">
            <a:avLst/>
          </a:prstGeom>
        </p:spPr>
        <p:txBody>
          <a:bodyPr wrap="square" lIns="0" tIns="0" rIns="0" bIns="0" rtlCol="0" anchor="t">
            <a:spAutoFit/>
          </a:bodyPr>
          <a:lstStyle/>
          <a:p>
            <a:pPr algn="just">
              <a:lnSpc>
                <a:spcPts val="2565"/>
              </a:lnSpc>
              <a:spcBef>
                <a:spcPct val="0"/>
              </a:spcBef>
            </a:pPr>
            <a:r>
              <a:rPr lang="en-US" sz="2000" dirty="0">
                <a:solidFill>
                  <a:srgbClr val="FFFFFF"/>
                </a:solidFill>
                <a:latin typeface="Arial" panose="020B0604020202020204" pitchFamily="34" charset="0"/>
                <a:ea typeface="Poppins"/>
                <a:cs typeface="Arial" panose="020B0604020202020204" pitchFamily="34" charset="0"/>
                <a:sym typeface="Poppins"/>
              </a:rPr>
              <a:t>  1. PRECEDE Phase </a:t>
            </a:r>
          </a:p>
          <a:p>
            <a:pPr algn="just">
              <a:lnSpc>
                <a:spcPts val="2565"/>
              </a:lnSpc>
              <a:spcBef>
                <a:spcPct val="0"/>
              </a:spcBef>
            </a:pPr>
            <a:endParaRPr lang="en-US" sz="2000" dirty="0">
              <a:solidFill>
                <a:srgbClr val="FFFFFF"/>
              </a:solidFill>
              <a:latin typeface="Arial" panose="020B0604020202020204" pitchFamily="34" charset="0"/>
              <a:ea typeface="Poppins"/>
              <a:cs typeface="Arial" panose="020B0604020202020204" pitchFamily="34" charset="0"/>
              <a:sym typeface="Poppins"/>
            </a:endParaRPr>
          </a:p>
          <a:p>
            <a:pPr marL="342900" indent="-342900" algn="just">
              <a:lnSpc>
                <a:spcPts val="2565"/>
              </a:lnSpc>
              <a:spcBef>
                <a:spcPct val="0"/>
              </a:spcBef>
              <a:buFont typeface="Arial" panose="020B0604020202020204" pitchFamily="34" charset="0"/>
              <a:buChar char="•"/>
            </a:pPr>
            <a:r>
              <a:rPr lang="en-US" sz="2000" dirty="0">
                <a:solidFill>
                  <a:srgbClr val="FFFFFF"/>
                </a:solidFill>
                <a:latin typeface="Arial" panose="020B0604020202020204" pitchFamily="34" charset="0"/>
                <a:ea typeface="Poppins"/>
                <a:cs typeface="Arial" panose="020B0604020202020204" pitchFamily="34" charset="0"/>
                <a:sym typeface="Poppins"/>
              </a:rPr>
              <a:t>Social Assessment: Examine the impact of Parkinson’s disease on independence and quality of life (Sun et al., 2025)</a:t>
            </a:r>
          </a:p>
          <a:p>
            <a:pPr marL="342900" indent="-342900" algn="just">
              <a:lnSpc>
                <a:spcPts val="2565"/>
              </a:lnSpc>
              <a:spcBef>
                <a:spcPct val="0"/>
              </a:spcBef>
              <a:buFont typeface="Arial" panose="020B0604020202020204" pitchFamily="34" charset="0"/>
              <a:buChar char="•"/>
            </a:pPr>
            <a:endParaRPr lang="en-US" sz="2000" dirty="0">
              <a:solidFill>
                <a:srgbClr val="FFFFFF"/>
              </a:solidFill>
              <a:latin typeface="Arial" panose="020B0604020202020204" pitchFamily="34" charset="0"/>
              <a:ea typeface="Poppins"/>
              <a:cs typeface="Arial" panose="020B0604020202020204" pitchFamily="34" charset="0"/>
              <a:sym typeface="Poppins"/>
            </a:endParaRPr>
          </a:p>
          <a:p>
            <a:pPr marL="342900" indent="-342900" algn="just">
              <a:lnSpc>
                <a:spcPts val="2565"/>
              </a:lnSpc>
              <a:spcBef>
                <a:spcPct val="0"/>
              </a:spcBef>
              <a:buFont typeface="Arial" panose="020B0604020202020204" pitchFamily="34" charset="0"/>
              <a:buChar char="•"/>
            </a:pPr>
            <a:r>
              <a:rPr lang="en-US" sz="2000" dirty="0">
                <a:solidFill>
                  <a:srgbClr val="FFFFFF"/>
                </a:solidFill>
                <a:latin typeface="Arial" panose="020B0604020202020204" pitchFamily="34" charset="0"/>
                <a:ea typeface="Poppins"/>
                <a:cs typeface="Arial" panose="020B0604020202020204" pitchFamily="34" charset="0"/>
                <a:sym typeface="Poppins"/>
              </a:rPr>
              <a:t>Epidemiological Assessment: </a:t>
            </a:r>
            <a:r>
              <a:rPr lang="en-US" sz="2000" dirty="0" err="1">
                <a:solidFill>
                  <a:srgbClr val="FFFFFF"/>
                </a:solidFill>
                <a:latin typeface="Arial" panose="020B0604020202020204" pitchFamily="34" charset="0"/>
                <a:ea typeface="Poppins"/>
                <a:cs typeface="Arial" panose="020B0604020202020204" pitchFamily="34" charset="0"/>
                <a:sym typeface="Poppins"/>
              </a:rPr>
              <a:t>Analyse</a:t>
            </a:r>
            <a:r>
              <a:rPr lang="en-US" sz="2000" dirty="0">
                <a:solidFill>
                  <a:srgbClr val="FFFFFF"/>
                </a:solidFill>
                <a:latin typeface="Arial" panose="020B0604020202020204" pitchFamily="34" charset="0"/>
                <a:ea typeface="Poppins"/>
                <a:cs typeface="Arial" panose="020B0604020202020204" pitchFamily="34" charset="0"/>
                <a:sym typeface="Poppins"/>
              </a:rPr>
              <a:t> disease prevalence, falls and hospital admissions (Sun et al., 2025).</a:t>
            </a:r>
          </a:p>
          <a:p>
            <a:pPr marL="342900" indent="-342900" algn="just">
              <a:lnSpc>
                <a:spcPts val="2565"/>
              </a:lnSpc>
              <a:spcBef>
                <a:spcPct val="0"/>
              </a:spcBef>
              <a:buFont typeface="Arial" panose="020B0604020202020204" pitchFamily="34" charset="0"/>
              <a:buChar char="•"/>
            </a:pPr>
            <a:endParaRPr lang="en-US" sz="2000" dirty="0">
              <a:solidFill>
                <a:srgbClr val="FFFFFF"/>
              </a:solidFill>
              <a:latin typeface="Arial" panose="020B0604020202020204" pitchFamily="34" charset="0"/>
              <a:ea typeface="Poppins"/>
              <a:cs typeface="Arial" panose="020B0604020202020204" pitchFamily="34" charset="0"/>
              <a:sym typeface="Poppins"/>
            </a:endParaRPr>
          </a:p>
          <a:p>
            <a:pPr marL="342900" indent="-342900" algn="just">
              <a:lnSpc>
                <a:spcPts val="2565"/>
              </a:lnSpc>
              <a:spcBef>
                <a:spcPct val="0"/>
              </a:spcBef>
              <a:buFont typeface="Arial" panose="020B0604020202020204" pitchFamily="34" charset="0"/>
              <a:buChar char="•"/>
            </a:pPr>
            <a:r>
              <a:rPr lang="en-US" sz="2000" dirty="0" err="1">
                <a:solidFill>
                  <a:srgbClr val="FFFFFF"/>
                </a:solidFill>
                <a:latin typeface="Arial" panose="020B0604020202020204" pitchFamily="34" charset="0"/>
                <a:ea typeface="Poppins"/>
                <a:cs typeface="Arial" panose="020B0604020202020204" pitchFamily="34" charset="0"/>
                <a:sym typeface="Poppins"/>
              </a:rPr>
              <a:t>Behavioural</a:t>
            </a:r>
            <a:r>
              <a:rPr lang="en-US" sz="2000" dirty="0">
                <a:solidFill>
                  <a:srgbClr val="FFFFFF"/>
                </a:solidFill>
                <a:latin typeface="Arial" panose="020B0604020202020204" pitchFamily="34" charset="0"/>
                <a:ea typeface="Poppins"/>
                <a:cs typeface="Arial" panose="020B0604020202020204" pitchFamily="34" charset="0"/>
                <a:sym typeface="Poppins"/>
              </a:rPr>
              <a:t> &amp; Environmental Assessment: Assess technology acceptance, digital literacy, medication adherence and caregiver support (Mughal et al., 2022).</a:t>
            </a:r>
          </a:p>
          <a:p>
            <a:pPr marL="342900" indent="-342900" algn="just">
              <a:lnSpc>
                <a:spcPts val="2565"/>
              </a:lnSpc>
              <a:spcBef>
                <a:spcPct val="0"/>
              </a:spcBef>
              <a:buFont typeface="Arial" panose="020B0604020202020204" pitchFamily="34" charset="0"/>
              <a:buChar char="•"/>
            </a:pPr>
            <a:endParaRPr lang="en-US" sz="2000" dirty="0">
              <a:solidFill>
                <a:srgbClr val="FFFFFF"/>
              </a:solidFill>
              <a:latin typeface="Arial" panose="020B0604020202020204" pitchFamily="34" charset="0"/>
              <a:ea typeface="Poppins"/>
              <a:cs typeface="Arial" panose="020B0604020202020204" pitchFamily="34" charset="0"/>
              <a:sym typeface="Poppins"/>
            </a:endParaRPr>
          </a:p>
          <a:p>
            <a:pPr marL="342900" indent="-342900" algn="just">
              <a:lnSpc>
                <a:spcPts val="2565"/>
              </a:lnSpc>
              <a:spcBef>
                <a:spcPct val="0"/>
              </a:spcBef>
              <a:buFont typeface="Arial" panose="020B0604020202020204" pitchFamily="34" charset="0"/>
              <a:buChar char="•"/>
            </a:pPr>
            <a:r>
              <a:rPr lang="en-US" sz="2000" dirty="0">
                <a:solidFill>
                  <a:srgbClr val="FFFFFF"/>
                </a:solidFill>
                <a:latin typeface="Arial" panose="020B0604020202020204" pitchFamily="34" charset="0"/>
                <a:ea typeface="Poppins"/>
                <a:cs typeface="Arial" panose="020B0604020202020204" pitchFamily="34" charset="0"/>
                <a:sym typeface="Poppins"/>
              </a:rPr>
              <a:t>Educational &amp; Ecological Assessment: Identify training needs and factors influencing </a:t>
            </a:r>
            <a:r>
              <a:rPr lang="en-US" sz="2000" dirty="0" err="1">
                <a:solidFill>
                  <a:srgbClr val="FFFFFF"/>
                </a:solidFill>
                <a:latin typeface="Arial" panose="020B0604020202020204" pitchFamily="34" charset="0"/>
                <a:ea typeface="Poppins"/>
                <a:cs typeface="Arial" panose="020B0604020202020204" pitchFamily="34" charset="0"/>
                <a:sym typeface="Poppins"/>
              </a:rPr>
              <a:t>behaviour</a:t>
            </a:r>
            <a:r>
              <a:rPr lang="en-US" sz="2000" dirty="0">
                <a:solidFill>
                  <a:srgbClr val="FFFFFF"/>
                </a:solidFill>
                <a:latin typeface="Arial" panose="020B0604020202020204" pitchFamily="34" charset="0"/>
                <a:ea typeface="Poppins"/>
                <a:cs typeface="Arial" panose="020B0604020202020204" pitchFamily="34" charset="0"/>
                <a:sym typeface="Poppins"/>
              </a:rPr>
              <a:t> change (Mughal et al., 2022).</a:t>
            </a:r>
          </a:p>
          <a:p>
            <a:pPr marL="342900" indent="-342900" algn="just">
              <a:lnSpc>
                <a:spcPts val="2565"/>
              </a:lnSpc>
              <a:spcBef>
                <a:spcPct val="0"/>
              </a:spcBef>
              <a:buFont typeface="Arial" panose="020B0604020202020204" pitchFamily="34" charset="0"/>
              <a:buChar char="•"/>
            </a:pPr>
            <a:r>
              <a:rPr lang="en-US" sz="2000" dirty="0">
                <a:solidFill>
                  <a:srgbClr val="FFFFFF"/>
                </a:solidFill>
                <a:latin typeface="Arial" panose="020B0604020202020204" pitchFamily="34" charset="0"/>
                <a:ea typeface="Poppins"/>
                <a:cs typeface="Arial" panose="020B0604020202020204" pitchFamily="34" charset="0"/>
                <a:sym typeface="Poppins"/>
              </a:rPr>
              <a:t>Administrative &amp; Policy Assessment: Evaluate NHS resources, workforce capacity, funding and policy support (</a:t>
            </a:r>
            <a:r>
              <a:rPr lang="en-US" sz="2000" dirty="0" err="1">
                <a:solidFill>
                  <a:srgbClr val="FFFFFF"/>
                </a:solidFill>
                <a:latin typeface="Arial" panose="020B0604020202020204" pitchFamily="34" charset="0"/>
                <a:ea typeface="Poppins"/>
                <a:cs typeface="Arial" panose="020B0604020202020204" pitchFamily="34" charset="0"/>
                <a:sym typeface="Poppins"/>
              </a:rPr>
              <a:t>Almohammadi</a:t>
            </a:r>
            <a:r>
              <a:rPr lang="en-US" sz="2000" dirty="0">
                <a:solidFill>
                  <a:srgbClr val="FFFFFF"/>
                </a:solidFill>
                <a:latin typeface="Arial" panose="020B0604020202020204" pitchFamily="34" charset="0"/>
                <a:ea typeface="Poppins"/>
                <a:cs typeface="Arial" panose="020B0604020202020204" pitchFamily="34" charset="0"/>
                <a:sym typeface="Poppins"/>
              </a:rPr>
              <a:t>, 2026).</a:t>
            </a:r>
          </a:p>
          <a:p>
            <a:pPr marL="342900" indent="-342900" algn="just">
              <a:lnSpc>
                <a:spcPts val="2565"/>
              </a:lnSpc>
              <a:spcBef>
                <a:spcPct val="0"/>
              </a:spcBef>
              <a:buFont typeface="Arial" panose="020B0604020202020204" pitchFamily="34" charset="0"/>
              <a:buChar char="•"/>
            </a:pPr>
            <a:endParaRPr lang="en-US" sz="2000" dirty="0">
              <a:solidFill>
                <a:srgbClr val="FFFFFF"/>
              </a:solidFill>
              <a:latin typeface="Arial" panose="020B0604020202020204" pitchFamily="34" charset="0"/>
              <a:ea typeface="Poppins"/>
              <a:cs typeface="Arial" panose="020B0604020202020204" pitchFamily="34" charset="0"/>
              <a:sym typeface="Poppins"/>
            </a:endParaRPr>
          </a:p>
          <a:p>
            <a:pPr algn="just">
              <a:lnSpc>
                <a:spcPts val="2565"/>
              </a:lnSpc>
              <a:spcBef>
                <a:spcPct val="0"/>
              </a:spcBef>
            </a:pPr>
            <a:r>
              <a:rPr lang="en-US" sz="2000" dirty="0">
                <a:solidFill>
                  <a:srgbClr val="FFFFFF"/>
                </a:solidFill>
                <a:latin typeface="Arial" panose="020B0604020202020204" pitchFamily="34" charset="0"/>
                <a:ea typeface="Poppins"/>
                <a:cs typeface="Arial" panose="020B0604020202020204" pitchFamily="34" charset="0"/>
                <a:sym typeface="Poppins"/>
              </a:rPr>
              <a:t>2. PROCEED Phase</a:t>
            </a:r>
          </a:p>
          <a:p>
            <a:pPr algn="just">
              <a:lnSpc>
                <a:spcPts val="2565"/>
              </a:lnSpc>
              <a:spcBef>
                <a:spcPct val="0"/>
              </a:spcBef>
            </a:pPr>
            <a:endParaRPr lang="en-US" sz="2000" dirty="0">
              <a:solidFill>
                <a:srgbClr val="FFFFFF"/>
              </a:solidFill>
              <a:latin typeface="Arial" panose="020B0604020202020204" pitchFamily="34" charset="0"/>
              <a:ea typeface="Poppins"/>
              <a:cs typeface="Arial" panose="020B0604020202020204" pitchFamily="34" charset="0"/>
              <a:sym typeface="Poppins"/>
            </a:endParaRPr>
          </a:p>
          <a:p>
            <a:pPr marL="342900" indent="-342900" algn="just">
              <a:lnSpc>
                <a:spcPts val="2565"/>
              </a:lnSpc>
              <a:spcBef>
                <a:spcPct val="0"/>
              </a:spcBef>
              <a:buFont typeface="Arial" panose="020B0604020202020204" pitchFamily="34" charset="0"/>
              <a:buChar char="•"/>
            </a:pPr>
            <a:r>
              <a:rPr lang="en-US" sz="2000" dirty="0">
                <a:solidFill>
                  <a:srgbClr val="FFFFFF"/>
                </a:solidFill>
                <a:latin typeface="Arial" panose="020B0604020202020204" pitchFamily="34" charset="0"/>
                <a:ea typeface="Poppins"/>
                <a:cs typeface="Arial" panose="020B0604020202020204" pitchFamily="34" charset="0"/>
                <a:sym typeface="Poppins"/>
              </a:rPr>
              <a:t>Implement wearable sensor monitoring.</a:t>
            </a:r>
          </a:p>
          <a:p>
            <a:pPr marL="342900" indent="-342900" algn="just">
              <a:lnSpc>
                <a:spcPts val="2565"/>
              </a:lnSpc>
              <a:spcBef>
                <a:spcPct val="0"/>
              </a:spcBef>
              <a:buFont typeface="Arial" panose="020B0604020202020204" pitchFamily="34" charset="0"/>
              <a:buChar char="•"/>
            </a:pPr>
            <a:r>
              <a:rPr lang="en-US" sz="2000" dirty="0">
                <a:solidFill>
                  <a:srgbClr val="FFFFFF"/>
                </a:solidFill>
                <a:latin typeface="Arial" panose="020B0604020202020204" pitchFamily="34" charset="0"/>
                <a:ea typeface="Poppins"/>
                <a:cs typeface="Arial" panose="020B0604020202020204" pitchFamily="34" charset="0"/>
                <a:sym typeface="Poppins"/>
              </a:rPr>
              <a:t>Evaluate </a:t>
            </a:r>
            <a:r>
              <a:rPr lang="en-US" sz="2000" dirty="0" err="1">
                <a:solidFill>
                  <a:srgbClr val="FFFFFF"/>
                </a:solidFill>
                <a:latin typeface="Arial" panose="020B0604020202020204" pitchFamily="34" charset="0"/>
                <a:ea typeface="Poppins"/>
                <a:cs typeface="Arial" panose="020B0604020202020204" pitchFamily="34" charset="0"/>
                <a:sym typeface="Poppins"/>
              </a:rPr>
              <a:t>programme</a:t>
            </a:r>
            <a:r>
              <a:rPr lang="en-US" sz="2000" dirty="0">
                <a:solidFill>
                  <a:srgbClr val="FFFFFF"/>
                </a:solidFill>
                <a:latin typeface="Arial" panose="020B0604020202020204" pitchFamily="34" charset="0"/>
                <a:ea typeface="Poppins"/>
                <a:cs typeface="Arial" panose="020B0604020202020204" pitchFamily="34" charset="0"/>
                <a:sym typeface="Poppins"/>
              </a:rPr>
              <a:t> delivery, patient engagement, clinical outcomes and cost-effectiveness to support continuous improvement (Gu et al., 2026).</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grpSp>
        <p:nvGrpSpPr>
          <p:cNvPr id="3" name="Group 3"/>
          <p:cNvGrpSpPr/>
          <p:nvPr/>
        </p:nvGrpSpPr>
        <p:grpSpPr>
          <a:xfrm>
            <a:off x="0" y="0"/>
            <a:ext cx="10738783" cy="10287000"/>
            <a:chOff x="0" y="0"/>
            <a:chExt cx="2828322" cy="2709333"/>
          </a:xfrm>
        </p:grpSpPr>
        <p:sp>
          <p:nvSpPr>
            <p:cNvPr id="4" name="Freeform 4"/>
            <p:cNvSpPr/>
            <p:nvPr/>
          </p:nvSpPr>
          <p:spPr>
            <a:xfrm>
              <a:off x="0" y="0"/>
              <a:ext cx="2828322" cy="2709333"/>
            </a:xfrm>
            <a:custGeom>
              <a:avLst/>
              <a:gdLst/>
              <a:ahLst/>
              <a:cxnLst/>
              <a:rect l="l" t="t" r="r" b="b"/>
              <a:pathLst>
                <a:path w="2828322" h="2709333">
                  <a:moveTo>
                    <a:pt x="36767" y="0"/>
                  </a:moveTo>
                  <a:lnTo>
                    <a:pt x="2791554" y="0"/>
                  </a:lnTo>
                  <a:cubicBezTo>
                    <a:pt x="2801305" y="0"/>
                    <a:pt x="2810657" y="3874"/>
                    <a:pt x="2817553" y="10769"/>
                  </a:cubicBezTo>
                  <a:cubicBezTo>
                    <a:pt x="2824448" y="17664"/>
                    <a:pt x="2828322" y="27016"/>
                    <a:pt x="2828322" y="36767"/>
                  </a:cubicBezTo>
                  <a:lnTo>
                    <a:pt x="2828322" y="2672566"/>
                  </a:lnTo>
                  <a:cubicBezTo>
                    <a:pt x="2828322" y="2682317"/>
                    <a:pt x="2824448" y="2691669"/>
                    <a:pt x="2817553" y="2698564"/>
                  </a:cubicBezTo>
                  <a:cubicBezTo>
                    <a:pt x="2810657" y="2705460"/>
                    <a:pt x="2801305" y="2709333"/>
                    <a:pt x="2791554" y="2709333"/>
                  </a:cubicBezTo>
                  <a:lnTo>
                    <a:pt x="36767" y="2709333"/>
                  </a:lnTo>
                  <a:cubicBezTo>
                    <a:pt x="27016" y="2709333"/>
                    <a:pt x="17664" y="2705460"/>
                    <a:pt x="10769" y="2698564"/>
                  </a:cubicBezTo>
                  <a:cubicBezTo>
                    <a:pt x="3874" y="2691669"/>
                    <a:pt x="0" y="2682317"/>
                    <a:pt x="0" y="2672566"/>
                  </a:cubicBezTo>
                  <a:lnTo>
                    <a:pt x="0" y="36767"/>
                  </a:lnTo>
                  <a:cubicBezTo>
                    <a:pt x="0" y="27016"/>
                    <a:pt x="3874" y="17664"/>
                    <a:pt x="10769" y="10769"/>
                  </a:cubicBezTo>
                  <a:cubicBezTo>
                    <a:pt x="17664" y="3874"/>
                    <a:pt x="27016" y="0"/>
                    <a:pt x="36767" y="0"/>
                  </a:cubicBezTo>
                  <a:close/>
                </a:path>
              </a:pathLst>
            </a:custGeom>
            <a:solidFill>
              <a:srgbClr val="004AAD"/>
            </a:solidFill>
          </p:spPr>
          <p:txBody>
            <a:bodyPr/>
            <a:lstStyle/>
            <a:p>
              <a:endParaRPr lang="en-GB"/>
            </a:p>
          </p:txBody>
        </p:sp>
        <p:sp>
          <p:nvSpPr>
            <p:cNvPr id="5" name="TextBox 5"/>
            <p:cNvSpPr txBox="1"/>
            <p:nvPr/>
          </p:nvSpPr>
          <p:spPr>
            <a:xfrm>
              <a:off x="0" y="-47625"/>
              <a:ext cx="2828322" cy="2756958"/>
            </a:xfrm>
            <a:prstGeom prst="rect">
              <a:avLst/>
            </a:prstGeom>
          </p:spPr>
          <p:txBody>
            <a:bodyPr lIns="50800" tIns="50800" rIns="50800" bIns="50800" rtlCol="0" anchor="ctr"/>
            <a:lstStyle/>
            <a:p>
              <a:pPr algn="ctr">
                <a:lnSpc>
                  <a:spcPts val="2659"/>
                </a:lnSpc>
              </a:pPr>
              <a:endParaRPr>
                <a:latin typeface="Arial" panose="020B0604020202020204" pitchFamily="34" charset="0"/>
                <a:cs typeface="Arial" panose="020B0604020202020204" pitchFamily="34" charset="0"/>
              </a:endParaRPr>
            </a:p>
          </p:txBody>
        </p:sp>
      </p:grpSp>
      <p:sp>
        <p:nvSpPr>
          <p:cNvPr id="6" name="Freeform 6"/>
          <p:cNvSpPr/>
          <p:nvPr/>
        </p:nvSpPr>
        <p:spPr>
          <a:xfrm>
            <a:off x="294076" y="277736"/>
            <a:ext cx="10150632" cy="4489678"/>
          </a:xfrm>
          <a:custGeom>
            <a:avLst/>
            <a:gdLst/>
            <a:ahLst/>
            <a:cxnLst/>
            <a:rect l="l" t="t" r="r" b="b"/>
            <a:pathLst>
              <a:path w="10150632" h="4489678">
                <a:moveTo>
                  <a:pt x="0" y="0"/>
                </a:moveTo>
                <a:lnTo>
                  <a:pt x="10150632" y="0"/>
                </a:lnTo>
                <a:lnTo>
                  <a:pt x="10150632" y="4489678"/>
                </a:lnTo>
                <a:lnTo>
                  <a:pt x="0" y="4489678"/>
                </a:lnTo>
                <a:lnTo>
                  <a:pt x="0" y="0"/>
                </a:lnTo>
                <a:close/>
              </a:path>
            </a:pathLst>
          </a:custGeom>
          <a:blipFill>
            <a:blip r:embed="rId4"/>
            <a:stretch>
              <a:fillRect t="-17738" b="-32986"/>
            </a:stretch>
          </a:blipFill>
        </p:spPr>
        <p:txBody>
          <a:bodyPr/>
          <a:lstStyle/>
          <a:p>
            <a:endParaRPr lang="en-GB"/>
          </a:p>
        </p:txBody>
      </p:sp>
      <p:sp>
        <p:nvSpPr>
          <p:cNvPr id="7" name="Freeform 7"/>
          <p:cNvSpPr/>
          <p:nvPr/>
        </p:nvSpPr>
        <p:spPr>
          <a:xfrm>
            <a:off x="294076" y="5081431"/>
            <a:ext cx="10150632" cy="4853144"/>
          </a:xfrm>
          <a:custGeom>
            <a:avLst/>
            <a:gdLst/>
            <a:ahLst/>
            <a:cxnLst/>
            <a:rect l="l" t="t" r="r" b="b"/>
            <a:pathLst>
              <a:path w="10150632" h="4853144">
                <a:moveTo>
                  <a:pt x="0" y="0"/>
                </a:moveTo>
                <a:lnTo>
                  <a:pt x="10150632" y="0"/>
                </a:lnTo>
                <a:lnTo>
                  <a:pt x="10150632" y="4853144"/>
                </a:lnTo>
                <a:lnTo>
                  <a:pt x="0" y="4853144"/>
                </a:lnTo>
                <a:lnTo>
                  <a:pt x="0" y="0"/>
                </a:lnTo>
                <a:close/>
              </a:path>
            </a:pathLst>
          </a:custGeom>
          <a:blipFill>
            <a:blip r:embed="rId5"/>
            <a:stretch>
              <a:fillRect t="-15591" b="-23914"/>
            </a:stretch>
          </a:blipFill>
        </p:spPr>
        <p:txBody>
          <a:bodyPr/>
          <a:lstStyle/>
          <a:p>
            <a:endParaRPr lang="en-GB"/>
          </a:p>
        </p:txBody>
      </p:sp>
      <p:sp>
        <p:nvSpPr>
          <p:cNvPr id="8" name="TextBox 8"/>
          <p:cNvSpPr txBox="1"/>
          <p:nvPr/>
        </p:nvSpPr>
        <p:spPr>
          <a:xfrm>
            <a:off x="11130206" y="0"/>
            <a:ext cx="6634670" cy="1851341"/>
          </a:xfrm>
          <a:prstGeom prst="rect">
            <a:avLst/>
          </a:prstGeom>
        </p:spPr>
        <p:txBody>
          <a:bodyPr wrap="square" lIns="0" tIns="0" rIns="0" bIns="0" rtlCol="0" anchor="t">
            <a:spAutoFit/>
          </a:bodyPr>
          <a:lstStyle/>
          <a:p>
            <a:pPr algn="l">
              <a:lnSpc>
                <a:spcPts val="7431"/>
              </a:lnSpc>
            </a:pPr>
            <a:r>
              <a:rPr lang="en-US" sz="5308" dirty="0">
                <a:solidFill>
                  <a:srgbClr val="004AAD"/>
                </a:solidFill>
                <a:latin typeface="Poppins Bold" panose="00000800000000000000" charset="0"/>
                <a:ea typeface="League Spartan"/>
                <a:cs typeface="Poppins Bold" panose="00000800000000000000" charset="0"/>
                <a:sym typeface="League Spartan"/>
              </a:rPr>
              <a:t>Implementation Strategy</a:t>
            </a:r>
          </a:p>
        </p:txBody>
      </p:sp>
      <p:sp>
        <p:nvSpPr>
          <p:cNvPr id="9" name="TextBox 9"/>
          <p:cNvSpPr txBox="1"/>
          <p:nvPr/>
        </p:nvSpPr>
        <p:spPr>
          <a:xfrm>
            <a:off x="11005291" y="2175535"/>
            <a:ext cx="6884501" cy="6432658"/>
          </a:xfrm>
          <a:prstGeom prst="rect">
            <a:avLst/>
          </a:prstGeom>
        </p:spPr>
        <p:txBody>
          <a:bodyPr lIns="0" tIns="0" rIns="0" bIns="0" rtlCol="0" anchor="t">
            <a:spAutoFit/>
          </a:bodyPr>
          <a:lstStyle/>
          <a:p>
            <a:pPr algn="just">
              <a:lnSpc>
                <a:spcPts val="2836"/>
              </a:lnSpc>
              <a:spcBef>
                <a:spcPct val="0"/>
              </a:spcBef>
            </a:pPr>
            <a:r>
              <a:rPr lang="en-US" sz="2025" dirty="0">
                <a:solidFill>
                  <a:srgbClr val="000000"/>
                </a:solidFill>
                <a:latin typeface="Arial" panose="020B0604020202020204" pitchFamily="34" charset="0"/>
                <a:ea typeface="Poppins"/>
                <a:cs typeface="Arial" panose="020B0604020202020204" pitchFamily="34" charset="0"/>
                <a:sym typeface="Poppins"/>
              </a:rPr>
              <a:t>The intervention will be implemented through a structured community-based approach.</a:t>
            </a:r>
          </a:p>
          <a:p>
            <a:pPr algn="just">
              <a:lnSpc>
                <a:spcPts val="2836"/>
              </a:lnSpc>
              <a:spcBef>
                <a:spcPct val="0"/>
              </a:spcBef>
            </a:pPr>
            <a:endParaRPr lang="en-US" sz="2025" dirty="0">
              <a:solidFill>
                <a:srgbClr val="000000"/>
              </a:solidFill>
              <a:latin typeface="Arial" panose="020B0604020202020204" pitchFamily="34" charset="0"/>
              <a:ea typeface="Poppins"/>
              <a:cs typeface="Arial" panose="020B0604020202020204" pitchFamily="34" charset="0"/>
              <a:sym typeface="Poppins"/>
            </a:endParaRPr>
          </a:p>
          <a:p>
            <a:pPr marL="457200" indent="-457200" algn="just">
              <a:lnSpc>
                <a:spcPts val="2836"/>
              </a:lnSpc>
              <a:spcBef>
                <a:spcPct val="0"/>
              </a:spcBef>
              <a:buFont typeface="+mj-lt"/>
              <a:buAutoNum type="arabicPeriod"/>
            </a:pPr>
            <a:r>
              <a:rPr lang="en-US" sz="2025" dirty="0">
                <a:solidFill>
                  <a:srgbClr val="000000"/>
                </a:solidFill>
                <a:latin typeface="Arial" panose="020B0604020202020204" pitchFamily="34" charset="0"/>
                <a:ea typeface="Poppins"/>
                <a:cs typeface="Arial" panose="020B0604020202020204" pitchFamily="34" charset="0"/>
                <a:sym typeface="Poppins"/>
              </a:rPr>
              <a:t>Patient Recruitment: Identify eligible patients through GP practices, neurology clinics and community healthcare teams (</a:t>
            </a:r>
            <a:r>
              <a:rPr lang="en-US" sz="2025" dirty="0" err="1">
                <a:solidFill>
                  <a:srgbClr val="000000"/>
                </a:solidFill>
                <a:latin typeface="Arial" panose="020B0604020202020204" pitchFamily="34" charset="0"/>
                <a:ea typeface="Poppins"/>
                <a:cs typeface="Arial" panose="020B0604020202020204" pitchFamily="34" charset="0"/>
                <a:sym typeface="Poppins"/>
              </a:rPr>
              <a:t>Bacanoiu</a:t>
            </a:r>
            <a:r>
              <a:rPr lang="en-US" sz="2025" dirty="0">
                <a:solidFill>
                  <a:srgbClr val="000000"/>
                </a:solidFill>
                <a:latin typeface="Arial" panose="020B0604020202020204" pitchFamily="34" charset="0"/>
                <a:ea typeface="Poppins"/>
                <a:cs typeface="Arial" panose="020B0604020202020204" pitchFamily="34" charset="0"/>
                <a:sym typeface="Poppins"/>
              </a:rPr>
              <a:t> et al., 2025).</a:t>
            </a:r>
          </a:p>
          <a:p>
            <a:pPr marL="457200" indent="-457200" algn="just">
              <a:lnSpc>
                <a:spcPts val="2836"/>
              </a:lnSpc>
              <a:spcBef>
                <a:spcPct val="0"/>
              </a:spcBef>
              <a:buFont typeface="+mj-lt"/>
              <a:buAutoNum type="arabicPeriod"/>
            </a:pPr>
            <a:r>
              <a:rPr lang="en-US" sz="2025" dirty="0">
                <a:solidFill>
                  <a:srgbClr val="000000"/>
                </a:solidFill>
                <a:latin typeface="Arial" panose="020B0604020202020204" pitchFamily="34" charset="0"/>
                <a:ea typeface="Poppins"/>
                <a:cs typeface="Arial" panose="020B0604020202020204" pitchFamily="34" charset="0"/>
                <a:sym typeface="Poppins"/>
              </a:rPr>
              <a:t> Training &amp; Education: Provide training for patients, carers and healthcare professionals on wearable devices and digital platforms (Qian and Siau, 2025).</a:t>
            </a:r>
          </a:p>
          <a:p>
            <a:pPr marL="457200" indent="-457200" algn="just">
              <a:lnSpc>
                <a:spcPts val="2836"/>
              </a:lnSpc>
              <a:spcBef>
                <a:spcPct val="0"/>
              </a:spcBef>
              <a:buFont typeface="+mj-lt"/>
              <a:buAutoNum type="arabicPeriod"/>
            </a:pPr>
            <a:r>
              <a:rPr lang="en-US" sz="2025" dirty="0">
                <a:solidFill>
                  <a:srgbClr val="000000"/>
                </a:solidFill>
                <a:latin typeface="Arial" panose="020B0604020202020204" pitchFamily="34" charset="0"/>
                <a:ea typeface="Poppins"/>
                <a:cs typeface="Arial" panose="020B0604020202020204" pitchFamily="34" charset="0"/>
                <a:sym typeface="Poppins"/>
              </a:rPr>
              <a:t>Remote Monitoring: Use wearable sensors to collect real-time symptom data and support early clinical intervention (</a:t>
            </a:r>
            <a:r>
              <a:rPr lang="en-US" sz="2025" dirty="0" err="1">
                <a:solidFill>
                  <a:srgbClr val="000000"/>
                </a:solidFill>
                <a:latin typeface="Arial" panose="020B0604020202020204" pitchFamily="34" charset="0"/>
                <a:ea typeface="Poppins"/>
                <a:cs typeface="Arial" panose="020B0604020202020204" pitchFamily="34" charset="0"/>
                <a:sym typeface="Poppins"/>
              </a:rPr>
              <a:t>Mbue</a:t>
            </a:r>
            <a:r>
              <a:rPr lang="en-US" sz="2025" dirty="0">
                <a:solidFill>
                  <a:srgbClr val="000000"/>
                </a:solidFill>
                <a:latin typeface="Arial" panose="020B0604020202020204" pitchFamily="34" charset="0"/>
                <a:ea typeface="Poppins"/>
                <a:cs typeface="Arial" panose="020B0604020202020204" pitchFamily="34" charset="0"/>
                <a:sym typeface="Poppins"/>
              </a:rPr>
              <a:t> et al., 2025).</a:t>
            </a:r>
          </a:p>
          <a:p>
            <a:pPr marL="457200" indent="-457200" algn="just">
              <a:lnSpc>
                <a:spcPts val="2836"/>
              </a:lnSpc>
              <a:spcBef>
                <a:spcPct val="0"/>
              </a:spcBef>
              <a:buFont typeface="+mj-lt"/>
              <a:buAutoNum type="arabicPeriod"/>
            </a:pPr>
            <a:r>
              <a:rPr lang="en-US" sz="2025" dirty="0">
                <a:solidFill>
                  <a:srgbClr val="000000"/>
                </a:solidFill>
                <a:latin typeface="Arial" panose="020B0604020202020204" pitchFamily="34" charset="0"/>
                <a:ea typeface="Poppins"/>
                <a:cs typeface="Arial" panose="020B0604020202020204" pitchFamily="34" charset="0"/>
                <a:sym typeface="Poppins"/>
              </a:rPr>
              <a:t>Clinical Review: Healthcare professionals review patient data and </a:t>
            </a:r>
            <a:r>
              <a:rPr lang="en-US" sz="2025" dirty="0" err="1">
                <a:solidFill>
                  <a:srgbClr val="000000"/>
                </a:solidFill>
                <a:latin typeface="Arial" panose="020B0604020202020204" pitchFamily="34" charset="0"/>
                <a:ea typeface="Poppins"/>
                <a:cs typeface="Arial" panose="020B0604020202020204" pitchFamily="34" charset="0"/>
                <a:sym typeface="Poppins"/>
              </a:rPr>
              <a:t>personalise</a:t>
            </a:r>
            <a:r>
              <a:rPr lang="en-US" sz="2025" dirty="0">
                <a:solidFill>
                  <a:srgbClr val="000000"/>
                </a:solidFill>
                <a:latin typeface="Arial" panose="020B0604020202020204" pitchFamily="34" charset="0"/>
                <a:ea typeface="Poppins"/>
                <a:cs typeface="Arial" panose="020B0604020202020204" pitchFamily="34" charset="0"/>
                <a:sym typeface="Poppins"/>
              </a:rPr>
              <a:t> treatment when necessary (</a:t>
            </a:r>
            <a:r>
              <a:rPr lang="en-US" sz="2025" dirty="0" err="1">
                <a:solidFill>
                  <a:srgbClr val="000000"/>
                </a:solidFill>
                <a:latin typeface="Arial" panose="020B0604020202020204" pitchFamily="34" charset="0"/>
                <a:ea typeface="Poppins"/>
                <a:cs typeface="Arial" panose="020B0604020202020204" pitchFamily="34" charset="0"/>
                <a:sym typeface="Poppins"/>
              </a:rPr>
              <a:t>Bougea</a:t>
            </a:r>
            <a:r>
              <a:rPr lang="en-US" sz="2025" dirty="0">
                <a:solidFill>
                  <a:srgbClr val="000000"/>
                </a:solidFill>
                <a:latin typeface="Arial" panose="020B0604020202020204" pitchFamily="34" charset="0"/>
                <a:ea typeface="Poppins"/>
                <a:cs typeface="Arial" panose="020B0604020202020204" pitchFamily="34" charset="0"/>
                <a:sym typeface="Poppins"/>
              </a:rPr>
              <a:t>, 2025).</a:t>
            </a:r>
          </a:p>
          <a:p>
            <a:pPr marL="457200" indent="-457200" algn="just">
              <a:lnSpc>
                <a:spcPts val="2836"/>
              </a:lnSpc>
              <a:spcBef>
                <a:spcPct val="0"/>
              </a:spcBef>
              <a:buFont typeface="+mj-lt"/>
              <a:buAutoNum type="arabicPeriod"/>
            </a:pPr>
            <a:r>
              <a:rPr lang="en-US" sz="2025" dirty="0">
                <a:solidFill>
                  <a:srgbClr val="000000"/>
                </a:solidFill>
                <a:latin typeface="Arial" panose="020B0604020202020204" pitchFamily="34" charset="0"/>
                <a:ea typeface="Poppins"/>
                <a:cs typeface="Arial" panose="020B0604020202020204" pitchFamily="34" charset="0"/>
                <a:sym typeface="Poppins"/>
              </a:rPr>
              <a:t>Evaluation: Measure patient adherence, symptom progression, falls, hospital admissions, quality of life, user satisfaction and cost-effectiveness (Li et al., 2025).</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B0796-FFD1-2BCA-FCDA-7BBA0FC17E9E}"/>
              </a:ext>
            </a:extLst>
          </p:cNvPr>
          <p:cNvSpPr>
            <a:spLocks noGrp="1"/>
          </p:cNvSpPr>
          <p:nvPr>
            <p:ph type="title"/>
          </p:nvPr>
        </p:nvSpPr>
        <p:spPr>
          <a:xfrm>
            <a:off x="914664" y="190500"/>
            <a:ext cx="16037720" cy="1733427"/>
          </a:xfrm>
        </p:spPr>
        <p:txBody>
          <a:bodyPr vert="horz" lIns="137160" tIns="68580" rIns="137160" bIns="68580" rtlCol="0" anchor="ctr">
            <a:normAutofit/>
          </a:bodyPr>
          <a:lstStyle/>
          <a:p>
            <a:pPr>
              <a:lnSpc>
                <a:spcPct val="150000"/>
              </a:lnSpc>
            </a:pPr>
            <a:endParaRPr lang="en-US" dirty="0">
              <a:solidFill>
                <a:srgbClr val="0033CC"/>
              </a:solidFill>
              <a:latin typeface="League Spartan" panose="020B0604020202020204" charset="0"/>
            </a:endParaRPr>
          </a:p>
        </p:txBody>
      </p:sp>
      <p:graphicFrame>
        <p:nvGraphicFramePr>
          <p:cNvPr id="6" name="Content Placeholder 5">
            <a:extLst>
              <a:ext uri="{FF2B5EF4-FFF2-40B4-BE49-F238E27FC236}">
                <a16:creationId xmlns:a16="http://schemas.microsoft.com/office/drawing/2014/main" id="{999F4E9B-CF56-D32C-2691-0E11B17344F1}"/>
              </a:ext>
            </a:extLst>
          </p:cNvPr>
          <p:cNvGraphicFramePr>
            <a:graphicFrameLocks noGrp="1"/>
          </p:cNvGraphicFramePr>
          <p:nvPr>
            <p:ph idx="1"/>
          </p:nvPr>
        </p:nvGraphicFramePr>
        <p:xfrm>
          <a:off x="609600" y="1923927"/>
          <a:ext cx="10515599" cy="7562971"/>
        </p:xfrm>
        <a:graphic>
          <a:graphicData uri="http://schemas.openxmlformats.org/drawingml/2006/table">
            <a:tbl>
              <a:tblPr>
                <a:tableStyleId>{E8B1032C-EA38-4F05-BA0D-38AFFFC7BED3}</a:tableStyleId>
              </a:tblPr>
              <a:tblGrid>
                <a:gridCol w="1861860">
                  <a:extLst>
                    <a:ext uri="{9D8B030D-6E8A-4147-A177-3AD203B41FA5}">
                      <a16:colId xmlns:a16="http://schemas.microsoft.com/office/drawing/2014/main" val="3309211611"/>
                    </a:ext>
                  </a:extLst>
                </a:gridCol>
                <a:gridCol w="3298269">
                  <a:extLst>
                    <a:ext uri="{9D8B030D-6E8A-4147-A177-3AD203B41FA5}">
                      <a16:colId xmlns:a16="http://schemas.microsoft.com/office/drawing/2014/main" val="3667595567"/>
                    </a:ext>
                  </a:extLst>
                </a:gridCol>
                <a:gridCol w="973494">
                  <a:extLst>
                    <a:ext uri="{9D8B030D-6E8A-4147-A177-3AD203B41FA5}">
                      <a16:colId xmlns:a16="http://schemas.microsoft.com/office/drawing/2014/main" val="2378382750"/>
                    </a:ext>
                  </a:extLst>
                </a:gridCol>
                <a:gridCol w="1101309">
                  <a:extLst>
                    <a:ext uri="{9D8B030D-6E8A-4147-A177-3AD203B41FA5}">
                      <a16:colId xmlns:a16="http://schemas.microsoft.com/office/drawing/2014/main" val="430161638"/>
                    </a:ext>
                  </a:extLst>
                </a:gridCol>
                <a:gridCol w="3280667">
                  <a:extLst>
                    <a:ext uri="{9D8B030D-6E8A-4147-A177-3AD203B41FA5}">
                      <a16:colId xmlns:a16="http://schemas.microsoft.com/office/drawing/2014/main" val="960254724"/>
                    </a:ext>
                  </a:extLst>
                </a:gridCol>
              </a:tblGrid>
              <a:tr h="643690">
                <a:tc>
                  <a:txBody>
                    <a:bodyPr/>
                    <a:lstStyle/>
                    <a:p>
                      <a:pPr algn="just">
                        <a:buNone/>
                      </a:pPr>
                      <a:r>
                        <a:rPr lang="en-IN" sz="1600" b="1" dirty="0">
                          <a:solidFill>
                            <a:schemeClr val="tx1">
                              <a:lumMod val="75000"/>
                              <a:lumOff val="25000"/>
                            </a:schemeClr>
                          </a:solidFill>
                        </a:rPr>
                        <a:t>Stakeholder</a:t>
                      </a:r>
                    </a:p>
                  </a:txBody>
                  <a:tcPr marL="204348" marR="153261" marT="102174" marB="102174" anchor="ctr"/>
                </a:tc>
                <a:tc>
                  <a:txBody>
                    <a:bodyPr/>
                    <a:lstStyle/>
                    <a:p>
                      <a:pPr algn="just">
                        <a:buNone/>
                      </a:pPr>
                      <a:r>
                        <a:rPr lang="en-IN" sz="1600" b="1" dirty="0">
                          <a:solidFill>
                            <a:schemeClr val="tx1">
                              <a:lumMod val="75000"/>
                              <a:lumOff val="25000"/>
                            </a:schemeClr>
                          </a:solidFill>
                        </a:rPr>
                        <a:t>Role in the Intervention</a:t>
                      </a:r>
                    </a:p>
                  </a:txBody>
                  <a:tcPr marL="204348" marR="153261" marT="102174" marB="102174" anchor="ctr"/>
                </a:tc>
                <a:tc>
                  <a:txBody>
                    <a:bodyPr/>
                    <a:lstStyle/>
                    <a:p>
                      <a:pPr algn="just">
                        <a:buNone/>
                      </a:pPr>
                      <a:r>
                        <a:rPr lang="en-IN" sz="1600" b="1" dirty="0">
                          <a:solidFill>
                            <a:schemeClr val="tx1">
                              <a:lumMod val="75000"/>
                              <a:lumOff val="25000"/>
                            </a:schemeClr>
                          </a:solidFill>
                        </a:rPr>
                        <a:t>Power</a:t>
                      </a:r>
                    </a:p>
                  </a:txBody>
                  <a:tcPr marL="204348" marR="153261" marT="102174" marB="102174" anchor="ctr"/>
                </a:tc>
                <a:tc>
                  <a:txBody>
                    <a:bodyPr/>
                    <a:lstStyle/>
                    <a:p>
                      <a:pPr algn="just">
                        <a:buNone/>
                      </a:pPr>
                      <a:r>
                        <a:rPr lang="en-IN" sz="1600" b="1" dirty="0">
                          <a:solidFill>
                            <a:schemeClr val="tx1">
                              <a:lumMod val="75000"/>
                              <a:lumOff val="25000"/>
                            </a:schemeClr>
                          </a:solidFill>
                        </a:rPr>
                        <a:t>Interest</a:t>
                      </a:r>
                    </a:p>
                  </a:txBody>
                  <a:tcPr marL="204348" marR="153261" marT="102174" marB="102174" anchor="ctr"/>
                </a:tc>
                <a:tc>
                  <a:txBody>
                    <a:bodyPr/>
                    <a:lstStyle/>
                    <a:p>
                      <a:pPr algn="just">
                        <a:buNone/>
                      </a:pPr>
                      <a:r>
                        <a:rPr lang="en-IN" sz="1600" b="1" dirty="0">
                          <a:solidFill>
                            <a:schemeClr val="tx1">
                              <a:lumMod val="75000"/>
                              <a:lumOff val="25000"/>
                            </a:schemeClr>
                          </a:solidFill>
                        </a:rPr>
                        <a:t>Management Strategy</a:t>
                      </a:r>
                    </a:p>
                  </a:txBody>
                  <a:tcPr marL="204348" marR="153261" marT="102174" marB="102174" anchor="ctr"/>
                </a:tc>
                <a:extLst>
                  <a:ext uri="{0D108BD9-81ED-4DB2-BD59-A6C34878D82A}">
                    <a16:rowId xmlns:a16="http://schemas.microsoft.com/office/drawing/2014/main" val="3016202085"/>
                  </a:ext>
                </a:extLst>
              </a:tr>
              <a:tr h="1183891">
                <a:tc>
                  <a:txBody>
                    <a:bodyPr/>
                    <a:lstStyle/>
                    <a:p>
                      <a:pPr algn="just">
                        <a:buNone/>
                      </a:pPr>
                      <a:r>
                        <a:rPr lang="en-IN" sz="1400" b="1">
                          <a:solidFill>
                            <a:schemeClr val="tx1">
                              <a:lumMod val="75000"/>
                              <a:lumOff val="25000"/>
                            </a:schemeClr>
                          </a:solidFill>
                        </a:rPr>
                        <a:t>Elderly Parkinson's Patients</a:t>
                      </a:r>
                      <a:endParaRPr lang="en-IN" sz="1400">
                        <a:solidFill>
                          <a:schemeClr val="tx1">
                            <a:lumMod val="75000"/>
                            <a:lumOff val="25000"/>
                          </a:schemeClr>
                        </a:solidFill>
                      </a:endParaRPr>
                    </a:p>
                  </a:txBody>
                  <a:tcPr marL="204348" marR="153261" marT="102174" marB="102174" anchor="ctr"/>
                </a:tc>
                <a:tc>
                  <a:txBody>
                    <a:bodyPr/>
                    <a:lstStyle/>
                    <a:p>
                      <a:pPr algn="just">
                        <a:buNone/>
                      </a:pPr>
                      <a:r>
                        <a:rPr lang="en-IN" sz="1400" dirty="0">
                          <a:solidFill>
                            <a:schemeClr val="tx1">
                              <a:lumMod val="75000"/>
                              <a:lumOff val="25000"/>
                            </a:schemeClr>
                          </a:solidFill>
                        </a:rPr>
                        <a:t>Primary users of wearable sensors for continuous monitoring of symptoms and health status.</a:t>
                      </a:r>
                    </a:p>
                  </a:txBody>
                  <a:tcPr marL="204348" marR="153261" marT="102174" marB="102174" anchor="ctr"/>
                </a:tc>
                <a:tc>
                  <a:txBody>
                    <a:bodyPr/>
                    <a:lstStyle/>
                    <a:p>
                      <a:pPr algn="just">
                        <a:buNone/>
                      </a:pPr>
                      <a:r>
                        <a:rPr lang="en-IN" sz="1400">
                          <a:solidFill>
                            <a:schemeClr val="tx1">
                              <a:lumMod val="75000"/>
                              <a:lumOff val="25000"/>
                            </a:schemeClr>
                          </a:solidFill>
                        </a:rPr>
                        <a:t>Low</a:t>
                      </a:r>
                    </a:p>
                  </a:txBody>
                  <a:tcPr marL="204348" marR="153261" marT="102174" marB="102174" anchor="ctr"/>
                </a:tc>
                <a:tc>
                  <a:txBody>
                    <a:bodyPr/>
                    <a:lstStyle/>
                    <a:p>
                      <a:pPr algn="just">
                        <a:buNone/>
                      </a:pPr>
                      <a:r>
                        <a:rPr lang="en-IN" sz="1400" dirty="0">
                          <a:solidFill>
                            <a:schemeClr val="tx1">
                              <a:lumMod val="75000"/>
                              <a:lumOff val="25000"/>
                            </a:schemeClr>
                          </a:solidFill>
                        </a:rPr>
                        <a:t>High</a:t>
                      </a:r>
                    </a:p>
                  </a:txBody>
                  <a:tcPr marL="204348" marR="153261" marT="102174" marB="102174" anchor="ctr"/>
                </a:tc>
                <a:tc>
                  <a:txBody>
                    <a:bodyPr/>
                    <a:lstStyle/>
                    <a:p>
                      <a:pPr algn="just">
                        <a:buNone/>
                      </a:pPr>
                      <a:r>
                        <a:rPr lang="en-IN" sz="1400">
                          <a:solidFill>
                            <a:schemeClr val="tx1">
                              <a:lumMod val="75000"/>
                              <a:lumOff val="25000"/>
                            </a:schemeClr>
                          </a:solidFill>
                        </a:rPr>
                        <a:t>Provide training, simple device interfaces, ongoing technical support, and involve patients in feedback sessions.</a:t>
                      </a:r>
                    </a:p>
                  </a:txBody>
                  <a:tcPr marL="204348" marR="153261" marT="102174" marB="102174" anchor="ctr"/>
                </a:tc>
                <a:extLst>
                  <a:ext uri="{0D108BD9-81ED-4DB2-BD59-A6C34878D82A}">
                    <a16:rowId xmlns:a16="http://schemas.microsoft.com/office/drawing/2014/main" val="3157060901"/>
                  </a:ext>
                </a:extLst>
              </a:tr>
              <a:tr h="1164024">
                <a:tc>
                  <a:txBody>
                    <a:bodyPr/>
                    <a:lstStyle/>
                    <a:p>
                      <a:pPr algn="just">
                        <a:buNone/>
                      </a:pPr>
                      <a:r>
                        <a:rPr lang="en-IN" sz="1400" b="1">
                          <a:solidFill>
                            <a:schemeClr val="tx1">
                              <a:lumMod val="75000"/>
                              <a:lumOff val="25000"/>
                            </a:schemeClr>
                          </a:solidFill>
                        </a:rPr>
                        <a:t>Family Members and Caregivers</a:t>
                      </a:r>
                      <a:endParaRPr lang="en-IN" sz="1400">
                        <a:solidFill>
                          <a:schemeClr val="tx1">
                            <a:lumMod val="75000"/>
                            <a:lumOff val="25000"/>
                          </a:schemeClr>
                        </a:solidFill>
                      </a:endParaRPr>
                    </a:p>
                  </a:txBody>
                  <a:tcPr marL="204348" marR="153261" marT="102174" marB="102174" anchor="ctr"/>
                </a:tc>
                <a:tc>
                  <a:txBody>
                    <a:bodyPr/>
                    <a:lstStyle/>
                    <a:p>
                      <a:pPr algn="just">
                        <a:buNone/>
                      </a:pPr>
                      <a:r>
                        <a:rPr lang="en-IN" sz="1400" dirty="0">
                          <a:solidFill>
                            <a:schemeClr val="tx1">
                              <a:lumMod val="75000"/>
                              <a:lumOff val="25000"/>
                            </a:schemeClr>
                          </a:solidFill>
                        </a:rPr>
                        <a:t>Support patients in using wearable devices, monitoring alerts, and encouraging adherence Bloem et al., 2021).</a:t>
                      </a:r>
                    </a:p>
                  </a:txBody>
                  <a:tcPr marL="204348" marR="153261" marT="102174" marB="102174" anchor="ctr"/>
                </a:tc>
                <a:tc>
                  <a:txBody>
                    <a:bodyPr/>
                    <a:lstStyle/>
                    <a:p>
                      <a:pPr algn="just">
                        <a:buNone/>
                      </a:pPr>
                      <a:r>
                        <a:rPr lang="en-IN" sz="1400" dirty="0">
                          <a:solidFill>
                            <a:schemeClr val="tx1">
                              <a:lumMod val="75000"/>
                              <a:lumOff val="25000"/>
                            </a:schemeClr>
                          </a:solidFill>
                        </a:rPr>
                        <a:t>Medium</a:t>
                      </a:r>
                    </a:p>
                  </a:txBody>
                  <a:tcPr marL="204348" marR="153261" marT="102174" marB="102174" anchor="ctr"/>
                </a:tc>
                <a:tc>
                  <a:txBody>
                    <a:bodyPr/>
                    <a:lstStyle/>
                    <a:p>
                      <a:pPr algn="just">
                        <a:buNone/>
                      </a:pPr>
                      <a:r>
                        <a:rPr lang="en-IN" sz="1400" dirty="0">
                          <a:solidFill>
                            <a:schemeClr val="tx1">
                              <a:lumMod val="75000"/>
                              <a:lumOff val="25000"/>
                            </a:schemeClr>
                          </a:solidFill>
                        </a:rPr>
                        <a:t>High</a:t>
                      </a:r>
                    </a:p>
                  </a:txBody>
                  <a:tcPr marL="204348" marR="153261" marT="102174" marB="102174" anchor="ctr"/>
                </a:tc>
                <a:tc>
                  <a:txBody>
                    <a:bodyPr/>
                    <a:lstStyle/>
                    <a:p>
                      <a:pPr algn="just">
                        <a:buNone/>
                      </a:pPr>
                      <a:r>
                        <a:rPr lang="en-IN" sz="1400" dirty="0">
                          <a:solidFill>
                            <a:schemeClr val="tx1">
                              <a:lumMod val="75000"/>
                              <a:lumOff val="25000"/>
                            </a:schemeClr>
                          </a:solidFill>
                        </a:rPr>
                        <a:t>Engage through education programmes, regular communication, and caregiver support resources.</a:t>
                      </a:r>
                    </a:p>
                  </a:txBody>
                  <a:tcPr marL="204348" marR="153261" marT="102174" marB="102174" anchor="ctr"/>
                </a:tc>
                <a:extLst>
                  <a:ext uri="{0D108BD9-81ED-4DB2-BD59-A6C34878D82A}">
                    <a16:rowId xmlns:a16="http://schemas.microsoft.com/office/drawing/2014/main" val="4059609044"/>
                  </a:ext>
                </a:extLst>
              </a:tr>
              <a:tr h="949092">
                <a:tc>
                  <a:txBody>
                    <a:bodyPr/>
                    <a:lstStyle/>
                    <a:p>
                      <a:pPr algn="just">
                        <a:buNone/>
                      </a:pPr>
                      <a:r>
                        <a:rPr lang="en-IN" sz="1400" b="1">
                          <a:solidFill>
                            <a:schemeClr val="tx1">
                              <a:lumMod val="75000"/>
                              <a:lumOff val="25000"/>
                            </a:schemeClr>
                          </a:solidFill>
                        </a:rPr>
                        <a:t>Neurologists and Parkinson's Specialists</a:t>
                      </a:r>
                      <a:endParaRPr lang="en-IN" sz="1400">
                        <a:solidFill>
                          <a:schemeClr val="tx1">
                            <a:lumMod val="75000"/>
                            <a:lumOff val="25000"/>
                          </a:schemeClr>
                        </a:solidFill>
                      </a:endParaRPr>
                    </a:p>
                  </a:txBody>
                  <a:tcPr marL="204348" marR="153261" marT="102174" marB="102174" anchor="ctr"/>
                </a:tc>
                <a:tc>
                  <a:txBody>
                    <a:bodyPr/>
                    <a:lstStyle/>
                    <a:p>
                      <a:pPr algn="just">
                        <a:buNone/>
                      </a:pPr>
                      <a:r>
                        <a:rPr lang="en-IN" sz="1400" dirty="0">
                          <a:solidFill>
                            <a:schemeClr val="tx1">
                              <a:lumMod val="75000"/>
                              <a:lumOff val="25000"/>
                            </a:schemeClr>
                          </a:solidFill>
                        </a:rPr>
                        <a:t>Analyse wearable-generated clinical data, monitor disease progression, and adjust treatment plans.</a:t>
                      </a:r>
                    </a:p>
                  </a:txBody>
                  <a:tcPr marL="204348" marR="153261" marT="102174" marB="102174" anchor="ctr"/>
                </a:tc>
                <a:tc>
                  <a:txBody>
                    <a:bodyPr/>
                    <a:lstStyle/>
                    <a:p>
                      <a:pPr algn="just">
                        <a:buNone/>
                      </a:pPr>
                      <a:r>
                        <a:rPr lang="en-IN" sz="1400" dirty="0">
                          <a:solidFill>
                            <a:schemeClr val="tx1">
                              <a:lumMod val="75000"/>
                              <a:lumOff val="25000"/>
                            </a:schemeClr>
                          </a:solidFill>
                        </a:rPr>
                        <a:t>High</a:t>
                      </a:r>
                    </a:p>
                  </a:txBody>
                  <a:tcPr marL="204348" marR="153261" marT="102174" marB="102174" anchor="ctr"/>
                </a:tc>
                <a:tc>
                  <a:txBody>
                    <a:bodyPr/>
                    <a:lstStyle/>
                    <a:p>
                      <a:pPr algn="just">
                        <a:buNone/>
                      </a:pPr>
                      <a:r>
                        <a:rPr lang="en-IN" sz="1400">
                          <a:solidFill>
                            <a:schemeClr val="tx1">
                              <a:lumMod val="75000"/>
                              <a:lumOff val="25000"/>
                            </a:schemeClr>
                          </a:solidFill>
                        </a:rPr>
                        <a:t>High</a:t>
                      </a:r>
                    </a:p>
                  </a:txBody>
                  <a:tcPr marL="204348" marR="153261" marT="102174" marB="102174" anchor="ctr"/>
                </a:tc>
                <a:tc>
                  <a:txBody>
                    <a:bodyPr/>
                    <a:lstStyle/>
                    <a:p>
                      <a:pPr algn="just">
                        <a:buNone/>
                      </a:pPr>
                      <a:r>
                        <a:rPr lang="en-IN" sz="1400" dirty="0">
                          <a:solidFill>
                            <a:schemeClr val="tx1">
                              <a:lumMod val="75000"/>
                              <a:lumOff val="25000"/>
                            </a:schemeClr>
                          </a:solidFill>
                        </a:rPr>
                        <a:t>Involve in planning, clinical decision-making, protocol development, and evaluation of intervention outcomes.</a:t>
                      </a:r>
                    </a:p>
                  </a:txBody>
                  <a:tcPr marL="204348" marR="153261" marT="102174" marB="102174" anchor="ctr"/>
                </a:tc>
                <a:extLst>
                  <a:ext uri="{0D108BD9-81ED-4DB2-BD59-A6C34878D82A}">
                    <a16:rowId xmlns:a16="http://schemas.microsoft.com/office/drawing/2014/main" val="681540947"/>
                  </a:ext>
                </a:extLst>
              </a:tr>
              <a:tr h="1183891">
                <a:tc>
                  <a:txBody>
                    <a:bodyPr/>
                    <a:lstStyle/>
                    <a:p>
                      <a:pPr algn="just">
                        <a:buNone/>
                      </a:pPr>
                      <a:r>
                        <a:rPr lang="en-IN" sz="1400" b="1">
                          <a:solidFill>
                            <a:schemeClr val="tx1">
                              <a:lumMod val="75000"/>
                              <a:lumOff val="25000"/>
                            </a:schemeClr>
                          </a:solidFill>
                        </a:rPr>
                        <a:t>General Practitioners (GPs)</a:t>
                      </a:r>
                      <a:endParaRPr lang="en-IN" sz="1400">
                        <a:solidFill>
                          <a:schemeClr val="tx1">
                            <a:lumMod val="75000"/>
                            <a:lumOff val="25000"/>
                          </a:schemeClr>
                        </a:solidFill>
                      </a:endParaRPr>
                    </a:p>
                  </a:txBody>
                  <a:tcPr marL="204348" marR="153261" marT="102174" marB="102174" anchor="ctr"/>
                </a:tc>
                <a:tc>
                  <a:txBody>
                    <a:bodyPr/>
                    <a:lstStyle/>
                    <a:p>
                      <a:pPr algn="just">
                        <a:buNone/>
                      </a:pPr>
                      <a:r>
                        <a:rPr lang="en-IN" sz="1400" dirty="0">
                          <a:solidFill>
                            <a:schemeClr val="tx1">
                              <a:lumMod val="75000"/>
                              <a:lumOff val="25000"/>
                            </a:schemeClr>
                          </a:solidFill>
                        </a:rPr>
                        <a:t>Provide primary care, review patient data, coordinate referrals, and support long-term disease management (Bloem et al., 2021).</a:t>
                      </a:r>
                    </a:p>
                  </a:txBody>
                  <a:tcPr marL="204348" marR="153261" marT="102174" marB="102174" anchor="ctr"/>
                </a:tc>
                <a:tc>
                  <a:txBody>
                    <a:bodyPr/>
                    <a:lstStyle/>
                    <a:p>
                      <a:pPr algn="just">
                        <a:buNone/>
                      </a:pPr>
                      <a:r>
                        <a:rPr lang="en-IN" sz="1400">
                          <a:solidFill>
                            <a:schemeClr val="tx1">
                              <a:lumMod val="75000"/>
                              <a:lumOff val="25000"/>
                            </a:schemeClr>
                          </a:solidFill>
                        </a:rPr>
                        <a:t>High</a:t>
                      </a:r>
                    </a:p>
                  </a:txBody>
                  <a:tcPr marL="204348" marR="153261" marT="102174" marB="102174" anchor="ctr"/>
                </a:tc>
                <a:tc>
                  <a:txBody>
                    <a:bodyPr/>
                    <a:lstStyle/>
                    <a:p>
                      <a:pPr algn="just">
                        <a:buNone/>
                      </a:pPr>
                      <a:r>
                        <a:rPr lang="en-IN" sz="1400" dirty="0">
                          <a:solidFill>
                            <a:schemeClr val="tx1">
                              <a:lumMod val="75000"/>
                              <a:lumOff val="25000"/>
                            </a:schemeClr>
                          </a:solidFill>
                        </a:rPr>
                        <a:t>High</a:t>
                      </a:r>
                    </a:p>
                  </a:txBody>
                  <a:tcPr marL="204348" marR="153261" marT="102174" marB="102174" anchor="ctr"/>
                </a:tc>
                <a:tc>
                  <a:txBody>
                    <a:bodyPr/>
                    <a:lstStyle/>
                    <a:p>
                      <a:pPr algn="just">
                        <a:buNone/>
                      </a:pPr>
                      <a:r>
                        <a:rPr lang="en-IN" sz="1400" dirty="0">
                          <a:solidFill>
                            <a:schemeClr val="tx1">
                              <a:lumMod val="75000"/>
                              <a:lumOff val="25000"/>
                            </a:schemeClr>
                          </a:solidFill>
                        </a:rPr>
                        <a:t>Maintain continuous communication, provide digital health training, and integrate wearable data into routine consultations.</a:t>
                      </a:r>
                    </a:p>
                  </a:txBody>
                  <a:tcPr marL="204348" marR="153261" marT="102174" marB="102174" anchor="ctr"/>
                </a:tc>
                <a:extLst>
                  <a:ext uri="{0D108BD9-81ED-4DB2-BD59-A6C34878D82A}">
                    <a16:rowId xmlns:a16="http://schemas.microsoft.com/office/drawing/2014/main" val="743993447"/>
                  </a:ext>
                </a:extLst>
              </a:tr>
              <a:tr h="1254492">
                <a:tc>
                  <a:txBody>
                    <a:bodyPr/>
                    <a:lstStyle/>
                    <a:p>
                      <a:pPr algn="just">
                        <a:buNone/>
                      </a:pPr>
                      <a:r>
                        <a:rPr lang="en-IN" sz="1400" b="1">
                          <a:solidFill>
                            <a:schemeClr val="tx1">
                              <a:lumMod val="75000"/>
                              <a:lumOff val="25000"/>
                            </a:schemeClr>
                          </a:solidFill>
                        </a:rPr>
                        <a:t>NHS (National Health Service)</a:t>
                      </a:r>
                      <a:endParaRPr lang="en-IN" sz="1400">
                        <a:solidFill>
                          <a:schemeClr val="tx1">
                            <a:lumMod val="75000"/>
                            <a:lumOff val="25000"/>
                          </a:schemeClr>
                        </a:solidFill>
                      </a:endParaRPr>
                    </a:p>
                  </a:txBody>
                  <a:tcPr marL="204348" marR="153261" marT="102174" marB="102174" anchor="ctr"/>
                </a:tc>
                <a:tc>
                  <a:txBody>
                    <a:bodyPr/>
                    <a:lstStyle/>
                    <a:p>
                      <a:pPr algn="just">
                        <a:buNone/>
                      </a:pPr>
                      <a:r>
                        <a:rPr lang="en-IN" sz="1400">
                          <a:solidFill>
                            <a:schemeClr val="tx1">
                              <a:lumMod val="75000"/>
                              <a:lumOff val="25000"/>
                            </a:schemeClr>
                          </a:solidFill>
                        </a:rPr>
                        <a:t>Provide funding, policy support, digital infrastructure, and integration within healthcare services.</a:t>
                      </a:r>
                    </a:p>
                  </a:txBody>
                  <a:tcPr marL="204348" marR="153261" marT="102174" marB="102174" anchor="ctr"/>
                </a:tc>
                <a:tc>
                  <a:txBody>
                    <a:bodyPr/>
                    <a:lstStyle/>
                    <a:p>
                      <a:pPr algn="just">
                        <a:buNone/>
                      </a:pPr>
                      <a:r>
                        <a:rPr lang="en-IN" sz="1400">
                          <a:solidFill>
                            <a:schemeClr val="tx1">
                              <a:lumMod val="75000"/>
                              <a:lumOff val="25000"/>
                            </a:schemeClr>
                          </a:solidFill>
                        </a:rPr>
                        <a:t>High</a:t>
                      </a:r>
                    </a:p>
                  </a:txBody>
                  <a:tcPr marL="204348" marR="153261" marT="102174" marB="102174" anchor="ctr"/>
                </a:tc>
                <a:tc>
                  <a:txBody>
                    <a:bodyPr/>
                    <a:lstStyle/>
                    <a:p>
                      <a:pPr algn="just">
                        <a:buNone/>
                      </a:pPr>
                      <a:r>
                        <a:rPr lang="en-IN" sz="1400">
                          <a:solidFill>
                            <a:schemeClr val="tx1">
                              <a:lumMod val="75000"/>
                              <a:lumOff val="25000"/>
                            </a:schemeClr>
                          </a:solidFill>
                        </a:rPr>
                        <a:t>High</a:t>
                      </a:r>
                    </a:p>
                  </a:txBody>
                  <a:tcPr marL="204348" marR="153261" marT="102174" marB="102174" anchor="ctr"/>
                </a:tc>
                <a:tc>
                  <a:txBody>
                    <a:bodyPr/>
                    <a:lstStyle/>
                    <a:p>
                      <a:pPr algn="just">
                        <a:buNone/>
                      </a:pPr>
                      <a:r>
                        <a:rPr lang="en-IN" sz="1400" dirty="0">
                          <a:solidFill>
                            <a:schemeClr val="tx1">
                              <a:lumMod val="75000"/>
                              <a:lumOff val="25000"/>
                            </a:schemeClr>
                          </a:solidFill>
                        </a:rPr>
                        <a:t>Maintain close collaboration, demonstrate cost-effectiveness, comply with NHS Digital and NICE guidance, and report outcomes.</a:t>
                      </a:r>
                    </a:p>
                  </a:txBody>
                  <a:tcPr marL="204348" marR="153261" marT="102174" marB="102174" anchor="ctr"/>
                </a:tc>
                <a:extLst>
                  <a:ext uri="{0D108BD9-81ED-4DB2-BD59-A6C34878D82A}">
                    <a16:rowId xmlns:a16="http://schemas.microsoft.com/office/drawing/2014/main" val="3089817889"/>
                  </a:ext>
                </a:extLst>
              </a:tr>
              <a:tr h="1183891">
                <a:tc>
                  <a:txBody>
                    <a:bodyPr/>
                    <a:lstStyle/>
                    <a:p>
                      <a:pPr algn="just">
                        <a:buNone/>
                      </a:pPr>
                      <a:r>
                        <a:rPr lang="en-IN" sz="1400" b="1">
                          <a:solidFill>
                            <a:schemeClr val="tx1">
                              <a:lumMod val="75000"/>
                              <a:lumOff val="25000"/>
                            </a:schemeClr>
                          </a:solidFill>
                        </a:rPr>
                        <a:t>Hospitals and Clinics</a:t>
                      </a:r>
                      <a:endParaRPr lang="en-IN" sz="1400">
                        <a:solidFill>
                          <a:schemeClr val="tx1">
                            <a:lumMod val="75000"/>
                            <a:lumOff val="25000"/>
                          </a:schemeClr>
                        </a:solidFill>
                      </a:endParaRPr>
                    </a:p>
                  </a:txBody>
                  <a:tcPr marL="204348" marR="153261" marT="102174" marB="102174" anchor="ctr"/>
                </a:tc>
                <a:tc>
                  <a:txBody>
                    <a:bodyPr/>
                    <a:lstStyle/>
                    <a:p>
                      <a:pPr algn="just">
                        <a:buNone/>
                      </a:pPr>
                      <a:r>
                        <a:rPr lang="en-IN" sz="1400">
                          <a:solidFill>
                            <a:schemeClr val="tx1">
                              <a:lumMod val="75000"/>
                              <a:lumOff val="25000"/>
                            </a:schemeClr>
                          </a:solidFill>
                        </a:rPr>
                        <a:t>Implement wearable technology within clinical pathways, monitor patients, and coordinate multidisciplinary care.</a:t>
                      </a:r>
                    </a:p>
                  </a:txBody>
                  <a:tcPr marL="204348" marR="153261" marT="102174" marB="102174" anchor="ctr"/>
                </a:tc>
                <a:tc>
                  <a:txBody>
                    <a:bodyPr/>
                    <a:lstStyle/>
                    <a:p>
                      <a:pPr algn="just">
                        <a:buNone/>
                      </a:pPr>
                      <a:r>
                        <a:rPr lang="en-IN" sz="1400">
                          <a:solidFill>
                            <a:schemeClr val="tx1">
                              <a:lumMod val="75000"/>
                              <a:lumOff val="25000"/>
                            </a:schemeClr>
                          </a:solidFill>
                        </a:rPr>
                        <a:t>High</a:t>
                      </a:r>
                    </a:p>
                  </a:txBody>
                  <a:tcPr marL="204348" marR="153261" marT="102174" marB="102174" anchor="ctr"/>
                </a:tc>
                <a:tc>
                  <a:txBody>
                    <a:bodyPr/>
                    <a:lstStyle/>
                    <a:p>
                      <a:pPr algn="just">
                        <a:buNone/>
                      </a:pPr>
                      <a:r>
                        <a:rPr lang="en-IN" sz="1400">
                          <a:solidFill>
                            <a:schemeClr val="tx1">
                              <a:lumMod val="75000"/>
                              <a:lumOff val="25000"/>
                            </a:schemeClr>
                          </a:solidFill>
                        </a:rPr>
                        <a:t>Medium</a:t>
                      </a:r>
                    </a:p>
                  </a:txBody>
                  <a:tcPr marL="204348" marR="153261" marT="102174" marB="102174" anchor="ctr"/>
                </a:tc>
                <a:tc>
                  <a:txBody>
                    <a:bodyPr/>
                    <a:lstStyle/>
                    <a:p>
                      <a:pPr algn="just">
                        <a:buNone/>
                      </a:pPr>
                      <a:r>
                        <a:rPr lang="en-IN" sz="1400" dirty="0">
                          <a:solidFill>
                            <a:schemeClr val="tx1">
                              <a:lumMod val="75000"/>
                              <a:lumOff val="25000"/>
                            </a:schemeClr>
                          </a:solidFill>
                        </a:rPr>
                        <a:t>Provide staff training, establish implementation protocols, and ensure interoperability with electronic health records.</a:t>
                      </a:r>
                    </a:p>
                  </a:txBody>
                  <a:tcPr marL="204348" marR="153261" marT="102174" marB="102174" anchor="ctr"/>
                </a:tc>
                <a:extLst>
                  <a:ext uri="{0D108BD9-81ED-4DB2-BD59-A6C34878D82A}">
                    <a16:rowId xmlns:a16="http://schemas.microsoft.com/office/drawing/2014/main" val="1982745648"/>
                  </a:ext>
                </a:extLst>
              </a:tr>
            </a:tbl>
          </a:graphicData>
        </a:graphic>
      </p:graphicFrame>
      <p:pic>
        <p:nvPicPr>
          <p:cNvPr id="8" name="Picture 7">
            <a:extLst>
              <a:ext uri="{FF2B5EF4-FFF2-40B4-BE49-F238E27FC236}">
                <a16:creationId xmlns:a16="http://schemas.microsoft.com/office/drawing/2014/main" id="{BB55354C-E625-F1EF-7E60-09D90BBDFCFB}"/>
              </a:ext>
            </a:extLst>
          </p:cNvPr>
          <p:cNvPicPr>
            <a:picLocks noChangeAspect="1"/>
          </p:cNvPicPr>
          <p:nvPr/>
        </p:nvPicPr>
        <p:blipFill>
          <a:blip r:embed="rId3"/>
          <a:stretch>
            <a:fillRect/>
          </a:stretch>
        </p:blipFill>
        <p:spPr>
          <a:xfrm>
            <a:off x="11294531" y="2237868"/>
            <a:ext cx="6677412" cy="6677412"/>
          </a:xfrm>
          <a:prstGeom prst="rect">
            <a:avLst/>
          </a:prstGeom>
        </p:spPr>
      </p:pic>
      <p:grpSp>
        <p:nvGrpSpPr>
          <p:cNvPr id="12" name="Group 3">
            <a:extLst>
              <a:ext uri="{FF2B5EF4-FFF2-40B4-BE49-F238E27FC236}">
                <a16:creationId xmlns:a16="http://schemas.microsoft.com/office/drawing/2014/main" id="{B5EBAD5D-61CD-9A1F-7E2E-492536136BE1}"/>
              </a:ext>
            </a:extLst>
          </p:cNvPr>
          <p:cNvGrpSpPr/>
          <p:nvPr/>
        </p:nvGrpSpPr>
        <p:grpSpPr>
          <a:xfrm>
            <a:off x="0" y="0"/>
            <a:ext cx="18288000" cy="1923927"/>
            <a:chOff x="0" y="0"/>
            <a:chExt cx="2556183" cy="2709333"/>
          </a:xfrm>
        </p:grpSpPr>
        <p:sp>
          <p:nvSpPr>
            <p:cNvPr id="13" name="Freeform 4">
              <a:extLst>
                <a:ext uri="{FF2B5EF4-FFF2-40B4-BE49-F238E27FC236}">
                  <a16:creationId xmlns:a16="http://schemas.microsoft.com/office/drawing/2014/main" id="{A3109524-DDA5-AA3A-5511-DA62E59FE76E}"/>
                </a:ext>
              </a:extLst>
            </p:cNvPr>
            <p:cNvSpPr/>
            <p:nvPr/>
          </p:nvSpPr>
          <p:spPr>
            <a:xfrm>
              <a:off x="0" y="0"/>
              <a:ext cx="2556183" cy="2709333"/>
            </a:xfrm>
            <a:custGeom>
              <a:avLst/>
              <a:gdLst/>
              <a:ahLst/>
              <a:cxnLst/>
              <a:rect l="l" t="t" r="r" b="b"/>
              <a:pathLst>
                <a:path w="2556183" h="2709333">
                  <a:moveTo>
                    <a:pt x="0" y="0"/>
                  </a:moveTo>
                  <a:lnTo>
                    <a:pt x="2556183" y="0"/>
                  </a:lnTo>
                  <a:lnTo>
                    <a:pt x="2556183" y="2709333"/>
                  </a:lnTo>
                  <a:lnTo>
                    <a:pt x="0" y="2709333"/>
                  </a:lnTo>
                  <a:close/>
                </a:path>
              </a:pathLst>
            </a:custGeom>
            <a:solidFill>
              <a:srgbClr val="004AAD"/>
            </a:solidFill>
          </p:spPr>
          <p:txBody>
            <a:bodyPr/>
            <a:lstStyle/>
            <a:p>
              <a:endParaRPr lang="en-GB"/>
            </a:p>
          </p:txBody>
        </p:sp>
        <p:sp>
          <p:nvSpPr>
            <p:cNvPr id="14" name="TextBox 5">
              <a:extLst>
                <a:ext uri="{FF2B5EF4-FFF2-40B4-BE49-F238E27FC236}">
                  <a16:creationId xmlns:a16="http://schemas.microsoft.com/office/drawing/2014/main" id="{8C762177-60DD-3E93-1AAA-273B0D2ECCE8}"/>
                </a:ext>
              </a:extLst>
            </p:cNvPr>
            <p:cNvSpPr txBox="1"/>
            <p:nvPr/>
          </p:nvSpPr>
          <p:spPr>
            <a:xfrm>
              <a:off x="0" y="-47625"/>
              <a:ext cx="2556183" cy="2756958"/>
            </a:xfrm>
            <a:prstGeom prst="rect">
              <a:avLst/>
            </a:prstGeom>
          </p:spPr>
          <p:txBody>
            <a:bodyPr lIns="50800" tIns="50800" rIns="50800" bIns="50800" rtlCol="0" anchor="ctr"/>
            <a:lstStyle/>
            <a:p>
              <a:pPr algn="ctr">
                <a:lnSpc>
                  <a:spcPts val="2659"/>
                </a:lnSpc>
              </a:pPr>
              <a:endParaRPr>
                <a:latin typeface="Arial" panose="020B0604020202020204" pitchFamily="34" charset="0"/>
                <a:cs typeface="Arial" panose="020B0604020202020204" pitchFamily="34" charset="0"/>
              </a:endParaRPr>
            </a:p>
          </p:txBody>
        </p:sp>
      </p:grpSp>
      <p:sp>
        <p:nvSpPr>
          <p:cNvPr id="15" name="TextBox 14">
            <a:extLst>
              <a:ext uri="{FF2B5EF4-FFF2-40B4-BE49-F238E27FC236}">
                <a16:creationId xmlns:a16="http://schemas.microsoft.com/office/drawing/2014/main" id="{CE1AC403-1CF2-4E90-E37E-E35CF3F2DD8C}"/>
              </a:ext>
            </a:extLst>
          </p:cNvPr>
          <p:cNvSpPr txBox="1"/>
          <p:nvPr/>
        </p:nvSpPr>
        <p:spPr>
          <a:xfrm>
            <a:off x="7010400" y="552714"/>
            <a:ext cx="13584608" cy="707886"/>
          </a:xfrm>
          <a:prstGeom prst="rect">
            <a:avLst/>
          </a:prstGeom>
          <a:noFill/>
        </p:spPr>
        <p:txBody>
          <a:bodyPr wrap="square" rtlCol="0">
            <a:spAutoFit/>
          </a:bodyPr>
          <a:lstStyle/>
          <a:p>
            <a:r>
              <a:rPr lang="en-GB" sz="4000" b="1" dirty="0">
                <a:solidFill>
                  <a:schemeClr val="bg1"/>
                </a:solidFill>
                <a:latin typeface="Poppins Bold" panose="00000800000000000000" charset="0"/>
                <a:cs typeface="Poppins Bold" panose="00000800000000000000" charset="0"/>
              </a:rPr>
              <a:t>Stakeholders</a:t>
            </a:r>
          </a:p>
        </p:txBody>
      </p:sp>
    </p:spTree>
    <p:extLst>
      <p:ext uri="{BB962C8B-B14F-4D97-AF65-F5344CB8AC3E}">
        <p14:creationId xmlns:p14="http://schemas.microsoft.com/office/powerpoint/2010/main" val="13998931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69F95-AA09-4CE5-2702-84F08341E644}"/>
              </a:ext>
            </a:extLst>
          </p:cNvPr>
          <p:cNvSpPr>
            <a:spLocks noGrp="1"/>
          </p:cNvSpPr>
          <p:nvPr>
            <p:ph type="title"/>
          </p:nvPr>
        </p:nvSpPr>
        <p:spPr>
          <a:xfrm>
            <a:off x="1219200" y="571500"/>
            <a:ext cx="16171164" cy="1770315"/>
          </a:xfrm>
        </p:spPr>
        <p:txBody>
          <a:bodyPr>
            <a:normAutofit/>
          </a:bodyPr>
          <a:lstStyle/>
          <a:p>
            <a:r>
              <a:rPr lang="en-GB" b="1" dirty="0">
                <a:solidFill>
                  <a:srgbClr val="0033CC"/>
                </a:solidFill>
                <a:latin typeface="League Spartan" panose="020B0604020202020204" charset="0"/>
                <a:cs typeface="Times New Roman" panose="02020603050405020304" pitchFamily="18" charset="0"/>
              </a:rPr>
              <a:t>BARRIERS TO IMPLEMENTATION</a:t>
            </a:r>
            <a:endParaRPr lang="en-IN" dirty="0">
              <a:solidFill>
                <a:srgbClr val="0033CC"/>
              </a:solidFill>
              <a:latin typeface="League Spartan" panose="020B0604020202020204"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909C98A6-F8FE-AE4E-1DFD-C34315E8C414}"/>
              </a:ext>
            </a:extLst>
          </p:cNvPr>
          <p:cNvGraphicFramePr>
            <a:graphicFrameLocks noGrp="1"/>
          </p:cNvGraphicFramePr>
          <p:nvPr/>
        </p:nvGraphicFramePr>
        <p:xfrm>
          <a:off x="685800" y="2555678"/>
          <a:ext cx="9090894" cy="7237597"/>
        </p:xfrm>
        <a:graphic>
          <a:graphicData uri="http://schemas.openxmlformats.org/drawingml/2006/table">
            <a:tbl>
              <a:tblPr>
                <a:tableStyleId>{BDBED569-4797-4DF1-A0F4-6AAB3CD982D8}</a:tableStyleId>
              </a:tblPr>
              <a:tblGrid>
                <a:gridCol w="3808476">
                  <a:extLst>
                    <a:ext uri="{9D8B030D-6E8A-4147-A177-3AD203B41FA5}">
                      <a16:colId xmlns:a16="http://schemas.microsoft.com/office/drawing/2014/main" val="4154667660"/>
                    </a:ext>
                  </a:extLst>
                </a:gridCol>
                <a:gridCol w="5282418">
                  <a:extLst>
                    <a:ext uri="{9D8B030D-6E8A-4147-A177-3AD203B41FA5}">
                      <a16:colId xmlns:a16="http://schemas.microsoft.com/office/drawing/2014/main" val="682673020"/>
                    </a:ext>
                  </a:extLst>
                </a:gridCol>
              </a:tblGrid>
              <a:tr h="696384">
                <a:tc>
                  <a:txBody>
                    <a:bodyPr/>
                    <a:lstStyle/>
                    <a:p>
                      <a:pPr>
                        <a:buNone/>
                      </a:pPr>
                      <a:r>
                        <a:rPr lang="en-IN" sz="1700" b="1" dirty="0"/>
                        <a:t>Potential Barrier</a:t>
                      </a:r>
                      <a:endParaRPr lang="en-IN" sz="1700" dirty="0"/>
                    </a:p>
                  </a:txBody>
                  <a:tcPr marL="85004" marR="85004" marT="42501" marB="42501" anchor="ctr">
                    <a:solidFill>
                      <a:schemeClr val="bg2">
                        <a:lumMod val="90000"/>
                      </a:schemeClr>
                    </a:solidFill>
                  </a:tcPr>
                </a:tc>
                <a:tc>
                  <a:txBody>
                    <a:bodyPr/>
                    <a:lstStyle/>
                    <a:p>
                      <a:pPr>
                        <a:buNone/>
                      </a:pPr>
                      <a:r>
                        <a:rPr lang="en-IN" sz="1700" b="1" dirty="0"/>
                        <a:t>Proposed Solution</a:t>
                      </a:r>
                      <a:endParaRPr lang="en-IN" sz="1700" dirty="0"/>
                    </a:p>
                  </a:txBody>
                  <a:tcPr marL="85004" marR="85004" marT="42501" marB="42501" anchor="ctr">
                    <a:solidFill>
                      <a:schemeClr val="bg2">
                        <a:lumMod val="90000"/>
                      </a:schemeClr>
                    </a:solidFill>
                  </a:tcPr>
                </a:tc>
                <a:extLst>
                  <a:ext uri="{0D108BD9-81ED-4DB2-BD59-A6C34878D82A}">
                    <a16:rowId xmlns:a16="http://schemas.microsoft.com/office/drawing/2014/main" val="909688983"/>
                  </a:ext>
                </a:extLst>
              </a:tr>
              <a:tr h="1311614">
                <a:tc>
                  <a:txBody>
                    <a:bodyPr/>
                    <a:lstStyle/>
                    <a:p>
                      <a:pPr>
                        <a:buNone/>
                      </a:pPr>
                      <a:r>
                        <a:rPr lang="en-IN" sz="1700" b="1" dirty="0"/>
                        <a:t>Limited Digital Literacy Among Elderly Patients</a:t>
                      </a:r>
                      <a:endParaRPr lang="en-IN" sz="1700" dirty="0"/>
                    </a:p>
                  </a:txBody>
                  <a:tcPr marL="85004" marR="85004" marT="42501" marB="42501" anchor="ctr"/>
                </a:tc>
                <a:tc>
                  <a:txBody>
                    <a:bodyPr/>
                    <a:lstStyle/>
                    <a:p>
                      <a:pPr>
                        <a:buNone/>
                      </a:pPr>
                      <a:r>
                        <a:rPr lang="en-IN" sz="1700" dirty="0"/>
                        <a:t>Provide user-friendly device interfaces, hands-on training sessions, instructional videos, and continuous technical support to improve confidence and digital skills.</a:t>
                      </a:r>
                    </a:p>
                  </a:txBody>
                  <a:tcPr marL="85004" marR="85004" marT="42501" marB="42501" anchor="ctr"/>
                </a:tc>
                <a:extLst>
                  <a:ext uri="{0D108BD9-81ED-4DB2-BD59-A6C34878D82A}">
                    <a16:rowId xmlns:a16="http://schemas.microsoft.com/office/drawing/2014/main" val="343073318"/>
                  </a:ext>
                </a:extLst>
              </a:tr>
              <a:tr h="1311614">
                <a:tc>
                  <a:txBody>
                    <a:bodyPr/>
                    <a:lstStyle/>
                    <a:p>
                      <a:pPr>
                        <a:buNone/>
                      </a:pPr>
                      <a:r>
                        <a:rPr lang="en-IN" sz="1700" b="1"/>
                        <a:t>Resistance to Technology Adoption</a:t>
                      </a:r>
                      <a:endParaRPr lang="en-IN" sz="1700"/>
                    </a:p>
                  </a:txBody>
                  <a:tcPr marL="85004" marR="85004" marT="42501" marB="42501" anchor="ctr"/>
                </a:tc>
                <a:tc>
                  <a:txBody>
                    <a:bodyPr/>
                    <a:lstStyle/>
                    <a:p>
                      <a:pPr>
                        <a:buNone/>
                      </a:pPr>
                      <a:r>
                        <a:rPr lang="en-IN" sz="1700" dirty="0"/>
                        <a:t>Conduct awareness campaigns, demonstrate the benefits through pilot studies, involve patients in the design process, and encourage healthcare professionals to promote device adoption (De Miranda et al., 2022).</a:t>
                      </a:r>
                    </a:p>
                  </a:txBody>
                  <a:tcPr marL="85004" marR="85004" marT="42501" marB="42501" anchor="ctr"/>
                </a:tc>
                <a:extLst>
                  <a:ext uri="{0D108BD9-81ED-4DB2-BD59-A6C34878D82A}">
                    <a16:rowId xmlns:a16="http://schemas.microsoft.com/office/drawing/2014/main" val="3136271333"/>
                  </a:ext>
                </a:extLst>
              </a:tr>
              <a:tr h="1311614">
                <a:tc>
                  <a:txBody>
                    <a:bodyPr/>
                    <a:lstStyle/>
                    <a:p>
                      <a:pPr>
                        <a:buNone/>
                      </a:pPr>
                      <a:r>
                        <a:rPr lang="en-IN" sz="1700" b="1"/>
                        <a:t>Data Privacy and Security Concerns</a:t>
                      </a:r>
                      <a:endParaRPr lang="en-IN" sz="1700"/>
                    </a:p>
                  </a:txBody>
                  <a:tcPr marL="85004" marR="85004" marT="42501" marB="42501" anchor="ctr"/>
                </a:tc>
                <a:tc>
                  <a:txBody>
                    <a:bodyPr/>
                    <a:lstStyle/>
                    <a:p>
                      <a:pPr>
                        <a:buNone/>
                      </a:pPr>
                      <a:r>
                        <a:rPr lang="en-IN" sz="1700"/>
                        <a:t>Ensure compliance with the UK GDPR by implementing data encryption, secure cloud storage, multi-factor authentication, and transparent privacy policies.</a:t>
                      </a:r>
                    </a:p>
                  </a:txBody>
                  <a:tcPr marL="85004" marR="85004" marT="42501" marB="42501" anchor="ctr"/>
                </a:tc>
                <a:extLst>
                  <a:ext uri="{0D108BD9-81ED-4DB2-BD59-A6C34878D82A}">
                    <a16:rowId xmlns:a16="http://schemas.microsoft.com/office/drawing/2014/main" val="1609533649"/>
                  </a:ext>
                </a:extLst>
              </a:tr>
              <a:tr h="1294757">
                <a:tc>
                  <a:txBody>
                    <a:bodyPr/>
                    <a:lstStyle/>
                    <a:p>
                      <a:pPr>
                        <a:buNone/>
                      </a:pPr>
                      <a:r>
                        <a:rPr lang="en-IN" sz="1700" b="1"/>
                        <a:t>High Initial Implementation Costs</a:t>
                      </a:r>
                      <a:endParaRPr lang="en-IN" sz="1700"/>
                    </a:p>
                  </a:txBody>
                  <a:tcPr marL="85004" marR="85004" marT="42501" marB="42501" anchor="ctr"/>
                </a:tc>
                <a:tc>
                  <a:txBody>
                    <a:bodyPr/>
                    <a:lstStyle/>
                    <a:p>
                      <a:pPr>
                        <a:buNone/>
                      </a:pPr>
                      <a:r>
                        <a:rPr lang="en-IN" sz="1700"/>
                        <a:t>Secure NHS funding, apply for research grants, establish public–private partnerships, and implement the programme in phases to reduce financial burden.</a:t>
                      </a:r>
                    </a:p>
                  </a:txBody>
                  <a:tcPr marL="85004" marR="85004" marT="42501" marB="42501" anchor="ctr"/>
                </a:tc>
                <a:extLst>
                  <a:ext uri="{0D108BD9-81ED-4DB2-BD59-A6C34878D82A}">
                    <a16:rowId xmlns:a16="http://schemas.microsoft.com/office/drawing/2014/main" val="1976242594"/>
                  </a:ext>
                </a:extLst>
              </a:tr>
              <a:tr h="1311614">
                <a:tc>
                  <a:txBody>
                    <a:bodyPr/>
                    <a:lstStyle/>
                    <a:p>
                      <a:pPr>
                        <a:buNone/>
                      </a:pPr>
                      <a:r>
                        <a:rPr lang="en-IN" sz="1700" b="1"/>
                        <a:t>Technical Failures and Device Malfunctions</a:t>
                      </a:r>
                      <a:endParaRPr lang="en-IN" sz="1700"/>
                    </a:p>
                  </a:txBody>
                  <a:tcPr marL="85004" marR="85004" marT="42501" marB="42501" anchor="ctr"/>
                </a:tc>
                <a:tc>
                  <a:txBody>
                    <a:bodyPr/>
                    <a:lstStyle/>
                    <a:p>
                      <a:pPr>
                        <a:buNone/>
                      </a:pPr>
                      <a:r>
                        <a:rPr lang="en-IN" sz="1700" dirty="0"/>
                        <a:t>Establish regular device maintenance schedules, provide prompt device replacement services, ensure continuous software updates, and maintain dedicated technical support (Del Din et al., 2021).</a:t>
                      </a:r>
                    </a:p>
                  </a:txBody>
                  <a:tcPr marL="85004" marR="85004" marT="42501" marB="42501" anchor="ctr"/>
                </a:tc>
                <a:extLst>
                  <a:ext uri="{0D108BD9-81ED-4DB2-BD59-A6C34878D82A}">
                    <a16:rowId xmlns:a16="http://schemas.microsoft.com/office/drawing/2014/main" val="462479797"/>
                  </a:ext>
                </a:extLst>
              </a:tr>
            </a:tbl>
          </a:graphicData>
        </a:graphic>
      </p:graphicFrame>
      <p:pic>
        <p:nvPicPr>
          <p:cNvPr id="9" name="Content Placeholder 8">
            <a:extLst>
              <a:ext uri="{FF2B5EF4-FFF2-40B4-BE49-F238E27FC236}">
                <a16:creationId xmlns:a16="http://schemas.microsoft.com/office/drawing/2014/main" id="{DC043E87-6221-EBB0-DBA6-DE820A8B848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210800" y="2930633"/>
            <a:ext cx="7680450" cy="6487686"/>
          </a:xfrm>
          <a:prstGeom prst="rect">
            <a:avLst/>
          </a:prstGeom>
        </p:spPr>
      </p:pic>
    </p:spTree>
    <p:extLst>
      <p:ext uri="{BB962C8B-B14F-4D97-AF65-F5344CB8AC3E}">
        <p14:creationId xmlns:p14="http://schemas.microsoft.com/office/powerpoint/2010/main" val="1683582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E960D-A907-B6CB-F78B-FCCA8E70DB10}"/>
              </a:ext>
            </a:extLst>
          </p:cNvPr>
          <p:cNvSpPr>
            <a:spLocks noGrp="1"/>
          </p:cNvSpPr>
          <p:nvPr>
            <p:ph type="title"/>
          </p:nvPr>
        </p:nvSpPr>
        <p:spPr>
          <a:xfrm>
            <a:off x="7300452" y="896112"/>
            <a:ext cx="9941886" cy="1961388"/>
          </a:xfrm>
        </p:spPr>
        <p:txBody>
          <a:bodyPr>
            <a:normAutofit/>
          </a:bodyPr>
          <a:lstStyle/>
          <a:p>
            <a:pPr>
              <a:lnSpc>
                <a:spcPct val="90000"/>
              </a:lnSpc>
            </a:pPr>
            <a:r>
              <a:rPr lang="en-GB" sz="5100" b="1" dirty="0">
                <a:solidFill>
                  <a:srgbClr val="0033CC"/>
                </a:solidFill>
                <a:latin typeface="Poppins Bold" panose="00000800000000000000" charset="0"/>
                <a:cs typeface="Poppins Bold" panose="00000800000000000000" charset="0"/>
              </a:rPr>
              <a:t>LEGAL AND ETHICAL ISSUES</a:t>
            </a:r>
            <a:br>
              <a:rPr lang="en-IN" sz="5100" dirty="0">
                <a:solidFill>
                  <a:srgbClr val="0033CC"/>
                </a:solidFill>
                <a:latin typeface="League Spartan" panose="020B0604020202020204" charset="0"/>
                <a:cs typeface="Times New Roman" panose="02020603050405020304" pitchFamily="18" charset="0"/>
              </a:rPr>
            </a:br>
            <a:endParaRPr lang="en-IN" sz="5100" dirty="0">
              <a:solidFill>
                <a:srgbClr val="0033CC"/>
              </a:solidFill>
              <a:latin typeface="League Spartan" panose="020B0604020202020204" charset="0"/>
              <a:cs typeface="Times New Roman" panose="02020603050405020304" pitchFamily="18" charset="0"/>
            </a:endParaRPr>
          </a:p>
        </p:txBody>
      </p:sp>
      <p:pic>
        <p:nvPicPr>
          <p:cNvPr id="5" name="Picture 4">
            <a:extLst>
              <a:ext uri="{FF2B5EF4-FFF2-40B4-BE49-F238E27FC236}">
                <a16:creationId xmlns:a16="http://schemas.microsoft.com/office/drawing/2014/main" id="{E7781669-4407-2C13-6992-B1976FCE41A9}"/>
              </a:ext>
            </a:extLst>
          </p:cNvPr>
          <p:cNvPicPr>
            <a:picLocks noChangeAspect="1"/>
          </p:cNvPicPr>
          <p:nvPr/>
        </p:nvPicPr>
        <p:blipFill>
          <a:blip r:embed="rId3"/>
          <a:srcRect l="23245" r="34698" b="-2"/>
          <a:stretch>
            <a:fillRect/>
          </a:stretch>
        </p:blipFill>
        <p:spPr>
          <a:xfrm>
            <a:off x="30" y="-26893"/>
            <a:ext cx="6309330" cy="10313894"/>
          </a:xfrm>
          <a:prstGeom prst="rect">
            <a:avLst/>
          </a:prstGeom>
        </p:spPr>
      </p:pic>
      <p:sp>
        <p:nvSpPr>
          <p:cNvPr id="3" name="Content Placeholder 2">
            <a:extLst>
              <a:ext uri="{FF2B5EF4-FFF2-40B4-BE49-F238E27FC236}">
                <a16:creationId xmlns:a16="http://schemas.microsoft.com/office/drawing/2014/main" id="{3CA6A845-18B4-3B42-83E2-97BABF3465A1}"/>
              </a:ext>
            </a:extLst>
          </p:cNvPr>
          <p:cNvSpPr>
            <a:spLocks noGrp="1"/>
          </p:cNvSpPr>
          <p:nvPr>
            <p:ph idx="1"/>
          </p:nvPr>
        </p:nvSpPr>
        <p:spPr>
          <a:xfrm>
            <a:off x="7162800" y="2171700"/>
            <a:ext cx="9941886" cy="6705600"/>
          </a:xfrm>
        </p:spPr>
        <p:txBody>
          <a:bodyPr>
            <a:normAutofit fontScale="92500" lnSpcReduction="10000"/>
          </a:bodyPr>
          <a:lstStyle/>
          <a:p>
            <a:pPr lvl="0" algn="just"/>
            <a:r>
              <a:rPr lang="en-GB" dirty="0">
                <a:latin typeface="Poppins" panose="00000500000000000000" pitchFamily="2" charset="0"/>
                <a:cs typeface="Poppins" panose="00000500000000000000" pitchFamily="2" charset="0"/>
              </a:rPr>
              <a:t>The British marketplace has been experiencing increased data security issues that have exposed patients' confidential information and compromised care standards.</a:t>
            </a:r>
          </a:p>
          <a:p>
            <a:pPr lvl="0" algn="just"/>
            <a:endParaRPr lang="en-IN" dirty="0">
              <a:latin typeface="Poppins" panose="00000500000000000000" pitchFamily="2" charset="0"/>
              <a:cs typeface="Poppins" panose="00000500000000000000" pitchFamily="2" charset="0"/>
            </a:endParaRPr>
          </a:p>
          <a:p>
            <a:pPr lvl="0" algn="just"/>
            <a:r>
              <a:rPr lang="en-GB" dirty="0">
                <a:latin typeface="Poppins" panose="00000500000000000000" pitchFamily="2" charset="0"/>
                <a:cs typeface="Poppins" panose="00000500000000000000" pitchFamily="2" charset="0"/>
              </a:rPr>
              <a:t>In the year 2018, the British government introduced the General Data Protection Regulation for safeguarding UK customer information (GOV UK, 2018)</a:t>
            </a:r>
          </a:p>
          <a:p>
            <a:pPr lvl="0" algn="just"/>
            <a:endParaRPr lang="en-IN" dirty="0">
              <a:latin typeface="Poppins" panose="00000500000000000000" pitchFamily="2" charset="0"/>
              <a:cs typeface="Poppins" panose="00000500000000000000" pitchFamily="2" charset="0"/>
            </a:endParaRPr>
          </a:p>
          <a:p>
            <a:pPr lvl="0" algn="just"/>
            <a:r>
              <a:rPr lang="en-GB" dirty="0">
                <a:latin typeface="Poppins" panose="00000500000000000000" pitchFamily="2" charset="0"/>
                <a:cs typeface="Poppins" panose="00000500000000000000" pitchFamily="2" charset="0"/>
              </a:rPr>
              <a:t>The main part of the UK GDPR revolves around maintaining transparency across different British organisations to prevent potential data breach issues (ICO, 2026).</a:t>
            </a:r>
            <a:endParaRPr lang="en-IN"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8311671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sp>
        <p:nvSpPr>
          <p:cNvPr id="5" name="Freeform 5"/>
          <p:cNvSpPr/>
          <p:nvPr/>
        </p:nvSpPr>
        <p:spPr>
          <a:xfrm>
            <a:off x="11179628" y="1104900"/>
            <a:ext cx="7108372" cy="8839211"/>
          </a:xfrm>
          <a:custGeom>
            <a:avLst/>
            <a:gdLst/>
            <a:ahLst/>
            <a:cxnLst/>
            <a:rect l="l" t="t" r="r" b="b"/>
            <a:pathLst>
              <a:path w="6931983" h="4614516">
                <a:moveTo>
                  <a:pt x="0" y="0"/>
                </a:moveTo>
                <a:lnTo>
                  <a:pt x="6931983" y="0"/>
                </a:lnTo>
                <a:lnTo>
                  <a:pt x="6931983" y="4614516"/>
                </a:lnTo>
                <a:lnTo>
                  <a:pt x="0" y="4614516"/>
                </a:lnTo>
                <a:lnTo>
                  <a:pt x="0" y="0"/>
                </a:lnTo>
                <a:close/>
              </a:path>
            </a:pathLst>
          </a:custGeom>
          <a:blipFill>
            <a:blip r:embed="rId4"/>
            <a:stretch>
              <a:fillRect/>
            </a:stretch>
          </a:blipFill>
        </p:spPr>
        <p:txBody>
          <a:bodyPr/>
          <a:lstStyle/>
          <a:p>
            <a:endParaRPr lang="en-GB"/>
          </a:p>
        </p:txBody>
      </p:sp>
      <p:sp>
        <p:nvSpPr>
          <p:cNvPr id="6" name="TextBox 6"/>
          <p:cNvSpPr txBox="1"/>
          <p:nvPr/>
        </p:nvSpPr>
        <p:spPr>
          <a:xfrm>
            <a:off x="6760028" y="93110"/>
            <a:ext cx="7108372" cy="668901"/>
          </a:xfrm>
          <a:prstGeom prst="rect">
            <a:avLst/>
          </a:prstGeom>
        </p:spPr>
        <p:txBody>
          <a:bodyPr wrap="square" lIns="0" tIns="0" rIns="0" bIns="0" rtlCol="0" anchor="t">
            <a:spAutoFit/>
          </a:bodyPr>
          <a:lstStyle/>
          <a:p>
            <a:pPr algn="just">
              <a:lnSpc>
                <a:spcPct val="150000"/>
              </a:lnSpc>
            </a:pPr>
            <a:r>
              <a:rPr lang="en-US" sz="3200" b="1" dirty="0">
                <a:solidFill>
                  <a:srgbClr val="004AAD"/>
                </a:solidFill>
                <a:latin typeface="Poppins Bold" panose="00000800000000000000" charset="0"/>
                <a:ea typeface="League Spartan"/>
                <a:cs typeface="Poppins Bold" panose="00000800000000000000" charset="0"/>
                <a:sym typeface="League Spartan"/>
              </a:rPr>
              <a:t>BENEFITS OF THE INTERVENTION</a:t>
            </a:r>
          </a:p>
        </p:txBody>
      </p:sp>
      <p:graphicFrame>
        <p:nvGraphicFramePr>
          <p:cNvPr id="3" name="Table 2">
            <a:extLst>
              <a:ext uri="{FF2B5EF4-FFF2-40B4-BE49-F238E27FC236}">
                <a16:creationId xmlns:a16="http://schemas.microsoft.com/office/drawing/2014/main" id="{0C68857E-0855-0728-E092-A10650889AE3}"/>
              </a:ext>
            </a:extLst>
          </p:cNvPr>
          <p:cNvGraphicFramePr>
            <a:graphicFrameLocks noGrp="1"/>
          </p:cNvGraphicFramePr>
          <p:nvPr>
            <p:extLst>
              <p:ext uri="{D42A27DB-BD31-4B8C-83A1-F6EECF244321}">
                <p14:modId xmlns:p14="http://schemas.microsoft.com/office/powerpoint/2010/main" val="2714658904"/>
              </p:ext>
            </p:extLst>
          </p:nvPr>
        </p:nvGraphicFramePr>
        <p:xfrm>
          <a:off x="164395" y="1104900"/>
          <a:ext cx="11015232" cy="8839211"/>
        </p:xfrm>
        <a:graphic>
          <a:graphicData uri="http://schemas.openxmlformats.org/drawingml/2006/table">
            <a:tbl>
              <a:tblPr firstRow="1" bandRow="1">
                <a:tableStyleId>{5C22544A-7EE6-4342-B048-85BDC9FD1C3A}</a:tableStyleId>
              </a:tblPr>
              <a:tblGrid>
                <a:gridCol w="3696893">
                  <a:extLst>
                    <a:ext uri="{9D8B030D-6E8A-4147-A177-3AD203B41FA5}">
                      <a16:colId xmlns:a16="http://schemas.microsoft.com/office/drawing/2014/main" val="2579864599"/>
                    </a:ext>
                  </a:extLst>
                </a:gridCol>
                <a:gridCol w="3696893">
                  <a:extLst>
                    <a:ext uri="{9D8B030D-6E8A-4147-A177-3AD203B41FA5}">
                      <a16:colId xmlns:a16="http://schemas.microsoft.com/office/drawing/2014/main" val="3173486811"/>
                    </a:ext>
                  </a:extLst>
                </a:gridCol>
                <a:gridCol w="3621446">
                  <a:extLst>
                    <a:ext uri="{9D8B030D-6E8A-4147-A177-3AD203B41FA5}">
                      <a16:colId xmlns:a16="http://schemas.microsoft.com/office/drawing/2014/main" val="2085152813"/>
                    </a:ext>
                  </a:extLst>
                </a:gridCol>
              </a:tblGrid>
              <a:tr h="761151">
                <a:tc>
                  <a:txBody>
                    <a:bodyPr/>
                    <a:lstStyle/>
                    <a:p>
                      <a:pPr>
                        <a:lnSpc>
                          <a:spcPct val="100000"/>
                        </a:lnSpc>
                      </a:pPr>
                      <a:r>
                        <a:rPr lang="en-US" dirty="0"/>
                        <a:t>Target group </a:t>
                      </a:r>
                      <a:endParaRPr lang="en-IN"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implication</a:t>
                      </a:r>
                      <a:endParaRPr lang="en-IN" dirty="0"/>
                    </a:p>
                    <a:p>
                      <a:pPr>
                        <a:lnSpc>
                          <a:spcPct val="100000"/>
                        </a:lnSpc>
                      </a:pPr>
                      <a:endParaRPr lang="en-IN" dirty="0"/>
                    </a:p>
                  </a:txBody>
                  <a:tcPr/>
                </a:tc>
                <a:tc>
                  <a:txBody>
                    <a:bodyPr/>
                    <a:lstStyle/>
                    <a:p>
                      <a:pPr>
                        <a:lnSpc>
                          <a:spcPct val="100000"/>
                        </a:lnSpc>
                      </a:pPr>
                      <a:r>
                        <a:rPr lang="en-US" dirty="0" err="1"/>
                        <a:t>refrance</a:t>
                      </a:r>
                      <a:endParaRPr lang="en-IN" dirty="0"/>
                    </a:p>
                  </a:txBody>
                  <a:tcPr/>
                </a:tc>
                <a:extLst>
                  <a:ext uri="{0D108BD9-81ED-4DB2-BD59-A6C34878D82A}">
                    <a16:rowId xmlns:a16="http://schemas.microsoft.com/office/drawing/2014/main" val="145716084"/>
                  </a:ext>
                </a:extLst>
              </a:tr>
              <a:tr h="761151">
                <a:tc>
                  <a:txBody>
                    <a:bodyPr/>
                    <a:lstStyle/>
                    <a:p>
                      <a:pPr>
                        <a:lnSpc>
                          <a:spcPct val="100000"/>
                        </a:lnSpc>
                        <a:buNone/>
                      </a:pPr>
                      <a:r>
                        <a:rPr lang="en-IN" b="1" dirty="0"/>
                        <a:t>Benefits (Patients)</a:t>
                      </a:r>
                      <a:endParaRPr lang="en-IN" dirty="0"/>
                    </a:p>
                  </a:txBody>
                  <a:tcPr anchor="ctr"/>
                </a:tc>
                <a:tc>
                  <a:txBody>
                    <a:bodyPr/>
                    <a:lstStyle/>
                    <a:p>
                      <a:pPr>
                        <a:lnSpc>
                          <a:spcPct val="100000"/>
                        </a:lnSpc>
                        <a:buNone/>
                      </a:pPr>
                      <a:r>
                        <a:rPr lang="en-IN" dirty="0"/>
                        <a:t>Real-time monitoring enables early detection of symptoms.</a:t>
                      </a:r>
                    </a:p>
                  </a:txBody>
                  <a:tcPr anchor="ctr"/>
                </a:tc>
                <a:tc>
                  <a:txBody>
                    <a:bodyPr/>
                    <a:lstStyle/>
                    <a:p>
                      <a:pPr>
                        <a:lnSpc>
                          <a:spcPct val="100000"/>
                        </a:lnSpc>
                        <a:buNone/>
                      </a:pPr>
                      <a:r>
                        <a:rPr lang="en-IN" dirty="0"/>
                        <a:t>Gu et al. (2026)</a:t>
                      </a:r>
                    </a:p>
                  </a:txBody>
                  <a:tcPr anchor="ctr"/>
                </a:tc>
                <a:extLst>
                  <a:ext uri="{0D108BD9-81ED-4DB2-BD59-A6C34878D82A}">
                    <a16:rowId xmlns:a16="http://schemas.microsoft.com/office/drawing/2014/main" val="1018642147"/>
                  </a:ext>
                </a:extLst>
              </a:tr>
              <a:tr h="994426">
                <a:tc>
                  <a:txBody>
                    <a:bodyPr/>
                    <a:lstStyle/>
                    <a:p>
                      <a:pPr>
                        <a:lnSpc>
                          <a:spcPct val="100000"/>
                        </a:lnSpc>
                        <a:buNone/>
                      </a:pPr>
                      <a:endParaRPr lang="en-IN"/>
                    </a:p>
                  </a:txBody>
                  <a:tcPr anchor="ctr"/>
                </a:tc>
                <a:tc>
                  <a:txBody>
                    <a:bodyPr/>
                    <a:lstStyle/>
                    <a:p>
                      <a:pPr>
                        <a:lnSpc>
                          <a:spcPct val="100000"/>
                        </a:lnSpc>
                        <a:buNone/>
                      </a:pPr>
                      <a:r>
                        <a:rPr lang="en-IN" dirty="0"/>
                        <a:t>Personalised treatment improves symptom management.</a:t>
                      </a:r>
                    </a:p>
                  </a:txBody>
                  <a:tcPr anchor="ctr"/>
                </a:tc>
                <a:tc>
                  <a:txBody>
                    <a:bodyPr/>
                    <a:lstStyle/>
                    <a:p>
                      <a:pPr>
                        <a:lnSpc>
                          <a:spcPct val="100000"/>
                        </a:lnSpc>
                        <a:buNone/>
                      </a:pPr>
                      <a:r>
                        <a:rPr lang="en-IN" dirty="0"/>
                        <a:t>Liu et al. (2026)</a:t>
                      </a:r>
                    </a:p>
                  </a:txBody>
                  <a:tcPr anchor="ctr"/>
                </a:tc>
                <a:extLst>
                  <a:ext uri="{0D108BD9-81ED-4DB2-BD59-A6C34878D82A}">
                    <a16:rowId xmlns:a16="http://schemas.microsoft.com/office/drawing/2014/main" val="1008900682"/>
                  </a:ext>
                </a:extLst>
              </a:tr>
              <a:tr h="761151">
                <a:tc>
                  <a:txBody>
                    <a:bodyPr/>
                    <a:lstStyle/>
                    <a:p>
                      <a:pPr>
                        <a:lnSpc>
                          <a:spcPct val="100000"/>
                        </a:lnSpc>
                        <a:buNone/>
                      </a:pPr>
                      <a:endParaRPr lang="en-IN"/>
                    </a:p>
                  </a:txBody>
                  <a:tcPr anchor="ctr"/>
                </a:tc>
                <a:tc>
                  <a:txBody>
                    <a:bodyPr/>
                    <a:lstStyle/>
                    <a:p>
                      <a:pPr>
                        <a:lnSpc>
                          <a:spcPct val="100000"/>
                        </a:lnSpc>
                        <a:buNone/>
                      </a:pPr>
                      <a:r>
                        <a:rPr lang="en-IN" dirty="0"/>
                        <a:t>Improves self-management and independence.</a:t>
                      </a:r>
                    </a:p>
                  </a:txBody>
                  <a:tcPr anchor="ctr"/>
                </a:tc>
                <a:tc>
                  <a:txBody>
                    <a:bodyPr/>
                    <a:lstStyle/>
                    <a:p>
                      <a:pPr>
                        <a:lnSpc>
                          <a:spcPct val="100000"/>
                        </a:lnSpc>
                        <a:buNone/>
                      </a:pPr>
                      <a:r>
                        <a:rPr lang="en-IN" dirty="0"/>
                        <a:t>Sun et al. (2025)</a:t>
                      </a:r>
                    </a:p>
                  </a:txBody>
                  <a:tcPr anchor="ctr"/>
                </a:tc>
                <a:extLst>
                  <a:ext uri="{0D108BD9-81ED-4DB2-BD59-A6C34878D82A}">
                    <a16:rowId xmlns:a16="http://schemas.microsoft.com/office/drawing/2014/main" val="2302789010"/>
                  </a:ext>
                </a:extLst>
              </a:tr>
              <a:tr h="761151">
                <a:tc>
                  <a:txBody>
                    <a:bodyPr/>
                    <a:lstStyle/>
                    <a:p>
                      <a:pPr>
                        <a:lnSpc>
                          <a:spcPct val="100000"/>
                        </a:lnSpc>
                        <a:buNone/>
                      </a:pPr>
                      <a:endParaRPr lang="en-IN"/>
                    </a:p>
                  </a:txBody>
                  <a:tcPr anchor="ctr"/>
                </a:tc>
                <a:tc>
                  <a:txBody>
                    <a:bodyPr/>
                    <a:lstStyle/>
                    <a:p>
                      <a:pPr>
                        <a:lnSpc>
                          <a:spcPct val="100000"/>
                        </a:lnSpc>
                        <a:buNone/>
                      </a:pPr>
                      <a:r>
                        <a:rPr lang="en-IN"/>
                        <a:t>Reduces falls and improves quality of life.</a:t>
                      </a:r>
                    </a:p>
                  </a:txBody>
                  <a:tcPr anchor="ctr"/>
                </a:tc>
                <a:tc>
                  <a:txBody>
                    <a:bodyPr/>
                    <a:lstStyle/>
                    <a:p>
                      <a:pPr>
                        <a:lnSpc>
                          <a:spcPct val="100000"/>
                        </a:lnSpc>
                        <a:buNone/>
                      </a:pPr>
                      <a:r>
                        <a:rPr lang="en-IN"/>
                        <a:t>Moreau et al. (2023); Jin et al. (2026)</a:t>
                      </a:r>
                    </a:p>
                  </a:txBody>
                  <a:tcPr anchor="ctr"/>
                </a:tc>
                <a:extLst>
                  <a:ext uri="{0D108BD9-81ED-4DB2-BD59-A6C34878D82A}">
                    <a16:rowId xmlns:a16="http://schemas.microsoft.com/office/drawing/2014/main" val="844707366"/>
                  </a:ext>
                </a:extLst>
              </a:tr>
              <a:tr h="761151">
                <a:tc>
                  <a:txBody>
                    <a:bodyPr/>
                    <a:lstStyle/>
                    <a:p>
                      <a:pPr>
                        <a:lnSpc>
                          <a:spcPct val="100000"/>
                        </a:lnSpc>
                        <a:buNone/>
                      </a:pPr>
                      <a:r>
                        <a:rPr lang="en-IN" b="1"/>
                        <a:t>Benefits (Healthcare)</a:t>
                      </a:r>
                      <a:endParaRPr lang="en-IN"/>
                    </a:p>
                  </a:txBody>
                  <a:tcPr anchor="ctr"/>
                </a:tc>
                <a:tc>
                  <a:txBody>
                    <a:bodyPr/>
                    <a:lstStyle/>
                    <a:p>
                      <a:pPr>
                        <a:lnSpc>
                          <a:spcPct val="100000"/>
                        </a:lnSpc>
                        <a:buNone/>
                      </a:pPr>
                      <a:r>
                        <a:rPr lang="en-IN"/>
                        <a:t>Supports clinical decision-making with digital biomarkers.</a:t>
                      </a:r>
                    </a:p>
                  </a:txBody>
                  <a:tcPr anchor="ctr"/>
                </a:tc>
                <a:tc>
                  <a:txBody>
                    <a:bodyPr/>
                    <a:lstStyle/>
                    <a:p>
                      <a:pPr>
                        <a:lnSpc>
                          <a:spcPct val="100000"/>
                        </a:lnSpc>
                        <a:buNone/>
                      </a:pPr>
                      <a:r>
                        <a:rPr lang="en-IN" dirty="0"/>
                        <a:t>Janssen Daalen et al. (2024)</a:t>
                      </a:r>
                    </a:p>
                  </a:txBody>
                  <a:tcPr anchor="ctr"/>
                </a:tc>
                <a:extLst>
                  <a:ext uri="{0D108BD9-81ED-4DB2-BD59-A6C34878D82A}">
                    <a16:rowId xmlns:a16="http://schemas.microsoft.com/office/drawing/2014/main" val="3598106618"/>
                  </a:ext>
                </a:extLst>
              </a:tr>
              <a:tr h="761151">
                <a:tc>
                  <a:txBody>
                    <a:bodyPr/>
                    <a:lstStyle/>
                    <a:p>
                      <a:pPr>
                        <a:lnSpc>
                          <a:spcPct val="100000"/>
                        </a:lnSpc>
                        <a:buNone/>
                      </a:pPr>
                      <a:endParaRPr lang="en-IN"/>
                    </a:p>
                  </a:txBody>
                  <a:tcPr anchor="ctr"/>
                </a:tc>
                <a:tc>
                  <a:txBody>
                    <a:bodyPr/>
                    <a:lstStyle/>
                    <a:p>
                      <a:pPr>
                        <a:lnSpc>
                          <a:spcPct val="100000"/>
                        </a:lnSpc>
                        <a:buNone/>
                      </a:pPr>
                      <a:r>
                        <a:rPr lang="en-IN" dirty="0"/>
                        <a:t>Enables remote monitoring and efficient NHS care.</a:t>
                      </a:r>
                    </a:p>
                  </a:txBody>
                  <a:tcPr anchor="ctr"/>
                </a:tc>
                <a:tc>
                  <a:txBody>
                    <a:bodyPr/>
                    <a:lstStyle/>
                    <a:p>
                      <a:pPr>
                        <a:lnSpc>
                          <a:spcPct val="100000"/>
                        </a:lnSpc>
                        <a:buNone/>
                      </a:pPr>
                      <a:r>
                        <a:rPr lang="en-IN"/>
                        <a:t>Almohammadi (2026); Liu et al. (2026)</a:t>
                      </a:r>
                    </a:p>
                  </a:txBody>
                  <a:tcPr anchor="ctr"/>
                </a:tc>
                <a:extLst>
                  <a:ext uri="{0D108BD9-81ED-4DB2-BD59-A6C34878D82A}">
                    <a16:rowId xmlns:a16="http://schemas.microsoft.com/office/drawing/2014/main" val="1366210452"/>
                  </a:ext>
                </a:extLst>
              </a:tr>
              <a:tr h="761151">
                <a:tc>
                  <a:txBody>
                    <a:bodyPr/>
                    <a:lstStyle/>
                    <a:p>
                      <a:pPr>
                        <a:lnSpc>
                          <a:spcPct val="100000"/>
                        </a:lnSpc>
                        <a:buNone/>
                      </a:pPr>
                      <a:endParaRPr lang="en-IN"/>
                    </a:p>
                  </a:txBody>
                  <a:tcPr anchor="ctr"/>
                </a:tc>
                <a:tc>
                  <a:txBody>
                    <a:bodyPr/>
                    <a:lstStyle/>
                    <a:p>
                      <a:pPr>
                        <a:lnSpc>
                          <a:spcPct val="100000"/>
                        </a:lnSpc>
                        <a:buNone/>
                      </a:pPr>
                      <a:r>
                        <a:rPr lang="en-IN"/>
                        <a:t>Improves multidisciplinary collaboration.</a:t>
                      </a:r>
                    </a:p>
                  </a:txBody>
                  <a:tcPr anchor="ctr"/>
                </a:tc>
                <a:tc>
                  <a:txBody>
                    <a:bodyPr/>
                    <a:lstStyle/>
                    <a:p>
                      <a:pPr>
                        <a:lnSpc>
                          <a:spcPct val="100000"/>
                        </a:lnSpc>
                        <a:buNone/>
                      </a:pPr>
                      <a:r>
                        <a:rPr lang="en-IN"/>
                        <a:t>Bougea (2025)</a:t>
                      </a:r>
                    </a:p>
                  </a:txBody>
                  <a:tcPr anchor="ctr"/>
                </a:tc>
                <a:extLst>
                  <a:ext uri="{0D108BD9-81ED-4DB2-BD59-A6C34878D82A}">
                    <a16:rowId xmlns:a16="http://schemas.microsoft.com/office/drawing/2014/main" val="379550645"/>
                  </a:ext>
                </a:extLst>
              </a:tr>
              <a:tr h="761151">
                <a:tc>
                  <a:txBody>
                    <a:bodyPr/>
                    <a:lstStyle/>
                    <a:p>
                      <a:pPr>
                        <a:lnSpc>
                          <a:spcPct val="100000"/>
                        </a:lnSpc>
                        <a:buNone/>
                      </a:pPr>
                      <a:r>
                        <a:rPr lang="en-IN" b="1"/>
                        <a:t>Policy</a:t>
                      </a:r>
                      <a:endParaRPr lang="en-IN"/>
                    </a:p>
                  </a:txBody>
                  <a:tcPr anchor="ctr"/>
                </a:tc>
                <a:tc>
                  <a:txBody>
                    <a:bodyPr/>
                    <a:lstStyle/>
                    <a:p>
                      <a:pPr>
                        <a:lnSpc>
                          <a:spcPct val="100000"/>
                        </a:lnSpc>
                        <a:buNone/>
                      </a:pPr>
                      <a:r>
                        <a:rPr lang="en-IN"/>
                        <a:t>Supports digital healthcare and equitable access.</a:t>
                      </a:r>
                    </a:p>
                  </a:txBody>
                  <a:tcPr anchor="ctr"/>
                </a:tc>
                <a:tc>
                  <a:txBody>
                    <a:bodyPr/>
                    <a:lstStyle/>
                    <a:p>
                      <a:pPr>
                        <a:lnSpc>
                          <a:spcPct val="100000"/>
                        </a:lnSpc>
                        <a:buNone/>
                      </a:pPr>
                      <a:r>
                        <a:rPr lang="en-IN"/>
                        <a:t>Sun et al. (2025); Liu et al. (2026)</a:t>
                      </a:r>
                    </a:p>
                  </a:txBody>
                  <a:tcPr anchor="ctr"/>
                </a:tc>
                <a:extLst>
                  <a:ext uri="{0D108BD9-81ED-4DB2-BD59-A6C34878D82A}">
                    <a16:rowId xmlns:a16="http://schemas.microsoft.com/office/drawing/2014/main" val="4032956164"/>
                  </a:ext>
                </a:extLst>
              </a:tr>
              <a:tr h="761151">
                <a:tc>
                  <a:txBody>
                    <a:bodyPr/>
                    <a:lstStyle/>
                    <a:p>
                      <a:pPr>
                        <a:lnSpc>
                          <a:spcPct val="100000"/>
                        </a:lnSpc>
                        <a:buNone/>
                      </a:pPr>
                      <a:r>
                        <a:rPr lang="en-IN" b="1"/>
                        <a:t>Research</a:t>
                      </a:r>
                      <a:endParaRPr lang="en-IN"/>
                    </a:p>
                  </a:txBody>
                  <a:tcPr anchor="ctr"/>
                </a:tc>
                <a:tc>
                  <a:txBody>
                    <a:bodyPr/>
                    <a:lstStyle/>
                    <a:p>
                      <a:pPr>
                        <a:lnSpc>
                          <a:spcPct val="100000"/>
                        </a:lnSpc>
                        <a:buNone/>
                      </a:pPr>
                      <a:r>
                        <a:rPr lang="en-IN"/>
                        <a:t>More long-term RCTs and AI research are needed.</a:t>
                      </a:r>
                    </a:p>
                  </a:txBody>
                  <a:tcPr anchor="ctr"/>
                </a:tc>
                <a:tc>
                  <a:txBody>
                    <a:bodyPr/>
                    <a:lstStyle/>
                    <a:p>
                      <a:pPr>
                        <a:lnSpc>
                          <a:spcPct val="100000"/>
                        </a:lnSpc>
                        <a:buNone/>
                      </a:pPr>
                      <a:r>
                        <a:rPr lang="en-IN"/>
                        <a:t>Liu et al. (2026); Jin et al. (2026)</a:t>
                      </a:r>
                    </a:p>
                  </a:txBody>
                  <a:tcPr anchor="ctr"/>
                </a:tc>
                <a:extLst>
                  <a:ext uri="{0D108BD9-81ED-4DB2-BD59-A6C34878D82A}">
                    <a16:rowId xmlns:a16="http://schemas.microsoft.com/office/drawing/2014/main" val="2833988695"/>
                  </a:ext>
                </a:extLst>
              </a:tr>
              <a:tr h="994426">
                <a:tc>
                  <a:txBody>
                    <a:bodyPr/>
                    <a:lstStyle/>
                    <a:p>
                      <a:pPr>
                        <a:lnSpc>
                          <a:spcPct val="100000"/>
                        </a:lnSpc>
                        <a:buNone/>
                      </a:pPr>
                      <a:r>
                        <a:rPr lang="en-IN" b="1"/>
                        <a:t>Education</a:t>
                      </a:r>
                      <a:endParaRPr lang="en-IN"/>
                    </a:p>
                  </a:txBody>
                  <a:tcPr anchor="ctr"/>
                </a:tc>
                <a:tc>
                  <a:txBody>
                    <a:bodyPr/>
                    <a:lstStyle/>
                    <a:p>
                      <a:pPr>
                        <a:lnSpc>
                          <a:spcPct val="100000"/>
                        </a:lnSpc>
                        <a:buNone/>
                      </a:pPr>
                      <a:r>
                        <a:rPr lang="en-IN"/>
                        <a:t>Train healthcare professionals, patients and carers in digital health.</a:t>
                      </a:r>
                    </a:p>
                  </a:txBody>
                  <a:tcPr anchor="ctr"/>
                </a:tc>
                <a:tc>
                  <a:txBody>
                    <a:bodyPr/>
                    <a:lstStyle/>
                    <a:p>
                      <a:pPr>
                        <a:lnSpc>
                          <a:spcPct val="100000"/>
                        </a:lnSpc>
                        <a:buNone/>
                      </a:pPr>
                      <a:r>
                        <a:rPr lang="en-IN" dirty="0" err="1"/>
                        <a:t>Bougea</a:t>
                      </a:r>
                      <a:r>
                        <a:rPr lang="en-IN" dirty="0"/>
                        <a:t> (2025); Sun et al. (2025)</a:t>
                      </a:r>
                    </a:p>
                  </a:txBody>
                  <a:tcPr anchor="ctr"/>
                </a:tc>
                <a:extLst>
                  <a:ext uri="{0D108BD9-81ED-4DB2-BD59-A6C34878D82A}">
                    <a16:rowId xmlns:a16="http://schemas.microsoft.com/office/drawing/2014/main" val="969669520"/>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sp>
        <p:nvSpPr>
          <p:cNvPr id="4" name="Freeform 4"/>
          <p:cNvSpPr/>
          <p:nvPr/>
        </p:nvSpPr>
        <p:spPr>
          <a:xfrm>
            <a:off x="10134600" y="3367690"/>
            <a:ext cx="8153400" cy="5128609"/>
          </a:xfrm>
          <a:custGeom>
            <a:avLst/>
            <a:gdLst/>
            <a:ahLst/>
            <a:cxnLst/>
            <a:rect l="l" t="t" r="r" b="b"/>
            <a:pathLst>
              <a:path w="7869930" h="4584234">
                <a:moveTo>
                  <a:pt x="0" y="0"/>
                </a:moveTo>
                <a:lnTo>
                  <a:pt x="7869930" y="0"/>
                </a:lnTo>
                <a:lnTo>
                  <a:pt x="7869930" y="4584234"/>
                </a:lnTo>
                <a:lnTo>
                  <a:pt x="0" y="4584234"/>
                </a:lnTo>
                <a:lnTo>
                  <a:pt x="0" y="0"/>
                </a:lnTo>
                <a:close/>
              </a:path>
            </a:pathLst>
          </a:custGeom>
          <a:blipFill>
            <a:blip r:embed="rId4"/>
            <a:stretch>
              <a:fillRect/>
            </a:stretch>
          </a:blipFill>
        </p:spPr>
        <p:txBody>
          <a:bodyPr/>
          <a:lstStyle/>
          <a:p>
            <a:endParaRPr lang="en-GB"/>
          </a:p>
        </p:txBody>
      </p:sp>
      <p:sp>
        <p:nvSpPr>
          <p:cNvPr id="5" name="TextBox 5"/>
          <p:cNvSpPr txBox="1"/>
          <p:nvPr/>
        </p:nvSpPr>
        <p:spPr>
          <a:xfrm>
            <a:off x="3335243" y="176547"/>
            <a:ext cx="11617515" cy="1973812"/>
          </a:xfrm>
          <a:prstGeom prst="rect">
            <a:avLst/>
          </a:prstGeom>
        </p:spPr>
        <p:txBody>
          <a:bodyPr lIns="0" tIns="0" rIns="0" bIns="0" rtlCol="0" anchor="t">
            <a:spAutoFit/>
          </a:bodyPr>
          <a:lstStyle/>
          <a:p>
            <a:pPr algn="ctr">
              <a:lnSpc>
                <a:spcPts val="7940"/>
              </a:lnSpc>
            </a:pPr>
            <a:r>
              <a:rPr lang="en-US" sz="5672" b="1" dirty="0">
                <a:solidFill>
                  <a:srgbClr val="004AAD"/>
                </a:solidFill>
                <a:latin typeface="Poppins Bold" panose="00000800000000000000" charset="0"/>
                <a:ea typeface="League Spartan"/>
                <a:cs typeface="Poppins Bold" panose="00000800000000000000" charset="0"/>
                <a:sym typeface="League Spartan"/>
              </a:rPr>
              <a:t>IMPLICATIONS FOR POLICY, RESEARCH, AND EDUCATION</a:t>
            </a:r>
          </a:p>
        </p:txBody>
      </p:sp>
      <p:graphicFrame>
        <p:nvGraphicFramePr>
          <p:cNvPr id="6" name="Table 5">
            <a:extLst>
              <a:ext uri="{FF2B5EF4-FFF2-40B4-BE49-F238E27FC236}">
                <a16:creationId xmlns:a16="http://schemas.microsoft.com/office/drawing/2014/main" id="{D650149F-D0B1-EC05-ABF9-45E03BD68C55}"/>
              </a:ext>
            </a:extLst>
          </p:cNvPr>
          <p:cNvGraphicFramePr>
            <a:graphicFrameLocks noGrp="1"/>
          </p:cNvGraphicFramePr>
          <p:nvPr/>
        </p:nvGraphicFramePr>
        <p:xfrm>
          <a:off x="408434" y="3367691"/>
          <a:ext cx="9497566" cy="5433409"/>
        </p:xfrm>
        <a:graphic>
          <a:graphicData uri="http://schemas.openxmlformats.org/drawingml/2006/table">
            <a:tbl>
              <a:tblPr firstRow="1" bandRow="1">
                <a:tableStyleId>{5C22544A-7EE6-4342-B048-85BDC9FD1C3A}</a:tableStyleId>
              </a:tblPr>
              <a:tblGrid>
                <a:gridCol w="2791966">
                  <a:extLst>
                    <a:ext uri="{9D8B030D-6E8A-4147-A177-3AD203B41FA5}">
                      <a16:colId xmlns:a16="http://schemas.microsoft.com/office/drawing/2014/main" val="4094765024"/>
                    </a:ext>
                  </a:extLst>
                </a:gridCol>
                <a:gridCol w="6705600">
                  <a:extLst>
                    <a:ext uri="{9D8B030D-6E8A-4147-A177-3AD203B41FA5}">
                      <a16:colId xmlns:a16="http://schemas.microsoft.com/office/drawing/2014/main" val="1843300202"/>
                    </a:ext>
                  </a:extLst>
                </a:gridCol>
              </a:tblGrid>
              <a:tr h="611946">
                <a:tc>
                  <a:txBody>
                    <a:bodyPr/>
                    <a:lstStyle/>
                    <a:p>
                      <a:pPr>
                        <a:buNone/>
                      </a:pPr>
                      <a:r>
                        <a:rPr lang="en-IN" b="1" dirty="0"/>
                        <a:t>Area</a:t>
                      </a:r>
                      <a:endParaRPr lang="en-IN" dirty="0"/>
                    </a:p>
                  </a:txBody>
                  <a:tcPr anchor="ctr"/>
                </a:tc>
                <a:tc>
                  <a:txBody>
                    <a:bodyPr/>
                    <a:lstStyle/>
                    <a:p>
                      <a:pPr>
                        <a:buNone/>
                      </a:pPr>
                      <a:r>
                        <a:rPr lang="en-IN" b="1" dirty="0"/>
                        <a:t>Key Point</a:t>
                      </a:r>
                      <a:endParaRPr lang="en-IN" dirty="0"/>
                    </a:p>
                  </a:txBody>
                  <a:tcPr anchor="ctr"/>
                </a:tc>
                <a:extLst>
                  <a:ext uri="{0D108BD9-81ED-4DB2-BD59-A6C34878D82A}">
                    <a16:rowId xmlns:a16="http://schemas.microsoft.com/office/drawing/2014/main" val="4009087421"/>
                  </a:ext>
                </a:extLst>
              </a:tr>
              <a:tr h="1342686">
                <a:tc>
                  <a:txBody>
                    <a:bodyPr/>
                    <a:lstStyle/>
                    <a:p>
                      <a:pPr>
                        <a:buNone/>
                      </a:pPr>
                      <a:r>
                        <a:rPr lang="en-IN" b="1" dirty="0"/>
                        <a:t>Policy</a:t>
                      </a:r>
                      <a:endParaRPr lang="en-IN"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dirty="0"/>
                        <a:t>Supports NHS digital health, remote monitoring and equitable access Liu et al. (2026); Sun et al. (2025).</a:t>
                      </a:r>
                    </a:p>
                  </a:txBody>
                  <a:tcPr anchor="ctr"/>
                </a:tc>
                <a:extLst>
                  <a:ext uri="{0D108BD9-81ED-4DB2-BD59-A6C34878D82A}">
                    <a16:rowId xmlns:a16="http://schemas.microsoft.com/office/drawing/2014/main" val="157585938"/>
                  </a:ext>
                </a:extLst>
              </a:tr>
              <a:tr h="976499">
                <a:tc>
                  <a:txBody>
                    <a:bodyPr/>
                    <a:lstStyle/>
                    <a:p>
                      <a:pPr>
                        <a:buNone/>
                      </a:pPr>
                      <a:r>
                        <a:rPr lang="en-IN" b="1" dirty="0"/>
                        <a:t>Research</a:t>
                      </a:r>
                      <a:endParaRPr lang="en-IN"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dirty="0"/>
                        <a:t>More long-term RCTs and AI-based studies are needed Liu et al. (2026); Jin et al. (2026).</a:t>
                      </a:r>
                    </a:p>
                  </a:txBody>
                  <a:tcPr anchor="ctr"/>
                </a:tc>
                <a:extLst>
                  <a:ext uri="{0D108BD9-81ED-4DB2-BD59-A6C34878D82A}">
                    <a16:rowId xmlns:a16="http://schemas.microsoft.com/office/drawing/2014/main" val="970032133"/>
                  </a:ext>
                </a:extLst>
              </a:tr>
              <a:tr h="1159592">
                <a:tc>
                  <a:txBody>
                    <a:bodyPr/>
                    <a:lstStyle/>
                    <a:p>
                      <a:pPr>
                        <a:buNone/>
                      </a:pPr>
                      <a:r>
                        <a:rPr lang="en-IN" b="1" dirty="0"/>
                        <a:t>Education</a:t>
                      </a:r>
                      <a:endParaRPr lang="en-IN"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dirty="0"/>
                        <a:t>Digital health training for professionals, patients and carers </a:t>
                      </a:r>
                      <a:r>
                        <a:rPr lang="en-IN" dirty="0" err="1"/>
                        <a:t>Bougea</a:t>
                      </a:r>
                      <a:r>
                        <a:rPr lang="en-IN" dirty="0"/>
                        <a:t> (2025); Sun et al. (2025).</a:t>
                      </a:r>
                    </a:p>
                  </a:txBody>
                  <a:tcPr anchor="ctr"/>
                </a:tc>
                <a:extLst>
                  <a:ext uri="{0D108BD9-81ED-4DB2-BD59-A6C34878D82A}">
                    <a16:rowId xmlns:a16="http://schemas.microsoft.com/office/drawing/2014/main" val="2339342490"/>
                  </a:ext>
                </a:extLst>
              </a:tr>
              <a:tr h="1342686">
                <a:tc>
                  <a:txBody>
                    <a:bodyPr/>
                    <a:lstStyle/>
                    <a:p>
                      <a:pPr>
                        <a:buNone/>
                      </a:pPr>
                      <a:r>
                        <a:rPr lang="en-IN" b="1"/>
                        <a:t>Public Health</a:t>
                      </a:r>
                      <a:endParaRPr lang="en-IN"/>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dirty="0"/>
                        <a:t>Promotes healthy ageing, early intervention and better access to care Moreau et al. (2023); Gu et al. (2026).</a:t>
                      </a:r>
                    </a:p>
                  </a:txBody>
                  <a:tcPr anchor="ctr"/>
                </a:tc>
                <a:extLst>
                  <a:ext uri="{0D108BD9-81ED-4DB2-BD59-A6C34878D82A}">
                    <a16:rowId xmlns:a16="http://schemas.microsoft.com/office/drawing/2014/main" val="3555805014"/>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GB"/>
          </a:p>
        </p:txBody>
      </p:sp>
      <p:sp>
        <p:nvSpPr>
          <p:cNvPr id="3" name="Freeform 3"/>
          <p:cNvSpPr/>
          <p:nvPr/>
        </p:nvSpPr>
        <p:spPr>
          <a:xfrm>
            <a:off x="8553273" y="2038080"/>
            <a:ext cx="8706027" cy="5804018"/>
          </a:xfrm>
          <a:custGeom>
            <a:avLst/>
            <a:gdLst/>
            <a:ahLst/>
            <a:cxnLst/>
            <a:rect l="l" t="t" r="r" b="b"/>
            <a:pathLst>
              <a:path w="8706027" h="5804018">
                <a:moveTo>
                  <a:pt x="0" y="0"/>
                </a:moveTo>
                <a:lnTo>
                  <a:pt x="8706027" y="0"/>
                </a:lnTo>
                <a:lnTo>
                  <a:pt x="8706027" y="5804018"/>
                </a:lnTo>
                <a:lnTo>
                  <a:pt x="0" y="5804018"/>
                </a:lnTo>
                <a:lnTo>
                  <a:pt x="0" y="0"/>
                </a:lnTo>
                <a:close/>
              </a:path>
            </a:pathLst>
          </a:custGeom>
          <a:blipFill>
            <a:blip r:embed="rId4"/>
            <a:stretch>
              <a:fillRect/>
            </a:stretch>
          </a:blipFill>
        </p:spPr>
        <p:txBody>
          <a:bodyPr/>
          <a:lstStyle/>
          <a:p>
            <a:endParaRPr lang="en-GB"/>
          </a:p>
        </p:txBody>
      </p:sp>
      <p:sp>
        <p:nvSpPr>
          <p:cNvPr id="4" name="TextBox 4"/>
          <p:cNvSpPr txBox="1"/>
          <p:nvPr/>
        </p:nvSpPr>
        <p:spPr>
          <a:xfrm>
            <a:off x="3335243" y="290041"/>
            <a:ext cx="11617515" cy="967259"/>
          </a:xfrm>
          <a:prstGeom prst="rect">
            <a:avLst/>
          </a:prstGeom>
        </p:spPr>
        <p:txBody>
          <a:bodyPr lIns="0" tIns="0" rIns="0" bIns="0" rtlCol="0" anchor="t">
            <a:spAutoFit/>
          </a:bodyPr>
          <a:lstStyle/>
          <a:p>
            <a:pPr algn="ctr">
              <a:lnSpc>
                <a:spcPts val="7940"/>
              </a:lnSpc>
            </a:pPr>
            <a:r>
              <a:rPr lang="en-US" sz="5672" dirty="0">
                <a:solidFill>
                  <a:srgbClr val="004AAD"/>
                </a:solidFill>
                <a:latin typeface="League Spartan"/>
                <a:ea typeface="League Spartan"/>
                <a:cs typeface="League Spartan"/>
                <a:sym typeface="League Spartan"/>
              </a:rPr>
              <a:t>CONCLUSION</a:t>
            </a:r>
          </a:p>
        </p:txBody>
      </p:sp>
      <p:sp>
        <p:nvSpPr>
          <p:cNvPr id="5" name="TextBox 5"/>
          <p:cNvSpPr txBox="1"/>
          <p:nvPr/>
        </p:nvSpPr>
        <p:spPr>
          <a:xfrm>
            <a:off x="1028700" y="1980930"/>
            <a:ext cx="7018648" cy="8241487"/>
          </a:xfrm>
          <a:prstGeom prst="rect">
            <a:avLst/>
          </a:prstGeom>
        </p:spPr>
        <p:txBody>
          <a:bodyPr lIns="0" tIns="0" rIns="0" bIns="0" rtlCol="0" anchor="t">
            <a:spAutoFit/>
          </a:bodyPr>
          <a:lstStyle/>
          <a:p>
            <a:pPr marL="457200" indent="-457200" algn="just">
              <a:lnSpc>
                <a:spcPct val="150000"/>
              </a:lnSpc>
              <a:buFont typeface="Arial" panose="020B0604020202020204" pitchFamily="34" charset="0"/>
              <a:buChar char="•"/>
            </a:pPr>
            <a:r>
              <a:rPr lang="en-IN" sz="2400" dirty="0">
                <a:latin typeface="Arial" panose="020B0604020202020204" pitchFamily="34" charset="0"/>
                <a:cs typeface="Arial" panose="020B0604020202020204" pitchFamily="34" charset="0"/>
              </a:rPr>
              <a:t>Parkinson's disease is a growing public health challenge that affects mobility, independence and quality of life (Moreau et al., 2023).</a:t>
            </a:r>
          </a:p>
          <a:p>
            <a:pPr marL="457200" indent="-457200" algn="just">
              <a:lnSpc>
                <a:spcPct val="150000"/>
              </a:lnSpc>
              <a:buFont typeface="Arial" panose="020B0604020202020204" pitchFamily="34" charset="0"/>
              <a:buChar char="•"/>
            </a:pPr>
            <a:r>
              <a:rPr lang="en-IN" sz="2400" dirty="0">
                <a:latin typeface="Arial" panose="020B0604020202020204" pitchFamily="34" charset="0"/>
                <a:cs typeface="Arial" panose="020B0604020202020204" pitchFamily="34" charset="0"/>
              </a:rPr>
              <a:t>Wearable sensors enable continuous monitoring, supporting earlier intervention and personalised care (Gu et al., 2026; Liu et al., 2026).</a:t>
            </a:r>
          </a:p>
          <a:p>
            <a:pPr marL="457200" indent="-457200" algn="just">
              <a:lnSpc>
                <a:spcPct val="150000"/>
              </a:lnSpc>
              <a:buFont typeface="Arial" panose="020B0604020202020204" pitchFamily="34" charset="0"/>
              <a:buChar char="•"/>
            </a:pPr>
            <a:r>
              <a:rPr lang="en-IN" sz="2400" dirty="0">
                <a:latin typeface="Arial" panose="020B0604020202020204" pitchFamily="34" charset="0"/>
                <a:cs typeface="Arial" panose="020B0604020202020204" pitchFamily="34" charset="0"/>
              </a:rPr>
              <a:t>Digital health interventions can improve patient outcomes, reduce hospital admissions and increase NHS efficiency (Liu et al., 2026).</a:t>
            </a:r>
          </a:p>
          <a:p>
            <a:pPr marL="457200" indent="-457200" algn="just">
              <a:lnSpc>
                <a:spcPct val="150000"/>
              </a:lnSpc>
              <a:buFont typeface="Arial" panose="020B0604020202020204" pitchFamily="34" charset="0"/>
              <a:buChar char="•"/>
            </a:pPr>
            <a:r>
              <a:rPr lang="en-IN" sz="2400" dirty="0">
                <a:latin typeface="Arial" panose="020B0604020202020204" pitchFamily="34" charset="0"/>
                <a:cs typeface="Arial" panose="020B0604020202020204" pitchFamily="34" charset="0"/>
              </a:rPr>
              <a:t>Future research should focus on equitable access, AI integration and routine clinical implementation (Jin et al., 2026; Sun et al., 2025).</a:t>
            </a:r>
          </a:p>
          <a:p>
            <a:pPr marL="455315" lvl="1" indent="-227657" algn="just">
              <a:lnSpc>
                <a:spcPct val="150000"/>
              </a:lnSpc>
              <a:buFont typeface="Arial"/>
              <a:buChar char="•"/>
            </a:pPr>
            <a:endParaRPr lang="en-US" sz="2400" dirty="0">
              <a:solidFill>
                <a:srgbClr val="000000"/>
              </a:solidFill>
              <a:latin typeface="Arial" panose="020B0604020202020204" pitchFamily="34" charset="0"/>
              <a:ea typeface="Poppins"/>
              <a:cs typeface="Arial" panose="020B0604020202020204" pitchFamily="34" charset="0"/>
              <a:sym typeface="Poppin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316B82-DD96-14B3-8DB4-4B7789981E89}"/>
              </a:ext>
            </a:extLst>
          </p:cNvPr>
          <p:cNvSpPr txBox="1"/>
          <p:nvPr/>
        </p:nvSpPr>
        <p:spPr>
          <a:xfrm>
            <a:off x="304800" y="1357848"/>
            <a:ext cx="17754600" cy="7848302"/>
          </a:xfrm>
          <a:prstGeom prst="rect">
            <a:avLst/>
          </a:prstGeom>
          <a:noFill/>
        </p:spPr>
        <p:txBody>
          <a:bodyPr wrap="square">
            <a:spAutoFit/>
          </a:bodyPr>
          <a:lstStyle/>
          <a:p>
            <a:pPr marL="285750" indent="-285750">
              <a:buFont typeface="Arial" panose="020B0604020202020204" pitchFamily="34" charset="0"/>
              <a:buChar char="•"/>
            </a:pPr>
            <a:r>
              <a:rPr lang="en-IN" dirty="0" err="1"/>
              <a:t>Almohammadi</a:t>
            </a:r>
            <a:r>
              <a:rPr lang="en-IN" dirty="0"/>
              <a:t>, A.A. (2026) ‘Digital health interventions in Parkinson’s disease management: A narrative review’, </a:t>
            </a:r>
            <a:r>
              <a:rPr lang="en-IN" i="1" dirty="0"/>
              <a:t>Annals of Movement Disorders</a:t>
            </a:r>
            <a:r>
              <a:rPr lang="en-IN" dirty="0"/>
              <a:t>, 9(1), pp. 26–35. Available at: </a:t>
            </a:r>
            <a:r>
              <a:rPr lang="en-IN" dirty="0">
                <a:hlinkClick r:id="rId2"/>
              </a:rPr>
              <a:t>https://journals.lww.com/aomd/fulltext/2026/01000/digital_health_interventions_in_parkinson_s.4.aspx?context=latestarticles</a:t>
            </a:r>
            <a:r>
              <a:rPr lang="en-IN" dirty="0"/>
              <a:t> (Accessed: 11 July 2026).</a:t>
            </a:r>
          </a:p>
          <a:p>
            <a:pPr marL="285750" indent="-285750">
              <a:buFont typeface="Arial" panose="020B0604020202020204" pitchFamily="34" charset="0"/>
              <a:buChar char="•"/>
            </a:pPr>
            <a:r>
              <a:rPr lang="en-IN" dirty="0" err="1"/>
              <a:t>Bacanoiu</a:t>
            </a:r>
            <a:r>
              <a:rPr lang="en-IN" dirty="0"/>
              <a:t>, M.V., Rusu, L., Marin, M.I., </a:t>
            </a:r>
            <a:r>
              <a:rPr lang="en-IN" dirty="0" err="1"/>
              <a:t>Piele</a:t>
            </a:r>
            <a:r>
              <a:rPr lang="en-IN" dirty="0"/>
              <a:t>, D., Rusu, M.R., </a:t>
            </a:r>
            <a:r>
              <a:rPr lang="en-IN" dirty="0" err="1"/>
              <a:t>Danoiu</a:t>
            </a:r>
            <a:r>
              <a:rPr lang="en-IN" dirty="0"/>
              <a:t>, R. and </a:t>
            </a:r>
            <a:r>
              <a:rPr lang="en-IN" dirty="0" err="1"/>
              <a:t>Danoiu</a:t>
            </a:r>
            <a:r>
              <a:rPr lang="en-IN" dirty="0"/>
              <a:t>, M. (2025) ‘Digital Health in Parkinson’s Disease and Atypical Parkinsonism—New Frontiers in Motor Function and Physical Activity Assessment’, </a:t>
            </a:r>
            <a:r>
              <a:rPr lang="en-IN" i="1" dirty="0"/>
              <a:t>Journal of Clinical Medicine</a:t>
            </a:r>
            <a:r>
              <a:rPr lang="en-IN" dirty="0"/>
              <a:t>, 14(12), p. 4140. Available at: </a:t>
            </a:r>
            <a:r>
              <a:rPr lang="en-IN" dirty="0">
                <a:hlinkClick r:id="rId3"/>
              </a:rPr>
              <a:t>https://www.mdpi.com/2077-0383/14/12/4140</a:t>
            </a:r>
            <a:r>
              <a:rPr lang="en-IN" dirty="0"/>
              <a:t> (Accessed: 11 July 2026).</a:t>
            </a:r>
          </a:p>
          <a:p>
            <a:pPr marL="285750" indent="-285750">
              <a:buFont typeface="Arial" panose="020B0604020202020204" pitchFamily="34" charset="0"/>
              <a:buChar char="•"/>
            </a:pPr>
            <a:r>
              <a:rPr lang="en-IN" dirty="0"/>
              <a:t>Boyle, L.D., </a:t>
            </a:r>
            <a:r>
              <a:rPr lang="en-IN" dirty="0" err="1"/>
              <a:t>Giriteka</a:t>
            </a:r>
            <a:r>
              <a:rPr lang="en-IN" dirty="0"/>
              <a:t>, L., Marty, B., </a:t>
            </a:r>
            <a:r>
              <a:rPr lang="en-IN" dirty="0" err="1"/>
              <a:t>Sandgathe</a:t>
            </a:r>
            <a:r>
              <a:rPr lang="en-IN" dirty="0"/>
              <a:t>, L., </a:t>
            </a:r>
            <a:r>
              <a:rPr lang="en-IN" dirty="0" err="1"/>
              <a:t>Haugarvoll</a:t>
            </a:r>
            <a:r>
              <a:rPr lang="en-IN" dirty="0"/>
              <a:t>, K., </a:t>
            </a:r>
            <a:r>
              <a:rPr lang="en-IN" dirty="0" err="1"/>
              <a:t>Steihaug</a:t>
            </a:r>
            <a:r>
              <a:rPr lang="en-IN" dirty="0"/>
              <a:t>, O.M., </a:t>
            </a:r>
            <a:r>
              <a:rPr lang="en-IN" dirty="0" err="1"/>
              <a:t>Husebo</a:t>
            </a:r>
            <a:r>
              <a:rPr lang="en-IN" dirty="0"/>
              <a:t>, B.S. and Patrascu, M. (2025) ‘Activity and behavioural recognition using sensing technology in persons with Parkinson’s disease or dementia: An umbrella review of the literature’, </a:t>
            </a:r>
            <a:r>
              <a:rPr lang="en-IN" i="1" dirty="0"/>
              <a:t>Sensors</a:t>
            </a:r>
            <a:r>
              <a:rPr lang="en-IN" dirty="0"/>
              <a:t>, 25(3), p. 668. Available at: </a:t>
            </a:r>
            <a:r>
              <a:rPr lang="en-IN" dirty="0">
                <a:hlinkClick r:id="rId4"/>
              </a:rPr>
              <a:t>https://www.mdpi.com/1424-8220/25/3/668</a:t>
            </a:r>
            <a:r>
              <a:rPr lang="en-IN" dirty="0"/>
              <a:t> (Accessed: 11 July 2026).</a:t>
            </a:r>
          </a:p>
          <a:p>
            <a:pPr marL="285750" indent="-285750">
              <a:buFont typeface="Arial" panose="020B0604020202020204" pitchFamily="34" charset="0"/>
              <a:buChar char="•"/>
            </a:pPr>
            <a:r>
              <a:rPr lang="en-IN" dirty="0"/>
              <a:t>Branco, D.J.R. (2026) </a:t>
            </a:r>
            <a:r>
              <a:rPr lang="en-IN" i="1" dirty="0"/>
              <a:t>Personalized data-driven collaboration in Parkinson’s disease care</a:t>
            </a:r>
            <a:r>
              <a:rPr lang="en-IN" dirty="0"/>
              <a:t>. Available at: </a:t>
            </a:r>
            <a:r>
              <a:rPr lang="en-IN" dirty="0">
                <a:hlinkClick r:id="rId5"/>
              </a:rPr>
              <a:t>https://repositorio.ulisboa.pt/entities/publication/62ecb3bc-0461-4cb4-b7cc-f4181c81a25b</a:t>
            </a:r>
            <a:r>
              <a:rPr lang="en-IN" dirty="0"/>
              <a:t> (Accessed: 11 July 2026).</a:t>
            </a:r>
          </a:p>
          <a:p>
            <a:pPr marL="285750" indent="-285750">
              <a:buFont typeface="Arial" panose="020B0604020202020204" pitchFamily="34" charset="0"/>
              <a:buChar char="•"/>
            </a:pPr>
            <a:r>
              <a:rPr lang="en-IN" dirty="0"/>
              <a:t>Gu, B., Kim, H.S., Kim, H. and Yoo, J.I. (2026) ‘Advancements in wearable sensor technologies for health monitoring in terms of clinical applications, rehabilitation, and disease risk assessment: Systematic review’, </a:t>
            </a:r>
            <a:r>
              <a:rPr lang="en-IN" i="1" dirty="0"/>
              <a:t>JMIR mHealth and </a:t>
            </a:r>
            <a:r>
              <a:rPr lang="en-IN" i="1" dirty="0" err="1"/>
              <a:t>uHealth</a:t>
            </a:r>
            <a:r>
              <a:rPr lang="en-IN" dirty="0"/>
              <a:t>, 14(1), p. e76084. Available at: </a:t>
            </a:r>
            <a:r>
              <a:rPr lang="en-IN" dirty="0">
                <a:hlinkClick r:id="rId6"/>
              </a:rPr>
              <a:t>https://mhealth.jmir.org/2026/1/e76084/</a:t>
            </a:r>
            <a:r>
              <a:rPr lang="en-IN" dirty="0"/>
              <a:t> (Accessed: 11 July 2026).</a:t>
            </a:r>
          </a:p>
          <a:p>
            <a:pPr marL="285750" indent="-285750">
              <a:buFont typeface="Arial" panose="020B0604020202020204" pitchFamily="34" charset="0"/>
              <a:buChar char="•"/>
            </a:pPr>
            <a:r>
              <a:rPr lang="en-IN" dirty="0"/>
              <a:t>Jin, J., Jiang, Y., Zhou, Y., Zhu, W., Hua, J., Cheng, W., Shi, Y. and Pan, L. (2026) ‘AI-enabled flexible sensing ecosystems for Parkinson’s disease: Advancing digital biomarkers and closed-loop interventions’, </a:t>
            </a:r>
            <a:r>
              <a:rPr lang="en-IN" i="1" dirty="0"/>
              <a:t>Sensors</a:t>
            </a:r>
            <a:r>
              <a:rPr lang="en-IN" dirty="0"/>
              <a:t>, 26(7), p. 2071. Available at: </a:t>
            </a:r>
            <a:r>
              <a:rPr lang="en-IN" dirty="0">
                <a:hlinkClick r:id="rId7"/>
              </a:rPr>
              <a:t>https://www.mdpi.com/1424-8220/26/7/2071</a:t>
            </a:r>
            <a:r>
              <a:rPr lang="en-IN" dirty="0"/>
              <a:t> (Accessed: 11 July 2026).</a:t>
            </a:r>
          </a:p>
          <a:p>
            <a:pPr marL="285750" indent="-285750">
              <a:buFont typeface="Arial" panose="020B0604020202020204" pitchFamily="34" charset="0"/>
              <a:buChar char="•"/>
            </a:pPr>
            <a:r>
              <a:rPr lang="en-IN" dirty="0"/>
              <a:t>Li, H., Zecca, M. and Huang, J. (2025) ‘Evaluating the utility of wearable sensors for the early diagnosis of Parkinson disease: Systematic review’, </a:t>
            </a:r>
            <a:r>
              <a:rPr lang="en-IN" i="1" dirty="0"/>
              <a:t>Journal of Medical Internet Research</a:t>
            </a:r>
            <a:r>
              <a:rPr lang="en-IN" dirty="0"/>
              <a:t>, 27, p. e69422. Available at: </a:t>
            </a:r>
            <a:r>
              <a:rPr lang="en-IN" dirty="0">
                <a:hlinkClick r:id="rId8"/>
              </a:rPr>
              <a:t>https://www.jmir.org/2025/1/e69422</a:t>
            </a:r>
            <a:r>
              <a:rPr lang="en-IN" dirty="0"/>
              <a:t> (Accessed: 11 July 2026).</a:t>
            </a:r>
          </a:p>
          <a:p>
            <a:pPr marL="285750" indent="-285750">
              <a:buFont typeface="Arial" panose="020B0604020202020204" pitchFamily="34" charset="0"/>
              <a:buChar char="•"/>
            </a:pPr>
            <a:r>
              <a:rPr lang="en-IN" dirty="0" err="1"/>
              <a:t>Mbue</a:t>
            </a:r>
            <a:r>
              <a:rPr lang="en-IN" dirty="0"/>
              <a:t>, N.D., Tabei, F., Williams, K. and Olanrewaju, K. (2025) ‘Innovative sensor-based approaches for assessing neurodegenerative diseases: A brief state-of-the-art review’, </a:t>
            </a:r>
            <a:r>
              <a:rPr lang="en-IN" i="1" dirty="0"/>
              <a:t>Sensors</a:t>
            </a:r>
            <a:r>
              <a:rPr lang="en-IN" dirty="0"/>
              <a:t>, 25(17), p. 5476. Available at: </a:t>
            </a:r>
            <a:r>
              <a:rPr lang="en-IN" dirty="0">
                <a:hlinkClick r:id="rId9"/>
              </a:rPr>
              <a:t>https://www.mdpi.com/1424-8220/25/17/5476</a:t>
            </a:r>
            <a:r>
              <a:rPr lang="en-IN" dirty="0"/>
              <a:t> (Accessed: 11 July 2026).</a:t>
            </a:r>
          </a:p>
          <a:p>
            <a:pPr marL="285750" indent="-285750">
              <a:buFont typeface="Arial" panose="020B0604020202020204" pitchFamily="34" charset="0"/>
              <a:buChar char="•"/>
            </a:pPr>
            <a:r>
              <a:rPr lang="en-IN" dirty="0"/>
              <a:t>Moreau, C., </a:t>
            </a:r>
            <a:r>
              <a:rPr lang="en-IN" dirty="0" err="1"/>
              <a:t>Rouaud</a:t>
            </a:r>
            <a:r>
              <a:rPr lang="en-IN" dirty="0"/>
              <a:t>, T., </a:t>
            </a:r>
            <a:r>
              <a:rPr lang="en-IN" dirty="0" err="1"/>
              <a:t>Grabli</a:t>
            </a:r>
            <a:r>
              <a:rPr lang="en-IN" dirty="0"/>
              <a:t>, D., </a:t>
            </a:r>
            <a:r>
              <a:rPr lang="en-IN" dirty="0" err="1"/>
              <a:t>Benatru</a:t>
            </a:r>
            <a:r>
              <a:rPr lang="en-IN" dirty="0"/>
              <a:t>, I., Remy, P., Marques, A.R., Drapier, S., Mariani, L.L., Roze, E., Devos, D. and Dupont, G. (2023) ‘Overview on wearable sensors for the management of Parkinson’s disease’, </a:t>
            </a:r>
            <a:r>
              <a:rPr lang="en-IN" i="1" dirty="0" err="1"/>
              <a:t>npj</a:t>
            </a:r>
            <a:r>
              <a:rPr lang="en-IN" i="1" dirty="0"/>
              <a:t> Parkinson’s Disease</a:t>
            </a:r>
            <a:r>
              <a:rPr lang="en-IN" dirty="0"/>
              <a:t>, 9(1), p. 153. Available at: </a:t>
            </a:r>
            <a:r>
              <a:rPr lang="en-IN" dirty="0">
                <a:hlinkClick r:id="rId10"/>
              </a:rPr>
              <a:t>https://www.nature.com/articles/s41531-023-00585-y</a:t>
            </a:r>
            <a:r>
              <a:rPr lang="en-IN" dirty="0"/>
              <a:t> (Accessed: 11 July 2026).</a:t>
            </a:r>
          </a:p>
          <a:p>
            <a:pPr marL="285750" indent="-285750">
              <a:buFont typeface="Arial" panose="020B0604020202020204" pitchFamily="34" charset="0"/>
              <a:buChar char="•"/>
            </a:pPr>
            <a:r>
              <a:rPr lang="en-IN" dirty="0"/>
              <a:t>Mughal, H., Javed, A.R., Rizwan, M., </a:t>
            </a:r>
            <a:r>
              <a:rPr lang="en-IN" dirty="0" err="1"/>
              <a:t>Almadhor</a:t>
            </a:r>
            <a:r>
              <a:rPr lang="en-IN" dirty="0"/>
              <a:t>, A.S. and </a:t>
            </a:r>
            <a:r>
              <a:rPr lang="en-IN" dirty="0" err="1"/>
              <a:t>Kryvinska</a:t>
            </a:r>
            <a:r>
              <a:rPr lang="en-IN" dirty="0"/>
              <a:t>, N. (2022) ‘Parkinson’s disease management via wearable sensors: A systematic review’, </a:t>
            </a:r>
            <a:r>
              <a:rPr lang="en-IN" i="1" dirty="0"/>
              <a:t>IEEE Access</a:t>
            </a:r>
            <a:r>
              <a:rPr lang="en-IN" dirty="0"/>
              <a:t>, 10, pp. 35219–35237. Available at: </a:t>
            </a:r>
            <a:r>
              <a:rPr lang="en-IN" dirty="0">
                <a:hlinkClick r:id="rId11"/>
              </a:rPr>
              <a:t>https://ieeexplore.ieee.org/abstract/document/9743908/</a:t>
            </a:r>
            <a:r>
              <a:rPr lang="en-IN" dirty="0"/>
              <a:t> (Accessed: 11 July 2026).</a:t>
            </a:r>
          </a:p>
          <a:p>
            <a:pPr marL="285750" indent="-285750">
              <a:buFont typeface="Arial" panose="020B0604020202020204" pitchFamily="34" charset="0"/>
              <a:buChar char="•"/>
            </a:pPr>
            <a:r>
              <a:rPr lang="en-IN" dirty="0"/>
              <a:t>National Institute for Health and Care Excellence (NICE) (2024) </a:t>
            </a:r>
            <a:r>
              <a:rPr lang="en-IN" i="1" dirty="0"/>
              <a:t>Parkinson’s disease in adults: Diagnosis and management (NG71).</a:t>
            </a:r>
            <a:r>
              <a:rPr lang="en-IN" dirty="0"/>
              <a:t> Available at: </a:t>
            </a:r>
            <a:r>
              <a:rPr lang="en-IN" dirty="0">
                <a:hlinkClick r:id="rId12"/>
              </a:rPr>
              <a:t>https://www.nice.org.uk/guidance/ng71</a:t>
            </a:r>
            <a:r>
              <a:rPr lang="en-IN" dirty="0"/>
              <a:t> (Accessed: 11 July 2026).</a:t>
            </a:r>
          </a:p>
          <a:p>
            <a:pPr marL="285750" indent="-285750">
              <a:buFont typeface="Arial" panose="020B0604020202020204" pitchFamily="34" charset="0"/>
              <a:buChar char="•"/>
            </a:pPr>
            <a:r>
              <a:rPr lang="en-IN" dirty="0"/>
              <a:t>Qian, Y. and Siau, K.L. (2025) ‘Advances in IoT, AI, and sensor-based technologies for disease treatment, health promotion, successful ageing, and ageing well’, </a:t>
            </a:r>
            <a:r>
              <a:rPr lang="en-IN" i="1" dirty="0"/>
              <a:t>Sensors</a:t>
            </a:r>
            <a:r>
              <a:rPr lang="en-IN" dirty="0"/>
              <a:t>, 25(19), p. 6207. Available at: </a:t>
            </a:r>
            <a:r>
              <a:rPr lang="en-IN" dirty="0">
                <a:hlinkClick r:id="rId13"/>
              </a:rPr>
              <a:t>https://www.mdpi.com/1424-8220/25/19/6207</a:t>
            </a:r>
            <a:r>
              <a:rPr lang="en-IN" dirty="0"/>
              <a:t> (Accessed: 11 July 2026).</a:t>
            </a:r>
          </a:p>
          <a:p>
            <a:pPr marL="285750" indent="-285750">
              <a:buFont typeface="Arial" panose="020B0604020202020204" pitchFamily="34" charset="0"/>
              <a:buChar char="•"/>
            </a:pPr>
            <a:r>
              <a:rPr lang="en-IN" dirty="0"/>
              <a:t>Sun, Y., Chen, J., Ji, M. and Li, X. (2025) ‘Wearable technologies for health promotion and disease prevention in older adults: Systematic scoping review and evidence map’, </a:t>
            </a:r>
            <a:r>
              <a:rPr lang="en-IN" i="1" dirty="0"/>
              <a:t>Journal of Medical Internet Research</a:t>
            </a:r>
            <a:r>
              <a:rPr lang="en-IN" dirty="0"/>
              <a:t>, 27, p. e69077. Available at: </a:t>
            </a:r>
            <a:r>
              <a:rPr lang="en-IN" dirty="0">
                <a:hlinkClick r:id="rId14"/>
              </a:rPr>
              <a:t>https://www.jmir.org/2025/1/e69077/</a:t>
            </a:r>
            <a:r>
              <a:rPr lang="en-IN" dirty="0"/>
              <a:t> (Accessed: 11 July 2026).</a:t>
            </a:r>
          </a:p>
        </p:txBody>
      </p:sp>
      <p:sp>
        <p:nvSpPr>
          <p:cNvPr id="5" name="TextBox 4">
            <a:extLst>
              <a:ext uri="{FF2B5EF4-FFF2-40B4-BE49-F238E27FC236}">
                <a16:creationId xmlns:a16="http://schemas.microsoft.com/office/drawing/2014/main" id="{95E2DFB8-5D77-6E06-216A-3FB49ED9230F}"/>
              </a:ext>
            </a:extLst>
          </p:cNvPr>
          <p:cNvSpPr txBox="1"/>
          <p:nvPr/>
        </p:nvSpPr>
        <p:spPr>
          <a:xfrm>
            <a:off x="2819400" y="0"/>
            <a:ext cx="11963400" cy="990656"/>
          </a:xfrm>
          <a:prstGeom prst="rect">
            <a:avLst/>
          </a:prstGeom>
          <a:noFill/>
        </p:spPr>
        <p:txBody>
          <a:bodyPr wrap="square">
            <a:spAutoFit/>
          </a:bodyPr>
          <a:lstStyle/>
          <a:p>
            <a:pPr algn="ctr">
              <a:lnSpc>
                <a:spcPts val="7940"/>
              </a:lnSpc>
            </a:pPr>
            <a:r>
              <a:rPr lang="en-US" sz="3600" dirty="0">
                <a:solidFill>
                  <a:srgbClr val="004AAD"/>
                </a:solidFill>
                <a:latin typeface="League Spartan"/>
                <a:ea typeface="League Spartan"/>
                <a:cs typeface="League Spartan"/>
                <a:sym typeface="League Spartan"/>
              </a:rPr>
              <a:t>references (member 1)</a:t>
            </a:r>
          </a:p>
        </p:txBody>
      </p:sp>
    </p:spTree>
    <p:extLst>
      <p:ext uri="{BB962C8B-B14F-4D97-AF65-F5344CB8AC3E}">
        <p14:creationId xmlns:p14="http://schemas.microsoft.com/office/powerpoint/2010/main" val="3985006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B8A3166-C540-5B47-2CB9-17AC5B11714F}"/>
              </a:ext>
            </a:extLst>
          </p:cNvPr>
          <p:cNvSpPr txBox="1"/>
          <p:nvPr/>
        </p:nvSpPr>
        <p:spPr>
          <a:xfrm>
            <a:off x="762000" y="952500"/>
            <a:ext cx="13182600" cy="4613058"/>
          </a:xfrm>
          <a:prstGeom prst="rect">
            <a:avLst/>
          </a:prstGeom>
          <a:noFill/>
        </p:spPr>
        <p:txBody>
          <a:bodyPr wrap="square">
            <a:spAutoFit/>
          </a:bodyPr>
          <a:lstStyle/>
          <a:p>
            <a:pPr algn="just">
              <a:lnSpc>
                <a:spcPct val="150000"/>
              </a:lnSpc>
            </a:pPr>
            <a:r>
              <a:rPr lang="en-IN" dirty="0"/>
              <a:t>Bloem, B.R., Okun, M.S. and Klein, C., (2021). Parkinson's disease. </a:t>
            </a:r>
            <a:r>
              <a:rPr lang="en-IN" i="1" dirty="0"/>
              <a:t>The Lancet</a:t>
            </a:r>
            <a:r>
              <a:rPr lang="en-IN" dirty="0"/>
              <a:t>, </a:t>
            </a:r>
            <a:r>
              <a:rPr lang="en-IN" i="1" dirty="0"/>
              <a:t>397</a:t>
            </a:r>
            <a:r>
              <a:rPr lang="en-IN" dirty="0"/>
              <a:t>(10291), pp.2284-2303. </a:t>
            </a:r>
            <a:r>
              <a:rPr lang="en-IN" dirty="0">
                <a:hlinkClick r:id="rId2"/>
              </a:rPr>
              <a:t>https://repository.ubn.ru.nl/bitstream/handle/2066/235670/235670.pdf</a:t>
            </a:r>
            <a:r>
              <a:rPr lang="en-IN" dirty="0"/>
              <a:t> </a:t>
            </a:r>
          </a:p>
          <a:p>
            <a:pPr algn="just">
              <a:lnSpc>
                <a:spcPct val="150000"/>
              </a:lnSpc>
            </a:pPr>
            <a:r>
              <a:rPr lang="en-IN" dirty="0"/>
              <a:t>De Miranda, B.R., Goldman, S.M., Miller, G.W., </a:t>
            </a:r>
            <a:r>
              <a:rPr lang="en-IN" dirty="0" err="1"/>
              <a:t>Greenamyre</a:t>
            </a:r>
            <a:r>
              <a:rPr lang="en-IN" dirty="0"/>
              <a:t>, J.T. and Dorsey, E.R., (2022). Preventing Parkinson’s disease: an environmental agenda. </a:t>
            </a:r>
            <a:r>
              <a:rPr lang="en-IN" i="1" dirty="0"/>
              <a:t>Journal of Parkinson’s Disease</a:t>
            </a:r>
            <a:r>
              <a:rPr lang="en-IN" dirty="0"/>
              <a:t>, </a:t>
            </a:r>
            <a:r>
              <a:rPr lang="en-IN" i="1" dirty="0"/>
              <a:t>12</a:t>
            </a:r>
            <a:r>
              <a:rPr lang="en-IN" dirty="0"/>
              <a:t>(1), pp.45-68. </a:t>
            </a:r>
            <a:r>
              <a:rPr lang="en-IN" dirty="0">
                <a:hlinkClick r:id="rId3"/>
              </a:rPr>
              <a:t>https://journals.sagepub.com/doi/pdf/10.3233/JPD-212922</a:t>
            </a:r>
            <a:r>
              <a:rPr lang="en-IN" dirty="0"/>
              <a:t> </a:t>
            </a:r>
          </a:p>
          <a:p>
            <a:pPr algn="just">
              <a:lnSpc>
                <a:spcPct val="150000"/>
              </a:lnSpc>
            </a:pPr>
            <a:r>
              <a:rPr lang="en-IN" dirty="0"/>
              <a:t>Del Din, S., Kirk, C., Yarnall, A.J., Rochester, L. and </a:t>
            </a:r>
            <a:r>
              <a:rPr lang="en-IN" dirty="0" err="1"/>
              <a:t>Hausdorff</a:t>
            </a:r>
            <a:r>
              <a:rPr lang="en-IN" dirty="0"/>
              <a:t>, J.M., (2021). Body-worn sensors for remote monitoring of Parkinson’s disease motor symptoms: vision, state of the art, and challenges ahead. </a:t>
            </a:r>
            <a:r>
              <a:rPr lang="en-IN" i="1" dirty="0"/>
              <a:t>Journal of Parkinson’s disease</a:t>
            </a:r>
            <a:r>
              <a:rPr lang="en-IN" dirty="0"/>
              <a:t>, </a:t>
            </a:r>
            <a:r>
              <a:rPr lang="en-IN" i="1" dirty="0"/>
              <a:t>11</a:t>
            </a:r>
            <a:r>
              <a:rPr lang="en-IN" dirty="0"/>
              <a:t>(s1), pp.S35-S47. </a:t>
            </a:r>
            <a:r>
              <a:rPr lang="en-IN" dirty="0">
                <a:hlinkClick r:id="rId4"/>
              </a:rPr>
              <a:t>https://journals.sagepub.com/doi/pdf/10.3233/JPD-202471</a:t>
            </a:r>
            <a:r>
              <a:rPr lang="en-IN" dirty="0"/>
              <a:t> </a:t>
            </a:r>
          </a:p>
          <a:p>
            <a:pPr algn="just">
              <a:lnSpc>
                <a:spcPct val="150000"/>
              </a:lnSpc>
            </a:pPr>
            <a:r>
              <a:rPr lang="en-GB" dirty="0">
                <a:latin typeface="Times New Roman" panose="02020603050405020304" pitchFamily="18" charset="0"/>
                <a:cs typeface="Times New Roman" panose="02020603050405020304" pitchFamily="18" charset="0"/>
              </a:rPr>
              <a:t>GOV UK (2018), </a:t>
            </a:r>
            <a:r>
              <a:rPr lang="en-GB" i="1" dirty="0">
                <a:latin typeface="Times New Roman" panose="02020603050405020304" pitchFamily="18" charset="0"/>
                <a:cs typeface="Times New Roman" panose="02020603050405020304" pitchFamily="18" charset="0"/>
              </a:rPr>
              <a:t>The UK's data protection legislation</a:t>
            </a:r>
            <a:r>
              <a:rPr lang="en-GB" dirty="0">
                <a:latin typeface="Times New Roman" panose="02020603050405020304" pitchFamily="18" charset="0"/>
                <a:cs typeface="Times New Roman" panose="02020603050405020304" pitchFamily="18" charset="0"/>
              </a:rPr>
              <a:t>, Available at:</a:t>
            </a:r>
            <a:r>
              <a:rPr lang="en-GB" b="1" dirty="0">
                <a:latin typeface="Times New Roman" panose="02020603050405020304" pitchFamily="18" charset="0"/>
                <a:cs typeface="Times New Roman" panose="02020603050405020304" pitchFamily="18" charset="0"/>
              </a:rPr>
              <a:t> </a:t>
            </a:r>
            <a:r>
              <a:rPr lang="en-GB" dirty="0">
                <a:latin typeface="Times New Roman" panose="02020603050405020304" pitchFamily="18" charset="0"/>
                <a:cs typeface="Times New Roman" panose="02020603050405020304" pitchFamily="18" charset="0"/>
                <a:hlinkClick r:id="rId5"/>
              </a:rPr>
              <a:t>https://www.gov.uk/data-protection</a:t>
            </a:r>
            <a:r>
              <a:rPr lang="en-GB" dirty="0">
                <a:latin typeface="Times New Roman" panose="02020603050405020304" pitchFamily="18" charset="0"/>
                <a:cs typeface="Times New Roman" panose="02020603050405020304" pitchFamily="18" charset="0"/>
              </a:rPr>
              <a:t> [Accessed: 10th July 2026]</a:t>
            </a:r>
            <a:endParaRPr lang="en-IN" dirty="0">
              <a:latin typeface="Times New Roman" panose="02020603050405020304" pitchFamily="18" charset="0"/>
              <a:cs typeface="Times New Roman" panose="02020603050405020304" pitchFamily="18" charset="0"/>
            </a:endParaRPr>
          </a:p>
          <a:p>
            <a:pPr algn="just">
              <a:lnSpc>
                <a:spcPct val="150000"/>
              </a:lnSpc>
            </a:pPr>
            <a:r>
              <a:rPr lang="en-GB" dirty="0">
                <a:latin typeface="Times New Roman" panose="02020603050405020304" pitchFamily="18" charset="0"/>
                <a:cs typeface="Times New Roman" panose="02020603050405020304" pitchFamily="18" charset="0"/>
              </a:rPr>
              <a:t>ICO (2026), </a:t>
            </a:r>
            <a:r>
              <a:rPr lang="en-GB" i="1" dirty="0">
                <a:latin typeface="Times New Roman" panose="02020603050405020304" pitchFamily="18" charset="0"/>
                <a:cs typeface="Times New Roman" panose="02020603050405020304" pitchFamily="18" charset="0"/>
              </a:rPr>
              <a:t>UK GDPR guidance and resources</a:t>
            </a:r>
            <a:r>
              <a:rPr lang="en-GB" dirty="0">
                <a:latin typeface="Times New Roman" panose="02020603050405020304" pitchFamily="18" charset="0"/>
                <a:cs typeface="Times New Roman" panose="02020603050405020304" pitchFamily="18" charset="0"/>
              </a:rPr>
              <a:t>, Available at:</a:t>
            </a:r>
            <a:r>
              <a:rPr lang="en-GB" b="1" dirty="0">
                <a:latin typeface="Times New Roman" panose="02020603050405020304" pitchFamily="18" charset="0"/>
                <a:cs typeface="Times New Roman" panose="02020603050405020304" pitchFamily="18" charset="0"/>
              </a:rPr>
              <a:t> </a:t>
            </a:r>
            <a:r>
              <a:rPr lang="en-GB" dirty="0">
                <a:latin typeface="Times New Roman" panose="02020603050405020304" pitchFamily="18" charset="0"/>
                <a:cs typeface="Times New Roman" panose="02020603050405020304" pitchFamily="18" charset="0"/>
                <a:hlinkClick r:id="rId6"/>
              </a:rPr>
              <a:t>https://ico.org.uk/for-organisations/uk-gdpr-guidance-and-resources/</a:t>
            </a:r>
            <a:r>
              <a:rPr lang="en-GB" dirty="0">
                <a:latin typeface="Times New Roman" panose="02020603050405020304" pitchFamily="18" charset="0"/>
                <a:cs typeface="Times New Roman" panose="02020603050405020304" pitchFamily="18" charset="0"/>
              </a:rPr>
              <a:t> [Accessed: 10th July 2026]</a:t>
            </a:r>
            <a:endParaRPr lang="en-IN" dirty="0"/>
          </a:p>
          <a:p>
            <a:pPr algn="just">
              <a:lnSpc>
                <a:spcPct val="150000"/>
              </a:lnSpc>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39045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59" b="-9259"/>
            </a:stretch>
          </a:blipFill>
        </p:spPr>
        <p:txBody>
          <a:bodyPr/>
          <a:lstStyle/>
          <a:p>
            <a:endParaRPr lang="en-GB"/>
          </a:p>
        </p:txBody>
      </p:sp>
      <p:grpSp>
        <p:nvGrpSpPr>
          <p:cNvPr id="3" name="Group 3"/>
          <p:cNvGrpSpPr/>
          <p:nvPr/>
        </p:nvGrpSpPr>
        <p:grpSpPr>
          <a:xfrm>
            <a:off x="-698500" y="3124200"/>
            <a:ext cx="5245100" cy="1332778"/>
            <a:chOff x="0" y="0"/>
            <a:chExt cx="1381426" cy="351020"/>
          </a:xfrm>
        </p:grpSpPr>
        <p:sp>
          <p:nvSpPr>
            <p:cNvPr id="4" name="Freeform 4"/>
            <p:cNvSpPr/>
            <p:nvPr/>
          </p:nvSpPr>
          <p:spPr>
            <a:xfrm>
              <a:off x="0" y="0"/>
              <a:ext cx="1381426" cy="351020"/>
            </a:xfrm>
            <a:custGeom>
              <a:avLst/>
              <a:gdLst/>
              <a:ahLst/>
              <a:cxnLst/>
              <a:rect l="l" t="t" r="r" b="b"/>
              <a:pathLst>
                <a:path w="1381426" h="351020">
                  <a:moveTo>
                    <a:pt x="75277" y="0"/>
                  </a:moveTo>
                  <a:lnTo>
                    <a:pt x="1306148" y="0"/>
                  </a:lnTo>
                  <a:cubicBezTo>
                    <a:pt x="1326113" y="0"/>
                    <a:pt x="1345260" y="7931"/>
                    <a:pt x="1359377" y="22048"/>
                  </a:cubicBezTo>
                  <a:cubicBezTo>
                    <a:pt x="1373495" y="36166"/>
                    <a:pt x="1381426" y="55313"/>
                    <a:pt x="1381426" y="75277"/>
                  </a:cubicBezTo>
                  <a:lnTo>
                    <a:pt x="1381426" y="275742"/>
                  </a:lnTo>
                  <a:cubicBezTo>
                    <a:pt x="1381426" y="295707"/>
                    <a:pt x="1373495" y="314854"/>
                    <a:pt x="1359377" y="328971"/>
                  </a:cubicBezTo>
                  <a:cubicBezTo>
                    <a:pt x="1345260" y="343089"/>
                    <a:pt x="1326113" y="351020"/>
                    <a:pt x="1306148" y="351020"/>
                  </a:cubicBezTo>
                  <a:lnTo>
                    <a:pt x="75277" y="351020"/>
                  </a:lnTo>
                  <a:cubicBezTo>
                    <a:pt x="55313" y="351020"/>
                    <a:pt x="36166" y="343089"/>
                    <a:pt x="22048" y="328971"/>
                  </a:cubicBezTo>
                  <a:cubicBezTo>
                    <a:pt x="7931" y="314854"/>
                    <a:pt x="0" y="295707"/>
                    <a:pt x="0" y="275742"/>
                  </a:cubicBezTo>
                  <a:lnTo>
                    <a:pt x="0" y="75277"/>
                  </a:lnTo>
                  <a:cubicBezTo>
                    <a:pt x="0" y="55313"/>
                    <a:pt x="7931" y="36166"/>
                    <a:pt x="22048" y="22048"/>
                  </a:cubicBezTo>
                  <a:cubicBezTo>
                    <a:pt x="36166" y="7931"/>
                    <a:pt x="55313" y="0"/>
                    <a:pt x="75277" y="0"/>
                  </a:cubicBezTo>
                  <a:close/>
                </a:path>
              </a:pathLst>
            </a:custGeom>
            <a:solidFill>
              <a:srgbClr val="004AAD"/>
            </a:solidFill>
          </p:spPr>
          <p:txBody>
            <a:bodyPr/>
            <a:lstStyle/>
            <a:p>
              <a:endParaRPr lang="en-GB"/>
            </a:p>
          </p:txBody>
        </p:sp>
        <p:sp>
          <p:nvSpPr>
            <p:cNvPr id="5" name="TextBox 5"/>
            <p:cNvSpPr txBox="1"/>
            <p:nvPr/>
          </p:nvSpPr>
          <p:spPr>
            <a:xfrm>
              <a:off x="0" y="-47625"/>
              <a:ext cx="1381426" cy="39864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3741400" y="3124200"/>
            <a:ext cx="5118100" cy="1332778"/>
            <a:chOff x="0" y="0"/>
            <a:chExt cx="1347977" cy="351020"/>
          </a:xfrm>
        </p:grpSpPr>
        <p:sp>
          <p:nvSpPr>
            <p:cNvPr id="7" name="Freeform 7"/>
            <p:cNvSpPr/>
            <p:nvPr/>
          </p:nvSpPr>
          <p:spPr>
            <a:xfrm>
              <a:off x="0" y="0"/>
              <a:ext cx="1347977" cy="351020"/>
            </a:xfrm>
            <a:custGeom>
              <a:avLst/>
              <a:gdLst/>
              <a:ahLst/>
              <a:cxnLst/>
              <a:rect l="l" t="t" r="r" b="b"/>
              <a:pathLst>
                <a:path w="1347977" h="351020">
                  <a:moveTo>
                    <a:pt x="77145" y="0"/>
                  </a:moveTo>
                  <a:lnTo>
                    <a:pt x="1270832" y="0"/>
                  </a:lnTo>
                  <a:cubicBezTo>
                    <a:pt x="1291292" y="0"/>
                    <a:pt x="1310914" y="8128"/>
                    <a:pt x="1325382" y="22595"/>
                  </a:cubicBezTo>
                  <a:cubicBezTo>
                    <a:pt x="1339849" y="37063"/>
                    <a:pt x="1347977" y="56685"/>
                    <a:pt x="1347977" y="77145"/>
                  </a:cubicBezTo>
                  <a:lnTo>
                    <a:pt x="1347977" y="273874"/>
                  </a:lnTo>
                  <a:cubicBezTo>
                    <a:pt x="1347977" y="316480"/>
                    <a:pt x="1313438" y="351020"/>
                    <a:pt x="1270832" y="351020"/>
                  </a:cubicBezTo>
                  <a:lnTo>
                    <a:pt x="77145" y="351020"/>
                  </a:lnTo>
                  <a:cubicBezTo>
                    <a:pt x="34539" y="351020"/>
                    <a:pt x="0" y="316480"/>
                    <a:pt x="0" y="273874"/>
                  </a:cubicBezTo>
                  <a:lnTo>
                    <a:pt x="0" y="77145"/>
                  </a:lnTo>
                  <a:cubicBezTo>
                    <a:pt x="0" y="34539"/>
                    <a:pt x="34539" y="0"/>
                    <a:pt x="77145" y="0"/>
                  </a:cubicBezTo>
                  <a:close/>
                </a:path>
              </a:pathLst>
            </a:custGeom>
            <a:solidFill>
              <a:srgbClr val="004AAD"/>
            </a:solidFill>
          </p:spPr>
          <p:txBody>
            <a:bodyPr/>
            <a:lstStyle/>
            <a:p>
              <a:endParaRPr lang="en-GB"/>
            </a:p>
          </p:txBody>
        </p:sp>
        <p:sp>
          <p:nvSpPr>
            <p:cNvPr id="8" name="TextBox 8"/>
            <p:cNvSpPr txBox="1"/>
            <p:nvPr/>
          </p:nvSpPr>
          <p:spPr>
            <a:xfrm>
              <a:off x="0" y="-47625"/>
              <a:ext cx="1347977" cy="398645"/>
            </a:xfrm>
            <a:prstGeom prst="rect">
              <a:avLst/>
            </a:prstGeom>
          </p:spPr>
          <p:txBody>
            <a:bodyPr lIns="50800" tIns="50800" rIns="50800" bIns="50800" rtlCol="0" anchor="ctr"/>
            <a:lstStyle/>
            <a:p>
              <a:pPr algn="ctr">
                <a:lnSpc>
                  <a:spcPts val="2659"/>
                </a:lnSpc>
              </a:pPr>
              <a:endParaRPr/>
            </a:p>
          </p:txBody>
        </p:sp>
      </p:grpSp>
      <p:sp>
        <p:nvSpPr>
          <p:cNvPr id="9" name="TextBox 9"/>
          <p:cNvSpPr txBox="1"/>
          <p:nvPr/>
        </p:nvSpPr>
        <p:spPr>
          <a:xfrm>
            <a:off x="4933297" y="3191597"/>
            <a:ext cx="8421405" cy="1265381"/>
          </a:xfrm>
          <a:prstGeom prst="rect">
            <a:avLst/>
          </a:prstGeom>
        </p:spPr>
        <p:txBody>
          <a:bodyPr lIns="0" tIns="0" rIns="0" bIns="0" rtlCol="0" anchor="t">
            <a:spAutoFit/>
          </a:bodyPr>
          <a:lstStyle/>
          <a:p>
            <a:pPr algn="ctr">
              <a:lnSpc>
                <a:spcPts val="10334"/>
              </a:lnSpc>
            </a:pPr>
            <a:r>
              <a:rPr lang="en-US" sz="7382" b="1">
                <a:solidFill>
                  <a:srgbClr val="004AAD"/>
                </a:solidFill>
                <a:latin typeface="League Spartan"/>
                <a:ea typeface="League Spartan"/>
                <a:cs typeface="League Spartan"/>
                <a:sym typeface="League Spartan"/>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242</TotalTime>
  <Words>4000</Words>
  <Application>Microsoft Office PowerPoint</Application>
  <PresentationFormat>Custom</PresentationFormat>
  <Paragraphs>267</Paragraphs>
  <Slides>19</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League Spartan</vt:lpstr>
      <vt:lpstr>Poppins</vt:lpstr>
      <vt:lpstr>Times New Roman</vt:lpstr>
      <vt:lpstr>Calibri</vt:lpstr>
      <vt:lpstr>Poppins Bold</vt:lpstr>
      <vt:lpstr>Arimo</vt:lpstr>
      <vt:lpstr>Arial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BARRIERS TO IMPLEMENTATION</vt:lpstr>
      <vt:lpstr>LEGAL AND ETHICAL ISSUES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Nakul</dc:creator>
  <cp:lastModifiedBy>Fatma Gorji</cp:lastModifiedBy>
  <cp:revision>6</cp:revision>
  <dcterms:created xsi:type="dcterms:W3CDTF">2006-08-16T00:00:00Z</dcterms:created>
  <dcterms:modified xsi:type="dcterms:W3CDTF">2026-07-12T14:32:47Z</dcterms:modified>
  <dc:identifier>DAHOiAdcKbE</dc:identifier>
</cp:coreProperties>
</file>