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48" r:id="rId3"/>
  </p:sldMasterIdLst>
  <p:notesMasterIdLst>
    <p:notesMasterId r:id="rId36"/>
  </p:notesMasterIdLst>
  <p:handoutMasterIdLst>
    <p:handoutMasterId r:id="rId37"/>
  </p:handoutMasterIdLst>
  <p:sldIdLst>
    <p:sldId id="350" r:id="rId4"/>
    <p:sldId id="321" r:id="rId5"/>
    <p:sldId id="322" r:id="rId6"/>
    <p:sldId id="323" r:id="rId7"/>
    <p:sldId id="324" r:id="rId8"/>
    <p:sldId id="325" r:id="rId9"/>
    <p:sldId id="326" r:id="rId10"/>
    <p:sldId id="327" r:id="rId11"/>
    <p:sldId id="329" r:id="rId12"/>
    <p:sldId id="328" r:id="rId13"/>
    <p:sldId id="348" r:id="rId14"/>
    <p:sldId id="330" r:id="rId15"/>
    <p:sldId id="332" r:id="rId16"/>
    <p:sldId id="351" r:id="rId17"/>
    <p:sldId id="352" r:id="rId18"/>
    <p:sldId id="333" r:id="rId19"/>
    <p:sldId id="334" r:id="rId20"/>
    <p:sldId id="335" r:id="rId21"/>
    <p:sldId id="336" r:id="rId22"/>
    <p:sldId id="340" r:id="rId23"/>
    <p:sldId id="342" r:id="rId24"/>
    <p:sldId id="341" r:id="rId25"/>
    <p:sldId id="344" r:id="rId26"/>
    <p:sldId id="343" r:id="rId27"/>
    <p:sldId id="345" r:id="rId28"/>
    <p:sldId id="346" r:id="rId29"/>
    <p:sldId id="347" r:id="rId30"/>
    <p:sldId id="291" r:id="rId31"/>
    <p:sldId id="295" r:id="rId32"/>
    <p:sldId id="303" r:id="rId33"/>
    <p:sldId id="304" r:id="rId34"/>
    <p:sldId id="306"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u3PwY/dPa1Rqw7+MY8xQHg==" hashData="jxPJTV2j5KuexcB9r8uXGikcZuE+KTaAOBbxv5rBXLC24xFScY0lyiHP5/lxRjJ12sFC0DzaNTnAtPB6991rjA=="/>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Flather,Benjamin swp6264" initials="Fs" lastIdx="1" clrIdx="0">
    <p:extLst>
      <p:ext uri="{19B8F6BF-5375-455C-9EA6-DF929625EA0E}">
        <p15:presenceInfo xmlns:p15="http://schemas.microsoft.com/office/powerpoint/2012/main" userId="S-1-5-21-2367750985-1535263722-1889921875-52078"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02060"/>
    <a:srgbClr val="004389"/>
    <a:srgbClr val="013475"/>
    <a:srgbClr val="01124A"/>
    <a:srgbClr val="05488C"/>
    <a:srgbClr val="8C8C8C"/>
    <a:srgbClr val="004388"/>
    <a:srgbClr val="1F4E79"/>
    <a:srgbClr val="0099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540" autoAdjust="0"/>
    <p:restoredTop sz="57704" autoAdjust="0"/>
  </p:normalViewPr>
  <p:slideViewPr>
    <p:cSldViewPr snapToGrid="0">
      <p:cViewPr varScale="1">
        <p:scale>
          <a:sx n="65" d="100"/>
          <a:sy n="65" d="100"/>
        </p:scale>
        <p:origin x="84" y="132"/>
      </p:cViewPr>
      <p:guideLst/>
    </p:cSldViewPr>
  </p:slideViewPr>
  <p:outlineViewPr>
    <p:cViewPr>
      <p:scale>
        <a:sx n="33" d="100"/>
        <a:sy n="33" d="100"/>
      </p:scale>
      <p:origin x="0" y="0"/>
    </p:cViewPr>
  </p:outlineViewPr>
  <p:notesTextViewPr>
    <p:cViewPr>
      <p:scale>
        <a:sx n="3" d="2"/>
        <a:sy n="3" d="2"/>
      </p:scale>
      <p:origin x="0" y="0"/>
    </p:cViewPr>
  </p:notesTextViewPr>
  <p:notesViewPr>
    <p:cSldViewPr snapToGrid="0">
      <p:cViewPr varScale="1">
        <p:scale>
          <a:sx n="82" d="100"/>
          <a:sy n="82" d="100"/>
        </p:scale>
        <p:origin x="3954" y="6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presProps" Target="presProps.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handoutMaster" Target="handoutMasters/handoutMaster1.xml"/><Relationship Id="rId40"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commentAuthors" Target="commentAuthors.xml"/></Relationships>
</file>

<file path=ppt/diagrams/_rels/data7.xml.rels><?xml version="1.0" encoding="UTF-8" standalone="yes"?>
<Relationships xmlns="http://schemas.openxmlformats.org/package/2006/relationships"><Relationship Id="rId1" Type="http://schemas.openxmlformats.org/officeDocument/2006/relationships/image" Target="../media/image40.png"/></Relationships>
</file>

<file path=ppt/diagrams/_rels/drawing7.xml.rels><?xml version="1.0" encoding="UTF-8" standalone="yes"?>
<Relationships xmlns="http://schemas.openxmlformats.org/package/2006/relationships"><Relationship Id="rId1" Type="http://schemas.openxmlformats.org/officeDocument/2006/relationships/image" Target="../media/image40.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7E0A4CC-FF8A-4D29-A050-E663C609B22D}"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22990F9F-C29F-4702-AA64-DE6E2B9EB020}">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Sudden Death is a subject that can stir up strong &amp; surprising emotions. If you have any concerns about the subject matter, please speak to a Trainer prior to the start of the session</a:t>
          </a:r>
        </a:p>
      </dgm:t>
    </dgm:pt>
    <dgm:pt modelId="{97097D76-D696-4F29-BE09-21D00FF0E568}" type="parTrans" cxnId="{B7A64EE3-7219-4050-8D9F-530292554EC7}">
      <dgm:prSet/>
      <dgm:spPr/>
      <dgm:t>
        <a:bodyPr/>
        <a:lstStyle/>
        <a:p>
          <a:endParaRPr lang="en-GB"/>
        </a:p>
      </dgm:t>
    </dgm:pt>
    <dgm:pt modelId="{0F4AE30F-5332-4E5D-9DB0-30225A877E1F}" type="sibTrans" cxnId="{B7A64EE3-7219-4050-8D9F-530292554EC7}">
      <dgm:prSet/>
      <dgm:spPr>
        <a:solidFill>
          <a:schemeClr val="accent1">
            <a:lumMod val="50000"/>
            <a:alpha val="90000"/>
          </a:schemeClr>
        </a:solidFill>
        <a:ln>
          <a:solidFill>
            <a:schemeClr val="tx1">
              <a:alpha val="90000"/>
            </a:schemeClr>
          </a:solidFill>
        </a:ln>
      </dgm:spPr>
      <dgm:t>
        <a:bodyPr/>
        <a:lstStyle/>
        <a:p>
          <a:endParaRPr lang="en-GB"/>
        </a:p>
      </dgm:t>
    </dgm:pt>
    <dgm:pt modelId="{21EA3E9A-E183-49F7-B6C7-35FF312B92A2}">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NOTE</a:t>
          </a:r>
        </a:p>
        <a:p>
          <a:r>
            <a:rPr lang="en-GB" sz="2400" dirty="0">
              <a:solidFill>
                <a:schemeClr val="tx1"/>
              </a:solidFill>
            </a:rPr>
            <a:t>At the end of this presentation there will be images of a graphic nature. There will be another warning prior to them being shown</a:t>
          </a:r>
        </a:p>
      </dgm:t>
    </dgm:pt>
    <dgm:pt modelId="{0686AE4D-BDC3-405E-B822-0FC761C03590}" type="parTrans" cxnId="{7295FB39-6130-4858-95A2-81F1A3B18467}">
      <dgm:prSet/>
      <dgm:spPr/>
      <dgm:t>
        <a:bodyPr/>
        <a:lstStyle/>
        <a:p>
          <a:endParaRPr lang="en-GB"/>
        </a:p>
      </dgm:t>
    </dgm:pt>
    <dgm:pt modelId="{1CE4E2F8-7D1F-4C05-AC8F-3BF7E9A74D78}" type="sibTrans" cxnId="{7295FB39-6130-4858-95A2-81F1A3B18467}">
      <dgm:prSet/>
      <dgm:spPr/>
      <dgm:t>
        <a:bodyPr/>
        <a:lstStyle/>
        <a:p>
          <a:endParaRPr lang="en-GB"/>
        </a:p>
      </dgm:t>
    </dgm:pt>
    <dgm:pt modelId="{FF8E1C6A-C144-4B56-86DB-7813F08D6E4B}" type="pres">
      <dgm:prSet presAssocID="{37E0A4CC-FF8A-4D29-A050-E663C609B22D}" presName="outerComposite" presStyleCnt="0">
        <dgm:presLayoutVars>
          <dgm:chMax val="5"/>
          <dgm:dir/>
          <dgm:resizeHandles val="exact"/>
        </dgm:presLayoutVars>
      </dgm:prSet>
      <dgm:spPr/>
    </dgm:pt>
    <dgm:pt modelId="{3041C75B-7DF4-4D84-95BE-0C3A3D4A4431}" type="pres">
      <dgm:prSet presAssocID="{37E0A4CC-FF8A-4D29-A050-E663C609B22D}" presName="dummyMaxCanvas" presStyleCnt="0">
        <dgm:presLayoutVars/>
      </dgm:prSet>
      <dgm:spPr/>
    </dgm:pt>
    <dgm:pt modelId="{81040288-532F-4850-A0B9-1E98501D9496}" type="pres">
      <dgm:prSet presAssocID="{37E0A4CC-FF8A-4D29-A050-E663C609B22D}" presName="TwoNodes_1" presStyleLbl="node1" presStyleIdx="0" presStyleCnt="2">
        <dgm:presLayoutVars>
          <dgm:bulletEnabled val="1"/>
        </dgm:presLayoutVars>
      </dgm:prSet>
      <dgm:spPr/>
    </dgm:pt>
    <dgm:pt modelId="{D6E154F0-E4C2-457C-B075-2725C7179675}" type="pres">
      <dgm:prSet presAssocID="{37E0A4CC-FF8A-4D29-A050-E663C609B22D}" presName="TwoNodes_2" presStyleLbl="node1" presStyleIdx="1" presStyleCnt="2" custScaleX="98092" custScaleY="100878">
        <dgm:presLayoutVars>
          <dgm:bulletEnabled val="1"/>
        </dgm:presLayoutVars>
      </dgm:prSet>
      <dgm:spPr/>
    </dgm:pt>
    <dgm:pt modelId="{44C52664-C32C-44D4-A434-2AB70E7A2271}" type="pres">
      <dgm:prSet presAssocID="{37E0A4CC-FF8A-4D29-A050-E663C609B22D}" presName="TwoConn_1-2" presStyleLbl="fgAccFollowNode1" presStyleIdx="0" presStyleCnt="1">
        <dgm:presLayoutVars>
          <dgm:bulletEnabled val="1"/>
        </dgm:presLayoutVars>
      </dgm:prSet>
      <dgm:spPr/>
    </dgm:pt>
    <dgm:pt modelId="{EF72C5A2-5735-4F5D-94FA-5988753E6E76}" type="pres">
      <dgm:prSet presAssocID="{37E0A4CC-FF8A-4D29-A050-E663C609B22D}" presName="TwoNodes_1_text" presStyleLbl="node1" presStyleIdx="1" presStyleCnt="2">
        <dgm:presLayoutVars>
          <dgm:bulletEnabled val="1"/>
        </dgm:presLayoutVars>
      </dgm:prSet>
      <dgm:spPr/>
    </dgm:pt>
    <dgm:pt modelId="{27ED346E-3E95-42E0-B432-E52115AC2CD5}" type="pres">
      <dgm:prSet presAssocID="{37E0A4CC-FF8A-4D29-A050-E663C609B22D}" presName="TwoNodes_2_text" presStyleLbl="node1" presStyleIdx="1" presStyleCnt="2">
        <dgm:presLayoutVars>
          <dgm:bulletEnabled val="1"/>
        </dgm:presLayoutVars>
      </dgm:prSet>
      <dgm:spPr/>
    </dgm:pt>
  </dgm:ptLst>
  <dgm:cxnLst>
    <dgm:cxn modelId="{96CA3509-5639-4B53-BA85-A77A3310B430}" type="presOf" srcId="{37E0A4CC-FF8A-4D29-A050-E663C609B22D}" destId="{FF8E1C6A-C144-4B56-86DB-7813F08D6E4B}" srcOrd="0" destOrd="0" presId="urn:microsoft.com/office/officeart/2005/8/layout/vProcess5"/>
    <dgm:cxn modelId="{7295FB39-6130-4858-95A2-81F1A3B18467}" srcId="{37E0A4CC-FF8A-4D29-A050-E663C609B22D}" destId="{21EA3E9A-E183-49F7-B6C7-35FF312B92A2}" srcOrd="1" destOrd="0" parTransId="{0686AE4D-BDC3-405E-B822-0FC761C03590}" sibTransId="{1CE4E2F8-7D1F-4C05-AC8F-3BF7E9A74D78}"/>
    <dgm:cxn modelId="{2AAF7E72-0211-42C3-BA97-1287C40D92BD}" type="presOf" srcId="{0F4AE30F-5332-4E5D-9DB0-30225A877E1F}" destId="{44C52664-C32C-44D4-A434-2AB70E7A2271}" srcOrd="0" destOrd="0" presId="urn:microsoft.com/office/officeart/2005/8/layout/vProcess5"/>
    <dgm:cxn modelId="{EF7E9C9E-6CB8-4254-8DBA-DDF49BB8385C}" type="presOf" srcId="{22990F9F-C29F-4702-AA64-DE6E2B9EB020}" destId="{EF72C5A2-5735-4F5D-94FA-5988753E6E76}" srcOrd="1" destOrd="0" presId="urn:microsoft.com/office/officeart/2005/8/layout/vProcess5"/>
    <dgm:cxn modelId="{DB0917AC-17EF-44E8-B217-04B7E0239AEE}" type="presOf" srcId="{21EA3E9A-E183-49F7-B6C7-35FF312B92A2}" destId="{D6E154F0-E4C2-457C-B075-2725C7179675}" srcOrd="0" destOrd="0" presId="urn:microsoft.com/office/officeart/2005/8/layout/vProcess5"/>
    <dgm:cxn modelId="{D791B0C5-B367-4C5B-A6B1-4C3B53B2C606}" type="presOf" srcId="{22990F9F-C29F-4702-AA64-DE6E2B9EB020}" destId="{81040288-532F-4850-A0B9-1E98501D9496}" srcOrd="0" destOrd="0" presId="urn:microsoft.com/office/officeart/2005/8/layout/vProcess5"/>
    <dgm:cxn modelId="{55ACCED0-43BE-4D2B-A566-F6DC39ACA8D1}" type="presOf" srcId="{21EA3E9A-E183-49F7-B6C7-35FF312B92A2}" destId="{27ED346E-3E95-42E0-B432-E52115AC2CD5}" srcOrd="1" destOrd="0" presId="urn:microsoft.com/office/officeart/2005/8/layout/vProcess5"/>
    <dgm:cxn modelId="{B7A64EE3-7219-4050-8D9F-530292554EC7}" srcId="{37E0A4CC-FF8A-4D29-A050-E663C609B22D}" destId="{22990F9F-C29F-4702-AA64-DE6E2B9EB020}" srcOrd="0" destOrd="0" parTransId="{97097D76-D696-4F29-BE09-21D00FF0E568}" sibTransId="{0F4AE30F-5332-4E5D-9DB0-30225A877E1F}"/>
    <dgm:cxn modelId="{1C569832-A6BD-49D2-882E-4FD5DB3CE23E}" type="presParOf" srcId="{FF8E1C6A-C144-4B56-86DB-7813F08D6E4B}" destId="{3041C75B-7DF4-4D84-95BE-0C3A3D4A4431}" srcOrd="0" destOrd="0" presId="urn:microsoft.com/office/officeart/2005/8/layout/vProcess5"/>
    <dgm:cxn modelId="{CD75C488-448A-40AD-BE91-98FF326C9BB7}" type="presParOf" srcId="{FF8E1C6A-C144-4B56-86DB-7813F08D6E4B}" destId="{81040288-532F-4850-A0B9-1E98501D9496}" srcOrd="1" destOrd="0" presId="urn:microsoft.com/office/officeart/2005/8/layout/vProcess5"/>
    <dgm:cxn modelId="{C92AF72B-0FA5-4F9B-8056-74AD32B37ECB}" type="presParOf" srcId="{FF8E1C6A-C144-4B56-86DB-7813F08D6E4B}" destId="{D6E154F0-E4C2-457C-B075-2725C7179675}" srcOrd="2" destOrd="0" presId="urn:microsoft.com/office/officeart/2005/8/layout/vProcess5"/>
    <dgm:cxn modelId="{19FA2462-9D89-4BDA-BEBD-0433599B9C1E}" type="presParOf" srcId="{FF8E1C6A-C144-4B56-86DB-7813F08D6E4B}" destId="{44C52664-C32C-44D4-A434-2AB70E7A2271}" srcOrd="3" destOrd="0" presId="urn:microsoft.com/office/officeart/2005/8/layout/vProcess5"/>
    <dgm:cxn modelId="{7CB9DF6E-D7F7-4793-8BE0-F165EDD45C85}" type="presParOf" srcId="{FF8E1C6A-C144-4B56-86DB-7813F08D6E4B}" destId="{EF72C5A2-5735-4F5D-94FA-5988753E6E76}" srcOrd="4" destOrd="0" presId="urn:microsoft.com/office/officeart/2005/8/layout/vProcess5"/>
    <dgm:cxn modelId="{C8EC5445-0D4E-40EF-8C1C-00F75AD7944E}" type="presParOf" srcId="{FF8E1C6A-C144-4B56-86DB-7813F08D6E4B}" destId="{27ED346E-3E95-42E0-B432-E52115AC2CD5}" srcOrd="5" destOrd="0" presId="urn:microsoft.com/office/officeart/2005/8/layout/vProcess5"/>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44D689-912F-41B9-8E6C-10F1B727E3CC}"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7B0999DD-CFD8-47BB-89CE-DE54FC397C32}">
      <dgm:prSet phldrT="[Text]" custT="1"/>
      <dgm:spPr>
        <a:solidFill>
          <a:schemeClr val="bg1">
            <a:lumMod val="75000"/>
          </a:schemeClr>
        </a:solidFill>
        <a:ln>
          <a:solidFill>
            <a:schemeClr val="tx1"/>
          </a:solidFill>
        </a:ln>
      </dgm:spPr>
      <dgm:t>
        <a:bodyPr/>
        <a:lstStyle/>
        <a:p>
          <a:r>
            <a:rPr lang="en-GB" sz="2400" dirty="0">
              <a:solidFill>
                <a:schemeClr val="tx1"/>
              </a:solidFill>
            </a:rPr>
            <a:t>In addition to Murder or Manslaughter there are categories of death which are treated as ‘Sudden Death’ due to the circumstances or cause of death not being clear at the time</a:t>
          </a:r>
        </a:p>
      </dgm:t>
    </dgm:pt>
    <dgm:pt modelId="{32D92033-2D35-4949-952E-8053E96613F3}" type="parTrans" cxnId="{CE8A0E1D-FC09-468F-B050-FA06D403FF64}">
      <dgm:prSet/>
      <dgm:spPr/>
      <dgm:t>
        <a:bodyPr/>
        <a:lstStyle/>
        <a:p>
          <a:endParaRPr lang="en-GB"/>
        </a:p>
      </dgm:t>
    </dgm:pt>
    <dgm:pt modelId="{FAAD0353-BC5C-4726-99BC-E4E8D9930A99}" type="sibTrans" cxnId="{CE8A0E1D-FC09-468F-B050-FA06D403FF64}">
      <dgm:prSet/>
      <dgm:spPr/>
      <dgm:t>
        <a:bodyPr/>
        <a:lstStyle/>
        <a:p>
          <a:endParaRPr lang="en-GB"/>
        </a:p>
      </dgm:t>
    </dgm:pt>
    <dgm:pt modelId="{95B18C4F-E4D3-456E-8A1E-03F661E85EA1}">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When the cause of a person’s death is not obvious then the death will require a full &amp; thorough investigation</a:t>
          </a:r>
        </a:p>
      </dgm:t>
    </dgm:pt>
    <dgm:pt modelId="{9CE7608B-C438-4113-B5FA-9DFD2D3B586E}" type="parTrans" cxnId="{0F1EDADF-43F7-43F7-8528-0174516C9A5A}">
      <dgm:prSet/>
      <dgm:spPr/>
      <dgm:t>
        <a:bodyPr/>
        <a:lstStyle/>
        <a:p>
          <a:endParaRPr lang="en-GB"/>
        </a:p>
      </dgm:t>
    </dgm:pt>
    <dgm:pt modelId="{DF44E2CE-1D56-4E2C-837D-FD8B8B55A608}" type="sibTrans" cxnId="{0F1EDADF-43F7-43F7-8528-0174516C9A5A}">
      <dgm:prSet/>
      <dgm:spPr/>
      <dgm:t>
        <a:bodyPr/>
        <a:lstStyle/>
        <a:p>
          <a:endParaRPr lang="en-GB"/>
        </a:p>
      </dgm:t>
    </dgm:pt>
    <dgm:pt modelId="{8363E209-0369-41C7-8854-47ACD06BEC6A}" type="pres">
      <dgm:prSet presAssocID="{4144D689-912F-41B9-8E6C-10F1B727E3CC}" presName="linear" presStyleCnt="0">
        <dgm:presLayoutVars>
          <dgm:dir/>
          <dgm:animLvl val="lvl"/>
          <dgm:resizeHandles val="exact"/>
        </dgm:presLayoutVars>
      </dgm:prSet>
      <dgm:spPr/>
    </dgm:pt>
    <dgm:pt modelId="{758A8946-B6B9-47E5-8DA6-F9EFDB3C265D}" type="pres">
      <dgm:prSet presAssocID="{7B0999DD-CFD8-47BB-89CE-DE54FC397C32}" presName="parentLin" presStyleCnt="0"/>
      <dgm:spPr/>
    </dgm:pt>
    <dgm:pt modelId="{B04EB155-716A-4EC4-9517-FF5D9E2AF1D3}" type="pres">
      <dgm:prSet presAssocID="{7B0999DD-CFD8-47BB-89CE-DE54FC397C32}" presName="parentLeftMargin" presStyleLbl="node1" presStyleIdx="0" presStyleCnt="2"/>
      <dgm:spPr/>
    </dgm:pt>
    <dgm:pt modelId="{10D171CF-5EDA-4A28-9EAA-6E4867B36050}" type="pres">
      <dgm:prSet presAssocID="{7B0999DD-CFD8-47BB-89CE-DE54FC397C32}" presName="parentText" presStyleLbl="node1" presStyleIdx="0" presStyleCnt="2" custLinFactNeighborX="18916" custLinFactNeighborY="-708">
        <dgm:presLayoutVars>
          <dgm:chMax val="0"/>
          <dgm:bulletEnabled val="1"/>
        </dgm:presLayoutVars>
      </dgm:prSet>
      <dgm:spPr/>
    </dgm:pt>
    <dgm:pt modelId="{D24B9839-67FB-47C5-886D-B71FB04BAF4D}" type="pres">
      <dgm:prSet presAssocID="{7B0999DD-CFD8-47BB-89CE-DE54FC397C32}" presName="negativeSpace" presStyleCnt="0"/>
      <dgm:spPr/>
    </dgm:pt>
    <dgm:pt modelId="{6DC87327-4B26-4EF5-94E8-1C12992D8447}" type="pres">
      <dgm:prSet presAssocID="{7B0999DD-CFD8-47BB-89CE-DE54FC397C32}" presName="childText" presStyleLbl="conFgAcc1" presStyleIdx="0" presStyleCnt="2">
        <dgm:presLayoutVars>
          <dgm:bulletEnabled val="1"/>
        </dgm:presLayoutVars>
      </dgm:prSet>
      <dgm:spPr>
        <a:solidFill>
          <a:schemeClr val="accent1">
            <a:lumMod val="20000"/>
            <a:lumOff val="80000"/>
            <a:alpha val="90000"/>
          </a:schemeClr>
        </a:solidFill>
        <a:ln>
          <a:solidFill>
            <a:schemeClr val="tx1"/>
          </a:solidFill>
        </a:ln>
      </dgm:spPr>
    </dgm:pt>
    <dgm:pt modelId="{DE7ECE62-71C6-4FDA-B0E1-B56A736F9F9B}" type="pres">
      <dgm:prSet presAssocID="{FAAD0353-BC5C-4726-99BC-E4E8D9930A99}" presName="spaceBetweenRectangles" presStyleCnt="0"/>
      <dgm:spPr/>
    </dgm:pt>
    <dgm:pt modelId="{ECD9E92E-507D-4383-94CB-47F81341E063}" type="pres">
      <dgm:prSet presAssocID="{95B18C4F-E4D3-456E-8A1E-03F661E85EA1}" presName="parentLin" presStyleCnt="0"/>
      <dgm:spPr/>
    </dgm:pt>
    <dgm:pt modelId="{6880DF91-3DBB-4481-AA6B-876DB670FF15}" type="pres">
      <dgm:prSet presAssocID="{95B18C4F-E4D3-456E-8A1E-03F661E85EA1}" presName="parentLeftMargin" presStyleLbl="node1" presStyleIdx="0" presStyleCnt="2"/>
      <dgm:spPr/>
    </dgm:pt>
    <dgm:pt modelId="{CBD12F55-3D51-4636-9EFA-1844C30A8863}" type="pres">
      <dgm:prSet presAssocID="{95B18C4F-E4D3-456E-8A1E-03F661E85EA1}" presName="parentText" presStyleLbl="node1" presStyleIdx="1" presStyleCnt="2">
        <dgm:presLayoutVars>
          <dgm:chMax val="0"/>
          <dgm:bulletEnabled val="1"/>
        </dgm:presLayoutVars>
      </dgm:prSet>
      <dgm:spPr/>
    </dgm:pt>
    <dgm:pt modelId="{F890CB46-F278-41A0-A588-F3F64732030F}" type="pres">
      <dgm:prSet presAssocID="{95B18C4F-E4D3-456E-8A1E-03F661E85EA1}" presName="negativeSpace" presStyleCnt="0"/>
      <dgm:spPr/>
    </dgm:pt>
    <dgm:pt modelId="{B26E07D5-E4BF-48F5-A290-1808A76421E7}" type="pres">
      <dgm:prSet presAssocID="{95B18C4F-E4D3-456E-8A1E-03F661E85EA1}" presName="childText" presStyleLbl="conFgAcc1" presStyleIdx="1" presStyleCnt="2">
        <dgm:presLayoutVars>
          <dgm:bulletEnabled val="1"/>
        </dgm:presLayoutVars>
      </dgm:prSet>
      <dgm:spPr>
        <a:solidFill>
          <a:schemeClr val="accent1">
            <a:lumMod val="20000"/>
            <a:lumOff val="80000"/>
            <a:alpha val="90000"/>
          </a:schemeClr>
        </a:solidFill>
        <a:ln>
          <a:solidFill>
            <a:schemeClr val="tx1"/>
          </a:solidFill>
        </a:ln>
      </dgm:spPr>
    </dgm:pt>
  </dgm:ptLst>
  <dgm:cxnLst>
    <dgm:cxn modelId="{00F5891A-6B04-42E4-BE62-425C0380B0F2}" type="presOf" srcId="{95B18C4F-E4D3-456E-8A1E-03F661E85EA1}" destId="{CBD12F55-3D51-4636-9EFA-1844C30A8863}" srcOrd="1" destOrd="0" presId="urn:microsoft.com/office/officeart/2005/8/layout/list1"/>
    <dgm:cxn modelId="{07C99E1C-1972-4604-A578-B4C4F353142B}" type="presOf" srcId="{4144D689-912F-41B9-8E6C-10F1B727E3CC}" destId="{8363E209-0369-41C7-8854-47ACD06BEC6A}" srcOrd="0" destOrd="0" presId="urn:microsoft.com/office/officeart/2005/8/layout/list1"/>
    <dgm:cxn modelId="{CE8A0E1D-FC09-468F-B050-FA06D403FF64}" srcId="{4144D689-912F-41B9-8E6C-10F1B727E3CC}" destId="{7B0999DD-CFD8-47BB-89CE-DE54FC397C32}" srcOrd="0" destOrd="0" parTransId="{32D92033-2D35-4949-952E-8053E96613F3}" sibTransId="{FAAD0353-BC5C-4726-99BC-E4E8D9930A99}"/>
    <dgm:cxn modelId="{1953F023-4E2C-4B1A-83D2-A91C7B812351}" type="presOf" srcId="{7B0999DD-CFD8-47BB-89CE-DE54FC397C32}" destId="{10D171CF-5EDA-4A28-9EAA-6E4867B36050}" srcOrd="1" destOrd="0" presId="urn:microsoft.com/office/officeart/2005/8/layout/list1"/>
    <dgm:cxn modelId="{75C2B285-8A9A-433C-A7CB-47AB1C008A6F}" type="presOf" srcId="{95B18C4F-E4D3-456E-8A1E-03F661E85EA1}" destId="{6880DF91-3DBB-4481-AA6B-876DB670FF15}" srcOrd="0" destOrd="0" presId="urn:microsoft.com/office/officeart/2005/8/layout/list1"/>
    <dgm:cxn modelId="{0F1EDADF-43F7-43F7-8528-0174516C9A5A}" srcId="{4144D689-912F-41B9-8E6C-10F1B727E3CC}" destId="{95B18C4F-E4D3-456E-8A1E-03F661E85EA1}" srcOrd="1" destOrd="0" parTransId="{9CE7608B-C438-4113-B5FA-9DFD2D3B586E}" sibTransId="{DF44E2CE-1D56-4E2C-837D-FD8B8B55A608}"/>
    <dgm:cxn modelId="{E4E9BDF0-EF37-4E61-9BA8-7EAD2D4D83ED}" type="presOf" srcId="{7B0999DD-CFD8-47BB-89CE-DE54FC397C32}" destId="{B04EB155-716A-4EC4-9517-FF5D9E2AF1D3}" srcOrd="0" destOrd="0" presId="urn:microsoft.com/office/officeart/2005/8/layout/list1"/>
    <dgm:cxn modelId="{B5B52BBC-7E44-43A5-8B84-27A3837ADFC5}" type="presParOf" srcId="{8363E209-0369-41C7-8854-47ACD06BEC6A}" destId="{758A8946-B6B9-47E5-8DA6-F9EFDB3C265D}" srcOrd="0" destOrd="0" presId="urn:microsoft.com/office/officeart/2005/8/layout/list1"/>
    <dgm:cxn modelId="{71FBF131-905A-490C-9F9D-BC2738440A35}" type="presParOf" srcId="{758A8946-B6B9-47E5-8DA6-F9EFDB3C265D}" destId="{B04EB155-716A-4EC4-9517-FF5D9E2AF1D3}" srcOrd="0" destOrd="0" presId="urn:microsoft.com/office/officeart/2005/8/layout/list1"/>
    <dgm:cxn modelId="{77106CD0-A7F0-4D8A-B8B7-4ACBFE0417FF}" type="presParOf" srcId="{758A8946-B6B9-47E5-8DA6-F9EFDB3C265D}" destId="{10D171CF-5EDA-4A28-9EAA-6E4867B36050}" srcOrd="1" destOrd="0" presId="urn:microsoft.com/office/officeart/2005/8/layout/list1"/>
    <dgm:cxn modelId="{A1B0A674-7169-46C0-B69B-703B241FBD24}" type="presParOf" srcId="{8363E209-0369-41C7-8854-47ACD06BEC6A}" destId="{D24B9839-67FB-47C5-886D-B71FB04BAF4D}" srcOrd="1" destOrd="0" presId="urn:microsoft.com/office/officeart/2005/8/layout/list1"/>
    <dgm:cxn modelId="{41CBE15E-7A98-4D03-86A6-17F9E1B01C91}" type="presParOf" srcId="{8363E209-0369-41C7-8854-47ACD06BEC6A}" destId="{6DC87327-4B26-4EF5-94E8-1C12992D8447}" srcOrd="2" destOrd="0" presId="urn:microsoft.com/office/officeart/2005/8/layout/list1"/>
    <dgm:cxn modelId="{3D413291-23BC-48A5-843E-02563E6FDFEA}" type="presParOf" srcId="{8363E209-0369-41C7-8854-47ACD06BEC6A}" destId="{DE7ECE62-71C6-4FDA-B0E1-B56A736F9F9B}" srcOrd="3" destOrd="0" presId="urn:microsoft.com/office/officeart/2005/8/layout/list1"/>
    <dgm:cxn modelId="{1121E21A-59C1-4095-A04F-062DA45E9581}" type="presParOf" srcId="{8363E209-0369-41C7-8854-47ACD06BEC6A}" destId="{ECD9E92E-507D-4383-94CB-47F81341E063}" srcOrd="4" destOrd="0" presId="urn:microsoft.com/office/officeart/2005/8/layout/list1"/>
    <dgm:cxn modelId="{A9EA8F55-8DA4-4832-AB8F-8F8DC8F1C3A0}" type="presParOf" srcId="{ECD9E92E-507D-4383-94CB-47F81341E063}" destId="{6880DF91-3DBB-4481-AA6B-876DB670FF15}" srcOrd="0" destOrd="0" presId="urn:microsoft.com/office/officeart/2005/8/layout/list1"/>
    <dgm:cxn modelId="{1D97731B-8E7A-4871-A517-AE35A2441540}" type="presParOf" srcId="{ECD9E92E-507D-4383-94CB-47F81341E063}" destId="{CBD12F55-3D51-4636-9EFA-1844C30A8863}" srcOrd="1" destOrd="0" presId="urn:microsoft.com/office/officeart/2005/8/layout/list1"/>
    <dgm:cxn modelId="{402BE0AC-5BF8-467B-9F53-9AE6C9C3ADC1}" type="presParOf" srcId="{8363E209-0369-41C7-8854-47ACD06BEC6A}" destId="{F890CB46-F278-41A0-A588-F3F64732030F}" srcOrd="5" destOrd="0" presId="urn:microsoft.com/office/officeart/2005/8/layout/list1"/>
    <dgm:cxn modelId="{B401D1E5-B7E4-49DE-B414-80FB51003090}" type="presParOf" srcId="{8363E209-0369-41C7-8854-47ACD06BEC6A}" destId="{B26E07D5-E4BF-48F5-A290-1808A76421E7}" srcOrd="6" destOrd="0" presId="urn:microsoft.com/office/officeart/2005/8/layout/list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6F7032A-42CD-424A-90B5-3E2039616C1F}"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GB"/>
        </a:p>
      </dgm:t>
    </dgm:pt>
    <dgm:pt modelId="{4799AD53-487E-48F8-A74F-9F3F1DE5AD17}">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Suspicious</a:t>
          </a:r>
        </a:p>
      </dgm:t>
    </dgm:pt>
    <dgm:pt modelId="{28C3A23C-62E9-4DA0-BCBB-E623F344CE1D}" type="parTrans" cxnId="{9DD42129-7C2C-4462-94B1-939280668C0E}">
      <dgm:prSet/>
      <dgm:spPr/>
      <dgm:t>
        <a:bodyPr/>
        <a:lstStyle/>
        <a:p>
          <a:endParaRPr lang="en-GB"/>
        </a:p>
      </dgm:t>
    </dgm:pt>
    <dgm:pt modelId="{81BC8E7C-E86F-4F2B-BB4D-E37BBB5D6EED}" type="sibTrans" cxnId="{9DD42129-7C2C-4462-94B1-939280668C0E}">
      <dgm:prSet/>
      <dgm:spPr>
        <a:solidFill>
          <a:schemeClr val="accent1">
            <a:lumMod val="50000"/>
          </a:schemeClr>
        </a:solidFill>
        <a:ln>
          <a:solidFill>
            <a:schemeClr val="tx1"/>
          </a:solidFill>
        </a:ln>
      </dgm:spPr>
      <dgm:t>
        <a:bodyPr/>
        <a:lstStyle/>
        <a:p>
          <a:endParaRPr lang="en-GB"/>
        </a:p>
      </dgm:t>
    </dgm:pt>
    <dgm:pt modelId="{BC872152-859C-4A69-B3F1-B64A40E0856F}">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Non Suspicious</a:t>
          </a:r>
        </a:p>
      </dgm:t>
    </dgm:pt>
    <dgm:pt modelId="{D0B58F7A-5C47-4B0E-B6D2-8B6C5DDA8846}" type="parTrans" cxnId="{EB815EE6-CEE1-452D-AA63-525B28F3D766}">
      <dgm:prSet/>
      <dgm:spPr/>
      <dgm:t>
        <a:bodyPr/>
        <a:lstStyle/>
        <a:p>
          <a:endParaRPr lang="en-GB"/>
        </a:p>
      </dgm:t>
    </dgm:pt>
    <dgm:pt modelId="{0990461F-FA76-4467-8D76-91288A5A9D1C}" type="sibTrans" cxnId="{EB815EE6-CEE1-452D-AA63-525B28F3D766}">
      <dgm:prSet/>
      <dgm:spPr>
        <a:solidFill>
          <a:schemeClr val="accent1">
            <a:lumMod val="50000"/>
          </a:schemeClr>
        </a:solidFill>
        <a:ln>
          <a:solidFill>
            <a:schemeClr val="tx1"/>
          </a:solidFill>
        </a:ln>
      </dgm:spPr>
      <dgm:t>
        <a:bodyPr/>
        <a:lstStyle/>
        <a:p>
          <a:endParaRPr lang="en-GB"/>
        </a:p>
      </dgm:t>
    </dgm:pt>
    <dgm:pt modelId="{C852C915-3987-4B09-8BE5-B15F04D2ACB2}">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Suicide</a:t>
          </a:r>
        </a:p>
      </dgm:t>
    </dgm:pt>
    <dgm:pt modelId="{7F95DC8C-7838-4F7E-9BBC-0C1885874D9A}" type="parTrans" cxnId="{81E6AD00-4C5E-4313-B664-E86673609AF6}">
      <dgm:prSet/>
      <dgm:spPr/>
      <dgm:t>
        <a:bodyPr/>
        <a:lstStyle/>
        <a:p>
          <a:endParaRPr lang="en-GB"/>
        </a:p>
      </dgm:t>
    </dgm:pt>
    <dgm:pt modelId="{A8BEDED3-D91E-49A0-AC73-7BDF3B17E57F}" type="sibTrans" cxnId="{81E6AD00-4C5E-4313-B664-E86673609AF6}">
      <dgm:prSet/>
      <dgm:spPr>
        <a:solidFill>
          <a:schemeClr val="accent1">
            <a:lumMod val="50000"/>
          </a:schemeClr>
        </a:solidFill>
        <a:ln>
          <a:solidFill>
            <a:schemeClr val="tx1"/>
          </a:solidFill>
        </a:ln>
      </dgm:spPr>
      <dgm:t>
        <a:bodyPr/>
        <a:lstStyle/>
        <a:p>
          <a:endParaRPr lang="en-GB"/>
        </a:p>
      </dgm:t>
    </dgm:pt>
    <dgm:pt modelId="{76F19D80-D1B0-42B4-9A1A-371703B33A64}">
      <dgm:prSet phldrT="[Text]" custT="1"/>
      <dgm:spPr>
        <a:solidFill>
          <a:schemeClr val="accent1">
            <a:lumMod val="60000"/>
            <a:lumOff val="40000"/>
          </a:schemeClr>
        </a:solidFill>
        <a:ln>
          <a:solidFill>
            <a:schemeClr val="tx1"/>
          </a:solidFill>
        </a:ln>
      </dgm:spPr>
      <dgm:t>
        <a:bodyPr/>
        <a:lstStyle/>
        <a:p>
          <a:r>
            <a:rPr lang="en-GB" sz="2400" dirty="0">
              <a:solidFill>
                <a:schemeClr val="tx1"/>
              </a:solidFill>
            </a:rPr>
            <a:t>Drugs</a:t>
          </a:r>
        </a:p>
      </dgm:t>
    </dgm:pt>
    <dgm:pt modelId="{B063136E-B35E-4BAB-A9E4-59E6BA90E3AF}" type="parTrans" cxnId="{C055DDAA-E93B-4734-A8EC-70A4C31F0FC6}">
      <dgm:prSet/>
      <dgm:spPr/>
      <dgm:t>
        <a:bodyPr/>
        <a:lstStyle/>
        <a:p>
          <a:endParaRPr lang="en-GB"/>
        </a:p>
      </dgm:t>
    </dgm:pt>
    <dgm:pt modelId="{D4DCB2B0-9419-42CB-8181-D5DC9062AA29}" type="sibTrans" cxnId="{C055DDAA-E93B-4734-A8EC-70A4C31F0FC6}">
      <dgm:prSet/>
      <dgm:spPr>
        <a:solidFill>
          <a:schemeClr val="accent1">
            <a:lumMod val="50000"/>
          </a:schemeClr>
        </a:solidFill>
        <a:ln>
          <a:solidFill>
            <a:schemeClr val="tx1"/>
          </a:solidFill>
        </a:ln>
      </dgm:spPr>
      <dgm:t>
        <a:bodyPr/>
        <a:lstStyle/>
        <a:p>
          <a:endParaRPr lang="en-GB"/>
        </a:p>
      </dgm:t>
    </dgm:pt>
    <dgm:pt modelId="{25740159-9133-40E1-8E0F-F008608FB7F4}">
      <dgm:prSet phldrT="[Text]" custT="1"/>
      <dgm:spPr>
        <a:solidFill>
          <a:schemeClr val="bg2">
            <a:lumMod val="90000"/>
          </a:schemeClr>
        </a:solidFill>
        <a:ln>
          <a:solidFill>
            <a:schemeClr val="tx1"/>
          </a:solidFill>
        </a:ln>
      </dgm:spPr>
      <dgm:t>
        <a:bodyPr/>
        <a:lstStyle/>
        <a:p>
          <a:r>
            <a:rPr lang="en-GB" sz="2400" dirty="0">
              <a:solidFill>
                <a:schemeClr val="tx1"/>
              </a:solidFill>
            </a:rPr>
            <a:t>Sudden Infant Death Syndrome (SIDS)</a:t>
          </a:r>
        </a:p>
      </dgm:t>
    </dgm:pt>
    <dgm:pt modelId="{BB0ED042-3F92-4705-AA77-AFFDD48C44C8}" type="parTrans" cxnId="{AF499AB7-0953-465E-94BD-4715C847811C}">
      <dgm:prSet/>
      <dgm:spPr/>
      <dgm:t>
        <a:bodyPr/>
        <a:lstStyle/>
        <a:p>
          <a:endParaRPr lang="en-GB"/>
        </a:p>
      </dgm:t>
    </dgm:pt>
    <dgm:pt modelId="{B39E7FBD-48D4-4BA3-A5B9-475C7FDAE58D}" type="sibTrans" cxnId="{AF499AB7-0953-465E-94BD-4715C847811C}">
      <dgm:prSet/>
      <dgm:spPr>
        <a:solidFill>
          <a:schemeClr val="accent1">
            <a:lumMod val="50000"/>
          </a:schemeClr>
        </a:solidFill>
        <a:ln>
          <a:solidFill>
            <a:schemeClr val="tx1"/>
          </a:solidFill>
        </a:ln>
      </dgm:spPr>
      <dgm:t>
        <a:bodyPr/>
        <a:lstStyle/>
        <a:p>
          <a:endParaRPr lang="en-GB"/>
        </a:p>
      </dgm:t>
    </dgm:pt>
    <dgm:pt modelId="{E58F6402-1406-485E-B4C8-87A03F05BC25}">
      <dgm:prSet phldrT="[Text]" custT="1"/>
      <dgm:spPr>
        <a:solidFill>
          <a:schemeClr val="accent1">
            <a:lumMod val="20000"/>
            <a:lumOff val="80000"/>
          </a:schemeClr>
        </a:solidFill>
        <a:ln>
          <a:solidFill>
            <a:schemeClr val="tx1"/>
          </a:solidFill>
        </a:ln>
      </dgm:spPr>
      <dgm:t>
        <a:bodyPr/>
        <a:lstStyle/>
        <a:p>
          <a:r>
            <a:rPr lang="en-GB" sz="2400" dirty="0">
              <a:solidFill>
                <a:schemeClr val="tx1"/>
              </a:solidFill>
            </a:rPr>
            <a:t>Death of Children</a:t>
          </a:r>
        </a:p>
      </dgm:t>
    </dgm:pt>
    <dgm:pt modelId="{DE351893-E446-47B4-A597-06BC9B660C1D}" type="parTrans" cxnId="{50EE955B-7303-427E-9110-552322C440DE}">
      <dgm:prSet/>
      <dgm:spPr/>
      <dgm:t>
        <a:bodyPr/>
        <a:lstStyle/>
        <a:p>
          <a:endParaRPr lang="en-GB"/>
        </a:p>
      </dgm:t>
    </dgm:pt>
    <dgm:pt modelId="{9FA3DB13-E93B-4550-954C-F73CBDC2DE20}" type="sibTrans" cxnId="{50EE955B-7303-427E-9110-552322C440DE}">
      <dgm:prSet/>
      <dgm:spPr>
        <a:solidFill>
          <a:schemeClr val="accent1">
            <a:lumMod val="50000"/>
          </a:schemeClr>
        </a:solidFill>
        <a:ln>
          <a:solidFill>
            <a:schemeClr val="tx1"/>
          </a:solidFill>
        </a:ln>
      </dgm:spPr>
      <dgm:t>
        <a:bodyPr/>
        <a:lstStyle/>
        <a:p>
          <a:endParaRPr lang="en-GB"/>
        </a:p>
      </dgm:t>
    </dgm:pt>
    <dgm:pt modelId="{C0CC7CFB-48A6-4630-B466-EE95F9B268C1}">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Industrial</a:t>
          </a:r>
        </a:p>
      </dgm:t>
    </dgm:pt>
    <dgm:pt modelId="{6027CCAD-966E-4ECB-B63B-BDEAF83FFF52}" type="parTrans" cxnId="{19C02FC5-75E4-464C-AE06-F7C30053FE01}">
      <dgm:prSet/>
      <dgm:spPr/>
      <dgm:t>
        <a:bodyPr/>
        <a:lstStyle/>
        <a:p>
          <a:endParaRPr lang="en-GB"/>
        </a:p>
      </dgm:t>
    </dgm:pt>
    <dgm:pt modelId="{FE981247-B3F4-4FDD-8CB6-B8F46C16594B}" type="sibTrans" cxnId="{19C02FC5-75E4-464C-AE06-F7C30053FE01}">
      <dgm:prSet/>
      <dgm:spPr/>
      <dgm:t>
        <a:bodyPr/>
        <a:lstStyle/>
        <a:p>
          <a:endParaRPr lang="en-GB"/>
        </a:p>
      </dgm:t>
    </dgm:pt>
    <dgm:pt modelId="{47F88732-9B08-4B24-86AF-54C4D47C73B5}" type="pres">
      <dgm:prSet presAssocID="{36F7032A-42CD-424A-90B5-3E2039616C1F}" presName="Name0" presStyleCnt="0">
        <dgm:presLayoutVars>
          <dgm:dir/>
          <dgm:resizeHandles/>
        </dgm:presLayoutVars>
      </dgm:prSet>
      <dgm:spPr/>
    </dgm:pt>
    <dgm:pt modelId="{1DAD80E8-7FC1-4EF8-B525-40324FDF52F5}" type="pres">
      <dgm:prSet presAssocID="{4799AD53-487E-48F8-A74F-9F3F1DE5AD17}" presName="compNode" presStyleCnt="0"/>
      <dgm:spPr/>
    </dgm:pt>
    <dgm:pt modelId="{CD8A625D-24E1-43A1-8DBB-A76B3207C326}" type="pres">
      <dgm:prSet presAssocID="{4799AD53-487E-48F8-A74F-9F3F1DE5AD17}" presName="dummyConnPt" presStyleCnt="0"/>
      <dgm:spPr/>
    </dgm:pt>
    <dgm:pt modelId="{50F1B7B5-263E-4D24-8AB5-B682B67E64CA}" type="pres">
      <dgm:prSet presAssocID="{4799AD53-487E-48F8-A74F-9F3F1DE5AD17}" presName="node" presStyleLbl="node1" presStyleIdx="0" presStyleCnt="7">
        <dgm:presLayoutVars>
          <dgm:bulletEnabled val="1"/>
        </dgm:presLayoutVars>
      </dgm:prSet>
      <dgm:spPr/>
    </dgm:pt>
    <dgm:pt modelId="{B4587E8C-9B1F-41FA-B6FF-A089DDF00347}" type="pres">
      <dgm:prSet presAssocID="{81BC8E7C-E86F-4F2B-BB4D-E37BBB5D6EED}" presName="sibTrans" presStyleLbl="bgSibTrans2D1" presStyleIdx="0" presStyleCnt="6"/>
      <dgm:spPr/>
    </dgm:pt>
    <dgm:pt modelId="{069DC590-B728-4E48-AF02-5A952C56B928}" type="pres">
      <dgm:prSet presAssocID="{BC872152-859C-4A69-B3F1-B64A40E0856F}" presName="compNode" presStyleCnt="0"/>
      <dgm:spPr/>
    </dgm:pt>
    <dgm:pt modelId="{38A5C25E-C97A-493C-8E2C-ABFA42BDD2AC}" type="pres">
      <dgm:prSet presAssocID="{BC872152-859C-4A69-B3F1-B64A40E0856F}" presName="dummyConnPt" presStyleCnt="0"/>
      <dgm:spPr/>
    </dgm:pt>
    <dgm:pt modelId="{893B7F4D-3FD7-418A-9ACB-DD25E41F8B39}" type="pres">
      <dgm:prSet presAssocID="{BC872152-859C-4A69-B3F1-B64A40E0856F}" presName="node" presStyleLbl="node1" presStyleIdx="1" presStyleCnt="7">
        <dgm:presLayoutVars>
          <dgm:bulletEnabled val="1"/>
        </dgm:presLayoutVars>
      </dgm:prSet>
      <dgm:spPr/>
    </dgm:pt>
    <dgm:pt modelId="{FEADDBAD-7A5C-48E3-84DC-0038E5950EE3}" type="pres">
      <dgm:prSet presAssocID="{0990461F-FA76-4467-8D76-91288A5A9D1C}" presName="sibTrans" presStyleLbl="bgSibTrans2D1" presStyleIdx="1" presStyleCnt="6"/>
      <dgm:spPr/>
    </dgm:pt>
    <dgm:pt modelId="{B8B3EFDC-736F-4FE3-9B1E-915494109169}" type="pres">
      <dgm:prSet presAssocID="{C852C915-3987-4B09-8BE5-B15F04D2ACB2}" presName="compNode" presStyleCnt="0"/>
      <dgm:spPr/>
    </dgm:pt>
    <dgm:pt modelId="{4E18E69B-3841-4445-9685-77F9A708A42F}" type="pres">
      <dgm:prSet presAssocID="{C852C915-3987-4B09-8BE5-B15F04D2ACB2}" presName="dummyConnPt" presStyleCnt="0"/>
      <dgm:spPr/>
    </dgm:pt>
    <dgm:pt modelId="{1F02ACE7-077D-472E-8782-50E4D5942029}" type="pres">
      <dgm:prSet presAssocID="{C852C915-3987-4B09-8BE5-B15F04D2ACB2}" presName="node" presStyleLbl="node1" presStyleIdx="2" presStyleCnt="7">
        <dgm:presLayoutVars>
          <dgm:bulletEnabled val="1"/>
        </dgm:presLayoutVars>
      </dgm:prSet>
      <dgm:spPr/>
    </dgm:pt>
    <dgm:pt modelId="{92ADAF02-54AF-46B6-BD71-F800CB83C964}" type="pres">
      <dgm:prSet presAssocID="{A8BEDED3-D91E-49A0-AC73-7BDF3B17E57F}" presName="sibTrans" presStyleLbl="bgSibTrans2D1" presStyleIdx="2" presStyleCnt="6"/>
      <dgm:spPr/>
    </dgm:pt>
    <dgm:pt modelId="{873CE9E5-DE39-4F99-A199-23535F23BE3E}" type="pres">
      <dgm:prSet presAssocID="{76F19D80-D1B0-42B4-9A1A-371703B33A64}" presName="compNode" presStyleCnt="0"/>
      <dgm:spPr/>
    </dgm:pt>
    <dgm:pt modelId="{93F3C64A-A41F-4810-B3A3-6382D4D687EA}" type="pres">
      <dgm:prSet presAssocID="{76F19D80-D1B0-42B4-9A1A-371703B33A64}" presName="dummyConnPt" presStyleCnt="0"/>
      <dgm:spPr/>
    </dgm:pt>
    <dgm:pt modelId="{7BD855B0-FA05-4F08-8393-7B348696025F}" type="pres">
      <dgm:prSet presAssocID="{76F19D80-D1B0-42B4-9A1A-371703B33A64}" presName="node" presStyleLbl="node1" presStyleIdx="3" presStyleCnt="7">
        <dgm:presLayoutVars>
          <dgm:bulletEnabled val="1"/>
        </dgm:presLayoutVars>
      </dgm:prSet>
      <dgm:spPr/>
    </dgm:pt>
    <dgm:pt modelId="{10BF0738-09D4-4D02-99FA-E5045D8B5B4A}" type="pres">
      <dgm:prSet presAssocID="{D4DCB2B0-9419-42CB-8181-D5DC9062AA29}" presName="sibTrans" presStyleLbl="bgSibTrans2D1" presStyleIdx="3" presStyleCnt="6"/>
      <dgm:spPr/>
    </dgm:pt>
    <dgm:pt modelId="{8141808E-1D61-4DBA-891A-0B54B5FCE9E5}" type="pres">
      <dgm:prSet presAssocID="{25740159-9133-40E1-8E0F-F008608FB7F4}" presName="compNode" presStyleCnt="0"/>
      <dgm:spPr/>
    </dgm:pt>
    <dgm:pt modelId="{A55C4909-061D-4F01-B1B3-59F3910B61C7}" type="pres">
      <dgm:prSet presAssocID="{25740159-9133-40E1-8E0F-F008608FB7F4}" presName="dummyConnPt" presStyleCnt="0"/>
      <dgm:spPr/>
    </dgm:pt>
    <dgm:pt modelId="{9E49B19F-01A0-4546-8E14-7B4414B72630}" type="pres">
      <dgm:prSet presAssocID="{25740159-9133-40E1-8E0F-F008608FB7F4}" presName="node" presStyleLbl="node1" presStyleIdx="4" presStyleCnt="7">
        <dgm:presLayoutVars>
          <dgm:bulletEnabled val="1"/>
        </dgm:presLayoutVars>
      </dgm:prSet>
      <dgm:spPr/>
    </dgm:pt>
    <dgm:pt modelId="{24920724-CD87-44FB-9906-85E13E99DEF6}" type="pres">
      <dgm:prSet presAssocID="{B39E7FBD-48D4-4BA3-A5B9-475C7FDAE58D}" presName="sibTrans" presStyleLbl="bgSibTrans2D1" presStyleIdx="4" presStyleCnt="6"/>
      <dgm:spPr/>
    </dgm:pt>
    <dgm:pt modelId="{D09A5AE7-4AC5-4D13-9E53-ACD62B38AA8C}" type="pres">
      <dgm:prSet presAssocID="{E58F6402-1406-485E-B4C8-87A03F05BC25}" presName="compNode" presStyleCnt="0"/>
      <dgm:spPr/>
    </dgm:pt>
    <dgm:pt modelId="{E4ECF207-44C5-4662-B70B-2ADCC6F7C6AD}" type="pres">
      <dgm:prSet presAssocID="{E58F6402-1406-485E-B4C8-87A03F05BC25}" presName="dummyConnPt" presStyleCnt="0"/>
      <dgm:spPr/>
    </dgm:pt>
    <dgm:pt modelId="{AE249E39-628A-4F65-B91D-FBBC3D2921FF}" type="pres">
      <dgm:prSet presAssocID="{E58F6402-1406-485E-B4C8-87A03F05BC25}" presName="node" presStyleLbl="node1" presStyleIdx="5" presStyleCnt="7">
        <dgm:presLayoutVars>
          <dgm:bulletEnabled val="1"/>
        </dgm:presLayoutVars>
      </dgm:prSet>
      <dgm:spPr/>
    </dgm:pt>
    <dgm:pt modelId="{C6F38AF0-9F35-4433-964B-D62F0D21593C}" type="pres">
      <dgm:prSet presAssocID="{9FA3DB13-E93B-4550-954C-F73CBDC2DE20}" presName="sibTrans" presStyleLbl="bgSibTrans2D1" presStyleIdx="5" presStyleCnt="6"/>
      <dgm:spPr/>
    </dgm:pt>
    <dgm:pt modelId="{C5FE0D68-3598-4A2A-9F62-EA8D81CC587B}" type="pres">
      <dgm:prSet presAssocID="{C0CC7CFB-48A6-4630-B466-EE95F9B268C1}" presName="compNode" presStyleCnt="0"/>
      <dgm:spPr/>
    </dgm:pt>
    <dgm:pt modelId="{80540FD1-F063-4068-8451-C9B99C6BBE0F}" type="pres">
      <dgm:prSet presAssocID="{C0CC7CFB-48A6-4630-B466-EE95F9B268C1}" presName="dummyConnPt" presStyleCnt="0"/>
      <dgm:spPr/>
    </dgm:pt>
    <dgm:pt modelId="{1DA2610F-158D-4D9A-B2B8-AEB7F0742D75}" type="pres">
      <dgm:prSet presAssocID="{C0CC7CFB-48A6-4630-B466-EE95F9B268C1}" presName="node" presStyleLbl="node1" presStyleIdx="6" presStyleCnt="7">
        <dgm:presLayoutVars>
          <dgm:bulletEnabled val="1"/>
        </dgm:presLayoutVars>
      </dgm:prSet>
      <dgm:spPr/>
    </dgm:pt>
  </dgm:ptLst>
  <dgm:cxnLst>
    <dgm:cxn modelId="{81E6AD00-4C5E-4313-B664-E86673609AF6}" srcId="{36F7032A-42CD-424A-90B5-3E2039616C1F}" destId="{C852C915-3987-4B09-8BE5-B15F04D2ACB2}" srcOrd="2" destOrd="0" parTransId="{7F95DC8C-7838-4F7E-9BBC-0C1885874D9A}" sibTransId="{A8BEDED3-D91E-49A0-AC73-7BDF3B17E57F}"/>
    <dgm:cxn modelId="{B3614D0E-E812-4C9F-BD92-A3E00DC993FF}" type="presOf" srcId="{BC872152-859C-4A69-B3F1-B64A40E0856F}" destId="{893B7F4D-3FD7-418A-9ACB-DD25E41F8B39}" srcOrd="0" destOrd="0" presId="urn:microsoft.com/office/officeart/2005/8/layout/bProcess4"/>
    <dgm:cxn modelId="{81B3BF23-B947-4D91-BC93-646D45388B9D}" type="presOf" srcId="{36F7032A-42CD-424A-90B5-3E2039616C1F}" destId="{47F88732-9B08-4B24-86AF-54C4D47C73B5}" srcOrd="0" destOrd="0" presId="urn:microsoft.com/office/officeart/2005/8/layout/bProcess4"/>
    <dgm:cxn modelId="{9DD42129-7C2C-4462-94B1-939280668C0E}" srcId="{36F7032A-42CD-424A-90B5-3E2039616C1F}" destId="{4799AD53-487E-48F8-A74F-9F3F1DE5AD17}" srcOrd="0" destOrd="0" parTransId="{28C3A23C-62E9-4DA0-BCBB-E623F344CE1D}" sibTransId="{81BC8E7C-E86F-4F2B-BB4D-E37BBB5D6EED}"/>
    <dgm:cxn modelId="{10CCDA34-6B77-4B55-BCA5-8BB9E737166A}" type="presOf" srcId="{9FA3DB13-E93B-4550-954C-F73CBDC2DE20}" destId="{C6F38AF0-9F35-4433-964B-D62F0D21593C}" srcOrd="0" destOrd="0" presId="urn:microsoft.com/office/officeart/2005/8/layout/bProcess4"/>
    <dgm:cxn modelId="{FF9BD53B-16E8-4A03-B15E-E676409B3F61}" type="presOf" srcId="{4799AD53-487E-48F8-A74F-9F3F1DE5AD17}" destId="{50F1B7B5-263E-4D24-8AB5-B682B67E64CA}" srcOrd="0" destOrd="0" presId="urn:microsoft.com/office/officeart/2005/8/layout/bProcess4"/>
    <dgm:cxn modelId="{D5225740-6B24-4857-8A7E-D897E2F35F89}" type="presOf" srcId="{C852C915-3987-4B09-8BE5-B15F04D2ACB2}" destId="{1F02ACE7-077D-472E-8782-50E4D5942029}" srcOrd="0" destOrd="0" presId="urn:microsoft.com/office/officeart/2005/8/layout/bProcess4"/>
    <dgm:cxn modelId="{50EE955B-7303-427E-9110-552322C440DE}" srcId="{36F7032A-42CD-424A-90B5-3E2039616C1F}" destId="{E58F6402-1406-485E-B4C8-87A03F05BC25}" srcOrd="5" destOrd="0" parTransId="{DE351893-E446-47B4-A597-06BC9B660C1D}" sibTransId="{9FA3DB13-E93B-4550-954C-F73CBDC2DE20}"/>
    <dgm:cxn modelId="{06CEAE61-2225-4907-858A-EEC096F5F1F2}" type="presOf" srcId="{E58F6402-1406-485E-B4C8-87A03F05BC25}" destId="{AE249E39-628A-4F65-B91D-FBBC3D2921FF}" srcOrd="0" destOrd="0" presId="urn:microsoft.com/office/officeart/2005/8/layout/bProcess4"/>
    <dgm:cxn modelId="{60AB6262-BD4F-4ED8-91FE-EA2B308A9ED4}" type="presOf" srcId="{81BC8E7C-E86F-4F2B-BB4D-E37BBB5D6EED}" destId="{B4587E8C-9B1F-41FA-B6FF-A089DDF00347}" srcOrd="0" destOrd="0" presId="urn:microsoft.com/office/officeart/2005/8/layout/bProcess4"/>
    <dgm:cxn modelId="{94D81643-F2BE-491F-84BE-6CF4AC420396}" type="presOf" srcId="{C0CC7CFB-48A6-4630-B466-EE95F9B268C1}" destId="{1DA2610F-158D-4D9A-B2B8-AEB7F0742D75}" srcOrd="0" destOrd="0" presId="urn:microsoft.com/office/officeart/2005/8/layout/bProcess4"/>
    <dgm:cxn modelId="{0EF2974C-B6F7-4926-B755-8122F7A444D3}" type="presOf" srcId="{25740159-9133-40E1-8E0F-F008608FB7F4}" destId="{9E49B19F-01A0-4546-8E14-7B4414B72630}" srcOrd="0" destOrd="0" presId="urn:microsoft.com/office/officeart/2005/8/layout/bProcess4"/>
    <dgm:cxn modelId="{AAE8956E-74D0-4168-A13B-662E1D52B8CF}" type="presOf" srcId="{B39E7FBD-48D4-4BA3-A5B9-475C7FDAE58D}" destId="{24920724-CD87-44FB-9906-85E13E99DEF6}" srcOrd="0" destOrd="0" presId="urn:microsoft.com/office/officeart/2005/8/layout/bProcess4"/>
    <dgm:cxn modelId="{5C199C77-2325-4F3A-A2CC-97E47CA9C9B2}" type="presOf" srcId="{0990461F-FA76-4467-8D76-91288A5A9D1C}" destId="{FEADDBAD-7A5C-48E3-84DC-0038E5950EE3}" srcOrd="0" destOrd="0" presId="urn:microsoft.com/office/officeart/2005/8/layout/bProcess4"/>
    <dgm:cxn modelId="{1F15C980-5FE9-4FC7-A098-B53F80978D8E}" type="presOf" srcId="{A8BEDED3-D91E-49A0-AC73-7BDF3B17E57F}" destId="{92ADAF02-54AF-46B6-BD71-F800CB83C964}" srcOrd="0" destOrd="0" presId="urn:microsoft.com/office/officeart/2005/8/layout/bProcess4"/>
    <dgm:cxn modelId="{321FF69C-061E-4089-BA0A-6C792F4494EB}" type="presOf" srcId="{D4DCB2B0-9419-42CB-8181-D5DC9062AA29}" destId="{10BF0738-09D4-4D02-99FA-E5045D8B5B4A}" srcOrd="0" destOrd="0" presId="urn:microsoft.com/office/officeart/2005/8/layout/bProcess4"/>
    <dgm:cxn modelId="{C055DDAA-E93B-4734-A8EC-70A4C31F0FC6}" srcId="{36F7032A-42CD-424A-90B5-3E2039616C1F}" destId="{76F19D80-D1B0-42B4-9A1A-371703B33A64}" srcOrd="3" destOrd="0" parTransId="{B063136E-B35E-4BAB-A9E4-59E6BA90E3AF}" sibTransId="{D4DCB2B0-9419-42CB-8181-D5DC9062AA29}"/>
    <dgm:cxn modelId="{AF499AB7-0953-465E-94BD-4715C847811C}" srcId="{36F7032A-42CD-424A-90B5-3E2039616C1F}" destId="{25740159-9133-40E1-8E0F-F008608FB7F4}" srcOrd="4" destOrd="0" parTransId="{BB0ED042-3F92-4705-AA77-AFFDD48C44C8}" sibTransId="{B39E7FBD-48D4-4BA3-A5B9-475C7FDAE58D}"/>
    <dgm:cxn modelId="{1E7681C0-78BA-4E4B-8BE1-4489AF782DA2}" type="presOf" srcId="{76F19D80-D1B0-42B4-9A1A-371703B33A64}" destId="{7BD855B0-FA05-4F08-8393-7B348696025F}" srcOrd="0" destOrd="0" presId="urn:microsoft.com/office/officeart/2005/8/layout/bProcess4"/>
    <dgm:cxn modelId="{19C02FC5-75E4-464C-AE06-F7C30053FE01}" srcId="{36F7032A-42CD-424A-90B5-3E2039616C1F}" destId="{C0CC7CFB-48A6-4630-B466-EE95F9B268C1}" srcOrd="6" destOrd="0" parTransId="{6027CCAD-966E-4ECB-B63B-BDEAF83FFF52}" sibTransId="{FE981247-B3F4-4FDD-8CB6-B8F46C16594B}"/>
    <dgm:cxn modelId="{EB815EE6-CEE1-452D-AA63-525B28F3D766}" srcId="{36F7032A-42CD-424A-90B5-3E2039616C1F}" destId="{BC872152-859C-4A69-B3F1-B64A40E0856F}" srcOrd="1" destOrd="0" parTransId="{D0B58F7A-5C47-4B0E-B6D2-8B6C5DDA8846}" sibTransId="{0990461F-FA76-4467-8D76-91288A5A9D1C}"/>
    <dgm:cxn modelId="{77D02C1D-45EC-4019-8D0E-A881A25D3DE9}" type="presParOf" srcId="{47F88732-9B08-4B24-86AF-54C4D47C73B5}" destId="{1DAD80E8-7FC1-4EF8-B525-40324FDF52F5}" srcOrd="0" destOrd="0" presId="urn:microsoft.com/office/officeart/2005/8/layout/bProcess4"/>
    <dgm:cxn modelId="{C2CD066A-7017-4A26-8A7C-739B1E62D5BB}" type="presParOf" srcId="{1DAD80E8-7FC1-4EF8-B525-40324FDF52F5}" destId="{CD8A625D-24E1-43A1-8DBB-A76B3207C326}" srcOrd="0" destOrd="0" presId="urn:microsoft.com/office/officeart/2005/8/layout/bProcess4"/>
    <dgm:cxn modelId="{D3095967-22B3-4391-BA5F-B0A18195117F}" type="presParOf" srcId="{1DAD80E8-7FC1-4EF8-B525-40324FDF52F5}" destId="{50F1B7B5-263E-4D24-8AB5-B682B67E64CA}" srcOrd="1" destOrd="0" presId="urn:microsoft.com/office/officeart/2005/8/layout/bProcess4"/>
    <dgm:cxn modelId="{9B938692-B073-4E2F-8BD5-0F8B4CBA9020}" type="presParOf" srcId="{47F88732-9B08-4B24-86AF-54C4D47C73B5}" destId="{B4587E8C-9B1F-41FA-B6FF-A089DDF00347}" srcOrd="1" destOrd="0" presId="urn:microsoft.com/office/officeart/2005/8/layout/bProcess4"/>
    <dgm:cxn modelId="{38276A3B-3B63-48A4-889D-6CC38AEF6C18}" type="presParOf" srcId="{47F88732-9B08-4B24-86AF-54C4D47C73B5}" destId="{069DC590-B728-4E48-AF02-5A952C56B928}" srcOrd="2" destOrd="0" presId="urn:microsoft.com/office/officeart/2005/8/layout/bProcess4"/>
    <dgm:cxn modelId="{9BFF95DE-C702-4EDA-BC2A-C45E0901CD31}" type="presParOf" srcId="{069DC590-B728-4E48-AF02-5A952C56B928}" destId="{38A5C25E-C97A-493C-8E2C-ABFA42BDD2AC}" srcOrd="0" destOrd="0" presId="urn:microsoft.com/office/officeart/2005/8/layout/bProcess4"/>
    <dgm:cxn modelId="{1A5F0AF5-0A5D-40E8-9C4D-6196F2891E20}" type="presParOf" srcId="{069DC590-B728-4E48-AF02-5A952C56B928}" destId="{893B7F4D-3FD7-418A-9ACB-DD25E41F8B39}" srcOrd="1" destOrd="0" presId="urn:microsoft.com/office/officeart/2005/8/layout/bProcess4"/>
    <dgm:cxn modelId="{4D58C9C7-4212-408D-8CFA-D95D398C4E41}" type="presParOf" srcId="{47F88732-9B08-4B24-86AF-54C4D47C73B5}" destId="{FEADDBAD-7A5C-48E3-84DC-0038E5950EE3}" srcOrd="3" destOrd="0" presId="urn:microsoft.com/office/officeart/2005/8/layout/bProcess4"/>
    <dgm:cxn modelId="{A9E5C256-F224-4768-B932-8596760523E0}" type="presParOf" srcId="{47F88732-9B08-4B24-86AF-54C4D47C73B5}" destId="{B8B3EFDC-736F-4FE3-9B1E-915494109169}" srcOrd="4" destOrd="0" presId="urn:microsoft.com/office/officeart/2005/8/layout/bProcess4"/>
    <dgm:cxn modelId="{A79B4C95-D177-41DB-A1E4-5A78F0B8C2CE}" type="presParOf" srcId="{B8B3EFDC-736F-4FE3-9B1E-915494109169}" destId="{4E18E69B-3841-4445-9685-77F9A708A42F}" srcOrd="0" destOrd="0" presId="urn:microsoft.com/office/officeart/2005/8/layout/bProcess4"/>
    <dgm:cxn modelId="{2E4596CC-B988-4A3A-BBA7-F188652A2394}" type="presParOf" srcId="{B8B3EFDC-736F-4FE3-9B1E-915494109169}" destId="{1F02ACE7-077D-472E-8782-50E4D5942029}" srcOrd="1" destOrd="0" presId="urn:microsoft.com/office/officeart/2005/8/layout/bProcess4"/>
    <dgm:cxn modelId="{3399FA90-8421-4E94-B277-482E78853990}" type="presParOf" srcId="{47F88732-9B08-4B24-86AF-54C4D47C73B5}" destId="{92ADAF02-54AF-46B6-BD71-F800CB83C964}" srcOrd="5" destOrd="0" presId="urn:microsoft.com/office/officeart/2005/8/layout/bProcess4"/>
    <dgm:cxn modelId="{51C78515-F188-4307-A588-0A196DF10F94}" type="presParOf" srcId="{47F88732-9B08-4B24-86AF-54C4D47C73B5}" destId="{873CE9E5-DE39-4F99-A199-23535F23BE3E}" srcOrd="6" destOrd="0" presId="urn:microsoft.com/office/officeart/2005/8/layout/bProcess4"/>
    <dgm:cxn modelId="{F9A7B9B4-283A-4B1F-8E71-F1F1E9D1820A}" type="presParOf" srcId="{873CE9E5-DE39-4F99-A199-23535F23BE3E}" destId="{93F3C64A-A41F-4810-B3A3-6382D4D687EA}" srcOrd="0" destOrd="0" presId="urn:microsoft.com/office/officeart/2005/8/layout/bProcess4"/>
    <dgm:cxn modelId="{6537E65F-B87B-4181-95B4-3418928E133C}" type="presParOf" srcId="{873CE9E5-DE39-4F99-A199-23535F23BE3E}" destId="{7BD855B0-FA05-4F08-8393-7B348696025F}" srcOrd="1" destOrd="0" presId="urn:microsoft.com/office/officeart/2005/8/layout/bProcess4"/>
    <dgm:cxn modelId="{18FC6041-8A17-4701-95F3-94EAB3A6099B}" type="presParOf" srcId="{47F88732-9B08-4B24-86AF-54C4D47C73B5}" destId="{10BF0738-09D4-4D02-99FA-E5045D8B5B4A}" srcOrd="7" destOrd="0" presId="urn:microsoft.com/office/officeart/2005/8/layout/bProcess4"/>
    <dgm:cxn modelId="{69096296-5D7E-4373-B892-17E5C183D608}" type="presParOf" srcId="{47F88732-9B08-4B24-86AF-54C4D47C73B5}" destId="{8141808E-1D61-4DBA-891A-0B54B5FCE9E5}" srcOrd="8" destOrd="0" presId="urn:microsoft.com/office/officeart/2005/8/layout/bProcess4"/>
    <dgm:cxn modelId="{6C86FE39-91D4-4567-B717-1C6AB1278BDF}" type="presParOf" srcId="{8141808E-1D61-4DBA-891A-0B54B5FCE9E5}" destId="{A55C4909-061D-4F01-B1B3-59F3910B61C7}" srcOrd="0" destOrd="0" presId="urn:microsoft.com/office/officeart/2005/8/layout/bProcess4"/>
    <dgm:cxn modelId="{C2B17375-D18E-444C-A434-E011F53D0758}" type="presParOf" srcId="{8141808E-1D61-4DBA-891A-0B54B5FCE9E5}" destId="{9E49B19F-01A0-4546-8E14-7B4414B72630}" srcOrd="1" destOrd="0" presId="urn:microsoft.com/office/officeart/2005/8/layout/bProcess4"/>
    <dgm:cxn modelId="{4E75823A-977F-4CB5-9533-21085B2A27D4}" type="presParOf" srcId="{47F88732-9B08-4B24-86AF-54C4D47C73B5}" destId="{24920724-CD87-44FB-9906-85E13E99DEF6}" srcOrd="9" destOrd="0" presId="urn:microsoft.com/office/officeart/2005/8/layout/bProcess4"/>
    <dgm:cxn modelId="{EF494594-7E60-4DE6-B7F2-FB2CDC569EA9}" type="presParOf" srcId="{47F88732-9B08-4B24-86AF-54C4D47C73B5}" destId="{D09A5AE7-4AC5-4D13-9E53-ACD62B38AA8C}" srcOrd="10" destOrd="0" presId="urn:microsoft.com/office/officeart/2005/8/layout/bProcess4"/>
    <dgm:cxn modelId="{D3CC9C28-59A3-4924-8915-45FB3C17D75F}" type="presParOf" srcId="{D09A5AE7-4AC5-4D13-9E53-ACD62B38AA8C}" destId="{E4ECF207-44C5-4662-B70B-2ADCC6F7C6AD}" srcOrd="0" destOrd="0" presId="urn:microsoft.com/office/officeart/2005/8/layout/bProcess4"/>
    <dgm:cxn modelId="{1F8E7637-A46C-46E5-A98E-50117B386FE1}" type="presParOf" srcId="{D09A5AE7-4AC5-4D13-9E53-ACD62B38AA8C}" destId="{AE249E39-628A-4F65-B91D-FBBC3D2921FF}" srcOrd="1" destOrd="0" presId="urn:microsoft.com/office/officeart/2005/8/layout/bProcess4"/>
    <dgm:cxn modelId="{19A73109-6CCE-4B1B-ABD3-41AE86C2D9E8}" type="presParOf" srcId="{47F88732-9B08-4B24-86AF-54C4D47C73B5}" destId="{C6F38AF0-9F35-4433-964B-D62F0D21593C}" srcOrd="11" destOrd="0" presId="urn:microsoft.com/office/officeart/2005/8/layout/bProcess4"/>
    <dgm:cxn modelId="{21EF5F4A-0BFA-4AD2-BDAE-B4C1229139F2}" type="presParOf" srcId="{47F88732-9B08-4B24-86AF-54C4D47C73B5}" destId="{C5FE0D68-3598-4A2A-9F62-EA8D81CC587B}" srcOrd="12" destOrd="0" presId="urn:microsoft.com/office/officeart/2005/8/layout/bProcess4"/>
    <dgm:cxn modelId="{0FD1A52B-8D57-40E0-834E-264BB1E99E3A}" type="presParOf" srcId="{C5FE0D68-3598-4A2A-9F62-EA8D81CC587B}" destId="{80540FD1-F063-4068-8451-C9B99C6BBE0F}" srcOrd="0" destOrd="0" presId="urn:microsoft.com/office/officeart/2005/8/layout/bProcess4"/>
    <dgm:cxn modelId="{DBEBB5D4-96BF-4C08-B29B-747F6E2A4DFF}" type="presParOf" srcId="{C5FE0D68-3598-4A2A-9F62-EA8D81CC587B}" destId="{1DA2610F-158D-4D9A-B2B8-AEB7F0742D75}" srcOrd="1" destOrd="0" presId="urn:microsoft.com/office/officeart/2005/8/layout/bProcess4"/>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4D4D00C-0AE4-41A3-B050-F7B2CEBF361A}"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A67E4B15-934D-4EBA-9E7A-D8E1BE496F12}">
      <dgm:prSet phldrT="[Text]" custT="1"/>
      <dgm:spPr>
        <a:solidFill>
          <a:schemeClr val="bg2">
            <a:lumMod val="90000"/>
          </a:schemeClr>
        </a:solidFill>
        <a:ln>
          <a:solidFill>
            <a:schemeClr val="tx1"/>
          </a:solidFill>
        </a:ln>
      </dgm:spPr>
      <dgm:t>
        <a:bodyPr/>
        <a:lstStyle/>
        <a:p>
          <a:r>
            <a:rPr lang="en-GB" sz="2400" dirty="0">
              <a:solidFill>
                <a:schemeClr val="tx1"/>
              </a:solidFill>
            </a:rPr>
            <a:t>Investigate as if it is a crime</a:t>
          </a:r>
        </a:p>
      </dgm:t>
    </dgm:pt>
    <dgm:pt modelId="{D53034F4-EBAB-4B22-B730-96419DD52A51}" type="parTrans" cxnId="{72D7D438-41C9-4E60-83C5-C953A3DFBF8F}">
      <dgm:prSet/>
      <dgm:spPr/>
      <dgm:t>
        <a:bodyPr/>
        <a:lstStyle/>
        <a:p>
          <a:endParaRPr lang="en-GB"/>
        </a:p>
      </dgm:t>
    </dgm:pt>
    <dgm:pt modelId="{C09D4568-4FC0-4534-9BBB-71903545CE98}" type="sibTrans" cxnId="{72D7D438-41C9-4E60-83C5-C953A3DFBF8F}">
      <dgm:prSet/>
      <dgm:spPr>
        <a:solidFill>
          <a:schemeClr val="accent1">
            <a:lumMod val="50000"/>
          </a:schemeClr>
        </a:solidFill>
        <a:ln>
          <a:solidFill>
            <a:schemeClr val="tx1"/>
          </a:solidFill>
        </a:ln>
      </dgm:spPr>
      <dgm:t>
        <a:bodyPr/>
        <a:lstStyle/>
        <a:p>
          <a:endParaRPr lang="en-GB"/>
        </a:p>
      </dgm:t>
    </dgm:pt>
    <dgm:pt modelId="{F0CA5810-212F-4006-89AD-AB8F0A206B84}">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Assess – is it a crime scene?</a:t>
          </a:r>
        </a:p>
      </dgm:t>
    </dgm:pt>
    <dgm:pt modelId="{15F38F2F-AD33-4859-9BAC-1C97204A0289}" type="parTrans" cxnId="{6A7E7847-98BC-47E9-AB03-E173D5B126A6}">
      <dgm:prSet/>
      <dgm:spPr/>
      <dgm:t>
        <a:bodyPr/>
        <a:lstStyle/>
        <a:p>
          <a:endParaRPr lang="en-GB"/>
        </a:p>
      </dgm:t>
    </dgm:pt>
    <dgm:pt modelId="{59C443F0-18FE-43F1-BD0C-36573AE5BECA}" type="sibTrans" cxnId="{6A7E7847-98BC-47E9-AB03-E173D5B126A6}">
      <dgm:prSet/>
      <dgm:spPr>
        <a:solidFill>
          <a:schemeClr val="accent1">
            <a:lumMod val="50000"/>
          </a:schemeClr>
        </a:solidFill>
        <a:ln>
          <a:solidFill>
            <a:schemeClr val="tx1"/>
          </a:solidFill>
        </a:ln>
      </dgm:spPr>
      <dgm:t>
        <a:bodyPr/>
        <a:lstStyle/>
        <a:p>
          <a:endParaRPr lang="en-GB"/>
        </a:p>
      </dgm:t>
    </dgm:pt>
    <dgm:pt modelId="{77A82820-1413-4EA0-A628-D6811F78D3C4}">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Identification</a:t>
          </a:r>
        </a:p>
      </dgm:t>
    </dgm:pt>
    <dgm:pt modelId="{1EED9F02-9522-414E-9A12-F697C2FE51C6}" type="parTrans" cxnId="{B5F660C6-0791-4098-814F-A3667893C703}">
      <dgm:prSet/>
      <dgm:spPr/>
      <dgm:t>
        <a:bodyPr/>
        <a:lstStyle/>
        <a:p>
          <a:endParaRPr lang="en-GB"/>
        </a:p>
      </dgm:t>
    </dgm:pt>
    <dgm:pt modelId="{CECEC9FD-8D6C-4CF1-B0D1-14DD672AE505}" type="sibTrans" cxnId="{B5F660C6-0791-4098-814F-A3667893C703}">
      <dgm:prSet/>
      <dgm:spPr>
        <a:solidFill>
          <a:schemeClr val="accent1">
            <a:lumMod val="50000"/>
          </a:schemeClr>
        </a:solidFill>
        <a:ln>
          <a:solidFill>
            <a:schemeClr val="tx1"/>
          </a:solidFill>
        </a:ln>
      </dgm:spPr>
      <dgm:t>
        <a:bodyPr/>
        <a:lstStyle/>
        <a:p>
          <a:endParaRPr lang="en-GB"/>
        </a:p>
      </dgm:t>
    </dgm:pt>
    <dgm:pt modelId="{61168CF9-4A1F-468E-8EE7-DA938A608688}">
      <dgm:prSet phldrT="[Text]" custT="1"/>
      <dgm:spPr>
        <a:solidFill>
          <a:schemeClr val="accent1">
            <a:lumMod val="20000"/>
            <a:lumOff val="80000"/>
          </a:schemeClr>
        </a:solidFill>
        <a:ln>
          <a:solidFill>
            <a:schemeClr val="tx1"/>
          </a:solidFill>
        </a:ln>
      </dgm:spPr>
      <dgm:t>
        <a:bodyPr/>
        <a:lstStyle/>
        <a:p>
          <a:r>
            <a:rPr lang="en-GB" sz="2400" dirty="0">
              <a:solidFill>
                <a:schemeClr val="tx1"/>
              </a:solidFill>
            </a:rPr>
            <a:t>Search body &amp; scene</a:t>
          </a:r>
        </a:p>
      </dgm:t>
    </dgm:pt>
    <dgm:pt modelId="{BAA59C31-7DF8-4295-A384-F203138BF532}" type="parTrans" cxnId="{DDC12EBA-65BD-496F-BB3C-6EC585F432A6}">
      <dgm:prSet/>
      <dgm:spPr/>
      <dgm:t>
        <a:bodyPr/>
        <a:lstStyle/>
        <a:p>
          <a:endParaRPr lang="en-GB"/>
        </a:p>
      </dgm:t>
    </dgm:pt>
    <dgm:pt modelId="{673F6E77-F742-44E5-8A87-8B0C2D516143}" type="sibTrans" cxnId="{DDC12EBA-65BD-496F-BB3C-6EC585F432A6}">
      <dgm:prSet/>
      <dgm:spPr>
        <a:solidFill>
          <a:schemeClr val="accent1">
            <a:lumMod val="50000"/>
          </a:schemeClr>
        </a:solidFill>
        <a:ln>
          <a:solidFill>
            <a:schemeClr val="tx1"/>
          </a:solidFill>
        </a:ln>
      </dgm:spPr>
      <dgm:t>
        <a:bodyPr/>
        <a:lstStyle/>
        <a:p>
          <a:endParaRPr lang="en-GB"/>
        </a:p>
      </dgm:t>
    </dgm:pt>
    <dgm:pt modelId="{5F6CE608-B766-42C5-B563-AC558AD90161}">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Communication/ thorough updates</a:t>
          </a:r>
        </a:p>
      </dgm:t>
    </dgm:pt>
    <dgm:pt modelId="{B31B48B8-E0A5-46BB-8609-AACBDB28CE7C}" type="parTrans" cxnId="{62AECD6D-5CD6-4C4A-B628-60ECC0C58D61}">
      <dgm:prSet/>
      <dgm:spPr/>
      <dgm:t>
        <a:bodyPr/>
        <a:lstStyle/>
        <a:p>
          <a:endParaRPr lang="en-GB"/>
        </a:p>
      </dgm:t>
    </dgm:pt>
    <dgm:pt modelId="{124139C1-CA09-4606-95EB-D7E84B440A3E}" type="sibTrans" cxnId="{62AECD6D-5CD6-4C4A-B628-60ECC0C58D61}">
      <dgm:prSet/>
      <dgm:spPr/>
      <dgm:t>
        <a:bodyPr/>
        <a:lstStyle/>
        <a:p>
          <a:endParaRPr lang="en-GB"/>
        </a:p>
      </dgm:t>
    </dgm:pt>
    <dgm:pt modelId="{1EF89C33-40EB-4C18-9BA5-FD8AB4634970}" type="pres">
      <dgm:prSet presAssocID="{54D4D00C-0AE4-41A3-B050-F7B2CEBF361A}" presName="diagram" presStyleCnt="0">
        <dgm:presLayoutVars>
          <dgm:dir/>
          <dgm:resizeHandles val="exact"/>
        </dgm:presLayoutVars>
      </dgm:prSet>
      <dgm:spPr/>
    </dgm:pt>
    <dgm:pt modelId="{0F42CF6A-016B-45C6-BAA6-1DBE15B6D5A6}" type="pres">
      <dgm:prSet presAssocID="{A67E4B15-934D-4EBA-9E7A-D8E1BE496F12}" presName="node" presStyleLbl="node1" presStyleIdx="0" presStyleCnt="5">
        <dgm:presLayoutVars>
          <dgm:bulletEnabled val="1"/>
        </dgm:presLayoutVars>
      </dgm:prSet>
      <dgm:spPr/>
    </dgm:pt>
    <dgm:pt modelId="{DEF08676-2BBC-4EE7-B104-0753A9BB6699}" type="pres">
      <dgm:prSet presAssocID="{C09D4568-4FC0-4534-9BBB-71903545CE98}" presName="sibTrans" presStyleLbl="sibTrans2D1" presStyleIdx="0" presStyleCnt="4"/>
      <dgm:spPr/>
    </dgm:pt>
    <dgm:pt modelId="{20391055-AEBF-4725-8AD1-9D8BCCD64BCE}" type="pres">
      <dgm:prSet presAssocID="{C09D4568-4FC0-4534-9BBB-71903545CE98}" presName="connectorText" presStyleLbl="sibTrans2D1" presStyleIdx="0" presStyleCnt="4"/>
      <dgm:spPr/>
    </dgm:pt>
    <dgm:pt modelId="{14CC4AC0-CA7C-4868-8195-413F479FDFFB}" type="pres">
      <dgm:prSet presAssocID="{F0CA5810-212F-4006-89AD-AB8F0A206B84}" presName="node" presStyleLbl="node1" presStyleIdx="1" presStyleCnt="5">
        <dgm:presLayoutVars>
          <dgm:bulletEnabled val="1"/>
        </dgm:presLayoutVars>
      </dgm:prSet>
      <dgm:spPr/>
    </dgm:pt>
    <dgm:pt modelId="{DA6ED01F-2101-43FF-9EC4-F862EB5E798B}" type="pres">
      <dgm:prSet presAssocID="{59C443F0-18FE-43F1-BD0C-36573AE5BECA}" presName="sibTrans" presStyleLbl="sibTrans2D1" presStyleIdx="1" presStyleCnt="4"/>
      <dgm:spPr/>
    </dgm:pt>
    <dgm:pt modelId="{B034123E-78D4-463C-BD7A-7DE5F79B5DCD}" type="pres">
      <dgm:prSet presAssocID="{59C443F0-18FE-43F1-BD0C-36573AE5BECA}" presName="connectorText" presStyleLbl="sibTrans2D1" presStyleIdx="1" presStyleCnt="4"/>
      <dgm:spPr/>
    </dgm:pt>
    <dgm:pt modelId="{9F603CC9-B797-400B-9163-593F279531EF}" type="pres">
      <dgm:prSet presAssocID="{77A82820-1413-4EA0-A628-D6811F78D3C4}" presName="node" presStyleLbl="node1" presStyleIdx="2" presStyleCnt="5">
        <dgm:presLayoutVars>
          <dgm:bulletEnabled val="1"/>
        </dgm:presLayoutVars>
      </dgm:prSet>
      <dgm:spPr/>
    </dgm:pt>
    <dgm:pt modelId="{A267AE07-5566-4CEB-AB46-3487AA784FA0}" type="pres">
      <dgm:prSet presAssocID="{CECEC9FD-8D6C-4CF1-B0D1-14DD672AE505}" presName="sibTrans" presStyleLbl="sibTrans2D1" presStyleIdx="2" presStyleCnt="4"/>
      <dgm:spPr/>
    </dgm:pt>
    <dgm:pt modelId="{E12A0903-CC8F-4756-AEEF-23CE98113897}" type="pres">
      <dgm:prSet presAssocID="{CECEC9FD-8D6C-4CF1-B0D1-14DD672AE505}" presName="connectorText" presStyleLbl="sibTrans2D1" presStyleIdx="2" presStyleCnt="4"/>
      <dgm:spPr/>
    </dgm:pt>
    <dgm:pt modelId="{C907542D-E07A-41F3-9F99-76146147B2FE}" type="pres">
      <dgm:prSet presAssocID="{61168CF9-4A1F-468E-8EE7-DA938A608688}" presName="node" presStyleLbl="node1" presStyleIdx="3" presStyleCnt="5">
        <dgm:presLayoutVars>
          <dgm:bulletEnabled val="1"/>
        </dgm:presLayoutVars>
      </dgm:prSet>
      <dgm:spPr/>
    </dgm:pt>
    <dgm:pt modelId="{1D0F64FD-FCCB-467B-AA67-53AEAE15414A}" type="pres">
      <dgm:prSet presAssocID="{673F6E77-F742-44E5-8A87-8B0C2D516143}" presName="sibTrans" presStyleLbl="sibTrans2D1" presStyleIdx="3" presStyleCnt="4"/>
      <dgm:spPr/>
    </dgm:pt>
    <dgm:pt modelId="{D5AF56AB-4438-4073-965E-FA89EAFAB165}" type="pres">
      <dgm:prSet presAssocID="{673F6E77-F742-44E5-8A87-8B0C2D516143}" presName="connectorText" presStyleLbl="sibTrans2D1" presStyleIdx="3" presStyleCnt="4"/>
      <dgm:spPr/>
    </dgm:pt>
    <dgm:pt modelId="{92349B1D-808C-4878-A643-52387103AFE7}" type="pres">
      <dgm:prSet presAssocID="{5F6CE608-B766-42C5-B563-AC558AD90161}" presName="node" presStyleLbl="node1" presStyleIdx="4" presStyleCnt="5">
        <dgm:presLayoutVars>
          <dgm:bulletEnabled val="1"/>
        </dgm:presLayoutVars>
      </dgm:prSet>
      <dgm:spPr/>
    </dgm:pt>
  </dgm:ptLst>
  <dgm:cxnLst>
    <dgm:cxn modelId="{30060209-6423-4389-A976-BD32F1B1A0FB}" type="presOf" srcId="{F0CA5810-212F-4006-89AD-AB8F0A206B84}" destId="{14CC4AC0-CA7C-4868-8195-413F479FDFFB}" srcOrd="0" destOrd="0" presId="urn:microsoft.com/office/officeart/2005/8/layout/process5"/>
    <dgm:cxn modelId="{0C755722-CD47-4785-BAE8-36BA5DA47D03}" type="presOf" srcId="{C09D4568-4FC0-4534-9BBB-71903545CE98}" destId="{DEF08676-2BBC-4EE7-B104-0753A9BB6699}" srcOrd="0" destOrd="0" presId="urn:microsoft.com/office/officeart/2005/8/layout/process5"/>
    <dgm:cxn modelId="{5A22B623-FA14-4D0C-BB84-7AF6A11481A4}" type="presOf" srcId="{59C443F0-18FE-43F1-BD0C-36573AE5BECA}" destId="{B034123E-78D4-463C-BD7A-7DE5F79B5DCD}" srcOrd="1" destOrd="0" presId="urn:microsoft.com/office/officeart/2005/8/layout/process5"/>
    <dgm:cxn modelId="{72D7D438-41C9-4E60-83C5-C953A3DFBF8F}" srcId="{54D4D00C-0AE4-41A3-B050-F7B2CEBF361A}" destId="{A67E4B15-934D-4EBA-9E7A-D8E1BE496F12}" srcOrd="0" destOrd="0" parTransId="{D53034F4-EBAB-4B22-B730-96419DD52A51}" sibTransId="{C09D4568-4FC0-4534-9BBB-71903545CE98}"/>
    <dgm:cxn modelId="{5075CF3B-14E8-4E3D-9618-22DEB3176840}" type="presOf" srcId="{673F6E77-F742-44E5-8A87-8B0C2D516143}" destId="{D5AF56AB-4438-4073-965E-FA89EAFAB165}" srcOrd="1" destOrd="0" presId="urn:microsoft.com/office/officeart/2005/8/layout/process5"/>
    <dgm:cxn modelId="{6A7E7847-98BC-47E9-AB03-E173D5B126A6}" srcId="{54D4D00C-0AE4-41A3-B050-F7B2CEBF361A}" destId="{F0CA5810-212F-4006-89AD-AB8F0A206B84}" srcOrd="1" destOrd="0" parTransId="{15F38F2F-AD33-4859-9BAC-1C97204A0289}" sibTransId="{59C443F0-18FE-43F1-BD0C-36573AE5BECA}"/>
    <dgm:cxn modelId="{992F194A-CBB6-4995-97E1-BC7A3FD89C8E}" type="presOf" srcId="{61168CF9-4A1F-468E-8EE7-DA938A608688}" destId="{C907542D-E07A-41F3-9F99-76146147B2FE}" srcOrd="0" destOrd="0" presId="urn:microsoft.com/office/officeart/2005/8/layout/process5"/>
    <dgm:cxn modelId="{1C37836C-FFB1-44FF-9036-ECA98DBFCAB2}" type="presOf" srcId="{A67E4B15-934D-4EBA-9E7A-D8E1BE496F12}" destId="{0F42CF6A-016B-45C6-BAA6-1DBE15B6D5A6}" srcOrd="0" destOrd="0" presId="urn:microsoft.com/office/officeart/2005/8/layout/process5"/>
    <dgm:cxn modelId="{62AECD6D-5CD6-4C4A-B628-60ECC0C58D61}" srcId="{54D4D00C-0AE4-41A3-B050-F7B2CEBF361A}" destId="{5F6CE608-B766-42C5-B563-AC558AD90161}" srcOrd="4" destOrd="0" parTransId="{B31B48B8-E0A5-46BB-8609-AACBDB28CE7C}" sibTransId="{124139C1-CA09-4606-95EB-D7E84B440A3E}"/>
    <dgm:cxn modelId="{352C7B71-60E5-400A-A64E-22A2CB5479A6}" type="presOf" srcId="{CECEC9FD-8D6C-4CF1-B0D1-14DD672AE505}" destId="{E12A0903-CC8F-4756-AEEF-23CE98113897}" srcOrd="1" destOrd="0" presId="urn:microsoft.com/office/officeart/2005/8/layout/process5"/>
    <dgm:cxn modelId="{0CAA8072-38CF-41F0-B5B3-38454D552915}" type="presOf" srcId="{C09D4568-4FC0-4534-9BBB-71903545CE98}" destId="{20391055-AEBF-4725-8AD1-9D8BCCD64BCE}" srcOrd="1" destOrd="0" presId="urn:microsoft.com/office/officeart/2005/8/layout/process5"/>
    <dgm:cxn modelId="{2081EE53-AF41-4B72-86DB-DF770AC8335B}" type="presOf" srcId="{54D4D00C-0AE4-41A3-B050-F7B2CEBF361A}" destId="{1EF89C33-40EB-4C18-9BA5-FD8AB4634970}" srcOrd="0" destOrd="0" presId="urn:microsoft.com/office/officeart/2005/8/layout/process5"/>
    <dgm:cxn modelId="{24E83187-A626-433B-970A-A1C67F924594}" type="presOf" srcId="{77A82820-1413-4EA0-A628-D6811F78D3C4}" destId="{9F603CC9-B797-400B-9163-593F279531EF}" srcOrd="0" destOrd="0" presId="urn:microsoft.com/office/officeart/2005/8/layout/process5"/>
    <dgm:cxn modelId="{5CB0A49E-C4F4-4AB9-9C2B-D64CDB5303AA}" type="presOf" srcId="{673F6E77-F742-44E5-8A87-8B0C2D516143}" destId="{1D0F64FD-FCCB-467B-AA67-53AEAE15414A}" srcOrd="0" destOrd="0" presId="urn:microsoft.com/office/officeart/2005/8/layout/process5"/>
    <dgm:cxn modelId="{005CC9A7-3F2B-4F16-AE00-37F4DB2F9A6D}" type="presOf" srcId="{CECEC9FD-8D6C-4CF1-B0D1-14DD672AE505}" destId="{A267AE07-5566-4CEB-AB46-3487AA784FA0}" srcOrd="0" destOrd="0" presId="urn:microsoft.com/office/officeart/2005/8/layout/process5"/>
    <dgm:cxn modelId="{727166B5-0E5A-482E-902A-88DD7305B7D0}" type="presOf" srcId="{59C443F0-18FE-43F1-BD0C-36573AE5BECA}" destId="{DA6ED01F-2101-43FF-9EC4-F862EB5E798B}" srcOrd="0" destOrd="0" presId="urn:microsoft.com/office/officeart/2005/8/layout/process5"/>
    <dgm:cxn modelId="{A49B84B7-0EED-4E49-B46B-F3BA5C1793E2}" type="presOf" srcId="{5F6CE608-B766-42C5-B563-AC558AD90161}" destId="{92349B1D-808C-4878-A643-52387103AFE7}" srcOrd="0" destOrd="0" presId="urn:microsoft.com/office/officeart/2005/8/layout/process5"/>
    <dgm:cxn modelId="{DDC12EBA-65BD-496F-BB3C-6EC585F432A6}" srcId="{54D4D00C-0AE4-41A3-B050-F7B2CEBF361A}" destId="{61168CF9-4A1F-468E-8EE7-DA938A608688}" srcOrd="3" destOrd="0" parTransId="{BAA59C31-7DF8-4295-A384-F203138BF532}" sibTransId="{673F6E77-F742-44E5-8A87-8B0C2D516143}"/>
    <dgm:cxn modelId="{B5F660C6-0791-4098-814F-A3667893C703}" srcId="{54D4D00C-0AE4-41A3-B050-F7B2CEBF361A}" destId="{77A82820-1413-4EA0-A628-D6811F78D3C4}" srcOrd="2" destOrd="0" parTransId="{1EED9F02-9522-414E-9A12-F697C2FE51C6}" sibTransId="{CECEC9FD-8D6C-4CF1-B0D1-14DD672AE505}"/>
    <dgm:cxn modelId="{2EBED720-5DCC-49E5-840E-7C4C492CAD90}" type="presParOf" srcId="{1EF89C33-40EB-4C18-9BA5-FD8AB4634970}" destId="{0F42CF6A-016B-45C6-BAA6-1DBE15B6D5A6}" srcOrd="0" destOrd="0" presId="urn:microsoft.com/office/officeart/2005/8/layout/process5"/>
    <dgm:cxn modelId="{6839D38B-3D6B-4494-A0A6-E6EE258DD43E}" type="presParOf" srcId="{1EF89C33-40EB-4C18-9BA5-FD8AB4634970}" destId="{DEF08676-2BBC-4EE7-B104-0753A9BB6699}" srcOrd="1" destOrd="0" presId="urn:microsoft.com/office/officeart/2005/8/layout/process5"/>
    <dgm:cxn modelId="{12727BD5-4980-4862-AB6B-7DD1071DF96E}" type="presParOf" srcId="{DEF08676-2BBC-4EE7-B104-0753A9BB6699}" destId="{20391055-AEBF-4725-8AD1-9D8BCCD64BCE}" srcOrd="0" destOrd="0" presId="urn:microsoft.com/office/officeart/2005/8/layout/process5"/>
    <dgm:cxn modelId="{A61249D1-B9A6-42BF-932E-1A37E0BAB178}" type="presParOf" srcId="{1EF89C33-40EB-4C18-9BA5-FD8AB4634970}" destId="{14CC4AC0-CA7C-4868-8195-413F479FDFFB}" srcOrd="2" destOrd="0" presId="urn:microsoft.com/office/officeart/2005/8/layout/process5"/>
    <dgm:cxn modelId="{E5F52749-D4C0-432F-9ABF-237B985CE683}" type="presParOf" srcId="{1EF89C33-40EB-4C18-9BA5-FD8AB4634970}" destId="{DA6ED01F-2101-43FF-9EC4-F862EB5E798B}" srcOrd="3" destOrd="0" presId="urn:microsoft.com/office/officeart/2005/8/layout/process5"/>
    <dgm:cxn modelId="{4A607EEE-DB52-4EA2-A4EF-4F3C4CEF789C}" type="presParOf" srcId="{DA6ED01F-2101-43FF-9EC4-F862EB5E798B}" destId="{B034123E-78D4-463C-BD7A-7DE5F79B5DCD}" srcOrd="0" destOrd="0" presId="urn:microsoft.com/office/officeart/2005/8/layout/process5"/>
    <dgm:cxn modelId="{D2EE878D-1944-4281-BD1F-35BE54F7E447}" type="presParOf" srcId="{1EF89C33-40EB-4C18-9BA5-FD8AB4634970}" destId="{9F603CC9-B797-400B-9163-593F279531EF}" srcOrd="4" destOrd="0" presId="urn:microsoft.com/office/officeart/2005/8/layout/process5"/>
    <dgm:cxn modelId="{EC1223AF-AE4C-48AE-83B5-6516E001B96F}" type="presParOf" srcId="{1EF89C33-40EB-4C18-9BA5-FD8AB4634970}" destId="{A267AE07-5566-4CEB-AB46-3487AA784FA0}" srcOrd="5" destOrd="0" presId="urn:microsoft.com/office/officeart/2005/8/layout/process5"/>
    <dgm:cxn modelId="{51369F1E-E089-44C0-8C32-7E6766C5631F}" type="presParOf" srcId="{A267AE07-5566-4CEB-AB46-3487AA784FA0}" destId="{E12A0903-CC8F-4756-AEEF-23CE98113897}" srcOrd="0" destOrd="0" presId="urn:microsoft.com/office/officeart/2005/8/layout/process5"/>
    <dgm:cxn modelId="{84E9105E-7110-4B48-97A0-1C0245946DF8}" type="presParOf" srcId="{1EF89C33-40EB-4C18-9BA5-FD8AB4634970}" destId="{C907542D-E07A-41F3-9F99-76146147B2FE}" srcOrd="6" destOrd="0" presId="urn:microsoft.com/office/officeart/2005/8/layout/process5"/>
    <dgm:cxn modelId="{663BB880-EFE9-44F3-9502-7997EF1245CE}" type="presParOf" srcId="{1EF89C33-40EB-4C18-9BA5-FD8AB4634970}" destId="{1D0F64FD-FCCB-467B-AA67-53AEAE15414A}" srcOrd="7" destOrd="0" presId="urn:microsoft.com/office/officeart/2005/8/layout/process5"/>
    <dgm:cxn modelId="{7FE85EF5-69DE-4D63-A711-679519D07487}" type="presParOf" srcId="{1D0F64FD-FCCB-467B-AA67-53AEAE15414A}" destId="{D5AF56AB-4438-4073-965E-FA89EAFAB165}" srcOrd="0" destOrd="0" presId="urn:microsoft.com/office/officeart/2005/8/layout/process5"/>
    <dgm:cxn modelId="{9D3946DA-E769-4B62-B26C-EC9AF68E6CA1}" type="presParOf" srcId="{1EF89C33-40EB-4C18-9BA5-FD8AB4634970}" destId="{92349B1D-808C-4878-A643-52387103AFE7}" srcOrd="8" destOrd="0" presId="urn:microsoft.com/office/officeart/2005/8/layout/process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00FCF8A-E25F-42B3-AD53-4D0FEE3CECDB}" type="doc">
      <dgm:prSet loTypeId="urn:microsoft.com/office/officeart/2005/8/layout/cycle8" loCatId="cycle" qsTypeId="urn:microsoft.com/office/officeart/2005/8/quickstyle/simple1" qsCatId="simple" csTypeId="urn:microsoft.com/office/officeart/2005/8/colors/accent1_2" csCatId="accent1" phldr="1"/>
      <dgm:spPr/>
    </dgm:pt>
    <dgm:pt modelId="{93902B19-A33D-456E-A2CE-3BAFAFCFCAD9}">
      <dgm:prSet phldrT="[Text]" custT="1"/>
      <dgm:spPr>
        <a:solidFill>
          <a:schemeClr val="bg2">
            <a:lumMod val="90000"/>
          </a:schemeClr>
        </a:solidFill>
        <a:ln>
          <a:solidFill>
            <a:schemeClr val="tx1"/>
          </a:solidFill>
        </a:ln>
      </dgm:spPr>
      <dgm:t>
        <a:bodyPr/>
        <a:lstStyle/>
        <a:p>
          <a:r>
            <a:rPr lang="en-GB" sz="2400" dirty="0">
              <a:solidFill>
                <a:schemeClr val="tx1"/>
              </a:solidFill>
            </a:rPr>
            <a:t>Tag</a:t>
          </a:r>
          <a:r>
            <a:rPr lang="en-GB" sz="2400" baseline="0" dirty="0">
              <a:solidFill>
                <a:schemeClr val="tx1"/>
              </a:solidFill>
            </a:rPr>
            <a:t> the body (details </a:t>
          </a:r>
          <a:r>
            <a:rPr lang="en-GB" sz="2400" b="1" baseline="0" dirty="0">
              <a:solidFill>
                <a:schemeClr val="tx1"/>
              </a:solidFill>
            </a:rPr>
            <a:t>MUST</a:t>
          </a:r>
          <a:r>
            <a:rPr lang="en-GB" sz="2400" baseline="0" dirty="0">
              <a:solidFill>
                <a:schemeClr val="tx1"/>
              </a:solidFill>
            </a:rPr>
            <a:t> be accurate)</a:t>
          </a:r>
          <a:endParaRPr lang="en-GB" sz="2400" dirty="0">
            <a:solidFill>
              <a:schemeClr val="tx1"/>
            </a:solidFill>
          </a:endParaRPr>
        </a:p>
      </dgm:t>
    </dgm:pt>
    <dgm:pt modelId="{4BFF5BEE-246C-4E19-A0E5-96D1DA74702B}" type="parTrans" cxnId="{43C485FC-132A-4FC6-AB3E-B1303399AE8B}">
      <dgm:prSet/>
      <dgm:spPr/>
      <dgm:t>
        <a:bodyPr/>
        <a:lstStyle/>
        <a:p>
          <a:endParaRPr lang="en-GB"/>
        </a:p>
      </dgm:t>
    </dgm:pt>
    <dgm:pt modelId="{581D04CE-3009-4283-9B04-3CFAF983A350}" type="sibTrans" cxnId="{43C485FC-132A-4FC6-AB3E-B1303399AE8B}">
      <dgm:prSet/>
      <dgm:spPr/>
      <dgm:t>
        <a:bodyPr/>
        <a:lstStyle/>
        <a:p>
          <a:endParaRPr lang="en-GB"/>
        </a:p>
      </dgm:t>
    </dgm:pt>
    <dgm:pt modelId="{C79004D7-8E29-4971-B638-FFA855281C89}">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Arrange</a:t>
          </a:r>
          <a:r>
            <a:rPr lang="en-GB" sz="2400" baseline="0" dirty="0">
              <a:solidFill>
                <a:schemeClr val="tx1"/>
              </a:solidFill>
            </a:rPr>
            <a:t> Undertakers (if not suspicious)</a:t>
          </a:r>
          <a:endParaRPr lang="en-GB" sz="2400" dirty="0">
            <a:solidFill>
              <a:schemeClr val="tx1"/>
            </a:solidFill>
          </a:endParaRPr>
        </a:p>
      </dgm:t>
    </dgm:pt>
    <dgm:pt modelId="{E326D87C-5092-4602-A8C4-2616F2EC29F3}" type="parTrans" cxnId="{6A1A35C7-CFEA-4A59-9810-1A4A5ECEADA9}">
      <dgm:prSet/>
      <dgm:spPr/>
      <dgm:t>
        <a:bodyPr/>
        <a:lstStyle/>
        <a:p>
          <a:endParaRPr lang="en-GB"/>
        </a:p>
      </dgm:t>
    </dgm:pt>
    <dgm:pt modelId="{6CB87B2B-9E42-4AF1-8D5E-1D4B365B5D74}" type="sibTrans" cxnId="{6A1A35C7-CFEA-4A59-9810-1A4A5ECEADA9}">
      <dgm:prSet/>
      <dgm:spPr/>
      <dgm:t>
        <a:bodyPr/>
        <a:lstStyle/>
        <a:p>
          <a:endParaRPr lang="en-GB"/>
        </a:p>
      </dgm:t>
    </dgm:pt>
    <dgm:pt modelId="{717E3619-4064-4298-B61C-5D614121895A}">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Continuity</a:t>
          </a:r>
          <a:r>
            <a:rPr lang="en-GB" sz="2400" baseline="0" dirty="0">
              <a:solidFill>
                <a:schemeClr val="tx1"/>
              </a:solidFill>
            </a:rPr>
            <a:t> of body</a:t>
          </a:r>
          <a:endParaRPr lang="en-GB" sz="2400" dirty="0">
            <a:solidFill>
              <a:schemeClr val="tx1"/>
            </a:solidFill>
          </a:endParaRPr>
        </a:p>
      </dgm:t>
    </dgm:pt>
    <dgm:pt modelId="{E5291F44-0907-46C4-844B-1F78B5C9545F}" type="parTrans" cxnId="{712E879F-4485-45D9-9C7B-C44EAFF110B4}">
      <dgm:prSet/>
      <dgm:spPr/>
      <dgm:t>
        <a:bodyPr/>
        <a:lstStyle/>
        <a:p>
          <a:endParaRPr lang="en-GB"/>
        </a:p>
      </dgm:t>
    </dgm:pt>
    <dgm:pt modelId="{1E3FE0C5-1817-459B-A6BF-753616CC4A0A}" type="sibTrans" cxnId="{712E879F-4485-45D9-9C7B-C44EAFF110B4}">
      <dgm:prSet/>
      <dgm:spPr/>
      <dgm:t>
        <a:bodyPr/>
        <a:lstStyle/>
        <a:p>
          <a:endParaRPr lang="en-GB"/>
        </a:p>
      </dgm:t>
    </dgm:pt>
    <dgm:pt modelId="{AD84E469-7822-4FF2-BEFF-F1524DEC9F74}" type="pres">
      <dgm:prSet presAssocID="{300FCF8A-E25F-42B3-AD53-4D0FEE3CECDB}" presName="compositeShape" presStyleCnt="0">
        <dgm:presLayoutVars>
          <dgm:chMax val="7"/>
          <dgm:dir/>
          <dgm:resizeHandles val="exact"/>
        </dgm:presLayoutVars>
      </dgm:prSet>
      <dgm:spPr/>
    </dgm:pt>
    <dgm:pt modelId="{4AFBEAC8-2714-4ED6-AE31-6CC64EB46F56}" type="pres">
      <dgm:prSet presAssocID="{300FCF8A-E25F-42B3-AD53-4D0FEE3CECDB}" presName="wedge1" presStyleLbl="node1" presStyleIdx="0" presStyleCnt="3"/>
      <dgm:spPr/>
    </dgm:pt>
    <dgm:pt modelId="{02E39DE8-06E7-4CF4-A10F-D87389B278F1}" type="pres">
      <dgm:prSet presAssocID="{300FCF8A-E25F-42B3-AD53-4D0FEE3CECDB}" presName="dummy1a" presStyleCnt="0"/>
      <dgm:spPr/>
    </dgm:pt>
    <dgm:pt modelId="{27AA4B0E-0E27-46D9-9B68-75FBC98ECB56}" type="pres">
      <dgm:prSet presAssocID="{300FCF8A-E25F-42B3-AD53-4D0FEE3CECDB}" presName="dummy1b" presStyleCnt="0"/>
      <dgm:spPr/>
    </dgm:pt>
    <dgm:pt modelId="{8B7845A0-563A-4C88-A69F-3107B4D6C1E9}" type="pres">
      <dgm:prSet presAssocID="{300FCF8A-E25F-42B3-AD53-4D0FEE3CECDB}" presName="wedge1Tx" presStyleLbl="node1" presStyleIdx="0" presStyleCnt="3">
        <dgm:presLayoutVars>
          <dgm:chMax val="0"/>
          <dgm:chPref val="0"/>
          <dgm:bulletEnabled val="1"/>
        </dgm:presLayoutVars>
      </dgm:prSet>
      <dgm:spPr/>
    </dgm:pt>
    <dgm:pt modelId="{73B0C686-72D9-4CC1-919D-9ACB802045E1}" type="pres">
      <dgm:prSet presAssocID="{300FCF8A-E25F-42B3-AD53-4D0FEE3CECDB}" presName="wedge2" presStyleLbl="node1" presStyleIdx="1" presStyleCnt="3"/>
      <dgm:spPr/>
    </dgm:pt>
    <dgm:pt modelId="{988A1925-80E0-4608-9FD3-DDCA9989D0C7}" type="pres">
      <dgm:prSet presAssocID="{300FCF8A-E25F-42B3-AD53-4D0FEE3CECDB}" presName="dummy2a" presStyleCnt="0"/>
      <dgm:spPr/>
    </dgm:pt>
    <dgm:pt modelId="{07FA6729-E534-4DD6-B1C4-BD1CC2843907}" type="pres">
      <dgm:prSet presAssocID="{300FCF8A-E25F-42B3-AD53-4D0FEE3CECDB}" presName="dummy2b" presStyleCnt="0"/>
      <dgm:spPr/>
    </dgm:pt>
    <dgm:pt modelId="{68052CA2-0844-4255-A239-961C3FDC8434}" type="pres">
      <dgm:prSet presAssocID="{300FCF8A-E25F-42B3-AD53-4D0FEE3CECDB}" presName="wedge2Tx" presStyleLbl="node1" presStyleIdx="1" presStyleCnt="3">
        <dgm:presLayoutVars>
          <dgm:chMax val="0"/>
          <dgm:chPref val="0"/>
          <dgm:bulletEnabled val="1"/>
        </dgm:presLayoutVars>
      </dgm:prSet>
      <dgm:spPr/>
    </dgm:pt>
    <dgm:pt modelId="{1CAED960-2094-4002-A8E0-5ECEEB5C20DD}" type="pres">
      <dgm:prSet presAssocID="{300FCF8A-E25F-42B3-AD53-4D0FEE3CECDB}" presName="wedge3" presStyleLbl="node1" presStyleIdx="2" presStyleCnt="3"/>
      <dgm:spPr/>
    </dgm:pt>
    <dgm:pt modelId="{00B09A2B-B816-45B8-97FA-AFDB11FAEF4D}" type="pres">
      <dgm:prSet presAssocID="{300FCF8A-E25F-42B3-AD53-4D0FEE3CECDB}" presName="dummy3a" presStyleCnt="0"/>
      <dgm:spPr/>
    </dgm:pt>
    <dgm:pt modelId="{42BB3FB9-F837-4D21-8F48-90D940267D0A}" type="pres">
      <dgm:prSet presAssocID="{300FCF8A-E25F-42B3-AD53-4D0FEE3CECDB}" presName="dummy3b" presStyleCnt="0"/>
      <dgm:spPr/>
    </dgm:pt>
    <dgm:pt modelId="{30FF5043-5493-4AEE-A00A-15C77FE7D593}" type="pres">
      <dgm:prSet presAssocID="{300FCF8A-E25F-42B3-AD53-4D0FEE3CECDB}" presName="wedge3Tx" presStyleLbl="node1" presStyleIdx="2" presStyleCnt="3">
        <dgm:presLayoutVars>
          <dgm:chMax val="0"/>
          <dgm:chPref val="0"/>
          <dgm:bulletEnabled val="1"/>
        </dgm:presLayoutVars>
      </dgm:prSet>
      <dgm:spPr/>
    </dgm:pt>
    <dgm:pt modelId="{18ABFB7E-2BC0-4997-945D-140C08EC3E98}" type="pres">
      <dgm:prSet presAssocID="{581D04CE-3009-4283-9B04-3CFAF983A350}" presName="arrowWedge1" presStyleLbl="fgSibTrans2D1" presStyleIdx="0" presStyleCnt="3"/>
      <dgm:spPr>
        <a:solidFill>
          <a:schemeClr val="accent5">
            <a:lumMod val="50000"/>
          </a:schemeClr>
        </a:solidFill>
        <a:ln>
          <a:solidFill>
            <a:schemeClr val="tx1"/>
          </a:solidFill>
        </a:ln>
      </dgm:spPr>
    </dgm:pt>
    <dgm:pt modelId="{037403C1-9B9A-40CD-B447-92B7BDB55859}" type="pres">
      <dgm:prSet presAssocID="{6CB87B2B-9E42-4AF1-8D5E-1D4B365B5D74}" presName="arrowWedge2" presStyleLbl="fgSibTrans2D1" presStyleIdx="1" presStyleCnt="3"/>
      <dgm:spPr>
        <a:solidFill>
          <a:schemeClr val="accent5">
            <a:lumMod val="50000"/>
          </a:schemeClr>
        </a:solidFill>
        <a:ln>
          <a:solidFill>
            <a:schemeClr val="tx1"/>
          </a:solidFill>
        </a:ln>
      </dgm:spPr>
    </dgm:pt>
    <dgm:pt modelId="{0C8DA09D-E9E3-45FA-8B88-3669CABCDCEB}" type="pres">
      <dgm:prSet presAssocID="{1E3FE0C5-1817-459B-A6BF-753616CC4A0A}" presName="arrowWedge3" presStyleLbl="fgSibTrans2D1" presStyleIdx="2" presStyleCnt="3"/>
      <dgm:spPr>
        <a:solidFill>
          <a:schemeClr val="accent5">
            <a:lumMod val="50000"/>
          </a:schemeClr>
        </a:solidFill>
        <a:ln>
          <a:solidFill>
            <a:schemeClr val="tx1"/>
          </a:solidFill>
        </a:ln>
      </dgm:spPr>
    </dgm:pt>
  </dgm:ptLst>
  <dgm:cxnLst>
    <dgm:cxn modelId="{2D64190D-1999-4D2F-B04A-AA478CC74584}" type="presOf" srcId="{C79004D7-8E29-4971-B638-FFA855281C89}" destId="{73B0C686-72D9-4CC1-919D-9ACB802045E1}" srcOrd="0" destOrd="0" presId="urn:microsoft.com/office/officeart/2005/8/layout/cycle8"/>
    <dgm:cxn modelId="{74126C8C-66F4-4F7B-ABC4-C1324040AD95}" type="presOf" srcId="{93902B19-A33D-456E-A2CE-3BAFAFCFCAD9}" destId="{4AFBEAC8-2714-4ED6-AE31-6CC64EB46F56}" srcOrd="0" destOrd="0" presId="urn:microsoft.com/office/officeart/2005/8/layout/cycle8"/>
    <dgm:cxn modelId="{30294B93-44E6-4568-87DF-FB14658FF533}" type="presOf" srcId="{717E3619-4064-4298-B61C-5D614121895A}" destId="{1CAED960-2094-4002-A8E0-5ECEEB5C20DD}" srcOrd="0" destOrd="0" presId="urn:microsoft.com/office/officeart/2005/8/layout/cycle8"/>
    <dgm:cxn modelId="{712E879F-4485-45D9-9C7B-C44EAFF110B4}" srcId="{300FCF8A-E25F-42B3-AD53-4D0FEE3CECDB}" destId="{717E3619-4064-4298-B61C-5D614121895A}" srcOrd="2" destOrd="0" parTransId="{E5291F44-0907-46C4-844B-1F78B5C9545F}" sibTransId="{1E3FE0C5-1817-459B-A6BF-753616CC4A0A}"/>
    <dgm:cxn modelId="{C71DD7A9-FC0C-43AB-AD6F-D64432506301}" type="presOf" srcId="{C79004D7-8E29-4971-B638-FFA855281C89}" destId="{68052CA2-0844-4255-A239-961C3FDC8434}" srcOrd="1" destOrd="0" presId="urn:microsoft.com/office/officeart/2005/8/layout/cycle8"/>
    <dgm:cxn modelId="{9D54DBAD-E1CC-49F2-B23D-F54A4CE0B00A}" type="presOf" srcId="{300FCF8A-E25F-42B3-AD53-4D0FEE3CECDB}" destId="{AD84E469-7822-4FF2-BEFF-F1524DEC9F74}" srcOrd="0" destOrd="0" presId="urn:microsoft.com/office/officeart/2005/8/layout/cycle8"/>
    <dgm:cxn modelId="{6A1A35C7-CFEA-4A59-9810-1A4A5ECEADA9}" srcId="{300FCF8A-E25F-42B3-AD53-4D0FEE3CECDB}" destId="{C79004D7-8E29-4971-B638-FFA855281C89}" srcOrd="1" destOrd="0" parTransId="{E326D87C-5092-4602-A8C4-2616F2EC29F3}" sibTransId="{6CB87B2B-9E42-4AF1-8D5E-1D4B365B5D74}"/>
    <dgm:cxn modelId="{673CF4D6-435A-4769-AAA5-0A9401814318}" type="presOf" srcId="{93902B19-A33D-456E-A2CE-3BAFAFCFCAD9}" destId="{8B7845A0-563A-4C88-A69F-3107B4D6C1E9}" srcOrd="1" destOrd="0" presId="urn:microsoft.com/office/officeart/2005/8/layout/cycle8"/>
    <dgm:cxn modelId="{887345F2-5AB4-4D95-9A25-935DE2AF3F03}" type="presOf" srcId="{717E3619-4064-4298-B61C-5D614121895A}" destId="{30FF5043-5493-4AEE-A00A-15C77FE7D593}" srcOrd="1" destOrd="0" presId="urn:microsoft.com/office/officeart/2005/8/layout/cycle8"/>
    <dgm:cxn modelId="{43C485FC-132A-4FC6-AB3E-B1303399AE8B}" srcId="{300FCF8A-E25F-42B3-AD53-4D0FEE3CECDB}" destId="{93902B19-A33D-456E-A2CE-3BAFAFCFCAD9}" srcOrd="0" destOrd="0" parTransId="{4BFF5BEE-246C-4E19-A0E5-96D1DA74702B}" sibTransId="{581D04CE-3009-4283-9B04-3CFAF983A350}"/>
    <dgm:cxn modelId="{72588E26-F8E4-43B3-9266-29F67E61AA9E}" type="presParOf" srcId="{AD84E469-7822-4FF2-BEFF-F1524DEC9F74}" destId="{4AFBEAC8-2714-4ED6-AE31-6CC64EB46F56}" srcOrd="0" destOrd="0" presId="urn:microsoft.com/office/officeart/2005/8/layout/cycle8"/>
    <dgm:cxn modelId="{E2EA2AE6-6CC5-42CC-B397-C3231D313121}" type="presParOf" srcId="{AD84E469-7822-4FF2-BEFF-F1524DEC9F74}" destId="{02E39DE8-06E7-4CF4-A10F-D87389B278F1}" srcOrd="1" destOrd="0" presId="urn:microsoft.com/office/officeart/2005/8/layout/cycle8"/>
    <dgm:cxn modelId="{12EF8BB8-4652-4AAD-AD9F-4B27EFF9901A}" type="presParOf" srcId="{AD84E469-7822-4FF2-BEFF-F1524DEC9F74}" destId="{27AA4B0E-0E27-46D9-9B68-75FBC98ECB56}" srcOrd="2" destOrd="0" presId="urn:microsoft.com/office/officeart/2005/8/layout/cycle8"/>
    <dgm:cxn modelId="{230019F3-0CC5-4A40-B540-C6F0B6053F8A}" type="presParOf" srcId="{AD84E469-7822-4FF2-BEFF-F1524DEC9F74}" destId="{8B7845A0-563A-4C88-A69F-3107B4D6C1E9}" srcOrd="3" destOrd="0" presId="urn:microsoft.com/office/officeart/2005/8/layout/cycle8"/>
    <dgm:cxn modelId="{03735702-1C9F-4F37-B37B-13ED4DF55D35}" type="presParOf" srcId="{AD84E469-7822-4FF2-BEFF-F1524DEC9F74}" destId="{73B0C686-72D9-4CC1-919D-9ACB802045E1}" srcOrd="4" destOrd="0" presId="urn:microsoft.com/office/officeart/2005/8/layout/cycle8"/>
    <dgm:cxn modelId="{59C7347F-33A2-4B99-8478-AC7ED55EB70C}" type="presParOf" srcId="{AD84E469-7822-4FF2-BEFF-F1524DEC9F74}" destId="{988A1925-80E0-4608-9FD3-DDCA9989D0C7}" srcOrd="5" destOrd="0" presId="urn:microsoft.com/office/officeart/2005/8/layout/cycle8"/>
    <dgm:cxn modelId="{22D58750-58C9-478D-AA5A-1F587AC88C88}" type="presParOf" srcId="{AD84E469-7822-4FF2-BEFF-F1524DEC9F74}" destId="{07FA6729-E534-4DD6-B1C4-BD1CC2843907}" srcOrd="6" destOrd="0" presId="urn:microsoft.com/office/officeart/2005/8/layout/cycle8"/>
    <dgm:cxn modelId="{3541741B-B939-4E4D-AC0D-EADC0A356542}" type="presParOf" srcId="{AD84E469-7822-4FF2-BEFF-F1524DEC9F74}" destId="{68052CA2-0844-4255-A239-961C3FDC8434}" srcOrd="7" destOrd="0" presId="urn:microsoft.com/office/officeart/2005/8/layout/cycle8"/>
    <dgm:cxn modelId="{3A77990D-1428-41B9-AF15-0275107933CC}" type="presParOf" srcId="{AD84E469-7822-4FF2-BEFF-F1524DEC9F74}" destId="{1CAED960-2094-4002-A8E0-5ECEEB5C20DD}" srcOrd="8" destOrd="0" presId="urn:microsoft.com/office/officeart/2005/8/layout/cycle8"/>
    <dgm:cxn modelId="{2206E662-6569-40C8-BC00-99CC6F532904}" type="presParOf" srcId="{AD84E469-7822-4FF2-BEFF-F1524DEC9F74}" destId="{00B09A2B-B816-45B8-97FA-AFDB11FAEF4D}" srcOrd="9" destOrd="0" presId="urn:microsoft.com/office/officeart/2005/8/layout/cycle8"/>
    <dgm:cxn modelId="{EAFBD24D-AC60-4AF0-9BCF-6A4AFB9BB105}" type="presParOf" srcId="{AD84E469-7822-4FF2-BEFF-F1524DEC9F74}" destId="{42BB3FB9-F837-4D21-8F48-90D940267D0A}" srcOrd="10" destOrd="0" presId="urn:microsoft.com/office/officeart/2005/8/layout/cycle8"/>
    <dgm:cxn modelId="{ECD47995-38E8-402E-A225-59A35D68B3A0}" type="presParOf" srcId="{AD84E469-7822-4FF2-BEFF-F1524DEC9F74}" destId="{30FF5043-5493-4AEE-A00A-15C77FE7D593}" srcOrd="11" destOrd="0" presId="urn:microsoft.com/office/officeart/2005/8/layout/cycle8"/>
    <dgm:cxn modelId="{94AAFB3F-C144-4510-8EC9-7A1B0F43596E}" type="presParOf" srcId="{AD84E469-7822-4FF2-BEFF-F1524DEC9F74}" destId="{18ABFB7E-2BC0-4997-945D-140C08EC3E98}" srcOrd="12" destOrd="0" presId="urn:microsoft.com/office/officeart/2005/8/layout/cycle8"/>
    <dgm:cxn modelId="{D297026C-B923-499B-AB4C-4230F1140B57}" type="presParOf" srcId="{AD84E469-7822-4FF2-BEFF-F1524DEC9F74}" destId="{037403C1-9B9A-40CD-B447-92B7BDB55859}" srcOrd="13" destOrd="0" presId="urn:microsoft.com/office/officeart/2005/8/layout/cycle8"/>
    <dgm:cxn modelId="{9B57BC76-01E0-4053-A31D-067C26E608F7}" type="presParOf" srcId="{AD84E469-7822-4FF2-BEFF-F1524DEC9F74}" destId="{0C8DA09D-E9E3-45FA-8B88-3669CABCDCEB}" srcOrd="14" destOrd="0" presId="urn:microsoft.com/office/officeart/2005/8/layout/cycle8"/>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8BD1506-9F3C-4000-B744-51315D038F18}"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GB"/>
        </a:p>
      </dgm:t>
    </dgm:pt>
    <dgm:pt modelId="{42BCC9D9-6E65-46FE-A549-A6BA265F8FDC}">
      <dgm:prSet phldrT="[Text]" custT="1"/>
      <dgm:spPr>
        <a:solidFill>
          <a:schemeClr val="bg2">
            <a:lumMod val="90000"/>
          </a:schemeClr>
        </a:solidFill>
        <a:ln>
          <a:solidFill>
            <a:schemeClr val="tx1"/>
          </a:solidFill>
        </a:ln>
      </dgm:spPr>
      <dgm:t>
        <a:bodyPr/>
        <a:lstStyle/>
        <a:p>
          <a:r>
            <a:rPr lang="en-GB" sz="2400" dirty="0">
              <a:solidFill>
                <a:schemeClr val="tx1"/>
              </a:solidFill>
            </a:rPr>
            <a:t>The Coroner is legally qualified</a:t>
          </a:r>
        </a:p>
      </dgm:t>
    </dgm:pt>
    <dgm:pt modelId="{ACFD6EBF-46F0-45D0-B016-AF8CFC851D14}" type="parTrans" cxnId="{6EFEEC61-3FF8-428F-A0F6-699129D14D90}">
      <dgm:prSet/>
      <dgm:spPr/>
      <dgm:t>
        <a:bodyPr/>
        <a:lstStyle/>
        <a:p>
          <a:endParaRPr lang="en-GB"/>
        </a:p>
      </dgm:t>
    </dgm:pt>
    <dgm:pt modelId="{01E84C19-E59B-4FDA-AA20-705A84E78C04}" type="sibTrans" cxnId="{6EFEEC61-3FF8-428F-A0F6-699129D14D90}">
      <dgm:prSet/>
      <dgm:spPr>
        <a:solidFill>
          <a:schemeClr val="accent1">
            <a:lumMod val="50000"/>
          </a:schemeClr>
        </a:solidFill>
        <a:ln>
          <a:solidFill>
            <a:schemeClr val="tx1"/>
          </a:solidFill>
        </a:ln>
      </dgm:spPr>
      <dgm:t>
        <a:bodyPr/>
        <a:lstStyle/>
        <a:p>
          <a:endParaRPr lang="en-GB"/>
        </a:p>
      </dgm:t>
    </dgm:pt>
    <dgm:pt modelId="{F21A2DBA-E75D-4AE8-9415-1159756EB1D2}">
      <dgm:prSet phldrT="[Text]" custT="1"/>
      <dgm:spPr>
        <a:solidFill>
          <a:schemeClr val="accent1">
            <a:lumMod val="60000"/>
            <a:lumOff val="40000"/>
          </a:schemeClr>
        </a:solidFill>
        <a:ln>
          <a:solidFill>
            <a:schemeClr val="tx1"/>
          </a:solidFill>
        </a:ln>
      </dgm:spPr>
      <dgm:t>
        <a:bodyPr/>
        <a:lstStyle/>
        <a:p>
          <a:r>
            <a:rPr lang="en-GB" sz="2400" dirty="0">
              <a:solidFill>
                <a:schemeClr val="tx1"/>
              </a:solidFill>
            </a:rPr>
            <a:t>Appointed by the Crown</a:t>
          </a:r>
        </a:p>
      </dgm:t>
    </dgm:pt>
    <dgm:pt modelId="{6C6D5FA7-A774-4F1C-B31C-E4A6B5516D0D}" type="parTrans" cxnId="{1E8AB062-3BB0-4018-A8B8-FB7E7CAF1E7D}">
      <dgm:prSet/>
      <dgm:spPr/>
      <dgm:t>
        <a:bodyPr/>
        <a:lstStyle/>
        <a:p>
          <a:endParaRPr lang="en-GB"/>
        </a:p>
      </dgm:t>
    </dgm:pt>
    <dgm:pt modelId="{ACE6DF2D-86E4-4638-ADAB-B64FA3E30597}" type="sibTrans" cxnId="{1E8AB062-3BB0-4018-A8B8-FB7E7CAF1E7D}">
      <dgm:prSet/>
      <dgm:spPr>
        <a:solidFill>
          <a:schemeClr val="accent1">
            <a:lumMod val="50000"/>
          </a:schemeClr>
        </a:solidFill>
        <a:ln>
          <a:solidFill>
            <a:schemeClr val="tx1"/>
          </a:solidFill>
        </a:ln>
      </dgm:spPr>
      <dgm:t>
        <a:bodyPr/>
        <a:lstStyle/>
        <a:p>
          <a:endParaRPr lang="en-GB"/>
        </a:p>
      </dgm:t>
    </dgm:pt>
    <dgm:pt modelId="{A2C426E2-4D80-4F11-8EE5-9E300CD835B2}">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Their duty is to establish cause of death</a:t>
          </a:r>
        </a:p>
      </dgm:t>
    </dgm:pt>
    <dgm:pt modelId="{C1742E8A-427B-4765-B640-E430A4752D3D}" type="parTrans" cxnId="{5A10F743-CBF5-4708-991C-3BAB0AE259DF}">
      <dgm:prSet/>
      <dgm:spPr/>
      <dgm:t>
        <a:bodyPr/>
        <a:lstStyle/>
        <a:p>
          <a:endParaRPr lang="en-GB"/>
        </a:p>
      </dgm:t>
    </dgm:pt>
    <dgm:pt modelId="{B3C938E9-AC96-4C6D-9D9F-70BE2D2F1584}" type="sibTrans" cxnId="{5A10F743-CBF5-4708-991C-3BAB0AE259DF}">
      <dgm:prSet/>
      <dgm:spPr>
        <a:solidFill>
          <a:schemeClr val="accent1">
            <a:lumMod val="50000"/>
          </a:schemeClr>
        </a:solidFill>
        <a:ln>
          <a:solidFill>
            <a:schemeClr val="tx1"/>
          </a:solidFill>
        </a:ln>
      </dgm:spPr>
      <dgm:t>
        <a:bodyPr/>
        <a:lstStyle/>
        <a:p>
          <a:endParaRPr lang="en-GB"/>
        </a:p>
      </dgm:t>
    </dgm:pt>
    <dgm:pt modelId="{E3857D4D-E1D6-45E0-AF72-50C24B800674}">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They can direct an enquiry</a:t>
          </a:r>
        </a:p>
      </dgm:t>
    </dgm:pt>
    <dgm:pt modelId="{F0CABD92-AEEB-4154-A387-A83931464ADF}" type="parTrans" cxnId="{A89F6966-EBF8-4BD2-B950-34E3DF68B4AA}">
      <dgm:prSet/>
      <dgm:spPr/>
      <dgm:t>
        <a:bodyPr/>
        <a:lstStyle/>
        <a:p>
          <a:endParaRPr lang="en-GB"/>
        </a:p>
      </dgm:t>
    </dgm:pt>
    <dgm:pt modelId="{E024EC9D-A9FB-4BDC-8CFD-91C3E8BAF5B7}" type="sibTrans" cxnId="{A89F6966-EBF8-4BD2-B950-34E3DF68B4AA}">
      <dgm:prSet/>
      <dgm:spPr>
        <a:solidFill>
          <a:schemeClr val="accent1">
            <a:lumMod val="50000"/>
          </a:schemeClr>
        </a:solidFill>
        <a:ln>
          <a:solidFill>
            <a:schemeClr val="tx1"/>
          </a:solidFill>
        </a:ln>
      </dgm:spPr>
      <dgm:t>
        <a:bodyPr/>
        <a:lstStyle/>
        <a:p>
          <a:endParaRPr lang="en-GB"/>
        </a:p>
      </dgm:t>
    </dgm:pt>
    <dgm:pt modelId="{FAEAA4E6-47C3-462A-B1F2-AC409244AF53}">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Also presides at an inquest with or without a jury</a:t>
          </a:r>
        </a:p>
        <a:p>
          <a:r>
            <a:rPr lang="en-GB" sz="2400" dirty="0">
              <a:solidFill>
                <a:schemeClr val="tx1"/>
              </a:solidFill>
            </a:rPr>
            <a:t>Can issue a death certificate and make recommendations</a:t>
          </a:r>
        </a:p>
      </dgm:t>
    </dgm:pt>
    <dgm:pt modelId="{B1261299-92B2-409F-BAC5-60D957B6BBB2}" type="parTrans" cxnId="{3E8F59C7-EED5-4FE9-AA2C-CB3EB2250DB9}">
      <dgm:prSet/>
      <dgm:spPr/>
      <dgm:t>
        <a:bodyPr/>
        <a:lstStyle/>
        <a:p>
          <a:endParaRPr lang="en-GB"/>
        </a:p>
      </dgm:t>
    </dgm:pt>
    <dgm:pt modelId="{A32627FB-AFCC-4CDF-98CE-2D587D70845E}" type="sibTrans" cxnId="{3E8F59C7-EED5-4FE9-AA2C-CB3EB2250DB9}">
      <dgm:prSet/>
      <dgm:spPr/>
      <dgm:t>
        <a:bodyPr/>
        <a:lstStyle/>
        <a:p>
          <a:endParaRPr lang="en-GB"/>
        </a:p>
      </dgm:t>
    </dgm:pt>
    <dgm:pt modelId="{7DC344FF-9514-4F22-A0FB-780EC5282E56}" type="pres">
      <dgm:prSet presAssocID="{18BD1506-9F3C-4000-B744-51315D038F18}" presName="diagram" presStyleCnt="0">
        <dgm:presLayoutVars>
          <dgm:dir/>
          <dgm:resizeHandles val="exact"/>
        </dgm:presLayoutVars>
      </dgm:prSet>
      <dgm:spPr/>
    </dgm:pt>
    <dgm:pt modelId="{41F1BD1A-E8A1-43A3-A6F4-67B2BD03FACD}" type="pres">
      <dgm:prSet presAssocID="{42BCC9D9-6E65-46FE-A549-A6BA265F8FDC}" presName="node" presStyleLbl="node1" presStyleIdx="0" presStyleCnt="5">
        <dgm:presLayoutVars>
          <dgm:bulletEnabled val="1"/>
        </dgm:presLayoutVars>
      </dgm:prSet>
      <dgm:spPr/>
    </dgm:pt>
    <dgm:pt modelId="{381DD6B7-CFB1-4901-8279-CEBCA3F6E981}" type="pres">
      <dgm:prSet presAssocID="{01E84C19-E59B-4FDA-AA20-705A84E78C04}" presName="sibTrans" presStyleLbl="sibTrans2D1" presStyleIdx="0" presStyleCnt="4"/>
      <dgm:spPr/>
    </dgm:pt>
    <dgm:pt modelId="{12F05CC9-9793-431D-9968-77496E30DF35}" type="pres">
      <dgm:prSet presAssocID="{01E84C19-E59B-4FDA-AA20-705A84E78C04}" presName="connectorText" presStyleLbl="sibTrans2D1" presStyleIdx="0" presStyleCnt="4"/>
      <dgm:spPr/>
    </dgm:pt>
    <dgm:pt modelId="{6DD5FA91-0BBB-4408-9A71-EE4E87CD6A57}" type="pres">
      <dgm:prSet presAssocID="{F21A2DBA-E75D-4AE8-9415-1159756EB1D2}" presName="node" presStyleLbl="node1" presStyleIdx="1" presStyleCnt="5">
        <dgm:presLayoutVars>
          <dgm:bulletEnabled val="1"/>
        </dgm:presLayoutVars>
      </dgm:prSet>
      <dgm:spPr/>
    </dgm:pt>
    <dgm:pt modelId="{E669E402-4B9D-45AA-8168-3F0B1A650CB4}" type="pres">
      <dgm:prSet presAssocID="{ACE6DF2D-86E4-4638-ADAB-B64FA3E30597}" presName="sibTrans" presStyleLbl="sibTrans2D1" presStyleIdx="1" presStyleCnt="4"/>
      <dgm:spPr/>
    </dgm:pt>
    <dgm:pt modelId="{88324DF7-5858-47C9-84CD-1F490B8510F0}" type="pres">
      <dgm:prSet presAssocID="{ACE6DF2D-86E4-4638-ADAB-B64FA3E30597}" presName="connectorText" presStyleLbl="sibTrans2D1" presStyleIdx="1" presStyleCnt="4"/>
      <dgm:spPr/>
    </dgm:pt>
    <dgm:pt modelId="{2D478E1D-6E3F-4A23-BC79-BB4B09A0787B}" type="pres">
      <dgm:prSet presAssocID="{A2C426E2-4D80-4F11-8EE5-9E300CD835B2}" presName="node" presStyleLbl="node1" presStyleIdx="2" presStyleCnt="5">
        <dgm:presLayoutVars>
          <dgm:bulletEnabled val="1"/>
        </dgm:presLayoutVars>
      </dgm:prSet>
      <dgm:spPr/>
    </dgm:pt>
    <dgm:pt modelId="{ED8E7D2D-904F-45A3-ABC8-A68680432B00}" type="pres">
      <dgm:prSet presAssocID="{B3C938E9-AC96-4C6D-9D9F-70BE2D2F1584}" presName="sibTrans" presStyleLbl="sibTrans2D1" presStyleIdx="2" presStyleCnt="4"/>
      <dgm:spPr/>
    </dgm:pt>
    <dgm:pt modelId="{A85DDF33-CB42-4245-A6ED-7611BA0F9F19}" type="pres">
      <dgm:prSet presAssocID="{B3C938E9-AC96-4C6D-9D9F-70BE2D2F1584}" presName="connectorText" presStyleLbl="sibTrans2D1" presStyleIdx="2" presStyleCnt="4"/>
      <dgm:spPr/>
    </dgm:pt>
    <dgm:pt modelId="{213EA667-7374-452C-B2C4-404C891F11F4}" type="pres">
      <dgm:prSet presAssocID="{E3857D4D-E1D6-45E0-AF72-50C24B800674}" presName="node" presStyleLbl="node1" presStyleIdx="3" presStyleCnt="5">
        <dgm:presLayoutVars>
          <dgm:bulletEnabled val="1"/>
        </dgm:presLayoutVars>
      </dgm:prSet>
      <dgm:spPr/>
    </dgm:pt>
    <dgm:pt modelId="{5152C361-8EF1-46FC-9EDE-5D3CB7951BB8}" type="pres">
      <dgm:prSet presAssocID="{E024EC9D-A9FB-4BDC-8CFD-91C3E8BAF5B7}" presName="sibTrans" presStyleLbl="sibTrans2D1" presStyleIdx="3" presStyleCnt="4"/>
      <dgm:spPr/>
    </dgm:pt>
    <dgm:pt modelId="{B462106C-8282-4911-8CF4-23220417FA0B}" type="pres">
      <dgm:prSet presAssocID="{E024EC9D-A9FB-4BDC-8CFD-91C3E8BAF5B7}" presName="connectorText" presStyleLbl="sibTrans2D1" presStyleIdx="3" presStyleCnt="4"/>
      <dgm:spPr/>
    </dgm:pt>
    <dgm:pt modelId="{5F82835B-559A-4634-BEFF-1BF658E7EC10}" type="pres">
      <dgm:prSet presAssocID="{FAEAA4E6-47C3-462A-B1F2-AC409244AF53}" presName="node" presStyleLbl="node1" presStyleIdx="4" presStyleCnt="5" custScaleX="138995" custScaleY="139726">
        <dgm:presLayoutVars>
          <dgm:bulletEnabled val="1"/>
        </dgm:presLayoutVars>
      </dgm:prSet>
      <dgm:spPr/>
    </dgm:pt>
  </dgm:ptLst>
  <dgm:cxnLst>
    <dgm:cxn modelId="{2619BF06-7411-4B15-85AE-012B9D50CA2A}" type="presOf" srcId="{E024EC9D-A9FB-4BDC-8CFD-91C3E8BAF5B7}" destId="{5152C361-8EF1-46FC-9EDE-5D3CB7951BB8}" srcOrd="0" destOrd="0" presId="urn:microsoft.com/office/officeart/2005/8/layout/process5"/>
    <dgm:cxn modelId="{647DF40F-F3BA-4838-9311-2B12AFD615D6}" type="presOf" srcId="{ACE6DF2D-86E4-4638-ADAB-B64FA3E30597}" destId="{E669E402-4B9D-45AA-8168-3F0B1A650CB4}" srcOrd="0" destOrd="0" presId="urn:microsoft.com/office/officeart/2005/8/layout/process5"/>
    <dgm:cxn modelId="{9FA0B412-1604-4370-99B6-1DC73CF7F44A}" type="presOf" srcId="{A2C426E2-4D80-4F11-8EE5-9E300CD835B2}" destId="{2D478E1D-6E3F-4A23-BC79-BB4B09A0787B}" srcOrd="0" destOrd="0" presId="urn:microsoft.com/office/officeart/2005/8/layout/process5"/>
    <dgm:cxn modelId="{09F2D826-05C8-405C-9BB1-03683FFB6787}" type="presOf" srcId="{01E84C19-E59B-4FDA-AA20-705A84E78C04}" destId="{12F05CC9-9793-431D-9968-77496E30DF35}" srcOrd="1" destOrd="0" presId="urn:microsoft.com/office/officeart/2005/8/layout/process5"/>
    <dgm:cxn modelId="{C0A64735-E47A-469C-A2B4-A06FAF620EF0}" type="presOf" srcId="{FAEAA4E6-47C3-462A-B1F2-AC409244AF53}" destId="{5F82835B-559A-4634-BEFF-1BF658E7EC10}" srcOrd="0" destOrd="0" presId="urn:microsoft.com/office/officeart/2005/8/layout/process5"/>
    <dgm:cxn modelId="{2504AE5E-9D11-450C-AF25-2D0E9EDAD46A}" type="presOf" srcId="{01E84C19-E59B-4FDA-AA20-705A84E78C04}" destId="{381DD6B7-CFB1-4901-8279-CEBCA3F6E981}" srcOrd="0" destOrd="0" presId="urn:microsoft.com/office/officeart/2005/8/layout/process5"/>
    <dgm:cxn modelId="{6EFEEC61-3FF8-428F-A0F6-699129D14D90}" srcId="{18BD1506-9F3C-4000-B744-51315D038F18}" destId="{42BCC9D9-6E65-46FE-A549-A6BA265F8FDC}" srcOrd="0" destOrd="0" parTransId="{ACFD6EBF-46F0-45D0-B016-AF8CFC851D14}" sibTransId="{01E84C19-E59B-4FDA-AA20-705A84E78C04}"/>
    <dgm:cxn modelId="{1E8AB062-3BB0-4018-A8B8-FB7E7CAF1E7D}" srcId="{18BD1506-9F3C-4000-B744-51315D038F18}" destId="{F21A2DBA-E75D-4AE8-9415-1159756EB1D2}" srcOrd="1" destOrd="0" parTransId="{6C6D5FA7-A774-4F1C-B31C-E4A6B5516D0D}" sibTransId="{ACE6DF2D-86E4-4638-ADAB-B64FA3E30597}"/>
    <dgm:cxn modelId="{111A6943-A566-4A04-B9BA-1E39CC2D21EF}" type="presOf" srcId="{42BCC9D9-6E65-46FE-A549-A6BA265F8FDC}" destId="{41F1BD1A-E8A1-43A3-A6F4-67B2BD03FACD}" srcOrd="0" destOrd="0" presId="urn:microsoft.com/office/officeart/2005/8/layout/process5"/>
    <dgm:cxn modelId="{5A10F743-CBF5-4708-991C-3BAB0AE259DF}" srcId="{18BD1506-9F3C-4000-B744-51315D038F18}" destId="{A2C426E2-4D80-4F11-8EE5-9E300CD835B2}" srcOrd="2" destOrd="0" parTransId="{C1742E8A-427B-4765-B640-E430A4752D3D}" sibTransId="{B3C938E9-AC96-4C6D-9D9F-70BE2D2F1584}"/>
    <dgm:cxn modelId="{A89F6966-EBF8-4BD2-B950-34E3DF68B4AA}" srcId="{18BD1506-9F3C-4000-B744-51315D038F18}" destId="{E3857D4D-E1D6-45E0-AF72-50C24B800674}" srcOrd="3" destOrd="0" parTransId="{F0CABD92-AEEB-4154-A387-A83931464ADF}" sibTransId="{E024EC9D-A9FB-4BDC-8CFD-91C3E8BAF5B7}"/>
    <dgm:cxn modelId="{B3BD9075-5BF6-403F-B169-2B06FBE87DE4}" type="presOf" srcId="{E3857D4D-E1D6-45E0-AF72-50C24B800674}" destId="{213EA667-7374-452C-B2C4-404C891F11F4}" srcOrd="0" destOrd="0" presId="urn:microsoft.com/office/officeart/2005/8/layout/process5"/>
    <dgm:cxn modelId="{DA413256-2E31-499A-BEB6-00E276D06943}" type="presOf" srcId="{E024EC9D-A9FB-4BDC-8CFD-91C3E8BAF5B7}" destId="{B462106C-8282-4911-8CF4-23220417FA0B}" srcOrd="1" destOrd="0" presId="urn:microsoft.com/office/officeart/2005/8/layout/process5"/>
    <dgm:cxn modelId="{B133E092-27B4-4CBD-9F75-B767953204E0}" type="presOf" srcId="{B3C938E9-AC96-4C6D-9D9F-70BE2D2F1584}" destId="{ED8E7D2D-904F-45A3-ABC8-A68680432B00}" srcOrd="0" destOrd="0" presId="urn:microsoft.com/office/officeart/2005/8/layout/process5"/>
    <dgm:cxn modelId="{DB9D5EA9-4477-4B68-9FFC-1F07CB1FA0FB}" type="presOf" srcId="{18BD1506-9F3C-4000-B744-51315D038F18}" destId="{7DC344FF-9514-4F22-A0FB-780EC5282E56}" srcOrd="0" destOrd="0" presId="urn:microsoft.com/office/officeart/2005/8/layout/process5"/>
    <dgm:cxn modelId="{5B8842AA-EA2C-465A-8960-82238D6D3813}" type="presOf" srcId="{ACE6DF2D-86E4-4638-ADAB-B64FA3E30597}" destId="{88324DF7-5858-47C9-84CD-1F490B8510F0}" srcOrd="1" destOrd="0" presId="urn:microsoft.com/office/officeart/2005/8/layout/process5"/>
    <dgm:cxn modelId="{18EB01B9-E43B-4F0A-AB64-D86220471347}" type="presOf" srcId="{F21A2DBA-E75D-4AE8-9415-1159756EB1D2}" destId="{6DD5FA91-0BBB-4408-9A71-EE4E87CD6A57}" srcOrd="0" destOrd="0" presId="urn:microsoft.com/office/officeart/2005/8/layout/process5"/>
    <dgm:cxn modelId="{3E8F59C7-EED5-4FE9-AA2C-CB3EB2250DB9}" srcId="{18BD1506-9F3C-4000-B744-51315D038F18}" destId="{FAEAA4E6-47C3-462A-B1F2-AC409244AF53}" srcOrd="4" destOrd="0" parTransId="{B1261299-92B2-409F-BAC5-60D957B6BBB2}" sibTransId="{A32627FB-AFCC-4CDF-98CE-2D587D70845E}"/>
    <dgm:cxn modelId="{6A15E1DB-0FF7-446F-B574-600326D02444}" type="presOf" srcId="{B3C938E9-AC96-4C6D-9D9F-70BE2D2F1584}" destId="{A85DDF33-CB42-4245-A6ED-7611BA0F9F19}" srcOrd="1" destOrd="0" presId="urn:microsoft.com/office/officeart/2005/8/layout/process5"/>
    <dgm:cxn modelId="{28761E85-47AF-4553-BEB9-C3817B604D63}" type="presParOf" srcId="{7DC344FF-9514-4F22-A0FB-780EC5282E56}" destId="{41F1BD1A-E8A1-43A3-A6F4-67B2BD03FACD}" srcOrd="0" destOrd="0" presId="urn:microsoft.com/office/officeart/2005/8/layout/process5"/>
    <dgm:cxn modelId="{330648A0-0C0D-42CD-8507-D0B5C8689AD2}" type="presParOf" srcId="{7DC344FF-9514-4F22-A0FB-780EC5282E56}" destId="{381DD6B7-CFB1-4901-8279-CEBCA3F6E981}" srcOrd="1" destOrd="0" presId="urn:microsoft.com/office/officeart/2005/8/layout/process5"/>
    <dgm:cxn modelId="{D5CE96E2-B656-403A-AD68-51B4FA9E0709}" type="presParOf" srcId="{381DD6B7-CFB1-4901-8279-CEBCA3F6E981}" destId="{12F05CC9-9793-431D-9968-77496E30DF35}" srcOrd="0" destOrd="0" presId="urn:microsoft.com/office/officeart/2005/8/layout/process5"/>
    <dgm:cxn modelId="{6755F537-0BA4-41FC-A0B7-7169FC08AC80}" type="presParOf" srcId="{7DC344FF-9514-4F22-A0FB-780EC5282E56}" destId="{6DD5FA91-0BBB-4408-9A71-EE4E87CD6A57}" srcOrd="2" destOrd="0" presId="urn:microsoft.com/office/officeart/2005/8/layout/process5"/>
    <dgm:cxn modelId="{E070FF20-351E-4892-8F68-6B6444A5DF57}" type="presParOf" srcId="{7DC344FF-9514-4F22-A0FB-780EC5282E56}" destId="{E669E402-4B9D-45AA-8168-3F0B1A650CB4}" srcOrd="3" destOrd="0" presId="urn:microsoft.com/office/officeart/2005/8/layout/process5"/>
    <dgm:cxn modelId="{CFB52409-ACF3-4704-9ABF-6BBBB9F72EA6}" type="presParOf" srcId="{E669E402-4B9D-45AA-8168-3F0B1A650CB4}" destId="{88324DF7-5858-47C9-84CD-1F490B8510F0}" srcOrd="0" destOrd="0" presId="urn:microsoft.com/office/officeart/2005/8/layout/process5"/>
    <dgm:cxn modelId="{10F7B777-5D21-434A-8882-19F56526AD01}" type="presParOf" srcId="{7DC344FF-9514-4F22-A0FB-780EC5282E56}" destId="{2D478E1D-6E3F-4A23-BC79-BB4B09A0787B}" srcOrd="4" destOrd="0" presId="urn:microsoft.com/office/officeart/2005/8/layout/process5"/>
    <dgm:cxn modelId="{0B83520C-CFEE-4541-9F1E-9300BBBD9C0B}" type="presParOf" srcId="{7DC344FF-9514-4F22-A0FB-780EC5282E56}" destId="{ED8E7D2D-904F-45A3-ABC8-A68680432B00}" srcOrd="5" destOrd="0" presId="urn:microsoft.com/office/officeart/2005/8/layout/process5"/>
    <dgm:cxn modelId="{CFEA8BB0-EED8-4B20-8B34-290D5436269F}" type="presParOf" srcId="{ED8E7D2D-904F-45A3-ABC8-A68680432B00}" destId="{A85DDF33-CB42-4245-A6ED-7611BA0F9F19}" srcOrd="0" destOrd="0" presId="urn:microsoft.com/office/officeart/2005/8/layout/process5"/>
    <dgm:cxn modelId="{A9303756-DDCC-4472-BE3A-826F5988D5EE}" type="presParOf" srcId="{7DC344FF-9514-4F22-A0FB-780EC5282E56}" destId="{213EA667-7374-452C-B2C4-404C891F11F4}" srcOrd="6" destOrd="0" presId="urn:microsoft.com/office/officeart/2005/8/layout/process5"/>
    <dgm:cxn modelId="{DAA4A2FB-5C6F-4C3C-AD0E-29826D661987}" type="presParOf" srcId="{7DC344FF-9514-4F22-A0FB-780EC5282E56}" destId="{5152C361-8EF1-46FC-9EDE-5D3CB7951BB8}" srcOrd="7" destOrd="0" presId="urn:microsoft.com/office/officeart/2005/8/layout/process5"/>
    <dgm:cxn modelId="{92359090-BAB7-4162-801A-423DB4DE7D9D}" type="presParOf" srcId="{5152C361-8EF1-46FC-9EDE-5D3CB7951BB8}" destId="{B462106C-8282-4911-8CF4-23220417FA0B}" srcOrd="0" destOrd="0" presId="urn:microsoft.com/office/officeart/2005/8/layout/process5"/>
    <dgm:cxn modelId="{086FEE1D-A305-4E50-8359-F02222E05CDA}" type="presParOf" srcId="{7DC344FF-9514-4F22-A0FB-780EC5282E56}" destId="{5F82835B-559A-4634-BEFF-1BF658E7EC10}" srcOrd="8" destOrd="0" presId="urn:microsoft.com/office/officeart/2005/8/layout/process5"/>
  </dgm:cxnLst>
  <dgm:bg>
    <a:noFill/>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964F8A4-2FA7-4D67-8BD2-0BFD6A4EAB6A}"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7661F44A-78DC-42A4-A264-D8C768BAF7AC}">
      <dgm:prSet phldrT="[Text]" phldr="1"/>
      <dgm:spPr>
        <a:blipFill rotWithShape="0">
          <a:blip xmlns:r="http://schemas.openxmlformats.org/officeDocument/2006/relationships" r:embed="rId1"/>
          <a:srcRect/>
          <a:stretch>
            <a:fillRect l="-52000" r="-52000"/>
          </a:stretch>
        </a:blipFill>
        <a:ln>
          <a:solidFill>
            <a:schemeClr val="tx1"/>
          </a:solidFill>
        </a:ln>
      </dgm:spPr>
      <dgm:t>
        <a:bodyPr/>
        <a:lstStyle/>
        <a:p>
          <a:endParaRPr lang="en-GB" dirty="0"/>
        </a:p>
      </dgm:t>
    </dgm:pt>
    <dgm:pt modelId="{7472E029-D42C-4629-A779-BF3F648A1B68}" type="parTrans" cxnId="{80394A39-EE39-4748-A7FC-261FA414364F}">
      <dgm:prSet/>
      <dgm:spPr/>
      <dgm:t>
        <a:bodyPr/>
        <a:lstStyle/>
        <a:p>
          <a:endParaRPr lang="en-GB"/>
        </a:p>
      </dgm:t>
    </dgm:pt>
    <dgm:pt modelId="{D87DBD9C-9350-48F8-BD9E-EEDF2C389D0C}" type="sibTrans" cxnId="{80394A39-EE39-4748-A7FC-261FA414364F}">
      <dgm:prSet/>
      <dgm:spPr/>
      <dgm:t>
        <a:bodyPr/>
        <a:lstStyle/>
        <a:p>
          <a:endParaRPr lang="en-GB"/>
        </a:p>
      </dgm:t>
    </dgm:pt>
    <dgm:pt modelId="{146AFB4D-6925-4262-BECC-F0069827B77A}">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Sits with or without a jury</a:t>
          </a:r>
        </a:p>
      </dgm:t>
    </dgm:pt>
    <dgm:pt modelId="{13A49463-4E2A-4E42-8C6E-0DBF5F62BC6C}" type="parTrans" cxnId="{757F6A02-4F3A-46AA-8CC6-887E80F4C999}">
      <dgm:prSet/>
      <dgm:spPr/>
      <dgm:t>
        <a:bodyPr/>
        <a:lstStyle/>
        <a:p>
          <a:endParaRPr lang="en-GB"/>
        </a:p>
      </dgm:t>
    </dgm:pt>
    <dgm:pt modelId="{D807EB7D-9B3D-4D50-9663-E1AA5D72EBC6}" type="sibTrans" cxnId="{757F6A02-4F3A-46AA-8CC6-887E80F4C999}">
      <dgm:prSet/>
      <dgm:spPr/>
      <dgm:t>
        <a:bodyPr/>
        <a:lstStyle/>
        <a:p>
          <a:endParaRPr lang="en-GB"/>
        </a:p>
      </dgm:t>
    </dgm:pt>
    <dgm:pt modelId="{F18819DA-EF7A-4D25-B02F-C0246AA98FC1}">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Hears evidence</a:t>
          </a:r>
        </a:p>
      </dgm:t>
    </dgm:pt>
    <dgm:pt modelId="{7314E92A-5EAC-4EB7-B14B-3F56741D58E2}" type="parTrans" cxnId="{D6E3DAD1-F440-4262-84AC-4C56430E1341}">
      <dgm:prSet/>
      <dgm:spPr/>
      <dgm:t>
        <a:bodyPr/>
        <a:lstStyle/>
        <a:p>
          <a:endParaRPr lang="en-GB"/>
        </a:p>
      </dgm:t>
    </dgm:pt>
    <dgm:pt modelId="{C56A492C-710D-4D32-8160-5B59E2AAF0EC}" type="sibTrans" cxnId="{D6E3DAD1-F440-4262-84AC-4C56430E1341}">
      <dgm:prSet/>
      <dgm:spPr/>
      <dgm:t>
        <a:bodyPr/>
        <a:lstStyle/>
        <a:p>
          <a:endParaRPr lang="en-GB"/>
        </a:p>
      </dgm:t>
    </dgm:pt>
    <dgm:pt modelId="{B2A3AB56-6225-4F03-9AF6-453647377206}">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Establishes the facts surrounding the deaths</a:t>
          </a:r>
        </a:p>
      </dgm:t>
    </dgm:pt>
    <dgm:pt modelId="{6036E664-C4B5-4A46-A9C9-2A6598789FE0}" type="parTrans" cxnId="{2B86F626-12B2-4FBB-955D-D98B141599DE}">
      <dgm:prSet/>
      <dgm:spPr/>
      <dgm:t>
        <a:bodyPr/>
        <a:lstStyle/>
        <a:p>
          <a:endParaRPr lang="en-GB"/>
        </a:p>
      </dgm:t>
    </dgm:pt>
    <dgm:pt modelId="{3EE4DE4E-A1D7-44D8-A7CB-DB98586FC2E5}" type="sibTrans" cxnId="{2B86F626-12B2-4FBB-955D-D98B141599DE}">
      <dgm:prSet/>
      <dgm:spPr/>
      <dgm:t>
        <a:bodyPr/>
        <a:lstStyle/>
        <a:p>
          <a:endParaRPr lang="en-GB"/>
        </a:p>
      </dgm:t>
    </dgm:pt>
    <dgm:pt modelId="{0940E5FF-9382-488C-9813-50B040D02AD6}">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Hears legal representations</a:t>
          </a:r>
        </a:p>
      </dgm:t>
    </dgm:pt>
    <dgm:pt modelId="{0FE49804-7E16-443A-B5AB-99D6118BCED9}" type="parTrans" cxnId="{B3AC9E12-09D6-4E11-87C8-CFCCFB3FB1E6}">
      <dgm:prSet/>
      <dgm:spPr/>
      <dgm:t>
        <a:bodyPr/>
        <a:lstStyle/>
        <a:p>
          <a:endParaRPr lang="en-GB"/>
        </a:p>
      </dgm:t>
    </dgm:pt>
    <dgm:pt modelId="{D39FF3DE-CE7A-441D-8542-1CDBB6B26277}" type="sibTrans" cxnId="{B3AC9E12-09D6-4E11-87C8-CFCCFB3FB1E6}">
      <dgm:prSet/>
      <dgm:spPr/>
      <dgm:t>
        <a:bodyPr/>
        <a:lstStyle/>
        <a:p>
          <a:endParaRPr lang="en-GB"/>
        </a:p>
      </dgm:t>
    </dgm:pt>
    <dgm:pt modelId="{D7E09D6D-974A-45AE-995C-00BC13B310FE}" type="pres">
      <dgm:prSet presAssocID="{4964F8A4-2FA7-4D67-8BD2-0BFD6A4EAB6A}" presName="diagram" presStyleCnt="0">
        <dgm:presLayoutVars>
          <dgm:chMax val="1"/>
          <dgm:dir/>
          <dgm:animLvl val="ctr"/>
          <dgm:resizeHandles val="exact"/>
        </dgm:presLayoutVars>
      </dgm:prSet>
      <dgm:spPr/>
    </dgm:pt>
    <dgm:pt modelId="{E88F3699-2E11-467B-9D1B-8F6E61E8DA3B}" type="pres">
      <dgm:prSet presAssocID="{4964F8A4-2FA7-4D67-8BD2-0BFD6A4EAB6A}" presName="matrix" presStyleCnt="0"/>
      <dgm:spPr/>
    </dgm:pt>
    <dgm:pt modelId="{098B4E23-9AEA-414A-8603-371C526E408C}" type="pres">
      <dgm:prSet presAssocID="{4964F8A4-2FA7-4D67-8BD2-0BFD6A4EAB6A}" presName="tile1" presStyleLbl="node1" presStyleIdx="0" presStyleCnt="4"/>
      <dgm:spPr/>
    </dgm:pt>
    <dgm:pt modelId="{80C44B01-52E0-4D78-AB85-6990BCBA50FF}" type="pres">
      <dgm:prSet presAssocID="{4964F8A4-2FA7-4D67-8BD2-0BFD6A4EAB6A}" presName="tile1text" presStyleLbl="node1" presStyleIdx="0" presStyleCnt="4">
        <dgm:presLayoutVars>
          <dgm:chMax val="0"/>
          <dgm:chPref val="0"/>
          <dgm:bulletEnabled val="1"/>
        </dgm:presLayoutVars>
      </dgm:prSet>
      <dgm:spPr/>
    </dgm:pt>
    <dgm:pt modelId="{EB1D5E77-B48F-4CE6-BC14-3D9B3CDE5F91}" type="pres">
      <dgm:prSet presAssocID="{4964F8A4-2FA7-4D67-8BD2-0BFD6A4EAB6A}" presName="tile2" presStyleLbl="node1" presStyleIdx="1" presStyleCnt="4"/>
      <dgm:spPr/>
    </dgm:pt>
    <dgm:pt modelId="{05C2F973-6087-41D2-965A-5C55F18E3CC3}" type="pres">
      <dgm:prSet presAssocID="{4964F8A4-2FA7-4D67-8BD2-0BFD6A4EAB6A}" presName="tile2text" presStyleLbl="node1" presStyleIdx="1" presStyleCnt="4">
        <dgm:presLayoutVars>
          <dgm:chMax val="0"/>
          <dgm:chPref val="0"/>
          <dgm:bulletEnabled val="1"/>
        </dgm:presLayoutVars>
      </dgm:prSet>
      <dgm:spPr/>
    </dgm:pt>
    <dgm:pt modelId="{721FF965-7AB2-485F-A50C-13972EA3B43D}" type="pres">
      <dgm:prSet presAssocID="{4964F8A4-2FA7-4D67-8BD2-0BFD6A4EAB6A}" presName="tile3" presStyleLbl="node1" presStyleIdx="2" presStyleCnt="4"/>
      <dgm:spPr/>
    </dgm:pt>
    <dgm:pt modelId="{850894F7-F7C3-4898-9771-742AAF2BDF9B}" type="pres">
      <dgm:prSet presAssocID="{4964F8A4-2FA7-4D67-8BD2-0BFD6A4EAB6A}" presName="tile3text" presStyleLbl="node1" presStyleIdx="2" presStyleCnt="4">
        <dgm:presLayoutVars>
          <dgm:chMax val="0"/>
          <dgm:chPref val="0"/>
          <dgm:bulletEnabled val="1"/>
        </dgm:presLayoutVars>
      </dgm:prSet>
      <dgm:spPr/>
    </dgm:pt>
    <dgm:pt modelId="{B5CB67D6-7FDC-41EE-9AAF-2C7BEBDB9150}" type="pres">
      <dgm:prSet presAssocID="{4964F8A4-2FA7-4D67-8BD2-0BFD6A4EAB6A}" presName="tile4" presStyleLbl="node1" presStyleIdx="3" presStyleCnt="4"/>
      <dgm:spPr/>
    </dgm:pt>
    <dgm:pt modelId="{C03FCCF1-9C57-49A2-B2B2-F3DAF9DF8BF9}" type="pres">
      <dgm:prSet presAssocID="{4964F8A4-2FA7-4D67-8BD2-0BFD6A4EAB6A}" presName="tile4text" presStyleLbl="node1" presStyleIdx="3" presStyleCnt="4">
        <dgm:presLayoutVars>
          <dgm:chMax val="0"/>
          <dgm:chPref val="0"/>
          <dgm:bulletEnabled val="1"/>
        </dgm:presLayoutVars>
      </dgm:prSet>
      <dgm:spPr/>
    </dgm:pt>
    <dgm:pt modelId="{1C22FB2A-4137-4D04-9DCE-47711F0D2C40}" type="pres">
      <dgm:prSet presAssocID="{4964F8A4-2FA7-4D67-8BD2-0BFD6A4EAB6A}" presName="centerTile" presStyleLbl="fgShp" presStyleIdx="0" presStyleCnt="1" custScaleX="121650" custScaleY="184670">
        <dgm:presLayoutVars>
          <dgm:chMax val="0"/>
          <dgm:chPref val="0"/>
        </dgm:presLayoutVars>
      </dgm:prSet>
      <dgm:spPr/>
    </dgm:pt>
  </dgm:ptLst>
  <dgm:cxnLst>
    <dgm:cxn modelId="{757F6A02-4F3A-46AA-8CC6-887E80F4C999}" srcId="{7661F44A-78DC-42A4-A264-D8C768BAF7AC}" destId="{146AFB4D-6925-4262-BECC-F0069827B77A}" srcOrd="0" destOrd="0" parTransId="{13A49463-4E2A-4E42-8C6E-0DBF5F62BC6C}" sibTransId="{D807EB7D-9B3D-4D50-9663-E1AA5D72EBC6}"/>
    <dgm:cxn modelId="{CE567B02-AE8E-48C5-8AB3-9B75E71763CE}" type="presOf" srcId="{F18819DA-EF7A-4D25-B02F-C0246AA98FC1}" destId="{EB1D5E77-B48F-4CE6-BC14-3D9B3CDE5F91}" srcOrd="0" destOrd="0" presId="urn:microsoft.com/office/officeart/2005/8/layout/matrix1"/>
    <dgm:cxn modelId="{B3AC9E12-09D6-4E11-87C8-CFCCFB3FB1E6}" srcId="{7661F44A-78DC-42A4-A264-D8C768BAF7AC}" destId="{0940E5FF-9382-488C-9813-50B040D02AD6}" srcOrd="3" destOrd="0" parTransId="{0FE49804-7E16-443A-B5AB-99D6118BCED9}" sibTransId="{D39FF3DE-CE7A-441D-8542-1CDBB6B26277}"/>
    <dgm:cxn modelId="{3650771A-5904-40C5-88D4-EB001E055828}" type="presOf" srcId="{B2A3AB56-6225-4F03-9AF6-453647377206}" destId="{850894F7-F7C3-4898-9771-742AAF2BDF9B}" srcOrd="1" destOrd="0" presId="urn:microsoft.com/office/officeart/2005/8/layout/matrix1"/>
    <dgm:cxn modelId="{2B86F626-12B2-4FBB-955D-D98B141599DE}" srcId="{7661F44A-78DC-42A4-A264-D8C768BAF7AC}" destId="{B2A3AB56-6225-4F03-9AF6-453647377206}" srcOrd="2" destOrd="0" parTransId="{6036E664-C4B5-4A46-A9C9-2A6598789FE0}" sibTransId="{3EE4DE4E-A1D7-44D8-A7CB-DB98586FC2E5}"/>
    <dgm:cxn modelId="{79595F39-094E-401B-8301-368879A52ED6}" type="presOf" srcId="{F18819DA-EF7A-4D25-B02F-C0246AA98FC1}" destId="{05C2F973-6087-41D2-965A-5C55F18E3CC3}" srcOrd="1" destOrd="0" presId="urn:microsoft.com/office/officeart/2005/8/layout/matrix1"/>
    <dgm:cxn modelId="{80394A39-EE39-4748-A7FC-261FA414364F}" srcId="{4964F8A4-2FA7-4D67-8BD2-0BFD6A4EAB6A}" destId="{7661F44A-78DC-42A4-A264-D8C768BAF7AC}" srcOrd="0" destOrd="0" parTransId="{7472E029-D42C-4629-A779-BF3F648A1B68}" sibTransId="{D87DBD9C-9350-48F8-BD9E-EEDF2C389D0C}"/>
    <dgm:cxn modelId="{733D5846-1DF4-4F8F-B47C-2DDA52EAD47E}" type="presOf" srcId="{7661F44A-78DC-42A4-A264-D8C768BAF7AC}" destId="{1C22FB2A-4137-4D04-9DCE-47711F0D2C40}" srcOrd="0" destOrd="0" presId="urn:microsoft.com/office/officeart/2005/8/layout/matrix1"/>
    <dgm:cxn modelId="{4C28A476-C582-4110-91C4-CD03D83E0C60}" type="presOf" srcId="{146AFB4D-6925-4262-BECC-F0069827B77A}" destId="{80C44B01-52E0-4D78-AB85-6990BCBA50FF}" srcOrd="1" destOrd="0" presId="urn:microsoft.com/office/officeart/2005/8/layout/matrix1"/>
    <dgm:cxn modelId="{208A2880-CE18-45E7-9032-9B3ADCCF444D}" type="presOf" srcId="{0940E5FF-9382-488C-9813-50B040D02AD6}" destId="{C03FCCF1-9C57-49A2-B2B2-F3DAF9DF8BF9}" srcOrd="1" destOrd="0" presId="urn:microsoft.com/office/officeart/2005/8/layout/matrix1"/>
    <dgm:cxn modelId="{1E06C580-6324-42FD-B463-19412F2C3362}" type="presOf" srcId="{0940E5FF-9382-488C-9813-50B040D02AD6}" destId="{B5CB67D6-7FDC-41EE-9AAF-2C7BEBDB9150}" srcOrd="0" destOrd="0" presId="urn:microsoft.com/office/officeart/2005/8/layout/matrix1"/>
    <dgm:cxn modelId="{1BA62EC3-8B63-4CDE-9608-84027846E571}" type="presOf" srcId="{4964F8A4-2FA7-4D67-8BD2-0BFD6A4EAB6A}" destId="{D7E09D6D-974A-45AE-995C-00BC13B310FE}" srcOrd="0" destOrd="0" presId="urn:microsoft.com/office/officeart/2005/8/layout/matrix1"/>
    <dgm:cxn modelId="{D73E6BCD-E1B0-47DA-A2E2-6E64A4354B8E}" type="presOf" srcId="{B2A3AB56-6225-4F03-9AF6-453647377206}" destId="{721FF965-7AB2-485F-A50C-13972EA3B43D}" srcOrd="0" destOrd="0" presId="urn:microsoft.com/office/officeart/2005/8/layout/matrix1"/>
    <dgm:cxn modelId="{D6E3DAD1-F440-4262-84AC-4C56430E1341}" srcId="{7661F44A-78DC-42A4-A264-D8C768BAF7AC}" destId="{F18819DA-EF7A-4D25-B02F-C0246AA98FC1}" srcOrd="1" destOrd="0" parTransId="{7314E92A-5EAC-4EB7-B14B-3F56741D58E2}" sibTransId="{C56A492C-710D-4D32-8160-5B59E2AAF0EC}"/>
    <dgm:cxn modelId="{4BE91AE6-F6BE-41BE-8AB0-C9958BDB3CEA}" type="presOf" srcId="{146AFB4D-6925-4262-BECC-F0069827B77A}" destId="{098B4E23-9AEA-414A-8603-371C526E408C}" srcOrd="0" destOrd="0" presId="urn:microsoft.com/office/officeart/2005/8/layout/matrix1"/>
    <dgm:cxn modelId="{4B8607CC-490A-4514-A64E-633D43281F63}" type="presParOf" srcId="{D7E09D6D-974A-45AE-995C-00BC13B310FE}" destId="{E88F3699-2E11-467B-9D1B-8F6E61E8DA3B}" srcOrd="0" destOrd="0" presId="urn:microsoft.com/office/officeart/2005/8/layout/matrix1"/>
    <dgm:cxn modelId="{B33459FB-C0C8-4681-9CB8-4C2549FA2873}" type="presParOf" srcId="{E88F3699-2E11-467B-9D1B-8F6E61E8DA3B}" destId="{098B4E23-9AEA-414A-8603-371C526E408C}" srcOrd="0" destOrd="0" presId="urn:microsoft.com/office/officeart/2005/8/layout/matrix1"/>
    <dgm:cxn modelId="{CA1CA2BC-88E4-4195-97E8-4FF98CF7FE33}" type="presParOf" srcId="{E88F3699-2E11-467B-9D1B-8F6E61E8DA3B}" destId="{80C44B01-52E0-4D78-AB85-6990BCBA50FF}" srcOrd="1" destOrd="0" presId="urn:microsoft.com/office/officeart/2005/8/layout/matrix1"/>
    <dgm:cxn modelId="{26996914-6FC7-4E8B-98C1-631B083F9D24}" type="presParOf" srcId="{E88F3699-2E11-467B-9D1B-8F6E61E8DA3B}" destId="{EB1D5E77-B48F-4CE6-BC14-3D9B3CDE5F91}" srcOrd="2" destOrd="0" presId="urn:microsoft.com/office/officeart/2005/8/layout/matrix1"/>
    <dgm:cxn modelId="{5EBE719B-96F4-46E9-93A4-D39E8A18AFE4}" type="presParOf" srcId="{E88F3699-2E11-467B-9D1B-8F6E61E8DA3B}" destId="{05C2F973-6087-41D2-965A-5C55F18E3CC3}" srcOrd="3" destOrd="0" presId="urn:microsoft.com/office/officeart/2005/8/layout/matrix1"/>
    <dgm:cxn modelId="{C1AFBE1C-9DED-47BC-B57A-FD6F88CB7F78}" type="presParOf" srcId="{E88F3699-2E11-467B-9D1B-8F6E61E8DA3B}" destId="{721FF965-7AB2-485F-A50C-13972EA3B43D}" srcOrd="4" destOrd="0" presId="urn:microsoft.com/office/officeart/2005/8/layout/matrix1"/>
    <dgm:cxn modelId="{48D8D863-6FB7-47B4-96CD-F9298114B753}" type="presParOf" srcId="{E88F3699-2E11-467B-9D1B-8F6E61E8DA3B}" destId="{850894F7-F7C3-4898-9771-742AAF2BDF9B}" srcOrd="5" destOrd="0" presId="urn:microsoft.com/office/officeart/2005/8/layout/matrix1"/>
    <dgm:cxn modelId="{2965F9AD-8FB5-4C97-BF5C-7C21E0D2B7A7}" type="presParOf" srcId="{E88F3699-2E11-467B-9D1B-8F6E61E8DA3B}" destId="{B5CB67D6-7FDC-41EE-9AAF-2C7BEBDB9150}" srcOrd="6" destOrd="0" presId="urn:microsoft.com/office/officeart/2005/8/layout/matrix1"/>
    <dgm:cxn modelId="{524E9F94-8D9D-437C-8EB0-DC00E58399F8}" type="presParOf" srcId="{E88F3699-2E11-467B-9D1B-8F6E61E8DA3B}" destId="{C03FCCF1-9C57-49A2-B2B2-F3DAF9DF8BF9}" srcOrd="7" destOrd="0" presId="urn:microsoft.com/office/officeart/2005/8/layout/matrix1"/>
    <dgm:cxn modelId="{DEE768AE-8F21-45FC-A9B7-86957409E632}" type="presParOf" srcId="{D7E09D6D-974A-45AE-995C-00BC13B310FE}" destId="{1C22FB2A-4137-4D04-9DCE-47711F0D2C40}" srcOrd="1" destOrd="0" presId="urn:microsoft.com/office/officeart/2005/8/layout/matrix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3051066-5E24-4036-B3CE-B5EF1F5BFE1A}" type="doc">
      <dgm:prSet loTypeId="urn:microsoft.com/office/officeart/2005/8/layout/radial3" loCatId="cycle" qsTypeId="urn:microsoft.com/office/officeart/2005/8/quickstyle/simple1" qsCatId="simple" csTypeId="urn:microsoft.com/office/officeart/2005/8/colors/accent1_2" csCatId="accent1" phldr="1"/>
      <dgm:spPr/>
      <dgm:t>
        <a:bodyPr/>
        <a:lstStyle/>
        <a:p>
          <a:endParaRPr lang="en-GB"/>
        </a:p>
      </dgm:t>
    </dgm:pt>
    <dgm:pt modelId="{F6DB8244-2C47-435E-93CD-4F5A3CB1E625}">
      <dgm:prSet phldrT="[Text]" custT="1"/>
      <dgm:spPr>
        <a:solidFill>
          <a:schemeClr val="accent1">
            <a:lumMod val="75000"/>
            <a:alpha val="50000"/>
          </a:schemeClr>
        </a:solidFill>
        <a:ln>
          <a:solidFill>
            <a:schemeClr val="tx1"/>
          </a:solidFill>
        </a:ln>
      </dgm:spPr>
      <dgm:t>
        <a:bodyPr/>
        <a:lstStyle/>
        <a:p>
          <a:r>
            <a:rPr lang="en-GB" sz="2800" dirty="0"/>
            <a:t>What needs to be established</a:t>
          </a:r>
          <a:r>
            <a:rPr lang="en-GB" sz="2400" dirty="0"/>
            <a:t>?</a:t>
          </a:r>
        </a:p>
      </dgm:t>
    </dgm:pt>
    <dgm:pt modelId="{F8689D1F-72BB-470F-9442-C742DA97694B}" type="parTrans" cxnId="{FD0EC5A0-DE03-4D04-BA75-2B5A889DA62E}">
      <dgm:prSet/>
      <dgm:spPr/>
      <dgm:t>
        <a:bodyPr/>
        <a:lstStyle/>
        <a:p>
          <a:endParaRPr lang="en-GB"/>
        </a:p>
      </dgm:t>
    </dgm:pt>
    <dgm:pt modelId="{16C61266-01BF-478A-900B-BE0196975ACE}" type="sibTrans" cxnId="{FD0EC5A0-DE03-4D04-BA75-2B5A889DA62E}">
      <dgm:prSet/>
      <dgm:spPr/>
      <dgm:t>
        <a:bodyPr/>
        <a:lstStyle/>
        <a:p>
          <a:endParaRPr lang="en-GB"/>
        </a:p>
      </dgm:t>
    </dgm:pt>
    <dgm:pt modelId="{3F8B07EA-00E8-4343-B660-5EF072525858}">
      <dgm:prSet phldrT="[Text]" custT="1"/>
      <dgm:spPr>
        <a:solidFill>
          <a:schemeClr val="tx2">
            <a:lumMod val="20000"/>
            <a:lumOff val="80000"/>
            <a:alpha val="50000"/>
          </a:schemeClr>
        </a:solidFill>
        <a:ln>
          <a:solidFill>
            <a:schemeClr val="tx1"/>
          </a:solidFill>
        </a:ln>
      </dgm:spPr>
      <dgm:t>
        <a:bodyPr/>
        <a:lstStyle/>
        <a:p>
          <a:r>
            <a:rPr lang="en-GB" sz="2400" dirty="0"/>
            <a:t>Where?</a:t>
          </a:r>
        </a:p>
      </dgm:t>
    </dgm:pt>
    <dgm:pt modelId="{9B7C3A22-9CBC-4D52-9470-0AE85E1C4904}" type="parTrans" cxnId="{BE505AF9-525A-4B8B-8B06-AEFD987CBC5A}">
      <dgm:prSet/>
      <dgm:spPr/>
      <dgm:t>
        <a:bodyPr/>
        <a:lstStyle/>
        <a:p>
          <a:endParaRPr lang="en-GB"/>
        </a:p>
      </dgm:t>
    </dgm:pt>
    <dgm:pt modelId="{9E745657-4299-4011-87F1-F90859BBFF45}" type="sibTrans" cxnId="{BE505AF9-525A-4B8B-8B06-AEFD987CBC5A}">
      <dgm:prSet/>
      <dgm:spPr/>
      <dgm:t>
        <a:bodyPr/>
        <a:lstStyle/>
        <a:p>
          <a:endParaRPr lang="en-GB"/>
        </a:p>
      </dgm:t>
    </dgm:pt>
    <dgm:pt modelId="{87E72C37-5F98-4418-8C40-3ABC557401BD}">
      <dgm:prSet phldrT="[Text]" custT="1"/>
      <dgm:spPr>
        <a:solidFill>
          <a:schemeClr val="tx2">
            <a:lumMod val="40000"/>
            <a:lumOff val="60000"/>
            <a:alpha val="50000"/>
          </a:schemeClr>
        </a:solidFill>
        <a:ln>
          <a:solidFill>
            <a:schemeClr val="tx1"/>
          </a:solidFill>
        </a:ln>
      </dgm:spPr>
      <dgm:t>
        <a:bodyPr/>
        <a:lstStyle/>
        <a:p>
          <a:r>
            <a:rPr lang="en-GB" sz="2400" dirty="0"/>
            <a:t>Who?</a:t>
          </a:r>
        </a:p>
      </dgm:t>
    </dgm:pt>
    <dgm:pt modelId="{7D7D0BF5-999A-442C-9100-C2C15CAF131A}" type="parTrans" cxnId="{BB669223-84E1-432F-A28E-5B2503299236}">
      <dgm:prSet/>
      <dgm:spPr/>
      <dgm:t>
        <a:bodyPr/>
        <a:lstStyle/>
        <a:p>
          <a:endParaRPr lang="en-GB"/>
        </a:p>
      </dgm:t>
    </dgm:pt>
    <dgm:pt modelId="{5C40C522-F9D8-44C5-8CFA-4275297629BF}" type="sibTrans" cxnId="{BB669223-84E1-432F-A28E-5B2503299236}">
      <dgm:prSet/>
      <dgm:spPr/>
      <dgm:t>
        <a:bodyPr/>
        <a:lstStyle/>
        <a:p>
          <a:endParaRPr lang="en-GB"/>
        </a:p>
      </dgm:t>
    </dgm:pt>
    <dgm:pt modelId="{A20A3D86-4FFB-4C4F-B1D4-7164F14E4129}">
      <dgm:prSet phldrT="[Text]" custT="1"/>
      <dgm:spPr>
        <a:solidFill>
          <a:schemeClr val="tx2">
            <a:lumMod val="75000"/>
            <a:alpha val="50000"/>
          </a:schemeClr>
        </a:solidFill>
        <a:ln>
          <a:solidFill>
            <a:schemeClr val="tx1"/>
          </a:solidFill>
        </a:ln>
      </dgm:spPr>
      <dgm:t>
        <a:bodyPr/>
        <a:lstStyle/>
        <a:p>
          <a:r>
            <a:rPr lang="en-GB" sz="2400" dirty="0"/>
            <a:t>How?</a:t>
          </a:r>
        </a:p>
      </dgm:t>
    </dgm:pt>
    <dgm:pt modelId="{D0E9A426-15C9-40B5-BBB4-95FBA1C7E3DE}" type="parTrans" cxnId="{58F79989-C0B0-45A3-A689-DB9A7C102EC7}">
      <dgm:prSet/>
      <dgm:spPr/>
      <dgm:t>
        <a:bodyPr/>
        <a:lstStyle/>
        <a:p>
          <a:endParaRPr lang="en-GB"/>
        </a:p>
      </dgm:t>
    </dgm:pt>
    <dgm:pt modelId="{DEDAD9D4-7F78-49CB-8131-53EE6EBB1497}" type="sibTrans" cxnId="{58F79989-C0B0-45A3-A689-DB9A7C102EC7}">
      <dgm:prSet/>
      <dgm:spPr/>
      <dgm:t>
        <a:bodyPr/>
        <a:lstStyle/>
        <a:p>
          <a:endParaRPr lang="en-GB"/>
        </a:p>
      </dgm:t>
    </dgm:pt>
    <dgm:pt modelId="{826D7716-5986-4D52-99D4-A68B21DA3A9E}">
      <dgm:prSet phldrT="[Text]" custT="1"/>
      <dgm:spPr>
        <a:solidFill>
          <a:schemeClr val="bg1">
            <a:lumMod val="50000"/>
            <a:alpha val="50000"/>
          </a:schemeClr>
        </a:solidFill>
        <a:ln>
          <a:solidFill>
            <a:schemeClr val="tx1"/>
          </a:solidFill>
        </a:ln>
      </dgm:spPr>
      <dgm:t>
        <a:bodyPr/>
        <a:lstStyle/>
        <a:p>
          <a:r>
            <a:rPr lang="en-GB" sz="2400" dirty="0"/>
            <a:t>When?</a:t>
          </a:r>
        </a:p>
      </dgm:t>
    </dgm:pt>
    <dgm:pt modelId="{D505A852-6CD5-4C85-A103-7B718C6BD050}" type="parTrans" cxnId="{9AFD02FE-9530-4B87-BA24-BC0E782CBBE2}">
      <dgm:prSet/>
      <dgm:spPr/>
      <dgm:t>
        <a:bodyPr/>
        <a:lstStyle/>
        <a:p>
          <a:endParaRPr lang="en-GB"/>
        </a:p>
      </dgm:t>
    </dgm:pt>
    <dgm:pt modelId="{6C0CADD8-3E8D-4229-8AD0-B2454F4BEB85}" type="sibTrans" cxnId="{9AFD02FE-9530-4B87-BA24-BC0E782CBBE2}">
      <dgm:prSet/>
      <dgm:spPr/>
      <dgm:t>
        <a:bodyPr/>
        <a:lstStyle/>
        <a:p>
          <a:endParaRPr lang="en-GB"/>
        </a:p>
      </dgm:t>
    </dgm:pt>
    <dgm:pt modelId="{1405C6CC-3751-4DA4-80E7-EB6B12F52588}" type="pres">
      <dgm:prSet presAssocID="{D3051066-5E24-4036-B3CE-B5EF1F5BFE1A}" presName="composite" presStyleCnt="0">
        <dgm:presLayoutVars>
          <dgm:chMax val="1"/>
          <dgm:dir/>
          <dgm:resizeHandles val="exact"/>
        </dgm:presLayoutVars>
      </dgm:prSet>
      <dgm:spPr/>
    </dgm:pt>
    <dgm:pt modelId="{E863CC4F-5387-42A1-93F6-F858C8035BBC}" type="pres">
      <dgm:prSet presAssocID="{D3051066-5E24-4036-B3CE-B5EF1F5BFE1A}" presName="radial" presStyleCnt="0">
        <dgm:presLayoutVars>
          <dgm:animLvl val="ctr"/>
        </dgm:presLayoutVars>
      </dgm:prSet>
      <dgm:spPr/>
    </dgm:pt>
    <dgm:pt modelId="{6F333A83-AD28-44FA-B58E-7A1A85A6C54B}" type="pres">
      <dgm:prSet presAssocID="{F6DB8244-2C47-435E-93CD-4F5A3CB1E625}" presName="centerShape" presStyleLbl="vennNode1" presStyleIdx="0" presStyleCnt="5"/>
      <dgm:spPr/>
    </dgm:pt>
    <dgm:pt modelId="{3E2E1502-7996-4560-A40A-1C0BE511866E}" type="pres">
      <dgm:prSet presAssocID="{3F8B07EA-00E8-4343-B660-5EF072525858}" presName="node" presStyleLbl="vennNode1" presStyleIdx="1" presStyleCnt="5">
        <dgm:presLayoutVars>
          <dgm:bulletEnabled val="1"/>
        </dgm:presLayoutVars>
      </dgm:prSet>
      <dgm:spPr/>
    </dgm:pt>
    <dgm:pt modelId="{B4FC9C98-7243-4AB0-B7B3-4C49720EEFFE}" type="pres">
      <dgm:prSet presAssocID="{87E72C37-5F98-4418-8C40-3ABC557401BD}" presName="node" presStyleLbl="vennNode1" presStyleIdx="2" presStyleCnt="5">
        <dgm:presLayoutVars>
          <dgm:bulletEnabled val="1"/>
        </dgm:presLayoutVars>
      </dgm:prSet>
      <dgm:spPr/>
    </dgm:pt>
    <dgm:pt modelId="{44604EC2-1715-4814-A33E-F52658CEA695}" type="pres">
      <dgm:prSet presAssocID="{A20A3D86-4FFB-4C4F-B1D4-7164F14E4129}" presName="node" presStyleLbl="vennNode1" presStyleIdx="3" presStyleCnt="5">
        <dgm:presLayoutVars>
          <dgm:bulletEnabled val="1"/>
        </dgm:presLayoutVars>
      </dgm:prSet>
      <dgm:spPr/>
    </dgm:pt>
    <dgm:pt modelId="{7A98FED2-445E-4C46-A773-9D7A9A782B7B}" type="pres">
      <dgm:prSet presAssocID="{826D7716-5986-4D52-99D4-A68B21DA3A9E}" presName="node" presStyleLbl="vennNode1" presStyleIdx="4" presStyleCnt="5">
        <dgm:presLayoutVars>
          <dgm:bulletEnabled val="1"/>
        </dgm:presLayoutVars>
      </dgm:prSet>
      <dgm:spPr/>
    </dgm:pt>
  </dgm:ptLst>
  <dgm:cxnLst>
    <dgm:cxn modelId="{DC170307-A308-4CF1-95F3-97F050EF0E7E}" type="presOf" srcId="{F6DB8244-2C47-435E-93CD-4F5A3CB1E625}" destId="{6F333A83-AD28-44FA-B58E-7A1A85A6C54B}" srcOrd="0" destOrd="0" presId="urn:microsoft.com/office/officeart/2005/8/layout/radial3"/>
    <dgm:cxn modelId="{30DB5B0A-93A7-404B-AC5C-C55984A1760F}" type="presOf" srcId="{D3051066-5E24-4036-B3CE-B5EF1F5BFE1A}" destId="{1405C6CC-3751-4DA4-80E7-EB6B12F52588}" srcOrd="0" destOrd="0" presId="urn:microsoft.com/office/officeart/2005/8/layout/radial3"/>
    <dgm:cxn modelId="{BB669223-84E1-432F-A28E-5B2503299236}" srcId="{F6DB8244-2C47-435E-93CD-4F5A3CB1E625}" destId="{87E72C37-5F98-4418-8C40-3ABC557401BD}" srcOrd="1" destOrd="0" parTransId="{7D7D0BF5-999A-442C-9100-C2C15CAF131A}" sibTransId="{5C40C522-F9D8-44C5-8CFA-4275297629BF}"/>
    <dgm:cxn modelId="{0B2C5F4A-E35A-4705-88A4-50E5A9DBE531}" type="presOf" srcId="{A20A3D86-4FFB-4C4F-B1D4-7164F14E4129}" destId="{44604EC2-1715-4814-A33E-F52658CEA695}" srcOrd="0" destOrd="0" presId="urn:microsoft.com/office/officeart/2005/8/layout/radial3"/>
    <dgm:cxn modelId="{809D8875-9F74-406F-A550-B1B246D5CD9C}" type="presOf" srcId="{826D7716-5986-4D52-99D4-A68B21DA3A9E}" destId="{7A98FED2-445E-4C46-A773-9D7A9A782B7B}" srcOrd="0" destOrd="0" presId="urn:microsoft.com/office/officeart/2005/8/layout/radial3"/>
    <dgm:cxn modelId="{58F79989-C0B0-45A3-A689-DB9A7C102EC7}" srcId="{F6DB8244-2C47-435E-93CD-4F5A3CB1E625}" destId="{A20A3D86-4FFB-4C4F-B1D4-7164F14E4129}" srcOrd="2" destOrd="0" parTransId="{D0E9A426-15C9-40B5-BBB4-95FBA1C7E3DE}" sibTransId="{DEDAD9D4-7F78-49CB-8131-53EE6EBB1497}"/>
    <dgm:cxn modelId="{6C0ABD8E-0F42-458A-AD34-187967098219}" type="presOf" srcId="{87E72C37-5F98-4418-8C40-3ABC557401BD}" destId="{B4FC9C98-7243-4AB0-B7B3-4C49720EEFFE}" srcOrd="0" destOrd="0" presId="urn:microsoft.com/office/officeart/2005/8/layout/radial3"/>
    <dgm:cxn modelId="{606C7997-0FA6-44E6-9CAB-D1ACB1549A25}" type="presOf" srcId="{3F8B07EA-00E8-4343-B660-5EF072525858}" destId="{3E2E1502-7996-4560-A40A-1C0BE511866E}" srcOrd="0" destOrd="0" presId="urn:microsoft.com/office/officeart/2005/8/layout/radial3"/>
    <dgm:cxn modelId="{FD0EC5A0-DE03-4D04-BA75-2B5A889DA62E}" srcId="{D3051066-5E24-4036-B3CE-B5EF1F5BFE1A}" destId="{F6DB8244-2C47-435E-93CD-4F5A3CB1E625}" srcOrd="0" destOrd="0" parTransId="{F8689D1F-72BB-470F-9442-C742DA97694B}" sibTransId="{16C61266-01BF-478A-900B-BE0196975ACE}"/>
    <dgm:cxn modelId="{BE505AF9-525A-4B8B-8B06-AEFD987CBC5A}" srcId="{F6DB8244-2C47-435E-93CD-4F5A3CB1E625}" destId="{3F8B07EA-00E8-4343-B660-5EF072525858}" srcOrd="0" destOrd="0" parTransId="{9B7C3A22-9CBC-4D52-9470-0AE85E1C4904}" sibTransId="{9E745657-4299-4011-87F1-F90859BBFF45}"/>
    <dgm:cxn modelId="{9AFD02FE-9530-4B87-BA24-BC0E782CBBE2}" srcId="{F6DB8244-2C47-435E-93CD-4F5A3CB1E625}" destId="{826D7716-5986-4D52-99D4-A68B21DA3A9E}" srcOrd="3" destOrd="0" parTransId="{D505A852-6CD5-4C85-A103-7B718C6BD050}" sibTransId="{6C0CADD8-3E8D-4229-8AD0-B2454F4BEB85}"/>
    <dgm:cxn modelId="{A12C7081-2940-49D5-B928-F37D4676032C}" type="presParOf" srcId="{1405C6CC-3751-4DA4-80E7-EB6B12F52588}" destId="{E863CC4F-5387-42A1-93F6-F858C8035BBC}" srcOrd="0" destOrd="0" presId="urn:microsoft.com/office/officeart/2005/8/layout/radial3"/>
    <dgm:cxn modelId="{A7945307-767B-44CB-A7B1-02AB5FB6F37D}" type="presParOf" srcId="{E863CC4F-5387-42A1-93F6-F858C8035BBC}" destId="{6F333A83-AD28-44FA-B58E-7A1A85A6C54B}" srcOrd="0" destOrd="0" presId="urn:microsoft.com/office/officeart/2005/8/layout/radial3"/>
    <dgm:cxn modelId="{25F605A5-9476-448E-B9D5-9806364CC38B}" type="presParOf" srcId="{E863CC4F-5387-42A1-93F6-F858C8035BBC}" destId="{3E2E1502-7996-4560-A40A-1C0BE511866E}" srcOrd="1" destOrd="0" presId="urn:microsoft.com/office/officeart/2005/8/layout/radial3"/>
    <dgm:cxn modelId="{B69FA2DB-9930-4B8D-99E3-D77622E1078E}" type="presParOf" srcId="{E863CC4F-5387-42A1-93F6-F858C8035BBC}" destId="{B4FC9C98-7243-4AB0-B7B3-4C49720EEFFE}" srcOrd="2" destOrd="0" presId="urn:microsoft.com/office/officeart/2005/8/layout/radial3"/>
    <dgm:cxn modelId="{E1D426A1-5966-462F-A876-816CA567DE5C}" type="presParOf" srcId="{E863CC4F-5387-42A1-93F6-F858C8035BBC}" destId="{44604EC2-1715-4814-A33E-F52658CEA695}" srcOrd="3" destOrd="0" presId="urn:microsoft.com/office/officeart/2005/8/layout/radial3"/>
    <dgm:cxn modelId="{847A920C-178E-482C-9D49-744254DC01ED}" type="presParOf" srcId="{E863CC4F-5387-42A1-93F6-F858C8035BBC}" destId="{7A98FED2-445E-4C46-A773-9D7A9A782B7B}" srcOrd="4" destOrd="0" presId="urn:microsoft.com/office/officeart/2005/8/layout/radial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BAA3D39-5D5E-4B75-94AA-815924EEDD62}" type="doc">
      <dgm:prSet loTypeId="urn:microsoft.com/office/officeart/2005/8/layout/cycle6" loCatId="relationship" qsTypeId="urn:microsoft.com/office/officeart/2005/8/quickstyle/simple1" qsCatId="simple" csTypeId="urn:microsoft.com/office/officeart/2005/8/colors/accent1_2" csCatId="accent1" phldr="1"/>
      <dgm:spPr/>
      <dgm:t>
        <a:bodyPr/>
        <a:lstStyle/>
        <a:p>
          <a:endParaRPr lang="en-GB"/>
        </a:p>
      </dgm:t>
    </dgm:pt>
    <dgm:pt modelId="{BED6DF6A-5EB9-4D86-B23B-AE4F72C9A585}">
      <dgm:prSet phldrT="[Text]" custT="1"/>
      <dgm:spPr>
        <a:solidFill>
          <a:schemeClr val="bg2"/>
        </a:solidFill>
        <a:ln>
          <a:solidFill>
            <a:schemeClr val="tx1"/>
          </a:solidFill>
        </a:ln>
      </dgm:spPr>
      <dgm:t>
        <a:bodyPr/>
        <a:lstStyle/>
        <a:p>
          <a:r>
            <a:rPr lang="en-GB" sz="2400" dirty="0">
              <a:solidFill>
                <a:schemeClr val="tx1"/>
              </a:solidFill>
            </a:rPr>
            <a:t>Suicide</a:t>
          </a:r>
        </a:p>
      </dgm:t>
    </dgm:pt>
    <dgm:pt modelId="{A6D9DA93-E717-4128-B91B-B42C26ABE9EA}" type="parTrans" cxnId="{F153797B-B6BE-4C77-BA5D-36B2F2FE4EA8}">
      <dgm:prSet/>
      <dgm:spPr/>
      <dgm:t>
        <a:bodyPr/>
        <a:lstStyle/>
        <a:p>
          <a:endParaRPr lang="en-GB"/>
        </a:p>
      </dgm:t>
    </dgm:pt>
    <dgm:pt modelId="{4E17693F-82C2-4B3F-BE8D-0D6464DC0048}" type="sibTrans" cxnId="{F153797B-B6BE-4C77-BA5D-36B2F2FE4EA8}">
      <dgm:prSet/>
      <dgm:spPr>
        <a:ln w="57150">
          <a:solidFill>
            <a:schemeClr val="tx1"/>
          </a:solidFill>
        </a:ln>
      </dgm:spPr>
      <dgm:t>
        <a:bodyPr/>
        <a:lstStyle/>
        <a:p>
          <a:endParaRPr lang="en-GB"/>
        </a:p>
      </dgm:t>
    </dgm:pt>
    <dgm:pt modelId="{BEE60DE9-58E3-4E6B-82B5-352D695A1EE6}">
      <dgm:prSet phldrT="[Text]" custT="1"/>
      <dgm:spPr>
        <a:solidFill>
          <a:schemeClr val="bg2">
            <a:lumMod val="90000"/>
          </a:schemeClr>
        </a:solidFill>
        <a:ln>
          <a:solidFill>
            <a:schemeClr val="tx1"/>
          </a:solidFill>
        </a:ln>
      </dgm:spPr>
      <dgm:t>
        <a:bodyPr/>
        <a:lstStyle/>
        <a:p>
          <a:r>
            <a:rPr lang="en-GB" sz="2400" dirty="0">
              <a:solidFill>
                <a:schemeClr val="tx1"/>
              </a:solidFill>
            </a:rPr>
            <a:t>Accidental death</a:t>
          </a:r>
        </a:p>
      </dgm:t>
    </dgm:pt>
    <dgm:pt modelId="{654F8312-492A-4DCA-A6CB-BDCD31301955}" type="parTrans" cxnId="{539F6ACE-72B8-4902-9BBE-E0F81961473F}">
      <dgm:prSet/>
      <dgm:spPr/>
      <dgm:t>
        <a:bodyPr/>
        <a:lstStyle/>
        <a:p>
          <a:endParaRPr lang="en-GB"/>
        </a:p>
      </dgm:t>
    </dgm:pt>
    <dgm:pt modelId="{66414832-F486-4091-946F-23446E09D141}" type="sibTrans" cxnId="{539F6ACE-72B8-4902-9BBE-E0F81961473F}">
      <dgm:prSet/>
      <dgm:spPr>
        <a:ln w="57150">
          <a:solidFill>
            <a:schemeClr val="tx1"/>
          </a:solidFill>
        </a:ln>
      </dgm:spPr>
      <dgm:t>
        <a:bodyPr/>
        <a:lstStyle/>
        <a:p>
          <a:endParaRPr lang="en-GB"/>
        </a:p>
      </dgm:t>
    </dgm:pt>
    <dgm:pt modelId="{7FBBF840-1993-43B1-80CB-69369FBAA114}">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Unlawful death</a:t>
          </a:r>
        </a:p>
      </dgm:t>
    </dgm:pt>
    <dgm:pt modelId="{8821733C-D5C7-490D-9AAB-FBAB219972F0}" type="parTrans" cxnId="{442527E8-2242-41A3-8A5A-3BE42B280AF6}">
      <dgm:prSet/>
      <dgm:spPr/>
      <dgm:t>
        <a:bodyPr/>
        <a:lstStyle/>
        <a:p>
          <a:endParaRPr lang="en-GB"/>
        </a:p>
      </dgm:t>
    </dgm:pt>
    <dgm:pt modelId="{3236189D-707A-42D8-A8CF-C053C6A75048}" type="sibTrans" cxnId="{442527E8-2242-41A3-8A5A-3BE42B280AF6}">
      <dgm:prSet/>
      <dgm:spPr>
        <a:ln w="57150">
          <a:solidFill>
            <a:schemeClr val="tx1"/>
          </a:solidFill>
        </a:ln>
      </dgm:spPr>
      <dgm:t>
        <a:bodyPr/>
        <a:lstStyle/>
        <a:p>
          <a:endParaRPr lang="en-GB"/>
        </a:p>
      </dgm:t>
    </dgm:pt>
    <dgm:pt modelId="{BBDA46AD-B8C6-48A2-9C5E-F4897085E0B4}">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Death by misadventure</a:t>
          </a:r>
        </a:p>
      </dgm:t>
    </dgm:pt>
    <dgm:pt modelId="{1E1919F8-89A8-45BC-A5FE-556E89C72302}" type="parTrans" cxnId="{3FAD7E01-DB21-4268-AF01-307BD2B2A0A5}">
      <dgm:prSet/>
      <dgm:spPr/>
      <dgm:t>
        <a:bodyPr/>
        <a:lstStyle/>
        <a:p>
          <a:endParaRPr lang="en-GB"/>
        </a:p>
      </dgm:t>
    </dgm:pt>
    <dgm:pt modelId="{3DA25BB2-373E-4086-A3C2-FB57889DC8FE}" type="sibTrans" cxnId="{3FAD7E01-DB21-4268-AF01-307BD2B2A0A5}">
      <dgm:prSet/>
      <dgm:spPr>
        <a:ln w="57150">
          <a:solidFill>
            <a:schemeClr val="tx1"/>
          </a:solidFill>
        </a:ln>
      </dgm:spPr>
      <dgm:t>
        <a:bodyPr/>
        <a:lstStyle/>
        <a:p>
          <a:endParaRPr lang="en-GB"/>
        </a:p>
      </dgm:t>
    </dgm:pt>
    <dgm:pt modelId="{D51AB83E-E4F2-491B-BCBA-3327B17F408A}">
      <dgm:prSet phldrT="[Text]" custT="1"/>
      <dgm:spPr>
        <a:solidFill>
          <a:schemeClr val="bg2">
            <a:lumMod val="75000"/>
          </a:schemeClr>
        </a:solidFill>
        <a:ln>
          <a:solidFill>
            <a:schemeClr val="tx1"/>
          </a:solidFill>
        </a:ln>
      </dgm:spPr>
      <dgm:t>
        <a:bodyPr/>
        <a:lstStyle/>
        <a:p>
          <a:r>
            <a:rPr lang="en-GB" sz="2400" dirty="0">
              <a:solidFill>
                <a:schemeClr val="tx1"/>
              </a:solidFill>
            </a:rPr>
            <a:t>Open verdict</a:t>
          </a:r>
        </a:p>
      </dgm:t>
    </dgm:pt>
    <dgm:pt modelId="{27960289-71F3-4D5F-9DED-21D08710E066}" type="parTrans" cxnId="{4E1E83C2-863F-4A96-B516-CF84117B55B4}">
      <dgm:prSet/>
      <dgm:spPr/>
      <dgm:t>
        <a:bodyPr/>
        <a:lstStyle/>
        <a:p>
          <a:endParaRPr lang="en-GB"/>
        </a:p>
      </dgm:t>
    </dgm:pt>
    <dgm:pt modelId="{26BB618F-9E17-4AAF-BD5C-50128B018F48}" type="sibTrans" cxnId="{4E1E83C2-863F-4A96-B516-CF84117B55B4}">
      <dgm:prSet/>
      <dgm:spPr>
        <a:ln w="57150">
          <a:solidFill>
            <a:schemeClr val="tx1"/>
          </a:solidFill>
        </a:ln>
      </dgm:spPr>
      <dgm:t>
        <a:bodyPr/>
        <a:lstStyle/>
        <a:p>
          <a:endParaRPr lang="en-GB"/>
        </a:p>
      </dgm:t>
    </dgm:pt>
    <dgm:pt modelId="{635C232B-764C-4A28-B6A8-9164F8808FE9}" type="pres">
      <dgm:prSet presAssocID="{9BAA3D39-5D5E-4B75-94AA-815924EEDD62}" presName="cycle" presStyleCnt="0">
        <dgm:presLayoutVars>
          <dgm:dir/>
          <dgm:resizeHandles val="exact"/>
        </dgm:presLayoutVars>
      </dgm:prSet>
      <dgm:spPr/>
    </dgm:pt>
    <dgm:pt modelId="{6487467C-F209-4E76-9B57-083BE5F5318D}" type="pres">
      <dgm:prSet presAssocID="{BED6DF6A-5EB9-4D86-B23B-AE4F72C9A585}" presName="node" presStyleLbl="node1" presStyleIdx="0" presStyleCnt="5" custScaleX="108870">
        <dgm:presLayoutVars>
          <dgm:bulletEnabled val="1"/>
        </dgm:presLayoutVars>
      </dgm:prSet>
      <dgm:spPr/>
    </dgm:pt>
    <dgm:pt modelId="{81DEA821-E03A-40BD-8414-B8431A0CE5FE}" type="pres">
      <dgm:prSet presAssocID="{BED6DF6A-5EB9-4D86-B23B-AE4F72C9A585}" presName="spNode" presStyleCnt="0"/>
      <dgm:spPr/>
    </dgm:pt>
    <dgm:pt modelId="{2A88CCFA-992B-4084-9A96-13034C307BD2}" type="pres">
      <dgm:prSet presAssocID="{4E17693F-82C2-4B3F-BE8D-0D6464DC0048}" presName="sibTrans" presStyleLbl="sibTrans1D1" presStyleIdx="0" presStyleCnt="5"/>
      <dgm:spPr/>
    </dgm:pt>
    <dgm:pt modelId="{DBB974E6-7CA9-44CA-B4A6-181DC6EB9751}" type="pres">
      <dgm:prSet presAssocID="{BEE60DE9-58E3-4E6B-82B5-352D695A1EE6}" presName="node" presStyleLbl="node1" presStyleIdx="1" presStyleCnt="5" custScaleX="112995">
        <dgm:presLayoutVars>
          <dgm:bulletEnabled val="1"/>
        </dgm:presLayoutVars>
      </dgm:prSet>
      <dgm:spPr/>
    </dgm:pt>
    <dgm:pt modelId="{B7090691-FEF6-4799-BF79-96D960BB30F1}" type="pres">
      <dgm:prSet presAssocID="{BEE60DE9-58E3-4E6B-82B5-352D695A1EE6}" presName="spNode" presStyleCnt="0"/>
      <dgm:spPr/>
    </dgm:pt>
    <dgm:pt modelId="{35205F9F-9040-4D12-AEF7-5AF528A5590E}" type="pres">
      <dgm:prSet presAssocID="{66414832-F486-4091-946F-23446E09D141}" presName="sibTrans" presStyleLbl="sibTrans1D1" presStyleIdx="1" presStyleCnt="5"/>
      <dgm:spPr/>
    </dgm:pt>
    <dgm:pt modelId="{99349941-708B-4A47-82D7-819CD7F88CF8}" type="pres">
      <dgm:prSet presAssocID="{7FBBF840-1993-43B1-80CB-69369FBAA114}" presName="node" presStyleLbl="node1" presStyleIdx="2" presStyleCnt="5" custScaleX="126681">
        <dgm:presLayoutVars>
          <dgm:bulletEnabled val="1"/>
        </dgm:presLayoutVars>
      </dgm:prSet>
      <dgm:spPr/>
    </dgm:pt>
    <dgm:pt modelId="{6E668B18-9930-40B5-82AC-371A3ABC6822}" type="pres">
      <dgm:prSet presAssocID="{7FBBF840-1993-43B1-80CB-69369FBAA114}" presName="spNode" presStyleCnt="0"/>
      <dgm:spPr/>
    </dgm:pt>
    <dgm:pt modelId="{9B23787A-31EC-4BD6-9CCC-269CCCF86C37}" type="pres">
      <dgm:prSet presAssocID="{3236189D-707A-42D8-A8CF-C053C6A75048}" presName="sibTrans" presStyleLbl="sibTrans1D1" presStyleIdx="2" presStyleCnt="5"/>
      <dgm:spPr/>
    </dgm:pt>
    <dgm:pt modelId="{1E1EA95D-BF3A-4FDD-98BB-F9AC87601CF5}" type="pres">
      <dgm:prSet presAssocID="{BBDA46AD-B8C6-48A2-9C5E-F4897085E0B4}" presName="node" presStyleLbl="node1" presStyleIdx="3" presStyleCnt="5" custScaleX="124714">
        <dgm:presLayoutVars>
          <dgm:bulletEnabled val="1"/>
        </dgm:presLayoutVars>
      </dgm:prSet>
      <dgm:spPr/>
    </dgm:pt>
    <dgm:pt modelId="{8B266B6E-FDF8-4420-8AF8-9D31B9AB18EE}" type="pres">
      <dgm:prSet presAssocID="{BBDA46AD-B8C6-48A2-9C5E-F4897085E0B4}" presName="spNode" presStyleCnt="0"/>
      <dgm:spPr/>
    </dgm:pt>
    <dgm:pt modelId="{A9DE7E93-7D37-4EB9-8A0A-4623C515CF8D}" type="pres">
      <dgm:prSet presAssocID="{3DA25BB2-373E-4086-A3C2-FB57889DC8FE}" presName="sibTrans" presStyleLbl="sibTrans1D1" presStyleIdx="3" presStyleCnt="5"/>
      <dgm:spPr/>
    </dgm:pt>
    <dgm:pt modelId="{FBF5F2B5-1391-4387-B0D4-78FAC9D5C640}" type="pres">
      <dgm:prSet presAssocID="{D51AB83E-E4F2-491B-BCBA-3327B17F408A}" presName="node" presStyleLbl="node1" presStyleIdx="4" presStyleCnt="5" custScaleX="114365">
        <dgm:presLayoutVars>
          <dgm:bulletEnabled val="1"/>
        </dgm:presLayoutVars>
      </dgm:prSet>
      <dgm:spPr/>
    </dgm:pt>
    <dgm:pt modelId="{FD7FAB97-7F1C-42E9-B76A-1CFCB3B3CF58}" type="pres">
      <dgm:prSet presAssocID="{D51AB83E-E4F2-491B-BCBA-3327B17F408A}" presName="spNode" presStyleCnt="0"/>
      <dgm:spPr/>
    </dgm:pt>
    <dgm:pt modelId="{43F8F940-DE48-4C40-BF60-354A8C9421D8}" type="pres">
      <dgm:prSet presAssocID="{26BB618F-9E17-4AAF-BD5C-50128B018F48}" presName="sibTrans" presStyleLbl="sibTrans1D1" presStyleIdx="4" presStyleCnt="5"/>
      <dgm:spPr/>
    </dgm:pt>
  </dgm:ptLst>
  <dgm:cxnLst>
    <dgm:cxn modelId="{3FAD7E01-DB21-4268-AF01-307BD2B2A0A5}" srcId="{9BAA3D39-5D5E-4B75-94AA-815924EEDD62}" destId="{BBDA46AD-B8C6-48A2-9C5E-F4897085E0B4}" srcOrd="3" destOrd="0" parTransId="{1E1919F8-89A8-45BC-A5FE-556E89C72302}" sibTransId="{3DA25BB2-373E-4086-A3C2-FB57889DC8FE}"/>
    <dgm:cxn modelId="{54BDF602-2361-4965-9BB3-E9DEF5572450}" type="presOf" srcId="{BBDA46AD-B8C6-48A2-9C5E-F4897085E0B4}" destId="{1E1EA95D-BF3A-4FDD-98BB-F9AC87601CF5}" srcOrd="0" destOrd="0" presId="urn:microsoft.com/office/officeart/2005/8/layout/cycle6"/>
    <dgm:cxn modelId="{C4896A2D-669F-4355-A545-D3475FBA773A}" type="presOf" srcId="{7FBBF840-1993-43B1-80CB-69369FBAA114}" destId="{99349941-708B-4A47-82D7-819CD7F88CF8}" srcOrd="0" destOrd="0" presId="urn:microsoft.com/office/officeart/2005/8/layout/cycle6"/>
    <dgm:cxn modelId="{8F41B233-115E-4F7E-A493-162182104C2D}" type="presOf" srcId="{D51AB83E-E4F2-491B-BCBA-3327B17F408A}" destId="{FBF5F2B5-1391-4387-B0D4-78FAC9D5C640}" srcOrd="0" destOrd="0" presId="urn:microsoft.com/office/officeart/2005/8/layout/cycle6"/>
    <dgm:cxn modelId="{DEFADF5B-0F2C-4BBE-92C8-EF311A3B9BB4}" type="presOf" srcId="{66414832-F486-4091-946F-23446E09D141}" destId="{35205F9F-9040-4D12-AEF7-5AF528A5590E}" srcOrd="0" destOrd="0" presId="urn:microsoft.com/office/officeart/2005/8/layout/cycle6"/>
    <dgm:cxn modelId="{C3FA204A-D1FC-4672-8EBC-3B127A51E444}" type="presOf" srcId="{BED6DF6A-5EB9-4D86-B23B-AE4F72C9A585}" destId="{6487467C-F209-4E76-9B57-083BE5F5318D}" srcOrd="0" destOrd="0" presId="urn:microsoft.com/office/officeart/2005/8/layout/cycle6"/>
    <dgm:cxn modelId="{6F6DC86B-DF05-492B-B761-3617AF0B8B09}" type="presOf" srcId="{3DA25BB2-373E-4086-A3C2-FB57889DC8FE}" destId="{A9DE7E93-7D37-4EB9-8A0A-4623C515CF8D}" srcOrd="0" destOrd="0" presId="urn:microsoft.com/office/officeart/2005/8/layout/cycle6"/>
    <dgm:cxn modelId="{127DEB6C-4970-4F1C-A18C-D0D6B52F9D50}" type="presOf" srcId="{9BAA3D39-5D5E-4B75-94AA-815924EEDD62}" destId="{635C232B-764C-4A28-B6A8-9164F8808FE9}" srcOrd="0" destOrd="0" presId="urn:microsoft.com/office/officeart/2005/8/layout/cycle6"/>
    <dgm:cxn modelId="{6ED2BE51-BE63-4B17-8AAB-95B84560A1E2}" type="presOf" srcId="{4E17693F-82C2-4B3F-BE8D-0D6464DC0048}" destId="{2A88CCFA-992B-4084-9A96-13034C307BD2}" srcOrd="0" destOrd="0" presId="urn:microsoft.com/office/officeart/2005/8/layout/cycle6"/>
    <dgm:cxn modelId="{F153797B-B6BE-4C77-BA5D-36B2F2FE4EA8}" srcId="{9BAA3D39-5D5E-4B75-94AA-815924EEDD62}" destId="{BED6DF6A-5EB9-4D86-B23B-AE4F72C9A585}" srcOrd="0" destOrd="0" parTransId="{A6D9DA93-E717-4128-B91B-B42C26ABE9EA}" sibTransId="{4E17693F-82C2-4B3F-BE8D-0D6464DC0048}"/>
    <dgm:cxn modelId="{A0F8C891-7869-448B-AE9C-03E22C58DA17}" type="presOf" srcId="{26BB618F-9E17-4AAF-BD5C-50128B018F48}" destId="{43F8F940-DE48-4C40-BF60-354A8C9421D8}" srcOrd="0" destOrd="0" presId="urn:microsoft.com/office/officeart/2005/8/layout/cycle6"/>
    <dgm:cxn modelId="{4E1E83C2-863F-4A96-B516-CF84117B55B4}" srcId="{9BAA3D39-5D5E-4B75-94AA-815924EEDD62}" destId="{D51AB83E-E4F2-491B-BCBA-3327B17F408A}" srcOrd="4" destOrd="0" parTransId="{27960289-71F3-4D5F-9DED-21D08710E066}" sibTransId="{26BB618F-9E17-4AAF-BD5C-50128B018F48}"/>
    <dgm:cxn modelId="{539F6ACE-72B8-4902-9BBE-E0F81961473F}" srcId="{9BAA3D39-5D5E-4B75-94AA-815924EEDD62}" destId="{BEE60DE9-58E3-4E6B-82B5-352D695A1EE6}" srcOrd="1" destOrd="0" parTransId="{654F8312-492A-4DCA-A6CB-BDCD31301955}" sibTransId="{66414832-F486-4091-946F-23446E09D141}"/>
    <dgm:cxn modelId="{D0526BD7-1EA6-4D2D-8390-20408351F3DE}" type="presOf" srcId="{BEE60DE9-58E3-4E6B-82B5-352D695A1EE6}" destId="{DBB974E6-7CA9-44CA-B4A6-181DC6EB9751}" srcOrd="0" destOrd="0" presId="urn:microsoft.com/office/officeart/2005/8/layout/cycle6"/>
    <dgm:cxn modelId="{442527E8-2242-41A3-8A5A-3BE42B280AF6}" srcId="{9BAA3D39-5D5E-4B75-94AA-815924EEDD62}" destId="{7FBBF840-1993-43B1-80CB-69369FBAA114}" srcOrd="2" destOrd="0" parTransId="{8821733C-D5C7-490D-9AAB-FBAB219972F0}" sibTransId="{3236189D-707A-42D8-A8CF-C053C6A75048}"/>
    <dgm:cxn modelId="{C6DDC8EF-A387-4062-95C9-76B034E6F6E5}" type="presOf" srcId="{3236189D-707A-42D8-A8CF-C053C6A75048}" destId="{9B23787A-31EC-4BD6-9CCC-269CCCF86C37}" srcOrd="0" destOrd="0" presId="urn:microsoft.com/office/officeart/2005/8/layout/cycle6"/>
    <dgm:cxn modelId="{2F0EBCB1-997B-472C-B80E-58714D35A1A1}" type="presParOf" srcId="{635C232B-764C-4A28-B6A8-9164F8808FE9}" destId="{6487467C-F209-4E76-9B57-083BE5F5318D}" srcOrd="0" destOrd="0" presId="urn:microsoft.com/office/officeart/2005/8/layout/cycle6"/>
    <dgm:cxn modelId="{36CA3B2E-0DC0-4DC3-A0A0-58AFE8A6DFD2}" type="presParOf" srcId="{635C232B-764C-4A28-B6A8-9164F8808FE9}" destId="{81DEA821-E03A-40BD-8414-B8431A0CE5FE}" srcOrd="1" destOrd="0" presId="urn:microsoft.com/office/officeart/2005/8/layout/cycle6"/>
    <dgm:cxn modelId="{7C3BCA2E-051E-4925-94FF-3DF2B339C390}" type="presParOf" srcId="{635C232B-764C-4A28-B6A8-9164F8808FE9}" destId="{2A88CCFA-992B-4084-9A96-13034C307BD2}" srcOrd="2" destOrd="0" presId="urn:microsoft.com/office/officeart/2005/8/layout/cycle6"/>
    <dgm:cxn modelId="{157831D8-5A62-460D-BFFD-279C880EA7B4}" type="presParOf" srcId="{635C232B-764C-4A28-B6A8-9164F8808FE9}" destId="{DBB974E6-7CA9-44CA-B4A6-181DC6EB9751}" srcOrd="3" destOrd="0" presId="urn:microsoft.com/office/officeart/2005/8/layout/cycle6"/>
    <dgm:cxn modelId="{F107FF61-82D1-4A92-AE1E-6203A1E938C1}" type="presParOf" srcId="{635C232B-764C-4A28-B6A8-9164F8808FE9}" destId="{B7090691-FEF6-4799-BF79-96D960BB30F1}" srcOrd="4" destOrd="0" presId="urn:microsoft.com/office/officeart/2005/8/layout/cycle6"/>
    <dgm:cxn modelId="{66355F13-40FC-4049-9EEB-16A496DE9F0D}" type="presParOf" srcId="{635C232B-764C-4A28-B6A8-9164F8808FE9}" destId="{35205F9F-9040-4D12-AEF7-5AF528A5590E}" srcOrd="5" destOrd="0" presId="urn:microsoft.com/office/officeart/2005/8/layout/cycle6"/>
    <dgm:cxn modelId="{6A4F33C4-4ACE-4153-87AC-AEC2F4784683}" type="presParOf" srcId="{635C232B-764C-4A28-B6A8-9164F8808FE9}" destId="{99349941-708B-4A47-82D7-819CD7F88CF8}" srcOrd="6" destOrd="0" presId="urn:microsoft.com/office/officeart/2005/8/layout/cycle6"/>
    <dgm:cxn modelId="{D66899DA-9A4E-40F3-9EB1-B87EA6A3C8E4}" type="presParOf" srcId="{635C232B-764C-4A28-B6A8-9164F8808FE9}" destId="{6E668B18-9930-40B5-82AC-371A3ABC6822}" srcOrd="7" destOrd="0" presId="urn:microsoft.com/office/officeart/2005/8/layout/cycle6"/>
    <dgm:cxn modelId="{3954EBFE-6180-47B3-8529-4EE451DE95E3}" type="presParOf" srcId="{635C232B-764C-4A28-B6A8-9164F8808FE9}" destId="{9B23787A-31EC-4BD6-9CCC-269CCCF86C37}" srcOrd="8" destOrd="0" presId="urn:microsoft.com/office/officeart/2005/8/layout/cycle6"/>
    <dgm:cxn modelId="{F7CFFF96-45F6-4585-BB5F-95845F6D286A}" type="presParOf" srcId="{635C232B-764C-4A28-B6A8-9164F8808FE9}" destId="{1E1EA95D-BF3A-4FDD-98BB-F9AC87601CF5}" srcOrd="9" destOrd="0" presId="urn:microsoft.com/office/officeart/2005/8/layout/cycle6"/>
    <dgm:cxn modelId="{D544EC7D-EE19-4C5A-864D-ADFDAE01B0A8}" type="presParOf" srcId="{635C232B-764C-4A28-B6A8-9164F8808FE9}" destId="{8B266B6E-FDF8-4420-8AF8-9D31B9AB18EE}" srcOrd="10" destOrd="0" presId="urn:microsoft.com/office/officeart/2005/8/layout/cycle6"/>
    <dgm:cxn modelId="{0102DE25-3A30-452D-8EDF-32579BEE807F}" type="presParOf" srcId="{635C232B-764C-4A28-B6A8-9164F8808FE9}" destId="{A9DE7E93-7D37-4EB9-8A0A-4623C515CF8D}" srcOrd="11" destOrd="0" presId="urn:microsoft.com/office/officeart/2005/8/layout/cycle6"/>
    <dgm:cxn modelId="{8A6D597C-9460-4309-9580-9C10D9510D36}" type="presParOf" srcId="{635C232B-764C-4A28-B6A8-9164F8808FE9}" destId="{FBF5F2B5-1391-4387-B0D4-78FAC9D5C640}" srcOrd="12" destOrd="0" presId="urn:microsoft.com/office/officeart/2005/8/layout/cycle6"/>
    <dgm:cxn modelId="{9C3DFEF0-DEE3-4392-B013-9D783732415B}" type="presParOf" srcId="{635C232B-764C-4A28-B6A8-9164F8808FE9}" destId="{FD7FAB97-7F1C-42E9-B76A-1CFCB3B3CF58}" srcOrd="13" destOrd="0" presId="urn:microsoft.com/office/officeart/2005/8/layout/cycle6"/>
    <dgm:cxn modelId="{0D0C8D99-AF71-49D8-AA99-98ED750F666D}" type="presParOf" srcId="{635C232B-764C-4A28-B6A8-9164F8808FE9}" destId="{43F8F940-DE48-4C40-BF60-354A8C9421D8}" srcOrd="14" destOrd="0" presId="urn:microsoft.com/office/officeart/2005/8/layout/cycle6"/>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808E7FA-C286-4D6F-B780-A881386AFE6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F2D3F0C9-3A6A-4BDF-B1EA-5C693CFA2298}">
      <dgm:prSet phldrT="[Text]" custT="1"/>
      <dgm:spPr>
        <a:solidFill>
          <a:schemeClr val="accent1">
            <a:lumMod val="20000"/>
            <a:lumOff val="80000"/>
          </a:schemeClr>
        </a:solidFill>
        <a:ln>
          <a:solidFill>
            <a:schemeClr val="tx1"/>
          </a:solidFill>
        </a:ln>
      </dgm:spPr>
      <dgm:t>
        <a:bodyPr/>
        <a:lstStyle/>
        <a:p>
          <a:r>
            <a:rPr lang="en-GB" sz="2400" dirty="0">
              <a:solidFill>
                <a:schemeClr val="tx1"/>
              </a:solidFill>
            </a:rPr>
            <a:t>Update provided to CID from scene which lacked detail with mindset being it was a suicide. CID decided not to attend as committed elsewhere</a:t>
          </a:r>
        </a:p>
      </dgm:t>
    </dgm:pt>
    <dgm:pt modelId="{2CCE1049-3F4D-4E19-A32B-9E0B54F89347}" type="parTrans" cxnId="{F5FD3771-987C-4706-8F01-DF02663C4D37}">
      <dgm:prSet/>
      <dgm:spPr/>
      <dgm:t>
        <a:bodyPr/>
        <a:lstStyle/>
        <a:p>
          <a:endParaRPr lang="en-GB"/>
        </a:p>
      </dgm:t>
    </dgm:pt>
    <dgm:pt modelId="{D749AA8E-C3D2-464D-8780-A85802D700C1}" type="sibTrans" cxnId="{F5FD3771-987C-4706-8F01-DF02663C4D37}">
      <dgm:prSet/>
      <dgm:spPr/>
      <dgm:t>
        <a:bodyPr/>
        <a:lstStyle/>
        <a:p>
          <a:endParaRPr lang="en-GB"/>
        </a:p>
      </dgm:t>
    </dgm:pt>
    <dgm:pt modelId="{1AE3FC5A-13B3-4125-9562-D8980FA5A53C}">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Request made for FME attendance. FME contacted officers at scene, FME decided not to attend as did not feel death was suspicious</a:t>
          </a:r>
        </a:p>
      </dgm:t>
    </dgm:pt>
    <dgm:pt modelId="{99B80F0D-1530-4759-9CE1-CED308295261}" type="parTrans" cxnId="{29BC0821-A656-4490-B26E-79E249F276B2}">
      <dgm:prSet/>
      <dgm:spPr/>
      <dgm:t>
        <a:bodyPr/>
        <a:lstStyle/>
        <a:p>
          <a:endParaRPr lang="en-GB"/>
        </a:p>
      </dgm:t>
    </dgm:pt>
    <dgm:pt modelId="{5E1CF088-81D1-4211-B640-C02342DAF6CB}" type="sibTrans" cxnId="{29BC0821-A656-4490-B26E-79E249F276B2}">
      <dgm:prSet/>
      <dgm:spPr/>
      <dgm:t>
        <a:bodyPr/>
        <a:lstStyle/>
        <a:p>
          <a:endParaRPr lang="en-GB"/>
        </a:p>
      </dgm:t>
    </dgm:pt>
    <dgm:pt modelId="{C5748B35-3CB7-4271-B037-42FE563BAE0F}">
      <dgm:prSet phldrT="[Text]" custT="1"/>
      <dgm:spPr>
        <a:solidFill>
          <a:schemeClr val="accent1">
            <a:lumMod val="60000"/>
            <a:lumOff val="40000"/>
          </a:schemeClr>
        </a:solidFill>
        <a:ln>
          <a:solidFill>
            <a:schemeClr val="tx1"/>
          </a:solidFill>
        </a:ln>
      </dgm:spPr>
      <dgm:t>
        <a:bodyPr/>
        <a:lstStyle/>
        <a:p>
          <a:r>
            <a:rPr lang="en-GB" sz="2400" dirty="0">
              <a:solidFill>
                <a:schemeClr val="tx1"/>
              </a:solidFill>
            </a:rPr>
            <a:t>CSI attended &amp; took limited, poor quality pictures</a:t>
          </a:r>
        </a:p>
      </dgm:t>
    </dgm:pt>
    <dgm:pt modelId="{D6253524-6816-40D4-987A-AEB97182CEFA}" type="parTrans" cxnId="{E05E58D7-A25E-4A1C-9DD5-0A75DED4A515}">
      <dgm:prSet/>
      <dgm:spPr/>
      <dgm:t>
        <a:bodyPr/>
        <a:lstStyle/>
        <a:p>
          <a:endParaRPr lang="en-GB"/>
        </a:p>
      </dgm:t>
    </dgm:pt>
    <dgm:pt modelId="{4685AC16-C71B-47E7-887E-1857DE097B62}" type="sibTrans" cxnId="{E05E58D7-A25E-4A1C-9DD5-0A75DED4A515}">
      <dgm:prSet/>
      <dgm:spPr/>
      <dgm:t>
        <a:bodyPr/>
        <a:lstStyle/>
        <a:p>
          <a:endParaRPr lang="en-GB"/>
        </a:p>
      </dgm:t>
    </dgm:pt>
    <dgm:pt modelId="{62802A0C-D145-4EA3-B064-FFD5741B53F6}">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Lesley’s body was taken by Undertakers to Morriston hospital &amp; a visual examination was undertaken with no concerns raised</a:t>
          </a:r>
        </a:p>
      </dgm:t>
    </dgm:pt>
    <dgm:pt modelId="{45EBC657-90D2-487B-B006-DC010465B02C}" type="parTrans" cxnId="{8976845D-FBBC-44DA-B9DB-76002111311F}">
      <dgm:prSet/>
      <dgm:spPr/>
      <dgm:t>
        <a:bodyPr/>
        <a:lstStyle/>
        <a:p>
          <a:endParaRPr lang="en-GB"/>
        </a:p>
      </dgm:t>
    </dgm:pt>
    <dgm:pt modelId="{B9B95462-43AE-446F-ACAD-5F50F5C12CD6}" type="sibTrans" cxnId="{8976845D-FBBC-44DA-B9DB-76002111311F}">
      <dgm:prSet/>
      <dgm:spPr/>
      <dgm:t>
        <a:bodyPr/>
        <a:lstStyle/>
        <a:p>
          <a:endParaRPr lang="en-GB"/>
        </a:p>
      </dgm:t>
    </dgm:pt>
    <dgm:pt modelId="{34863DC2-9C28-490B-8DE2-A88EB0659250}">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The body was returned to the Undertakers &amp; embalmed in readiness for her cremation during the first week in May</a:t>
          </a:r>
        </a:p>
      </dgm:t>
    </dgm:pt>
    <dgm:pt modelId="{70F95411-9105-43EE-8FE0-F092CF3E9D64}" type="parTrans" cxnId="{5C54A53F-A34E-4DA3-91AD-A5533F590495}">
      <dgm:prSet/>
      <dgm:spPr/>
      <dgm:t>
        <a:bodyPr/>
        <a:lstStyle/>
        <a:p>
          <a:endParaRPr lang="en-GB"/>
        </a:p>
      </dgm:t>
    </dgm:pt>
    <dgm:pt modelId="{C43F1DA7-2B12-4F74-A375-487C4AB8B010}" type="sibTrans" cxnId="{5C54A53F-A34E-4DA3-91AD-A5533F590495}">
      <dgm:prSet/>
      <dgm:spPr/>
      <dgm:t>
        <a:bodyPr/>
        <a:lstStyle/>
        <a:p>
          <a:endParaRPr lang="en-GB"/>
        </a:p>
      </dgm:t>
    </dgm:pt>
    <dgm:pt modelId="{6CD02F58-C626-46B8-9B0C-8D8EBDF80DF1}" type="pres">
      <dgm:prSet presAssocID="{7808E7FA-C286-4D6F-B780-A881386AFE60}" presName="diagram" presStyleCnt="0">
        <dgm:presLayoutVars>
          <dgm:dir/>
          <dgm:resizeHandles val="exact"/>
        </dgm:presLayoutVars>
      </dgm:prSet>
      <dgm:spPr/>
    </dgm:pt>
    <dgm:pt modelId="{2C52F695-30BA-49A1-A589-F31AC9E65347}" type="pres">
      <dgm:prSet presAssocID="{F2D3F0C9-3A6A-4BDF-B1EA-5C693CFA2298}" presName="node" presStyleLbl="node1" presStyleIdx="0" presStyleCnt="5">
        <dgm:presLayoutVars>
          <dgm:bulletEnabled val="1"/>
        </dgm:presLayoutVars>
      </dgm:prSet>
      <dgm:spPr/>
    </dgm:pt>
    <dgm:pt modelId="{D6C0C4DC-AAEE-4176-8A5F-D17000141931}" type="pres">
      <dgm:prSet presAssocID="{D749AA8E-C3D2-464D-8780-A85802D700C1}" presName="sibTrans" presStyleCnt="0"/>
      <dgm:spPr/>
    </dgm:pt>
    <dgm:pt modelId="{C8796D3F-C948-4816-9230-5F9820425011}" type="pres">
      <dgm:prSet presAssocID="{1AE3FC5A-13B3-4125-9562-D8980FA5A53C}" presName="node" presStyleLbl="node1" presStyleIdx="1" presStyleCnt="5">
        <dgm:presLayoutVars>
          <dgm:bulletEnabled val="1"/>
        </dgm:presLayoutVars>
      </dgm:prSet>
      <dgm:spPr/>
    </dgm:pt>
    <dgm:pt modelId="{77D2959E-FED8-4737-9F63-9CA752CE35D4}" type="pres">
      <dgm:prSet presAssocID="{5E1CF088-81D1-4211-B640-C02342DAF6CB}" presName="sibTrans" presStyleCnt="0"/>
      <dgm:spPr/>
    </dgm:pt>
    <dgm:pt modelId="{C6901C87-CD50-4D30-BE6D-6DF85D7682CD}" type="pres">
      <dgm:prSet presAssocID="{C5748B35-3CB7-4271-B037-42FE563BAE0F}" presName="node" presStyleLbl="node1" presStyleIdx="2" presStyleCnt="5">
        <dgm:presLayoutVars>
          <dgm:bulletEnabled val="1"/>
        </dgm:presLayoutVars>
      </dgm:prSet>
      <dgm:spPr/>
    </dgm:pt>
    <dgm:pt modelId="{867838AC-BCFE-4429-A88A-EB6334219E60}" type="pres">
      <dgm:prSet presAssocID="{4685AC16-C71B-47E7-887E-1857DE097B62}" presName="sibTrans" presStyleCnt="0"/>
      <dgm:spPr/>
    </dgm:pt>
    <dgm:pt modelId="{304B5CC2-5414-4DF9-8368-0B7D4EF8BE83}" type="pres">
      <dgm:prSet presAssocID="{62802A0C-D145-4EA3-B064-FFD5741B53F6}" presName="node" presStyleLbl="node1" presStyleIdx="3" presStyleCnt="5">
        <dgm:presLayoutVars>
          <dgm:bulletEnabled val="1"/>
        </dgm:presLayoutVars>
      </dgm:prSet>
      <dgm:spPr/>
    </dgm:pt>
    <dgm:pt modelId="{51DC5F91-B42A-4BBE-926A-9E7DD223F439}" type="pres">
      <dgm:prSet presAssocID="{B9B95462-43AE-446F-ACAD-5F50F5C12CD6}" presName="sibTrans" presStyleCnt="0"/>
      <dgm:spPr/>
    </dgm:pt>
    <dgm:pt modelId="{CDA041FF-2270-4698-9AB3-6EE4976CA3B7}" type="pres">
      <dgm:prSet presAssocID="{34863DC2-9C28-490B-8DE2-A88EB0659250}" presName="node" presStyleLbl="node1" presStyleIdx="4" presStyleCnt="5">
        <dgm:presLayoutVars>
          <dgm:bulletEnabled val="1"/>
        </dgm:presLayoutVars>
      </dgm:prSet>
      <dgm:spPr/>
    </dgm:pt>
  </dgm:ptLst>
  <dgm:cxnLst>
    <dgm:cxn modelId="{29BC0821-A656-4490-B26E-79E249F276B2}" srcId="{7808E7FA-C286-4D6F-B780-A881386AFE60}" destId="{1AE3FC5A-13B3-4125-9562-D8980FA5A53C}" srcOrd="1" destOrd="0" parTransId="{99B80F0D-1530-4759-9CE1-CED308295261}" sibTransId="{5E1CF088-81D1-4211-B640-C02342DAF6CB}"/>
    <dgm:cxn modelId="{6E5BB62A-0F35-421C-A40E-2C617A759A44}" type="presOf" srcId="{F2D3F0C9-3A6A-4BDF-B1EA-5C693CFA2298}" destId="{2C52F695-30BA-49A1-A589-F31AC9E65347}" srcOrd="0" destOrd="0" presId="urn:microsoft.com/office/officeart/2005/8/layout/default"/>
    <dgm:cxn modelId="{5C54A53F-A34E-4DA3-91AD-A5533F590495}" srcId="{7808E7FA-C286-4D6F-B780-A881386AFE60}" destId="{34863DC2-9C28-490B-8DE2-A88EB0659250}" srcOrd="4" destOrd="0" parTransId="{70F95411-9105-43EE-8FE0-F092CF3E9D64}" sibTransId="{C43F1DA7-2B12-4F74-A375-487C4AB8B010}"/>
    <dgm:cxn modelId="{8976845D-FBBC-44DA-B9DB-76002111311F}" srcId="{7808E7FA-C286-4D6F-B780-A881386AFE60}" destId="{62802A0C-D145-4EA3-B064-FFD5741B53F6}" srcOrd="3" destOrd="0" parTransId="{45EBC657-90D2-487B-B006-DC010465B02C}" sibTransId="{B9B95462-43AE-446F-ACAD-5F50F5C12CD6}"/>
    <dgm:cxn modelId="{B7F41C62-B8E4-41C7-8C38-7FE472AFE825}" type="presOf" srcId="{7808E7FA-C286-4D6F-B780-A881386AFE60}" destId="{6CD02F58-C626-46B8-9B0C-8D8EBDF80DF1}" srcOrd="0" destOrd="0" presId="urn:microsoft.com/office/officeart/2005/8/layout/default"/>
    <dgm:cxn modelId="{0339DD70-3FD3-4184-907D-37A8A92520DE}" type="presOf" srcId="{C5748B35-3CB7-4271-B037-42FE563BAE0F}" destId="{C6901C87-CD50-4D30-BE6D-6DF85D7682CD}" srcOrd="0" destOrd="0" presId="urn:microsoft.com/office/officeart/2005/8/layout/default"/>
    <dgm:cxn modelId="{F5FD3771-987C-4706-8F01-DF02663C4D37}" srcId="{7808E7FA-C286-4D6F-B780-A881386AFE60}" destId="{F2D3F0C9-3A6A-4BDF-B1EA-5C693CFA2298}" srcOrd="0" destOrd="0" parTransId="{2CCE1049-3F4D-4E19-A32B-9E0B54F89347}" sibTransId="{D749AA8E-C3D2-464D-8780-A85802D700C1}"/>
    <dgm:cxn modelId="{B1EF6E73-8063-45F3-8EF8-BE1DECBFF2C0}" type="presOf" srcId="{62802A0C-D145-4EA3-B064-FFD5741B53F6}" destId="{304B5CC2-5414-4DF9-8368-0B7D4EF8BE83}" srcOrd="0" destOrd="0" presId="urn:microsoft.com/office/officeart/2005/8/layout/default"/>
    <dgm:cxn modelId="{1A4E7A86-83C7-4C55-A9A1-4C0115A4FC76}" type="presOf" srcId="{34863DC2-9C28-490B-8DE2-A88EB0659250}" destId="{CDA041FF-2270-4698-9AB3-6EE4976CA3B7}" srcOrd="0" destOrd="0" presId="urn:microsoft.com/office/officeart/2005/8/layout/default"/>
    <dgm:cxn modelId="{E05E58D7-A25E-4A1C-9DD5-0A75DED4A515}" srcId="{7808E7FA-C286-4D6F-B780-A881386AFE60}" destId="{C5748B35-3CB7-4271-B037-42FE563BAE0F}" srcOrd="2" destOrd="0" parTransId="{D6253524-6816-40D4-987A-AEB97182CEFA}" sibTransId="{4685AC16-C71B-47E7-887E-1857DE097B62}"/>
    <dgm:cxn modelId="{7F846CFB-275C-4A41-9D91-3907F4AAC190}" type="presOf" srcId="{1AE3FC5A-13B3-4125-9562-D8980FA5A53C}" destId="{C8796D3F-C948-4816-9230-5F9820425011}" srcOrd="0" destOrd="0" presId="urn:microsoft.com/office/officeart/2005/8/layout/default"/>
    <dgm:cxn modelId="{38D68EF1-9856-49A0-8713-455387F3D645}" type="presParOf" srcId="{6CD02F58-C626-46B8-9B0C-8D8EBDF80DF1}" destId="{2C52F695-30BA-49A1-A589-F31AC9E65347}" srcOrd="0" destOrd="0" presId="urn:microsoft.com/office/officeart/2005/8/layout/default"/>
    <dgm:cxn modelId="{175281F6-C4B4-4C4C-89D1-E5B0FF6E9D73}" type="presParOf" srcId="{6CD02F58-C626-46B8-9B0C-8D8EBDF80DF1}" destId="{D6C0C4DC-AAEE-4176-8A5F-D17000141931}" srcOrd="1" destOrd="0" presId="urn:microsoft.com/office/officeart/2005/8/layout/default"/>
    <dgm:cxn modelId="{20C19399-CD1A-467B-A603-D0E57209A241}" type="presParOf" srcId="{6CD02F58-C626-46B8-9B0C-8D8EBDF80DF1}" destId="{C8796D3F-C948-4816-9230-5F9820425011}" srcOrd="2" destOrd="0" presId="urn:microsoft.com/office/officeart/2005/8/layout/default"/>
    <dgm:cxn modelId="{305211BA-2153-4325-A338-586CD4EF0CF6}" type="presParOf" srcId="{6CD02F58-C626-46B8-9B0C-8D8EBDF80DF1}" destId="{77D2959E-FED8-4737-9F63-9CA752CE35D4}" srcOrd="3" destOrd="0" presId="urn:microsoft.com/office/officeart/2005/8/layout/default"/>
    <dgm:cxn modelId="{8B7F3C4C-ED8B-4E0D-940C-CF7D6D415C71}" type="presParOf" srcId="{6CD02F58-C626-46B8-9B0C-8D8EBDF80DF1}" destId="{C6901C87-CD50-4D30-BE6D-6DF85D7682CD}" srcOrd="4" destOrd="0" presId="urn:microsoft.com/office/officeart/2005/8/layout/default"/>
    <dgm:cxn modelId="{8389FD54-393A-40D8-BE8E-D9D47F21649B}" type="presParOf" srcId="{6CD02F58-C626-46B8-9B0C-8D8EBDF80DF1}" destId="{867838AC-BCFE-4429-A88A-EB6334219E60}" srcOrd="5" destOrd="0" presId="urn:microsoft.com/office/officeart/2005/8/layout/default"/>
    <dgm:cxn modelId="{614DC4CA-92CC-40E1-B159-E88074FB516D}" type="presParOf" srcId="{6CD02F58-C626-46B8-9B0C-8D8EBDF80DF1}" destId="{304B5CC2-5414-4DF9-8368-0B7D4EF8BE83}" srcOrd="6" destOrd="0" presId="urn:microsoft.com/office/officeart/2005/8/layout/default"/>
    <dgm:cxn modelId="{207D2841-8A4C-4975-B378-C45E5DC32EDB}" type="presParOf" srcId="{6CD02F58-C626-46B8-9B0C-8D8EBDF80DF1}" destId="{51DC5F91-B42A-4BBE-926A-9E7DD223F439}" srcOrd="7" destOrd="0" presId="urn:microsoft.com/office/officeart/2005/8/layout/default"/>
    <dgm:cxn modelId="{905D444B-4739-4BF1-8B8D-BB80554162DB}" type="presParOf" srcId="{6CD02F58-C626-46B8-9B0C-8D8EBDF80DF1}" destId="{CDA041FF-2270-4698-9AB3-6EE4976CA3B7}" srcOrd="8" destOrd="0" presId="urn:microsoft.com/office/officeart/2005/8/layout/defaul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8222250-E7C0-4EAE-8EFB-3DC42E61C9D4}"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74FBFA7F-C3B9-46BE-9B30-564C784561D6}">
      <dgm:prSet phldrT="[Text]" custT="1"/>
      <dgm:spPr>
        <a:solidFill>
          <a:schemeClr val="accent1">
            <a:lumMod val="60000"/>
            <a:lumOff val="40000"/>
          </a:schemeClr>
        </a:solidFill>
        <a:ln>
          <a:solidFill>
            <a:schemeClr val="tx1"/>
          </a:solidFill>
        </a:ln>
      </dgm:spPr>
      <dgm:t>
        <a:bodyPr/>
        <a:lstStyle/>
        <a:p>
          <a:r>
            <a:rPr lang="en-GB" sz="2000" dirty="0">
              <a:solidFill>
                <a:schemeClr val="tx1"/>
              </a:solidFill>
            </a:rPr>
            <a:t>At 0249hrs on Sat 28</a:t>
          </a:r>
          <a:r>
            <a:rPr lang="en-GB" sz="2000" baseline="30000" dirty="0">
              <a:solidFill>
                <a:schemeClr val="tx1"/>
              </a:solidFill>
            </a:rPr>
            <a:t>th</a:t>
          </a:r>
          <a:r>
            <a:rPr lang="en-GB" sz="2000" dirty="0">
              <a:solidFill>
                <a:schemeClr val="tx1"/>
              </a:solidFill>
            </a:rPr>
            <a:t> April 2018 Natasha KISSELEVSKAIA contacted PSC &amp; reported the following….</a:t>
          </a:r>
        </a:p>
      </dgm:t>
    </dgm:pt>
    <dgm:pt modelId="{B64998A6-E4B0-4B05-AFFE-A9A22BD75724}" type="parTrans" cxnId="{888B8760-404A-492C-A2D2-33C5AB441234}">
      <dgm:prSet/>
      <dgm:spPr/>
      <dgm:t>
        <a:bodyPr/>
        <a:lstStyle/>
        <a:p>
          <a:endParaRPr lang="en-GB"/>
        </a:p>
      </dgm:t>
    </dgm:pt>
    <dgm:pt modelId="{8C3DFF15-2091-4871-A391-62A8879096CF}" type="sibTrans" cxnId="{888B8760-404A-492C-A2D2-33C5AB441234}">
      <dgm:prSet/>
      <dgm:spPr/>
      <dgm:t>
        <a:bodyPr/>
        <a:lstStyle/>
        <a:p>
          <a:endParaRPr lang="en-GB"/>
        </a:p>
      </dgm:t>
    </dgm:pt>
    <dgm:pt modelId="{6A7553A7-4964-4BD9-9748-5CFCDEDC74EB}">
      <dgm:prSet phldrT="[Text]" custT="1"/>
      <dgm:spPr>
        <a:solidFill>
          <a:schemeClr val="tx2">
            <a:lumMod val="40000"/>
            <a:lumOff val="60000"/>
            <a:alpha val="90000"/>
          </a:schemeClr>
        </a:solidFill>
        <a:ln>
          <a:solidFill>
            <a:schemeClr val="tx1">
              <a:alpha val="90000"/>
            </a:schemeClr>
          </a:solidFill>
        </a:ln>
      </dgm:spPr>
      <dgm:t>
        <a:bodyPr/>
        <a:lstStyle/>
        <a:p>
          <a:r>
            <a:rPr lang="en-GB" sz="2000" dirty="0"/>
            <a:t>‘My friend’s mother, Lesley POTTER hung herself 2 weeks ago. On Wednesday, her husband who I work with told me she had not hung herself &amp; that he had done it because he had enough of her. He then said to me </a:t>
          </a:r>
          <a:r>
            <a:rPr lang="en-GB" sz="2000" b="1" dirty="0"/>
            <a:t>‘Now Lesley’s gone, come &amp; move in with me, we don’t have to have sex, just be mine.’</a:t>
          </a:r>
          <a:r>
            <a:rPr lang="en-GB" sz="2000" dirty="0"/>
            <a:t> Found this very odd as he had just lost his wife, he’s always liked me.</a:t>
          </a:r>
        </a:p>
      </dgm:t>
    </dgm:pt>
    <dgm:pt modelId="{24AE1091-BA2F-4C44-A261-8E6960F09CDA}" type="parTrans" cxnId="{672CAC33-EA3A-4BB8-B368-703977FE8FF7}">
      <dgm:prSet/>
      <dgm:spPr/>
      <dgm:t>
        <a:bodyPr/>
        <a:lstStyle/>
        <a:p>
          <a:endParaRPr lang="en-GB"/>
        </a:p>
      </dgm:t>
    </dgm:pt>
    <dgm:pt modelId="{0204A41C-9A41-4EBC-9EB1-50F197AA7C11}" type="sibTrans" cxnId="{672CAC33-EA3A-4BB8-B368-703977FE8FF7}">
      <dgm:prSet/>
      <dgm:spPr/>
      <dgm:t>
        <a:bodyPr/>
        <a:lstStyle/>
        <a:p>
          <a:endParaRPr lang="en-GB"/>
        </a:p>
      </dgm:t>
    </dgm:pt>
    <dgm:pt modelId="{3F73F14E-E042-4CE6-B78B-27F34F13B142}">
      <dgm:prSet phldrT="[Text]" custT="1"/>
      <dgm:spPr>
        <a:solidFill>
          <a:schemeClr val="accent1">
            <a:lumMod val="60000"/>
            <a:lumOff val="40000"/>
          </a:schemeClr>
        </a:solidFill>
        <a:ln>
          <a:solidFill>
            <a:schemeClr val="tx1"/>
          </a:solidFill>
        </a:ln>
      </dgm:spPr>
      <dgm:t>
        <a:bodyPr/>
        <a:lstStyle/>
        <a:p>
          <a:r>
            <a:rPr lang="en-GB" sz="2000" dirty="0">
              <a:solidFill>
                <a:schemeClr val="tx1"/>
              </a:solidFill>
            </a:rPr>
            <a:t>On Monday 30</a:t>
          </a:r>
          <a:r>
            <a:rPr lang="en-GB" sz="2000" baseline="30000" dirty="0">
              <a:solidFill>
                <a:schemeClr val="tx1"/>
              </a:solidFill>
            </a:rPr>
            <a:t>th</a:t>
          </a:r>
          <a:r>
            <a:rPr lang="en-GB" sz="2000" dirty="0">
              <a:solidFill>
                <a:schemeClr val="tx1"/>
              </a:solidFill>
            </a:rPr>
            <a:t> April Derek was arrested on suspicion of murder. He made the following significant comment…</a:t>
          </a:r>
        </a:p>
      </dgm:t>
    </dgm:pt>
    <dgm:pt modelId="{D23F8D7D-3967-49FC-B47C-A68AAC16837F}" type="parTrans" cxnId="{30DD41F9-3D5D-4C1A-B28B-4ECF9C95E3F7}">
      <dgm:prSet/>
      <dgm:spPr/>
      <dgm:t>
        <a:bodyPr/>
        <a:lstStyle/>
        <a:p>
          <a:endParaRPr lang="en-GB"/>
        </a:p>
      </dgm:t>
    </dgm:pt>
    <dgm:pt modelId="{4A8D03D2-DD7E-463F-A735-02BBFA5BC527}" type="sibTrans" cxnId="{30DD41F9-3D5D-4C1A-B28B-4ECF9C95E3F7}">
      <dgm:prSet/>
      <dgm:spPr/>
      <dgm:t>
        <a:bodyPr/>
        <a:lstStyle/>
        <a:p>
          <a:endParaRPr lang="en-GB"/>
        </a:p>
      </dgm:t>
    </dgm:pt>
    <dgm:pt modelId="{78DCE179-A58F-4B08-99DE-9A7A1DB77338}">
      <dgm:prSet phldrT="[Text]" custT="1"/>
      <dgm:spPr>
        <a:solidFill>
          <a:schemeClr val="tx2">
            <a:lumMod val="40000"/>
            <a:lumOff val="60000"/>
            <a:alpha val="90000"/>
          </a:schemeClr>
        </a:solidFill>
        <a:ln>
          <a:solidFill>
            <a:schemeClr val="tx1">
              <a:alpha val="90000"/>
            </a:schemeClr>
          </a:solidFill>
        </a:ln>
      </dgm:spPr>
      <dgm:t>
        <a:bodyPr/>
        <a:lstStyle/>
        <a:p>
          <a:r>
            <a:rPr lang="en-GB" sz="2000" dirty="0"/>
            <a:t>‘I helped her, she wanted to go, she made her choice. I put a bit of wood up in the ceiling. I tied the knots, I didn’t think that she would go through with it.’</a:t>
          </a:r>
        </a:p>
      </dgm:t>
    </dgm:pt>
    <dgm:pt modelId="{7C3E5889-60D8-436C-BB88-6CAB746C65DA}" type="parTrans" cxnId="{42D296BD-3CE3-4EA6-BE7C-8E6132599F21}">
      <dgm:prSet/>
      <dgm:spPr/>
      <dgm:t>
        <a:bodyPr/>
        <a:lstStyle/>
        <a:p>
          <a:endParaRPr lang="en-GB"/>
        </a:p>
      </dgm:t>
    </dgm:pt>
    <dgm:pt modelId="{663B150C-4A6F-454C-B45D-3EE5555D22A6}" type="sibTrans" cxnId="{42D296BD-3CE3-4EA6-BE7C-8E6132599F21}">
      <dgm:prSet/>
      <dgm:spPr/>
      <dgm:t>
        <a:bodyPr/>
        <a:lstStyle/>
        <a:p>
          <a:endParaRPr lang="en-GB"/>
        </a:p>
      </dgm:t>
    </dgm:pt>
    <dgm:pt modelId="{3FEAECEE-7E11-42AC-A7D0-A6BF6704B407}" type="pres">
      <dgm:prSet presAssocID="{18222250-E7C0-4EAE-8EFB-3DC42E61C9D4}" presName="Name0" presStyleCnt="0">
        <dgm:presLayoutVars>
          <dgm:dir/>
          <dgm:animLvl val="lvl"/>
          <dgm:resizeHandles val="exact"/>
        </dgm:presLayoutVars>
      </dgm:prSet>
      <dgm:spPr/>
    </dgm:pt>
    <dgm:pt modelId="{3EC546A6-0A94-4B7E-9A94-1A25C872631B}" type="pres">
      <dgm:prSet presAssocID="{74FBFA7F-C3B9-46BE-9B30-564C784561D6}" presName="linNode" presStyleCnt="0"/>
      <dgm:spPr/>
    </dgm:pt>
    <dgm:pt modelId="{61F22B67-9553-4A8C-98EC-C2E5DC845BB2}" type="pres">
      <dgm:prSet presAssocID="{74FBFA7F-C3B9-46BE-9B30-564C784561D6}" presName="parentText" presStyleLbl="node1" presStyleIdx="0" presStyleCnt="2" custScaleX="69607">
        <dgm:presLayoutVars>
          <dgm:chMax val="1"/>
          <dgm:bulletEnabled val="1"/>
        </dgm:presLayoutVars>
      </dgm:prSet>
      <dgm:spPr/>
    </dgm:pt>
    <dgm:pt modelId="{F40CF7F1-E355-4909-9AEE-A731E27DDDD7}" type="pres">
      <dgm:prSet presAssocID="{74FBFA7F-C3B9-46BE-9B30-564C784561D6}" presName="descendantText" presStyleLbl="alignAccFollowNode1" presStyleIdx="0" presStyleCnt="2" custScaleX="114044" custScaleY="116459">
        <dgm:presLayoutVars>
          <dgm:bulletEnabled val="1"/>
        </dgm:presLayoutVars>
      </dgm:prSet>
      <dgm:spPr/>
    </dgm:pt>
    <dgm:pt modelId="{0F67C859-5E09-428B-B835-00B8EC2096B1}" type="pres">
      <dgm:prSet presAssocID="{8C3DFF15-2091-4871-A391-62A8879096CF}" presName="sp" presStyleCnt="0"/>
      <dgm:spPr/>
    </dgm:pt>
    <dgm:pt modelId="{C940EE2E-4A76-482E-AE84-220BC6EA87BE}" type="pres">
      <dgm:prSet presAssocID="{3F73F14E-E042-4CE6-B78B-27F34F13B142}" presName="linNode" presStyleCnt="0"/>
      <dgm:spPr/>
    </dgm:pt>
    <dgm:pt modelId="{12C76B35-5B6F-45C8-803A-07E2885E89F3}" type="pres">
      <dgm:prSet presAssocID="{3F73F14E-E042-4CE6-B78B-27F34F13B142}" presName="parentText" presStyleLbl="node1" presStyleIdx="1" presStyleCnt="2" custScaleX="68927">
        <dgm:presLayoutVars>
          <dgm:chMax val="1"/>
          <dgm:bulletEnabled val="1"/>
        </dgm:presLayoutVars>
      </dgm:prSet>
      <dgm:spPr/>
    </dgm:pt>
    <dgm:pt modelId="{BCB01A98-1497-4F5C-8662-79C72449534D}" type="pres">
      <dgm:prSet presAssocID="{3F73F14E-E042-4CE6-B78B-27F34F13B142}" presName="descendantText" presStyleLbl="alignAccFollowNode1" presStyleIdx="1" presStyleCnt="2" custScaleX="115601" custScaleY="110377">
        <dgm:presLayoutVars>
          <dgm:bulletEnabled val="1"/>
        </dgm:presLayoutVars>
      </dgm:prSet>
      <dgm:spPr/>
    </dgm:pt>
  </dgm:ptLst>
  <dgm:cxnLst>
    <dgm:cxn modelId="{672CAC33-EA3A-4BB8-B368-703977FE8FF7}" srcId="{74FBFA7F-C3B9-46BE-9B30-564C784561D6}" destId="{6A7553A7-4964-4BD9-9748-5CFCDEDC74EB}" srcOrd="0" destOrd="0" parTransId="{24AE1091-BA2F-4C44-A261-8E6960F09CDA}" sibTransId="{0204A41C-9A41-4EBC-9EB1-50F197AA7C11}"/>
    <dgm:cxn modelId="{888B8760-404A-492C-A2D2-33C5AB441234}" srcId="{18222250-E7C0-4EAE-8EFB-3DC42E61C9D4}" destId="{74FBFA7F-C3B9-46BE-9B30-564C784561D6}" srcOrd="0" destOrd="0" parTransId="{B64998A6-E4B0-4B05-AFFE-A9A22BD75724}" sibTransId="{8C3DFF15-2091-4871-A391-62A8879096CF}"/>
    <dgm:cxn modelId="{6E41F870-6C8A-45BC-BEF6-C925A400A025}" type="presOf" srcId="{18222250-E7C0-4EAE-8EFB-3DC42E61C9D4}" destId="{3FEAECEE-7E11-42AC-A7D0-A6BF6704B407}" srcOrd="0" destOrd="0" presId="urn:microsoft.com/office/officeart/2005/8/layout/vList5"/>
    <dgm:cxn modelId="{C29C3C94-DBE3-4DED-812A-530CDB4BF54A}" type="presOf" srcId="{78DCE179-A58F-4B08-99DE-9A7A1DB77338}" destId="{BCB01A98-1497-4F5C-8662-79C72449534D}" srcOrd="0" destOrd="0" presId="urn:microsoft.com/office/officeart/2005/8/layout/vList5"/>
    <dgm:cxn modelId="{7B67B5A6-28D2-4B8A-A090-0930C46BE389}" type="presOf" srcId="{3F73F14E-E042-4CE6-B78B-27F34F13B142}" destId="{12C76B35-5B6F-45C8-803A-07E2885E89F3}" srcOrd="0" destOrd="0" presId="urn:microsoft.com/office/officeart/2005/8/layout/vList5"/>
    <dgm:cxn modelId="{EA3339B5-D6F8-400D-924C-248DCBC6B69C}" type="presOf" srcId="{6A7553A7-4964-4BD9-9748-5CFCDEDC74EB}" destId="{F40CF7F1-E355-4909-9AEE-A731E27DDDD7}" srcOrd="0" destOrd="0" presId="urn:microsoft.com/office/officeart/2005/8/layout/vList5"/>
    <dgm:cxn modelId="{42D296BD-3CE3-4EA6-BE7C-8E6132599F21}" srcId="{3F73F14E-E042-4CE6-B78B-27F34F13B142}" destId="{78DCE179-A58F-4B08-99DE-9A7A1DB77338}" srcOrd="0" destOrd="0" parTransId="{7C3E5889-60D8-436C-BB88-6CAB746C65DA}" sibTransId="{663B150C-4A6F-454C-B45D-3EE5555D22A6}"/>
    <dgm:cxn modelId="{676970BE-183A-45FC-B5B6-CFA2300111FB}" type="presOf" srcId="{74FBFA7F-C3B9-46BE-9B30-564C784561D6}" destId="{61F22B67-9553-4A8C-98EC-C2E5DC845BB2}" srcOrd="0" destOrd="0" presId="urn:microsoft.com/office/officeart/2005/8/layout/vList5"/>
    <dgm:cxn modelId="{30DD41F9-3D5D-4C1A-B28B-4ECF9C95E3F7}" srcId="{18222250-E7C0-4EAE-8EFB-3DC42E61C9D4}" destId="{3F73F14E-E042-4CE6-B78B-27F34F13B142}" srcOrd="1" destOrd="0" parTransId="{D23F8D7D-3967-49FC-B47C-A68AAC16837F}" sibTransId="{4A8D03D2-DD7E-463F-A735-02BBFA5BC527}"/>
    <dgm:cxn modelId="{C564A97C-E168-4C4F-A535-BC459DC780C4}" type="presParOf" srcId="{3FEAECEE-7E11-42AC-A7D0-A6BF6704B407}" destId="{3EC546A6-0A94-4B7E-9A94-1A25C872631B}" srcOrd="0" destOrd="0" presId="urn:microsoft.com/office/officeart/2005/8/layout/vList5"/>
    <dgm:cxn modelId="{BF928520-37E7-4B90-9667-FABDE8D8E606}" type="presParOf" srcId="{3EC546A6-0A94-4B7E-9A94-1A25C872631B}" destId="{61F22B67-9553-4A8C-98EC-C2E5DC845BB2}" srcOrd="0" destOrd="0" presId="urn:microsoft.com/office/officeart/2005/8/layout/vList5"/>
    <dgm:cxn modelId="{33E8A599-6CF3-44C8-B242-2F08BCB46C85}" type="presParOf" srcId="{3EC546A6-0A94-4B7E-9A94-1A25C872631B}" destId="{F40CF7F1-E355-4909-9AEE-A731E27DDDD7}" srcOrd="1" destOrd="0" presId="urn:microsoft.com/office/officeart/2005/8/layout/vList5"/>
    <dgm:cxn modelId="{6098422B-AE1E-4143-AC37-2E77CA4654FE}" type="presParOf" srcId="{3FEAECEE-7E11-42AC-A7D0-A6BF6704B407}" destId="{0F67C859-5E09-428B-B835-00B8EC2096B1}" srcOrd="1" destOrd="0" presId="urn:microsoft.com/office/officeart/2005/8/layout/vList5"/>
    <dgm:cxn modelId="{F0F7D213-7CC7-4597-9593-A6AF10CEA7E4}" type="presParOf" srcId="{3FEAECEE-7E11-42AC-A7D0-A6BF6704B407}" destId="{C940EE2E-4A76-482E-AE84-220BC6EA87BE}" srcOrd="2" destOrd="0" presId="urn:microsoft.com/office/officeart/2005/8/layout/vList5"/>
    <dgm:cxn modelId="{F64047FD-C7FE-4959-90AB-4F587FAD4370}" type="presParOf" srcId="{C940EE2E-4A76-482E-AE84-220BC6EA87BE}" destId="{12C76B35-5B6F-45C8-803A-07E2885E89F3}" srcOrd="0" destOrd="0" presId="urn:microsoft.com/office/officeart/2005/8/layout/vList5"/>
    <dgm:cxn modelId="{BBECFD8C-184B-40B4-855B-29A2D5657A0B}" type="presParOf" srcId="{C940EE2E-4A76-482E-AE84-220BC6EA87BE}" destId="{BCB01A98-1497-4F5C-8662-79C72449534D}" srcOrd="1" destOrd="0" presId="urn:microsoft.com/office/officeart/2005/8/layout/vList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5FC52C46-E990-49C2-87E6-79C9DD028792}"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8CC29585-10A1-470A-82FF-ABA0E24EB832}">
      <dgm:prSet phldrT="[Text]" custT="1"/>
      <dgm:spPr>
        <a:solidFill>
          <a:schemeClr val="tx2">
            <a:lumMod val="20000"/>
            <a:lumOff val="80000"/>
          </a:schemeClr>
        </a:solidFill>
        <a:ln>
          <a:solidFill>
            <a:schemeClr val="tx1"/>
          </a:solidFill>
        </a:ln>
      </dgm:spPr>
      <dgm:t>
        <a:bodyPr/>
        <a:lstStyle/>
        <a:p>
          <a:r>
            <a:rPr lang="en-GB" sz="2200" dirty="0">
              <a:solidFill>
                <a:schemeClr val="tx1"/>
              </a:solidFill>
            </a:rPr>
            <a:t>A ligature mark to the neck consistent with hanging</a:t>
          </a:r>
        </a:p>
      </dgm:t>
    </dgm:pt>
    <dgm:pt modelId="{B194119C-3462-4061-BC9E-AA926915B359}" type="parTrans" cxnId="{00C3CFA0-4EE2-46DD-AEC3-87C33456B7C7}">
      <dgm:prSet/>
      <dgm:spPr/>
      <dgm:t>
        <a:bodyPr/>
        <a:lstStyle/>
        <a:p>
          <a:endParaRPr lang="en-GB"/>
        </a:p>
      </dgm:t>
    </dgm:pt>
    <dgm:pt modelId="{84E20643-E971-48AD-A7C6-756156F22F2A}" type="sibTrans" cxnId="{00C3CFA0-4EE2-46DD-AEC3-87C33456B7C7}">
      <dgm:prSet/>
      <dgm:spPr/>
      <dgm:t>
        <a:bodyPr/>
        <a:lstStyle/>
        <a:p>
          <a:endParaRPr lang="en-GB"/>
        </a:p>
      </dgm:t>
    </dgm:pt>
    <dgm:pt modelId="{12C94CD1-8B4C-4366-8E1D-AC7ACE4729F3}">
      <dgm:prSet phldrT="[Text]" custT="1"/>
      <dgm:spPr>
        <a:solidFill>
          <a:schemeClr val="tx2">
            <a:lumMod val="20000"/>
            <a:lumOff val="80000"/>
          </a:schemeClr>
        </a:solidFill>
        <a:ln>
          <a:solidFill>
            <a:schemeClr val="tx1"/>
          </a:solidFill>
        </a:ln>
      </dgm:spPr>
      <dgm:t>
        <a:bodyPr/>
        <a:lstStyle/>
        <a:p>
          <a:r>
            <a:rPr lang="en-GB" sz="2200" dirty="0">
              <a:solidFill>
                <a:schemeClr val="tx1"/>
              </a:solidFill>
            </a:rPr>
            <a:t>Bruising above &amp; below the ligature mark, &amp; on both sides of the neck which occurred before death</a:t>
          </a:r>
        </a:p>
      </dgm:t>
    </dgm:pt>
    <dgm:pt modelId="{25111013-C912-49AD-9502-A7B23E90236A}" type="parTrans" cxnId="{6535D747-C1EB-49A0-B757-631955DDD696}">
      <dgm:prSet/>
      <dgm:spPr/>
      <dgm:t>
        <a:bodyPr/>
        <a:lstStyle/>
        <a:p>
          <a:endParaRPr lang="en-GB"/>
        </a:p>
      </dgm:t>
    </dgm:pt>
    <dgm:pt modelId="{090F2ADF-4FA3-4BBC-8013-967684A15913}" type="sibTrans" cxnId="{6535D747-C1EB-49A0-B757-631955DDD696}">
      <dgm:prSet/>
      <dgm:spPr/>
      <dgm:t>
        <a:bodyPr/>
        <a:lstStyle/>
        <a:p>
          <a:endParaRPr lang="en-GB"/>
        </a:p>
      </dgm:t>
    </dgm:pt>
    <dgm:pt modelId="{7374B268-8E27-47AA-A03C-755D78BACE5A}">
      <dgm:prSet phldrT="[Text]" custT="1"/>
      <dgm:spPr>
        <a:solidFill>
          <a:schemeClr val="tx2">
            <a:lumMod val="20000"/>
            <a:lumOff val="80000"/>
          </a:schemeClr>
        </a:solidFill>
        <a:ln>
          <a:solidFill>
            <a:schemeClr val="tx1"/>
          </a:solidFill>
        </a:ln>
      </dgm:spPr>
      <dgm:t>
        <a:bodyPr/>
        <a:lstStyle/>
        <a:p>
          <a:r>
            <a:rPr lang="en-GB" sz="2200" dirty="0">
              <a:solidFill>
                <a:schemeClr val="tx1"/>
              </a:solidFill>
            </a:rPr>
            <a:t>Deep bruising within the neck around the carotid artery</a:t>
          </a:r>
        </a:p>
      </dgm:t>
    </dgm:pt>
    <dgm:pt modelId="{9C5F133C-FC63-42D9-9758-67B7EC8E36B4}" type="parTrans" cxnId="{F4947459-8424-41AC-AD8D-FA186A9031CD}">
      <dgm:prSet/>
      <dgm:spPr/>
      <dgm:t>
        <a:bodyPr/>
        <a:lstStyle/>
        <a:p>
          <a:endParaRPr lang="en-GB"/>
        </a:p>
      </dgm:t>
    </dgm:pt>
    <dgm:pt modelId="{710DDB76-1682-4F64-BEA8-A1A636AB90DB}" type="sibTrans" cxnId="{F4947459-8424-41AC-AD8D-FA186A9031CD}">
      <dgm:prSet/>
      <dgm:spPr/>
      <dgm:t>
        <a:bodyPr/>
        <a:lstStyle/>
        <a:p>
          <a:endParaRPr lang="en-GB"/>
        </a:p>
      </dgm:t>
    </dgm:pt>
    <dgm:pt modelId="{19001307-0FD4-454A-ACA7-832262220DFD}">
      <dgm:prSet phldrT="[Text]" custT="1"/>
      <dgm:spPr>
        <a:solidFill>
          <a:schemeClr val="tx2">
            <a:lumMod val="40000"/>
            <a:lumOff val="60000"/>
          </a:schemeClr>
        </a:solidFill>
        <a:ln>
          <a:solidFill>
            <a:schemeClr val="tx1"/>
          </a:solidFill>
        </a:ln>
      </dgm:spPr>
      <dgm:t>
        <a:bodyPr/>
        <a:lstStyle/>
        <a:p>
          <a:r>
            <a:rPr lang="en-GB" sz="2200" dirty="0">
              <a:solidFill>
                <a:schemeClr val="tx1"/>
              </a:solidFill>
            </a:rPr>
            <a:t>30 rib fractures which occurred around the time of death</a:t>
          </a:r>
        </a:p>
      </dgm:t>
    </dgm:pt>
    <dgm:pt modelId="{F29D3F64-993A-4F7C-8199-E5599DE9732C}" type="parTrans" cxnId="{92CB5071-77CF-4E15-B65A-35EAB134AEC3}">
      <dgm:prSet/>
      <dgm:spPr/>
      <dgm:t>
        <a:bodyPr/>
        <a:lstStyle/>
        <a:p>
          <a:endParaRPr lang="en-GB"/>
        </a:p>
      </dgm:t>
    </dgm:pt>
    <dgm:pt modelId="{5F0F12F5-9057-4C0F-A310-94E0A447E134}" type="sibTrans" cxnId="{92CB5071-77CF-4E15-B65A-35EAB134AEC3}">
      <dgm:prSet/>
      <dgm:spPr/>
      <dgm:t>
        <a:bodyPr/>
        <a:lstStyle/>
        <a:p>
          <a:endParaRPr lang="en-GB"/>
        </a:p>
      </dgm:t>
    </dgm:pt>
    <dgm:pt modelId="{308B800C-ED1A-431B-A5D0-507C85724B3C}">
      <dgm:prSet phldrT="[Text]" custT="1"/>
      <dgm:spPr>
        <a:solidFill>
          <a:schemeClr val="tx2">
            <a:lumMod val="40000"/>
            <a:lumOff val="60000"/>
          </a:schemeClr>
        </a:solidFill>
        <a:ln>
          <a:solidFill>
            <a:schemeClr val="tx1"/>
          </a:solidFill>
        </a:ln>
      </dgm:spPr>
      <dgm:t>
        <a:bodyPr/>
        <a:lstStyle/>
        <a:p>
          <a:r>
            <a:rPr lang="en-GB" sz="2200" dirty="0">
              <a:solidFill>
                <a:schemeClr val="tx1"/>
              </a:solidFill>
            </a:rPr>
            <a:t>Bruising to tissue within the intestine caused by blunt force</a:t>
          </a:r>
        </a:p>
      </dgm:t>
    </dgm:pt>
    <dgm:pt modelId="{060BE96B-389D-491E-A72E-BC622142CF3A}" type="parTrans" cxnId="{76B43E30-588B-4EF5-A2EF-A150FB8200E8}">
      <dgm:prSet/>
      <dgm:spPr/>
      <dgm:t>
        <a:bodyPr/>
        <a:lstStyle/>
        <a:p>
          <a:endParaRPr lang="en-GB"/>
        </a:p>
      </dgm:t>
    </dgm:pt>
    <dgm:pt modelId="{D8833BA6-44DE-49F0-8A62-458919151240}" type="sibTrans" cxnId="{76B43E30-588B-4EF5-A2EF-A150FB8200E8}">
      <dgm:prSet/>
      <dgm:spPr/>
      <dgm:t>
        <a:bodyPr/>
        <a:lstStyle/>
        <a:p>
          <a:endParaRPr lang="en-GB"/>
        </a:p>
      </dgm:t>
    </dgm:pt>
    <dgm:pt modelId="{87D646D5-A535-461E-8F63-523BF0B3AB5F}">
      <dgm:prSet phldrT="[Text]" custT="1"/>
      <dgm:spPr>
        <a:solidFill>
          <a:schemeClr val="tx2">
            <a:lumMod val="40000"/>
            <a:lumOff val="60000"/>
          </a:schemeClr>
        </a:solidFill>
        <a:ln>
          <a:solidFill>
            <a:schemeClr val="tx1"/>
          </a:solidFill>
        </a:ln>
      </dgm:spPr>
      <dgm:t>
        <a:bodyPr/>
        <a:lstStyle/>
        <a:p>
          <a:r>
            <a:rPr lang="en-GB" sz="2200" dirty="0">
              <a:solidFill>
                <a:schemeClr val="tx1"/>
              </a:solidFill>
            </a:rPr>
            <a:t>Extensive bruising to right lower leg &amp; multiple bruising to both feet</a:t>
          </a:r>
        </a:p>
      </dgm:t>
    </dgm:pt>
    <dgm:pt modelId="{1B641781-0634-4B94-A6ED-7DD196AB9568}" type="parTrans" cxnId="{D41DAC02-01B7-472A-8DDF-96073F0A442D}">
      <dgm:prSet/>
      <dgm:spPr/>
      <dgm:t>
        <a:bodyPr/>
        <a:lstStyle/>
        <a:p>
          <a:endParaRPr lang="en-GB"/>
        </a:p>
      </dgm:t>
    </dgm:pt>
    <dgm:pt modelId="{454382B4-6A6A-49BB-91BF-80134CC2FB01}" type="sibTrans" cxnId="{D41DAC02-01B7-472A-8DDF-96073F0A442D}">
      <dgm:prSet/>
      <dgm:spPr/>
      <dgm:t>
        <a:bodyPr/>
        <a:lstStyle/>
        <a:p>
          <a:endParaRPr lang="en-GB"/>
        </a:p>
      </dgm:t>
    </dgm:pt>
    <dgm:pt modelId="{302C4E7B-60A6-46A9-83F6-AE2B0EE33906}" type="pres">
      <dgm:prSet presAssocID="{5FC52C46-E990-49C2-87E6-79C9DD028792}" presName="diagram" presStyleCnt="0">
        <dgm:presLayoutVars>
          <dgm:dir/>
          <dgm:resizeHandles val="exact"/>
        </dgm:presLayoutVars>
      </dgm:prSet>
      <dgm:spPr/>
    </dgm:pt>
    <dgm:pt modelId="{AF32407C-BFAE-4036-857F-07ED24EF0EBC}" type="pres">
      <dgm:prSet presAssocID="{8CC29585-10A1-470A-82FF-ABA0E24EB832}" presName="node" presStyleLbl="node1" presStyleIdx="0" presStyleCnt="6" custScaleY="132429">
        <dgm:presLayoutVars>
          <dgm:bulletEnabled val="1"/>
        </dgm:presLayoutVars>
      </dgm:prSet>
      <dgm:spPr/>
    </dgm:pt>
    <dgm:pt modelId="{C5555EF6-AFB8-4A24-A7B6-8621C5C21631}" type="pres">
      <dgm:prSet presAssocID="{84E20643-E971-48AD-A7C6-756156F22F2A}" presName="sibTrans" presStyleCnt="0"/>
      <dgm:spPr/>
    </dgm:pt>
    <dgm:pt modelId="{ABB007DA-603B-43F0-8BDD-E603734369A7}" type="pres">
      <dgm:prSet presAssocID="{12C94CD1-8B4C-4366-8E1D-AC7ACE4729F3}" presName="node" presStyleLbl="node1" presStyleIdx="1" presStyleCnt="6" custScaleY="131795">
        <dgm:presLayoutVars>
          <dgm:bulletEnabled val="1"/>
        </dgm:presLayoutVars>
      </dgm:prSet>
      <dgm:spPr/>
    </dgm:pt>
    <dgm:pt modelId="{6E9306FD-A070-4274-9722-E3329389B6C0}" type="pres">
      <dgm:prSet presAssocID="{090F2ADF-4FA3-4BBC-8013-967684A15913}" presName="sibTrans" presStyleCnt="0"/>
      <dgm:spPr/>
    </dgm:pt>
    <dgm:pt modelId="{9979030F-5352-4025-A066-454AEE282B50}" type="pres">
      <dgm:prSet presAssocID="{7374B268-8E27-47AA-A03C-755D78BACE5A}" presName="node" presStyleLbl="node1" presStyleIdx="2" presStyleCnt="6" custScaleY="130222">
        <dgm:presLayoutVars>
          <dgm:bulletEnabled val="1"/>
        </dgm:presLayoutVars>
      </dgm:prSet>
      <dgm:spPr/>
    </dgm:pt>
    <dgm:pt modelId="{5E867183-2AD2-4BEB-8CE1-3A8451D2387D}" type="pres">
      <dgm:prSet presAssocID="{710DDB76-1682-4F64-BEA8-A1A636AB90DB}" presName="sibTrans" presStyleCnt="0"/>
      <dgm:spPr/>
    </dgm:pt>
    <dgm:pt modelId="{F7CA5F58-1D0A-4A85-8E43-619C8B4BCD16}" type="pres">
      <dgm:prSet presAssocID="{19001307-0FD4-454A-ACA7-832262220DFD}" presName="node" presStyleLbl="node1" presStyleIdx="3" presStyleCnt="6" custScaleY="129227">
        <dgm:presLayoutVars>
          <dgm:bulletEnabled val="1"/>
        </dgm:presLayoutVars>
      </dgm:prSet>
      <dgm:spPr/>
    </dgm:pt>
    <dgm:pt modelId="{130CFADB-A7F7-4056-AF20-16ED49136C46}" type="pres">
      <dgm:prSet presAssocID="{5F0F12F5-9057-4C0F-A310-94E0A447E134}" presName="sibTrans" presStyleCnt="0"/>
      <dgm:spPr/>
    </dgm:pt>
    <dgm:pt modelId="{E88D00D9-DF19-4475-9480-47A32CC7EEDF}" type="pres">
      <dgm:prSet presAssocID="{308B800C-ED1A-431B-A5D0-507C85724B3C}" presName="node" presStyleLbl="node1" presStyleIdx="4" presStyleCnt="6" custScaleY="131433">
        <dgm:presLayoutVars>
          <dgm:bulletEnabled val="1"/>
        </dgm:presLayoutVars>
      </dgm:prSet>
      <dgm:spPr/>
    </dgm:pt>
    <dgm:pt modelId="{4824CAAE-B632-43FF-8C4A-2278C73B9F78}" type="pres">
      <dgm:prSet presAssocID="{D8833BA6-44DE-49F0-8A62-458919151240}" presName="sibTrans" presStyleCnt="0"/>
      <dgm:spPr/>
    </dgm:pt>
    <dgm:pt modelId="{552E350E-2EE4-4BF3-A644-CBAF1F85516E}" type="pres">
      <dgm:prSet presAssocID="{87D646D5-A535-461E-8F63-523BF0B3AB5F}" presName="node" presStyleLbl="node1" presStyleIdx="5" presStyleCnt="6" custScaleY="133639">
        <dgm:presLayoutVars>
          <dgm:bulletEnabled val="1"/>
        </dgm:presLayoutVars>
      </dgm:prSet>
      <dgm:spPr/>
    </dgm:pt>
  </dgm:ptLst>
  <dgm:cxnLst>
    <dgm:cxn modelId="{D41DAC02-01B7-472A-8DDF-96073F0A442D}" srcId="{5FC52C46-E990-49C2-87E6-79C9DD028792}" destId="{87D646D5-A535-461E-8F63-523BF0B3AB5F}" srcOrd="5" destOrd="0" parTransId="{1B641781-0634-4B94-A6ED-7DD196AB9568}" sibTransId="{454382B4-6A6A-49BB-91BF-80134CC2FB01}"/>
    <dgm:cxn modelId="{7A130416-E8A3-41DC-B4BF-B5EA9ECABE30}" type="presOf" srcId="{8CC29585-10A1-470A-82FF-ABA0E24EB832}" destId="{AF32407C-BFAE-4036-857F-07ED24EF0EBC}" srcOrd="0" destOrd="0" presId="urn:microsoft.com/office/officeart/2005/8/layout/default"/>
    <dgm:cxn modelId="{19742D2D-6813-48F7-A3AE-9F71D1CB74A9}" type="presOf" srcId="{19001307-0FD4-454A-ACA7-832262220DFD}" destId="{F7CA5F58-1D0A-4A85-8E43-619C8B4BCD16}" srcOrd="0" destOrd="0" presId="urn:microsoft.com/office/officeart/2005/8/layout/default"/>
    <dgm:cxn modelId="{76B43E30-588B-4EF5-A2EF-A150FB8200E8}" srcId="{5FC52C46-E990-49C2-87E6-79C9DD028792}" destId="{308B800C-ED1A-431B-A5D0-507C85724B3C}" srcOrd="4" destOrd="0" parTransId="{060BE96B-389D-491E-A72E-BC622142CF3A}" sibTransId="{D8833BA6-44DE-49F0-8A62-458919151240}"/>
    <dgm:cxn modelId="{0BDB5E40-5E56-49BA-BF8E-26914D855185}" type="presOf" srcId="{87D646D5-A535-461E-8F63-523BF0B3AB5F}" destId="{552E350E-2EE4-4BF3-A644-CBAF1F85516E}" srcOrd="0" destOrd="0" presId="urn:microsoft.com/office/officeart/2005/8/layout/default"/>
    <dgm:cxn modelId="{68452662-9A87-4E74-8FFF-9239D87AC2DC}" type="presOf" srcId="{7374B268-8E27-47AA-A03C-755D78BACE5A}" destId="{9979030F-5352-4025-A066-454AEE282B50}" srcOrd="0" destOrd="0" presId="urn:microsoft.com/office/officeart/2005/8/layout/default"/>
    <dgm:cxn modelId="{6535D747-C1EB-49A0-B757-631955DDD696}" srcId="{5FC52C46-E990-49C2-87E6-79C9DD028792}" destId="{12C94CD1-8B4C-4366-8E1D-AC7ACE4729F3}" srcOrd="1" destOrd="0" parTransId="{25111013-C912-49AD-9502-A7B23E90236A}" sibTransId="{090F2ADF-4FA3-4BBC-8013-967684A15913}"/>
    <dgm:cxn modelId="{92CB5071-77CF-4E15-B65A-35EAB134AEC3}" srcId="{5FC52C46-E990-49C2-87E6-79C9DD028792}" destId="{19001307-0FD4-454A-ACA7-832262220DFD}" srcOrd="3" destOrd="0" parTransId="{F29D3F64-993A-4F7C-8199-E5599DE9732C}" sibTransId="{5F0F12F5-9057-4C0F-A310-94E0A447E134}"/>
    <dgm:cxn modelId="{01D44777-DAF0-4F1D-BF60-13421C091CA0}" type="presOf" srcId="{12C94CD1-8B4C-4366-8E1D-AC7ACE4729F3}" destId="{ABB007DA-603B-43F0-8BDD-E603734369A7}" srcOrd="0" destOrd="0" presId="urn:microsoft.com/office/officeart/2005/8/layout/default"/>
    <dgm:cxn modelId="{F4947459-8424-41AC-AD8D-FA186A9031CD}" srcId="{5FC52C46-E990-49C2-87E6-79C9DD028792}" destId="{7374B268-8E27-47AA-A03C-755D78BACE5A}" srcOrd="2" destOrd="0" parTransId="{9C5F133C-FC63-42D9-9758-67B7EC8E36B4}" sibTransId="{710DDB76-1682-4F64-BEA8-A1A636AB90DB}"/>
    <dgm:cxn modelId="{7102F986-0261-405B-9978-CA5079397AB9}" type="presOf" srcId="{308B800C-ED1A-431B-A5D0-507C85724B3C}" destId="{E88D00D9-DF19-4475-9480-47A32CC7EEDF}" srcOrd="0" destOrd="0" presId="urn:microsoft.com/office/officeart/2005/8/layout/default"/>
    <dgm:cxn modelId="{62300692-B5F7-41DD-BD0A-E7F07B5C1351}" type="presOf" srcId="{5FC52C46-E990-49C2-87E6-79C9DD028792}" destId="{302C4E7B-60A6-46A9-83F6-AE2B0EE33906}" srcOrd="0" destOrd="0" presId="urn:microsoft.com/office/officeart/2005/8/layout/default"/>
    <dgm:cxn modelId="{00C3CFA0-4EE2-46DD-AEC3-87C33456B7C7}" srcId="{5FC52C46-E990-49C2-87E6-79C9DD028792}" destId="{8CC29585-10A1-470A-82FF-ABA0E24EB832}" srcOrd="0" destOrd="0" parTransId="{B194119C-3462-4061-BC9E-AA926915B359}" sibTransId="{84E20643-E971-48AD-A7C6-756156F22F2A}"/>
    <dgm:cxn modelId="{C44CEC9C-6A0A-4883-9227-6F7C2523EA30}" type="presParOf" srcId="{302C4E7B-60A6-46A9-83F6-AE2B0EE33906}" destId="{AF32407C-BFAE-4036-857F-07ED24EF0EBC}" srcOrd="0" destOrd="0" presId="urn:microsoft.com/office/officeart/2005/8/layout/default"/>
    <dgm:cxn modelId="{973CB404-5EBC-41FE-B9E9-D6070C25A2CB}" type="presParOf" srcId="{302C4E7B-60A6-46A9-83F6-AE2B0EE33906}" destId="{C5555EF6-AFB8-4A24-A7B6-8621C5C21631}" srcOrd="1" destOrd="0" presId="urn:microsoft.com/office/officeart/2005/8/layout/default"/>
    <dgm:cxn modelId="{CCF62F4E-7BE1-4B08-82B4-53C0CAEF29BB}" type="presParOf" srcId="{302C4E7B-60A6-46A9-83F6-AE2B0EE33906}" destId="{ABB007DA-603B-43F0-8BDD-E603734369A7}" srcOrd="2" destOrd="0" presId="urn:microsoft.com/office/officeart/2005/8/layout/default"/>
    <dgm:cxn modelId="{FC1DCA40-9BAE-40A5-ACEE-46342A8E6E4C}" type="presParOf" srcId="{302C4E7B-60A6-46A9-83F6-AE2B0EE33906}" destId="{6E9306FD-A070-4274-9722-E3329389B6C0}" srcOrd="3" destOrd="0" presId="urn:microsoft.com/office/officeart/2005/8/layout/default"/>
    <dgm:cxn modelId="{4EB905F3-2067-4B85-A996-A7A4A0088C51}" type="presParOf" srcId="{302C4E7B-60A6-46A9-83F6-AE2B0EE33906}" destId="{9979030F-5352-4025-A066-454AEE282B50}" srcOrd="4" destOrd="0" presId="urn:microsoft.com/office/officeart/2005/8/layout/default"/>
    <dgm:cxn modelId="{2D887D75-E531-4ED2-8D37-DAD36D073B60}" type="presParOf" srcId="{302C4E7B-60A6-46A9-83F6-AE2B0EE33906}" destId="{5E867183-2AD2-4BEB-8CE1-3A8451D2387D}" srcOrd="5" destOrd="0" presId="urn:microsoft.com/office/officeart/2005/8/layout/default"/>
    <dgm:cxn modelId="{CD23B568-AE05-45A8-BAB4-A4774635514D}" type="presParOf" srcId="{302C4E7B-60A6-46A9-83F6-AE2B0EE33906}" destId="{F7CA5F58-1D0A-4A85-8E43-619C8B4BCD16}" srcOrd="6" destOrd="0" presId="urn:microsoft.com/office/officeart/2005/8/layout/default"/>
    <dgm:cxn modelId="{65F4D96B-1470-4D2F-ABE6-1CF797EFC728}" type="presParOf" srcId="{302C4E7B-60A6-46A9-83F6-AE2B0EE33906}" destId="{130CFADB-A7F7-4056-AF20-16ED49136C46}" srcOrd="7" destOrd="0" presId="urn:microsoft.com/office/officeart/2005/8/layout/default"/>
    <dgm:cxn modelId="{7F48FEBE-024F-47DF-A256-3205F52E9237}" type="presParOf" srcId="{302C4E7B-60A6-46A9-83F6-AE2B0EE33906}" destId="{E88D00D9-DF19-4475-9480-47A32CC7EEDF}" srcOrd="8" destOrd="0" presId="urn:microsoft.com/office/officeart/2005/8/layout/default"/>
    <dgm:cxn modelId="{69341973-78BB-40D6-B7CE-90F86EBB676D}" type="presParOf" srcId="{302C4E7B-60A6-46A9-83F6-AE2B0EE33906}" destId="{4824CAAE-B632-43FF-8C4A-2278C73B9F78}" srcOrd="9" destOrd="0" presId="urn:microsoft.com/office/officeart/2005/8/layout/default"/>
    <dgm:cxn modelId="{54E228E8-82B0-4F89-9AA3-B025838D0557}" type="presParOf" srcId="{302C4E7B-60A6-46A9-83F6-AE2B0EE33906}" destId="{552E350E-2EE4-4BF3-A644-CBAF1F85516E}" srcOrd="10" destOrd="0" presId="urn:microsoft.com/office/officeart/2005/8/layout/default"/>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040288-532F-4850-A0B9-1E98501D9496}">
      <dsp:nvSpPr>
        <dsp:cNvPr id="0" name=""/>
        <dsp:cNvSpPr/>
      </dsp:nvSpPr>
      <dsp:spPr>
        <a:xfrm>
          <a:off x="0" y="-4716"/>
          <a:ext cx="7051376" cy="2148734"/>
        </a:xfrm>
        <a:prstGeom prst="roundRect">
          <a:avLst>
            <a:gd name="adj" fmla="val 10000"/>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Sudden Death is a subject that can stir up strong &amp; surprising emotions. If you have any concerns about the subject matter, please speak to a Trainer prior to the start of the session</a:t>
          </a:r>
        </a:p>
      </dsp:txBody>
      <dsp:txXfrm>
        <a:off x="62934" y="58218"/>
        <a:ext cx="4830492" cy="2022866"/>
      </dsp:txXfrm>
    </dsp:sp>
    <dsp:sp modelId="{D6E154F0-E4C2-457C-B075-2725C7179675}">
      <dsp:nvSpPr>
        <dsp:cNvPr id="0" name=""/>
        <dsp:cNvSpPr/>
      </dsp:nvSpPr>
      <dsp:spPr>
        <a:xfrm>
          <a:off x="1311630" y="2612081"/>
          <a:ext cx="6916836" cy="2167600"/>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NOTE</a:t>
          </a:r>
        </a:p>
        <a:p>
          <a:pPr marL="0" lvl="0" indent="0" algn="l" defTabSz="1066800">
            <a:lnSpc>
              <a:spcPct val="90000"/>
            </a:lnSpc>
            <a:spcBef>
              <a:spcPct val="0"/>
            </a:spcBef>
            <a:spcAft>
              <a:spcPct val="35000"/>
            </a:spcAft>
            <a:buNone/>
          </a:pPr>
          <a:r>
            <a:rPr lang="en-GB" sz="2400" kern="1200" dirty="0">
              <a:solidFill>
                <a:schemeClr val="tx1"/>
              </a:solidFill>
            </a:rPr>
            <a:t>At the end of this presentation there will be images of a graphic nature. There will be another warning prior to them being shown</a:t>
          </a:r>
        </a:p>
      </dsp:txBody>
      <dsp:txXfrm>
        <a:off x="1375117" y="2675568"/>
        <a:ext cx="4199215" cy="2040626"/>
      </dsp:txXfrm>
    </dsp:sp>
    <dsp:sp modelId="{44C52664-C32C-44D4-A434-2AB70E7A2271}">
      <dsp:nvSpPr>
        <dsp:cNvPr id="0" name=""/>
        <dsp:cNvSpPr/>
      </dsp:nvSpPr>
      <dsp:spPr>
        <a:xfrm>
          <a:off x="5654698" y="1684427"/>
          <a:ext cx="1396677" cy="1396677"/>
        </a:xfrm>
        <a:prstGeom prst="downArrow">
          <a:avLst>
            <a:gd name="adj1" fmla="val 55000"/>
            <a:gd name="adj2" fmla="val 45000"/>
          </a:avLst>
        </a:prstGeom>
        <a:solidFill>
          <a:schemeClr val="accent1">
            <a:lumMod val="5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5968950" y="1684427"/>
        <a:ext cx="768173" cy="10509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C87327-4B26-4EF5-94E8-1C12992D8447}">
      <dsp:nvSpPr>
        <dsp:cNvPr id="0" name=""/>
        <dsp:cNvSpPr/>
      </dsp:nvSpPr>
      <dsp:spPr>
        <a:xfrm>
          <a:off x="0" y="817946"/>
          <a:ext cx="10782231" cy="1335600"/>
        </a:xfrm>
        <a:prstGeom prst="rect">
          <a:avLst/>
        </a:prstGeom>
        <a:solidFill>
          <a:schemeClr val="accent1">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10D171CF-5EDA-4A28-9EAA-6E4867B36050}">
      <dsp:nvSpPr>
        <dsp:cNvPr id="0" name=""/>
        <dsp:cNvSpPr/>
      </dsp:nvSpPr>
      <dsp:spPr>
        <a:xfrm>
          <a:off x="641089" y="24589"/>
          <a:ext cx="7547561" cy="1564560"/>
        </a:xfrm>
        <a:prstGeom prst="roundRect">
          <a:avLst/>
        </a:prstGeom>
        <a:solidFill>
          <a:schemeClr val="bg1">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280" tIns="0" rIns="285280" bIns="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In addition to Murder or Manslaughter there are categories of death which are treated as ‘Sudden Death’ due to the circumstances or cause of death not being clear at the time</a:t>
          </a:r>
        </a:p>
      </dsp:txBody>
      <dsp:txXfrm>
        <a:off x="717465" y="100965"/>
        <a:ext cx="7394809" cy="1411808"/>
      </dsp:txXfrm>
    </dsp:sp>
    <dsp:sp modelId="{B26E07D5-E4BF-48F5-A290-1808A76421E7}">
      <dsp:nvSpPr>
        <dsp:cNvPr id="0" name=""/>
        <dsp:cNvSpPr/>
      </dsp:nvSpPr>
      <dsp:spPr>
        <a:xfrm>
          <a:off x="0" y="3222027"/>
          <a:ext cx="10782231" cy="1335600"/>
        </a:xfrm>
        <a:prstGeom prst="rect">
          <a:avLst/>
        </a:prstGeom>
        <a:solidFill>
          <a:schemeClr val="accent1">
            <a:lumMod val="20000"/>
            <a:lumOff val="8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CBD12F55-3D51-4636-9EFA-1844C30A8863}">
      <dsp:nvSpPr>
        <dsp:cNvPr id="0" name=""/>
        <dsp:cNvSpPr/>
      </dsp:nvSpPr>
      <dsp:spPr>
        <a:xfrm>
          <a:off x="539111" y="2439746"/>
          <a:ext cx="7547561" cy="1564560"/>
        </a:xfrm>
        <a:prstGeom prst="round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5280" tIns="0" rIns="285280" bIns="0" numCol="1" spcCol="1270" anchor="ctr" anchorCtr="0">
          <a:noAutofit/>
        </a:bodyPr>
        <a:lstStyle/>
        <a:p>
          <a:pPr marL="0" lvl="0" indent="0" algn="l" defTabSz="1066800">
            <a:lnSpc>
              <a:spcPct val="90000"/>
            </a:lnSpc>
            <a:spcBef>
              <a:spcPct val="0"/>
            </a:spcBef>
            <a:spcAft>
              <a:spcPct val="35000"/>
            </a:spcAft>
            <a:buNone/>
          </a:pPr>
          <a:r>
            <a:rPr lang="en-GB" sz="2400" kern="1200" dirty="0">
              <a:solidFill>
                <a:schemeClr val="tx1"/>
              </a:solidFill>
            </a:rPr>
            <a:t>When the cause of a person’s death is not obvious then the death will require a full &amp; thorough investigation</a:t>
          </a:r>
        </a:p>
      </dsp:txBody>
      <dsp:txXfrm>
        <a:off x="615487" y="2516122"/>
        <a:ext cx="7394809" cy="14118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587E8C-9B1F-41FA-B6FF-A089DDF00347}">
      <dsp:nvSpPr>
        <dsp:cNvPr id="0" name=""/>
        <dsp:cNvSpPr/>
      </dsp:nvSpPr>
      <dsp:spPr>
        <a:xfrm rot="5400000">
          <a:off x="70215" y="1094451"/>
          <a:ext cx="1711668" cy="206463"/>
        </a:xfrm>
        <a:prstGeom prst="rect">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50F1B7B5-263E-4D24-8AB5-B682B67E64CA}">
      <dsp:nvSpPr>
        <dsp:cNvPr id="0" name=""/>
        <dsp:cNvSpPr/>
      </dsp:nvSpPr>
      <dsp:spPr>
        <a:xfrm>
          <a:off x="462812" y="353"/>
          <a:ext cx="2294036" cy="1376422"/>
        </a:xfrm>
        <a:prstGeom prst="roundRect">
          <a:avLst>
            <a:gd name="adj" fmla="val 10000"/>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Suspicious</a:t>
          </a:r>
        </a:p>
      </dsp:txBody>
      <dsp:txXfrm>
        <a:off x="503126" y="40667"/>
        <a:ext cx="2213408" cy="1295794"/>
      </dsp:txXfrm>
    </dsp:sp>
    <dsp:sp modelId="{FEADDBAD-7A5C-48E3-84DC-0038E5950EE3}">
      <dsp:nvSpPr>
        <dsp:cNvPr id="0" name=""/>
        <dsp:cNvSpPr/>
      </dsp:nvSpPr>
      <dsp:spPr>
        <a:xfrm rot="5400000">
          <a:off x="70215" y="2814978"/>
          <a:ext cx="1711668" cy="206463"/>
        </a:xfrm>
        <a:prstGeom prst="rect">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893B7F4D-3FD7-418A-9ACB-DD25E41F8B39}">
      <dsp:nvSpPr>
        <dsp:cNvPr id="0" name=""/>
        <dsp:cNvSpPr/>
      </dsp:nvSpPr>
      <dsp:spPr>
        <a:xfrm>
          <a:off x="462812" y="1720881"/>
          <a:ext cx="2294036" cy="1376422"/>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Non Suspicious</a:t>
          </a:r>
        </a:p>
      </dsp:txBody>
      <dsp:txXfrm>
        <a:off x="503126" y="1761195"/>
        <a:ext cx="2213408" cy="1295794"/>
      </dsp:txXfrm>
    </dsp:sp>
    <dsp:sp modelId="{92ADAF02-54AF-46B6-BD71-F800CB83C964}">
      <dsp:nvSpPr>
        <dsp:cNvPr id="0" name=""/>
        <dsp:cNvSpPr/>
      </dsp:nvSpPr>
      <dsp:spPr>
        <a:xfrm>
          <a:off x="930479" y="3675242"/>
          <a:ext cx="3042209" cy="206463"/>
        </a:xfrm>
        <a:prstGeom prst="rect">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1F02ACE7-077D-472E-8782-50E4D5942029}">
      <dsp:nvSpPr>
        <dsp:cNvPr id="0" name=""/>
        <dsp:cNvSpPr/>
      </dsp:nvSpPr>
      <dsp:spPr>
        <a:xfrm>
          <a:off x="462812" y="3441409"/>
          <a:ext cx="2294036" cy="1376422"/>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Suicide</a:t>
          </a:r>
        </a:p>
      </dsp:txBody>
      <dsp:txXfrm>
        <a:off x="503126" y="3481723"/>
        <a:ext cx="2213408" cy="1295794"/>
      </dsp:txXfrm>
    </dsp:sp>
    <dsp:sp modelId="{10BF0738-09D4-4D02-99FA-E5045D8B5B4A}">
      <dsp:nvSpPr>
        <dsp:cNvPr id="0" name=""/>
        <dsp:cNvSpPr/>
      </dsp:nvSpPr>
      <dsp:spPr>
        <a:xfrm rot="16200000">
          <a:off x="3121284" y="2814978"/>
          <a:ext cx="1711668" cy="206463"/>
        </a:xfrm>
        <a:prstGeom prst="rect">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7BD855B0-FA05-4F08-8393-7B348696025F}">
      <dsp:nvSpPr>
        <dsp:cNvPr id="0" name=""/>
        <dsp:cNvSpPr/>
      </dsp:nvSpPr>
      <dsp:spPr>
        <a:xfrm>
          <a:off x="3513881" y="3441409"/>
          <a:ext cx="2294036" cy="1376422"/>
        </a:xfrm>
        <a:prstGeom prst="roundRect">
          <a:avLst>
            <a:gd name="adj" fmla="val 1000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Drugs</a:t>
          </a:r>
        </a:p>
      </dsp:txBody>
      <dsp:txXfrm>
        <a:off x="3554195" y="3481723"/>
        <a:ext cx="2213408" cy="1295794"/>
      </dsp:txXfrm>
    </dsp:sp>
    <dsp:sp modelId="{24920724-CD87-44FB-9906-85E13E99DEF6}">
      <dsp:nvSpPr>
        <dsp:cNvPr id="0" name=""/>
        <dsp:cNvSpPr/>
      </dsp:nvSpPr>
      <dsp:spPr>
        <a:xfrm rot="16200000">
          <a:off x="3121284" y="1094451"/>
          <a:ext cx="1711668" cy="206463"/>
        </a:xfrm>
        <a:prstGeom prst="rect">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9E49B19F-01A0-4546-8E14-7B4414B72630}">
      <dsp:nvSpPr>
        <dsp:cNvPr id="0" name=""/>
        <dsp:cNvSpPr/>
      </dsp:nvSpPr>
      <dsp:spPr>
        <a:xfrm>
          <a:off x="3513881" y="1720881"/>
          <a:ext cx="2294036" cy="1376422"/>
        </a:xfrm>
        <a:prstGeom prst="roundRect">
          <a:avLst>
            <a:gd name="adj" fmla="val 10000"/>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Sudden Infant Death Syndrome (SIDS)</a:t>
          </a:r>
        </a:p>
      </dsp:txBody>
      <dsp:txXfrm>
        <a:off x="3554195" y="1761195"/>
        <a:ext cx="2213408" cy="1295794"/>
      </dsp:txXfrm>
    </dsp:sp>
    <dsp:sp modelId="{C6F38AF0-9F35-4433-964B-D62F0D21593C}">
      <dsp:nvSpPr>
        <dsp:cNvPr id="0" name=""/>
        <dsp:cNvSpPr/>
      </dsp:nvSpPr>
      <dsp:spPr>
        <a:xfrm>
          <a:off x="3981548" y="234187"/>
          <a:ext cx="3042209" cy="206463"/>
        </a:xfrm>
        <a:prstGeom prst="rect">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AE249E39-628A-4F65-B91D-FBBC3D2921FF}">
      <dsp:nvSpPr>
        <dsp:cNvPr id="0" name=""/>
        <dsp:cNvSpPr/>
      </dsp:nvSpPr>
      <dsp:spPr>
        <a:xfrm>
          <a:off x="3513881" y="353"/>
          <a:ext cx="2294036" cy="1376422"/>
        </a:xfrm>
        <a:prstGeom prst="roundRect">
          <a:avLst>
            <a:gd name="adj" fmla="val 10000"/>
          </a:avLst>
        </a:prstGeom>
        <a:solidFill>
          <a:schemeClr val="accent1">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Death of Children</a:t>
          </a:r>
        </a:p>
      </dsp:txBody>
      <dsp:txXfrm>
        <a:off x="3554195" y="40667"/>
        <a:ext cx="2213408" cy="1295794"/>
      </dsp:txXfrm>
    </dsp:sp>
    <dsp:sp modelId="{1DA2610F-158D-4D9A-B2B8-AEB7F0742D75}">
      <dsp:nvSpPr>
        <dsp:cNvPr id="0" name=""/>
        <dsp:cNvSpPr/>
      </dsp:nvSpPr>
      <dsp:spPr>
        <a:xfrm>
          <a:off x="6564950" y="353"/>
          <a:ext cx="2294036" cy="1376422"/>
        </a:xfrm>
        <a:prstGeom prst="roundRect">
          <a:avLst>
            <a:gd name="adj" fmla="val 10000"/>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Industrial</a:t>
          </a:r>
        </a:p>
      </dsp:txBody>
      <dsp:txXfrm>
        <a:off x="6605264" y="40667"/>
        <a:ext cx="2213408" cy="12957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42CF6A-016B-45C6-BAA6-1DBE15B6D5A6}">
      <dsp:nvSpPr>
        <dsp:cNvPr id="0" name=""/>
        <dsp:cNvSpPr/>
      </dsp:nvSpPr>
      <dsp:spPr>
        <a:xfrm>
          <a:off x="9221" y="516095"/>
          <a:ext cx="2756239" cy="1653743"/>
        </a:xfrm>
        <a:prstGeom prst="roundRect">
          <a:avLst>
            <a:gd name="adj" fmla="val 10000"/>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Investigate as if it is a crime</a:t>
          </a:r>
        </a:p>
      </dsp:txBody>
      <dsp:txXfrm>
        <a:off x="57657" y="564531"/>
        <a:ext cx="2659367" cy="1556871"/>
      </dsp:txXfrm>
    </dsp:sp>
    <dsp:sp modelId="{DEF08676-2BBC-4EE7-B104-0753A9BB6699}">
      <dsp:nvSpPr>
        <dsp:cNvPr id="0" name=""/>
        <dsp:cNvSpPr/>
      </dsp:nvSpPr>
      <dsp:spPr>
        <a:xfrm>
          <a:off x="3008010" y="1001193"/>
          <a:ext cx="584322" cy="683547"/>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3008010" y="1137902"/>
        <a:ext cx="409025" cy="410129"/>
      </dsp:txXfrm>
    </dsp:sp>
    <dsp:sp modelId="{14CC4AC0-CA7C-4868-8195-413F479FDFFB}">
      <dsp:nvSpPr>
        <dsp:cNvPr id="0" name=""/>
        <dsp:cNvSpPr/>
      </dsp:nvSpPr>
      <dsp:spPr>
        <a:xfrm>
          <a:off x="3867957" y="516095"/>
          <a:ext cx="2756239" cy="1653743"/>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Assess – is it a crime scene?</a:t>
          </a:r>
        </a:p>
      </dsp:txBody>
      <dsp:txXfrm>
        <a:off x="3916393" y="564531"/>
        <a:ext cx="2659367" cy="1556871"/>
      </dsp:txXfrm>
    </dsp:sp>
    <dsp:sp modelId="{DA6ED01F-2101-43FF-9EC4-F862EB5E798B}">
      <dsp:nvSpPr>
        <dsp:cNvPr id="0" name=""/>
        <dsp:cNvSpPr/>
      </dsp:nvSpPr>
      <dsp:spPr>
        <a:xfrm>
          <a:off x="6866745" y="1001193"/>
          <a:ext cx="584322" cy="683547"/>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a:off x="6866745" y="1137902"/>
        <a:ext cx="409025" cy="410129"/>
      </dsp:txXfrm>
    </dsp:sp>
    <dsp:sp modelId="{9F603CC9-B797-400B-9163-593F279531EF}">
      <dsp:nvSpPr>
        <dsp:cNvPr id="0" name=""/>
        <dsp:cNvSpPr/>
      </dsp:nvSpPr>
      <dsp:spPr>
        <a:xfrm>
          <a:off x="7726692" y="516095"/>
          <a:ext cx="2756239" cy="1653743"/>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Identification</a:t>
          </a:r>
        </a:p>
      </dsp:txBody>
      <dsp:txXfrm>
        <a:off x="7775128" y="564531"/>
        <a:ext cx="2659367" cy="1556871"/>
      </dsp:txXfrm>
    </dsp:sp>
    <dsp:sp modelId="{A267AE07-5566-4CEB-AB46-3487AA784FA0}">
      <dsp:nvSpPr>
        <dsp:cNvPr id="0" name=""/>
        <dsp:cNvSpPr/>
      </dsp:nvSpPr>
      <dsp:spPr>
        <a:xfrm rot="5400000">
          <a:off x="8812651" y="2362775"/>
          <a:ext cx="584322" cy="683547"/>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rot="-5400000">
        <a:off x="8899748" y="2412388"/>
        <a:ext cx="410129" cy="409025"/>
      </dsp:txXfrm>
    </dsp:sp>
    <dsp:sp modelId="{C907542D-E07A-41F3-9F99-76146147B2FE}">
      <dsp:nvSpPr>
        <dsp:cNvPr id="0" name=""/>
        <dsp:cNvSpPr/>
      </dsp:nvSpPr>
      <dsp:spPr>
        <a:xfrm>
          <a:off x="7726692" y="3272334"/>
          <a:ext cx="2756239" cy="1653743"/>
        </a:xfrm>
        <a:prstGeom prst="roundRect">
          <a:avLst>
            <a:gd name="adj" fmla="val 10000"/>
          </a:avLst>
        </a:prstGeom>
        <a:solidFill>
          <a:schemeClr val="accent1">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Search body &amp; scene</a:t>
          </a:r>
        </a:p>
      </dsp:txBody>
      <dsp:txXfrm>
        <a:off x="7775128" y="3320770"/>
        <a:ext cx="2659367" cy="1556871"/>
      </dsp:txXfrm>
    </dsp:sp>
    <dsp:sp modelId="{1D0F64FD-FCCB-467B-AA67-53AEAE15414A}">
      <dsp:nvSpPr>
        <dsp:cNvPr id="0" name=""/>
        <dsp:cNvSpPr/>
      </dsp:nvSpPr>
      <dsp:spPr>
        <a:xfrm rot="10800000">
          <a:off x="6899820" y="3757433"/>
          <a:ext cx="584322" cy="683547"/>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GB" sz="2900" kern="1200"/>
        </a:p>
      </dsp:txBody>
      <dsp:txXfrm rot="10800000">
        <a:off x="7075117" y="3894142"/>
        <a:ext cx="409025" cy="410129"/>
      </dsp:txXfrm>
    </dsp:sp>
    <dsp:sp modelId="{92349B1D-808C-4878-A643-52387103AFE7}">
      <dsp:nvSpPr>
        <dsp:cNvPr id="0" name=""/>
        <dsp:cNvSpPr/>
      </dsp:nvSpPr>
      <dsp:spPr>
        <a:xfrm>
          <a:off x="3867957" y="3272334"/>
          <a:ext cx="2756239" cy="1653743"/>
        </a:xfrm>
        <a:prstGeom prst="roundRect">
          <a:avLst>
            <a:gd name="adj" fmla="val 10000"/>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Communication/ thorough updates</a:t>
          </a:r>
        </a:p>
      </dsp:txBody>
      <dsp:txXfrm>
        <a:off x="3916393" y="3320770"/>
        <a:ext cx="2659367" cy="155687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FBEAC8-2714-4ED6-AE31-6CC64EB46F56}">
      <dsp:nvSpPr>
        <dsp:cNvPr id="0" name=""/>
        <dsp:cNvSpPr/>
      </dsp:nvSpPr>
      <dsp:spPr>
        <a:xfrm>
          <a:off x="2855982" y="347941"/>
          <a:ext cx="4496476" cy="4496476"/>
        </a:xfrm>
        <a:prstGeom prst="pie">
          <a:avLst>
            <a:gd name="adj1" fmla="val 16200000"/>
            <a:gd name="adj2" fmla="val 1800000"/>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Tag</a:t>
          </a:r>
          <a:r>
            <a:rPr lang="en-GB" sz="2400" kern="1200" baseline="0" dirty="0">
              <a:solidFill>
                <a:schemeClr val="tx1"/>
              </a:solidFill>
            </a:rPr>
            <a:t> the body (details </a:t>
          </a:r>
          <a:r>
            <a:rPr lang="en-GB" sz="2400" b="1" kern="1200" baseline="0" dirty="0">
              <a:solidFill>
                <a:schemeClr val="tx1"/>
              </a:solidFill>
            </a:rPr>
            <a:t>MUST</a:t>
          </a:r>
          <a:r>
            <a:rPr lang="en-GB" sz="2400" kern="1200" baseline="0" dirty="0">
              <a:solidFill>
                <a:schemeClr val="tx1"/>
              </a:solidFill>
            </a:rPr>
            <a:t> be accurate)</a:t>
          </a:r>
          <a:endParaRPr lang="en-GB" sz="2400" kern="1200" dirty="0">
            <a:solidFill>
              <a:schemeClr val="tx1"/>
            </a:solidFill>
          </a:endParaRPr>
        </a:p>
      </dsp:txBody>
      <dsp:txXfrm>
        <a:off x="5225732" y="1300766"/>
        <a:ext cx="1605884" cy="1338237"/>
      </dsp:txXfrm>
    </dsp:sp>
    <dsp:sp modelId="{73B0C686-72D9-4CC1-919D-9ACB802045E1}">
      <dsp:nvSpPr>
        <dsp:cNvPr id="0" name=""/>
        <dsp:cNvSpPr/>
      </dsp:nvSpPr>
      <dsp:spPr>
        <a:xfrm>
          <a:off x="2763376" y="508530"/>
          <a:ext cx="4496476" cy="4496476"/>
        </a:xfrm>
        <a:prstGeom prst="pie">
          <a:avLst>
            <a:gd name="adj1" fmla="val 1800000"/>
            <a:gd name="adj2" fmla="val 900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Arrange</a:t>
          </a:r>
          <a:r>
            <a:rPr lang="en-GB" sz="2400" kern="1200" baseline="0" dirty="0">
              <a:solidFill>
                <a:schemeClr val="tx1"/>
              </a:solidFill>
            </a:rPr>
            <a:t> Undertakers (if not suspicious)</a:t>
          </a:r>
          <a:endParaRPr lang="en-GB" sz="2400" kern="1200" dirty="0">
            <a:solidFill>
              <a:schemeClr val="tx1"/>
            </a:solidFill>
          </a:endParaRPr>
        </a:p>
      </dsp:txBody>
      <dsp:txXfrm>
        <a:off x="3833966" y="3425886"/>
        <a:ext cx="2408826" cy="1177648"/>
      </dsp:txXfrm>
    </dsp:sp>
    <dsp:sp modelId="{1CAED960-2094-4002-A8E0-5ECEEB5C20DD}">
      <dsp:nvSpPr>
        <dsp:cNvPr id="0" name=""/>
        <dsp:cNvSpPr/>
      </dsp:nvSpPr>
      <dsp:spPr>
        <a:xfrm>
          <a:off x="2670770" y="347941"/>
          <a:ext cx="4496476" cy="4496476"/>
        </a:xfrm>
        <a:prstGeom prst="pie">
          <a:avLst>
            <a:gd name="adj1" fmla="val 9000000"/>
            <a:gd name="adj2" fmla="val 1620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Continuity</a:t>
          </a:r>
          <a:r>
            <a:rPr lang="en-GB" sz="2400" kern="1200" baseline="0" dirty="0">
              <a:solidFill>
                <a:schemeClr val="tx1"/>
              </a:solidFill>
            </a:rPr>
            <a:t> of body</a:t>
          </a:r>
          <a:endParaRPr lang="en-GB" sz="2400" kern="1200" dirty="0">
            <a:solidFill>
              <a:schemeClr val="tx1"/>
            </a:solidFill>
          </a:endParaRPr>
        </a:p>
      </dsp:txBody>
      <dsp:txXfrm>
        <a:off x="3191612" y="1300766"/>
        <a:ext cx="1605884" cy="1338237"/>
      </dsp:txXfrm>
    </dsp:sp>
    <dsp:sp modelId="{18ABFB7E-2BC0-4997-945D-140C08EC3E98}">
      <dsp:nvSpPr>
        <dsp:cNvPr id="0" name=""/>
        <dsp:cNvSpPr/>
      </dsp:nvSpPr>
      <dsp:spPr>
        <a:xfrm>
          <a:off x="2578000" y="69588"/>
          <a:ext cx="5053182" cy="5053182"/>
        </a:xfrm>
        <a:prstGeom prst="circularArrow">
          <a:avLst>
            <a:gd name="adj1" fmla="val 5085"/>
            <a:gd name="adj2" fmla="val 327528"/>
            <a:gd name="adj3" fmla="val 1472472"/>
            <a:gd name="adj4" fmla="val 16199432"/>
            <a:gd name="adj5" fmla="val 5932"/>
          </a:avLst>
        </a:prstGeom>
        <a:solidFill>
          <a:schemeClr val="accent5">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37403C1-9B9A-40CD-B447-92B7BDB55859}">
      <dsp:nvSpPr>
        <dsp:cNvPr id="0" name=""/>
        <dsp:cNvSpPr/>
      </dsp:nvSpPr>
      <dsp:spPr>
        <a:xfrm>
          <a:off x="2485023" y="229892"/>
          <a:ext cx="5053182" cy="5053182"/>
        </a:xfrm>
        <a:prstGeom prst="circularArrow">
          <a:avLst>
            <a:gd name="adj1" fmla="val 5085"/>
            <a:gd name="adj2" fmla="val 327528"/>
            <a:gd name="adj3" fmla="val 8671970"/>
            <a:gd name="adj4" fmla="val 1800502"/>
            <a:gd name="adj5" fmla="val 5932"/>
          </a:avLst>
        </a:prstGeom>
        <a:solidFill>
          <a:schemeClr val="accent5">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C8DA09D-E9E3-45FA-8B88-3669CABCDCEB}">
      <dsp:nvSpPr>
        <dsp:cNvPr id="0" name=""/>
        <dsp:cNvSpPr/>
      </dsp:nvSpPr>
      <dsp:spPr>
        <a:xfrm>
          <a:off x="2392046" y="69588"/>
          <a:ext cx="5053182" cy="5053182"/>
        </a:xfrm>
        <a:prstGeom prst="circularArrow">
          <a:avLst>
            <a:gd name="adj1" fmla="val 5085"/>
            <a:gd name="adj2" fmla="val 327528"/>
            <a:gd name="adj3" fmla="val 15873039"/>
            <a:gd name="adj4" fmla="val 9000000"/>
            <a:gd name="adj5" fmla="val 5932"/>
          </a:avLst>
        </a:prstGeom>
        <a:solidFill>
          <a:schemeClr val="accent5">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F1BD1A-E8A1-43A3-A6F4-67B2BD03FACD}">
      <dsp:nvSpPr>
        <dsp:cNvPr id="0" name=""/>
        <dsp:cNvSpPr/>
      </dsp:nvSpPr>
      <dsp:spPr>
        <a:xfrm>
          <a:off x="9072" y="295382"/>
          <a:ext cx="2711585" cy="1626951"/>
        </a:xfrm>
        <a:prstGeom prst="roundRect">
          <a:avLst>
            <a:gd name="adj" fmla="val 10000"/>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Coroner is legally qualified</a:t>
          </a:r>
        </a:p>
      </dsp:txBody>
      <dsp:txXfrm>
        <a:off x="56724" y="343034"/>
        <a:ext cx="2616281" cy="1531647"/>
      </dsp:txXfrm>
    </dsp:sp>
    <dsp:sp modelId="{381DD6B7-CFB1-4901-8279-CEBCA3F6E981}">
      <dsp:nvSpPr>
        <dsp:cNvPr id="0" name=""/>
        <dsp:cNvSpPr/>
      </dsp:nvSpPr>
      <dsp:spPr>
        <a:xfrm>
          <a:off x="2959277" y="772621"/>
          <a:ext cx="574856" cy="672473"/>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a:off x="2959277" y="907116"/>
        <a:ext cx="402399" cy="403483"/>
      </dsp:txXfrm>
    </dsp:sp>
    <dsp:sp modelId="{6DD5FA91-0BBB-4408-9A71-EE4E87CD6A57}">
      <dsp:nvSpPr>
        <dsp:cNvPr id="0" name=""/>
        <dsp:cNvSpPr/>
      </dsp:nvSpPr>
      <dsp:spPr>
        <a:xfrm>
          <a:off x="3805291" y="295382"/>
          <a:ext cx="2711585" cy="1626951"/>
        </a:xfrm>
        <a:prstGeom prst="roundRect">
          <a:avLst>
            <a:gd name="adj" fmla="val 10000"/>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Appointed by the Crown</a:t>
          </a:r>
        </a:p>
      </dsp:txBody>
      <dsp:txXfrm>
        <a:off x="3852943" y="343034"/>
        <a:ext cx="2616281" cy="1531647"/>
      </dsp:txXfrm>
    </dsp:sp>
    <dsp:sp modelId="{E669E402-4B9D-45AA-8168-3F0B1A650CB4}">
      <dsp:nvSpPr>
        <dsp:cNvPr id="0" name=""/>
        <dsp:cNvSpPr/>
      </dsp:nvSpPr>
      <dsp:spPr>
        <a:xfrm>
          <a:off x="6755496" y="772621"/>
          <a:ext cx="574856" cy="672473"/>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a:off x="6755496" y="907116"/>
        <a:ext cx="402399" cy="403483"/>
      </dsp:txXfrm>
    </dsp:sp>
    <dsp:sp modelId="{2D478E1D-6E3F-4A23-BC79-BB4B09A0787B}">
      <dsp:nvSpPr>
        <dsp:cNvPr id="0" name=""/>
        <dsp:cNvSpPr/>
      </dsp:nvSpPr>
      <dsp:spPr>
        <a:xfrm>
          <a:off x="7601511" y="295382"/>
          <a:ext cx="2711585" cy="1626951"/>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Their duty is to establish cause of death</a:t>
          </a:r>
        </a:p>
      </dsp:txBody>
      <dsp:txXfrm>
        <a:off x="7649163" y="343034"/>
        <a:ext cx="2616281" cy="1531647"/>
      </dsp:txXfrm>
    </dsp:sp>
    <dsp:sp modelId="{ED8E7D2D-904F-45A3-ABC8-A68680432B00}">
      <dsp:nvSpPr>
        <dsp:cNvPr id="0" name=""/>
        <dsp:cNvSpPr/>
      </dsp:nvSpPr>
      <dsp:spPr>
        <a:xfrm rot="5400000">
          <a:off x="8584238" y="2268878"/>
          <a:ext cx="746131" cy="672473"/>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33550">
            <a:lnSpc>
              <a:spcPct val="90000"/>
            </a:lnSpc>
            <a:spcBef>
              <a:spcPct val="0"/>
            </a:spcBef>
            <a:spcAft>
              <a:spcPct val="35000"/>
            </a:spcAft>
            <a:buNone/>
          </a:pPr>
          <a:endParaRPr lang="en-GB" sz="3900" kern="1200"/>
        </a:p>
      </dsp:txBody>
      <dsp:txXfrm rot="-5400000">
        <a:off x="8755562" y="2232049"/>
        <a:ext cx="403483" cy="544389"/>
      </dsp:txXfrm>
    </dsp:sp>
    <dsp:sp modelId="{213EA667-7374-452C-B2C4-404C891F11F4}">
      <dsp:nvSpPr>
        <dsp:cNvPr id="0" name=""/>
        <dsp:cNvSpPr/>
      </dsp:nvSpPr>
      <dsp:spPr>
        <a:xfrm>
          <a:off x="7601511" y="3330129"/>
          <a:ext cx="2711585" cy="1626951"/>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They can direct an enquiry</a:t>
          </a:r>
        </a:p>
      </dsp:txBody>
      <dsp:txXfrm>
        <a:off x="7649163" y="3377781"/>
        <a:ext cx="2616281" cy="1531647"/>
      </dsp:txXfrm>
    </dsp:sp>
    <dsp:sp modelId="{5152C361-8EF1-46FC-9EDE-5D3CB7951BB8}">
      <dsp:nvSpPr>
        <dsp:cNvPr id="0" name=""/>
        <dsp:cNvSpPr/>
      </dsp:nvSpPr>
      <dsp:spPr>
        <a:xfrm rot="10800000">
          <a:off x="6788035" y="3807368"/>
          <a:ext cx="574856" cy="672473"/>
        </a:xfrm>
        <a:prstGeom prst="rightArrow">
          <a:avLst>
            <a:gd name="adj1" fmla="val 60000"/>
            <a:gd name="adj2" fmla="val 50000"/>
          </a:avLst>
        </a:prstGeom>
        <a:solidFill>
          <a:schemeClr val="accent1">
            <a:lumMod val="50000"/>
          </a:schemeClr>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GB" sz="2800" kern="1200"/>
        </a:p>
      </dsp:txBody>
      <dsp:txXfrm rot="10800000">
        <a:off x="6960492" y="3941863"/>
        <a:ext cx="402399" cy="403483"/>
      </dsp:txXfrm>
    </dsp:sp>
    <dsp:sp modelId="{5F82835B-559A-4634-BEFF-1BF658E7EC10}">
      <dsp:nvSpPr>
        <dsp:cNvPr id="0" name=""/>
        <dsp:cNvSpPr/>
      </dsp:nvSpPr>
      <dsp:spPr>
        <a:xfrm>
          <a:off x="2747909" y="3006968"/>
          <a:ext cx="3768968" cy="2273273"/>
        </a:xfrm>
        <a:prstGeom prst="roundRect">
          <a:avLst>
            <a:gd name="adj" fmla="val 10000"/>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Also presides at an inquest with or without a jury</a:t>
          </a:r>
        </a:p>
        <a:p>
          <a:pPr marL="0" lvl="0" indent="0" algn="ctr" defTabSz="1066800">
            <a:lnSpc>
              <a:spcPct val="90000"/>
            </a:lnSpc>
            <a:spcBef>
              <a:spcPct val="0"/>
            </a:spcBef>
            <a:spcAft>
              <a:spcPct val="35000"/>
            </a:spcAft>
            <a:buNone/>
          </a:pPr>
          <a:r>
            <a:rPr lang="en-GB" sz="2400" kern="1200" dirty="0">
              <a:solidFill>
                <a:schemeClr val="tx1"/>
              </a:solidFill>
            </a:rPr>
            <a:t>Can issue a death certificate and make recommendations</a:t>
          </a:r>
        </a:p>
      </dsp:txBody>
      <dsp:txXfrm>
        <a:off x="2814491" y="3073550"/>
        <a:ext cx="3635804" cy="214010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8B4E23-9AEA-414A-8603-371C526E408C}">
      <dsp:nvSpPr>
        <dsp:cNvPr id="0" name=""/>
        <dsp:cNvSpPr/>
      </dsp:nvSpPr>
      <dsp:spPr>
        <a:xfrm rot="16200000">
          <a:off x="906065" y="-906065"/>
          <a:ext cx="2452137" cy="4264268"/>
        </a:xfrm>
        <a:prstGeom prst="round1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Sits with or without a jury</a:t>
          </a:r>
        </a:p>
      </dsp:txBody>
      <dsp:txXfrm rot="5400000">
        <a:off x="-1" y="1"/>
        <a:ext cx="4264268" cy="1839102"/>
      </dsp:txXfrm>
    </dsp:sp>
    <dsp:sp modelId="{EB1D5E77-B48F-4CE6-BC14-3D9B3CDE5F91}">
      <dsp:nvSpPr>
        <dsp:cNvPr id="0" name=""/>
        <dsp:cNvSpPr/>
      </dsp:nvSpPr>
      <dsp:spPr>
        <a:xfrm>
          <a:off x="4264268" y="0"/>
          <a:ext cx="4264268" cy="2452137"/>
        </a:xfrm>
        <a:prstGeom prst="round1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Hears evidence</a:t>
          </a:r>
        </a:p>
      </dsp:txBody>
      <dsp:txXfrm>
        <a:off x="4264268" y="0"/>
        <a:ext cx="4264268" cy="1839102"/>
      </dsp:txXfrm>
    </dsp:sp>
    <dsp:sp modelId="{721FF965-7AB2-485F-A50C-13972EA3B43D}">
      <dsp:nvSpPr>
        <dsp:cNvPr id="0" name=""/>
        <dsp:cNvSpPr/>
      </dsp:nvSpPr>
      <dsp:spPr>
        <a:xfrm rot="10800000">
          <a:off x="0" y="2452137"/>
          <a:ext cx="4264268" cy="2452137"/>
        </a:xfrm>
        <a:prstGeom prst="round1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Establishes the facts surrounding the deaths</a:t>
          </a:r>
        </a:p>
      </dsp:txBody>
      <dsp:txXfrm rot="10800000">
        <a:off x="0" y="3065171"/>
        <a:ext cx="4264268" cy="1839102"/>
      </dsp:txXfrm>
    </dsp:sp>
    <dsp:sp modelId="{B5CB67D6-7FDC-41EE-9AAF-2C7BEBDB9150}">
      <dsp:nvSpPr>
        <dsp:cNvPr id="0" name=""/>
        <dsp:cNvSpPr/>
      </dsp:nvSpPr>
      <dsp:spPr>
        <a:xfrm rot="5400000">
          <a:off x="5170334" y="1546071"/>
          <a:ext cx="2452137" cy="4264268"/>
        </a:xfrm>
        <a:prstGeom prst="round1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Hears legal representations</a:t>
          </a:r>
        </a:p>
      </dsp:txBody>
      <dsp:txXfrm rot="-5400000">
        <a:off x="4264268" y="3065171"/>
        <a:ext cx="4264268" cy="1839102"/>
      </dsp:txXfrm>
    </dsp:sp>
    <dsp:sp modelId="{1C22FB2A-4137-4D04-9DCE-47711F0D2C40}">
      <dsp:nvSpPr>
        <dsp:cNvPr id="0" name=""/>
        <dsp:cNvSpPr/>
      </dsp:nvSpPr>
      <dsp:spPr>
        <a:xfrm>
          <a:off x="2708023" y="1320046"/>
          <a:ext cx="3112489" cy="2264180"/>
        </a:xfrm>
        <a:prstGeom prst="roundRect">
          <a:avLst/>
        </a:prstGeom>
        <a:blipFill rotWithShape="0">
          <a:blip xmlns:r="http://schemas.openxmlformats.org/officeDocument/2006/relationships" r:embed="rId1"/>
          <a:srcRect/>
          <a:stretch>
            <a:fillRect l="-52000" r="-52000"/>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3840" tIns="243840" rIns="243840" bIns="243840" numCol="1" spcCol="1270" anchor="ctr" anchorCtr="0">
          <a:noAutofit/>
        </a:bodyPr>
        <a:lstStyle/>
        <a:p>
          <a:pPr marL="0" lvl="0" indent="0" algn="ctr" defTabSz="2844800">
            <a:lnSpc>
              <a:spcPct val="90000"/>
            </a:lnSpc>
            <a:spcBef>
              <a:spcPct val="0"/>
            </a:spcBef>
            <a:spcAft>
              <a:spcPct val="35000"/>
            </a:spcAft>
            <a:buNone/>
          </a:pPr>
          <a:endParaRPr lang="en-GB" sz="6400" kern="1200" dirty="0"/>
        </a:p>
      </dsp:txBody>
      <dsp:txXfrm>
        <a:off x="2818551" y="1430574"/>
        <a:ext cx="2891433" cy="204312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333A83-AD28-44FA-B58E-7A1A85A6C54B}">
      <dsp:nvSpPr>
        <dsp:cNvPr id="0" name=""/>
        <dsp:cNvSpPr/>
      </dsp:nvSpPr>
      <dsp:spPr>
        <a:xfrm>
          <a:off x="2754239" y="1180121"/>
          <a:ext cx="2939951" cy="2939951"/>
        </a:xfrm>
        <a:prstGeom prst="ellipse">
          <a:avLst/>
        </a:prstGeom>
        <a:solidFill>
          <a:schemeClr val="accent1">
            <a:lumMod val="75000"/>
            <a:alpha val="5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What needs to be established</a:t>
          </a:r>
          <a:r>
            <a:rPr lang="en-GB" sz="2400" kern="1200" dirty="0"/>
            <a:t>?</a:t>
          </a:r>
        </a:p>
      </dsp:txBody>
      <dsp:txXfrm>
        <a:off x="3184785" y="1610667"/>
        <a:ext cx="2078859" cy="2078859"/>
      </dsp:txXfrm>
    </dsp:sp>
    <dsp:sp modelId="{3E2E1502-7996-4560-A40A-1C0BE511866E}">
      <dsp:nvSpPr>
        <dsp:cNvPr id="0" name=""/>
        <dsp:cNvSpPr/>
      </dsp:nvSpPr>
      <dsp:spPr>
        <a:xfrm>
          <a:off x="3489227" y="524"/>
          <a:ext cx="1469975" cy="1469975"/>
        </a:xfrm>
        <a:prstGeom prst="ellipse">
          <a:avLst/>
        </a:prstGeom>
        <a:solidFill>
          <a:schemeClr val="tx2">
            <a:lumMod val="20000"/>
            <a:lumOff val="80000"/>
            <a:alpha val="5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Where?</a:t>
          </a:r>
        </a:p>
      </dsp:txBody>
      <dsp:txXfrm>
        <a:off x="3704500" y="215797"/>
        <a:ext cx="1039429" cy="1039429"/>
      </dsp:txXfrm>
    </dsp:sp>
    <dsp:sp modelId="{B4FC9C98-7243-4AB0-B7B3-4C49720EEFFE}">
      <dsp:nvSpPr>
        <dsp:cNvPr id="0" name=""/>
        <dsp:cNvSpPr/>
      </dsp:nvSpPr>
      <dsp:spPr>
        <a:xfrm>
          <a:off x="5403812" y="1915109"/>
          <a:ext cx="1469975" cy="1469975"/>
        </a:xfrm>
        <a:prstGeom prst="ellipse">
          <a:avLst/>
        </a:prstGeom>
        <a:solidFill>
          <a:schemeClr val="tx2">
            <a:lumMod val="40000"/>
            <a:lumOff val="60000"/>
            <a:alpha val="5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Who?</a:t>
          </a:r>
        </a:p>
      </dsp:txBody>
      <dsp:txXfrm>
        <a:off x="5619085" y="2130382"/>
        <a:ext cx="1039429" cy="1039429"/>
      </dsp:txXfrm>
    </dsp:sp>
    <dsp:sp modelId="{44604EC2-1715-4814-A33E-F52658CEA695}">
      <dsp:nvSpPr>
        <dsp:cNvPr id="0" name=""/>
        <dsp:cNvSpPr/>
      </dsp:nvSpPr>
      <dsp:spPr>
        <a:xfrm>
          <a:off x="3489227" y="3829693"/>
          <a:ext cx="1469975" cy="1469975"/>
        </a:xfrm>
        <a:prstGeom prst="ellipse">
          <a:avLst/>
        </a:prstGeom>
        <a:solidFill>
          <a:schemeClr val="tx2">
            <a:lumMod val="75000"/>
            <a:alpha val="5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How?</a:t>
          </a:r>
        </a:p>
      </dsp:txBody>
      <dsp:txXfrm>
        <a:off x="3704500" y="4044966"/>
        <a:ext cx="1039429" cy="1039429"/>
      </dsp:txXfrm>
    </dsp:sp>
    <dsp:sp modelId="{7A98FED2-445E-4C46-A773-9D7A9A782B7B}">
      <dsp:nvSpPr>
        <dsp:cNvPr id="0" name=""/>
        <dsp:cNvSpPr/>
      </dsp:nvSpPr>
      <dsp:spPr>
        <a:xfrm>
          <a:off x="1574643" y="1915109"/>
          <a:ext cx="1469975" cy="1469975"/>
        </a:xfrm>
        <a:prstGeom prst="ellipse">
          <a:avLst/>
        </a:prstGeom>
        <a:solidFill>
          <a:schemeClr val="bg1">
            <a:lumMod val="50000"/>
            <a:alpha val="5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GB" sz="2400" kern="1200" dirty="0"/>
            <a:t>When?</a:t>
          </a:r>
        </a:p>
      </dsp:txBody>
      <dsp:txXfrm>
        <a:off x="1789916" y="2130382"/>
        <a:ext cx="1039429" cy="103942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87467C-F209-4E76-9B57-083BE5F5318D}">
      <dsp:nvSpPr>
        <dsp:cNvPr id="0" name=""/>
        <dsp:cNvSpPr/>
      </dsp:nvSpPr>
      <dsp:spPr>
        <a:xfrm>
          <a:off x="3745521" y="1814"/>
          <a:ext cx="1946555" cy="1162176"/>
        </a:xfrm>
        <a:prstGeom prst="roundRect">
          <a:avLst/>
        </a:prstGeom>
        <a:solidFill>
          <a:schemeClr val="bg2"/>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Suicide</a:t>
          </a:r>
        </a:p>
      </dsp:txBody>
      <dsp:txXfrm>
        <a:off x="3802254" y="58547"/>
        <a:ext cx="1833089" cy="1048710"/>
      </dsp:txXfrm>
    </dsp:sp>
    <dsp:sp modelId="{2A88CCFA-992B-4084-9A96-13034C307BD2}">
      <dsp:nvSpPr>
        <dsp:cNvPr id="0" name=""/>
        <dsp:cNvSpPr/>
      </dsp:nvSpPr>
      <dsp:spPr>
        <a:xfrm>
          <a:off x="2397349" y="582902"/>
          <a:ext cx="4642899" cy="4642899"/>
        </a:xfrm>
        <a:custGeom>
          <a:avLst/>
          <a:gdLst/>
          <a:ahLst/>
          <a:cxnLst/>
          <a:rect l="0" t="0" r="0" b="0"/>
          <a:pathLst>
            <a:path>
              <a:moveTo>
                <a:pt x="3306050" y="219143"/>
              </a:moveTo>
              <a:arcTo wR="2321449" hR="2321449" stAng="17705743" swAng="1835199"/>
            </a:path>
          </a:pathLst>
        </a:custGeom>
        <a:noFill/>
        <a:ln w="57150" cap="flat" cmpd="sng" algn="ctr">
          <a:solidFill>
            <a:schemeClr val="tx1"/>
          </a:solidFill>
          <a:prstDash val="solid"/>
          <a:miter lim="800000"/>
        </a:ln>
        <a:effectLst/>
      </dsp:spPr>
      <dsp:style>
        <a:lnRef idx="1">
          <a:scrgbClr r="0" g="0" b="0"/>
        </a:lnRef>
        <a:fillRef idx="0">
          <a:scrgbClr r="0" g="0" b="0"/>
        </a:fillRef>
        <a:effectRef idx="0">
          <a:scrgbClr r="0" g="0" b="0"/>
        </a:effectRef>
        <a:fontRef idx="minor"/>
      </dsp:style>
    </dsp:sp>
    <dsp:sp modelId="{DBB974E6-7CA9-44CA-B4A6-181DC6EB9751}">
      <dsp:nvSpPr>
        <dsp:cNvPr id="0" name=""/>
        <dsp:cNvSpPr/>
      </dsp:nvSpPr>
      <dsp:spPr>
        <a:xfrm>
          <a:off x="5916475" y="1605897"/>
          <a:ext cx="2020309" cy="1162176"/>
        </a:xfrm>
        <a:prstGeom prst="roundRect">
          <a:avLst/>
        </a:prstGeom>
        <a:solidFill>
          <a:schemeClr val="bg2">
            <a:lumMod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Accidental death</a:t>
          </a:r>
        </a:p>
      </dsp:txBody>
      <dsp:txXfrm>
        <a:off x="5973208" y="1662630"/>
        <a:ext cx="1906843" cy="1048710"/>
      </dsp:txXfrm>
    </dsp:sp>
    <dsp:sp modelId="{35205F9F-9040-4D12-AEF7-5AF528A5590E}">
      <dsp:nvSpPr>
        <dsp:cNvPr id="0" name=""/>
        <dsp:cNvSpPr/>
      </dsp:nvSpPr>
      <dsp:spPr>
        <a:xfrm>
          <a:off x="2397349" y="582902"/>
          <a:ext cx="4642899" cy="4642899"/>
        </a:xfrm>
        <a:custGeom>
          <a:avLst/>
          <a:gdLst/>
          <a:ahLst/>
          <a:cxnLst/>
          <a:rect l="0" t="0" r="0" b="0"/>
          <a:pathLst>
            <a:path>
              <a:moveTo>
                <a:pt x="4639720" y="2200007"/>
              </a:moveTo>
              <a:arcTo wR="2321449" hR="2321449" stAng="21420078" swAng="2195892"/>
            </a:path>
          </a:pathLst>
        </a:custGeom>
        <a:noFill/>
        <a:ln w="57150" cap="flat" cmpd="sng" algn="ctr">
          <a:solidFill>
            <a:schemeClr val="tx1"/>
          </a:solidFill>
          <a:prstDash val="solid"/>
          <a:miter lim="800000"/>
        </a:ln>
        <a:effectLst/>
      </dsp:spPr>
      <dsp:style>
        <a:lnRef idx="1">
          <a:scrgbClr r="0" g="0" b="0"/>
        </a:lnRef>
        <a:fillRef idx="0">
          <a:scrgbClr r="0" g="0" b="0"/>
        </a:fillRef>
        <a:effectRef idx="0">
          <a:scrgbClr r="0" g="0" b="0"/>
        </a:effectRef>
        <a:fontRef idx="minor"/>
      </dsp:style>
    </dsp:sp>
    <dsp:sp modelId="{99349941-708B-4A47-82D7-819CD7F88CF8}">
      <dsp:nvSpPr>
        <dsp:cNvPr id="0" name=""/>
        <dsp:cNvSpPr/>
      </dsp:nvSpPr>
      <dsp:spPr>
        <a:xfrm>
          <a:off x="4950808" y="4201356"/>
          <a:ext cx="2265010" cy="1162176"/>
        </a:xfrm>
        <a:prstGeom prst="round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Unlawful death</a:t>
          </a:r>
        </a:p>
      </dsp:txBody>
      <dsp:txXfrm>
        <a:off x="5007541" y="4258089"/>
        <a:ext cx="2151544" cy="1048710"/>
      </dsp:txXfrm>
    </dsp:sp>
    <dsp:sp modelId="{9B23787A-31EC-4BD6-9CCC-269CCCF86C37}">
      <dsp:nvSpPr>
        <dsp:cNvPr id="0" name=""/>
        <dsp:cNvSpPr/>
      </dsp:nvSpPr>
      <dsp:spPr>
        <a:xfrm>
          <a:off x="2397349" y="582902"/>
          <a:ext cx="4642899" cy="4642899"/>
        </a:xfrm>
        <a:custGeom>
          <a:avLst/>
          <a:gdLst/>
          <a:ahLst/>
          <a:cxnLst/>
          <a:rect l="0" t="0" r="0" b="0"/>
          <a:pathLst>
            <a:path>
              <a:moveTo>
                <a:pt x="2548666" y="4631753"/>
              </a:moveTo>
              <a:arcTo wR="2321449" hR="2321449" stAng="5062984" swAng="700213"/>
            </a:path>
          </a:pathLst>
        </a:custGeom>
        <a:noFill/>
        <a:ln w="57150" cap="flat" cmpd="sng" algn="ctr">
          <a:solidFill>
            <a:schemeClr val="tx1"/>
          </a:solidFill>
          <a:prstDash val="solid"/>
          <a:miter lim="800000"/>
        </a:ln>
        <a:effectLst/>
      </dsp:spPr>
      <dsp:style>
        <a:lnRef idx="1">
          <a:scrgbClr r="0" g="0" b="0"/>
        </a:lnRef>
        <a:fillRef idx="0">
          <a:scrgbClr r="0" g="0" b="0"/>
        </a:fillRef>
        <a:effectRef idx="0">
          <a:scrgbClr r="0" g="0" b="0"/>
        </a:effectRef>
        <a:fontRef idx="minor"/>
      </dsp:style>
    </dsp:sp>
    <dsp:sp modelId="{1E1EA95D-BF3A-4FDD-98BB-F9AC87601CF5}">
      <dsp:nvSpPr>
        <dsp:cNvPr id="0" name=""/>
        <dsp:cNvSpPr/>
      </dsp:nvSpPr>
      <dsp:spPr>
        <a:xfrm>
          <a:off x="2239365" y="4201356"/>
          <a:ext cx="2229840" cy="1162176"/>
        </a:xfrm>
        <a:prstGeom prst="round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Death by misadventure</a:t>
          </a:r>
        </a:p>
      </dsp:txBody>
      <dsp:txXfrm>
        <a:off x="2296098" y="4258089"/>
        <a:ext cx="2116374" cy="1048710"/>
      </dsp:txXfrm>
    </dsp:sp>
    <dsp:sp modelId="{A9DE7E93-7D37-4EB9-8A0A-4623C515CF8D}">
      <dsp:nvSpPr>
        <dsp:cNvPr id="0" name=""/>
        <dsp:cNvSpPr/>
      </dsp:nvSpPr>
      <dsp:spPr>
        <a:xfrm>
          <a:off x="2397349" y="582902"/>
          <a:ext cx="4642899" cy="4642899"/>
        </a:xfrm>
        <a:custGeom>
          <a:avLst/>
          <a:gdLst/>
          <a:ahLst/>
          <a:cxnLst/>
          <a:rect l="0" t="0" r="0" b="0"/>
          <a:pathLst>
            <a:path>
              <a:moveTo>
                <a:pt x="387853" y="3606103"/>
              </a:moveTo>
              <a:arcTo wR="2321449" hR="2321449" stAng="8784030" swAng="2195892"/>
            </a:path>
          </a:pathLst>
        </a:custGeom>
        <a:noFill/>
        <a:ln w="57150" cap="flat" cmpd="sng" algn="ctr">
          <a:solidFill>
            <a:schemeClr val="tx1"/>
          </a:solidFill>
          <a:prstDash val="solid"/>
          <a:miter lim="800000"/>
        </a:ln>
        <a:effectLst/>
      </dsp:spPr>
      <dsp:style>
        <a:lnRef idx="1">
          <a:scrgbClr r="0" g="0" b="0"/>
        </a:lnRef>
        <a:fillRef idx="0">
          <a:scrgbClr r="0" g="0" b="0"/>
        </a:fillRef>
        <a:effectRef idx="0">
          <a:scrgbClr r="0" g="0" b="0"/>
        </a:effectRef>
        <a:fontRef idx="minor"/>
      </dsp:style>
    </dsp:sp>
    <dsp:sp modelId="{FBF5F2B5-1391-4387-B0D4-78FAC9D5C640}">
      <dsp:nvSpPr>
        <dsp:cNvPr id="0" name=""/>
        <dsp:cNvSpPr/>
      </dsp:nvSpPr>
      <dsp:spPr>
        <a:xfrm>
          <a:off x="1488567" y="1605897"/>
          <a:ext cx="2044804" cy="1162176"/>
        </a:xfrm>
        <a:prstGeom prst="roundRect">
          <a:avLst/>
        </a:prstGeom>
        <a:solidFill>
          <a:schemeClr val="bg2">
            <a:lumMod val="75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Open verdict</a:t>
          </a:r>
        </a:p>
      </dsp:txBody>
      <dsp:txXfrm>
        <a:off x="1545300" y="1662630"/>
        <a:ext cx="1931338" cy="1048710"/>
      </dsp:txXfrm>
    </dsp:sp>
    <dsp:sp modelId="{43F8F940-DE48-4C40-BF60-354A8C9421D8}">
      <dsp:nvSpPr>
        <dsp:cNvPr id="0" name=""/>
        <dsp:cNvSpPr/>
      </dsp:nvSpPr>
      <dsp:spPr>
        <a:xfrm>
          <a:off x="2397349" y="582902"/>
          <a:ext cx="4642899" cy="4642899"/>
        </a:xfrm>
        <a:custGeom>
          <a:avLst/>
          <a:gdLst/>
          <a:ahLst/>
          <a:cxnLst/>
          <a:rect l="0" t="0" r="0" b="0"/>
          <a:pathLst>
            <a:path>
              <a:moveTo>
                <a:pt x="404106" y="1012662"/>
              </a:moveTo>
              <a:arcTo wR="2321449" hR="2321449" stAng="12859058" swAng="1835199"/>
            </a:path>
          </a:pathLst>
        </a:custGeom>
        <a:noFill/>
        <a:ln w="57150" cap="flat" cmpd="sng" algn="ctr">
          <a:solidFill>
            <a:schemeClr val="tx1"/>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52F695-30BA-49A1-A589-F31AC9E65347}">
      <dsp:nvSpPr>
        <dsp:cNvPr id="0" name=""/>
        <dsp:cNvSpPr/>
      </dsp:nvSpPr>
      <dsp:spPr>
        <a:xfrm>
          <a:off x="0" y="222932"/>
          <a:ext cx="3445485" cy="2067290"/>
        </a:xfrm>
        <a:prstGeom prst="rect">
          <a:avLst/>
        </a:prstGeom>
        <a:solidFill>
          <a:schemeClr val="accent1">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Update provided to CID from scene which lacked detail with mindset being it was a suicide. CID decided not to attend as committed elsewhere</a:t>
          </a:r>
        </a:p>
      </dsp:txBody>
      <dsp:txXfrm>
        <a:off x="0" y="222932"/>
        <a:ext cx="3445485" cy="2067290"/>
      </dsp:txXfrm>
    </dsp:sp>
    <dsp:sp modelId="{C8796D3F-C948-4816-9230-5F9820425011}">
      <dsp:nvSpPr>
        <dsp:cNvPr id="0" name=""/>
        <dsp:cNvSpPr/>
      </dsp:nvSpPr>
      <dsp:spPr>
        <a:xfrm>
          <a:off x="3790033" y="222932"/>
          <a:ext cx="3445485" cy="2067290"/>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Request made for FME attendance. FME contacted officers at scene, FME decided not to attend as did not feel death was suspicious</a:t>
          </a:r>
        </a:p>
      </dsp:txBody>
      <dsp:txXfrm>
        <a:off x="3790033" y="222932"/>
        <a:ext cx="3445485" cy="2067290"/>
      </dsp:txXfrm>
    </dsp:sp>
    <dsp:sp modelId="{C6901C87-CD50-4D30-BE6D-6DF85D7682CD}">
      <dsp:nvSpPr>
        <dsp:cNvPr id="0" name=""/>
        <dsp:cNvSpPr/>
      </dsp:nvSpPr>
      <dsp:spPr>
        <a:xfrm>
          <a:off x="7580067" y="222932"/>
          <a:ext cx="3445485" cy="2067290"/>
        </a:xfrm>
        <a:prstGeom prst="rect">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CSI attended &amp; took limited, poor quality pictures</a:t>
          </a:r>
        </a:p>
      </dsp:txBody>
      <dsp:txXfrm>
        <a:off x="7580067" y="222932"/>
        <a:ext cx="3445485" cy="2067290"/>
      </dsp:txXfrm>
    </dsp:sp>
    <dsp:sp modelId="{304B5CC2-5414-4DF9-8368-0B7D4EF8BE83}">
      <dsp:nvSpPr>
        <dsp:cNvPr id="0" name=""/>
        <dsp:cNvSpPr/>
      </dsp:nvSpPr>
      <dsp:spPr>
        <a:xfrm>
          <a:off x="1895016" y="2634771"/>
          <a:ext cx="3445485" cy="2067290"/>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Lesley’s body was taken by Undertakers to Morriston hospital &amp; a visual examination was undertaken with no concerns raised</a:t>
          </a:r>
        </a:p>
      </dsp:txBody>
      <dsp:txXfrm>
        <a:off x="1895016" y="2634771"/>
        <a:ext cx="3445485" cy="2067290"/>
      </dsp:txXfrm>
    </dsp:sp>
    <dsp:sp modelId="{CDA041FF-2270-4698-9AB3-6EE4976CA3B7}">
      <dsp:nvSpPr>
        <dsp:cNvPr id="0" name=""/>
        <dsp:cNvSpPr/>
      </dsp:nvSpPr>
      <dsp:spPr>
        <a:xfrm>
          <a:off x="5685050" y="2634771"/>
          <a:ext cx="3445485" cy="2067290"/>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body was returned to the Undertakers &amp; embalmed in readiness for her cremation during the first week in May</a:t>
          </a:r>
        </a:p>
      </dsp:txBody>
      <dsp:txXfrm>
        <a:off x="5685050" y="2634771"/>
        <a:ext cx="3445485" cy="206729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0CF7F1-E355-4909-9AEE-A731E27DDDD7}">
      <dsp:nvSpPr>
        <dsp:cNvPr id="0" name=""/>
        <dsp:cNvSpPr/>
      </dsp:nvSpPr>
      <dsp:spPr>
        <a:xfrm rot="5400000">
          <a:off x="5777188" y="-2865622"/>
          <a:ext cx="2165712" cy="8055904"/>
        </a:xfrm>
        <a:prstGeom prst="round2SameRect">
          <a:avLst/>
        </a:prstGeom>
        <a:solidFill>
          <a:schemeClr val="tx2">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t>‘My friend’s mother, Lesley POTTER hung herself 2 weeks ago. On Wednesday, her husband who I work with told me she had not hung herself &amp; that he had done it because he had enough of her. He then said to me </a:t>
          </a:r>
          <a:r>
            <a:rPr lang="en-GB" sz="2000" b="1" kern="1200" dirty="0"/>
            <a:t>‘Now Lesley’s gone, come &amp; move in with me, we don’t have to have sex, just be mine.’</a:t>
          </a:r>
          <a:r>
            <a:rPr lang="en-GB" sz="2000" kern="1200" dirty="0"/>
            <a:t> Found this very odd as he had just lost his wife, he’s always liked me.</a:t>
          </a:r>
        </a:p>
      </dsp:txBody>
      <dsp:txXfrm rot="-5400000">
        <a:off x="2832093" y="185194"/>
        <a:ext cx="7950183" cy="1954270"/>
      </dsp:txXfrm>
    </dsp:sp>
    <dsp:sp modelId="{61F22B67-9553-4A8C-98EC-C2E5DC845BB2}">
      <dsp:nvSpPr>
        <dsp:cNvPr id="0" name=""/>
        <dsp:cNvSpPr/>
      </dsp:nvSpPr>
      <dsp:spPr>
        <a:xfrm>
          <a:off x="66314" y="58"/>
          <a:ext cx="2765778" cy="2324543"/>
        </a:xfrm>
        <a:prstGeom prst="roundRect">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At 0249hrs on Sat 28</a:t>
          </a:r>
          <a:r>
            <a:rPr lang="en-GB" sz="2000" kern="1200" baseline="30000" dirty="0">
              <a:solidFill>
                <a:schemeClr val="tx1"/>
              </a:solidFill>
            </a:rPr>
            <a:t>th</a:t>
          </a:r>
          <a:r>
            <a:rPr lang="en-GB" sz="2000" kern="1200" dirty="0">
              <a:solidFill>
                <a:schemeClr val="tx1"/>
              </a:solidFill>
            </a:rPr>
            <a:t> April 2018 Natasha KISSELEVSKAIA contacted PSC &amp; reported the following….</a:t>
          </a:r>
        </a:p>
      </dsp:txBody>
      <dsp:txXfrm>
        <a:off x="179789" y="113533"/>
        <a:ext cx="2538828" cy="2097593"/>
      </dsp:txXfrm>
    </dsp:sp>
    <dsp:sp modelId="{BCB01A98-1497-4F5C-8662-79C72449534D}">
      <dsp:nvSpPr>
        <dsp:cNvPr id="0" name=""/>
        <dsp:cNvSpPr/>
      </dsp:nvSpPr>
      <dsp:spPr>
        <a:xfrm rot="5400000">
          <a:off x="5861712" y="-479843"/>
          <a:ext cx="2052609" cy="8165888"/>
        </a:xfrm>
        <a:prstGeom prst="round2SameRect">
          <a:avLst/>
        </a:prstGeom>
        <a:solidFill>
          <a:schemeClr val="tx2">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t>‘I helped her, she wanted to go, she made her choice. I put a bit of wood up in the ceiling. I tied the knots, I didn’t think that she would go through with it.’</a:t>
          </a:r>
        </a:p>
      </dsp:txBody>
      <dsp:txXfrm rot="-5400000">
        <a:off x="2805073" y="2676996"/>
        <a:ext cx="8065688" cy="1852209"/>
      </dsp:txXfrm>
    </dsp:sp>
    <dsp:sp modelId="{12C76B35-5B6F-45C8-803A-07E2885E89F3}">
      <dsp:nvSpPr>
        <dsp:cNvPr id="0" name=""/>
        <dsp:cNvSpPr/>
      </dsp:nvSpPr>
      <dsp:spPr>
        <a:xfrm>
          <a:off x="66314" y="2440829"/>
          <a:ext cx="2738758" cy="2324543"/>
        </a:xfrm>
        <a:prstGeom prst="roundRect">
          <a:avLst/>
        </a:prstGeom>
        <a:solidFill>
          <a:schemeClr val="accent1">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On Monday 30</a:t>
          </a:r>
          <a:r>
            <a:rPr lang="en-GB" sz="2000" kern="1200" baseline="30000" dirty="0">
              <a:solidFill>
                <a:schemeClr val="tx1"/>
              </a:solidFill>
            </a:rPr>
            <a:t>th</a:t>
          </a:r>
          <a:r>
            <a:rPr lang="en-GB" sz="2000" kern="1200" dirty="0">
              <a:solidFill>
                <a:schemeClr val="tx1"/>
              </a:solidFill>
            </a:rPr>
            <a:t> April Derek was arrested on suspicion of murder. He made the following significant comment…</a:t>
          </a:r>
        </a:p>
      </dsp:txBody>
      <dsp:txXfrm>
        <a:off x="179789" y="2554304"/>
        <a:ext cx="2511808" cy="209759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32407C-BFAE-4036-857F-07ED24EF0EBC}">
      <dsp:nvSpPr>
        <dsp:cNvPr id="0" name=""/>
        <dsp:cNvSpPr/>
      </dsp:nvSpPr>
      <dsp:spPr>
        <a:xfrm>
          <a:off x="318794" y="3034"/>
          <a:ext cx="2457373" cy="1952565"/>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A ligature mark to the neck consistent with hanging</a:t>
          </a:r>
        </a:p>
      </dsp:txBody>
      <dsp:txXfrm>
        <a:off x="318794" y="3034"/>
        <a:ext cx="2457373" cy="1952565"/>
      </dsp:txXfrm>
    </dsp:sp>
    <dsp:sp modelId="{ABB007DA-603B-43F0-8BDD-E603734369A7}">
      <dsp:nvSpPr>
        <dsp:cNvPr id="0" name=""/>
        <dsp:cNvSpPr/>
      </dsp:nvSpPr>
      <dsp:spPr>
        <a:xfrm>
          <a:off x="3021905" y="7708"/>
          <a:ext cx="2457373" cy="1943217"/>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Bruising above &amp; below the ligature mark, &amp; on both sides of the neck which occurred before death</a:t>
          </a:r>
        </a:p>
      </dsp:txBody>
      <dsp:txXfrm>
        <a:off x="3021905" y="7708"/>
        <a:ext cx="2457373" cy="1943217"/>
      </dsp:txXfrm>
    </dsp:sp>
    <dsp:sp modelId="{9979030F-5352-4025-A066-454AEE282B50}">
      <dsp:nvSpPr>
        <dsp:cNvPr id="0" name=""/>
        <dsp:cNvSpPr/>
      </dsp:nvSpPr>
      <dsp:spPr>
        <a:xfrm>
          <a:off x="5725016" y="19304"/>
          <a:ext cx="2457373" cy="1920024"/>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Deep bruising within the neck around the carotid artery</a:t>
          </a:r>
        </a:p>
      </dsp:txBody>
      <dsp:txXfrm>
        <a:off x="5725016" y="19304"/>
        <a:ext cx="2457373" cy="1920024"/>
      </dsp:txXfrm>
    </dsp:sp>
    <dsp:sp modelId="{F7CA5F58-1D0A-4A85-8E43-619C8B4BCD16}">
      <dsp:nvSpPr>
        <dsp:cNvPr id="0" name=""/>
        <dsp:cNvSpPr/>
      </dsp:nvSpPr>
      <dsp:spPr>
        <a:xfrm>
          <a:off x="318794" y="2233863"/>
          <a:ext cx="2457373" cy="1905354"/>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30 rib fractures which occurred around the time of death</a:t>
          </a:r>
        </a:p>
      </dsp:txBody>
      <dsp:txXfrm>
        <a:off x="318794" y="2233863"/>
        <a:ext cx="2457373" cy="1905354"/>
      </dsp:txXfrm>
    </dsp:sp>
    <dsp:sp modelId="{E88D00D9-DF19-4475-9480-47A32CC7EEDF}">
      <dsp:nvSpPr>
        <dsp:cNvPr id="0" name=""/>
        <dsp:cNvSpPr/>
      </dsp:nvSpPr>
      <dsp:spPr>
        <a:xfrm>
          <a:off x="3021905" y="2217600"/>
          <a:ext cx="2457373" cy="1937880"/>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Bruising to tissue within the intestine caused by blunt force</a:t>
          </a:r>
        </a:p>
      </dsp:txBody>
      <dsp:txXfrm>
        <a:off x="3021905" y="2217600"/>
        <a:ext cx="2457373" cy="1937880"/>
      </dsp:txXfrm>
    </dsp:sp>
    <dsp:sp modelId="{552E350E-2EE4-4BF3-A644-CBAF1F85516E}">
      <dsp:nvSpPr>
        <dsp:cNvPr id="0" name=""/>
        <dsp:cNvSpPr/>
      </dsp:nvSpPr>
      <dsp:spPr>
        <a:xfrm>
          <a:off x="5725016" y="2201337"/>
          <a:ext cx="2457373" cy="1970405"/>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tx1"/>
              </a:solidFill>
            </a:rPr>
            <a:t>Extensive bruising to right lower leg &amp; multiple bruising to both feet</a:t>
          </a:r>
        </a:p>
      </dsp:txBody>
      <dsp:txXfrm>
        <a:off x="5725016" y="2201337"/>
        <a:ext cx="2457373" cy="197040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8.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9.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42BA521A-E1B0-4FB4-B00D-3D636A6E2CD7}" type="datetimeFigureOut">
              <a:rPr lang="en-GB" smtClean="0"/>
              <a:t>03/07/2023</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CFDF40C-491F-4EE6-AE95-737F91E2332D}" type="slidenum">
              <a:rPr lang="en-GB" smtClean="0"/>
              <a:t>‹#›</a:t>
            </a:fld>
            <a:endParaRPr lang="en-GB"/>
          </a:p>
        </p:txBody>
      </p:sp>
    </p:spTree>
    <p:extLst>
      <p:ext uri="{BB962C8B-B14F-4D97-AF65-F5344CB8AC3E}">
        <p14:creationId xmlns:p14="http://schemas.microsoft.com/office/powerpoint/2010/main" val="268542012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466EE4-D761-43BF-9961-8E7CB8D69324}" type="datetimeFigureOut">
              <a:rPr lang="en-GB" smtClean="0"/>
              <a:t>03/07/2023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9DB97CA-A6C6-49FA-B68E-E68FAE06F5D6}" type="slidenum">
              <a:rPr lang="en-GB" smtClean="0"/>
              <a:t>‹#›</a:t>
            </a:fld>
            <a:endParaRPr lang="en-GB"/>
          </a:p>
        </p:txBody>
      </p:sp>
    </p:spTree>
    <p:extLst>
      <p:ext uri="{BB962C8B-B14F-4D97-AF65-F5344CB8AC3E}">
        <p14:creationId xmlns:p14="http://schemas.microsoft.com/office/powerpoint/2010/main" val="400207988"/>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bob.swp-rest.police.int/sorce/beacon/dmd/205866/view/Information%2Bfor%2BBereaved%2BFamilies%2BF13.pdf"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2wishuponastar.org/"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bob.swp-rest.police.int/sorce/beacon/singlepageview.aspx?contentType=News&amp;row=159180&amp;contentTypeHandle=MLArticle&amp;langid=&amp;SPVPrimaryMenu=5&amp;SPVReferrer="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1" u="none" strike="noStrike" kern="1200" cap="none" spc="0" normalizeH="0" baseline="0" noProof="0" dirty="0">
                <a:ln>
                  <a:noFill/>
                </a:ln>
                <a:solidFill>
                  <a:prstClr val="black"/>
                </a:solidFill>
                <a:effectLst/>
                <a:uLnTx/>
                <a:uFillTx/>
                <a:latin typeface="+mn-lt"/>
                <a:ea typeface="+mn-ea"/>
                <a:cs typeface="Arial" panose="020B0604020202020204" pitchFamily="34" charset="0"/>
              </a:rPr>
              <a:t>By the end of the lesson learners will be able to: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1" u="none" strike="noStrike" kern="1200" cap="none" spc="0" normalizeH="0" baseline="0" noProof="0" dirty="0">
              <a:ln>
                <a:noFill/>
              </a:ln>
              <a:solidFill>
                <a:prstClr val="black"/>
              </a:solidFill>
              <a:effectLst/>
              <a:uLnTx/>
              <a:uFillTx/>
              <a:latin typeface="+mn-lt"/>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State considerations for responding to common high-risk incidents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State considerations for managing a scene of a sudden death</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Identify differences between suspicious and non-suspicious sudden deaths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Understand the</a:t>
            </a:r>
            <a:r>
              <a:rPr kumimoji="0" lang="en-GB" sz="1200" b="1" i="0" u="none" strike="noStrike" kern="1200" cap="none" spc="0" normalizeH="0" baseline="0" noProof="0" dirty="0">
                <a:ln>
                  <a:noFill/>
                </a:ln>
                <a:solidFill>
                  <a:prstClr val="black"/>
                </a:solidFill>
                <a:effectLst/>
                <a:uLnTx/>
                <a:uFillTx/>
                <a:latin typeface="+mn-lt"/>
                <a:ea typeface="+mn-ea"/>
                <a:cs typeface="+mn-cs"/>
              </a:rPr>
              <a:t> </a:t>
            </a:r>
            <a:r>
              <a:rPr kumimoji="0" lang="en-GB" sz="1200" b="0" i="0" u="none" strike="noStrike" kern="1200" cap="none" spc="0" normalizeH="0" baseline="0" noProof="0" dirty="0">
                <a:ln>
                  <a:noFill/>
                </a:ln>
                <a:solidFill>
                  <a:prstClr val="black"/>
                </a:solidFill>
                <a:effectLst/>
                <a:uLnTx/>
                <a:uFillTx/>
                <a:latin typeface="+mn-lt"/>
                <a:ea typeface="+mn-ea"/>
                <a:cs typeface="+mn-cs"/>
              </a:rPr>
              <a:t>importance of initial actions at a sudden death.</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1" u="none" strike="noStrike" kern="1200" cap="none" spc="0" normalizeH="0" baseline="0" noProof="0" dirty="0">
              <a:ln>
                <a:noFill/>
              </a:ln>
              <a:solidFill>
                <a:prstClr val="black"/>
              </a:solidFill>
              <a:effectLst/>
              <a:uLnTx/>
              <a:uFillTx/>
              <a:latin typeface="+mn-lt"/>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sng" strike="noStrike" kern="1200" cap="none" spc="0" normalizeH="0" baseline="0" noProof="0" dirty="0">
                <a:ln>
                  <a:noFill/>
                </a:ln>
                <a:solidFill>
                  <a:prstClr val="black"/>
                </a:solidFill>
                <a:effectLst/>
                <a:uLnTx/>
                <a:uFillTx/>
                <a:latin typeface="+mn-lt"/>
                <a:ea typeface="+mn-ea"/>
                <a:cs typeface="+mn-cs"/>
              </a:rPr>
              <a:t>Introduction to Sudden Death</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Trainer to explain that nothing can really prepare students for their first sudden death enquiry, but this lesson will aim to give some guidance identifying the procedures when dealing with incidents of this kind.</a:t>
            </a:r>
            <a:br>
              <a:rPr kumimoji="0" lang="en-GB" sz="1200" b="0" i="0" u="none" strike="noStrike" kern="1200" cap="none" spc="0" normalizeH="0" baseline="0" noProof="0" dirty="0">
                <a:ln>
                  <a:noFill/>
                </a:ln>
                <a:solidFill>
                  <a:prstClr val="black"/>
                </a:solidFill>
                <a:effectLst/>
                <a:uLnTx/>
                <a:uFillTx/>
                <a:latin typeface="+mn-lt"/>
                <a:ea typeface="+mn-ea"/>
                <a:cs typeface="+mn-cs"/>
              </a:rPr>
            </a:br>
            <a:br>
              <a:rPr kumimoji="0" lang="en-GB" sz="1200" b="0" i="0" u="none" strike="noStrike" kern="1200" cap="none" spc="0" normalizeH="0" baseline="0" noProof="0" dirty="0">
                <a:ln>
                  <a:noFill/>
                </a:ln>
                <a:solidFill>
                  <a:prstClr val="black"/>
                </a:solidFill>
                <a:effectLst/>
                <a:uLnTx/>
                <a:uFillTx/>
                <a:latin typeface="+mn-lt"/>
                <a:ea typeface="+mn-ea"/>
                <a:cs typeface="+mn-cs"/>
              </a:rPr>
            </a:br>
            <a:r>
              <a:rPr kumimoji="0" lang="en-GB" sz="1200" b="1" i="0" u="none" strike="noStrike" kern="1200" cap="none" spc="0" normalizeH="0" baseline="0" noProof="0" dirty="0">
                <a:ln>
                  <a:noFill/>
                </a:ln>
                <a:solidFill>
                  <a:prstClr val="black"/>
                </a:solidFill>
                <a:effectLst/>
                <a:uLnTx/>
                <a:uFillTx/>
                <a:latin typeface="+mn-lt"/>
                <a:ea typeface="+mn-ea"/>
                <a:cs typeface="+mn-cs"/>
              </a:rPr>
              <a:t>QTS</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mn-lt"/>
                <a:ea typeface="+mn-ea"/>
                <a:cs typeface="+mn-cs"/>
              </a:rPr>
              <a:t>Q. Has anyone had any experiences with dealing with sudden death?</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Trainer to explore any fears that they may have with regards to this topic.</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mn-lt"/>
                <a:ea typeface="+mn-ea"/>
                <a:cs typeface="+mn-cs"/>
              </a:rPr>
              <a:t> </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mn-lt"/>
                <a:ea typeface="+mn-ea"/>
                <a:cs typeface="+mn-cs"/>
              </a:rPr>
              <a:t>QTS</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mn-lt"/>
                <a:ea typeface="+mn-ea"/>
                <a:cs typeface="+mn-cs"/>
              </a:rPr>
              <a:t>Q. What concerns do you have about dealing with a sudden death?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For example: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Are you squeamish?</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Mortality?</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Are you concerned about breaking the news to the family?</a:t>
            </a:r>
            <a:br>
              <a:rPr kumimoji="0" lang="en-GB" sz="1200" b="0" i="0" u="none" strike="noStrike" kern="1200" cap="none" spc="0" normalizeH="0" baseline="0" noProof="0" dirty="0">
                <a:ln>
                  <a:noFill/>
                </a:ln>
                <a:solidFill>
                  <a:prstClr val="black"/>
                </a:solidFill>
                <a:effectLst/>
                <a:uLnTx/>
                <a:uFillTx/>
                <a:latin typeface="+mn-lt"/>
                <a:ea typeface="+mn-ea"/>
                <a:cs typeface="+mn-cs"/>
              </a:rPr>
            </a:b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The students’ feelings and reactions could be written on a board blast for future reference.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mn-lt"/>
                <a:ea typeface="+mn-ea"/>
                <a:cs typeface="+mn-cs"/>
              </a:rPr>
              <a:t>Board blast 1: </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mn-lt"/>
                <a:ea typeface="+mn-ea"/>
                <a:cs typeface="+mn-cs"/>
              </a:rPr>
              <a:t>Q. What do you think others feelings/ reactions are with dealing with a sudden death? </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Trainer to lead a group discussion about the groups experiences of death and record answers on wipe board / flip chart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mn-lt"/>
                <a:ea typeface="+mn-ea"/>
                <a:cs typeface="+mn-cs"/>
              </a:rPr>
              <a:t> </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mn-lt"/>
                <a:ea typeface="+mn-ea"/>
                <a:cs typeface="+mn-cs"/>
              </a:rPr>
              <a:t>QTS</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mn-lt"/>
                <a:ea typeface="+mn-ea"/>
                <a:cs typeface="+mn-cs"/>
              </a:rPr>
              <a:t>Q. What experience students have of death / bereavement and if they are willing to share their feelings and reactions with the class</a:t>
            </a:r>
            <a:r>
              <a:rPr kumimoji="0" lang="en-GB" sz="1200" b="0" i="0" u="none" strike="noStrike" kern="1200" cap="none" spc="0" normalizeH="0" baseline="0" noProof="0" dirty="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mn-ea"/>
                <a:cs typeface="+mn-cs"/>
              </a:rPr>
              <a:t>If no-one in the group has any experience of death then they should be asked to imagine their feelings if they suddenly lost the closest person to them.</a:t>
            </a:r>
            <a:endParaRPr lang="en-GB" dirty="0">
              <a:latin typeface="+mn-lt"/>
            </a:endParaRPr>
          </a:p>
        </p:txBody>
      </p:sp>
      <p:sp>
        <p:nvSpPr>
          <p:cNvPr id="4" name="Slide Number Placeholder 3"/>
          <p:cNvSpPr>
            <a:spLocks noGrp="1"/>
          </p:cNvSpPr>
          <p:nvPr>
            <p:ph type="sldNum" sz="quarter" idx="5"/>
          </p:nvPr>
        </p:nvSpPr>
        <p:spPr/>
        <p:txBody>
          <a:bodyPr/>
          <a:lstStyle/>
          <a:p>
            <a:fld id="{C9DB97CA-A6C6-49FA-B68E-E68FAE06F5D6}" type="slidenum">
              <a:rPr lang="en-GB" smtClean="0"/>
              <a:t>1</a:t>
            </a:fld>
            <a:endParaRPr lang="en-GB"/>
          </a:p>
        </p:txBody>
      </p:sp>
    </p:spTree>
    <p:extLst>
      <p:ext uri="{BB962C8B-B14F-4D97-AF65-F5344CB8AC3E}">
        <p14:creationId xmlns:p14="http://schemas.microsoft.com/office/powerpoint/2010/main" val="1041165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9DB97CA-A6C6-49FA-B68E-E68FAE06F5D6}" type="slidenum">
              <a:rPr lang="en-GB" smtClean="0"/>
              <a:t>2</a:t>
            </a:fld>
            <a:endParaRPr lang="en-GB"/>
          </a:p>
        </p:txBody>
      </p:sp>
    </p:spTree>
    <p:extLst>
      <p:ext uri="{BB962C8B-B14F-4D97-AF65-F5344CB8AC3E}">
        <p14:creationId xmlns:p14="http://schemas.microsoft.com/office/powerpoint/2010/main" val="36471796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QTS</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 What is a sudden death?</a:t>
            </a:r>
            <a:r>
              <a:rPr lang="en-GB" sz="1200" kern="1200" dirty="0">
                <a:solidFill>
                  <a:schemeClr val="tx1"/>
                </a:solidFill>
                <a:effectLst/>
                <a:latin typeface="+mn-lt"/>
                <a:ea typeface="+mn-ea"/>
                <a:cs typeface="+mn-cs"/>
              </a:rPr>
              <a:t> (Plenary discussion)</a:t>
            </a:r>
            <a:endParaRPr lang="en-GB" sz="1200" dirty="0">
              <a:latin typeface="+mn-lt"/>
              <a:cs typeface="Arial" panose="020B0604020202020204" pitchFamily="34" charset="0"/>
            </a:endParaRPr>
          </a:p>
          <a:p>
            <a:endParaRPr lang="en-GB" sz="1200" dirty="0">
              <a:latin typeface="+mn-lt"/>
              <a:cs typeface="Arial" panose="020B0604020202020204" pitchFamily="34" charset="0"/>
            </a:endParaRPr>
          </a:p>
          <a:p>
            <a:r>
              <a:rPr lang="en-GB" sz="1200" dirty="0">
                <a:latin typeface="+mn-lt"/>
                <a:cs typeface="Arial" panose="020B0604020202020204" pitchFamily="34" charset="0"/>
              </a:rPr>
              <a:t>‘Sudden death’ is a term for any death which involves some form of police action. </a:t>
            </a:r>
          </a:p>
          <a:p>
            <a:endParaRPr lang="en-GB" sz="1200" dirty="0">
              <a:latin typeface="+mn-lt"/>
              <a:cs typeface="Arial" panose="020B0604020202020204" pitchFamily="34" charset="0"/>
            </a:endParaRPr>
          </a:p>
          <a:p>
            <a:r>
              <a:rPr lang="en-GB" sz="1200" dirty="0">
                <a:latin typeface="+mn-lt"/>
                <a:cs typeface="Arial" panose="020B0604020202020204" pitchFamily="34" charset="0"/>
              </a:rPr>
              <a:t>It may not be sudden at all, in that the deceased may have been ill for some time, but because of circumstances, such as an elderly person living alone who has not been seen by a doctor for a considerable period, some enquiry is necessary. </a:t>
            </a:r>
          </a:p>
          <a:p>
            <a:endParaRPr lang="en-GB" sz="1200" dirty="0">
              <a:latin typeface="+mn-lt"/>
              <a:cs typeface="Arial" panose="020B0604020202020204" pitchFamily="34" charset="0"/>
            </a:endParaRPr>
          </a:p>
          <a:p>
            <a:r>
              <a:rPr lang="en-GB" sz="1200" dirty="0">
                <a:latin typeface="+mn-lt"/>
                <a:cs typeface="Arial" panose="020B0604020202020204" pitchFamily="34" charset="0"/>
              </a:rPr>
              <a:t>There are some occasions where the circumstances suggest that perhaps the death was not as natural or accidental as it first appears.</a:t>
            </a:r>
          </a:p>
          <a:p>
            <a:endParaRPr lang="en-GB" sz="1200" dirty="0">
              <a:latin typeface="+mn-lt"/>
              <a:cs typeface="Arial" panose="020B0604020202020204" pitchFamily="34" charset="0"/>
            </a:endParaRPr>
          </a:p>
          <a:p>
            <a:r>
              <a:rPr lang="en-GB" sz="1200" dirty="0">
                <a:latin typeface="+mn-lt"/>
                <a:cs typeface="Arial" panose="020B0604020202020204" pitchFamily="34" charset="0"/>
              </a:rPr>
              <a:t>Police Officers have a demanding and exacting job to do when dealing with sudden deaths, both in terms of practical matters and dealing with the bereaved, and it is therefore important to recognise that this type of work can have an effect (if not immediate) on the officer.</a:t>
            </a:r>
          </a:p>
          <a:p>
            <a:endParaRPr lang="en-GB" sz="1200" dirty="0">
              <a:latin typeface="+mn-lt"/>
              <a:cs typeface="Arial" panose="020B0604020202020204" pitchFamily="34" charset="0"/>
            </a:endParaRPr>
          </a:p>
          <a:p>
            <a:r>
              <a:rPr lang="en-GB" sz="1200" dirty="0">
                <a:latin typeface="+mn-lt"/>
                <a:cs typeface="Arial" panose="020B0604020202020204" pitchFamily="34" charset="0"/>
              </a:rPr>
              <a:t>Group discussion</a:t>
            </a:r>
          </a:p>
          <a:p>
            <a:endParaRPr lang="en-GB" sz="1200" dirty="0">
              <a:latin typeface="+mn-lt"/>
              <a:cs typeface="Arial" panose="020B0604020202020204" pitchFamily="34" charset="0"/>
            </a:endParaRPr>
          </a:p>
          <a:p>
            <a:r>
              <a:rPr lang="en-GB" sz="1200" b="1" dirty="0">
                <a:latin typeface="+mn-lt"/>
                <a:cs typeface="Arial" panose="020B0604020202020204" pitchFamily="34" charset="0"/>
              </a:rPr>
              <a:t>QTS – What experiences do you have of sudden death?</a:t>
            </a:r>
          </a:p>
          <a:p>
            <a:endParaRPr lang="en-GB" sz="1200" b="1" dirty="0">
              <a:latin typeface="+mn-lt"/>
              <a:cs typeface="Arial" panose="020B0604020202020204" pitchFamily="34" charset="0"/>
            </a:endParaRPr>
          </a:p>
          <a:p>
            <a:r>
              <a:rPr lang="en-GB" sz="1200" b="0" dirty="0">
                <a:latin typeface="+mn-lt"/>
                <a:cs typeface="Arial" panose="020B0604020202020204" pitchFamily="34" charset="0"/>
              </a:rPr>
              <a:t>Trainer to explore any feelings of fear that the students may have</a:t>
            </a:r>
          </a:p>
          <a:p>
            <a:endParaRPr lang="en-GB" sz="1200" b="0" dirty="0">
              <a:latin typeface="+mn-lt"/>
              <a:cs typeface="Arial" panose="020B0604020202020204" pitchFamily="34" charset="0"/>
            </a:endParaRPr>
          </a:p>
          <a:p>
            <a:r>
              <a:rPr lang="en-GB" sz="1200" b="1" dirty="0">
                <a:latin typeface="+mn-lt"/>
                <a:cs typeface="Arial" panose="020B0604020202020204" pitchFamily="34" charset="0"/>
              </a:rPr>
              <a:t>QTS – What concerns do you have about dealing with a sudden death? </a:t>
            </a:r>
            <a:r>
              <a:rPr lang="en-GB" sz="1200" b="0" dirty="0">
                <a:latin typeface="+mn-lt"/>
                <a:cs typeface="Arial" panose="020B0604020202020204" pitchFamily="34" charset="0"/>
              </a:rPr>
              <a:t>Trainer to note responses on whiteboard for future reference.</a:t>
            </a:r>
          </a:p>
          <a:p>
            <a:endParaRPr lang="en-GB" sz="1200" b="0" dirty="0">
              <a:latin typeface="+mn-lt"/>
              <a:cs typeface="Arial" panose="020B0604020202020204" pitchFamily="34" charset="0"/>
            </a:endParaRPr>
          </a:p>
          <a:p>
            <a:r>
              <a:rPr lang="en-GB" sz="1200" b="1" dirty="0">
                <a:latin typeface="+mn-lt"/>
                <a:cs typeface="Arial" panose="020B0604020202020204" pitchFamily="34" charset="0"/>
              </a:rPr>
              <a:t>QTS – what do you think others feelings/reactions are when dealing with a sudden death?</a:t>
            </a:r>
          </a:p>
          <a:p>
            <a:endParaRPr lang="en-GB" dirty="0"/>
          </a:p>
        </p:txBody>
      </p:sp>
      <p:sp>
        <p:nvSpPr>
          <p:cNvPr id="4" name="Slide Number Placeholder 3"/>
          <p:cNvSpPr>
            <a:spLocks noGrp="1"/>
          </p:cNvSpPr>
          <p:nvPr>
            <p:ph type="sldNum" sz="quarter" idx="5"/>
          </p:nvPr>
        </p:nvSpPr>
        <p:spPr/>
        <p:txBody>
          <a:bodyPr/>
          <a:lstStyle/>
          <a:p>
            <a:fld id="{C9DB97CA-A6C6-49FA-B68E-E68FAE06F5D6}" type="slidenum">
              <a:rPr lang="en-GB" smtClean="0"/>
              <a:t>3</a:t>
            </a:fld>
            <a:endParaRPr lang="en-GB"/>
          </a:p>
        </p:txBody>
      </p:sp>
    </p:spTree>
    <p:extLst>
      <p:ext uri="{BB962C8B-B14F-4D97-AF65-F5344CB8AC3E}">
        <p14:creationId xmlns:p14="http://schemas.microsoft.com/office/powerpoint/2010/main" val="23620764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Sudden Death</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Q. What types of sudden death can you think of?</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Types of sudden death:</a:t>
            </a:r>
          </a:p>
          <a:p>
            <a:pPr lvl="0"/>
            <a:r>
              <a:rPr lang="en-GB" sz="1200" kern="1200" dirty="0">
                <a:solidFill>
                  <a:schemeClr val="tx1"/>
                </a:solidFill>
                <a:effectLst/>
                <a:latin typeface="+mn-lt"/>
                <a:ea typeface="+mn-ea"/>
                <a:cs typeface="+mn-cs"/>
              </a:rPr>
              <a:t>Non Suspicious</a:t>
            </a:r>
          </a:p>
          <a:p>
            <a:pPr lvl="0"/>
            <a:r>
              <a:rPr lang="en-GB" sz="1200" kern="1200" dirty="0">
                <a:solidFill>
                  <a:schemeClr val="tx1"/>
                </a:solidFill>
                <a:effectLst/>
                <a:latin typeface="+mn-lt"/>
                <a:ea typeface="+mn-ea"/>
                <a:cs typeface="+mn-cs"/>
              </a:rPr>
              <a:t>Suspicious</a:t>
            </a:r>
          </a:p>
          <a:p>
            <a:pPr lvl="0"/>
            <a:r>
              <a:rPr lang="en-GB" sz="1200" kern="1200" dirty="0">
                <a:solidFill>
                  <a:schemeClr val="tx1"/>
                </a:solidFill>
                <a:effectLst/>
                <a:latin typeface="+mn-lt"/>
                <a:ea typeface="+mn-ea"/>
                <a:cs typeface="+mn-cs"/>
              </a:rPr>
              <a:t>Suicide (NB. “Complete” not “Commit”)</a:t>
            </a:r>
          </a:p>
          <a:p>
            <a:pPr lvl="0"/>
            <a:r>
              <a:rPr lang="en-GB" sz="1200" kern="1200" dirty="0">
                <a:solidFill>
                  <a:schemeClr val="tx1"/>
                </a:solidFill>
                <a:effectLst/>
                <a:latin typeface="+mn-lt"/>
                <a:ea typeface="+mn-ea"/>
                <a:cs typeface="+mn-cs"/>
              </a:rPr>
              <a:t>Drugs</a:t>
            </a:r>
          </a:p>
          <a:p>
            <a:pPr lvl="0"/>
            <a:r>
              <a:rPr lang="en-GB" sz="1200" kern="1200" dirty="0">
                <a:solidFill>
                  <a:schemeClr val="tx1"/>
                </a:solidFill>
                <a:effectLst/>
                <a:latin typeface="+mn-lt"/>
                <a:ea typeface="+mn-ea"/>
                <a:cs typeface="+mn-cs"/>
              </a:rPr>
              <a:t>SIDS</a:t>
            </a:r>
            <a:r>
              <a:rPr lang="en-GB" sz="1200" kern="1200" baseline="0" dirty="0">
                <a:solidFill>
                  <a:schemeClr val="tx1"/>
                </a:solidFill>
                <a:effectLst/>
                <a:latin typeface="+mn-lt"/>
                <a:ea typeface="+mn-ea"/>
                <a:cs typeface="+mn-cs"/>
              </a:rPr>
              <a:t> / Child Death</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Industrial</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Trainer to discuss the types of sudden death that police are called to the reasons why the police are required to attend.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Trainer should discuss the different issues surrounding the investigation of different types of sudden death.</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1"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Suspicious / Non-suspicious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How do you establish if there is anything suspicious about the death? </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If in doubt contact a supervisor</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Ascertain facts</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Preserve scene.</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endPar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It is very difficult to gather evidence from a sudden death crime scene if this death had initially been treated as non-suspicious.  In this circumstance the scene will have been contaminated and possible evidence lost.  Therefore you should be cautious about assuming a death is non-suspicious if there is any possibility that it could actually be as the result of a crime.  You should contact your supervisor if you are at all unsure of the circumstances of a sudden death.</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kumimoji="0" lang="en-GB" sz="1200" b="1"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Suicide</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It is not a criminal offence to “completing suicide”</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Aiding and abetting another to “complete suicide” is an offence</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Such deaths must be thoroughly investigated because there is always the possibility of a disguised homicide. </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Be aware of any dangers - The means used to “complete suicide” may present a danger to others, for example electricity or gas.</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Look for and, if possible, take possession of the means employed to “complete suicide” and make a note where seizure is not possible.</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Seize any articles connected with suicide - Suicide letters / Preserve knot from any hangings</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All items are evidence and may be required at any coroners court.</a:t>
            </a:r>
            <a:br>
              <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br>
            <a:br>
              <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br>
            <a:r>
              <a:rPr kumimoji="0" lang="en-GB" sz="1200" b="1"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NB. </a:t>
            </a:r>
            <a:r>
              <a:rPr lang="en-GB" sz="1200" kern="1200" dirty="0">
                <a:solidFill>
                  <a:schemeClr val="tx1"/>
                </a:solidFill>
                <a:effectLst/>
                <a:latin typeface="+mn-lt"/>
                <a:ea typeface="+mn-ea"/>
                <a:cs typeface="+mn-cs"/>
              </a:rPr>
              <a:t>Practitioners and MH sector now speak of ‘</a:t>
            </a:r>
            <a:r>
              <a:rPr lang="en-GB" sz="1200" b="1" u="sng" kern="1200" dirty="0">
                <a:solidFill>
                  <a:schemeClr val="tx1"/>
                </a:solidFill>
                <a:effectLst/>
                <a:latin typeface="+mn-lt"/>
                <a:ea typeface="+mn-ea"/>
                <a:cs typeface="+mn-cs"/>
              </a:rPr>
              <a:t>completing</a:t>
            </a:r>
            <a:r>
              <a:rPr lang="en-GB" sz="1200" kern="1200" dirty="0">
                <a:solidFill>
                  <a:schemeClr val="tx1"/>
                </a:solidFill>
                <a:effectLst/>
                <a:latin typeface="+mn-lt"/>
                <a:ea typeface="+mn-ea"/>
                <a:cs typeface="+mn-cs"/>
              </a:rPr>
              <a:t> Suicide’, not ‘</a:t>
            </a:r>
            <a:r>
              <a:rPr lang="en-GB" sz="1200" b="1" u="sng" kern="1200" dirty="0">
                <a:solidFill>
                  <a:schemeClr val="tx1"/>
                </a:solidFill>
                <a:effectLst/>
                <a:latin typeface="+mn-lt"/>
                <a:ea typeface="+mn-ea"/>
                <a:cs typeface="+mn-cs"/>
              </a:rPr>
              <a:t>committing</a:t>
            </a:r>
            <a:r>
              <a:rPr lang="en-GB" sz="1200" kern="1200" dirty="0">
                <a:solidFill>
                  <a:schemeClr val="tx1"/>
                </a:solidFill>
                <a:effectLst/>
                <a:latin typeface="+mn-lt"/>
                <a:ea typeface="+mn-ea"/>
                <a:cs typeface="+mn-cs"/>
              </a:rPr>
              <a:t> Suicide’. The use of the word  </a:t>
            </a:r>
            <a:r>
              <a:rPr lang="en-GB" sz="1200" b="1" kern="1200" dirty="0">
                <a:solidFill>
                  <a:schemeClr val="tx1"/>
                </a:solidFill>
                <a:effectLst/>
                <a:latin typeface="+mn-lt"/>
                <a:ea typeface="+mn-ea"/>
                <a:cs typeface="+mn-cs"/>
              </a:rPr>
              <a:t>commit </a:t>
            </a:r>
            <a:r>
              <a:rPr lang="en-GB" sz="1200" kern="1200" dirty="0">
                <a:solidFill>
                  <a:schemeClr val="tx1"/>
                </a:solidFill>
                <a:effectLst/>
                <a:latin typeface="+mn-lt"/>
                <a:ea typeface="+mn-ea"/>
                <a:cs typeface="+mn-cs"/>
              </a:rPr>
              <a:t>relates to the time when Suicide was a criminal offence, and is suggestive of blame / shame, which may in itself upset families, particularly if they work in this field and understand the subtle difference.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When Officers write anything about suicide</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(statements, reports, particularly OEL’s), they should professionally use the term ‘</a:t>
            </a:r>
            <a:r>
              <a:rPr lang="en-GB" sz="1200" b="1" u="sng" kern="1200" dirty="0">
                <a:solidFill>
                  <a:schemeClr val="tx1"/>
                </a:solidFill>
                <a:effectLst/>
                <a:latin typeface="+mn-lt"/>
                <a:ea typeface="+mn-ea"/>
                <a:cs typeface="+mn-cs"/>
              </a:rPr>
              <a:t>apparent Suicide’</a:t>
            </a:r>
            <a:r>
              <a:rPr lang="en-GB" sz="1200" kern="1200" dirty="0">
                <a:solidFill>
                  <a:schemeClr val="tx1"/>
                </a:solidFill>
                <a:effectLst/>
                <a:latin typeface="+mn-lt"/>
                <a:ea typeface="+mn-ea"/>
                <a:cs typeface="+mn-cs"/>
              </a:rPr>
              <a:t>, as Suicide can only be determined by the Pathologist / Coroner. </a:t>
            </a:r>
            <a:endParaRPr kumimoji="0" lang="en-GB" sz="1200" b="1"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endPar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kumimoji="0" lang="en-GB" sz="1200" b="1"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Drugs</a:t>
            </a:r>
          </a:p>
          <a:p>
            <a:pPr marL="171450" indent="-171450">
              <a:buFont typeface="Arial" panose="020B0604020202020204" pitchFamily="34" charset="0"/>
              <a:buChar char="•"/>
            </a:pPr>
            <a:r>
              <a:rPr lang="en-GB" sz="1200" b="0" dirty="0">
                <a:latin typeface="+mn-lt"/>
              </a:rPr>
              <a:t>A drug related death is where there is evidence of a fatal overdose of controlled drugs. Such evidence would be recent drug misuse, for example, controlled drugs and/or hypodermic syringe found in close proximity to the body, and/or the person is known to the police as a drug misuser although not necessarily a notified addict. </a:t>
            </a:r>
          </a:p>
          <a:p>
            <a:pPr marL="171450" indent="-171450">
              <a:buFont typeface="Arial" panose="020B0604020202020204" pitchFamily="34" charset="0"/>
              <a:buChar char="•"/>
            </a:pPr>
            <a:r>
              <a:rPr lang="en-GB" sz="1200" b="0" dirty="0">
                <a:latin typeface="+mn-lt"/>
              </a:rPr>
              <a:t>Consider the criminality of how the drugs came to be obtained, supplied, administered? </a:t>
            </a:r>
          </a:p>
          <a:p>
            <a:pPr marL="171450" indent="-171450">
              <a:buFont typeface="Arial" panose="020B0604020202020204" pitchFamily="34" charset="0"/>
              <a:buChar char="•"/>
            </a:pPr>
            <a:r>
              <a:rPr lang="en-GB" sz="1200" b="0" dirty="0">
                <a:latin typeface="+mn-lt"/>
              </a:rPr>
              <a:t>It is expected that reasonable investigative efforts are made to identify who may have been present, and whether this was individual or communal use?</a:t>
            </a:r>
          </a:p>
          <a:p>
            <a:pPr marL="171450" indent="-171450">
              <a:buFont typeface="Arial" panose="020B0604020202020204" pitchFamily="34" charset="0"/>
              <a:buChar char="•"/>
            </a:pPr>
            <a:r>
              <a:rPr lang="en-GB" sz="1200" b="0" dirty="0">
                <a:latin typeface="+mn-lt"/>
              </a:rPr>
              <a:t>Much of this will become evident from witnesses, the scene, the body, phones.</a:t>
            </a:r>
          </a:p>
          <a:p>
            <a:pPr marL="171450" indent="-171450">
              <a:buFont typeface="Arial" panose="020B0604020202020204" pitchFamily="34" charset="0"/>
              <a:buChar char="•"/>
            </a:pPr>
            <a:r>
              <a:rPr lang="en-GB" sz="1200" b="0" dirty="0">
                <a:latin typeface="+mn-lt"/>
              </a:rPr>
              <a:t>A thorough search of the premises MUST be undertaken for evidence / duty of care.</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endPar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endPar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kumimoji="0" lang="en-GB" sz="1200" b="1"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Sudden Infant Death Syndrome (SIDS) / Death of Children</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A sudden death that involves an infant should be treated as a potential crime scene until the cause of death can be investigated. </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If the police are the first professionals to attend the scene, urgent medical assistance should be requested as the first priority.</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However the first police officer to arrive, or any other professional, may be expected by the parents to try and revive the baby, even if it is hopeless, and should be prepared for this. The pathologist will need to be informed of any attempted resuscitation.</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The first officer at the scene must make a visual check of the child and his/her surroundings, noting any obvious signs of injury.  It must be established whether the infant/child has been moved and the current position of the infant should be recorded. This information must be passed to the SIO. </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Police attendance should be kept to the minimum.  Several police officers arriving at the house can be distressing especially if they are uniformed officers in marked police cars. Visiting officers, so far as possible, should not be in uniform, and should not arrive in marked cars.</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Attending officers should at all times be sensitive in the use of personal radios and mobile phones, etc.  If at all possible, the officers liaising with the family, whilst remaining contactable, should have such equipment turned off. </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Don't use such phrases as ‘suspicious death’ or ‘scene of crime’, and try to avoid comments that might be misunderstood by, or distressing to, the parents.</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In talking about the baby preferably use the first name, or, if you don’t yet know the name, say ‘your baby’, or ‘he’ or ‘she’. Don't refer to the baby as ‘it’. </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A detective officer of at least inspector rank must immediately attend the scene and take charge of the investigation</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Preserve scene and commence scene log</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endPar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kumimoji="0" lang="en-GB" sz="1200" b="1"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Industrial Death</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Preserve Scene</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Be aware of any dangers</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Contact supervisor</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Investigated by Health &amp; Safety Executive along with Coroner &amp; Police </a:t>
            </a:r>
            <a:r>
              <a:rPr kumimoji="0" lang="en-GB" sz="1200" b="0" i="0" u="none" strike="noStrike" kern="1200" cap="none" spc="0" normalizeH="0" baseline="0" noProof="0" dirty="0">
                <a:ln>
                  <a:noFill/>
                </a:ln>
                <a:solidFill>
                  <a:schemeClr val="tx1"/>
                </a:solidFill>
                <a:effectLst/>
                <a:uLnTx/>
                <a:uFillTx/>
                <a:latin typeface="+mn-lt"/>
                <a:ea typeface="+mn-ea"/>
                <a:cs typeface="+mn-cs"/>
              </a:rPr>
              <a:t>(</a:t>
            </a:r>
            <a:r>
              <a:rPr lang="en-GB" sz="1200" b="1" i="0" u="none" strike="noStrike" kern="1200" baseline="0" dirty="0">
                <a:solidFill>
                  <a:schemeClr val="tx1"/>
                </a:solidFill>
                <a:latin typeface="+mn-lt"/>
                <a:ea typeface="+mn-ea"/>
                <a:cs typeface="+mn-cs"/>
              </a:rPr>
              <a:t>Gross Negligence Manslaughter’</a:t>
            </a:r>
            <a:r>
              <a:rPr lang="en-GB" sz="1200" b="0" i="0" u="none" strike="noStrike" kern="1200" baseline="0" dirty="0">
                <a:solidFill>
                  <a:schemeClr val="tx1"/>
                </a:solidFill>
                <a:latin typeface="+mn-lt"/>
                <a:ea typeface="+mn-ea"/>
                <a:cs typeface="+mn-cs"/>
              </a:rPr>
              <a:t> (GNM))</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endParaRPr lang="en-GB" sz="1200" b="0" i="0" u="none" strike="noStrike" kern="1200" baseline="0" dirty="0">
              <a:solidFill>
                <a:schemeClr val="tx1"/>
              </a:solidFill>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sz="1200" b="0" i="0" u="none" strike="noStrike" kern="1200" baseline="0" dirty="0">
                <a:solidFill>
                  <a:schemeClr val="tx1"/>
                </a:solidFill>
                <a:latin typeface="+mn-lt"/>
                <a:ea typeface="+mn-ea"/>
                <a:cs typeface="+mn-cs"/>
              </a:rPr>
              <a:t>When attending a sudden death Officers are acting on behalf of the Coroner, more detail explained later. </a:t>
            </a:r>
            <a:endParaRPr kumimoji="0" lang="en-GB" sz="1200" b="0" i="0" u="none" strike="noStrike" kern="1200" cap="none" spc="0" normalizeH="0" baseline="0" noProof="0" dirty="0">
              <a:ln>
                <a:noFill/>
              </a:ln>
              <a:solidFill>
                <a:prstClr val="black"/>
              </a:solidFill>
              <a:effectLst/>
              <a:uLnTx/>
              <a:uFillTx/>
              <a:latin typeface="+mn-lt"/>
              <a:ea typeface="+mn-ea"/>
              <a:cs typeface="+mn-cs"/>
            </a:endParaRPr>
          </a:p>
        </p:txBody>
      </p:sp>
      <p:sp>
        <p:nvSpPr>
          <p:cNvPr id="4" name="Slide Number Placeholder 3"/>
          <p:cNvSpPr>
            <a:spLocks noGrp="1"/>
          </p:cNvSpPr>
          <p:nvPr>
            <p:ph type="sldNum" sz="quarter" idx="5"/>
          </p:nvPr>
        </p:nvSpPr>
        <p:spPr/>
        <p:txBody>
          <a:bodyPr/>
          <a:lstStyle/>
          <a:p>
            <a:fld id="{C9DB97CA-A6C6-49FA-B68E-E68FAE06F5D6}" type="slidenum">
              <a:rPr lang="en-GB" smtClean="0"/>
              <a:t>4</a:t>
            </a:fld>
            <a:endParaRPr lang="en-GB"/>
          </a:p>
        </p:txBody>
      </p:sp>
    </p:spTree>
    <p:extLst>
      <p:ext uri="{BB962C8B-B14F-4D97-AF65-F5344CB8AC3E}">
        <p14:creationId xmlns:p14="http://schemas.microsoft.com/office/powerpoint/2010/main" val="873829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Simple Sudden Death</a:t>
            </a:r>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QTS</a:t>
            </a:r>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 Do you think Police go to all sudden deaths?</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A.</a:t>
            </a:r>
            <a:r>
              <a:rPr lang="en-GB" sz="1200" kern="1200" dirty="0">
                <a:solidFill>
                  <a:schemeClr val="tx1"/>
                </a:solidFill>
                <a:effectLst/>
                <a:latin typeface="+mn-lt"/>
                <a:ea typeface="+mn-ea"/>
                <a:cs typeface="+mn-cs"/>
              </a:rPr>
              <a:t> No</a:t>
            </a:r>
            <a:br>
              <a:rPr lang="en-GB" sz="1200" b="0" kern="1200" dirty="0">
                <a:solidFill>
                  <a:schemeClr val="tx1"/>
                </a:solidFill>
                <a:effectLst/>
                <a:latin typeface="+mn-lt"/>
                <a:ea typeface="+mn-ea"/>
                <a:cs typeface="+mn-cs"/>
              </a:rPr>
            </a:br>
            <a:r>
              <a:rPr lang="en-GB" sz="1200" b="0" kern="1200" dirty="0">
                <a:solidFill>
                  <a:schemeClr val="tx1"/>
                </a:solidFill>
                <a:effectLst/>
                <a:latin typeface="+mn-lt"/>
                <a:ea typeface="+mn-ea"/>
                <a:cs typeface="+mn-cs"/>
              </a:rPr>
              <a:t>Q. </a:t>
            </a:r>
            <a:r>
              <a:rPr lang="en-GB" sz="1200" b="1" kern="1200" dirty="0">
                <a:solidFill>
                  <a:schemeClr val="tx1"/>
                </a:solidFill>
                <a:effectLst/>
                <a:latin typeface="+mn-lt"/>
                <a:ea typeface="+mn-ea"/>
                <a:cs typeface="+mn-cs"/>
              </a:rPr>
              <a:t>What do think a simple sudden death is?</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A.</a:t>
            </a:r>
            <a:r>
              <a:rPr lang="en-GB" sz="1200" kern="1200" dirty="0">
                <a:solidFill>
                  <a:schemeClr val="tx1"/>
                </a:solidFill>
                <a:effectLst/>
                <a:latin typeface="+mn-lt"/>
                <a:ea typeface="+mn-ea"/>
                <a:cs typeface="+mn-cs"/>
              </a:rPr>
              <a:t> Flow Chart on PPT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dirty="0">
              <a:ln>
                <a:noFill/>
              </a:ln>
              <a:solidFill>
                <a:schemeClr val="tx1"/>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mn-lt"/>
                <a:ea typeface="ＭＳ Ｐゴシック" pitchFamily="34" charset="-128"/>
                <a:cs typeface="Arial" panose="020B0604020202020204" pitchFamily="34" charset="0"/>
              </a:rPr>
              <a:t>This slide provides a simple flow diagram to illustrate how the deceased’s local GP can issue a death certificate.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ＭＳ Ｐゴシック"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mn-lt"/>
                <a:ea typeface="ＭＳ Ｐゴシック" pitchFamily="34" charset="-128"/>
                <a:cs typeface="Arial" panose="020B0604020202020204" pitchFamily="34" charset="0"/>
              </a:rPr>
              <a:t>It is only normal practice for the GP to issue a death certificate if they have been seen ‘recently’ due to a specific illness. </a:t>
            </a:r>
            <a:r>
              <a:rPr kumimoji="0" lang="en-GB" altLang="en-US" sz="1200" b="0" i="0" u="none" strike="noStrike" kern="1200" cap="none" spc="0" normalizeH="0" baseline="0" noProof="0" dirty="0">
                <a:ln>
                  <a:noFill/>
                </a:ln>
                <a:solidFill>
                  <a:schemeClr val="tx1"/>
                </a:solidFill>
                <a:effectLst/>
                <a:uLnTx/>
                <a:uFillTx/>
                <a:latin typeface="+mn-lt"/>
                <a:ea typeface="+mn-ea"/>
                <a:cs typeface="+mn-cs"/>
              </a:rPr>
              <a:t>A</a:t>
            </a:r>
            <a:r>
              <a:rPr lang="en-GB" sz="1200" b="0" i="0" u="none" strike="noStrike" kern="1200" baseline="0" dirty="0">
                <a:solidFill>
                  <a:schemeClr val="tx1"/>
                </a:solidFill>
                <a:latin typeface="+mn-lt"/>
                <a:ea typeface="+mn-ea"/>
                <a:cs typeface="+mn-cs"/>
              </a:rPr>
              <a:t> GP can normally issue a Death Certificate providing they saw the deceased </a:t>
            </a:r>
            <a:r>
              <a:rPr lang="en-GB" sz="1200" b="1" i="0" u="sng" strike="noStrike" kern="1200" baseline="0" dirty="0">
                <a:solidFill>
                  <a:schemeClr val="tx1"/>
                </a:solidFill>
                <a:latin typeface="+mn-lt"/>
                <a:ea typeface="+mn-ea"/>
                <a:cs typeface="+mn-cs"/>
              </a:rPr>
              <a:t>in the last 14 days</a:t>
            </a:r>
            <a:r>
              <a:rPr lang="en-GB" sz="1200" b="0" i="0" u="none" strike="noStrike" kern="1200" baseline="0" dirty="0">
                <a:solidFill>
                  <a:schemeClr val="tx1"/>
                </a:solidFill>
                <a:latin typeface="+mn-lt"/>
                <a:ea typeface="+mn-ea"/>
                <a:cs typeface="+mn-cs"/>
              </a:rPr>
              <a:t>. </a:t>
            </a:r>
            <a:br>
              <a:rPr lang="en-GB" sz="1200" b="0" i="0" u="none" strike="noStrike" kern="1200" baseline="0" dirty="0">
                <a:solidFill>
                  <a:schemeClr val="tx1"/>
                </a:solidFill>
                <a:latin typeface="+mn-lt"/>
                <a:ea typeface="+mn-ea"/>
                <a:cs typeface="+mn-cs"/>
              </a:rPr>
            </a:br>
            <a:br>
              <a:rPr lang="en-GB" sz="1200" b="0" i="0" u="none" strike="noStrike" kern="1200" baseline="0" dirty="0">
                <a:solidFill>
                  <a:schemeClr val="tx1"/>
                </a:solidFill>
                <a:latin typeface="+mn-lt"/>
                <a:ea typeface="+mn-ea"/>
                <a:cs typeface="+mn-cs"/>
              </a:rPr>
            </a:br>
            <a:r>
              <a:rPr lang="en-GB" sz="1200" b="0" i="1" u="none" strike="noStrike" kern="1200" baseline="0" dirty="0">
                <a:solidFill>
                  <a:schemeClr val="tx1"/>
                </a:solidFill>
                <a:latin typeface="+mn-lt"/>
                <a:ea typeface="+mn-ea"/>
                <a:cs typeface="+mn-cs"/>
              </a:rPr>
              <a:t>The emergency COVID legislation changed this in 2020 (temporarily?) to 28 days, and that it could now be any Dr, who did not have to have physically attended the deceased.</a:t>
            </a:r>
            <a:r>
              <a:rPr lang="en-GB" sz="1200" b="0" i="0" u="none" strike="noStrike" kern="1200" baseline="0" dirty="0">
                <a:solidFill>
                  <a:schemeClr val="tx1"/>
                </a:solidFill>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ＭＳ Ｐゴシック" pitchFamily="34" charset="-128"/>
              <a:cs typeface="Arial" panose="020B0604020202020204" pitchFamily="34" charset="0"/>
            </a:endParaRPr>
          </a:p>
          <a:p>
            <a:r>
              <a:rPr lang="en-GB" sz="1200" kern="1200" dirty="0">
                <a:solidFill>
                  <a:schemeClr val="tx1"/>
                </a:solidFill>
                <a:effectLst/>
                <a:latin typeface="+mn-lt"/>
                <a:ea typeface="+mn-ea"/>
                <a:cs typeface="+mn-cs"/>
              </a:rPr>
              <a:t>Trainer to facilitate a discussion with students around the following questions:</a:t>
            </a:r>
          </a:p>
          <a:p>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QTS</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a:t>
            </a:r>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Why do you need a medical practitioner / paramedic at the scene?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A. </a:t>
            </a:r>
            <a:r>
              <a:rPr lang="en-GB" sz="1200" kern="1200" dirty="0">
                <a:solidFill>
                  <a:schemeClr val="tx1"/>
                </a:solidFill>
                <a:effectLst/>
                <a:latin typeface="+mn-lt"/>
                <a:ea typeface="+mn-ea"/>
                <a:cs typeface="+mn-cs"/>
              </a:rPr>
              <a:t>Paramedics at scene will now conduct R.O.L.E. – Recognition of Life Extinct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Q.</a:t>
            </a:r>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What circumstances permit the GP to sign the death certificate?</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A.</a:t>
            </a:r>
            <a:r>
              <a:rPr lang="en-GB" sz="1200" kern="1200" dirty="0">
                <a:solidFill>
                  <a:schemeClr val="tx1"/>
                </a:solidFill>
                <a:effectLst/>
                <a:latin typeface="+mn-lt"/>
                <a:ea typeface="+mn-ea"/>
                <a:cs typeface="+mn-cs"/>
              </a:rPr>
              <a:t> Cause is Obvious or been seen by the Dr recently (last 14 days)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For SWP – a Sergeant (including acting or temporary in rank) or above can pronounce life extinct (ROLE) in the following four circumstances ONLY: </a:t>
            </a:r>
          </a:p>
          <a:p>
            <a:pPr marL="228600" marR="0" lvl="0" indent="-228600" algn="l" defTabSz="914400" rtl="0" eaLnBrk="1" fontAlgn="auto" latinLnBrk="0" hangingPunct="1">
              <a:lnSpc>
                <a:spcPct val="100000"/>
              </a:lnSpc>
              <a:spcBef>
                <a:spcPts val="0"/>
              </a:spcBef>
              <a:spcAft>
                <a:spcPts val="0"/>
              </a:spcAft>
              <a:buClrTx/>
              <a:buSzTx/>
              <a:buFontTx/>
              <a:buAutoNum type="arabicParenR"/>
              <a:tabLst/>
              <a:defRPr/>
            </a:pPr>
            <a:r>
              <a:rPr lang="en-GB" dirty="0"/>
              <a:t>The body consists only of skeletal remains.</a:t>
            </a:r>
          </a:p>
          <a:p>
            <a:pPr marL="228600" marR="0" lvl="0" indent="-228600" algn="l" defTabSz="914400" rtl="0" eaLnBrk="1" fontAlgn="auto" latinLnBrk="0" hangingPunct="1">
              <a:lnSpc>
                <a:spcPct val="100000"/>
              </a:lnSpc>
              <a:spcBef>
                <a:spcPts val="0"/>
              </a:spcBef>
              <a:spcAft>
                <a:spcPts val="0"/>
              </a:spcAft>
              <a:buClrTx/>
              <a:buSzTx/>
              <a:buFontTx/>
              <a:buAutoNum type="arabicParenR"/>
              <a:tabLst/>
              <a:defRPr/>
            </a:pPr>
            <a:r>
              <a:rPr lang="en-GB" dirty="0"/>
              <a:t> Decapitation. </a:t>
            </a:r>
          </a:p>
          <a:p>
            <a:pPr marL="228600" marR="0" lvl="0" indent="-228600" algn="l" defTabSz="914400" rtl="0" eaLnBrk="1" fontAlgn="auto" latinLnBrk="0" hangingPunct="1">
              <a:lnSpc>
                <a:spcPct val="100000"/>
              </a:lnSpc>
              <a:spcBef>
                <a:spcPts val="0"/>
              </a:spcBef>
              <a:spcAft>
                <a:spcPts val="0"/>
              </a:spcAft>
              <a:buClrTx/>
              <a:buSzTx/>
              <a:buFontTx/>
              <a:buAutoNum type="arabicParenR"/>
              <a:tabLst/>
              <a:defRPr/>
            </a:pPr>
            <a:r>
              <a:rPr lang="en-GB" dirty="0"/>
              <a:t>Injuries exist which are obviously not compatible with life, such as, the body is in several pieces or so incinerated that death is beyond all doubt. </a:t>
            </a:r>
          </a:p>
          <a:p>
            <a:pPr marL="228600" marR="0" lvl="0" indent="-228600" algn="l" defTabSz="914400" rtl="0" eaLnBrk="1" fontAlgn="auto" latinLnBrk="0" hangingPunct="1">
              <a:lnSpc>
                <a:spcPct val="100000"/>
              </a:lnSpc>
              <a:spcBef>
                <a:spcPts val="0"/>
              </a:spcBef>
              <a:spcAft>
                <a:spcPts val="0"/>
              </a:spcAft>
              <a:buClrTx/>
              <a:buSzTx/>
              <a:buFontTx/>
              <a:buAutoNum type="arabicParenR"/>
              <a:tabLst/>
              <a:defRPr/>
            </a:pPr>
            <a:r>
              <a:rPr lang="en-GB" dirty="0"/>
              <a:t>Decomposition to an extent that death is beyond all doubt.</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9DB97CA-A6C6-49FA-B68E-E68FAE06F5D6}" type="slidenum">
              <a:rPr lang="en-GB" smtClean="0"/>
              <a:t>5</a:t>
            </a:fld>
            <a:endParaRPr lang="en-GB"/>
          </a:p>
        </p:txBody>
      </p:sp>
    </p:spTree>
    <p:extLst>
      <p:ext uri="{BB962C8B-B14F-4D97-AF65-F5344CB8AC3E}">
        <p14:creationId xmlns:p14="http://schemas.microsoft.com/office/powerpoint/2010/main" val="14757803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Unexpected Sudden Death. </a:t>
            </a:r>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QTS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Q.</a:t>
            </a:r>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Why do you think the police are called to an unexpected sudden death?</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This flow diagram explains when death is unexpected, such as cot deaths how the local GP cannot issue a certificate as no previous recent medical history could be used to explain the circumstances.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To this end the police attend and act on behalf of the Coroner to compile a report to allow the pathologist to understand the full circumstances and history of the deceased.</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Following this the Coroner’s officer will liaise with the mortuary and pathologist to present the full findings to the coroner.</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The second part of the flow diagram charts the way forward for the coroner when the cause has been established following the post-mortem.</a:t>
            </a:r>
            <a:endParaRPr kumimoji="0" lang="en-GB" altLang="en-US" sz="1200" b="0" i="0" u="none" strike="noStrike" kern="1200" cap="none" spc="0" normalizeH="0" baseline="0" noProof="0" dirty="0">
              <a:ln>
                <a:noFill/>
              </a:ln>
              <a:solidFill>
                <a:prstClr val="black"/>
              </a:solidFill>
              <a:effectLst/>
              <a:uLnTx/>
              <a:uFillTx/>
              <a:latin typeface="+mn-lt"/>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Trainer to pin-point location of sudden death policy (Intranet)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1"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ROLE:</a:t>
            </a:r>
            <a:r>
              <a:rPr kumimoji="0" lang="en-GB" altLang="en-US" sz="12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 Recognition of Life Extinct (paper work a trained Paramedic will complete and provide to attending Officer, must have copy before paramedics leave)</a:t>
            </a: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GIVE HAND OUT ON INSULIN RELATED DEATHS – AND EXPLAIN THE</a:t>
            </a:r>
            <a:r>
              <a:rPr lang="en-GB" sz="1200" b="1" kern="1200" baseline="0" dirty="0">
                <a:solidFill>
                  <a:schemeClr val="tx1"/>
                </a:solidFill>
                <a:effectLst/>
                <a:latin typeface="+mn-lt"/>
                <a:ea typeface="+mn-ea"/>
                <a:cs typeface="+mn-cs"/>
              </a:rPr>
              <a:t> PROTOCOL ON THE HAND OUT IS NEW FOR US, BUT IT NEEDS TO BE FOLLOWED OUT FOR ANY DEATHS IN RELATION TO INSULIN</a:t>
            </a:r>
            <a:endParaRPr lang="en-GB" sz="12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9DB97CA-A6C6-49FA-B68E-E68FAE06F5D6}" type="slidenum">
              <a:rPr lang="en-GB" smtClean="0"/>
              <a:t>6</a:t>
            </a:fld>
            <a:endParaRPr lang="en-GB"/>
          </a:p>
        </p:txBody>
      </p:sp>
    </p:spTree>
    <p:extLst>
      <p:ext uri="{BB962C8B-B14F-4D97-AF65-F5344CB8AC3E}">
        <p14:creationId xmlns:p14="http://schemas.microsoft.com/office/powerpoint/2010/main" val="6235758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Times New Roman"/>
                <a:cs typeface="Arial" panose="020B0604020202020204" pitchFamily="34" charset="0"/>
              </a:rPr>
              <a:t>Trainer led discussion surrounding Health &amp; Safety when arriving at a Sudden Death and considerations. (An officer is no help if they are incapacitated)</a:t>
            </a:r>
            <a:br>
              <a:rPr kumimoji="0" lang="en-GB" sz="1200" b="0" i="0" u="none" strike="noStrike" kern="1200" cap="none" spc="0" normalizeH="0" baseline="0" noProof="0" dirty="0">
                <a:ln>
                  <a:noFill/>
                </a:ln>
                <a:solidFill>
                  <a:prstClr val="black"/>
                </a:solidFill>
                <a:effectLst/>
                <a:uLnTx/>
                <a:uFillTx/>
                <a:latin typeface="+mn-lt"/>
                <a:ea typeface="Times New Roman"/>
                <a:cs typeface="Arial" panose="020B0604020202020204" pitchFamily="34" charset="0"/>
              </a:rPr>
            </a:br>
            <a:br>
              <a:rPr kumimoji="0" lang="en-GB" sz="1200" b="0" i="0" u="none" strike="noStrike" kern="1200" cap="none" spc="0" normalizeH="0" baseline="0" noProof="0" dirty="0">
                <a:ln>
                  <a:noFill/>
                </a:ln>
                <a:solidFill>
                  <a:prstClr val="black"/>
                </a:solidFill>
                <a:effectLst/>
                <a:uLnTx/>
                <a:uFillTx/>
                <a:latin typeface="+mn-lt"/>
                <a:ea typeface="Times New Roman"/>
                <a:cs typeface="Arial" panose="020B0604020202020204" pitchFamily="34" charset="0"/>
              </a:rPr>
            </a:br>
            <a:r>
              <a:rPr kumimoji="0" lang="en-GB" sz="1200" b="1" i="0" u="none" strike="noStrike" kern="1200" cap="none" spc="0" normalizeH="0" baseline="0" noProof="0" dirty="0">
                <a:ln>
                  <a:noFill/>
                </a:ln>
                <a:solidFill>
                  <a:prstClr val="black"/>
                </a:solidFill>
                <a:effectLst/>
                <a:uLnTx/>
                <a:uFillTx/>
                <a:latin typeface="+mn-lt"/>
                <a:ea typeface="Times New Roman"/>
                <a:cs typeface="Arial" panose="020B0604020202020204" pitchFamily="34" charset="0"/>
              </a:rPr>
              <a:t>QTS:-</a:t>
            </a:r>
            <a:r>
              <a:rPr kumimoji="0" lang="en-GB" sz="1200" b="0" i="0" u="none" strike="noStrike" kern="1200" cap="none" spc="0" normalizeH="0" baseline="0" noProof="0" dirty="0">
                <a:ln>
                  <a:noFill/>
                </a:ln>
                <a:solidFill>
                  <a:prstClr val="black"/>
                </a:solidFill>
                <a:effectLst/>
                <a:uLnTx/>
                <a:uFillTx/>
                <a:latin typeface="+mn-lt"/>
                <a:ea typeface="Times New Roman"/>
                <a:cs typeface="Arial" panose="020B0604020202020204" pitchFamily="34" charset="0"/>
              </a:rPr>
              <a:t> </a:t>
            </a:r>
            <a:r>
              <a:rPr kumimoji="0" lang="en-GB" sz="1200" b="1" i="0" u="none" strike="noStrike" kern="1200" cap="none" spc="0" normalizeH="0" baseline="0" noProof="0" dirty="0">
                <a:ln>
                  <a:noFill/>
                </a:ln>
                <a:solidFill>
                  <a:prstClr val="black"/>
                </a:solidFill>
                <a:effectLst/>
                <a:uLnTx/>
                <a:uFillTx/>
                <a:latin typeface="+mn-lt"/>
                <a:ea typeface="Times New Roman"/>
                <a:cs typeface="Arial" panose="020B0604020202020204" pitchFamily="34" charset="0"/>
              </a:rPr>
              <a:t>Why do you need to consider Health and safety?</a:t>
            </a:r>
            <a:br>
              <a:rPr kumimoji="0" lang="en-GB" sz="1200" b="0" i="0" u="none" strike="noStrike" kern="1200" cap="none" spc="0" normalizeH="0" baseline="0" noProof="0" dirty="0">
                <a:ln>
                  <a:noFill/>
                </a:ln>
                <a:solidFill>
                  <a:prstClr val="black"/>
                </a:solidFill>
                <a:effectLst/>
                <a:uLnTx/>
                <a:uFillTx/>
                <a:latin typeface="+mn-lt"/>
                <a:ea typeface="Times New Roman"/>
                <a:cs typeface="Arial" panose="020B0604020202020204" pitchFamily="34" charset="0"/>
              </a:rPr>
            </a:br>
            <a:endParaRPr kumimoji="0" lang="en-GB" sz="1200" b="0" i="0" u="none" strike="noStrike" kern="1200" cap="none" spc="0" normalizeH="0" baseline="0" noProof="0" dirty="0">
              <a:ln>
                <a:noFill/>
              </a:ln>
              <a:solidFill>
                <a:prstClr val="black"/>
              </a:solidFill>
              <a:effectLst/>
              <a:uLnTx/>
              <a:uFillTx/>
              <a:latin typeface="+mn-lt"/>
              <a:ea typeface="Times New Roman"/>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mn-lt"/>
                <a:ea typeface="Times New Roman"/>
                <a:cs typeface="Arial" panose="020B0604020202020204" pitchFamily="34" charset="0"/>
              </a:rPr>
              <a:t>Activity 1</a:t>
            </a: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GB" sz="1200" b="0" i="0" u="none" strike="noStrike" kern="1200" cap="none" spc="0" normalizeH="0" baseline="0" noProof="0" dirty="0">
                <a:ln>
                  <a:noFill/>
                </a:ln>
                <a:solidFill>
                  <a:prstClr val="black"/>
                </a:solidFill>
                <a:effectLst/>
                <a:uLnTx/>
                <a:uFillTx/>
                <a:latin typeface="+mn-lt"/>
                <a:ea typeface="Times New Roman"/>
                <a:cs typeface="Arial" panose="020B0604020202020204" pitchFamily="34" charset="0"/>
              </a:rPr>
            </a:br>
            <a:r>
              <a:rPr kumimoji="0" lang="en-GB" sz="1200" b="0" i="0" u="none" strike="noStrike" kern="1200" cap="none" spc="0" normalizeH="0" baseline="0" noProof="0" dirty="0">
                <a:ln>
                  <a:noFill/>
                </a:ln>
                <a:solidFill>
                  <a:prstClr val="black"/>
                </a:solidFill>
                <a:effectLst/>
                <a:uLnTx/>
                <a:uFillTx/>
                <a:latin typeface="+mn-lt"/>
                <a:ea typeface="Times New Roman"/>
                <a:cs typeface="Arial" panose="020B0604020202020204" pitchFamily="34" charset="0"/>
              </a:rPr>
              <a:t>Split Class into groups. Each group given a below scenario. Each group to split flip chart in two and asked to write down what they would do at each and reasons why? </a:t>
            </a:r>
            <a:br>
              <a:rPr kumimoji="0" lang="en-GB" sz="1200" b="0" i="0" u="none" strike="noStrike" kern="1200" cap="none" spc="0" normalizeH="0" baseline="0" noProof="0" dirty="0">
                <a:ln>
                  <a:noFill/>
                </a:ln>
                <a:solidFill>
                  <a:prstClr val="black"/>
                </a:solidFill>
                <a:effectLst/>
                <a:uLnTx/>
                <a:uFillTx/>
                <a:latin typeface="+mn-lt"/>
                <a:ea typeface="Times New Roman"/>
                <a:cs typeface="Arial" panose="020B0604020202020204" pitchFamily="34" charset="0"/>
              </a:rPr>
            </a:br>
            <a:endParaRPr kumimoji="0" lang="en-GB" sz="1200" b="0" i="0" u="none" strike="noStrike" kern="1200" cap="none" spc="0" normalizeH="0" baseline="0" noProof="0" dirty="0">
              <a:ln>
                <a:noFill/>
              </a:ln>
              <a:solidFill>
                <a:prstClr val="black"/>
              </a:solidFill>
              <a:effectLst/>
              <a:uLnTx/>
              <a:uFillTx/>
              <a:latin typeface="+mn-lt"/>
              <a:ea typeface="Times New Roman"/>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Tx/>
              <a:buAutoNum type="arabicParenR"/>
              <a:tabLst/>
              <a:defRPr/>
            </a:pPr>
            <a:r>
              <a:rPr kumimoji="0" lang="en-GB" sz="1200" b="0" i="0" u="none" strike="noStrike" kern="1200" cap="none" spc="0" normalizeH="0" baseline="0" noProof="0" dirty="0">
                <a:ln>
                  <a:noFill/>
                </a:ln>
                <a:solidFill>
                  <a:prstClr val="black"/>
                </a:solidFill>
                <a:effectLst/>
                <a:uLnTx/>
                <a:uFillTx/>
                <a:latin typeface="+mn-lt"/>
                <a:ea typeface="Times New Roman"/>
                <a:cs typeface="Arial" panose="020B0604020202020204" pitchFamily="34" charset="0"/>
              </a:rPr>
              <a:t>Chemical Deaths </a:t>
            </a:r>
            <a:r>
              <a:rPr kumimoji="0" lang="en-GB" sz="1200" b="1" i="0" u="none" strike="noStrike" kern="1200" cap="none" spc="0" normalizeH="0" baseline="0" noProof="0" dirty="0">
                <a:ln>
                  <a:noFill/>
                </a:ln>
                <a:solidFill>
                  <a:prstClr val="black"/>
                </a:solidFill>
                <a:effectLst/>
                <a:uLnTx/>
                <a:uFillTx/>
                <a:latin typeface="+mn-lt"/>
                <a:ea typeface="Times New Roman"/>
                <a:cs typeface="Arial" panose="020B0604020202020204" pitchFamily="34" charset="0"/>
              </a:rPr>
              <a:t>(CORDEN OFF, CONTACT PSC, CBRN PROCEDURES)</a:t>
            </a:r>
          </a:p>
          <a:p>
            <a:pPr marL="228600" marR="0" lvl="0" indent="-228600" algn="l" defTabSz="914400" rtl="0" eaLnBrk="1" fontAlgn="auto" latinLnBrk="0" hangingPunct="1">
              <a:lnSpc>
                <a:spcPct val="100000"/>
              </a:lnSpc>
              <a:spcBef>
                <a:spcPts val="0"/>
              </a:spcBef>
              <a:spcAft>
                <a:spcPts val="0"/>
              </a:spcAft>
              <a:buClrTx/>
              <a:buSzTx/>
              <a:buFontTx/>
              <a:buAutoNum type="arabicParenR"/>
              <a:tabLst/>
              <a:defRPr/>
            </a:pPr>
            <a:r>
              <a:rPr kumimoji="0" lang="en-GB" sz="1200" b="0" i="0" u="none" strike="noStrike" kern="1200" cap="none" spc="0" normalizeH="0" baseline="0" noProof="0" dirty="0">
                <a:ln>
                  <a:noFill/>
                </a:ln>
                <a:solidFill>
                  <a:prstClr val="black"/>
                </a:solidFill>
                <a:effectLst/>
                <a:uLnTx/>
                <a:uFillTx/>
                <a:latin typeface="+mn-lt"/>
                <a:ea typeface="Times New Roman"/>
                <a:cs typeface="Arial" panose="020B0604020202020204" pitchFamily="34" charset="0"/>
              </a:rPr>
              <a:t>Electrical Deaths</a:t>
            </a:r>
          </a:p>
          <a:p>
            <a:pPr marL="228600" marR="0" lvl="0" indent="-228600" algn="l" defTabSz="914400" rtl="0" eaLnBrk="1" fontAlgn="auto" latinLnBrk="0" hangingPunct="1">
              <a:lnSpc>
                <a:spcPct val="100000"/>
              </a:lnSpc>
              <a:spcBef>
                <a:spcPts val="0"/>
              </a:spcBef>
              <a:spcAft>
                <a:spcPts val="0"/>
              </a:spcAft>
              <a:buClrTx/>
              <a:buSzTx/>
              <a:buFontTx/>
              <a:buAutoNum type="arabicParenR"/>
              <a:tabLst/>
              <a:defRPr/>
            </a:pPr>
            <a:r>
              <a:rPr kumimoji="0" lang="en-GB" sz="1200" b="0" i="0" u="none" strike="noStrike" kern="1200" cap="none" spc="0" normalizeH="0" baseline="0" noProof="0" dirty="0">
                <a:ln>
                  <a:noFill/>
                </a:ln>
                <a:solidFill>
                  <a:prstClr val="black"/>
                </a:solidFill>
                <a:effectLst/>
                <a:uLnTx/>
                <a:uFillTx/>
                <a:latin typeface="+mn-lt"/>
                <a:ea typeface="Times New Roman"/>
                <a:cs typeface="Arial" panose="020B0604020202020204" pitchFamily="34" charset="0"/>
              </a:rPr>
              <a:t>Road Deaths</a:t>
            </a:r>
          </a:p>
          <a:p>
            <a:pPr marL="228600" marR="0" lvl="0" indent="-228600" algn="l" defTabSz="914400" rtl="0" eaLnBrk="1" fontAlgn="auto" latinLnBrk="0" hangingPunct="1">
              <a:lnSpc>
                <a:spcPct val="100000"/>
              </a:lnSpc>
              <a:spcBef>
                <a:spcPts val="0"/>
              </a:spcBef>
              <a:spcAft>
                <a:spcPts val="0"/>
              </a:spcAft>
              <a:buClrTx/>
              <a:buSzTx/>
              <a:buFontTx/>
              <a:buAutoNum type="arabicParenR"/>
              <a:tabLst/>
              <a:defRPr/>
            </a:pPr>
            <a:endParaRPr kumimoji="0" lang="en-GB" sz="1200" b="0" i="0" u="none" strike="noStrike" kern="1200" cap="none" spc="0" normalizeH="0" baseline="0" noProof="0" dirty="0">
              <a:ln>
                <a:noFill/>
              </a:ln>
              <a:solidFill>
                <a:prstClr val="black"/>
              </a:solidFill>
              <a:effectLst/>
              <a:uLnTx/>
              <a:uFillTx/>
              <a:latin typeface="+mn-lt"/>
              <a:ea typeface="Times New Roman"/>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mn-lt"/>
                <a:ea typeface="Times New Roman"/>
                <a:cs typeface="Arial" panose="020B0604020202020204" pitchFamily="34" charset="0"/>
              </a:rPr>
              <a:t>NB (Added Value): </a:t>
            </a:r>
            <a:br>
              <a:rPr kumimoji="0" lang="en-GB" sz="1200" b="1" i="0" u="none" strike="noStrike" kern="1200" cap="none" spc="0" normalizeH="0" baseline="0" noProof="0" dirty="0">
                <a:ln>
                  <a:noFill/>
                </a:ln>
                <a:solidFill>
                  <a:prstClr val="black"/>
                </a:solidFill>
                <a:effectLst/>
                <a:uLnTx/>
                <a:uFillTx/>
                <a:latin typeface="+mn-lt"/>
                <a:ea typeface="Times New Roman"/>
                <a:cs typeface="Arial" panose="020B0604020202020204" pitchFamily="34" charset="0"/>
              </a:rPr>
            </a:br>
            <a:r>
              <a:rPr lang="en-GB" sz="1200" b="0" i="0" kern="1200" dirty="0">
                <a:solidFill>
                  <a:schemeClr val="tx1"/>
                </a:solidFill>
                <a:effectLst/>
                <a:latin typeface="+mn-lt"/>
                <a:ea typeface="+mn-ea"/>
                <a:cs typeface="+mn-cs"/>
              </a:rPr>
              <a:t>Chemical suicides, also called detergent suicides, involve self-inflicted exposure to toxic gases in a confined space (for example, cars, bathrooms, or closets), gases created by mixing consumer products or common household chemicals. This technique appears to have originated in Japan and has since become an increasingly popular method for suicide after instructions became available online. The two most common toxic gases produced are hydrogen sulphide and hydrogen cyanide.</a:t>
            </a:r>
            <a:endParaRPr kumimoji="0" lang="en-GB" sz="1200" b="1" i="0" u="none" strike="noStrike" kern="1200" cap="none" spc="0" normalizeH="0" baseline="0" noProof="0" dirty="0">
              <a:ln>
                <a:noFill/>
              </a:ln>
              <a:solidFill>
                <a:prstClr val="black"/>
              </a:solidFill>
              <a:effectLst/>
              <a:uLnTx/>
              <a:uFillTx/>
              <a:latin typeface="+mn-lt"/>
              <a:ea typeface="Times New Roman"/>
              <a:cs typeface="Arial" panose="020B0604020202020204" pitchFamily="34" charset="0"/>
            </a:endParaRPr>
          </a:p>
          <a:p>
            <a:br>
              <a:rPr kumimoji="0" lang="en-GB" sz="1200" b="0" i="0" u="none" strike="noStrike" kern="1200" cap="none" spc="0" normalizeH="0" baseline="0" noProof="0" dirty="0">
                <a:ln>
                  <a:noFill/>
                </a:ln>
                <a:solidFill>
                  <a:prstClr val="black"/>
                </a:solidFill>
                <a:effectLst/>
                <a:uLnTx/>
                <a:uFillTx/>
                <a:latin typeface="+mn-lt"/>
                <a:ea typeface="Times New Roman"/>
                <a:cs typeface="Arial" panose="020B0604020202020204" pitchFamily="34" charset="0"/>
              </a:rPr>
            </a:br>
            <a:br>
              <a:rPr kumimoji="0" lang="en-GB" sz="1200" b="0" i="0" u="none" strike="noStrike" kern="1200" cap="none" spc="0" normalizeH="0" baseline="0" noProof="0" dirty="0">
                <a:ln>
                  <a:noFill/>
                </a:ln>
                <a:solidFill>
                  <a:prstClr val="black"/>
                </a:solidFill>
                <a:effectLst/>
                <a:uLnTx/>
                <a:uFillTx/>
                <a:latin typeface="+mn-lt"/>
                <a:ea typeface="Times New Roman"/>
                <a:cs typeface="Arial" panose="020B0604020202020204" pitchFamily="34" charset="0"/>
              </a:rPr>
            </a:br>
            <a:r>
              <a:rPr kumimoji="0" lang="en-GB" sz="1200" b="1" i="0" u="none" strike="noStrike" kern="1200" cap="none" spc="0" normalizeH="0" baseline="0" noProof="0" dirty="0">
                <a:ln>
                  <a:noFill/>
                </a:ln>
                <a:solidFill>
                  <a:prstClr val="black"/>
                </a:solidFill>
                <a:effectLst/>
                <a:uLnTx/>
                <a:uFillTx/>
                <a:latin typeface="+mn-lt"/>
                <a:ea typeface="Times New Roman"/>
                <a:cs typeface="Arial" panose="020B0604020202020204" pitchFamily="34" charset="0"/>
              </a:rPr>
              <a:t>Hydrogen Sulphide</a:t>
            </a:r>
            <a:br>
              <a:rPr kumimoji="0" lang="en-GB" sz="1200" b="1" i="0" u="none" strike="noStrike" kern="1200" cap="none" spc="0" normalizeH="0" baseline="0" noProof="0" dirty="0">
                <a:ln>
                  <a:noFill/>
                </a:ln>
                <a:solidFill>
                  <a:prstClr val="black"/>
                </a:solidFill>
                <a:effectLst/>
                <a:uLnTx/>
                <a:uFillTx/>
                <a:latin typeface="+mn-lt"/>
                <a:ea typeface="Times New Roman"/>
                <a:cs typeface="Arial" panose="020B0604020202020204" pitchFamily="34" charset="0"/>
              </a:rPr>
            </a:br>
            <a:r>
              <a:rPr lang="en-GB" sz="1200" b="0" i="0" kern="1200" dirty="0">
                <a:solidFill>
                  <a:schemeClr val="tx1"/>
                </a:solidFill>
                <a:effectLst/>
                <a:latin typeface="+mn-lt"/>
                <a:ea typeface="+mn-ea"/>
                <a:cs typeface="+mn-cs"/>
              </a:rPr>
              <a:t>Cleaning products that contain acids (such as muriatic or hydrochloric acid) can be mixed with compounds that contain sulphur (such as pesticides and insecticides) to generate hydrogen sulphide.</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Hydrogen sulphide gas is an asphyxiated that suffocates victims at the cellular level, rendering cells in the body unable to use oxygen.</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effects and symptoms begin to show almost immediately after exposure begins. At low concentrations, hydrogen sulphide can be easily detected because of its unusual, rotten egg odour. At higher concentrations, the odour might not be detected at all, because hydrogen sulphide paralyzes the olfactory nerve and deadens the sense of smell.</a:t>
            </a:r>
          </a:p>
          <a:p>
            <a:r>
              <a:rPr lang="en-GB" sz="1200" b="0" i="0" kern="1200" dirty="0">
                <a:solidFill>
                  <a:schemeClr val="tx1"/>
                </a:solidFill>
                <a:effectLst/>
                <a:latin typeface="+mn-lt"/>
                <a:ea typeface="+mn-ea"/>
                <a:cs typeface="+mn-cs"/>
              </a:rPr>
              <a:t>Symptoms can include:</a:t>
            </a:r>
          </a:p>
          <a:p>
            <a:r>
              <a:rPr lang="en-GB" sz="1200" b="0" i="0" kern="1200" dirty="0">
                <a:solidFill>
                  <a:schemeClr val="tx1"/>
                </a:solidFill>
                <a:effectLst/>
                <a:latin typeface="+mn-lt"/>
                <a:ea typeface="+mn-ea"/>
                <a:cs typeface="+mn-cs"/>
              </a:rPr>
              <a:t>Respiratory irritation</a:t>
            </a:r>
          </a:p>
          <a:p>
            <a:r>
              <a:rPr lang="en-GB" sz="1200" b="0" i="0" kern="1200" dirty="0">
                <a:solidFill>
                  <a:schemeClr val="tx1"/>
                </a:solidFill>
                <a:effectLst/>
                <a:latin typeface="+mn-lt"/>
                <a:ea typeface="+mn-ea"/>
                <a:cs typeface="+mn-cs"/>
              </a:rPr>
              <a:t>Coughing</a:t>
            </a:r>
          </a:p>
          <a:p>
            <a:r>
              <a:rPr lang="en-GB" sz="1200" b="0" i="0" kern="1200" dirty="0">
                <a:solidFill>
                  <a:schemeClr val="tx1"/>
                </a:solidFill>
                <a:effectLst/>
                <a:latin typeface="+mn-lt"/>
                <a:ea typeface="+mn-ea"/>
                <a:cs typeface="+mn-cs"/>
              </a:rPr>
              <a:t>Nausea</a:t>
            </a:r>
          </a:p>
          <a:p>
            <a:r>
              <a:rPr lang="en-GB" sz="1200" b="0" i="0" kern="1200" dirty="0">
                <a:solidFill>
                  <a:schemeClr val="tx1"/>
                </a:solidFill>
                <a:effectLst/>
                <a:latin typeface="+mn-lt"/>
                <a:ea typeface="+mn-ea"/>
                <a:cs typeface="+mn-cs"/>
              </a:rPr>
              <a:t>Vomiting</a:t>
            </a:r>
          </a:p>
          <a:p>
            <a:r>
              <a:rPr lang="en-GB" sz="1200" b="0" i="0" kern="1200" dirty="0">
                <a:solidFill>
                  <a:schemeClr val="tx1"/>
                </a:solidFill>
                <a:effectLst/>
                <a:latin typeface="+mn-lt"/>
                <a:ea typeface="+mn-ea"/>
                <a:cs typeface="+mn-cs"/>
              </a:rPr>
              <a:t>Headaches</a:t>
            </a:r>
          </a:p>
          <a:p>
            <a:r>
              <a:rPr lang="en-GB" sz="1200" b="0" i="0" kern="1200" dirty="0">
                <a:solidFill>
                  <a:schemeClr val="tx1"/>
                </a:solidFill>
                <a:effectLst/>
                <a:latin typeface="+mn-lt"/>
                <a:ea typeface="+mn-ea"/>
                <a:cs typeface="+mn-cs"/>
              </a:rPr>
              <a:t>Disorientation</a:t>
            </a:r>
          </a:p>
          <a:p>
            <a:r>
              <a:rPr lang="en-GB" sz="1200" b="0" i="0" kern="1200" dirty="0">
                <a:solidFill>
                  <a:schemeClr val="tx1"/>
                </a:solidFill>
                <a:effectLst/>
                <a:latin typeface="+mn-lt"/>
                <a:ea typeface="+mn-ea"/>
                <a:cs typeface="+mn-cs"/>
              </a:rPr>
              <a:t>Tremors</a:t>
            </a:r>
          </a:p>
          <a:p>
            <a:r>
              <a:rPr lang="en-GB" sz="1200" b="0" i="0" kern="1200" dirty="0">
                <a:solidFill>
                  <a:schemeClr val="tx1"/>
                </a:solidFill>
                <a:effectLst/>
                <a:latin typeface="+mn-lt"/>
                <a:ea typeface="+mn-ea"/>
                <a:cs typeface="+mn-cs"/>
              </a:rPr>
              <a:t>Suffocation</a:t>
            </a:r>
          </a:p>
          <a:p>
            <a:r>
              <a:rPr lang="en-GB" sz="1200" b="0" i="0" kern="1200" dirty="0">
                <a:solidFill>
                  <a:schemeClr val="tx1"/>
                </a:solidFill>
                <a:effectLst/>
                <a:latin typeface="+mn-lt"/>
                <a:ea typeface="+mn-ea"/>
                <a:cs typeface="+mn-cs"/>
              </a:rPr>
              <a:t>Coma</a:t>
            </a:r>
          </a:p>
          <a:p>
            <a:r>
              <a:rPr lang="en-GB" sz="1200" b="0" i="0" kern="1200" dirty="0">
                <a:solidFill>
                  <a:schemeClr val="tx1"/>
                </a:solidFill>
                <a:effectLst/>
                <a:latin typeface="+mn-lt"/>
                <a:ea typeface="+mn-ea"/>
                <a:cs typeface="+mn-cs"/>
              </a:rPr>
              <a:t>Death</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Once the toxicant reaches the brain, successful rescue is unlikely because breathing is rapidly and severely affected.</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Hydrogen Cyanide</a:t>
            </a:r>
            <a:br>
              <a:rPr lang="en-GB" sz="1200" b="1"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Hydrogen cyanide is less common and</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is created using an acid source and cyanide salts such as sodium cyanide or potassium cyanide.</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Hydrogen cyanide is more easily absorbed through contact with mucous membranes, eyes, and skin. The effects and symptoms of hydrogen cyanide poisoning are similar to those caused by hydrogen sulphide:</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Hydrogen cyanide has a distinctive bitter almond odour. Like hydrogen sulphide, stronger concentrations of hydrogen cyanide deaden the sense of smell.</a:t>
            </a:r>
          </a:p>
          <a:p>
            <a:r>
              <a:rPr lang="en-GB" sz="1200" b="0" i="0" kern="1200" dirty="0">
                <a:solidFill>
                  <a:schemeClr val="tx1"/>
                </a:solidFill>
                <a:effectLst/>
                <a:latin typeface="+mn-lt"/>
                <a:ea typeface="+mn-ea"/>
                <a:cs typeface="+mn-cs"/>
              </a:rPr>
              <a:t>Early symptoms of exposure associated with lower doses include:</a:t>
            </a:r>
          </a:p>
          <a:p>
            <a:r>
              <a:rPr lang="en-GB" sz="1200" b="0" i="0" kern="1200" dirty="0">
                <a:solidFill>
                  <a:schemeClr val="tx1"/>
                </a:solidFill>
                <a:effectLst/>
                <a:latin typeface="+mn-lt"/>
                <a:ea typeface="+mn-ea"/>
                <a:cs typeface="+mn-cs"/>
              </a:rPr>
              <a:t>Restlessness</a:t>
            </a:r>
          </a:p>
          <a:p>
            <a:r>
              <a:rPr lang="en-GB" sz="1200" b="0" i="0" kern="1200" dirty="0">
                <a:solidFill>
                  <a:schemeClr val="tx1"/>
                </a:solidFill>
                <a:effectLst/>
                <a:latin typeface="+mn-lt"/>
                <a:ea typeface="+mn-ea"/>
                <a:cs typeface="+mn-cs"/>
              </a:rPr>
              <a:t>Increased respiratory rate</a:t>
            </a:r>
          </a:p>
          <a:p>
            <a:r>
              <a:rPr lang="en-GB" sz="1200" b="0" i="0" kern="1200" dirty="0">
                <a:solidFill>
                  <a:schemeClr val="tx1"/>
                </a:solidFill>
                <a:effectLst/>
                <a:latin typeface="+mn-lt"/>
                <a:ea typeface="+mn-ea"/>
                <a:cs typeface="+mn-cs"/>
              </a:rPr>
              <a:t>Giddiness</a:t>
            </a:r>
          </a:p>
          <a:p>
            <a:r>
              <a:rPr lang="en-GB" sz="1200" b="0" i="0" kern="1200" dirty="0">
                <a:solidFill>
                  <a:schemeClr val="tx1"/>
                </a:solidFill>
                <a:effectLst/>
                <a:latin typeface="+mn-lt"/>
                <a:ea typeface="+mn-ea"/>
                <a:cs typeface="+mn-cs"/>
              </a:rPr>
              <a:t>Headache</a:t>
            </a:r>
          </a:p>
          <a:p>
            <a:r>
              <a:rPr lang="en-GB" sz="1200" b="0" i="0" kern="1200" dirty="0">
                <a:solidFill>
                  <a:schemeClr val="tx1"/>
                </a:solidFill>
                <a:effectLst/>
                <a:latin typeface="+mn-lt"/>
                <a:ea typeface="+mn-ea"/>
                <a:cs typeface="+mn-cs"/>
              </a:rPr>
              <a:t>Palpitation</a:t>
            </a:r>
          </a:p>
          <a:p>
            <a:r>
              <a:rPr lang="en-GB" sz="1200" b="0" i="0" kern="1200" dirty="0">
                <a:solidFill>
                  <a:schemeClr val="tx1"/>
                </a:solidFill>
                <a:effectLst/>
                <a:latin typeface="+mn-lt"/>
                <a:ea typeface="+mn-ea"/>
                <a:cs typeface="+mn-cs"/>
              </a:rPr>
              <a:t>Difficulty breathing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Symptoms that may develop later with lower doses or acutely with higher doses include:</a:t>
            </a:r>
          </a:p>
          <a:p>
            <a:r>
              <a:rPr lang="en-GB" sz="1200" b="0" i="0" kern="1200" dirty="0">
                <a:solidFill>
                  <a:schemeClr val="tx1"/>
                </a:solidFill>
                <a:effectLst/>
                <a:latin typeface="+mn-lt"/>
                <a:ea typeface="+mn-ea"/>
                <a:cs typeface="+mn-cs"/>
              </a:rPr>
              <a:t>Vomiting</a:t>
            </a:r>
          </a:p>
          <a:p>
            <a:r>
              <a:rPr lang="en-GB" sz="1200" b="0" i="0" kern="1200" dirty="0">
                <a:solidFill>
                  <a:schemeClr val="tx1"/>
                </a:solidFill>
                <a:effectLst/>
                <a:latin typeface="+mn-lt"/>
                <a:ea typeface="+mn-ea"/>
                <a:cs typeface="+mn-cs"/>
              </a:rPr>
              <a:t>Convulsions</a:t>
            </a:r>
          </a:p>
          <a:p>
            <a:r>
              <a:rPr lang="en-GB" sz="1200" b="0" i="0" kern="1200" dirty="0">
                <a:solidFill>
                  <a:schemeClr val="tx1"/>
                </a:solidFill>
                <a:effectLst/>
                <a:latin typeface="+mn-lt"/>
                <a:ea typeface="+mn-ea"/>
                <a:cs typeface="+mn-cs"/>
              </a:rPr>
              <a:t>Respiratory failure</a:t>
            </a:r>
          </a:p>
          <a:p>
            <a:r>
              <a:rPr lang="en-GB" sz="1200" b="0" i="0" kern="1200" dirty="0">
                <a:solidFill>
                  <a:schemeClr val="tx1"/>
                </a:solidFill>
                <a:effectLst/>
                <a:latin typeface="+mn-lt"/>
                <a:ea typeface="+mn-ea"/>
                <a:cs typeface="+mn-cs"/>
              </a:rPr>
              <a:t>Arrhythmias</a:t>
            </a:r>
          </a:p>
          <a:p>
            <a:r>
              <a:rPr lang="en-GB" sz="1200" b="0" i="0" kern="1200" dirty="0">
                <a:solidFill>
                  <a:schemeClr val="tx1"/>
                </a:solidFill>
                <a:effectLst/>
                <a:latin typeface="+mn-lt"/>
                <a:ea typeface="+mn-ea"/>
                <a:cs typeface="+mn-cs"/>
              </a:rPr>
              <a:t>Unconsciousness</a:t>
            </a:r>
          </a:p>
          <a:p>
            <a:r>
              <a:rPr lang="en-GB" sz="1200" b="0" i="0" kern="1200" dirty="0">
                <a:solidFill>
                  <a:schemeClr val="tx1"/>
                </a:solidFill>
                <a:effectLst/>
                <a:latin typeface="+mn-lt"/>
                <a:ea typeface="+mn-ea"/>
                <a:cs typeface="+mn-cs"/>
              </a:rPr>
              <a:t>Death</a:t>
            </a:r>
            <a:endParaRPr lang="en-GB" sz="1200" b="1" i="0" kern="1200" dirty="0">
              <a:solidFill>
                <a:schemeClr val="tx1"/>
              </a:solidFill>
              <a:effectLst/>
              <a:latin typeface="+mn-lt"/>
              <a:ea typeface="+mn-ea"/>
              <a:cs typeface="+mn-cs"/>
            </a:endParaRPr>
          </a:p>
          <a:p>
            <a:endParaRPr lang="en-GB" sz="14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9DB97CA-A6C6-49FA-B68E-E68FAE06F5D6}" type="slidenum">
              <a:rPr lang="en-GB" smtClean="0"/>
              <a:t>7</a:t>
            </a:fld>
            <a:endParaRPr lang="en-GB"/>
          </a:p>
        </p:txBody>
      </p:sp>
    </p:spTree>
    <p:extLst>
      <p:ext uri="{BB962C8B-B14F-4D97-AF65-F5344CB8AC3E}">
        <p14:creationId xmlns:p14="http://schemas.microsoft.com/office/powerpoint/2010/main" val="20292007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Initial Attendance at a sudden death</a:t>
            </a:r>
            <a:br>
              <a:rPr lang="en-GB" sz="1200" b="1" u="sng"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Trainer led discussion surrounding the </a:t>
            </a:r>
            <a:r>
              <a:rPr lang="en-GB" sz="1200" u="sng" kern="1200" dirty="0">
                <a:solidFill>
                  <a:schemeClr val="tx1"/>
                </a:solidFill>
                <a:effectLst/>
                <a:latin typeface="+mn-lt"/>
                <a:ea typeface="+mn-ea"/>
                <a:cs typeface="+mn-cs"/>
              </a:rPr>
              <a:t>key</a:t>
            </a:r>
            <a:r>
              <a:rPr lang="en-GB" sz="1200" kern="1200" dirty="0">
                <a:solidFill>
                  <a:schemeClr val="tx1"/>
                </a:solidFill>
                <a:effectLst/>
                <a:latin typeface="+mn-lt"/>
                <a:ea typeface="+mn-ea"/>
                <a:cs typeface="+mn-cs"/>
              </a:rPr>
              <a:t> initial response and </a:t>
            </a:r>
            <a:r>
              <a:rPr lang="en-GB" sz="1200" u="sng" kern="1200" dirty="0">
                <a:solidFill>
                  <a:schemeClr val="tx1"/>
                </a:solidFill>
                <a:effectLst/>
                <a:latin typeface="+mn-lt"/>
                <a:ea typeface="+mn-ea"/>
                <a:cs typeface="+mn-cs"/>
              </a:rPr>
              <a:t>actions</a:t>
            </a:r>
            <a:r>
              <a:rPr lang="en-GB" sz="1200" kern="1200" dirty="0">
                <a:solidFill>
                  <a:schemeClr val="tx1"/>
                </a:solidFill>
                <a:effectLst/>
                <a:latin typeface="+mn-lt"/>
                <a:ea typeface="+mn-ea"/>
                <a:cs typeface="+mn-cs"/>
              </a:rPr>
              <a:t> at a sudden death:</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Show Pic 1:</a:t>
            </a:r>
          </a:p>
          <a:p>
            <a:r>
              <a:rPr lang="en-GB" sz="1200" kern="1200" dirty="0">
                <a:solidFill>
                  <a:schemeClr val="tx1"/>
                </a:solidFill>
                <a:effectLst/>
                <a:latin typeface="+mn-lt"/>
                <a:ea typeface="+mn-ea"/>
                <a:cs typeface="+mn-cs"/>
              </a:rPr>
              <a:t>Stress BWV Policy to be utilised at scene. Catch paramedic’s brief, scene, persons at scene etc.</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QTS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Q. Why use BWV?</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A.</a:t>
            </a:r>
            <a:r>
              <a:rPr lang="en-GB" sz="1200" kern="1200" dirty="0">
                <a:solidFill>
                  <a:schemeClr val="tx1"/>
                </a:solidFill>
                <a:effectLst/>
                <a:latin typeface="+mn-lt"/>
                <a:ea typeface="+mn-ea"/>
                <a:cs typeface="+mn-cs"/>
              </a:rPr>
              <a:t> Policy, Capture Paramedics brief, who is at scene, the scene itself, what is said, protects you for complaints, aids coroner / CID to have a first look at what has happened. </a:t>
            </a:r>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 If using BWV, why would CSI attendance be required to do photography?</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A.</a:t>
            </a:r>
            <a:r>
              <a:rPr lang="en-GB" sz="1200" kern="1200" dirty="0">
                <a:solidFill>
                  <a:schemeClr val="tx1"/>
                </a:solidFill>
                <a:effectLst/>
                <a:latin typeface="+mn-lt"/>
                <a:ea typeface="+mn-ea"/>
                <a:cs typeface="+mn-cs"/>
              </a:rPr>
              <a:t> BWV provides excellent general appreciation and who said what and when. CSI images provide far greater detail such as macro scaled shots of injuries to the body / abrasions, tread depths on stairs, tool marks at point of entry etc. So no, BWV should </a:t>
            </a:r>
            <a:r>
              <a:rPr lang="en-GB" sz="1200" b="1" kern="1200" dirty="0">
                <a:solidFill>
                  <a:schemeClr val="tx1"/>
                </a:solidFill>
                <a:effectLst/>
                <a:latin typeface="+mn-lt"/>
                <a:ea typeface="+mn-ea"/>
                <a:cs typeface="+mn-cs"/>
              </a:rPr>
              <a:t>NEVER</a:t>
            </a:r>
            <a:r>
              <a:rPr lang="en-GB" sz="1200" kern="1200" dirty="0">
                <a:solidFill>
                  <a:schemeClr val="tx1"/>
                </a:solidFill>
                <a:effectLst/>
                <a:latin typeface="+mn-lt"/>
                <a:ea typeface="+mn-ea"/>
                <a:cs typeface="+mn-cs"/>
              </a:rPr>
              <a:t> be considered as an alternative.</a:t>
            </a:r>
          </a:p>
          <a:p>
            <a:r>
              <a:rPr lang="en-GB" sz="1200" b="1" u="none" strike="noStrike"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SWP Force Policy is that it is to be </a:t>
            </a:r>
            <a:r>
              <a:rPr lang="en-GB" sz="1200" b="1" u="sng" kern="1200" dirty="0">
                <a:solidFill>
                  <a:schemeClr val="tx1"/>
                </a:solidFill>
                <a:effectLst/>
                <a:latin typeface="+mn-lt"/>
                <a:ea typeface="+mn-ea"/>
                <a:cs typeface="+mn-cs"/>
              </a:rPr>
              <a:t>used at EVERY Sudden Death</a:t>
            </a:r>
            <a:r>
              <a:rPr lang="en-GB" sz="1200" kern="1200" dirty="0">
                <a:solidFill>
                  <a:schemeClr val="tx1"/>
                </a:solidFill>
                <a:effectLst/>
                <a:latin typeface="+mn-lt"/>
                <a:ea typeface="+mn-ea"/>
                <a:cs typeface="+mn-cs"/>
              </a:rPr>
              <a:t>. If an individual officer decides </a:t>
            </a:r>
            <a:r>
              <a:rPr lang="en-GB" sz="1200" b="1" u="sng" kern="1200" dirty="0">
                <a:solidFill>
                  <a:schemeClr val="tx1"/>
                </a:solidFill>
                <a:effectLst/>
                <a:latin typeface="+mn-lt"/>
                <a:ea typeface="+mn-ea"/>
                <a:cs typeface="+mn-cs"/>
              </a:rPr>
              <a:t>NOT</a:t>
            </a:r>
            <a:r>
              <a:rPr lang="en-GB" sz="1200" kern="1200" dirty="0">
                <a:solidFill>
                  <a:schemeClr val="tx1"/>
                </a:solidFill>
                <a:effectLst/>
                <a:latin typeface="+mn-lt"/>
                <a:ea typeface="+mn-ea"/>
                <a:cs typeface="+mn-cs"/>
              </a:rPr>
              <a:t> to use it then they </a:t>
            </a:r>
            <a:r>
              <a:rPr lang="en-GB" sz="1200" b="1" u="sng" kern="1200" dirty="0">
                <a:solidFill>
                  <a:schemeClr val="tx1"/>
                </a:solidFill>
                <a:effectLst/>
                <a:latin typeface="+mn-lt"/>
                <a:ea typeface="+mn-ea"/>
                <a:cs typeface="+mn-cs"/>
              </a:rPr>
              <a:t>MUST</a:t>
            </a:r>
            <a:r>
              <a:rPr lang="en-GB" sz="1200" kern="1200" dirty="0">
                <a:solidFill>
                  <a:schemeClr val="tx1"/>
                </a:solidFill>
                <a:effectLst/>
                <a:latin typeface="+mn-lt"/>
                <a:ea typeface="+mn-ea"/>
                <a:cs typeface="+mn-cs"/>
              </a:rPr>
              <a:t> have the documented approval of their </a:t>
            </a:r>
            <a:r>
              <a:rPr lang="en-GB" sz="1200" b="1" u="sng" kern="1200" dirty="0">
                <a:solidFill>
                  <a:schemeClr val="tx1"/>
                </a:solidFill>
                <a:effectLst/>
                <a:latin typeface="+mn-lt"/>
                <a:ea typeface="+mn-ea"/>
                <a:cs typeface="+mn-cs"/>
              </a:rPr>
              <a:t>Sgt / Insp. (Bronze)</a:t>
            </a:r>
            <a:r>
              <a:rPr lang="en-GB" sz="1200" kern="1200" dirty="0">
                <a:solidFill>
                  <a:schemeClr val="tx1"/>
                </a:solidFill>
                <a:effectLst/>
                <a:latin typeface="+mn-lt"/>
                <a:ea typeface="+mn-ea"/>
                <a:cs typeface="+mn-cs"/>
              </a:rPr>
              <a:t>.</a:t>
            </a:r>
          </a:p>
          <a:p>
            <a:br>
              <a:rPr lang="en-GB" sz="1200" b="1" u="sng"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QTS</a:t>
            </a:r>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a:t>
            </a:r>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Attending safety welfare check, not seen elderly neighbour for a while, curtains closed and post building up. What do you do? </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A.</a:t>
            </a:r>
            <a:r>
              <a:rPr lang="en-GB" sz="1200" kern="1200" dirty="0">
                <a:solidFill>
                  <a:schemeClr val="tx1"/>
                </a:solidFill>
                <a:effectLst/>
                <a:latin typeface="+mn-lt"/>
                <a:ea typeface="+mn-ea"/>
                <a:cs typeface="+mn-cs"/>
              </a:rPr>
              <a:t> (Call hospitals; Check Niche for contact details; H2H?)</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a:t>
            </a:r>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Do you have power to gain entry?</a:t>
            </a:r>
          </a:p>
          <a:p>
            <a:r>
              <a:rPr lang="en-GB" sz="1200" b="1" kern="1200" dirty="0">
                <a:solidFill>
                  <a:schemeClr val="tx1"/>
                </a:solidFill>
                <a:effectLst/>
                <a:latin typeface="+mn-lt"/>
                <a:ea typeface="+mn-ea"/>
                <a:cs typeface="+mn-cs"/>
              </a:rPr>
              <a:t>A. </a:t>
            </a:r>
            <a:r>
              <a:rPr lang="en-GB" sz="1200" kern="1200" dirty="0">
                <a:solidFill>
                  <a:schemeClr val="tx1"/>
                </a:solidFill>
                <a:effectLst/>
                <a:latin typeface="+mn-lt"/>
                <a:ea typeface="+mn-ea"/>
                <a:cs typeface="+mn-cs"/>
              </a:rPr>
              <a:t>Show Pic 2 (S17 of PACE)</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QTS</a:t>
            </a:r>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 As a Police Constable, you come across a body what is your first consideration? </a:t>
            </a:r>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A.</a:t>
            </a:r>
            <a:r>
              <a:rPr lang="en-GB" sz="1200" kern="1200" dirty="0">
                <a:solidFill>
                  <a:schemeClr val="tx1"/>
                </a:solidFill>
                <a:effectLst/>
                <a:latin typeface="+mn-lt"/>
                <a:ea typeface="+mn-ea"/>
                <a:cs typeface="+mn-cs"/>
              </a:rPr>
              <a:t> Show Pic 3.</a:t>
            </a:r>
            <a:r>
              <a:rPr lang="en-GB" sz="1200" b="1" kern="1200" dirty="0">
                <a:solidFill>
                  <a:schemeClr val="tx1"/>
                </a:solidFill>
                <a:effectLst/>
                <a:latin typeface="+mn-lt"/>
                <a:ea typeface="+mn-ea"/>
                <a:cs typeface="+mn-cs"/>
              </a:rPr>
              <a:t> The right to, and preservation of life overrides ALL policy and process</a:t>
            </a:r>
            <a:r>
              <a:rPr lang="en-GB" sz="1200" kern="1200" dirty="0">
                <a:solidFill>
                  <a:schemeClr val="tx1"/>
                </a:solidFill>
                <a:effectLst/>
                <a:latin typeface="+mn-lt"/>
                <a:ea typeface="+mn-ea"/>
                <a:cs typeface="+mn-cs"/>
              </a:rPr>
              <a:t>. If an attending officer has </a:t>
            </a:r>
            <a:r>
              <a:rPr lang="en-GB" sz="1200" b="1" kern="1200" dirty="0">
                <a:solidFill>
                  <a:schemeClr val="tx1"/>
                </a:solidFill>
                <a:effectLst/>
                <a:latin typeface="+mn-lt"/>
                <a:ea typeface="+mn-ea"/>
                <a:cs typeface="+mn-cs"/>
              </a:rPr>
              <a:t>any suspicion</a:t>
            </a:r>
            <a:r>
              <a:rPr lang="en-GB" sz="1200" kern="1200" dirty="0">
                <a:solidFill>
                  <a:schemeClr val="tx1"/>
                </a:solidFill>
                <a:effectLst/>
                <a:latin typeface="+mn-lt"/>
                <a:ea typeface="+mn-ea"/>
                <a:cs typeface="+mn-cs"/>
              </a:rPr>
              <a:t> that life, however tentatively, may still exist, they must call direct (999) themselves for an ambulance immediately – ROLE can only be determined by a Health Care professional  </a:t>
            </a:r>
            <a:r>
              <a:rPr lang="en-GB" sz="1200" b="1" kern="1200" dirty="0">
                <a:solidFill>
                  <a:schemeClr val="tx1"/>
                </a:solidFill>
                <a:effectLst/>
                <a:latin typeface="+mn-lt"/>
                <a:ea typeface="+mn-ea"/>
                <a:cs typeface="+mn-cs"/>
              </a:rPr>
              <a:t>NOT a Constable</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For SWP – a Sergeant (including acting or temporary in rank) or above can pronounce life extinct (ROLE) in the following four circumstances ONLY: </a:t>
            </a:r>
          </a:p>
          <a:p>
            <a:pPr marL="228600" marR="0" lvl="0" indent="-228600" algn="l" defTabSz="914400" rtl="0" eaLnBrk="1" fontAlgn="auto" latinLnBrk="0" hangingPunct="1">
              <a:lnSpc>
                <a:spcPct val="100000"/>
              </a:lnSpc>
              <a:spcBef>
                <a:spcPts val="0"/>
              </a:spcBef>
              <a:spcAft>
                <a:spcPts val="0"/>
              </a:spcAft>
              <a:buClrTx/>
              <a:buSzTx/>
              <a:buFontTx/>
              <a:buAutoNum type="arabicParenR"/>
              <a:tabLst/>
              <a:defRPr/>
            </a:pPr>
            <a:r>
              <a:rPr lang="en-GB" dirty="0"/>
              <a:t>The body consists only of skeletal remains.</a:t>
            </a:r>
          </a:p>
          <a:p>
            <a:pPr marL="228600" marR="0" lvl="0" indent="-228600" algn="l" defTabSz="914400" rtl="0" eaLnBrk="1" fontAlgn="auto" latinLnBrk="0" hangingPunct="1">
              <a:lnSpc>
                <a:spcPct val="100000"/>
              </a:lnSpc>
              <a:spcBef>
                <a:spcPts val="0"/>
              </a:spcBef>
              <a:spcAft>
                <a:spcPts val="0"/>
              </a:spcAft>
              <a:buClrTx/>
              <a:buSzTx/>
              <a:buFontTx/>
              <a:buAutoNum type="arabicParenR"/>
              <a:tabLst/>
              <a:defRPr/>
            </a:pPr>
            <a:r>
              <a:rPr lang="en-GB" dirty="0"/>
              <a:t> Decapitation. </a:t>
            </a:r>
          </a:p>
          <a:p>
            <a:pPr marL="228600" marR="0" lvl="0" indent="-228600" algn="l" defTabSz="914400" rtl="0" eaLnBrk="1" fontAlgn="auto" latinLnBrk="0" hangingPunct="1">
              <a:lnSpc>
                <a:spcPct val="100000"/>
              </a:lnSpc>
              <a:spcBef>
                <a:spcPts val="0"/>
              </a:spcBef>
              <a:spcAft>
                <a:spcPts val="0"/>
              </a:spcAft>
              <a:buClrTx/>
              <a:buSzTx/>
              <a:buFontTx/>
              <a:buAutoNum type="arabicParenR"/>
              <a:tabLst/>
              <a:defRPr/>
            </a:pPr>
            <a:r>
              <a:rPr lang="en-GB" dirty="0"/>
              <a:t>Injuries exist which are obviously not compatible with life, such as, the body is in several pieces or so incinerated that death is beyond all doubt. </a:t>
            </a:r>
          </a:p>
          <a:p>
            <a:pPr marL="228600" marR="0" lvl="0" indent="-228600" algn="l" defTabSz="914400" rtl="0" eaLnBrk="1" fontAlgn="auto" latinLnBrk="0" hangingPunct="1">
              <a:lnSpc>
                <a:spcPct val="100000"/>
              </a:lnSpc>
              <a:spcBef>
                <a:spcPts val="0"/>
              </a:spcBef>
              <a:spcAft>
                <a:spcPts val="0"/>
              </a:spcAft>
              <a:buClrTx/>
              <a:buSzTx/>
              <a:buFontTx/>
              <a:buAutoNum type="arabicParenR"/>
              <a:tabLst/>
              <a:defRPr/>
            </a:pPr>
            <a:r>
              <a:rPr lang="en-GB" dirty="0"/>
              <a:t>Decomposition to an extent that death is beyond all doubt.</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 </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Show Pic 4 (Record)</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QTS</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a:t>
            </a:r>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What would your record?</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A. </a:t>
            </a:r>
            <a:r>
              <a:rPr lang="en-GB" sz="1200" kern="1200" dirty="0">
                <a:solidFill>
                  <a:schemeClr val="tx1"/>
                </a:solidFill>
                <a:effectLst/>
                <a:latin typeface="+mn-lt"/>
                <a:ea typeface="+mn-ea"/>
                <a:cs typeface="+mn-cs"/>
              </a:rPr>
              <a:t>Record Everything, from whose there, what is said, what is touched (including by you), what you did? Keep to fact and professional, anything you record could come up in court.</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QTS</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a:t>
            </a:r>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Why would you record absolutely everything?</a:t>
            </a:r>
          </a:p>
          <a:p>
            <a:endParaRPr lang="en-GB" sz="1200" kern="1200" dirty="0">
              <a:solidFill>
                <a:schemeClr val="tx1"/>
              </a:solidFill>
              <a:effectLst/>
              <a:latin typeface="+mn-lt"/>
              <a:ea typeface="+mn-ea"/>
              <a:cs typeface="+mn-cs"/>
            </a:endParaRPr>
          </a:p>
          <a:p>
            <a:pPr algn="l" fontAlgn="base"/>
            <a:r>
              <a:rPr lang="en-GB" b="1" i="0" dirty="0">
                <a:solidFill>
                  <a:srgbClr val="494E5B"/>
                </a:solidFill>
                <a:effectLst/>
                <a:latin typeface="Inter"/>
              </a:rPr>
              <a:t>**</a:t>
            </a:r>
            <a:r>
              <a:rPr lang="en-GB" b="0" i="0" dirty="0">
                <a:solidFill>
                  <a:srgbClr val="494E5B"/>
                </a:solidFill>
                <a:effectLst/>
                <a:latin typeface="Inter"/>
              </a:rPr>
              <a:t>Trainer to note for SWP, following an initial assessment of the death by first responders, any concerns will be subject of an early discussion with BCU CID detectives for further assessment and scrutiny. If necessary, the BCU on duty or on call SIO (or Out of Hours SIO cadre where appropriate) will then confer with their counterpart in MCIT. Having conferred,</a:t>
            </a:r>
          </a:p>
          <a:p>
            <a:pPr algn="l" fontAlgn="base"/>
            <a:br>
              <a:rPr lang="en-GB" b="0" i="0" dirty="0">
                <a:solidFill>
                  <a:srgbClr val="494E5B"/>
                </a:solidFill>
                <a:effectLst/>
                <a:latin typeface="Inter"/>
              </a:rPr>
            </a:br>
            <a:endParaRPr lang="en-GB" b="0" i="0" dirty="0">
              <a:solidFill>
                <a:srgbClr val="494E5B"/>
              </a:solidFill>
              <a:effectLst/>
              <a:latin typeface="Inter"/>
            </a:endParaRPr>
          </a:p>
          <a:p>
            <a:pPr algn="l" fontAlgn="base"/>
            <a:r>
              <a:rPr lang="en-GB" b="0" i="0" dirty="0">
                <a:solidFill>
                  <a:srgbClr val="494E5B"/>
                </a:solidFill>
                <a:effectLst/>
                <a:latin typeface="Inter"/>
              </a:rPr>
              <a:t>If initial concerns regarding the death still cannot be explained or negated, then a HO Pathologist will be engaged via the MCIT SIO to provide early expert assistance. This may take the form of a professional discussion, including the sharing of key scene imagery, or even attendance of the HO Pathologist at scene where necessary.</a:t>
            </a:r>
          </a:p>
          <a:p>
            <a:pPr algn="l" fontAlgn="base"/>
            <a:br>
              <a:rPr lang="en-GB" b="0" i="0" dirty="0">
                <a:solidFill>
                  <a:srgbClr val="494E5B"/>
                </a:solidFill>
                <a:effectLst/>
                <a:latin typeface="Inter"/>
              </a:rPr>
            </a:br>
            <a:endParaRPr lang="en-GB" b="0" i="0" dirty="0">
              <a:solidFill>
                <a:srgbClr val="494E5B"/>
              </a:solidFill>
              <a:effectLst/>
              <a:latin typeface="Inter"/>
            </a:endParaRPr>
          </a:p>
          <a:p>
            <a:pPr algn="l" fontAlgn="base"/>
            <a:r>
              <a:rPr lang="en-GB" b="0" i="0" dirty="0">
                <a:solidFill>
                  <a:srgbClr val="494E5B"/>
                </a:solidFill>
                <a:effectLst/>
                <a:latin typeface="Inter"/>
              </a:rPr>
              <a:t>By engaging with the HO Pathologist at the outset when appropriate, rather than an FME, means a much higher calibre of medical expertise is available to support the Police response from an earlier stage. This change will further professionalise our approach, enhance investigative outcomes, and most importantly, deliver a more professional service to bereaved families, stakeholders and our wider public</a:t>
            </a:r>
            <a:r>
              <a:rPr lang="en-GB" b="1" i="0" dirty="0">
                <a:solidFill>
                  <a:srgbClr val="494E5B"/>
                </a:solidFill>
                <a:effectLst/>
                <a:latin typeface="Inter"/>
              </a:rPr>
              <a:t>.**</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4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9DB97CA-A6C6-49FA-B68E-E68FAE06F5D6}" type="slidenum">
              <a:rPr lang="en-GB" smtClean="0"/>
              <a:t>8</a:t>
            </a:fld>
            <a:endParaRPr lang="en-GB"/>
          </a:p>
        </p:txBody>
      </p:sp>
    </p:spTree>
    <p:extLst>
      <p:ext uri="{BB962C8B-B14F-4D97-AF65-F5344CB8AC3E}">
        <p14:creationId xmlns:p14="http://schemas.microsoft.com/office/powerpoint/2010/main" val="42266213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Investigating Sudden Death</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Trainer led discussion surrounding the initial response and investigation of a sudden death and considerations.  Trainer to record answers on wipe board / flip chart. Questions to Students below:</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Or</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 Activity 2</a:t>
            </a:r>
          </a:p>
          <a:p>
            <a:br>
              <a:rPr lang="en-GB" sz="1200" b="1"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Trainer can split students into groups provide groups with one to two of the questions below. Groups to discuss record thought on flip chart and report back to the class. </a:t>
            </a:r>
            <a:br>
              <a:rPr lang="en-GB" sz="1200" b="1" kern="1200" dirty="0">
                <a:solidFill>
                  <a:schemeClr val="tx1"/>
                </a:solidFill>
                <a:effectLst/>
                <a:latin typeface="+mn-lt"/>
                <a:ea typeface="+mn-ea"/>
                <a:cs typeface="+mn-cs"/>
              </a:rPr>
            </a:br>
            <a:endParaRPr kumimoji="0" lang="en-GB" sz="1200" b="0" i="0" u="none" strike="noStrike" kern="1200" cap="none" spc="0" normalizeH="0" baseline="0" noProof="0" dirty="0">
              <a:ln>
                <a:noFill/>
              </a:ln>
              <a:solidFill>
                <a:prstClr val="black"/>
              </a:solidFill>
              <a:effectLst/>
              <a:uLnTx/>
              <a:uFillTx/>
              <a:latin typeface="+mn-lt"/>
              <a:ea typeface="Times New Roman"/>
              <a:cs typeface="Arial" panose="020B0604020202020204" pitchFamily="34" charset="0"/>
            </a:endParaRPr>
          </a:p>
          <a:p>
            <a:pPr marL="0" marR="0" lvl="0" indent="0" algn="l" defTabSz="914400" rtl="0" eaLnBrk="1" fontAlgn="auto" latinLnBrk="0" hangingPunct="1">
              <a:lnSpc>
                <a:spcPct val="100000"/>
              </a:lnSpc>
              <a:spcBef>
                <a:spcPts val="0"/>
              </a:spcBef>
              <a:spcAft>
                <a:spcPts val="1000"/>
              </a:spcAft>
              <a:buClrTx/>
              <a:buSzTx/>
              <a:buFont typeface="Arial" panose="020B0604020202020204" pitchFamily="34" charset="0"/>
              <a:buNone/>
              <a:tabLst/>
              <a:defRPr/>
            </a:pPr>
            <a:r>
              <a:rPr kumimoji="0" lang="en-GB" sz="1200" b="1" i="0" u="none" strike="noStrike" kern="1200" cap="none" spc="0" normalizeH="0" baseline="0" noProof="0" dirty="0">
                <a:ln>
                  <a:noFill/>
                </a:ln>
                <a:solidFill>
                  <a:prstClr val="black"/>
                </a:solidFill>
                <a:effectLst/>
                <a:uLnTx/>
                <a:uFillTx/>
                <a:latin typeface="+mn-lt"/>
                <a:ea typeface="Times New Roman"/>
                <a:cs typeface="Arial" panose="020B0604020202020204" pitchFamily="34" charset="0"/>
              </a:rPr>
              <a:t>QTS: </a:t>
            </a:r>
          </a:p>
          <a:p>
            <a:pPr marL="171450" marR="0" lvl="0" indent="-171450" algn="l" defTabSz="914400" rtl="0" eaLnBrk="1" fontAlgn="auto" latinLnBrk="0" hangingPunct="1">
              <a:lnSpc>
                <a:spcPct val="100000"/>
              </a:lnSpc>
              <a:spcBef>
                <a:spcPts val="0"/>
              </a:spcBef>
              <a:spcAft>
                <a:spcPts val="1000"/>
              </a:spcAft>
              <a:buClrTx/>
              <a:buSzTx/>
              <a:buFont typeface="Arial" panose="020B0604020202020204" pitchFamily="34" charset="0"/>
              <a:buChar char="•"/>
              <a:tabLst/>
              <a:defRPr/>
            </a:pPr>
            <a:r>
              <a:rPr kumimoji="0" lang="en-GB" altLang="en-US" sz="1200" b="1" i="0" u="none" strike="noStrike" kern="1200" cap="none" spc="0" normalizeH="0" baseline="0" noProof="0" dirty="0">
                <a:ln>
                  <a:noFill/>
                </a:ln>
                <a:solidFill>
                  <a:prstClr val="black"/>
                </a:solidFill>
                <a:effectLst/>
                <a:uLnTx/>
                <a:uFillTx/>
                <a:latin typeface="+mn-lt"/>
                <a:ea typeface="ＭＳ Ｐゴシック" pitchFamily="34" charset="-128"/>
                <a:cs typeface="Arial" panose="020B0604020202020204" pitchFamily="34" charset="0"/>
              </a:rPr>
              <a:t>What do you need to consider when called to a sudden death?</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200" b="1" i="0" u="none" strike="noStrike" kern="1200" cap="none" spc="0" normalizeH="0" baseline="0" noProof="0" dirty="0">
                <a:ln>
                  <a:noFill/>
                </a:ln>
                <a:solidFill>
                  <a:prstClr val="black"/>
                </a:solidFill>
                <a:effectLst/>
                <a:uLnTx/>
                <a:uFillTx/>
                <a:latin typeface="+mn-lt"/>
                <a:ea typeface="ＭＳ Ｐゴシック" pitchFamily="34" charset="-128"/>
                <a:cs typeface="Arial" panose="020B0604020202020204" pitchFamily="34" charset="0"/>
              </a:rPr>
              <a:t>What steps would you consider if you thought the death was suspicious? </a:t>
            </a:r>
            <a:br>
              <a:rPr kumimoji="0" lang="en-GB" altLang="en-US" sz="1200" b="1" i="0" u="none" strike="noStrike" kern="1200" cap="none" spc="0" normalizeH="0" baseline="0" noProof="0" dirty="0">
                <a:ln>
                  <a:noFill/>
                </a:ln>
                <a:solidFill>
                  <a:prstClr val="black"/>
                </a:solidFill>
                <a:effectLst/>
                <a:uLnTx/>
                <a:uFillTx/>
                <a:latin typeface="+mn-lt"/>
                <a:ea typeface="ＭＳ Ｐゴシック" pitchFamily="34" charset="-128"/>
                <a:cs typeface="Arial" panose="020B0604020202020204" pitchFamily="34" charset="0"/>
              </a:rPr>
            </a:br>
            <a:r>
              <a:rPr kumimoji="0" lang="en-GB" altLang="en-US" sz="1200" b="1" i="1" u="none" strike="noStrike" kern="1200" cap="none" spc="0" normalizeH="0" baseline="0" noProof="0" dirty="0">
                <a:ln>
                  <a:noFill/>
                </a:ln>
                <a:solidFill>
                  <a:prstClr val="black"/>
                </a:solidFill>
                <a:effectLst/>
                <a:uLnTx/>
                <a:uFillTx/>
                <a:latin typeface="+mn-lt"/>
                <a:ea typeface="ＭＳ Ｐゴシック" pitchFamily="34" charset="-128"/>
                <a:cs typeface="Arial" panose="020B0604020202020204" pitchFamily="34" charset="0"/>
              </a:rPr>
              <a:t>(Supervisor / CID / SOCO / Cordon / Scene log / search / seize possible evidence (pills etc for suicide))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200" b="1" i="0" u="none" strike="noStrike" kern="1200" cap="none" spc="0" normalizeH="0" baseline="0" noProof="0" dirty="0">
                <a:ln>
                  <a:noFill/>
                </a:ln>
                <a:solidFill>
                  <a:prstClr val="black"/>
                </a:solidFill>
                <a:effectLst/>
                <a:uLnTx/>
                <a:uFillTx/>
                <a:latin typeface="+mn-lt"/>
                <a:ea typeface="ＭＳ Ｐゴシック" pitchFamily="34" charset="-128"/>
                <a:cs typeface="Arial" panose="020B0604020202020204" pitchFamily="34" charset="0"/>
              </a:rPr>
              <a:t>What information will you need to obtain when you arrive?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200" b="1" i="0" u="none" strike="noStrike" kern="1200" cap="none" spc="0" normalizeH="0" baseline="0" noProof="0" dirty="0">
                <a:ln>
                  <a:noFill/>
                </a:ln>
                <a:solidFill>
                  <a:prstClr val="black"/>
                </a:solidFill>
                <a:effectLst/>
                <a:uLnTx/>
                <a:uFillTx/>
                <a:latin typeface="+mn-lt"/>
                <a:ea typeface="ＭＳ Ｐゴシック" pitchFamily="34" charset="-128"/>
                <a:cs typeface="Arial" panose="020B0604020202020204" pitchFamily="34" charset="0"/>
              </a:rPr>
              <a:t>Who will you need to speak to and why?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200" b="1" i="0" u="none" strike="noStrike" kern="1200" cap="none" spc="0" normalizeH="0" baseline="0" noProof="0" dirty="0">
                <a:ln>
                  <a:noFill/>
                </a:ln>
                <a:solidFill>
                  <a:prstClr val="black"/>
                </a:solidFill>
                <a:effectLst/>
                <a:uLnTx/>
                <a:uFillTx/>
                <a:latin typeface="+mn-lt"/>
                <a:ea typeface="ＭＳ Ｐゴシック" pitchFamily="34" charset="-128"/>
                <a:cs typeface="Arial" panose="020B0604020202020204" pitchFamily="34" charset="0"/>
              </a:rPr>
              <a:t>What questions will you need to ask?</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200" b="1" i="0" u="none" strike="noStrike" kern="1200" cap="none" spc="0" normalizeH="0" baseline="0" noProof="0" dirty="0">
                <a:ln>
                  <a:noFill/>
                </a:ln>
                <a:solidFill>
                  <a:prstClr val="black"/>
                </a:solidFill>
                <a:effectLst/>
                <a:uLnTx/>
                <a:uFillTx/>
                <a:latin typeface="+mn-lt"/>
                <a:ea typeface="ＭＳ Ｐゴシック" pitchFamily="34" charset="-128"/>
                <a:cs typeface="Arial" panose="020B0604020202020204" pitchFamily="34" charset="0"/>
              </a:rPr>
              <a:t>What information do you need about the circumstances of the death</a:t>
            </a:r>
          </a:p>
          <a:p>
            <a:pPr marL="171450" marR="0" lvl="0" indent="-171450" algn="l" defTabSz="914400" rtl="0" eaLnBrk="1" fontAlgn="auto" latinLnBrk="0" hangingPunct="1">
              <a:lnSpc>
                <a:spcPct val="100000"/>
              </a:lnSpc>
              <a:spcBef>
                <a:spcPts val="0"/>
              </a:spcBef>
              <a:spcAft>
                <a:spcPts val="1000"/>
              </a:spcAft>
              <a:buClrTx/>
              <a:buSzTx/>
              <a:buFont typeface="Arial" panose="020B0604020202020204" pitchFamily="34" charset="0"/>
              <a:buChar char="•"/>
              <a:tabLst/>
              <a:defRPr/>
            </a:pPr>
            <a:endParaRPr kumimoji="0" lang="en-GB" altLang="en-US" sz="1200" b="0" i="1" u="none" strike="noStrike" kern="1200" cap="none" spc="0" normalizeH="0" baseline="0" noProof="0" dirty="0">
              <a:ln>
                <a:noFill/>
              </a:ln>
              <a:solidFill>
                <a:prstClr val="black"/>
              </a:solidFill>
              <a:effectLst/>
              <a:uLnTx/>
              <a:uFillTx/>
              <a:latin typeface="+mn-lt"/>
              <a:ea typeface="ＭＳ Ｐゴシック" pitchFamily="34" charset="-128"/>
              <a:cs typeface="Arial" panose="020B0604020202020204" pitchFamily="34" charset="0"/>
            </a:endParaRPr>
          </a:p>
          <a:p>
            <a:pPr marL="0" marR="0" lvl="0" indent="0" algn="just" defTabSz="914400" rtl="0" eaLnBrk="1" fontAlgn="auto" latinLnBrk="0" hangingPunct="1">
              <a:lnSpc>
                <a:spcPct val="100000"/>
              </a:lnSpc>
              <a:spcBef>
                <a:spcPts val="0"/>
              </a:spcBef>
              <a:spcAft>
                <a:spcPts val="100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ＭＳ Ｐゴシック" pitchFamily="34" charset="-128"/>
              <a:cs typeface="Arial" panose="020B0604020202020204" pitchFamily="34" charset="0"/>
            </a:endParaRPr>
          </a:p>
          <a:p>
            <a:pPr marL="0" marR="0" lvl="0" indent="0" algn="just" defTabSz="914400" rtl="0" eaLnBrk="1" fontAlgn="auto" latinLnBrk="0" hangingPunct="1">
              <a:lnSpc>
                <a:spcPct val="100000"/>
              </a:lnSpc>
              <a:spcBef>
                <a:spcPts val="0"/>
              </a:spcBef>
              <a:spcAft>
                <a:spcPts val="1000"/>
              </a:spcAft>
              <a:buClrTx/>
              <a:buSzTx/>
              <a:buFontTx/>
              <a:buNone/>
              <a:tabLst/>
              <a:defRPr/>
            </a:pPr>
            <a:r>
              <a:rPr kumimoji="0" lang="en-GB" altLang="en-US" sz="1200" b="1" i="0" u="none" strike="noStrike" kern="1200" cap="none" spc="0" normalizeH="0" baseline="0" noProof="0" dirty="0">
                <a:ln>
                  <a:noFill/>
                </a:ln>
                <a:solidFill>
                  <a:prstClr val="black"/>
                </a:solidFill>
                <a:effectLst/>
                <a:uLnTx/>
                <a:uFillTx/>
                <a:latin typeface="+mn-lt"/>
                <a:ea typeface="ＭＳ Ｐゴシック" pitchFamily="34" charset="-128"/>
                <a:cs typeface="Arial" panose="020B0604020202020204" pitchFamily="34" charset="0"/>
              </a:rPr>
              <a:t>Answers to considerations students </a:t>
            </a:r>
            <a:r>
              <a:rPr kumimoji="0" lang="en-GB" altLang="en-US" sz="1200" b="1" i="0" u="sng" strike="noStrike" kern="1200" cap="none" spc="0" normalizeH="0" baseline="0" noProof="0" dirty="0">
                <a:ln>
                  <a:noFill/>
                </a:ln>
                <a:solidFill>
                  <a:prstClr val="black"/>
                </a:solidFill>
                <a:effectLst/>
                <a:uLnTx/>
                <a:uFillTx/>
                <a:latin typeface="+mn-lt"/>
                <a:ea typeface="ＭＳ Ｐゴシック" pitchFamily="34" charset="-128"/>
                <a:cs typeface="Arial" panose="020B0604020202020204" pitchFamily="34" charset="0"/>
              </a:rPr>
              <a:t>must</a:t>
            </a:r>
            <a:r>
              <a:rPr kumimoji="0" lang="en-GB" altLang="en-US" sz="1200" b="1" i="0" u="none" strike="noStrike" kern="1200" cap="none" spc="0" normalizeH="0" baseline="0" noProof="0" dirty="0">
                <a:ln>
                  <a:noFill/>
                </a:ln>
                <a:solidFill>
                  <a:prstClr val="black"/>
                </a:solidFill>
                <a:effectLst/>
                <a:uLnTx/>
                <a:uFillTx/>
                <a:latin typeface="+mn-lt"/>
                <a:ea typeface="ＭＳ Ｐゴシック" pitchFamily="34" charset="-128"/>
                <a:cs typeface="Arial" panose="020B0604020202020204" pitchFamily="34" charset="0"/>
              </a:rPr>
              <a:t> know:</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200" b="0" i="0" u="none" strike="noStrike" kern="1200" cap="none" spc="0" normalizeH="0" baseline="0" noProof="0" dirty="0">
                <a:ln>
                  <a:noFill/>
                </a:ln>
                <a:solidFill>
                  <a:prstClr val="black"/>
                </a:solidFill>
                <a:effectLst/>
                <a:uLnTx/>
                <a:uFillTx/>
                <a:latin typeface="+mn-lt"/>
                <a:ea typeface="ＭＳ Ｐゴシック" pitchFamily="34" charset="-128"/>
                <a:cs typeface="Arial" panose="020B0604020202020204" pitchFamily="34" charset="0"/>
              </a:rPr>
              <a:t>Assess the scene – could be a crime scene, murder, driving offences, corporate health &amp; safety offences.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Identity? – Photo ID Docs / Tattoo’s (PNC) / Family / Neighbour / GP / PNC Warning Markers?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When last seen / spoken to?</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Who last saw them and full circumstances?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Who found the body, in what position, state of dress/undress? Did they touch?</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Any forced entry / insecure – what exactly? photograph / BWV to record damage (complaints?)</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Record it on OEL. </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Signs of disturbance? What is normal for this house?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Search address (Suicide) (Drugs) – Once provisionally satisfied that Non-suspicious.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a:t>
            </a:r>
            <a:r>
              <a:rPr lang="en-GB" sz="1200" kern="1200" baseline="0" dirty="0">
                <a:solidFill>
                  <a:schemeClr val="tx1"/>
                </a:solidFill>
                <a:effectLst/>
                <a:latin typeface="+mn-lt"/>
                <a:ea typeface="+mn-ea"/>
                <a:cs typeface="+mn-cs"/>
              </a:rPr>
              <a:t> </a:t>
            </a:r>
            <a:r>
              <a:rPr lang="en-GB" sz="1200" b="0" i="0" u="none" strike="noStrike" kern="1200" baseline="0" dirty="0">
                <a:solidFill>
                  <a:schemeClr val="tx1"/>
                </a:solidFill>
                <a:latin typeface="+mn-lt"/>
                <a:ea typeface="+mn-ea"/>
                <a:cs typeface="+mn-cs"/>
              </a:rPr>
              <a:t>S19 PACE, whilst lawfully on premises (permitted entry / not told to leave) you can seize anything they consider to be evidence.</a:t>
            </a:r>
          </a:p>
          <a:p>
            <a:pPr marL="171450" lvl="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Meds / drugs present? What are they for? Will require securing and detailing on F.13.</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Early common sense H2H – Line of sight / hearing</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Ensure accounts are clear and attributable to the individual. </a:t>
            </a:r>
            <a:r>
              <a:rPr lang="en-GB" sz="1200" u="sng" kern="1200" dirty="0">
                <a:solidFill>
                  <a:schemeClr val="tx1"/>
                </a:solidFill>
                <a:effectLst/>
                <a:latin typeface="+mn-lt"/>
                <a:ea typeface="+mn-ea"/>
                <a:cs typeface="+mn-cs"/>
              </a:rPr>
              <a:t>Include all hearsay</a:t>
            </a:r>
            <a:r>
              <a:rPr lang="en-GB" sz="1200" kern="1200" dirty="0">
                <a:solidFill>
                  <a:schemeClr val="tx1"/>
                </a:solidFill>
                <a:effectLst/>
                <a:latin typeface="+mn-lt"/>
                <a:ea typeface="+mn-ea"/>
                <a:cs typeface="+mn-cs"/>
              </a:rPr>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Consider scene security -  entry / exit points, windows etc.</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Examine body for any marks, scars, injuries, and note/photograph them.</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Suicide note? – photo. Secure for early view of Coroner / Investigators.</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Medical History? – </a:t>
            </a:r>
            <a:r>
              <a:rPr lang="en-GB" sz="1200" kern="1200" dirty="0" err="1">
                <a:solidFill>
                  <a:schemeClr val="tx1"/>
                </a:solidFill>
                <a:effectLst/>
                <a:latin typeface="+mn-lt"/>
                <a:ea typeface="+mn-ea"/>
                <a:cs typeface="+mn-cs"/>
              </a:rPr>
              <a:t>NoK</a:t>
            </a:r>
            <a:r>
              <a:rPr lang="en-GB" sz="1200" kern="1200" dirty="0">
                <a:solidFill>
                  <a:schemeClr val="tx1"/>
                </a:solidFill>
                <a:effectLst/>
                <a:latin typeface="+mn-lt"/>
                <a:ea typeface="+mn-ea"/>
                <a:cs typeface="+mn-cs"/>
              </a:rPr>
              <a:t>, friends, neighbours, GP surgery</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Recent</a:t>
            </a:r>
            <a:r>
              <a:rPr lang="en-GB" sz="1200" kern="1200" baseline="0" dirty="0">
                <a:solidFill>
                  <a:schemeClr val="tx1"/>
                </a:solidFill>
                <a:effectLst/>
                <a:latin typeface="+mn-lt"/>
                <a:ea typeface="+mn-ea"/>
                <a:cs typeface="+mn-cs"/>
              </a:rPr>
              <a:t> Previous Occurrences for key individuals / location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Personal belongings – Wallet, cards, cash, jewellery, phones, devices, valuables?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200" b="0" i="0" u="none" strike="noStrike" kern="1200" cap="none" spc="0" normalizeH="0" baseline="0" noProof="0" dirty="0">
                <a:ln>
                  <a:noFill/>
                </a:ln>
                <a:solidFill>
                  <a:prstClr val="black"/>
                </a:solidFill>
                <a:effectLst/>
                <a:uLnTx/>
                <a:uFillTx/>
                <a:latin typeface="+mn-lt"/>
                <a:ea typeface="ＭＳ Ｐゴシック" pitchFamily="34" charset="-128"/>
                <a:cs typeface="Arial" panose="020B0604020202020204" pitchFamily="34" charset="0"/>
              </a:rPr>
              <a:t>If property, i.e. </a:t>
            </a:r>
            <a:r>
              <a:rPr kumimoji="0" lang="en-GB" altLang="en-US" sz="1200" b="0" i="0" u="none" strike="noStrike" kern="1200" cap="none" spc="0" normalizeH="0" baseline="0" noProof="0" dirty="0" err="1">
                <a:ln>
                  <a:noFill/>
                </a:ln>
                <a:solidFill>
                  <a:prstClr val="black"/>
                </a:solidFill>
                <a:effectLst/>
                <a:uLnTx/>
                <a:uFillTx/>
                <a:latin typeface="+mn-lt"/>
                <a:ea typeface="ＭＳ Ｐゴシック" pitchFamily="34" charset="-128"/>
                <a:cs typeface="Arial" panose="020B0604020202020204" pitchFamily="34" charset="0"/>
              </a:rPr>
              <a:t>jewelry</a:t>
            </a:r>
            <a:r>
              <a:rPr kumimoji="0" lang="en-GB" altLang="en-US" sz="1200" b="0" i="0" u="none" strike="noStrike" kern="1200" cap="none" spc="0" normalizeH="0" baseline="0" noProof="0" dirty="0">
                <a:ln>
                  <a:noFill/>
                </a:ln>
                <a:solidFill>
                  <a:prstClr val="black"/>
                </a:solidFill>
                <a:effectLst/>
                <a:uLnTx/>
                <a:uFillTx/>
                <a:latin typeface="+mn-lt"/>
                <a:ea typeface="ＭＳ Ｐゴシック" pitchFamily="34" charset="-128"/>
                <a:cs typeface="Arial" panose="020B0604020202020204" pitchFamily="34" charset="0"/>
              </a:rPr>
              <a:t>, goes with the deceased then document it, however the undertaker may remove it – make sure a family member is present. BE CAREFUL WHEN DEALING WITH PROPERTY</a:t>
            </a:r>
          </a:p>
          <a:p>
            <a:pPr marL="171450" lvl="0" indent="-171450">
              <a:buFont typeface="Arial" panose="020B0604020202020204" pitchFamily="34" charset="0"/>
              <a:buChar char="•"/>
            </a:pPr>
            <a:endParaRPr lang="en-GB" sz="1200" kern="1200" dirty="0">
              <a:solidFill>
                <a:schemeClr val="tx1"/>
              </a:solidFill>
              <a:effectLst/>
              <a:latin typeface="+mn-lt"/>
              <a:ea typeface="+mn-ea"/>
              <a:cs typeface="+mn-cs"/>
            </a:endParaRPr>
          </a:p>
          <a:p>
            <a:pPr marL="0" lvl="0" indent="0">
              <a:buFont typeface="Arial" panose="020B0604020202020204" pitchFamily="34" charset="0"/>
              <a:buNone/>
            </a:pPr>
            <a:r>
              <a:rPr lang="en-GB" sz="1200" b="1" kern="1200" dirty="0">
                <a:solidFill>
                  <a:schemeClr val="tx1"/>
                </a:solidFill>
                <a:effectLst/>
                <a:latin typeface="+mn-lt"/>
                <a:ea typeface="+mn-ea"/>
                <a:cs typeface="+mn-cs"/>
              </a:rPr>
              <a:t>Suspicious?</a:t>
            </a:r>
          </a:p>
          <a:p>
            <a:pPr marL="171450" lvl="0" indent="-171450">
              <a:buFont typeface="Arial" panose="020B0604020202020204" pitchFamily="34" charset="0"/>
              <a:buChar char="•"/>
            </a:pPr>
            <a:r>
              <a:rPr lang="en-GB" sz="1200" b="1" kern="1200" dirty="0">
                <a:solidFill>
                  <a:schemeClr val="tx1"/>
                </a:solidFill>
                <a:effectLst/>
                <a:latin typeface="+mn-lt"/>
                <a:ea typeface="+mn-ea"/>
                <a:cs typeface="+mn-cs"/>
              </a:rPr>
              <a:t>Contact Supervisor immediately</a:t>
            </a:r>
            <a:r>
              <a:rPr lang="en-GB" sz="1200" b="1" kern="1200" baseline="0" dirty="0">
                <a:solidFill>
                  <a:schemeClr val="tx1"/>
                </a:solidFill>
                <a:effectLst/>
                <a:latin typeface="+mn-lt"/>
                <a:ea typeface="+mn-ea"/>
                <a:cs typeface="+mn-cs"/>
              </a:rPr>
              <a:t> even if not sure</a:t>
            </a:r>
          </a:p>
          <a:p>
            <a:pPr marL="171450" lvl="0" indent="-171450">
              <a:buFont typeface="Arial" panose="020B0604020202020204" pitchFamily="34" charset="0"/>
              <a:buChar char="•"/>
            </a:pPr>
            <a:r>
              <a:rPr lang="en-GB" sz="1200" b="1" kern="1200" baseline="0" dirty="0">
                <a:solidFill>
                  <a:schemeClr val="tx1"/>
                </a:solidFill>
                <a:effectLst/>
                <a:latin typeface="+mn-lt"/>
                <a:ea typeface="+mn-ea"/>
                <a:cs typeface="+mn-cs"/>
              </a:rPr>
              <a:t>IF SUSPICOUS FROM SET, TREAT AS CRIME SCENE AND SECURE.</a:t>
            </a:r>
            <a:endParaRPr lang="en-GB" sz="1200" b="1"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CSI – Request attendance for photos if any uncertainty re causation.</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Pathologist (FME now referred to as Pathologist)</a:t>
            </a:r>
            <a:r>
              <a:rPr lang="en-GB" sz="1200" kern="1200" baseline="0" dirty="0">
                <a:solidFill>
                  <a:schemeClr val="tx1"/>
                </a:solidFill>
                <a:effectLst/>
                <a:latin typeface="+mn-lt"/>
                <a:ea typeface="+mn-ea"/>
                <a:cs typeface="+mn-cs"/>
              </a:rPr>
              <a:t> Supervisor will guide this.</a:t>
            </a: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(CCTV – Scope immediate opportunities. Consider all sources – bus’s, bin lorries, Ring?</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Secure / control all mobile devices of key persons (If Powers</a:t>
            </a:r>
            <a:r>
              <a:rPr lang="en-GB" sz="1200" kern="1200" baseline="0" dirty="0">
                <a:solidFill>
                  <a:schemeClr val="tx1"/>
                </a:solidFill>
                <a:effectLst/>
                <a:latin typeface="+mn-lt"/>
                <a:ea typeface="+mn-ea"/>
                <a:cs typeface="+mn-cs"/>
              </a:rPr>
              <a:t> exist to do so)</a:t>
            </a:r>
            <a:r>
              <a:rPr lang="en-GB" sz="1200" kern="1200" dirty="0">
                <a:solidFill>
                  <a:schemeClr val="tx1"/>
                </a:solidFill>
                <a:effectLst/>
                <a:latin typeface="+mn-lt"/>
                <a:ea typeface="+mn-ea"/>
                <a:cs typeface="+mn-cs"/>
              </a:rPr>
              <a: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kern="1200" dirty="0">
                <a:solidFill>
                  <a:schemeClr val="tx1"/>
                </a:solidFill>
                <a:effectLst/>
                <a:latin typeface="+mn-lt"/>
                <a:ea typeface="+mn-ea"/>
                <a:cs typeface="+mn-cs"/>
              </a:rPr>
              <a:t>Secure ALL comms devices. (If Suspicious)</a:t>
            </a:r>
          </a:p>
          <a:p>
            <a:pPr marL="0" lvl="0" indent="0">
              <a:buFont typeface="Arial" panose="020B0604020202020204" pitchFamily="34" charset="0"/>
              <a:buNone/>
            </a:pPr>
            <a:endParaRPr lang="en-GB" sz="1200" kern="1200" dirty="0">
              <a:solidFill>
                <a:schemeClr val="tx1"/>
              </a:solidFill>
              <a:effectLst/>
              <a:latin typeface="+mn-lt"/>
              <a:ea typeface="+mn-ea"/>
              <a:cs typeface="+mn-cs"/>
            </a:endParaRP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If non-suspicious, confer with a supervisor prior to moving body once tagged.</a:t>
            </a:r>
          </a:p>
          <a:p>
            <a:pPr marL="171450" lvl="0" indent="-171450">
              <a:buFont typeface="Arial" panose="020B0604020202020204" pitchFamily="34" charset="0"/>
              <a:buChar char="•"/>
            </a:pPr>
            <a:r>
              <a:rPr lang="en-GB" sz="1200" kern="1200" dirty="0">
                <a:solidFill>
                  <a:schemeClr val="tx1"/>
                </a:solidFill>
                <a:effectLst/>
                <a:latin typeface="+mn-lt"/>
                <a:ea typeface="+mn-ea"/>
                <a:cs typeface="+mn-cs"/>
              </a:rPr>
              <a:t>Fully complete F.13 for Coroner and submit </a:t>
            </a:r>
            <a:r>
              <a:rPr lang="en-GB" sz="1200" u="sng" kern="1200" dirty="0">
                <a:solidFill>
                  <a:schemeClr val="tx1"/>
                </a:solidFill>
                <a:effectLst/>
                <a:latin typeface="+mn-lt"/>
                <a:ea typeface="+mn-ea"/>
                <a:cs typeface="+mn-cs"/>
              </a:rPr>
              <a:t>PRIOR</a:t>
            </a:r>
            <a:r>
              <a:rPr lang="en-GB" sz="1200" kern="1200" dirty="0">
                <a:solidFill>
                  <a:schemeClr val="tx1"/>
                </a:solidFill>
                <a:effectLst/>
                <a:latin typeface="+mn-lt"/>
                <a:ea typeface="+mn-ea"/>
                <a:cs typeface="+mn-cs"/>
              </a:rPr>
              <a:t> to end of tour of duty.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200" b="0" i="0" u="none" strike="noStrike" kern="1200" cap="none" spc="0" normalizeH="0" baseline="0" noProof="0" dirty="0">
                <a:ln>
                  <a:noFill/>
                </a:ln>
                <a:solidFill>
                  <a:prstClr val="black"/>
                </a:solidFill>
                <a:effectLst/>
                <a:uLnTx/>
                <a:uFillTx/>
                <a:latin typeface="+mn-lt"/>
                <a:ea typeface="ＭＳ Ｐゴシック" pitchFamily="34" charset="-128"/>
                <a:cs typeface="Arial" panose="020B0604020202020204" pitchFamily="34" charset="0"/>
              </a:rPr>
              <a:t>Identification – Not always easy, badly decomposed body, needs to be tagged for continuity.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altLang="en-US" sz="1200" b="0" i="0" u="none" strike="noStrike" kern="1200" cap="none" spc="0" normalizeH="0" baseline="0" noProof="0" dirty="0">
              <a:ln>
                <a:noFill/>
              </a:ln>
              <a:solidFill>
                <a:prstClr val="black"/>
              </a:solidFill>
              <a:effectLst/>
              <a:uLnTx/>
              <a:uFillTx/>
              <a:latin typeface="+mn-lt"/>
              <a:ea typeface="ＭＳ Ｐゴシック"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altLang="en-US" sz="1200" b="0" i="0" u="none" strike="noStrike" kern="1200" cap="none" spc="0" normalizeH="0" baseline="0" noProof="0" dirty="0">
                <a:ln>
                  <a:noFill/>
                </a:ln>
                <a:solidFill>
                  <a:prstClr val="black"/>
                </a:solidFill>
                <a:effectLst/>
                <a:uLnTx/>
                <a:uFillTx/>
                <a:latin typeface="+mn-lt"/>
                <a:ea typeface="ＭＳ Ｐゴシック" pitchFamily="34" charset="-128"/>
                <a:cs typeface="Arial" panose="020B0604020202020204" pitchFamily="34" charset="0"/>
              </a:rPr>
              <a:t>CID will take most suspicious deaths. However, some sudden deaths go to inquest and the OIC may need to complete Coroner which will require full antecedent history from NOK / Family / Friend/ Neighbour / Carer potentially Post Man if there is no one else to provide (normally in form of a Statement)</a:t>
            </a:r>
            <a:endParaRPr lang="en-GB" sz="12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9DB97CA-A6C6-49FA-B68E-E68FAE06F5D6}" type="slidenum">
              <a:rPr lang="en-GB" smtClean="0"/>
              <a:t>9</a:t>
            </a:fld>
            <a:endParaRPr lang="en-GB"/>
          </a:p>
        </p:txBody>
      </p:sp>
    </p:spTree>
    <p:extLst>
      <p:ext uri="{BB962C8B-B14F-4D97-AF65-F5344CB8AC3E}">
        <p14:creationId xmlns:p14="http://schemas.microsoft.com/office/powerpoint/2010/main" val="36529875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100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mn-lt"/>
                <a:ea typeface="ＭＳ Ｐゴシック" pitchFamily="34" charset="-128"/>
                <a:cs typeface="Arial" panose="020B0604020202020204" pitchFamily="34" charset="0"/>
              </a:rPr>
              <a:t>Remind Students they will need to put body tags on the body, normally on one ankle and the opposite wrist:</a:t>
            </a:r>
          </a:p>
          <a:p>
            <a:pPr marL="0" marR="0" lvl="0" indent="0" algn="just" defTabSz="914400" rtl="0" eaLnBrk="1" fontAlgn="auto" latinLnBrk="0" hangingPunct="1">
              <a:lnSpc>
                <a:spcPct val="100000"/>
              </a:lnSpc>
              <a:spcBef>
                <a:spcPts val="0"/>
              </a:spcBef>
              <a:spcAft>
                <a:spcPts val="100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ＭＳ Ｐゴシック" pitchFamily="34" charset="-128"/>
              <a:cs typeface="Arial" panose="020B0604020202020204" pitchFamily="34" charset="0"/>
            </a:endParaRPr>
          </a:p>
          <a:p>
            <a:pPr marL="0" marR="0" lvl="0" indent="0" algn="just" defTabSz="914400" rtl="0" eaLnBrk="1" fontAlgn="auto" latinLnBrk="0" hangingPunct="1">
              <a:lnSpc>
                <a:spcPct val="100000"/>
              </a:lnSpc>
              <a:spcBef>
                <a:spcPts val="0"/>
              </a:spcBef>
              <a:spcAft>
                <a:spcPts val="100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mn-lt"/>
                <a:ea typeface="ＭＳ Ｐゴシック" pitchFamily="34" charset="-128"/>
                <a:cs typeface="Arial" panose="020B0604020202020204" pitchFamily="34" charset="0"/>
              </a:rPr>
              <a:t>Details to Include: Name; Date of Birth; Address</a:t>
            </a:r>
          </a:p>
          <a:p>
            <a:pPr marL="0" marR="0" lvl="0" indent="0" algn="just" defTabSz="914400" rtl="0" eaLnBrk="1" fontAlgn="auto" latinLnBrk="0" hangingPunct="1">
              <a:lnSpc>
                <a:spcPct val="100000"/>
              </a:lnSpc>
              <a:spcBef>
                <a:spcPts val="0"/>
              </a:spcBef>
              <a:spcAft>
                <a:spcPts val="100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ＭＳ Ｐゴシック" pitchFamily="34" charset="-128"/>
              <a:cs typeface="Arial" panose="020B0604020202020204" pitchFamily="34" charset="0"/>
            </a:endParaRPr>
          </a:p>
          <a:p>
            <a:pPr marL="0" marR="0" lvl="0" indent="0" algn="just" defTabSz="914400" rtl="0" eaLnBrk="1" fontAlgn="auto" latinLnBrk="0" hangingPunct="1">
              <a:lnSpc>
                <a:spcPct val="100000"/>
              </a:lnSpc>
              <a:spcBef>
                <a:spcPts val="0"/>
              </a:spcBef>
              <a:spcAft>
                <a:spcPts val="1000"/>
              </a:spcAft>
              <a:buClrTx/>
              <a:buSzTx/>
              <a:buFontTx/>
              <a:buNone/>
              <a:tabLst/>
              <a:defRPr/>
            </a:pPr>
            <a:r>
              <a:rPr kumimoji="0" lang="en-GB" altLang="en-US" sz="1200" b="1" i="0" u="none" strike="noStrike" kern="1200" cap="none" spc="0" normalizeH="0" baseline="0" noProof="0" dirty="0">
                <a:ln>
                  <a:noFill/>
                </a:ln>
                <a:solidFill>
                  <a:prstClr val="black"/>
                </a:solidFill>
                <a:effectLst/>
                <a:uLnTx/>
                <a:uFillTx/>
                <a:latin typeface="+mn-lt"/>
                <a:ea typeface="ＭＳ Ｐゴシック" pitchFamily="34" charset="-128"/>
                <a:cs typeface="Arial" panose="020B0604020202020204" pitchFamily="34" charset="0"/>
              </a:rPr>
              <a:t>*** Trainer to please highlight that this is still an issue where inaccurate details have been recorded which has led to professional embarrassment for staff and has caused additional stress to the next of kin***</a:t>
            </a:r>
          </a:p>
          <a:p>
            <a:pPr marL="0" marR="0" lvl="0" indent="0" algn="just" defTabSz="914400" rtl="0" eaLnBrk="1" fontAlgn="auto" latinLnBrk="0" hangingPunct="1">
              <a:lnSpc>
                <a:spcPct val="100000"/>
              </a:lnSpc>
              <a:spcBef>
                <a:spcPts val="0"/>
              </a:spcBef>
              <a:spcAft>
                <a:spcPts val="100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ＭＳ Ｐゴシック" pitchFamily="34" charset="-128"/>
              <a:cs typeface="Arial" panose="020B0604020202020204" pitchFamily="34" charset="0"/>
            </a:endParaRPr>
          </a:p>
          <a:p>
            <a:pPr marL="0" marR="0" lvl="0" indent="0" algn="just" defTabSz="914400" rtl="0" eaLnBrk="1" fontAlgn="auto" latinLnBrk="0" hangingPunct="1">
              <a:lnSpc>
                <a:spcPct val="100000"/>
              </a:lnSpc>
              <a:spcBef>
                <a:spcPts val="0"/>
              </a:spcBef>
              <a:spcAft>
                <a:spcPts val="1000"/>
              </a:spcAft>
              <a:buClrTx/>
              <a:buSzTx/>
              <a:buFontTx/>
              <a:buNone/>
              <a:tabLst/>
              <a:defRPr/>
            </a:pPr>
            <a:br>
              <a:rPr kumimoji="0" lang="en-GB" altLang="en-US" sz="1200" b="0" i="0" u="none" strike="noStrike" kern="1200" cap="none" spc="0" normalizeH="0" baseline="0" noProof="0" dirty="0">
                <a:ln>
                  <a:noFill/>
                </a:ln>
                <a:solidFill>
                  <a:prstClr val="black"/>
                </a:solidFill>
                <a:effectLst/>
                <a:uLnTx/>
                <a:uFillTx/>
                <a:latin typeface="+mn-lt"/>
                <a:ea typeface="ＭＳ Ｐゴシック" pitchFamily="34" charset="-128"/>
                <a:cs typeface="Arial" panose="020B0604020202020204" pitchFamily="34" charset="0"/>
              </a:rPr>
            </a:br>
            <a:r>
              <a:rPr kumimoji="0" lang="en-GB" altLang="en-US" sz="1200" b="0" i="0" u="none" strike="noStrike" kern="1200" cap="none" spc="0" normalizeH="0" baseline="0" noProof="0" dirty="0">
                <a:ln>
                  <a:noFill/>
                </a:ln>
                <a:solidFill>
                  <a:prstClr val="black"/>
                </a:solidFill>
                <a:effectLst/>
                <a:uLnTx/>
                <a:uFillTx/>
                <a:latin typeface="+mn-lt"/>
                <a:ea typeface="ＭＳ Ｐゴシック" pitchFamily="34" charset="-128"/>
                <a:cs typeface="Arial" panose="020B0604020202020204" pitchFamily="34" charset="0"/>
              </a:rPr>
              <a:t>Arrange removal of body, discuss with family preferred undertakers and contact PSC. If family cannot provide or unsure, request PSC call the on-call undertaker, inform family they are under no obligation to use their services. This is just transport to the mortuary and is funded by the Coroner. </a:t>
            </a:r>
          </a:p>
          <a:p>
            <a:pPr marL="0" marR="0" lvl="0" indent="0" algn="just" defTabSz="914400" rtl="0" eaLnBrk="1" fontAlgn="auto" latinLnBrk="0" hangingPunct="1">
              <a:lnSpc>
                <a:spcPct val="100000"/>
              </a:lnSpc>
              <a:spcBef>
                <a:spcPts val="0"/>
              </a:spcBef>
              <a:spcAft>
                <a:spcPts val="1000"/>
              </a:spcAft>
              <a:buClrTx/>
              <a:buSzTx/>
              <a:buFontTx/>
              <a:buNone/>
              <a:tabLst/>
              <a:defRPr/>
            </a:pPr>
            <a:br>
              <a:rPr kumimoji="0" lang="en-GB" altLang="en-US" sz="1200" b="1" i="0" u="none" strike="noStrike" kern="1200" cap="none" spc="0" normalizeH="0" baseline="0" noProof="0" dirty="0">
                <a:ln>
                  <a:noFill/>
                </a:ln>
                <a:solidFill>
                  <a:prstClr val="black"/>
                </a:solidFill>
                <a:effectLst/>
                <a:uLnTx/>
                <a:uFillTx/>
                <a:latin typeface="+mn-lt"/>
                <a:ea typeface="ＭＳ Ｐゴシック" pitchFamily="34" charset="-128"/>
                <a:cs typeface="Arial" panose="020B0604020202020204" pitchFamily="34" charset="0"/>
              </a:rPr>
            </a:br>
            <a:r>
              <a:rPr kumimoji="0" lang="en-GB" altLang="en-US" sz="1200" b="1" i="0" u="none" strike="noStrike" kern="1200" cap="none" spc="0" normalizeH="0" baseline="0" noProof="0" dirty="0">
                <a:ln>
                  <a:noFill/>
                </a:ln>
                <a:solidFill>
                  <a:prstClr val="black"/>
                </a:solidFill>
                <a:effectLst/>
                <a:uLnTx/>
                <a:uFillTx/>
                <a:latin typeface="+mn-lt"/>
                <a:ea typeface="ＭＳ Ｐゴシック" pitchFamily="34" charset="-128"/>
                <a:cs typeface="Arial" panose="020B0604020202020204" pitchFamily="34" charset="0"/>
              </a:rPr>
              <a:t>Suggestion: </a:t>
            </a:r>
            <a:r>
              <a:rPr kumimoji="0" lang="en-GB" altLang="en-US" sz="1200" b="0" i="0" u="none" strike="noStrike" kern="1200" cap="none" spc="0" normalizeH="0" baseline="0" noProof="0" dirty="0">
                <a:ln>
                  <a:noFill/>
                </a:ln>
                <a:solidFill>
                  <a:prstClr val="black"/>
                </a:solidFill>
                <a:effectLst/>
                <a:uLnTx/>
                <a:uFillTx/>
                <a:latin typeface="+mn-lt"/>
                <a:ea typeface="ＭＳ Ｐゴシック" pitchFamily="34" charset="-128"/>
                <a:cs typeface="Arial" panose="020B0604020202020204" pitchFamily="34" charset="0"/>
              </a:rPr>
              <a:t>Students have a folder which contains tags and sudden death paperwork.</a:t>
            </a:r>
          </a:p>
          <a:p>
            <a:pPr marL="0" marR="0" lvl="0" indent="0" algn="just" defTabSz="914400" rtl="0" eaLnBrk="1" fontAlgn="auto" latinLnBrk="0" hangingPunct="1">
              <a:lnSpc>
                <a:spcPct val="100000"/>
              </a:lnSpc>
              <a:spcBef>
                <a:spcPts val="0"/>
              </a:spcBef>
              <a:spcAft>
                <a:spcPts val="100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ＭＳ Ｐゴシック" pitchFamily="34" charset="-128"/>
              <a:cs typeface="Arial" panose="020B0604020202020204" pitchFamily="34" charset="0"/>
            </a:endParaRPr>
          </a:p>
          <a:p>
            <a:pPr marL="0" marR="0" lvl="0" indent="0" algn="just" defTabSz="914400" rtl="0" eaLnBrk="1" fontAlgn="auto" latinLnBrk="0" hangingPunct="1">
              <a:lnSpc>
                <a:spcPct val="100000"/>
              </a:lnSpc>
              <a:spcBef>
                <a:spcPts val="0"/>
              </a:spcBef>
              <a:spcAft>
                <a:spcPts val="100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mn-lt"/>
                <a:ea typeface="ＭＳ Ｐゴシック" pitchFamily="34" charset="-128"/>
                <a:cs typeface="Arial" panose="020B0604020202020204" pitchFamily="34" charset="0"/>
              </a:rPr>
              <a:t>SWP Policy </a:t>
            </a:r>
            <a:r>
              <a:rPr lang="en-GB" sz="1200" b="0" i="0" u="none" strike="noStrike" kern="1200" baseline="0" dirty="0">
                <a:solidFill>
                  <a:schemeClr val="tx1"/>
                </a:solidFill>
                <a:latin typeface="+mn-lt"/>
                <a:ea typeface="+mn-ea"/>
                <a:cs typeface="+mn-cs"/>
              </a:rPr>
              <a:t>Force Policy states that there are only </a:t>
            </a:r>
            <a:r>
              <a:rPr lang="en-GB" sz="1200" b="1" i="0" u="sng" strike="noStrike" kern="1200" baseline="0" dirty="0">
                <a:solidFill>
                  <a:schemeClr val="tx1"/>
                </a:solidFill>
                <a:latin typeface="+mn-lt"/>
                <a:ea typeface="+mn-ea"/>
                <a:cs typeface="+mn-cs"/>
              </a:rPr>
              <a:t>two scenarios</a:t>
            </a:r>
            <a:r>
              <a:rPr lang="en-GB" sz="1200" b="0" i="0" u="none" strike="noStrike" kern="1200" baseline="0" dirty="0">
                <a:solidFill>
                  <a:schemeClr val="tx1"/>
                </a:solidFill>
                <a:latin typeface="+mn-lt"/>
                <a:ea typeface="+mn-ea"/>
                <a:cs typeface="+mn-cs"/>
              </a:rPr>
              <a:t> where the body of the deceased </a:t>
            </a:r>
            <a:r>
              <a:rPr lang="en-GB" sz="1200" b="1" i="0" u="sng" strike="noStrike" kern="1200" baseline="0" dirty="0">
                <a:solidFill>
                  <a:schemeClr val="tx1"/>
                </a:solidFill>
                <a:latin typeface="+mn-lt"/>
                <a:ea typeface="+mn-ea"/>
                <a:cs typeface="+mn-cs"/>
              </a:rPr>
              <a:t>MUST</a:t>
            </a:r>
            <a:r>
              <a:rPr lang="en-GB" sz="1200" b="0" i="0" u="none" strike="noStrike" kern="1200" baseline="0" dirty="0">
                <a:solidFill>
                  <a:schemeClr val="tx1"/>
                </a:solidFill>
                <a:latin typeface="+mn-lt"/>
                <a:ea typeface="+mn-ea"/>
                <a:cs typeface="+mn-cs"/>
              </a:rPr>
              <a:t> be conveyed to the designated Mortuary by Police to provide evidential continuity (up to and including which Fridge deceased place in), namely, any </a:t>
            </a:r>
            <a:r>
              <a:rPr lang="en-GB" sz="1200" b="1" i="0" u="sng" strike="noStrike" kern="1200" baseline="0" dirty="0">
                <a:solidFill>
                  <a:schemeClr val="tx1"/>
                </a:solidFill>
                <a:latin typeface="+mn-lt"/>
                <a:ea typeface="+mn-ea"/>
                <a:cs typeface="+mn-cs"/>
              </a:rPr>
              <a:t>doubt as to the deceased’s identity</a:t>
            </a:r>
            <a:r>
              <a:rPr lang="en-GB" sz="1200" b="0" i="0" u="none" strike="noStrike" kern="1200" baseline="0" dirty="0">
                <a:solidFill>
                  <a:schemeClr val="tx1"/>
                </a:solidFill>
                <a:latin typeface="+mn-lt"/>
                <a:ea typeface="+mn-ea"/>
                <a:cs typeface="+mn-cs"/>
              </a:rPr>
              <a:t>, or any </a:t>
            </a:r>
            <a:r>
              <a:rPr lang="en-GB" sz="1200" b="1" i="0" u="sng" strike="noStrike" kern="1200" baseline="0" dirty="0">
                <a:solidFill>
                  <a:schemeClr val="tx1"/>
                </a:solidFill>
                <a:latin typeface="+mn-lt"/>
                <a:ea typeface="+mn-ea"/>
                <a:cs typeface="+mn-cs"/>
              </a:rPr>
              <a:t>apparent criminality arising from the death</a:t>
            </a:r>
            <a:r>
              <a:rPr lang="en-GB" sz="1200" b="1" i="0" u="none" strike="noStrike" kern="1200" baseline="0" dirty="0">
                <a:solidFill>
                  <a:schemeClr val="tx1"/>
                </a:solidFill>
                <a:latin typeface="+mn-lt"/>
                <a:ea typeface="+mn-ea"/>
                <a:cs typeface="+mn-cs"/>
              </a:rPr>
              <a:t>. </a:t>
            </a:r>
          </a:p>
          <a:p>
            <a:pPr marL="0" marR="0" lvl="0" indent="0" algn="just" defTabSz="914400" rtl="0" eaLnBrk="1" fontAlgn="auto" latinLnBrk="0" hangingPunct="1">
              <a:lnSpc>
                <a:spcPct val="100000"/>
              </a:lnSpc>
              <a:spcBef>
                <a:spcPts val="0"/>
              </a:spcBef>
              <a:spcAft>
                <a:spcPts val="1000"/>
              </a:spcAft>
              <a:buClrTx/>
              <a:buSzTx/>
              <a:buFontTx/>
              <a:buNone/>
              <a:tabLst/>
              <a:defRPr/>
            </a:pPr>
            <a:endParaRPr lang="en-GB" sz="1200" b="1" i="0" u="none" strike="noStrike" kern="1200" baseline="0" dirty="0">
              <a:solidFill>
                <a:schemeClr val="tx1"/>
              </a:solidFill>
              <a:latin typeface="+mn-lt"/>
              <a:ea typeface="+mn-ea"/>
              <a:cs typeface="+mn-cs"/>
            </a:endParaRPr>
          </a:p>
          <a:p>
            <a:pPr marL="0" marR="0" lvl="0" indent="0" algn="just" defTabSz="914400" rtl="0" eaLnBrk="1" fontAlgn="auto" latinLnBrk="0" hangingPunct="1">
              <a:lnSpc>
                <a:spcPct val="100000"/>
              </a:lnSpc>
              <a:spcBef>
                <a:spcPts val="0"/>
              </a:spcBef>
              <a:spcAft>
                <a:spcPts val="1000"/>
              </a:spcAft>
              <a:buClrTx/>
              <a:buSzTx/>
              <a:buFontTx/>
              <a:buNone/>
              <a:tabLst/>
              <a:defRPr/>
            </a:pPr>
            <a:r>
              <a:rPr lang="en-GB" sz="1200" b="1" i="0" u="none" strike="noStrike" kern="1200" baseline="0" dirty="0">
                <a:solidFill>
                  <a:schemeClr val="tx1"/>
                </a:solidFill>
                <a:latin typeface="+mn-lt"/>
                <a:ea typeface="+mn-ea"/>
                <a:cs typeface="+mn-cs"/>
              </a:rPr>
              <a:t>‘</a:t>
            </a:r>
            <a:r>
              <a:rPr lang="en-GB" sz="1200" b="0" i="0" u="none" strike="noStrike" kern="1200" baseline="0" dirty="0">
                <a:solidFill>
                  <a:schemeClr val="tx1"/>
                </a:solidFill>
                <a:latin typeface="+mn-lt"/>
                <a:ea typeface="+mn-ea"/>
                <a:cs typeface="+mn-cs"/>
              </a:rPr>
              <a:t>Apparent criminality’ in the context of a sudden death may not necessarily be Murder / manslaughter; it could be Neglect, Assault, Supplying Drugs etc </a:t>
            </a:r>
            <a:r>
              <a:rPr lang="en-GB" sz="1200" b="0" i="0" u="none" strike="noStrike" kern="1200" baseline="0" dirty="0" err="1">
                <a:solidFill>
                  <a:schemeClr val="tx1"/>
                </a:solidFill>
                <a:latin typeface="+mn-lt"/>
                <a:ea typeface="+mn-ea"/>
                <a:cs typeface="+mn-cs"/>
              </a:rPr>
              <a:t>etc</a:t>
            </a:r>
            <a:r>
              <a:rPr lang="en-GB" sz="1200" b="0" i="0" u="none" strike="noStrike" kern="1200" baseline="0" dirty="0">
                <a:solidFill>
                  <a:schemeClr val="tx1"/>
                </a:solidFill>
                <a:latin typeface="+mn-lt"/>
                <a:ea typeface="+mn-ea"/>
                <a:cs typeface="+mn-cs"/>
              </a:rPr>
              <a:t>. </a:t>
            </a:r>
            <a:r>
              <a:rPr lang="en-GB" sz="1200" b="1" i="0" u="none" strike="noStrike" kern="1200" baseline="0" dirty="0">
                <a:solidFill>
                  <a:schemeClr val="tx1"/>
                </a:solidFill>
                <a:latin typeface="+mn-lt"/>
                <a:ea typeface="+mn-ea"/>
                <a:cs typeface="+mn-cs"/>
              </a:rPr>
              <a:t> </a:t>
            </a:r>
            <a:r>
              <a:rPr lang="en-GB" sz="1200" b="0" i="0" u="none" strike="noStrike" kern="1200" baseline="0" dirty="0">
                <a:solidFill>
                  <a:schemeClr val="tx1"/>
                </a:solidFill>
                <a:latin typeface="+mn-lt"/>
                <a:ea typeface="+mn-ea"/>
                <a:cs typeface="+mn-cs"/>
              </a:rPr>
              <a:t>   </a:t>
            </a:r>
            <a:endParaRPr kumimoji="0" lang="en-GB" altLang="en-US" sz="1200" b="0" i="0" u="none" strike="noStrike" kern="1200" cap="none" spc="0" normalizeH="0" baseline="0" noProof="0" dirty="0">
              <a:ln>
                <a:noFill/>
              </a:ln>
              <a:solidFill>
                <a:prstClr val="black"/>
              </a:solidFill>
              <a:effectLst/>
              <a:uLnTx/>
              <a:uFillTx/>
              <a:latin typeface="+mn-lt"/>
              <a:ea typeface="ＭＳ Ｐゴシック" pitchFamily="34" charset="-128"/>
              <a:cs typeface="Arial" panose="020B0604020202020204" pitchFamily="34" charset="0"/>
            </a:endParaRPr>
          </a:p>
          <a:p>
            <a:pPr marL="0" marR="0" lvl="0" indent="0" algn="just" defTabSz="914400" rtl="0" eaLnBrk="1" fontAlgn="auto" latinLnBrk="0" hangingPunct="1">
              <a:lnSpc>
                <a:spcPct val="100000"/>
              </a:lnSpc>
              <a:spcBef>
                <a:spcPts val="0"/>
              </a:spcBef>
              <a:spcAft>
                <a:spcPts val="100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ＭＳ Ｐゴシック" pitchFamily="34" charset="-128"/>
              <a:cs typeface="Arial" panose="020B0604020202020204" pitchFamily="34" charset="0"/>
            </a:endParaRPr>
          </a:p>
          <a:p>
            <a:endParaRPr lang="en-GB" sz="14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9DB97CA-A6C6-49FA-B68E-E68FAE06F5D6}" type="slidenum">
              <a:rPr lang="en-GB" smtClean="0"/>
              <a:t>10</a:t>
            </a:fld>
            <a:endParaRPr lang="en-GB"/>
          </a:p>
        </p:txBody>
      </p:sp>
    </p:spTree>
    <p:extLst>
      <p:ext uri="{BB962C8B-B14F-4D97-AF65-F5344CB8AC3E}">
        <p14:creationId xmlns:p14="http://schemas.microsoft.com/office/powerpoint/2010/main" val="28920965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b="1" dirty="0">
                <a:effectLst/>
                <a:latin typeface="+mn-lt"/>
                <a:ea typeface="Calibri" panose="020F0502020204030204" pitchFamily="34" charset="0"/>
                <a:cs typeface="Times New Roman" panose="02020603050405020304" pitchFamily="18" charset="0"/>
              </a:rPr>
              <a:t>ROLE (Recognition of Life Extinct)</a:t>
            </a:r>
          </a:p>
          <a:p>
            <a:pPr>
              <a:lnSpc>
                <a:spcPct val="107000"/>
              </a:lnSpc>
              <a:spcAft>
                <a:spcPts val="800"/>
              </a:spcAft>
            </a:pPr>
            <a:endParaRPr lang="en-GB" sz="1200" dirty="0">
              <a:effectLst/>
              <a:latin typeface="+mn-lt"/>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mn-lt"/>
                <a:ea typeface="Calibri" panose="020F0502020204030204" pitchFamily="34" charset="0"/>
                <a:cs typeface="Times New Roman" panose="02020603050405020304" pitchFamily="18" charset="0"/>
              </a:rPr>
              <a:t>The fundamental responsibility for all police personnel who attend the scene is the preservation of life. The application of life saving techniques must be considered and undertaken when necessary. It is possible to recover important evidence and preserve the scene whilst affording primacy to reserving the life of victims. </a:t>
            </a:r>
            <a:r>
              <a:rPr lang="en-GB" sz="1200" b="1" u="sng" dirty="0">
                <a:effectLst/>
                <a:latin typeface="+mn-lt"/>
                <a:ea typeface="Calibri" panose="020F0502020204030204" pitchFamily="34" charset="0"/>
                <a:cs typeface="Times New Roman" panose="02020603050405020304" pitchFamily="18" charset="0"/>
              </a:rPr>
              <a:t>The protection of life always takes primacy over the preservation and recovery of forensic material'.</a:t>
            </a:r>
            <a:endParaRPr lang="en-GB" sz="1200" dirty="0">
              <a:effectLst/>
              <a:latin typeface="+mn-lt"/>
              <a:ea typeface="Calibri" panose="020F0502020204030204" pitchFamily="34" charset="0"/>
              <a:cs typeface="Times New Roman" panose="02020603050405020304" pitchFamily="18" charset="0"/>
            </a:endParaRPr>
          </a:p>
          <a:p>
            <a:pPr>
              <a:lnSpc>
                <a:spcPct val="107000"/>
              </a:lnSpc>
              <a:spcAft>
                <a:spcPts val="800"/>
              </a:spcAft>
            </a:pPr>
            <a:br>
              <a:rPr lang="en-GB" sz="1200" dirty="0">
                <a:effectLst/>
                <a:latin typeface="+mn-lt"/>
                <a:ea typeface="Calibri" panose="020F0502020204030204" pitchFamily="34" charset="0"/>
                <a:cs typeface="Times New Roman" panose="02020603050405020304" pitchFamily="18" charset="0"/>
              </a:rPr>
            </a:br>
            <a:r>
              <a:rPr lang="en-GB" sz="1200" dirty="0">
                <a:effectLst/>
                <a:latin typeface="+mn-lt"/>
                <a:ea typeface="Calibri" panose="020F0502020204030204" pitchFamily="34" charset="0"/>
                <a:cs typeface="Times New Roman" panose="02020603050405020304" pitchFamily="18" charset="0"/>
              </a:rPr>
              <a:t>Recognition of life extinct (ROLE) must be pronounced by a Paramedic, Ambulance staff or a doctor before removal to a mortuary, unless the below circumstances exist. The officer dealing must ensure that the ROLE form, where provided, is submitted soonest to HM Coroner, together with the digital e-F.13 Notification of Death. The electronic F13 is accessed via the </a:t>
            </a:r>
            <a:r>
              <a:rPr lang="en-GB" sz="1200" dirty="0" err="1">
                <a:effectLst/>
                <a:latin typeface="+mn-lt"/>
                <a:ea typeface="Calibri" panose="020F0502020204030204" pitchFamily="34" charset="0"/>
                <a:cs typeface="Times New Roman" panose="02020603050405020304" pitchFamily="18" charset="0"/>
              </a:rPr>
              <a:t>ipatrol</a:t>
            </a:r>
            <a:r>
              <a:rPr lang="en-GB" sz="1200" dirty="0">
                <a:effectLst/>
                <a:latin typeface="+mn-lt"/>
                <a:ea typeface="Calibri" panose="020F0502020204030204" pitchFamily="34" charset="0"/>
                <a:cs typeface="Times New Roman" panose="02020603050405020304" pitchFamily="18" charset="0"/>
              </a:rPr>
              <a:t> application on SWP issued laptops and handheld devices. </a:t>
            </a:r>
          </a:p>
          <a:p>
            <a:pPr>
              <a:lnSpc>
                <a:spcPct val="107000"/>
              </a:lnSpc>
              <a:spcAft>
                <a:spcPts val="800"/>
              </a:spcAft>
            </a:pPr>
            <a:br>
              <a:rPr lang="en-GB" sz="1200" dirty="0">
                <a:effectLst/>
                <a:latin typeface="+mn-lt"/>
                <a:ea typeface="Calibri" panose="020F0502020204030204" pitchFamily="34" charset="0"/>
                <a:cs typeface="Times New Roman" panose="02020603050405020304" pitchFamily="18" charset="0"/>
              </a:rPr>
            </a:br>
            <a:r>
              <a:rPr lang="en-GB" sz="1200" dirty="0">
                <a:effectLst/>
                <a:latin typeface="+mn-lt"/>
                <a:ea typeface="Calibri" panose="020F0502020204030204" pitchFamily="34" charset="0"/>
                <a:cs typeface="Times New Roman" panose="02020603050405020304" pitchFamily="18" charset="0"/>
              </a:rPr>
              <a:t>The preservation of life is first and foremost when attending incidents of sudden death, as death may not have occurred. In the vast majority of circumstances, a paramedic will need to pronounce life extinct. However, an officer of the rank of Sergeant (including acting or temporary in rank) or above can pronounce life extinct (ROLE) in the following four circumstances ONLY: </a:t>
            </a:r>
          </a:p>
          <a:p>
            <a:pPr>
              <a:lnSpc>
                <a:spcPct val="107000"/>
              </a:lnSpc>
              <a:spcAft>
                <a:spcPts val="800"/>
              </a:spcAft>
            </a:pPr>
            <a:r>
              <a:rPr lang="en-GB" sz="1200" dirty="0">
                <a:effectLst/>
                <a:latin typeface="+mn-lt"/>
                <a:ea typeface="Calibri" panose="020F0502020204030204" pitchFamily="34" charset="0"/>
                <a:cs typeface="Times New Roman" panose="02020603050405020304" pitchFamily="18" charset="0"/>
              </a:rPr>
              <a:t>1) The body consists only of skeletal remains.</a:t>
            </a:r>
            <a:br>
              <a:rPr lang="en-GB" sz="1200" dirty="0">
                <a:effectLst/>
                <a:latin typeface="+mn-lt"/>
                <a:ea typeface="Calibri" panose="020F0502020204030204" pitchFamily="34" charset="0"/>
                <a:cs typeface="Times New Roman" panose="02020603050405020304" pitchFamily="18" charset="0"/>
              </a:rPr>
            </a:br>
            <a:r>
              <a:rPr lang="en-GB" sz="1200" dirty="0">
                <a:effectLst/>
                <a:latin typeface="+mn-lt"/>
                <a:ea typeface="Calibri" panose="020F0502020204030204" pitchFamily="34" charset="0"/>
                <a:cs typeface="Times New Roman" panose="02020603050405020304" pitchFamily="18" charset="0"/>
              </a:rPr>
              <a:t>2) Decapitation.</a:t>
            </a:r>
            <a:br>
              <a:rPr lang="en-GB" sz="1200" dirty="0">
                <a:effectLst/>
                <a:latin typeface="+mn-lt"/>
                <a:ea typeface="Calibri" panose="020F0502020204030204" pitchFamily="34" charset="0"/>
                <a:cs typeface="Times New Roman" panose="02020603050405020304" pitchFamily="18" charset="0"/>
              </a:rPr>
            </a:br>
            <a:r>
              <a:rPr lang="en-GB" sz="1200" dirty="0">
                <a:effectLst/>
                <a:latin typeface="+mn-lt"/>
                <a:ea typeface="Calibri" panose="020F0502020204030204" pitchFamily="34" charset="0"/>
                <a:cs typeface="Times New Roman" panose="02020603050405020304" pitchFamily="18" charset="0"/>
              </a:rPr>
              <a:t>3) Injuries exist which are obviously not compatible with life, such as, the body is in several pieces or so incinerated that death is beyond all doubt.</a:t>
            </a:r>
            <a:br>
              <a:rPr lang="en-GB" sz="1200" dirty="0">
                <a:effectLst/>
                <a:latin typeface="+mn-lt"/>
                <a:ea typeface="Calibri" panose="020F0502020204030204" pitchFamily="34" charset="0"/>
                <a:cs typeface="Times New Roman" panose="02020603050405020304" pitchFamily="18" charset="0"/>
              </a:rPr>
            </a:br>
            <a:r>
              <a:rPr lang="en-GB" sz="1200" dirty="0">
                <a:effectLst/>
                <a:latin typeface="+mn-lt"/>
                <a:ea typeface="Calibri" panose="020F0502020204030204" pitchFamily="34" charset="0"/>
                <a:cs typeface="Times New Roman" panose="02020603050405020304" pitchFamily="18" charset="0"/>
              </a:rPr>
              <a:t>4) Decomposition to an extent that death is beyond all doubt.</a:t>
            </a:r>
          </a:p>
          <a:p>
            <a:pPr>
              <a:lnSpc>
                <a:spcPct val="107000"/>
              </a:lnSpc>
              <a:spcAft>
                <a:spcPts val="800"/>
              </a:spcAft>
            </a:pPr>
            <a:br>
              <a:rPr lang="en-GB" sz="1200" dirty="0">
                <a:effectLst/>
                <a:latin typeface="+mn-lt"/>
                <a:ea typeface="Calibri" panose="020F0502020204030204" pitchFamily="34" charset="0"/>
                <a:cs typeface="Times New Roman" panose="02020603050405020304" pitchFamily="18" charset="0"/>
              </a:rPr>
            </a:br>
            <a:r>
              <a:rPr lang="en-GB" sz="1200" dirty="0">
                <a:effectLst/>
                <a:latin typeface="+mn-lt"/>
                <a:ea typeface="Calibri" panose="020F0502020204030204" pitchFamily="34" charset="0"/>
                <a:cs typeface="Times New Roman" panose="02020603050405020304" pitchFamily="18" charset="0"/>
              </a:rPr>
              <a:t>Such deaths must be treated as suspicious until determined otherwise.</a:t>
            </a:r>
            <a:br>
              <a:rPr lang="en-GB" sz="1200" dirty="0">
                <a:effectLst/>
                <a:latin typeface="+mn-lt"/>
                <a:ea typeface="Calibri" panose="020F0502020204030204" pitchFamily="34" charset="0"/>
                <a:cs typeface="Times New Roman" panose="02020603050405020304" pitchFamily="18" charset="0"/>
              </a:rPr>
            </a:br>
            <a:br>
              <a:rPr lang="en-GB" sz="1200" dirty="0">
                <a:effectLst/>
                <a:latin typeface="+mn-lt"/>
                <a:ea typeface="Calibri" panose="020F0502020204030204" pitchFamily="34" charset="0"/>
                <a:cs typeface="Times New Roman" panose="02020603050405020304" pitchFamily="18" charset="0"/>
              </a:rPr>
            </a:br>
            <a:br>
              <a:rPr lang="en-GB" sz="1200" dirty="0">
                <a:effectLst/>
                <a:latin typeface="+mn-lt"/>
                <a:ea typeface="Calibri" panose="020F0502020204030204" pitchFamily="34" charset="0"/>
                <a:cs typeface="Times New Roman" panose="02020603050405020304" pitchFamily="18" charset="0"/>
              </a:rPr>
            </a:br>
            <a:r>
              <a:rPr lang="en-GB" sz="1200" b="1" dirty="0">
                <a:effectLst/>
                <a:latin typeface="+mn-lt"/>
                <a:ea typeface="Calibri" panose="020F0502020204030204" pitchFamily="34" charset="0"/>
                <a:cs typeface="Times New Roman" panose="02020603050405020304" pitchFamily="18" charset="0"/>
              </a:rPr>
              <a:t>Hospital Deaths: </a:t>
            </a:r>
            <a:endParaRPr lang="en-GB" sz="1200" dirty="0">
              <a:effectLst/>
              <a:latin typeface="+mn-lt"/>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mn-lt"/>
                <a:ea typeface="Calibri" panose="020F0502020204030204" pitchFamily="34" charset="0"/>
                <a:cs typeface="Times New Roman" panose="02020603050405020304" pitchFamily="18" charset="0"/>
              </a:rPr>
              <a:t>• Accident and Emergency Departments may report deaths, brought in dead (BID) or dead on arrival (DOA). These will normally fall into the ‘unexplained deaths’ category and Police enquiry may be necessary to rule out the possibility of foul play. The matter must be reported to the coroner using the aforementioned digital e-F13 format and the body must remain at the hospital mortuary pending the coroner’s instructions. </a:t>
            </a:r>
            <a:br>
              <a:rPr lang="en-GB" sz="1200" dirty="0">
                <a:effectLst/>
                <a:latin typeface="+mn-lt"/>
                <a:ea typeface="Calibri" panose="020F0502020204030204" pitchFamily="34" charset="0"/>
                <a:cs typeface="Times New Roman" panose="02020603050405020304" pitchFamily="18" charset="0"/>
              </a:rPr>
            </a:br>
            <a:br>
              <a:rPr lang="en-GB" sz="1200" dirty="0">
                <a:effectLst/>
                <a:latin typeface="+mn-lt"/>
                <a:ea typeface="Calibri" panose="020F0502020204030204" pitchFamily="34" charset="0"/>
                <a:cs typeface="Times New Roman" panose="02020603050405020304" pitchFamily="18" charset="0"/>
              </a:rPr>
            </a:br>
            <a:r>
              <a:rPr lang="en-GB" sz="1200" dirty="0">
                <a:effectLst/>
                <a:latin typeface="+mn-lt"/>
                <a:ea typeface="Calibri" panose="020F0502020204030204" pitchFamily="34" charset="0"/>
                <a:cs typeface="Times New Roman" panose="02020603050405020304" pitchFamily="18" charset="0"/>
              </a:rPr>
              <a:t>• In relation to any hospital death where the patient was initially admitted alive and received a period of treatment, either from a prison or secure mental health facility, officers need only become involved if a treating clinician (Doctor) raises concerns regarding potential criminality, or HM Coroner requests that SWP undertake initial investigations to ascertain the circumstances.</a:t>
            </a:r>
          </a:p>
          <a:p>
            <a:pPr>
              <a:lnSpc>
                <a:spcPct val="107000"/>
              </a:lnSpc>
              <a:spcAft>
                <a:spcPts val="800"/>
              </a:spcAft>
            </a:pPr>
            <a:endParaRPr lang="en-GB" sz="1200" dirty="0">
              <a:effectLst/>
              <a:latin typeface="+mn-lt"/>
              <a:ea typeface="Calibri" panose="020F0502020204030204" pitchFamily="34" charset="0"/>
              <a:cs typeface="Times New Roman" panose="02020603050405020304" pitchFamily="18" charset="0"/>
            </a:endParaRPr>
          </a:p>
          <a:p>
            <a:pPr>
              <a:lnSpc>
                <a:spcPct val="107000"/>
              </a:lnSpc>
              <a:spcAft>
                <a:spcPts val="800"/>
              </a:spcAft>
            </a:pPr>
            <a:endParaRPr lang="en-GB" sz="1200" dirty="0">
              <a:effectLst/>
              <a:latin typeface="+mn-lt"/>
              <a:ea typeface="Calibri" panose="020F0502020204030204" pitchFamily="34" charset="0"/>
              <a:cs typeface="Times New Roman" panose="02020603050405020304" pitchFamily="18" charset="0"/>
            </a:endParaRPr>
          </a:p>
          <a:p>
            <a:pPr>
              <a:lnSpc>
                <a:spcPct val="107000"/>
              </a:lnSpc>
              <a:spcAft>
                <a:spcPts val="800"/>
              </a:spcAft>
            </a:pPr>
            <a:r>
              <a:rPr lang="en-GB" sz="1200" b="1" dirty="0">
                <a:effectLst/>
                <a:latin typeface="+mn-lt"/>
                <a:ea typeface="Calibri" panose="020F0502020204030204" pitchFamily="34" charset="0"/>
                <a:cs typeface="Times New Roman" panose="02020603050405020304" pitchFamily="18" charset="0"/>
              </a:rPr>
              <a:t>Paediatric Advanced Care Plan &amp; Children</a:t>
            </a:r>
            <a:endParaRPr lang="en-GB" sz="1200" dirty="0">
              <a:effectLst/>
              <a:latin typeface="+mn-lt"/>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mn-lt"/>
                <a:ea typeface="Calibri" panose="020F0502020204030204" pitchFamily="34" charset="0"/>
                <a:cs typeface="Times New Roman" panose="02020603050405020304" pitchFamily="18" charset="0"/>
              </a:rPr>
              <a:t>A joint protocol with all three health boards in South Wales has been developed in relation to  expected deaths of children with life limiting illnesses, namely the Paediatric Advanced Care Plan (PAC). This differs from the sudden unexplained death of children that officers may be expected to investigate on behalf of the coroner.</a:t>
            </a:r>
            <a:br>
              <a:rPr lang="en-GB" sz="1200" dirty="0">
                <a:effectLst/>
                <a:latin typeface="+mn-lt"/>
                <a:ea typeface="Calibri" panose="020F0502020204030204" pitchFamily="34" charset="0"/>
                <a:cs typeface="Times New Roman" panose="02020603050405020304" pitchFamily="18" charset="0"/>
              </a:rPr>
            </a:br>
            <a:br>
              <a:rPr lang="en-GB" sz="1200" dirty="0">
                <a:effectLst/>
                <a:latin typeface="+mn-lt"/>
                <a:ea typeface="Calibri" panose="020F0502020204030204" pitchFamily="34" charset="0"/>
                <a:cs typeface="Times New Roman" panose="02020603050405020304" pitchFamily="18" charset="0"/>
              </a:rPr>
            </a:br>
            <a:r>
              <a:rPr lang="en-GB" sz="1200" dirty="0">
                <a:effectLst/>
                <a:latin typeface="+mn-lt"/>
                <a:ea typeface="Calibri" panose="020F0502020204030204" pitchFamily="34" charset="0"/>
                <a:cs typeface="Times New Roman" panose="02020603050405020304" pitchFamily="18" charset="0"/>
              </a:rPr>
              <a:t>The Public Protection Department, HQ in conjunction with the palliative care nurses who have  responsibility for these ill children, regularly review and agree a bespoke PAC for each child which assists and ultimately prevents officers, in the majority of cases, from investigating the death of a child expected to die from a life limiting illness. If Police are requested to attend the death of a PAC child, officers will be provided with information via Control Works and NICHE highlighting that a PAC is in place, offering a robust rationale to officers not to investigate the death - unless officers have reason to suspect that the circumstances of the death are unexplained or suspicious. Paediatric Advanced Care Plan; Paediatric Advanced Care Plan Form for Nurses.</a:t>
            </a:r>
            <a:br>
              <a:rPr lang="en-GB" sz="1200" dirty="0">
                <a:effectLst/>
                <a:latin typeface="+mn-lt"/>
                <a:ea typeface="Calibri" panose="020F0502020204030204" pitchFamily="34" charset="0"/>
                <a:cs typeface="Times New Roman" panose="02020603050405020304" pitchFamily="18" charset="0"/>
              </a:rPr>
            </a:br>
            <a:endParaRPr lang="en-GB" sz="1200" dirty="0">
              <a:effectLst/>
              <a:latin typeface="+mn-lt"/>
              <a:ea typeface="Calibri" panose="020F0502020204030204" pitchFamily="34" charset="0"/>
              <a:cs typeface="Times New Roman" panose="02020603050405020304" pitchFamily="18" charset="0"/>
            </a:endParaRPr>
          </a:p>
          <a:p>
            <a:pPr>
              <a:lnSpc>
                <a:spcPct val="107000"/>
              </a:lnSpc>
              <a:spcAft>
                <a:spcPts val="800"/>
              </a:spcAft>
            </a:pPr>
            <a:r>
              <a:rPr lang="en-GB" sz="1200" dirty="0">
                <a:effectLst/>
                <a:latin typeface="+mn-lt"/>
                <a:ea typeface="Calibri" panose="020F0502020204030204" pitchFamily="34" charset="0"/>
                <a:cs typeface="Times New Roman" panose="02020603050405020304" pitchFamily="18" charset="0"/>
              </a:rPr>
              <a:t>• Where there is a known or suspected risk from the body (e.g., drug addict, infection, Covid infection etc) please indicate this on the digital F13 and warn others involved.</a:t>
            </a:r>
            <a:br>
              <a:rPr lang="en-GB" sz="1200" dirty="0">
                <a:effectLst/>
                <a:latin typeface="+mn-lt"/>
                <a:ea typeface="Calibri" panose="020F0502020204030204" pitchFamily="34" charset="0"/>
                <a:cs typeface="Times New Roman" panose="02020603050405020304" pitchFamily="18" charset="0"/>
              </a:rPr>
            </a:br>
            <a:r>
              <a:rPr lang="en-GB" sz="1200" dirty="0">
                <a:effectLst/>
                <a:latin typeface="+mn-lt"/>
                <a:ea typeface="Calibri" panose="020F0502020204030204" pitchFamily="34" charset="0"/>
                <a:cs typeface="Times New Roman" panose="02020603050405020304" pitchFamily="18" charset="0"/>
              </a:rPr>
              <a:t>• A uniformed supervisor will need to attend the scene of all sudden deaths unless after discussion with the attending officer the circumstances do not deem this necessary.</a:t>
            </a:r>
            <a:br>
              <a:rPr lang="en-GB" sz="1200" dirty="0">
                <a:effectLst/>
                <a:latin typeface="+mn-lt"/>
                <a:ea typeface="Calibri" panose="020F0502020204030204" pitchFamily="34" charset="0"/>
                <a:cs typeface="Times New Roman" panose="02020603050405020304" pitchFamily="18" charset="0"/>
              </a:rPr>
            </a:br>
            <a:r>
              <a:rPr lang="en-GB" sz="1200" dirty="0">
                <a:effectLst/>
                <a:latin typeface="+mn-lt"/>
                <a:ea typeface="Calibri" panose="020F0502020204030204" pitchFamily="34" charset="0"/>
                <a:cs typeface="Times New Roman" panose="02020603050405020304" pitchFamily="18" charset="0"/>
              </a:rPr>
              <a:t>• A uniformed supervisor must attend suspected suicides and drugs deaths and where they deem the circumstances be suspicious or unexplained a CID supervisor must also attend. Guidance in dealing with suspected suicides. Guidance in dealing with suspected drug related death.</a:t>
            </a:r>
            <a:br>
              <a:rPr lang="en-GB" sz="1200" dirty="0">
                <a:effectLst/>
                <a:latin typeface="+mn-lt"/>
                <a:ea typeface="Calibri" panose="020F0502020204030204" pitchFamily="34" charset="0"/>
                <a:cs typeface="Times New Roman" panose="02020603050405020304" pitchFamily="18" charset="0"/>
              </a:rPr>
            </a:br>
            <a:r>
              <a:rPr lang="en-GB" sz="1200" dirty="0">
                <a:effectLst/>
                <a:latin typeface="+mn-lt"/>
                <a:ea typeface="Calibri" panose="020F0502020204030204" pitchFamily="34" charset="0"/>
                <a:cs typeface="Times New Roman" panose="02020603050405020304" pitchFamily="18" charset="0"/>
              </a:rPr>
              <a:t>• A CID supervisor must attend fire deaths, decomposed bodies, and deaths in the workplace and any death that is initially treated as suspicious. </a:t>
            </a:r>
          </a:p>
          <a:p>
            <a:pPr>
              <a:lnSpc>
                <a:spcPct val="107000"/>
              </a:lnSpc>
              <a:spcAft>
                <a:spcPts val="800"/>
              </a:spcAft>
            </a:pPr>
            <a:br>
              <a:rPr lang="en-GB" sz="1200" dirty="0">
                <a:effectLst/>
                <a:latin typeface="+mn-lt"/>
                <a:ea typeface="Calibri" panose="020F0502020204030204" pitchFamily="34" charset="0"/>
                <a:cs typeface="Times New Roman" panose="02020603050405020304" pitchFamily="18" charset="0"/>
              </a:rPr>
            </a:br>
            <a:r>
              <a:rPr lang="en-GB" sz="1200" dirty="0">
                <a:effectLst/>
                <a:latin typeface="+mn-lt"/>
                <a:ea typeface="Calibri" panose="020F0502020204030204" pitchFamily="34" charset="0"/>
                <a:cs typeface="Times New Roman" panose="02020603050405020304" pitchFamily="18" charset="0"/>
              </a:rPr>
              <a:t>In relation to any death of a child (under 18yrs) the BCU Detective Inspector must be notified, and if on duty, a BCU Detective Sergeant must immediately attend the scene. The Detective Inspector will take charge of the investigation, whether or not there are any suspicious circumstances. In the event of any suspicious circumstances the on call MCIT SIO must be notified immediately.</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9DB97CA-A6C6-49FA-B68E-E68FAE06F5D6}" type="slidenum">
              <a:rPr lang="en-GB" smtClean="0"/>
              <a:t>11</a:t>
            </a:fld>
            <a:endParaRPr lang="en-GB"/>
          </a:p>
        </p:txBody>
      </p:sp>
    </p:spTree>
    <p:extLst>
      <p:ext uri="{BB962C8B-B14F-4D97-AF65-F5344CB8AC3E}">
        <p14:creationId xmlns:p14="http://schemas.microsoft.com/office/powerpoint/2010/main" val="30361289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latin typeface="+mn-lt"/>
              </a:rPr>
              <a:t>QTS:- </a:t>
            </a:r>
            <a:br>
              <a:rPr lang="en-GB" sz="1200" b="1" dirty="0">
                <a:latin typeface="+mn-lt"/>
              </a:rPr>
            </a:br>
            <a:r>
              <a:rPr lang="en-GB" sz="1200" b="1" dirty="0">
                <a:latin typeface="+mn-lt"/>
              </a:rPr>
              <a:t>Why is</a:t>
            </a:r>
            <a:r>
              <a:rPr lang="en-GB" sz="1200" b="1" baseline="0" dirty="0">
                <a:latin typeface="+mn-lt"/>
              </a:rPr>
              <a:t> Paper work so important?</a:t>
            </a:r>
            <a:br>
              <a:rPr lang="en-GB" sz="1200" b="1" baseline="0" dirty="0">
                <a:latin typeface="+mn-lt"/>
              </a:rPr>
            </a:br>
            <a:r>
              <a:rPr lang="en-GB" sz="1200" b="1" baseline="0" dirty="0">
                <a:latin typeface="+mn-lt"/>
              </a:rPr>
              <a:t>When Do you think you need to do it?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baseline="0" dirty="0">
                <a:latin typeface="+mn-lt"/>
              </a:rPr>
              <a:t>Apart from the report what other post attendance activities do you need to do?</a:t>
            </a:r>
            <a:br>
              <a:rPr lang="en-GB" sz="1200" b="0" baseline="0" dirty="0">
                <a:latin typeface="+mn-lt"/>
              </a:rPr>
            </a:br>
            <a:br>
              <a:rPr lang="en-GB" sz="1200" b="0" baseline="0" dirty="0">
                <a:latin typeface="+mn-lt"/>
              </a:rPr>
            </a:br>
            <a:r>
              <a:rPr lang="en-GB" sz="1200" b="0" baseline="0" dirty="0">
                <a:latin typeface="+mn-lt"/>
              </a:rPr>
              <a:t>Hand out Force Specific Paper Work – NOW ELECTRONIC on IPATROL, no Paper Copies are accepted. See Handout “HO05 – </a:t>
            </a:r>
            <a:r>
              <a:rPr lang="en-GB" sz="1200" b="0" baseline="0" dirty="0" err="1">
                <a:latin typeface="+mn-lt"/>
              </a:rPr>
              <a:t>SDFGuide</a:t>
            </a:r>
            <a:r>
              <a:rPr lang="en-GB" sz="1200" b="0" baseline="0" dirty="0">
                <a:latin typeface="+mn-lt"/>
              </a:rPr>
              <a:t> V2.2”</a:t>
            </a:r>
            <a:br>
              <a:rPr lang="en-GB" sz="1200" b="0" baseline="0" dirty="0">
                <a:latin typeface="+mn-lt"/>
              </a:rPr>
            </a:br>
            <a:endParaRPr lang="en-GB" sz="1200" b="0" baseline="0" dirty="0">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baseline="0" dirty="0">
                <a:latin typeface="+mn-lt"/>
              </a:rPr>
              <a:t>SWP:-</a:t>
            </a:r>
            <a:r>
              <a:rPr lang="en-GB" sz="1200" b="0" baseline="0" dirty="0">
                <a:latin typeface="+mn-lt"/>
              </a:rPr>
              <a:t> F13</a:t>
            </a:r>
            <a:br>
              <a:rPr lang="en-GB" sz="1200" b="0" baseline="0" dirty="0">
                <a:latin typeface="+mn-lt"/>
              </a:rPr>
            </a:br>
            <a:r>
              <a:rPr lang="en-GB" sz="1200" b="1" baseline="0" dirty="0">
                <a:latin typeface="+mn-lt"/>
              </a:rPr>
              <a:t>Gwent:-</a:t>
            </a:r>
            <a:r>
              <a:rPr lang="en-GB" sz="1200" b="0" baseline="0" dirty="0">
                <a:latin typeface="+mn-lt"/>
              </a:rPr>
              <a:t> Report to Coroner of a death</a:t>
            </a:r>
            <a:br>
              <a:rPr lang="en-GB" sz="1200" b="0" baseline="0" dirty="0">
                <a:latin typeface="+mn-lt"/>
              </a:rPr>
            </a:br>
            <a:br>
              <a:rPr lang="en-GB" sz="1200" b="0" baseline="0" dirty="0">
                <a:latin typeface="+mn-lt"/>
              </a:rPr>
            </a:br>
            <a:r>
              <a:rPr lang="en-GB" sz="1200" b="0" baseline="0" dirty="0">
                <a:latin typeface="+mn-lt"/>
              </a:rPr>
              <a:t>Briefly go through form, guide of previous slides</a:t>
            </a:r>
            <a:br>
              <a:rPr lang="en-GB" sz="1200" b="0" baseline="0" dirty="0">
                <a:latin typeface="+mn-lt"/>
              </a:rPr>
            </a:br>
            <a:r>
              <a:rPr lang="en-GB" sz="1200" b="0" baseline="0" dirty="0">
                <a:latin typeface="+mn-lt"/>
              </a:rPr>
              <a:t>Stress importance of accuracy of contact details and that the </a:t>
            </a:r>
            <a:r>
              <a:rPr lang="en-GB" sz="1200" b="0" baseline="0" dirty="0" err="1">
                <a:latin typeface="+mn-lt"/>
              </a:rPr>
              <a:t>NoK</a:t>
            </a:r>
            <a:r>
              <a:rPr lang="en-GB" sz="1200" b="0" baseline="0" dirty="0">
                <a:latin typeface="+mn-lt"/>
              </a:rPr>
              <a:t> have correct details of OIC </a:t>
            </a:r>
            <a:r>
              <a:rPr lang="en-GB" sz="1200" b="1" i="0" u="sng" strike="noStrike" kern="1200" baseline="0" dirty="0">
                <a:solidFill>
                  <a:schemeClr val="tx1"/>
                </a:solidFill>
                <a:latin typeface="+mn-lt"/>
                <a:ea typeface="+mn-ea"/>
                <a:cs typeface="+mn-cs"/>
              </a:rPr>
              <a:t>AND</a:t>
            </a:r>
            <a:r>
              <a:rPr lang="en-GB" sz="1200" b="0" i="0" u="none" strike="noStrike" kern="1200" baseline="0" dirty="0">
                <a:solidFill>
                  <a:schemeClr val="tx1"/>
                </a:solidFill>
                <a:latin typeface="+mn-lt"/>
                <a:ea typeface="+mn-ea"/>
                <a:cs typeface="+mn-cs"/>
              </a:rPr>
              <a:t> the Coroners Office that will be dealing with the matter.</a:t>
            </a:r>
            <a:r>
              <a:rPr lang="en-GB" sz="1200" b="1" i="0" u="none" strike="noStrike" kern="1200" baseline="0" dirty="0">
                <a:solidFill>
                  <a:schemeClr val="tx1"/>
                </a:solidFill>
                <a:latin typeface="+mn-lt"/>
                <a:ea typeface="+mn-ea"/>
                <a:cs typeface="+mn-cs"/>
              </a:rPr>
              <a:t>   </a:t>
            </a:r>
            <a:endParaRPr lang="en-GB" sz="1200" b="0" baseline="0" dirty="0">
              <a:latin typeface="+mn-lt"/>
            </a:endParaRPr>
          </a:p>
          <a:p>
            <a:br>
              <a:rPr lang="en-GB" sz="1200" b="0" baseline="0" dirty="0">
                <a:latin typeface="+mn-lt"/>
              </a:rPr>
            </a:br>
            <a:r>
              <a:rPr lang="en-GB" sz="1200" b="1" kern="1200" dirty="0">
                <a:solidFill>
                  <a:schemeClr val="tx1"/>
                </a:solidFill>
                <a:effectLst/>
                <a:latin typeface="+mn-lt"/>
                <a:ea typeface="+mn-ea"/>
                <a:cs typeface="+mn-cs"/>
              </a:rPr>
              <a:t>Post Attendance</a:t>
            </a:r>
            <a:endParaRPr lang="en-GB" sz="1200"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F.13 Notice of Death to be with Coroner for 8am next day.</a:t>
            </a:r>
          </a:p>
          <a:p>
            <a:pPr lvl="0"/>
            <a:r>
              <a:rPr lang="en-GB" sz="1200" u="sng" kern="1200" dirty="0">
                <a:solidFill>
                  <a:schemeClr val="tx1"/>
                </a:solidFill>
                <a:effectLst/>
                <a:latin typeface="+mn-lt"/>
                <a:ea typeface="+mn-ea"/>
                <a:cs typeface="+mn-cs"/>
              </a:rPr>
              <a:t>Must</a:t>
            </a:r>
            <a:r>
              <a:rPr lang="en-GB" sz="1200" kern="1200" dirty="0">
                <a:solidFill>
                  <a:schemeClr val="tx1"/>
                </a:solidFill>
                <a:effectLst/>
                <a:latin typeface="+mn-lt"/>
                <a:ea typeface="+mn-ea"/>
                <a:cs typeface="+mn-cs"/>
              </a:rPr>
              <a:t> include all relevant statements / copies of documents (suicide note?).</a:t>
            </a:r>
          </a:p>
          <a:p>
            <a:pPr lvl="0"/>
            <a:r>
              <a:rPr lang="en-GB" sz="1200" kern="1200" dirty="0">
                <a:solidFill>
                  <a:schemeClr val="tx1"/>
                </a:solidFill>
                <a:effectLst/>
                <a:latin typeface="+mn-lt"/>
                <a:ea typeface="+mn-ea"/>
                <a:cs typeface="+mn-cs"/>
              </a:rPr>
              <a:t>OEL to be fully updated with a succinct summary that captures the key facts.</a:t>
            </a:r>
          </a:p>
          <a:p>
            <a:pPr lvl="0"/>
            <a:r>
              <a:rPr lang="en-GB" sz="1200" kern="1200" dirty="0">
                <a:solidFill>
                  <a:schemeClr val="tx1"/>
                </a:solidFill>
                <a:effectLst/>
                <a:latin typeface="+mn-lt"/>
                <a:ea typeface="+mn-ea"/>
                <a:cs typeface="+mn-cs"/>
              </a:rPr>
              <a:t>BWV – MUST be docked / downloaded / marked evidential.</a:t>
            </a:r>
          </a:p>
          <a:p>
            <a:pPr lvl="0"/>
            <a:endParaRPr lang="en-GB" sz="1200" b="0" kern="1200" baseline="0" dirty="0">
              <a:solidFill>
                <a:schemeClr val="tx1"/>
              </a:solidFill>
              <a:effectLst/>
              <a:latin typeface="+mn-lt"/>
              <a:ea typeface="+mn-ea"/>
              <a:cs typeface="+mn-cs"/>
            </a:endParaRPr>
          </a:p>
          <a:p>
            <a:pPr lvl="0"/>
            <a:r>
              <a:rPr lang="en-GB" sz="1200" b="1" kern="1200" baseline="0" dirty="0">
                <a:solidFill>
                  <a:schemeClr val="tx1"/>
                </a:solidFill>
                <a:effectLst/>
                <a:latin typeface="+mn-lt"/>
                <a:ea typeface="+mn-ea"/>
                <a:cs typeface="+mn-cs"/>
              </a:rPr>
              <a:t>New Policy – June 2022 (SWP)</a:t>
            </a:r>
          </a:p>
          <a:p>
            <a:pPr lvl="0"/>
            <a:r>
              <a:rPr lang="en-GB" sz="1200" b="0" i="0" dirty="0">
                <a:solidFill>
                  <a:srgbClr val="494E5B"/>
                </a:solidFill>
                <a:effectLst/>
                <a:latin typeface="+mn-lt"/>
              </a:rPr>
              <a:t>In order to ensure we continue to provide the very best support to the recently bereaved in our communities officers </a:t>
            </a:r>
            <a:r>
              <a:rPr lang="en-GB" sz="1200" b="1" i="0" u="sng" dirty="0">
                <a:solidFill>
                  <a:srgbClr val="494E5B"/>
                </a:solidFill>
                <a:effectLst/>
                <a:latin typeface="+mn-lt"/>
              </a:rPr>
              <a:t>MUST </a:t>
            </a:r>
            <a:r>
              <a:rPr lang="en-GB" sz="1200" b="0" i="0" u="none" dirty="0">
                <a:solidFill>
                  <a:srgbClr val="494E5B"/>
                </a:solidFill>
                <a:effectLst/>
                <a:latin typeface="+mn-lt"/>
              </a:rPr>
              <a:t>provide </a:t>
            </a:r>
            <a:r>
              <a:rPr lang="en-GB" sz="1200" b="0" i="0" u="none" strike="noStrike" dirty="0">
                <a:solidFill>
                  <a:srgbClr val="0000FF"/>
                </a:solidFill>
                <a:effectLst/>
                <a:latin typeface="+mn-lt"/>
                <a:hlinkClick r:id="rId3"/>
              </a:rPr>
              <a:t>the pamphlet</a:t>
            </a:r>
            <a:r>
              <a:rPr lang="en-GB" sz="1200" b="1" i="0" u="none" strike="noStrike" dirty="0">
                <a:solidFill>
                  <a:srgbClr val="0000FF"/>
                </a:solidFill>
                <a:effectLst/>
                <a:latin typeface="+mn-lt"/>
                <a:hlinkClick r:id="rId3"/>
              </a:rPr>
              <a:t> ‘Information For Bereaved Families’,</a:t>
            </a:r>
            <a:r>
              <a:rPr lang="en-GB" sz="1200" b="0" i="0" dirty="0">
                <a:solidFill>
                  <a:srgbClr val="494E5B"/>
                </a:solidFill>
                <a:effectLst/>
                <a:latin typeface="+mn-lt"/>
              </a:rPr>
              <a:t> This pamphlet needs to be filled in and completed (</a:t>
            </a:r>
            <a:r>
              <a:rPr lang="en-GB" sz="1200" b="0" i="0" dirty="0" err="1">
                <a:solidFill>
                  <a:srgbClr val="494E5B"/>
                </a:solidFill>
                <a:effectLst/>
                <a:latin typeface="+mn-lt"/>
              </a:rPr>
              <a:t>Occ</a:t>
            </a:r>
            <a:r>
              <a:rPr lang="en-GB" sz="1200" b="0" i="0" dirty="0">
                <a:solidFill>
                  <a:srgbClr val="494E5B"/>
                </a:solidFill>
                <a:effectLst/>
                <a:latin typeface="+mn-lt"/>
              </a:rPr>
              <a:t> No / OIC details) and provided to the next of kin at all Sudden deaths. (See Handout – “HO6 – SWP Information For Bereaved FAMILIES”</a:t>
            </a:r>
            <a:endParaRPr lang="en-GB" sz="1200" b="1" dirty="0">
              <a:latin typeface="+mn-lt"/>
            </a:endParaRPr>
          </a:p>
          <a:p>
            <a:endParaRPr lang="en-GB" sz="14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9DB97CA-A6C6-49FA-B68E-E68FAE06F5D6}" type="slidenum">
              <a:rPr lang="en-GB" smtClean="0"/>
              <a:t>12</a:t>
            </a:fld>
            <a:endParaRPr lang="en-GB"/>
          </a:p>
        </p:txBody>
      </p:sp>
    </p:spTree>
    <p:extLst>
      <p:ext uri="{BB962C8B-B14F-4D97-AF65-F5344CB8AC3E}">
        <p14:creationId xmlns:p14="http://schemas.microsoft.com/office/powerpoint/2010/main" val="28165116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Dealing with Family / Friends at Scene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QTS:</a:t>
            </a:r>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You attend a sudden death, what reactions do you expect from relatives / friends at scene?</a:t>
            </a:r>
            <a:br>
              <a:rPr lang="en-GB" sz="1200" kern="1200" dirty="0">
                <a:solidFill>
                  <a:schemeClr val="tx1"/>
                </a:solidFill>
                <a:effectLst/>
                <a:latin typeface="+mn-lt"/>
                <a:ea typeface="+mn-ea"/>
                <a:cs typeface="+mn-cs"/>
              </a:rPr>
            </a:br>
            <a:r>
              <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Officers will face raw emotion,</a:t>
            </a:r>
            <a:br>
              <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br>
            <a:r>
              <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relatives to grief stricken to talk</a:t>
            </a:r>
            <a:br>
              <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br>
            <a:r>
              <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Denial at unavoidable truth</a:t>
            </a:r>
            <a:br>
              <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br>
            <a:r>
              <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Extreme Anger – let Hostility wash over them.</a:t>
            </a:r>
            <a:br>
              <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br>
            <a:br>
              <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br>
            <a:r>
              <a:rPr kumimoji="0" lang="en-GB" sz="1200" b="1"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QTS: If the death is non – suspicious would you let the family touch the deceased:</a:t>
            </a:r>
            <a:br>
              <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br>
            <a:r>
              <a:rPr kumimoji="0" lang="en-GB" sz="1200" b="1"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Answer: </a:t>
            </a:r>
            <a:r>
              <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It is a normal reaction in the animal kingdom. Part of grieving process, to make the death feel real. </a:t>
            </a:r>
            <a:br>
              <a:rPr kumimoji="0" lang="en-GB" sz="1200" b="1"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br>
            <a:br>
              <a:rPr kumimoji="0" lang="en-GB" sz="1200" b="1"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br>
            <a:r>
              <a:rPr kumimoji="0" lang="en-GB" sz="1200" b="1"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QTS: What if the death is suspicious? </a:t>
            </a:r>
            <a:br>
              <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br>
            <a:r>
              <a:rPr kumimoji="0" lang="en-GB" sz="1200" b="1"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Answer: </a:t>
            </a:r>
            <a:r>
              <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Simply No. Area is a crime scene, good communication is vital, and explaining is key. A relative may turn out to be a suspect, persistent about gaining access may be for a reason?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Communication in simple words not </a:t>
            </a:r>
            <a:r>
              <a:rPr kumimoji="0" lang="en-GB" sz="1200" b="1" i="0" u="sng"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t>Police Jargon</a:t>
            </a:r>
            <a:br>
              <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br>
            <a:br>
              <a:rPr kumimoji="0" lang="en-GB" sz="1200" b="0" i="0" u="none" strike="noStrike" kern="1200" cap="none" spc="0" normalizeH="0" baseline="0" noProof="0" dirty="0">
                <a:ln>
                  <a:noFill/>
                </a:ln>
                <a:solidFill>
                  <a:prstClr val="black"/>
                </a:solidFill>
                <a:effectLst/>
                <a:uLnTx/>
                <a:uFillTx/>
                <a:latin typeface="+mn-lt"/>
                <a:ea typeface="ＭＳ Ｐゴシック" pitchFamily="1" charset="-128"/>
                <a:cs typeface="Arial" panose="020B0604020202020204" pitchFamily="34" charset="0"/>
              </a:rPr>
            </a:br>
            <a:r>
              <a:rPr lang="en-GB" sz="1200" b="1" kern="1200" dirty="0">
                <a:solidFill>
                  <a:schemeClr val="tx1"/>
                </a:solidFill>
                <a:effectLst/>
                <a:latin typeface="+mn-lt"/>
                <a:ea typeface="+mn-ea"/>
                <a:cs typeface="+mn-cs"/>
              </a:rPr>
              <a:t>Death Messages</a:t>
            </a:r>
            <a:endParaRPr lang="en-GB" sz="1200" kern="1200" dirty="0">
              <a:solidFill>
                <a:schemeClr val="tx1"/>
              </a:solidFill>
              <a:effectLst/>
              <a:latin typeface="+mn-lt"/>
              <a:ea typeface="+mn-ea"/>
              <a:cs typeface="+mn-cs"/>
            </a:endParaRPr>
          </a:p>
          <a:p>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QTS: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Q. Who knows what we mean by death message?</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A.</a:t>
            </a:r>
            <a:r>
              <a:rPr lang="en-GB" sz="1200" kern="1200" dirty="0">
                <a:solidFill>
                  <a:schemeClr val="tx1"/>
                </a:solidFill>
                <a:effectLst/>
                <a:latin typeface="+mn-lt"/>
                <a:ea typeface="+mn-ea"/>
                <a:cs typeface="+mn-cs"/>
              </a:rPr>
              <a:t> Delivering news to NOK</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Q. Have any students had to deliver a death message?</a:t>
            </a:r>
            <a:r>
              <a:rPr lang="en-GB" sz="1200" i="1" kern="1200" dirty="0">
                <a:solidFill>
                  <a:schemeClr val="tx1"/>
                </a:solidFill>
                <a:effectLst/>
                <a:latin typeface="+mn-lt"/>
                <a:ea typeface="+mn-ea"/>
                <a:cs typeface="+mn-cs"/>
              </a:rPr>
              <a:t> If they have and are happy to discuss it, discuss the challenges and emotions that this will bring.</a:t>
            </a:r>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Activity 3 </a:t>
            </a:r>
          </a:p>
          <a:p>
            <a:br>
              <a:rPr lang="en-GB" sz="1200" b="1"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Trainer to break students into groups and provide each group with question below. Groups to present answers to class. </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pPr lvl="0"/>
            <a:r>
              <a:rPr lang="en-GB" sz="1200" b="1" kern="1200" dirty="0">
                <a:solidFill>
                  <a:schemeClr val="tx1"/>
                </a:solidFill>
                <a:effectLst/>
                <a:latin typeface="+mn-lt"/>
                <a:ea typeface="+mn-ea"/>
                <a:cs typeface="+mn-cs"/>
              </a:rPr>
              <a:t>Q.</a:t>
            </a:r>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What are the advantages of effective preparation before informing someone of a death?</a:t>
            </a:r>
          </a:p>
          <a:p>
            <a:r>
              <a:rPr lang="en-GB" sz="1200" kern="1200" dirty="0">
                <a:solidFill>
                  <a:schemeClr val="tx1"/>
                </a:solidFill>
                <a:effectLst/>
                <a:latin typeface="+mn-lt"/>
                <a:ea typeface="+mn-ea"/>
                <a:cs typeface="+mn-cs"/>
              </a:rPr>
              <a:t>-</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Establishing the right person to give the message to.</a:t>
            </a:r>
          </a:p>
          <a:p>
            <a:r>
              <a:rPr lang="en-GB" sz="1200" kern="1200" dirty="0">
                <a:solidFill>
                  <a:schemeClr val="tx1"/>
                </a:solidFill>
                <a:effectLst/>
                <a:latin typeface="+mn-lt"/>
                <a:ea typeface="+mn-ea"/>
                <a:cs typeface="+mn-cs"/>
              </a:rPr>
              <a:t>-</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How much and what information do you actually give. Procedures, what next.</a:t>
            </a:r>
          </a:p>
          <a:p>
            <a:r>
              <a:rPr lang="en-GB" sz="1200" kern="1200" dirty="0">
                <a:solidFill>
                  <a:schemeClr val="tx1"/>
                </a:solidFill>
                <a:effectLst/>
                <a:latin typeface="+mn-lt"/>
                <a:ea typeface="+mn-ea"/>
                <a:cs typeface="+mn-cs"/>
              </a:rPr>
              <a:t>-</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What about terminology used.</a:t>
            </a:r>
          </a:p>
          <a:p>
            <a:r>
              <a:rPr lang="en-GB" sz="1200" kern="1200" dirty="0">
                <a:solidFill>
                  <a:schemeClr val="tx1"/>
                </a:solidFill>
                <a:effectLst/>
                <a:latin typeface="+mn-lt"/>
                <a:ea typeface="+mn-ea"/>
                <a:cs typeface="+mn-cs"/>
              </a:rPr>
              <a:t>-</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Issues and perception of police – lack of professionalism, scruffy &amp; untidy.</a:t>
            </a:r>
          </a:p>
          <a:p>
            <a:r>
              <a:rPr lang="en-GB" sz="1200" kern="1200" dirty="0">
                <a:solidFill>
                  <a:schemeClr val="tx1"/>
                </a:solidFill>
                <a:effectLst/>
                <a:latin typeface="+mn-lt"/>
                <a:ea typeface="+mn-ea"/>
                <a:cs typeface="+mn-cs"/>
              </a:rPr>
              <a:t>- Quality of service – people will recall everything and remember what help was given.</a:t>
            </a:r>
          </a:p>
          <a:p>
            <a:pPr lvl="0"/>
            <a:r>
              <a:rPr lang="en-GB" sz="1200" b="1" kern="1200" dirty="0">
                <a:solidFill>
                  <a:schemeClr val="tx1"/>
                </a:solidFill>
                <a:effectLst/>
                <a:latin typeface="+mn-lt"/>
                <a:ea typeface="+mn-ea"/>
                <a:cs typeface="+mn-cs"/>
              </a:rPr>
              <a:t>Q.</a:t>
            </a:r>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How will you deal with and support grieving relatives? </a:t>
            </a:r>
            <a:endParaRPr lang="en-GB" sz="1200" b="1" i="1" kern="1200" dirty="0">
              <a:solidFill>
                <a:schemeClr val="tx1"/>
              </a:solidFill>
              <a:effectLst/>
              <a:latin typeface="+mn-lt"/>
              <a:ea typeface="+mn-ea"/>
              <a:cs typeface="+mn-cs"/>
            </a:endParaRPr>
          </a:p>
          <a:p>
            <a:pPr lvl="0"/>
            <a:r>
              <a:rPr lang="en-GB" sz="1200" kern="1200" dirty="0">
                <a:solidFill>
                  <a:schemeClr val="tx1"/>
                </a:solidFill>
                <a:effectLst/>
                <a:latin typeface="+mn-lt"/>
                <a:ea typeface="+mn-ea"/>
                <a:cs typeface="+mn-cs"/>
              </a:rPr>
              <a:t>- Duty of care – what should be offered</a:t>
            </a:r>
          </a:p>
          <a:p>
            <a:pPr lvl="0"/>
            <a:r>
              <a:rPr lang="en-GB" sz="1200" kern="1200" dirty="0">
                <a:solidFill>
                  <a:schemeClr val="tx1"/>
                </a:solidFill>
                <a:effectLst/>
                <a:latin typeface="+mn-lt"/>
                <a:ea typeface="+mn-ea"/>
                <a:cs typeface="+mn-cs"/>
              </a:rPr>
              <a:t>- Put yourself in the victims place – how would you feel?</a:t>
            </a:r>
          </a:p>
          <a:p>
            <a:pPr lvl="0"/>
            <a:r>
              <a:rPr lang="en-GB" sz="1200" kern="1200" dirty="0">
                <a:solidFill>
                  <a:schemeClr val="tx1"/>
                </a:solidFill>
                <a:effectLst/>
                <a:latin typeface="+mn-lt"/>
                <a:ea typeface="+mn-ea"/>
                <a:cs typeface="+mn-cs"/>
              </a:rPr>
              <a:t>- What do you do to minimise the distress of the message?</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QTS (Plenary Discussion)</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Q. What’s acceptable for you to do? Can you make them a cup of tea? Would you sit with them? What would you talk about?</a:t>
            </a:r>
            <a:endParaRPr kumimoji="0" lang="en-GB" sz="1200" b="1" i="0" u="none" strike="noStrike" kern="1200" cap="none" spc="0" normalizeH="0" baseline="0" noProof="0" dirty="0">
              <a:ln>
                <a:noFill/>
              </a:ln>
              <a:solidFill>
                <a:prstClr val="black"/>
              </a:solidFill>
              <a:effectLst/>
              <a:uLnTx/>
              <a:uFillTx/>
              <a:latin typeface="+mn-lt"/>
              <a:ea typeface="Times New Roman"/>
              <a:cs typeface="Arial" panose="020B0604020202020204" pitchFamily="34" charset="0"/>
            </a:endParaRPr>
          </a:p>
          <a:p>
            <a:endParaRPr lang="en-GB" sz="14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9DB97CA-A6C6-49FA-B68E-E68FAE06F5D6}" type="slidenum">
              <a:rPr lang="en-GB" smtClean="0"/>
              <a:t>13</a:t>
            </a:fld>
            <a:endParaRPr lang="en-GB"/>
          </a:p>
        </p:txBody>
      </p:sp>
    </p:spTree>
    <p:extLst>
      <p:ext uri="{BB962C8B-B14F-4D97-AF65-F5344CB8AC3E}">
        <p14:creationId xmlns:p14="http://schemas.microsoft.com/office/powerpoint/2010/main" val="37443116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b="0" kern="1200" dirty="0">
                <a:solidFill>
                  <a:schemeClr val="tx1"/>
                </a:solidFill>
                <a:effectLst/>
                <a:latin typeface="+mn-lt"/>
                <a:ea typeface="+mn-ea"/>
                <a:cs typeface="+mn-cs"/>
              </a:rPr>
              <a:t>Trainer to email/distribute/direct students on Moodle to </a:t>
            </a:r>
            <a:r>
              <a:rPr lang="en-GB" sz="1400" b="1" kern="1200" dirty="0">
                <a:solidFill>
                  <a:schemeClr val="tx1"/>
                </a:solidFill>
                <a:effectLst/>
                <a:latin typeface="+mn-lt"/>
                <a:ea typeface="+mn-ea"/>
                <a:cs typeface="+mn-cs"/>
              </a:rPr>
              <a:t>‘HO7 – Reporting the death in the UK of a foreign national’</a:t>
            </a:r>
            <a:r>
              <a:rPr lang="en-GB" sz="1400" b="0" kern="1200" dirty="0">
                <a:solidFill>
                  <a:schemeClr val="tx1"/>
                </a:solidFill>
                <a:effectLst/>
                <a:latin typeface="+mn-lt"/>
                <a:ea typeface="+mn-ea"/>
                <a:cs typeface="+mn-cs"/>
              </a:rPr>
              <a:t> for further detail on the process that should be followed.</a:t>
            </a:r>
          </a:p>
        </p:txBody>
      </p:sp>
      <p:sp>
        <p:nvSpPr>
          <p:cNvPr id="4" name="Slide Number Placeholder 3"/>
          <p:cNvSpPr>
            <a:spLocks noGrp="1"/>
          </p:cNvSpPr>
          <p:nvPr>
            <p:ph type="sldNum" sz="quarter" idx="5"/>
          </p:nvPr>
        </p:nvSpPr>
        <p:spPr/>
        <p:txBody>
          <a:bodyPr/>
          <a:lstStyle/>
          <a:p>
            <a:fld id="{C9DB97CA-A6C6-49FA-B68E-E68FAE06F5D6}" type="slidenum">
              <a:rPr lang="en-GB" smtClean="0"/>
              <a:t>14</a:t>
            </a:fld>
            <a:endParaRPr lang="en-GB"/>
          </a:p>
        </p:txBody>
      </p:sp>
    </p:spTree>
    <p:extLst>
      <p:ext uri="{BB962C8B-B14F-4D97-AF65-F5344CB8AC3E}">
        <p14:creationId xmlns:p14="http://schemas.microsoft.com/office/powerpoint/2010/main" val="16346613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QTS: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Q. What support agencies are you aware of?</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Students to come to board and write suggestions.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Trainer then to go through the below list (which are on the PTT) and lead a discussion around support agencies available for bereaved families and friends and also to consider how the students are going to deal with the effects of trauma and death in their own lives. The students should be encouraged not only to know what can work, but also to identify what will work for them.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1"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CRUSE is Bereavement Care: </a:t>
            </a:r>
            <a:r>
              <a:rPr kumimoji="0" lang="en-GB" altLang="en-US" sz="12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 A national charity for bereaved people in England, Wales and Northern Ireland. It offers support, advice and information to children, young people and adults when someone dies.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Cruse offers face-to-face, telephone, email and website support. Cruse also provides training and consultancy for external organisations and for those who may encounter bereaved people in the course of their work  -  www.cruse.org.uk/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1"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Victim Support:  </a:t>
            </a:r>
            <a:r>
              <a:rPr kumimoji="0" lang="en-GB" altLang="en-US" sz="12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an independent charity, working towards getting people affected by crime or traumatic events the support they need. It aims to help people feel safer and find the strength to move beyond crime. The support is free, confidential and tailored to individual needs. Victim Support offers support to the bereaved in cases of murder and in some instances Road Traffic Collisions  -  www.victimsupport.org.uk/</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1"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SAMM  (Support After Manslaughter and Murder):  </a:t>
            </a:r>
            <a:r>
              <a:rPr kumimoji="0" lang="en-GB" altLang="en-US" sz="12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Is a registered charity offering support to those bereaved by the murder or manslaughter (homicide) of a family member or close friend self help group  -  www.samm.org.uk/index.php</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1"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The Lullaby Trust :  </a:t>
            </a:r>
            <a:r>
              <a:rPr kumimoji="0" lang="en-GB" altLang="en-US" sz="12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A support group for parents who have experienced sudden infant death syndrome, offering confidential support to anyone affected by the sudden and unexpected death of a baby or young toddler. This is available immediately or at any later time. This support is for families, friends, carers and professionals  -  www.lullabytrust.org.uk/Lthome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1" u="none" strike="noStrike" kern="1200" cap="none" spc="0" normalizeH="0" baseline="0" noProof="0" dirty="0">
                <a:ln>
                  <a:noFill/>
                </a:ln>
                <a:solidFill>
                  <a:prstClr val="black"/>
                </a:solidFill>
                <a:effectLst/>
                <a:uLnTx/>
                <a:uFillTx/>
                <a:latin typeface="+mn-lt"/>
                <a:ea typeface="+mn-ea"/>
                <a:cs typeface="Arial" panose="020B0604020202020204" pitchFamily="34" charset="0"/>
              </a:rPr>
              <a:t>*previously known as the ‘foundation for the study of infant deaths’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1" i="1" u="none" strike="noStrike" kern="1200" cap="none" spc="0" normalizeH="0" baseline="0" noProof="0" dirty="0">
              <a:ln>
                <a:noFill/>
              </a:ln>
              <a:solidFill>
                <a:prstClr val="black"/>
              </a:solidFill>
              <a:effectLst/>
              <a:uLnTx/>
              <a:uFillTx/>
              <a:latin typeface="+mn-lt"/>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1"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Road peace:  </a:t>
            </a:r>
            <a:r>
              <a:rPr kumimoji="0" lang="en-GB" altLang="en-US" sz="12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A national charity for road crash victims and is a membership organisation.  Members include those who have been bereaved or injured in road crashes and also those who are concerned about road danger - www.roadpeace.org/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Supports objective 6.</a:t>
            </a:r>
            <a:endParaRPr kumimoji="0" lang="en-GB" sz="1200" b="0" i="0" u="none" strike="noStrike" kern="1200" cap="none" spc="0" normalizeH="0" baseline="0" noProof="0" dirty="0">
              <a:ln>
                <a:noFill/>
              </a:ln>
              <a:solidFill>
                <a:prstClr val="black"/>
              </a:solidFill>
              <a:effectLst/>
              <a:uLnTx/>
              <a:uFillTx/>
              <a:latin typeface="+mn-lt"/>
              <a:ea typeface="+mn-ea"/>
              <a:cs typeface="Arial" panose="020B0604020202020204" pitchFamily="34" charset="0"/>
            </a:endParaRPr>
          </a:p>
          <a:p>
            <a:endParaRPr lang="en-GB" sz="1200" dirty="0">
              <a:latin typeface="+mn-lt"/>
            </a:endParaRPr>
          </a:p>
          <a:p>
            <a:r>
              <a:rPr lang="en-GB" sz="1200" b="1" dirty="0">
                <a:latin typeface="+mn-lt"/>
              </a:rPr>
              <a:t>2 Wish</a:t>
            </a:r>
            <a:r>
              <a:rPr lang="en-GB" sz="1200" b="1" baseline="0" dirty="0">
                <a:latin typeface="+mn-lt"/>
              </a:rPr>
              <a:t> Upon a Star: </a:t>
            </a:r>
            <a:r>
              <a:rPr lang="en-GB" sz="1200" b="0" baseline="0" dirty="0">
                <a:latin typeface="+mn-lt"/>
              </a:rPr>
              <a:t>A Welsh Charity that provides bereavement support for families who have suddenly and traumatically lost a child or young adult aged 25 years and under who live or is from Wales. Emphasis is on bereavement support for parents after losing their child suddenly and traumatically. - </a:t>
            </a:r>
            <a:r>
              <a:rPr lang="en-GB" sz="1200" dirty="0">
                <a:latin typeface="+mn-lt"/>
                <a:hlinkClick r:id="rId3"/>
              </a:rPr>
              <a:t>http://2wishuponastar.org/</a:t>
            </a:r>
            <a:r>
              <a:rPr lang="en-GB" sz="1200" dirty="0">
                <a:latin typeface="+mn-lt"/>
              </a:rPr>
              <a:t> </a:t>
            </a:r>
          </a:p>
          <a:p>
            <a:endParaRPr lang="en-GB" sz="1200" dirty="0">
              <a:latin typeface="+mn-lt"/>
            </a:endParaRPr>
          </a:p>
          <a:p>
            <a:r>
              <a:rPr lang="en-GB" sz="1200" b="1" dirty="0">
                <a:latin typeface="+mn-lt"/>
              </a:rPr>
              <a:t>NB:-</a:t>
            </a:r>
            <a:r>
              <a:rPr lang="en-GB" sz="1200" baseline="0" dirty="0">
                <a:latin typeface="+mn-lt"/>
              </a:rPr>
              <a:t> </a:t>
            </a:r>
            <a:r>
              <a:rPr lang="en-GB" sz="1200" b="0" i="0" u="none" strike="noStrike" kern="1200" baseline="0" dirty="0">
                <a:solidFill>
                  <a:schemeClr val="tx1"/>
                </a:solidFill>
                <a:latin typeface="+mn-lt"/>
                <a:ea typeface="+mn-ea"/>
                <a:cs typeface="+mn-cs"/>
              </a:rPr>
              <a:t>Nok’s permission is required to share their details with the charity, who are an affiliated charity of SW and Gwent Police. If appropriate, the referral question can be broached when completing the F.13, however, it is the officers responsibility to make the referral, </a:t>
            </a:r>
            <a:r>
              <a:rPr lang="en-GB" sz="1200" b="0" i="0" u="none" strike="noStrike" kern="1200" baseline="0" dirty="0" err="1">
                <a:solidFill>
                  <a:schemeClr val="tx1"/>
                </a:solidFill>
                <a:latin typeface="+mn-lt"/>
                <a:ea typeface="+mn-ea"/>
                <a:cs typeface="+mn-cs"/>
              </a:rPr>
              <a:t>i.e</a:t>
            </a:r>
            <a:r>
              <a:rPr lang="en-GB" sz="1200" b="0" i="0" u="none" strike="noStrike" kern="1200" baseline="0" dirty="0">
                <a:solidFill>
                  <a:schemeClr val="tx1"/>
                </a:solidFill>
                <a:latin typeface="+mn-lt"/>
                <a:ea typeface="+mn-ea"/>
                <a:cs typeface="+mn-cs"/>
              </a:rPr>
              <a:t>, it doesn’t happen just by taking the box</a:t>
            </a:r>
            <a:endParaRPr lang="en-GB" sz="1200" b="0" dirty="0">
              <a:latin typeface="+mn-lt"/>
            </a:endParaRPr>
          </a:p>
          <a:p>
            <a:endParaRPr lang="en-GB" sz="14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9DB97CA-A6C6-49FA-B68E-E68FAE06F5D6}" type="slidenum">
              <a:rPr lang="en-GB" smtClean="0"/>
              <a:t>15</a:t>
            </a:fld>
            <a:endParaRPr lang="en-GB"/>
          </a:p>
        </p:txBody>
      </p:sp>
    </p:spTree>
    <p:extLst>
      <p:ext uri="{BB962C8B-B14F-4D97-AF65-F5344CB8AC3E}">
        <p14:creationId xmlns:p14="http://schemas.microsoft.com/office/powerpoint/2010/main" val="39928725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400" b="1"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QTS – does the coroner need to be legally qualified/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400" b="1"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QTS – who appoints the coroner?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400" b="1"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QTS – what is their duty?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400" b="1"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QTS – Can they direct any other hearings?</a:t>
            </a:r>
          </a:p>
          <a:p>
            <a:endParaRPr lang="en-GB" sz="1400" b="1"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4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In most circumstances the Coroner for a district is recruited from a firm of local Solicitors. The only requirement is a ‘legal’ qualification in general practice. Some doctors of medicine also become Coroners but there is still the requirement for them to hold a ‘legal’ qualification.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4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The system is currently undergoing change where Solicitors are given medical instruction and it will be a requirement in the immediate future for them to have a qualification (yet undecided) in Biology.</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altLang="en-US" sz="14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The Coroner is appointed by the Crown.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4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The duty of the Coroner of the district where the death took place is to enquire into that person’s death.</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4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As part of that duty they may direct other hearings to take place. Such an example would be the enquiry by the Health and Safety Executive into industrial type accidents or the Local Highway Authority into the high incidence of traffic accidents on a particular section of the road.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4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The Coroner also presides at an inquest, with or without a jury. (An inquest is a formal court hearing where evidence into the manner of the deceased’s death is heard.  An inquest is not held on every occasion. It is only such deaths that occur beyond natural causes that invoke an inquest).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4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The Coroner at the conclusion of any inquest can issue a death certificate.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4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Often in summing up an inquest the Coroner will make recommendations. Examples of recommendations are: H&amp;S issues such as factory safety – could include guards on machinery, working practices, H&amp;S on equipment. Traffic calming measures and road intersection closures where there is high incidence of collisions</a:t>
            </a:r>
          </a:p>
          <a:p>
            <a:endParaRPr lang="en-GB" sz="14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9DB97CA-A6C6-49FA-B68E-E68FAE06F5D6}" type="slidenum">
              <a:rPr lang="en-GB" smtClean="0"/>
              <a:t>16</a:t>
            </a:fld>
            <a:endParaRPr lang="en-GB"/>
          </a:p>
        </p:txBody>
      </p:sp>
    </p:spTree>
    <p:extLst>
      <p:ext uri="{BB962C8B-B14F-4D97-AF65-F5344CB8AC3E}">
        <p14:creationId xmlns:p14="http://schemas.microsoft.com/office/powerpoint/2010/main" val="22922133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2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Most Coroners’ Court hearings are heard without a jury.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2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A jury in a Coroner’s court will comprise of between 7 - 11 people (unlike Crown Court which requires 12).</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2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Any witnesses who can provide material evidence may be called to give oral evidence in the witness box at court.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2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Legal representations can be heard by both those acting for the crown and those who may dispute evidence; e.g. a company defending their record on factory safety following industrial accident.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Arial" panose="020B0604020202020204" pitchFamily="34" charset="0"/>
            </a:endParaRPr>
          </a:p>
        </p:txBody>
      </p:sp>
      <p:sp>
        <p:nvSpPr>
          <p:cNvPr id="4" name="Slide Number Placeholder 3"/>
          <p:cNvSpPr>
            <a:spLocks noGrp="1"/>
          </p:cNvSpPr>
          <p:nvPr>
            <p:ph type="sldNum" sz="quarter" idx="5"/>
          </p:nvPr>
        </p:nvSpPr>
        <p:spPr/>
        <p:txBody>
          <a:bodyPr/>
          <a:lstStyle/>
          <a:p>
            <a:fld id="{C9DB97CA-A6C6-49FA-B68E-E68FAE06F5D6}" type="slidenum">
              <a:rPr lang="en-GB" smtClean="0"/>
              <a:t>17</a:t>
            </a:fld>
            <a:endParaRPr lang="en-GB"/>
          </a:p>
        </p:txBody>
      </p:sp>
    </p:spTree>
    <p:extLst>
      <p:ext uri="{BB962C8B-B14F-4D97-AF65-F5344CB8AC3E}">
        <p14:creationId xmlns:p14="http://schemas.microsoft.com/office/powerpoint/2010/main" val="27129888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400" b="1"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QTS – Has anyone ever attended a Coroner’s Court?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400" b="1"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QTS – What do you think the court needs to establish?</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altLang="en-US" sz="1400" b="0" i="0" u="none" strike="noStrike" kern="1200" cap="none" spc="0" normalizeH="0" baseline="0" noProof="0" dirty="0">
              <a:ln>
                <a:noFill/>
              </a:ln>
              <a:solidFill>
                <a:prstClr val="black"/>
              </a:solidFill>
              <a:effectLst/>
              <a:uLnTx/>
              <a:uFillTx/>
              <a:latin typeface="+mn-lt"/>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4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In some cases the identity of the deceased will need to be established.</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4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Such an example could be a vagrant who died, fell into a river was swept away and the body not discovered for several weeks.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4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All of the above points need to be covered to the best ability.  It may be difficult to discover the exact site where the death took place.  The death may well be of natural causes and vagrant fell into water of own volition.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4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The Coroner may need to direct an enquiry to establish all of above points.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altLang="en-US" sz="1400" b="0" i="0" u="none" strike="noStrike" kern="1200" cap="none" spc="0" normalizeH="0" baseline="0" noProof="0" dirty="0">
              <a:ln>
                <a:noFill/>
              </a:ln>
              <a:solidFill>
                <a:prstClr val="black"/>
              </a:solidFill>
              <a:effectLst/>
              <a:uLnTx/>
              <a:uFillTx/>
              <a:latin typeface="+mn-lt"/>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altLang="en-US" sz="1400" b="1"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NB.</a:t>
            </a:r>
            <a:r>
              <a:rPr kumimoji="0" lang="en-GB" altLang="en-US" sz="14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 OIC’s may be call to present to the court their file of evidence. (Cover report, F13, Statements)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br>
              <a:rPr kumimoji="0" lang="en-GB" sz="14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br>
            <a:r>
              <a:rPr kumimoji="0" lang="en-GB" sz="14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Officers to be </a:t>
            </a:r>
            <a:r>
              <a:rPr lang="en-GB" sz="1400" kern="1200" dirty="0">
                <a:solidFill>
                  <a:schemeClr val="tx1"/>
                </a:solidFill>
                <a:effectLst/>
                <a:latin typeface="+mn-lt"/>
                <a:ea typeface="+mn-ea"/>
                <a:cs typeface="+mn-cs"/>
              </a:rPr>
              <a:t>aware the difference of Coroner Court to criminal court is that the Coroner can ask the family in open court if they have any questions for the officer whilst in the witness box, this catches a lot of officers out as it is unexpected, so be sure anything they put in their statements they are happy to discuss I court.</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br>
              <a:rPr kumimoji="0" lang="en-GB" altLang="en-US" sz="14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br>
            <a:r>
              <a:rPr kumimoji="0" lang="en-GB" altLang="en-US" sz="14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Remember to be professional in all your reports, OEL updates and statements. </a:t>
            </a:r>
            <a:r>
              <a:rPr lang="en-GB" sz="1400" kern="1200" dirty="0">
                <a:solidFill>
                  <a:schemeClr val="tx1"/>
                </a:solidFill>
                <a:effectLst/>
                <a:latin typeface="+mn-lt"/>
                <a:ea typeface="+mn-ea"/>
                <a:cs typeface="+mn-cs"/>
              </a:rPr>
              <a:t>Officers written work should be worded professionally, non-judgemental, and based on facts, and worded appropriately</a:t>
            </a:r>
            <a:endParaRPr kumimoji="0" lang="en-GB" altLang="en-US" sz="1400" b="0" i="0" u="none" strike="noStrike" kern="1200" cap="none" spc="0" normalizeH="0" baseline="0" noProof="0" dirty="0">
              <a:ln>
                <a:noFill/>
              </a:ln>
              <a:solidFill>
                <a:prstClr val="black"/>
              </a:solidFill>
              <a:effectLst/>
              <a:uLnTx/>
              <a:uFillTx/>
              <a:latin typeface="+mn-lt"/>
              <a:ea typeface="+mn-ea"/>
              <a:cs typeface="Arial" panose="020B0604020202020204" pitchFamily="34" charset="0"/>
            </a:endParaRPr>
          </a:p>
          <a:p>
            <a:endParaRPr lang="en-GB" sz="14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9DB97CA-A6C6-49FA-B68E-E68FAE06F5D6}" type="slidenum">
              <a:rPr lang="en-GB" smtClean="0"/>
              <a:t>18</a:t>
            </a:fld>
            <a:endParaRPr lang="en-GB"/>
          </a:p>
        </p:txBody>
      </p:sp>
    </p:spTree>
    <p:extLst>
      <p:ext uri="{BB962C8B-B14F-4D97-AF65-F5344CB8AC3E}">
        <p14:creationId xmlns:p14="http://schemas.microsoft.com/office/powerpoint/2010/main" val="27958971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An inquest is a formal court hearing where evidence into the manner of the deceased’s death is heard.  An inquest is not held on every occasion. It is only such deaths that occur beyond natural causes that invoke an inquest.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dirty="0">
                <a:ln>
                  <a:noFill/>
                </a:ln>
                <a:solidFill>
                  <a:prstClr val="black"/>
                </a:solidFill>
                <a:effectLst/>
                <a:uLnTx/>
                <a:uFillTx/>
                <a:latin typeface="+mn-lt"/>
                <a:ea typeface="+mn-ea"/>
                <a:cs typeface="Arial" panose="020B0604020202020204" pitchFamily="34" charset="0"/>
              </a:rPr>
              <a:t>The Coroner at the conclusion of any inquest can issue a death certificate.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dirty="0">
              <a:ln>
                <a:noFill/>
              </a:ln>
              <a:solidFill>
                <a:prstClr val="black"/>
              </a:solidFill>
              <a:effectLst/>
              <a:uLnTx/>
              <a:uFillTx/>
              <a:latin typeface="+mn-lt"/>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sz="14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9DB97CA-A6C6-49FA-B68E-E68FAE06F5D6}" type="slidenum">
              <a:rPr lang="en-GB" smtClean="0"/>
              <a:t>19</a:t>
            </a:fld>
            <a:endParaRPr lang="en-GB"/>
          </a:p>
        </p:txBody>
      </p:sp>
    </p:spTree>
    <p:extLst>
      <p:ext uri="{BB962C8B-B14F-4D97-AF65-F5344CB8AC3E}">
        <p14:creationId xmlns:p14="http://schemas.microsoft.com/office/powerpoint/2010/main" val="392438617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sz="1200" b="1" dirty="0">
                <a:latin typeface="+mn-lt"/>
              </a:rPr>
              <a:t>Antecedents of the Couple</a:t>
            </a:r>
          </a:p>
          <a:p>
            <a:pPr marL="171450" indent="-171450">
              <a:buFont typeface="Arial" panose="020B0604020202020204" pitchFamily="34" charset="0"/>
              <a:buChar char="•"/>
            </a:pPr>
            <a:r>
              <a:rPr lang="en-GB" sz="1200" dirty="0">
                <a:latin typeface="+mn-lt"/>
                <a:ea typeface="Tahoma" panose="020B0604030504040204" pitchFamily="34" charset="0"/>
                <a:cs typeface="Tahoma" panose="020B0604030504040204" pitchFamily="34" charset="0"/>
              </a:rPr>
              <a:t>Both had adult children from previous relationships and they had a daughter together. They previously lived in the Oxford area before</a:t>
            </a:r>
            <a:r>
              <a:rPr lang="en-GB" sz="1200" baseline="0" dirty="0">
                <a:latin typeface="+mn-lt"/>
                <a:ea typeface="Tahoma" panose="020B0604030504040204" pitchFamily="34" charset="0"/>
                <a:cs typeface="Tahoma" panose="020B0604030504040204" pitchFamily="34" charset="0"/>
              </a:rPr>
              <a:t> </a:t>
            </a:r>
            <a:r>
              <a:rPr lang="en-GB" sz="1200" dirty="0">
                <a:latin typeface="+mn-lt"/>
                <a:ea typeface="Tahoma" panose="020B0604030504040204" pitchFamily="34" charset="0"/>
                <a:cs typeface="Tahoma" panose="020B0604030504040204" pitchFamily="34" charset="0"/>
              </a:rPr>
              <a:t>moving to Mumbles to run a café. </a:t>
            </a:r>
          </a:p>
          <a:p>
            <a:pPr marL="171450" indent="-171450">
              <a:buFont typeface="Arial" panose="020B0604020202020204" pitchFamily="34" charset="0"/>
              <a:buChar char="•"/>
            </a:pPr>
            <a:r>
              <a:rPr lang="en-GB" sz="1200" dirty="0">
                <a:latin typeface="+mn-lt"/>
                <a:ea typeface="Tahoma" panose="020B0604030504040204" pitchFamily="34" charset="0"/>
                <a:cs typeface="Tahoma" panose="020B0604030504040204" pitchFamily="34" charset="0"/>
              </a:rPr>
              <a:t>Derek had been married 4 times previously</a:t>
            </a:r>
          </a:p>
          <a:p>
            <a:pPr marL="171450" indent="-171450">
              <a:buFont typeface="Arial" panose="020B0604020202020204" pitchFamily="34" charset="0"/>
              <a:buChar char="•"/>
            </a:pPr>
            <a:r>
              <a:rPr lang="en-GB" sz="1200" dirty="0">
                <a:latin typeface="+mn-lt"/>
                <a:ea typeface="Tahoma" panose="020B0604030504040204" pitchFamily="34" charset="0"/>
                <a:cs typeface="Tahoma" panose="020B0604030504040204" pitchFamily="34" charset="0"/>
              </a:rPr>
              <a:t>Derek was a handyman, carpenter and a roofer around the village. Well regarded &amp; described as a perfectionist. </a:t>
            </a:r>
          </a:p>
          <a:p>
            <a:pPr marL="171450" indent="-171450">
              <a:buFont typeface="Arial" panose="020B0604020202020204" pitchFamily="34" charset="0"/>
              <a:buChar char="•"/>
            </a:pPr>
            <a:r>
              <a:rPr lang="en-GB" sz="1200" dirty="0">
                <a:latin typeface="+mn-lt"/>
                <a:ea typeface="Tahoma" panose="020B0604030504040204" pitchFamily="34" charset="0"/>
                <a:cs typeface="Tahoma" panose="020B0604030504040204" pitchFamily="34" charset="0"/>
              </a:rPr>
              <a:t>Lesley had previously been married to an Oxford Professor who is also a renowned caver.</a:t>
            </a:r>
          </a:p>
          <a:p>
            <a:pPr marL="171450" indent="-171450">
              <a:buFont typeface="Arial" panose="020B0604020202020204" pitchFamily="34" charset="0"/>
              <a:buChar char="•"/>
            </a:pPr>
            <a:r>
              <a:rPr lang="en-GB" sz="1200" dirty="0">
                <a:latin typeface="+mn-lt"/>
                <a:ea typeface="Tahoma" panose="020B0604030504040204" pitchFamily="34" charset="0"/>
                <a:cs typeface="Tahoma" panose="020B0604030504040204" pitchFamily="34" charset="0"/>
              </a:rPr>
              <a:t>Derek &amp; Lesley were both heavy drinkers, and he was a regular cannabis user.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mn-lt"/>
              <a:ea typeface="Tahoma" panose="020B0604030504040204" pitchFamily="34" charset="0"/>
              <a:cs typeface="Tahoma" panose="020B0604030504040204" pitchFamily="34" charset="0"/>
            </a:endParaRPr>
          </a:p>
          <a:p>
            <a:pPr marL="0" indent="0">
              <a:buFont typeface="Arial" panose="020B0604020202020204" pitchFamily="34" charset="0"/>
              <a:buNone/>
            </a:pPr>
            <a:r>
              <a:rPr lang="en-GB" sz="1200" b="1" dirty="0">
                <a:latin typeface="+mn-lt"/>
              </a:rPr>
              <a:t>Derek POTTER</a:t>
            </a:r>
          </a:p>
          <a:p>
            <a:pPr marL="171450" indent="-171450">
              <a:buFont typeface="Arial" panose="020B0604020202020204" pitchFamily="34" charset="0"/>
              <a:buChar char="•"/>
            </a:pPr>
            <a:r>
              <a:rPr lang="en-GB" sz="1200" b="1" dirty="0">
                <a:latin typeface="+mn-lt"/>
                <a:ea typeface="Tahoma" panose="020B0604030504040204" pitchFamily="34" charset="0"/>
                <a:cs typeface="Tahoma" panose="020B0604030504040204" pitchFamily="34" charset="0"/>
              </a:rPr>
              <a:t>1999</a:t>
            </a:r>
            <a:r>
              <a:rPr lang="en-GB" sz="1200" dirty="0">
                <a:latin typeface="+mn-lt"/>
                <a:ea typeface="Tahoma" panose="020B0604030504040204" pitchFamily="34" charset="0"/>
                <a:cs typeface="Tahoma" panose="020B0604030504040204" pitchFamily="34" charset="0"/>
              </a:rPr>
              <a:t> – Repeated requests to Council to place a pedestrian crossing outside his café. Painted his own crossing with </a:t>
            </a:r>
            <a:r>
              <a:rPr lang="en-GB" sz="1200" dirty="0" err="1">
                <a:latin typeface="+mn-lt"/>
                <a:ea typeface="Tahoma" panose="020B0604030504040204" pitchFamily="34" charset="0"/>
                <a:cs typeface="Tahoma" panose="020B0604030504040204" pitchFamily="34" charset="0"/>
              </a:rPr>
              <a:t>belisha</a:t>
            </a:r>
            <a:r>
              <a:rPr lang="en-GB" sz="1200" dirty="0">
                <a:latin typeface="+mn-lt"/>
                <a:ea typeface="Tahoma" panose="020B0604030504040204" pitchFamily="34" charset="0"/>
                <a:cs typeface="Tahoma" panose="020B0604030504040204" pitchFamily="34" charset="0"/>
              </a:rPr>
              <a:t> beacons. </a:t>
            </a:r>
          </a:p>
          <a:p>
            <a:pPr marL="171450" indent="-171450">
              <a:buFont typeface="Arial" panose="020B0604020202020204" pitchFamily="34" charset="0"/>
              <a:buChar char="•"/>
            </a:pPr>
            <a:r>
              <a:rPr lang="en-GB" sz="1200" b="1" dirty="0">
                <a:latin typeface="+mn-lt"/>
                <a:ea typeface="Tahoma" panose="020B0604030504040204" pitchFamily="34" charset="0"/>
                <a:cs typeface="Tahoma" panose="020B0604030504040204" pitchFamily="34" charset="0"/>
              </a:rPr>
              <a:t>2006 </a:t>
            </a:r>
            <a:r>
              <a:rPr lang="en-GB" sz="1200" dirty="0">
                <a:latin typeface="+mn-lt"/>
                <a:ea typeface="Tahoma" panose="020B0604030504040204" pitchFamily="34" charset="0"/>
                <a:cs typeface="Tahoma" panose="020B0604030504040204" pitchFamily="34" charset="0"/>
              </a:rPr>
              <a:t>– Derek charged with DV related Common Assault  </a:t>
            </a:r>
          </a:p>
          <a:p>
            <a:pPr marL="171450" indent="-171450">
              <a:buFont typeface="Arial" panose="020B0604020202020204" pitchFamily="34" charset="0"/>
              <a:buChar char="•"/>
            </a:pPr>
            <a:r>
              <a:rPr lang="en-GB" sz="1200" b="1" dirty="0">
                <a:latin typeface="+mn-lt"/>
                <a:ea typeface="Tahoma" panose="020B0604030504040204" pitchFamily="34" charset="0"/>
                <a:cs typeface="Tahoma" panose="020B0604030504040204" pitchFamily="34" charset="0"/>
              </a:rPr>
              <a:t>2007</a:t>
            </a:r>
            <a:r>
              <a:rPr lang="en-GB" sz="1200" dirty="0">
                <a:latin typeface="+mn-lt"/>
                <a:ea typeface="Tahoma" panose="020B0604030504040204" pitchFamily="34" charset="0"/>
                <a:cs typeface="Tahoma" panose="020B0604030504040204" pitchFamily="34" charset="0"/>
              </a:rPr>
              <a:t> – Charged with Damage after throwing chairs into the sea after being refused service at </a:t>
            </a:r>
            <a:r>
              <a:rPr lang="en-GB" sz="1200" dirty="0" err="1">
                <a:latin typeface="+mn-lt"/>
                <a:ea typeface="Tahoma" panose="020B0604030504040204" pitchFamily="34" charset="0"/>
                <a:cs typeface="Tahoma" panose="020B0604030504040204" pitchFamily="34" charset="0"/>
              </a:rPr>
              <a:t>Verdis</a:t>
            </a:r>
            <a:r>
              <a:rPr lang="en-GB" sz="1200" dirty="0">
                <a:latin typeface="+mn-lt"/>
                <a:ea typeface="Tahoma" panose="020B0604030504040204" pitchFamily="34" charset="0"/>
                <a:cs typeface="Tahoma" panose="020B0604030504040204" pitchFamily="34" charset="0"/>
              </a:rPr>
              <a:t>, Mumbles</a:t>
            </a:r>
          </a:p>
          <a:p>
            <a:pPr marL="171450" indent="-171450">
              <a:buFont typeface="Arial" panose="020B0604020202020204" pitchFamily="34" charset="0"/>
              <a:buChar char="•"/>
            </a:pPr>
            <a:r>
              <a:rPr lang="en-GB" sz="1200" b="1" dirty="0">
                <a:latin typeface="+mn-lt"/>
                <a:ea typeface="Tahoma" panose="020B0604030504040204" pitchFamily="34" charset="0"/>
                <a:cs typeface="Tahoma" panose="020B0604030504040204" pitchFamily="34" charset="0"/>
              </a:rPr>
              <a:t>2008</a:t>
            </a:r>
            <a:r>
              <a:rPr lang="en-GB" sz="1200" dirty="0">
                <a:latin typeface="+mn-lt"/>
                <a:ea typeface="Tahoma" panose="020B0604030504040204" pitchFamily="34" charset="0"/>
                <a:cs typeface="Tahoma" panose="020B0604030504040204" pitchFamily="34" charset="0"/>
              </a:rPr>
              <a:t> – Initial report was that Derek had assaulted Lesley &amp; their daughter; closed as drunken incident.</a:t>
            </a:r>
          </a:p>
          <a:p>
            <a:pPr marL="171450" indent="-171450">
              <a:buFont typeface="Arial" panose="020B0604020202020204" pitchFamily="34" charset="0"/>
              <a:buChar char="•"/>
            </a:pPr>
            <a:r>
              <a:rPr lang="en-GB" sz="1200" b="1" dirty="0">
                <a:latin typeface="+mn-lt"/>
                <a:ea typeface="Tahoma" panose="020B0604030504040204" pitchFamily="34" charset="0"/>
                <a:cs typeface="Tahoma" panose="020B0604030504040204" pitchFamily="34" charset="0"/>
              </a:rPr>
              <a:t>2009</a:t>
            </a:r>
            <a:r>
              <a:rPr lang="en-GB" sz="1200" dirty="0">
                <a:latin typeface="+mn-lt"/>
                <a:ea typeface="Tahoma" panose="020B0604030504040204" pitchFamily="34" charset="0"/>
                <a:cs typeface="Tahoma" panose="020B0604030504040204" pitchFamily="34" charset="0"/>
              </a:rPr>
              <a:t> – Charged with S5 POA after entering a church during a service &amp; shouted obscenities &amp; laid across the alter.</a:t>
            </a:r>
          </a:p>
          <a:p>
            <a:pPr marL="171450" indent="-171450">
              <a:buFont typeface="Arial" panose="020B0604020202020204" pitchFamily="34" charset="0"/>
              <a:buChar char="•"/>
            </a:pPr>
            <a:r>
              <a:rPr lang="en-GB" sz="1200" b="1" dirty="0">
                <a:latin typeface="+mn-lt"/>
                <a:ea typeface="Tahoma" panose="020B0604030504040204" pitchFamily="34" charset="0"/>
                <a:cs typeface="Tahoma" panose="020B0604030504040204" pitchFamily="34" charset="0"/>
              </a:rPr>
              <a:t>2009</a:t>
            </a:r>
            <a:r>
              <a:rPr lang="en-GB" sz="1200" dirty="0">
                <a:latin typeface="+mn-lt"/>
                <a:ea typeface="Tahoma" panose="020B0604030504040204" pitchFamily="34" charset="0"/>
                <a:cs typeface="Tahoma" panose="020B0604030504040204" pitchFamily="34" charset="0"/>
              </a:rPr>
              <a:t> – Charged with Common Assault after he was refused entry to a restaurant &amp; pushed a waitress</a:t>
            </a:r>
          </a:p>
          <a:p>
            <a:pPr marL="171450" indent="-171450">
              <a:buFont typeface="Arial" panose="020B0604020202020204" pitchFamily="34" charset="0"/>
              <a:buChar char="•"/>
            </a:pPr>
            <a:r>
              <a:rPr lang="en-GB" sz="1200" b="1" dirty="0">
                <a:latin typeface="+mn-lt"/>
                <a:ea typeface="Tahoma" panose="020B0604030504040204" pitchFamily="34" charset="0"/>
                <a:cs typeface="Tahoma" panose="020B0604030504040204" pitchFamily="34" charset="0"/>
              </a:rPr>
              <a:t>2009</a:t>
            </a:r>
            <a:r>
              <a:rPr lang="en-GB" sz="1200" dirty="0">
                <a:latin typeface="+mn-lt"/>
                <a:ea typeface="Tahoma" panose="020B0604030504040204" pitchFamily="34" charset="0"/>
                <a:cs typeface="Tahoma" panose="020B0604030504040204" pitchFamily="34" charset="0"/>
              </a:rPr>
              <a:t> – Charged with S5 POA following report from daughter that he was trying to force his way into the house. During this incident the daughter hit Derek over the head with a wine bottle &amp; proceeded to</a:t>
            </a:r>
            <a:r>
              <a:rPr lang="en-GB" sz="1200" baseline="0" dirty="0">
                <a:latin typeface="+mn-lt"/>
                <a:ea typeface="Tahoma" panose="020B0604030504040204" pitchFamily="34" charset="0"/>
                <a:cs typeface="Tahoma" panose="020B0604030504040204" pitchFamily="34" charset="0"/>
              </a:rPr>
              <a:t> </a:t>
            </a:r>
            <a:r>
              <a:rPr lang="en-GB" sz="1200" dirty="0">
                <a:latin typeface="+mn-lt"/>
                <a:ea typeface="Tahoma" panose="020B0604030504040204" pitchFamily="34" charset="0"/>
                <a:cs typeface="Tahoma" panose="020B0604030504040204" pitchFamily="34" charset="0"/>
              </a:rPr>
              <a:t>give up alcohol </a:t>
            </a:r>
          </a:p>
          <a:p>
            <a:pPr marL="171450" indent="-171450">
              <a:buFont typeface="Arial" panose="020B0604020202020204" pitchFamily="34" charset="0"/>
              <a:buChar char="•"/>
            </a:pPr>
            <a:endParaRPr lang="en-GB" sz="1200" u="sng" dirty="0">
              <a:latin typeface="+mn-lt"/>
              <a:ea typeface="Tahoma" panose="020B0604030504040204" pitchFamily="34" charset="0"/>
              <a:cs typeface="Tahoma" panose="020B0604030504040204" pitchFamily="34" charset="0"/>
            </a:endParaRPr>
          </a:p>
          <a:p>
            <a:pPr marL="0" indent="0">
              <a:buFont typeface="Arial" panose="020B0604020202020204" pitchFamily="34" charset="0"/>
              <a:buNone/>
            </a:pPr>
            <a:r>
              <a:rPr lang="en-GB" sz="1200" b="1" u="none" dirty="0">
                <a:latin typeface="+mn-lt"/>
                <a:ea typeface="Tahoma" panose="020B0604030504040204" pitchFamily="34" charset="0"/>
                <a:cs typeface="Tahoma" panose="020B0604030504040204" pitchFamily="34" charset="0"/>
              </a:rPr>
              <a:t>Events of 6</a:t>
            </a:r>
            <a:r>
              <a:rPr lang="en-GB" sz="1200" b="1" u="none" baseline="30000" dirty="0">
                <a:latin typeface="+mn-lt"/>
                <a:ea typeface="Tahoma" panose="020B0604030504040204" pitchFamily="34" charset="0"/>
                <a:cs typeface="Tahoma" panose="020B0604030504040204" pitchFamily="34" charset="0"/>
              </a:rPr>
              <a:t>th</a:t>
            </a:r>
            <a:r>
              <a:rPr lang="en-GB" sz="1200" b="1" u="none" dirty="0">
                <a:latin typeface="+mn-lt"/>
                <a:ea typeface="Tahoma" panose="020B0604030504040204" pitchFamily="34" charset="0"/>
                <a:cs typeface="Tahoma" panose="020B0604030504040204" pitchFamily="34" charset="0"/>
              </a:rPr>
              <a:t> &amp; 7</a:t>
            </a:r>
            <a:r>
              <a:rPr lang="en-GB" sz="1200" b="1" u="none" baseline="30000" dirty="0">
                <a:latin typeface="+mn-lt"/>
                <a:ea typeface="Tahoma" panose="020B0604030504040204" pitchFamily="34" charset="0"/>
                <a:cs typeface="Tahoma" panose="020B0604030504040204" pitchFamily="34" charset="0"/>
              </a:rPr>
              <a:t>th</a:t>
            </a:r>
            <a:r>
              <a:rPr lang="en-GB" sz="1200" b="1" u="none" dirty="0">
                <a:latin typeface="+mn-lt"/>
                <a:ea typeface="Tahoma" panose="020B0604030504040204" pitchFamily="34" charset="0"/>
                <a:cs typeface="Tahoma" panose="020B0604030504040204" pitchFamily="34" charset="0"/>
              </a:rPr>
              <a:t> April 2018 </a:t>
            </a:r>
          </a:p>
          <a:p>
            <a:r>
              <a:rPr lang="en-GB" sz="1200" dirty="0">
                <a:latin typeface="+mn-lt"/>
                <a:ea typeface="Tahoma" panose="020B0604030504040204" pitchFamily="34" charset="0"/>
                <a:cs typeface="Tahoma" panose="020B0604030504040204" pitchFamily="34" charset="0"/>
              </a:rPr>
              <a:t>Evening of Fri 6</a:t>
            </a:r>
            <a:r>
              <a:rPr lang="en-GB" sz="1200" baseline="30000" dirty="0">
                <a:latin typeface="+mn-lt"/>
                <a:ea typeface="Tahoma" panose="020B0604030504040204" pitchFamily="34" charset="0"/>
                <a:cs typeface="Tahoma" panose="020B0604030504040204" pitchFamily="34" charset="0"/>
              </a:rPr>
              <a:t>th</a:t>
            </a:r>
            <a:r>
              <a:rPr lang="en-GB" sz="1200" dirty="0">
                <a:latin typeface="+mn-lt"/>
                <a:ea typeface="Tahoma" panose="020B0604030504040204" pitchFamily="34" charset="0"/>
                <a:cs typeface="Tahoma" panose="020B0604030504040204" pitchFamily="34" charset="0"/>
              </a:rPr>
              <a:t> April Derek, Lesley, 2 daughters &amp; grandchildren went to the George PH for a family meal. Derek didn’t drink alcohol but left before the others in order to buy cannabis, following which he returned home.</a:t>
            </a:r>
          </a:p>
          <a:p>
            <a:endParaRPr lang="en-GB" sz="1200" dirty="0">
              <a:latin typeface="+mn-lt"/>
              <a:ea typeface="Tahoma" panose="020B0604030504040204" pitchFamily="34" charset="0"/>
              <a:cs typeface="Tahoma" panose="020B0604030504040204" pitchFamily="34" charset="0"/>
            </a:endParaRPr>
          </a:p>
          <a:p>
            <a:r>
              <a:rPr lang="en-GB" sz="1200" dirty="0">
                <a:latin typeface="+mn-lt"/>
                <a:ea typeface="Tahoma" panose="020B0604030504040204" pitchFamily="34" charset="0"/>
                <a:cs typeface="Tahoma" panose="020B0604030504040204" pitchFamily="34" charset="0"/>
              </a:rPr>
              <a:t>Lesley left with the others, said her goodbyes &amp; walked the short distance to Hill Street taking a bottle of wine with her.</a:t>
            </a:r>
          </a:p>
          <a:p>
            <a:r>
              <a:rPr lang="en-GB" sz="1200" dirty="0">
                <a:latin typeface="+mn-lt"/>
                <a:ea typeface="Tahoma" panose="020B0604030504040204" pitchFamily="34" charset="0"/>
                <a:cs typeface="Tahoma" panose="020B0604030504040204" pitchFamily="34" charset="0"/>
              </a:rPr>
              <a:t>The intention was that the following day Derek would drive one of the daughter’s with her children back to Oxford. </a:t>
            </a:r>
          </a:p>
          <a:p>
            <a:endParaRPr lang="en-GB" sz="14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9DB97CA-A6C6-49FA-B68E-E68FAE06F5D6}" type="slidenum">
              <a:rPr lang="en-GB" smtClean="0"/>
              <a:t>20</a:t>
            </a:fld>
            <a:endParaRPr lang="en-GB"/>
          </a:p>
        </p:txBody>
      </p:sp>
    </p:spTree>
    <p:extLst>
      <p:ext uri="{BB962C8B-B14F-4D97-AF65-F5344CB8AC3E}">
        <p14:creationId xmlns:p14="http://schemas.microsoft.com/office/powerpoint/2010/main" val="346279897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Font typeface="Arial" panose="020B0604020202020204" pitchFamily="34" charset="0"/>
              <a:buNone/>
            </a:pPr>
            <a:r>
              <a:rPr lang="en-GB" sz="1200" b="1" dirty="0">
                <a:latin typeface="+mn-lt"/>
                <a:ea typeface="Tahoma" panose="020B0604030504040204" pitchFamily="34" charset="0"/>
                <a:cs typeface="Tahoma" panose="020B0604030504040204" pitchFamily="34" charset="0"/>
              </a:rPr>
              <a:t>Derek's Account</a:t>
            </a:r>
          </a:p>
          <a:p>
            <a:pPr marL="171450" indent="-171450" algn="l">
              <a:buFont typeface="Arial" panose="020B0604020202020204" pitchFamily="34" charset="0"/>
              <a:buChar char="•"/>
            </a:pPr>
            <a:r>
              <a:rPr lang="en-GB" sz="1200" dirty="0">
                <a:latin typeface="+mn-lt"/>
                <a:ea typeface="Tahoma" panose="020B0604030504040204" pitchFamily="34" charset="0"/>
                <a:cs typeface="Tahoma" panose="020B0604030504040204" pitchFamily="34" charset="0"/>
              </a:rPr>
              <a:t>Left house at approx. 1030hrs to collect money owed,  </a:t>
            </a:r>
          </a:p>
          <a:p>
            <a:pPr marL="171450" indent="-171450" algn="l">
              <a:buFont typeface="Arial" panose="020B0604020202020204" pitchFamily="34" charset="0"/>
              <a:buChar char="•"/>
            </a:pPr>
            <a:r>
              <a:rPr lang="en-GB" sz="1200" dirty="0">
                <a:latin typeface="+mn-lt"/>
                <a:ea typeface="Tahoma" panose="020B0604030504040204" pitchFamily="34" charset="0"/>
                <a:cs typeface="Tahoma" panose="020B0604030504040204" pitchFamily="34" charset="0"/>
              </a:rPr>
              <a:t>returned at approx. 1130hrs to find Lesley hanging – (</a:t>
            </a:r>
            <a:r>
              <a:rPr lang="en-GB" sz="1200" i="1" dirty="0">
                <a:solidFill>
                  <a:srgbClr val="FF0000"/>
                </a:solidFill>
                <a:latin typeface="+mn-lt"/>
                <a:ea typeface="Tahoma" panose="020B0604030504040204" pitchFamily="34" charset="0"/>
                <a:cs typeface="Tahoma" panose="020B0604030504040204" pitchFamily="34" charset="0"/>
              </a:rPr>
              <a:t>Derek did leave the house he drove approx. a quarter of a mile to see Mike Knight who owed him money for a roofing job. </a:t>
            </a:r>
            <a:br>
              <a:rPr lang="en-GB" sz="1200" i="1" dirty="0">
                <a:solidFill>
                  <a:srgbClr val="FF0000"/>
                </a:solidFill>
                <a:latin typeface="+mn-lt"/>
                <a:ea typeface="Tahoma" panose="020B0604030504040204" pitchFamily="34" charset="0"/>
                <a:cs typeface="Tahoma" panose="020B0604030504040204" pitchFamily="34" charset="0"/>
              </a:rPr>
            </a:br>
            <a:r>
              <a:rPr lang="en-GB" sz="1200" i="1" dirty="0">
                <a:solidFill>
                  <a:srgbClr val="FF0000"/>
                </a:solidFill>
                <a:latin typeface="+mn-lt"/>
                <a:ea typeface="Tahoma" panose="020B0604030504040204" pitchFamily="34" charset="0"/>
                <a:cs typeface="Tahoma" panose="020B0604030504040204" pitchFamily="34" charset="0"/>
              </a:rPr>
              <a:t>When he arrived he phoned Knight who came down from his flat, met him &amp; handed the money over. Derek then drove away, turned right along the seafront &amp; back towards Hill street. Comms data identified that whole event take no longer than 11 mins; not an hour</a:t>
            </a:r>
            <a:r>
              <a:rPr lang="en-GB" sz="1200" dirty="0">
                <a:solidFill>
                  <a:srgbClr val="FF0000"/>
                </a:solidFill>
                <a:latin typeface="+mn-lt"/>
                <a:ea typeface="Tahoma" panose="020B0604030504040204" pitchFamily="34" charset="0"/>
                <a:cs typeface="Tahoma" panose="020B0604030504040204" pitchFamily="34" charset="0"/>
              </a:rPr>
              <a:t>.   </a:t>
            </a:r>
          </a:p>
          <a:p>
            <a:pPr marL="171450" indent="-171450">
              <a:buFont typeface="Arial" panose="020B0604020202020204" pitchFamily="34" charset="0"/>
              <a:buChar char="•"/>
            </a:pPr>
            <a:r>
              <a:rPr lang="en-GB" sz="1200" dirty="0">
                <a:latin typeface="+mn-lt"/>
                <a:ea typeface="Tahoma" panose="020B0604030504040204" pitchFamily="34" charset="0"/>
                <a:cs typeface="Tahoma" panose="020B0604030504040204" pitchFamily="34" charset="0"/>
              </a:rPr>
              <a:t>Stated that Lesley had been sad about her son returning to Oxford, but he was not concerned about her behaviour – (</a:t>
            </a:r>
            <a:r>
              <a:rPr lang="en-GB" sz="1200" i="1" u="none" dirty="0">
                <a:solidFill>
                  <a:srgbClr val="C00000"/>
                </a:solidFill>
                <a:latin typeface="+mn-lt"/>
                <a:ea typeface="Tahoma" panose="020B0604030504040204" pitchFamily="34" charset="0"/>
                <a:cs typeface="Tahoma" panose="020B0604030504040204" pitchFamily="34" charset="0"/>
              </a:rPr>
              <a:t>Their daughter Nicole was pregnant &amp; Lesley was overjoyed with this news.)</a:t>
            </a:r>
            <a:r>
              <a:rPr lang="en-GB" sz="1200" i="1" u="sng" dirty="0">
                <a:solidFill>
                  <a:srgbClr val="C00000"/>
                </a:solidFill>
                <a:latin typeface="+mn-lt"/>
                <a:ea typeface="Tahoma" panose="020B0604030504040204" pitchFamily="34" charset="0"/>
                <a:cs typeface="Tahoma" panose="020B0604030504040204" pitchFamily="34" charset="0"/>
              </a:rPr>
              <a:t> </a:t>
            </a:r>
          </a:p>
          <a:p>
            <a:pPr marL="171450" indent="-171450">
              <a:buFont typeface="Arial" panose="020B0604020202020204" pitchFamily="34" charset="0"/>
              <a:buChar char="•"/>
            </a:pPr>
            <a:r>
              <a:rPr lang="en-GB" sz="1200" dirty="0">
                <a:solidFill>
                  <a:srgbClr val="C00000"/>
                </a:solidFill>
                <a:latin typeface="+mn-lt"/>
                <a:ea typeface="Tahoma" panose="020B0604030504040204" pitchFamily="34" charset="0"/>
                <a:cs typeface="Tahoma" panose="020B0604030504040204" pitchFamily="34" charset="0"/>
              </a:rPr>
              <a:t>S</a:t>
            </a:r>
            <a:r>
              <a:rPr lang="en-GB" sz="1200" dirty="0">
                <a:latin typeface="+mn-lt"/>
                <a:ea typeface="Tahoma" panose="020B0604030504040204" pitchFamily="34" charset="0"/>
                <a:cs typeface="Tahoma" panose="020B0604030504040204" pitchFamily="34" charset="0"/>
              </a:rPr>
              <a:t>he suffered with anxiety but was not diagnosed – (</a:t>
            </a:r>
            <a:r>
              <a:rPr lang="en-GB" sz="1200" i="1" dirty="0">
                <a:solidFill>
                  <a:srgbClr val="FF0000"/>
                </a:solidFill>
                <a:latin typeface="+mn-lt"/>
                <a:ea typeface="Tahoma" panose="020B0604030504040204" pitchFamily="34" charset="0"/>
                <a:cs typeface="Tahoma" panose="020B0604030504040204" pitchFamily="34" charset="0"/>
              </a:rPr>
              <a:t>No evidence</a:t>
            </a:r>
            <a:r>
              <a:rPr lang="en-GB" sz="1200" dirty="0">
                <a:solidFill>
                  <a:srgbClr val="FF0000"/>
                </a:solidFill>
                <a:latin typeface="+mn-lt"/>
                <a:ea typeface="Tahoma" panose="020B0604030504040204" pitchFamily="34" charset="0"/>
                <a:cs typeface="Tahoma" panose="020B0604030504040204" pitchFamily="34" charset="0"/>
              </a:rPr>
              <a:t>)</a:t>
            </a:r>
          </a:p>
          <a:p>
            <a:pPr marL="171450" indent="-171450">
              <a:buFont typeface="Arial" panose="020B0604020202020204" pitchFamily="34" charset="0"/>
              <a:buChar char="•"/>
            </a:pPr>
            <a:r>
              <a:rPr lang="en-GB" sz="1200" dirty="0">
                <a:latin typeface="+mn-lt"/>
                <a:ea typeface="Tahoma" panose="020B0604030504040204" pitchFamily="34" charset="0"/>
                <a:cs typeface="Tahoma" panose="020B0604030504040204" pitchFamily="34" charset="0"/>
              </a:rPr>
              <a:t>She had back pain as a result of a work related accident 20 </a:t>
            </a:r>
            <a:r>
              <a:rPr lang="en-GB" sz="1200" dirty="0" err="1">
                <a:latin typeface="+mn-lt"/>
                <a:ea typeface="Tahoma" panose="020B0604030504040204" pitchFamily="34" charset="0"/>
                <a:cs typeface="Tahoma" panose="020B0604030504040204" pitchFamily="34" charset="0"/>
              </a:rPr>
              <a:t>yrs</a:t>
            </a:r>
            <a:r>
              <a:rPr lang="en-GB" sz="1200" dirty="0">
                <a:latin typeface="+mn-lt"/>
                <a:ea typeface="Tahoma" panose="020B0604030504040204" pitchFamily="34" charset="0"/>
                <a:cs typeface="Tahoma" panose="020B0604030504040204" pitchFamily="34" charset="0"/>
              </a:rPr>
              <a:t> previous – (</a:t>
            </a:r>
            <a:r>
              <a:rPr lang="en-GB" sz="1200" i="1" dirty="0">
                <a:solidFill>
                  <a:srgbClr val="FF0000"/>
                </a:solidFill>
                <a:latin typeface="+mn-lt"/>
                <a:ea typeface="Tahoma" panose="020B0604030504040204" pitchFamily="34" charset="0"/>
                <a:cs typeface="Tahoma" panose="020B0604030504040204" pitchFamily="34" charset="0"/>
              </a:rPr>
              <a:t>Despite this issue she was able to hang herself</a:t>
            </a:r>
            <a:r>
              <a:rPr lang="en-GB" sz="1200" dirty="0">
                <a:solidFill>
                  <a:srgbClr val="FF0000"/>
                </a:solidFill>
                <a:latin typeface="+mn-lt"/>
                <a:ea typeface="Tahoma" panose="020B0604030504040204" pitchFamily="34" charset="0"/>
                <a:cs typeface="Tahoma" panose="020B0604030504040204" pitchFamily="34" charset="0"/>
              </a:rPr>
              <a:t>)</a:t>
            </a:r>
          </a:p>
          <a:p>
            <a:pPr marL="0" indent="0">
              <a:buFont typeface="Arial" panose="020B0604020202020204" pitchFamily="34" charset="0"/>
              <a:buNone/>
            </a:pPr>
            <a:endParaRPr lang="en-GB" sz="1200" dirty="0">
              <a:solidFill>
                <a:srgbClr val="FF0000"/>
              </a:solidFill>
              <a:latin typeface="+mn-lt"/>
              <a:ea typeface="Tahoma" panose="020B0604030504040204" pitchFamily="34" charset="0"/>
              <a:cs typeface="Tahoma" panose="020B0604030504040204" pitchFamily="34" charset="0"/>
            </a:endParaRPr>
          </a:p>
          <a:p>
            <a:pPr marL="0" indent="0">
              <a:buFont typeface="Arial" panose="020B0604020202020204" pitchFamily="34" charset="0"/>
              <a:buNone/>
            </a:pPr>
            <a:r>
              <a:rPr lang="en-GB" sz="1200" b="1" dirty="0">
                <a:solidFill>
                  <a:srgbClr val="FF0000"/>
                </a:solidFill>
                <a:latin typeface="+mn-lt"/>
                <a:ea typeface="Tahoma" panose="020B0604030504040204" pitchFamily="34" charset="0"/>
                <a:cs typeface="Tahoma" panose="020B0604030504040204" pitchFamily="34" charset="0"/>
              </a:rPr>
              <a:t>Activity </a:t>
            </a:r>
            <a:r>
              <a:rPr lang="en-GB" sz="1200" b="1">
                <a:solidFill>
                  <a:srgbClr val="FF0000"/>
                </a:solidFill>
                <a:latin typeface="+mn-lt"/>
                <a:ea typeface="Tahoma" panose="020B0604030504040204" pitchFamily="34" charset="0"/>
                <a:cs typeface="Tahoma" panose="020B0604030504040204" pitchFamily="34" charset="0"/>
              </a:rPr>
              <a:t>4 </a:t>
            </a:r>
          </a:p>
          <a:p>
            <a:pPr marL="0" indent="0">
              <a:buFont typeface="Arial" panose="020B0604020202020204" pitchFamily="34" charset="0"/>
              <a:buNone/>
            </a:pPr>
            <a:endParaRPr lang="en-GB" sz="1200" dirty="0">
              <a:solidFill>
                <a:srgbClr val="FF0000"/>
              </a:solidFill>
              <a:latin typeface="+mn-lt"/>
              <a:ea typeface="Tahoma" panose="020B0604030504040204" pitchFamily="34" charset="0"/>
              <a:cs typeface="Tahoma" panose="020B0604030504040204" pitchFamily="34" charset="0"/>
            </a:endParaRPr>
          </a:p>
          <a:p>
            <a:pPr marL="0" indent="0">
              <a:buFont typeface="Arial" panose="020B0604020202020204" pitchFamily="34" charset="0"/>
              <a:buNone/>
            </a:pPr>
            <a:r>
              <a:rPr lang="en-GB" sz="1200" dirty="0">
                <a:solidFill>
                  <a:srgbClr val="FF0000"/>
                </a:solidFill>
                <a:latin typeface="+mn-lt"/>
                <a:ea typeface="Tahoma" panose="020B0604030504040204" pitchFamily="34" charset="0"/>
                <a:cs typeface="Tahoma" panose="020B0604030504040204" pitchFamily="34" charset="0"/>
              </a:rPr>
              <a:t>Trainer to split class into 3 groups to briefly discuss failures and what they would do differently based on the information they know at this stage</a:t>
            </a:r>
          </a:p>
          <a:p>
            <a:pPr algn="l"/>
            <a:endParaRPr lang="en-GB" sz="1200" dirty="0">
              <a:solidFill>
                <a:srgbClr val="FF0000"/>
              </a:solidFill>
              <a:latin typeface="+mn-lt"/>
              <a:ea typeface="Tahoma" panose="020B0604030504040204" pitchFamily="34" charset="0"/>
              <a:cs typeface="Tahoma" panose="020B0604030504040204" pitchFamily="34" charset="0"/>
            </a:endParaRPr>
          </a:p>
          <a:p>
            <a:endParaRPr lang="en-GB" sz="14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9DB97CA-A6C6-49FA-B68E-E68FAE06F5D6}" type="slidenum">
              <a:rPr lang="en-GB" smtClean="0"/>
              <a:t>21</a:t>
            </a:fld>
            <a:endParaRPr lang="en-GB"/>
          </a:p>
        </p:txBody>
      </p:sp>
    </p:spTree>
    <p:extLst>
      <p:ext uri="{BB962C8B-B14F-4D97-AF65-F5344CB8AC3E}">
        <p14:creationId xmlns:p14="http://schemas.microsoft.com/office/powerpoint/2010/main" val="9149370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b="1" dirty="0">
                <a:solidFill>
                  <a:srgbClr val="FF0000"/>
                </a:solidFill>
                <a:latin typeface="+mn-lt"/>
                <a:ea typeface="Tahoma" panose="020B0604030504040204" pitchFamily="34" charset="0"/>
                <a:cs typeface="Tahoma" panose="020B0604030504040204" pitchFamily="34" charset="0"/>
              </a:rPr>
              <a:t>Evidence Provided</a:t>
            </a:r>
            <a:br>
              <a:rPr lang="en-GB" sz="1200" b="1" dirty="0">
                <a:solidFill>
                  <a:srgbClr val="FF0000"/>
                </a:solidFill>
                <a:latin typeface="+mn-lt"/>
                <a:ea typeface="Tahoma" panose="020B0604030504040204" pitchFamily="34" charset="0"/>
                <a:cs typeface="Tahoma" panose="020B0604030504040204" pitchFamily="34" charset="0"/>
              </a:rPr>
            </a:br>
            <a:r>
              <a:rPr lang="en-GB" sz="1200" dirty="0">
                <a:latin typeface="+mn-lt"/>
                <a:ea typeface="Tahoma" panose="020B0604030504040204" pitchFamily="34" charset="0"/>
                <a:cs typeface="Tahoma" panose="020B0604030504040204" pitchFamily="34" charset="0"/>
              </a:rPr>
              <a:t>Natasha provided evidence that in the George, Derek said to her ‘ I LOVE MY WIFE VERY MUCH BUT SHE WAS DOING MY HEAD IN SOMETIMES SO I HAD TO STRANGLE HER’. The pub CCTV footage showed him rubbing Natasha’s ankle &amp; they both had a number drinks before leaving.</a:t>
            </a:r>
            <a:br>
              <a:rPr lang="en-GB" sz="1200" dirty="0">
                <a:latin typeface="+mn-lt"/>
                <a:ea typeface="Tahoma" panose="020B0604030504040204" pitchFamily="34" charset="0"/>
                <a:cs typeface="Tahoma" panose="020B0604030504040204" pitchFamily="34" charset="0"/>
              </a:rPr>
            </a:br>
            <a:br>
              <a:rPr lang="en-GB" sz="1200" dirty="0">
                <a:latin typeface="+mn-lt"/>
                <a:ea typeface="Tahoma" panose="020B0604030504040204" pitchFamily="34" charset="0"/>
                <a:cs typeface="Tahoma" panose="020B0604030504040204" pitchFamily="34" charset="0"/>
              </a:rPr>
            </a:br>
            <a:r>
              <a:rPr lang="en-GB" sz="1200" b="1" dirty="0">
                <a:latin typeface="+mn-lt"/>
                <a:ea typeface="Tahoma" panose="020B0604030504040204" pitchFamily="34" charset="0"/>
                <a:cs typeface="Tahoma" panose="020B0604030504040204" pitchFamily="34" charset="0"/>
              </a:rPr>
              <a:t>Derek's</a:t>
            </a:r>
            <a:r>
              <a:rPr lang="en-GB" sz="1200" b="1" baseline="0" dirty="0">
                <a:latin typeface="+mn-lt"/>
                <a:ea typeface="Tahoma" panose="020B0604030504040204" pitchFamily="34" charset="0"/>
                <a:cs typeface="Tahoma" panose="020B0604030504040204" pitchFamily="34" charset="0"/>
              </a:rPr>
              <a:t> Accounts in Interview Included:</a:t>
            </a:r>
            <a:endParaRPr lang="en-GB" sz="1200" dirty="0">
              <a:latin typeface="+mn-lt"/>
              <a:ea typeface="Tahoma" panose="020B0604030504040204" pitchFamily="34" charset="0"/>
              <a:cs typeface="Tahoma" panose="020B0604030504040204" pitchFamily="34" charset="0"/>
            </a:endParaRPr>
          </a:p>
          <a:p>
            <a:pPr marL="571500" indent="-571500">
              <a:buFont typeface="+mj-lt"/>
              <a:buAutoNum type="romanUcPeriod"/>
            </a:pPr>
            <a:r>
              <a:rPr lang="en-GB" sz="1200" dirty="0">
                <a:latin typeface="+mn-lt"/>
                <a:ea typeface="Tahoma" panose="020B0604030504040204" pitchFamily="34" charset="0"/>
                <a:cs typeface="Tahoma" panose="020B0604030504040204" pitchFamily="34" charset="0"/>
              </a:rPr>
              <a:t>He had nothing to do with it</a:t>
            </a:r>
          </a:p>
          <a:p>
            <a:pPr marL="571500" indent="-571500">
              <a:buFont typeface="+mj-lt"/>
              <a:buAutoNum type="romanUcPeriod"/>
            </a:pPr>
            <a:r>
              <a:rPr lang="en-GB" sz="1200" dirty="0">
                <a:latin typeface="+mn-lt"/>
                <a:ea typeface="Tahoma" panose="020B0604030504040204" pitchFamily="34" charset="0"/>
                <a:cs typeface="Tahoma" panose="020B0604030504040204" pitchFamily="34" charset="0"/>
              </a:rPr>
              <a:t>He had strangled her in the past as part of an S&amp;M game</a:t>
            </a:r>
          </a:p>
          <a:p>
            <a:pPr marL="571500" indent="-571500">
              <a:buFont typeface="+mj-lt"/>
              <a:buAutoNum type="romanUcPeriod"/>
            </a:pPr>
            <a:r>
              <a:rPr lang="en-GB" sz="1200" dirty="0">
                <a:latin typeface="+mn-lt"/>
                <a:ea typeface="Tahoma" panose="020B0604030504040204" pitchFamily="34" charset="0"/>
                <a:cs typeface="Tahoma" panose="020B0604030504040204" pitchFamily="34" charset="0"/>
              </a:rPr>
              <a:t>She had killed herself to spite him as they were in a 3 way relationship with a now deceased male lodger who Lesley was grieving for</a:t>
            </a:r>
          </a:p>
          <a:p>
            <a:pPr marL="571500" indent="-571500">
              <a:buFont typeface="+mj-lt"/>
              <a:buAutoNum type="romanUcPeriod"/>
            </a:pPr>
            <a:r>
              <a:rPr lang="en-GB" sz="1200" dirty="0">
                <a:latin typeface="+mn-lt"/>
                <a:ea typeface="Tahoma" panose="020B0604030504040204" pitchFamily="34" charset="0"/>
                <a:cs typeface="Tahoma" panose="020B0604030504040204" pitchFamily="34" charset="0"/>
              </a:rPr>
              <a:t>She wanted to kill herself due to arthritic pain so he assisted by placing the wood and rope in the rafters</a:t>
            </a:r>
          </a:p>
          <a:p>
            <a:pPr marL="571500" indent="-571500">
              <a:buFont typeface="+mj-lt"/>
              <a:buAutoNum type="romanUcPeriod"/>
            </a:pPr>
            <a:r>
              <a:rPr lang="en-GB" sz="1200" dirty="0">
                <a:latin typeface="+mn-lt"/>
                <a:ea typeface="Tahoma" panose="020B0604030504040204" pitchFamily="34" charset="0"/>
                <a:cs typeface="Tahoma" panose="020B0604030504040204" pitchFamily="34" charset="0"/>
              </a:rPr>
              <a:t>Murdered by an OCG involved in drugs supply</a:t>
            </a:r>
          </a:p>
          <a:p>
            <a:endParaRPr lang="en-GB" sz="14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9DB97CA-A6C6-49FA-B68E-E68FAE06F5D6}" type="slidenum">
              <a:rPr lang="en-GB" smtClean="0"/>
              <a:t>22</a:t>
            </a:fld>
            <a:endParaRPr lang="en-GB"/>
          </a:p>
        </p:txBody>
      </p:sp>
    </p:spTree>
    <p:extLst>
      <p:ext uri="{BB962C8B-B14F-4D97-AF65-F5344CB8AC3E}">
        <p14:creationId xmlns:p14="http://schemas.microsoft.com/office/powerpoint/2010/main" val="29777211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1" dirty="0">
                <a:solidFill>
                  <a:srgbClr val="FF0000"/>
                </a:solidFill>
                <a:latin typeface="+mn-lt"/>
                <a:ea typeface="Tahoma" panose="020B0604030504040204" pitchFamily="34" charset="0"/>
                <a:cs typeface="Tahoma" panose="020B0604030504040204" pitchFamily="34" charset="0"/>
              </a:rPr>
              <a:t>Investigation Re-Opened</a:t>
            </a:r>
            <a:br>
              <a:rPr lang="en-GB" sz="1200" b="1" dirty="0">
                <a:solidFill>
                  <a:srgbClr val="FF0000"/>
                </a:solidFill>
                <a:latin typeface="+mn-lt"/>
                <a:ea typeface="Tahoma" panose="020B0604030504040204" pitchFamily="34" charset="0"/>
                <a:cs typeface="Tahoma" panose="020B0604030504040204" pitchFamily="34" charset="0"/>
              </a:rPr>
            </a:br>
            <a:br>
              <a:rPr lang="en-GB" sz="1200" b="1" dirty="0">
                <a:solidFill>
                  <a:srgbClr val="FF0000"/>
                </a:solidFill>
                <a:latin typeface="+mn-lt"/>
                <a:ea typeface="Tahoma" panose="020B0604030504040204" pitchFamily="34" charset="0"/>
                <a:cs typeface="Tahoma" panose="020B0604030504040204" pitchFamily="34" charset="0"/>
              </a:rPr>
            </a:br>
            <a:r>
              <a:rPr lang="en-GB" sz="1200" b="1" dirty="0">
                <a:solidFill>
                  <a:srgbClr val="FF0000"/>
                </a:solidFill>
                <a:latin typeface="+mn-lt"/>
                <a:ea typeface="Tahoma" panose="020B0604030504040204" pitchFamily="34" charset="0"/>
                <a:cs typeface="Tahoma" panose="020B0604030504040204" pitchFamily="34" charset="0"/>
              </a:rPr>
              <a:t>To</a:t>
            </a:r>
            <a:r>
              <a:rPr lang="en-GB" sz="1200" b="1" baseline="0" dirty="0">
                <a:solidFill>
                  <a:srgbClr val="FF0000"/>
                </a:solidFill>
                <a:latin typeface="+mn-lt"/>
                <a:ea typeface="Tahoma" panose="020B0604030504040204" pitchFamily="34" charset="0"/>
                <a:cs typeface="Tahoma" panose="020B0604030504040204" pitchFamily="34" charset="0"/>
              </a:rPr>
              <a:t> note other forensics included:</a:t>
            </a:r>
            <a:br>
              <a:rPr lang="en-GB" sz="1200" b="1" dirty="0">
                <a:solidFill>
                  <a:srgbClr val="FF0000"/>
                </a:solidFill>
                <a:latin typeface="+mn-lt"/>
                <a:ea typeface="Tahoma" panose="020B0604030504040204" pitchFamily="34" charset="0"/>
                <a:cs typeface="Tahoma" panose="020B0604030504040204" pitchFamily="34" charset="0"/>
              </a:rPr>
            </a:br>
            <a:r>
              <a:rPr lang="en-GB" sz="1200" b="1" dirty="0">
                <a:solidFill>
                  <a:srgbClr val="FF0000"/>
                </a:solidFill>
                <a:latin typeface="+mn-lt"/>
                <a:ea typeface="Tahoma" panose="020B0604030504040204" pitchFamily="34" charset="0"/>
                <a:cs typeface="Tahoma" panose="020B0604030504040204" pitchFamily="34" charset="0"/>
              </a:rPr>
              <a:t>1:-</a:t>
            </a:r>
            <a:r>
              <a:rPr lang="en-GB" sz="1200" b="1" baseline="0" dirty="0">
                <a:solidFill>
                  <a:srgbClr val="FF0000"/>
                </a:solidFill>
                <a:latin typeface="+mn-lt"/>
                <a:ea typeface="Tahoma" panose="020B0604030504040204" pitchFamily="34" charset="0"/>
                <a:cs typeface="Tahoma" panose="020B0604030504040204" pitchFamily="34" charset="0"/>
              </a:rPr>
              <a:t> </a:t>
            </a:r>
            <a:r>
              <a:rPr lang="en-GB" sz="1200" b="0" baseline="0" dirty="0">
                <a:solidFill>
                  <a:srgbClr val="FF0000"/>
                </a:solidFill>
                <a:latin typeface="+mn-lt"/>
                <a:ea typeface="Tahoma" panose="020B0604030504040204" pitchFamily="34" charset="0"/>
                <a:cs typeface="Tahoma" panose="020B0604030504040204" pitchFamily="34" charset="0"/>
              </a:rPr>
              <a:t>Recovery of ligature &amp; wood - </a:t>
            </a:r>
            <a:r>
              <a:rPr lang="en-GB" sz="1200" b="0" dirty="0">
                <a:latin typeface="+mn-lt"/>
                <a:ea typeface="Tahoma" panose="020B0604030504040204" pitchFamily="34" charset="0"/>
                <a:cs typeface="Calibri" panose="020F0502020204030204" pitchFamily="34" charset="0"/>
              </a:rPr>
              <a:t>mind-set being could Lesley with her arthritic hands have been able to tie the knot</a:t>
            </a:r>
            <a:br>
              <a:rPr lang="en-GB" sz="1200" b="0" dirty="0">
                <a:latin typeface="+mn-lt"/>
                <a:ea typeface="Tahoma" panose="020B0604030504040204" pitchFamily="34" charset="0"/>
                <a:cs typeface="Calibri" panose="020F0502020204030204" pitchFamily="34" charset="0"/>
              </a:rPr>
            </a:br>
            <a:r>
              <a:rPr lang="en-GB" sz="1200" b="1" dirty="0">
                <a:latin typeface="+mn-lt"/>
                <a:ea typeface="Tahoma" panose="020B0604030504040204" pitchFamily="34" charset="0"/>
                <a:cs typeface="Calibri" panose="020F0502020204030204" pitchFamily="34" charset="0"/>
              </a:rPr>
              <a:t>2:- </a:t>
            </a:r>
            <a:r>
              <a:rPr lang="en-GB" sz="1200" b="0" dirty="0">
                <a:latin typeface="+mn-lt"/>
                <a:ea typeface="Tahoma" panose="020B0604030504040204" pitchFamily="34" charset="0"/>
                <a:cs typeface="Calibri" panose="020F0502020204030204" pitchFamily="34" charset="0"/>
              </a:rPr>
              <a:t>Original</a:t>
            </a:r>
            <a:r>
              <a:rPr lang="en-GB" sz="1200" b="0" baseline="0" dirty="0">
                <a:latin typeface="+mn-lt"/>
                <a:ea typeface="Tahoma" panose="020B0604030504040204" pitchFamily="34" charset="0"/>
                <a:cs typeface="Calibri" panose="020F0502020204030204" pitchFamily="34" charset="0"/>
              </a:rPr>
              <a:t> Scene re taken, - </a:t>
            </a:r>
            <a:r>
              <a:rPr lang="en-GB" sz="1200" dirty="0">
                <a:latin typeface="+mn-lt"/>
                <a:ea typeface="Tahoma" panose="020B0604030504040204" pitchFamily="34" charset="0"/>
                <a:cs typeface="Calibri" panose="020F0502020204030204" pitchFamily="34" charset="0"/>
              </a:rPr>
              <a:t>so we were able to measure floor to rafter, gaps between rafters in conjunction with Lesley’s measurements.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200" b="1" baseline="0" dirty="0">
                <a:latin typeface="+mn-lt"/>
                <a:ea typeface="Tahoma" panose="020B0604030504040204" pitchFamily="34" charset="0"/>
                <a:cs typeface="Calibri" panose="020F0502020204030204" pitchFamily="34" charset="0"/>
              </a:rPr>
              <a:t>3:- </a:t>
            </a:r>
            <a:r>
              <a:rPr lang="en-GB" sz="1200" dirty="0">
                <a:latin typeface="+mn-lt"/>
                <a:ea typeface="Tahoma" panose="020B0604030504040204" pitchFamily="34" charset="0"/>
                <a:cs typeface="Calibri" panose="020F0502020204030204" pitchFamily="34" charset="0"/>
              </a:rPr>
              <a:t>Employed the services of the only knot expert in the UK, Rob Bone, but in essence Lesley could well have hung herself.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400" b="0" dirty="0">
              <a:latin typeface="Calibri" panose="020F0502020204030204" pitchFamily="34" charset="0"/>
              <a:ea typeface="Tahoma" panose="020B0604030504040204" pitchFamily="34" charset="0"/>
              <a:cs typeface="Calibri" panose="020F0502020204030204" pitchFamily="34" charset="0"/>
            </a:endParaRPr>
          </a:p>
        </p:txBody>
      </p:sp>
      <p:sp>
        <p:nvSpPr>
          <p:cNvPr id="4" name="Slide Number Placeholder 3"/>
          <p:cNvSpPr>
            <a:spLocks noGrp="1"/>
          </p:cNvSpPr>
          <p:nvPr>
            <p:ph type="sldNum" sz="quarter" idx="5"/>
          </p:nvPr>
        </p:nvSpPr>
        <p:spPr/>
        <p:txBody>
          <a:bodyPr/>
          <a:lstStyle/>
          <a:p>
            <a:fld id="{C9DB97CA-A6C6-49FA-B68E-E68FAE06F5D6}" type="slidenum">
              <a:rPr lang="en-GB" smtClean="0"/>
              <a:t>23</a:t>
            </a:fld>
            <a:endParaRPr lang="en-GB"/>
          </a:p>
        </p:txBody>
      </p:sp>
    </p:spTree>
    <p:extLst>
      <p:ext uri="{BB962C8B-B14F-4D97-AF65-F5344CB8AC3E}">
        <p14:creationId xmlns:p14="http://schemas.microsoft.com/office/powerpoint/2010/main" val="64227742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sz="1200" b="1" dirty="0">
                <a:solidFill>
                  <a:srgbClr val="FF0000"/>
                </a:solidFill>
                <a:latin typeface="+mn-lt"/>
                <a:ea typeface="Tahoma" panose="020B0604030504040204" pitchFamily="34" charset="0"/>
                <a:cs typeface="Tahoma" panose="020B0604030504040204" pitchFamily="34" charset="0"/>
              </a:rPr>
              <a:t>Trial</a:t>
            </a:r>
          </a:p>
          <a:p>
            <a:pPr marL="171450" indent="-171450">
              <a:buFont typeface="Arial" panose="020B0604020202020204" pitchFamily="34" charset="0"/>
              <a:buChar char="•"/>
            </a:pPr>
            <a:r>
              <a:rPr lang="en-GB" sz="1200" b="0" dirty="0">
                <a:solidFill>
                  <a:srgbClr val="FF0000"/>
                </a:solidFill>
                <a:latin typeface="+mn-lt"/>
                <a:ea typeface="Tahoma" panose="020B0604030504040204" pitchFamily="34" charset="0"/>
                <a:cs typeface="Tahoma" panose="020B0604030504040204" pitchFamily="34" charset="0"/>
              </a:rPr>
              <a:t>Began on 22</a:t>
            </a:r>
            <a:r>
              <a:rPr lang="en-GB" sz="1200" b="0" baseline="30000" dirty="0">
                <a:solidFill>
                  <a:srgbClr val="FF0000"/>
                </a:solidFill>
                <a:latin typeface="+mn-lt"/>
                <a:ea typeface="Tahoma" panose="020B0604030504040204" pitchFamily="34" charset="0"/>
                <a:cs typeface="Tahoma" panose="020B0604030504040204" pitchFamily="34" charset="0"/>
              </a:rPr>
              <a:t>nd</a:t>
            </a:r>
            <a:r>
              <a:rPr lang="en-GB" sz="1200" b="0" dirty="0">
                <a:solidFill>
                  <a:srgbClr val="FF0000"/>
                </a:solidFill>
                <a:latin typeface="+mn-lt"/>
                <a:ea typeface="Tahoma" panose="020B0604030504040204" pitchFamily="34" charset="0"/>
                <a:cs typeface="Tahoma" panose="020B0604030504040204" pitchFamily="34" charset="0"/>
              </a:rPr>
              <a:t> Oct 2018 and ran for 2 weeks</a:t>
            </a:r>
          </a:p>
          <a:p>
            <a:pPr marL="171450" indent="-171450">
              <a:buFont typeface="Arial" panose="020B0604020202020204" pitchFamily="34" charset="0"/>
              <a:buChar char="•"/>
            </a:pPr>
            <a:r>
              <a:rPr lang="en-GB" sz="1200" b="0" dirty="0">
                <a:solidFill>
                  <a:srgbClr val="FF0000"/>
                </a:solidFill>
                <a:latin typeface="+mn-lt"/>
                <a:ea typeface="Tahoma" panose="020B0604030504040204" pitchFamily="34" charset="0"/>
                <a:cs typeface="Tahoma" panose="020B0604030504040204" pitchFamily="34" charset="0"/>
              </a:rPr>
              <a:t>Jury took less than an hour to convict of murder</a:t>
            </a:r>
          </a:p>
          <a:p>
            <a:pPr marL="171450" indent="-171450">
              <a:buFont typeface="Arial" panose="020B0604020202020204" pitchFamily="34" charset="0"/>
              <a:buChar char="•"/>
            </a:pPr>
            <a:r>
              <a:rPr lang="en-GB" sz="1200" b="0" dirty="0">
                <a:solidFill>
                  <a:srgbClr val="FF0000"/>
                </a:solidFill>
                <a:latin typeface="+mn-lt"/>
                <a:ea typeface="Tahoma" panose="020B0604030504040204" pitchFamily="34" charset="0"/>
                <a:cs typeface="Tahoma" panose="020B0604030504040204" pitchFamily="34" charset="0"/>
              </a:rPr>
              <a:t>Serving</a:t>
            </a:r>
            <a:r>
              <a:rPr lang="en-GB" sz="1200" b="0" baseline="0" dirty="0">
                <a:solidFill>
                  <a:srgbClr val="FF0000"/>
                </a:solidFill>
                <a:latin typeface="+mn-lt"/>
                <a:ea typeface="Tahoma" panose="020B0604030504040204" pitchFamily="34" charset="0"/>
                <a:cs typeface="Tahoma" panose="020B0604030504040204" pitchFamily="34" charset="0"/>
              </a:rPr>
              <a:t> 17 years life imprisonment</a:t>
            </a:r>
          </a:p>
          <a:p>
            <a:pPr marL="171450" indent="-171450">
              <a:buFont typeface="Arial" panose="020B0604020202020204" pitchFamily="34" charset="0"/>
              <a:buChar char="•"/>
            </a:pPr>
            <a:r>
              <a:rPr lang="en-GB" sz="1200" b="0" dirty="0">
                <a:latin typeface="+mn-lt"/>
                <a:ea typeface="Tahoma" panose="020B0604030504040204" pitchFamily="34" charset="0"/>
                <a:cs typeface="Tahoma" panose="020B0604030504040204" pitchFamily="34" charset="0"/>
              </a:rPr>
              <a:t>Following sentence, he began art classes in HMP Swansea &amp; persuaded the Governor to be able to paint a freeze on his wing. ’Being inside is a holiday camp’ &amp; he thinks he is a Prison Celebrity</a:t>
            </a:r>
          </a:p>
          <a:p>
            <a:pPr marL="171450" indent="-171450">
              <a:buFont typeface="Arial" panose="020B0604020202020204" pitchFamily="34" charset="0"/>
              <a:buChar char="•"/>
            </a:pPr>
            <a:endParaRPr lang="en-GB" sz="1200" b="0" dirty="0">
              <a:solidFill>
                <a:srgbClr val="FF0000"/>
              </a:solidFill>
              <a:latin typeface="+mn-lt"/>
              <a:ea typeface="Tahoma" panose="020B0604030504040204" pitchFamily="34" charset="0"/>
              <a:cs typeface="Tahoma" panose="020B0604030504040204" pitchFamily="34" charset="0"/>
            </a:endParaRPr>
          </a:p>
          <a:p>
            <a:pPr marL="0" indent="0">
              <a:buFont typeface="Arial" panose="020B0604020202020204" pitchFamily="34" charset="0"/>
              <a:buNone/>
            </a:pPr>
            <a:r>
              <a:rPr lang="en-GB" sz="1200" b="1" dirty="0">
                <a:solidFill>
                  <a:srgbClr val="FF0000"/>
                </a:solidFill>
                <a:latin typeface="+mn-lt"/>
                <a:ea typeface="Tahoma" panose="020B0604030504040204" pitchFamily="34" charset="0"/>
                <a:cs typeface="Tahoma" panose="020B0604030504040204" pitchFamily="34" charset="0"/>
              </a:rPr>
              <a:t>Things to Consider</a:t>
            </a:r>
            <a:br>
              <a:rPr lang="en-GB" sz="1200" b="1" dirty="0">
                <a:solidFill>
                  <a:srgbClr val="FF0000"/>
                </a:solidFill>
                <a:latin typeface="+mn-lt"/>
                <a:ea typeface="Tahoma" panose="020B0604030504040204" pitchFamily="34" charset="0"/>
                <a:cs typeface="Tahoma" panose="020B0604030504040204" pitchFamily="34" charset="0"/>
              </a:rPr>
            </a:br>
            <a:r>
              <a:rPr lang="en-GB" sz="1200" b="0" dirty="0">
                <a:solidFill>
                  <a:srgbClr val="FF0000"/>
                </a:solidFill>
                <a:latin typeface="+mn-lt"/>
                <a:ea typeface="Tahoma" panose="020B0604030504040204" pitchFamily="34" charset="0"/>
                <a:cs typeface="Tahoma" panose="020B0604030504040204" pitchFamily="34" charset="0"/>
              </a:rPr>
              <a:t>In</a:t>
            </a:r>
            <a:r>
              <a:rPr lang="en-GB" sz="1200" b="0" baseline="0" dirty="0">
                <a:solidFill>
                  <a:srgbClr val="FF0000"/>
                </a:solidFill>
                <a:latin typeface="+mn-lt"/>
                <a:ea typeface="Tahoma" panose="020B0604030504040204" pitchFamily="34" charset="0"/>
                <a:cs typeface="Tahoma" panose="020B0604030504040204" pitchFamily="34" charset="0"/>
              </a:rPr>
              <a:t> this case there was a domestic history. Derek POTTER had a violent history and a cannabis user and “ex drinker”. Children described him </a:t>
            </a:r>
            <a:r>
              <a:rPr lang="en-GB" sz="1200" dirty="0">
                <a:latin typeface="+mn-lt"/>
                <a:ea typeface="Tahoma" panose="020B0604030504040204" pitchFamily="34" charset="0"/>
                <a:cs typeface="Tahoma" panose="020B0604030504040204" pitchFamily="34" charset="0"/>
              </a:rPr>
              <a:t>drinking for up to 4 days continuously where he would shout at Lesley, the children &amp; would regularly smash the house up. However as</a:t>
            </a:r>
            <a:r>
              <a:rPr lang="en-GB" sz="1200" baseline="0" dirty="0">
                <a:latin typeface="+mn-lt"/>
                <a:ea typeface="Tahoma" panose="020B0604030504040204" pitchFamily="34" charset="0"/>
                <a:cs typeface="Tahoma" panose="020B0604030504040204" pitchFamily="34" charset="0"/>
              </a:rPr>
              <a:t> far the community knew  he was well regarded and described as a perfectionist. </a:t>
            </a:r>
            <a:br>
              <a:rPr lang="en-GB" sz="1200" baseline="0" dirty="0">
                <a:latin typeface="+mn-lt"/>
                <a:ea typeface="Tahoma" panose="020B0604030504040204" pitchFamily="34" charset="0"/>
                <a:cs typeface="Tahoma" panose="020B0604030504040204" pitchFamily="34" charset="0"/>
              </a:rPr>
            </a:br>
            <a:br>
              <a:rPr lang="en-GB" sz="1200" baseline="0" dirty="0">
                <a:latin typeface="+mn-lt"/>
                <a:ea typeface="Tahoma" panose="020B0604030504040204" pitchFamily="34" charset="0"/>
                <a:cs typeface="Tahoma" panose="020B0604030504040204" pitchFamily="34" charset="0"/>
              </a:rPr>
            </a:br>
            <a:r>
              <a:rPr lang="en-GB" sz="1200" baseline="0" dirty="0">
                <a:latin typeface="+mn-lt"/>
                <a:ea typeface="Tahoma" panose="020B0604030504040204" pitchFamily="34" charset="0"/>
                <a:cs typeface="Tahoma" panose="020B0604030504040204" pitchFamily="34" charset="0"/>
              </a:rPr>
              <a:t>Inconsistencies in POTTER original account such as: Lesley was not depressed but overjoyed at daughter being pregnant, no diagnosis or evidence to suggest anxiety, back pain and arthritis but still able to hang self?</a:t>
            </a:r>
            <a:br>
              <a:rPr lang="en-GB" sz="1200" baseline="0" dirty="0">
                <a:latin typeface="+mn-lt"/>
                <a:ea typeface="Tahoma" panose="020B0604030504040204" pitchFamily="34" charset="0"/>
                <a:cs typeface="Tahoma" panose="020B0604030504040204" pitchFamily="34" charset="0"/>
              </a:rPr>
            </a:br>
            <a:br>
              <a:rPr lang="en-GB" sz="1200" baseline="0" dirty="0">
                <a:latin typeface="+mn-lt"/>
                <a:ea typeface="Tahoma" panose="020B0604030504040204" pitchFamily="34" charset="0"/>
                <a:cs typeface="Tahoma" panose="020B0604030504040204" pitchFamily="34" charset="0"/>
              </a:rPr>
            </a:br>
            <a:r>
              <a:rPr lang="en-GB" sz="1200" baseline="0" dirty="0">
                <a:latin typeface="+mn-lt"/>
                <a:ea typeface="Tahoma" panose="020B0604030504040204" pitchFamily="34" charset="0"/>
                <a:cs typeface="Tahoma" panose="020B0604030504040204" pitchFamily="34" charset="0"/>
              </a:rPr>
              <a:t>Other things were originally missed such as extensive bruising to legs and feet. It was deemed suicide as that what it looked like from the start. Update from Scene to CID lacked detail and therefore things were not escalated and evidence pointing to suspicious circumstances were missed. </a:t>
            </a:r>
          </a:p>
          <a:p>
            <a:pPr marL="0" indent="0">
              <a:buFont typeface="Arial" panose="020B0604020202020204" pitchFamily="34" charset="0"/>
              <a:buNone/>
            </a:pPr>
            <a:endParaRPr lang="en-GB" sz="1200" b="1" baseline="0" dirty="0">
              <a:solidFill>
                <a:srgbClr val="FF0000"/>
              </a:solidFill>
              <a:latin typeface="+mn-lt"/>
              <a:ea typeface="Tahoma" panose="020B0604030504040204" pitchFamily="34" charset="0"/>
              <a:cs typeface="Tahoma" panose="020B0604030504040204" pitchFamily="34" charset="0"/>
            </a:endParaRPr>
          </a:p>
          <a:p>
            <a:pPr marL="0" indent="0">
              <a:buFont typeface="Arial" panose="020B0604020202020204" pitchFamily="34" charset="0"/>
              <a:buNone/>
            </a:pPr>
            <a:r>
              <a:rPr lang="en-GB" sz="1200" b="1" u="sng" baseline="0" dirty="0">
                <a:solidFill>
                  <a:srgbClr val="FF0000"/>
                </a:solidFill>
                <a:latin typeface="+mn-lt"/>
                <a:ea typeface="Tahoma" panose="020B0604030504040204" pitchFamily="34" charset="0"/>
                <a:cs typeface="Tahoma" panose="020B0604030504040204" pitchFamily="34" charset="0"/>
              </a:rPr>
              <a:t>To note</a:t>
            </a:r>
            <a:r>
              <a:rPr lang="en-GB" sz="1200" b="1" baseline="0" dirty="0">
                <a:solidFill>
                  <a:srgbClr val="FF0000"/>
                </a:solidFill>
                <a:latin typeface="+mn-lt"/>
                <a:ea typeface="Tahoma" panose="020B0604030504040204" pitchFamily="34" charset="0"/>
                <a:cs typeface="Tahoma" panose="020B0604030504040204" pitchFamily="34" charset="0"/>
              </a:rPr>
              <a:t> </a:t>
            </a:r>
            <a:r>
              <a:rPr lang="en-GB" sz="1200" b="0" baseline="0" dirty="0">
                <a:solidFill>
                  <a:schemeClr val="tx1"/>
                </a:solidFill>
                <a:latin typeface="+mn-lt"/>
                <a:ea typeface="Tahoma" panose="020B0604030504040204" pitchFamily="34" charset="0"/>
                <a:cs typeface="Tahoma" panose="020B0604030504040204" pitchFamily="34" charset="0"/>
              </a:rPr>
              <a:t>a</a:t>
            </a:r>
            <a:r>
              <a:rPr lang="en-GB" sz="1200" dirty="0">
                <a:latin typeface="+mn-lt"/>
                <a:ea typeface="Tahoma" panose="020B0604030504040204" pitchFamily="34" charset="0"/>
                <a:cs typeface="Tahoma" panose="020B0604030504040204" pitchFamily="34" charset="0"/>
              </a:rPr>
              <a:t> female hanging by suicide is concerning alone. A </a:t>
            </a:r>
            <a:r>
              <a:rPr lang="en-GB" sz="1200" dirty="0">
                <a:solidFill>
                  <a:srgbClr val="FF0000"/>
                </a:solidFill>
                <a:latin typeface="+mn-lt"/>
                <a:ea typeface="Tahoma" panose="020B0604030504040204" pitchFamily="34" charset="0"/>
                <a:cs typeface="Tahoma" panose="020B0604030504040204" pitchFamily="34" charset="0"/>
              </a:rPr>
              <a:t>naked female </a:t>
            </a:r>
            <a:r>
              <a:rPr lang="en-GB" sz="1200" dirty="0">
                <a:latin typeface="+mn-lt"/>
                <a:ea typeface="Tahoma" panose="020B0604030504040204" pitchFamily="34" charset="0"/>
                <a:cs typeface="Tahoma" panose="020B0604030504040204" pitchFamily="34" charset="0"/>
              </a:rPr>
              <a:t>hanging by suicide is even</a:t>
            </a:r>
            <a:r>
              <a:rPr lang="en-GB" sz="1200" baseline="0" dirty="0">
                <a:latin typeface="+mn-lt"/>
                <a:ea typeface="Tahoma" panose="020B0604030504040204" pitchFamily="34" charset="0"/>
                <a:cs typeface="Tahoma" panose="020B0604030504040204" pitchFamily="34" charset="0"/>
              </a:rPr>
              <a:t> more </a:t>
            </a:r>
            <a:r>
              <a:rPr lang="en-GB" sz="1200" dirty="0">
                <a:latin typeface="+mn-lt"/>
                <a:ea typeface="Tahoma" panose="020B0604030504040204" pitchFamily="34" charset="0"/>
                <a:cs typeface="Tahoma" panose="020B0604030504040204" pitchFamily="34" charset="0"/>
              </a:rPr>
              <a:t>rarely heard of. Dr </a:t>
            </a:r>
            <a:r>
              <a:rPr lang="en-GB" sz="1200" dirty="0" err="1">
                <a:latin typeface="+mn-lt"/>
                <a:ea typeface="Tahoma" panose="020B0604030504040204" pitchFamily="34" charset="0"/>
                <a:cs typeface="Tahoma" panose="020B0604030504040204" pitchFamily="34" charset="0"/>
              </a:rPr>
              <a:t>Ryk</a:t>
            </a:r>
            <a:r>
              <a:rPr lang="en-GB" sz="1200" dirty="0">
                <a:latin typeface="+mn-lt"/>
                <a:ea typeface="Tahoma" panose="020B0604030504040204" pitchFamily="34" charset="0"/>
                <a:cs typeface="Tahoma" panose="020B0604030504040204" pitchFamily="34" charset="0"/>
              </a:rPr>
              <a:t> James HO Pathologist stated during cross examination that in over 30 </a:t>
            </a:r>
            <a:r>
              <a:rPr lang="en-GB" sz="1200" dirty="0" err="1">
                <a:latin typeface="+mn-lt"/>
                <a:ea typeface="Tahoma" panose="020B0604030504040204" pitchFamily="34" charset="0"/>
                <a:cs typeface="Tahoma" panose="020B0604030504040204" pitchFamily="34" charset="0"/>
              </a:rPr>
              <a:t>yrs</a:t>
            </a:r>
            <a:r>
              <a:rPr lang="en-GB" sz="1200" dirty="0">
                <a:latin typeface="+mn-lt"/>
                <a:ea typeface="Tahoma" panose="020B0604030504040204" pitchFamily="34" charset="0"/>
                <a:cs typeface="Tahoma" panose="020B0604030504040204" pitchFamily="34" charset="0"/>
              </a:rPr>
              <a:t> of practicing he could not recall dealing with one. To add to that a 67 year old female hanging herself in a dusty, dirty, old workshop!</a:t>
            </a:r>
            <a:r>
              <a:rPr lang="en-GB" sz="1200" baseline="0" dirty="0">
                <a:latin typeface="+mn-lt"/>
                <a:ea typeface="Tahoma" panose="020B0604030504040204" pitchFamily="34" charset="0"/>
                <a:cs typeface="Tahoma" panose="020B0604030504040204" pitchFamily="34" charset="0"/>
              </a:rPr>
              <a:t> There are studies to suggest females tend to go for less violent suicides where as males will gravitate more to them. </a:t>
            </a:r>
          </a:p>
          <a:p>
            <a:pPr marL="0" indent="0">
              <a:buFont typeface="Arial" panose="020B0604020202020204" pitchFamily="34" charset="0"/>
              <a:buNone/>
            </a:pPr>
            <a:endParaRPr lang="en-GB" sz="1200" baseline="0" dirty="0">
              <a:solidFill>
                <a:srgbClr val="FF0000"/>
              </a:solidFill>
              <a:latin typeface="+mn-lt"/>
              <a:ea typeface="Tahoma" panose="020B0604030504040204" pitchFamily="34" charset="0"/>
              <a:cs typeface="Tahoma" panose="020B0604030504040204" pitchFamily="34" charset="0"/>
            </a:endParaRPr>
          </a:p>
          <a:p>
            <a:pPr marL="0" indent="0">
              <a:buFont typeface="Arial" panose="020B0604020202020204" pitchFamily="34" charset="0"/>
              <a:buNone/>
            </a:pPr>
            <a:r>
              <a:rPr lang="en-GB" sz="1200" baseline="0" dirty="0">
                <a:solidFill>
                  <a:srgbClr val="FF0000"/>
                </a:solidFill>
                <a:latin typeface="+mn-lt"/>
                <a:ea typeface="Tahoma" panose="020B0604030504040204" pitchFamily="34" charset="0"/>
                <a:cs typeface="Tahoma" panose="020B0604030504040204" pitchFamily="34" charset="0"/>
              </a:rPr>
              <a:t>Supervisors will now attend all cases of violent and apparent suicides including drug deaths (SWP). </a:t>
            </a:r>
            <a:br>
              <a:rPr lang="en-GB" sz="1200" baseline="0" dirty="0">
                <a:solidFill>
                  <a:srgbClr val="FF0000"/>
                </a:solidFill>
                <a:latin typeface="+mn-lt"/>
                <a:ea typeface="Tahoma" panose="020B0604030504040204" pitchFamily="34" charset="0"/>
                <a:cs typeface="Tahoma" panose="020B0604030504040204" pitchFamily="34" charset="0"/>
              </a:rPr>
            </a:br>
            <a:br>
              <a:rPr lang="en-GB" sz="1200" baseline="0" dirty="0">
                <a:solidFill>
                  <a:srgbClr val="FF0000"/>
                </a:solidFill>
                <a:latin typeface="+mn-lt"/>
                <a:ea typeface="Tahoma" panose="020B0604030504040204" pitchFamily="34" charset="0"/>
                <a:cs typeface="Tahoma" panose="020B0604030504040204" pitchFamily="34" charset="0"/>
              </a:rPr>
            </a:br>
            <a:r>
              <a:rPr lang="en-GB" sz="1200" b="1" baseline="0" dirty="0">
                <a:solidFill>
                  <a:srgbClr val="FF0000"/>
                </a:solidFill>
                <a:latin typeface="+mn-lt"/>
                <a:ea typeface="Tahoma" panose="020B0604030504040204" pitchFamily="34" charset="0"/>
                <a:cs typeface="Tahoma" panose="020B0604030504040204" pitchFamily="34" charset="0"/>
              </a:rPr>
              <a:t>Sudden Deaths need to be treated as any other investigation </a:t>
            </a:r>
            <a:endParaRPr lang="en-GB" sz="1200" b="1" dirty="0">
              <a:solidFill>
                <a:srgbClr val="FF0000"/>
              </a:solidFill>
              <a:latin typeface="+mn-lt"/>
              <a:ea typeface="Tahoma" panose="020B0604030504040204" pitchFamily="34" charset="0"/>
              <a:cs typeface="Tahoma" panose="020B0604030504040204" pitchFamily="34" charset="0"/>
            </a:endParaRPr>
          </a:p>
          <a:p>
            <a:endParaRPr lang="en-GB" sz="14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9DB97CA-A6C6-49FA-B68E-E68FAE06F5D6}" type="slidenum">
              <a:rPr lang="en-GB" smtClean="0"/>
              <a:t>24</a:t>
            </a:fld>
            <a:endParaRPr lang="en-GB"/>
          </a:p>
        </p:txBody>
      </p:sp>
    </p:spTree>
    <p:extLst>
      <p:ext uri="{BB962C8B-B14F-4D97-AF65-F5344CB8AC3E}">
        <p14:creationId xmlns:p14="http://schemas.microsoft.com/office/powerpoint/2010/main" val="183400153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dirty="0" err="1"/>
              <a:t>TRiM</a:t>
            </a:r>
            <a:r>
              <a:rPr lang="en-GB" sz="1200" b="1" u="sng" baseline="0" dirty="0"/>
              <a:t> – Trauma Risk Management</a:t>
            </a:r>
            <a:br>
              <a:rPr lang="en-GB" sz="1200" b="1" u="sng" baseline="0" dirty="0"/>
            </a:br>
            <a:endParaRPr lang="en-GB" sz="1200" b="1" u="sng" baseline="0" dirty="0"/>
          </a:p>
          <a:p>
            <a:r>
              <a:rPr lang="en-GB" sz="1200" b="1" u="none" baseline="0" dirty="0"/>
              <a:t>QTS: What is </a:t>
            </a:r>
            <a:r>
              <a:rPr lang="en-GB" sz="1200" b="1" u="none" baseline="0" dirty="0" err="1"/>
              <a:t>TRiM</a:t>
            </a:r>
            <a:endParaRPr lang="en-GB" sz="1200" b="1" u="none"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TRiM</a:t>
            </a:r>
            <a:r>
              <a:rPr lang="en-GB" sz="1200" kern="1200" dirty="0">
                <a:solidFill>
                  <a:schemeClr val="tx1"/>
                </a:solidFill>
                <a:effectLst/>
                <a:latin typeface="+mn-lt"/>
                <a:ea typeface="+mn-ea"/>
                <a:cs typeface="+mn-cs"/>
              </a:rPr>
              <a:t> originates from the Falklands where Paras came back with PTSD whereas marines were all ok. It stems that Paras came straight back where as Marines did not and had the opportunity to talk to each, and discussed what had happened.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err="1">
                <a:solidFill>
                  <a:schemeClr val="tx1"/>
                </a:solidFill>
                <a:effectLst/>
                <a:latin typeface="+mn-lt"/>
                <a:ea typeface="+mn-ea"/>
                <a:cs typeface="+mn-cs"/>
              </a:rPr>
              <a:t>TRiM</a:t>
            </a:r>
            <a:r>
              <a:rPr lang="en-GB" sz="1200" kern="1200" dirty="0">
                <a:solidFill>
                  <a:schemeClr val="tx1"/>
                </a:solidFill>
                <a:effectLst/>
                <a:latin typeface="+mn-lt"/>
                <a:ea typeface="+mn-ea"/>
                <a:cs typeface="+mn-cs"/>
              </a:rPr>
              <a:t> has since been built following this discovery.</a:t>
            </a:r>
          </a:p>
          <a:p>
            <a:endParaRPr lang="en-GB" sz="1200" b="1" u="none" baseline="0" dirty="0"/>
          </a:p>
          <a:p>
            <a:pPr fontAlgn="base"/>
            <a:r>
              <a:rPr lang="en-GB" sz="1200" b="0" i="0" kern="1200" dirty="0">
                <a:solidFill>
                  <a:schemeClr val="tx1"/>
                </a:solidFill>
                <a:effectLst/>
                <a:latin typeface="+mn-lt"/>
                <a:ea typeface="+mn-ea"/>
                <a:cs typeface="+mn-cs"/>
              </a:rPr>
              <a:t>Police officers and staff can be exposed to the sorts of traumatic events that the general population would rarely encounter – taking a call from someone in real difficulty, violent assaults, sudden fatalities, murder, body recovery and so on. In addition, there is the regular confrontations inherent in operational policing, and potential scrutiny associated with working for the police service.  </a:t>
            </a:r>
          </a:p>
          <a:p>
            <a:pPr fontAlgn="base"/>
            <a:endParaRPr lang="en-GB" sz="1200" b="0" i="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Counselling and Trauma Advisors are normally notified of potentially traumatic incidents and arrange for </a:t>
            </a:r>
            <a:r>
              <a:rPr lang="en-GB" sz="1200" kern="1200" dirty="0" err="1">
                <a:solidFill>
                  <a:schemeClr val="tx1"/>
                </a:solidFill>
                <a:effectLst/>
                <a:latin typeface="+mn-lt"/>
                <a:ea typeface="+mn-ea"/>
                <a:cs typeface="+mn-cs"/>
              </a:rPr>
              <a:t>TRiM</a:t>
            </a:r>
            <a:r>
              <a:rPr lang="en-GB" sz="1200" kern="1200" dirty="0">
                <a:solidFill>
                  <a:schemeClr val="tx1"/>
                </a:solidFill>
                <a:effectLst/>
                <a:latin typeface="+mn-lt"/>
                <a:ea typeface="+mn-ea"/>
                <a:cs typeface="+mn-cs"/>
              </a:rPr>
              <a:t> facilitators to contact those that are believed to have been involved and may be at risk of an adverse reaction. The </a:t>
            </a:r>
            <a:r>
              <a:rPr lang="en-GB" sz="1200" kern="1200" dirty="0" err="1">
                <a:solidFill>
                  <a:schemeClr val="tx1"/>
                </a:solidFill>
                <a:effectLst/>
                <a:latin typeface="+mn-lt"/>
                <a:ea typeface="+mn-ea"/>
                <a:cs typeface="+mn-cs"/>
              </a:rPr>
              <a:t>TRiM</a:t>
            </a:r>
            <a:r>
              <a:rPr lang="en-GB" sz="1200" kern="1200" dirty="0">
                <a:solidFill>
                  <a:schemeClr val="tx1"/>
                </a:solidFill>
                <a:effectLst/>
                <a:latin typeface="+mn-lt"/>
                <a:ea typeface="+mn-ea"/>
                <a:cs typeface="+mn-cs"/>
              </a:rPr>
              <a:t> facilitator will assist you and probably carry out a stress risk assessment. The aim of the risk assessment is to ascertain how much an individual has been affected as a result of an incident.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However it is important that if you feel that you have been affected by any incident and have not been included in the TRIM process, that you contact the counselling and trauma advisors </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1. Focus of the Risk Assessment Meeting It is an opportunity to allow us to see how you are coping with the event in order that we can help you get any assistance you might need or feel you need. We also hope that you will gain reassurance about natural reactions to traumatic situations and have an opportunity to discuss coping strategies. Finally, the meeting will assist in pooling your experiences and resources.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2. Confidentiality It would be easy to say that everything that is said within this meeting is completely confidential and, to a great extent, it is. However in very exceptional circumstances it may become necessary to break confidentiality. If this is likely to happen it will be discussed with you first. The areas that require disclosure to a third party are:- </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Criminal activity or dishonesty in breach of Police Regs.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 Serious concerns regarding your safety and/or the safety of those around you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Apart from those two highly unusual exceptions, you can rest assured that what you say to your </a:t>
            </a:r>
            <a:r>
              <a:rPr lang="en-GB" sz="1200" kern="1200" dirty="0" err="1">
                <a:solidFill>
                  <a:schemeClr val="tx1"/>
                </a:solidFill>
                <a:effectLst/>
                <a:latin typeface="+mn-lt"/>
                <a:ea typeface="+mn-ea"/>
                <a:cs typeface="+mn-cs"/>
              </a:rPr>
              <a:t>TRiM</a:t>
            </a:r>
            <a:r>
              <a:rPr lang="en-GB" sz="1200" kern="1200" dirty="0">
                <a:solidFill>
                  <a:schemeClr val="tx1"/>
                </a:solidFill>
                <a:effectLst/>
                <a:latin typeface="+mn-lt"/>
                <a:ea typeface="+mn-ea"/>
                <a:cs typeface="+mn-cs"/>
              </a:rPr>
              <a:t> facilitator, will be retained in absolute confidence</a:t>
            </a:r>
            <a:r>
              <a:rPr lang="en-GB" sz="1200" b="1" u="sng" kern="1200" dirty="0">
                <a:solidFill>
                  <a:schemeClr val="tx1"/>
                </a:solidFill>
                <a:effectLst/>
                <a:latin typeface="+mn-lt"/>
                <a:ea typeface="+mn-ea"/>
                <a:cs typeface="+mn-cs"/>
              </a:rPr>
              <a:t>.</a:t>
            </a:r>
            <a:br>
              <a:rPr lang="en-GB" sz="1200" b="1" u="sng" kern="1200" dirty="0">
                <a:solidFill>
                  <a:schemeClr val="tx1"/>
                </a:solidFill>
                <a:effectLst/>
                <a:latin typeface="+mn-lt"/>
                <a:ea typeface="+mn-ea"/>
                <a:cs typeface="+mn-cs"/>
              </a:rPr>
            </a:br>
            <a:endParaRPr lang="en-GB" sz="1200" b="1" u="sng"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QTS:</a:t>
            </a:r>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Q. When</a:t>
            </a:r>
            <a:r>
              <a:rPr lang="en-GB" sz="1200" b="1" i="0" kern="1200" baseline="0" dirty="0">
                <a:solidFill>
                  <a:schemeClr val="tx1"/>
                </a:solidFill>
                <a:effectLst/>
                <a:latin typeface="+mn-lt"/>
                <a:ea typeface="+mn-ea"/>
                <a:cs typeface="+mn-cs"/>
              </a:rPr>
              <a:t> can you access </a:t>
            </a:r>
            <a:r>
              <a:rPr lang="en-GB" sz="1200" b="1" i="0" kern="1200" baseline="0" dirty="0" err="1">
                <a:solidFill>
                  <a:schemeClr val="tx1"/>
                </a:solidFill>
                <a:effectLst/>
                <a:latin typeface="+mn-lt"/>
                <a:ea typeface="+mn-ea"/>
                <a:cs typeface="+mn-cs"/>
              </a:rPr>
              <a:t>TRiM</a:t>
            </a:r>
            <a:r>
              <a:rPr lang="en-GB" sz="1200" b="1" i="0" kern="1200" baseline="0" dirty="0">
                <a:solidFill>
                  <a:schemeClr val="tx1"/>
                </a:solidFill>
                <a:effectLst/>
                <a:latin typeface="+mn-lt"/>
                <a:ea typeface="+mn-ea"/>
                <a:cs typeface="+mn-cs"/>
              </a:rPr>
              <a:t>?</a:t>
            </a:r>
            <a:br>
              <a:rPr lang="en-GB" sz="1200" b="1" i="0" kern="1200" baseline="0" dirty="0">
                <a:solidFill>
                  <a:schemeClr val="tx1"/>
                </a:solidFill>
                <a:effectLst/>
                <a:latin typeface="+mn-lt"/>
                <a:ea typeface="+mn-ea"/>
                <a:cs typeface="+mn-cs"/>
              </a:rPr>
            </a:br>
            <a:r>
              <a:rPr lang="en-GB" sz="1200" b="0" i="0" kern="1200" baseline="0" dirty="0">
                <a:solidFill>
                  <a:schemeClr val="tx1"/>
                </a:solidFill>
                <a:effectLst/>
                <a:latin typeface="+mn-lt"/>
                <a:ea typeface="+mn-ea"/>
                <a:cs typeface="+mn-cs"/>
              </a:rPr>
              <a:t>When you have </a:t>
            </a:r>
            <a:r>
              <a:rPr lang="en-GB" sz="1200" b="0" i="0" kern="1200" dirty="0">
                <a:solidFill>
                  <a:schemeClr val="tx1"/>
                </a:solidFill>
                <a:effectLst/>
                <a:latin typeface="+mn-lt"/>
                <a:ea typeface="+mn-ea"/>
                <a:cs typeface="+mn-cs"/>
              </a:rPr>
              <a:t>experienced a traumatic incident - that is any event that can be considered to be outside of an individual’s usual experience and causes physical, emotional or psychological harm.</a:t>
            </a:r>
            <a:br>
              <a:rPr lang="en-GB" sz="1200" b="0" i="0" kern="1200" baseline="0" dirty="0">
                <a:solidFill>
                  <a:schemeClr val="tx1"/>
                </a:solidFill>
                <a:effectLst/>
                <a:latin typeface="+mn-lt"/>
                <a:ea typeface="+mn-ea"/>
                <a:cs typeface="+mn-cs"/>
              </a:rPr>
            </a:br>
            <a:r>
              <a:rPr lang="en-GB" sz="1200" b="1" i="0" kern="1200" baseline="0" dirty="0">
                <a:solidFill>
                  <a:schemeClr val="tx1"/>
                </a:solidFill>
                <a:effectLst/>
                <a:latin typeface="+mn-lt"/>
                <a:ea typeface="+mn-ea"/>
                <a:cs typeface="+mn-cs"/>
              </a:rPr>
              <a:t>Q.</a:t>
            </a:r>
            <a:r>
              <a:rPr lang="en-GB" sz="1200" b="0" i="0" kern="1200" baseline="0" dirty="0">
                <a:solidFill>
                  <a:schemeClr val="tx1"/>
                </a:solidFill>
                <a:effectLst/>
                <a:latin typeface="+mn-lt"/>
                <a:ea typeface="+mn-ea"/>
                <a:cs typeface="+mn-cs"/>
              </a:rPr>
              <a:t> </a:t>
            </a:r>
            <a:r>
              <a:rPr lang="en-GB" sz="1200" b="1" i="0" kern="1200" baseline="0" dirty="0">
                <a:solidFill>
                  <a:schemeClr val="tx1"/>
                </a:solidFill>
                <a:effectLst/>
                <a:latin typeface="+mn-lt"/>
                <a:ea typeface="+mn-ea"/>
                <a:cs typeface="+mn-cs"/>
              </a:rPr>
              <a:t>Who has access to </a:t>
            </a:r>
            <a:r>
              <a:rPr lang="en-GB" sz="1200" b="1" i="0" kern="1200" baseline="0" dirty="0" err="1">
                <a:solidFill>
                  <a:schemeClr val="tx1"/>
                </a:solidFill>
                <a:effectLst/>
                <a:latin typeface="+mn-lt"/>
                <a:ea typeface="+mn-ea"/>
                <a:cs typeface="+mn-cs"/>
              </a:rPr>
              <a:t>TRiM</a:t>
            </a:r>
            <a:r>
              <a:rPr lang="en-GB" sz="1200" b="1" i="0" kern="1200" baseline="0" dirty="0">
                <a:solidFill>
                  <a:schemeClr val="tx1"/>
                </a:solidFill>
                <a:effectLst/>
                <a:latin typeface="+mn-lt"/>
                <a:ea typeface="+mn-ea"/>
                <a:cs typeface="+mn-cs"/>
              </a:rPr>
              <a:t>? </a:t>
            </a:r>
            <a:br>
              <a:rPr lang="en-GB" sz="1200" b="1" i="0" kern="1200" baseline="0" dirty="0">
                <a:solidFill>
                  <a:schemeClr val="tx1"/>
                </a:solidFill>
                <a:effectLst/>
                <a:latin typeface="+mn-lt"/>
                <a:ea typeface="+mn-ea"/>
                <a:cs typeface="+mn-cs"/>
              </a:rPr>
            </a:br>
            <a:r>
              <a:rPr lang="en-GB" sz="1200" b="0" i="0" kern="1200" dirty="0" err="1">
                <a:solidFill>
                  <a:schemeClr val="tx1"/>
                </a:solidFill>
                <a:effectLst/>
                <a:latin typeface="+mn-lt"/>
                <a:ea typeface="+mn-ea"/>
                <a:cs typeface="+mn-cs"/>
              </a:rPr>
              <a:t>TRiM</a:t>
            </a:r>
            <a:r>
              <a:rPr lang="en-GB" sz="1200" b="0" i="0" kern="1200" dirty="0">
                <a:solidFill>
                  <a:schemeClr val="tx1"/>
                </a:solidFill>
                <a:effectLst/>
                <a:latin typeface="+mn-lt"/>
                <a:ea typeface="+mn-ea"/>
                <a:cs typeface="+mn-cs"/>
              </a:rPr>
              <a:t> is available to any member of staff, warranted or not. </a:t>
            </a:r>
          </a:p>
          <a:p>
            <a:endParaRPr lang="en-GB" sz="1200" b="1" u="sng"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SWP</a:t>
            </a:r>
            <a:r>
              <a:rPr lang="en-GB" sz="1200" b="1" u="sng" kern="1200" baseline="0" dirty="0">
                <a:solidFill>
                  <a:schemeClr val="tx1"/>
                </a:solidFill>
                <a:effectLst/>
                <a:latin typeface="+mn-lt"/>
                <a:ea typeface="+mn-ea"/>
                <a:cs typeface="+mn-cs"/>
              </a:rPr>
              <a:t> Leaflet Link:- </a:t>
            </a:r>
            <a:r>
              <a:rPr lang="en-GB" sz="1200" b="0" u="sng" kern="1200" baseline="0" dirty="0">
                <a:solidFill>
                  <a:schemeClr val="tx1"/>
                </a:solidFill>
                <a:effectLst/>
                <a:latin typeface="+mn-lt"/>
                <a:ea typeface="+mn-ea"/>
                <a:cs typeface="+mn-cs"/>
              </a:rPr>
              <a:t>https://bob.swp-rest.police.int/sorce/beacon/dmdr/84062/view/TRiM%20Trauma%20Booklet.pdf</a:t>
            </a:r>
            <a:endParaRPr lang="en-GB" sz="1200" b="0" kern="1200" dirty="0">
              <a:solidFill>
                <a:schemeClr val="tx1"/>
              </a:solidFill>
              <a:effectLst/>
              <a:latin typeface="+mn-lt"/>
              <a:ea typeface="+mn-ea"/>
              <a:cs typeface="+mn-cs"/>
            </a:endParaRPr>
          </a:p>
          <a:p>
            <a:endParaRPr lang="en-GB" sz="14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9DB97CA-A6C6-49FA-B68E-E68FAE06F5D6}" type="slidenum">
              <a:rPr lang="en-GB" smtClean="0"/>
              <a:t>25</a:t>
            </a:fld>
            <a:endParaRPr lang="en-GB"/>
          </a:p>
        </p:txBody>
      </p:sp>
    </p:spTree>
    <p:extLst>
      <p:ext uri="{BB962C8B-B14F-4D97-AF65-F5344CB8AC3E}">
        <p14:creationId xmlns:p14="http://schemas.microsoft.com/office/powerpoint/2010/main" val="202180670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Trainer to leave Warning Slide up and then lead discussion with students on what can expect when seeing a dead body.</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Nothing will prepare an officer seeing a dead body. They will come as simple as in bed to weird positions and stages of decomposition. No matter what will need to remain professional.</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QTS:</a:t>
            </a:r>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 What sort of things will you expect when coming across a dead body?</a:t>
            </a:r>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Smell; </a:t>
            </a:r>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Bodily Fluids; </a:t>
            </a:r>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Gurgling Noises; </a:t>
            </a:r>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Gas; </a:t>
            </a:r>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Blanching; </a:t>
            </a:r>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Pealing of skin; </a:t>
            </a:r>
            <a:br>
              <a:rPr lang="en-GB" sz="1200" b="1" kern="1200" dirty="0">
                <a:solidFill>
                  <a:schemeClr val="tx1"/>
                </a:solidFill>
                <a:effectLst/>
                <a:latin typeface="+mn-lt"/>
                <a:ea typeface="+mn-ea"/>
                <a:cs typeface="+mn-cs"/>
              </a:rPr>
            </a:br>
            <a:r>
              <a:rPr lang="en-GB" sz="1200" b="1" kern="1200" dirty="0" err="1">
                <a:solidFill>
                  <a:schemeClr val="tx1"/>
                </a:solidFill>
                <a:effectLst/>
                <a:latin typeface="+mn-lt"/>
                <a:ea typeface="+mn-ea"/>
                <a:cs typeface="+mn-cs"/>
              </a:rPr>
              <a:t>flys</a:t>
            </a:r>
            <a:r>
              <a:rPr lang="en-GB" sz="1200" b="1" kern="1200" dirty="0">
                <a:solidFill>
                  <a:schemeClr val="tx1"/>
                </a:solidFill>
                <a:effectLst/>
                <a:latin typeface="+mn-lt"/>
                <a:ea typeface="+mn-ea"/>
                <a:cs typeface="+mn-cs"/>
              </a:rPr>
              <a:t> &amp; maggots; </a:t>
            </a:r>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Riga-mortis</a:t>
            </a:r>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Tongue Hanging out and</a:t>
            </a:r>
            <a:r>
              <a:rPr lang="en-GB" sz="1200" b="1" kern="1200" baseline="0" dirty="0">
                <a:solidFill>
                  <a:schemeClr val="tx1"/>
                </a:solidFill>
                <a:effectLst/>
                <a:latin typeface="+mn-lt"/>
                <a:ea typeface="+mn-ea"/>
                <a:cs typeface="+mn-cs"/>
              </a:rPr>
              <a:t> swollen (hangings)</a:t>
            </a:r>
            <a:br>
              <a:rPr lang="en-GB" sz="1200" b="1" kern="1200" dirty="0">
                <a:solidFill>
                  <a:schemeClr val="tx1"/>
                </a:solidFill>
                <a:effectLst/>
                <a:latin typeface="+mn-lt"/>
                <a:ea typeface="+mn-ea"/>
                <a:cs typeface="+mn-cs"/>
              </a:rPr>
            </a:br>
            <a:br>
              <a:rPr lang="en-GB" sz="1200" b="1"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Trainer to discuss the above and use past experience if available</a:t>
            </a:r>
            <a:r>
              <a:rPr lang="en-GB" sz="1200" kern="1200" baseline="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and remind students they are human, and it is ok to be sick/gag but they must try and leave the scene if are going to be sick. Reference back to </a:t>
            </a:r>
            <a:r>
              <a:rPr lang="en-GB" sz="1200" kern="1200" dirty="0" err="1">
                <a:solidFill>
                  <a:schemeClr val="tx1"/>
                </a:solidFill>
                <a:effectLst/>
                <a:latin typeface="+mn-lt"/>
                <a:ea typeface="+mn-ea"/>
                <a:cs typeface="+mn-cs"/>
              </a:rPr>
              <a:t>TRiM</a:t>
            </a:r>
            <a:r>
              <a:rPr lang="en-GB" sz="1200" kern="1200" dirty="0">
                <a:solidFill>
                  <a:schemeClr val="tx1"/>
                </a:solidFill>
                <a:effectLst/>
                <a:latin typeface="+mn-lt"/>
                <a:ea typeface="+mn-ea"/>
                <a:cs typeface="+mn-cs"/>
              </a:rPr>
              <a:t>.</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Warn and progress to next slides… Pictures</a:t>
            </a:r>
          </a:p>
          <a:p>
            <a:endParaRPr lang="en-GB" sz="1200" dirty="0"/>
          </a:p>
          <a:p>
            <a:r>
              <a:rPr lang="en-GB" sz="1200" dirty="0"/>
              <a:t>The first images are of the Lesley POTTER</a:t>
            </a:r>
            <a:r>
              <a:rPr lang="en-GB" sz="1200" baseline="0" dirty="0"/>
              <a:t> Scene. Warn Students as is recent scene and potential for people knowing the victim / family</a:t>
            </a:r>
            <a:endParaRPr lang="en-GB" sz="1200" dirty="0"/>
          </a:p>
          <a:p>
            <a:endParaRPr lang="en-GB" sz="1400" b="1"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9DB97CA-A6C6-49FA-B68E-E68FAE06F5D6}" type="slidenum">
              <a:rPr lang="en-GB" smtClean="0"/>
              <a:t>26</a:t>
            </a:fld>
            <a:endParaRPr lang="en-GB"/>
          </a:p>
        </p:txBody>
      </p:sp>
    </p:spTree>
    <p:extLst>
      <p:ext uri="{BB962C8B-B14F-4D97-AF65-F5344CB8AC3E}">
        <p14:creationId xmlns:p14="http://schemas.microsoft.com/office/powerpoint/2010/main" val="293398886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Lesley Potter Scene:</a:t>
            </a:r>
            <a:r>
              <a:rPr lang="en-GB" sz="1200" kern="1200" dirty="0">
                <a:solidFill>
                  <a:schemeClr val="tx1"/>
                </a:solidFill>
                <a:effectLst/>
                <a:latin typeface="+mn-lt"/>
                <a:ea typeface="+mn-ea"/>
                <a:cs typeface="+mn-cs"/>
              </a:rPr>
              <a:t> </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QTS:</a:t>
            </a:r>
            <a:r>
              <a:rPr lang="en-GB" sz="1200" kern="1200" dirty="0">
                <a:solidFill>
                  <a:schemeClr val="tx1"/>
                </a:solidFill>
                <a:effectLst/>
                <a:latin typeface="+mn-lt"/>
                <a:ea typeface="+mn-ea"/>
                <a:cs typeface="+mn-cs"/>
              </a:rPr>
              <a:t> </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a:t>
            </a:r>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If you attended this scene would you initially think it to be suspicious?</a:t>
            </a:r>
          </a:p>
          <a:p>
            <a:r>
              <a:rPr lang="en-GB" sz="1200" b="1" kern="1200" dirty="0">
                <a:solidFill>
                  <a:schemeClr val="tx1"/>
                </a:solidFill>
                <a:effectLst/>
                <a:latin typeface="+mn-lt"/>
                <a:ea typeface="+mn-ea"/>
                <a:cs typeface="+mn-cs"/>
              </a:rPr>
              <a:t>Q.</a:t>
            </a:r>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If this was a block of flats and the building had other flats with separate doors to lifts and stairs, how and what would you tape off?</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a:t>
            </a:r>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People need to go to work – do we allow this? </a:t>
            </a:r>
          </a:p>
          <a:p>
            <a:r>
              <a:rPr lang="en-GB" sz="1200" kern="1200" dirty="0">
                <a:solidFill>
                  <a:schemeClr val="tx1"/>
                </a:solidFill>
                <a:effectLst/>
                <a:latin typeface="+mn-lt"/>
                <a:ea typeface="+mn-ea"/>
                <a:cs typeface="+mn-cs"/>
              </a:rPr>
              <a:t>Officer standing in front doorway of flat.</a:t>
            </a: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Advice to officer</a:t>
            </a:r>
            <a:br>
              <a:rPr lang="en-GB" sz="1200" b="1"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Consider obliteration of evidence,</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Cordon,</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Commence Scene Log,</a:t>
            </a:r>
          </a:p>
          <a:p>
            <a:r>
              <a:rPr lang="en-GB" sz="1200" kern="1200" dirty="0">
                <a:solidFill>
                  <a:schemeClr val="tx1"/>
                </a:solidFill>
                <a:effectLst/>
                <a:latin typeface="+mn-lt"/>
                <a:ea typeface="+mn-ea"/>
                <a:cs typeface="+mn-cs"/>
              </a:rPr>
              <a:t>What are the Entry/Egress routes by Suspect &amp; Investigators?</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Least obvious route?</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Record on OEL/Logs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draw a sketch plan.</a:t>
            </a:r>
          </a:p>
          <a:p>
            <a:r>
              <a:rPr lang="en-GB" sz="1200" kern="1200" dirty="0">
                <a:solidFill>
                  <a:schemeClr val="tx1"/>
                </a:solidFill>
                <a:effectLst/>
                <a:latin typeface="+mn-lt"/>
                <a:ea typeface="+mn-ea"/>
                <a:cs typeface="+mn-cs"/>
              </a:rPr>
              <a:t>If during the night consider portable lighting. (Available on 24hr call out)</a:t>
            </a:r>
          </a:p>
          <a:p>
            <a:r>
              <a:rPr lang="en-GB" sz="1200" kern="1200" dirty="0">
                <a:solidFill>
                  <a:schemeClr val="tx1"/>
                </a:solidFill>
                <a:effectLst/>
                <a:latin typeface="+mn-lt"/>
                <a:ea typeface="+mn-ea"/>
                <a:cs typeface="+mn-cs"/>
              </a:rPr>
              <a:t> </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Think Five Principles</a:t>
            </a:r>
          </a:p>
          <a:p>
            <a:pPr lvl="0"/>
            <a:r>
              <a:rPr lang="en-GB" sz="1200" kern="1200" dirty="0">
                <a:solidFill>
                  <a:schemeClr val="tx1"/>
                </a:solidFill>
                <a:effectLst/>
                <a:latin typeface="+mn-lt"/>
                <a:ea typeface="+mn-ea"/>
                <a:cs typeface="+mn-cs"/>
              </a:rPr>
              <a:t> Preserve life</a:t>
            </a:r>
          </a:p>
          <a:p>
            <a:pPr lvl="0"/>
            <a:r>
              <a:rPr lang="en-GB" sz="1200" kern="1200" dirty="0">
                <a:solidFill>
                  <a:schemeClr val="tx1"/>
                </a:solidFill>
                <a:effectLst/>
                <a:latin typeface="+mn-lt"/>
                <a:ea typeface="+mn-ea"/>
                <a:cs typeface="+mn-cs"/>
              </a:rPr>
              <a:t> Preserve scenes</a:t>
            </a:r>
          </a:p>
          <a:p>
            <a:pPr lvl="0"/>
            <a:r>
              <a:rPr lang="en-GB" sz="1200" kern="1200" dirty="0">
                <a:solidFill>
                  <a:schemeClr val="tx1"/>
                </a:solidFill>
                <a:effectLst/>
                <a:latin typeface="+mn-lt"/>
                <a:ea typeface="+mn-ea"/>
                <a:cs typeface="+mn-cs"/>
              </a:rPr>
              <a:t> Secure evidence</a:t>
            </a:r>
          </a:p>
          <a:p>
            <a:pPr lvl="0"/>
            <a:r>
              <a:rPr lang="en-GB" sz="1200" kern="1200" dirty="0">
                <a:solidFill>
                  <a:schemeClr val="tx1"/>
                </a:solidFill>
                <a:effectLst/>
                <a:latin typeface="+mn-lt"/>
                <a:ea typeface="+mn-ea"/>
                <a:cs typeface="+mn-cs"/>
              </a:rPr>
              <a:t> Identify victim</a:t>
            </a:r>
          </a:p>
          <a:p>
            <a:pPr lvl="0"/>
            <a:r>
              <a:rPr lang="en-GB" sz="1200" kern="1200" dirty="0">
                <a:solidFill>
                  <a:schemeClr val="tx1"/>
                </a:solidFill>
                <a:effectLst/>
                <a:latin typeface="+mn-lt"/>
                <a:ea typeface="+mn-ea"/>
                <a:cs typeface="+mn-cs"/>
              </a:rPr>
              <a:t> Identify suspects</a:t>
            </a:r>
          </a:p>
          <a:p>
            <a:r>
              <a:rPr lang="en-GB" sz="1200" kern="1200" dirty="0">
                <a:solidFill>
                  <a:schemeClr val="tx1"/>
                </a:solidFill>
                <a:effectLst/>
                <a:latin typeface="+mn-lt"/>
                <a:ea typeface="+mn-ea"/>
                <a:cs typeface="+mn-cs"/>
              </a:rPr>
              <a:t>Note the conditions in the premises and where possible do not alter them. If you do so – </a:t>
            </a:r>
            <a:r>
              <a:rPr lang="en-GB" sz="1200" b="1" kern="1200" dirty="0">
                <a:solidFill>
                  <a:schemeClr val="tx1"/>
                </a:solidFill>
                <a:effectLst/>
                <a:latin typeface="+mn-lt"/>
                <a:ea typeface="+mn-ea"/>
                <a:cs typeface="+mn-cs"/>
              </a:rPr>
              <a:t>RECORD</a:t>
            </a:r>
            <a:endParaRPr lang="en-GB" sz="1200" kern="1200" dirty="0">
              <a:solidFill>
                <a:schemeClr val="tx1"/>
              </a:solidFill>
              <a:effectLst/>
              <a:latin typeface="+mn-lt"/>
              <a:ea typeface="+mn-ea"/>
              <a:cs typeface="+mn-cs"/>
            </a:endParaRPr>
          </a:p>
          <a:p>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QTS</a:t>
            </a:r>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 The phone rings in the property what do you do?</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A.</a:t>
            </a:r>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DO NOT USE/ANSWER THE TELEPHONE</a:t>
            </a:r>
          </a:p>
        </p:txBody>
      </p:sp>
      <p:sp>
        <p:nvSpPr>
          <p:cNvPr id="4" name="Slide Number Placeholder 3"/>
          <p:cNvSpPr>
            <a:spLocks noGrp="1"/>
          </p:cNvSpPr>
          <p:nvPr>
            <p:ph type="sldNum" sz="quarter" idx="5"/>
          </p:nvPr>
        </p:nvSpPr>
        <p:spPr/>
        <p:txBody>
          <a:bodyPr/>
          <a:lstStyle/>
          <a:p>
            <a:fld id="{C9DB97CA-A6C6-49FA-B68E-E68FAE06F5D6}" type="slidenum">
              <a:rPr lang="en-GB" smtClean="0"/>
              <a:t>27</a:t>
            </a:fld>
            <a:endParaRPr lang="en-GB"/>
          </a:p>
        </p:txBody>
      </p:sp>
    </p:spTree>
    <p:extLst>
      <p:ext uri="{BB962C8B-B14F-4D97-AF65-F5344CB8AC3E}">
        <p14:creationId xmlns:p14="http://schemas.microsoft.com/office/powerpoint/2010/main" val="248648673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What to do with the knot?</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QTS:</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a:t>
            </a:r>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Come across a hanging or a strangulation. What would you do with the knot, if the person has been pronounced?</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A.</a:t>
            </a:r>
            <a:r>
              <a:rPr lang="en-GB" sz="1200" kern="1200" dirty="0">
                <a:solidFill>
                  <a:schemeClr val="tx1"/>
                </a:solidFill>
                <a:effectLst/>
                <a:latin typeface="+mn-lt"/>
                <a:ea typeface="+mn-ea"/>
                <a:cs typeface="+mn-cs"/>
              </a:rPr>
              <a:t> Cut away from knot. Knot must go with body for post mortem.</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Assuming ROLE is declared on Police attendance, or death is already very apparent, then the ligature should be measured / scale photographed (CSI) BEFORE any cutting, so that the Pathologist / Coroner can examine. </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br>
              <a:rPr kumimoji="0" lang="en-GB" altLang="en-US" sz="1200" b="1" i="0" u="none" strike="noStrike" kern="1200" cap="none" spc="0" normalizeH="0" baseline="0" noProof="0" dirty="0">
                <a:ln>
                  <a:noFill/>
                </a:ln>
                <a:solidFill>
                  <a:prstClr val="black"/>
                </a:solidFill>
                <a:effectLst/>
                <a:uLnTx/>
                <a:uFillTx/>
                <a:latin typeface="+mn-lt"/>
                <a:ea typeface="+mn-ea"/>
                <a:cs typeface="+mn-cs"/>
              </a:rPr>
            </a:br>
            <a:r>
              <a:rPr kumimoji="0" lang="en-GB" altLang="en-US" sz="1200" b="1" i="0" u="none" strike="noStrike" kern="1200" cap="none" spc="0" normalizeH="0" baseline="0" noProof="0" dirty="0">
                <a:ln>
                  <a:noFill/>
                </a:ln>
                <a:solidFill>
                  <a:prstClr val="black"/>
                </a:solidFill>
                <a:effectLst/>
                <a:uLnTx/>
                <a:uFillTx/>
                <a:latin typeface="+mn-lt"/>
                <a:ea typeface="+mn-ea"/>
                <a:cs typeface="+mn-cs"/>
              </a:rPr>
              <a:t>Considerations?</a:t>
            </a:r>
            <a:endParaRPr kumimoji="0" lang="en-GB" altLang="en-US" sz="1200" b="0" i="0" u="none" strike="noStrike" kern="1200" cap="none" spc="0" normalizeH="0" baseline="0" noProof="0" dirty="0">
              <a:ln>
                <a:noFill/>
              </a:ln>
              <a:solidFill>
                <a:prstClr val="black"/>
              </a:solidFill>
              <a:effectLst/>
              <a:uLnTx/>
              <a:uFillTx/>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200" b="0" i="0" u="none" strike="noStrike" kern="1200" cap="none" spc="0" normalizeH="0" baseline="0" noProof="0" dirty="0">
                <a:ln>
                  <a:noFill/>
                </a:ln>
                <a:solidFill>
                  <a:prstClr val="black"/>
                </a:solidFill>
                <a:effectLst/>
                <a:uLnTx/>
                <a:uFillTx/>
                <a:latin typeface="+mn-lt"/>
                <a:ea typeface="+mn-ea"/>
                <a:cs typeface="+mn-cs"/>
              </a:rPr>
              <a:t>Stepping plates? (plates put on floor for officers / CSI to stand on. Reduce contamination of potential evidence on floor)</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200" b="0" i="0" u="none" strike="noStrike" kern="1200" cap="none" spc="0" normalizeH="0" baseline="0" noProof="0" dirty="0">
                <a:ln>
                  <a:noFill/>
                </a:ln>
                <a:solidFill>
                  <a:prstClr val="black"/>
                </a:solidFill>
                <a:effectLst/>
                <a:uLnTx/>
                <a:uFillTx/>
                <a:latin typeface="+mn-lt"/>
                <a:ea typeface="+mn-ea"/>
                <a:cs typeface="+mn-cs"/>
              </a:rPr>
              <a:t>Extra large steps? (To use to aid cutting down of body)</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200" b="0" i="0" u="none" strike="noStrike" kern="1200" cap="none" spc="0" normalizeH="0" baseline="0" noProof="0" dirty="0">
                <a:ln>
                  <a:noFill/>
                </a:ln>
                <a:solidFill>
                  <a:prstClr val="black"/>
                </a:solidFill>
                <a:effectLst/>
                <a:uLnTx/>
                <a:uFillTx/>
                <a:latin typeface="+mn-lt"/>
                <a:ea typeface="+mn-ea"/>
                <a:cs typeface="+mn-cs"/>
              </a:rPr>
              <a:t>You can only minimise loss not prevent it altogether.</a:t>
            </a:r>
            <a:endParaRPr kumimoji="0" lang="en-US" altLang="en-US"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9DB97CA-A6C6-49FA-B68E-E68FAE06F5D6}" type="slidenum">
              <a:rPr lang="en-GB" smtClean="0"/>
              <a:t>28</a:t>
            </a:fld>
            <a:endParaRPr lang="en-GB"/>
          </a:p>
        </p:txBody>
      </p:sp>
    </p:spTree>
    <p:extLst>
      <p:ext uri="{BB962C8B-B14F-4D97-AF65-F5344CB8AC3E}">
        <p14:creationId xmlns:p14="http://schemas.microsoft.com/office/powerpoint/2010/main" val="326995545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Hypostasis and blanching</a:t>
            </a:r>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QTS:</a:t>
            </a:r>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 </a:t>
            </a:r>
            <a:r>
              <a:rPr lang="en-GB" sz="1200" kern="1200" dirty="0">
                <a:solidFill>
                  <a:schemeClr val="tx1"/>
                </a:solidFill>
                <a:effectLst/>
                <a:latin typeface="+mn-lt"/>
                <a:ea typeface="+mn-ea"/>
                <a:cs typeface="+mn-cs"/>
              </a:rPr>
              <a:t>You come to a sudden death and as part of your search your role the body over and see this. What do you think?</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A. </a:t>
            </a:r>
            <a:r>
              <a:rPr lang="en-GB" sz="1200" kern="1200" dirty="0">
                <a:solidFill>
                  <a:schemeClr val="tx1"/>
                </a:solidFill>
                <a:effectLst/>
                <a:latin typeface="+mn-lt"/>
                <a:ea typeface="+mn-ea"/>
                <a:cs typeface="+mn-cs"/>
              </a:rPr>
              <a:t>Hypostasis &amp; Blanching</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Hypostasis or post mortem </a:t>
            </a:r>
            <a:r>
              <a:rPr lang="en-GB" sz="1200" kern="1200" dirty="0" err="1">
                <a:solidFill>
                  <a:schemeClr val="tx1"/>
                </a:solidFill>
                <a:effectLst/>
                <a:latin typeface="+mn-lt"/>
                <a:ea typeface="+mn-ea"/>
                <a:cs typeface="+mn-cs"/>
              </a:rPr>
              <a:t>lividity</a:t>
            </a:r>
            <a:r>
              <a:rPr lang="en-GB" sz="1200" kern="1200" dirty="0">
                <a:solidFill>
                  <a:schemeClr val="tx1"/>
                </a:solidFill>
                <a:effectLst/>
                <a:latin typeface="+mn-lt"/>
                <a:ea typeface="+mn-ea"/>
                <a:cs typeface="+mn-cs"/>
              </a:rPr>
              <a:t> starts 6 hours after death and becomes permanent after 10 – 12 hours depending on conditions. Pooling of blood to lower extremities, blanching caused by pressure can reveal if body has been moved after 10 –12 hours. Bodies should be delivered to mortuary (in white plastic sheeting) the same way up as they were found; here they have clearly been rolled over.</a:t>
            </a:r>
          </a:p>
          <a:p>
            <a:endParaRPr lang="en-GB" dirty="0"/>
          </a:p>
        </p:txBody>
      </p:sp>
      <p:sp>
        <p:nvSpPr>
          <p:cNvPr id="4" name="Slide Number Placeholder 3"/>
          <p:cNvSpPr>
            <a:spLocks noGrp="1"/>
          </p:cNvSpPr>
          <p:nvPr>
            <p:ph type="sldNum" sz="quarter" idx="10"/>
          </p:nvPr>
        </p:nvSpPr>
        <p:spPr/>
        <p:txBody>
          <a:bodyPr/>
          <a:lstStyle/>
          <a:p>
            <a:fld id="{C9DB97CA-A6C6-49FA-B68E-E68FAE06F5D6}" type="slidenum">
              <a:rPr lang="en-GB" smtClean="0"/>
              <a:t>29</a:t>
            </a:fld>
            <a:endParaRPr lang="en-GB"/>
          </a:p>
        </p:txBody>
      </p:sp>
    </p:spTree>
    <p:extLst>
      <p:ext uri="{BB962C8B-B14F-4D97-AF65-F5344CB8AC3E}">
        <p14:creationId xmlns:p14="http://schemas.microsoft.com/office/powerpoint/2010/main" val="369391049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Fire Arms:</a:t>
            </a:r>
            <a:br>
              <a:rPr lang="en-GB" b="1" dirty="0"/>
            </a:br>
            <a:r>
              <a:rPr lang="en-GB" sz="1200" b="1" kern="1200" dirty="0">
                <a:solidFill>
                  <a:schemeClr val="tx1"/>
                </a:solidFill>
                <a:effectLst/>
                <a:latin typeface="+mn-lt"/>
                <a:ea typeface="+mn-ea"/>
                <a:cs typeface="+mn-cs"/>
              </a:rPr>
              <a:t>Firearms: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QTS:</a:t>
            </a:r>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 </a:t>
            </a:r>
            <a:r>
              <a:rPr lang="en-GB" sz="1200" kern="1200" dirty="0">
                <a:solidFill>
                  <a:schemeClr val="tx1"/>
                </a:solidFill>
                <a:effectLst/>
                <a:latin typeface="+mn-lt"/>
                <a:ea typeface="+mn-ea"/>
                <a:cs typeface="+mn-cs"/>
              </a:rPr>
              <a:t>Think about this scene, what are the safety implications here?</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A.</a:t>
            </a:r>
            <a:r>
              <a:rPr lang="en-GB" sz="1200" kern="1200" dirty="0">
                <a:solidFill>
                  <a:schemeClr val="tx1"/>
                </a:solidFill>
                <a:effectLst/>
                <a:latin typeface="+mn-lt"/>
                <a:ea typeface="+mn-ea"/>
                <a:cs typeface="+mn-cs"/>
              </a:rPr>
              <a:t> Firearms</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a:t>
            </a:r>
            <a:r>
              <a:rPr lang="en-GB" sz="1200" kern="1200" dirty="0">
                <a:solidFill>
                  <a:schemeClr val="tx1"/>
                </a:solidFill>
                <a:effectLst/>
                <a:latin typeface="+mn-lt"/>
                <a:ea typeface="+mn-ea"/>
                <a:cs typeface="+mn-cs"/>
              </a:rPr>
              <a:t> What would you do?</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A. </a:t>
            </a:r>
            <a:r>
              <a:rPr lang="en-GB" sz="1200" kern="1200" dirty="0">
                <a:solidFill>
                  <a:schemeClr val="tx1"/>
                </a:solidFill>
                <a:effectLst/>
                <a:latin typeface="+mn-lt"/>
                <a:ea typeface="+mn-ea"/>
                <a:cs typeface="+mn-cs"/>
              </a:rPr>
              <a:t>ARV to make weapon safe? SOCO and Pathologist? PNC Firearms checks?</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Remember the 5 principles!</a:t>
            </a:r>
          </a:p>
        </p:txBody>
      </p:sp>
      <p:sp>
        <p:nvSpPr>
          <p:cNvPr id="4" name="Slide Number Placeholder 3"/>
          <p:cNvSpPr>
            <a:spLocks noGrp="1"/>
          </p:cNvSpPr>
          <p:nvPr>
            <p:ph type="sldNum" sz="quarter" idx="10"/>
          </p:nvPr>
        </p:nvSpPr>
        <p:spPr/>
        <p:txBody>
          <a:bodyPr/>
          <a:lstStyle/>
          <a:p>
            <a:fld id="{C9DB97CA-A6C6-49FA-B68E-E68FAE06F5D6}" type="slidenum">
              <a:rPr lang="en-GB" smtClean="0"/>
              <a:t>30</a:t>
            </a:fld>
            <a:endParaRPr lang="en-GB"/>
          </a:p>
        </p:txBody>
      </p:sp>
    </p:spTree>
    <p:extLst>
      <p:ext uri="{BB962C8B-B14F-4D97-AF65-F5344CB8AC3E}">
        <p14:creationId xmlns:p14="http://schemas.microsoft.com/office/powerpoint/2010/main" val="221461353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Exhibits at Scene: </a:t>
            </a:r>
            <a:br>
              <a:rPr lang="en-GB" sz="1200" b="1"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This picture is taken from the same scene as the previous slide.</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QTS:</a:t>
            </a:r>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 </a:t>
            </a:r>
            <a:r>
              <a:rPr lang="en-GB" sz="1200" kern="1200" dirty="0">
                <a:solidFill>
                  <a:schemeClr val="tx1"/>
                </a:solidFill>
                <a:effectLst/>
                <a:latin typeface="+mn-lt"/>
                <a:ea typeface="+mn-ea"/>
                <a:cs typeface="+mn-cs"/>
              </a:rPr>
              <a:t>You searched the house and come across this item what is it?</a:t>
            </a:r>
          </a:p>
          <a:p>
            <a:pPr lvl="0"/>
            <a:r>
              <a:rPr lang="en-GB" sz="1200" kern="1200" dirty="0">
                <a:solidFill>
                  <a:schemeClr val="tx1"/>
                </a:solidFill>
                <a:effectLst/>
                <a:latin typeface="+mn-lt"/>
                <a:ea typeface="+mn-ea"/>
                <a:cs typeface="+mn-cs"/>
              </a:rPr>
              <a:t>Apparent Suicide Note,</a:t>
            </a:r>
          </a:p>
          <a:p>
            <a:r>
              <a:rPr lang="en-GB" sz="1200" kern="1200" dirty="0">
                <a:solidFill>
                  <a:schemeClr val="tx1"/>
                </a:solidFill>
                <a:effectLst/>
                <a:latin typeface="+mn-lt"/>
                <a:ea typeface="+mn-ea"/>
                <a:cs typeface="+mn-cs"/>
              </a:rPr>
              <a:t> </a:t>
            </a:r>
          </a:p>
          <a:p>
            <a:pPr lvl="0"/>
            <a:r>
              <a:rPr lang="en-GB" sz="1200" kern="1200" dirty="0">
                <a:solidFill>
                  <a:schemeClr val="tx1"/>
                </a:solidFill>
                <a:effectLst/>
                <a:latin typeface="+mn-lt"/>
                <a:ea typeface="+mn-ea"/>
                <a:cs typeface="+mn-cs"/>
              </a:rPr>
              <a:t>What would you do with it?</a:t>
            </a:r>
          </a:p>
          <a:p>
            <a:pPr lvl="0"/>
            <a:r>
              <a:rPr lang="en-GB" sz="1200" kern="1200" dirty="0">
                <a:solidFill>
                  <a:schemeClr val="tx1"/>
                </a:solidFill>
                <a:effectLst/>
                <a:latin typeface="+mn-lt"/>
                <a:ea typeface="+mn-ea"/>
                <a:cs typeface="+mn-cs"/>
              </a:rPr>
              <a:t>Picture of in situ, Make note word for word and place on OEL. </a:t>
            </a:r>
            <a:r>
              <a:rPr lang="en-GB" sz="1200" b="1" kern="1200" dirty="0">
                <a:solidFill>
                  <a:schemeClr val="tx1"/>
                </a:solidFill>
                <a:effectLst/>
                <a:latin typeface="+mn-lt"/>
                <a:ea typeface="+mn-ea"/>
                <a:cs typeface="+mn-cs"/>
              </a:rPr>
              <a:t>Do not touch (think forensically!)</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en-GB" sz="1200" b="1" kern="1200" dirty="0">
                <a:solidFill>
                  <a:schemeClr val="tx1"/>
                </a:solidFill>
                <a:effectLst/>
                <a:latin typeface="+mn-lt"/>
                <a:ea typeface="+mn-ea"/>
                <a:cs typeface="+mn-cs"/>
              </a:rPr>
              <a:t>Considerations:</a:t>
            </a:r>
            <a:r>
              <a:rPr lang="en-GB" sz="1200" kern="1200" dirty="0">
                <a:solidFill>
                  <a:schemeClr val="tx1"/>
                </a:solidFill>
                <a:effectLst/>
                <a:latin typeface="+mn-lt"/>
                <a:ea typeface="+mn-ea"/>
                <a:cs typeface="+mn-cs"/>
              </a:rPr>
              <a:t> Finger Prints? Hand writing Samples? SOCO, blood splatters</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Same goes for any other potential exhibits in violent/suspicious deaths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Trainer to</a:t>
            </a:r>
            <a:r>
              <a:rPr lang="en-GB" sz="1200" kern="1200" baseline="0" dirty="0">
                <a:solidFill>
                  <a:schemeClr val="tx1"/>
                </a:solidFill>
                <a:effectLst/>
                <a:latin typeface="+mn-lt"/>
                <a:ea typeface="+mn-ea"/>
                <a:cs typeface="+mn-cs"/>
              </a:rPr>
              <a:t> play the following video which will link to BOB:</a:t>
            </a:r>
          </a:p>
          <a:p>
            <a:endParaRPr lang="en-GB" sz="120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u="sng" kern="1200" dirty="0">
                <a:solidFill>
                  <a:schemeClr val="tx1"/>
                </a:solidFill>
                <a:effectLst/>
                <a:latin typeface="+mn-lt"/>
                <a:ea typeface="+mn-ea"/>
                <a:cs typeface="+mn-cs"/>
                <a:hlinkClick r:id="rId3"/>
              </a:rPr>
              <a:t>Watch the video on the new digital Sudden Death Form (police.int)</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9DB97CA-A6C6-49FA-B68E-E68FAE06F5D6}" type="slidenum">
              <a:rPr lang="en-GB" smtClean="0"/>
              <a:t>31</a:t>
            </a:fld>
            <a:endParaRPr lang="en-GB"/>
          </a:p>
        </p:txBody>
      </p:sp>
    </p:spTree>
    <p:extLst>
      <p:ext uri="{BB962C8B-B14F-4D97-AF65-F5344CB8AC3E}">
        <p14:creationId xmlns:p14="http://schemas.microsoft.com/office/powerpoint/2010/main" val="237801779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Student</a:t>
            </a:r>
            <a:r>
              <a:rPr lang="en-GB" sz="1200" b="1" kern="1200" baseline="0" dirty="0">
                <a:solidFill>
                  <a:schemeClr val="tx1"/>
                </a:solidFill>
                <a:effectLst/>
                <a:latin typeface="+mn-lt"/>
                <a:ea typeface="+mn-ea"/>
                <a:cs typeface="+mn-cs"/>
              </a:rPr>
              <a:t> Welfare!</a:t>
            </a:r>
            <a:br>
              <a:rPr lang="en-GB" sz="1200" b="1" kern="1200" baseline="0" dirty="0">
                <a:solidFill>
                  <a:schemeClr val="tx1"/>
                </a:solidFill>
                <a:effectLst/>
                <a:latin typeface="+mn-lt"/>
                <a:ea typeface="+mn-ea"/>
                <a:cs typeface="+mn-cs"/>
              </a:rPr>
            </a:br>
            <a:r>
              <a:rPr lang="en-GB" sz="1200" kern="1200" dirty="0">
                <a:solidFill>
                  <a:schemeClr val="tx1"/>
                </a:solidFill>
                <a:effectLst/>
                <a:latin typeface="+mn-lt"/>
                <a:ea typeface="+mn-ea"/>
                <a:cs typeface="+mn-cs"/>
              </a:rPr>
              <a:t>Ensure that the students are okay as this was an emotive subject.</a:t>
            </a:r>
            <a:endParaRPr lang="en-GB" dirty="0"/>
          </a:p>
        </p:txBody>
      </p:sp>
      <p:sp>
        <p:nvSpPr>
          <p:cNvPr id="4" name="Slide Number Placeholder 3"/>
          <p:cNvSpPr>
            <a:spLocks noGrp="1"/>
          </p:cNvSpPr>
          <p:nvPr>
            <p:ph type="sldNum" sz="quarter" idx="10"/>
          </p:nvPr>
        </p:nvSpPr>
        <p:spPr/>
        <p:txBody>
          <a:bodyPr/>
          <a:lstStyle/>
          <a:p>
            <a:fld id="{C9DB97CA-A6C6-49FA-B68E-E68FAE06F5D6}" type="slidenum">
              <a:rPr lang="en-GB" smtClean="0"/>
              <a:t>32</a:t>
            </a:fld>
            <a:endParaRPr lang="en-GB"/>
          </a:p>
        </p:txBody>
      </p:sp>
    </p:spTree>
    <p:extLst>
      <p:ext uri="{BB962C8B-B14F-4D97-AF65-F5344CB8AC3E}">
        <p14:creationId xmlns:p14="http://schemas.microsoft.com/office/powerpoint/2010/main" val="15364160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180819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572211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2171765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03/07/2023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453633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03/07/2023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0179766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03/07/2023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64093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03/07/2023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40632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03/07/2023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899380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03/07/2023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19596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3414047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70445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459529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91757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604286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03/07/2023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437174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03/07/2023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795180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03/07/2023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522500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03/07/2023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798275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03/07/2023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178356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03/07/2023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513911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8237712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03/07/2023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3756669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03/07/2023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3.xml"/><Relationship Id="rId1"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03/07/2023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28650126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03/07/2023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243974425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03/07/2023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55"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13"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image" Target="../media/image7.png"/><Relationship Id="rId12"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18.xml"/><Relationship Id="rId6" Type="http://schemas.openxmlformats.org/officeDocument/2006/relationships/image" Target="../media/image6.jpg"/><Relationship Id="rId11" Type="http://schemas.openxmlformats.org/officeDocument/2006/relationships/diagramQuickStyle" Target="../diagrams/quickStyle1.xml"/><Relationship Id="rId5" Type="http://schemas.openxmlformats.org/officeDocument/2006/relationships/image" Target="../media/image5.png"/><Relationship Id="rId10" Type="http://schemas.openxmlformats.org/officeDocument/2006/relationships/diagramLayout" Target="../diagrams/layout1.xml"/><Relationship Id="rId4" Type="http://schemas.openxmlformats.org/officeDocument/2006/relationships/image" Target="../media/image4.png"/><Relationship Id="rId9"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image" Target="../media/image4.png"/><Relationship Id="rId7" Type="http://schemas.openxmlformats.org/officeDocument/2006/relationships/diagramData" Target="../diagrams/data2.xml"/><Relationship Id="rId2" Type="http://schemas.openxmlformats.org/officeDocument/2006/relationships/notesSlide" Target="../notesSlides/notesSlide3.xml"/><Relationship Id="rId1" Type="http://schemas.openxmlformats.org/officeDocument/2006/relationships/slideLayout" Target="../slideLayouts/slideLayout18.xml"/><Relationship Id="rId6" Type="http://schemas.openxmlformats.org/officeDocument/2006/relationships/image" Target="../media/image7.png"/><Relationship Id="rId11" Type="http://schemas.microsoft.com/office/2007/relationships/diagramDrawing" Target="../diagrams/drawing2.xml"/><Relationship Id="rId5" Type="http://schemas.openxmlformats.org/officeDocument/2006/relationships/image" Target="../media/image6.jpg"/><Relationship Id="rId10" Type="http://schemas.openxmlformats.org/officeDocument/2006/relationships/diagramColors" Target="../diagrams/colors2.xml"/><Relationship Id="rId4" Type="http://schemas.openxmlformats.org/officeDocument/2006/relationships/image" Target="../media/image5.png"/><Relationship Id="rId9"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image" Target="../media/image4.png"/><Relationship Id="rId7" Type="http://schemas.openxmlformats.org/officeDocument/2006/relationships/diagramData" Target="../diagrams/data3.xml"/><Relationship Id="rId12"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18.xml"/><Relationship Id="rId6" Type="http://schemas.openxmlformats.org/officeDocument/2006/relationships/image" Target="../media/image7.png"/><Relationship Id="rId11" Type="http://schemas.microsoft.com/office/2007/relationships/diagramDrawing" Target="../diagrams/drawing3.xml"/><Relationship Id="rId5" Type="http://schemas.openxmlformats.org/officeDocument/2006/relationships/image" Target="../media/image6.jpg"/><Relationship Id="rId10" Type="http://schemas.openxmlformats.org/officeDocument/2006/relationships/diagramColors" Target="../diagrams/colors3.xml"/><Relationship Id="rId4" Type="http://schemas.openxmlformats.org/officeDocument/2006/relationships/image" Target="../media/image5.png"/><Relationship Id="rId9"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8.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8.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8" Type="http://schemas.openxmlformats.org/officeDocument/2006/relationships/image" Target="../media/image6.jpg"/><Relationship Id="rId3" Type="http://schemas.openxmlformats.org/officeDocument/2006/relationships/image" Target="../media/image10.jpeg"/><Relationship Id="rId7"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8.xml"/><Relationship Id="rId6" Type="http://schemas.openxmlformats.org/officeDocument/2006/relationships/image" Target="../media/image4.png"/><Relationship Id="rId5" Type="http://schemas.openxmlformats.org/officeDocument/2006/relationships/image" Target="../media/image12.png"/><Relationship Id="rId10" Type="http://schemas.openxmlformats.org/officeDocument/2006/relationships/image" Target="../media/image13.png"/><Relationship Id="rId4" Type="http://schemas.openxmlformats.org/officeDocument/2006/relationships/image" Target="../media/image11.jpg"/><Relationship Id="rId9" Type="http://schemas.openxmlformats.org/officeDocument/2006/relationships/image" Target="../media/image7.png"/></Relationships>
</file>

<file path=ppt/slides/_rels/slide8.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4.jpg"/><Relationship Id="rId7"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8.xml"/><Relationship Id="rId6" Type="http://schemas.openxmlformats.org/officeDocument/2006/relationships/image" Target="../media/image6.jpg"/><Relationship Id="rId5" Type="http://schemas.openxmlformats.org/officeDocument/2006/relationships/image" Target="../media/image5.png"/><Relationship Id="rId10" Type="http://schemas.openxmlformats.org/officeDocument/2006/relationships/image" Target="../media/image17.png"/><Relationship Id="rId4" Type="http://schemas.openxmlformats.org/officeDocument/2006/relationships/image" Target="../media/image4.png"/><Relationship Id="rId9" Type="http://schemas.openxmlformats.org/officeDocument/2006/relationships/image" Target="../media/image16.png"/></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image" Target="../media/image4.png"/><Relationship Id="rId7" Type="http://schemas.openxmlformats.org/officeDocument/2006/relationships/diagramData" Target="../diagrams/data4.xml"/><Relationship Id="rId12"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18.xml"/><Relationship Id="rId6" Type="http://schemas.openxmlformats.org/officeDocument/2006/relationships/image" Target="../media/image7.png"/><Relationship Id="rId11" Type="http://schemas.microsoft.com/office/2007/relationships/diagramDrawing" Target="../diagrams/drawing4.xml"/><Relationship Id="rId5" Type="http://schemas.openxmlformats.org/officeDocument/2006/relationships/image" Target="../media/image6.jpg"/><Relationship Id="rId10" Type="http://schemas.openxmlformats.org/officeDocument/2006/relationships/diagramColors" Target="../diagrams/colors4.xml"/><Relationship Id="rId4" Type="http://schemas.openxmlformats.org/officeDocument/2006/relationships/image" Target="../media/image5.png"/><Relationship Id="rId9"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8" Type="http://schemas.openxmlformats.org/officeDocument/2006/relationships/diagramData" Target="../diagrams/data5.xml"/><Relationship Id="rId3" Type="http://schemas.openxmlformats.org/officeDocument/2006/relationships/image" Target="../media/image19.jpeg"/><Relationship Id="rId7" Type="http://schemas.openxmlformats.org/officeDocument/2006/relationships/image" Target="../media/image7.png"/><Relationship Id="rId12"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18.xml"/><Relationship Id="rId6" Type="http://schemas.openxmlformats.org/officeDocument/2006/relationships/image" Target="../media/image6.jpg"/><Relationship Id="rId11" Type="http://schemas.openxmlformats.org/officeDocument/2006/relationships/diagramColors" Target="../diagrams/colors5.xml"/><Relationship Id="rId5" Type="http://schemas.openxmlformats.org/officeDocument/2006/relationships/image" Target="../media/image5.png"/><Relationship Id="rId10" Type="http://schemas.openxmlformats.org/officeDocument/2006/relationships/diagramQuickStyle" Target="../diagrams/quickStyle5.xml"/><Relationship Id="rId4" Type="http://schemas.openxmlformats.org/officeDocument/2006/relationships/image" Target="../media/image4.png"/><Relationship Id="rId9"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image" Target="../media/image20.jpg"/><Relationship Id="rId7" Type="http://schemas.openxmlformats.org/officeDocument/2006/relationships/image" Target="../media/image24.jpeg"/><Relationship Id="rId12"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18.xml"/><Relationship Id="rId6" Type="http://schemas.openxmlformats.org/officeDocument/2006/relationships/image" Target="../media/image23.jfif"/><Relationship Id="rId11" Type="http://schemas.openxmlformats.org/officeDocument/2006/relationships/image" Target="../media/image6.jpg"/><Relationship Id="rId5" Type="http://schemas.openxmlformats.org/officeDocument/2006/relationships/image" Target="../media/image22.jfif"/><Relationship Id="rId10" Type="http://schemas.openxmlformats.org/officeDocument/2006/relationships/image" Target="../media/image5.png"/><Relationship Id="rId4" Type="http://schemas.openxmlformats.org/officeDocument/2006/relationships/image" Target="../media/image21.png"/><Relationship Id="rId9" Type="http://schemas.openxmlformats.org/officeDocument/2006/relationships/image" Target="../media/image4.png"/></Relationships>
</file>

<file path=ppt/slides/_rels/slide1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26.png"/><Relationship Id="rId7" Type="http://schemas.openxmlformats.org/officeDocument/2006/relationships/image" Target="../media/image30.jpg"/><Relationship Id="rId2" Type="http://schemas.openxmlformats.org/officeDocument/2006/relationships/notesSlide" Target="../notesSlides/notesSlide12.xml"/><Relationship Id="rId1" Type="http://schemas.openxmlformats.org/officeDocument/2006/relationships/slideLayout" Target="../slideLayouts/slideLayout18.xml"/><Relationship Id="rId6" Type="http://schemas.openxmlformats.org/officeDocument/2006/relationships/image" Target="../media/image29.jpg"/><Relationship Id="rId11" Type="http://schemas.openxmlformats.org/officeDocument/2006/relationships/image" Target="../media/image7.png"/><Relationship Id="rId5" Type="http://schemas.openxmlformats.org/officeDocument/2006/relationships/image" Target="../media/image28.png"/><Relationship Id="rId10" Type="http://schemas.openxmlformats.org/officeDocument/2006/relationships/image" Target="../media/image6.jpg"/><Relationship Id="rId4" Type="http://schemas.openxmlformats.org/officeDocument/2006/relationships/image" Target="../media/image27.png"/><Relationship Id="rId9"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18.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18.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8" Type="http://schemas.openxmlformats.org/officeDocument/2006/relationships/image" Target="../media/image36.jpeg"/><Relationship Id="rId13" Type="http://schemas.openxmlformats.org/officeDocument/2006/relationships/image" Target="../media/image6.jpg"/><Relationship Id="rId3" Type="http://schemas.openxmlformats.org/officeDocument/2006/relationships/image" Target="../media/image31.png"/><Relationship Id="rId7" Type="http://schemas.openxmlformats.org/officeDocument/2006/relationships/image" Target="../media/image35.jpg"/><Relationship Id="rId12"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18.xml"/><Relationship Id="rId6" Type="http://schemas.openxmlformats.org/officeDocument/2006/relationships/image" Target="../media/image34.png"/><Relationship Id="rId11" Type="http://schemas.openxmlformats.org/officeDocument/2006/relationships/image" Target="../media/image4.png"/><Relationship Id="rId5" Type="http://schemas.openxmlformats.org/officeDocument/2006/relationships/image" Target="../media/image33.jpg"/><Relationship Id="rId10" Type="http://schemas.openxmlformats.org/officeDocument/2006/relationships/image" Target="../media/image38.jpeg"/><Relationship Id="rId4" Type="http://schemas.openxmlformats.org/officeDocument/2006/relationships/image" Target="../media/image32.png"/><Relationship Id="rId9" Type="http://schemas.openxmlformats.org/officeDocument/2006/relationships/image" Target="../media/image37.jpeg"/><Relationship Id="rId14" Type="http://schemas.openxmlformats.org/officeDocument/2006/relationships/image" Target="../media/image7.png"/></Relationships>
</file>

<file path=ppt/slides/_rels/slide16.xml.rels><?xml version="1.0" encoding="UTF-8" standalone="yes"?>
<Relationships xmlns="http://schemas.openxmlformats.org/package/2006/relationships"><Relationship Id="rId8" Type="http://schemas.openxmlformats.org/officeDocument/2006/relationships/diagramLayout" Target="../diagrams/layout6.xml"/><Relationship Id="rId3" Type="http://schemas.openxmlformats.org/officeDocument/2006/relationships/image" Target="../media/image4.png"/><Relationship Id="rId7" Type="http://schemas.openxmlformats.org/officeDocument/2006/relationships/diagramData" Target="../diagrams/data6.xml"/><Relationship Id="rId12" Type="http://schemas.openxmlformats.org/officeDocument/2006/relationships/image" Target="../media/image39.png"/><Relationship Id="rId2" Type="http://schemas.openxmlformats.org/officeDocument/2006/relationships/notesSlide" Target="../notesSlides/notesSlide16.xml"/><Relationship Id="rId1" Type="http://schemas.openxmlformats.org/officeDocument/2006/relationships/slideLayout" Target="../slideLayouts/slideLayout18.xml"/><Relationship Id="rId6" Type="http://schemas.openxmlformats.org/officeDocument/2006/relationships/image" Target="../media/image7.png"/><Relationship Id="rId11" Type="http://schemas.microsoft.com/office/2007/relationships/diagramDrawing" Target="../diagrams/drawing6.xml"/><Relationship Id="rId5" Type="http://schemas.openxmlformats.org/officeDocument/2006/relationships/image" Target="../media/image6.jpg"/><Relationship Id="rId10" Type="http://schemas.openxmlformats.org/officeDocument/2006/relationships/diagramColors" Target="../diagrams/colors6.xml"/><Relationship Id="rId4" Type="http://schemas.openxmlformats.org/officeDocument/2006/relationships/image" Target="../media/image5.png"/><Relationship Id="rId9"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8" Type="http://schemas.openxmlformats.org/officeDocument/2006/relationships/diagramLayout" Target="../diagrams/layout7.xml"/><Relationship Id="rId3" Type="http://schemas.openxmlformats.org/officeDocument/2006/relationships/image" Target="../media/image4.png"/><Relationship Id="rId7" Type="http://schemas.openxmlformats.org/officeDocument/2006/relationships/diagramData" Target="../diagrams/data7.xml"/><Relationship Id="rId2" Type="http://schemas.openxmlformats.org/officeDocument/2006/relationships/notesSlide" Target="../notesSlides/notesSlide17.xml"/><Relationship Id="rId1" Type="http://schemas.openxmlformats.org/officeDocument/2006/relationships/slideLayout" Target="../slideLayouts/slideLayout18.xml"/><Relationship Id="rId6" Type="http://schemas.openxmlformats.org/officeDocument/2006/relationships/image" Target="../media/image7.png"/><Relationship Id="rId11" Type="http://schemas.microsoft.com/office/2007/relationships/diagramDrawing" Target="../diagrams/drawing7.xml"/><Relationship Id="rId5" Type="http://schemas.openxmlformats.org/officeDocument/2006/relationships/image" Target="../media/image6.jpg"/><Relationship Id="rId10" Type="http://schemas.openxmlformats.org/officeDocument/2006/relationships/diagramColors" Target="../diagrams/colors7.xml"/><Relationship Id="rId4" Type="http://schemas.openxmlformats.org/officeDocument/2006/relationships/image" Target="../media/image5.png"/><Relationship Id="rId9"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8" Type="http://schemas.openxmlformats.org/officeDocument/2006/relationships/diagramLayout" Target="../diagrams/layout8.xml"/><Relationship Id="rId3" Type="http://schemas.openxmlformats.org/officeDocument/2006/relationships/image" Target="../media/image4.png"/><Relationship Id="rId7" Type="http://schemas.openxmlformats.org/officeDocument/2006/relationships/diagramData" Target="../diagrams/data8.xml"/><Relationship Id="rId2" Type="http://schemas.openxmlformats.org/officeDocument/2006/relationships/notesSlide" Target="../notesSlides/notesSlide18.xml"/><Relationship Id="rId1" Type="http://schemas.openxmlformats.org/officeDocument/2006/relationships/slideLayout" Target="../slideLayouts/slideLayout18.xml"/><Relationship Id="rId6" Type="http://schemas.openxmlformats.org/officeDocument/2006/relationships/image" Target="../media/image7.png"/><Relationship Id="rId11" Type="http://schemas.microsoft.com/office/2007/relationships/diagramDrawing" Target="../diagrams/drawing8.xml"/><Relationship Id="rId5" Type="http://schemas.openxmlformats.org/officeDocument/2006/relationships/image" Target="../media/image6.jpg"/><Relationship Id="rId10" Type="http://schemas.openxmlformats.org/officeDocument/2006/relationships/diagramColors" Target="../diagrams/colors8.xml"/><Relationship Id="rId4" Type="http://schemas.openxmlformats.org/officeDocument/2006/relationships/image" Target="../media/image5.png"/><Relationship Id="rId9" Type="http://schemas.openxmlformats.org/officeDocument/2006/relationships/diagramQuickStyle" Target="../diagrams/quickStyle8.xml"/></Relationships>
</file>

<file path=ppt/slides/_rels/slide19.xml.rels><?xml version="1.0" encoding="UTF-8" standalone="yes"?>
<Relationships xmlns="http://schemas.openxmlformats.org/package/2006/relationships"><Relationship Id="rId8" Type="http://schemas.openxmlformats.org/officeDocument/2006/relationships/diagramLayout" Target="../diagrams/layout9.xml"/><Relationship Id="rId3" Type="http://schemas.openxmlformats.org/officeDocument/2006/relationships/image" Target="../media/image4.png"/><Relationship Id="rId7" Type="http://schemas.openxmlformats.org/officeDocument/2006/relationships/diagramData" Target="../diagrams/data9.xml"/><Relationship Id="rId2" Type="http://schemas.openxmlformats.org/officeDocument/2006/relationships/notesSlide" Target="../notesSlides/notesSlide19.xml"/><Relationship Id="rId1" Type="http://schemas.openxmlformats.org/officeDocument/2006/relationships/slideLayout" Target="../slideLayouts/slideLayout18.xml"/><Relationship Id="rId6" Type="http://schemas.openxmlformats.org/officeDocument/2006/relationships/image" Target="../media/image7.png"/><Relationship Id="rId11" Type="http://schemas.microsoft.com/office/2007/relationships/diagramDrawing" Target="../diagrams/drawing9.xml"/><Relationship Id="rId5" Type="http://schemas.openxmlformats.org/officeDocument/2006/relationships/image" Target="../media/image6.jpg"/><Relationship Id="rId10" Type="http://schemas.openxmlformats.org/officeDocument/2006/relationships/diagramColors" Target="../diagrams/colors9.xml"/><Relationship Id="rId4" Type="http://schemas.openxmlformats.org/officeDocument/2006/relationships/image" Target="../media/image5.png"/><Relationship Id="rId9" Type="http://schemas.openxmlformats.org/officeDocument/2006/relationships/diagramQuickStyle" Target="../diagrams/quickStyle9.xml"/></Relationships>
</file>

<file path=ppt/slides/_rels/slide20.xml.rels><?xml version="1.0" encoding="UTF-8" standalone="yes"?>
<Relationships xmlns="http://schemas.openxmlformats.org/package/2006/relationships"><Relationship Id="rId8" Type="http://schemas.openxmlformats.org/officeDocument/2006/relationships/image" Target="../media/image6.jpg"/><Relationship Id="rId3" Type="http://schemas.openxmlformats.org/officeDocument/2006/relationships/image" Target="../media/image41.jpeg"/><Relationship Id="rId7" Type="http://schemas.openxmlformats.org/officeDocument/2006/relationships/image" Target="../media/image5.png"/><Relationship Id="rId2" Type="http://schemas.openxmlformats.org/officeDocument/2006/relationships/notesSlide" Target="../notesSlides/notesSlide20.xml"/><Relationship Id="rId1" Type="http://schemas.openxmlformats.org/officeDocument/2006/relationships/slideLayout" Target="../slideLayouts/slideLayout18.xml"/><Relationship Id="rId6" Type="http://schemas.openxmlformats.org/officeDocument/2006/relationships/image" Target="../media/image4.png"/><Relationship Id="rId5" Type="http://schemas.openxmlformats.org/officeDocument/2006/relationships/image" Target="../media/image43.jpg"/><Relationship Id="rId4" Type="http://schemas.openxmlformats.org/officeDocument/2006/relationships/image" Target="../media/image42.jpg"/><Relationship Id="rId9" Type="http://schemas.openxmlformats.org/officeDocument/2006/relationships/image" Target="../media/image7.png"/></Relationships>
</file>

<file path=ppt/slides/_rels/slide21.xml.rels><?xml version="1.0" encoding="UTF-8" standalone="yes"?>
<Relationships xmlns="http://schemas.openxmlformats.org/package/2006/relationships"><Relationship Id="rId8" Type="http://schemas.openxmlformats.org/officeDocument/2006/relationships/diagramLayout" Target="../diagrams/layout10.xml"/><Relationship Id="rId3" Type="http://schemas.openxmlformats.org/officeDocument/2006/relationships/image" Target="../media/image4.png"/><Relationship Id="rId7" Type="http://schemas.openxmlformats.org/officeDocument/2006/relationships/diagramData" Target="../diagrams/data10.xml"/><Relationship Id="rId2" Type="http://schemas.openxmlformats.org/officeDocument/2006/relationships/notesSlide" Target="../notesSlides/notesSlide21.xml"/><Relationship Id="rId1" Type="http://schemas.openxmlformats.org/officeDocument/2006/relationships/slideLayout" Target="../slideLayouts/slideLayout18.xml"/><Relationship Id="rId6" Type="http://schemas.openxmlformats.org/officeDocument/2006/relationships/image" Target="../media/image7.png"/><Relationship Id="rId11" Type="http://schemas.microsoft.com/office/2007/relationships/diagramDrawing" Target="../diagrams/drawing10.xml"/><Relationship Id="rId5" Type="http://schemas.openxmlformats.org/officeDocument/2006/relationships/image" Target="../media/image6.jpg"/><Relationship Id="rId10" Type="http://schemas.openxmlformats.org/officeDocument/2006/relationships/diagramColors" Target="../diagrams/colors10.xml"/><Relationship Id="rId4" Type="http://schemas.openxmlformats.org/officeDocument/2006/relationships/image" Target="../media/image5.png"/><Relationship Id="rId9" Type="http://schemas.openxmlformats.org/officeDocument/2006/relationships/diagramQuickStyle" Target="../diagrams/quickStyle10.xml"/></Relationships>
</file>

<file path=ppt/slides/_rels/slide22.xml.rels><?xml version="1.0" encoding="UTF-8" standalone="yes"?>
<Relationships xmlns="http://schemas.openxmlformats.org/package/2006/relationships"><Relationship Id="rId8" Type="http://schemas.openxmlformats.org/officeDocument/2006/relationships/diagramLayout" Target="../diagrams/layout11.xml"/><Relationship Id="rId3" Type="http://schemas.openxmlformats.org/officeDocument/2006/relationships/image" Target="../media/image4.png"/><Relationship Id="rId7" Type="http://schemas.openxmlformats.org/officeDocument/2006/relationships/diagramData" Target="../diagrams/data11.xml"/><Relationship Id="rId2" Type="http://schemas.openxmlformats.org/officeDocument/2006/relationships/notesSlide" Target="../notesSlides/notesSlide22.xml"/><Relationship Id="rId1" Type="http://schemas.openxmlformats.org/officeDocument/2006/relationships/slideLayout" Target="../slideLayouts/slideLayout18.xml"/><Relationship Id="rId6" Type="http://schemas.openxmlformats.org/officeDocument/2006/relationships/image" Target="../media/image7.png"/><Relationship Id="rId11" Type="http://schemas.microsoft.com/office/2007/relationships/diagramDrawing" Target="../diagrams/drawing11.xml"/><Relationship Id="rId5" Type="http://schemas.openxmlformats.org/officeDocument/2006/relationships/image" Target="../media/image6.jpg"/><Relationship Id="rId10" Type="http://schemas.openxmlformats.org/officeDocument/2006/relationships/diagramColors" Target="../diagrams/colors11.xml"/><Relationship Id="rId4" Type="http://schemas.openxmlformats.org/officeDocument/2006/relationships/image" Target="../media/image5.png"/><Relationship Id="rId9" Type="http://schemas.openxmlformats.org/officeDocument/2006/relationships/diagramQuickStyle" Target="../diagrams/quickStyle11.xml"/></Relationships>
</file>

<file path=ppt/slides/_rels/slide23.xml.rels><?xml version="1.0" encoding="UTF-8" standalone="yes"?>
<Relationships xmlns="http://schemas.openxmlformats.org/package/2006/relationships"><Relationship Id="rId8" Type="http://schemas.openxmlformats.org/officeDocument/2006/relationships/image" Target="../media/image7.png"/><Relationship Id="rId13" Type="http://schemas.microsoft.com/office/2007/relationships/diagramDrawing" Target="../diagrams/drawing12.xml"/><Relationship Id="rId3" Type="http://schemas.openxmlformats.org/officeDocument/2006/relationships/image" Target="../media/image44.jpeg"/><Relationship Id="rId7" Type="http://schemas.openxmlformats.org/officeDocument/2006/relationships/image" Target="../media/image6.jpg"/><Relationship Id="rId12" Type="http://schemas.openxmlformats.org/officeDocument/2006/relationships/diagramColors" Target="../diagrams/colors12.xml"/><Relationship Id="rId2" Type="http://schemas.openxmlformats.org/officeDocument/2006/relationships/notesSlide" Target="../notesSlides/notesSlide23.xml"/><Relationship Id="rId1" Type="http://schemas.openxmlformats.org/officeDocument/2006/relationships/slideLayout" Target="../slideLayouts/slideLayout18.xml"/><Relationship Id="rId6" Type="http://schemas.openxmlformats.org/officeDocument/2006/relationships/image" Target="../media/image5.png"/><Relationship Id="rId11" Type="http://schemas.openxmlformats.org/officeDocument/2006/relationships/diagramQuickStyle" Target="../diagrams/quickStyle12.xml"/><Relationship Id="rId5" Type="http://schemas.openxmlformats.org/officeDocument/2006/relationships/image" Target="../media/image4.png"/><Relationship Id="rId10" Type="http://schemas.openxmlformats.org/officeDocument/2006/relationships/diagramLayout" Target="../diagrams/layout12.xml"/><Relationship Id="rId4" Type="http://schemas.openxmlformats.org/officeDocument/2006/relationships/image" Target="../media/image45.jpeg"/><Relationship Id="rId9" Type="http://schemas.openxmlformats.org/officeDocument/2006/relationships/diagramData" Target="../diagrams/data12.xml"/></Relationships>
</file>

<file path=ppt/slides/_rels/slide24.xml.rels><?xml version="1.0" encoding="UTF-8" standalone="yes"?>
<Relationships xmlns="http://schemas.openxmlformats.org/package/2006/relationships"><Relationship Id="rId3" Type="http://schemas.openxmlformats.org/officeDocument/2006/relationships/image" Target="../media/image46.jpg"/><Relationship Id="rId7" Type="http://schemas.openxmlformats.org/officeDocument/2006/relationships/image" Target="../media/image7.png"/><Relationship Id="rId2" Type="http://schemas.openxmlformats.org/officeDocument/2006/relationships/notesSlide" Target="../notesSlides/notesSlide24.xml"/><Relationship Id="rId1" Type="http://schemas.openxmlformats.org/officeDocument/2006/relationships/slideLayout" Target="../slideLayouts/slideLayout18.xml"/><Relationship Id="rId6" Type="http://schemas.openxmlformats.org/officeDocument/2006/relationships/image" Target="../media/image6.jpg"/><Relationship Id="rId5" Type="http://schemas.openxmlformats.org/officeDocument/2006/relationships/image" Target="../media/image5.png"/><Relationship Id="rId4" Type="http://schemas.openxmlformats.org/officeDocument/2006/relationships/image" Target="../media/image4.png"/></Relationships>
</file>

<file path=ppt/slides/_rels/slide25.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47.png"/><Relationship Id="rId2" Type="http://schemas.openxmlformats.org/officeDocument/2006/relationships/notesSlide" Target="../notesSlides/notesSlide25.xml"/><Relationship Id="rId1" Type="http://schemas.openxmlformats.org/officeDocument/2006/relationships/slideLayout" Target="../slideLayouts/slideLayout18.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26.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48.png"/><Relationship Id="rId2" Type="http://schemas.openxmlformats.org/officeDocument/2006/relationships/notesSlide" Target="../notesSlides/notesSlide26.xml"/><Relationship Id="rId1" Type="http://schemas.openxmlformats.org/officeDocument/2006/relationships/slideLayout" Target="../slideLayouts/slideLayout18.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_rels/slide2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49.jpeg"/><Relationship Id="rId7" Type="http://schemas.openxmlformats.org/officeDocument/2006/relationships/image" Target="../media/image6.jpg"/><Relationship Id="rId2" Type="http://schemas.openxmlformats.org/officeDocument/2006/relationships/notesSlide" Target="../notesSlides/notesSlide27.xml"/><Relationship Id="rId1" Type="http://schemas.openxmlformats.org/officeDocument/2006/relationships/slideLayout" Target="../slideLayouts/slideLayout18.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50.jpeg"/></Relationships>
</file>

<file path=ppt/slides/_rels/slide28.xml.rels><?xml version="1.0" encoding="UTF-8" standalone="yes"?>
<Relationships xmlns="http://schemas.openxmlformats.org/package/2006/relationships"><Relationship Id="rId3" Type="http://schemas.openxmlformats.org/officeDocument/2006/relationships/image" Target="../media/image51.png"/><Relationship Id="rId7" Type="http://schemas.openxmlformats.org/officeDocument/2006/relationships/image" Target="../media/image7.png"/><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image" Target="../media/image6.jpg"/><Relationship Id="rId5" Type="http://schemas.openxmlformats.org/officeDocument/2006/relationships/image" Target="../media/image5.png"/><Relationship Id="rId4" Type="http://schemas.openxmlformats.org/officeDocument/2006/relationships/image" Target="../media/image4.png"/></Relationships>
</file>

<file path=ppt/slides/_rels/slide29.xml.rels><?xml version="1.0" encoding="UTF-8" standalone="yes"?>
<Relationships xmlns="http://schemas.openxmlformats.org/package/2006/relationships"><Relationship Id="rId3" Type="http://schemas.openxmlformats.org/officeDocument/2006/relationships/image" Target="../media/image52.png"/><Relationship Id="rId7" Type="http://schemas.openxmlformats.org/officeDocument/2006/relationships/image" Target="../media/image7.png"/><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image" Target="../media/image6.jpg"/><Relationship Id="rId5" Type="http://schemas.openxmlformats.org/officeDocument/2006/relationships/image" Target="../media/image5.png"/><Relationship Id="rId4" Type="http://schemas.openxmlformats.org/officeDocument/2006/relationships/image" Target="../media/image4.png"/></Relationships>
</file>

<file path=ppt/slides/_rels/slide30.xml.rels><?xml version="1.0" encoding="UTF-8" standalone="yes"?>
<Relationships xmlns="http://schemas.openxmlformats.org/package/2006/relationships"><Relationship Id="rId3" Type="http://schemas.openxmlformats.org/officeDocument/2006/relationships/image" Target="../media/image53.png"/><Relationship Id="rId7" Type="http://schemas.openxmlformats.org/officeDocument/2006/relationships/image" Target="../media/image7.png"/><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image" Target="../media/image6.jpg"/><Relationship Id="rId5" Type="http://schemas.openxmlformats.org/officeDocument/2006/relationships/image" Target="../media/image5.png"/><Relationship Id="rId4" Type="http://schemas.openxmlformats.org/officeDocument/2006/relationships/image" Target="../media/image4.png"/></Relationships>
</file>

<file path=ppt/slides/_rels/slide31.xml.rels><?xml version="1.0" encoding="UTF-8" standalone="yes"?>
<Relationships xmlns="http://schemas.openxmlformats.org/package/2006/relationships"><Relationship Id="rId3" Type="http://schemas.openxmlformats.org/officeDocument/2006/relationships/image" Target="../media/image54.png"/><Relationship Id="rId7" Type="http://schemas.openxmlformats.org/officeDocument/2006/relationships/image" Target="../media/image7.png"/><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image" Target="../media/image6.jpg"/><Relationship Id="rId5" Type="http://schemas.openxmlformats.org/officeDocument/2006/relationships/image" Target="../media/image5.png"/><Relationship Id="rId4" Type="http://schemas.openxmlformats.org/officeDocument/2006/relationships/image" Target="../media/image4.png"/></Relationships>
</file>

<file path=ppt/slides/_rels/slide32.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55.jpeg"/><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jpg"/><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6519B5A-D3ED-4003-B919-410EE18BBB53}"/>
              </a:ext>
            </a:extLst>
          </p:cNvPr>
          <p:cNvSpPr txBox="1"/>
          <p:nvPr/>
        </p:nvSpPr>
        <p:spPr>
          <a:xfrm>
            <a:off x="300779" y="5047933"/>
            <a:ext cx="7287298" cy="1200329"/>
          </a:xfrm>
          <a:prstGeom prst="rect">
            <a:avLst/>
          </a:prstGeom>
          <a:noFill/>
        </p:spPr>
        <p:txBody>
          <a:bodyPr wrap="square" rtlCol="0">
            <a:spAutoFit/>
          </a:bodyPr>
          <a:lstStyle/>
          <a:p>
            <a:r>
              <a:rPr lang="en-GB" sz="3200" b="1" dirty="0">
                <a:solidFill>
                  <a:schemeClr val="accent1">
                    <a:lumMod val="50000"/>
                  </a:schemeClr>
                </a:solidFill>
                <a:latin typeface="Arial Nova Cond" panose="020B0604020202020204" pitchFamily="34" charset="0"/>
                <a:ea typeface="Tahoma" panose="020B0604030504040204" pitchFamily="34" charset="0"/>
                <a:cs typeface="Tahoma" panose="020B0604030504040204" pitchFamily="34" charset="0"/>
              </a:rPr>
              <a:t>Responding to High Risk Incidents</a:t>
            </a:r>
          </a:p>
          <a:p>
            <a:r>
              <a:rPr lang="en-GB" sz="2000" dirty="0">
                <a:solidFill>
                  <a:schemeClr val="accent1">
                    <a:lumMod val="50000"/>
                  </a:schemeClr>
                </a:solidFill>
                <a:latin typeface="Arial Nova" panose="020B0504020202020204" pitchFamily="34" charset="0"/>
                <a:ea typeface="Tahoma" panose="020B0604030504040204" pitchFamily="34" charset="0"/>
                <a:cs typeface="Tahoma" panose="020B0604030504040204" pitchFamily="34" charset="0"/>
              </a:rPr>
              <a:t>- Sudden Death</a:t>
            </a:r>
            <a:endParaRPr lang="en-GB" sz="1200" dirty="0">
              <a:solidFill>
                <a:schemeClr val="accent1">
                  <a:lumMod val="50000"/>
                </a:schemeClr>
              </a:solidFill>
              <a:latin typeface="Arial Nova" panose="020B0504020202020204" pitchFamily="34" charset="0"/>
              <a:ea typeface="Tahoma" panose="020B0604030504040204" pitchFamily="34" charset="0"/>
              <a:cs typeface="Tahoma" panose="020B0604030504040204" pitchFamily="34" charset="0"/>
            </a:endParaRPr>
          </a:p>
          <a:p>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60386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Icon&#10;&#10;Description automatically generated">
            <a:extLst>
              <a:ext uri="{FF2B5EF4-FFF2-40B4-BE49-F238E27FC236}">
                <a16:creationId xmlns:a16="http://schemas.microsoft.com/office/drawing/2014/main" id="{2A212F50-A535-49D6-8189-F66DEC7AAF2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81750" y="4506125"/>
            <a:ext cx="1191050" cy="1044154"/>
          </a:xfrm>
          <a:prstGeom prst="rect">
            <a:avLst/>
          </a:prstGeom>
        </p:spPr>
      </p:pic>
      <p:grpSp>
        <p:nvGrpSpPr>
          <p:cNvPr id="6" name="Group 5">
            <a:extLst>
              <a:ext uri="{FF2B5EF4-FFF2-40B4-BE49-F238E27FC236}">
                <a16:creationId xmlns:a16="http://schemas.microsoft.com/office/drawing/2014/main" id="{356D7657-29AA-4A99-8F6B-E5FF404DA3B8}"/>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FB14D0DF-D258-468C-85DF-E0C68438C0F6}"/>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83D984B1-991D-4A25-A34C-7F4ECEF5CE7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437324C2-76A0-4D03-946E-E8214331CC0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30DCCD65-94E5-4576-A929-437DF5E48DE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8DDDE2CB-BB2D-462A-BDF2-DB693060329F}"/>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166FCF67-35ED-4BA4-9328-C5B9D799211F}"/>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4" name="Title 1">
            <a:extLst>
              <a:ext uri="{FF2B5EF4-FFF2-40B4-BE49-F238E27FC236}">
                <a16:creationId xmlns:a16="http://schemas.microsoft.com/office/drawing/2014/main" id="{2B8618A8-4284-4085-9D72-07E9E7F69661}"/>
              </a:ext>
            </a:extLst>
          </p:cNvPr>
          <p:cNvSpPr txBox="1">
            <a:spLocks/>
          </p:cNvSpPr>
          <p:nvPr/>
        </p:nvSpPr>
        <p:spPr>
          <a:xfrm>
            <a:off x="838200" y="365125"/>
            <a:ext cx="10515600" cy="549275"/>
          </a:xfrm>
          <a:prstGeom prst="rect">
            <a:avLst/>
          </a:prstGeom>
          <a:solidFill>
            <a:srgbClr val="002060"/>
          </a:solidFill>
        </p:spPr>
        <p:txBody>
          <a:bodyP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a:solidFill>
                  <a:schemeClr val="bg1"/>
                </a:solidFill>
                <a:latin typeface="+mn-lt"/>
              </a:rPr>
              <a:t>Sudden Death</a:t>
            </a:r>
            <a:endParaRPr lang="en-GB" sz="3600" b="1" dirty="0">
              <a:solidFill>
                <a:schemeClr val="bg1"/>
              </a:solidFill>
              <a:latin typeface="+mn-lt"/>
            </a:endParaRPr>
          </a:p>
        </p:txBody>
      </p:sp>
      <p:pic>
        <p:nvPicPr>
          <p:cNvPr id="2" name="Picture 1">
            <a:extLst>
              <a:ext uri="{FF2B5EF4-FFF2-40B4-BE49-F238E27FC236}">
                <a16:creationId xmlns:a16="http://schemas.microsoft.com/office/drawing/2014/main" id="{2151D1F9-282B-4FA6-B1AB-72428FD9B0F2}"/>
              </a:ext>
            </a:extLst>
          </p:cNvPr>
          <p:cNvPicPr>
            <a:picLocks noChangeAspect="1"/>
          </p:cNvPicPr>
          <p:nvPr/>
        </p:nvPicPr>
        <p:blipFill>
          <a:blip r:embed="rId8"/>
          <a:stretch>
            <a:fillRect/>
          </a:stretch>
        </p:blipFill>
        <p:spPr>
          <a:xfrm>
            <a:off x="9460718" y="3246820"/>
            <a:ext cx="2639797" cy="2633700"/>
          </a:xfrm>
          <a:prstGeom prst="rect">
            <a:avLst/>
          </a:prstGeom>
        </p:spPr>
      </p:pic>
      <p:graphicFrame>
        <p:nvGraphicFramePr>
          <p:cNvPr id="4" name="Diagram 3">
            <a:extLst>
              <a:ext uri="{FF2B5EF4-FFF2-40B4-BE49-F238E27FC236}">
                <a16:creationId xmlns:a16="http://schemas.microsoft.com/office/drawing/2014/main" id="{846F1D9E-7BDC-4DC8-A0E6-E41E4945C746}"/>
              </a:ext>
            </a:extLst>
          </p:cNvPr>
          <p:cNvGraphicFramePr/>
          <p:nvPr>
            <p:extLst>
              <p:ext uri="{D42A27DB-BD31-4B8C-83A1-F6EECF244321}">
                <p14:modId xmlns:p14="http://schemas.microsoft.com/office/powerpoint/2010/main" val="1954750647"/>
              </p:ext>
            </p:extLst>
          </p:nvPr>
        </p:nvGraphicFramePr>
        <p:xfrm>
          <a:off x="1191462" y="1091699"/>
          <a:ext cx="8295737" cy="4774966"/>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val="9198998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81040288-532F-4850-A0B9-1E98501D9496}"/>
                                            </p:graphicEl>
                                          </p:spTgt>
                                        </p:tgtEl>
                                        <p:attrNameLst>
                                          <p:attrName>style.visibility</p:attrName>
                                        </p:attrNameLst>
                                      </p:cBhvr>
                                      <p:to>
                                        <p:strVal val="visible"/>
                                      </p:to>
                                    </p:set>
                                    <p:animEffect transition="in" filter="fade">
                                      <p:cBhvr>
                                        <p:cTn id="7" dur="500"/>
                                        <p:tgtEl>
                                          <p:spTgt spid="4">
                                            <p:graphicEl>
                                              <a:dgm id="{81040288-532F-4850-A0B9-1E98501D949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44C52664-C32C-44D4-A434-2AB70E7A2271}"/>
                                            </p:graphicEl>
                                          </p:spTgt>
                                        </p:tgtEl>
                                        <p:attrNameLst>
                                          <p:attrName>style.visibility</p:attrName>
                                        </p:attrNameLst>
                                      </p:cBhvr>
                                      <p:to>
                                        <p:strVal val="visible"/>
                                      </p:to>
                                    </p:set>
                                    <p:animEffect transition="in" filter="fade">
                                      <p:cBhvr>
                                        <p:cTn id="12" dur="500"/>
                                        <p:tgtEl>
                                          <p:spTgt spid="4">
                                            <p:graphicEl>
                                              <a:dgm id="{44C52664-C32C-44D4-A434-2AB70E7A227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D6E154F0-E4C2-457C-B075-2725C7179675}"/>
                                            </p:graphicEl>
                                          </p:spTgt>
                                        </p:tgtEl>
                                        <p:attrNameLst>
                                          <p:attrName>style.visibility</p:attrName>
                                        </p:attrNameLst>
                                      </p:cBhvr>
                                      <p:to>
                                        <p:strVal val="visible"/>
                                      </p:to>
                                    </p:set>
                                    <p:animEffect transition="in" filter="fade">
                                      <p:cBhvr>
                                        <p:cTn id="15" dur="500"/>
                                        <p:tgtEl>
                                          <p:spTgt spid="4">
                                            <p:graphicEl>
                                              <a:dgm id="{D6E154F0-E4C2-457C-B075-2725C717967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9C71AEAE-AA72-4E93-8B18-0BBC8E32C82D}"/>
              </a:ext>
            </a:extLst>
          </p:cNvPr>
          <p:cNvSpPr txBox="1"/>
          <p:nvPr/>
        </p:nvSpPr>
        <p:spPr>
          <a:xfrm>
            <a:off x="704884" y="409877"/>
            <a:ext cx="1078223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Sudden Death </a:t>
            </a:r>
          </a:p>
        </p:txBody>
      </p:sp>
      <p:grpSp>
        <p:nvGrpSpPr>
          <p:cNvPr id="4" name="Group 3">
            <a:extLst>
              <a:ext uri="{FF2B5EF4-FFF2-40B4-BE49-F238E27FC236}">
                <a16:creationId xmlns:a16="http://schemas.microsoft.com/office/drawing/2014/main" id="{0609C9C8-04D3-4F54-9F7A-8EEBE3D14961}"/>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F7775330-C579-43BB-8BCE-DE3C62FED723}"/>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C3B927B1-3170-488B-AD57-12B9908022FD}"/>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9BEAA194-5E66-42D0-9D3B-8D23ABDE9C5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62605DDB-B48A-4076-839D-DCAD5D50E0C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DA0C0C4E-0744-4B01-B2C2-DDFE0633267F}"/>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10BAFC00-E1C9-4F2B-8879-EBBAC3C2BCE6}"/>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2" name="Diagram 1">
            <a:extLst>
              <a:ext uri="{FF2B5EF4-FFF2-40B4-BE49-F238E27FC236}">
                <a16:creationId xmlns:a16="http://schemas.microsoft.com/office/drawing/2014/main" id="{4A2767D3-121E-4BB3-BD37-CBD102351927}"/>
              </a:ext>
            </a:extLst>
          </p:cNvPr>
          <p:cNvGraphicFramePr/>
          <p:nvPr>
            <p:extLst>
              <p:ext uri="{D42A27DB-BD31-4B8C-83A1-F6EECF244321}">
                <p14:modId xmlns:p14="http://schemas.microsoft.com/office/powerpoint/2010/main" val="3798855233"/>
              </p:ext>
            </p:extLst>
          </p:nvPr>
        </p:nvGraphicFramePr>
        <p:xfrm>
          <a:off x="704883" y="1140940"/>
          <a:ext cx="10782231" cy="459329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491116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0D171CF-5EDA-4A28-9EAA-6E4867B36050}"/>
                                            </p:graphicEl>
                                          </p:spTgt>
                                        </p:tgtEl>
                                        <p:attrNameLst>
                                          <p:attrName>style.visibility</p:attrName>
                                        </p:attrNameLst>
                                      </p:cBhvr>
                                      <p:to>
                                        <p:strVal val="visible"/>
                                      </p:to>
                                    </p:set>
                                    <p:animEffect transition="in" filter="fade">
                                      <p:cBhvr>
                                        <p:cTn id="7" dur="500"/>
                                        <p:tgtEl>
                                          <p:spTgt spid="2">
                                            <p:graphicEl>
                                              <a:dgm id="{10D171CF-5EDA-4A28-9EAA-6E4867B3605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DC87327-4B26-4EF5-94E8-1C12992D8447}"/>
                                            </p:graphicEl>
                                          </p:spTgt>
                                        </p:tgtEl>
                                        <p:attrNameLst>
                                          <p:attrName>style.visibility</p:attrName>
                                        </p:attrNameLst>
                                      </p:cBhvr>
                                      <p:to>
                                        <p:strVal val="visible"/>
                                      </p:to>
                                    </p:set>
                                    <p:animEffect transition="in" filter="fade">
                                      <p:cBhvr>
                                        <p:cTn id="12" dur="500"/>
                                        <p:tgtEl>
                                          <p:spTgt spid="2">
                                            <p:graphicEl>
                                              <a:dgm id="{6DC87327-4B26-4EF5-94E8-1C12992D844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CBD12F55-3D51-4636-9EFA-1844C30A8863}"/>
                                            </p:graphicEl>
                                          </p:spTgt>
                                        </p:tgtEl>
                                        <p:attrNameLst>
                                          <p:attrName>style.visibility</p:attrName>
                                        </p:attrNameLst>
                                      </p:cBhvr>
                                      <p:to>
                                        <p:strVal val="visible"/>
                                      </p:to>
                                    </p:set>
                                    <p:animEffect transition="in" filter="fade">
                                      <p:cBhvr>
                                        <p:cTn id="17" dur="500"/>
                                        <p:tgtEl>
                                          <p:spTgt spid="2">
                                            <p:graphicEl>
                                              <a:dgm id="{CBD12F55-3D51-4636-9EFA-1844C30A8863}"/>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B26E07D5-E4BF-48F5-A290-1808A76421E7}"/>
                                            </p:graphicEl>
                                          </p:spTgt>
                                        </p:tgtEl>
                                        <p:attrNameLst>
                                          <p:attrName>style.visibility</p:attrName>
                                        </p:attrNameLst>
                                      </p:cBhvr>
                                      <p:to>
                                        <p:strVal val="visible"/>
                                      </p:to>
                                    </p:set>
                                    <p:animEffect transition="in" filter="fade">
                                      <p:cBhvr>
                                        <p:cTn id="22" dur="500"/>
                                        <p:tgtEl>
                                          <p:spTgt spid="2">
                                            <p:graphicEl>
                                              <a:dgm id="{B26E07D5-E4BF-48F5-A290-1808A76421E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1CCFEF61-A93D-415B-A2FB-0F8F978C8D3F}"/>
              </a:ext>
            </a:extLst>
          </p:cNvPr>
          <p:cNvSpPr txBox="1"/>
          <p:nvPr/>
        </p:nvSpPr>
        <p:spPr>
          <a:xfrm>
            <a:off x="707367" y="197924"/>
            <a:ext cx="1069675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Sudden Death </a:t>
            </a:r>
          </a:p>
        </p:txBody>
      </p:sp>
      <p:grpSp>
        <p:nvGrpSpPr>
          <p:cNvPr id="4" name="Group 3">
            <a:extLst>
              <a:ext uri="{FF2B5EF4-FFF2-40B4-BE49-F238E27FC236}">
                <a16:creationId xmlns:a16="http://schemas.microsoft.com/office/drawing/2014/main" id="{26F82E74-0776-4AAB-8A9E-5DCCFD4C2661}"/>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E46AB1A4-0E11-44B1-BA41-A3146C71F9E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C15C816B-60AF-40A7-BBAB-33BD70682FFC}"/>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C57A8BCB-6955-4C30-A2D9-EC4DC1F26E3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F7320FAA-27E2-4920-9AB3-F109C661BED1}"/>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2D45D65B-DD44-4BBA-8FDD-6F178919807F}"/>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405C9181-8547-40B2-B64B-2EAB3B9DEA6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11" name="Diagram 10">
            <a:extLst>
              <a:ext uri="{FF2B5EF4-FFF2-40B4-BE49-F238E27FC236}">
                <a16:creationId xmlns:a16="http://schemas.microsoft.com/office/drawing/2014/main" id="{2FAEE3A5-AF30-4DCF-BE56-E56E01448314}"/>
              </a:ext>
            </a:extLst>
          </p:cNvPr>
          <p:cNvGraphicFramePr/>
          <p:nvPr>
            <p:extLst>
              <p:ext uri="{D42A27DB-BD31-4B8C-83A1-F6EECF244321}">
                <p14:modId xmlns:p14="http://schemas.microsoft.com/office/powerpoint/2010/main" val="23486424"/>
              </p:ext>
            </p:extLst>
          </p:nvPr>
        </p:nvGraphicFramePr>
        <p:xfrm>
          <a:off x="961293" y="1019907"/>
          <a:ext cx="9321800" cy="481818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2" name="Picture 1">
            <a:extLst>
              <a:ext uri="{FF2B5EF4-FFF2-40B4-BE49-F238E27FC236}">
                <a16:creationId xmlns:a16="http://schemas.microsoft.com/office/drawing/2014/main" id="{B8B52962-0CEA-448D-97DB-B0CB5F7FF1A9}"/>
              </a:ext>
            </a:extLst>
          </p:cNvPr>
          <p:cNvPicPr>
            <a:picLocks noChangeAspect="1"/>
          </p:cNvPicPr>
          <p:nvPr/>
        </p:nvPicPr>
        <p:blipFill>
          <a:blip r:embed="rId12"/>
          <a:stretch>
            <a:fillRect/>
          </a:stretch>
        </p:blipFill>
        <p:spPr>
          <a:xfrm>
            <a:off x="8235497" y="3723365"/>
            <a:ext cx="3462828" cy="2066723"/>
          </a:xfrm>
          <a:prstGeom prst="rect">
            <a:avLst/>
          </a:prstGeom>
        </p:spPr>
      </p:pic>
    </p:spTree>
    <p:extLst>
      <p:ext uri="{BB962C8B-B14F-4D97-AF65-F5344CB8AC3E}">
        <p14:creationId xmlns:p14="http://schemas.microsoft.com/office/powerpoint/2010/main" val="38658615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graphicEl>
                                              <a:dgm id="{50F1B7B5-263E-4D24-8AB5-B682B67E64CA}"/>
                                            </p:graphicEl>
                                          </p:spTgt>
                                        </p:tgtEl>
                                        <p:attrNameLst>
                                          <p:attrName>style.visibility</p:attrName>
                                        </p:attrNameLst>
                                      </p:cBhvr>
                                      <p:to>
                                        <p:strVal val="visible"/>
                                      </p:to>
                                    </p:set>
                                    <p:animEffect transition="in" filter="fade">
                                      <p:cBhvr>
                                        <p:cTn id="7" dur="500"/>
                                        <p:tgtEl>
                                          <p:spTgt spid="11">
                                            <p:graphicEl>
                                              <a:dgm id="{50F1B7B5-263E-4D24-8AB5-B682B67E64C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graphicEl>
                                              <a:dgm id="{B4587E8C-9B1F-41FA-B6FF-A089DDF00347}"/>
                                            </p:graphicEl>
                                          </p:spTgt>
                                        </p:tgtEl>
                                        <p:attrNameLst>
                                          <p:attrName>style.visibility</p:attrName>
                                        </p:attrNameLst>
                                      </p:cBhvr>
                                      <p:to>
                                        <p:strVal val="visible"/>
                                      </p:to>
                                    </p:set>
                                    <p:animEffect transition="in" filter="fade">
                                      <p:cBhvr>
                                        <p:cTn id="12" dur="500"/>
                                        <p:tgtEl>
                                          <p:spTgt spid="11">
                                            <p:graphicEl>
                                              <a:dgm id="{B4587E8C-9B1F-41FA-B6FF-A089DDF0034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1">
                                            <p:graphicEl>
                                              <a:dgm id="{893B7F4D-3FD7-418A-9ACB-DD25E41F8B39}"/>
                                            </p:graphicEl>
                                          </p:spTgt>
                                        </p:tgtEl>
                                        <p:attrNameLst>
                                          <p:attrName>style.visibility</p:attrName>
                                        </p:attrNameLst>
                                      </p:cBhvr>
                                      <p:to>
                                        <p:strVal val="visible"/>
                                      </p:to>
                                    </p:set>
                                    <p:animEffect transition="in" filter="fade">
                                      <p:cBhvr>
                                        <p:cTn id="15" dur="500"/>
                                        <p:tgtEl>
                                          <p:spTgt spid="11">
                                            <p:graphicEl>
                                              <a:dgm id="{893B7F4D-3FD7-418A-9ACB-DD25E41F8B3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1">
                                            <p:graphicEl>
                                              <a:dgm id="{FEADDBAD-7A5C-48E3-84DC-0038E5950EE3}"/>
                                            </p:graphicEl>
                                          </p:spTgt>
                                        </p:tgtEl>
                                        <p:attrNameLst>
                                          <p:attrName>style.visibility</p:attrName>
                                        </p:attrNameLst>
                                      </p:cBhvr>
                                      <p:to>
                                        <p:strVal val="visible"/>
                                      </p:to>
                                    </p:set>
                                    <p:animEffect transition="in" filter="fade">
                                      <p:cBhvr>
                                        <p:cTn id="20" dur="500"/>
                                        <p:tgtEl>
                                          <p:spTgt spid="11">
                                            <p:graphicEl>
                                              <a:dgm id="{FEADDBAD-7A5C-48E3-84DC-0038E5950EE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1">
                                            <p:graphicEl>
                                              <a:dgm id="{1F02ACE7-077D-472E-8782-50E4D5942029}"/>
                                            </p:graphicEl>
                                          </p:spTgt>
                                        </p:tgtEl>
                                        <p:attrNameLst>
                                          <p:attrName>style.visibility</p:attrName>
                                        </p:attrNameLst>
                                      </p:cBhvr>
                                      <p:to>
                                        <p:strVal val="visible"/>
                                      </p:to>
                                    </p:set>
                                    <p:animEffect transition="in" filter="fade">
                                      <p:cBhvr>
                                        <p:cTn id="23" dur="500"/>
                                        <p:tgtEl>
                                          <p:spTgt spid="11">
                                            <p:graphicEl>
                                              <a:dgm id="{1F02ACE7-077D-472E-8782-50E4D594202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1">
                                            <p:graphicEl>
                                              <a:dgm id="{92ADAF02-54AF-46B6-BD71-F800CB83C964}"/>
                                            </p:graphicEl>
                                          </p:spTgt>
                                        </p:tgtEl>
                                        <p:attrNameLst>
                                          <p:attrName>style.visibility</p:attrName>
                                        </p:attrNameLst>
                                      </p:cBhvr>
                                      <p:to>
                                        <p:strVal val="visible"/>
                                      </p:to>
                                    </p:set>
                                    <p:animEffect transition="in" filter="fade">
                                      <p:cBhvr>
                                        <p:cTn id="28" dur="500"/>
                                        <p:tgtEl>
                                          <p:spTgt spid="11">
                                            <p:graphicEl>
                                              <a:dgm id="{92ADAF02-54AF-46B6-BD71-F800CB83C96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1">
                                            <p:graphicEl>
                                              <a:dgm id="{7BD855B0-FA05-4F08-8393-7B348696025F}"/>
                                            </p:graphicEl>
                                          </p:spTgt>
                                        </p:tgtEl>
                                        <p:attrNameLst>
                                          <p:attrName>style.visibility</p:attrName>
                                        </p:attrNameLst>
                                      </p:cBhvr>
                                      <p:to>
                                        <p:strVal val="visible"/>
                                      </p:to>
                                    </p:set>
                                    <p:animEffect transition="in" filter="fade">
                                      <p:cBhvr>
                                        <p:cTn id="31" dur="500"/>
                                        <p:tgtEl>
                                          <p:spTgt spid="11">
                                            <p:graphicEl>
                                              <a:dgm id="{7BD855B0-FA05-4F08-8393-7B348696025F}"/>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1">
                                            <p:graphicEl>
                                              <a:dgm id="{10BF0738-09D4-4D02-99FA-E5045D8B5B4A}"/>
                                            </p:graphicEl>
                                          </p:spTgt>
                                        </p:tgtEl>
                                        <p:attrNameLst>
                                          <p:attrName>style.visibility</p:attrName>
                                        </p:attrNameLst>
                                      </p:cBhvr>
                                      <p:to>
                                        <p:strVal val="visible"/>
                                      </p:to>
                                    </p:set>
                                    <p:animEffect transition="in" filter="fade">
                                      <p:cBhvr>
                                        <p:cTn id="36" dur="500"/>
                                        <p:tgtEl>
                                          <p:spTgt spid="11">
                                            <p:graphicEl>
                                              <a:dgm id="{10BF0738-09D4-4D02-99FA-E5045D8B5B4A}"/>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1">
                                            <p:graphicEl>
                                              <a:dgm id="{9E49B19F-01A0-4546-8E14-7B4414B72630}"/>
                                            </p:graphicEl>
                                          </p:spTgt>
                                        </p:tgtEl>
                                        <p:attrNameLst>
                                          <p:attrName>style.visibility</p:attrName>
                                        </p:attrNameLst>
                                      </p:cBhvr>
                                      <p:to>
                                        <p:strVal val="visible"/>
                                      </p:to>
                                    </p:set>
                                    <p:animEffect transition="in" filter="fade">
                                      <p:cBhvr>
                                        <p:cTn id="39" dur="500"/>
                                        <p:tgtEl>
                                          <p:spTgt spid="11">
                                            <p:graphicEl>
                                              <a:dgm id="{9E49B19F-01A0-4546-8E14-7B4414B72630}"/>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11">
                                            <p:graphicEl>
                                              <a:dgm id="{24920724-CD87-44FB-9906-85E13E99DEF6}"/>
                                            </p:graphicEl>
                                          </p:spTgt>
                                        </p:tgtEl>
                                        <p:attrNameLst>
                                          <p:attrName>style.visibility</p:attrName>
                                        </p:attrNameLst>
                                      </p:cBhvr>
                                      <p:to>
                                        <p:strVal val="visible"/>
                                      </p:to>
                                    </p:set>
                                    <p:animEffect transition="in" filter="fade">
                                      <p:cBhvr>
                                        <p:cTn id="44" dur="500"/>
                                        <p:tgtEl>
                                          <p:spTgt spid="11">
                                            <p:graphicEl>
                                              <a:dgm id="{24920724-CD87-44FB-9906-85E13E99DEF6}"/>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11">
                                            <p:graphicEl>
                                              <a:dgm id="{AE249E39-628A-4F65-B91D-FBBC3D2921FF}"/>
                                            </p:graphicEl>
                                          </p:spTgt>
                                        </p:tgtEl>
                                        <p:attrNameLst>
                                          <p:attrName>style.visibility</p:attrName>
                                        </p:attrNameLst>
                                      </p:cBhvr>
                                      <p:to>
                                        <p:strVal val="visible"/>
                                      </p:to>
                                    </p:set>
                                    <p:animEffect transition="in" filter="fade">
                                      <p:cBhvr>
                                        <p:cTn id="47" dur="500"/>
                                        <p:tgtEl>
                                          <p:spTgt spid="11">
                                            <p:graphicEl>
                                              <a:dgm id="{AE249E39-628A-4F65-B91D-FBBC3D2921FF}"/>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1">
                                            <p:graphicEl>
                                              <a:dgm id="{C6F38AF0-9F35-4433-964B-D62F0D21593C}"/>
                                            </p:graphicEl>
                                          </p:spTgt>
                                        </p:tgtEl>
                                        <p:attrNameLst>
                                          <p:attrName>style.visibility</p:attrName>
                                        </p:attrNameLst>
                                      </p:cBhvr>
                                      <p:to>
                                        <p:strVal val="visible"/>
                                      </p:to>
                                    </p:set>
                                    <p:animEffect transition="in" filter="fade">
                                      <p:cBhvr>
                                        <p:cTn id="52" dur="500"/>
                                        <p:tgtEl>
                                          <p:spTgt spid="11">
                                            <p:graphicEl>
                                              <a:dgm id="{C6F38AF0-9F35-4433-964B-D62F0D21593C}"/>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11">
                                            <p:graphicEl>
                                              <a:dgm id="{1DA2610F-158D-4D9A-B2B8-AEB7F0742D75}"/>
                                            </p:graphicEl>
                                          </p:spTgt>
                                        </p:tgtEl>
                                        <p:attrNameLst>
                                          <p:attrName>style.visibility</p:attrName>
                                        </p:attrNameLst>
                                      </p:cBhvr>
                                      <p:to>
                                        <p:strVal val="visible"/>
                                      </p:to>
                                    </p:set>
                                    <p:animEffect transition="in" filter="fade">
                                      <p:cBhvr>
                                        <p:cTn id="55" dur="500"/>
                                        <p:tgtEl>
                                          <p:spTgt spid="11">
                                            <p:graphicEl>
                                              <a:dgm id="{1DA2610F-158D-4D9A-B2B8-AEB7F0742D7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extBox 14">
            <a:extLst>
              <a:ext uri="{FF2B5EF4-FFF2-40B4-BE49-F238E27FC236}">
                <a16:creationId xmlns:a16="http://schemas.microsoft.com/office/drawing/2014/main" id="{F534D664-4B22-4EF8-8EF7-587E0BF1C873}"/>
              </a:ext>
            </a:extLst>
          </p:cNvPr>
          <p:cNvSpPr txBox="1"/>
          <p:nvPr/>
        </p:nvSpPr>
        <p:spPr>
          <a:xfrm>
            <a:off x="569344" y="320813"/>
            <a:ext cx="11076316"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Straightforward Sudden Death </a:t>
            </a:r>
          </a:p>
        </p:txBody>
      </p:sp>
      <p:sp>
        <p:nvSpPr>
          <p:cNvPr id="16" name="Rounded Rectangle 1">
            <a:extLst>
              <a:ext uri="{FF2B5EF4-FFF2-40B4-BE49-F238E27FC236}">
                <a16:creationId xmlns:a16="http://schemas.microsoft.com/office/drawing/2014/main" id="{34207EC3-0C02-435C-A916-84A4DAC2DF75}"/>
              </a:ext>
            </a:extLst>
          </p:cNvPr>
          <p:cNvSpPr/>
          <p:nvPr/>
        </p:nvSpPr>
        <p:spPr>
          <a:xfrm>
            <a:off x="1698171" y="1514033"/>
            <a:ext cx="3942608" cy="819398"/>
          </a:xfrm>
          <a:prstGeom prst="roundRect">
            <a:avLst/>
          </a:prstGeom>
          <a:solidFill>
            <a:schemeClr val="bg2">
              <a:lumMod val="9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Dr called to certify death</a:t>
            </a:r>
          </a:p>
        </p:txBody>
      </p:sp>
      <p:sp>
        <p:nvSpPr>
          <p:cNvPr id="17" name="Rounded Rectangle 5">
            <a:extLst>
              <a:ext uri="{FF2B5EF4-FFF2-40B4-BE49-F238E27FC236}">
                <a16:creationId xmlns:a16="http://schemas.microsoft.com/office/drawing/2014/main" id="{63790D5C-339C-495E-8C14-6FF5E51DC8B9}"/>
              </a:ext>
            </a:extLst>
          </p:cNvPr>
          <p:cNvSpPr/>
          <p:nvPr/>
        </p:nvSpPr>
        <p:spPr>
          <a:xfrm>
            <a:off x="2761170" y="2540765"/>
            <a:ext cx="3942608" cy="819398"/>
          </a:xfrm>
          <a:prstGeom prst="roundRect">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Death Expected</a:t>
            </a:r>
          </a:p>
        </p:txBody>
      </p:sp>
      <p:sp>
        <p:nvSpPr>
          <p:cNvPr id="18" name="Rounded Rectangle 6">
            <a:extLst>
              <a:ext uri="{FF2B5EF4-FFF2-40B4-BE49-F238E27FC236}">
                <a16:creationId xmlns:a16="http://schemas.microsoft.com/office/drawing/2014/main" id="{F804EDBD-3229-4197-BF48-A369049BFCFF}"/>
              </a:ext>
            </a:extLst>
          </p:cNvPr>
          <p:cNvSpPr/>
          <p:nvPr/>
        </p:nvSpPr>
        <p:spPr>
          <a:xfrm>
            <a:off x="4043706" y="3567497"/>
            <a:ext cx="3942608" cy="819398"/>
          </a:xfrm>
          <a:prstGeom prst="round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E.G. Illness</a:t>
            </a:r>
          </a:p>
        </p:txBody>
      </p:sp>
      <p:sp>
        <p:nvSpPr>
          <p:cNvPr id="19" name="Rounded Rectangle 7">
            <a:extLst>
              <a:ext uri="{FF2B5EF4-FFF2-40B4-BE49-F238E27FC236}">
                <a16:creationId xmlns:a16="http://schemas.microsoft.com/office/drawing/2014/main" id="{F3750F29-3216-40C3-A151-6F2AA97792BB}"/>
              </a:ext>
            </a:extLst>
          </p:cNvPr>
          <p:cNvSpPr/>
          <p:nvPr/>
        </p:nvSpPr>
        <p:spPr>
          <a:xfrm>
            <a:off x="6288143" y="4614145"/>
            <a:ext cx="3942608" cy="819398"/>
          </a:xfrm>
          <a:prstGeom prst="roundRect">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Dr Issues Death Certificate</a:t>
            </a:r>
          </a:p>
        </p:txBody>
      </p:sp>
      <p:cxnSp>
        <p:nvCxnSpPr>
          <p:cNvPr id="20" name="Curved Connector 10">
            <a:extLst>
              <a:ext uri="{FF2B5EF4-FFF2-40B4-BE49-F238E27FC236}">
                <a16:creationId xmlns:a16="http://schemas.microsoft.com/office/drawing/2014/main" id="{14B97433-62BD-44CD-82C7-B97C822E5ACE}"/>
              </a:ext>
            </a:extLst>
          </p:cNvPr>
          <p:cNvCxnSpPr>
            <a:stCxn id="16" idx="3"/>
          </p:cNvCxnSpPr>
          <p:nvPr/>
        </p:nvCxnSpPr>
        <p:spPr>
          <a:xfrm>
            <a:off x="5640779" y="1923732"/>
            <a:ext cx="510639" cy="617033"/>
          </a:xfrm>
          <a:prstGeom prst="curvedConnector2">
            <a:avLst/>
          </a:prstGeom>
          <a:ln w="57150">
            <a:solidFill>
              <a:schemeClr val="accent1">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3" name="Curved Connector 12">
            <a:extLst>
              <a:ext uri="{FF2B5EF4-FFF2-40B4-BE49-F238E27FC236}">
                <a16:creationId xmlns:a16="http://schemas.microsoft.com/office/drawing/2014/main" id="{FC52C268-6161-45BF-B575-5AA52C8AFAD9}"/>
              </a:ext>
            </a:extLst>
          </p:cNvPr>
          <p:cNvCxnSpPr>
            <a:cxnSpLocks/>
          </p:cNvCxnSpPr>
          <p:nvPr/>
        </p:nvCxnSpPr>
        <p:spPr>
          <a:xfrm>
            <a:off x="3218213" y="3424861"/>
            <a:ext cx="825493" cy="617033"/>
          </a:xfrm>
          <a:prstGeom prst="curvedConnector3">
            <a:avLst/>
          </a:prstGeom>
          <a:ln w="57150">
            <a:solidFill>
              <a:schemeClr val="accent1">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6" name="Curved Connector 14">
            <a:extLst>
              <a:ext uri="{FF2B5EF4-FFF2-40B4-BE49-F238E27FC236}">
                <a16:creationId xmlns:a16="http://schemas.microsoft.com/office/drawing/2014/main" id="{435EF2D3-F351-4429-9B87-C75A11F8C786}"/>
              </a:ext>
            </a:extLst>
          </p:cNvPr>
          <p:cNvCxnSpPr>
            <a:stCxn id="18" idx="3"/>
          </p:cNvCxnSpPr>
          <p:nvPr/>
        </p:nvCxnSpPr>
        <p:spPr>
          <a:xfrm>
            <a:off x="7986314" y="3977196"/>
            <a:ext cx="599546" cy="617033"/>
          </a:xfrm>
          <a:prstGeom prst="curvedConnector2">
            <a:avLst/>
          </a:prstGeom>
          <a:ln w="57150">
            <a:solidFill>
              <a:schemeClr val="accent1">
                <a:lumMod val="50000"/>
              </a:schemeClr>
            </a:solidFill>
            <a:tailEnd type="triangle"/>
          </a:ln>
        </p:spPr>
        <p:style>
          <a:lnRef idx="1">
            <a:schemeClr val="accent1"/>
          </a:lnRef>
          <a:fillRef idx="0">
            <a:schemeClr val="accent1"/>
          </a:fillRef>
          <a:effectRef idx="0">
            <a:schemeClr val="accent1"/>
          </a:effectRef>
          <a:fontRef idx="minor">
            <a:schemeClr val="tx1"/>
          </a:fontRef>
        </p:style>
      </p:cxnSp>
      <p:grpSp>
        <p:nvGrpSpPr>
          <p:cNvPr id="10" name="Group 9">
            <a:extLst>
              <a:ext uri="{FF2B5EF4-FFF2-40B4-BE49-F238E27FC236}">
                <a16:creationId xmlns:a16="http://schemas.microsoft.com/office/drawing/2014/main" id="{C70B23DB-1F85-4ADC-95A3-182A183578CA}"/>
              </a:ext>
            </a:extLst>
          </p:cNvPr>
          <p:cNvGrpSpPr/>
          <p:nvPr/>
        </p:nvGrpSpPr>
        <p:grpSpPr>
          <a:xfrm>
            <a:off x="0" y="5734233"/>
            <a:ext cx="12192000" cy="1240188"/>
            <a:chOff x="0" y="5734233"/>
            <a:chExt cx="12192000" cy="1240188"/>
          </a:xfrm>
        </p:grpSpPr>
        <p:pic>
          <p:nvPicPr>
            <p:cNvPr id="11" name="Picture 10">
              <a:extLst>
                <a:ext uri="{FF2B5EF4-FFF2-40B4-BE49-F238E27FC236}">
                  <a16:creationId xmlns:a16="http://schemas.microsoft.com/office/drawing/2014/main" id="{37480F3F-A2C6-4493-97BB-455B3F168319}"/>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2" name="Rectangle 11">
              <a:extLst>
                <a:ext uri="{FF2B5EF4-FFF2-40B4-BE49-F238E27FC236}">
                  <a16:creationId xmlns:a16="http://schemas.microsoft.com/office/drawing/2014/main" id="{3493F9C3-5C8B-4A46-92B5-95C7DB493687}"/>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3" name="Picture 12">
              <a:extLst>
                <a:ext uri="{FF2B5EF4-FFF2-40B4-BE49-F238E27FC236}">
                  <a16:creationId xmlns:a16="http://schemas.microsoft.com/office/drawing/2014/main" id="{3405F759-54CD-444F-941D-BAB734D70FE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4" name="Rectangle 13">
              <a:extLst>
                <a:ext uri="{FF2B5EF4-FFF2-40B4-BE49-F238E27FC236}">
                  <a16:creationId xmlns:a16="http://schemas.microsoft.com/office/drawing/2014/main" id="{854E85C7-6938-415A-ABE8-80DFD5E23F8E}"/>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1" name="Picture 20" descr="Text, letter&#10;&#10;Description automatically generated">
              <a:extLst>
                <a:ext uri="{FF2B5EF4-FFF2-40B4-BE49-F238E27FC236}">
                  <a16:creationId xmlns:a16="http://schemas.microsoft.com/office/drawing/2014/main" id="{5FE4BDF3-0D48-4D42-B60F-14F444958975}"/>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22" name="Picture 21" descr="A picture containing text, metalware, gear&#10;&#10;Description automatically generated">
              <a:extLst>
                <a:ext uri="{FF2B5EF4-FFF2-40B4-BE49-F238E27FC236}">
                  <a16:creationId xmlns:a16="http://schemas.microsoft.com/office/drawing/2014/main" id="{57E372F5-19E4-46C2-BC82-B9AF8B35778E}"/>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1156096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7"/>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23"/>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9"/>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7" grpId="0" animBg="1"/>
      <p:bldP spid="18" grpId="0" animBg="1"/>
      <p:bldP spid="1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 name="TextBox 47">
            <a:extLst>
              <a:ext uri="{FF2B5EF4-FFF2-40B4-BE49-F238E27FC236}">
                <a16:creationId xmlns:a16="http://schemas.microsoft.com/office/drawing/2014/main" id="{AA67E375-FDAD-4F74-9575-5A55360C8EC4}"/>
              </a:ext>
            </a:extLst>
          </p:cNvPr>
          <p:cNvSpPr txBox="1"/>
          <p:nvPr/>
        </p:nvSpPr>
        <p:spPr>
          <a:xfrm>
            <a:off x="759126" y="134573"/>
            <a:ext cx="10662248"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Unexpected Sudden Death </a:t>
            </a:r>
          </a:p>
        </p:txBody>
      </p:sp>
      <p:sp>
        <p:nvSpPr>
          <p:cNvPr id="49" name="Rounded Rectangle 1">
            <a:extLst>
              <a:ext uri="{FF2B5EF4-FFF2-40B4-BE49-F238E27FC236}">
                <a16:creationId xmlns:a16="http://schemas.microsoft.com/office/drawing/2014/main" id="{09AC3D17-9167-4344-9379-BA364CDD1BE9}"/>
              </a:ext>
            </a:extLst>
          </p:cNvPr>
          <p:cNvSpPr/>
          <p:nvPr/>
        </p:nvSpPr>
        <p:spPr>
          <a:xfrm>
            <a:off x="1100153" y="1022219"/>
            <a:ext cx="2802577" cy="985652"/>
          </a:xfrm>
          <a:prstGeom prst="roundRect">
            <a:avLst/>
          </a:prstGeom>
          <a:solidFill>
            <a:schemeClr val="tx2">
              <a:lumMod val="20000"/>
              <a:lumOff val="80000"/>
            </a:schemeClr>
          </a:solidFill>
          <a:ln>
            <a:solidFill>
              <a:schemeClr val="accent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Dr Cannot Issue Certificate or Paramedics Attend</a:t>
            </a:r>
          </a:p>
        </p:txBody>
      </p:sp>
      <p:sp>
        <p:nvSpPr>
          <p:cNvPr id="50" name="Rounded Rectangle 6">
            <a:extLst>
              <a:ext uri="{FF2B5EF4-FFF2-40B4-BE49-F238E27FC236}">
                <a16:creationId xmlns:a16="http://schemas.microsoft.com/office/drawing/2014/main" id="{16922DAD-6464-49FF-B181-4C9A8A9FA883}"/>
              </a:ext>
            </a:extLst>
          </p:cNvPr>
          <p:cNvSpPr/>
          <p:nvPr/>
        </p:nvSpPr>
        <p:spPr>
          <a:xfrm>
            <a:off x="4639723" y="1028510"/>
            <a:ext cx="2802577" cy="985652"/>
          </a:xfrm>
          <a:prstGeom prst="roundRect">
            <a:avLst/>
          </a:prstGeom>
          <a:solidFill>
            <a:schemeClr val="tx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Police Informed and Issued with a ROLE</a:t>
            </a:r>
          </a:p>
        </p:txBody>
      </p:sp>
      <p:sp>
        <p:nvSpPr>
          <p:cNvPr id="51" name="Rounded Rectangle 7">
            <a:extLst>
              <a:ext uri="{FF2B5EF4-FFF2-40B4-BE49-F238E27FC236}">
                <a16:creationId xmlns:a16="http://schemas.microsoft.com/office/drawing/2014/main" id="{161C17C5-A599-4429-AA9A-4CEA206F970E}"/>
              </a:ext>
            </a:extLst>
          </p:cNvPr>
          <p:cNvSpPr/>
          <p:nvPr/>
        </p:nvSpPr>
        <p:spPr>
          <a:xfrm>
            <a:off x="8016966" y="1020078"/>
            <a:ext cx="2802577" cy="985652"/>
          </a:xfrm>
          <a:prstGeom prst="roundRect">
            <a:avLst/>
          </a:prstGeom>
          <a:solidFill>
            <a:schemeClr val="tx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Sudden Death Golden Hour Opportunities</a:t>
            </a:r>
          </a:p>
        </p:txBody>
      </p:sp>
      <p:sp>
        <p:nvSpPr>
          <p:cNvPr id="52" name="Rounded Rectangle 9">
            <a:extLst>
              <a:ext uri="{FF2B5EF4-FFF2-40B4-BE49-F238E27FC236}">
                <a16:creationId xmlns:a16="http://schemas.microsoft.com/office/drawing/2014/main" id="{18A39E87-B1FB-4492-BA2F-AD71A0715D1F}"/>
              </a:ext>
            </a:extLst>
          </p:cNvPr>
          <p:cNvSpPr/>
          <p:nvPr/>
        </p:nvSpPr>
        <p:spPr>
          <a:xfrm>
            <a:off x="8016966" y="2316093"/>
            <a:ext cx="2802577" cy="985652"/>
          </a:xfrm>
          <a:prstGeom prst="roundRect">
            <a:avLst/>
          </a:prstGeom>
          <a:solidFill>
            <a:schemeClr val="tx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Police Report</a:t>
            </a:r>
          </a:p>
        </p:txBody>
      </p:sp>
      <p:sp>
        <p:nvSpPr>
          <p:cNvPr id="53" name="Rounded Rectangle 10">
            <a:extLst>
              <a:ext uri="{FF2B5EF4-FFF2-40B4-BE49-F238E27FC236}">
                <a16:creationId xmlns:a16="http://schemas.microsoft.com/office/drawing/2014/main" id="{8F4AAB80-EA61-41FD-B0F0-D5A5DA128014}"/>
              </a:ext>
            </a:extLst>
          </p:cNvPr>
          <p:cNvSpPr/>
          <p:nvPr/>
        </p:nvSpPr>
        <p:spPr>
          <a:xfrm>
            <a:off x="4649229" y="2308467"/>
            <a:ext cx="2802577" cy="985652"/>
          </a:xfrm>
          <a:prstGeom prst="roundRect">
            <a:avLst/>
          </a:prstGeom>
          <a:solidFill>
            <a:schemeClr val="tx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Coroner’s Officer Informed</a:t>
            </a:r>
          </a:p>
        </p:txBody>
      </p:sp>
      <p:sp>
        <p:nvSpPr>
          <p:cNvPr id="54" name="Rounded Rectangle 12">
            <a:extLst>
              <a:ext uri="{FF2B5EF4-FFF2-40B4-BE49-F238E27FC236}">
                <a16:creationId xmlns:a16="http://schemas.microsoft.com/office/drawing/2014/main" id="{1FDE16C9-DD06-40F4-99FA-8EF9F23C6BE2}"/>
              </a:ext>
            </a:extLst>
          </p:cNvPr>
          <p:cNvSpPr/>
          <p:nvPr/>
        </p:nvSpPr>
        <p:spPr>
          <a:xfrm>
            <a:off x="1100153" y="2316093"/>
            <a:ext cx="2802577" cy="985652"/>
          </a:xfrm>
          <a:prstGeom prst="roundRect">
            <a:avLst/>
          </a:prstGeom>
          <a:solidFill>
            <a:schemeClr val="tx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Post Mortem Examination</a:t>
            </a:r>
          </a:p>
        </p:txBody>
      </p:sp>
      <p:sp>
        <p:nvSpPr>
          <p:cNvPr id="55" name="Rounded Rectangle 13">
            <a:extLst>
              <a:ext uri="{FF2B5EF4-FFF2-40B4-BE49-F238E27FC236}">
                <a16:creationId xmlns:a16="http://schemas.microsoft.com/office/drawing/2014/main" id="{9B4EF512-F287-4D81-9549-A6A6818AC769}"/>
              </a:ext>
            </a:extLst>
          </p:cNvPr>
          <p:cNvSpPr/>
          <p:nvPr/>
        </p:nvSpPr>
        <p:spPr>
          <a:xfrm>
            <a:off x="2637961" y="3580251"/>
            <a:ext cx="2802577" cy="985652"/>
          </a:xfrm>
          <a:prstGeom prst="round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Unnatural Causes</a:t>
            </a:r>
          </a:p>
        </p:txBody>
      </p:sp>
      <p:sp>
        <p:nvSpPr>
          <p:cNvPr id="56" name="Rounded Rectangle 14">
            <a:extLst>
              <a:ext uri="{FF2B5EF4-FFF2-40B4-BE49-F238E27FC236}">
                <a16:creationId xmlns:a16="http://schemas.microsoft.com/office/drawing/2014/main" id="{562DE436-A4FE-4B4A-B11C-DAEA16636D78}"/>
              </a:ext>
            </a:extLst>
          </p:cNvPr>
          <p:cNvSpPr/>
          <p:nvPr/>
        </p:nvSpPr>
        <p:spPr>
          <a:xfrm>
            <a:off x="6458964" y="3563882"/>
            <a:ext cx="2802577" cy="985652"/>
          </a:xfrm>
          <a:prstGeom prst="roundRect">
            <a:avLst/>
          </a:prstGeom>
          <a:solidFill>
            <a:schemeClr val="accent6">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Natural Causes</a:t>
            </a:r>
          </a:p>
        </p:txBody>
      </p:sp>
      <p:sp>
        <p:nvSpPr>
          <p:cNvPr id="57" name="Rounded Rectangle 15">
            <a:extLst>
              <a:ext uri="{FF2B5EF4-FFF2-40B4-BE49-F238E27FC236}">
                <a16:creationId xmlns:a16="http://schemas.microsoft.com/office/drawing/2014/main" id="{78831912-81DC-472E-9F45-B3D85C6EF3C9}"/>
              </a:ext>
            </a:extLst>
          </p:cNvPr>
          <p:cNvSpPr/>
          <p:nvPr/>
        </p:nvSpPr>
        <p:spPr>
          <a:xfrm>
            <a:off x="2637961" y="4889079"/>
            <a:ext cx="2802577" cy="985652"/>
          </a:xfrm>
          <a:prstGeom prst="roundRec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Inquest</a:t>
            </a:r>
          </a:p>
        </p:txBody>
      </p:sp>
      <p:sp>
        <p:nvSpPr>
          <p:cNvPr id="58" name="Rounded Rectangle 16">
            <a:extLst>
              <a:ext uri="{FF2B5EF4-FFF2-40B4-BE49-F238E27FC236}">
                <a16:creationId xmlns:a16="http://schemas.microsoft.com/office/drawing/2014/main" id="{6F013C11-4AE0-4C5F-9DE5-EF243D6985F2}"/>
              </a:ext>
            </a:extLst>
          </p:cNvPr>
          <p:cNvSpPr/>
          <p:nvPr/>
        </p:nvSpPr>
        <p:spPr>
          <a:xfrm>
            <a:off x="6458964" y="4892955"/>
            <a:ext cx="2802577" cy="985652"/>
          </a:xfrm>
          <a:prstGeom prst="roundRect">
            <a:avLst/>
          </a:prstGeom>
          <a:solidFill>
            <a:schemeClr val="accent6">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Death Certificate Issued</a:t>
            </a:r>
          </a:p>
        </p:txBody>
      </p:sp>
      <p:cxnSp>
        <p:nvCxnSpPr>
          <p:cNvPr id="59" name="Straight Arrow Connector 58">
            <a:extLst>
              <a:ext uri="{FF2B5EF4-FFF2-40B4-BE49-F238E27FC236}">
                <a16:creationId xmlns:a16="http://schemas.microsoft.com/office/drawing/2014/main" id="{7BACEC28-30B3-45F8-A9F2-E23BE5C62E39}"/>
              </a:ext>
            </a:extLst>
          </p:cNvPr>
          <p:cNvCxnSpPr>
            <a:stCxn id="49" idx="3"/>
            <a:endCxn id="50" idx="1"/>
          </p:cNvCxnSpPr>
          <p:nvPr/>
        </p:nvCxnSpPr>
        <p:spPr>
          <a:xfrm>
            <a:off x="3902730" y="1515045"/>
            <a:ext cx="736993" cy="6291"/>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0" name="Straight Arrow Connector 59">
            <a:extLst>
              <a:ext uri="{FF2B5EF4-FFF2-40B4-BE49-F238E27FC236}">
                <a16:creationId xmlns:a16="http://schemas.microsoft.com/office/drawing/2014/main" id="{B604602F-9558-4C39-812E-1EC55B8F835D}"/>
              </a:ext>
            </a:extLst>
          </p:cNvPr>
          <p:cNvCxnSpPr>
            <a:stCxn id="50" idx="3"/>
            <a:endCxn id="51" idx="1"/>
          </p:cNvCxnSpPr>
          <p:nvPr/>
        </p:nvCxnSpPr>
        <p:spPr>
          <a:xfrm flipV="1">
            <a:off x="7442300" y="1512904"/>
            <a:ext cx="574666" cy="8432"/>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1" name="Straight Arrow Connector 60">
            <a:extLst>
              <a:ext uri="{FF2B5EF4-FFF2-40B4-BE49-F238E27FC236}">
                <a16:creationId xmlns:a16="http://schemas.microsoft.com/office/drawing/2014/main" id="{14204EBD-CE90-4347-ACAC-0D0DCD304A68}"/>
              </a:ext>
            </a:extLst>
          </p:cNvPr>
          <p:cNvCxnSpPr>
            <a:stCxn id="51" idx="2"/>
            <a:endCxn id="52" idx="0"/>
          </p:cNvCxnSpPr>
          <p:nvPr/>
        </p:nvCxnSpPr>
        <p:spPr>
          <a:xfrm>
            <a:off x="9418255" y="2005730"/>
            <a:ext cx="0" cy="310363"/>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2" name="Straight Arrow Connector 61">
            <a:extLst>
              <a:ext uri="{FF2B5EF4-FFF2-40B4-BE49-F238E27FC236}">
                <a16:creationId xmlns:a16="http://schemas.microsoft.com/office/drawing/2014/main" id="{7421E33A-4275-4FB8-886D-F75D6914722A}"/>
              </a:ext>
            </a:extLst>
          </p:cNvPr>
          <p:cNvCxnSpPr>
            <a:stCxn id="52" idx="1"/>
            <a:endCxn id="53" idx="3"/>
          </p:cNvCxnSpPr>
          <p:nvPr/>
        </p:nvCxnSpPr>
        <p:spPr>
          <a:xfrm flipH="1" flipV="1">
            <a:off x="7451806" y="2801293"/>
            <a:ext cx="565160" cy="7626"/>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3" name="Straight Arrow Connector 62">
            <a:extLst>
              <a:ext uri="{FF2B5EF4-FFF2-40B4-BE49-F238E27FC236}">
                <a16:creationId xmlns:a16="http://schemas.microsoft.com/office/drawing/2014/main" id="{5DE3C15D-1C9B-461B-B9E0-3AB35CA25398}"/>
              </a:ext>
            </a:extLst>
          </p:cNvPr>
          <p:cNvCxnSpPr>
            <a:stCxn id="53" idx="1"/>
            <a:endCxn id="54" idx="3"/>
          </p:cNvCxnSpPr>
          <p:nvPr/>
        </p:nvCxnSpPr>
        <p:spPr>
          <a:xfrm flipH="1">
            <a:off x="3902730" y="2801293"/>
            <a:ext cx="746499" cy="7626"/>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4" name="Elbow Connector 36">
            <a:extLst>
              <a:ext uri="{FF2B5EF4-FFF2-40B4-BE49-F238E27FC236}">
                <a16:creationId xmlns:a16="http://schemas.microsoft.com/office/drawing/2014/main" id="{2BF66930-83D4-4ADD-855C-C01C1A3B08B9}"/>
              </a:ext>
            </a:extLst>
          </p:cNvPr>
          <p:cNvCxnSpPr>
            <a:stCxn id="54" idx="2"/>
          </p:cNvCxnSpPr>
          <p:nvPr/>
        </p:nvCxnSpPr>
        <p:spPr>
          <a:xfrm rot="16200000" flipH="1">
            <a:off x="4140061" y="1663125"/>
            <a:ext cx="186207" cy="3463445"/>
          </a:xfrm>
          <a:prstGeom prst="bentConnector2">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5" name="Straight Arrow Connector 64">
            <a:extLst>
              <a:ext uri="{FF2B5EF4-FFF2-40B4-BE49-F238E27FC236}">
                <a16:creationId xmlns:a16="http://schemas.microsoft.com/office/drawing/2014/main" id="{73365A6B-53BA-46D9-ACF9-C92936019136}"/>
              </a:ext>
            </a:extLst>
          </p:cNvPr>
          <p:cNvCxnSpPr>
            <a:cxnSpLocks/>
          </p:cNvCxnSpPr>
          <p:nvPr/>
        </p:nvCxnSpPr>
        <p:spPr>
          <a:xfrm>
            <a:off x="5466821" y="4044589"/>
            <a:ext cx="980174" cy="9544"/>
          </a:xfrm>
          <a:prstGeom prst="straightConnector1">
            <a:avLst/>
          </a:prstGeom>
          <a:ln w="381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A0F4C347-1594-4F5C-999E-61FBD2EB35B7}"/>
              </a:ext>
            </a:extLst>
          </p:cNvPr>
          <p:cNvCxnSpPr>
            <a:cxnSpLocks/>
          </p:cNvCxnSpPr>
          <p:nvPr/>
        </p:nvCxnSpPr>
        <p:spPr>
          <a:xfrm>
            <a:off x="5964887" y="3487952"/>
            <a:ext cx="0" cy="532505"/>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7" name="Straight Arrow Connector 66">
            <a:extLst>
              <a:ext uri="{FF2B5EF4-FFF2-40B4-BE49-F238E27FC236}">
                <a16:creationId xmlns:a16="http://schemas.microsoft.com/office/drawing/2014/main" id="{79AC2DD1-E435-4CCC-B060-7CBF949E370A}"/>
              </a:ext>
            </a:extLst>
          </p:cNvPr>
          <p:cNvCxnSpPr>
            <a:stCxn id="55" idx="2"/>
            <a:endCxn id="57" idx="0"/>
          </p:cNvCxnSpPr>
          <p:nvPr/>
        </p:nvCxnSpPr>
        <p:spPr>
          <a:xfrm>
            <a:off x="4039250" y="4565903"/>
            <a:ext cx="0" cy="323176"/>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8" name="Straight Arrow Connector 67">
            <a:extLst>
              <a:ext uri="{FF2B5EF4-FFF2-40B4-BE49-F238E27FC236}">
                <a16:creationId xmlns:a16="http://schemas.microsoft.com/office/drawing/2014/main" id="{CCA4A0B9-EFC9-4A40-8C15-EB30E6BDCDB1}"/>
              </a:ext>
            </a:extLst>
          </p:cNvPr>
          <p:cNvCxnSpPr>
            <a:stCxn id="56" idx="2"/>
            <a:endCxn id="58" idx="0"/>
          </p:cNvCxnSpPr>
          <p:nvPr/>
        </p:nvCxnSpPr>
        <p:spPr>
          <a:xfrm>
            <a:off x="7860253" y="4549534"/>
            <a:ext cx="0" cy="343421"/>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9" name="Straight Arrow Connector 68">
            <a:extLst>
              <a:ext uri="{FF2B5EF4-FFF2-40B4-BE49-F238E27FC236}">
                <a16:creationId xmlns:a16="http://schemas.microsoft.com/office/drawing/2014/main" id="{E4E38DC7-F903-45BE-B408-1D69C1795F62}"/>
              </a:ext>
            </a:extLst>
          </p:cNvPr>
          <p:cNvCxnSpPr>
            <a:stCxn id="57" idx="3"/>
            <a:endCxn id="58" idx="1"/>
          </p:cNvCxnSpPr>
          <p:nvPr/>
        </p:nvCxnSpPr>
        <p:spPr>
          <a:xfrm>
            <a:off x="5440538" y="5381905"/>
            <a:ext cx="1018426" cy="3876"/>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24" name="Group 23">
            <a:extLst>
              <a:ext uri="{FF2B5EF4-FFF2-40B4-BE49-F238E27FC236}">
                <a16:creationId xmlns:a16="http://schemas.microsoft.com/office/drawing/2014/main" id="{4730EB2A-B7C6-42BB-A3B3-EF85D0E9B0C3}"/>
              </a:ext>
            </a:extLst>
          </p:cNvPr>
          <p:cNvGrpSpPr/>
          <p:nvPr/>
        </p:nvGrpSpPr>
        <p:grpSpPr>
          <a:xfrm>
            <a:off x="0" y="5734233"/>
            <a:ext cx="12192000" cy="1240188"/>
            <a:chOff x="0" y="5734233"/>
            <a:chExt cx="12192000" cy="1240188"/>
          </a:xfrm>
        </p:grpSpPr>
        <p:pic>
          <p:nvPicPr>
            <p:cNvPr id="25" name="Picture 24">
              <a:extLst>
                <a:ext uri="{FF2B5EF4-FFF2-40B4-BE49-F238E27FC236}">
                  <a16:creationId xmlns:a16="http://schemas.microsoft.com/office/drawing/2014/main" id="{A0EB820A-E0F3-4125-8B01-02808F3B850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26" name="Rectangle 25">
              <a:extLst>
                <a:ext uri="{FF2B5EF4-FFF2-40B4-BE49-F238E27FC236}">
                  <a16:creationId xmlns:a16="http://schemas.microsoft.com/office/drawing/2014/main" id="{F3C0CC73-2A5F-4BEE-99FC-27AF64DC49C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7" name="Picture 26">
              <a:extLst>
                <a:ext uri="{FF2B5EF4-FFF2-40B4-BE49-F238E27FC236}">
                  <a16:creationId xmlns:a16="http://schemas.microsoft.com/office/drawing/2014/main" id="{66233B3B-AEE5-49AF-80D6-DD9283B5A0A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28" name="Rectangle 27">
              <a:extLst>
                <a:ext uri="{FF2B5EF4-FFF2-40B4-BE49-F238E27FC236}">
                  <a16:creationId xmlns:a16="http://schemas.microsoft.com/office/drawing/2014/main" id="{14610498-3F65-4303-A081-D08289A1449B}"/>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9" name="Picture 28" descr="Text, letter&#10;&#10;Description automatically generated">
              <a:extLst>
                <a:ext uri="{FF2B5EF4-FFF2-40B4-BE49-F238E27FC236}">
                  <a16:creationId xmlns:a16="http://schemas.microsoft.com/office/drawing/2014/main" id="{DA054E5B-DDDC-4041-BF93-E8C225983FE5}"/>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30" name="Picture 29" descr="A picture containing text, metalware, gear&#10;&#10;Description automatically generated">
              <a:extLst>
                <a:ext uri="{FF2B5EF4-FFF2-40B4-BE49-F238E27FC236}">
                  <a16:creationId xmlns:a16="http://schemas.microsoft.com/office/drawing/2014/main" id="{65902ACE-85F6-47A8-9AF0-C14F350B217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8488527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9"/>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50"/>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0"/>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1"/>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51"/>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5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2"/>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3"/>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63"/>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54"/>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64"/>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64"/>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65"/>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55"/>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56"/>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66"/>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67"/>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68"/>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57"/>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69"/>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5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 grpId="0" animBg="1"/>
      <p:bldP spid="50" grpId="0" animBg="1"/>
      <p:bldP spid="51" grpId="0" animBg="1"/>
      <p:bldP spid="52" grpId="0" animBg="1"/>
      <p:bldP spid="53" grpId="0" animBg="1"/>
      <p:bldP spid="54" grpId="0" animBg="1"/>
      <p:bldP spid="55" grpId="0" animBg="1"/>
      <p:bldP spid="56" grpId="0" animBg="1"/>
      <p:bldP spid="57" grpId="0" animBg="1"/>
      <p:bldP spid="58"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 name="Picture 35">
            <a:extLst>
              <a:ext uri="{FF2B5EF4-FFF2-40B4-BE49-F238E27FC236}">
                <a16:creationId xmlns:a16="http://schemas.microsoft.com/office/drawing/2014/main" id="{EC150F0C-8DD9-4B20-8AF9-52EB3B02BD5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179664" y="992938"/>
            <a:ext cx="4436307" cy="2442273"/>
          </a:xfrm>
          <a:prstGeom prst="rect">
            <a:avLst/>
          </a:prstGeom>
        </p:spPr>
      </p:pic>
      <p:sp>
        <p:nvSpPr>
          <p:cNvPr id="37" name="Content Placeholder 4">
            <a:extLst>
              <a:ext uri="{FF2B5EF4-FFF2-40B4-BE49-F238E27FC236}">
                <a16:creationId xmlns:a16="http://schemas.microsoft.com/office/drawing/2014/main" id="{2E3D9D29-DC64-4347-8941-B5F4A6DF6D1F}"/>
              </a:ext>
            </a:extLst>
          </p:cNvPr>
          <p:cNvSpPr txBox="1">
            <a:spLocks/>
          </p:cNvSpPr>
          <p:nvPr/>
        </p:nvSpPr>
        <p:spPr>
          <a:xfrm>
            <a:off x="1713369" y="1289501"/>
            <a:ext cx="8229600"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
        <p:nvSpPr>
          <p:cNvPr id="38" name="TextBox 37">
            <a:extLst>
              <a:ext uri="{FF2B5EF4-FFF2-40B4-BE49-F238E27FC236}">
                <a16:creationId xmlns:a16="http://schemas.microsoft.com/office/drawing/2014/main" id="{08D24D82-0347-413B-9A86-C4DB13A1E7C0}"/>
              </a:ext>
            </a:extLst>
          </p:cNvPr>
          <p:cNvSpPr txBox="1"/>
          <p:nvPr/>
        </p:nvSpPr>
        <p:spPr>
          <a:xfrm>
            <a:off x="621102" y="240183"/>
            <a:ext cx="10990053"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alpha val="89000"/>
                  </a:schemeClr>
                </a:solidFill>
                <a:latin typeface="+mn-lt"/>
              </a:rPr>
              <a:t>Health &amp; Safety at a Sudden Death</a:t>
            </a:r>
          </a:p>
        </p:txBody>
      </p:sp>
      <p:pic>
        <p:nvPicPr>
          <p:cNvPr id="39" name="Picture 38">
            <a:extLst>
              <a:ext uri="{FF2B5EF4-FFF2-40B4-BE49-F238E27FC236}">
                <a16:creationId xmlns:a16="http://schemas.microsoft.com/office/drawing/2014/main" id="{46750CA9-FAFF-4CFC-AED5-6E9A9187DFD8}"/>
              </a:ext>
            </a:extLst>
          </p:cNvPr>
          <p:cNvPicPr>
            <a:picLocks noChangeAspect="1"/>
          </p:cNvPicPr>
          <p:nvPr/>
        </p:nvPicPr>
        <p:blipFill rotWithShape="1">
          <a:blip r:embed="rId4">
            <a:extLst>
              <a:ext uri="{28A0092B-C50C-407E-A947-70E740481C1C}">
                <a14:useLocalDpi xmlns:a14="http://schemas.microsoft.com/office/drawing/2010/main" val="0"/>
              </a:ext>
            </a:extLst>
          </a:blip>
          <a:srcRect t="-3484" b="6173"/>
          <a:stretch/>
        </p:blipFill>
        <p:spPr>
          <a:xfrm>
            <a:off x="1713369" y="2994660"/>
            <a:ext cx="3322335" cy="2988000"/>
          </a:xfrm>
          <a:prstGeom prst="rect">
            <a:avLst/>
          </a:prstGeom>
        </p:spPr>
      </p:pic>
      <p:pic>
        <p:nvPicPr>
          <p:cNvPr id="41" name="Picture 40">
            <a:extLst>
              <a:ext uri="{FF2B5EF4-FFF2-40B4-BE49-F238E27FC236}">
                <a16:creationId xmlns:a16="http://schemas.microsoft.com/office/drawing/2014/main" id="{0A83DF6E-5543-49EC-A35A-8CCE02D17EC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63371" y="1021256"/>
            <a:ext cx="4913039" cy="1973404"/>
          </a:xfrm>
          <a:prstGeom prst="rect">
            <a:avLst/>
          </a:prstGeom>
        </p:spPr>
      </p:pic>
      <p:grpSp>
        <p:nvGrpSpPr>
          <p:cNvPr id="8" name="Group 7">
            <a:extLst>
              <a:ext uri="{FF2B5EF4-FFF2-40B4-BE49-F238E27FC236}">
                <a16:creationId xmlns:a16="http://schemas.microsoft.com/office/drawing/2014/main" id="{157407AD-CB28-4445-A524-A2095636CC66}"/>
              </a:ext>
            </a:extLst>
          </p:cNvPr>
          <p:cNvGrpSpPr/>
          <p:nvPr/>
        </p:nvGrpSpPr>
        <p:grpSpPr>
          <a:xfrm>
            <a:off x="0" y="5734233"/>
            <a:ext cx="12192000" cy="1240188"/>
            <a:chOff x="0" y="5734233"/>
            <a:chExt cx="12192000" cy="1240188"/>
          </a:xfrm>
        </p:grpSpPr>
        <p:pic>
          <p:nvPicPr>
            <p:cNvPr id="9" name="Picture 8">
              <a:extLst>
                <a:ext uri="{FF2B5EF4-FFF2-40B4-BE49-F238E27FC236}">
                  <a16:creationId xmlns:a16="http://schemas.microsoft.com/office/drawing/2014/main" id="{ED8951C5-2E77-4841-93A1-7CFD1EE2CFB5}"/>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0" name="Rectangle 9">
              <a:extLst>
                <a:ext uri="{FF2B5EF4-FFF2-40B4-BE49-F238E27FC236}">
                  <a16:creationId xmlns:a16="http://schemas.microsoft.com/office/drawing/2014/main" id="{888C8605-8012-4C3E-8C62-B64420614F9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a:extLst>
                <a:ext uri="{FF2B5EF4-FFF2-40B4-BE49-F238E27FC236}">
                  <a16:creationId xmlns:a16="http://schemas.microsoft.com/office/drawing/2014/main" id="{11BD066A-E067-4A73-9C54-E4B4A6C58DD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2" name="Rectangle 11">
              <a:extLst>
                <a:ext uri="{FF2B5EF4-FFF2-40B4-BE49-F238E27FC236}">
                  <a16:creationId xmlns:a16="http://schemas.microsoft.com/office/drawing/2014/main" id="{3AE13F71-763E-4E4D-B61D-534C41EEC247}"/>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Text, letter&#10;&#10;Description automatically generated">
              <a:extLst>
                <a:ext uri="{FF2B5EF4-FFF2-40B4-BE49-F238E27FC236}">
                  <a16:creationId xmlns:a16="http://schemas.microsoft.com/office/drawing/2014/main" id="{2F9FB55A-A005-4FE0-B7DC-B73999D3CE7B}"/>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4" name="Picture 13" descr="A picture containing text, metalware, gear&#10;&#10;Description automatically generated">
              <a:extLst>
                <a:ext uri="{FF2B5EF4-FFF2-40B4-BE49-F238E27FC236}">
                  <a16:creationId xmlns:a16="http://schemas.microsoft.com/office/drawing/2014/main" id="{B8BD4749-20FA-4F28-B351-A317BA0BE0C6}"/>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pic>
        <p:nvPicPr>
          <p:cNvPr id="2" name="Picture 1">
            <a:extLst>
              <a:ext uri="{FF2B5EF4-FFF2-40B4-BE49-F238E27FC236}">
                <a16:creationId xmlns:a16="http://schemas.microsoft.com/office/drawing/2014/main" id="{0E249485-7276-4EE0-B2F3-56C19A1963AA}"/>
              </a:ext>
            </a:extLst>
          </p:cNvPr>
          <p:cNvPicPr>
            <a:picLocks noChangeAspect="1"/>
          </p:cNvPicPr>
          <p:nvPr/>
        </p:nvPicPr>
        <p:blipFill>
          <a:blip r:embed="rId10"/>
          <a:stretch>
            <a:fillRect/>
          </a:stretch>
        </p:blipFill>
        <p:spPr>
          <a:xfrm>
            <a:off x="7486280" y="3746883"/>
            <a:ext cx="3529890" cy="2237426"/>
          </a:xfrm>
          <a:prstGeom prst="rect">
            <a:avLst/>
          </a:prstGeom>
        </p:spPr>
      </p:pic>
    </p:spTree>
    <p:extLst>
      <p:ext uri="{BB962C8B-B14F-4D97-AF65-F5344CB8AC3E}">
        <p14:creationId xmlns:p14="http://schemas.microsoft.com/office/powerpoint/2010/main" val="137097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nodePh="1">
                                  <p:stCondLst>
                                    <p:cond delay="0"/>
                                  </p:stCondLst>
                                  <p:endCondLst>
                                    <p:cond evt="begin" delay="0">
                                      <p:tn val="5"/>
                                    </p:cond>
                                  </p:endCondLst>
                                  <p:childTnLst>
                                    <p:set>
                                      <p:cBhvr>
                                        <p:cTn id="6" dur="1" fill="hold">
                                          <p:stCondLst>
                                            <p:cond delay="0"/>
                                          </p:stCondLst>
                                        </p:cTn>
                                        <p:tgtEl>
                                          <p:spTgt spid="37">
                                            <p:txEl>
                                              <p:pRg st="0" end="0"/>
                                            </p:txEl>
                                          </p:spTgt>
                                        </p:tgtEl>
                                        <p:attrNameLst>
                                          <p:attrName>style.visibility</p:attrName>
                                        </p:attrNameLst>
                                      </p:cBhvr>
                                      <p:to>
                                        <p:strVal val="visible"/>
                                      </p:to>
                                    </p:set>
                                    <p:animEffect transition="in" filter="fade">
                                      <p:cBhvr>
                                        <p:cTn id="7" dur="500"/>
                                        <p:tgtEl>
                                          <p:spTgt spid="3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36"/>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39"/>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2"/>
                                        </p:tgtEl>
                                        <p:attrNameLst>
                                          <p:attrName>style.visibility</p:attrName>
                                        </p:attrNameLst>
                                      </p:cBhvr>
                                      <p:to>
                                        <p:strVal val="visible"/>
                                      </p:to>
                                    </p:set>
                                    <p:animEffect transition="in" filter="fade">
                                      <p:cBhvr>
                                        <p:cTn id="2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FDFD11EF-34A3-46D4-AF2D-6F9208E7E90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43835" y="1333209"/>
            <a:ext cx="3598268" cy="2698701"/>
          </a:xfrm>
          <a:prstGeom prst="rect">
            <a:avLst/>
          </a:prstGeom>
        </p:spPr>
      </p:pic>
      <p:sp>
        <p:nvSpPr>
          <p:cNvPr id="17" name="Content Placeholder 4">
            <a:extLst>
              <a:ext uri="{FF2B5EF4-FFF2-40B4-BE49-F238E27FC236}">
                <a16:creationId xmlns:a16="http://schemas.microsoft.com/office/drawing/2014/main" id="{4421B55B-2C3B-44E0-8076-663AAED89F31}"/>
              </a:ext>
            </a:extLst>
          </p:cNvPr>
          <p:cNvSpPr txBox="1">
            <a:spLocks/>
          </p:cNvSpPr>
          <p:nvPr/>
        </p:nvSpPr>
        <p:spPr>
          <a:xfrm>
            <a:off x="1713369" y="1289501"/>
            <a:ext cx="8229600"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
        <p:nvSpPr>
          <p:cNvPr id="18" name="TextBox 17">
            <a:extLst>
              <a:ext uri="{FF2B5EF4-FFF2-40B4-BE49-F238E27FC236}">
                <a16:creationId xmlns:a16="http://schemas.microsoft.com/office/drawing/2014/main" id="{A27CF00A-A4C0-467E-B300-0EA155BD4DB5}"/>
              </a:ext>
            </a:extLst>
          </p:cNvPr>
          <p:cNvSpPr txBox="1"/>
          <p:nvPr/>
        </p:nvSpPr>
        <p:spPr>
          <a:xfrm>
            <a:off x="1331495" y="374925"/>
            <a:ext cx="9512967"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Initial Attendance at a Sudden Death</a:t>
            </a:r>
          </a:p>
        </p:txBody>
      </p:sp>
      <p:grpSp>
        <p:nvGrpSpPr>
          <p:cNvPr id="8" name="Group 7">
            <a:extLst>
              <a:ext uri="{FF2B5EF4-FFF2-40B4-BE49-F238E27FC236}">
                <a16:creationId xmlns:a16="http://schemas.microsoft.com/office/drawing/2014/main" id="{0A05E928-8ADA-42BE-B706-A53FA277A3A3}"/>
              </a:ext>
            </a:extLst>
          </p:cNvPr>
          <p:cNvGrpSpPr/>
          <p:nvPr/>
        </p:nvGrpSpPr>
        <p:grpSpPr>
          <a:xfrm>
            <a:off x="0" y="5734233"/>
            <a:ext cx="12192000" cy="1240188"/>
            <a:chOff x="0" y="5734233"/>
            <a:chExt cx="12192000" cy="1240188"/>
          </a:xfrm>
        </p:grpSpPr>
        <p:pic>
          <p:nvPicPr>
            <p:cNvPr id="9" name="Picture 8">
              <a:extLst>
                <a:ext uri="{FF2B5EF4-FFF2-40B4-BE49-F238E27FC236}">
                  <a16:creationId xmlns:a16="http://schemas.microsoft.com/office/drawing/2014/main" id="{82D7AF4B-2A02-4496-86F1-F8FA6E3F771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0" name="Rectangle 9">
              <a:extLst>
                <a:ext uri="{FF2B5EF4-FFF2-40B4-BE49-F238E27FC236}">
                  <a16:creationId xmlns:a16="http://schemas.microsoft.com/office/drawing/2014/main" id="{FF15EFAC-A16C-4449-A983-B9D0DA33266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a:extLst>
                <a:ext uri="{FF2B5EF4-FFF2-40B4-BE49-F238E27FC236}">
                  <a16:creationId xmlns:a16="http://schemas.microsoft.com/office/drawing/2014/main" id="{37546280-FBA2-43BF-84BC-F416C0C2749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2" name="Rectangle 11">
              <a:extLst>
                <a:ext uri="{FF2B5EF4-FFF2-40B4-BE49-F238E27FC236}">
                  <a16:creationId xmlns:a16="http://schemas.microsoft.com/office/drawing/2014/main" id="{0CB63830-BDF9-4C4A-8149-3D393FA09484}"/>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Text, letter&#10;&#10;Description automatically generated">
              <a:extLst>
                <a:ext uri="{FF2B5EF4-FFF2-40B4-BE49-F238E27FC236}">
                  <a16:creationId xmlns:a16="http://schemas.microsoft.com/office/drawing/2014/main" id="{75DF5640-7738-4A21-A316-C11C37460A1B}"/>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4" name="Picture 13" descr="A picture containing text, metalware, gear&#10;&#10;Description automatically generated">
              <a:extLst>
                <a:ext uri="{FF2B5EF4-FFF2-40B4-BE49-F238E27FC236}">
                  <a16:creationId xmlns:a16="http://schemas.microsoft.com/office/drawing/2014/main" id="{A300E87A-67DD-4B41-88C8-A55288B1397D}"/>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pic>
        <p:nvPicPr>
          <p:cNvPr id="15" name="Picture 14">
            <a:extLst>
              <a:ext uri="{FF2B5EF4-FFF2-40B4-BE49-F238E27FC236}">
                <a16:creationId xmlns:a16="http://schemas.microsoft.com/office/drawing/2014/main" id="{D5DD4BFF-5C9D-4008-9B5B-C482ED9E4F96}"/>
              </a:ext>
            </a:extLst>
          </p:cNvPr>
          <p:cNvPicPr>
            <a:picLocks noChangeAspect="1"/>
          </p:cNvPicPr>
          <p:nvPr/>
        </p:nvPicPr>
        <p:blipFill rotWithShape="1">
          <a:blip r:embed="rId8"/>
          <a:srcRect l="4829" t="9968" r="58687"/>
          <a:stretch/>
        </p:blipFill>
        <p:spPr>
          <a:xfrm>
            <a:off x="884925" y="1289501"/>
            <a:ext cx="2043025" cy="2936528"/>
          </a:xfrm>
          <a:prstGeom prst="rect">
            <a:avLst/>
          </a:prstGeom>
        </p:spPr>
      </p:pic>
      <p:pic>
        <p:nvPicPr>
          <p:cNvPr id="21" name="Picture 20">
            <a:extLst>
              <a:ext uri="{FF2B5EF4-FFF2-40B4-BE49-F238E27FC236}">
                <a16:creationId xmlns:a16="http://schemas.microsoft.com/office/drawing/2014/main" id="{A36147C0-42D1-42F9-A931-5C668F69FD47}"/>
              </a:ext>
            </a:extLst>
          </p:cNvPr>
          <p:cNvPicPr>
            <a:picLocks noChangeAspect="1"/>
          </p:cNvPicPr>
          <p:nvPr/>
        </p:nvPicPr>
        <p:blipFill>
          <a:blip r:embed="rId9"/>
          <a:stretch>
            <a:fillRect/>
          </a:stretch>
        </p:blipFill>
        <p:spPr>
          <a:xfrm>
            <a:off x="3850954" y="1380520"/>
            <a:ext cx="3954430" cy="2171962"/>
          </a:xfrm>
          <a:prstGeom prst="rect">
            <a:avLst/>
          </a:prstGeom>
        </p:spPr>
      </p:pic>
      <p:pic>
        <p:nvPicPr>
          <p:cNvPr id="22" name="Picture 21">
            <a:extLst>
              <a:ext uri="{FF2B5EF4-FFF2-40B4-BE49-F238E27FC236}">
                <a16:creationId xmlns:a16="http://schemas.microsoft.com/office/drawing/2014/main" id="{E1C8A71E-6348-439B-8888-0F79AAA50743}"/>
              </a:ext>
            </a:extLst>
          </p:cNvPr>
          <p:cNvPicPr>
            <a:picLocks noChangeAspect="1"/>
          </p:cNvPicPr>
          <p:nvPr/>
        </p:nvPicPr>
        <p:blipFill>
          <a:blip r:embed="rId10"/>
          <a:stretch>
            <a:fillRect/>
          </a:stretch>
        </p:blipFill>
        <p:spPr>
          <a:xfrm>
            <a:off x="3910273" y="3727938"/>
            <a:ext cx="3741616" cy="2104659"/>
          </a:xfrm>
          <a:prstGeom prst="rect">
            <a:avLst/>
          </a:prstGeom>
        </p:spPr>
      </p:pic>
    </p:spTree>
    <p:extLst>
      <p:ext uri="{BB962C8B-B14F-4D97-AF65-F5344CB8AC3E}">
        <p14:creationId xmlns:p14="http://schemas.microsoft.com/office/powerpoint/2010/main" val="21275660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fade">
                                      <p:cBhvr>
                                        <p:cTn id="12" dur="500"/>
                                        <p:tgtEl>
                                          <p:spTgt spid="2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2"/>
                                        </p:tgtEl>
                                        <p:attrNameLst>
                                          <p:attrName>style.visibility</p:attrName>
                                        </p:attrNameLst>
                                      </p:cBhvr>
                                      <p:to>
                                        <p:strVal val="visible"/>
                                      </p:to>
                                    </p:set>
                                    <p:animEffect transition="in" filter="fade">
                                      <p:cBhvr>
                                        <p:cTn id="2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07A5CF7D-6497-4FD5-AB51-BE19479A3E07}"/>
              </a:ext>
            </a:extLst>
          </p:cNvPr>
          <p:cNvSpPr txBox="1"/>
          <p:nvPr/>
        </p:nvSpPr>
        <p:spPr>
          <a:xfrm>
            <a:off x="879895" y="239842"/>
            <a:ext cx="1057598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Investigating Sudden Death </a:t>
            </a:r>
          </a:p>
        </p:txBody>
      </p:sp>
      <p:grpSp>
        <p:nvGrpSpPr>
          <p:cNvPr id="4" name="Group 3">
            <a:extLst>
              <a:ext uri="{FF2B5EF4-FFF2-40B4-BE49-F238E27FC236}">
                <a16:creationId xmlns:a16="http://schemas.microsoft.com/office/drawing/2014/main" id="{5C04699C-DA05-4355-982B-0D16142BE0D7}"/>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74443A83-6496-4FA7-A570-454E21AE948B}"/>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3666FEC5-EC77-4EB4-B029-23A9C4CDCBF1}"/>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18025333-1A9D-4ECC-8A40-407E56964B8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9E6549A9-F29C-4A84-88E2-54B01B269E95}"/>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B3250059-043A-413B-B4F8-1EEC9353AFBD}"/>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1D403601-9D29-4594-9598-1619E9450DC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13" name="Diagram 12">
            <a:extLst>
              <a:ext uri="{FF2B5EF4-FFF2-40B4-BE49-F238E27FC236}">
                <a16:creationId xmlns:a16="http://schemas.microsoft.com/office/drawing/2014/main" id="{CE19BF0A-7354-40EA-8F66-EAF2DECF23FA}"/>
              </a:ext>
            </a:extLst>
          </p:cNvPr>
          <p:cNvGraphicFramePr/>
          <p:nvPr>
            <p:extLst>
              <p:ext uri="{D42A27DB-BD31-4B8C-83A1-F6EECF244321}">
                <p14:modId xmlns:p14="http://schemas.microsoft.com/office/powerpoint/2010/main" val="1714425392"/>
              </p:ext>
            </p:extLst>
          </p:nvPr>
        </p:nvGraphicFramePr>
        <p:xfrm>
          <a:off x="861646" y="696160"/>
          <a:ext cx="10492154" cy="544217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2" name="Picture 1">
            <a:extLst>
              <a:ext uri="{FF2B5EF4-FFF2-40B4-BE49-F238E27FC236}">
                <a16:creationId xmlns:a16="http://schemas.microsoft.com/office/drawing/2014/main" id="{B4D81DBC-DB50-4378-B02C-905831D9731D}"/>
              </a:ext>
            </a:extLst>
          </p:cNvPr>
          <p:cNvPicPr>
            <a:picLocks noChangeAspect="1"/>
          </p:cNvPicPr>
          <p:nvPr/>
        </p:nvPicPr>
        <p:blipFill>
          <a:blip r:embed="rId12"/>
          <a:stretch>
            <a:fillRect/>
          </a:stretch>
        </p:blipFill>
        <p:spPr>
          <a:xfrm>
            <a:off x="1077275" y="3755755"/>
            <a:ext cx="2426418" cy="1822862"/>
          </a:xfrm>
          <a:prstGeom prst="rect">
            <a:avLst/>
          </a:prstGeom>
        </p:spPr>
      </p:pic>
    </p:spTree>
    <p:extLst>
      <p:ext uri="{BB962C8B-B14F-4D97-AF65-F5344CB8AC3E}">
        <p14:creationId xmlns:p14="http://schemas.microsoft.com/office/powerpoint/2010/main" val="22843464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graphicEl>
                                              <a:dgm id="{0F42CF6A-016B-45C6-BAA6-1DBE15B6D5A6}"/>
                                            </p:graphicEl>
                                          </p:spTgt>
                                        </p:tgtEl>
                                        <p:attrNameLst>
                                          <p:attrName>style.visibility</p:attrName>
                                        </p:attrNameLst>
                                      </p:cBhvr>
                                      <p:to>
                                        <p:strVal val="visible"/>
                                      </p:to>
                                    </p:set>
                                    <p:animEffect transition="in" filter="fade">
                                      <p:cBhvr>
                                        <p:cTn id="7" dur="500"/>
                                        <p:tgtEl>
                                          <p:spTgt spid="13">
                                            <p:graphicEl>
                                              <a:dgm id="{0F42CF6A-016B-45C6-BAA6-1DBE15B6D5A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graphicEl>
                                              <a:dgm id="{DEF08676-2BBC-4EE7-B104-0753A9BB6699}"/>
                                            </p:graphicEl>
                                          </p:spTgt>
                                        </p:tgtEl>
                                        <p:attrNameLst>
                                          <p:attrName>style.visibility</p:attrName>
                                        </p:attrNameLst>
                                      </p:cBhvr>
                                      <p:to>
                                        <p:strVal val="visible"/>
                                      </p:to>
                                    </p:set>
                                    <p:animEffect transition="in" filter="fade">
                                      <p:cBhvr>
                                        <p:cTn id="12" dur="500"/>
                                        <p:tgtEl>
                                          <p:spTgt spid="13">
                                            <p:graphicEl>
                                              <a:dgm id="{DEF08676-2BBC-4EE7-B104-0753A9BB669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3">
                                            <p:graphicEl>
                                              <a:dgm id="{14CC4AC0-CA7C-4868-8195-413F479FDFFB}"/>
                                            </p:graphicEl>
                                          </p:spTgt>
                                        </p:tgtEl>
                                        <p:attrNameLst>
                                          <p:attrName>style.visibility</p:attrName>
                                        </p:attrNameLst>
                                      </p:cBhvr>
                                      <p:to>
                                        <p:strVal val="visible"/>
                                      </p:to>
                                    </p:set>
                                    <p:animEffect transition="in" filter="fade">
                                      <p:cBhvr>
                                        <p:cTn id="15" dur="500"/>
                                        <p:tgtEl>
                                          <p:spTgt spid="13">
                                            <p:graphicEl>
                                              <a:dgm id="{14CC4AC0-CA7C-4868-8195-413F479FDFF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3">
                                            <p:graphicEl>
                                              <a:dgm id="{DA6ED01F-2101-43FF-9EC4-F862EB5E798B}"/>
                                            </p:graphicEl>
                                          </p:spTgt>
                                        </p:tgtEl>
                                        <p:attrNameLst>
                                          <p:attrName>style.visibility</p:attrName>
                                        </p:attrNameLst>
                                      </p:cBhvr>
                                      <p:to>
                                        <p:strVal val="visible"/>
                                      </p:to>
                                    </p:set>
                                    <p:animEffect transition="in" filter="fade">
                                      <p:cBhvr>
                                        <p:cTn id="20" dur="500"/>
                                        <p:tgtEl>
                                          <p:spTgt spid="13">
                                            <p:graphicEl>
                                              <a:dgm id="{DA6ED01F-2101-43FF-9EC4-F862EB5E798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3">
                                            <p:graphicEl>
                                              <a:dgm id="{9F603CC9-B797-400B-9163-593F279531EF}"/>
                                            </p:graphicEl>
                                          </p:spTgt>
                                        </p:tgtEl>
                                        <p:attrNameLst>
                                          <p:attrName>style.visibility</p:attrName>
                                        </p:attrNameLst>
                                      </p:cBhvr>
                                      <p:to>
                                        <p:strVal val="visible"/>
                                      </p:to>
                                    </p:set>
                                    <p:animEffect transition="in" filter="fade">
                                      <p:cBhvr>
                                        <p:cTn id="23" dur="500"/>
                                        <p:tgtEl>
                                          <p:spTgt spid="13">
                                            <p:graphicEl>
                                              <a:dgm id="{9F603CC9-B797-400B-9163-593F279531EF}"/>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3">
                                            <p:graphicEl>
                                              <a:dgm id="{A267AE07-5566-4CEB-AB46-3487AA784FA0}"/>
                                            </p:graphicEl>
                                          </p:spTgt>
                                        </p:tgtEl>
                                        <p:attrNameLst>
                                          <p:attrName>style.visibility</p:attrName>
                                        </p:attrNameLst>
                                      </p:cBhvr>
                                      <p:to>
                                        <p:strVal val="visible"/>
                                      </p:to>
                                    </p:set>
                                    <p:animEffect transition="in" filter="fade">
                                      <p:cBhvr>
                                        <p:cTn id="28" dur="500"/>
                                        <p:tgtEl>
                                          <p:spTgt spid="13">
                                            <p:graphicEl>
                                              <a:dgm id="{A267AE07-5566-4CEB-AB46-3487AA784FA0}"/>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3">
                                            <p:graphicEl>
                                              <a:dgm id="{C907542D-E07A-41F3-9F99-76146147B2FE}"/>
                                            </p:graphicEl>
                                          </p:spTgt>
                                        </p:tgtEl>
                                        <p:attrNameLst>
                                          <p:attrName>style.visibility</p:attrName>
                                        </p:attrNameLst>
                                      </p:cBhvr>
                                      <p:to>
                                        <p:strVal val="visible"/>
                                      </p:to>
                                    </p:set>
                                    <p:animEffect transition="in" filter="fade">
                                      <p:cBhvr>
                                        <p:cTn id="31" dur="500"/>
                                        <p:tgtEl>
                                          <p:spTgt spid="13">
                                            <p:graphicEl>
                                              <a:dgm id="{C907542D-E07A-41F3-9F99-76146147B2FE}"/>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3">
                                            <p:graphicEl>
                                              <a:dgm id="{1D0F64FD-FCCB-467B-AA67-53AEAE15414A}"/>
                                            </p:graphicEl>
                                          </p:spTgt>
                                        </p:tgtEl>
                                        <p:attrNameLst>
                                          <p:attrName>style.visibility</p:attrName>
                                        </p:attrNameLst>
                                      </p:cBhvr>
                                      <p:to>
                                        <p:strVal val="visible"/>
                                      </p:to>
                                    </p:set>
                                    <p:animEffect transition="in" filter="fade">
                                      <p:cBhvr>
                                        <p:cTn id="36" dur="500"/>
                                        <p:tgtEl>
                                          <p:spTgt spid="13">
                                            <p:graphicEl>
                                              <a:dgm id="{1D0F64FD-FCCB-467B-AA67-53AEAE15414A}"/>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3">
                                            <p:graphicEl>
                                              <a:dgm id="{92349B1D-808C-4878-A643-52387103AFE7}"/>
                                            </p:graphicEl>
                                          </p:spTgt>
                                        </p:tgtEl>
                                        <p:attrNameLst>
                                          <p:attrName>style.visibility</p:attrName>
                                        </p:attrNameLst>
                                      </p:cBhvr>
                                      <p:to>
                                        <p:strVal val="visible"/>
                                      </p:to>
                                    </p:set>
                                    <p:animEffect transition="in" filter="fade">
                                      <p:cBhvr>
                                        <p:cTn id="39" dur="500"/>
                                        <p:tgtEl>
                                          <p:spTgt spid="13">
                                            <p:graphicEl>
                                              <a:dgm id="{92349B1D-808C-4878-A643-52387103AFE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C02F352B-DF60-426F-A53D-93D792F629D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rot="20671011">
            <a:off x="560169" y="1219441"/>
            <a:ext cx="4492477" cy="3369358"/>
          </a:xfrm>
          <a:prstGeom prst="rect">
            <a:avLst/>
          </a:prstGeom>
        </p:spPr>
      </p:pic>
      <p:sp>
        <p:nvSpPr>
          <p:cNvPr id="14" name="TextBox 13">
            <a:extLst>
              <a:ext uri="{FF2B5EF4-FFF2-40B4-BE49-F238E27FC236}">
                <a16:creationId xmlns:a16="http://schemas.microsoft.com/office/drawing/2014/main" id="{5EA41402-CA95-460F-8A80-C28A53E0474A}"/>
              </a:ext>
            </a:extLst>
          </p:cNvPr>
          <p:cNvSpPr txBox="1"/>
          <p:nvPr/>
        </p:nvSpPr>
        <p:spPr>
          <a:xfrm>
            <a:off x="828136" y="286599"/>
            <a:ext cx="10644995" cy="584775"/>
          </a:xfrm>
          <a:prstGeom prst="rect">
            <a:avLst/>
          </a:prstGeom>
          <a:solidFill>
            <a:schemeClr val="accent5">
              <a:lumMod val="50000"/>
            </a:schemeClr>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Investigating Sudden Death </a:t>
            </a:r>
          </a:p>
        </p:txBody>
      </p:sp>
      <p:grpSp>
        <p:nvGrpSpPr>
          <p:cNvPr id="5" name="Group 4">
            <a:extLst>
              <a:ext uri="{FF2B5EF4-FFF2-40B4-BE49-F238E27FC236}">
                <a16:creationId xmlns:a16="http://schemas.microsoft.com/office/drawing/2014/main" id="{4ED113F4-FE07-473C-9BA4-904186C20956}"/>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73ABA7FE-7375-42C1-81B9-DCCBA8335F4D}"/>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816DEAF6-1F8D-4087-A9F4-37E11458318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2C0010C5-E629-44A5-AC2D-6C315E572BD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B8C44EEB-36F4-49D0-B8BC-AEB2E787B12F}"/>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B0358F6E-2EDB-4454-9997-4E60CBD2CF88}"/>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26E3399A-BED8-4A04-A67E-40CCB4F5C355}"/>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12" name="Diagram 11">
            <a:extLst>
              <a:ext uri="{FF2B5EF4-FFF2-40B4-BE49-F238E27FC236}">
                <a16:creationId xmlns:a16="http://schemas.microsoft.com/office/drawing/2014/main" id="{AF5BA6EC-E7CC-4840-8C34-EF80796A18C8}"/>
              </a:ext>
            </a:extLst>
          </p:cNvPr>
          <p:cNvGraphicFramePr/>
          <p:nvPr>
            <p:extLst>
              <p:ext uri="{D42A27DB-BD31-4B8C-83A1-F6EECF244321}">
                <p14:modId xmlns:p14="http://schemas.microsoft.com/office/powerpoint/2010/main" val="3421629047"/>
              </p:ext>
            </p:extLst>
          </p:nvPr>
        </p:nvGraphicFramePr>
        <p:xfrm>
          <a:off x="2901463" y="696161"/>
          <a:ext cx="10023230" cy="535294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8513750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graphicEl>
                                              <a:dgm id="{4AFBEAC8-2714-4ED6-AE31-6CC64EB46F56}"/>
                                            </p:graphicEl>
                                          </p:spTgt>
                                        </p:tgtEl>
                                        <p:attrNameLst>
                                          <p:attrName>style.visibility</p:attrName>
                                        </p:attrNameLst>
                                      </p:cBhvr>
                                      <p:to>
                                        <p:strVal val="visible"/>
                                      </p:to>
                                    </p:set>
                                    <p:animEffect transition="in" filter="fade">
                                      <p:cBhvr>
                                        <p:cTn id="7" dur="500"/>
                                        <p:tgtEl>
                                          <p:spTgt spid="12">
                                            <p:graphicEl>
                                              <a:dgm id="{4AFBEAC8-2714-4ED6-AE31-6CC64EB46F5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graphicEl>
                                              <a:dgm id="{18ABFB7E-2BC0-4997-945D-140C08EC3E98}"/>
                                            </p:graphicEl>
                                          </p:spTgt>
                                        </p:tgtEl>
                                        <p:attrNameLst>
                                          <p:attrName>style.visibility</p:attrName>
                                        </p:attrNameLst>
                                      </p:cBhvr>
                                      <p:to>
                                        <p:strVal val="visible"/>
                                      </p:to>
                                    </p:set>
                                    <p:animEffect transition="in" filter="fade">
                                      <p:cBhvr>
                                        <p:cTn id="12" dur="500"/>
                                        <p:tgtEl>
                                          <p:spTgt spid="12">
                                            <p:graphicEl>
                                              <a:dgm id="{18ABFB7E-2BC0-4997-945D-140C08EC3E9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2">
                                            <p:graphicEl>
                                              <a:dgm id="{73B0C686-72D9-4CC1-919D-9ACB802045E1}"/>
                                            </p:graphicEl>
                                          </p:spTgt>
                                        </p:tgtEl>
                                        <p:attrNameLst>
                                          <p:attrName>style.visibility</p:attrName>
                                        </p:attrNameLst>
                                      </p:cBhvr>
                                      <p:to>
                                        <p:strVal val="visible"/>
                                      </p:to>
                                    </p:set>
                                    <p:animEffect transition="in" filter="fade">
                                      <p:cBhvr>
                                        <p:cTn id="15" dur="500"/>
                                        <p:tgtEl>
                                          <p:spTgt spid="12">
                                            <p:graphicEl>
                                              <a:dgm id="{73B0C686-72D9-4CC1-919D-9ACB802045E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2">
                                            <p:graphicEl>
                                              <a:dgm id="{037403C1-9B9A-40CD-B447-92B7BDB55859}"/>
                                            </p:graphicEl>
                                          </p:spTgt>
                                        </p:tgtEl>
                                        <p:attrNameLst>
                                          <p:attrName>style.visibility</p:attrName>
                                        </p:attrNameLst>
                                      </p:cBhvr>
                                      <p:to>
                                        <p:strVal val="visible"/>
                                      </p:to>
                                    </p:set>
                                    <p:animEffect transition="in" filter="fade">
                                      <p:cBhvr>
                                        <p:cTn id="20" dur="500"/>
                                        <p:tgtEl>
                                          <p:spTgt spid="12">
                                            <p:graphicEl>
                                              <a:dgm id="{037403C1-9B9A-40CD-B447-92B7BDB55859}"/>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2">
                                            <p:graphicEl>
                                              <a:dgm id="{1CAED960-2094-4002-A8E0-5ECEEB5C20DD}"/>
                                            </p:graphicEl>
                                          </p:spTgt>
                                        </p:tgtEl>
                                        <p:attrNameLst>
                                          <p:attrName>style.visibility</p:attrName>
                                        </p:attrNameLst>
                                      </p:cBhvr>
                                      <p:to>
                                        <p:strVal val="visible"/>
                                      </p:to>
                                    </p:set>
                                    <p:animEffect transition="in" filter="fade">
                                      <p:cBhvr>
                                        <p:cTn id="23" dur="500"/>
                                        <p:tgtEl>
                                          <p:spTgt spid="12">
                                            <p:graphicEl>
                                              <a:dgm id="{1CAED960-2094-4002-A8E0-5ECEEB5C20DD}"/>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2">
                                            <p:graphicEl>
                                              <a:dgm id="{0C8DA09D-E9E3-45FA-8B88-3669CABCDCEB}"/>
                                            </p:graphicEl>
                                          </p:spTgt>
                                        </p:tgtEl>
                                        <p:attrNameLst>
                                          <p:attrName>style.visibility</p:attrName>
                                        </p:attrNameLst>
                                      </p:cBhvr>
                                      <p:to>
                                        <p:strVal val="visible"/>
                                      </p:to>
                                    </p:set>
                                    <p:animEffect transition="in" filter="fade">
                                      <p:cBhvr>
                                        <p:cTn id="28" dur="500"/>
                                        <p:tgtEl>
                                          <p:spTgt spid="12">
                                            <p:graphicEl>
                                              <a:dgm id="{0C8DA09D-E9E3-45FA-8B88-3669CABCDCE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2"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descr="A picture containing LEGO, toy&#10;&#10;Description automatically generated">
            <a:extLst>
              <a:ext uri="{FF2B5EF4-FFF2-40B4-BE49-F238E27FC236}">
                <a16:creationId xmlns:a16="http://schemas.microsoft.com/office/drawing/2014/main" id="{43956E4B-11E9-4428-8443-D2E32D1AABC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375381" y="2870660"/>
            <a:ext cx="2160000" cy="1620000"/>
          </a:xfrm>
          <a:prstGeom prst="rect">
            <a:avLst/>
          </a:prstGeom>
        </p:spPr>
      </p:pic>
      <p:sp>
        <p:nvSpPr>
          <p:cNvPr id="2" name="TextBox 1">
            <a:extLst>
              <a:ext uri="{FF2B5EF4-FFF2-40B4-BE49-F238E27FC236}">
                <a16:creationId xmlns:a16="http://schemas.microsoft.com/office/drawing/2014/main" id="{EE6E1E34-7F52-4444-97FF-E9D6E8B33944}"/>
              </a:ext>
            </a:extLst>
          </p:cNvPr>
          <p:cNvSpPr txBox="1"/>
          <p:nvPr/>
        </p:nvSpPr>
        <p:spPr>
          <a:xfrm>
            <a:off x="741872" y="134573"/>
            <a:ext cx="10748513"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Investigating Sudden Death- Policies</a:t>
            </a:r>
          </a:p>
        </p:txBody>
      </p:sp>
      <p:sp>
        <p:nvSpPr>
          <p:cNvPr id="3" name="Rectangle: Rounded Corners 2">
            <a:extLst>
              <a:ext uri="{FF2B5EF4-FFF2-40B4-BE49-F238E27FC236}">
                <a16:creationId xmlns:a16="http://schemas.microsoft.com/office/drawing/2014/main" id="{AF810C18-1120-48AF-8A21-6A576695F848}"/>
              </a:ext>
            </a:extLst>
          </p:cNvPr>
          <p:cNvSpPr/>
          <p:nvPr/>
        </p:nvSpPr>
        <p:spPr>
          <a:xfrm>
            <a:off x="2012541" y="1758034"/>
            <a:ext cx="3600000" cy="864000"/>
          </a:xfrm>
          <a:prstGeom prst="roundRect">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rPr>
              <a:t>R.O.L.E</a:t>
            </a:r>
          </a:p>
        </p:txBody>
      </p:sp>
      <p:sp>
        <p:nvSpPr>
          <p:cNvPr id="5" name="Rectangle: Rounded Corners 4">
            <a:extLst>
              <a:ext uri="{FF2B5EF4-FFF2-40B4-BE49-F238E27FC236}">
                <a16:creationId xmlns:a16="http://schemas.microsoft.com/office/drawing/2014/main" id="{B491F27F-89EA-445A-A782-363BDCC2EE4C}"/>
              </a:ext>
            </a:extLst>
          </p:cNvPr>
          <p:cNvSpPr/>
          <p:nvPr/>
        </p:nvSpPr>
        <p:spPr>
          <a:xfrm>
            <a:off x="2012541" y="4739286"/>
            <a:ext cx="3600000" cy="864000"/>
          </a:xfrm>
          <a:prstGeom prst="roundRect">
            <a:avLst/>
          </a:prstGeom>
          <a:solidFill>
            <a:schemeClr val="bg1">
              <a:lumMod val="8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rPr>
              <a:t>Children / PAC Plans</a:t>
            </a:r>
          </a:p>
        </p:txBody>
      </p:sp>
      <p:pic>
        <p:nvPicPr>
          <p:cNvPr id="9" name="Picture 8">
            <a:extLst>
              <a:ext uri="{FF2B5EF4-FFF2-40B4-BE49-F238E27FC236}">
                <a16:creationId xmlns:a16="http://schemas.microsoft.com/office/drawing/2014/main" id="{85106743-583A-40DE-82F6-7D257BD30600}"/>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flipH="1">
            <a:off x="6325831" y="1496291"/>
            <a:ext cx="1111275" cy="1620000"/>
          </a:xfrm>
          <a:prstGeom prst="rect">
            <a:avLst/>
          </a:prstGeom>
        </p:spPr>
      </p:pic>
      <p:pic>
        <p:nvPicPr>
          <p:cNvPr id="11" name="Picture 10">
            <a:extLst>
              <a:ext uri="{FF2B5EF4-FFF2-40B4-BE49-F238E27FC236}">
                <a16:creationId xmlns:a16="http://schemas.microsoft.com/office/drawing/2014/main" id="{3AF1572F-13C2-42AD-9A31-0BAD37F81D92}"/>
              </a:ext>
            </a:extLst>
          </p:cNvPr>
          <p:cNvPicPr>
            <a:picLocks noChangeAspect="1"/>
          </p:cNvPicPr>
          <p:nvPr/>
        </p:nvPicPr>
        <p:blipFill rotWithShape="1">
          <a:blip r:embed="rId5">
            <a:extLst>
              <a:ext uri="{28A0092B-C50C-407E-A947-70E740481C1C}">
                <a14:useLocalDpi xmlns:a14="http://schemas.microsoft.com/office/drawing/2010/main" val="0"/>
              </a:ext>
            </a:extLst>
          </a:blip>
          <a:srcRect l="27368" r="24796"/>
          <a:stretch/>
        </p:blipFill>
        <p:spPr>
          <a:xfrm>
            <a:off x="7540191" y="1496291"/>
            <a:ext cx="1144321" cy="1620000"/>
          </a:xfrm>
          <a:prstGeom prst="rect">
            <a:avLst/>
          </a:prstGeom>
        </p:spPr>
      </p:pic>
      <p:pic>
        <p:nvPicPr>
          <p:cNvPr id="13" name="Picture 12">
            <a:extLst>
              <a:ext uri="{FF2B5EF4-FFF2-40B4-BE49-F238E27FC236}">
                <a16:creationId xmlns:a16="http://schemas.microsoft.com/office/drawing/2014/main" id="{003869EB-EB62-453F-A702-5A4C723EA069}"/>
              </a:ext>
            </a:extLst>
          </p:cNvPr>
          <p:cNvPicPr>
            <a:picLocks noChangeAspect="1"/>
          </p:cNvPicPr>
          <p:nvPr/>
        </p:nvPicPr>
        <p:blipFill rotWithShape="1">
          <a:blip r:embed="rId6">
            <a:extLst>
              <a:ext uri="{28A0092B-C50C-407E-A947-70E740481C1C}">
                <a14:useLocalDpi xmlns:a14="http://schemas.microsoft.com/office/drawing/2010/main" val="0"/>
              </a:ext>
            </a:extLst>
          </a:blip>
          <a:srcRect t="25474" b="6243"/>
          <a:stretch/>
        </p:blipFill>
        <p:spPr>
          <a:xfrm>
            <a:off x="8787597" y="1604291"/>
            <a:ext cx="1476192" cy="1512000"/>
          </a:xfrm>
          <a:prstGeom prst="rect">
            <a:avLst/>
          </a:prstGeom>
        </p:spPr>
      </p:pic>
      <p:sp>
        <p:nvSpPr>
          <p:cNvPr id="4" name="Rectangle: Rounded Corners 3">
            <a:extLst>
              <a:ext uri="{FF2B5EF4-FFF2-40B4-BE49-F238E27FC236}">
                <a16:creationId xmlns:a16="http://schemas.microsoft.com/office/drawing/2014/main" id="{A4E423DA-EAA9-4DB4-95C7-CEDD905A9DE0}"/>
              </a:ext>
            </a:extLst>
          </p:cNvPr>
          <p:cNvSpPr/>
          <p:nvPr/>
        </p:nvSpPr>
        <p:spPr>
          <a:xfrm>
            <a:off x="6663789" y="3429000"/>
            <a:ext cx="3600000" cy="864000"/>
          </a:xfrm>
          <a:prstGeom prst="roundRect">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rPr>
              <a:t>Hospital Deaths</a:t>
            </a:r>
          </a:p>
        </p:txBody>
      </p:sp>
      <p:pic>
        <p:nvPicPr>
          <p:cNvPr id="17" name="Picture 16" descr="Graphical user interface, application, Word&#10;&#10;Description automatically generated">
            <a:extLst>
              <a:ext uri="{FF2B5EF4-FFF2-40B4-BE49-F238E27FC236}">
                <a16:creationId xmlns:a16="http://schemas.microsoft.com/office/drawing/2014/main" id="{56FC59BA-44DC-4F99-8528-790094068E83}"/>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8112351" y="4628383"/>
            <a:ext cx="2194714" cy="1174636"/>
          </a:xfrm>
          <a:prstGeom prst="rect">
            <a:avLst/>
          </a:prstGeom>
        </p:spPr>
      </p:pic>
      <p:pic>
        <p:nvPicPr>
          <p:cNvPr id="19" name="Picture 18" descr="Logo&#10;&#10;Description automatically generated">
            <a:extLst>
              <a:ext uri="{FF2B5EF4-FFF2-40B4-BE49-F238E27FC236}">
                <a16:creationId xmlns:a16="http://schemas.microsoft.com/office/drawing/2014/main" id="{05844049-1405-4CEC-8177-55060AF17BAB}"/>
              </a:ext>
            </a:extLst>
          </p:cNvPr>
          <p:cNvPicPr>
            <a:picLocks noChangeAspect="1"/>
          </p:cNvPicPr>
          <p:nvPr/>
        </p:nvPicPr>
        <p:blipFill rotWithShape="1">
          <a:blip r:embed="rId8">
            <a:extLst>
              <a:ext uri="{28A0092B-C50C-407E-A947-70E740481C1C}">
                <a14:useLocalDpi xmlns:a14="http://schemas.microsoft.com/office/drawing/2010/main" val="0"/>
              </a:ext>
            </a:extLst>
          </a:blip>
          <a:srcRect t="63724" b="-3612"/>
          <a:stretch/>
        </p:blipFill>
        <p:spPr>
          <a:xfrm>
            <a:off x="6058436" y="4837701"/>
            <a:ext cx="1895446" cy="756000"/>
          </a:xfrm>
          <a:prstGeom prst="rect">
            <a:avLst/>
          </a:prstGeom>
        </p:spPr>
      </p:pic>
      <p:grpSp>
        <p:nvGrpSpPr>
          <p:cNvPr id="12" name="Group 11">
            <a:extLst>
              <a:ext uri="{FF2B5EF4-FFF2-40B4-BE49-F238E27FC236}">
                <a16:creationId xmlns:a16="http://schemas.microsoft.com/office/drawing/2014/main" id="{482EF2CC-CF51-4464-B580-A6EE5D08C331}"/>
              </a:ext>
            </a:extLst>
          </p:cNvPr>
          <p:cNvGrpSpPr/>
          <p:nvPr/>
        </p:nvGrpSpPr>
        <p:grpSpPr>
          <a:xfrm>
            <a:off x="0" y="5734233"/>
            <a:ext cx="12192000" cy="1240188"/>
            <a:chOff x="0" y="5734233"/>
            <a:chExt cx="12192000" cy="1240188"/>
          </a:xfrm>
        </p:grpSpPr>
        <p:pic>
          <p:nvPicPr>
            <p:cNvPr id="14" name="Picture 13">
              <a:extLst>
                <a:ext uri="{FF2B5EF4-FFF2-40B4-BE49-F238E27FC236}">
                  <a16:creationId xmlns:a16="http://schemas.microsoft.com/office/drawing/2014/main" id="{17362AE3-C0C1-418C-9CA6-4309AB951F83}"/>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6" name="Rectangle 15">
              <a:extLst>
                <a:ext uri="{FF2B5EF4-FFF2-40B4-BE49-F238E27FC236}">
                  <a16:creationId xmlns:a16="http://schemas.microsoft.com/office/drawing/2014/main" id="{F4817C50-1193-4C0D-AB8A-87C81F458182}"/>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8" name="Picture 17">
              <a:extLst>
                <a:ext uri="{FF2B5EF4-FFF2-40B4-BE49-F238E27FC236}">
                  <a16:creationId xmlns:a16="http://schemas.microsoft.com/office/drawing/2014/main" id="{0ED52627-4032-43C9-BFCD-37EA4F605728}"/>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20" name="Rectangle 19">
              <a:extLst>
                <a:ext uri="{FF2B5EF4-FFF2-40B4-BE49-F238E27FC236}">
                  <a16:creationId xmlns:a16="http://schemas.microsoft.com/office/drawing/2014/main" id="{11450771-B53C-49DD-AB52-53030D1714CA}"/>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1" name="Picture 20" descr="Text, letter&#10;&#10;Description automatically generated">
              <a:extLst>
                <a:ext uri="{FF2B5EF4-FFF2-40B4-BE49-F238E27FC236}">
                  <a16:creationId xmlns:a16="http://schemas.microsoft.com/office/drawing/2014/main" id="{CCDBE8DB-BB78-4E1F-904C-DD6C457C1C50}"/>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22" name="Picture 21" descr="A picture containing text, metalware, gear&#10;&#10;Description automatically generated">
              <a:extLst>
                <a:ext uri="{FF2B5EF4-FFF2-40B4-BE49-F238E27FC236}">
                  <a16:creationId xmlns:a16="http://schemas.microsoft.com/office/drawing/2014/main" id="{725EBF19-90B3-47CA-89C3-14F8376B0EE0}"/>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5068782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5"/>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5"/>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9"/>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95C1B0D-836B-4CC4-AD8C-28CA77895413}"/>
              </a:ext>
            </a:extLst>
          </p:cNvPr>
          <p:cNvPicPr>
            <a:picLocks noChangeAspect="1"/>
          </p:cNvPicPr>
          <p:nvPr/>
        </p:nvPicPr>
        <p:blipFill>
          <a:blip r:embed="rId3"/>
          <a:stretch>
            <a:fillRect/>
          </a:stretch>
        </p:blipFill>
        <p:spPr>
          <a:xfrm>
            <a:off x="8611055" y="1484729"/>
            <a:ext cx="2802524" cy="4126630"/>
          </a:xfrm>
          <a:prstGeom prst="rect">
            <a:avLst/>
          </a:prstGeom>
        </p:spPr>
      </p:pic>
      <p:pic>
        <p:nvPicPr>
          <p:cNvPr id="10" name="Picture 9">
            <a:extLst>
              <a:ext uri="{FF2B5EF4-FFF2-40B4-BE49-F238E27FC236}">
                <a16:creationId xmlns:a16="http://schemas.microsoft.com/office/drawing/2014/main" id="{DA30BDD1-729D-4E0C-87FD-451015413684}"/>
              </a:ext>
            </a:extLst>
          </p:cNvPr>
          <p:cNvPicPr>
            <a:picLocks noChangeAspect="1"/>
          </p:cNvPicPr>
          <p:nvPr/>
        </p:nvPicPr>
        <p:blipFill>
          <a:blip r:embed="rId4"/>
          <a:stretch>
            <a:fillRect/>
          </a:stretch>
        </p:blipFill>
        <p:spPr>
          <a:xfrm rot="21339441">
            <a:off x="6580681" y="1557304"/>
            <a:ext cx="4716384" cy="3184530"/>
          </a:xfrm>
          <a:prstGeom prst="rect">
            <a:avLst/>
          </a:prstGeom>
        </p:spPr>
      </p:pic>
      <p:pic>
        <p:nvPicPr>
          <p:cNvPr id="11" name="Picture 10">
            <a:extLst>
              <a:ext uri="{FF2B5EF4-FFF2-40B4-BE49-F238E27FC236}">
                <a16:creationId xmlns:a16="http://schemas.microsoft.com/office/drawing/2014/main" id="{5E7AC7D6-254F-4B08-BC59-E4505C40A1A5}"/>
              </a:ext>
            </a:extLst>
          </p:cNvPr>
          <p:cNvPicPr>
            <a:picLocks noChangeAspect="1"/>
          </p:cNvPicPr>
          <p:nvPr/>
        </p:nvPicPr>
        <p:blipFill>
          <a:blip r:embed="rId5"/>
          <a:stretch>
            <a:fillRect/>
          </a:stretch>
        </p:blipFill>
        <p:spPr>
          <a:xfrm rot="21012850">
            <a:off x="1279068" y="1322985"/>
            <a:ext cx="4913093" cy="4390673"/>
          </a:xfrm>
          <a:prstGeom prst="rect">
            <a:avLst/>
          </a:prstGeom>
        </p:spPr>
      </p:pic>
      <p:sp>
        <p:nvSpPr>
          <p:cNvPr id="13" name="Content Placeholder 4">
            <a:extLst>
              <a:ext uri="{FF2B5EF4-FFF2-40B4-BE49-F238E27FC236}">
                <a16:creationId xmlns:a16="http://schemas.microsoft.com/office/drawing/2014/main" id="{DCD652A7-65E2-4EC8-83FE-834979B70F4A}"/>
              </a:ext>
            </a:extLst>
          </p:cNvPr>
          <p:cNvSpPr txBox="1">
            <a:spLocks/>
          </p:cNvSpPr>
          <p:nvPr/>
        </p:nvSpPr>
        <p:spPr>
          <a:xfrm>
            <a:off x="1713369" y="1289501"/>
            <a:ext cx="8229600"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
        <p:nvSpPr>
          <p:cNvPr id="14" name="TextBox 13">
            <a:extLst>
              <a:ext uri="{FF2B5EF4-FFF2-40B4-BE49-F238E27FC236}">
                <a16:creationId xmlns:a16="http://schemas.microsoft.com/office/drawing/2014/main" id="{C88A998D-4E73-4D38-A5BD-2E26E7BFCCA8}"/>
              </a:ext>
            </a:extLst>
          </p:cNvPr>
          <p:cNvSpPr txBox="1"/>
          <p:nvPr/>
        </p:nvSpPr>
        <p:spPr>
          <a:xfrm>
            <a:off x="1373378" y="251204"/>
            <a:ext cx="9512967"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Paper Work &amp; Post Attendance</a:t>
            </a:r>
          </a:p>
        </p:txBody>
      </p:sp>
      <p:grpSp>
        <p:nvGrpSpPr>
          <p:cNvPr id="20" name="Group 19">
            <a:extLst>
              <a:ext uri="{FF2B5EF4-FFF2-40B4-BE49-F238E27FC236}">
                <a16:creationId xmlns:a16="http://schemas.microsoft.com/office/drawing/2014/main" id="{1F25A447-6721-4D29-A9E2-BC062F856663}"/>
              </a:ext>
            </a:extLst>
          </p:cNvPr>
          <p:cNvGrpSpPr/>
          <p:nvPr/>
        </p:nvGrpSpPr>
        <p:grpSpPr>
          <a:xfrm>
            <a:off x="3497642" y="1805140"/>
            <a:ext cx="4727568" cy="3204497"/>
            <a:chOff x="6014579" y="1832062"/>
            <a:chExt cx="4727568" cy="3204497"/>
          </a:xfrm>
        </p:grpSpPr>
        <p:pic>
          <p:nvPicPr>
            <p:cNvPr id="9" name="Picture 8" descr="Graphical user interface&#10;&#10;Description automatically generated with medium confidence">
              <a:extLst>
                <a:ext uri="{FF2B5EF4-FFF2-40B4-BE49-F238E27FC236}">
                  <a16:creationId xmlns:a16="http://schemas.microsoft.com/office/drawing/2014/main" id="{C2B734AF-3DE2-413C-9387-CEAFB074562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20900271">
              <a:off x="6551451" y="2351993"/>
              <a:ext cx="4190696" cy="2684566"/>
            </a:xfrm>
            <a:prstGeom prst="rect">
              <a:avLst/>
            </a:prstGeom>
          </p:spPr>
        </p:pic>
        <p:pic>
          <p:nvPicPr>
            <p:cNvPr id="7" name="Picture 6" descr="Graphical user interface&#10;&#10;Description automatically generated">
              <a:extLst>
                <a:ext uri="{FF2B5EF4-FFF2-40B4-BE49-F238E27FC236}">
                  <a16:creationId xmlns:a16="http://schemas.microsoft.com/office/drawing/2014/main" id="{B8C32773-20A8-477D-9E2F-81BB196F3A1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rot="20897889">
              <a:off x="6014579" y="1832062"/>
              <a:ext cx="1630743" cy="2041319"/>
            </a:xfrm>
            <a:prstGeom prst="rect">
              <a:avLst/>
            </a:prstGeom>
          </p:spPr>
        </p:pic>
      </p:grpSp>
      <p:grpSp>
        <p:nvGrpSpPr>
          <p:cNvPr id="28" name="Group 27">
            <a:extLst>
              <a:ext uri="{FF2B5EF4-FFF2-40B4-BE49-F238E27FC236}">
                <a16:creationId xmlns:a16="http://schemas.microsoft.com/office/drawing/2014/main" id="{A39BEAB9-923A-40DF-8CAB-B21297D8F93F}"/>
              </a:ext>
            </a:extLst>
          </p:cNvPr>
          <p:cNvGrpSpPr/>
          <p:nvPr/>
        </p:nvGrpSpPr>
        <p:grpSpPr>
          <a:xfrm>
            <a:off x="0" y="5734233"/>
            <a:ext cx="12192000" cy="1240188"/>
            <a:chOff x="0" y="5734233"/>
            <a:chExt cx="12192000" cy="1240188"/>
          </a:xfrm>
        </p:grpSpPr>
        <p:pic>
          <p:nvPicPr>
            <p:cNvPr id="29" name="Picture 28">
              <a:extLst>
                <a:ext uri="{FF2B5EF4-FFF2-40B4-BE49-F238E27FC236}">
                  <a16:creationId xmlns:a16="http://schemas.microsoft.com/office/drawing/2014/main" id="{F20E7C42-478E-4A14-A7E8-7E2180D219A3}"/>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30" name="Rectangle 29">
              <a:extLst>
                <a:ext uri="{FF2B5EF4-FFF2-40B4-BE49-F238E27FC236}">
                  <a16:creationId xmlns:a16="http://schemas.microsoft.com/office/drawing/2014/main" id="{4B2FFBE1-013C-413C-87EF-7BD46EE785FD}"/>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1" name="Picture 30">
              <a:extLst>
                <a:ext uri="{FF2B5EF4-FFF2-40B4-BE49-F238E27FC236}">
                  <a16:creationId xmlns:a16="http://schemas.microsoft.com/office/drawing/2014/main" id="{50209EBD-54A1-4148-BD77-8199F77E5432}"/>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32" name="Rectangle 31">
              <a:extLst>
                <a:ext uri="{FF2B5EF4-FFF2-40B4-BE49-F238E27FC236}">
                  <a16:creationId xmlns:a16="http://schemas.microsoft.com/office/drawing/2014/main" id="{0D21E32B-61FD-4574-9FB1-3E24BEB4E44B}"/>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3" name="Picture 32" descr="Text, letter&#10;&#10;Description automatically generated">
              <a:extLst>
                <a:ext uri="{FF2B5EF4-FFF2-40B4-BE49-F238E27FC236}">
                  <a16:creationId xmlns:a16="http://schemas.microsoft.com/office/drawing/2014/main" id="{91C51AD0-E57B-4FC0-B856-5F3707487EC9}"/>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34" name="Picture 33" descr="A picture containing text, metalware, gear&#10;&#10;Description automatically generated">
              <a:extLst>
                <a:ext uri="{FF2B5EF4-FFF2-40B4-BE49-F238E27FC236}">
                  <a16:creationId xmlns:a16="http://schemas.microsoft.com/office/drawing/2014/main" id="{6BF4A850-02AF-42B2-8268-0BACB8E516D8}"/>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2457216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fade">
                                      <p:cBhvr>
                                        <p:cTn id="22"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4">
            <a:extLst>
              <a:ext uri="{FF2B5EF4-FFF2-40B4-BE49-F238E27FC236}">
                <a16:creationId xmlns:a16="http://schemas.microsoft.com/office/drawing/2014/main" id="{87D170E3-B45D-4688-A0D1-11C142C83A4C}"/>
              </a:ext>
            </a:extLst>
          </p:cNvPr>
          <p:cNvSpPr txBox="1">
            <a:spLocks/>
          </p:cNvSpPr>
          <p:nvPr/>
        </p:nvSpPr>
        <p:spPr>
          <a:xfrm>
            <a:off x="467020" y="1821290"/>
            <a:ext cx="4388759" cy="216846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rgbClr val="002060"/>
              </a:solidFill>
              <a:effectLst/>
              <a:uLnTx/>
              <a:uFillTx/>
              <a:latin typeface="Calibri"/>
              <a:ea typeface="+mn-ea"/>
              <a:cs typeface="+mn-cs"/>
            </a:endParaRPr>
          </a:p>
        </p:txBody>
      </p:sp>
      <p:sp>
        <p:nvSpPr>
          <p:cNvPr id="11" name="TextBox 10">
            <a:extLst>
              <a:ext uri="{FF2B5EF4-FFF2-40B4-BE49-F238E27FC236}">
                <a16:creationId xmlns:a16="http://schemas.microsoft.com/office/drawing/2014/main" id="{42DE7E31-049B-430A-8E85-288978ACB4EF}"/>
              </a:ext>
            </a:extLst>
          </p:cNvPr>
          <p:cNvSpPr txBox="1"/>
          <p:nvPr/>
        </p:nvSpPr>
        <p:spPr>
          <a:xfrm>
            <a:off x="1056972" y="359637"/>
            <a:ext cx="10640887"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Dealing with Family at Scene &amp; Death Messages </a:t>
            </a:r>
          </a:p>
        </p:txBody>
      </p:sp>
      <p:sp>
        <p:nvSpPr>
          <p:cNvPr id="13" name="Oval Callout 4">
            <a:extLst>
              <a:ext uri="{FF2B5EF4-FFF2-40B4-BE49-F238E27FC236}">
                <a16:creationId xmlns:a16="http://schemas.microsoft.com/office/drawing/2014/main" id="{D160F824-2602-4508-9075-D723039EE501}"/>
              </a:ext>
            </a:extLst>
          </p:cNvPr>
          <p:cNvSpPr/>
          <p:nvPr/>
        </p:nvSpPr>
        <p:spPr>
          <a:xfrm>
            <a:off x="284141" y="2116169"/>
            <a:ext cx="4571638" cy="2232311"/>
          </a:xfrm>
          <a:prstGeom prst="wedgeEllipseCallout">
            <a:avLst>
              <a:gd name="adj1" fmla="val 53496"/>
              <a:gd name="adj2" fmla="val 86839"/>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‘Expect the unexpected’ because you just don’t know what kind of reaction you’re going to get from families</a:t>
            </a:r>
          </a:p>
          <a:p>
            <a:pPr algn="ctr"/>
            <a:endParaRPr lang="en-GB" dirty="0"/>
          </a:p>
        </p:txBody>
      </p:sp>
      <p:sp>
        <p:nvSpPr>
          <p:cNvPr id="14" name="Oval Callout 5">
            <a:extLst>
              <a:ext uri="{FF2B5EF4-FFF2-40B4-BE49-F238E27FC236}">
                <a16:creationId xmlns:a16="http://schemas.microsoft.com/office/drawing/2014/main" id="{57046D24-B63E-4A15-9B15-869E74DEE5DC}"/>
              </a:ext>
            </a:extLst>
          </p:cNvPr>
          <p:cNvSpPr/>
          <p:nvPr/>
        </p:nvSpPr>
        <p:spPr>
          <a:xfrm>
            <a:off x="5038658" y="2037778"/>
            <a:ext cx="6665661" cy="2595181"/>
          </a:xfrm>
          <a:prstGeom prst="wedgeEllipseCallout">
            <a:avLst>
              <a:gd name="adj1" fmla="val -43755"/>
              <a:gd name="adj2" fmla="val 72596"/>
            </a:avLst>
          </a:prstGeom>
          <a:solidFill>
            <a:schemeClr val="tx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‘It’s important to ‘work’ with relatives rather than ‘deal’ with relatives. ‘Dealing’ means ‘We’re the police and we’re in charge’. A family is going to grieve in their own way and we, the police can do nothing about that.</a:t>
            </a:r>
          </a:p>
        </p:txBody>
      </p:sp>
      <p:sp>
        <p:nvSpPr>
          <p:cNvPr id="15" name="Rectangle 14">
            <a:extLst>
              <a:ext uri="{FF2B5EF4-FFF2-40B4-BE49-F238E27FC236}">
                <a16:creationId xmlns:a16="http://schemas.microsoft.com/office/drawing/2014/main" id="{867007D0-F731-4A99-AD7B-1AFDA19C923F}"/>
              </a:ext>
            </a:extLst>
          </p:cNvPr>
          <p:cNvSpPr/>
          <p:nvPr/>
        </p:nvSpPr>
        <p:spPr>
          <a:xfrm>
            <a:off x="1836985" y="5459214"/>
            <a:ext cx="7476727" cy="461665"/>
          </a:xfrm>
          <a:prstGeom prst="rect">
            <a:avLst/>
          </a:prstGeom>
        </p:spPr>
        <p:txBody>
          <a:bodyPr wrap="none">
            <a:spAutoFit/>
          </a:bodyPr>
          <a:lstStyle/>
          <a:p>
            <a:pPr fontAlgn="base"/>
            <a:r>
              <a:rPr lang="en-GB" sz="2400" b="1" dirty="0">
                <a:latin typeface="-apple-system"/>
              </a:rPr>
              <a:t>Ron Cuthbertson QPM, Founder of Family Liaison</a:t>
            </a:r>
            <a:endParaRPr lang="en-GB" sz="2400" b="1" i="0" dirty="0">
              <a:effectLst/>
              <a:latin typeface="-apple-system"/>
            </a:endParaRPr>
          </a:p>
        </p:txBody>
      </p:sp>
      <p:grpSp>
        <p:nvGrpSpPr>
          <p:cNvPr id="7" name="Group 6">
            <a:extLst>
              <a:ext uri="{FF2B5EF4-FFF2-40B4-BE49-F238E27FC236}">
                <a16:creationId xmlns:a16="http://schemas.microsoft.com/office/drawing/2014/main" id="{D1C3BF2D-B3CF-4177-9C2F-E43EF62F48B4}"/>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9E249F0C-4E38-414D-AA81-1CA00920AD1C}"/>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97AE5BD9-6159-490F-BDAD-63EE0B9055F1}"/>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2" name="Picture 11">
              <a:extLst>
                <a:ext uri="{FF2B5EF4-FFF2-40B4-BE49-F238E27FC236}">
                  <a16:creationId xmlns:a16="http://schemas.microsoft.com/office/drawing/2014/main" id="{0068E9F3-4D5F-4485-A5E1-DC61E3DBB08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6" name="Rectangle 15">
              <a:extLst>
                <a:ext uri="{FF2B5EF4-FFF2-40B4-BE49-F238E27FC236}">
                  <a16:creationId xmlns:a16="http://schemas.microsoft.com/office/drawing/2014/main" id="{4EF851C6-9D1F-4914-9CEA-ECE7599DAD8C}"/>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Picture 16" descr="Text, letter&#10;&#10;Description automatically generated">
              <a:extLst>
                <a:ext uri="{FF2B5EF4-FFF2-40B4-BE49-F238E27FC236}">
                  <a16:creationId xmlns:a16="http://schemas.microsoft.com/office/drawing/2014/main" id="{705C75E1-726B-431A-943B-F319E44D6F75}"/>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8" name="Picture 17" descr="A picture containing text, metalware, gear&#10;&#10;Description automatically generated">
              <a:extLst>
                <a:ext uri="{FF2B5EF4-FFF2-40B4-BE49-F238E27FC236}">
                  <a16:creationId xmlns:a16="http://schemas.microsoft.com/office/drawing/2014/main" id="{AC43C8DA-5655-4A8F-AFEA-2A13FEA3B536}"/>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2650850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99989118-8C92-4C54-A81B-02B74AE0C4DD}"/>
              </a:ext>
            </a:extLst>
          </p:cNvPr>
          <p:cNvSpPr txBox="1"/>
          <p:nvPr/>
        </p:nvSpPr>
        <p:spPr>
          <a:xfrm>
            <a:off x="569343" y="255702"/>
            <a:ext cx="11059065"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Contacting NOK Abroad</a:t>
            </a:r>
          </a:p>
        </p:txBody>
      </p:sp>
      <p:grpSp>
        <p:nvGrpSpPr>
          <p:cNvPr id="12" name="Group 11">
            <a:extLst>
              <a:ext uri="{FF2B5EF4-FFF2-40B4-BE49-F238E27FC236}">
                <a16:creationId xmlns:a16="http://schemas.microsoft.com/office/drawing/2014/main" id="{DF6E8DF9-B26A-4F31-993F-3ACF69CEDF62}"/>
              </a:ext>
            </a:extLst>
          </p:cNvPr>
          <p:cNvGrpSpPr/>
          <p:nvPr/>
        </p:nvGrpSpPr>
        <p:grpSpPr>
          <a:xfrm>
            <a:off x="0" y="5734233"/>
            <a:ext cx="12192000" cy="1240188"/>
            <a:chOff x="0" y="5734233"/>
            <a:chExt cx="12192000" cy="1240188"/>
          </a:xfrm>
        </p:grpSpPr>
        <p:pic>
          <p:nvPicPr>
            <p:cNvPr id="20" name="Picture 19">
              <a:extLst>
                <a:ext uri="{FF2B5EF4-FFF2-40B4-BE49-F238E27FC236}">
                  <a16:creationId xmlns:a16="http://schemas.microsoft.com/office/drawing/2014/main" id="{30E5C041-8319-4B1B-B1B3-DE70DD2EC857}"/>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21" name="Rectangle 20">
              <a:extLst>
                <a:ext uri="{FF2B5EF4-FFF2-40B4-BE49-F238E27FC236}">
                  <a16:creationId xmlns:a16="http://schemas.microsoft.com/office/drawing/2014/main" id="{13F18823-3753-4D50-B075-445B9A5EF2BC}"/>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2" name="Picture 21">
              <a:extLst>
                <a:ext uri="{FF2B5EF4-FFF2-40B4-BE49-F238E27FC236}">
                  <a16:creationId xmlns:a16="http://schemas.microsoft.com/office/drawing/2014/main" id="{B7174F83-C678-48D3-A3EF-F74E4B99A00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23" name="Rectangle 22">
              <a:extLst>
                <a:ext uri="{FF2B5EF4-FFF2-40B4-BE49-F238E27FC236}">
                  <a16:creationId xmlns:a16="http://schemas.microsoft.com/office/drawing/2014/main" id="{6F992C6D-5F2D-436A-811F-834929AB79B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4" name="Picture 23" descr="Text, letter&#10;&#10;Description automatically generated">
              <a:extLst>
                <a:ext uri="{FF2B5EF4-FFF2-40B4-BE49-F238E27FC236}">
                  <a16:creationId xmlns:a16="http://schemas.microsoft.com/office/drawing/2014/main" id="{E211730A-DD61-493B-9CDF-367FFDDD2432}"/>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25" name="Picture 24" descr="A picture containing text, metalware, gear&#10;&#10;Description automatically generated">
              <a:extLst>
                <a:ext uri="{FF2B5EF4-FFF2-40B4-BE49-F238E27FC236}">
                  <a16:creationId xmlns:a16="http://schemas.microsoft.com/office/drawing/2014/main" id="{EE73E821-610E-43B9-8884-AC6DA87866FD}"/>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2" name="Rectangle: Rounded Corners 1">
            <a:extLst>
              <a:ext uri="{FF2B5EF4-FFF2-40B4-BE49-F238E27FC236}">
                <a16:creationId xmlns:a16="http://schemas.microsoft.com/office/drawing/2014/main" id="{130B4E2D-73AC-8B19-1FA9-0153D9A4DD03}"/>
              </a:ext>
            </a:extLst>
          </p:cNvPr>
          <p:cNvSpPr/>
          <p:nvPr/>
        </p:nvSpPr>
        <p:spPr>
          <a:xfrm>
            <a:off x="2034701" y="1460091"/>
            <a:ext cx="8480322" cy="3318387"/>
          </a:xfrm>
          <a:prstGeom prst="roundRect">
            <a:avLst/>
          </a:prstGeom>
          <a:solidFill>
            <a:schemeClr val="tx2">
              <a:lumMod val="20000"/>
              <a:lumOff val="8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If a foreign national dies in the UK, we are obliged to inform the relevant foreign embassy of their citizen’s death without delay with a phone call or email, as per the Vienna Convention on Consular Relations. A foreign consulate is always the preferred channel of communication to identify next of kin overseas of a foreign national in the UK and pass an urgent message to a foreign country. </a:t>
            </a:r>
          </a:p>
        </p:txBody>
      </p:sp>
    </p:spTree>
    <p:extLst>
      <p:ext uri="{BB962C8B-B14F-4D97-AF65-F5344CB8AC3E}">
        <p14:creationId xmlns:p14="http://schemas.microsoft.com/office/powerpoint/2010/main" val="71594638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066BE08F-4F77-404C-B617-B2C2285AC09A}"/>
              </a:ext>
            </a:extLst>
          </p:cNvPr>
          <p:cNvPicPr>
            <a:picLocks noChangeAspect="1"/>
          </p:cNvPicPr>
          <p:nvPr/>
        </p:nvPicPr>
        <p:blipFill rotWithShape="1">
          <a:blip r:embed="rId3">
            <a:extLst>
              <a:ext uri="{28A0092B-C50C-407E-A947-70E740481C1C}">
                <a14:useLocalDpi xmlns:a14="http://schemas.microsoft.com/office/drawing/2010/main" val="0"/>
              </a:ext>
            </a:extLst>
          </a:blip>
          <a:srcRect l="7550" t="20817" r="6814" b="22028"/>
          <a:stretch/>
        </p:blipFill>
        <p:spPr>
          <a:xfrm>
            <a:off x="3622568" y="1293700"/>
            <a:ext cx="3132000" cy="1116000"/>
          </a:xfrm>
          <a:prstGeom prst="rect">
            <a:avLst/>
          </a:prstGeom>
        </p:spPr>
      </p:pic>
      <p:sp>
        <p:nvSpPr>
          <p:cNvPr id="11" name="TextBox 10">
            <a:extLst>
              <a:ext uri="{FF2B5EF4-FFF2-40B4-BE49-F238E27FC236}">
                <a16:creationId xmlns:a16="http://schemas.microsoft.com/office/drawing/2014/main" id="{99989118-8C92-4C54-A81B-02B74AE0C4DD}"/>
              </a:ext>
            </a:extLst>
          </p:cNvPr>
          <p:cNvSpPr txBox="1"/>
          <p:nvPr/>
        </p:nvSpPr>
        <p:spPr>
          <a:xfrm>
            <a:off x="569343" y="255702"/>
            <a:ext cx="11059065"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Support Agencies for the Bereaved </a:t>
            </a:r>
          </a:p>
        </p:txBody>
      </p:sp>
      <p:pic>
        <p:nvPicPr>
          <p:cNvPr id="13" name="Picture 12">
            <a:extLst>
              <a:ext uri="{FF2B5EF4-FFF2-40B4-BE49-F238E27FC236}">
                <a16:creationId xmlns:a16="http://schemas.microsoft.com/office/drawing/2014/main" id="{CBAEFF3E-5B6C-44E3-8A09-55126B963A6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638462" y="3866879"/>
            <a:ext cx="4938118" cy="2776890"/>
          </a:xfrm>
          <a:prstGeom prst="rect">
            <a:avLst/>
          </a:prstGeom>
        </p:spPr>
      </p:pic>
      <p:pic>
        <p:nvPicPr>
          <p:cNvPr id="14" name="Picture 13">
            <a:extLst>
              <a:ext uri="{FF2B5EF4-FFF2-40B4-BE49-F238E27FC236}">
                <a16:creationId xmlns:a16="http://schemas.microsoft.com/office/drawing/2014/main" id="{8E709DD7-F64F-47E0-BFF7-9B6F90AF876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01783" y="1135847"/>
            <a:ext cx="2157984" cy="2157984"/>
          </a:xfrm>
          <a:prstGeom prst="rect">
            <a:avLst/>
          </a:prstGeom>
        </p:spPr>
      </p:pic>
      <p:pic>
        <p:nvPicPr>
          <p:cNvPr id="15" name="Picture 14">
            <a:extLst>
              <a:ext uri="{FF2B5EF4-FFF2-40B4-BE49-F238E27FC236}">
                <a16:creationId xmlns:a16="http://schemas.microsoft.com/office/drawing/2014/main" id="{F83D2C37-FA10-4C47-8D4C-EE57487C0E5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954272" y="1400131"/>
            <a:ext cx="2524125" cy="1428750"/>
          </a:xfrm>
          <a:prstGeom prst="rect">
            <a:avLst/>
          </a:prstGeom>
        </p:spPr>
      </p:pic>
      <p:pic>
        <p:nvPicPr>
          <p:cNvPr id="16" name="Picture 15">
            <a:extLst>
              <a:ext uri="{FF2B5EF4-FFF2-40B4-BE49-F238E27FC236}">
                <a16:creationId xmlns:a16="http://schemas.microsoft.com/office/drawing/2014/main" id="{70EF86E9-338D-4D5B-8AC9-2F2B706B321E}"/>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16343" r="20212" b="1529"/>
          <a:stretch/>
        </p:blipFill>
        <p:spPr>
          <a:xfrm>
            <a:off x="1892464" y="3614284"/>
            <a:ext cx="2268000" cy="1980000"/>
          </a:xfrm>
          <a:prstGeom prst="rect">
            <a:avLst/>
          </a:prstGeom>
        </p:spPr>
      </p:pic>
      <p:pic>
        <p:nvPicPr>
          <p:cNvPr id="17" name="Picture 16">
            <a:extLst>
              <a:ext uri="{FF2B5EF4-FFF2-40B4-BE49-F238E27FC236}">
                <a16:creationId xmlns:a16="http://schemas.microsoft.com/office/drawing/2014/main" id="{9F91F203-EC40-4074-8C63-C582D7773217}"/>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1322" t="13185" r="2553" b="6491"/>
          <a:stretch/>
        </p:blipFill>
        <p:spPr>
          <a:xfrm>
            <a:off x="4397521" y="2913319"/>
            <a:ext cx="3420000" cy="1332000"/>
          </a:xfrm>
          <a:prstGeom prst="rect">
            <a:avLst/>
          </a:prstGeom>
        </p:spPr>
      </p:pic>
      <p:pic>
        <p:nvPicPr>
          <p:cNvPr id="18" name="Picture 17">
            <a:extLst>
              <a:ext uri="{FF2B5EF4-FFF2-40B4-BE49-F238E27FC236}">
                <a16:creationId xmlns:a16="http://schemas.microsoft.com/office/drawing/2014/main" id="{194961F9-5F46-4118-9758-232D6A3B04BE}"/>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8576580" y="3123709"/>
            <a:ext cx="1801368" cy="1517904"/>
          </a:xfrm>
          <a:prstGeom prst="rect">
            <a:avLst/>
          </a:prstGeom>
        </p:spPr>
      </p:pic>
      <p:pic>
        <p:nvPicPr>
          <p:cNvPr id="19" name="Picture 18">
            <a:extLst>
              <a:ext uri="{FF2B5EF4-FFF2-40B4-BE49-F238E27FC236}">
                <a16:creationId xmlns:a16="http://schemas.microsoft.com/office/drawing/2014/main" id="{0F06FFF1-3D50-4F42-A33F-7FF0C0ABFBEA}"/>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8023243" y="5018117"/>
            <a:ext cx="2596087" cy="910559"/>
          </a:xfrm>
          <a:prstGeom prst="rect">
            <a:avLst/>
          </a:prstGeom>
        </p:spPr>
      </p:pic>
      <p:grpSp>
        <p:nvGrpSpPr>
          <p:cNvPr id="12" name="Group 11">
            <a:extLst>
              <a:ext uri="{FF2B5EF4-FFF2-40B4-BE49-F238E27FC236}">
                <a16:creationId xmlns:a16="http://schemas.microsoft.com/office/drawing/2014/main" id="{DF6E8DF9-B26A-4F31-993F-3ACF69CEDF62}"/>
              </a:ext>
            </a:extLst>
          </p:cNvPr>
          <p:cNvGrpSpPr/>
          <p:nvPr/>
        </p:nvGrpSpPr>
        <p:grpSpPr>
          <a:xfrm>
            <a:off x="0" y="5734233"/>
            <a:ext cx="12192000" cy="1240188"/>
            <a:chOff x="0" y="5734233"/>
            <a:chExt cx="12192000" cy="1240188"/>
          </a:xfrm>
        </p:grpSpPr>
        <p:pic>
          <p:nvPicPr>
            <p:cNvPr id="20" name="Picture 19">
              <a:extLst>
                <a:ext uri="{FF2B5EF4-FFF2-40B4-BE49-F238E27FC236}">
                  <a16:creationId xmlns:a16="http://schemas.microsoft.com/office/drawing/2014/main" id="{30E5C041-8319-4B1B-B1B3-DE70DD2EC857}"/>
                </a:ext>
              </a:extLst>
            </p:cNvPr>
            <p:cNvPicPr>
              <a:picLocks noChangeAspect="1"/>
            </p:cNvPicPr>
            <p:nvPr/>
          </p:nvPicPr>
          <p:blipFill>
            <a:blip r:embed="rId11"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21" name="Rectangle 20">
              <a:extLst>
                <a:ext uri="{FF2B5EF4-FFF2-40B4-BE49-F238E27FC236}">
                  <a16:creationId xmlns:a16="http://schemas.microsoft.com/office/drawing/2014/main" id="{13F18823-3753-4D50-B075-445B9A5EF2BC}"/>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2" name="Picture 21">
              <a:extLst>
                <a:ext uri="{FF2B5EF4-FFF2-40B4-BE49-F238E27FC236}">
                  <a16:creationId xmlns:a16="http://schemas.microsoft.com/office/drawing/2014/main" id="{B7174F83-C678-48D3-A3EF-F74E4B99A00C}"/>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23" name="Rectangle 22">
              <a:extLst>
                <a:ext uri="{FF2B5EF4-FFF2-40B4-BE49-F238E27FC236}">
                  <a16:creationId xmlns:a16="http://schemas.microsoft.com/office/drawing/2014/main" id="{6F992C6D-5F2D-436A-811F-834929AB79B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4" name="Picture 23" descr="Text, letter&#10;&#10;Description automatically generated">
              <a:extLst>
                <a:ext uri="{FF2B5EF4-FFF2-40B4-BE49-F238E27FC236}">
                  <a16:creationId xmlns:a16="http://schemas.microsoft.com/office/drawing/2014/main" id="{E211730A-DD61-493B-9CDF-367FFDDD2432}"/>
                </a:ext>
              </a:extLst>
            </p:cNvPr>
            <p:cNvPicPr>
              <a:picLocks noChangeAspect="1"/>
            </p:cNvPicPr>
            <p:nvPr/>
          </p:nvPicPr>
          <p:blipFill rotWithShape="1">
            <a:blip r:embed="rId13"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25" name="Picture 24" descr="A picture containing text, metalware, gear&#10;&#10;Description automatically generated">
              <a:extLst>
                <a:ext uri="{FF2B5EF4-FFF2-40B4-BE49-F238E27FC236}">
                  <a16:creationId xmlns:a16="http://schemas.microsoft.com/office/drawing/2014/main" id="{EE73E821-610E-43B9-8884-AC6DA87866FD}"/>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92912280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471E4317-DD81-48EA-AFE3-B797461FFD04}"/>
              </a:ext>
            </a:extLst>
          </p:cNvPr>
          <p:cNvSpPr txBox="1"/>
          <p:nvPr/>
        </p:nvSpPr>
        <p:spPr>
          <a:xfrm>
            <a:off x="766699" y="56412"/>
            <a:ext cx="10852031"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The Coroner</a:t>
            </a:r>
          </a:p>
        </p:txBody>
      </p:sp>
      <p:grpSp>
        <p:nvGrpSpPr>
          <p:cNvPr id="4" name="Group 3">
            <a:extLst>
              <a:ext uri="{FF2B5EF4-FFF2-40B4-BE49-F238E27FC236}">
                <a16:creationId xmlns:a16="http://schemas.microsoft.com/office/drawing/2014/main" id="{80418CA1-7CE5-4D2A-87A2-00B6AE7613C1}"/>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2378EEF4-0337-47AA-AB42-3818D0581F1A}"/>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CE892D3E-EB2E-4A94-9350-FB5BCCAFA46F}"/>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CB3FAC2D-AE6F-499D-9389-3094B768065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C43548B1-C1C4-4DFE-9DC4-12A8693E78BC}"/>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8EC5912A-1C0D-4A06-BDFF-4FF93BD6E762}"/>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FA30EC69-FA03-4F56-8609-CDA6EB974474}"/>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13" name="Diagram 12">
            <a:extLst>
              <a:ext uri="{FF2B5EF4-FFF2-40B4-BE49-F238E27FC236}">
                <a16:creationId xmlns:a16="http://schemas.microsoft.com/office/drawing/2014/main" id="{DECEB52E-A087-4771-8073-A10667BFC733}"/>
              </a:ext>
            </a:extLst>
          </p:cNvPr>
          <p:cNvGraphicFramePr/>
          <p:nvPr>
            <p:extLst>
              <p:ext uri="{D42A27DB-BD31-4B8C-83A1-F6EECF244321}">
                <p14:modId xmlns:p14="http://schemas.microsoft.com/office/powerpoint/2010/main" val="3468866328"/>
              </p:ext>
            </p:extLst>
          </p:nvPr>
        </p:nvGraphicFramePr>
        <p:xfrm>
          <a:off x="1031631" y="641187"/>
          <a:ext cx="10322169" cy="557562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3" name="Picture 2">
            <a:extLst>
              <a:ext uri="{FF2B5EF4-FFF2-40B4-BE49-F238E27FC236}">
                <a16:creationId xmlns:a16="http://schemas.microsoft.com/office/drawing/2014/main" id="{E84355E9-E3C1-4DD1-A723-5E9F5BFB77F5}"/>
              </a:ext>
            </a:extLst>
          </p:cNvPr>
          <p:cNvPicPr>
            <a:picLocks noChangeAspect="1"/>
          </p:cNvPicPr>
          <p:nvPr/>
        </p:nvPicPr>
        <p:blipFill>
          <a:blip r:embed="rId12"/>
          <a:stretch>
            <a:fillRect/>
          </a:stretch>
        </p:blipFill>
        <p:spPr>
          <a:xfrm>
            <a:off x="860540" y="3871589"/>
            <a:ext cx="2365453" cy="1707028"/>
          </a:xfrm>
          <a:prstGeom prst="rect">
            <a:avLst/>
          </a:prstGeom>
        </p:spPr>
      </p:pic>
    </p:spTree>
    <p:extLst>
      <p:ext uri="{BB962C8B-B14F-4D97-AF65-F5344CB8AC3E}">
        <p14:creationId xmlns:p14="http://schemas.microsoft.com/office/powerpoint/2010/main" val="28537649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graphicEl>
                                              <a:dgm id="{41F1BD1A-E8A1-43A3-A6F4-67B2BD03FACD}"/>
                                            </p:graphicEl>
                                          </p:spTgt>
                                        </p:tgtEl>
                                        <p:attrNameLst>
                                          <p:attrName>style.visibility</p:attrName>
                                        </p:attrNameLst>
                                      </p:cBhvr>
                                      <p:to>
                                        <p:strVal val="visible"/>
                                      </p:to>
                                    </p:set>
                                    <p:animEffect transition="in" filter="fade">
                                      <p:cBhvr>
                                        <p:cTn id="7" dur="500"/>
                                        <p:tgtEl>
                                          <p:spTgt spid="13">
                                            <p:graphicEl>
                                              <a:dgm id="{41F1BD1A-E8A1-43A3-A6F4-67B2BD03FAC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graphicEl>
                                              <a:dgm id="{381DD6B7-CFB1-4901-8279-CEBCA3F6E981}"/>
                                            </p:graphicEl>
                                          </p:spTgt>
                                        </p:tgtEl>
                                        <p:attrNameLst>
                                          <p:attrName>style.visibility</p:attrName>
                                        </p:attrNameLst>
                                      </p:cBhvr>
                                      <p:to>
                                        <p:strVal val="visible"/>
                                      </p:to>
                                    </p:set>
                                    <p:animEffect transition="in" filter="fade">
                                      <p:cBhvr>
                                        <p:cTn id="12" dur="500"/>
                                        <p:tgtEl>
                                          <p:spTgt spid="13">
                                            <p:graphicEl>
                                              <a:dgm id="{381DD6B7-CFB1-4901-8279-CEBCA3F6E98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3">
                                            <p:graphicEl>
                                              <a:dgm id="{6DD5FA91-0BBB-4408-9A71-EE4E87CD6A57}"/>
                                            </p:graphicEl>
                                          </p:spTgt>
                                        </p:tgtEl>
                                        <p:attrNameLst>
                                          <p:attrName>style.visibility</p:attrName>
                                        </p:attrNameLst>
                                      </p:cBhvr>
                                      <p:to>
                                        <p:strVal val="visible"/>
                                      </p:to>
                                    </p:set>
                                    <p:animEffect transition="in" filter="fade">
                                      <p:cBhvr>
                                        <p:cTn id="15" dur="500"/>
                                        <p:tgtEl>
                                          <p:spTgt spid="13">
                                            <p:graphicEl>
                                              <a:dgm id="{6DD5FA91-0BBB-4408-9A71-EE4E87CD6A5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3">
                                            <p:graphicEl>
                                              <a:dgm id="{E669E402-4B9D-45AA-8168-3F0B1A650CB4}"/>
                                            </p:graphicEl>
                                          </p:spTgt>
                                        </p:tgtEl>
                                        <p:attrNameLst>
                                          <p:attrName>style.visibility</p:attrName>
                                        </p:attrNameLst>
                                      </p:cBhvr>
                                      <p:to>
                                        <p:strVal val="visible"/>
                                      </p:to>
                                    </p:set>
                                    <p:animEffect transition="in" filter="fade">
                                      <p:cBhvr>
                                        <p:cTn id="20" dur="500"/>
                                        <p:tgtEl>
                                          <p:spTgt spid="13">
                                            <p:graphicEl>
                                              <a:dgm id="{E669E402-4B9D-45AA-8168-3F0B1A650CB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3">
                                            <p:graphicEl>
                                              <a:dgm id="{2D478E1D-6E3F-4A23-BC79-BB4B09A0787B}"/>
                                            </p:graphicEl>
                                          </p:spTgt>
                                        </p:tgtEl>
                                        <p:attrNameLst>
                                          <p:attrName>style.visibility</p:attrName>
                                        </p:attrNameLst>
                                      </p:cBhvr>
                                      <p:to>
                                        <p:strVal val="visible"/>
                                      </p:to>
                                    </p:set>
                                    <p:animEffect transition="in" filter="fade">
                                      <p:cBhvr>
                                        <p:cTn id="23" dur="500"/>
                                        <p:tgtEl>
                                          <p:spTgt spid="13">
                                            <p:graphicEl>
                                              <a:dgm id="{2D478E1D-6E3F-4A23-BC79-BB4B09A0787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3">
                                            <p:graphicEl>
                                              <a:dgm id="{ED8E7D2D-904F-45A3-ABC8-A68680432B00}"/>
                                            </p:graphicEl>
                                          </p:spTgt>
                                        </p:tgtEl>
                                        <p:attrNameLst>
                                          <p:attrName>style.visibility</p:attrName>
                                        </p:attrNameLst>
                                      </p:cBhvr>
                                      <p:to>
                                        <p:strVal val="visible"/>
                                      </p:to>
                                    </p:set>
                                    <p:animEffect transition="in" filter="fade">
                                      <p:cBhvr>
                                        <p:cTn id="28" dur="500"/>
                                        <p:tgtEl>
                                          <p:spTgt spid="13">
                                            <p:graphicEl>
                                              <a:dgm id="{ED8E7D2D-904F-45A3-ABC8-A68680432B00}"/>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3">
                                            <p:graphicEl>
                                              <a:dgm id="{213EA667-7374-452C-B2C4-404C891F11F4}"/>
                                            </p:graphicEl>
                                          </p:spTgt>
                                        </p:tgtEl>
                                        <p:attrNameLst>
                                          <p:attrName>style.visibility</p:attrName>
                                        </p:attrNameLst>
                                      </p:cBhvr>
                                      <p:to>
                                        <p:strVal val="visible"/>
                                      </p:to>
                                    </p:set>
                                    <p:animEffect transition="in" filter="fade">
                                      <p:cBhvr>
                                        <p:cTn id="31" dur="500"/>
                                        <p:tgtEl>
                                          <p:spTgt spid="13">
                                            <p:graphicEl>
                                              <a:dgm id="{213EA667-7374-452C-B2C4-404C891F11F4}"/>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3">
                                            <p:graphicEl>
                                              <a:dgm id="{5152C361-8EF1-46FC-9EDE-5D3CB7951BB8}"/>
                                            </p:graphicEl>
                                          </p:spTgt>
                                        </p:tgtEl>
                                        <p:attrNameLst>
                                          <p:attrName>style.visibility</p:attrName>
                                        </p:attrNameLst>
                                      </p:cBhvr>
                                      <p:to>
                                        <p:strVal val="visible"/>
                                      </p:to>
                                    </p:set>
                                    <p:animEffect transition="in" filter="fade">
                                      <p:cBhvr>
                                        <p:cTn id="36" dur="500"/>
                                        <p:tgtEl>
                                          <p:spTgt spid="13">
                                            <p:graphicEl>
                                              <a:dgm id="{5152C361-8EF1-46FC-9EDE-5D3CB7951BB8}"/>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3">
                                            <p:graphicEl>
                                              <a:dgm id="{5F82835B-559A-4634-BEFF-1BF658E7EC10}"/>
                                            </p:graphicEl>
                                          </p:spTgt>
                                        </p:tgtEl>
                                        <p:attrNameLst>
                                          <p:attrName>style.visibility</p:attrName>
                                        </p:attrNameLst>
                                      </p:cBhvr>
                                      <p:to>
                                        <p:strVal val="visible"/>
                                      </p:to>
                                    </p:set>
                                    <p:animEffect transition="in" filter="fade">
                                      <p:cBhvr>
                                        <p:cTn id="39" dur="500"/>
                                        <p:tgtEl>
                                          <p:spTgt spid="13">
                                            <p:graphicEl>
                                              <a:dgm id="{5F82835B-559A-4634-BEFF-1BF658E7EC1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1DDE26E2-1AAE-4A13-8387-FDE5AC42D5D2}"/>
              </a:ext>
            </a:extLst>
          </p:cNvPr>
          <p:cNvGrpSpPr/>
          <p:nvPr/>
        </p:nvGrpSpPr>
        <p:grpSpPr>
          <a:xfrm>
            <a:off x="0" y="5734233"/>
            <a:ext cx="12192000" cy="1240188"/>
            <a:chOff x="0" y="5734233"/>
            <a:chExt cx="12192000" cy="1240188"/>
          </a:xfrm>
        </p:grpSpPr>
        <p:pic>
          <p:nvPicPr>
            <p:cNvPr id="4" name="Picture 3">
              <a:extLst>
                <a:ext uri="{FF2B5EF4-FFF2-40B4-BE49-F238E27FC236}">
                  <a16:creationId xmlns:a16="http://schemas.microsoft.com/office/drawing/2014/main" id="{9E189A67-1D0F-4081-8A98-296605E2589C}"/>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5" name="Rectangle 4">
              <a:extLst>
                <a:ext uri="{FF2B5EF4-FFF2-40B4-BE49-F238E27FC236}">
                  <a16:creationId xmlns:a16="http://schemas.microsoft.com/office/drawing/2014/main" id="{78C01B98-60BA-4471-A760-825101CB609C}"/>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Picture 5">
              <a:extLst>
                <a:ext uri="{FF2B5EF4-FFF2-40B4-BE49-F238E27FC236}">
                  <a16:creationId xmlns:a16="http://schemas.microsoft.com/office/drawing/2014/main" id="{D9F6F097-AF2F-4CA4-AF6B-04032F69996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7" name="Rectangle 6">
              <a:extLst>
                <a:ext uri="{FF2B5EF4-FFF2-40B4-BE49-F238E27FC236}">
                  <a16:creationId xmlns:a16="http://schemas.microsoft.com/office/drawing/2014/main" id="{CEA6D33F-43A3-457D-A801-DED934E63EEB}"/>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Text, letter&#10;&#10;Description automatically generated">
              <a:extLst>
                <a:ext uri="{FF2B5EF4-FFF2-40B4-BE49-F238E27FC236}">
                  <a16:creationId xmlns:a16="http://schemas.microsoft.com/office/drawing/2014/main" id="{A8F9074F-DDEB-4C75-8F07-223290A2BAE6}"/>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9" name="Picture 8" descr="A picture containing text, metalware, gear&#10;&#10;Description automatically generated">
              <a:extLst>
                <a:ext uri="{FF2B5EF4-FFF2-40B4-BE49-F238E27FC236}">
                  <a16:creationId xmlns:a16="http://schemas.microsoft.com/office/drawing/2014/main" id="{858E05CE-09F8-4EA5-952A-4BA3103051E8}"/>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Title 1">
            <a:extLst>
              <a:ext uri="{FF2B5EF4-FFF2-40B4-BE49-F238E27FC236}">
                <a16:creationId xmlns:a16="http://schemas.microsoft.com/office/drawing/2014/main" id="{2E6729AD-235E-4DEC-9DB6-127EC7BF84B3}"/>
              </a:ext>
            </a:extLst>
          </p:cNvPr>
          <p:cNvSpPr txBox="1">
            <a:spLocks/>
          </p:cNvSpPr>
          <p:nvPr/>
        </p:nvSpPr>
        <p:spPr>
          <a:xfrm>
            <a:off x="861646" y="158262"/>
            <a:ext cx="10492154" cy="537898"/>
          </a:xfrm>
          <a:prstGeom prst="rect">
            <a:avLst/>
          </a:prstGeom>
          <a:solidFill>
            <a:srgbClr val="002060"/>
          </a:solidFill>
        </p:spPr>
        <p:txBody>
          <a:bodyP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chemeClr val="bg1"/>
                </a:solidFill>
                <a:latin typeface="+mn-lt"/>
              </a:rPr>
              <a:t>The Coroner’s Court </a:t>
            </a:r>
          </a:p>
        </p:txBody>
      </p:sp>
      <p:graphicFrame>
        <p:nvGraphicFramePr>
          <p:cNvPr id="12" name="Diagram 11">
            <a:extLst>
              <a:ext uri="{FF2B5EF4-FFF2-40B4-BE49-F238E27FC236}">
                <a16:creationId xmlns:a16="http://schemas.microsoft.com/office/drawing/2014/main" id="{8640326F-033A-4B85-8F07-B7ADDF22D43B}"/>
              </a:ext>
            </a:extLst>
          </p:cNvPr>
          <p:cNvGraphicFramePr/>
          <p:nvPr>
            <p:extLst>
              <p:ext uri="{D42A27DB-BD31-4B8C-83A1-F6EECF244321}">
                <p14:modId xmlns:p14="http://schemas.microsoft.com/office/powerpoint/2010/main" val="2781769208"/>
              </p:ext>
            </p:extLst>
          </p:nvPr>
        </p:nvGraphicFramePr>
        <p:xfrm>
          <a:off x="1987062" y="819253"/>
          <a:ext cx="8528537" cy="490427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0177998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graphicEl>
                                              <a:dgm id="{1C22FB2A-4137-4D04-9DCE-47711F0D2C40}"/>
                                            </p:graphicEl>
                                          </p:spTgt>
                                        </p:tgtEl>
                                        <p:attrNameLst>
                                          <p:attrName>style.visibility</p:attrName>
                                        </p:attrNameLst>
                                      </p:cBhvr>
                                      <p:to>
                                        <p:strVal val="visible"/>
                                      </p:to>
                                    </p:set>
                                    <p:animEffect transition="in" filter="fade">
                                      <p:cBhvr>
                                        <p:cTn id="7" dur="500"/>
                                        <p:tgtEl>
                                          <p:spTgt spid="12">
                                            <p:graphicEl>
                                              <a:dgm id="{1C22FB2A-4137-4D04-9DCE-47711F0D2C4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graphicEl>
                                              <a:dgm id="{098B4E23-9AEA-414A-8603-371C526E408C}"/>
                                            </p:graphicEl>
                                          </p:spTgt>
                                        </p:tgtEl>
                                        <p:attrNameLst>
                                          <p:attrName>style.visibility</p:attrName>
                                        </p:attrNameLst>
                                      </p:cBhvr>
                                      <p:to>
                                        <p:strVal val="visible"/>
                                      </p:to>
                                    </p:set>
                                    <p:animEffect transition="in" filter="fade">
                                      <p:cBhvr>
                                        <p:cTn id="12" dur="500"/>
                                        <p:tgtEl>
                                          <p:spTgt spid="12">
                                            <p:graphicEl>
                                              <a:dgm id="{098B4E23-9AEA-414A-8603-371C526E408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graphicEl>
                                              <a:dgm id="{EB1D5E77-B48F-4CE6-BC14-3D9B3CDE5F91}"/>
                                            </p:graphicEl>
                                          </p:spTgt>
                                        </p:tgtEl>
                                        <p:attrNameLst>
                                          <p:attrName>style.visibility</p:attrName>
                                        </p:attrNameLst>
                                      </p:cBhvr>
                                      <p:to>
                                        <p:strVal val="visible"/>
                                      </p:to>
                                    </p:set>
                                    <p:animEffect transition="in" filter="fade">
                                      <p:cBhvr>
                                        <p:cTn id="17" dur="500"/>
                                        <p:tgtEl>
                                          <p:spTgt spid="12">
                                            <p:graphicEl>
                                              <a:dgm id="{EB1D5E77-B48F-4CE6-BC14-3D9B3CDE5F9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graphicEl>
                                              <a:dgm id="{721FF965-7AB2-485F-A50C-13972EA3B43D}"/>
                                            </p:graphicEl>
                                          </p:spTgt>
                                        </p:tgtEl>
                                        <p:attrNameLst>
                                          <p:attrName>style.visibility</p:attrName>
                                        </p:attrNameLst>
                                      </p:cBhvr>
                                      <p:to>
                                        <p:strVal val="visible"/>
                                      </p:to>
                                    </p:set>
                                    <p:animEffect transition="in" filter="fade">
                                      <p:cBhvr>
                                        <p:cTn id="22" dur="500"/>
                                        <p:tgtEl>
                                          <p:spTgt spid="12">
                                            <p:graphicEl>
                                              <a:dgm id="{721FF965-7AB2-485F-A50C-13972EA3B43D}"/>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2">
                                            <p:graphicEl>
                                              <a:dgm id="{B5CB67D6-7FDC-41EE-9AAF-2C7BEBDB9150}"/>
                                            </p:graphicEl>
                                          </p:spTgt>
                                        </p:tgtEl>
                                        <p:attrNameLst>
                                          <p:attrName>style.visibility</p:attrName>
                                        </p:attrNameLst>
                                      </p:cBhvr>
                                      <p:to>
                                        <p:strVal val="visible"/>
                                      </p:to>
                                    </p:set>
                                    <p:animEffect transition="in" filter="fade">
                                      <p:cBhvr>
                                        <p:cTn id="27" dur="500"/>
                                        <p:tgtEl>
                                          <p:spTgt spid="12">
                                            <p:graphicEl>
                                              <a:dgm id="{B5CB67D6-7FDC-41EE-9AAF-2C7BEBDB915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2"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C0582F94-CCB3-4E54-9CBD-A08FD9196990}"/>
              </a:ext>
            </a:extLst>
          </p:cNvPr>
          <p:cNvGrpSpPr/>
          <p:nvPr/>
        </p:nvGrpSpPr>
        <p:grpSpPr>
          <a:xfrm>
            <a:off x="0" y="5734233"/>
            <a:ext cx="12192000" cy="1240188"/>
            <a:chOff x="0" y="5734233"/>
            <a:chExt cx="12192000" cy="1240188"/>
          </a:xfrm>
        </p:grpSpPr>
        <p:pic>
          <p:nvPicPr>
            <p:cNvPr id="4" name="Picture 3">
              <a:extLst>
                <a:ext uri="{FF2B5EF4-FFF2-40B4-BE49-F238E27FC236}">
                  <a16:creationId xmlns:a16="http://schemas.microsoft.com/office/drawing/2014/main" id="{46E02861-CEA7-42B1-B09B-9D4C81A70968}"/>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5" name="Rectangle 4">
              <a:extLst>
                <a:ext uri="{FF2B5EF4-FFF2-40B4-BE49-F238E27FC236}">
                  <a16:creationId xmlns:a16="http://schemas.microsoft.com/office/drawing/2014/main" id="{239FFBBF-4B16-4FC7-BCB4-D7C390791A61}"/>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Picture 5">
              <a:extLst>
                <a:ext uri="{FF2B5EF4-FFF2-40B4-BE49-F238E27FC236}">
                  <a16:creationId xmlns:a16="http://schemas.microsoft.com/office/drawing/2014/main" id="{236CF982-4308-4F17-8F82-E912DAD1558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7" name="Rectangle 6">
              <a:extLst>
                <a:ext uri="{FF2B5EF4-FFF2-40B4-BE49-F238E27FC236}">
                  <a16:creationId xmlns:a16="http://schemas.microsoft.com/office/drawing/2014/main" id="{0DA027A0-5642-4F9C-A31C-D6BEF2E242E6}"/>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Text, letter&#10;&#10;Description automatically generated">
              <a:extLst>
                <a:ext uri="{FF2B5EF4-FFF2-40B4-BE49-F238E27FC236}">
                  <a16:creationId xmlns:a16="http://schemas.microsoft.com/office/drawing/2014/main" id="{F30D998C-D916-493F-A9C7-3F77975F2F54}"/>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9" name="Picture 8" descr="A picture containing text, metalware, gear&#10;&#10;Description automatically generated">
              <a:extLst>
                <a:ext uri="{FF2B5EF4-FFF2-40B4-BE49-F238E27FC236}">
                  <a16:creationId xmlns:a16="http://schemas.microsoft.com/office/drawing/2014/main" id="{681769A1-3000-4520-B0F4-22687D52D6A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1" name="Title 1">
            <a:extLst>
              <a:ext uri="{FF2B5EF4-FFF2-40B4-BE49-F238E27FC236}">
                <a16:creationId xmlns:a16="http://schemas.microsoft.com/office/drawing/2014/main" id="{92E7E441-8EED-4BFC-9A5F-FC16B862AB45}"/>
              </a:ext>
            </a:extLst>
          </p:cNvPr>
          <p:cNvSpPr txBox="1">
            <a:spLocks/>
          </p:cNvSpPr>
          <p:nvPr/>
        </p:nvSpPr>
        <p:spPr>
          <a:xfrm>
            <a:off x="861646" y="158262"/>
            <a:ext cx="10492154" cy="537898"/>
          </a:xfrm>
          <a:prstGeom prst="rect">
            <a:avLst/>
          </a:prstGeom>
          <a:solidFill>
            <a:srgbClr val="002060"/>
          </a:solidFill>
        </p:spPr>
        <p:txBody>
          <a:bodyP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chemeClr val="bg1"/>
                </a:solidFill>
                <a:latin typeface="+mn-lt"/>
              </a:rPr>
              <a:t>The Coroner’s Court </a:t>
            </a:r>
          </a:p>
        </p:txBody>
      </p:sp>
      <p:graphicFrame>
        <p:nvGraphicFramePr>
          <p:cNvPr id="12" name="Diagram 11">
            <a:extLst>
              <a:ext uri="{FF2B5EF4-FFF2-40B4-BE49-F238E27FC236}">
                <a16:creationId xmlns:a16="http://schemas.microsoft.com/office/drawing/2014/main" id="{96C1A3A7-59CA-46D4-9056-5388A50CFB6C}"/>
              </a:ext>
            </a:extLst>
          </p:cNvPr>
          <p:cNvGraphicFramePr/>
          <p:nvPr>
            <p:extLst>
              <p:ext uri="{D42A27DB-BD31-4B8C-83A1-F6EECF244321}">
                <p14:modId xmlns:p14="http://schemas.microsoft.com/office/powerpoint/2010/main" val="3358252005"/>
              </p:ext>
            </p:extLst>
          </p:nvPr>
        </p:nvGraphicFramePr>
        <p:xfrm>
          <a:off x="1662722" y="696160"/>
          <a:ext cx="8448431" cy="530019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1825938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graphicEl>
                                              <a:dgm id="{6F333A83-AD28-44FA-B58E-7A1A85A6C54B}"/>
                                            </p:graphicEl>
                                          </p:spTgt>
                                        </p:tgtEl>
                                        <p:attrNameLst>
                                          <p:attrName>style.visibility</p:attrName>
                                        </p:attrNameLst>
                                      </p:cBhvr>
                                      <p:to>
                                        <p:strVal val="visible"/>
                                      </p:to>
                                    </p:set>
                                    <p:animEffect transition="in" filter="fade">
                                      <p:cBhvr>
                                        <p:cTn id="7" dur="500"/>
                                        <p:tgtEl>
                                          <p:spTgt spid="12">
                                            <p:graphicEl>
                                              <a:dgm id="{6F333A83-AD28-44FA-B58E-7A1A85A6C54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graphicEl>
                                              <a:dgm id="{3E2E1502-7996-4560-A40A-1C0BE511866E}"/>
                                            </p:graphicEl>
                                          </p:spTgt>
                                        </p:tgtEl>
                                        <p:attrNameLst>
                                          <p:attrName>style.visibility</p:attrName>
                                        </p:attrNameLst>
                                      </p:cBhvr>
                                      <p:to>
                                        <p:strVal val="visible"/>
                                      </p:to>
                                    </p:set>
                                    <p:animEffect transition="in" filter="fade">
                                      <p:cBhvr>
                                        <p:cTn id="12" dur="500"/>
                                        <p:tgtEl>
                                          <p:spTgt spid="12">
                                            <p:graphicEl>
                                              <a:dgm id="{3E2E1502-7996-4560-A40A-1C0BE511866E}"/>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graphicEl>
                                              <a:dgm id="{B4FC9C98-7243-4AB0-B7B3-4C49720EEFFE}"/>
                                            </p:graphicEl>
                                          </p:spTgt>
                                        </p:tgtEl>
                                        <p:attrNameLst>
                                          <p:attrName>style.visibility</p:attrName>
                                        </p:attrNameLst>
                                      </p:cBhvr>
                                      <p:to>
                                        <p:strVal val="visible"/>
                                      </p:to>
                                    </p:set>
                                    <p:animEffect transition="in" filter="fade">
                                      <p:cBhvr>
                                        <p:cTn id="17" dur="500"/>
                                        <p:tgtEl>
                                          <p:spTgt spid="12">
                                            <p:graphicEl>
                                              <a:dgm id="{B4FC9C98-7243-4AB0-B7B3-4C49720EEFFE}"/>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graphicEl>
                                              <a:dgm id="{44604EC2-1715-4814-A33E-F52658CEA695}"/>
                                            </p:graphicEl>
                                          </p:spTgt>
                                        </p:tgtEl>
                                        <p:attrNameLst>
                                          <p:attrName>style.visibility</p:attrName>
                                        </p:attrNameLst>
                                      </p:cBhvr>
                                      <p:to>
                                        <p:strVal val="visible"/>
                                      </p:to>
                                    </p:set>
                                    <p:animEffect transition="in" filter="fade">
                                      <p:cBhvr>
                                        <p:cTn id="22" dur="500"/>
                                        <p:tgtEl>
                                          <p:spTgt spid="12">
                                            <p:graphicEl>
                                              <a:dgm id="{44604EC2-1715-4814-A33E-F52658CEA69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2">
                                            <p:graphicEl>
                                              <a:dgm id="{7A98FED2-445E-4C46-A773-9D7A9A782B7B}"/>
                                            </p:graphicEl>
                                          </p:spTgt>
                                        </p:tgtEl>
                                        <p:attrNameLst>
                                          <p:attrName>style.visibility</p:attrName>
                                        </p:attrNameLst>
                                      </p:cBhvr>
                                      <p:to>
                                        <p:strVal val="visible"/>
                                      </p:to>
                                    </p:set>
                                    <p:animEffect transition="in" filter="fade">
                                      <p:cBhvr>
                                        <p:cTn id="27" dur="500"/>
                                        <p:tgtEl>
                                          <p:spTgt spid="12">
                                            <p:graphicEl>
                                              <a:dgm id="{7A98FED2-445E-4C46-A773-9D7A9A782B7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2"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47AD5ECF-CFDF-4DCF-B7A4-1A23EFDE60B6}"/>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707C158C-F8BA-42DE-A09C-602EAB360D40}"/>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2A237F65-86BE-4E8E-839F-D9E9D9F7036E}"/>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B970B64A-FE67-45EE-8174-2885E49EFD5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07C703A3-0A37-4C60-BFB9-B826CB6B92C9}"/>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D326F9BC-9C13-45D7-B28D-7948ECFEA7BE}"/>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6359F914-6379-4779-B9EE-B704AEF9924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5" name="Title 1">
            <a:extLst>
              <a:ext uri="{FF2B5EF4-FFF2-40B4-BE49-F238E27FC236}">
                <a16:creationId xmlns:a16="http://schemas.microsoft.com/office/drawing/2014/main" id="{DB3AC912-8DEC-4BC0-BCCE-364FE00E7D75}"/>
              </a:ext>
            </a:extLst>
          </p:cNvPr>
          <p:cNvSpPr txBox="1">
            <a:spLocks/>
          </p:cNvSpPr>
          <p:nvPr/>
        </p:nvSpPr>
        <p:spPr>
          <a:xfrm>
            <a:off x="861646" y="158262"/>
            <a:ext cx="10492154" cy="537898"/>
          </a:xfrm>
          <a:prstGeom prst="rect">
            <a:avLst/>
          </a:prstGeom>
          <a:solidFill>
            <a:srgbClr val="002060"/>
          </a:solidFill>
        </p:spPr>
        <p:txBody>
          <a:bodyP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chemeClr val="bg1"/>
                </a:solidFill>
                <a:latin typeface="+mn-lt"/>
              </a:rPr>
              <a:t>The Coroner’s Court </a:t>
            </a:r>
          </a:p>
        </p:txBody>
      </p:sp>
      <p:sp>
        <p:nvSpPr>
          <p:cNvPr id="16" name="Rectangle: Rounded Corners 15">
            <a:extLst>
              <a:ext uri="{FF2B5EF4-FFF2-40B4-BE49-F238E27FC236}">
                <a16:creationId xmlns:a16="http://schemas.microsoft.com/office/drawing/2014/main" id="{5900988B-90A8-4A3D-9217-3CDEFAE63B2E}"/>
              </a:ext>
            </a:extLst>
          </p:cNvPr>
          <p:cNvSpPr/>
          <p:nvPr/>
        </p:nvSpPr>
        <p:spPr>
          <a:xfrm>
            <a:off x="5184530" y="2602524"/>
            <a:ext cx="1846385" cy="1582614"/>
          </a:xfrm>
          <a:prstGeom prst="round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Establishes the cause of death such as :-</a:t>
            </a:r>
          </a:p>
        </p:txBody>
      </p:sp>
      <p:graphicFrame>
        <p:nvGraphicFramePr>
          <p:cNvPr id="17" name="Diagram 16">
            <a:extLst>
              <a:ext uri="{FF2B5EF4-FFF2-40B4-BE49-F238E27FC236}">
                <a16:creationId xmlns:a16="http://schemas.microsoft.com/office/drawing/2014/main" id="{F50BAC32-5822-4943-A1CC-A5DF1867A9BE}"/>
              </a:ext>
            </a:extLst>
          </p:cNvPr>
          <p:cNvGraphicFramePr/>
          <p:nvPr>
            <p:extLst>
              <p:ext uri="{D42A27DB-BD31-4B8C-83A1-F6EECF244321}">
                <p14:modId xmlns:p14="http://schemas.microsoft.com/office/powerpoint/2010/main" val="1827662731"/>
              </p:ext>
            </p:extLst>
          </p:nvPr>
        </p:nvGraphicFramePr>
        <p:xfrm>
          <a:off x="1301263" y="696160"/>
          <a:ext cx="9425352" cy="544217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9248605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
                                            <p:graphicEl>
                                              <a:dgm id="{6487467C-F209-4E76-9B57-083BE5F5318D}"/>
                                            </p:graphicEl>
                                          </p:spTgt>
                                        </p:tgtEl>
                                        <p:attrNameLst>
                                          <p:attrName>style.visibility</p:attrName>
                                        </p:attrNameLst>
                                      </p:cBhvr>
                                      <p:to>
                                        <p:strVal val="visible"/>
                                      </p:to>
                                    </p:set>
                                    <p:animEffect transition="in" filter="fade">
                                      <p:cBhvr>
                                        <p:cTn id="7" dur="500"/>
                                        <p:tgtEl>
                                          <p:spTgt spid="17">
                                            <p:graphicEl>
                                              <a:dgm id="{6487467C-F209-4E76-9B57-083BE5F5318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7">
                                            <p:graphicEl>
                                              <a:dgm id="{2A88CCFA-992B-4084-9A96-13034C307BD2}"/>
                                            </p:graphicEl>
                                          </p:spTgt>
                                        </p:tgtEl>
                                        <p:attrNameLst>
                                          <p:attrName>style.visibility</p:attrName>
                                        </p:attrNameLst>
                                      </p:cBhvr>
                                      <p:to>
                                        <p:strVal val="visible"/>
                                      </p:to>
                                    </p:set>
                                    <p:animEffect transition="in" filter="fade">
                                      <p:cBhvr>
                                        <p:cTn id="12" dur="500"/>
                                        <p:tgtEl>
                                          <p:spTgt spid="17">
                                            <p:graphicEl>
                                              <a:dgm id="{2A88CCFA-992B-4084-9A96-13034C307BD2}"/>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7">
                                            <p:graphicEl>
                                              <a:dgm id="{DBB974E6-7CA9-44CA-B4A6-181DC6EB9751}"/>
                                            </p:graphicEl>
                                          </p:spTgt>
                                        </p:tgtEl>
                                        <p:attrNameLst>
                                          <p:attrName>style.visibility</p:attrName>
                                        </p:attrNameLst>
                                      </p:cBhvr>
                                      <p:to>
                                        <p:strVal val="visible"/>
                                      </p:to>
                                    </p:set>
                                    <p:animEffect transition="in" filter="fade">
                                      <p:cBhvr>
                                        <p:cTn id="15" dur="500"/>
                                        <p:tgtEl>
                                          <p:spTgt spid="17">
                                            <p:graphicEl>
                                              <a:dgm id="{DBB974E6-7CA9-44CA-B4A6-181DC6EB975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7">
                                            <p:graphicEl>
                                              <a:dgm id="{35205F9F-9040-4D12-AEF7-5AF528A5590E}"/>
                                            </p:graphicEl>
                                          </p:spTgt>
                                        </p:tgtEl>
                                        <p:attrNameLst>
                                          <p:attrName>style.visibility</p:attrName>
                                        </p:attrNameLst>
                                      </p:cBhvr>
                                      <p:to>
                                        <p:strVal val="visible"/>
                                      </p:to>
                                    </p:set>
                                    <p:animEffect transition="in" filter="fade">
                                      <p:cBhvr>
                                        <p:cTn id="20" dur="500"/>
                                        <p:tgtEl>
                                          <p:spTgt spid="17">
                                            <p:graphicEl>
                                              <a:dgm id="{35205F9F-9040-4D12-AEF7-5AF528A5590E}"/>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7">
                                            <p:graphicEl>
                                              <a:dgm id="{99349941-708B-4A47-82D7-819CD7F88CF8}"/>
                                            </p:graphicEl>
                                          </p:spTgt>
                                        </p:tgtEl>
                                        <p:attrNameLst>
                                          <p:attrName>style.visibility</p:attrName>
                                        </p:attrNameLst>
                                      </p:cBhvr>
                                      <p:to>
                                        <p:strVal val="visible"/>
                                      </p:to>
                                    </p:set>
                                    <p:animEffect transition="in" filter="fade">
                                      <p:cBhvr>
                                        <p:cTn id="23" dur="500"/>
                                        <p:tgtEl>
                                          <p:spTgt spid="17">
                                            <p:graphicEl>
                                              <a:dgm id="{99349941-708B-4A47-82D7-819CD7F88CF8}"/>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7">
                                            <p:graphicEl>
                                              <a:dgm id="{9B23787A-31EC-4BD6-9CCC-269CCCF86C37}"/>
                                            </p:graphicEl>
                                          </p:spTgt>
                                        </p:tgtEl>
                                        <p:attrNameLst>
                                          <p:attrName>style.visibility</p:attrName>
                                        </p:attrNameLst>
                                      </p:cBhvr>
                                      <p:to>
                                        <p:strVal val="visible"/>
                                      </p:to>
                                    </p:set>
                                    <p:animEffect transition="in" filter="fade">
                                      <p:cBhvr>
                                        <p:cTn id="28" dur="500"/>
                                        <p:tgtEl>
                                          <p:spTgt spid="17">
                                            <p:graphicEl>
                                              <a:dgm id="{9B23787A-31EC-4BD6-9CCC-269CCCF86C37}"/>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7">
                                            <p:graphicEl>
                                              <a:dgm id="{1E1EA95D-BF3A-4FDD-98BB-F9AC87601CF5}"/>
                                            </p:graphicEl>
                                          </p:spTgt>
                                        </p:tgtEl>
                                        <p:attrNameLst>
                                          <p:attrName>style.visibility</p:attrName>
                                        </p:attrNameLst>
                                      </p:cBhvr>
                                      <p:to>
                                        <p:strVal val="visible"/>
                                      </p:to>
                                    </p:set>
                                    <p:animEffect transition="in" filter="fade">
                                      <p:cBhvr>
                                        <p:cTn id="31" dur="500"/>
                                        <p:tgtEl>
                                          <p:spTgt spid="17">
                                            <p:graphicEl>
                                              <a:dgm id="{1E1EA95D-BF3A-4FDD-98BB-F9AC87601CF5}"/>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17">
                                            <p:graphicEl>
                                              <a:dgm id="{A9DE7E93-7D37-4EB9-8A0A-4623C515CF8D}"/>
                                            </p:graphicEl>
                                          </p:spTgt>
                                        </p:tgtEl>
                                        <p:attrNameLst>
                                          <p:attrName>style.visibility</p:attrName>
                                        </p:attrNameLst>
                                      </p:cBhvr>
                                      <p:to>
                                        <p:strVal val="visible"/>
                                      </p:to>
                                    </p:set>
                                    <p:animEffect transition="in" filter="fade">
                                      <p:cBhvr>
                                        <p:cTn id="36" dur="500"/>
                                        <p:tgtEl>
                                          <p:spTgt spid="17">
                                            <p:graphicEl>
                                              <a:dgm id="{A9DE7E93-7D37-4EB9-8A0A-4623C515CF8D}"/>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7">
                                            <p:graphicEl>
                                              <a:dgm id="{FBF5F2B5-1391-4387-B0D4-78FAC9D5C640}"/>
                                            </p:graphicEl>
                                          </p:spTgt>
                                        </p:tgtEl>
                                        <p:attrNameLst>
                                          <p:attrName>style.visibility</p:attrName>
                                        </p:attrNameLst>
                                      </p:cBhvr>
                                      <p:to>
                                        <p:strVal val="visible"/>
                                      </p:to>
                                    </p:set>
                                    <p:animEffect transition="in" filter="fade">
                                      <p:cBhvr>
                                        <p:cTn id="39" dur="500"/>
                                        <p:tgtEl>
                                          <p:spTgt spid="17">
                                            <p:graphicEl>
                                              <a:dgm id="{FBF5F2B5-1391-4387-B0D4-78FAC9D5C640}"/>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7">
                                            <p:graphicEl>
                                              <a:dgm id="{43F8F940-DE48-4C40-BF60-354A8C9421D8}"/>
                                            </p:graphicEl>
                                          </p:spTgt>
                                        </p:tgtEl>
                                        <p:attrNameLst>
                                          <p:attrName>style.visibility</p:attrName>
                                        </p:attrNameLst>
                                      </p:cBhvr>
                                      <p:to>
                                        <p:strVal val="visible"/>
                                      </p:to>
                                    </p:set>
                                    <p:animEffect transition="in" filter="fade">
                                      <p:cBhvr>
                                        <p:cTn id="42" dur="500"/>
                                        <p:tgtEl>
                                          <p:spTgt spid="17">
                                            <p:graphicEl>
                                              <a:dgm id="{43F8F940-DE48-4C40-BF60-354A8C9421D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7"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4">
            <a:extLst>
              <a:ext uri="{FF2B5EF4-FFF2-40B4-BE49-F238E27FC236}">
                <a16:creationId xmlns:a16="http://schemas.microsoft.com/office/drawing/2014/main" id="{F7FDE248-1582-457E-BAC2-3C4F0A6D5738}"/>
              </a:ext>
            </a:extLst>
          </p:cNvPr>
          <p:cNvSpPr txBox="1">
            <a:spLocks/>
          </p:cNvSpPr>
          <p:nvPr/>
        </p:nvSpPr>
        <p:spPr>
          <a:xfrm>
            <a:off x="1991549" y="1445421"/>
            <a:ext cx="8229600"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ysClr val="windowText" lastClr="000000"/>
              </a:solidFill>
              <a:effectLst/>
              <a:uLnTx/>
              <a:uFillTx/>
              <a:latin typeface="Calibri"/>
              <a:ea typeface="+mn-ea"/>
              <a:cs typeface="+mn-cs"/>
            </a:endParaRPr>
          </a:p>
        </p:txBody>
      </p:sp>
      <p:sp>
        <p:nvSpPr>
          <p:cNvPr id="11" name="TextBox 10">
            <a:extLst>
              <a:ext uri="{FF2B5EF4-FFF2-40B4-BE49-F238E27FC236}">
                <a16:creationId xmlns:a16="http://schemas.microsoft.com/office/drawing/2014/main" id="{07C09CEC-EE83-4888-B02E-880CAA0D0DC8}"/>
              </a:ext>
            </a:extLst>
          </p:cNvPr>
          <p:cNvSpPr txBox="1"/>
          <p:nvPr/>
        </p:nvSpPr>
        <p:spPr>
          <a:xfrm>
            <a:off x="751369" y="376640"/>
            <a:ext cx="10834777" cy="584775"/>
          </a:xfrm>
          <a:prstGeom prst="rect">
            <a:avLst/>
          </a:prstGeom>
          <a:solidFill>
            <a:srgbClr val="004388"/>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rPr>
              <a:t>SWP POTTER Enquiry </a:t>
            </a:r>
            <a:r>
              <a:rPr lang="en-GB" sz="2800" b="1" dirty="0">
                <a:solidFill>
                  <a:schemeClr val="bg1"/>
                </a:solidFill>
              </a:rPr>
              <a:t>Mumbles April 2018 </a:t>
            </a:r>
          </a:p>
        </p:txBody>
      </p:sp>
      <p:sp>
        <p:nvSpPr>
          <p:cNvPr id="13" name="Rectangle 12">
            <a:extLst>
              <a:ext uri="{FF2B5EF4-FFF2-40B4-BE49-F238E27FC236}">
                <a16:creationId xmlns:a16="http://schemas.microsoft.com/office/drawing/2014/main" id="{02B47311-BB16-46FE-95F8-0A99013BE980}"/>
              </a:ext>
            </a:extLst>
          </p:cNvPr>
          <p:cNvSpPr/>
          <p:nvPr/>
        </p:nvSpPr>
        <p:spPr>
          <a:xfrm>
            <a:off x="741870" y="1244842"/>
            <a:ext cx="6400801" cy="1015663"/>
          </a:xfrm>
          <a:prstGeom prst="rect">
            <a:avLst/>
          </a:prstGeom>
          <a:solidFill>
            <a:schemeClr val="tx2">
              <a:lumMod val="40000"/>
              <a:lumOff val="60000"/>
            </a:schemeClr>
          </a:solidFill>
          <a:ln>
            <a:solidFill>
              <a:schemeClr val="tx1"/>
            </a:solidFill>
          </a:ln>
        </p:spPr>
        <p:txBody>
          <a:bodyPr wrap="square">
            <a:spAutoFit/>
          </a:bodyPr>
          <a:lstStyle/>
          <a:p>
            <a:r>
              <a:rPr lang="en-GB" sz="2000" dirty="0"/>
              <a:t>Lesley Potter died on Sat 7th April 2018 &amp; was 66yrs old. She was married to Derek Potter who was 64yrs old. They lived in a cottage just off the seafront in Mumbles.</a:t>
            </a:r>
          </a:p>
        </p:txBody>
      </p:sp>
      <p:pic>
        <p:nvPicPr>
          <p:cNvPr id="14" name="Picture 13">
            <a:extLst>
              <a:ext uri="{FF2B5EF4-FFF2-40B4-BE49-F238E27FC236}">
                <a16:creationId xmlns:a16="http://schemas.microsoft.com/office/drawing/2014/main" id="{E2918E30-A1F7-4DD1-B600-60305C1C845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97172" y="1210660"/>
            <a:ext cx="4118396" cy="2786707"/>
          </a:xfrm>
          <a:prstGeom prst="rect">
            <a:avLst/>
          </a:prstGeom>
        </p:spPr>
      </p:pic>
      <p:sp>
        <p:nvSpPr>
          <p:cNvPr id="15" name="Rectangle 14">
            <a:extLst>
              <a:ext uri="{FF2B5EF4-FFF2-40B4-BE49-F238E27FC236}">
                <a16:creationId xmlns:a16="http://schemas.microsoft.com/office/drawing/2014/main" id="{2A99250B-0CB0-4EDE-A4C1-A6B5ECBFD6F2}"/>
              </a:ext>
            </a:extLst>
          </p:cNvPr>
          <p:cNvSpPr/>
          <p:nvPr/>
        </p:nvSpPr>
        <p:spPr>
          <a:xfrm>
            <a:off x="781626" y="4198817"/>
            <a:ext cx="10804520" cy="1631216"/>
          </a:xfrm>
          <a:prstGeom prst="rect">
            <a:avLst/>
          </a:prstGeom>
          <a:solidFill>
            <a:schemeClr val="tx2">
              <a:lumMod val="40000"/>
              <a:lumOff val="60000"/>
            </a:schemeClr>
          </a:solidFill>
          <a:ln>
            <a:solidFill>
              <a:schemeClr val="tx1"/>
            </a:solidFill>
          </a:ln>
        </p:spPr>
        <p:txBody>
          <a:bodyPr wrap="square">
            <a:spAutoFit/>
          </a:bodyPr>
          <a:lstStyle/>
          <a:p>
            <a:r>
              <a:rPr lang="en-GB" sz="2000" dirty="0"/>
              <a:t>1128hrs on Sat 7th April – Ambulance Control contacted SWP to report that they were attending a report of a suicide at 1 Hill Street, Mumbles where a female had hung herself</a:t>
            </a:r>
          </a:p>
          <a:p>
            <a:endParaRPr lang="en-GB" sz="2000" dirty="0"/>
          </a:p>
          <a:p>
            <a:r>
              <a:rPr lang="en-GB" sz="2000" dirty="0"/>
              <a:t>Officers &amp; paramedics attended to find the naked body of Lesley Potter in a first floor bedroom that was being used as a workshop by Derek. She had been cut down and was laid across a workbench  </a:t>
            </a:r>
          </a:p>
        </p:txBody>
      </p:sp>
      <p:pic>
        <p:nvPicPr>
          <p:cNvPr id="16" name="Picture 15">
            <a:extLst>
              <a:ext uri="{FF2B5EF4-FFF2-40B4-BE49-F238E27FC236}">
                <a16:creationId xmlns:a16="http://schemas.microsoft.com/office/drawing/2014/main" id="{C11F985B-713E-4572-9B1A-CDD2A7E1A81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558437" y="2559469"/>
            <a:ext cx="2134145" cy="1437899"/>
          </a:xfrm>
          <a:prstGeom prst="rect">
            <a:avLst/>
          </a:prstGeom>
        </p:spPr>
      </p:pic>
      <p:pic>
        <p:nvPicPr>
          <p:cNvPr id="17" name="Picture 16">
            <a:extLst>
              <a:ext uri="{FF2B5EF4-FFF2-40B4-BE49-F238E27FC236}">
                <a16:creationId xmlns:a16="http://schemas.microsoft.com/office/drawing/2014/main" id="{51DC038A-E4DD-40B0-8668-1196F144BE40}"/>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594829" y="2611722"/>
            <a:ext cx="2125975" cy="1413860"/>
          </a:xfrm>
          <a:prstGeom prst="rect">
            <a:avLst/>
          </a:prstGeom>
        </p:spPr>
      </p:pic>
      <p:grpSp>
        <p:nvGrpSpPr>
          <p:cNvPr id="9" name="Group 8">
            <a:extLst>
              <a:ext uri="{FF2B5EF4-FFF2-40B4-BE49-F238E27FC236}">
                <a16:creationId xmlns:a16="http://schemas.microsoft.com/office/drawing/2014/main" id="{2B253233-BC57-49A5-AD4A-D984CA3F059C}"/>
              </a:ext>
            </a:extLst>
          </p:cNvPr>
          <p:cNvGrpSpPr/>
          <p:nvPr/>
        </p:nvGrpSpPr>
        <p:grpSpPr>
          <a:xfrm>
            <a:off x="0" y="5734233"/>
            <a:ext cx="12192000" cy="1240188"/>
            <a:chOff x="0" y="5734233"/>
            <a:chExt cx="12192000" cy="1240188"/>
          </a:xfrm>
        </p:grpSpPr>
        <p:pic>
          <p:nvPicPr>
            <p:cNvPr id="12" name="Picture 11">
              <a:extLst>
                <a:ext uri="{FF2B5EF4-FFF2-40B4-BE49-F238E27FC236}">
                  <a16:creationId xmlns:a16="http://schemas.microsoft.com/office/drawing/2014/main" id="{9166479C-E608-44FB-8327-16845CD6AE8A}"/>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8" name="Rectangle 17">
              <a:extLst>
                <a:ext uri="{FF2B5EF4-FFF2-40B4-BE49-F238E27FC236}">
                  <a16:creationId xmlns:a16="http://schemas.microsoft.com/office/drawing/2014/main" id="{D99B040B-1368-4776-B0AA-A3024E449B23}"/>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9" name="Picture 18">
              <a:extLst>
                <a:ext uri="{FF2B5EF4-FFF2-40B4-BE49-F238E27FC236}">
                  <a16:creationId xmlns:a16="http://schemas.microsoft.com/office/drawing/2014/main" id="{F238DFA6-3868-44F7-82CA-D3F2A7E6119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20" name="Rectangle 19">
              <a:extLst>
                <a:ext uri="{FF2B5EF4-FFF2-40B4-BE49-F238E27FC236}">
                  <a16:creationId xmlns:a16="http://schemas.microsoft.com/office/drawing/2014/main" id="{5BAB724E-DCCF-456E-A9F9-B0206EE97C39}"/>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1" name="Picture 20" descr="Text, letter&#10;&#10;Description automatically generated">
              <a:extLst>
                <a:ext uri="{FF2B5EF4-FFF2-40B4-BE49-F238E27FC236}">
                  <a16:creationId xmlns:a16="http://schemas.microsoft.com/office/drawing/2014/main" id="{5AA701D9-FB73-4D8A-8781-48FF10CC7FAD}"/>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22" name="Picture 21" descr="A picture containing text, metalware, gear&#10;&#10;Description automatically generated">
              <a:extLst>
                <a:ext uri="{FF2B5EF4-FFF2-40B4-BE49-F238E27FC236}">
                  <a16:creationId xmlns:a16="http://schemas.microsoft.com/office/drawing/2014/main" id="{2D376FAF-53D1-4EB8-8C83-D6184FCD0ED2}"/>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8857011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4">
            <a:extLst>
              <a:ext uri="{FF2B5EF4-FFF2-40B4-BE49-F238E27FC236}">
                <a16:creationId xmlns:a16="http://schemas.microsoft.com/office/drawing/2014/main" id="{0C45745F-5E8D-4448-AEF9-A1C2D3689740}"/>
              </a:ext>
            </a:extLst>
          </p:cNvPr>
          <p:cNvSpPr txBox="1">
            <a:spLocks/>
          </p:cNvSpPr>
          <p:nvPr/>
        </p:nvSpPr>
        <p:spPr>
          <a:xfrm>
            <a:off x="1991549" y="1445421"/>
            <a:ext cx="8229600"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ysClr val="windowText" lastClr="000000"/>
              </a:solidFill>
              <a:effectLst/>
              <a:uLnTx/>
              <a:uFillTx/>
              <a:latin typeface="Calibri"/>
              <a:ea typeface="+mn-ea"/>
              <a:cs typeface="+mn-cs"/>
            </a:endParaRPr>
          </a:p>
        </p:txBody>
      </p:sp>
      <p:sp>
        <p:nvSpPr>
          <p:cNvPr id="11" name="TextBox 10">
            <a:extLst>
              <a:ext uri="{FF2B5EF4-FFF2-40B4-BE49-F238E27FC236}">
                <a16:creationId xmlns:a16="http://schemas.microsoft.com/office/drawing/2014/main" id="{6492B6C8-7A6A-443D-BD40-D81BF7091DA2}"/>
              </a:ext>
            </a:extLst>
          </p:cNvPr>
          <p:cNvSpPr txBox="1"/>
          <p:nvPr/>
        </p:nvSpPr>
        <p:spPr>
          <a:xfrm>
            <a:off x="608670" y="315390"/>
            <a:ext cx="11024559"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POTTER Enquiry Police Actions</a:t>
            </a:r>
          </a:p>
        </p:txBody>
      </p:sp>
      <p:grpSp>
        <p:nvGrpSpPr>
          <p:cNvPr id="5" name="Group 4">
            <a:extLst>
              <a:ext uri="{FF2B5EF4-FFF2-40B4-BE49-F238E27FC236}">
                <a16:creationId xmlns:a16="http://schemas.microsoft.com/office/drawing/2014/main" id="{45030BA4-D29D-4DA5-8C20-870F46843780}"/>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000FC7B6-E6D1-47FE-97BA-A68D58A5A6D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72FE1CC4-E425-45B5-8854-BAA71E45C92C}"/>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340C4A24-E73D-4310-A783-5E72F6929A3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F743AA2F-22DF-4509-938D-5B727C6D2E87}"/>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D53D5AAC-65D0-446C-B9ED-BCD19B9740BA}"/>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4" name="Picture 13" descr="A picture containing text, metalware, gear&#10;&#10;Description automatically generated">
              <a:extLst>
                <a:ext uri="{FF2B5EF4-FFF2-40B4-BE49-F238E27FC236}">
                  <a16:creationId xmlns:a16="http://schemas.microsoft.com/office/drawing/2014/main" id="{47A9DC65-D148-4433-ABEA-7EE3FB951FB6}"/>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15" name="Diagram 14">
            <a:extLst>
              <a:ext uri="{FF2B5EF4-FFF2-40B4-BE49-F238E27FC236}">
                <a16:creationId xmlns:a16="http://schemas.microsoft.com/office/drawing/2014/main" id="{A5CE362A-1571-4A06-B2F0-B9F401EA1327}"/>
              </a:ext>
            </a:extLst>
          </p:cNvPr>
          <p:cNvGraphicFramePr/>
          <p:nvPr>
            <p:extLst>
              <p:ext uri="{D42A27DB-BD31-4B8C-83A1-F6EECF244321}">
                <p14:modId xmlns:p14="http://schemas.microsoft.com/office/powerpoint/2010/main" val="3263257562"/>
              </p:ext>
            </p:extLst>
          </p:nvPr>
        </p:nvGraphicFramePr>
        <p:xfrm>
          <a:off x="474786" y="696160"/>
          <a:ext cx="11025552" cy="492499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662611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graphicEl>
                                              <a:dgm id="{2C52F695-30BA-49A1-A589-F31AC9E65347}"/>
                                            </p:graphicEl>
                                          </p:spTgt>
                                        </p:tgtEl>
                                        <p:attrNameLst>
                                          <p:attrName>style.visibility</p:attrName>
                                        </p:attrNameLst>
                                      </p:cBhvr>
                                      <p:to>
                                        <p:strVal val="visible"/>
                                      </p:to>
                                    </p:set>
                                    <p:animEffect transition="in" filter="fade">
                                      <p:cBhvr>
                                        <p:cTn id="7" dur="500"/>
                                        <p:tgtEl>
                                          <p:spTgt spid="15">
                                            <p:graphicEl>
                                              <a:dgm id="{2C52F695-30BA-49A1-A589-F31AC9E6534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graphicEl>
                                              <a:dgm id="{C8796D3F-C948-4816-9230-5F9820425011}"/>
                                            </p:graphicEl>
                                          </p:spTgt>
                                        </p:tgtEl>
                                        <p:attrNameLst>
                                          <p:attrName>style.visibility</p:attrName>
                                        </p:attrNameLst>
                                      </p:cBhvr>
                                      <p:to>
                                        <p:strVal val="visible"/>
                                      </p:to>
                                    </p:set>
                                    <p:animEffect transition="in" filter="fade">
                                      <p:cBhvr>
                                        <p:cTn id="12" dur="500"/>
                                        <p:tgtEl>
                                          <p:spTgt spid="15">
                                            <p:graphicEl>
                                              <a:dgm id="{C8796D3F-C948-4816-9230-5F982042501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5">
                                            <p:graphicEl>
                                              <a:dgm id="{C6901C87-CD50-4D30-BE6D-6DF85D7682CD}"/>
                                            </p:graphicEl>
                                          </p:spTgt>
                                        </p:tgtEl>
                                        <p:attrNameLst>
                                          <p:attrName>style.visibility</p:attrName>
                                        </p:attrNameLst>
                                      </p:cBhvr>
                                      <p:to>
                                        <p:strVal val="visible"/>
                                      </p:to>
                                    </p:set>
                                    <p:animEffect transition="in" filter="fade">
                                      <p:cBhvr>
                                        <p:cTn id="17" dur="500"/>
                                        <p:tgtEl>
                                          <p:spTgt spid="15">
                                            <p:graphicEl>
                                              <a:dgm id="{C6901C87-CD50-4D30-BE6D-6DF85D7682C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5">
                                            <p:graphicEl>
                                              <a:dgm id="{304B5CC2-5414-4DF9-8368-0B7D4EF8BE83}"/>
                                            </p:graphicEl>
                                          </p:spTgt>
                                        </p:tgtEl>
                                        <p:attrNameLst>
                                          <p:attrName>style.visibility</p:attrName>
                                        </p:attrNameLst>
                                      </p:cBhvr>
                                      <p:to>
                                        <p:strVal val="visible"/>
                                      </p:to>
                                    </p:set>
                                    <p:animEffect transition="in" filter="fade">
                                      <p:cBhvr>
                                        <p:cTn id="22" dur="500"/>
                                        <p:tgtEl>
                                          <p:spTgt spid="15">
                                            <p:graphicEl>
                                              <a:dgm id="{304B5CC2-5414-4DF9-8368-0B7D4EF8BE83}"/>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5">
                                            <p:graphicEl>
                                              <a:dgm id="{CDA041FF-2270-4698-9AB3-6EE4976CA3B7}"/>
                                            </p:graphicEl>
                                          </p:spTgt>
                                        </p:tgtEl>
                                        <p:attrNameLst>
                                          <p:attrName>style.visibility</p:attrName>
                                        </p:attrNameLst>
                                      </p:cBhvr>
                                      <p:to>
                                        <p:strVal val="visible"/>
                                      </p:to>
                                    </p:set>
                                    <p:animEffect transition="in" filter="fade">
                                      <p:cBhvr>
                                        <p:cTn id="27" dur="500"/>
                                        <p:tgtEl>
                                          <p:spTgt spid="15">
                                            <p:graphicEl>
                                              <a:dgm id="{CDA041FF-2270-4698-9AB3-6EE4976CA3B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5"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4">
            <a:extLst>
              <a:ext uri="{FF2B5EF4-FFF2-40B4-BE49-F238E27FC236}">
                <a16:creationId xmlns:a16="http://schemas.microsoft.com/office/drawing/2014/main" id="{021AE091-FB35-4AF7-9938-6FC0699DA882}"/>
              </a:ext>
            </a:extLst>
          </p:cNvPr>
          <p:cNvSpPr txBox="1">
            <a:spLocks/>
          </p:cNvSpPr>
          <p:nvPr/>
        </p:nvSpPr>
        <p:spPr>
          <a:xfrm>
            <a:off x="1991549" y="1445421"/>
            <a:ext cx="8229600"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ysClr val="windowText" lastClr="000000"/>
              </a:solidFill>
              <a:effectLst/>
              <a:uLnTx/>
              <a:uFillTx/>
              <a:latin typeface="Calibri"/>
              <a:ea typeface="+mn-ea"/>
              <a:cs typeface="+mn-cs"/>
            </a:endParaRPr>
          </a:p>
        </p:txBody>
      </p:sp>
      <p:grpSp>
        <p:nvGrpSpPr>
          <p:cNvPr id="12" name="Group 11">
            <a:extLst>
              <a:ext uri="{FF2B5EF4-FFF2-40B4-BE49-F238E27FC236}">
                <a16:creationId xmlns:a16="http://schemas.microsoft.com/office/drawing/2014/main" id="{F968DD9B-E245-4B48-B967-34C60B9D306E}"/>
              </a:ext>
            </a:extLst>
          </p:cNvPr>
          <p:cNvGrpSpPr/>
          <p:nvPr/>
        </p:nvGrpSpPr>
        <p:grpSpPr>
          <a:xfrm>
            <a:off x="0" y="5734233"/>
            <a:ext cx="12192000" cy="1240188"/>
            <a:chOff x="0" y="5734233"/>
            <a:chExt cx="12192000" cy="1240188"/>
          </a:xfrm>
        </p:grpSpPr>
        <p:pic>
          <p:nvPicPr>
            <p:cNvPr id="19" name="Picture 18">
              <a:extLst>
                <a:ext uri="{FF2B5EF4-FFF2-40B4-BE49-F238E27FC236}">
                  <a16:creationId xmlns:a16="http://schemas.microsoft.com/office/drawing/2014/main" id="{AF2CCCAF-48D6-4129-BD7C-706C81EF1398}"/>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20" name="Rectangle 19">
              <a:extLst>
                <a:ext uri="{FF2B5EF4-FFF2-40B4-BE49-F238E27FC236}">
                  <a16:creationId xmlns:a16="http://schemas.microsoft.com/office/drawing/2014/main" id="{285BB29A-9508-4825-B61C-D43A252F834C}"/>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1" name="Picture 20">
              <a:extLst>
                <a:ext uri="{FF2B5EF4-FFF2-40B4-BE49-F238E27FC236}">
                  <a16:creationId xmlns:a16="http://schemas.microsoft.com/office/drawing/2014/main" id="{7149CEBC-170D-4510-9DF7-3F9D326337E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22" name="Rectangle 21">
              <a:extLst>
                <a:ext uri="{FF2B5EF4-FFF2-40B4-BE49-F238E27FC236}">
                  <a16:creationId xmlns:a16="http://schemas.microsoft.com/office/drawing/2014/main" id="{C7256E8E-9993-4643-899E-0ADB7D63465C}"/>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3" name="Picture 22" descr="Text, letter&#10;&#10;Description automatically generated">
              <a:extLst>
                <a:ext uri="{FF2B5EF4-FFF2-40B4-BE49-F238E27FC236}">
                  <a16:creationId xmlns:a16="http://schemas.microsoft.com/office/drawing/2014/main" id="{92FE8F65-6C43-4CA8-A631-9521FB9F4196}"/>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24" name="Picture 23" descr="A picture containing text, metalware, gear&#10;&#10;Description automatically generated">
              <a:extLst>
                <a:ext uri="{FF2B5EF4-FFF2-40B4-BE49-F238E27FC236}">
                  <a16:creationId xmlns:a16="http://schemas.microsoft.com/office/drawing/2014/main" id="{0750B2EC-D01F-4251-9810-D1EFD634040D}"/>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25" name="Title 1">
            <a:extLst>
              <a:ext uri="{FF2B5EF4-FFF2-40B4-BE49-F238E27FC236}">
                <a16:creationId xmlns:a16="http://schemas.microsoft.com/office/drawing/2014/main" id="{C8AF97C6-5113-40D8-A897-7F8619279633}"/>
              </a:ext>
            </a:extLst>
          </p:cNvPr>
          <p:cNvSpPr txBox="1">
            <a:spLocks/>
          </p:cNvSpPr>
          <p:nvPr/>
        </p:nvSpPr>
        <p:spPr>
          <a:xfrm>
            <a:off x="457201" y="140678"/>
            <a:ext cx="11394830" cy="555482"/>
          </a:xfrm>
          <a:prstGeom prst="rect">
            <a:avLst/>
          </a:prstGeom>
          <a:solidFill>
            <a:srgbClr val="002060"/>
          </a:solidFill>
        </p:spPr>
        <p:txBody>
          <a:bodyP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chemeClr val="bg1"/>
                </a:solidFill>
                <a:latin typeface="+mn-lt"/>
              </a:rPr>
              <a:t> POTTER Enquiry Police Actions  28</a:t>
            </a:r>
            <a:r>
              <a:rPr lang="en-GB" sz="3600" b="1" baseline="30000" dirty="0">
                <a:solidFill>
                  <a:schemeClr val="bg1"/>
                </a:solidFill>
                <a:latin typeface="+mn-lt"/>
              </a:rPr>
              <a:t>th</a:t>
            </a:r>
            <a:r>
              <a:rPr lang="en-GB" sz="3600" b="1" dirty="0">
                <a:solidFill>
                  <a:schemeClr val="bg1"/>
                </a:solidFill>
                <a:latin typeface="+mn-lt"/>
              </a:rPr>
              <a:t> – 30</a:t>
            </a:r>
            <a:r>
              <a:rPr lang="en-GB" sz="3600" b="1" baseline="30000" dirty="0">
                <a:solidFill>
                  <a:schemeClr val="bg1"/>
                </a:solidFill>
                <a:latin typeface="+mn-lt"/>
              </a:rPr>
              <a:t>th</a:t>
            </a:r>
            <a:r>
              <a:rPr lang="en-GB" sz="3600" b="1" dirty="0">
                <a:solidFill>
                  <a:schemeClr val="bg1"/>
                </a:solidFill>
                <a:latin typeface="+mn-lt"/>
              </a:rPr>
              <a:t> April 2018</a:t>
            </a:r>
          </a:p>
        </p:txBody>
      </p:sp>
      <p:graphicFrame>
        <p:nvGraphicFramePr>
          <p:cNvPr id="26" name="Diagram 25">
            <a:extLst>
              <a:ext uri="{FF2B5EF4-FFF2-40B4-BE49-F238E27FC236}">
                <a16:creationId xmlns:a16="http://schemas.microsoft.com/office/drawing/2014/main" id="{2E57E7D7-232F-4DDA-B128-A18B49B8ECF3}"/>
              </a:ext>
            </a:extLst>
          </p:cNvPr>
          <p:cNvGraphicFramePr/>
          <p:nvPr>
            <p:extLst>
              <p:ext uri="{D42A27DB-BD31-4B8C-83A1-F6EECF244321}">
                <p14:modId xmlns:p14="http://schemas.microsoft.com/office/powerpoint/2010/main" val="3327074279"/>
              </p:ext>
            </p:extLst>
          </p:nvPr>
        </p:nvGraphicFramePr>
        <p:xfrm>
          <a:off x="577362" y="896815"/>
          <a:ext cx="11037276" cy="476543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8048117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6">
                                            <p:graphicEl>
                                              <a:dgm id="{61F22B67-9553-4A8C-98EC-C2E5DC845BB2}"/>
                                            </p:graphicEl>
                                          </p:spTgt>
                                        </p:tgtEl>
                                        <p:attrNameLst>
                                          <p:attrName>style.visibility</p:attrName>
                                        </p:attrNameLst>
                                      </p:cBhvr>
                                      <p:to>
                                        <p:strVal val="visible"/>
                                      </p:to>
                                    </p:set>
                                    <p:animEffect transition="in" filter="fade">
                                      <p:cBhvr>
                                        <p:cTn id="7" dur="500"/>
                                        <p:tgtEl>
                                          <p:spTgt spid="26">
                                            <p:graphicEl>
                                              <a:dgm id="{61F22B67-9553-4A8C-98EC-C2E5DC845BB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6">
                                            <p:graphicEl>
                                              <a:dgm id="{F40CF7F1-E355-4909-9AEE-A731E27DDDD7}"/>
                                            </p:graphicEl>
                                          </p:spTgt>
                                        </p:tgtEl>
                                        <p:attrNameLst>
                                          <p:attrName>style.visibility</p:attrName>
                                        </p:attrNameLst>
                                      </p:cBhvr>
                                      <p:to>
                                        <p:strVal val="visible"/>
                                      </p:to>
                                    </p:set>
                                    <p:animEffect transition="in" filter="fade">
                                      <p:cBhvr>
                                        <p:cTn id="12" dur="500"/>
                                        <p:tgtEl>
                                          <p:spTgt spid="26">
                                            <p:graphicEl>
                                              <a:dgm id="{F40CF7F1-E355-4909-9AEE-A731E27DDDD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6">
                                            <p:graphicEl>
                                              <a:dgm id="{12C76B35-5B6F-45C8-803A-07E2885E89F3}"/>
                                            </p:graphicEl>
                                          </p:spTgt>
                                        </p:tgtEl>
                                        <p:attrNameLst>
                                          <p:attrName>style.visibility</p:attrName>
                                        </p:attrNameLst>
                                      </p:cBhvr>
                                      <p:to>
                                        <p:strVal val="visible"/>
                                      </p:to>
                                    </p:set>
                                    <p:animEffect transition="in" filter="fade">
                                      <p:cBhvr>
                                        <p:cTn id="17" dur="500"/>
                                        <p:tgtEl>
                                          <p:spTgt spid="26">
                                            <p:graphicEl>
                                              <a:dgm id="{12C76B35-5B6F-45C8-803A-07E2885E89F3}"/>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6">
                                            <p:graphicEl>
                                              <a:dgm id="{BCB01A98-1497-4F5C-8662-79C72449534D}"/>
                                            </p:graphicEl>
                                          </p:spTgt>
                                        </p:tgtEl>
                                        <p:attrNameLst>
                                          <p:attrName>style.visibility</p:attrName>
                                        </p:attrNameLst>
                                      </p:cBhvr>
                                      <p:to>
                                        <p:strVal val="visible"/>
                                      </p:to>
                                    </p:set>
                                    <p:animEffect transition="in" filter="fade">
                                      <p:cBhvr>
                                        <p:cTn id="22" dur="500"/>
                                        <p:tgtEl>
                                          <p:spTgt spid="26">
                                            <p:graphicEl>
                                              <a:dgm id="{BCB01A98-1497-4F5C-8662-79C72449534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6"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4">
            <a:extLst>
              <a:ext uri="{FF2B5EF4-FFF2-40B4-BE49-F238E27FC236}">
                <a16:creationId xmlns:a16="http://schemas.microsoft.com/office/drawing/2014/main" id="{A6ADE056-56BB-42C9-BF4C-EA58027A5448}"/>
              </a:ext>
            </a:extLst>
          </p:cNvPr>
          <p:cNvSpPr txBox="1">
            <a:spLocks/>
          </p:cNvSpPr>
          <p:nvPr/>
        </p:nvSpPr>
        <p:spPr>
          <a:xfrm>
            <a:off x="1991549" y="1445421"/>
            <a:ext cx="8229600"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ysClr val="windowText" lastClr="000000"/>
              </a:solidFill>
              <a:effectLst/>
              <a:uLnTx/>
              <a:uFillTx/>
              <a:latin typeface="Calibri"/>
              <a:ea typeface="+mn-ea"/>
              <a:cs typeface="+mn-cs"/>
            </a:endParaRPr>
          </a:p>
        </p:txBody>
      </p:sp>
      <p:sp>
        <p:nvSpPr>
          <p:cNvPr id="11" name="TextBox 10">
            <a:extLst>
              <a:ext uri="{FF2B5EF4-FFF2-40B4-BE49-F238E27FC236}">
                <a16:creationId xmlns:a16="http://schemas.microsoft.com/office/drawing/2014/main" id="{00A0DB2D-75C9-4DBB-98DF-971FB16C79ED}"/>
              </a:ext>
            </a:extLst>
          </p:cNvPr>
          <p:cNvSpPr txBox="1"/>
          <p:nvPr/>
        </p:nvSpPr>
        <p:spPr>
          <a:xfrm>
            <a:off x="608670" y="205370"/>
            <a:ext cx="11111976"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POTTER Enquiry Forensic &amp; Pathological Examination</a:t>
            </a:r>
          </a:p>
        </p:txBody>
      </p:sp>
      <p:pic>
        <p:nvPicPr>
          <p:cNvPr id="14" name="Picture 13">
            <a:extLst>
              <a:ext uri="{FF2B5EF4-FFF2-40B4-BE49-F238E27FC236}">
                <a16:creationId xmlns:a16="http://schemas.microsoft.com/office/drawing/2014/main" id="{3EA36B0D-9790-4D18-9B38-05E78F29FCE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9289" y="3556418"/>
            <a:ext cx="2362434" cy="1624933"/>
          </a:xfrm>
          <a:prstGeom prst="rect">
            <a:avLst/>
          </a:prstGeom>
        </p:spPr>
      </p:pic>
      <p:pic>
        <p:nvPicPr>
          <p:cNvPr id="15" name="Picture 14">
            <a:extLst>
              <a:ext uri="{FF2B5EF4-FFF2-40B4-BE49-F238E27FC236}">
                <a16:creationId xmlns:a16="http://schemas.microsoft.com/office/drawing/2014/main" id="{E72FBE18-89D0-4036-9879-C31E9A831D8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87397" y="936432"/>
            <a:ext cx="2951842" cy="2079707"/>
          </a:xfrm>
          <a:prstGeom prst="rect">
            <a:avLst/>
          </a:prstGeom>
        </p:spPr>
      </p:pic>
      <p:grpSp>
        <p:nvGrpSpPr>
          <p:cNvPr id="7" name="Group 6">
            <a:extLst>
              <a:ext uri="{FF2B5EF4-FFF2-40B4-BE49-F238E27FC236}">
                <a16:creationId xmlns:a16="http://schemas.microsoft.com/office/drawing/2014/main" id="{FC0EF3B3-6630-493F-88E5-DD628014560B}"/>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2815A423-91F1-4525-81EF-ECAAF03F66A0}"/>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0949ACC1-829D-4F5C-9135-06751C372581}"/>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2" name="Picture 11">
              <a:extLst>
                <a:ext uri="{FF2B5EF4-FFF2-40B4-BE49-F238E27FC236}">
                  <a16:creationId xmlns:a16="http://schemas.microsoft.com/office/drawing/2014/main" id="{778EFC83-28FD-452B-856E-AFF3B3A9B19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6" name="Rectangle 15">
              <a:extLst>
                <a:ext uri="{FF2B5EF4-FFF2-40B4-BE49-F238E27FC236}">
                  <a16:creationId xmlns:a16="http://schemas.microsoft.com/office/drawing/2014/main" id="{EC1003D4-E3A4-48BC-A0FC-72D128259997}"/>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Picture 16" descr="Text, letter&#10;&#10;Description automatically generated">
              <a:extLst>
                <a:ext uri="{FF2B5EF4-FFF2-40B4-BE49-F238E27FC236}">
                  <a16:creationId xmlns:a16="http://schemas.microsoft.com/office/drawing/2014/main" id="{153E9BE1-FE42-4DD4-81FB-98FC32ADD6DA}"/>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8" name="Picture 17" descr="A picture containing text, metalware, gear&#10;&#10;Description automatically generated">
              <a:extLst>
                <a:ext uri="{FF2B5EF4-FFF2-40B4-BE49-F238E27FC236}">
                  <a16:creationId xmlns:a16="http://schemas.microsoft.com/office/drawing/2014/main" id="{B38138EA-18A2-4916-93B6-FB0111A514ED}"/>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graphicFrame>
        <p:nvGraphicFramePr>
          <p:cNvPr id="19" name="Diagram 18">
            <a:extLst>
              <a:ext uri="{FF2B5EF4-FFF2-40B4-BE49-F238E27FC236}">
                <a16:creationId xmlns:a16="http://schemas.microsoft.com/office/drawing/2014/main" id="{DA6E007E-67E2-46BB-BD3C-0F3090233395}"/>
              </a:ext>
            </a:extLst>
          </p:cNvPr>
          <p:cNvGraphicFramePr/>
          <p:nvPr>
            <p:extLst>
              <p:ext uri="{D42A27DB-BD31-4B8C-83A1-F6EECF244321}">
                <p14:modId xmlns:p14="http://schemas.microsoft.com/office/powerpoint/2010/main" val="1079260127"/>
              </p:ext>
            </p:extLst>
          </p:nvPr>
        </p:nvGraphicFramePr>
        <p:xfrm>
          <a:off x="3233614" y="820909"/>
          <a:ext cx="8501185" cy="4174778"/>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20" name="Rectangle 19">
            <a:extLst>
              <a:ext uri="{FF2B5EF4-FFF2-40B4-BE49-F238E27FC236}">
                <a16:creationId xmlns:a16="http://schemas.microsoft.com/office/drawing/2014/main" id="{F493BCDB-0249-4857-8978-BF86AEBBAE4C}"/>
              </a:ext>
            </a:extLst>
          </p:cNvPr>
          <p:cNvSpPr/>
          <p:nvPr/>
        </p:nvSpPr>
        <p:spPr>
          <a:xfrm>
            <a:off x="3765060" y="5199877"/>
            <a:ext cx="7438292" cy="555482"/>
          </a:xfrm>
          <a:prstGeom prst="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Cause of Death – manual pressure to neck</a:t>
            </a:r>
          </a:p>
        </p:txBody>
      </p:sp>
    </p:spTree>
    <p:extLst>
      <p:ext uri="{BB962C8B-B14F-4D97-AF65-F5344CB8AC3E}">
        <p14:creationId xmlns:p14="http://schemas.microsoft.com/office/powerpoint/2010/main" val="34344035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
                                            <p:graphicEl>
                                              <a:dgm id="{AF32407C-BFAE-4036-857F-07ED24EF0EBC}"/>
                                            </p:graphicEl>
                                          </p:spTgt>
                                        </p:tgtEl>
                                        <p:attrNameLst>
                                          <p:attrName>style.visibility</p:attrName>
                                        </p:attrNameLst>
                                      </p:cBhvr>
                                      <p:to>
                                        <p:strVal val="visible"/>
                                      </p:to>
                                    </p:set>
                                    <p:animEffect transition="in" filter="fade">
                                      <p:cBhvr>
                                        <p:cTn id="7" dur="500"/>
                                        <p:tgtEl>
                                          <p:spTgt spid="19">
                                            <p:graphicEl>
                                              <a:dgm id="{AF32407C-BFAE-4036-857F-07ED24EF0EB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9">
                                            <p:graphicEl>
                                              <a:dgm id="{ABB007DA-603B-43F0-8BDD-E603734369A7}"/>
                                            </p:graphicEl>
                                          </p:spTgt>
                                        </p:tgtEl>
                                        <p:attrNameLst>
                                          <p:attrName>style.visibility</p:attrName>
                                        </p:attrNameLst>
                                      </p:cBhvr>
                                      <p:to>
                                        <p:strVal val="visible"/>
                                      </p:to>
                                    </p:set>
                                    <p:animEffect transition="in" filter="fade">
                                      <p:cBhvr>
                                        <p:cTn id="12" dur="500"/>
                                        <p:tgtEl>
                                          <p:spTgt spid="19">
                                            <p:graphicEl>
                                              <a:dgm id="{ABB007DA-603B-43F0-8BDD-E603734369A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9">
                                            <p:graphicEl>
                                              <a:dgm id="{9979030F-5352-4025-A066-454AEE282B50}"/>
                                            </p:graphicEl>
                                          </p:spTgt>
                                        </p:tgtEl>
                                        <p:attrNameLst>
                                          <p:attrName>style.visibility</p:attrName>
                                        </p:attrNameLst>
                                      </p:cBhvr>
                                      <p:to>
                                        <p:strVal val="visible"/>
                                      </p:to>
                                    </p:set>
                                    <p:animEffect transition="in" filter="fade">
                                      <p:cBhvr>
                                        <p:cTn id="17" dur="500"/>
                                        <p:tgtEl>
                                          <p:spTgt spid="19">
                                            <p:graphicEl>
                                              <a:dgm id="{9979030F-5352-4025-A066-454AEE282B5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9">
                                            <p:graphicEl>
                                              <a:dgm id="{F7CA5F58-1D0A-4A85-8E43-619C8B4BCD16}"/>
                                            </p:graphicEl>
                                          </p:spTgt>
                                        </p:tgtEl>
                                        <p:attrNameLst>
                                          <p:attrName>style.visibility</p:attrName>
                                        </p:attrNameLst>
                                      </p:cBhvr>
                                      <p:to>
                                        <p:strVal val="visible"/>
                                      </p:to>
                                    </p:set>
                                    <p:animEffect transition="in" filter="fade">
                                      <p:cBhvr>
                                        <p:cTn id="22" dur="500"/>
                                        <p:tgtEl>
                                          <p:spTgt spid="19">
                                            <p:graphicEl>
                                              <a:dgm id="{F7CA5F58-1D0A-4A85-8E43-619C8B4BCD16}"/>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9">
                                            <p:graphicEl>
                                              <a:dgm id="{E88D00D9-DF19-4475-9480-47A32CC7EEDF}"/>
                                            </p:graphicEl>
                                          </p:spTgt>
                                        </p:tgtEl>
                                        <p:attrNameLst>
                                          <p:attrName>style.visibility</p:attrName>
                                        </p:attrNameLst>
                                      </p:cBhvr>
                                      <p:to>
                                        <p:strVal val="visible"/>
                                      </p:to>
                                    </p:set>
                                    <p:animEffect transition="in" filter="fade">
                                      <p:cBhvr>
                                        <p:cTn id="27" dur="500"/>
                                        <p:tgtEl>
                                          <p:spTgt spid="19">
                                            <p:graphicEl>
                                              <a:dgm id="{E88D00D9-DF19-4475-9480-47A32CC7EEDF}"/>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9">
                                            <p:graphicEl>
                                              <a:dgm id="{552E350E-2EE4-4BF3-A644-CBAF1F85516E}"/>
                                            </p:graphicEl>
                                          </p:spTgt>
                                        </p:tgtEl>
                                        <p:attrNameLst>
                                          <p:attrName>style.visibility</p:attrName>
                                        </p:attrNameLst>
                                      </p:cBhvr>
                                      <p:to>
                                        <p:strVal val="visible"/>
                                      </p:to>
                                    </p:set>
                                    <p:animEffect transition="in" filter="fade">
                                      <p:cBhvr>
                                        <p:cTn id="32" dur="500"/>
                                        <p:tgtEl>
                                          <p:spTgt spid="19">
                                            <p:graphicEl>
                                              <a:dgm id="{552E350E-2EE4-4BF3-A644-CBAF1F85516E}"/>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0">
                                            <p:bg/>
                                          </p:spTgt>
                                        </p:tgtEl>
                                        <p:attrNameLst>
                                          <p:attrName>style.visibility</p:attrName>
                                        </p:attrNameLst>
                                      </p:cBhvr>
                                      <p:to>
                                        <p:strVal val="visible"/>
                                      </p:to>
                                    </p:set>
                                    <p:animEffect transition="in" filter="fade">
                                      <p:cBhvr>
                                        <p:cTn id="37" dur="500"/>
                                        <p:tgtEl>
                                          <p:spTgt spid="20">
                                            <p:bg/>
                                          </p:spTgt>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20">
                                            <p:txEl>
                                              <p:pRg st="0" end="0"/>
                                            </p:txEl>
                                          </p:spTgt>
                                        </p:tgtEl>
                                        <p:attrNameLst>
                                          <p:attrName>style.visibility</p:attrName>
                                        </p:attrNameLst>
                                      </p:cBhvr>
                                      <p:to>
                                        <p:strVal val="visible"/>
                                      </p:to>
                                    </p:set>
                                    <p:animEffect transition="in" filter="fade">
                                      <p:cBhvr>
                                        <p:cTn id="40" dur="500"/>
                                        <p:tgtEl>
                                          <p:spTgt spid="2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9" grpId="0">
        <p:bldSub>
          <a:bldDgm bld="one"/>
        </p:bldSub>
      </p:bldGraphic>
      <p:bldP spid="20" grpId="0" build="allAtOnce"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0BD841C4-14A5-466F-B919-4804E76D653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3452" y="1889951"/>
            <a:ext cx="4639915" cy="3905540"/>
          </a:xfrm>
          <a:prstGeom prst="rect">
            <a:avLst/>
          </a:prstGeom>
        </p:spPr>
      </p:pic>
      <p:sp>
        <p:nvSpPr>
          <p:cNvPr id="11" name="Content Placeholder 4">
            <a:extLst>
              <a:ext uri="{FF2B5EF4-FFF2-40B4-BE49-F238E27FC236}">
                <a16:creationId xmlns:a16="http://schemas.microsoft.com/office/drawing/2014/main" id="{C7965AAE-93E9-4498-8171-5640A669EE99}"/>
              </a:ext>
            </a:extLst>
          </p:cNvPr>
          <p:cNvSpPr txBox="1">
            <a:spLocks/>
          </p:cNvSpPr>
          <p:nvPr/>
        </p:nvSpPr>
        <p:spPr>
          <a:xfrm>
            <a:off x="1991549" y="1445421"/>
            <a:ext cx="8229600"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sysClr val="windowText" lastClr="000000"/>
              </a:solidFill>
              <a:effectLst/>
              <a:uLnTx/>
              <a:uFillTx/>
              <a:latin typeface="Calibri"/>
              <a:ea typeface="+mn-ea"/>
              <a:cs typeface="+mn-cs"/>
            </a:endParaRPr>
          </a:p>
        </p:txBody>
      </p:sp>
      <p:sp>
        <p:nvSpPr>
          <p:cNvPr id="13" name="TextBox 12">
            <a:extLst>
              <a:ext uri="{FF2B5EF4-FFF2-40B4-BE49-F238E27FC236}">
                <a16:creationId xmlns:a16="http://schemas.microsoft.com/office/drawing/2014/main" id="{24F17AA4-F912-411B-8023-32315A6B005F}"/>
              </a:ext>
            </a:extLst>
          </p:cNvPr>
          <p:cNvSpPr txBox="1"/>
          <p:nvPr/>
        </p:nvSpPr>
        <p:spPr>
          <a:xfrm>
            <a:off x="556911" y="241016"/>
            <a:ext cx="11421373"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POTTER Enquiry Trial &amp; Things to Consider</a:t>
            </a:r>
          </a:p>
        </p:txBody>
      </p:sp>
      <p:sp>
        <p:nvSpPr>
          <p:cNvPr id="14" name="Rectangle 13">
            <a:extLst>
              <a:ext uri="{FF2B5EF4-FFF2-40B4-BE49-F238E27FC236}">
                <a16:creationId xmlns:a16="http://schemas.microsoft.com/office/drawing/2014/main" id="{639FF128-4199-42E5-BE46-5458CC46162A}"/>
              </a:ext>
            </a:extLst>
          </p:cNvPr>
          <p:cNvSpPr/>
          <p:nvPr/>
        </p:nvSpPr>
        <p:spPr>
          <a:xfrm>
            <a:off x="6512713" y="1028521"/>
            <a:ext cx="4875413" cy="923330"/>
          </a:xfrm>
          <a:prstGeom prst="rect">
            <a:avLst/>
          </a:prstGeom>
          <a:solidFill>
            <a:schemeClr val="tx2">
              <a:lumMod val="20000"/>
              <a:lumOff val="80000"/>
            </a:schemeClr>
          </a:solidFill>
          <a:ln>
            <a:solidFill>
              <a:schemeClr val="tx1"/>
            </a:solidFill>
          </a:ln>
        </p:spPr>
        <p:txBody>
          <a:bodyPr wrap="square">
            <a:spAutoFit/>
          </a:bodyPr>
          <a:lstStyle/>
          <a:p>
            <a:r>
              <a:rPr lang="en-GB" dirty="0"/>
              <a:t>ABC” –  </a:t>
            </a:r>
            <a:r>
              <a:rPr lang="en-GB" b="1" dirty="0"/>
              <a:t>Stuart Wales </a:t>
            </a:r>
          </a:p>
          <a:p>
            <a:r>
              <a:rPr lang="en-GB" dirty="0"/>
              <a:t>(</a:t>
            </a:r>
            <a:r>
              <a:rPr lang="en-GB" b="1" i="1" u="sng" dirty="0"/>
              <a:t>A</a:t>
            </a:r>
            <a:r>
              <a:rPr lang="en-GB" dirty="0"/>
              <a:t>ssume nothing, </a:t>
            </a:r>
            <a:r>
              <a:rPr lang="en-GB" b="1" i="1" u="sng" dirty="0"/>
              <a:t>B</a:t>
            </a:r>
            <a:r>
              <a:rPr lang="en-GB" dirty="0"/>
              <a:t>elieve no one, </a:t>
            </a:r>
            <a:r>
              <a:rPr lang="en-GB" b="1" i="1" u="sng" dirty="0"/>
              <a:t>C</a:t>
            </a:r>
            <a:r>
              <a:rPr lang="en-GB" dirty="0"/>
              <a:t>heck everything!)</a:t>
            </a:r>
          </a:p>
        </p:txBody>
      </p:sp>
      <p:sp>
        <p:nvSpPr>
          <p:cNvPr id="15" name="Rectangle 14">
            <a:extLst>
              <a:ext uri="{FF2B5EF4-FFF2-40B4-BE49-F238E27FC236}">
                <a16:creationId xmlns:a16="http://schemas.microsoft.com/office/drawing/2014/main" id="{D829EBC6-5EC4-476D-A331-D3382C99B691}"/>
              </a:ext>
            </a:extLst>
          </p:cNvPr>
          <p:cNvSpPr/>
          <p:nvPr/>
        </p:nvSpPr>
        <p:spPr>
          <a:xfrm>
            <a:off x="6512713" y="2100647"/>
            <a:ext cx="4875413" cy="369332"/>
          </a:xfrm>
          <a:prstGeom prst="rect">
            <a:avLst/>
          </a:prstGeom>
          <a:solidFill>
            <a:schemeClr val="accent1">
              <a:lumMod val="40000"/>
              <a:lumOff val="60000"/>
            </a:schemeClr>
          </a:solidFill>
          <a:ln>
            <a:solidFill>
              <a:schemeClr val="tx1"/>
            </a:solidFill>
          </a:ln>
        </p:spPr>
        <p:txBody>
          <a:bodyPr wrap="square">
            <a:spAutoFit/>
          </a:bodyPr>
          <a:lstStyle/>
          <a:p>
            <a:r>
              <a:rPr lang="en-GB" dirty="0"/>
              <a:t>Golden Hour Opportunities</a:t>
            </a:r>
          </a:p>
        </p:txBody>
      </p:sp>
      <p:sp>
        <p:nvSpPr>
          <p:cNvPr id="16" name="Rectangle 15">
            <a:extLst>
              <a:ext uri="{FF2B5EF4-FFF2-40B4-BE49-F238E27FC236}">
                <a16:creationId xmlns:a16="http://schemas.microsoft.com/office/drawing/2014/main" id="{2F343BEB-8D97-4278-BE2D-ECF7A6CA3AC7}"/>
              </a:ext>
            </a:extLst>
          </p:cNvPr>
          <p:cNvSpPr/>
          <p:nvPr/>
        </p:nvSpPr>
        <p:spPr>
          <a:xfrm>
            <a:off x="6512712" y="2627865"/>
            <a:ext cx="4875413" cy="369332"/>
          </a:xfrm>
          <a:prstGeom prst="rect">
            <a:avLst/>
          </a:prstGeom>
          <a:solidFill>
            <a:schemeClr val="tx2">
              <a:lumMod val="40000"/>
              <a:lumOff val="60000"/>
            </a:schemeClr>
          </a:solidFill>
          <a:ln>
            <a:solidFill>
              <a:schemeClr val="tx1"/>
            </a:solidFill>
          </a:ln>
        </p:spPr>
        <p:txBody>
          <a:bodyPr wrap="square">
            <a:spAutoFit/>
          </a:bodyPr>
          <a:lstStyle/>
          <a:p>
            <a:r>
              <a:rPr lang="en-GB" dirty="0"/>
              <a:t>Sudden Death Policies on Intranet </a:t>
            </a:r>
          </a:p>
        </p:txBody>
      </p:sp>
      <p:sp>
        <p:nvSpPr>
          <p:cNvPr id="17" name="Rectangle 16">
            <a:extLst>
              <a:ext uri="{FF2B5EF4-FFF2-40B4-BE49-F238E27FC236}">
                <a16:creationId xmlns:a16="http://schemas.microsoft.com/office/drawing/2014/main" id="{EC9E01F7-EC2F-4330-A4F8-77FD777062FB}"/>
              </a:ext>
            </a:extLst>
          </p:cNvPr>
          <p:cNvSpPr/>
          <p:nvPr/>
        </p:nvSpPr>
        <p:spPr>
          <a:xfrm>
            <a:off x="6512711" y="4302659"/>
            <a:ext cx="4875413" cy="659975"/>
          </a:xfrm>
          <a:prstGeom prst="rect">
            <a:avLst/>
          </a:prstGeom>
          <a:solidFill>
            <a:schemeClr val="tx2">
              <a:lumMod val="60000"/>
              <a:lumOff val="40000"/>
            </a:schemeClr>
          </a:solidFill>
          <a:ln>
            <a:solidFill>
              <a:schemeClr val="tx1"/>
            </a:solidFill>
          </a:ln>
        </p:spPr>
        <p:txBody>
          <a:bodyPr wrap="square">
            <a:spAutoFit/>
          </a:bodyPr>
          <a:lstStyle/>
          <a:p>
            <a:r>
              <a:rPr lang="en-GB" dirty="0"/>
              <a:t>OEL to be </a:t>
            </a:r>
            <a:r>
              <a:rPr lang="en-GB" b="1" i="1" u="sng" dirty="0"/>
              <a:t>fully updated </a:t>
            </a:r>
            <a:r>
              <a:rPr lang="en-GB" dirty="0"/>
              <a:t>with a succinct summary that captures the key facts.</a:t>
            </a:r>
          </a:p>
        </p:txBody>
      </p:sp>
      <p:sp>
        <p:nvSpPr>
          <p:cNvPr id="18" name="Rectangle 17">
            <a:extLst>
              <a:ext uri="{FF2B5EF4-FFF2-40B4-BE49-F238E27FC236}">
                <a16:creationId xmlns:a16="http://schemas.microsoft.com/office/drawing/2014/main" id="{23385555-D889-4AF5-896A-2CCE68F24D95}"/>
              </a:ext>
            </a:extLst>
          </p:cNvPr>
          <p:cNvSpPr/>
          <p:nvPr/>
        </p:nvSpPr>
        <p:spPr>
          <a:xfrm>
            <a:off x="6512712" y="3184984"/>
            <a:ext cx="4875413" cy="369332"/>
          </a:xfrm>
          <a:prstGeom prst="rect">
            <a:avLst/>
          </a:prstGeom>
          <a:solidFill>
            <a:schemeClr val="bg2">
              <a:lumMod val="90000"/>
            </a:schemeClr>
          </a:solidFill>
          <a:ln>
            <a:solidFill>
              <a:schemeClr val="tx1"/>
            </a:solidFill>
          </a:ln>
        </p:spPr>
        <p:txBody>
          <a:bodyPr wrap="square">
            <a:spAutoFit/>
          </a:bodyPr>
          <a:lstStyle/>
          <a:p>
            <a:r>
              <a:rPr lang="en-GB" dirty="0"/>
              <a:t>Supervisors to be updated</a:t>
            </a:r>
          </a:p>
        </p:txBody>
      </p:sp>
      <p:sp>
        <p:nvSpPr>
          <p:cNvPr id="19" name="Rectangle 18">
            <a:extLst>
              <a:ext uri="{FF2B5EF4-FFF2-40B4-BE49-F238E27FC236}">
                <a16:creationId xmlns:a16="http://schemas.microsoft.com/office/drawing/2014/main" id="{A0E36898-BA1B-4FA6-9636-95DB905DDE36}"/>
              </a:ext>
            </a:extLst>
          </p:cNvPr>
          <p:cNvSpPr/>
          <p:nvPr/>
        </p:nvSpPr>
        <p:spPr>
          <a:xfrm>
            <a:off x="6512712" y="3718708"/>
            <a:ext cx="4875413" cy="369332"/>
          </a:xfrm>
          <a:prstGeom prst="rect">
            <a:avLst/>
          </a:prstGeom>
          <a:solidFill>
            <a:schemeClr val="accent1"/>
          </a:solidFill>
          <a:ln>
            <a:solidFill>
              <a:schemeClr val="tx1"/>
            </a:solidFill>
          </a:ln>
        </p:spPr>
        <p:txBody>
          <a:bodyPr wrap="square">
            <a:spAutoFit/>
          </a:bodyPr>
          <a:lstStyle/>
          <a:p>
            <a:r>
              <a:rPr lang="en-GB" dirty="0"/>
              <a:t>Suspicious? Escalate</a:t>
            </a:r>
          </a:p>
        </p:txBody>
      </p:sp>
      <p:sp>
        <p:nvSpPr>
          <p:cNvPr id="20" name="Rectangle 19">
            <a:extLst>
              <a:ext uri="{FF2B5EF4-FFF2-40B4-BE49-F238E27FC236}">
                <a16:creationId xmlns:a16="http://schemas.microsoft.com/office/drawing/2014/main" id="{C11ADE73-8F83-4FE9-B135-F0ABDAF78594}"/>
              </a:ext>
            </a:extLst>
          </p:cNvPr>
          <p:cNvSpPr/>
          <p:nvPr/>
        </p:nvSpPr>
        <p:spPr>
          <a:xfrm>
            <a:off x="6512710" y="5177252"/>
            <a:ext cx="4875413" cy="646331"/>
          </a:xfrm>
          <a:prstGeom prst="rect">
            <a:avLst/>
          </a:prstGeom>
          <a:solidFill>
            <a:schemeClr val="bg2">
              <a:lumMod val="75000"/>
            </a:schemeClr>
          </a:solidFill>
          <a:ln>
            <a:solidFill>
              <a:schemeClr val="tx1"/>
            </a:solidFill>
          </a:ln>
        </p:spPr>
        <p:txBody>
          <a:bodyPr wrap="square">
            <a:spAutoFit/>
          </a:bodyPr>
          <a:lstStyle/>
          <a:p>
            <a:r>
              <a:rPr lang="en-GB" dirty="0"/>
              <a:t>BWV </a:t>
            </a:r>
            <a:r>
              <a:rPr lang="en-GB" b="1" i="1" u="sng" dirty="0"/>
              <a:t>must be</a:t>
            </a:r>
            <a:r>
              <a:rPr lang="en-GB" b="1" i="1" dirty="0"/>
              <a:t> </a:t>
            </a:r>
            <a:r>
              <a:rPr lang="en-GB" dirty="0"/>
              <a:t>utilised on arrival, docked, downloaded &amp; marked evidential</a:t>
            </a:r>
          </a:p>
        </p:txBody>
      </p:sp>
      <p:grpSp>
        <p:nvGrpSpPr>
          <p:cNvPr id="12" name="Group 11">
            <a:extLst>
              <a:ext uri="{FF2B5EF4-FFF2-40B4-BE49-F238E27FC236}">
                <a16:creationId xmlns:a16="http://schemas.microsoft.com/office/drawing/2014/main" id="{34F7F097-28DE-42FE-9B25-693D215F4D8C}"/>
              </a:ext>
            </a:extLst>
          </p:cNvPr>
          <p:cNvGrpSpPr/>
          <p:nvPr/>
        </p:nvGrpSpPr>
        <p:grpSpPr>
          <a:xfrm>
            <a:off x="0" y="5734233"/>
            <a:ext cx="12192000" cy="1240188"/>
            <a:chOff x="0" y="5734233"/>
            <a:chExt cx="12192000" cy="1240188"/>
          </a:xfrm>
        </p:grpSpPr>
        <p:pic>
          <p:nvPicPr>
            <p:cNvPr id="21" name="Picture 20">
              <a:extLst>
                <a:ext uri="{FF2B5EF4-FFF2-40B4-BE49-F238E27FC236}">
                  <a16:creationId xmlns:a16="http://schemas.microsoft.com/office/drawing/2014/main" id="{948850CF-DA58-47D1-9171-778A8FF39FA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22" name="Rectangle 21">
              <a:extLst>
                <a:ext uri="{FF2B5EF4-FFF2-40B4-BE49-F238E27FC236}">
                  <a16:creationId xmlns:a16="http://schemas.microsoft.com/office/drawing/2014/main" id="{7ABCB4E0-296A-4F20-975B-40028C20153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3" name="Picture 22">
              <a:extLst>
                <a:ext uri="{FF2B5EF4-FFF2-40B4-BE49-F238E27FC236}">
                  <a16:creationId xmlns:a16="http://schemas.microsoft.com/office/drawing/2014/main" id="{32E33988-367F-4F93-8ADD-9B5D38ECE94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24" name="Rectangle 23">
              <a:extLst>
                <a:ext uri="{FF2B5EF4-FFF2-40B4-BE49-F238E27FC236}">
                  <a16:creationId xmlns:a16="http://schemas.microsoft.com/office/drawing/2014/main" id="{7EF2054F-E7F3-42DE-B622-4033F838D343}"/>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5" name="Picture 24" descr="Text, letter&#10;&#10;Description automatically generated">
              <a:extLst>
                <a:ext uri="{FF2B5EF4-FFF2-40B4-BE49-F238E27FC236}">
                  <a16:creationId xmlns:a16="http://schemas.microsoft.com/office/drawing/2014/main" id="{6DF1745E-2A0B-41F7-87AB-45C11F39C65D}"/>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26" name="Picture 25" descr="A picture containing text, metalware, gear&#10;&#10;Description automatically generated">
              <a:extLst>
                <a:ext uri="{FF2B5EF4-FFF2-40B4-BE49-F238E27FC236}">
                  <a16:creationId xmlns:a16="http://schemas.microsoft.com/office/drawing/2014/main" id="{852BD496-B702-47C6-8FD9-8659389722A1}"/>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4579589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8"/>
                                        </p:tgtEl>
                                        <p:attrNameLst>
                                          <p:attrName>style.visibility</p:attrName>
                                        </p:attrNameLst>
                                      </p:cBhvr>
                                      <p:to>
                                        <p:strVal val="visible"/>
                                      </p:to>
                                    </p:set>
                                    <p:animEffect transition="in" filter="fade">
                                      <p:cBhvr>
                                        <p:cTn id="22" dur="500"/>
                                        <p:tgtEl>
                                          <p:spTgt spid="1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fade">
                                      <p:cBhvr>
                                        <p:cTn id="27" dur="500"/>
                                        <p:tgtEl>
                                          <p:spTgt spid="1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7"/>
                                        </p:tgtEl>
                                        <p:attrNameLst>
                                          <p:attrName>style.visibility</p:attrName>
                                        </p:attrNameLst>
                                      </p:cBhvr>
                                      <p:to>
                                        <p:strVal val="visible"/>
                                      </p:to>
                                    </p:set>
                                    <p:animEffect transition="in" filter="fade">
                                      <p:cBhvr>
                                        <p:cTn id="32" dur="500"/>
                                        <p:tgtEl>
                                          <p:spTgt spid="17"/>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0">
                                            <p:bg/>
                                          </p:spTgt>
                                        </p:tgtEl>
                                        <p:attrNameLst>
                                          <p:attrName>style.visibility</p:attrName>
                                        </p:attrNameLst>
                                      </p:cBhvr>
                                      <p:to>
                                        <p:strVal val="visible"/>
                                      </p:to>
                                    </p:set>
                                    <p:animEffect transition="in" filter="fade">
                                      <p:cBhvr>
                                        <p:cTn id="37" dur="500"/>
                                        <p:tgtEl>
                                          <p:spTgt spid="20">
                                            <p:bg/>
                                          </p:spTgt>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20">
                                            <p:txEl>
                                              <p:pRg st="0" end="0"/>
                                            </p:txEl>
                                          </p:spTgt>
                                        </p:tgtEl>
                                        <p:attrNameLst>
                                          <p:attrName>style.visibility</p:attrName>
                                        </p:attrNameLst>
                                      </p:cBhvr>
                                      <p:to>
                                        <p:strVal val="visible"/>
                                      </p:to>
                                    </p:set>
                                    <p:animEffect transition="in" filter="fade">
                                      <p:cBhvr>
                                        <p:cTn id="40" dur="500"/>
                                        <p:tgtEl>
                                          <p:spTgt spid="2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5" grpId="0" animBg="1"/>
      <p:bldP spid="16" grpId="0" animBg="1"/>
      <p:bldP spid="17" grpId="0" animBg="1"/>
      <p:bldP spid="18" grpId="0" animBg="1"/>
      <p:bldP spid="19" grpId="0" animBg="1"/>
      <p:bldP spid="20" grpId="0" build="allAtOnce"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8A8DA0A1-401F-4A71-B644-C9A2404907FF}"/>
              </a:ext>
            </a:extLst>
          </p:cNvPr>
          <p:cNvSpPr txBox="1"/>
          <p:nvPr/>
        </p:nvSpPr>
        <p:spPr>
          <a:xfrm>
            <a:off x="897146" y="440896"/>
            <a:ext cx="10575985" cy="584775"/>
          </a:xfrm>
          <a:prstGeom prst="rect">
            <a:avLst/>
          </a:prstGeom>
          <a:solidFill>
            <a:schemeClr val="accent5">
              <a:lumMod val="50000"/>
            </a:schemeClr>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Your Wellbeing</a:t>
            </a:r>
          </a:p>
        </p:txBody>
      </p:sp>
      <p:grpSp>
        <p:nvGrpSpPr>
          <p:cNvPr id="4" name="Group 3">
            <a:extLst>
              <a:ext uri="{FF2B5EF4-FFF2-40B4-BE49-F238E27FC236}">
                <a16:creationId xmlns:a16="http://schemas.microsoft.com/office/drawing/2014/main" id="{FEFA4CF9-19BF-4401-A87D-20F1B5380C33}"/>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7754481A-4EFD-4BAC-9558-3103789FA9C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FF624236-ECC9-483A-97ED-C837037F4738}"/>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FE517969-A788-4FED-94AC-2CD48DC3CC9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87240A38-3CF2-4BCD-A84F-E4EDB001248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44B7E49E-78AF-4495-BD82-C1C57E3BF6F1}"/>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7D162CD7-273C-4620-981A-3D5E53C0A7DD}"/>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pic>
        <p:nvPicPr>
          <p:cNvPr id="13" name="Picture 12">
            <a:extLst>
              <a:ext uri="{FF2B5EF4-FFF2-40B4-BE49-F238E27FC236}">
                <a16:creationId xmlns:a16="http://schemas.microsoft.com/office/drawing/2014/main" id="{2E3D1BFE-0832-4F71-8DD1-7E43FE02F9D4}"/>
              </a:ext>
            </a:extLst>
          </p:cNvPr>
          <p:cNvPicPr>
            <a:picLocks noChangeAspect="1"/>
          </p:cNvPicPr>
          <p:nvPr/>
        </p:nvPicPr>
        <p:blipFill rotWithShape="1">
          <a:blip r:embed="rId7"/>
          <a:srcRect r="60548"/>
          <a:stretch/>
        </p:blipFill>
        <p:spPr>
          <a:xfrm>
            <a:off x="4416059" y="1454249"/>
            <a:ext cx="3538157" cy="1332564"/>
          </a:xfrm>
          <a:prstGeom prst="rect">
            <a:avLst/>
          </a:prstGeom>
        </p:spPr>
      </p:pic>
      <p:sp>
        <p:nvSpPr>
          <p:cNvPr id="2" name="Rectangle 1">
            <a:extLst>
              <a:ext uri="{FF2B5EF4-FFF2-40B4-BE49-F238E27FC236}">
                <a16:creationId xmlns:a16="http://schemas.microsoft.com/office/drawing/2014/main" id="{1B62C05A-7CE0-41C5-BB95-46DAD2CFACDD}"/>
              </a:ext>
            </a:extLst>
          </p:cNvPr>
          <p:cNvSpPr/>
          <p:nvPr/>
        </p:nvSpPr>
        <p:spPr>
          <a:xfrm>
            <a:off x="2260950" y="3418639"/>
            <a:ext cx="7522234" cy="584775"/>
          </a:xfrm>
          <a:prstGeom prst="rect">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Trauma Risk Management for Officers and Staff</a:t>
            </a:r>
          </a:p>
        </p:txBody>
      </p:sp>
      <p:sp>
        <p:nvSpPr>
          <p:cNvPr id="14" name="TextBox 13">
            <a:extLst>
              <a:ext uri="{FF2B5EF4-FFF2-40B4-BE49-F238E27FC236}">
                <a16:creationId xmlns:a16="http://schemas.microsoft.com/office/drawing/2014/main" id="{1AE9A3D3-E570-4ECC-805B-3C16ED832CE6}"/>
              </a:ext>
            </a:extLst>
          </p:cNvPr>
          <p:cNvSpPr txBox="1"/>
          <p:nvPr/>
        </p:nvSpPr>
        <p:spPr>
          <a:xfrm>
            <a:off x="2505144" y="4732052"/>
            <a:ext cx="7033846" cy="584775"/>
          </a:xfrm>
          <a:prstGeom prst="rect">
            <a:avLst/>
          </a:prstGeom>
          <a:solidFill>
            <a:schemeClr val="accent1">
              <a:lumMod val="40000"/>
              <a:lumOff val="60000"/>
            </a:schemeClr>
          </a:solidFill>
          <a:ln>
            <a:solidFill>
              <a:schemeClr val="tx1"/>
            </a:solidFill>
          </a:ln>
        </p:spPr>
        <p:txBody>
          <a:bodyPr wrap="square" rtlCol="0">
            <a:spAutoFit/>
          </a:bodyPr>
          <a:lstStyle/>
          <a:p>
            <a:pPr algn="ctr"/>
            <a:r>
              <a:rPr lang="en-GB" sz="3200" dirty="0"/>
              <a:t>You’re not alone!</a:t>
            </a:r>
          </a:p>
        </p:txBody>
      </p:sp>
    </p:spTree>
    <p:extLst>
      <p:ext uri="{BB962C8B-B14F-4D97-AF65-F5344CB8AC3E}">
        <p14:creationId xmlns:p14="http://schemas.microsoft.com/office/powerpoint/2010/main" val="39853538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4">
                                            <p:bg/>
                                          </p:spTgt>
                                        </p:tgtEl>
                                        <p:attrNameLst>
                                          <p:attrName>style.visibility</p:attrName>
                                        </p:attrNameLst>
                                      </p:cBhvr>
                                      <p:to>
                                        <p:strVal val="visible"/>
                                      </p:to>
                                    </p:set>
                                    <p:animEffect transition="in" filter="fade">
                                      <p:cBhvr>
                                        <p:cTn id="17" dur="500"/>
                                        <p:tgtEl>
                                          <p:spTgt spid="14">
                                            <p:bg/>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4">
                                            <p:txEl>
                                              <p:pRg st="0" end="0"/>
                                            </p:txEl>
                                          </p:spTgt>
                                        </p:tgtEl>
                                        <p:attrNameLst>
                                          <p:attrName>style.visibility</p:attrName>
                                        </p:attrNameLst>
                                      </p:cBhvr>
                                      <p:to>
                                        <p:strVal val="visible"/>
                                      </p:to>
                                    </p:set>
                                    <p:animEffect transition="in" filter="fade">
                                      <p:cBhvr>
                                        <p:cTn id="20" dur="500"/>
                                        <p:tgtEl>
                                          <p:spTgt spid="1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14" grpId="0" build="allAtOnce"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A3F7EA97-769A-452F-B4FA-382B6A869E09}"/>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BB3DBD55-BC17-4CCE-8D52-EE21C260613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38E741D1-A761-4DC5-AF7C-B93EA0F3C6CC}"/>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DB623E38-A476-4C19-BF64-806AAA37A4F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DBA32252-66ED-40B4-AB74-592108A4BB0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2CF655CA-016C-4908-B4E7-34B2884BE13F}"/>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5" name="Picture 14" descr="A picture containing text, metalware, gear&#10;&#10;Description automatically generated">
              <a:extLst>
                <a:ext uri="{FF2B5EF4-FFF2-40B4-BE49-F238E27FC236}">
                  <a16:creationId xmlns:a16="http://schemas.microsoft.com/office/drawing/2014/main" id="{02571414-B944-46CE-8C2D-B588518FD10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7" name="Title 1">
            <a:extLst>
              <a:ext uri="{FF2B5EF4-FFF2-40B4-BE49-F238E27FC236}">
                <a16:creationId xmlns:a16="http://schemas.microsoft.com/office/drawing/2014/main" id="{994FC936-B9D2-4823-BC8E-A540FE50E647}"/>
              </a:ext>
            </a:extLst>
          </p:cNvPr>
          <p:cNvSpPr txBox="1">
            <a:spLocks/>
          </p:cNvSpPr>
          <p:nvPr/>
        </p:nvSpPr>
        <p:spPr>
          <a:xfrm>
            <a:off x="838200" y="365125"/>
            <a:ext cx="10515600" cy="549275"/>
          </a:xfrm>
          <a:prstGeom prst="rect">
            <a:avLst/>
          </a:prstGeom>
          <a:solidFill>
            <a:srgbClr val="002060"/>
          </a:solidFill>
        </p:spPr>
        <p:txBody>
          <a:bodyP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chemeClr val="bg1"/>
                </a:solidFill>
                <a:latin typeface="+mn-lt"/>
              </a:rPr>
              <a:t>Health Warning</a:t>
            </a:r>
          </a:p>
        </p:txBody>
      </p:sp>
      <p:pic>
        <p:nvPicPr>
          <p:cNvPr id="18" name="Picture 17">
            <a:extLst>
              <a:ext uri="{FF2B5EF4-FFF2-40B4-BE49-F238E27FC236}">
                <a16:creationId xmlns:a16="http://schemas.microsoft.com/office/drawing/2014/main" id="{53441456-049B-49ED-B92C-7273E6FB6641}"/>
              </a:ext>
            </a:extLst>
          </p:cNvPr>
          <p:cNvPicPr>
            <a:picLocks noChangeAspect="1"/>
          </p:cNvPicPr>
          <p:nvPr/>
        </p:nvPicPr>
        <p:blipFill>
          <a:blip r:embed="rId7"/>
          <a:stretch>
            <a:fillRect/>
          </a:stretch>
        </p:blipFill>
        <p:spPr>
          <a:xfrm>
            <a:off x="838200" y="2057887"/>
            <a:ext cx="2890326" cy="2408605"/>
          </a:xfrm>
          <a:prstGeom prst="rect">
            <a:avLst/>
          </a:prstGeom>
        </p:spPr>
      </p:pic>
      <p:sp>
        <p:nvSpPr>
          <p:cNvPr id="19" name="Rectangle: Rounded Corners 18">
            <a:extLst>
              <a:ext uri="{FF2B5EF4-FFF2-40B4-BE49-F238E27FC236}">
                <a16:creationId xmlns:a16="http://schemas.microsoft.com/office/drawing/2014/main" id="{DFB2DB51-4B81-4EC0-8C9A-A8F7E5C62458}"/>
              </a:ext>
            </a:extLst>
          </p:cNvPr>
          <p:cNvSpPr/>
          <p:nvPr/>
        </p:nvSpPr>
        <p:spPr>
          <a:xfrm>
            <a:off x="4659923" y="1811215"/>
            <a:ext cx="6471139" cy="3024554"/>
          </a:xfrm>
          <a:prstGeom prst="roundRect">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u="sng" dirty="0">
                <a:solidFill>
                  <a:schemeClr val="tx1"/>
                </a:solidFill>
              </a:rPr>
              <a:t>WARNING</a:t>
            </a:r>
          </a:p>
          <a:p>
            <a:pPr algn="ctr"/>
            <a:endParaRPr lang="en-GB" sz="3200" b="1" u="sng" dirty="0">
              <a:solidFill>
                <a:schemeClr val="tx1"/>
              </a:solidFill>
            </a:endParaRPr>
          </a:p>
          <a:p>
            <a:pPr algn="ctr"/>
            <a:r>
              <a:rPr lang="en-GB" sz="2800" dirty="0">
                <a:solidFill>
                  <a:schemeClr val="tx1"/>
                </a:solidFill>
              </a:rPr>
              <a:t>The last part of this presentation contains images of a graphic nature</a:t>
            </a:r>
          </a:p>
        </p:txBody>
      </p:sp>
    </p:spTree>
    <p:extLst>
      <p:ext uri="{BB962C8B-B14F-4D97-AF65-F5344CB8AC3E}">
        <p14:creationId xmlns:p14="http://schemas.microsoft.com/office/powerpoint/2010/main" val="37734372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B32ACBDD-1D2F-4E18-B9C7-1A5EB42AF68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09803" y="796066"/>
            <a:ext cx="4881443" cy="4615484"/>
          </a:xfrm>
          <a:prstGeom prst="rect">
            <a:avLst/>
          </a:prstGeom>
        </p:spPr>
      </p:pic>
      <p:pic>
        <p:nvPicPr>
          <p:cNvPr id="11" name="Picture 10">
            <a:extLst>
              <a:ext uri="{FF2B5EF4-FFF2-40B4-BE49-F238E27FC236}">
                <a16:creationId xmlns:a16="http://schemas.microsoft.com/office/drawing/2014/main" id="{8B03863B-073F-48B1-A63F-F9E4DD6D8297}"/>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22123" r="10778"/>
          <a:stretch/>
        </p:blipFill>
        <p:spPr>
          <a:xfrm>
            <a:off x="5733600" y="796066"/>
            <a:ext cx="5868000" cy="4620328"/>
          </a:xfrm>
          <a:prstGeom prst="rect">
            <a:avLst/>
          </a:prstGeom>
        </p:spPr>
      </p:pic>
      <p:grpSp>
        <p:nvGrpSpPr>
          <p:cNvPr id="4" name="Group 3">
            <a:extLst>
              <a:ext uri="{FF2B5EF4-FFF2-40B4-BE49-F238E27FC236}">
                <a16:creationId xmlns:a16="http://schemas.microsoft.com/office/drawing/2014/main" id="{3792BAB6-B50E-41C2-917E-38245ABFE84A}"/>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706BAD28-4F4B-43A2-AAD7-203B2D547761}"/>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E01ECDDC-A1FD-44B3-9F3A-54977C36979F}"/>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9CC86489-F688-4E60-826E-B0C23896692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E3D8583E-3C19-40D9-BE01-E98F6AE636DC}"/>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29C02F78-22CF-4B16-90ED-4069557E9CBE}"/>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BC73A80C-9BF3-4C77-B54D-AED976E8FFC7}"/>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5515308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8670" y="1354538"/>
            <a:ext cx="5739038" cy="40689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itle 3"/>
          <p:cNvSpPr txBox="1">
            <a:spLocks/>
          </p:cNvSpPr>
          <p:nvPr/>
        </p:nvSpPr>
        <p:spPr>
          <a:xfrm>
            <a:off x="1812632" y="47102"/>
            <a:ext cx="8229600" cy="114300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4400" b="0" i="0" u="none" strike="noStrike" kern="1200" cap="none" spc="0" normalizeH="0" baseline="0" noProof="0" dirty="0">
              <a:ln>
                <a:noFill/>
              </a:ln>
              <a:solidFill>
                <a:sysClr val="windowText" lastClr="000000"/>
              </a:solidFill>
              <a:effectLst/>
              <a:uLnTx/>
              <a:uFillTx/>
              <a:latin typeface="Calibri"/>
              <a:ea typeface="+mj-ea"/>
              <a:cs typeface="+mj-cs"/>
            </a:endParaRPr>
          </a:p>
        </p:txBody>
      </p:sp>
      <p:sp>
        <p:nvSpPr>
          <p:cNvPr id="5" name="TextBox 4"/>
          <p:cNvSpPr txBox="1"/>
          <p:nvPr/>
        </p:nvSpPr>
        <p:spPr>
          <a:xfrm>
            <a:off x="465827" y="318954"/>
            <a:ext cx="11335110" cy="584775"/>
          </a:xfrm>
          <a:prstGeom prst="rect">
            <a:avLst/>
          </a:prstGeom>
          <a:solidFill>
            <a:schemeClr val="accent5">
              <a:lumMod val="50000"/>
            </a:schemeClr>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lvl="0" algn="ctr" fontAlgn="auto">
              <a:spcAft>
                <a:spcPts val="0"/>
              </a:spcAft>
              <a:defRPr/>
            </a:pPr>
            <a:r>
              <a:rPr lang="en-GB" sz="3200" dirty="0">
                <a:solidFill>
                  <a:schemeClr val="bg1"/>
                </a:solidFill>
                <a:latin typeface="Calibri"/>
              </a:rPr>
              <a:t>Sudden Death</a:t>
            </a:r>
          </a:p>
        </p:txBody>
      </p:sp>
      <p:grpSp>
        <p:nvGrpSpPr>
          <p:cNvPr id="6" name="Group 5">
            <a:extLst>
              <a:ext uri="{FF2B5EF4-FFF2-40B4-BE49-F238E27FC236}">
                <a16:creationId xmlns:a16="http://schemas.microsoft.com/office/drawing/2014/main" id="{655ED4DD-B471-4EC8-8468-0B400D2BA7B4}"/>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D5F16A9E-8E9A-497C-AB89-210F882BD4E8}"/>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77B6C36B-666D-4360-B5FE-F03F6AB6F037}"/>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319EAD7F-C260-4210-A91B-5D17DBBA1A7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AD872EEA-7511-4F98-A075-9F5DA613F848}"/>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2BFD32CA-F8F0-4C62-AC4E-91115D6D212B}"/>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094C61B3-A3F3-41F6-B829-061C1420E3EA}"/>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3" name="Rectangle: Rounded Corners 12">
            <a:extLst>
              <a:ext uri="{FF2B5EF4-FFF2-40B4-BE49-F238E27FC236}">
                <a16:creationId xmlns:a16="http://schemas.microsoft.com/office/drawing/2014/main" id="{0D904288-5FDB-4515-8CF1-52B772743AE6}"/>
              </a:ext>
            </a:extLst>
          </p:cNvPr>
          <p:cNvSpPr/>
          <p:nvPr/>
        </p:nvSpPr>
        <p:spPr>
          <a:xfrm>
            <a:off x="7174523" y="1969477"/>
            <a:ext cx="4179277" cy="2039815"/>
          </a:xfrm>
          <a:prstGeom prst="roundRect">
            <a:avLst/>
          </a:prstGeom>
          <a:solidFill>
            <a:schemeClr val="accent1">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What would you do with the knot?</a:t>
            </a:r>
          </a:p>
        </p:txBody>
      </p:sp>
    </p:spTree>
    <p:extLst>
      <p:ext uri="{BB962C8B-B14F-4D97-AF65-F5344CB8AC3E}">
        <p14:creationId xmlns:p14="http://schemas.microsoft.com/office/powerpoint/2010/main" val="2965077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65782" y="1006757"/>
            <a:ext cx="6319945"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3" name="Group 2">
            <a:extLst>
              <a:ext uri="{FF2B5EF4-FFF2-40B4-BE49-F238E27FC236}">
                <a16:creationId xmlns:a16="http://schemas.microsoft.com/office/drawing/2014/main" id="{6E1C6E14-0BEC-4F8A-8DA0-A0E8BD9164E4}"/>
              </a:ext>
            </a:extLst>
          </p:cNvPr>
          <p:cNvGrpSpPr/>
          <p:nvPr/>
        </p:nvGrpSpPr>
        <p:grpSpPr>
          <a:xfrm>
            <a:off x="0" y="5734233"/>
            <a:ext cx="12192000" cy="1240188"/>
            <a:chOff x="0" y="5734233"/>
            <a:chExt cx="12192000" cy="1240188"/>
          </a:xfrm>
        </p:grpSpPr>
        <p:pic>
          <p:nvPicPr>
            <p:cNvPr id="4" name="Picture 3">
              <a:extLst>
                <a:ext uri="{FF2B5EF4-FFF2-40B4-BE49-F238E27FC236}">
                  <a16:creationId xmlns:a16="http://schemas.microsoft.com/office/drawing/2014/main" id="{C0E13F6D-058A-42EB-93E8-AF46C1873FBB}"/>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5" name="Rectangle 4">
              <a:extLst>
                <a:ext uri="{FF2B5EF4-FFF2-40B4-BE49-F238E27FC236}">
                  <a16:creationId xmlns:a16="http://schemas.microsoft.com/office/drawing/2014/main" id="{C738EA74-5436-4ED0-A537-F6DF13F56083}"/>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Picture 5">
              <a:extLst>
                <a:ext uri="{FF2B5EF4-FFF2-40B4-BE49-F238E27FC236}">
                  <a16:creationId xmlns:a16="http://schemas.microsoft.com/office/drawing/2014/main" id="{F7DD77CD-3977-4439-A51A-7E503317F7A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7" name="Rectangle 6">
              <a:extLst>
                <a:ext uri="{FF2B5EF4-FFF2-40B4-BE49-F238E27FC236}">
                  <a16:creationId xmlns:a16="http://schemas.microsoft.com/office/drawing/2014/main" id="{291B5113-60B7-4CEF-94C2-FB2C94FA23CB}"/>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Text, letter&#10;&#10;Description automatically generated">
              <a:extLst>
                <a:ext uri="{FF2B5EF4-FFF2-40B4-BE49-F238E27FC236}">
                  <a16:creationId xmlns:a16="http://schemas.microsoft.com/office/drawing/2014/main" id="{B36CFC89-836C-4010-BE8F-1DD47244BA65}"/>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9" name="Picture 8" descr="A picture containing text, metalware, gear&#10;&#10;Description automatically generated">
              <a:extLst>
                <a:ext uri="{FF2B5EF4-FFF2-40B4-BE49-F238E27FC236}">
                  <a16:creationId xmlns:a16="http://schemas.microsoft.com/office/drawing/2014/main" id="{D6E9D3E8-37DC-4714-AB18-B90D69399D35}"/>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402579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77503" y="772346"/>
            <a:ext cx="6094205"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3" name="Group 2">
            <a:extLst>
              <a:ext uri="{FF2B5EF4-FFF2-40B4-BE49-F238E27FC236}">
                <a16:creationId xmlns:a16="http://schemas.microsoft.com/office/drawing/2014/main" id="{E9E9159E-844D-49EB-B23A-59460053193B}"/>
              </a:ext>
            </a:extLst>
          </p:cNvPr>
          <p:cNvGrpSpPr/>
          <p:nvPr/>
        </p:nvGrpSpPr>
        <p:grpSpPr>
          <a:xfrm>
            <a:off x="0" y="5734233"/>
            <a:ext cx="12192000" cy="1240188"/>
            <a:chOff x="0" y="5734233"/>
            <a:chExt cx="12192000" cy="1240188"/>
          </a:xfrm>
        </p:grpSpPr>
        <p:pic>
          <p:nvPicPr>
            <p:cNvPr id="4" name="Picture 3">
              <a:extLst>
                <a:ext uri="{FF2B5EF4-FFF2-40B4-BE49-F238E27FC236}">
                  <a16:creationId xmlns:a16="http://schemas.microsoft.com/office/drawing/2014/main" id="{76204BD7-B31B-4DE6-B9A0-7BECD84C982A}"/>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5" name="Rectangle 4">
              <a:extLst>
                <a:ext uri="{FF2B5EF4-FFF2-40B4-BE49-F238E27FC236}">
                  <a16:creationId xmlns:a16="http://schemas.microsoft.com/office/drawing/2014/main" id="{B57D2EFA-9BDC-41B9-A542-DC44B1267F64}"/>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Picture 5">
              <a:extLst>
                <a:ext uri="{FF2B5EF4-FFF2-40B4-BE49-F238E27FC236}">
                  <a16:creationId xmlns:a16="http://schemas.microsoft.com/office/drawing/2014/main" id="{1C59FC21-CC71-4AB1-9105-544A4A1AEBC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7" name="Rectangle 6">
              <a:extLst>
                <a:ext uri="{FF2B5EF4-FFF2-40B4-BE49-F238E27FC236}">
                  <a16:creationId xmlns:a16="http://schemas.microsoft.com/office/drawing/2014/main" id="{CFEF5DC1-D291-4D0C-AB32-86EE8B3F28E4}"/>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Text, letter&#10;&#10;Description automatically generated">
              <a:extLst>
                <a:ext uri="{FF2B5EF4-FFF2-40B4-BE49-F238E27FC236}">
                  <a16:creationId xmlns:a16="http://schemas.microsoft.com/office/drawing/2014/main" id="{B899FAE0-ECCD-47C7-97F0-1FD0396C36B0}"/>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9" name="Picture 8" descr="A picture containing text, metalware, gear&#10;&#10;Description automatically generated">
              <a:extLst>
                <a:ext uri="{FF2B5EF4-FFF2-40B4-BE49-F238E27FC236}">
                  <a16:creationId xmlns:a16="http://schemas.microsoft.com/office/drawing/2014/main" id="{80AABD12-627A-45A7-BED4-BD06BB4ECBEE}"/>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0720461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03095" y="869105"/>
            <a:ext cx="718968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3" name="Group 2">
            <a:extLst>
              <a:ext uri="{FF2B5EF4-FFF2-40B4-BE49-F238E27FC236}">
                <a16:creationId xmlns:a16="http://schemas.microsoft.com/office/drawing/2014/main" id="{3463565B-1CBB-4CBB-BC64-8BDBFE932E35}"/>
              </a:ext>
            </a:extLst>
          </p:cNvPr>
          <p:cNvGrpSpPr/>
          <p:nvPr/>
        </p:nvGrpSpPr>
        <p:grpSpPr>
          <a:xfrm>
            <a:off x="0" y="5734233"/>
            <a:ext cx="12192000" cy="1240188"/>
            <a:chOff x="0" y="5734233"/>
            <a:chExt cx="12192000" cy="1240188"/>
          </a:xfrm>
        </p:grpSpPr>
        <p:pic>
          <p:nvPicPr>
            <p:cNvPr id="4" name="Picture 3">
              <a:extLst>
                <a:ext uri="{FF2B5EF4-FFF2-40B4-BE49-F238E27FC236}">
                  <a16:creationId xmlns:a16="http://schemas.microsoft.com/office/drawing/2014/main" id="{3C856BD6-5810-4D01-B6F4-96BADA898B3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5" name="Rectangle 4">
              <a:extLst>
                <a:ext uri="{FF2B5EF4-FFF2-40B4-BE49-F238E27FC236}">
                  <a16:creationId xmlns:a16="http://schemas.microsoft.com/office/drawing/2014/main" id="{6533E64F-A48D-4DF2-B09D-4CFF7E75F2FA}"/>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Picture 5">
              <a:extLst>
                <a:ext uri="{FF2B5EF4-FFF2-40B4-BE49-F238E27FC236}">
                  <a16:creationId xmlns:a16="http://schemas.microsoft.com/office/drawing/2014/main" id="{F4E583FC-A035-4C07-930F-84BC5BA4D16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7" name="Rectangle 6">
              <a:extLst>
                <a:ext uri="{FF2B5EF4-FFF2-40B4-BE49-F238E27FC236}">
                  <a16:creationId xmlns:a16="http://schemas.microsoft.com/office/drawing/2014/main" id="{9DB3A837-AE2C-410F-8901-9546ED957CAE}"/>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Text, letter&#10;&#10;Description automatically generated">
              <a:extLst>
                <a:ext uri="{FF2B5EF4-FFF2-40B4-BE49-F238E27FC236}">
                  <a16:creationId xmlns:a16="http://schemas.microsoft.com/office/drawing/2014/main" id="{9E3B92F0-D68B-4948-9767-8C890C6194C7}"/>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9" name="Picture 8" descr="A picture containing text, metalware, gear&#10;&#10;Description automatically generated">
              <a:extLst>
                <a:ext uri="{FF2B5EF4-FFF2-40B4-BE49-F238E27FC236}">
                  <a16:creationId xmlns:a16="http://schemas.microsoft.com/office/drawing/2014/main" id="{563CB006-402D-439C-B0E6-87E558A56D45}"/>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124039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5161F119-53DF-48AF-9035-F86EA945C599}"/>
              </a:ext>
            </a:extLst>
          </p:cNvPr>
          <p:cNvGrpSpPr/>
          <p:nvPr/>
        </p:nvGrpSpPr>
        <p:grpSpPr>
          <a:xfrm>
            <a:off x="0" y="5734233"/>
            <a:ext cx="12192000" cy="1240188"/>
            <a:chOff x="0" y="5734233"/>
            <a:chExt cx="12192000" cy="1240188"/>
          </a:xfrm>
        </p:grpSpPr>
        <p:pic>
          <p:nvPicPr>
            <p:cNvPr id="4" name="Picture 3">
              <a:extLst>
                <a:ext uri="{FF2B5EF4-FFF2-40B4-BE49-F238E27FC236}">
                  <a16:creationId xmlns:a16="http://schemas.microsoft.com/office/drawing/2014/main" id="{0E7355A8-37D6-4F10-9B3D-B462F5B95F9B}"/>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5" name="Rectangle 4">
              <a:extLst>
                <a:ext uri="{FF2B5EF4-FFF2-40B4-BE49-F238E27FC236}">
                  <a16:creationId xmlns:a16="http://schemas.microsoft.com/office/drawing/2014/main" id="{C5294607-807C-4EBB-8573-C58303D2B569}"/>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6" name="Picture 5">
              <a:extLst>
                <a:ext uri="{FF2B5EF4-FFF2-40B4-BE49-F238E27FC236}">
                  <a16:creationId xmlns:a16="http://schemas.microsoft.com/office/drawing/2014/main" id="{F9665BA4-D5BC-411F-B2FC-7117540C863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7" name="Rectangle 6">
              <a:extLst>
                <a:ext uri="{FF2B5EF4-FFF2-40B4-BE49-F238E27FC236}">
                  <a16:creationId xmlns:a16="http://schemas.microsoft.com/office/drawing/2014/main" id="{886FFD30-9BEA-46A5-974C-D5FCDD31F537}"/>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Text, letter&#10;&#10;Description automatically generated">
              <a:extLst>
                <a:ext uri="{FF2B5EF4-FFF2-40B4-BE49-F238E27FC236}">
                  <a16:creationId xmlns:a16="http://schemas.microsoft.com/office/drawing/2014/main" id="{FB35B766-0D93-4586-ADD9-C76E864A29FF}"/>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9" name="Picture 8" descr="A picture containing text, metalware, gear&#10;&#10;Description automatically generated">
              <a:extLst>
                <a:ext uri="{FF2B5EF4-FFF2-40B4-BE49-F238E27FC236}">
                  <a16:creationId xmlns:a16="http://schemas.microsoft.com/office/drawing/2014/main" id="{1E689BD4-C351-4A14-AD57-C922409DED43}"/>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10" name="Title 1">
            <a:extLst>
              <a:ext uri="{FF2B5EF4-FFF2-40B4-BE49-F238E27FC236}">
                <a16:creationId xmlns:a16="http://schemas.microsoft.com/office/drawing/2014/main" id="{AA3AFAA2-1783-4316-A41F-F5859E63E755}"/>
              </a:ext>
            </a:extLst>
          </p:cNvPr>
          <p:cNvSpPr txBox="1">
            <a:spLocks/>
          </p:cNvSpPr>
          <p:nvPr/>
        </p:nvSpPr>
        <p:spPr>
          <a:xfrm>
            <a:off x="838200" y="365125"/>
            <a:ext cx="10515600" cy="549275"/>
          </a:xfrm>
          <a:prstGeom prst="rect">
            <a:avLst/>
          </a:prstGeom>
          <a:solidFill>
            <a:srgbClr val="002060"/>
          </a:solidFill>
        </p:spPr>
        <p:txBody>
          <a:bodyP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dirty="0">
                <a:solidFill>
                  <a:schemeClr val="bg1"/>
                </a:solidFill>
                <a:latin typeface="+mn-lt"/>
              </a:rPr>
              <a:t>Sudden Death</a:t>
            </a:r>
          </a:p>
        </p:txBody>
      </p:sp>
      <p:pic>
        <p:nvPicPr>
          <p:cNvPr id="11" name="Picture 2" descr="3,885 Any Questions Images, Stock Photos &amp; Vectors | Shutterstock">
            <a:extLst>
              <a:ext uri="{FF2B5EF4-FFF2-40B4-BE49-F238E27FC236}">
                <a16:creationId xmlns:a16="http://schemas.microsoft.com/office/drawing/2014/main" id="{C3DCDDA7-B043-470C-BF0F-AA0F2F785710}"/>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r="2212" b="6667"/>
          <a:stretch/>
        </p:blipFill>
        <p:spPr bwMode="auto">
          <a:xfrm>
            <a:off x="2597498" y="1705707"/>
            <a:ext cx="6997003" cy="34465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0914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10824</TotalTime>
  <Words>10648</Words>
  <Application>Microsoft Office PowerPoint</Application>
  <PresentationFormat>Widescreen</PresentationFormat>
  <Paragraphs>634</Paragraphs>
  <Slides>32</Slides>
  <Notes>32</Notes>
  <HiddenSlides>0</HiddenSlides>
  <MMClips>0</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32</vt:i4>
      </vt:variant>
    </vt:vector>
  </HeadingPairs>
  <TitlesOfParts>
    <vt:vector size="44" baseType="lpstr">
      <vt:lpstr>-apple-system</vt:lpstr>
      <vt:lpstr>Arial</vt:lpstr>
      <vt:lpstr>Arial Nova</vt:lpstr>
      <vt:lpstr>Arial Nova Cond</vt:lpstr>
      <vt:lpstr>Calibri</vt:lpstr>
      <vt:lpstr>Calibri Light</vt:lpstr>
      <vt:lpstr>Inter</vt:lpstr>
      <vt:lpstr>Microsoft Sans Serif</vt:lpstr>
      <vt:lpstr>Tahoma</vt:lpstr>
      <vt:lpstr>1_Office Theme</vt:lpstr>
      <vt:lpstr>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Gwent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Smith Rachel</dc:creator>
  <cp:lastModifiedBy>Neil,Sharon swp3514</cp:lastModifiedBy>
  <cp:revision>204</cp:revision>
  <dcterms:created xsi:type="dcterms:W3CDTF">2018-12-12T13:14:31Z</dcterms:created>
  <dcterms:modified xsi:type="dcterms:W3CDTF">2023-07-03T11:52:32Z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otective Marking Classification">
    <vt:lpwstr>OFFICIAL - NO MARKING</vt:lpwstr>
  </property>
  <property fmtid="{D5CDD505-2E9C-101B-9397-08002B2CF9AE}" pid="3" name="Additional Descriptor">
    <vt:lpwstr/>
  </property>
  <property fmtid="{D5CDD505-2E9C-101B-9397-08002B2CF9AE}" pid="4" name="Impact Level">
    <vt:i4>0</vt:i4>
  </property>
  <property fmtid="{D5CDD505-2E9C-101B-9397-08002B2CF9AE}" pid="5" name="TitusGUID">
    <vt:lpwstr>de39f1c0-a070-4a6c-bdc3-8c05207ef9f4</vt:lpwstr>
  </property>
  <property fmtid="{D5CDD505-2E9C-101B-9397-08002B2CF9AE}" pid="6" name="MSIP_Label_66cf8fe5-b7b7-4df7-b38d-1c61ac2f6639_Enabled">
    <vt:lpwstr>true</vt:lpwstr>
  </property>
  <property fmtid="{D5CDD505-2E9C-101B-9397-08002B2CF9AE}" pid="7" name="MSIP_Label_66cf8fe5-b7b7-4df7-b38d-1c61ac2f6639_SetDate">
    <vt:lpwstr>2022-06-23T07:30:05Z</vt:lpwstr>
  </property>
  <property fmtid="{D5CDD505-2E9C-101B-9397-08002B2CF9AE}" pid="8" name="MSIP_Label_66cf8fe5-b7b7-4df7-b38d-1c61ac2f6639_Method">
    <vt:lpwstr>Standard</vt:lpwstr>
  </property>
  <property fmtid="{D5CDD505-2E9C-101B-9397-08002B2CF9AE}" pid="9" name="MSIP_Label_66cf8fe5-b7b7-4df7-b38d-1c61ac2f6639_Name">
    <vt:lpwstr>66cf8fe5-b7b7-4df7-b38d-1c61ac2f6639</vt:lpwstr>
  </property>
  <property fmtid="{D5CDD505-2E9C-101B-9397-08002B2CF9AE}" pid="10" name="MSIP_Label_66cf8fe5-b7b7-4df7-b38d-1c61ac2f6639_SiteId">
    <vt:lpwstr>270c2f4d-fd0c-4f08-92a9-e5bdd8a87e09</vt:lpwstr>
  </property>
  <property fmtid="{D5CDD505-2E9C-101B-9397-08002B2CF9AE}" pid="11" name="MSIP_Label_66cf8fe5-b7b7-4df7-b38d-1c61ac2f6639_ActionId">
    <vt:lpwstr>5f18f887-4885-437a-a971-bbf7dc6ceaa9</vt:lpwstr>
  </property>
  <property fmtid="{D5CDD505-2E9C-101B-9397-08002B2CF9AE}" pid="12" name="MSIP_Label_66cf8fe5-b7b7-4df7-b38d-1c61ac2f6639_ContentBits">
    <vt:lpwstr>0</vt:lpwstr>
  </property>
  <property fmtid="{D5CDD505-2E9C-101B-9397-08002B2CF9AE}" pid="13" name="Classification">
    <vt:lpwstr>OFFICIAL</vt:lpwstr>
  </property>
  <property fmtid="{D5CDD505-2E9C-101B-9397-08002B2CF9AE}" pid="14" name="Visibility">
    <vt:lpwstr>NOT VISIBLE</vt:lpwstr>
  </property>
</Properties>
</file>