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2" r:id="rId7"/>
    <p:sldId id="267" r:id="rId8"/>
    <p:sldId id="263" r:id="rId9"/>
    <p:sldId id="270" r:id="rId10"/>
    <p:sldId id="272" r:id="rId11"/>
    <p:sldId id="266" r:id="rId12"/>
    <p:sldId id="268" r:id="rId13"/>
    <p:sldId id="269" r:id="rId14"/>
    <p:sldId id="264" r:id="rId15"/>
    <p:sldId id="271" r:id="rId16"/>
    <p:sldId id="261" r:id="rId17"/>
    <p:sldId id="26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mingham.ac.uk/Documents/college-social-science/social-policy/iris/2013/nuffield-refugees-integration-research-project-report.pdf" TargetMode="External"/><Relationship Id="rId2" Type="http://schemas.openxmlformats.org/officeDocument/2006/relationships/hyperlink" Target="https://www.birminginham.ac.uk/Documents/college-social-sciences/social-policy/iris/2014/working-papers-series/IRiS-WP1-2014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bc.co.uk/news/uk-wales-37296678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sets.publishing.services.gov.uk/government/uploads/system/uploads/attattachment/_data/file/764990/2018-12-04-Community_Sponsorship_Guidance.pdf" TargetMode="External"/><Relationship Id="rId2" Type="http://schemas.openxmlformats.org/officeDocument/2006/relationships/hyperlink" Target="https://www.economist.com/news/leaders/21649465-eus-policy-maritime-refugees-has-gone-disastrously-wrong-europes-boat-peopl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world/2017/apr/09/its-a-shambles" TargetMode="External"/><Relationship Id="rId2" Type="http://schemas.openxmlformats.org/officeDocument/2006/relationships/hyperlink" Target="https://www.assets.publishing.service.gov.uk/government/uploads/system/uploads/attachment_data_file/767274/uk-approach-evaluating-vulnerable-resettlement-schemes-horr106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ie.edu/publications/europes-islamaphobia-and-refugee-crisi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9-03/nation-of-sanctuary-refugee-and-asylum-seeker-plan_0.pdf" TargetMode="External"/><Relationship Id="rId2" Type="http://schemas.openxmlformats.org/officeDocument/2006/relationships/hyperlink" Target="https://www.unicef.org.uk/wp-content/uploads/2018/09/Access-to-Education-report-PDF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1424948"/>
            <a:ext cx="8915399" cy="3365801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Why some UK nationals might not accept the inclusion of Syrian refugees in society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b="1"/>
              <a:t>Module SSJS4001                                                Assignment 2</a:t>
            </a:r>
            <a:endParaRPr lang="en-US" sz="2400" b="1" dirty="0"/>
          </a:p>
          <a:p>
            <a:r>
              <a:rPr lang="en-US" sz="2400" b="1"/>
              <a:t>Andrew Pellow                                       Student no: 1804867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622625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05AB2-2CBE-41C7-B7F9-8AE4869FE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36FC3-C9DE-48E0-8812-2817C7D6C6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3200" dirty="0"/>
              <a:t>UK Syrian Vulnerable Persons Resettlement Scheme (SVPRS) (Home Office, 2017)</a:t>
            </a:r>
          </a:p>
          <a:p>
            <a:r>
              <a:rPr lang="en-US" sz="3200" dirty="0"/>
              <a:t>UK Government commitment to resettle 20,000 refugees in need of protection due to Syrian conflict by 2020 (Home Office, 2017)</a:t>
            </a:r>
          </a:p>
          <a:p>
            <a:r>
              <a:rPr lang="en-US" sz="3200"/>
              <a:t> Approximately 1600 Syrian refugees to be resettled in Wales (Welsh Government, 2019)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54474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7BA32-226E-49CD-8AA3-7C07B375B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Exclusion</a:t>
            </a:r>
            <a:endParaRPr lang="en-US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00312-7BFE-4D49-A0F5-F3BC0D508A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dirty="0"/>
              <a:t>"A process that deprives individuals and families,     groups and </a:t>
            </a:r>
            <a:r>
              <a:rPr lang="en-US" sz="2800" dirty="0" err="1"/>
              <a:t>neighbourhoods</a:t>
            </a:r>
            <a:r>
              <a:rPr lang="en-US" sz="2800" dirty="0"/>
              <a:t> of the resources required for participation in the social, economic and political activity of society"</a:t>
            </a:r>
            <a:endParaRPr lang="en-US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(Pierson, 2016 p.7)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779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93263-122A-4BC0-BA67-F238BAA79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Inclusion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2A7C1-8138-4A7C-B5E9-3F3C416D07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Cultural</a:t>
            </a:r>
          </a:p>
          <a:p>
            <a:r>
              <a:rPr lang="en-US" sz="2400" dirty="0"/>
              <a:t>Language</a:t>
            </a:r>
          </a:p>
          <a:p>
            <a:r>
              <a:rPr lang="en-US" sz="2400"/>
              <a:t>Education and Employment</a:t>
            </a:r>
          </a:p>
          <a:p>
            <a:r>
              <a:rPr lang="en-US" sz="2400"/>
              <a:t>Poverty</a:t>
            </a:r>
            <a:endParaRPr lang="en-US" sz="2400" dirty="0"/>
          </a:p>
          <a:p>
            <a:r>
              <a:rPr lang="en-US" sz="2400">
                <a:ea typeface="+mn-lt"/>
                <a:cs typeface="+mn-lt"/>
              </a:rPr>
              <a:t>Low Social and Human Capital</a:t>
            </a:r>
            <a:endParaRPr lang="en-US"/>
          </a:p>
          <a:p>
            <a:r>
              <a:rPr lang="en-US" sz="2400" dirty="0"/>
              <a:t>Phobic narratives/Othering/Dehumanization</a:t>
            </a:r>
          </a:p>
          <a:p>
            <a:r>
              <a:rPr lang="en-US" sz="2400"/>
              <a:t>Stereotyping and Prejudice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42006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F7B5C-7631-4CC5-9A64-981B0C0DD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Cultural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9CB91-5826-4E19-92B0-A0B0FA544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Social Identity</a:t>
            </a:r>
          </a:p>
          <a:p>
            <a:r>
              <a:rPr lang="en-US" sz="2400" dirty="0"/>
              <a:t>Common Cultural Heritage</a:t>
            </a:r>
          </a:p>
          <a:p>
            <a:r>
              <a:rPr lang="en-US" sz="2400" dirty="0"/>
              <a:t>Nationality/Citizenship/Rights</a:t>
            </a:r>
          </a:p>
          <a:p>
            <a:r>
              <a:rPr lang="en-US" sz="2400"/>
              <a:t>Social Cohesion/Social Capital</a:t>
            </a:r>
          </a:p>
          <a:p>
            <a:r>
              <a:rPr lang="en-US" sz="2400" dirty="0">
                <a:ea typeface="+mn-lt"/>
                <a:cs typeface="+mn-lt"/>
              </a:rPr>
              <a:t>Institutions</a:t>
            </a:r>
          </a:p>
          <a:p>
            <a:r>
              <a:rPr lang="en-US" sz="2400" dirty="0">
                <a:ea typeface="+mn-lt"/>
                <a:cs typeface="+mn-lt"/>
              </a:rPr>
              <a:t>Multiculturalism/Pluralism</a:t>
            </a:r>
          </a:p>
          <a:p>
            <a:pPr marL="0" indent="0">
              <a:buNone/>
            </a:pPr>
            <a:r>
              <a:rPr lang="en-US" sz="2400" dirty="0"/>
              <a:t>(Pierson, 2016; </a:t>
            </a:r>
            <a:r>
              <a:rPr lang="en-US" sz="2400" dirty="0" err="1"/>
              <a:t>Haralambos</a:t>
            </a:r>
            <a:r>
              <a:rPr lang="en-US" sz="2400" dirty="0"/>
              <a:t> and </a:t>
            </a:r>
            <a:r>
              <a:rPr lang="en-US" sz="2400" dirty="0" err="1"/>
              <a:t>Holborn</a:t>
            </a:r>
            <a:r>
              <a:rPr lang="en-US" sz="2400" dirty="0"/>
              <a:t>, 2013)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46200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9D648-D775-4EAB-B632-5FCF37E7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73AD4-BC1B-4898-80BD-B8360C2533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Most Syrian refugees will be primarily Arabic speakers</a:t>
            </a:r>
          </a:p>
          <a:p>
            <a:r>
              <a:rPr lang="en-US" sz="2400" dirty="0"/>
              <a:t>Low levels of English Language ability</a:t>
            </a:r>
          </a:p>
          <a:p>
            <a:pPr marL="0" indent="0">
              <a:buNone/>
            </a:pPr>
            <a:r>
              <a:rPr lang="en-US" sz="2400"/>
              <a:t>(Home Office, 2018; Welsh Government, 2019)</a:t>
            </a:r>
          </a:p>
          <a:p>
            <a:r>
              <a:rPr lang="en-US" sz="2400" dirty="0"/>
              <a:t>Lack of tailored English classes (Guardian, 2016)</a:t>
            </a:r>
          </a:p>
          <a:p>
            <a:r>
              <a:rPr lang="en-US" sz="2400" dirty="0"/>
              <a:t>In Wales, issue of bilingual communities (Clifton, 2016)</a:t>
            </a:r>
          </a:p>
        </p:txBody>
      </p:sp>
    </p:spTree>
    <p:extLst>
      <p:ext uri="{BB962C8B-B14F-4D97-AF65-F5344CB8AC3E}">
        <p14:creationId xmlns:p14="http://schemas.microsoft.com/office/powerpoint/2010/main" val="2922542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D1E10-F6B8-4800-873C-C1B2AC0B6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Poverty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80F5E-A10F-4044-8493-EA5FD67CE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"Poverty Remains the most significant issue to inhibiting inclusion for refugees/asylum seekers and the receiving communities in which they live"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2000"/>
              <a:t>(Welsh Government, 2019)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824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1DC90-5EE0-41DF-8D9F-C6353AAA3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Education and Employment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859C3-547C-48E6-A08B-06664295A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400" dirty="0"/>
              <a:t>Refugees experience difficulty accessing higher education</a:t>
            </a:r>
          </a:p>
          <a:p>
            <a:r>
              <a:rPr lang="en-US" sz="2400" dirty="0"/>
              <a:t>Learners inappropriately placed</a:t>
            </a:r>
          </a:p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(Refugee Support Network 2018)</a:t>
            </a:r>
            <a:endParaRPr lang="en-US" dirty="0"/>
          </a:p>
          <a:p>
            <a:r>
              <a:rPr lang="en-US" sz="2400" dirty="0"/>
              <a:t>Assumption that all refugees are an underclass and that 'foreign' qualifications are less worthy than equivalent </a:t>
            </a:r>
            <a:r>
              <a:rPr lang="en-US" sz="2400"/>
              <a:t>British ones. Many refugees overqualified for work taken in UK. Many barriers to employment, even of professional refugees (Cheung and Phillimore, 2013)</a:t>
            </a:r>
          </a:p>
          <a:p>
            <a:r>
              <a:rPr lang="en-US" sz="2400"/>
              <a:t>High rates of unemployment and therefore poverty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(The Economist, 2015; Allsopp </a:t>
            </a:r>
            <a:r>
              <a:rPr lang="en-US" sz="2400" i="1" dirty="0"/>
              <a:t>et al, </a:t>
            </a:r>
            <a:r>
              <a:rPr lang="en-US" sz="2400"/>
              <a:t>2014) </a:t>
            </a:r>
            <a:endParaRPr lang="en-US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9783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3DC6D-C7DE-4EE1-99B3-78FC4E4B9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Low Social and Human Capital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F6329-DDF1-4CE2-94D4-62F51AF854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No choice of where to live: tendency to be dispersed to areas of cheap housing availability (Lyons and Duncan, 2017)</a:t>
            </a:r>
          </a:p>
          <a:p>
            <a:r>
              <a:rPr lang="en-US" dirty="0"/>
              <a:t>Language barrier</a:t>
            </a:r>
          </a:p>
          <a:p>
            <a:r>
              <a:rPr lang="en-US" dirty="0"/>
              <a:t>Lack of Employment opportunities</a:t>
            </a:r>
          </a:p>
          <a:p>
            <a:r>
              <a:rPr lang="en-US" dirty="0"/>
              <a:t>Availability of Institutions </a:t>
            </a:r>
            <a:r>
              <a:rPr lang="en-US" dirty="0" err="1"/>
              <a:t>eg.</a:t>
            </a:r>
            <a:r>
              <a:rPr lang="en-US" dirty="0"/>
              <a:t> Mosques</a:t>
            </a:r>
          </a:p>
          <a:p>
            <a:r>
              <a:rPr lang="en-US" dirty="0"/>
              <a:t>Friends and Relatives</a:t>
            </a:r>
          </a:p>
          <a:p>
            <a:r>
              <a:rPr lang="en-US" dirty="0"/>
              <a:t>Verbal or physical attacks</a:t>
            </a:r>
          </a:p>
          <a:p>
            <a:pPr marL="0" indent="0">
              <a:buNone/>
            </a:pPr>
            <a:r>
              <a:rPr lang="en-US" dirty="0"/>
              <a:t>(Cheung and Phillimore, 2013)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462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65117-C6A6-44D8-A75F-662A38203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Othering and Demonization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28EAF-F18C-4BAE-ABC8-B40DB496A3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Muslims or potential Terrorists ? (Osiewicz, 2017)</a:t>
            </a:r>
          </a:p>
          <a:p>
            <a:r>
              <a:rPr lang="en-US"/>
              <a:t>A threat to British Values</a:t>
            </a:r>
            <a:endParaRPr lang="en-US" dirty="0"/>
          </a:p>
          <a:p>
            <a:r>
              <a:rPr lang="en-US"/>
              <a:t>Refugees as a homogenous group</a:t>
            </a:r>
            <a:endParaRPr lang="en-US" dirty="0"/>
          </a:p>
          <a:p>
            <a:r>
              <a:rPr lang="en-US"/>
              <a:t>Burden on Public Services</a:t>
            </a:r>
            <a:endParaRPr lang="en-US" dirty="0"/>
          </a:p>
          <a:p>
            <a:r>
              <a:rPr lang="en-US"/>
              <a:t>Economic migrants after benefits</a:t>
            </a:r>
            <a:endParaRPr lang="en-US" dirty="0"/>
          </a:p>
          <a:p>
            <a:r>
              <a:rPr lang="en-US"/>
              <a:t>'Swarms' of refugees</a:t>
            </a:r>
            <a:endParaRPr lang="en-US" dirty="0"/>
          </a:p>
          <a:p>
            <a:pPr marL="0" indent="0">
              <a:buNone/>
            </a:pPr>
            <a:r>
              <a:rPr lang="en-US"/>
              <a:t>(Esses </a:t>
            </a:r>
            <a:r>
              <a:rPr lang="en-US" i="1"/>
              <a:t>et al, </a:t>
            </a:r>
            <a:r>
              <a:rPr lang="en-US"/>
              <a:t>2013)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587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D4C13-1A3A-41D9-B1D6-3397DC4D5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Phobic Narratives</a:t>
            </a:r>
            <a:endParaRPr lang="en-US" dirty="0"/>
          </a:p>
        </p:txBody>
      </p:sp>
      <p:pic>
        <p:nvPicPr>
          <p:cNvPr id="10" name="Picture 10" descr="A sign on a newspaper&#10;&#10;Description generated with high confidence">
            <a:extLst>
              <a:ext uri="{FF2B5EF4-FFF2-40B4-BE49-F238E27FC236}">
                <a16:creationId xmlns:a16="http://schemas.microsoft.com/office/drawing/2014/main" id="{E3BCCE2A-F6B9-4F48-970F-F83828DA53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89413" y="1861179"/>
            <a:ext cx="7224622" cy="36617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8AD9D06-BE06-4F1C-AB17-E23E1C0F2691}"/>
              </a:ext>
            </a:extLst>
          </p:cNvPr>
          <p:cNvSpPr txBox="1"/>
          <p:nvPr/>
        </p:nvSpPr>
        <p:spPr>
          <a:xfrm>
            <a:off x="4189413" y="5436649"/>
            <a:ext cx="6563264" cy="849462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endParaRPr lang="en-US" dirty="0"/>
          </a:p>
          <a:p>
            <a:r>
              <a:rPr lang="en-US"/>
              <a:t>(Bing.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852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C73A2-3F4B-41D7-9CC7-17095D078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Stereotyping/Prejudice/Discrimination</a:t>
            </a:r>
            <a:br>
              <a:rPr lang="en-US" dirty="0"/>
            </a:br>
            <a:r>
              <a:rPr lang="en-US"/>
              <a:t>Cycle of Oppression</a:t>
            </a:r>
            <a:endParaRPr lang="en-US" dirty="0"/>
          </a:p>
        </p:txBody>
      </p:sp>
      <p:pic>
        <p:nvPicPr>
          <p:cNvPr id="4" name="Picture 4" descr="A close up of a device&#10;&#10;Description generated with high confidence">
            <a:extLst>
              <a:ext uri="{FF2B5EF4-FFF2-40B4-BE49-F238E27FC236}">
                <a16:creationId xmlns:a16="http://schemas.microsoft.com/office/drawing/2014/main" id="{FA264FF4-0072-45BD-9491-DACE7069CE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61424" y="1817299"/>
            <a:ext cx="6236448" cy="39220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FEB8A4-DE74-4922-981C-A77975CA7481}"/>
              </a:ext>
            </a:extLst>
          </p:cNvPr>
          <p:cNvSpPr txBox="1"/>
          <p:nvPr/>
        </p:nvSpPr>
        <p:spPr>
          <a:xfrm>
            <a:off x="3332822" y="5839963"/>
            <a:ext cx="6234861" cy="303123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r>
              <a:rPr lang="en-US"/>
              <a:t>(Bing,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63876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A449F-CF82-444E-8187-68924349B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AE3A0-DB7F-4981-9F75-DAA882EB1A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/>
              <a:t>Syrian refugees face a variety of barriers to integration:</a:t>
            </a:r>
          </a:p>
          <a:p>
            <a:r>
              <a:rPr lang="en-US" sz="2400"/>
              <a:t>Cultural</a:t>
            </a:r>
            <a:endParaRPr lang="en-US" sz="2400" dirty="0"/>
          </a:p>
          <a:p>
            <a:r>
              <a:rPr lang="en-US" sz="2400"/>
              <a:t>Institutional</a:t>
            </a:r>
            <a:endParaRPr lang="en-US" sz="2400" dirty="0"/>
          </a:p>
          <a:p>
            <a:r>
              <a:rPr lang="en-US" sz="2400"/>
              <a:t>Place</a:t>
            </a:r>
            <a:endParaRPr lang="en-US" sz="2400" dirty="0"/>
          </a:p>
          <a:p>
            <a:r>
              <a:rPr lang="en-US" sz="2400"/>
              <a:t>Education and Employment Opportunities</a:t>
            </a:r>
            <a:endParaRPr lang="en-US" sz="2400" dirty="0"/>
          </a:p>
          <a:p>
            <a:r>
              <a:rPr lang="en-US" sz="2400"/>
              <a:t>Poverty</a:t>
            </a:r>
            <a:endParaRPr lang="en-US" sz="2400" dirty="0"/>
          </a:p>
          <a:p>
            <a:r>
              <a:rPr lang="en-US" sz="2400"/>
              <a:t>Oppression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96482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A73FA-B2DB-447D-8C98-8DE7D7D30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35C51-9EB0-4C68-B6F1-4C62A59A95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Allsopp, J., Sigona, N. and Phillimore, J. (2014) </a:t>
            </a:r>
            <a:r>
              <a:rPr lang="en-US" i="1" dirty="0"/>
              <a:t>Poverty among refugees and asylum seekers in the UK</a:t>
            </a:r>
            <a:r>
              <a:rPr lang="en-US" dirty="0"/>
              <a:t>, Institute of Research into Superdiversity. University of Birmingham. Available at: </a:t>
            </a:r>
            <a:r>
              <a:rPr lang="en-US" dirty="0">
                <a:hlinkClick r:id="rId2"/>
              </a:rPr>
              <a:t>https://www.birminginham.ac.uk/Documents/college-social-sciences/social-policy/iris/2014/working-papers-series/IRiS-WP1-2014.pdf</a:t>
            </a:r>
            <a:r>
              <a:rPr lang="en-US"/>
              <a:t> (Accessed 13th May 2019)</a:t>
            </a:r>
            <a:endParaRPr lang="en-US" dirty="0"/>
          </a:p>
          <a:p>
            <a:pPr marL="0" indent="0">
              <a:buNone/>
            </a:pPr>
            <a:r>
              <a:rPr lang="en-US"/>
              <a:t>Cheung S.Y. and Phillimore, J. (2013) </a:t>
            </a:r>
            <a:r>
              <a:rPr lang="en-US" i="1"/>
              <a:t>Social networks, social capital and refugee integration. </a:t>
            </a:r>
            <a:r>
              <a:rPr lang="en-US"/>
              <a:t>Nuffield Foundation. Available at: </a:t>
            </a:r>
            <a:r>
              <a:rPr lang="en-US" dirty="0">
                <a:hlinkClick r:id="rId3"/>
              </a:rPr>
              <a:t>https://www.birmingham.ac.uk/Documents/college-social-science/social-policy/iris/2013/nuffield-refugees-integration-research-project-report.pdf</a:t>
            </a:r>
            <a:r>
              <a:rPr lang="en-US"/>
              <a:t> (Accessed 14th May 2019)</a:t>
            </a:r>
            <a:endParaRPr lang="en-US" dirty="0"/>
          </a:p>
          <a:p>
            <a:pPr marL="0" indent="0">
              <a:buNone/>
            </a:pPr>
            <a:r>
              <a:rPr lang="en-US"/>
              <a:t>Clifton, H. (2016) </a:t>
            </a:r>
            <a:r>
              <a:rPr lang="en-US" i="1" dirty="0"/>
              <a:t>Do immigrants to Wales have enough opportunity to learn Welsh? </a:t>
            </a:r>
            <a:r>
              <a:rPr lang="en-US" dirty="0"/>
              <a:t>BBC News, 25th September. Available at: </a:t>
            </a:r>
            <a:r>
              <a:rPr lang="en-US" dirty="0">
                <a:hlinkClick r:id="rId4"/>
              </a:rPr>
              <a:t>https://www.bbc.co.uk/news/uk-wales-37296678</a:t>
            </a:r>
            <a:r>
              <a:rPr lang="en-US" dirty="0"/>
              <a:t> (Accessed 12th May 2019)  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4124781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03F49-8127-4526-8A8A-A092B37E4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FAA27-BDCD-42C4-B1F7-C2688DE2D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860431"/>
            <a:ext cx="8915400" cy="405079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Economist(2015) </a:t>
            </a:r>
            <a:r>
              <a:rPr lang="en-US" i="1">
                <a:ea typeface="+mn-lt"/>
                <a:cs typeface="+mn-lt"/>
              </a:rPr>
              <a:t>Refugees:  Europe's Boat People,  The EU's Policy on Maritime Refugees has been Disastrously Wrong. </a:t>
            </a:r>
            <a:r>
              <a:rPr lang="en-US">
                <a:ea typeface="+mn-lt"/>
                <a:cs typeface="+mn-lt"/>
              </a:rPr>
              <a:t>Available at:  </a:t>
            </a:r>
            <a:r>
              <a:rPr lang="en-US" dirty="0">
                <a:ea typeface="+mn-lt"/>
                <a:cs typeface="+mn-lt"/>
                <a:hlinkClick r:id="rId2"/>
              </a:rPr>
              <a:t>https://www.economist.com/news/leaders/21649465-eus-policy-maritime-refugees-has-gone-disastrously-wrong-europes-boat-people</a:t>
            </a:r>
            <a:r>
              <a:rPr lang="en-US">
                <a:ea typeface="+mn-lt"/>
                <a:cs typeface="+mn-lt"/>
              </a:rPr>
              <a:t> (Accessed 10th May 2019).</a:t>
            </a:r>
            <a:r>
              <a:rPr lang="en-US" i="1" dirty="0">
                <a:ea typeface="+mn-lt"/>
                <a:cs typeface="+mn-lt"/>
              </a:rPr>
              <a:t> 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Esses, V.M., Medianu, S. and Lawson, A.S. (2013) 'Uncertainty, Threat and the Role of  Media in Promoting the Dehumanization of Immigrants and Refugees', </a:t>
            </a:r>
            <a:r>
              <a:rPr lang="en-US" i="1" dirty="0">
                <a:ea typeface="+mn-lt"/>
                <a:cs typeface="+mn-lt"/>
              </a:rPr>
              <a:t>Journal of Social Issues, </a:t>
            </a:r>
            <a:r>
              <a:rPr lang="en-US">
                <a:ea typeface="+mn-lt"/>
                <a:cs typeface="+mn-lt"/>
              </a:rPr>
              <a:t>(69)3, Available att DOI:10.111/ipsi.12027 (Accessed 12th May 2019).</a:t>
            </a:r>
            <a:r>
              <a:rPr lang="en-US" i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 i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Haralambos M. and Holborn, M (2013) </a:t>
            </a:r>
            <a:r>
              <a:rPr lang="en-US" i="1">
                <a:ea typeface="+mn-lt"/>
                <a:cs typeface="+mn-lt"/>
              </a:rPr>
              <a:t>Sociology: Themes and Perspectives, </a:t>
            </a:r>
            <a:r>
              <a:rPr lang="en-US">
                <a:ea typeface="+mn-lt"/>
                <a:cs typeface="+mn-lt"/>
              </a:rPr>
              <a:t>8th ed. London, Collins</a:t>
            </a:r>
            <a:r>
              <a:rPr lang="en-US" i="1" dirty="0">
                <a:ea typeface="+mn-lt"/>
                <a:cs typeface="+mn-lt"/>
              </a:rPr>
              <a:t> 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Home Office (2018) </a:t>
            </a:r>
            <a:r>
              <a:rPr lang="en-US" i="1" dirty="0">
                <a:ea typeface="+mn-lt"/>
                <a:cs typeface="+mn-lt"/>
              </a:rPr>
              <a:t>Community Sponsorship: Guidance for Prospective </a:t>
            </a:r>
            <a:r>
              <a:rPr lang="en-US" i="1">
                <a:ea typeface="+mn-lt"/>
                <a:cs typeface="+mn-lt"/>
              </a:rPr>
              <a:t>Sponsors. </a:t>
            </a:r>
            <a:r>
              <a:rPr lang="en-US">
                <a:ea typeface="+mn-lt"/>
                <a:cs typeface="+mn-lt"/>
              </a:rPr>
              <a:t>Available at: </a:t>
            </a:r>
            <a:r>
              <a:rPr lang="en-US" dirty="0">
                <a:ea typeface="+mn-lt"/>
                <a:cs typeface="+mn-lt"/>
                <a:hlinkClick r:id="rId3"/>
              </a:rPr>
              <a:t>https://www.assets.publishing.services.gov.uk/government/uploads/system/uploads/attattachment/_data/file/764990/2018-12-04-Community_Sponsorship_Guidance.pdf</a:t>
            </a:r>
            <a:r>
              <a:rPr lang="en-US">
                <a:ea typeface="+mn-lt"/>
                <a:cs typeface="+mn-lt"/>
              </a:rPr>
              <a:t> (Accessed 14th May 2019).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1704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4189-B030-4736-A156-86512687C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9CE36-278A-4CDC-8DF9-78249A8A55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831676"/>
            <a:ext cx="8915400" cy="422331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Home Office (2017) </a:t>
            </a:r>
            <a:r>
              <a:rPr lang="en-US" i="1" dirty="0"/>
              <a:t>The UK Government's Approach to Evaluating the Vulnerable Persons and Vulnerable Children's Resettlement Schemes. </a:t>
            </a:r>
            <a:r>
              <a:rPr lang="en-US" dirty="0"/>
              <a:t>Available at: </a:t>
            </a:r>
            <a:r>
              <a:rPr lang="en-US" dirty="0">
                <a:hlinkClick r:id="rId2"/>
              </a:rPr>
              <a:t>https://www.assets.publishing.service.gov.uk/government/uploads/system/uploads/attachment_data_file/767274/uk-approach-evaluating-vulnerable-resettlement-schemes-horr106.pdf</a:t>
            </a:r>
            <a:r>
              <a:rPr lang="en-US" dirty="0"/>
              <a:t> (Accessed 14th May 2019)</a:t>
            </a:r>
            <a:endParaRPr lang="en-US"/>
          </a:p>
          <a:p>
            <a:pPr marL="0" indent="0">
              <a:buNone/>
            </a:pPr>
            <a:r>
              <a:rPr lang="en-US"/>
              <a:t>Lyons, K., and Duncan, P (2017) 'It's a shambles: data shows most asylum seekers put in poorest parts of Britain.' </a:t>
            </a:r>
            <a:r>
              <a:rPr lang="en-US" i="1"/>
              <a:t>The Guardian, </a:t>
            </a:r>
            <a:r>
              <a:rPr lang="en-US"/>
              <a:t>9th April (Online). Available at: </a:t>
            </a:r>
            <a:r>
              <a:rPr lang="en-US" dirty="0">
                <a:hlinkClick r:id="rId3"/>
              </a:rPr>
              <a:t>https://www.theguardian.com/world/2017/apr/09/its-a-shambles</a:t>
            </a:r>
            <a:r>
              <a:rPr lang="en-US"/>
              <a:t> (Accessed 13th May 2019)</a:t>
            </a:r>
            <a:endParaRPr lang="en-US" i="1" dirty="0"/>
          </a:p>
          <a:p>
            <a:pPr marL="0" indent="0">
              <a:buNone/>
            </a:pPr>
            <a:r>
              <a:rPr lang="en-US" dirty="0"/>
              <a:t>Osiewicz, P. (2017) </a:t>
            </a:r>
            <a:r>
              <a:rPr lang="en-US" i="1" dirty="0"/>
              <a:t>Europe's Islamaphobia and the Refugee Crisis, </a:t>
            </a:r>
            <a:r>
              <a:rPr lang="en-US" dirty="0"/>
              <a:t>Middle East Institute, Available at: </a:t>
            </a:r>
            <a:r>
              <a:rPr lang="en-US" dirty="0">
                <a:hlinkClick r:id="rId4"/>
              </a:rPr>
              <a:t>https://www.mie.edu/publications/europes-islamaphobia-and-refugee-crisis</a:t>
            </a:r>
            <a:r>
              <a:rPr lang="en-US"/>
              <a:t> (Accessed 13th May 2019).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Pierson, J. (2016) </a:t>
            </a:r>
            <a:r>
              <a:rPr lang="en-US" i="1" dirty="0"/>
              <a:t>Tackling Poverty and Social Exclusion, </a:t>
            </a:r>
            <a:r>
              <a:rPr lang="en-US" dirty="0"/>
              <a:t>3rd ed. London, Routledge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2626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C0D6B-801A-4354-AFF5-28E96A986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E764E-4328-44E7-AB78-1612C476A7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Refugee Support Network (2018) </a:t>
            </a:r>
            <a:r>
              <a:rPr lang="en-US" i="1">
                <a:ea typeface="+mn-lt"/>
                <a:cs typeface="+mn-lt"/>
              </a:rPr>
              <a:t>Education for Refugee and Asylum Seeking Children: Access and Equality in England, Scotland and Wales. </a:t>
            </a:r>
            <a:r>
              <a:rPr lang="en-US">
                <a:ea typeface="+mn-lt"/>
                <a:cs typeface="+mn-lt"/>
              </a:rPr>
              <a:t>Available at: </a:t>
            </a:r>
            <a:r>
              <a:rPr lang="en-US" dirty="0">
                <a:ea typeface="+mn-lt"/>
                <a:cs typeface="+mn-lt"/>
                <a:hlinkClick r:id="rId2"/>
              </a:rPr>
              <a:t>https://www.unicef.org.uk/wp-content/uploads/2018/09/Access-to-Education-report-PDF.pdf</a:t>
            </a:r>
            <a:r>
              <a:rPr lang="en-US">
                <a:ea typeface="+mn-lt"/>
                <a:cs typeface="+mn-lt"/>
              </a:rPr>
              <a:t> (Accessed 12th May 2019).</a:t>
            </a:r>
            <a:endParaRPr lang="en-US"/>
          </a:p>
          <a:p>
            <a:pPr marL="0" indent="0">
              <a:buNone/>
            </a:pPr>
            <a:r>
              <a:rPr lang="en-US"/>
              <a:t>Welsh Government (2019) Nation of Sanctuary: </a:t>
            </a:r>
            <a:r>
              <a:rPr lang="en-US" i="1"/>
              <a:t>Refugee and Asylum Seeker Plan, </a:t>
            </a:r>
            <a:r>
              <a:rPr lang="en-US"/>
              <a:t>Available at: </a:t>
            </a:r>
            <a:r>
              <a:rPr lang="en-US" dirty="0">
                <a:ea typeface="+mn-lt"/>
                <a:cs typeface="+mn-lt"/>
                <a:hlinkClick r:id="rId3"/>
              </a:rPr>
              <a:t>https://gov.wales/sites/default/files/publications/2019-03/nation-of-sanctuary-refugee-and-asylum-seeker-plan_0.pdf</a:t>
            </a:r>
            <a:r>
              <a:rPr lang="en-US"/>
              <a:t> (Accessed 13th May 2019)</a:t>
            </a:r>
          </a:p>
        </p:txBody>
      </p:sp>
    </p:spTree>
    <p:extLst>
      <p:ext uri="{BB962C8B-B14F-4D97-AF65-F5344CB8AC3E}">
        <p14:creationId xmlns:p14="http://schemas.microsoft.com/office/powerpoint/2010/main" val="134672069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491</Words>
  <Application>Microsoft Office PowerPoint</Application>
  <PresentationFormat>Widescreen</PresentationFormat>
  <Paragraphs>98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 3</vt:lpstr>
      <vt:lpstr>Wisp</vt:lpstr>
      <vt:lpstr>Why some UK nationals might not accept the inclusion of Syrian refugees in society</vt:lpstr>
      <vt:lpstr>Introduction</vt:lpstr>
      <vt:lpstr>Social Exclusion</vt:lpstr>
      <vt:lpstr>Barriers to Inclusion</vt:lpstr>
      <vt:lpstr>Cultural</vt:lpstr>
      <vt:lpstr>Language</vt:lpstr>
      <vt:lpstr>Poverty</vt:lpstr>
      <vt:lpstr>Education and Employment</vt:lpstr>
      <vt:lpstr>Low Social and Human Capital</vt:lpstr>
      <vt:lpstr>Othering and Demonization</vt:lpstr>
      <vt:lpstr>Phobic Narratives</vt:lpstr>
      <vt:lpstr>Stereotyping/Prejudice/Discrimination Cycle of Oppression</vt:lpstr>
      <vt:lpstr>Conclusion</vt:lpstr>
      <vt:lpstr>References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Eryl Pellow</dc:creator>
  <cp:lastModifiedBy>Eryl Pellow</cp:lastModifiedBy>
  <cp:revision>1414</cp:revision>
  <dcterms:created xsi:type="dcterms:W3CDTF">2014-09-12T02:13:59Z</dcterms:created>
  <dcterms:modified xsi:type="dcterms:W3CDTF">2019-05-16T12:18:38Z</dcterms:modified>
</cp:coreProperties>
</file>