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35"/>
  </p:notesMasterIdLst>
  <p:sldIdLst>
    <p:sldId id="257" r:id="rId5"/>
    <p:sldId id="269" r:id="rId6"/>
    <p:sldId id="258" r:id="rId7"/>
    <p:sldId id="277" r:id="rId8"/>
    <p:sldId id="275" r:id="rId9"/>
    <p:sldId id="260" r:id="rId10"/>
    <p:sldId id="270" r:id="rId11"/>
    <p:sldId id="276" r:id="rId12"/>
    <p:sldId id="295" r:id="rId13"/>
    <p:sldId id="261" r:id="rId14"/>
    <p:sldId id="294" r:id="rId15"/>
    <p:sldId id="263" r:id="rId16"/>
    <p:sldId id="272" r:id="rId17"/>
    <p:sldId id="264" r:id="rId18"/>
    <p:sldId id="273" r:id="rId19"/>
    <p:sldId id="266" r:id="rId20"/>
    <p:sldId id="274" r:id="rId21"/>
    <p:sldId id="284" r:id="rId22"/>
    <p:sldId id="262" r:id="rId23"/>
    <p:sldId id="280" r:id="rId24"/>
    <p:sldId id="278" r:id="rId25"/>
    <p:sldId id="281" r:id="rId26"/>
    <p:sldId id="282" r:id="rId27"/>
    <p:sldId id="285" r:id="rId28"/>
    <p:sldId id="286" r:id="rId29"/>
    <p:sldId id="289" r:id="rId30"/>
    <p:sldId id="290" r:id="rId31"/>
    <p:sldId id="291" r:id="rId32"/>
    <p:sldId id="292" r:id="rId33"/>
    <p:sldId id="293"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E1A053-5018-462B-A5CD-F7B9B613B2A7}" v="593" dt="2023-03-02T20:13:19.7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19" autoAdjust="0"/>
    <p:restoredTop sz="95756" autoAdjust="0"/>
  </p:normalViewPr>
  <p:slideViewPr>
    <p:cSldViewPr snapToGrid="0">
      <p:cViewPr varScale="1">
        <p:scale>
          <a:sx n="78" d="100"/>
          <a:sy n="78" d="100"/>
        </p:scale>
        <p:origin x="80" y="396"/>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AD70B-9F9A-4C7E-BB22-394921C699A0}" type="doc">
      <dgm:prSet loTypeId="urn:microsoft.com/office/officeart/2009/3/layout/HorizontalOrganizationChart" loCatId="hierarchy" qsTypeId="urn:microsoft.com/office/officeart/2005/8/quickstyle/simple4" qsCatId="simple" csTypeId="urn:microsoft.com/office/officeart/2005/8/colors/colorful5" csCatId="colorful" phldr="1"/>
      <dgm:spPr/>
      <dgm:t>
        <a:bodyPr/>
        <a:lstStyle/>
        <a:p>
          <a:endParaRPr lang="en-US"/>
        </a:p>
      </dgm:t>
    </dgm:pt>
    <dgm:pt modelId="{EC8F6B8F-4A9B-4902-9692-3668024495EB}">
      <dgm:prSet custT="1"/>
      <dgm:spPr/>
      <dgm:t>
        <a:bodyPr/>
        <a:lstStyle/>
        <a:p>
          <a:r>
            <a:rPr lang="en-GB" sz="1200" dirty="0">
              <a:latin typeface="Arial" panose="020B0604020202020204" pitchFamily="34" charset="0"/>
              <a:cs typeface="Arial" panose="020B0604020202020204" pitchFamily="34" charset="0"/>
            </a:rPr>
            <a:t>Welcome to my presentation. During this presentation, I will discuss the following:</a:t>
          </a:r>
          <a:endParaRPr lang="en-US" sz="1200" dirty="0">
            <a:latin typeface="Arial" panose="020B0604020202020204" pitchFamily="34" charset="0"/>
            <a:cs typeface="Arial" panose="020B0604020202020204" pitchFamily="34" charset="0"/>
          </a:endParaRPr>
        </a:p>
      </dgm:t>
    </dgm:pt>
    <dgm:pt modelId="{E813A8C6-B4F5-4844-AF6F-90C6E3D2BC2A}" type="parTrans" cxnId="{699EC70A-C2E1-4A50-85BE-C4BBDB7DB1F9}">
      <dgm:prSet/>
      <dgm:spPr/>
      <dgm:t>
        <a:bodyPr/>
        <a:lstStyle/>
        <a:p>
          <a:endParaRPr lang="en-US"/>
        </a:p>
      </dgm:t>
    </dgm:pt>
    <dgm:pt modelId="{1A03EF78-F733-44D1-84F6-67A1CFDF0042}" type="sibTrans" cxnId="{699EC70A-C2E1-4A50-85BE-C4BBDB7DB1F9}">
      <dgm:prSet/>
      <dgm:spPr/>
      <dgm:t>
        <a:bodyPr/>
        <a:lstStyle/>
        <a:p>
          <a:endParaRPr lang="en-US"/>
        </a:p>
      </dgm:t>
    </dgm:pt>
    <dgm:pt modelId="{6327BCD0-A8CC-49A2-829E-699C024D67A6}">
      <dgm:prSet custT="1"/>
      <dgm:spPr/>
      <dgm:t>
        <a:bodyPr/>
        <a:lstStyle/>
        <a:p>
          <a:r>
            <a:rPr lang="en-GB" sz="1200" dirty="0">
              <a:latin typeface="Arial" panose="020B0604020202020204" pitchFamily="34" charset="0"/>
              <a:cs typeface="Arial" panose="020B0604020202020204" pitchFamily="34" charset="0"/>
            </a:rPr>
            <a:t>End of life care and palliative care</a:t>
          </a:r>
          <a:endParaRPr lang="en-US" sz="1200" dirty="0">
            <a:latin typeface="Arial" panose="020B0604020202020204" pitchFamily="34" charset="0"/>
            <a:cs typeface="Arial" panose="020B0604020202020204" pitchFamily="34" charset="0"/>
          </a:endParaRPr>
        </a:p>
      </dgm:t>
    </dgm:pt>
    <dgm:pt modelId="{A595A0D8-978D-4291-A303-657BDC57C936}" type="parTrans" cxnId="{CCBAF1A6-9634-4731-834C-5CA12F802C6D}">
      <dgm:prSet/>
      <dgm:spPr/>
      <dgm:t>
        <a:bodyPr/>
        <a:lstStyle/>
        <a:p>
          <a:endParaRPr lang="en-US"/>
        </a:p>
      </dgm:t>
    </dgm:pt>
    <dgm:pt modelId="{73B12435-29FD-4F0A-AEBB-40B21FD20D2E}" type="sibTrans" cxnId="{CCBAF1A6-9634-4731-834C-5CA12F802C6D}">
      <dgm:prSet/>
      <dgm:spPr/>
      <dgm:t>
        <a:bodyPr/>
        <a:lstStyle/>
        <a:p>
          <a:endParaRPr lang="en-US"/>
        </a:p>
      </dgm:t>
    </dgm:pt>
    <dgm:pt modelId="{B2F118A8-8020-41D0-B1E7-228667A619AE}">
      <dgm:prSet custT="1"/>
      <dgm:spPr/>
      <dgm:t>
        <a:bodyPr/>
        <a:lstStyle/>
        <a:p>
          <a:r>
            <a:rPr lang="en-GB" sz="1200" dirty="0">
              <a:latin typeface="Arial" panose="020B0604020202020204" pitchFamily="34" charset="0"/>
              <a:cs typeface="Arial" panose="020B0604020202020204" pitchFamily="34" charset="0"/>
            </a:rPr>
            <a:t>The care and support available in different settings</a:t>
          </a:r>
          <a:endParaRPr lang="en-US" sz="1200" dirty="0">
            <a:latin typeface="Arial" panose="020B0604020202020204" pitchFamily="34" charset="0"/>
            <a:cs typeface="Arial" panose="020B0604020202020204" pitchFamily="34" charset="0"/>
          </a:endParaRPr>
        </a:p>
      </dgm:t>
    </dgm:pt>
    <dgm:pt modelId="{CF3C2A1A-C65F-467E-8C3F-E1C1FF36AB55}" type="parTrans" cxnId="{78E07BF9-A1BC-4118-9A82-5E9BBE431114}">
      <dgm:prSet/>
      <dgm:spPr/>
      <dgm:t>
        <a:bodyPr/>
        <a:lstStyle/>
        <a:p>
          <a:endParaRPr lang="en-US"/>
        </a:p>
      </dgm:t>
    </dgm:pt>
    <dgm:pt modelId="{9CDE5878-2263-435E-A796-91E9725389CE}" type="sibTrans" cxnId="{78E07BF9-A1BC-4118-9A82-5E9BBE431114}">
      <dgm:prSet/>
      <dgm:spPr/>
      <dgm:t>
        <a:bodyPr/>
        <a:lstStyle/>
        <a:p>
          <a:endParaRPr lang="en-US"/>
        </a:p>
      </dgm:t>
    </dgm:pt>
    <dgm:pt modelId="{737C6357-CC39-4BDB-AB27-6AF26CF54133}">
      <dgm:prSet custT="1"/>
      <dgm:spPr/>
      <dgm:t>
        <a:bodyPr/>
        <a:lstStyle/>
        <a:p>
          <a:r>
            <a:rPr lang="en-GB" sz="1200" dirty="0">
              <a:latin typeface="Arial" panose="020B0604020202020204" pitchFamily="34" charset="0"/>
              <a:cs typeface="Arial" panose="020B0604020202020204" pitchFamily="34" charset="0"/>
            </a:rPr>
            <a:t>The gap between need and availability in the end-of-life care </a:t>
          </a:r>
          <a:endParaRPr lang="en-US" sz="1200" dirty="0">
            <a:latin typeface="Arial" panose="020B0604020202020204" pitchFamily="34" charset="0"/>
            <a:cs typeface="Arial" panose="020B0604020202020204" pitchFamily="34" charset="0"/>
          </a:endParaRPr>
        </a:p>
      </dgm:t>
    </dgm:pt>
    <dgm:pt modelId="{2C2F5CF2-FBD0-48F5-8967-76C2E889B18D}" type="parTrans" cxnId="{3681E7A1-37B6-4ECF-B08F-945A42AA2F0F}">
      <dgm:prSet/>
      <dgm:spPr/>
      <dgm:t>
        <a:bodyPr/>
        <a:lstStyle/>
        <a:p>
          <a:endParaRPr lang="en-US"/>
        </a:p>
      </dgm:t>
    </dgm:pt>
    <dgm:pt modelId="{5B751A72-81CB-460E-977E-4F70FA2EFD29}" type="sibTrans" cxnId="{3681E7A1-37B6-4ECF-B08F-945A42AA2F0F}">
      <dgm:prSet/>
      <dgm:spPr/>
      <dgm:t>
        <a:bodyPr/>
        <a:lstStyle/>
        <a:p>
          <a:endParaRPr lang="en-US"/>
        </a:p>
      </dgm:t>
    </dgm:pt>
    <dgm:pt modelId="{B2537F9A-6269-4AE4-AA7D-43BEEF05630A}">
      <dgm:prSet custT="1"/>
      <dgm:spPr/>
      <dgm:t>
        <a:bodyPr/>
        <a:lstStyle/>
        <a:p>
          <a:r>
            <a:rPr lang="en-GB" sz="1200" dirty="0">
              <a:latin typeface="Arial" panose="020B0604020202020204" pitchFamily="34" charset="0"/>
              <a:cs typeface="Arial" panose="020B0604020202020204" pitchFamily="34" charset="0"/>
            </a:rPr>
            <a:t>Legislation, policies and theories of ageing</a:t>
          </a:r>
          <a:endParaRPr lang="en-US" sz="1200" dirty="0">
            <a:latin typeface="Arial" panose="020B0604020202020204" pitchFamily="34" charset="0"/>
            <a:cs typeface="Arial" panose="020B0604020202020204" pitchFamily="34" charset="0"/>
          </a:endParaRPr>
        </a:p>
      </dgm:t>
    </dgm:pt>
    <dgm:pt modelId="{969AA4DE-87D0-4CFD-8F92-CC3E6FE31C23}" type="parTrans" cxnId="{ED16FBE6-1668-4853-ACCD-A897819493CA}">
      <dgm:prSet/>
      <dgm:spPr/>
      <dgm:t>
        <a:bodyPr/>
        <a:lstStyle/>
        <a:p>
          <a:endParaRPr lang="en-US"/>
        </a:p>
      </dgm:t>
    </dgm:pt>
    <dgm:pt modelId="{88573792-5D13-4B84-B477-0C4A901F53A9}" type="sibTrans" cxnId="{ED16FBE6-1668-4853-ACCD-A897819493CA}">
      <dgm:prSet/>
      <dgm:spPr/>
      <dgm:t>
        <a:bodyPr/>
        <a:lstStyle/>
        <a:p>
          <a:endParaRPr lang="en-US"/>
        </a:p>
      </dgm:t>
    </dgm:pt>
    <dgm:pt modelId="{0D7CC70B-4696-4B89-B9F9-981BF074D78A}">
      <dgm:prSet custT="1"/>
      <dgm:spPr/>
      <dgm:t>
        <a:bodyPr/>
        <a:lstStyle/>
        <a:p>
          <a:r>
            <a:rPr lang="en-GB" sz="1200" dirty="0">
              <a:latin typeface="Arial" panose="020B0604020202020204" pitchFamily="34" charset="0"/>
              <a:cs typeface="Arial" panose="020B0604020202020204" pitchFamily="34" charset="0"/>
            </a:rPr>
            <a:t>Planning for the end-of-life care</a:t>
          </a:r>
          <a:endParaRPr lang="en-US" sz="1200" dirty="0">
            <a:latin typeface="Arial" panose="020B0604020202020204" pitchFamily="34" charset="0"/>
            <a:cs typeface="Arial" panose="020B0604020202020204" pitchFamily="34" charset="0"/>
          </a:endParaRPr>
        </a:p>
      </dgm:t>
    </dgm:pt>
    <dgm:pt modelId="{3D88E8B7-A878-4778-9C73-4B485368B6AE}" type="parTrans" cxnId="{170C6453-4E5D-478D-9DC7-A7E397608C70}">
      <dgm:prSet/>
      <dgm:spPr/>
      <dgm:t>
        <a:bodyPr/>
        <a:lstStyle/>
        <a:p>
          <a:endParaRPr lang="en-US"/>
        </a:p>
      </dgm:t>
    </dgm:pt>
    <dgm:pt modelId="{E9C7C728-5794-47F1-843F-C4CE523F2C7C}" type="sibTrans" cxnId="{170C6453-4E5D-478D-9DC7-A7E397608C70}">
      <dgm:prSet/>
      <dgm:spPr/>
      <dgm:t>
        <a:bodyPr/>
        <a:lstStyle/>
        <a:p>
          <a:endParaRPr lang="en-US"/>
        </a:p>
      </dgm:t>
    </dgm:pt>
    <dgm:pt modelId="{6C628965-22D8-4B8D-9F8A-EF302E3DE91C}">
      <dgm:prSet custT="1"/>
      <dgm:spPr/>
      <dgm:t>
        <a:bodyPr/>
        <a:lstStyle/>
        <a:p>
          <a:r>
            <a:rPr lang="en-GB" sz="1200" dirty="0">
              <a:latin typeface="Arial" panose="020B0604020202020204" pitchFamily="34" charset="0"/>
              <a:cs typeface="Arial" panose="020B0604020202020204" pitchFamily="34" charset="0"/>
            </a:rPr>
            <a:t>Euthanasia and the arguments for and against ‘ and relevant laws and legislation</a:t>
          </a:r>
          <a:endParaRPr lang="en-US" sz="1200" dirty="0">
            <a:latin typeface="Arial" panose="020B0604020202020204" pitchFamily="34" charset="0"/>
            <a:cs typeface="Arial" panose="020B0604020202020204" pitchFamily="34" charset="0"/>
          </a:endParaRPr>
        </a:p>
      </dgm:t>
    </dgm:pt>
    <dgm:pt modelId="{3A460C4F-297C-497C-A169-034C81EA8B39}" type="parTrans" cxnId="{5CA2FAFB-7961-449E-BF7D-7C95673B7505}">
      <dgm:prSet/>
      <dgm:spPr/>
      <dgm:t>
        <a:bodyPr/>
        <a:lstStyle/>
        <a:p>
          <a:endParaRPr lang="en-US"/>
        </a:p>
      </dgm:t>
    </dgm:pt>
    <dgm:pt modelId="{4F98B109-5B09-4821-820B-968DB953A8D2}" type="sibTrans" cxnId="{5CA2FAFB-7961-449E-BF7D-7C95673B7505}">
      <dgm:prSet/>
      <dgm:spPr/>
      <dgm:t>
        <a:bodyPr/>
        <a:lstStyle/>
        <a:p>
          <a:endParaRPr lang="en-US"/>
        </a:p>
      </dgm:t>
    </dgm:pt>
    <dgm:pt modelId="{44F6B6EA-0D78-4C61-809F-2754716F626B}">
      <dgm:prSet custT="1"/>
      <dgm:spPr/>
      <dgm:t>
        <a:bodyPr/>
        <a:lstStyle/>
        <a:p>
          <a:r>
            <a:rPr lang="en-GB" sz="1200" dirty="0">
              <a:latin typeface="Arial" panose="020B0604020202020204" pitchFamily="34" charset="0"/>
              <a:cs typeface="Arial" panose="020B0604020202020204" pitchFamily="34" charset="0"/>
            </a:rPr>
            <a:t>I will finish off by concluding and recommendations. </a:t>
          </a:r>
          <a:endParaRPr lang="en-US" sz="1200" dirty="0">
            <a:latin typeface="Arial" panose="020B0604020202020204" pitchFamily="34" charset="0"/>
            <a:cs typeface="Arial" panose="020B0604020202020204" pitchFamily="34" charset="0"/>
          </a:endParaRPr>
        </a:p>
      </dgm:t>
    </dgm:pt>
    <dgm:pt modelId="{5A377BF2-597A-4276-A712-8F2352010489}" type="parTrans" cxnId="{89AD9D9E-FD07-4753-9EE0-C5BA57293D12}">
      <dgm:prSet/>
      <dgm:spPr/>
      <dgm:t>
        <a:bodyPr/>
        <a:lstStyle/>
        <a:p>
          <a:endParaRPr lang="en-US"/>
        </a:p>
      </dgm:t>
    </dgm:pt>
    <dgm:pt modelId="{806057C4-D6AF-483E-9495-502958ED80FD}" type="sibTrans" cxnId="{89AD9D9E-FD07-4753-9EE0-C5BA57293D12}">
      <dgm:prSet/>
      <dgm:spPr/>
      <dgm:t>
        <a:bodyPr/>
        <a:lstStyle/>
        <a:p>
          <a:endParaRPr lang="en-US"/>
        </a:p>
      </dgm:t>
    </dgm:pt>
    <dgm:pt modelId="{8F7F038A-36B3-4469-BF98-6B47E799EEBA}" type="pres">
      <dgm:prSet presAssocID="{05AAD70B-9F9A-4C7E-BB22-394921C699A0}" presName="hierChild1" presStyleCnt="0">
        <dgm:presLayoutVars>
          <dgm:orgChart val="1"/>
          <dgm:chPref val="1"/>
          <dgm:dir/>
          <dgm:animOne val="branch"/>
          <dgm:animLvl val="lvl"/>
          <dgm:resizeHandles/>
        </dgm:presLayoutVars>
      </dgm:prSet>
      <dgm:spPr/>
    </dgm:pt>
    <dgm:pt modelId="{7E8D626F-91FC-4AD6-8738-012207FF6115}" type="pres">
      <dgm:prSet presAssocID="{EC8F6B8F-4A9B-4902-9692-3668024495EB}" presName="hierRoot1" presStyleCnt="0">
        <dgm:presLayoutVars>
          <dgm:hierBranch val="init"/>
        </dgm:presLayoutVars>
      </dgm:prSet>
      <dgm:spPr/>
    </dgm:pt>
    <dgm:pt modelId="{C723F038-3A17-414D-8CE0-3A556F527BE2}" type="pres">
      <dgm:prSet presAssocID="{EC8F6B8F-4A9B-4902-9692-3668024495EB}" presName="rootComposite1" presStyleCnt="0"/>
      <dgm:spPr/>
    </dgm:pt>
    <dgm:pt modelId="{38519349-1924-4CBB-8AAD-898C3C0FBF03}" type="pres">
      <dgm:prSet presAssocID="{EC8F6B8F-4A9B-4902-9692-3668024495EB}" presName="rootText1" presStyleLbl="node0" presStyleIdx="0" presStyleCnt="2">
        <dgm:presLayoutVars>
          <dgm:chPref val="3"/>
        </dgm:presLayoutVars>
      </dgm:prSet>
      <dgm:spPr/>
    </dgm:pt>
    <dgm:pt modelId="{4F37D4C2-A11E-426E-B477-E9011D56C5B7}" type="pres">
      <dgm:prSet presAssocID="{EC8F6B8F-4A9B-4902-9692-3668024495EB}" presName="rootConnector1" presStyleLbl="node1" presStyleIdx="0" presStyleCnt="0"/>
      <dgm:spPr/>
    </dgm:pt>
    <dgm:pt modelId="{B155EDBE-184C-408C-987A-8CF8EC447EFA}" type="pres">
      <dgm:prSet presAssocID="{EC8F6B8F-4A9B-4902-9692-3668024495EB}" presName="hierChild2" presStyleCnt="0"/>
      <dgm:spPr/>
    </dgm:pt>
    <dgm:pt modelId="{CD1439A8-33F8-4597-BE1E-7EB1384EC385}" type="pres">
      <dgm:prSet presAssocID="{A595A0D8-978D-4291-A303-657BDC57C936}" presName="Name64" presStyleLbl="parChTrans1D2" presStyleIdx="0" presStyleCnt="6"/>
      <dgm:spPr/>
    </dgm:pt>
    <dgm:pt modelId="{73E0BA24-D1E1-4AC2-8330-554C961B7280}" type="pres">
      <dgm:prSet presAssocID="{6327BCD0-A8CC-49A2-829E-699C024D67A6}" presName="hierRoot2" presStyleCnt="0">
        <dgm:presLayoutVars>
          <dgm:hierBranch val="init"/>
        </dgm:presLayoutVars>
      </dgm:prSet>
      <dgm:spPr/>
    </dgm:pt>
    <dgm:pt modelId="{00A97A22-55AE-4EDF-97C6-AEFEFCBDB826}" type="pres">
      <dgm:prSet presAssocID="{6327BCD0-A8CC-49A2-829E-699C024D67A6}" presName="rootComposite" presStyleCnt="0"/>
      <dgm:spPr/>
    </dgm:pt>
    <dgm:pt modelId="{1AD29BB0-E213-4754-A4FD-BB536FACFE23}" type="pres">
      <dgm:prSet presAssocID="{6327BCD0-A8CC-49A2-829E-699C024D67A6}" presName="rootText" presStyleLbl="node2" presStyleIdx="0" presStyleCnt="6">
        <dgm:presLayoutVars>
          <dgm:chPref val="3"/>
        </dgm:presLayoutVars>
      </dgm:prSet>
      <dgm:spPr/>
    </dgm:pt>
    <dgm:pt modelId="{1D11774E-3EA1-4A1E-A989-9B9344FAF815}" type="pres">
      <dgm:prSet presAssocID="{6327BCD0-A8CC-49A2-829E-699C024D67A6}" presName="rootConnector" presStyleLbl="node2" presStyleIdx="0" presStyleCnt="6"/>
      <dgm:spPr/>
    </dgm:pt>
    <dgm:pt modelId="{61CC18DA-A749-457F-B074-47B2FCF75219}" type="pres">
      <dgm:prSet presAssocID="{6327BCD0-A8CC-49A2-829E-699C024D67A6}" presName="hierChild4" presStyleCnt="0"/>
      <dgm:spPr/>
    </dgm:pt>
    <dgm:pt modelId="{A46FEF93-1E5D-4C74-A8C4-4D6AB0105971}" type="pres">
      <dgm:prSet presAssocID="{6327BCD0-A8CC-49A2-829E-699C024D67A6}" presName="hierChild5" presStyleCnt="0"/>
      <dgm:spPr/>
    </dgm:pt>
    <dgm:pt modelId="{165B9BF1-7025-4E57-9528-49EA106E3BF5}" type="pres">
      <dgm:prSet presAssocID="{CF3C2A1A-C65F-467E-8C3F-E1C1FF36AB55}" presName="Name64" presStyleLbl="parChTrans1D2" presStyleIdx="1" presStyleCnt="6"/>
      <dgm:spPr/>
    </dgm:pt>
    <dgm:pt modelId="{51F2192C-52F9-4056-912E-FAB27E552916}" type="pres">
      <dgm:prSet presAssocID="{B2F118A8-8020-41D0-B1E7-228667A619AE}" presName="hierRoot2" presStyleCnt="0">
        <dgm:presLayoutVars>
          <dgm:hierBranch val="init"/>
        </dgm:presLayoutVars>
      </dgm:prSet>
      <dgm:spPr/>
    </dgm:pt>
    <dgm:pt modelId="{53D640FC-0829-4624-9BDA-16365E5E9359}" type="pres">
      <dgm:prSet presAssocID="{B2F118A8-8020-41D0-B1E7-228667A619AE}" presName="rootComposite" presStyleCnt="0"/>
      <dgm:spPr/>
    </dgm:pt>
    <dgm:pt modelId="{6BFA1B57-0EB7-4739-99B1-94822B8054F8}" type="pres">
      <dgm:prSet presAssocID="{B2F118A8-8020-41D0-B1E7-228667A619AE}" presName="rootText" presStyleLbl="node2" presStyleIdx="1" presStyleCnt="6">
        <dgm:presLayoutVars>
          <dgm:chPref val="3"/>
        </dgm:presLayoutVars>
      </dgm:prSet>
      <dgm:spPr/>
    </dgm:pt>
    <dgm:pt modelId="{0E00DEA1-A4DC-4B7D-855A-71E19E90642F}" type="pres">
      <dgm:prSet presAssocID="{B2F118A8-8020-41D0-B1E7-228667A619AE}" presName="rootConnector" presStyleLbl="node2" presStyleIdx="1" presStyleCnt="6"/>
      <dgm:spPr/>
    </dgm:pt>
    <dgm:pt modelId="{F5E6D029-3E73-4B6D-9A41-110728F089D6}" type="pres">
      <dgm:prSet presAssocID="{B2F118A8-8020-41D0-B1E7-228667A619AE}" presName="hierChild4" presStyleCnt="0"/>
      <dgm:spPr/>
    </dgm:pt>
    <dgm:pt modelId="{037AC6C1-D832-4DC8-952D-400E6D733A43}" type="pres">
      <dgm:prSet presAssocID="{B2F118A8-8020-41D0-B1E7-228667A619AE}" presName="hierChild5" presStyleCnt="0"/>
      <dgm:spPr/>
    </dgm:pt>
    <dgm:pt modelId="{ABFAD70F-FA43-4B11-B8E3-76FFCB7C61A8}" type="pres">
      <dgm:prSet presAssocID="{2C2F5CF2-FBD0-48F5-8967-76C2E889B18D}" presName="Name64" presStyleLbl="parChTrans1D2" presStyleIdx="2" presStyleCnt="6"/>
      <dgm:spPr/>
    </dgm:pt>
    <dgm:pt modelId="{D5A850EC-2316-41AF-8443-C8E5062F5764}" type="pres">
      <dgm:prSet presAssocID="{737C6357-CC39-4BDB-AB27-6AF26CF54133}" presName="hierRoot2" presStyleCnt="0">
        <dgm:presLayoutVars>
          <dgm:hierBranch val="init"/>
        </dgm:presLayoutVars>
      </dgm:prSet>
      <dgm:spPr/>
    </dgm:pt>
    <dgm:pt modelId="{71081481-A99E-4633-B6CC-2DA83A839217}" type="pres">
      <dgm:prSet presAssocID="{737C6357-CC39-4BDB-AB27-6AF26CF54133}" presName="rootComposite" presStyleCnt="0"/>
      <dgm:spPr/>
    </dgm:pt>
    <dgm:pt modelId="{954823B0-B738-45C8-96A9-7CB38459F8E9}" type="pres">
      <dgm:prSet presAssocID="{737C6357-CC39-4BDB-AB27-6AF26CF54133}" presName="rootText" presStyleLbl="node2" presStyleIdx="2" presStyleCnt="6">
        <dgm:presLayoutVars>
          <dgm:chPref val="3"/>
        </dgm:presLayoutVars>
      </dgm:prSet>
      <dgm:spPr/>
    </dgm:pt>
    <dgm:pt modelId="{F6987AA6-33DA-41E1-8453-966E366CF667}" type="pres">
      <dgm:prSet presAssocID="{737C6357-CC39-4BDB-AB27-6AF26CF54133}" presName="rootConnector" presStyleLbl="node2" presStyleIdx="2" presStyleCnt="6"/>
      <dgm:spPr/>
    </dgm:pt>
    <dgm:pt modelId="{08B68D99-517A-452A-9BC0-F0EBF1895AB8}" type="pres">
      <dgm:prSet presAssocID="{737C6357-CC39-4BDB-AB27-6AF26CF54133}" presName="hierChild4" presStyleCnt="0"/>
      <dgm:spPr/>
    </dgm:pt>
    <dgm:pt modelId="{03758E19-3015-4E64-846D-1357B0F37744}" type="pres">
      <dgm:prSet presAssocID="{737C6357-CC39-4BDB-AB27-6AF26CF54133}" presName="hierChild5" presStyleCnt="0"/>
      <dgm:spPr/>
    </dgm:pt>
    <dgm:pt modelId="{FBE4A6A7-9649-4906-8D4E-3C26A2E2DD72}" type="pres">
      <dgm:prSet presAssocID="{969AA4DE-87D0-4CFD-8F92-CC3E6FE31C23}" presName="Name64" presStyleLbl="parChTrans1D2" presStyleIdx="3" presStyleCnt="6"/>
      <dgm:spPr/>
    </dgm:pt>
    <dgm:pt modelId="{27DE28B3-E746-4F8F-AF5A-EBA693E6331F}" type="pres">
      <dgm:prSet presAssocID="{B2537F9A-6269-4AE4-AA7D-43BEEF05630A}" presName="hierRoot2" presStyleCnt="0">
        <dgm:presLayoutVars>
          <dgm:hierBranch val="init"/>
        </dgm:presLayoutVars>
      </dgm:prSet>
      <dgm:spPr/>
    </dgm:pt>
    <dgm:pt modelId="{DA4E70DD-6DFB-44CC-B4CE-0F1D2CA5C515}" type="pres">
      <dgm:prSet presAssocID="{B2537F9A-6269-4AE4-AA7D-43BEEF05630A}" presName="rootComposite" presStyleCnt="0"/>
      <dgm:spPr/>
    </dgm:pt>
    <dgm:pt modelId="{5CD15777-0877-41A3-B256-1F21FA81B722}" type="pres">
      <dgm:prSet presAssocID="{B2537F9A-6269-4AE4-AA7D-43BEEF05630A}" presName="rootText" presStyleLbl="node2" presStyleIdx="3" presStyleCnt="6">
        <dgm:presLayoutVars>
          <dgm:chPref val="3"/>
        </dgm:presLayoutVars>
      </dgm:prSet>
      <dgm:spPr/>
    </dgm:pt>
    <dgm:pt modelId="{2D4E7527-DA1B-405C-9989-9AEFE7DCDF5C}" type="pres">
      <dgm:prSet presAssocID="{B2537F9A-6269-4AE4-AA7D-43BEEF05630A}" presName="rootConnector" presStyleLbl="node2" presStyleIdx="3" presStyleCnt="6"/>
      <dgm:spPr/>
    </dgm:pt>
    <dgm:pt modelId="{79958245-C720-48CE-8B3B-8D0C3995E061}" type="pres">
      <dgm:prSet presAssocID="{B2537F9A-6269-4AE4-AA7D-43BEEF05630A}" presName="hierChild4" presStyleCnt="0"/>
      <dgm:spPr/>
    </dgm:pt>
    <dgm:pt modelId="{EB5D557F-5D53-4819-AC5B-A34F8EFD53AF}" type="pres">
      <dgm:prSet presAssocID="{B2537F9A-6269-4AE4-AA7D-43BEEF05630A}" presName="hierChild5" presStyleCnt="0"/>
      <dgm:spPr/>
    </dgm:pt>
    <dgm:pt modelId="{8D25FC47-4FC6-4E95-B377-B6A7D2684956}" type="pres">
      <dgm:prSet presAssocID="{3D88E8B7-A878-4778-9C73-4B485368B6AE}" presName="Name64" presStyleLbl="parChTrans1D2" presStyleIdx="4" presStyleCnt="6"/>
      <dgm:spPr/>
    </dgm:pt>
    <dgm:pt modelId="{C455313C-C592-47C0-8A92-480E34DFFC8E}" type="pres">
      <dgm:prSet presAssocID="{0D7CC70B-4696-4B89-B9F9-981BF074D78A}" presName="hierRoot2" presStyleCnt="0">
        <dgm:presLayoutVars>
          <dgm:hierBranch val="init"/>
        </dgm:presLayoutVars>
      </dgm:prSet>
      <dgm:spPr/>
    </dgm:pt>
    <dgm:pt modelId="{1F4E4AFE-BD51-45CA-A752-338BB0202949}" type="pres">
      <dgm:prSet presAssocID="{0D7CC70B-4696-4B89-B9F9-981BF074D78A}" presName="rootComposite" presStyleCnt="0"/>
      <dgm:spPr/>
    </dgm:pt>
    <dgm:pt modelId="{6AA1DC4F-9A52-42E2-A20C-854BA40C1A26}" type="pres">
      <dgm:prSet presAssocID="{0D7CC70B-4696-4B89-B9F9-981BF074D78A}" presName="rootText" presStyleLbl="node2" presStyleIdx="4" presStyleCnt="6">
        <dgm:presLayoutVars>
          <dgm:chPref val="3"/>
        </dgm:presLayoutVars>
      </dgm:prSet>
      <dgm:spPr/>
    </dgm:pt>
    <dgm:pt modelId="{37C03E95-5074-4A1B-AED8-3246224B3560}" type="pres">
      <dgm:prSet presAssocID="{0D7CC70B-4696-4B89-B9F9-981BF074D78A}" presName="rootConnector" presStyleLbl="node2" presStyleIdx="4" presStyleCnt="6"/>
      <dgm:spPr/>
    </dgm:pt>
    <dgm:pt modelId="{3107A893-9D2B-4F02-B11C-816FBCBC8FA9}" type="pres">
      <dgm:prSet presAssocID="{0D7CC70B-4696-4B89-B9F9-981BF074D78A}" presName="hierChild4" presStyleCnt="0"/>
      <dgm:spPr/>
    </dgm:pt>
    <dgm:pt modelId="{335BDF47-0B0A-4B0C-8553-2609216047CE}" type="pres">
      <dgm:prSet presAssocID="{0D7CC70B-4696-4B89-B9F9-981BF074D78A}" presName="hierChild5" presStyleCnt="0"/>
      <dgm:spPr/>
    </dgm:pt>
    <dgm:pt modelId="{C8664F36-2FA2-47CE-9C90-DA112EB1B3E5}" type="pres">
      <dgm:prSet presAssocID="{3A460C4F-297C-497C-A169-034C81EA8B39}" presName="Name64" presStyleLbl="parChTrans1D2" presStyleIdx="5" presStyleCnt="6"/>
      <dgm:spPr/>
    </dgm:pt>
    <dgm:pt modelId="{B00C3709-A236-4C21-B637-D7BAF3176E85}" type="pres">
      <dgm:prSet presAssocID="{6C628965-22D8-4B8D-9F8A-EF302E3DE91C}" presName="hierRoot2" presStyleCnt="0">
        <dgm:presLayoutVars>
          <dgm:hierBranch val="init"/>
        </dgm:presLayoutVars>
      </dgm:prSet>
      <dgm:spPr/>
    </dgm:pt>
    <dgm:pt modelId="{E95D8E95-BFF5-4A55-BC07-0CE012B2248C}" type="pres">
      <dgm:prSet presAssocID="{6C628965-22D8-4B8D-9F8A-EF302E3DE91C}" presName="rootComposite" presStyleCnt="0"/>
      <dgm:spPr/>
    </dgm:pt>
    <dgm:pt modelId="{141478B1-EDE5-4517-9166-F9766C26FE7B}" type="pres">
      <dgm:prSet presAssocID="{6C628965-22D8-4B8D-9F8A-EF302E3DE91C}" presName="rootText" presStyleLbl="node2" presStyleIdx="5" presStyleCnt="6">
        <dgm:presLayoutVars>
          <dgm:chPref val="3"/>
        </dgm:presLayoutVars>
      </dgm:prSet>
      <dgm:spPr/>
    </dgm:pt>
    <dgm:pt modelId="{7B515E1E-FABF-48FF-BC9F-7AA320EECB8E}" type="pres">
      <dgm:prSet presAssocID="{6C628965-22D8-4B8D-9F8A-EF302E3DE91C}" presName="rootConnector" presStyleLbl="node2" presStyleIdx="5" presStyleCnt="6"/>
      <dgm:spPr/>
    </dgm:pt>
    <dgm:pt modelId="{F390E8B4-D9C9-447F-B437-60AF239B5F6C}" type="pres">
      <dgm:prSet presAssocID="{6C628965-22D8-4B8D-9F8A-EF302E3DE91C}" presName="hierChild4" presStyleCnt="0"/>
      <dgm:spPr/>
    </dgm:pt>
    <dgm:pt modelId="{24F2FE98-4773-427F-9EF4-12199C3077F8}" type="pres">
      <dgm:prSet presAssocID="{6C628965-22D8-4B8D-9F8A-EF302E3DE91C}" presName="hierChild5" presStyleCnt="0"/>
      <dgm:spPr/>
    </dgm:pt>
    <dgm:pt modelId="{BD2B199C-347A-4C6D-B04E-0671FFCCDDE4}" type="pres">
      <dgm:prSet presAssocID="{EC8F6B8F-4A9B-4902-9692-3668024495EB}" presName="hierChild3" presStyleCnt="0"/>
      <dgm:spPr/>
    </dgm:pt>
    <dgm:pt modelId="{17DEDEAA-301B-4938-A46D-FF4D3F0EB92B}" type="pres">
      <dgm:prSet presAssocID="{44F6B6EA-0D78-4C61-809F-2754716F626B}" presName="hierRoot1" presStyleCnt="0">
        <dgm:presLayoutVars>
          <dgm:hierBranch val="init"/>
        </dgm:presLayoutVars>
      </dgm:prSet>
      <dgm:spPr/>
    </dgm:pt>
    <dgm:pt modelId="{90D9293D-A282-433F-948D-D254EC1F1564}" type="pres">
      <dgm:prSet presAssocID="{44F6B6EA-0D78-4C61-809F-2754716F626B}" presName="rootComposite1" presStyleCnt="0"/>
      <dgm:spPr/>
    </dgm:pt>
    <dgm:pt modelId="{EB3E2403-0071-4831-BE49-B6A1223A5E87}" type="pres">
      <dgm:prSet presAssocID="{44F6B6EA-0D78-4C61-809F-2754716F626B}" presName="rootText1" presStyleLbl="node0" presStyleIdx="1" presStyleCnt="2">
        <dgm:presLayoutVars>
          <dgm:chPref val="3"/>
        </dgm:presLayoutVars>
      </dgm:prSet>
      <dgm:spPr/>
    </dgm:pt>
    <dgm:pt modelId="{9437C0A1-2C9A-461A-A759-E87201F55CBD}" type="pres">
      <dgm:prSet presAssocID="{44F6B6EA-0D78-4C61-809F-2754716F626B}" presName="rootConnector1" presStyleLbl="node1" presStyleIdx="0" presStyleCnt="0"/>
      <dgm:spPr/>
    </dgm:pt>
    <dgm:pt modelId="{7902D98E-CBF7-4C34-BC44-AF1312EB2531}" type="pres">
      <dgm:prSet presAssocID="{44F6B6EA-0D78-4C61-809F-2754716F626B}" presName="hierChild2" presStyleCnt="0"/>
      <dgm:spPr/>
    </dgm:pt>
    <dgm:pt modelId="{C52BBABD-BF53-43A1-8C80-B27D6507FFDF}" type="pres">
      <dgm:prSet presAssocID="{44F6B6EA-0D78-4C61-809F-2754716F626B}" presName="hierChild3" presStyleCnt="0"/>
      <dgm:spPr/>
    </dgm:pt>
  </dgm:ptLst>
  <dgm:cxnLst>
    <dgm:cxn modelId="{80AB4400-F109-4AB8-B918-EDCFCA64F126}" type="presOf" srcId="{6327BCD0-A8CC-49A2-829E-699C024D67A6}" destId="{1D11774E-3EA1-4A1E-A989-9B9344FAF815}" srcOrd="1" destOrd="0" presId="urn:microsoft.com/office/officeart/2009/3/layout/HorizontalOrganizationChart"/>
    <dgm:cxn modelId="{A94C8200-DB24-47EB-BCB8-A7BD57991B53}" type="presOf" srcId="{44F6B6EA-0D78-4C61-809F-2754716F626B}" destId="{EB3E2403-0071-4831-BE49-B6A1223A5E87}" srcOrd="0" destOrd="0" presId="urn:microsoft.com/office/officeart/2009/3/layout/HorizontalOrganizationChart"/>
    <dgm:cxn modelId="{0EE88803-1F56-421C-A73E-0D7CA0513C0E}" type="presOf" srcId="{0D7CC70B-4696-4B89-B9F9-981BF074D78A}" destId="{6AA1DC4F-9A52-42E2-A20C-854BA40C1A26}" srcOrd="0" destOrd="0" presId="urn:microsoft.com/office/officeart/2009/3/layout/HorizontalOrganizationChart"/>
    <dgm:cxn modelId="{68B1CF09-B2F3-4FFF-ADEA-CF9F71F96DE3}" type="presOf" srcId="{6327BCD0-A8CC-49A2-829E-699C024D67A6}" destId="{1AD29BB0-E213-4754-A4FD-BB536FACFE23}" srcOrd="0" destOrd="0" presId="urn:microsoft.com/office/officeart/2009/3/layout/HorizontalOrganizationChart"/>
    <dgm:cxn modelId="{699EC70A-C2E1-4A50-85BE-C4BBDB7DB1F9}" srcId="{05AAD70B-9F9A-4C7E-BB22-394921C699A0}" destId="{EC8F6B8F-4A9B-4902-9692-3668024495EB}" srcOrd="0" destOrd="0" parTransId="{E813A8C6-B4F5-4844-AF6F-90C6E3D2BC2A}" sibTransId="{1A03EF78-F733-44D1-84F6-67A1CFDF0042}"/>
    <dgm:cxn modelId="{C685A535-0178-49F3-B114-2334568CACBD}" type="presOf" srcId="{2C2F5CF2-FBD0-48F5-8967-76C2E889B18D}" destId="{ABFAD70F-FA43-4B11-B8E3-76FFCB7C61A8}" srcOrd="0" destOrd="0" presId="urn:microsoft.com/office/officeart/2009/3/layout/HorizontalOrganizationChart"/>
    <dgm:cxn modelId="{D3C90F3D-27E8-4D30-AF1A-CFB20B953D34}" type="presOf" srcId="{3D88E8B7-A878-4778-9C73-4B485368B6AE}" destId="{8D25FC47-4FC6-4E95-B377-B6A7D2684956}" srcOrd="0" destOrd="0" presId="urn:microsoft.com/office/officeart/2009/3/layout/HorizontalOrganizationChart"/>
    <dgm:cxn modelId="{F8951848-3B3C-4A97-A4F9-B50B846312DC}" type="presOf" srcId="{6C628965-22D8-4B8D-9F8A-EF302E3DE91C}" destId="{7B515E1E-FABF-48FF-BC9F-7AA320EECB8E}" srcOrd="1" destOrd="0" presId="urn:microsoft.com/office/officeart/2009/3/layout/HorizontalOrganizationChart"/>
    <dgm:cxn modelId="{BC912A4C-D0D7-400D-ADFF-95236FA54325}" type="presOf" srcId="{969AA4DE-87D0-4CFD-8F92-CC3E6FE31C23}" destId="{FBE4A6A7-9649-4906-8D4E-3C26A2E2DD72}" srcOrd="0" destOrd="0" presId="urn:microsoft.com/office/officeart/2009/3/layout/HorizontalOrganizationChart"/>
    <dgm:cxn modelId="{170C6453-4E5D-478D-9DC7-A7E397608C70}" srcId="{EC8F6B8F-4A9B-4902-9692-3668024495EB}" destId="{0D7CC70B-4696-4B89-B9F9-981BF074D78A}" srcOrd="4" destOrd="0" parTransId="{3D88E8B7-A878-4778-9C73-4B485368B6AE}" sibTransId="{E9C7C728-5794-47F1-843F-C4CE523F2C7C}"/>
    <dgm:cxn modelId="{FC93967E-D3FD-45AD-9999-DD708A722174}" type="presOf" srcId="{B2F118A8-8020-41D0-B1E7-228667A619AE}" destId="{0E00DEA1-A4DC-4B7D-855A-71E19E90642F}" srcOrd="1" destOrd="0" presId="urn:microsoft.com/office/officeart/2009/3/layout/HorizontalOrganizationChart"/>
    <dgm:cxn modelId="{09832A9A-9A6B-4839-862A-04EF51AD65FF}" type="presOf" srcId="{B2537F9A-6269-4AE4-AA7D-43BEEF05630A}" destId="{2D4E7527-DA1B-405C-9989-9AEFE7DCDF5C}" srcOrd="1" destOrd="0" presId="urn:microsoft.com/office/officeart/2009/3/layout/HorizontalOrganizationChart"/>
    <dgm:cxn modelId="{89AD9D9E-FD07-4753-9EE0-C5BA57293D12}" srcId="{05AAD70B-9F9A-4C7E-BB22-394921C699A0}" destId="{44F6B6EA-0D78-4C61-809F-2754716F626B}" srcOrd="1" destOrd="0" parTransId="{5A377BF2-597A-4276-A712-8F2352010489}" sibTransId="{806057C4-D6AF-483E-9495-502958ED80FD}"/>
    <dgm:cxn modelId="{3681E7A1-37B6-4ECF-B08F-945A42AA2F0F}" srcId="{EC8F6B8F-4A9B-4902-9692-3668024495EB}" destId="{737C6357-CC39-4BDB-AB27-6AF26CF54133}" srcOrd="2" destOrd="0" parTransId="{2C2F5CF2-FBD0-48F5-8967-76C2E889B18D}" sibTransId="{5B751A72-81CB-460E-977E-4F70FA2EFD29}"/>
    <dgm:cxn modelId="{3ECF7BA2-2CEE-4851-95BF-9488F3E7C96A}" type="presOf" srcId="{B2F118A8-8020-41D0-B1E7-228667A619AE}" destId="{6BFA1B57-0EB7-4739-99B1-94822B8054F8}" srcOrd="0" destOrd="0" presId="urn:microsoft.com/office/officeart/2009/3/layout/HorizontalOrganizationChart"/>
    <dgm:cxn modelId="{CCBAF1A6-9634-4731-834C-5CA12F802C6D}" srcId="{EC8F6B8F-4A9B-4902-9692-3668024495EB}" destId="{6327BCD0-A8CC-49A2-829E-699C024D67A6}" srcOrd="0" destOrd="0" parTransId="{A595A0D8-978D-4291-A303-657BDC57C936}" sibTransId="{73B12435-29FD-4F0A-AEBB-40B21FD20D2E}"/>
    <dgm:cxn modelId="{D8CB52A7-BA7D-4A18-AF0F-0D4F04666B43}" type="presOf" srcId="{EC8F6B8F-4A9B-4902-9692-3668024495EB}" destId="{38519349-1924-4CBB-8AAD-898C3C0FBF03}" srcOrd="0" destOrd="0" presId="urn:microsoft.com/office/officeart/2009/3/layout/HorizontalOrganizationChart"/>
    <dgm:cxn modelId="{09BF89B4-2280-41BD-A36F-0F0AF4048AEC}" type="presOf" srcId="{05AAD70B-9F9A-4C7E-BB22-394921C699A0}" destId="{8F7F038A-36B3-4469-BF98-6B47E799EEBA}" srcOrd="0" destOrd="0" presId="urn:microsoft.com/office/officeart/2009/3/layout/HorizontalOrganizationChart"/>
    <dgm:cxn modelId="{C0BE0EB8-56DE-4D55-A1FB-7EFD18919F77}" type="presOf" srcId="{737C6357-CC39-4BDB-AB27-6AF26CF54133}" destId="{954823B0-B738-45C8-96A9-7CB38459F8E9}" srcOrd="0" destOrd="0" presId="urn:microsoft.com/office/officeart/2009/3/layout/HorizontalOrganizationChart"/>
    <dgm:cxn modelId="{D1AF11BE-9047-466D-BE0F-B24231AC8D93}" type="presOf" srcId="{3A460C4F-297C-497C-A169-034C81EA8B39}" destId="{C8664F36-2FA2-47CE-9C90-DA112EB1B3E5}" srcOrd="0" destOrd="0" presId="urn:microsoft.com/office/officeart/2009/3/layout/HorizontalOrganizationChart"/>
    <dgm:cxn modelId="{E92F2BC0-A419-4124-82A3-A29D0CB3FF87}" type="presOf" srcId="{737C6357-CC39-4BDB-AB27-6AF26CF54133}" destId="{F6987AA6-33DA-41E1-8453-966E366CF667}" srcOrd="1" destOrd="0" presId="urn:microsoft.com/office/officeart/2009/3/layout/HorizontalOrganizationChart"/>
    <dgm:cxn modelId="{A8109BC5-7407-4D4E-BC01-691117B5CA99}" type="presOf" srcId="{B2537F9A-6269-4AE4-AA7D-43BEEF05630A}" destId="{5CD15777-0877-41A3-B256-1F21FA81B722}" srcOrd="0" destOrd="0" presId="urn:microsoft.com/office/officeart/2009/3/layout/HorizontalOrganizationChart"/>
    <dgm:cxn modelId="{35F633D5-73F3-4A12-8E30-C187B48711A8}" type="presOf" srcId="{CF3C2A1A-C65F-467E-8C3F-E1C1FF36AB55}" destId="{165B9BF1-7025-4E57-9528-49EA106E3BF5}" srcOrd="0" destOrd="0" presId="urn:microsoft.com/office/officeart/2009/3/layout/HorizontalOrganizationChart"/>
    <dgm:cxn modelId="{4163E3D6-31E4-410A-8849-AFD5B37ADE83}" type="presOf" srcId="{6C628965-22D8-4B8D-9F8A-EF302E3DE91C}" destId="{141478B1-EDE5-4517-9166-F9766C26FE7B}" srcOrd="0" destOrd="0" presId="urn:microsoft.com/office/officeart/2009/3/layout/HorizontalOrganizationChart"/>
    <dgm:cxn modelId="{921EEFDC-18B3-4457-A9A5-AF426C6D00C7}" type="presOf" srcId="{A595A0D8-978D-4291-A303-657BDC57C936}" destId="{CD1439A8-33F8-4597-BE1E-7EB1384EC385}" srcOrd="0" destOrd="0" presId="urn:microsoft.com/office/officeart/2009/3/layout/HorizontalOrganizationChart"/>
    <dgm:cxn modelId="{DA2EF2E5-3B5D-4F15-BCA8-165AD975A5DA}" type="presOf" srcId="{44F6B6EA-0D78-4C61-809F-2754716F626B}" destId="{9437C0A1-2C9A-461A-A759-E87201F55CBD}" srcOrd="1" destOrd="0" presId="urn:microsoft.com/office/officeart/2009/3/layout/HorizontalOrganizationChart"/>
    <dgm:cxn modelId="{ED16FBE6-1668-4853-ACCD-A897819493CA}" srcId="{EC8F6B8F-4A9B-4902-9692-3668024495EB}" destId="{B2537F9A-6269-4AE4-AA7D-43BEEF05630A}" srcOrd="3" destOrd="0" parTransId="{969AA4DE-87D0-4CFD-8F92-CC3E6FE31C23}" sibTransId="{88573792-5D13-4B84-B477-0C4A901F53A9}"/>
    <dgm:cxn modelId="{5B8C91F4-B2F4-47B7-9E91-02E1B426DE2E}" type="presOf" srcId="{0D7CC70B-4696-4B89-B9F9-981BF074D78A}" destId="{37C03E95-5074-4A1B-AED8-3246224B3560}" srcOrd="1" destOrd="0" presId="urn:microsoft.com/office/officeart/2009/3/layout/HorizontalOrganizationChart"/>
    <dgm:cxn modelId="{A151F6F7-B8B8-415C-A649-0AC57ACDCBB2}" type="presOf" srcId="{EC8F6B8F-4A9B-4902-9692-3668024495EB}" destId="{4F37D4C2-A11E-426E-B477-E9011D56C5B7}" srcOrd="1" destOrd="0" presId="urn:microsoft.com/office/officeart/2009/3/layout/HorizontalOrganizationChart"/>
    <dgm:cxn modelId="{78E07BF9-A1BC-4118-9A82-5E9BBE431114}" srcId="{EC8F6B8F-4A9B-4902-9692-3668024495EB}" destId="{B2F118A8-8020-41D0-B1E7-228667A619AE}" srcOrd="1" destOrd="0" parTransId="{CF3C2A1A-C65F-467E-8C3F-E1C1FF36AB55}" sibTransId="{9CDE5878-2263-435E-A796-91E9725389CE}"/>
    <dgm:cxn modelId="{5CA2FAFB-7961-449E-BF7D-7C95673B7505}" srcId="{EC8F6B8F-4A9B-4902-9692-3668024495EB}" destId="{6C628965-22D8-4B8D-9F8A-EF302E3DE91C}" srcOrd="5" destOrd="0" parTransId="{3A460C4F-297C-497C-A169-034C81EA8B39}" sibTransId="{4F98B109-5B09-4821-820B-968DB953A8D2}"/>
    <dgm:cxn modelId="{01494E15-5D58-459A-B3DE-B766044BDC4A}" type="presParOf" srcId="{8F7F038A-36B3-4469-BF98-6B47E799EEBA}" destId="{7E8D626F-91FC-4AD6-8738-012207FF6115}" srcOrd="0" destOrd="0" presId="urn:microsoft.com/office/officeart/2009/3/layout/HorizontalOrganizationChart"/>
    <dgm:cxn modelId="{508C3BA7-74FB-42A4-BA00-AE87992AEBBD}" type="presParOf" srcId="{7E8D626F-91FC-4AD6-8738-012207FF6115}" destId="{C723F038-3A17-414D-8CE0-3A556F527BE2}" srcOrd="0" destOrd="0" presId="urn:microsoft.com/office/officeart/2009/3/layout/HorizontalOrganizationChart"/>
    <dgm:cxn modelId="{27F5E441-1E08-40CC-AA29-7AE5C60AC94E}" type="presParOf" srcId="{C723F038-3A17-414D-8CE0-3A556F527BE2}" destId="{38519349-1924-4CBB-8AAD-898C3C0FBF03}" srcOrd="0" destOrd="0" presId="urn:microsoft.com/office/officeart/2009/3/layout/HorizontalOrganizationChart"/>
    <dgm:cxn modelId="{91592331-028D-4918-9B6D-277C894CE386}" type="presParOf" srcId="{C723F038-3A17-414D-8CE0-3A556F527BE2}" destId="{4F37D4C2-A11E-426E-B477-E9011D56C5B7}" srcOrd="1" destOrd="0" presId="urn:microsoft.com/office/officeart/2009/3/layout/HorizontalOrganizationChart"/>
    <dgm:cxn modelId="{C28815A5-5C37-4CD2-9A2A-5C370E5443A1}" type="presParOf" srcId="{7E8D626F-91FC-4AD6-8738-012207FF6115}" destId="{B155EDBE-184C-408C-987A-8CF8EC447EFA}" srcOrd="1" destOrd="0" presId="urn:microsoft.com/office/officeart/2009/3/layout/HorizontalOrganizationChart"/>
    <dgm:cxn modelId="{CBD47C06-BC6F-4C2A-AD3C-B1E5DE71FB50}" type="presParOf" srcId="{B155EDBE-184C-408C-987A-8CF8EC447EFA}" destId="{CD1439A8-33F8-4597-BE1E-7EB1384EC385}" srcOrd="0" destOrd="0" presId="urn:microsoft.com/office/officeart/2009/3/layout/HorizontalOrganizationChart"/>
    <dgm:cxn modelId="{C52D4C25-7B4C-4FA4-AC60-8EC1A5A97918}" type="presParOf" srcId="{B155EDBE-184C-408C-987A-8CF8EC447EFA}" destId="{73E0BA24-D1E1-4AC2-8330-554C961B7280}" srcOrd="1" destOrd="0" presId="urn:microsoft.com/office/officeart/2009/3/layout/HorizontalOrganizationChart"/>
    <dgm:cxn modelId="{AF35E9E2-136B-4283-BBC8-83A22CF24115}" type="presParOf" srcId="{73E0BA24-D1E1-4AC2-8330-554C961B7280}" destId="{00A97A22-55AE-4EDF-97C6-AEFEFCBDB826}" srcOrd="0" destOrd="0" presId="urn:microsoft.com/office/officeart/2009/3/layout/HorizontalOrganizationChart"/>
    <dgm:cxn modelId="{1B04AA32-97FB-49D8-901D-152617BFFCF4}" type="presParOf" srcId="{00A97A22-55AE-4EDF-97C6-AEFEFCBDB826}" destId="{1AD29BB0-E213-4754-A4FD-BB536FACFE23}" srcOrd="0" destOrd="0" presId="urn:microsoft.com/office/officeart/2009/3/layout/HorizontalOrganizationChart"/>
    <dgm:cxn modelId="{0DCC59E4-526C-45B2-BD13-6C661B4427EA}" type="presParOf" srcId="{00A97A22-55AE-4EDF-97C6-AEFEFCBDB826}" destId="{1D11774E-3EA1-4A1E-A989-9B9344FAF815}" srcOrd="1" destOrd="0" presId="urn:microsoft.com/office/officeart/2009/3/layout/HorizontalOrganizationChart"/>
    <dgm:cxn modelId="{6D30E94C-5894-40AA-8BB3-D57CD45414BA}" type="presParOf" srcId="{73E0BA24-D1E1-4AC2-8330-554C961B7280}" destId="{61CC18DA-A749-457F-B074-47B2FCF75219}" srcOrd="1" destOrd="0" presId="urn:microsoft.com/office/officeart/2009/3/layout/HorizontalOrganizationChart"/>
    <dgm:cxn modelId="{C15211ED-5008-47DC-B92F-A696B3B9E273}" type="presParOf" srcId="{73E0BA24-D1E1-4AC2-8330-554C961B7280}" destId="{A46FEF93-1E5D-4C74-A8C4-4D6AB0105971}" srcOrd="2" destOrd="0" presId="urn:microsoft.com/office/officeart/2009/3/layout/HorizontalOrganizationChart"/>
    <dgm:cxn modelId="{F0E6FF15-7B06-4CE6-892A-6F3FB52A2EA7}" type="presParOf" srcId="{B155EDBE-184C-408C-987A-8CF8EC447EFA}" destId="{165B9BF1-7025-4E57-9528-49EA106E3BF5}" srcOrd="2" destOrd="0" presId="urn:microsoft.com/office/officeart/2009/3/layout/HorizontalOrganizationChart"/>
    <dgm:cxn modelId="{5713F3B5-A4A5-48EE-9E66-86A065B5A6A5}" type="presParOf" srcId="{B155EDBE-184C-408C-987A-8CF8EC447EFA}" destId="{51F2192C-52F9-4056-912E-FAB27E552916}" srcOrd="3" destOrd="0" presId="urn:microsoft.com/office/officeart/2009/3/layout/HorizontalOrganizationChart"/>
    <dgm:cxn modelId="{A313A2E0-7DB1-4F82-B484-214E78C35CA3}" type="presParOf" srcId="{51F2192C-52F9-4056-912E-FAB27E552916}" destId="{53D640FC-0829-4624-9BDA-16365E5E9359}" srcOrd="0" destOrd="0" presId="urn:microsoft.com/office/officeart/2009/3/layout/HorizontalOrganizationChart"/>
    <dgm:cxn modelId="{1E43ABC7-5723-4DB8-90F6-92C96FD99B62}" type="presParOf" srcId="{53D640FC-0829-4624-9BDA-16365E5E9359}" destId="{6BFA1B57-0EB7-4739-99B1-94822B8054F8}" srcOrd="0" destOrd="0" presId="urn:microsoft.com/office/officeart/2009/3/layout/HorizontalOrganizationChart"/>
    <dgm:cxn modelId="{827EE505-5E9B-4CDF-97F9-39DE6E104DDF}" type="presParOf" srcId="{53D640FC-0829-4624-9BDA-16365E5E9359}" destId="{0E00DEA1-A4DC-4B7D-855A-71E19E90642F}" srcOrd="1" destOrd="0" presId="urn:microsoft.com/office/officeart/2009/3/layout/HorizontalOrganizationChart"/>
    <dgm:cxn modelId="{F7C7E7B3-0DF8-430D-AE7D-DFE08EC7E46D}" type="presParOf" srcId="{51F2192C-52F9-4056-912E-FAB27E552916}" destId="{F5E6D029-3E73-4B6D-9A41-110728F089D6}" srcOrd="1" destOrd="0" presId="urn:microsoft.com/office/officeart/2009/3/layout/HorizontalOrganizationChart"/>
    <dgm:cxn modelId="{F05771FF-56FD-4607-B80B-6CA1736B2697}" type="presParOf" srcId="{51F2192C-52F9-4056-912E-FAB27E552916}" destId="{037AC6C1-D832-4DC8-952D-400E6D733A43}" srcOrd="2" destOrd="0" presId="urn:microsoft.com/office/officeart/2009/3/layout/HorizontalOrganizationChart"/>
    <dgm:cxn modelId="{639C4C59-489F-4ADF-AC9D-9E4546AE9C9B}" type="presParOf" srcId="{B155EDBE-184C-408C-987A-8CF8EC447EFA}" destId="{ABFAD70F-FA43-4B11-B8E3-76FFCB7C61A8}" srcOrd="4" destOrd="0" presId="urn:microsoft.com/office/officeart/2009/3/layout/HorizontalOrganizationChart"/>
    <dgm:cxn modelId="{1B6106CA-7E71-4421-A9E3-FFA9F8D060F1}" type="presParOf" srcId="{B155EDBE-184C-408C-987A-8CF8EC447EFA}" destId="{D5A850EC-2316-41AF-8443-C8E5062F5764}" srcOrd="5" destOrd="0" presId="urn:microsoft.com/office/officeart/2009/3/layout/HorizontalOrganizationChart"/>
    <dgm:cxn modelId="{CC5EB7CA-0674-4A93-8641-4A5F53316F41}" type="presParOf" srcId="{D5A850EC-2316-41AF-8443-C8E5062F5764}" destId="{71081481-A99E-4633-B6CC-2DA83A839217}" srcOrd="0" destOrd="0" presId="urn:microsoft.com/office/officeart/2009/3/layout/HorizontalOrganizationChart"/>
    <dgm:cxn modelId="{1CD95755-06A7-4724-B554-8DC957028771}" type="presParOf" srcId="{71081481-A99E-4633-B6CC-2DA83A839217}" destId="{954823B0-B738-45C8-96A9-7CB38459F8E9}" srcOrd="0" destOrd="0" presId="urn:microsoft.com/office/officeart/2009/3/layout/HorizontalOrganizationChart"/>
    <dgm:cxn modelId="{F65E51D6-2C6E-4BFD-87D5-5A4119F41F56}" type="presParOf" srcId="{71081481-A99E-4633-B6CC-2DA83A839217}" destId="{F6987AA6-33DA-41E1-8453-966E366CF667}" srcOrd="1" destOrd="0" presId="urn:microsoft.com/office/officeart/2009/3/layout/HorizontalOrganizationChart"/>
    <dgm:cxn modelId="{2C8410E3-CF5D-43CA-A9F2-8CF60FB4C1EC}" type="presParOf" srcId="{D5A850EC-2316-41AF-8443-C8E5062F5764}" destId="{08B68D99-517A-452A-9BC0-F0EBF1895AB8}" srcOrd="1" destOrd="0" presId="urn:microsoft.com/office/officeart/2009/3/layout/HorizontalOrganizationChart"/>
    <dgm:cxn modelId="{026DF7E9-F086-4894-BC1F-046A915A08F5}" type="presParOf" srcId="{D5A850EC-2316-41AF-8443-C8E5062F5764}" destId="{03758E19-3015-4E64-846D-1357B0F37744}" srcOrd="2" destOrd="0" presId="urn:microsoft.com/office/officeart/2009/3/layout/HorizontalOrganizationChart"/>
    <dgm:cxn modelId="{C11EF4DB-55C4-4E66-B5AC-C44C0F059418}" type="presParOf" srcId="{B155EDBE-184C-408C-987A-8CF8EC447EFA}" destId="{FBE4A6A7-9649-4906-8D4E-3C26A2E2DD72}" srcOrd="6" destOrd="0" presId="urn:microsoft.com/office/officeart/2009/3/layout/HorizontalOrganizationChart"/>
    <dgm:cxn modelId="{094FF893-FB8B-48B1-9738-21BF2DBB6439}" type="presParOf" srcId="{B155EDBE-184C-408C-987A-8CF8EC447EFA}" destId="{27DE28B3-E746-4F8F-AF5A-EBA693E6331F}" srcOrd="7" destOrd="0" presId="urn:microsoft.com/office/officeart/2009/3/layout/HorizontalOrganizationChart"/>
    <dgm:cxn modelId="{20883889-3A08-4FEF-B3EB-504A5093BEBD}" type="presParOf" srcId="{27DE28B3-E746-4F8F-AF5A-EBA693E6331F}" destId="{DA4E70DD-6DFB-44CC-B4CE-0F1D2CA5C515}" srcOrd="0" destOrd="0" presId="urn:microsoft.com/office/officeart/2009/3/layout/HorizontalOrganizationChart"/>
    <dgm:cxn modelId="{FEACFFB8-05E6-441B-B953-7E7CA5E99982}" type="presParOf" srcId="{DA4E70DD-6DFB-44CC-B4CE-0F1D2CA5C515}" destId="{5CD15777-0877-41A3-B256-1F21FA81B722}" srcOrd="0" destOrd="0" presId="urn:microsoft.com/office/officeart/2009/3/layout/HorizontalOrganizationChart"/>
    <dgm:cxn modelId="{E86C1F8E-F6F0-4B8C-84A7-5D27F119B981}" type="presParOf" srcId="{DA4E70DD-6DFB-44CC-B4CE-0F1D2CA5C515}" destId="{2D4E7527-DA1B-405C-9989-9AEFE7DCDF5C}" srcOrd="1" destOrd="0" presId="urn:microsoft.com/office/officeart/2009/3/layout/HorizontalOrganizationChart"/>
    <dgm:cxn modelId="{1AD9FCE0-71CC-4AA3-BAF3-A851508393F8}" type="presParOf" srcId="{27DE28B3-E746-4F8F-AF5A-EBA693E6331F}" destId="{79958245-C720-48CE-8B3B-8D0C3995E061}" srcOrd="1" destOrd="0" presId="urn:microsoft.com/office/officeart/2009/3/layout/HorizontalOrganizationChart"/>
    <dgm:cxn modelId="{B594E87D-A7A7-4093-B908-E2CFC93FAC5B}" type="presParOf" srcId="{27DE28B3-E746-4F8F-AF5A-EBA693E6331F}" destId="{EB5D557F-5D53-4819-AC5B-A34F8EFD53AF}" srcOrd="2" destOrd="0" presId="urn:microsoft.com/office/officeart/2009/3/layout/HorizontalOrganizationChart"/>
    <dgm:cxn modelId="{991CB070-18DA-476D-9D52-996251422075}" type="presParOf" srcId="{B155EDBE-184C-408C-987A-8CF8EC447EFA}" destId="{8D25FC47-4FC6-4E95-B377-B6A7D2684956}" srcOrd="8" destOrd="0" presId="urn:microsoft.com/office/officeart/2009/3/layout/HorizontalOrganizationChart"/>
    <dgm:cxn modelId="{61988E11-2604-4371-8E6B-4FCB4115452C}" type="presParOf" srcId="{B155EDBE-184C-408C-987A-8CF8EC447EFA}" destId="{C455313C-C592-47C0-8A92-480E34DFFC8E}" srcOrd="9" destOrd="0" presId="urn:microsoft.com/office/officeart/2009/3/layout/HorizontalOrganizationChart"/>
    <dgm:cxn modelId="{B01EBA4A-84CF-4BDD-924F-4E77FD6800C1}" type="presParOf" srcId="{C455313C-C592-47C0-8A92-480E34DFFC8E}" destId="{1F4E4AFE-BD51-45CA-A752-338BB0202949}" srcOrd="0" destOrd="0" presId="urn:microsoft.com/office/officeart/2009/3/layout/HorizontalOrganizationChart"/>
    <dgm:cxn modelId="{C2350EAE-3EED-45AA-8B73-A5FF3252C835}" type="presParOf" srcId="{1F4E4AFE-BD51-45CA-A752-338BB0202949}" destId="{6AA1DC4F-9A52-42E2-A20C-854BA40C1A26}" srcOrd="0" destOrd="0" presId="urn:microsoft.com/office/officeart/2009/3/layout/HorizontalOrganizationChart"/>
    <dgm:cxn modelId="{BE0F97CC-FF4D-45DE-AF2E-D05F3AFE68FC}" type="presParOf" srcId="{1F4E4AFE-BD51-45CA-A752-338BB0202949}" destId="{37C03E95-5074-4A1B-AED8-3246224B3560}" srcOrd="1" destOrd="0" presId="urn:microsoft.com/office/officeart/2009/3/layout/HorizontalOrganizationChart"/>
    <dgm:cxn modelId="{3E3130E4-E6BD-40D4-A5D6-597B3DD41082}" type="presParOf" srcId="{C455313C-C592-47C0-8A92-480E34DFFC8E}" destId="{3107A893-9D2B-4F02-B11C-816FBCBC8FA9}" srcOrd="1" destOrd="0" presId="urn:microsoft.com/office/officeart/2009/3/layout/HorizontalOrganizationChart"/>
    <dgm:cxn modelId="{170DF664-B0E0-4D8F-915C-FA10E06B8FD9}" type="presParOf" srcId="{C455313C-C592-47C0-8A92-480E34DFFC8E}" destId="{335BDF47-0B0A-4B0C-8553-2609216047CE}" srcOrd="2" destOrd="0" presId="urn:microsoft.com/office/officeart/2009/3/layout/HorizontalOrganizationChart"/>
    <dgm:cxn modelId="{01E54A79-3E55-44D6-B0A0-7DD5B694B5C8}" type="presParOf" srcId="{B155EDBE-184C-408C-987A-8CF8EC447EFA}" destId="{C8664F36-2FA2-47CE-9C90-DA112EB1B3E5}" srcOrd="10" destOrd="0" presId="urn:microsoft.com/office/officeart/2009/3/layout/HorizontalOrganizationChart"/>
    <dgm:cxn modelId="{80E53793-7192-4CD6-ADB0-9A2786B5515C}" type="presParOf" srcId="{B155EDBE-184C-408C-987A-8CF8EC447EFA}" destId="{B00C3709-A236-4C21-B637-D7BAF3176E85}" srcOrd="11" destOrd="0" presId="urn:microsoft.com/office/officeart/2009/3/layout/HorizontalOrganizationChart"/>
    <dgm:cxn modelId="{41D5F6DE-F336-48B7-A5DC-07CAC72DC6AD}" type="presParOf" srcId="{B00C3709-A236-4C21-B637-D7BAF3176E85}" destId="{E95D8E95-BFF5-4A55-BC07-0CE012B2248C}" srcOrd="0" destOrd="0" presId="urn:microsoft.com/office/officeart/2009/3/layout/HorizontalOrganizationChart"/>
    <dgm:cxn modelId="{0C59BB5E-3A40-47A2-A6FD-AE33DB5BA1D6}" type="presParOf" srcId="{E95D8E95-BFF5-4A55-BC07-0CE012B2248C}" destId="{141478B1-EDE5-4517-9166-F9766C26FE7B}" srcOrd="0" destOrd="0" presId="urn:microsoft.com/office/officeart/2009/3/layout/HorizontalOrganizationChart"/>
    <dgm:cxn modelId="{A50E2916-678D-4839-B99E-6E53110381C2}" type="presParOf" srcId="{E95D8E95-BFF5-4A55-BC07-0CE012B2248C}" destId="{7B515E1E-FABF-48FF-BC9F-7AA320EECB8E}" srcOrd="1" destOrd="0" presId="urn:microsoft.com/office/officeart/2009/3/layout/HorizontalOrganizationChart"/>
    <dgm:cxn modelId="{A3194BF2-FD54-4C6C-9D95-C8137C9F5596}" type="presParOf" srcId="{B00C3709-A236-4C21-B637-D7BAF3176E85}" destId="{F390E8B4-D9C9-447F-B437-60AF239B5F6C}" srcOrd="1" destOrd="0" presId="urn:microsoft.com/office/officeart/2009/3/layout/HorizontalOrganizationChart"/>
    <dgm:cxn modelId="{FBEB3292-C1E5-4B41-BE4E-BA78E5647AC2}" type="presParOf" srcId="{B00C3709-A236-4C21-B637-D7BAF3176E85}" destId="{24F2FE98-4773-427F-9EF4-12199C3077F8}" srcOrd="2" destOrd="0" presId="urn:microsoft.com/office/officeart/2009/3/layout/HorizontalOrganizationChart"/>
    <dgm:cxn modelId="{900F2C49-B9D4-4F44-8800-0773F3549DB6}" type="presParOf" srcId="{7E8D626F-91FC-4AD6-8738-012207FF6115}" destId="{BD2B199C-347A-4C6D-B04E-0671FFCCDDE4}" srcOrd="2" destOrd="0" presId="urn:microsoft.com/office/officeart/2009/3/layout/HorizontalOrganizationChart"/>
    <dgm:cxn modelId="{A09D688C-4A78-494D-ABF6-DB1F6B467D0D}" type="presParOf" srcId="{8F7F038A-36B3-4469-BF98-6B47E799EEBA}" destId="{17DEDEAA-301B-4938-A46D-FF4D3F0EB92B}" srcOrd="1" destOrd="0" presId="urn:microsoft.com/office/officeart/2009/3/layout/HorizontalOrganizationChart"/>
    <dgm:cxn modelId="{D1645F22-E6D5-4C14-828E-1E682C61F07B}" type="presParOf" srcId="{17DEDEAA-301B-4938-A46D-FF4D3F0EB92B}" destId="{90D9293D-A282-433F-948D-D254EC1F1564}" srcOrd="0" destOrd="0" presId="urn:microsoft.com/office/officeart/2009/3/layout/HorizontalOrganizationChart"/>
    <dgm:cxn modelId="{F579744E-182F-45DA-8CEC-ACDE22BAF3A3}" type="presParOf" srcId="{90D9293D-A282-433F-948D-D254EC1F1564}" destId="{EB3E2403-0071-4831-BE49-B6A1223A5E87}" srcOrd="0" destOrd="0" presId="urn:microsoft.com/office/officeart/2009/3/layout/HorizontalOrganizationChart"/>
    <dgm:cxn modelId="{E1E8FB83-B0D3-4F1C-9E68-2168D029FFED}" type="presParOf" srcId="{90D9293D-A282-433F-948D-D254EC1F1564}" destId="{9437C0A1-2C9A-461A-A759-E87201F55CBD}" srcOrd="1" destOrd="0" presId="urn:microsoft.com/office/officeart/2009/3/layout/HorizontalOrganizationChart"/>
    <dgm:cxn modelId="{D18184DD-0D3D-4DF3-B495-99A91FC88848}" type="presParOf" srcId="{17DEDEAA-301B-4938-A46D-FF4D3F0EB92B}" destId="{7902D98E-CBF7-4C34-BC44-AF1312EB2531}" srcOrd="1" destOrd="0" presId="urn:microsoft.com/office/officeart/2009/3/layout/HorizontalOrganizationChart"/>
    <dgm:cxn modelId="{FA1997F6-9638-421B-8C17-366B86B5DC08}" type="presParOf" srcId="{17DEDEAA-301B-4938-A46D-FF4D3F0EB92B}" destId="{C52BBABD-BF53-43A1-8C80-B27D6507FFDF}" srcOrd="2" destOrd="0" presId="urn:microsoft.com/office/officeart/2009/3/layout/HorizontalOrganizationChart"/>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3BB93B-5904-47AB-8E38-E42E4770DE1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61DBA068-C275-4F6E-805E-CABAFCB10AB3}">
      <dgm:prSet/>
      <dgm:spPr/>
      <dgm:t>
        <a:bodyPr/>
        <a:lstStyle/>
        <a:p>
          <a:r>
            <a:rPr lang="en-GB" dirty="0"/>
            <a:t>Support for individuals who are in the final weeks or, months or years of their life is referred to as end-of-life care </a:t>
          </a:r>
          <a:r>
            <a:rPr lang="en-GB" b="0" i="0" dirty="0"/>
            <a:t>(nhs.uk, 2018). </a:t>
          </a:r>
          <a:r>
            <a:rPr lang="en-GB" dirty="0"/>
            <a:t>End-o-life care refers to the assistance and medical attention provided in the days and weeks before death (National Institute on Aging, 2017).</a:t>
          </a:r>
          <a:endParaRPr lang="en-US" dirty="0"/>
        </a:p>
      </dgm:t>
    </dgm:pt>
    <dgm:pt modelId="{D4F95B3C-C239-4E94-8664-DF0C701FB5BB}" type="parTrans" cxnId="{264C5461-773A-4C50-89C7-882DF2D47989}">
      <dgm:prSet/>
      <dgm:spPr/>
      <dgm:t>
        <a:bodyPr/>
        <a:lstStyle/>
        <a:p>
          <a:endParaRPr lang="en-US"/>
        </a:p>
      </dgm:t>
    </dgm:pt>
    <dgm:pt modelId="{34E3AD73-189C-47FC-8C2A-7A93DDBC9D26}" type="sibTrans" cxnId="{264C5461-773A-4C50-89C7-882DF2D47989}">
      <dgm:prSet/>
      <dgm:spPr/>
      <dgm:t>
        <a:bodyPr/>
        <a:lstStyle/>
        <a:p>
          <a:endParaRPr lang="en-US"/>
        </a:p>
      </dgm:t>
    </dgm:pt>
    <dgm:pt modelId="{47558616-7F27-43A8-BC77-24E53EA898DF}">
      <dgm:prSet/>
      <dgm:spPr/>
      <dgm:t>
        <a:bodyPr/>
        <a:lstStyle/>
        <a:p>
          <a:r>
            <a:rPr lang="en-GB" dirty="0"/>
            <a:t>The goal of end-of-life care should assist the patient in living as comfortably as possible until death and in dying with dignity. </a:t>
          </a:r>
          <a:r>
            <a:rPr lang="en-GB" b="0" i="0" dirty="0"/>
            <a:t>(nhs.uk</a:t>
          </a:r>
          <a:r>
            <a:rPr lang="en-GB" b="0" i="0"/>
            <a:t>, 20).</a:t>
          </a:r>
          <a:endParaRPr lang="en-US" dirty="0"/>
        </a:p>
      </dgm:t>
    </dgm:pt>
    <dgm:pt modelId="{53AAB580-EB37-4B87-82F0-DC29898508E3}" type="parTrans" cxnId="{BEF6BFF2-0710-4567-8EC0-B07C1672BC6D}">
      <dgm:prSet/>
      <dgm:spPr/>
      <dgm:t>
        <a:bodyPr/>
        <a:lstStyle/>
        <a:p>
          <a:endParaRPr lang="en-US"/>
        </a:p>
      </dgm:t>
    </dgm:pt>
    <dgm:pt modelId="{5D5B960D-D178-4F2E-A968-1CD335D07060}" type="sibTrans" cxnId="{BEF6BFF2-0710-4567-8EC0-B07C1672BC6D}">
      <dgm:prSet/>
      <dgm:spPr/>
      <dgm:t>
        <a:bodyPr/>
        <a:lstStyle/>
        <a:p>
          <a:endParaRPr lang="en-US"/>
        </a:p>
      </dgm:t>
    </dgm:pt>
    <dgm:pt modelId="{505D9D4A-7D44-48AD-87BE-20ED800BEFD9}" type="pres">
      <dgm:prSet presAssocID="{563BB93B-5904-47AB-8E38-E42E4770DE1C}" presName="Name0" presStyleCnt="0">
        <dgm:presLayoutVars>
          <dgm:dir/>
          <dgm:resizeHandles val="exact"/>
        </dgm:presLayoutVars>
      </dgm:prSet>
      <dgm:spPr/>
    </dgm:pt>
    <dgm:pt modelId="{31E2F763-C446-4815-8323-ED94F40123F2}" type="pres">
      <dgm:prSet presAssocID="{61DBA068-C275-4F6E-805E-CABAFCB10AB3}" presName="node" presStyleLbl="node1" presStyleIdx="0" presStyleCnt="2" custScaleX="117836" custScaleY="151694">
        <dgm:presLayoutVars>
          <dgm:bulletEnabled val="1"/>
        </dgm:presLayoutVars>
      </dgm:prSet>
      <dgm:spPr/>
    </dgm:pt>
    <dgm:pt modelId="{841528C4-F7FF-41BA-BD6D-7E75C681A3C3}" type="pres">
      <dgm:prSet presAssocID="{34E3AD73-189C-47FC-8C2A-7A93DDBC9D26}" presName="sibTrans" presStyleLbl="sibTrans2D1" presStyleIdx="0" presStyleCnt="1" custLinFactNeighborX="2504" custLinFactNeighborY="-16890"/>
      <dgm:spPr/>
    </dgm:pt>
    <dgm:pt modelId="{DAFCDA3E-E8A1-4DC2-8EFD-28459C3B499F}" type="pres">
      <dgm:prSet presAssocID="{34E3AD73-189C-47FC-8C2A-7A93DDBC9D26}" presName="connectorText" presStyleLbl="sibTrans2D1" presStyleIdx="0" presStyleCnt="1"/>
      <dgm:spPr/>
    </dgm:pt>
    <dgm:pt modelId="{1B0AC52B-6AE2-461B-9CE8-1BC6AE81F47D}" type="pres">
      <dgm:prSet presAssocID="{47558616-7F27-43A8-BC77-24E53EA898DF}" presName="node" presStyleLbl="node1" presStyleIdx="1" presStyleCnt="2" custScaleX="116191" custScaleY="149831">
        <dgm:presLayoutVars>
          <dgm:bulletEnabled val="1"/>
        </dgm:presLayoutVars>
      </dgm:prSet>
      <dgm:spPr/>
    </dgm:pt>
  </dgm:ptLst>
  <dgm:cxnLst>
    <dgm:cxn modelId="{2FF59D17-441F-4F1F-9CC9-C0C0FD8DA02A}" type="presOf" srcId="{47558616-7F27-43A8-BC77-24E53EA898DF}" destId="{1B0AC52B-6AE2-461B-9CE8-1BC6AE81F47D}" srcOrd="0" destOrd="0" presId="urn:microsoft.com/office/officeart/2005/8/layout/process1"/>
    <dgm:cxn modelId="{33C29C2E-1107-49EC-8977-D0A4955D755D}" type="presOf" srcId="{563BB93B-5904-47AB-8E38-E42E4770DE1C}" destId="{505D9D4A-7D44-48AD-87BE-20ED800BEFD9}" srcOrd="0" destOrd="0" presId="urn:microsoft.com/office/officeart/2005/8/layout/process1"/>
    <dgm:cxn modelId="{264C5461-773A-4C50-89C7-882DF2D47989}" srcId="{563BB93B-5904-47AB-8E38-E42E4770DE1C}" destId="{61DBA068-C275-4F6E-805E-CABAFCB10AB3}" srcOrd="0" destOrd="0" parTransId="{D4F95B3C-C239-4E94-8664-DF0C701FB5BB}" sibTransId="{34E3AD73-189C-47FC-8C2A-7A93DDBC9D26}"/>
    <dgm:cxn modelId="{F39E4E67-91D8-4B97-ABF6-DFA4F5FABA91}" type="presOf" srcId="{61DBA068-C275-4F6E-805E-CABAFCB10AB3}" destId="{31E2F763-C446-4815-8323-ED94F40123F2}" srcOrd="0" destOrd="0" presId="urn:microsoft.com/office/officeart/2005/8/layout/process1"/>
    <dgm:cxn modelId="{A47F6650-5F02-46C3-98A2-F0D263165FF3}" type="presOf" srcId="{34E3AD73-189C-47FC-8C2A-7A93DDBC9D26}" destId="{841528C4-F7FF-41BA-BD6D-7E75C681A3C3}" srcOrd="0" destOrd="0" presId="urn:microsoft.com/office/officeart/2005/8/layout/process1"/>
    <dgm:cxn modelId="{DF2808E8-D60E-4E28-B038-8C33576F0FF2}" type="presOf" srcId="{34E3AD73-189C-47FC-8C2A-7A93DDBC9D26}" destId="{DAFCDA3E-E8A1-4DC2-8EFD-28459C3B499F}" srcOrd="1" destOrd="0" presId="urn:microsoft.com/office/officeart/2005/8/layout/process1"/>
    <dgm:cxn modelId="{BEF6BFF2-0710-4567-8EC0-B07C1672BC6D}" srcId="{563BB93B-5904-47AB-8E38-E42E4770DE1C}" destId="{47558616-7F27-43A8-BC77-24E53EA898DF}" srcOrd="1" destOrd="0" parTransId="{53AAB580-EB37-4B87-82F0-DC29898508E3}" sibTransId="{5D5B960D-D178-4F2E-A968-1CD335D07060}"/>
    <dgm:cxn modelId="{5A2D3DC4-EC67-4051-8415-59CC68C5651E}" type="presParOf" srcId="{505D9D4A-7D44-48AD-87BE-20ED800BEFD9}" destId="{31E2F763-C446-4815-8323-ED94F40123F2}" srcOrd="0" destOrd="0" presId="urn:microsoft.com/office/officeart/2005/8/layout/process1"/>
    <dgm:cxn modelId="{D82F8A9C-D132-4B46-80BF-45709141982F}" type="presParOf" srcId="{505D9D4A-7D44-48AD-87BE-20ED800BEFD9}" destId="{841528C4-F7FF-41BA-BD6D-7E75C681A3C3}" srcOrd="1" destOrd="0" presId="urn:microsoft.com/office/officeart/2005/8/layout/process1"/>
    <dgm:cxn modelId="{6E8488C8-1912-45EF-B46A-CB79F565EDF3}" type="presParOf" srcId="{841528C4-F7FF-41BA-BD6D-7E75C681A3C3}" destId="{DAFCDA3E-E8A1-4DC2-8EFD-28459C3B499F}" srcOrd="0" destOrd="0" presId="urn:microsoft.com/office/officeart/2005/8/layout/process1"/>
    <dgm:cxn modelId="{B5C3DEC4-8261-46D5-9B44-844882200850}" type="presParOf" srcId="{505D9D4A-7D44-48AD-87BE-20ED800BEFD9}" destId="{1B0AC52B-6AE2-461B-9CE8-1BC6AE81F47D}"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72D117-14AC-4DE3-B40B-AAD9F601A55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2F42EE3-7278-4AEB-963B-DCD2E6FDD830}">
      <dgm:prSet/>
      <dgm:spPr/>
      <dgm:t>
        <a:bodyPr/>
        <a:lstStyle/>
        <a:p>
          <a:r>
            <a:rPr lang="en-US" dirty="0">
              <a:latin typeface="Arial" panose="020B0604020202020204" pitchFamily="34" charset="0"/>
              <a:cs typeface="Arial" panose="020B0604020202020204" pitchFamily="34" charset="0"/>
            </a:rPr>
            <a:t>Professional support services that allow a person to reside in their own home. </a:t>
          </a:r>
        </a:p>
      </dgm:t>
    </dgm:pt>
    <dgm:pt modelId="{8A60E552-E405-4E61-9805-D904BBFF6CCF}" type="parTrans" cxnId="{B98B661A-39A2-44B6-B035-04995FCAD3D5}">
      <dgm:prSet/>
      <dgm:spPr/>
      <dgm:t>
        <a:bodyPr/>
        <a:lstStyle/>
        <a:p>
          <a:endParaRPr lang="en-US"/>
        </a:p>
      </dgm:t>
    </dgm:pt>
    <dgm:pt modelId="{AF83291F-774F-4A45-A76D-5485BD8FF74B}" type="sibTrans" cxnId="{B98B661A-39A2-44B6-B035-04995FCAD3D5}">
      <dgm:prSet/>
      <dgm:spPr/>
      <dgm:t>
        <a:bodyPr/>
        <a:lstStyle/>
        <a:p>
          <a:endParaRPr lang="en-US"/>
        </a:p>
      </dgm:t>
    </dgm:pt>
    <dgm:pt modelId="{DB4B48AB-71A5-434E-9250-38EF78B583CF}">
      <dgm:prSet/>
      <dgm:spPr/>
      <dgm:t>
        <a:bodyPr/>
        <a:lstStyle/>
        <a:p>
          <a:r>
            <a:rPr lang="en-US" dirty="0">
              <a:latin typeface="Arial" panose="020B0604020202020204" pitchFamily="34" charset="0"/>
              <a:cs typeface="Arial" panose="020B0604020202020204" pitchFamily="34" charset="0"/>
            </a:rPr>
            <a:t>Home care for various lengths of time. Housekeeping, personal support, meal preparation and running errands </a:t>
          </a:r>
          <a:r>
            <a:rPr lang="en-US" b="0" i="0" dirty="0">
              <a:latin typeface="Arial" panose="020B0604020202020204" pitchFamily="34" charset="0"/>
              <a:cs typeface="Arial" panose="020B0604020202020204" pitchFamily="34" charset="0"/>
            </a:rPr>
            <a:t>(Helping Hands Home Care, no date)</a:t>
          </a:r>
          <a:endParaRPr lang="en-US" dirty="0">
            <a:latin typeface="Arial" panose="020B0604020202020204" pitchFamily="34" charset="0"/>
            <a:cs typeface="Arial" panose="020B0604020202020204" pitchFamily="34" charset="0"/>
          </a:endParaRPr>
        </a:p>
      </dgm:t>
    </dgm:pt>
    <dgm:pt modelId="{B6035DB3-7DB7-41B7-B31A-4B7DF605C492}" type="parTrans" cxnId="{71642E91-3904-4D62-AD43-1BB9C912D49D}">
      <dgm:prSet/>
      <dgm:spPr/>
      <dgm:t>
        <a:bodyPr/>
        <a:lstStyle/>
        <a:p>
          <a:endParaRPr lang="en-US"/>
        </a:p>
      </dgm:t>
    </dgm:pt>
    <dgm:pt modelId="{139BF975-01E2-403F-A159-81CD056C09AE}" type="sibTrans" cxnId="{71642E91-3904-4D62-AD43-1BB9C912D49D}">
      <dgm:prSet/>
      <dgm:spPr/>
      <dgm:t>
        <a:bodyPr/>
        <a:lstStyle/>
        <a:p>
          <a:endParaRPr lang="en-US"/>
        </a:p>
      </dgm:t>
    </dgm:pt>
    <dgm:pt modelId="{0438F4D2-51DD-46A3-822E-5B172F4E6459}">
      <dgm:prSet/>
      <dgm:spPr/>
      <dgm:t>
        <a:bodyPr/>
        <a:lstStyle/>
        <a:p>
          <a:r>
            <a:rPr lang="en-US" dirty="0">
              <a:latin typeface="Arial" panose="020B0604020202020204" pitchFamily="34" charset="0"/>
              <a:cs typeface="Arial" panose="020B0604020202020204" pitchFamily="34" charset="0"/>
            </a:rPr>
            <a:t>Professional carers such as nurses, and therapists provide care based on the persons individual needs in the comfort of their own home </a:t>
          </a:r>
          <a:r>
            <a:rPr lang="en-GB" b="0" i="0" dirty="0">
              <a:latin typeface="Arial" panose="020B0604020202020204" pitchFamily="34" charset="0"/>
              <a:cs typeface="Arial" panose="020B0604020202020204" pitchFamily="34" charset="0"/>
            </a:rPr>
            <a:t>(UK Care Guide, 2020)</a:t>
          </a:r>
          <a:endParaRPr lang="en-US" dirty="0">
            <a:latin typeface="Arial" panose="020B0604020202020204" pitchFamily="34" charset="0"/>
            <a:cs typeface="Arial" panose="020B0604020202020204" pitchFamily="34" charset="0"/>
          </a:endParaRPr>
        </a:p>
      </dgm:t>
    </dgm:pt>
    <dgm:pt modelId="{C2363A79-4DE5-4C20-9232-DDCC65780561}" type="parTrans" cxnId="{7026EF43-8621-4233-9860-FC6E5427CCC9}">
      <dgm:prSet/>
      <dgm:spPr/>
      <dgm:t>
        <a:bodyPr/>
        <a:lstStyle/>
        <a:p>
          <a:endParaRPr lang="en-US"/>
        </a:p>
      </dgm:t>
    </dgm:pt>
    <dgm:pt modelId="{4ABB63F2-D47C-4796-A09D-C27758934D8A}" type="sibTrans" cxnId="{7026EF43-8621-4233-9860-FC6E5427CCC9}">
      <dgm:prSet/>
      <dgm:spPr/>
      <dgm:t>
        <a:bodyPr/>
        <a:lstStyle/>
        <a:p>
          <a:endParaRPr lang="en-US"/>
        </a:p>
      </dgm:t>
    </dgm:pt>
    <dgm:pt modelId="{5B13BA13-5A5A-4DC6-91B1-B6E0E7B6A723}" type="pres">
      <dgm:prSet presAssocID="{5372D117-14AC-4DE3-B40B-AAD9F601A554}" presName="linear" presStyleCnt="0">
        <dgm:presLayoutVars>
          <dgm:animLvl val="lvl"/>
          <dgm:resizeHandles val="exact"/>
        </dgm:presLayoutVars>
      </dgm:prSet>
      <dgm:spPr/>
    </dgm:pt>
    <dgm:pt modelId="{DBCF073C-8290-4205-BB2F-1206E44FAB9F}" type="pres">
      <dgm:prSet presAssocID="{62F42EE3-7278-4AEB-963B-DCD2E6FDD830}" presName="parentText" presStyleLbl="node1" presStyleIdx="0" presStyleCnt="3">
        <dgm:presLayoutVars>
          <dgm:chMax val="0"/>
          <dgm:bulletEnabled val="1"/>
        </dgm:presLayoutVars>
      </dgm:prSet>
      <dgm:spPr/>
    </dgm:pt>
    <dgm:pt modelId="{EBD0C882-45AB-4992-B25C-94E377A9EDFE}" type="pres">
      <dgm:prSet presAssocID="{AF83291F-774F-4A45-A76D-5485BD8FF74B}" presName="spacer" presStyleCnt="0"/>
      <dgm:spPr/>
    </dgm:pt>
    <dgm:pt modelId="{528CC38F-B183-4034-90BC-9BEFFF4F04C2}" type="pres">
      <dgm:prSet presAssocID="{DB4B48AB-71A5-434E-9250-38EF78B583CF}" presName="parentText" presStyleLbl="node1" presStyleIdx="1" presStyleCnt="3">
        <dgm:presLayoutVars>
          <dgm:chMax val="0"/>
          <dgm:bulletEnabled val="1"/>
        </dgm:presLayoutVars>
      </dgm:prSet>
      <dgm:spPr/>
    </dgm:pt>
    <dgm:pt modelId="{BB86F086-2F6A-4E1B-A5D3-0FA5CB144BFF}" type="pres">
      <dgm:prSet presAssocID="{139BF975-01E2-403F-A159-81CD056C09AE}" presName="spacer" presStyleCnt="0"/>
      <dgm:spPr/>
    </dgm:pt>
    <dgm:pt modelId="{A7A24421-B637-4D1C-85BB-8815385EE659}" type="pres">
      <dgm:prSet presAssocID="{0438F4D2-51DD-46A3-822E-5B172F4E6459}" presName="parentText" presStyleLbl="node1" presStyleIdx="2" presStyleCnt="3">
        <dgm:presLayoutVars>
          <dgm:chMax val="0"/>
          <dgm:bulletEnabled val="1"/>
        </dgm:presLayoutVars>
      </dgm:prSet>
      <dgm:spPr/>
    </dgm:pt>
  </dgm:ptLst>
  <dgm:cxnLst>
    <dgm:cxn modelId="{B98B661A-39A2-44B6-B035-04995FCAD3D5}" srcId="{5372D117-14AC-4DE3-B40B-AAD9F601A554}" destId="{62F42EE3-7278-4AEB-963B-DCD2E6FDD830}" srcOrd="0" destOrd="0" parTransId="{8A60E552-E405-4E61-9805-D904BBFF6CCF}" sibTransId="{AF83291F-774F-4A45-A76D-5485BD8FF74B}"/>
    <dgm:cxn modelId="{A2AF8927-3036-487D-89D7-CD795E2988ED}" type="presOf" srcId="{DB4B48AB-71A5-434E-9250-38EF78B583CF}" destId="{528CC38F-B183-4034-90BC-9BEFFF4F04C2}" srcOrd="0" destOrd="0" presId="urn:microsoft.com/office/officeart/2005/8/layout/vList2"/>
    <dgm:cxn modelId="{7026EF43-8621-4233-9860-FC6E5427CCC9}" srcId="{5372D117-14AC-4DE3-B40B-AAD9F601A554}" destId="{0438F4D2-51DD-46A3-822E-5B172F4E6459}" srcOrd="2" destOrd="0" parTransId="{C2363A79-4DE5-4C20-9232-DDCC65780561}" sibTransId="{4ABB63F2-D47C-4796-A09D-C27758934D8A}"/>
    <dgm:cxn modelId="{71642E91-3904-4D62-AD43-1BB9C912D49D}" srcId="{5372D117-14AC-4DE3-B40B-AAD9F601A554}" destId="{DB4B48AB-71A5-434E-9250-38EF78B583CF}" srcOrd="1" destOrd="0" parTransId="{B6035DB3-7DB7-41B7-B31A-4B7DF605C492}" sibTransId="{139BF975-01E2-403F-A159-81CD056C09AE}"/>
    <dgm:cxn modelId="{0E44D5A6-852C-4A61-804F-F5E77398B84A}" type="presOf" srcId="{5372D117-14AC-4DE3-B40B-AAD9F601A554}" destId="{5B13BA13-5A5A-4DC6-91B1-B6E0E7B6A723}" srcOrd="0" destOrd="0" presId="urn:microsoft.com/office/officeart/2005/8/layout/vList2"/>
    <dgm:cxn modelId="{470481B6-E403-44B8-B268-8421E945E314}" type="presOf" srcId="{62F42EE3-7278-4AEB-963B-DCD2E6FDD830}" destId="{DBCF073C-8290-4205-BB2F-1206E44FAB9F}" srcOrd="0" destOrd="0" presId="urn:microsoft.com/office/officeart/2005/8/layout/vList2"/>
    <dgm:cxn modelId="{CAC00CE9-594A-4061-BDC3-3E6056C4902B}" type="presOf" srcId="{0438F4D2-51DD-46A3-822E-5B172F4E6459}" destId="{A7A24421-B637-4D1C-85BB-8815385EE659}" srcOrd="0" destOrd="0" presId="urn:microsoft.com/office/officeart/2005/8/layout/vList2"/>
    <dgm:cxn modelId="{709C8B4F-0A44-43E1-A954-7E423EA887AC}" type="presParOf" srcId="{5B13BA13-5A5A-4DC6-91B1-B6E0E7B6A723}" destId="{DBCF073C-8290-4205-BB2F-1206E44FAB9F}" srcOrd="0" destOrd="0" presId="urn:microsoft.com/office/officeart/2005/8/layout/vList2"/>
    <dgm:cxn modelId="{1210E176-D4D6-435F-B3BB-EAE4CF76A828}" type="presParOf" srcId="{5B13BA13-5A5A-4DC6-91B1-B6E0E7B6A723}" destId="{EBD0C882-45AB-4992-B25C-94E377A9EDFE}" srcOrd="1" destOrd="0" presId="urn:microsoft.com/office/officeart/2005/8/layout/vList2"/>
    <dgm:cxn modelId="{955889BB-C5AB-47F2-8A5D-4E39F7010E59}" type="presParOf" srcId="{5B13BA13-5A5A-4DC6-91B1-B6E0E7B6A723}" destId="{528CC38F-B183-4034-90BC-9BEFFF4F04C2}" srcOrd="2" destOrd="0" presId="urn:microsoft.com/office/officeart/2005/8/layout/vList2"/>
    <dgm:cxn modelId="{C79C635D-A755-4458-A34B-90027FBE3C4B}" type="presParOf" srcId="{5B13BA13-5A5A-4DC6-91B1-B6E0E7B6A723}" destId="{BB86F086-2F6A-4E1B-A5D3-0FA5CB144BFF}" srcOrd="3" destOrd="0" presId="urn:microsoft.com/office/officeart/2005/8/layout/vList2"/>
    <dgm:cxn modelId="{044B5698-E5A8-43DC-BD59-2E0B833494A3}" type="presParOf" srcId="{5B13BA13-5A5A-4DC6-91B1-B6E0E7B6A723}" destId="{A7A24421-B637-4D1C-85BB-8815385EE659}"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5E2ACE-AB5C-471C-BCE5-8DB5A742991F}"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9C74121C-F877-4999-84BF-C71AF0A6DEC3}">
      <dgm:prSet/>
      <dgm:spPr>
        <a:solidFill>
          <a:schemeClr val="accent5">
            <a:lumMod val="40000"/>
            <a:lumOff val="60000"/>
          </a:schemeClr>
        </a:solidFill>
      </dgm:spPr>
      <dgm:t>
        <a:bodyPr/>
        <a:lstStyle/>
        <a:p>
          <a:r>
            <a:rPr lang="en-US" dirty="0">
              <a:latin typeface="Arial" panose="020B0604020202020204" pitchFamily="34" charset="0"/>
              <a:cs typeface="Arial" panose="020B0604020202020204" pitchFamily="34" charset="0"/>
            </a:rPr>
            <a:t>Hospice care provide many different types of care, but among the most common are medical nursing services to alleviate pain and other symptoms. </a:t>
          </a:r>
        </a:p>
      </dgm:t>
    </dgm:pt>
    <dgm:pt modelId="{C1B3F1D8-79A2-4137-9BA4-85CCC9CDB5AE}" type="parTrans" cxnId="{7C05C86B-8C9F-42E6-9A9B-281EC9E6F5EB}">
      <dgm:prSet/>
      <dgm:spPr/>
      <dgm:t>
        <a:bodyPr/>
        <a:lstStyle/>
        <a:p>
          <a:endParaRPr lang="en-US"/>
        </a:p>
      </dgm:t>
    </dgm:pt>
    <dgm:pt modelId="{48826C74-42E2-4D2F-9254-DF6CD258D496}" type="sibTrans" cxnId="{7C05C86B-8C9F-42E6-9A9B-281EC9E6F5EB}">
      <dgm:prSet/>
      <dgm:spPr/>
      <dgm:t>
        <a:bodyPr/>
        <a:lstStyle/>
        <a:p>
          <a:endParaRPr lang="en-US"/>
        </a:p>
      </dgm:t>
    </dgm:pt>
    <dgm:pt modelId="{B6B8D0FF-57BB-4BA6-9145-A323D52BBD7D}">
      <dgm:prSet/>
      <dgm:spPr>
        <a:solidFill>
          <a:schemeClr val="accent6">
            <a:lumMod val="75000"/>
          </a:schemeClr>
        </a:solidFill>
      </dgm:spPr>
      <dgm:t>
        <a:bodyPr/>
        <a:lstStyle/>
        <a:p>
          <a:r>
            <a:rPr lang="en-US" dirty="0">
              <a:latin typeface="Arial" panose="020B0604020202020204" pitchFamily="34" charset="0"/>
              <a:cs typeface="Arial" panose="020B0604020202020204" pitchFamily="34" charset="0"/>
            </a:rPr>
            <a:t>They may also offer physiotherapy, rehabilitation, or things like respite care, bereavement care and psychological help to help the patient stay independent </a:t>
          </a:r>
          <a:r>
            <a:rPr lang="en-US" b="0" i="0" dirty="0">
              <a:latin typeface="Arial" panose="020B0604020202020204" pitchFamily="34" charset="0"/>
              <a:cs typeface="Arial" panose="020B0604020202020204" pitchFamily="34" charset="0"/>
            </a:rPr>
            <a:t>(NHS Choices, 2019).</a:t>
          </a:r>
          <a:endParaRPr lang="en-US" dirty="0">
            <a:latin typeface="Arial" panose="020B0604020202020204" pitchFamily="34" charset="0"/>
            <a:cs typeface="Arial" panose="020B0604020202020204" pitchFamily="34" charset="0"/>
          </a:endParaRPr>
        </a:p>
      </dgm:t>
    </dgm:pt>
    <dgm:pt modelId="{6E320E83-FB93-48CD-A9B9-9A2EA98512CC}" type="parTrans" cxnId="{8F5A9F39-45F2-4DC0-A335-F8DAFC3D664F}">
      <dgm:prSet/>
      <dgm:spPr/>
      <dgm:t>
        <a:bodyPr/>
        <a:lstStyle/>
        <a:p>
          <a:endParaRPr lang="en-US"/>
        </a:p>
      </dgm:t>
    </dgm:pt>
    <dgm:pt modelId="{6C7B6BE3-DF0A-4123-951A-3FB1B03B5021}" type="sibTrans" cxnId="{8F5A9F39-45F2-4DC0-A335-F8DAFC3D664F}">
      <dgm:prSet/>
      <dgm:spPr/>
      <dgm:t>
        <a:bodyPr/>
        <a:lstStyle/>
        <a:p>
          <a:endParaRPr lang="en-US"/>
        </a:p>
      </dgm:t>
    </dgm:pt>
    <dgm:pt modelId="{3247B63E-6FDF-4DE4-9A6B-8A30E82983EB}" type="pres">
      <dgm:prSet presAssocID="{E55E2ACE-AB5C-471C-BCE5-8DB5A742991F}" presName="compositeShape" presStyleCnt="0">
        <dgm:presLayoutVars>
          <dgm:chMax val="7"/>
          <dgm:dir/>
          <dgm:resizeHandles val="exact"/>
        </dgm:presLayoutVars>
      </dgm:prSet>
      <dgm:spPr/>
    </dgm:pt>
    <dgm:pt modelId="{B87F0B43-8705-48B2-A689-4917DD777AE7}" type="pres">
      <dgm:prSet presAssocID="{E55E2ACE-AB5C-471C-BCE5-8DB5A742991F}" presName="wedge1" presStyleLbl="node1" presStyleIdx="0" presStyleCnt="2" custScaleX="170767" custScaleY="124249"/>
      <dgm:spPr/>
    </dgm:pt>
    <dgm:pt modelId="{FAC035D1-B439-4FA6-AB31-309BF82BD1E2}" type="pres">
      <dgm:prSet presAssocID="{E55E2ACE-AB5C-471C-BCE5-8DB5A742991F}" presName="wedge1Tx" presStyleLbl="node1" presStyleIdx="0" presStyleCnt="2">
        <dgm:presLayoutVars>
          <dgm:chMax val="0"/>
          <dgm:chPref val="0"/>
          <dgm:bulletEnabled val="1"/>
        </dgm:presLayoutVars>
      </dgm:prSet>
      <dgm:spPr/>
    </dgm:pt>
    <dgm:pt modelId="{0E9AAAF6-C229-4D9D-940F-C49A07788165}" type="pres">
      <dgm:prSet presAssocID="{E55E2ACE-AB5C-471C-BCE5-8DB5A742991F}" presName="wedge2" presStyleLbl="node1" presStyleIdx="1" presStyleCnt="2" custScaleX="167332" custScaleY="124249"/>
      <dgm:spPr/>
    </dgm:pt>
    <dgm:pt modelId="{563FB29D-4B77-4947-AC9D-5A2E94C1CCBA}" type="pres">
      <dgm:prSet presAssocID="{E55E2ACE-AB5C-471C-BCE5-8DB5A742991F}" presName="wedge2Tx" presStyleLbl="node1" presStyleIdx="1" presStyleCnt="2">
        <dgm:presLayoutVars>
          <dgm:chMax val="0"/>
          <dgm:chPref val="0"/>
          <dgm:bulletEnabled val="1"/>
        </dgm:presLayoutVars>
      </dgm:prSet>
      <dgm:spPr/>
    </dgm:pt>
  </dgm:ptLst>
  <dgm:cxnLst>
    <dgm:cxn modelId="{B8A2231B-74C9-42ED-A7DA-E60806291A42}" type="presOf" srcId="{9C74121C-F877-4999-84BF-C71AF0A6DEC3}" destId="{FAC035D1-B439-4FA6-AB31-309BF82BD1E2}" srcOrd="1" destOrd="0" presId="urn:microsoft.com/office/officeart/2005/8/layout/chart3"/>
    <dgm:cxn modelId="{FE7D4124-CC33-4918-9812-37E6C0633A11}" type="presOf" srcId="{9C74121C-F877-4999-84BF-C71AF0A6DEC3}" destId="{B87F0B43-8705-48B2-A689-4917DD777AE7}" srcOrd="0" destOrd="0" presId="urn:microsoft.com/office/officeart/2005/8/layout/chart3"/>
    <dgm:cxn modelId="{8F5A9F39-45F2-4DC0-A335-F8DAFC3D664F}" srcId="{E55E2ACE-AB5C-471C-BCE5-8DB5A742991F}" destId="{B6B8D0FF-57BB-4BA6-9145-A323D52BBD7D}" srcOrd="1" destOrd="0" parTransId="{6E320E83-FB93-48CD-A9B9-9A2EA98512CC}" sibTransId="{6C7B6BE3-DF0A-4123-951A-3FB1B03B5021}"/>
    <dgm:cxn modelId="{EED88269-834F-4E88-8B62-5480E579E043}" type="presOf" srcId="{B6B8D0FF-57BB-4BA6-9145-A323D52BBD7D}" destId="{563FB29D-4B77-4947-AC9D-5A2E94C1CCBA}" srcOrd="1" destOrd="0" presId="urn:microsoft.com/office/officeart/2005/8/layout/chart3"/>
    <dgm:cxn modelId="{7C05C86B-8C9F-42E6-9A9B-281EC9E6F5EB}" srcId="{E55E2ACE-AB5C-471C-BCE5-8DB5A742991F}" destId="{9C74121C-F877-4999-84BF-C71AF0A6DEC3}" srcOrd="0" destOrd="0" parTransId="{C1B3F1D8-79A2-4137-9BA4-85CCC9CDB5AE}" sibTransId="{48826C74-42E2-4D2F-9254-DF6CD258D496}"/>
    <dgm:cxn modelId="{1B339B7C-0847-449E-9F2C-D36866A666F8}" type="presOf" srcId="{B6B8D0FF-57BB-4BA6-9145-A323D52BBD7D}" destId="{0E9AAAF6-C229-4D9D-940F-C49A07788165}" srcOrd="0" destOrd="0" presId="urn:microsoft.com/office/officeart/2005/8/layout/chart3"/>
    <dgm:cxn modelId="{5242A193-04A0-4072-AD22-4BD1DF411534}" type="presOf" srcId="{E55E2ACE-AB5C-471C-BCE5-8DB5A742991F}" destId="{3247B63E-6FDF-4DE4-9A6B-8A30E82983EB}" srcOrd="0" destOrd="0" presId="urn:microsoft.com/office/officeart/2005/8/layout/chart3"/>
    <dgm:cxn modelId="{3D4DE21F-5697-4A16-99B2-67A19C55F57D}" type="presParOf" srcId="{3247B63E-6FDF-4DE4-9A6B-8A30E82983EB}" destId="{B87F0B43-8705-48B2-A689-4917DD777AE7}" srcOrd="0" destOrd="0" presId="urn:microsoft.com/office/officeart/2005/8/layout/chart3"/>
    <dgm:cxn modelId="{F656A826-3532-4BC3-B59F-EED0717A4A08}" type="presParOf" srcId="{3247B63E-6FDF-4DE4-9A6B-8A30E82983EB}" destId="{FAC035D1-B439-4FA6-AB31-309BF82BD1E2}" srcOrd="1" destOrd="0" presId="urn:microsoft.com/office/officeart/2005/8/layout/chart3"/>
    <dgm:cxn modelId="{B8F61190-7ED5-4ED7-9D24-AD4A75F0AEC9}" type="presParOf" srcId="{3247B63E-6FDF-4DE4-9A6B-8A30E82983EB}" destId="{0E9AAAF6-C229-4D9D-940F-C49A07788165}" srcOrd="2" destOrd="0" presId="urn:microsoft.com/office/officeart/2005/8/layout/chart3"/>
    <dgm:cxn modelId="{8B0C0F36-BC72-4132-8786-DD404BFB1ED6}" type="presParOf" srcId="{3247B63E-6FDF-4DE4-9A6B-8A30E82983EB}" destId="{563FB29D-4B77-4947-AC9D-5A2E94C1CCBA}" srcOrd="3"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944A19-EB73-4D56-ABD5-612C9460475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2C53DD91-ADD5-45D2-96A0-B6D003F45853}">
      <dgm:prSet custT="1"/>
      <dgm:spPr/>
      <dgm:t>
        <a:bodyPr/>
        <a:lstStyle/>
        <a:p>
          <a:pPr>
            <a:lnSpc>
              <a:spcPct val="100000"/>
            </a:lnSpc>
          </a:pPr>
          <a:r>
            <a:rPr lang="en-GB" sz="1600" dirty="0">
              <a:latin typeface="Arial" panose="020B0604020202020204" pitchFamily="34" charset="0"/>
              <a:cs typeface="Arial" panose="020B0604020202020204" pitchFamily="34" charset="0"/>
            </a:rPr>
            <a:t>When it comes to the end-of-life care, nurse advocates make sure that the patient is treated with compassion and respect and that their wishes are taken into account </a:t>
          </a:r>
          <a:r>
            <a:rPr lang="en-GB" sz="1600" b="0" i="0" dirty="0">
              <a:latin typeface="Arial" panose="020B0604020202020204" pitchFamily="34" charset="0"/>
              <a:cs typeface="Arial" panose="020B0604020202020204" pitchFamily="34" charset="0"/>
            </a:rPr>
            <a:t>(</a:t>
          </a:r>
          <a:r>
            <a:rPr lang="en-GB" sz="1600" b="0" i="0" dirty="0" err="1">
              <a:latin typeface="Arial" panose="020B0604020202020204" pitchFamily="34" charset="0"/>
              <a:cs typeface="Arial" panose="020B0604020202020204" pitchFamily="34" charset="0"/>
            </a:rPr>
            <a:t>Shaziya</a:t>
          </a:r>
          <a:r>
            <a:rPr lang="en-GB" sz="1600" b="0" i="0" dirty="0">
              <a:latin typeface="Arial" panose="020B0604020202020204" pitchFamily="34" charset="0"/>
              <a:cs typeface="Arial" panose="020B0604020202020204" pitchFamily="34" charset="0"/>
            </a:rPr>
            <a:t> </a:t>
          </a:r>
          <a:r>
            <a:rPr lang="en-GB" sz="1600" b="0" i="0" dirty="0" err="1">
              <a:latin typeface="Arial" panose="020B0604020202020204" pitchFamily="34" charset="0"/>
              <a:cs typeface="Arial" panose="020B0604020202020204" pitchFamily="34" charset="0"/>
            </a:rPr>
            <a:t>Allarakha</a:t>
          </a:r>
          <a:r>
            <a:rPr lang="en-GB" sz="1600" b="0" i="0" dirty="0">
              <a:latin typeface="Arial" panose="020B0604020202020204" pitchFamily="34" charset="0"/>
              <a:cs typeface="Arial" panose="020B0604020202020204" pitchFamily="34" charset="0"/>
            </a:rPr>
            <a:t>, MD, 2022).</a:t>
          </a:r>
          <a:endParaRPr lang="en-US" sz="1600" dirty="0">
            <a:latin typeface="Arial" panose="020B0604020202020204" pitchFamily="34" charset="0"/>
            <a:cs typeface="Arial" panose="020B0604020202020204" pitchFamily="34" charset="0"/>
          </a:endParaRPr>
        </a:p>
      </dgm:t>
    </dgm:pt>
    <dgm:pt modelId="{A635C11F-B51D-4E93-B839-551632FDB535}" type="parTrans" cxnId="{4A06AFF1-C1BD-448B-A8C8-6C891C9C10F3}">
      <dgm:prSet/>
      <dgm:spPr/>
      <dgm:t>
        <a:bodyPr/>
        <a:lstStyle/>
        <a:p>
          <a:endParaRPr lang="en-US"/>
        </a:p>
      </dgm:t>
    </dgm:pt>
    <dgm:pt modelId="{03B29F0F-DA76-446F-9068-03F64862AEA2}" type="sibTrans" cxnId="{4A06AFF1-C1BD-448B-A8C8-6C891C9C10F3}">
      <dgm:prSet/>
      <dgm:spPr/>
      <dgm:t>
        <a:bodyPr/>
        <a:lstStyle/>
        <a:p>
          <a:pPr>
            <a:lnSpc>
              <a:spcPct val="100000"/>
            </a:lnSpc>
          </a:pPr>
          <a:endParaRPr lang="en-US"/>
        </a:p>
      </dgm:t>
    </dgm:pt>
    <dgm:pt modelId="{32D3E620-889E-4217-8E67-19A463EC41F6}">
      <dgm:prSet custT="1"/>
      <dgm:spPr/>
      <dgm:t>
        <a:bodyPr/>
        <a:lstStyle/>
        <a:p>
          <a:pPr>
            <a:lnSpc>
              <a:spcPct val="100000"/>
            </a:lnSpc>
          </a:pPr>
          <a:r>
            <a:rPr lang="en-GB" sz="1600" dirty="0">
              <a:latin typeface="Arial" panose="020B0604020202020204" pitchFamily="34" charset="0"/>
              <a:cs typeface="Arial" panose="020B0604020202020204" pitchFamily="34" charset="0"/>
            </a:rPr>
            <a:t>End of life care is better if done in a person centred manner.  A person centred approach priorities the needs of the individual and enhances the quality of care </a:t>
          </a:r>
          <a:r>
            <a:rPr lang="en-GB" sz="1600" b="0" i="0" dirty="0">
              <a:latin typeface="Arial" panose="020B0604020202020204" pitchFamily="34" charset="0"/>
              <a:cs typeface="Arial" panose="020B0604020202020204" pitchFamily="34" charset="0"/>
            </a:rPr>
            <a:t>(Oakland Care, 2020).</a:t>
          </a:r>
          <a:endParaRPr lang="en-US" sz="1600" dirty="0">
            <a:latin typeface="Arial" panose="020B0604020202020204" pitchFamily="34" charset="0"/>
            <a:cs typeface="Arial" panose="020B0604020202020204" pitchFamily="34" charset="0"/>
          </a:endParaRPr>
        </a:p>
      </dgm:t>
    </dgm:pt>
    <dgm:pt modelId="{641E744E-885A-41DD-9DA7-07F13DB626EC}" type="parTrans" cxnId="{91A33F9F-AFBC-4DD3-92CF-FEF5757B8B63}">
      <dgm:prSet/>
      <dgm:spPr/>
      <dgm:t>
        <a:bodyPr/>
        <a:lstStyle/>
        <a:p>
          <a:endParaRPr lang="en-US"/>
        </a:p>
      </dgm:t>
    </dgm:pt>
    <dgm:pt modelId="{B460B15D-5A83-4D77-8F23-BA0EF9587A20}" type="sibTrans" cxnId="{91A33F9F-AFBC-4DD3-92CF-FEF5757B8B63}">
      <dgm:prSet/>
      <dgm:spPr/>
      <dgm:t>
        <a:bodyPr/>
        <a:lstStyle/>
        <a:p>
          <a:endParaRPr lang="en-US"/>
        </a:p>
      </dgm:t>
    </dgm:pt>
    <dgm:pt modelId="{4EAAE52B-40BB-4111-A486-9DDB9D1C79CC}" type="pres">
      <dgm:prSet presAssocID="{FE944A19-EB73-4D56-ABD5-612C94604752}" presName="root" presStyleCnt="0">
        <dgm:presLayoutVars>
          <dgm:dir/>
          <dgm:resizeHandles val="exact"/>
        </dgm:presLayoutVars>
      </dgm:prSet>
      <dgm:spPr/>
    </dgm:pt>
    <dgm:pt modelId="{89D6F91F-29B1-4D1E-ABB5-9820DE3CEC74}" type="pres">
      <dgm:prSet presAssocID="{FE944A19-EB73-4D56-ABD5-612C94604752}" presName="container" presStyleCnt="0">
        <dgm:presLayoutVars>
          <dgm:dir/>
          <dgm:resizeHandles val="exact"/>
        </dgm:presLayoutVars>
      </dgm:prSet>
      <dgm:spPr/>
    </dgm:pt>
    <dgm:pt modelId="{CFF1520D-4B2E-4BCE-9149-C79875E7C5D9}" type="pres">
      <dgm:prSet presAssocID="{2C53DD91-ADD5-45D2-96A0-B6D003F45853}" presName="compNode" presStyleCnt="0"/>
      <dgm:spPr/>
    </dgm:pt>
    <dgm:pt modelId="{E493101B-CA66-4560-A4B4-9BD3D9E936CF}" type="pres">
      <dgm:prSet presAssocID="{2C53DD91-ADD5-45D2-96A0-B6D003F45853}" presName="iconBgRect" presStyleLbl="bgShp" presStyleIdx="0" presStyleCnt="2"/>
      <dgm:spPr/>
    </dgm:pt>
    <dgm:pt modelId="{9C2EC7C7-6043-447A-ACD5-E370FAE34F2A}" type="pres">
      <dgm:prSet presAssocID="{2C53DD91-ADD5-45D2-96A0-B6D003F4585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EB676D06-D83B-47FC-A058-9A19E69162C7}" type="pres">
      <dgm:prSet presAssocID="{2C53DD91-ADD5-45D2-96A0-B6D003F45853}" presName="spaceRect" presStyleCnt="0"/>
      <dgm:spPr/>
    </dgm:pt>
    <dgm:pt modelId="{BAB8C760-0427-4B94-955B-22EACF80D550}" type="pres">
      <dgm:prSet presAssocID="{2C53DD91-ADD5-45D2-96A0-B6D003F45853}" presName="textRect" presStyleLbl="revTx" presStyleIdx="0" presStyleCnt="2" custScaleX="100522">
        <dgm:presLayoutVars>
          <dgm:chMax val="1"/>
          <dgm:chPref val="1"/>
        </dgm:presLayoutVars>
      </dgm:prSet>
      <dgm:spPr/>
    </dgm:pt>
    <dgm:pt modelId="{191FB13B-D2D9-40E5-9559-2A8377589233}" type="pres">
      <dgm:prSet presAssocID="{03B29F0F-DA76-446F-9068-03F64862AEA2}" presName="sibTrans" presStyleLbl="sibTrans2D1" presStyleIdx="0" presStyleCnt="0"/>
      <dgm:spPr/>
    </dgm:pt>
    <dgm:pt modelId="{8B3E77CC-D73D-44B4-A6F6-46F8483DB188}" type="pres">
      <dgm:prSet presAssocID="{32D3E620-889E-4217-8E67-19A463EC41F6}" presName="compNode" presStyleCnt="0"/>
      <dgm:spPr/>
    </dgm:pt>
    <dgm:pt modelId="{96378739-1E0D-43F9-867E-E0F032FA19D8}" type="pres">
      <dgm:prSet presAssocID="{32D3E620-889E-4217-8E67-19A463EC41F6}" presName="iconBgRect" presStyleLbl="bgShp" presStyleIdx="1" presStyleCnt="2"/>
      <dgm:spPr/>
    </dgm:pt>
    <dgm:pt modelId="{16813E78-C39D-446D-BADE-554241C48FE0}" type="pres">
      <dgm:prSet presAssocID="{32D3E620-889E-4217-8E67-19A463EC41F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080426E5-043C-4F27-87AA-C725882280C0}" type="pres">
      <dgm:prSet presAssocID="{32D3E620-889E-4217-8E67-19A463EC41F6}" presName="spaceRect" presStyleCnt="0"/>
      <dgm:spPr/>
    </dgm:pt>
    <dgm:pt modelId="{FA2B5E16-38FF-46BD-8EDB-34EC2DC3D892}" type="pres">
      <dgm:prSet presAssocID="{32D3E620-889E-4217-8E67-19A463EC41F6}" presName="textRect" presStyleLbl="revTx" presStyleIdx="1" presStyleCnt="2">
        <dgm:presLayoutVars>
          <dgm:chMax val="1"/>
          <dgm:chPref val="1"/>
        </dgm:presLayoutVars>
      </dgm:prSet>
      <dgm:spPr/>
    </dgm:pt>
  </dgm:ptLst>
  <dgm:cxnLst>
    <dgm:cxn modelId="{39C9FE12-FADA-4EC3-8D7C-BB51D2FE7820}" type="presOf" srcId="{FE944A19-EB73-4D56-ABD5-612C94604752}" destId="{4EAAE52B-40BB-4111-A486-9DDB9D1C79CC}" srcOrd="0" destOrd="0" presId="urn:microsoft.com/office/officeart/2018/2/layout/IconCircleList"/>
    <dgm:cxn modelId="{F37A6356-DF5C-42BA-B1B0-AE7A04E99957}" type="presOf" srcId="{2C53DD91-ADD5-45D2-96A0-B6D003F45853}" destId="{BAB8C760-0427-4B94-955B-22EACF80D550}" srcOrd="0" destOrd="0" presId="urn:microsoft.com/office/officeart/2018/2/layout/IconCircleList"/>
    <dgm:cxn modelId="{84103D9D-A1FE-413A-9860-A7B61848E90C}" type="presOf" srcId="{32D3E620-889E-4217-8E67-19A463EC41F6}" destId="{FA2B5E16-38FF-46BD-8EDB-34EC2DC3D892}" srcOrd="0" destOrd="0" presId="urn:microsoft.com/office/officeart/2018/2/layout/IconCircleList"/>
    <dgm:cxn modelId="{91A33F9F-AFBC-4DD3-92CF-FEF5757B8B63}" srcId="{FE944A19-EB73-4D56-ABD5-612C94604752}" destId="{32D3E620-889E-4217-8E67-19A463EC41F6}" srcOrd="1" destOrd="0" parTransId="{641E744E-885A-41DD-9DA7-07F13DB626EC}" sibTransId="{B460B15D-5A83-4D77-8F23-BA0EF9587A20}"/>
    <dgm:cxn modelId="{4A06AFF1-C1BD-448B-A8C8-6C891C9C10F3}" srcId="{FE944A19-EB73-4D56-ABD5-612C94604752}" destId="{2C53DD91-ADD5-45D2-96A0-B6D003F45853}" srcOrd="0" destOrd="0" parTransId="{A635C11F-B51D-4E93-B839-551632FDB535}" sibTransId="{03B29F0F-DA76-446F-9068-03F64862AEA2}"/>
    <dgm:cxn modelId="{0BDF2FF2-3927-4782-AFEB-31D6410B76A4}" type="presOf" srcId="{03B29F0F-DA76-446F-9068-03F64862AEA2}" destId="{191FB13B-D2D9-40E5-9559-2A8377589233}" srcOrd="0" destOrd="0" presId="urn:microsoft.com/office/officeart/2018/2/layout/IconCircleList"/>
    <dgm:cxn modelId="{1832D1DD-89DE-4859-ABAD-A2BA2309B009}" type="presParOf" srcId="{4EAAE52B-40BB-4111-A486-9DDB9D1C79CC}" destId="{89D6F91F-29B1-4D1E-ABB5-9820DE3CEC74}" srcOrd="0" destOrd="0" presId="urn:microsoft.com/office/officeart/2018/2/layout/IconCircleList"/>
    <dgm:cxn modelId="{6405F439-22DA-49A6-834D-439139AC0AD5}" type="presParOf" srcId="{89D6F91F-29B1-4D1E-ABB5-9820DE3CEC74}" destId="{CFF1520D-4B2E-4BCE-9149-C79875E7C5D9}" srcOrd="0" destOrd="0" presId="urn:microsoft.com/office/officeart/2018/2/layout/IconCircleList"/>
    <dgm:cxn modelId="{BA5063C6-B4F1-40CE-A45E-6208D361C137}" type="presParOf" srcId="{CFF1520D-4B2E-4BCE-9149-C79875E7C5D9}" destId="{E493101B-CA66-4560-A4B4-9BD3D9E936CF}" srcOrd="0" destOrd="0" presId="urn:microsoft.com/office/officeart/2018/2/layout/IconCircleList"/>
    <dgm:cxn modelId="{88874B6A-83EF-4D50-836F-76C76136C388}" type="presParOf" srcId="{CFF1520D-4B2E-4BCE-9149-C79875E7C5D9}" destId="{9C2EC7C7-6043-447A-ACD5-E370FAE34F2A}" srcOrd="1" destOrd="0" presId="urn:microsoft.com/office/officeart/2018/2/layout/IconCircleList"/>
    <dgm:cxn modelId="{E10564B2-192D-43BA-AB64-5C811ECDCB19}" type="presParOf" srcId="{CFF1520D-4B2E-4BCE-9149-C79875E7C5D9}" destId="{EB676D06-D83B-47FC-A058-9A19E69162C7}" srcOrd="2" destOrd="0" presId="urn:microsoft.com/office/officeart/2018/2/layout/IconCircleList"/>
    <dgm:cxn modelId="{1821E8E5-5AF9-4A2E-A617-2A1881EB184D}" type="presParOf" srcId="{CFF1520D-4B2E-4BCE-9149-C79875E7C5D9}" destId="{BAB8C760-0427-4B94-955B-22EACF80D550}" srcOrd="3" destOrd="0" presId="urn:microsoft.com/office/officeart/2018/2/layout/IconCircleList"/>
    <dgm:cxn modelId="{6896CECB-D5FD-4C59-8D0B-5065EEA9C364}" type="presParOf" srcId="{89D6F91F-29B1-4D1E-ABB5-9820DE3CEC74}" destId="{191FB13B-D2D9-40E5-9559-2A8377589233}" srcOrd="1" destOrd="0" presId="urn:microsoft.com/office/officeart/2018/2/layout/IconCircleList"/>
    <dgm:cxn modelId="{804817DB-11D0-4194-BD59-BB0D62E4BDFD}" type="presParOf" srcId="{89D6F91F-29B1-4D1E-ABB5-9820DE3CEC74}" destId="{8B3E77CC-D73D-44B4-A6F6-46F8483DB188}" srcOrd="2" destOrd="0" presId="urn:microsoft.com/office/officeart/2018/2/layout/IconCircleList"/>
    <dgm:cxn modelId="{29F1DC73-4225-4856-A1C5-99547FCB7A39}" type="presParOf" srcId="{8B3E77CC-D73D-44B4-A6F6-46F8483DB188}" destId="{96378739-1E0D-43F9-867E-E0F032FA19D8}" srcOrd="0" destOrd="0" presId="urn:microsoft.com/office/officeart/2018/2/layout/IconCircleList"/>
    <dgm:cxn modelId="{13CF5006-F7F7-4420-8FA3-86666DF76DD5}" type="presParOf" srcId="{8B3E77CC-D73D-44B4-A6F6-46F8483DB188}" destId="{16813E78-C39D-446D-BADE-554241C48FE0}" srcOrd="1" destOrd="0" presId="urn:microsoft.com/office/officeart/2018/2/layout/IconCircleList"/>
    <dgm:cxn modelId="{AB5BE082-58BE-4E73-BEA5-9E40669DF08B}" type="presParOf" srcId="{8B3E77CC-D73D-44B4-A6F6-46F8483DB188}" destId="{080426E5-043C-4F27-87AA-C725882280C0}" srcOrd="2" destOrd="0" presId="urn:microsoft.com/office/officeart/2018/2/layout/IconCircleList"/>
    <dgm:cxn modelId="{96E45B40-B472-4FD1-920E-36E7A1943587}" type="presParOf" srcId="{8B3E77CC-D73D-44B4-A6F6-46F8483DB188}" destId="{FA2B5E16-38FF-46BD-8EDB-34EC2DC3D89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0BB0275-438F-4FFD-B7DD-298BA1787097}" type="doc">
      <dgm:prSet loTypeId="urn:microsoft.com/office/officeart/2005/8/layout/process5" loCatId="process" qsTypeId="urn:microsoft.com/office/officeart/2005/8/quickstyle/simple4" qsCatId="simple" csTypeId="urn:microsoft.com/office/officeart/2005/8/colors/colorful5" csCatId="colorful"/>
      <dgm:spPr/>
      <dgm:t>
        <a:bodyPr/>
        <a:lstStyle/>
        <a:p>
          <a:endParaRPr lang="en-US"/>
        </a:p>
      </dgm:t>
    </dgm:pt>
    <dgm:pt modelId="{B646343F-EEBC-42E6-BEDC-B2704A17C9A0}">
      <dgm:prSet custT="1"/>
      <dgm:spPr/>
      <dgm:t>
        <a:bodyPr/>
        <a:lstStyle/>
        <a:p>
          <a:r>
            <a:rPr lang="en-GB" sz="1400" dirty="0">
              <a:latin typeface="Arial" panose="020B0604020202020204" pitchFamily="34" charset="0"/>
              <a:cs typeface="Arial" panose="020B0604020202020204" pitchFamily="34" charset="0"/>
            </a:rPr>
            <a:t>There is a lot of end-of-life care that is needed, however good quality palliative care is not always available. </a:t>
          </a:r>
          <a:endParaRPr lang="en-US" sz="1400" dirty="0">
            <a:latin typeface="Arial" panose="020B0604020202020204" pitchFamily="34" charset="0"/>
            <a:cs typeface="Arial" panose="020B0604020202020204" pitchFamily="34" charset="0"/>
          </a:endParaRPr>
        </a:p>
      </dgm:t>
    </dgm:pt>
    <dgm:pt modelId="{A19B8C88-A80D-471A-8AA4-AE209860C9AA}" type="parTrans" cxnId="{8621D8C8-EA3D-42FD-A247-1BC76B8CB2C5}">
      <dgm:prSet/>
      <dgm:spPr/>
      <dgm:t>
        <a:bodyPr/>
        <a:lstStyle/>
        <a:p>
          <a:endParaRPr lang="en-US"/>
        </a:p>
      </dgm:t>
    </dgm:pt>
    <dgm:pt modelId="{1D5DC3DB-56C8-4E08-8600-0492A93DD955}" type="sibTrans" cxnId="{8621D8C8-EA3D-42FD-A247-1BC76B8CB2C5}">
      <dgm:prSet/>
      <dgm:spPr/>
      <dgm:t>
        <a:bodyPr/>
        <a:lstStyle/>
        <a:p>
          <a:endParaRPr lang="en-US"/>
        </a:p>
      </dgm:t>
    </dgm:pt>
    <dgm:pt modelId="{3F6F758E-4FA5-4122-B2F5-3826DB991B52}">
      <dgm:prSet custT="1"/>
      <dgm:spPr/>
      <dgm:t>
        <a:bodyPr/>
        <a:lstStyle/>
        <a:p>
          <a:r>
            <a:rPr lang="en-GB" sz="1400" dirty="0">
              <a:latin typeface="Arial" panose="020B0604020202020204" pitchFamily="34" charset="0"/>
              <a:cs typeface="Arial" panose="020B0604020202020204" pitchFamily="34" charset="0"/>
            </a:rPr>
            <a:t>Palliative care has been found to be effective in a number of studies, both in terms of quality of life and financial savings </a:t>
          </a:r>
          <a:r>
            <a:rPr lang="en-GB" sz="1400" b="0" i="0" dirty="0">
              <a:latin typeface="Arial" panose="020B0604020202020204" pitchFamily="34" charset="0"/>
              <a:cs typeface="Arial" panose="020B0604020202020204" pitchFamily="34" charset="0"/>
            </a:rPr>
            <a:t>(den Herder-van der Eerden et al., 2017).</a:t>
          </a:r>
          <a:endParaRPr lang="en-US" sz="1400" dirty="0">
            <a:latin typeface="Arial" panose="020B0604020202020204" pitchFamily="34" charset="0"/>
            <a:cs typeface="Arial" panose="020B0604020202020204" pitchFamily="34" charset="0"/>
          </a:endParaRPr>
        </a:p>
      </dgm:t>
    </dgm:pt>
    <dgm:pt modelId="{25D1BD07-CBB5-4312-AB7E-941484395E2E}" type="parTrans" cxnId="{D7C7D5C6-D64B-4EF4-89A1-6308FBD61D0A}">
      <dgm:prSet/>
      <dgm:spPr/>
      <dgm:t>
        <a:bodyPr/>
        <a:lstStyle/>
        <a:p>
          <a:endParaRPr lang="en-US"/>
        </a:p>
      </dgm:t>
    </dgm:pt>
    <dgm:pt modelId="{EDF25C0B-83CF-41DC-957B-71035AAA1E98}" type="sibTrans" cxnId="{D7C7D5C6-D64B-4EF4-89A1-6308FBD61D0A}">
      <dgm:prSet/>
      <dgm:spPr/>
      <dgm:t>
        <a:bodyPr/>
        <a:lstStyle/>
        <a:p>
          <a:endParaRPr lang="en-US"/>
        </a:p>
      </dgm:t>
    </dgm:pt>
    <dgm:pt modelId="{37CEDF4A-54D0-474C-A0BE-039D4D396F86}">
      <dgm:prSet custT="1"/>
      <dgm:spPr/>
      <dgm:t>
        <a:bodyPr/>
        <a:lstStyle/>
        <a:p>
          <a:r>
            <a:rPr lang="en-GB" sz="1400" dirty="0">
              <a:latin typeface="Arial" panose="020B0604020202020204" pitchFamily="34" charset="0"/>
              <a:cs typeface="Arial" panose="020B0604020202020204" pitchFamily="34" charset="0"/>
            </a:rPr>
            <a:t>The majority of patients who have chronic, life-threatening illnesses either do not receive any palliative care or only receive services at the end of their lives </a:t>
          </a:r>
          <a:r>
            <a:rPr lang="en-GB" sz="1400" b="0" i="0" dirty="0">
              <a:latin typeface="Arial" panose="020B0604020202020204" pitchFamily="34" charset="0"/>
              <a:cs typeface="Arial" panose="020B0604020202020204" pitchFamily="34" charset="0"/>
            </a:rPr>
            <a:t>(Hawley, 2017)</a:t>
          </a:r>
          <a:endParaRPr lang="en-US" sz="1400" dirty="0">
            <a:latin typeface="Arial" panose="020B0604020202020204" pitchFamily="34" charset="0"/>
            <a:cs typeface="Arial" panose="020B0604020202020204" pitchFamily="34" charset="0"/>
          </a:endParaRPr>
        </a:p>
      </dgm:t>
    </dgm:pt>
    <dgm:pt modelId="{77560E77-2F06-44D8-BB00-FB3ABAD16A4C}" type="parTrans" cxnId="{21CC598C-76EF-4120-90FB-26C32BC81AB6}">
      <dgm:prSet/>
      <dgm:spPr/>
      <dgm:t>
        <a:bodyPr/>
        <a:lstStyle/>
        <a:p>
          <a:endParaRPr lang="en-US"/>
        </a:p>
      </dgm:t>
    </dgm:pt>
    <dgm:pt modelId="{3B5C10AC-A081-49B1-A75F-CF8D270C4D77}" type="sibTrans" cxnId="{21CC598C-76EF-4120-90FB-26C32BC81AB6}">
      <dgm:prSet/>
      <dgm:spPr/>
      <dgm:t>
        <a:bodyPr/>
        <a:lstStyle/>
        <a:p>
          <a:endParaRPr lang="en-US"/>
        </a:p>
      </dgm:t>
    </dgm:pt>
    <dgm:pt modelId="{25DAE347-2086-41EF-AA42-A132B16C0EBA}" type="pres">
      <dgm:prSet presAssocID="{10BB0275-438F-4FFD-B7DD-298BA1787097}" presName="diagram" presStyleCnt="0">
        <dgm:presLayoutVars>
          <dgm:dir/>
          <dgm:resizeHandles val="exact"/>
        </dgm:presLayoutVars>
      </dgm:prSet>
      <dgm:spPr/>
    </dgm:pt>
    <dgm:pt modelId="{32830449-79EE-4ABC-861C-3C7CB647C2DD}" type="pres">
      <dgm:prSet presAssocID="{B646343F-EEBC-42E6-BEDC-B2704A17C9A0}" presName="node" presStyleLbl="node1" presStyleIdx="0" presStyleCnt="3">
        <dgm:presLayoutVars>
          <dgm:bulletEnabled val="1"/>
        </dgm:presLayoutVars>
      </dgm:prSet>
      <dgm:spPr/>
    </dgm:pt>
    <dgm:pt modelId="{0CE7A788-25A8-4859-9BB7-A1DCC8D0B261}" type="pres">
      <dgm:prSet presAssocID="{1D5DC3DB-56C8-4E08-8600-0492A93DD955}" presName="sibTrans" presStyleLbl="sibTrans2D1" presStyleIdx="0" presStyleCnt="2"/>
      <dgm:spPr/>
    </dgm:pt>
    <dgm:pt modelId="{2A58080D-6874-4B4D-B7A6-DF6E102DF726}" type="pres">
      <dgm:prSet presAssocID="{1D5DC3DB-56C8-4E08-8600-0492A93DD955}" presName="connectorText" presStyleLbl="sibTrans2D1" presStyleIdx="0" presStyleCnt="2"/>
      <dgm:spPr/>
    </dgm:pt>
    <dgm:pt modelId="{3D242603-CFA4-416B-8BFD-66D6C7C3A2EA}" type="pres">
      <dgm:prSet presAssocID="{3F6F758E-4FA5-4122-B2F5-3826DB991B52}" presName="node" presStyleLbl="node1" presStyleIdx="1" presStyleCnt="3">
        <dgm:presLayoutVars>
          <dgm:bulletEnabled val="1"/>
        </dgm:presLayoutVars>
      </dgm:prSet>
      <dgm:spPr/>
    </dgm:pt>
    <dgm:pt modelId="{08508568-2DC4-4207-B697-DF334E5E9551}" type="pres">
      <dgm:prSet presAssocID="{EDF25C0B-83CF-41DC-957B-71035AAA1E98}" presName="sibTrans" presStyleLbl="sibTrans2D1" presStyleIdx="1" presStyleCnt="2"/>
      <dgm:spPr/>
    </dgm:pt>
    <dgm:pt modelId="{F24C10C3-A09A-490F-9BE3-5C68CEEE38F6}" type="pres">
      <dgm:prSet presAssocID="{EDF25C0B-83CF-41DC-957B-71035AAA1E98}" presName="connectorText" presStyleLbl="sibTrans2D1" presStyleIdx="1" presStyleCnt="2"/>
      <dgm:spPr/>
    </dgm:pt>
    <dgm:pt modelId="{56F63628-E971-4414-A04B-5A7840FEB683}" type="pres">
      <dgm:prSet presAssocID="{37CEDF4A-54D0-474C-A0BE-039D4D396F86}" presName="node" presStyleLbl="node1" presStyleIdx="2" presStyleCnt="3">
        <dgm:presLayoutVars>
          <dgm:bulletEnabled val="1"/>
        </dgm:presLayoutVars>
      </dgm:prSet>
      <dgm:spPr/>
    </dgm:pt>
  </dgm:ptLst>
  <dgm:cxnLst>
    <dgm:cxn modelId="{C0970208-16EA-4276-8261-F6A066682EBB}" type="presOf" srcId="{10BB0275-438F-4FFD-B7DD-298BA1787097}" destId="{25DAE347-2086-41EF-AA42-A132B16C0EBA}" srcOrd="0" destOrd="0" presId="urn:microsoft.com/office/officeart/2005/8/layout/process5"/>
    <dgm:cxn modelId="{175AF926-B6F1-4EF2-86B1-BFE2F30A627C}" type="presOf" srcId="{B646343F-EEBC-42E6-BEDC-B2704A17C9A0}" destId="{32830449-79EE-4ABC-861C-3C7CB647C2DD}" srcOrd="0" destOrd="0" presId="urn:microsoft.com/office/officeart/2005/8/layout/process5"/>
    <dgm:cxn modelId="{354DCC62-C071-4085-AEBA-13403BA47E22}" type="presOf" srcId="{EDF25C0B-83CF-41DC-957B-71035AAA1E98}" destId="{08508568-2DC4-4207-B697-DF334E5E9551}" srcOrd="0" destOrd="0" presId="urn:microsoft.com/office/officeart/2005/8/layout/process5"/>
    <dgm:cxn modelId="{E028A66B-999C-466A-9DB2-856E267FF88C}" type="presOf" srcId="{3F6F758E-4FA5-4122-B2F5-3826DB991B52}" destId="{3D242603-CFA4-416B-8BFD-66D6C7C3A2EA}" srcOrd="0" destOrd="0" presId="urn:microsoft.com/office/officeart/2005/8/layout/process5"/>
    <dgm:cxn modelId="{2029BA6C-2087-4754-BC6F-7EA5C9BF53A4}" type="presOf" srcId="{1D5DC3DB-56C8-4E08-8600-0492A93DD955}" destId="{2A58080D-6874-4B4D-B7A6-DF6E102DF726}" srcOrd="1" destOrd="0" presId="urn:microsoft.com/office/officeart/2005/8/layout/process5"/>
    <dgm:cxn modelId="{ED9FA26D-2EE9-4C99-B0AD-DB5CA35C30C7}" type="presOf" srcId="{1D5DC3DB-56C8-4E08-8600-0492A93DD955}" destId="{0CE7A788-25A8-4859-9BB7-A1DCC8D0B261}" srcOrd="0" destOrd="0" presId="urn:microsoft.com/office/officeart/2005/8/layout/process5"/>
    <dgm:cxn modelId="{21CC598C-76EF-4120-90FB-26C32BC81AB6}" srcId="{10BB0275-438F-4FFD-B7DD-298BA1787097}" destId="{37CEDF4A-54D0-474C-A0BE-039D4D396F86}" srcOrd="2" destOrd="0" parTransId="{77560E77-2F06-44D8-BB00-FB3ABAD16A4C}" sibTransId="{3B5C10AC-A081-49B1-A75F-CF8D270C4D77}"/>
    <dgm:cxn modelId="{5EC6DDAE-D267-46D0-A51D-BEC9E598590C}" type="presOf" srcId="{EDF25C0B-83CF-41DC-957B-71035AAA1E98}" destId="{F24C10C3-A09A-490F-9BE3-5C68CEEE38F6}" srcOrd="1" destOrd="0" presId="urn:microsoft.com/office/officeart/2005/8/layout/process5"/>
    <dgm:cxn modelId="{D7677DB1-F802-4889-AE9B-9413ABDC2DC4}" type="presOf" srcId="{37CEDF4A-54D0-474C-A0BE-039D4D396F86}" destId="{56F63628-E971-4414-A04B-5A7840FEB683}" srcOrd="0" destOrd="0" presId="urn:microsoft.com/office/officeart/2005/8/layout/process5"/>
    <dgm:cxn modelId="{D7C7D5C6-D64B-4EF4-89A1-6308FBD61D0A}" srcId="{10BB0275-438F-4FFD-B7DD-298BA1787097}" destId="{3F6F758E-4FA5-4122-B2F5-3826DB991B52}" srcOrd="1" destOrd="0" parTransId="{25D1BD07-CBB5-4312-AB7E-941484395E2E}" sibTransId="{EDF25C0B-83CF-41DC-957B-71035AAA1E98}"/>
    <dgm:cxn modelId="{8621D8C8-EA3D-42FD-A247-1BC76B8CB2C5}" srcId="{10BB0275-438F-4FFD-B7DD-298BA1787097}" destId="{B646343F-EEBC-42E6-BEDC-B2704A17C9A0}" srcOrd="0" destOrd="0" parTransId="{A19B8C88-A80D-471A-8AA4-AE209860C9AA}" sibTransId="{1D5DC3DB-56C8-4E08-8600-0492A93DD955}"/>
    <dgm:cxn modelId="{58574DC3-6F2C-4B12-846F-9376C4285511}" type="presParOf" srcId="{25DAE347-2086-41EF-AA42-A132B16C0EBA}" destId="{32830449-79EE-4ABC-861C-3C7CB647C2DD}" srcOrd="0" destOrd="0" presId="urn:microsoft.com/office/officeart/2005/8/layout/process5"/>
    <dgm:cxn modelId="{ADA25531-BA33-4ECD-8A80-F22107D3BD64}" type="presParOf" srcId="{25DAE347-2086-41EF-AA42-A132B16C0EBA}" destId="{0CE7A788-25A8-4859-9BB7-A1DCC8D0B261}" srcOrd="1" destOrd="0" presId="urn:microsoft.com/office/officeart/2005/8/layout/process5"/>
    <dgm:cxn modelId="{731D1323-E607-4D4C-8CE5-A1A316A73858}" type="presParOf" srcId="{0CE7A788-25A8-4859-9BB7-A1DCC8D0B261}" destId="{2A58080D-6874-4B4D-B7A6-DF6E102DF726}" srcOrd="0" destOrd="0" presId="urn:microsoft.com/office/officeart/2005/8/layout/process5"/>
    <dgm:cxn modelId="{7CF687FE-D3E4-4115-84A3-0AA0884652C0}" type="presParOf" srcId="{25DAE347-2086-41EF-AA42-A132B16C0EBA}" destId="{3D242603-CFA4-416B-8BFD-66D6C7C3A2EA}" srcOrd="2" destOrd="0" presId="urn:microsoft.com/office/officeart/2005/8/layout/process5"/>
    <dgm:cxn modelId="{FF902DBB-02D6-4AD1-B075-89A7D2C0172A}" type="presParOf" srcId="{25DAE347-2086-41EF-AA42-A132B16C0EBA}" destId="{08508568-2DC4-4207-B697-DF334E5E9551}" srcOrd="3" destOrd="0" presId="urn:microsoft.com/office/officeart/2005/8/layout/process5"/>
    <dgm:cxn modelId="{C577A547-DBF7-4830-BE6B-AC00AC695287}" type="presParOf" srcId="{08508568-2DC4-4207-B697-DF334E5E9551}" destId="{F24C10C3-A09A-490F-9BE3-5C68CEEE38F6}" srcOrd="0" destOrd="0" presId="urn:microsoft.com/office/officeart/2005/8/layout/process5"/>
    <dgm:cxn modelId="{802B48BA-9147-4327-AA22-8506108FD5B1}" type="presParOf" srcId="{25DAE347-2086-41EF-AA42-A132B16C0EBA}" destId="{56F63628-E971-4414-A04B-5A7840FEB683}"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BF3F19-5BE3-4F94-8212-C3833A67DDD6}"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2D43BFB6-677E-45B3-AF4E-8827B57612B6}">
      <dgm:prSet/>
      <dgm:spPr/>
      <dgm:t>
        <a:bodyPr/>
        <a:lstStyle/>
        <a:p>
          <a:r>
            <a:rPr lang="en-GB" dirty="0">
              <a:latin typeface="Arial" panose="020B0604020202020204" pitchFamily="34" charset="0"/>
              <a:cs typeface="Arial" panose="020B0604020202020204" pitchFamily="34" charset="0"/>
            </a:rPr>
            <a:t>Poor communication and service coordination are common barriers that keep people from getting end-of-life care in their final years of their life (</a:t>
          </a:r>
          <a:r>
            <a:rPr lang="en-GB" b="0" i="0" dirty="0">
              <a:latin typeface="Arial" panose="020B0604020202020204" pitchFamily="34" charset="0"/>
              <a:cs typeface="Arial" panose="020B0604020202020204" pitchFamily="34" charset="0"/>
            </a:rPr>
            <a:t>NICE guideline, 2019).</a:t>
          </a:r>
          <a:endParaRPr lang="en-US" dirty="0">
            <a:latin typeface="Arial" panose="020B0604020202020204" pitchFamily="34" charset="0"/>
            <a:cs typeface="Arial" panose="020B0604020202020204" pitchFamily="34" charset="0"/>
          </a:endParaRPr>
        </a:p>
      </dgm:t>
    </dgm:pt>
    <dgm:pt modelId="{5078DA51-1D42-4924-8A1A-0DB947D18823}" type="parTrans" cxnId="{A6123DFA-3CDC-4001-8D7B-BBF65093FDBE}">
      <dgm:prSet/>
      <dgm:spPr/>
      <dgm:t>
        <a:bodyPr/>
        <a:lstStyle/>
        <a:p>
          <a:endParaRPr lang="en-US"/>
        </a:p>
      </dgm:t>
    </dgm:pt>
    <dgm:pt modelId="{0EEBF39D-CEF4-4AC7-9DDD-6F8AB5944E02}" type="sibTrans" cxnId="{A6123DFA-3CDC-4001-8D7B-BBF65093FDBE}">
      <dgm:prSet/>
      <dgm:spPr/>
      <dgm:t>
        <a:bodyPr/>
        <a:lstStyle/>
        <a:p>
          <a:endParaRPr lang="en-US"/>
        </a:p>
      </dgm:t>
    </dgm:pt>
    <dgm:pt modelId="{C129D04F-0C6C-4EC4-8B4C-A5C18B5E7831}">
      <dgm:prSet/>
      <dgm:spPr/>
      <dgm:t>
        <a:bodyPr/>
        <a:lstStyle/>
        <a:p>
          <a:r>
            <a:rPr lang="en-US" dirty="0">
              <a:latin typeface="Arial" panose="020B0604020202020204" pitchFamily="34" charset="0"/>
              <a:cs typeface="Arial" panose="020B0604020202020204" pitchFamily="34" charset="0"/>
            </a:rPr>
            <a:t>Inadequate quality of care, inadequate identification and planning, and inequality of access are some of the obstacles that prevent many individuals from receiving high-quality care at the end of their lives </a:t>
          </a:r>
          <a:r>
            <a:rPr lang="en-GB" b="0" i="0" dirty="0">
              <a:latin typeface="Arial" panose="020B0604020202020204" pitchFamily="34" charset="0"/>
              <a:cs typeface="Arial" panose="020B0604020202020204" pitchFamily="34" charset="0"/>
            </a:rPr>
            <a:t>(Marie Curie, 2014). </a:t>
          </a:r>
          <a:endParaRPr lang="en-US" dirty="0">
            <a:latin typeface="Arial" panose="020B0604020202020204" pitchFamily="34" charset="0"/>
            <a:cs typeface="Arial" panose="020B0604020202020204" pitchFamily="34" charset="0"/>
          </a:endParaRPr>
        </a:p>
      </dgm:t>
    </dgm:pt>
    <dgm:pt modelId="{0C6790E6-8EF5-4E86-A826-C3E185365896}" type="parTrans" cxnId="{DDB4685B-3A59-4D19-BF9C-CEC748E4F27D}">
      <dgm:prSet/>
      <dgm:spPr/>
      <dgm:t>
        <a:bodyPr/>
        <a:lstStyle/>
        <a:p>
          <a:endParaRPr lang="en-US"/>
        </a:p>
      </dgm:t>
    </dgm:pt>
    <dgm:pt modelId="{D7A85553-860F-4D54-BE03-219BAD2576F3}" type="sibTrans" cxnId="{DDB4685B-3A59-4D19-BF9C-CEC748E4F27D}">
      <dgm:prSet/>
      <dgm:spPr/>
      <dgm:t>
        <a:bodyPr/>
        <a:lstStyle/>
        <a:p>
          <a:endParaRPr lang="en-US"/>
        </a:p>
      </dgm:t>
    </dgm:pt>
    <dgm:pt modelId="{5D7C46AC-4EAE-4CE9-B408-3EE11D554F46}">
      <dgm:prSet/>
      <dgm:spPr/>
      <dgm:t>
        <a:bodyPr/>
        <a:lstStyle/>
        <a:p>
          <a:r>
            <a:rPr lang="en-US" dirty="0">
              <a:latin typeface="Arial" panose="020B0604020202020204" pitchFamily="34" charset="0"/>
              <a:cs typeface="Arial" panose="020B0604020202020204" pitchFamily="34" charset="0"/>
            </a:rPr>
            <a:t>A total of 56.8 billion individuals, including 25.7 million in their final year of life, require palliative care each year. Only approximately 14% of those in need of palliative care around the world receive it </a:t>
          </a:r>
          <a:r>
            <a:rPr lang="en-GB" b="0" i="0" dirty="0">
              <a:latin typeface="Arial" panose="020B0604020202020204" pitchFamily="34" charset="0"/>
              <a:cs typeface="Arial" panose="020B0604020202020204" pitchFamily="34" charset="0"/>
            </a:rPr>
            <a:t>(World Health Organization, 2020).</a:t>
          </a:r>
          <a:endParaRPr lang="en-US" dirty="0">
            <a:latin typeface="Arial" panose="020B0604020202020204" pitchFamily="34" charset="0"/>
            <a:cs typeface="Arial" panose="020B0604020202020204" pitchFamily="34" charset="0"/>
          </a:endParaRPr>
        </a:p>
      </dgm:t>
    </dgm:pt>
    <dgm:pt modelId="{5F42ACB6-3516-40F8-90E2-A233597214E3}" type="parTrans" cxnId="{555325DD-AF99-45DA-B4D3-030CA2476DFF}">
      <dgm:prSet/>
      <dgm:spPr/>
      <dgm:t>
        <a:bodyPr/>
        <a:lstStyle/>
        <a:p>
          <a:endParaRPr lang="en-US"/>
        </a:p>
      </dgm:t>
    </dgm:pt>
    <dgm:pt modelId="{7CFD3ABB-FB9B-4F2B-89E6-A5B75A7994F6}" type="sibTrans" cxnId="{555325DD-AF99-45DA-B4D3-030CA2476DFF}">
      <dgm:prSet/>
      <dgm:spPr/>
      <dgm:t>
        <a:bodyPr/>
        <a:lstStyle/>
        <a:p>
          <a:endParaRPr lang="en-US"/>
        </a:p>
      </dgm:t>
    </dgm:pt>
    <dgm:pt modelId="{8D0EE81C-2360-47D2-B696-5F9AA7DC3F03}" type="pres">
      <dgm:prSet presAssocID="{EABF3F19-5BE3-4F94-8212-C3833A67DDD6}" presName="Name0" presStyleCnt="0">
        <dgm:presLayoutVars>
          <dgm:dir/>
          <dgm:animLvl val="lvl"/>
          <dgm:resizeHandles val="exact"/>
        </dgm:presLayoutVars>
      </dgm:prSet>
      <dgm:spPr/>
    </dgm:pt>
    <dgm:pt modelId="{1E31830A-ACAC-424A-B6C0-540EA0437ED4}" type="pres">
      <dgm:prSet presAssocID="{5D7C46AC-4EAE-4CE9-B408-3EE11D554F46}" presName="boxAndChildren" presStyleCnt="0"/>
      <dgm:spPr/>
    </dgm:pt>
    <dgm:pt modelId="{0AE24FCD-8110-4F77-9A44-5C02E20BD0B2}" type="pres">
      <dgm:prSet presAssocID="{5D7C46AC-4EAE-4CE9-B408-3EE11D554F46}" presName="parentTextBox" presStyleLbl="node1" presStyleIdx="0" presStyleCnt="3"/>
      <dgm:spPr/>
    </dgm:pt>
    <dgm:pt modelId="{AFA08A98-CE27-4D01-96D7-2DE17FDDC56C}" type="pres">
      <dgm:prSet presAssocID="{D7A85553-860F-4D54-BE03-219BAD2576F3}" presName="sp" presStyleCnt="0"/>
      <dgm:spPr/>
    </dgm:pt>
    <dgm:pt modelId="{29B27FA2-E586-439B-92EC-8EB21EFF009E}" type="pres">
      <dgm:prSet presAssocID="{C129D04F-0C6C-4EC4-8B4C-A5C18B5E7831}" presName="arrowAndChildren" presStyleCnt="0"/>
      <dgm:spPr/>
    </dgm:pt>
    <dgm:pt modelId="{4B15D910-7519-4F04-881A-7C5C25562A84}" type="pres">
      <dgm:prSet presAssocID="{C129D04F-0C6C-4EC4-8B4C-A5C18B5E7831}" presName="parentTextArrow" presStyleLbl="node1" presStyleIdx="1" presStyleCnt="3"/>
      <dgm:spPr/>
    </dgm:pt>
    <dgm:pt modelId="{65D9CEAE-C642-4125-B2E3-6058BBB4DFD7}" type="pres">
      <dgm:prSet presAssocID="{0EEBF39D-CEF4-4AC7-9DDD-6F8AB5944E02}" presName="sp" presStyleCnt="0"/>
      <dgm:spPr/>
    </dgm:pt>
    <dgm:pt modelId="{182CE37B-F1A7-4756-992B-3925AA75F97D}" type="pres">
      <dgm:prSet presAssocID="{2D43BFB6-677E-45B3-AF4E-8827B57612B6}" presName="arrowAndChildren" presStyleCnt="0"/>
      <dgm:spPr/>
    </dgm:pt>
    <dgm:pt modelId="{0576FC27-3931-4975-AC32-A845E5E1E129}" type="pres">
      <dgm:prSet presAssocID="{2D43BFB6-677E-45B3-AF4E-8827B57612B6}" presName="parentTextArrow" presStyleLbl="node1" presStyleIdx="2" presStyleCnt="3"/>
      <dgm:spPr/>
    </dgm:pt>
  </dgm:ptLst>
  <dgm:cxnLst>
    <dgm:cxn modelId="{DDB4685B-3A59-4D19-BF9C-CEC748E4F27D}" srcId="{EABF3F19-5BE3-4F94-8212-C3833A67DDD6}" destId="{C129D04F-0C6C-4EC4-8B4C-A5C18B5E7831}" srcOrd="1" destOrd="0" parTransId="{0C6790E6-8EF5-4E86-A826-C3E185365896}" sibTransId="{D7A85553-860F-4D54-BE03-219BAD2576F3}"/>
    <dgm:cxn modelId="{C512FB8D-5DA8-4402-A42C-99450105F753}" type="presOf" srcId="{5D7C46AC-4EAE-4CE9-B408-3EE11D554F46}" destId="{0AE24FCD-8110-4F77-9A44-5C02E20BD0B2}" srcOrd="0" destOrd="0" presId="urn:microsoft.com/office/officeart/2005/8/layout/process4"/>
    <dgm:cxn modelId="{4FEEE693-2A1E-4754-B19F-9EB0B082E27D}" type="presOf" srcId="{2D43BFB6-677E-45B3-AF4E-8827B57612B6}" destId="{0576FC27-3931-4975-AC32-A845E5E1E129}" srcOrd="0" destOrd="0" presId="urn:microsoft.com/office/officeart/2005/8/layout/process4"/>
    <dgm:cxn modelId="{7BA9C6D5-48E1-44FA-B79A-4F1467A5DACC}" type="presOf" srcId="{C129D04F-0C6C-4EC4-8B4C-A5C18B5E7831}" destId="{4B15D910-7519-4F04-881A-7C5C25562A84}" srcOrd="0" destOrd="0" presId="urn:microsoft.com/office/officeart/2005/8/layout/process4"/>
    <dgm:cxn modelId="{555325DD-AF99-45DA-B4D3-030CA2476DFF}" srcId="{EABF3F19-5BE3-4F94-8212-C3833A67DDD6}" destId="{5D7C46AC-4EAE-4CE9-B408-3EE11D554F46}" srcOrd="2" destOrd="0" parTransId="{5F42ACB6-3516-40F8-90E2-A233597214E3}" sibTransId="{7CFD3ABB-FB9B-4F2B-89E6-A5B75A7994F6}"/>
    <dgm:cxn modelId="{4AFAB0F5-54C9-4053-8A33-53162BB13394}" type="presOf" srcId="{EABF3F19-5BE3-4F94-8212-C3833A67DDD6}" destId="{8D0EE81C-2360-47D2-B696-5F9AA7DC3F03}" srcOrd="0" destOrd="0" presId="urn:microsoft.com/office/officeart/2005/8/layout/process4"/>
    <dgm:cxn modelId="{A6123DFA-3CDC-4001-8D7B-BBF65093FDBE}" srcId="{EABF3F19-5BE3-4F94-8212-C3833A67DDD6}" destId="{2D43BFB6-677E-45B3-AF4E-8827B57612B6}" srcOrd="0" destOrd="0" parTransId="{5078DA51-1D42-4924-8A1A-0DB947D18823}" sibTransId="{0EEBF39D-CEF4-4AC7-9DDD-6F8AB5944E02}"/>
    <dgm:cxn modelId="{41A6393E-0BDC-4898-8098-A699175D0BEA}" type="presParOf" srcId="{8D0EE81C-2360-47D2-B696-5F9AA7DC3F03}" destId="{1E31830A-ACAC-424A-B6C0-540EA0437ED4}" srcOrd="0" destOrd="0" presId="urn:microsoft.com/office/officeart/2005/8/layout/process4"/>
    <dgm:cxn modelId="{62B2F76C-D1C4-4A43-ABDA-2A74E5393322}" type="presParOf" srcId="{1E31830A-ACAC-424A-B6C0-540EA0437ED4}" destId="{0AE24FCD-8110-4F77-9A44-5C02E20BD0B2}" srcOrd="0" destOrd="0" presId="urn:microsoft.com/office/officeart/2005/8/layout/process4"/>
    <dgm:cxn modelId="{E027EE51-0382-49D2-9E47-688A08C78ED3}" type="presParOf" srcId="{8D0EE81C-2360-47D2-B696-5F9AA7DC3F03}" destId="{AFA08A98-CE27-4D01-96D7-2DE17FDDC56C}" srcOrd="1" destOrd="0" presId="urn:microsoft.com/office/officeart/2005/8/layout/process4"/>
    <dgm:cxn modelId="{5C6D2BED-1F2D-405F-A9BB-CBB4E4BA68A5}" type="presParOf" srcId="{8D0EE81C-2360-47D2-B696-5F9AA7DC3F03}" destId="{29B27FA2-E586-439B-92EC-8EB21EFF009E}" srcOrd="2" destOrd="0" presId="urn:microsoft.com/office/officeart/2005/8/layout/process4"/>
    <dgm:cxn modelId="{DDC99603-5139-42D8-84B8-9331215058E0}" type="presParOf" srcId="{29B27FA2-E586-439B-92EC-8EB21EFF009E}" destId="{4B15D910-7519-4F04-881A-7C5C25562A84}" srcOrd="0" destOrd="0" presId="urn:microsoft.com/office/officeart/2005/8/layout/process4"/>
    <dgm:cxn modelId="{C2BC98AC-D41A-4D15-B1BF-2303045A79AF}" type="presParOf" srcId="{8D0EE81C-2360-47D2-B696-5F9AA7DC3F03}" destId="{65D9CEAE-C642-4125-B2E3-6058BBB4DFD7}" srcOrd="3" destOrd="0" presId="urn:microsoft.com/office/officeart/2005/8/layout/process4"/>
    <dgm:cxn modelId="{0087ED12-DC5C-4214-9146-872EFFBC0709}" type="presParOf" srcId="{8D0EE81C-2360-47D2-B696-5F9AA7DC3F03}" destId="{182CE37B-F1A7-4756-992B-3925AA75F97D}" srcOrd="4" destOrd="0" presId="urn:microsoft.com/office/officeart/2005/8/layout/process4"/>
    <dgm:cxn modelId="{725CF199-4C46-4785-A1A0-A4101F0AF04D}" type="presParOf" srcId="{182CE37B-F1A7-4756-992B-3925AA75F97D}" destId="{0576FC27-3931-4975-AC32-A845E5E1E12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3F6566-D9A4-4236-A2A4-497DA346AC7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1342D73-BF94-4238-AF56-E8CD0B841726}">
      <dgm:prSet custT="1"/>
      <dgm:spPr>
        <a:solidFill>
          <a:schemeClr val="accent6">
            <a:lumMod val="60000"/>
            <a:lumOff val="40000"/>
          </a:schemeClr>
        </a:solidFill>
      </dgm:spPr>
      <dgm:t>
        <a:bodyPr/>
        <a:lstStyle/>
        <a:p>
          <a:pPr algn="ctr"/>
          <a:r>
            <a:rPr lang="en-GB" sz="1800" dirty="0">
              <a:latin typeface="Arial" panose="020B0604020202020204" pitchFamily="34" charset="0"/>
              <a:cs typeface="Arial" panose="020B0604020202020204" pitchFamily="34" charset="0"/>
            </a:rPr>
            <a:t>Sometimes at the-end-of-life a person is unable to communicate their medical treatment preferences, a living will specify what medical treatments they do or do not want.</a:t>
          </a:r>
          <a:endParaRPr lang="en-US" sz="1800" dirty="0">
            <a:latin typeface="Arial" panose="020B0604020202020204" pitchFamily="34" charset="0"/>
            <a:cs typeface="Arial" panose="020B0604020202020204" pitchFamily="34" charset="0"/>
          </a:endParaRPr>
        </a:p>
      </dgm:t>
    </dgm:pt>
    <dgm:pt modelId="{1B866D21-7289-48A5-BB4A-D1E234EE088B}" type="parTrans" cxnId="{F32A2F82-C001-4FCF-9B73-D7BDB178F181}">
      <dgm:prSet/>
      <dgm:spPr/>
      <dgm:t>
        <a:bodyPr/>
        <a:lstStyle/>
        <a:p>
          <a:endParaRPr lang="en-US"/>
        </a:p>
      </dgm:t>
    </dgm:pt>
    <dgm:pt modelId="{F9014814-149D-4C7F-9594-2EACE8AE40DE}" type="sibTrans" cxnId="{F32A2F82-C001-4FCF-9B73-D7BDB178F181}">
      <dgm:prSet/>
      <dgm:spPr/>
      <dgm:t>
        <a:bodyPr/>
        <a:lstStyle/>
        <a:p>
          <a:endParaRPr lang="en-US"/>
        </a:p>
      </dgm:t>
    </dgm:pt>
    <dgm:pt modelId="{34E27486-9583-4100-B43B-B22B3AB58028}">
      <dgm:prSet custT="1"/>
      <dgm:spPr>
        <a:solidFill>
          <a:schemeClr val="accent6">
            <a:lumMod val="50000"/>
          </a:schemeClr>
        </a:solidFill>
      </dgm:spPr>
      <dgm:t>
        <a:bodyPr/>
        <a:lstStyle/>
        <a:p>
          <a:pPr algn="just"/>
          <a:r>
            <a:rPr lang="en-GB" sz="2000" dirty="0">
              <a:latin typeface="Arial" panose="020B0604020202020204" pitchFamily="34" charset="0"/>
              <a:cs typeface="Arial" panose="020B0604020202020204" pitchFamily="34" charset="0"/>
            </a:rPr>
            <a:t>A living will enable’s you to decline treatment even though it may result in your death. </a:t>
          </a:r>
          <a:endParaRPr lang="en-US" sz="2000" dirty="0">
            <a:latin typeface="Arial" panose="020B0604020202020204" pitchFamily="34" charset="0"/>
            <a:cs typeface="Arial" panose="020B0604020202020204" pitchFamily="34" charset="0"/>
          </a:endParaRPr>
        </a:p>
      </dgm:t>
    </dgm:pt>
    <dgm:pt modelId="{151D6214-1EB2-44FF-8E08-48C2FB5C36EA}" type="parTrans" cxnId="{4FCFB4A1-C7DF-4DE7-BF90-3C29A4BA09FF}">
      <dgm:prSet/>
      <dgm:spPr/>
      <dgm:t>
        <a:bodyPr/>
        <a:lstStyle/>
        <a:p>
          <a:endParaRPr lang="en-US"/>
        </a:p>
      </dgm:t>
    </dgm:pt>
    <dgm:pt modelId="{9112BAC2-3547-4E5D-9878-935C9A62C63F}" type="sibTrans" cxnId="{4FCFB4A1-C7DF-4DE7-BF90-3C29A4BA09FF}">
      <dgm:prSet/>
      <dgm:spPr/>
      <dgm:t>
        <a:bodyPr/>
        <a:lstStyle/>
        <a:p>
          <a:endParaRPr lang="en-US"/>
        </a:p>
      </dgm:t>
    </dgm:pt>
    <dgm:pt modelId="{33B884A1-EFC4-4D68-98B8-5DAD2836AFFE}">
      <dgm:prSet/>
      <dgm:spPr>
        <a:solidFill>
          <a:schemeClr val="accent6">
            <a:lumMod val="75000"/>
          </a:schemeClr>
        </a:solidFill>
      </dgm:spPr>
      <dgm:t>
        <a:bodyPr/>
        <a:lstStyle/>
        <a:p>
          <a:pPr algn="just"/>
          <a:r>
            <a:rPr lang="en-GB" dirty="0">
              <a:latin typeface="Arial" panose="020B0604020202020204" pitchFamily="34" charset="0"/>
              <a:cs typeface="Arial" panose="020B0604020202020204" pitchFamily="34" charset="0"/>
            </a:rPr>
            <a:t>A pre-determined decision is legally binding, which means that individuals responsible for your care must follow your instructions </a:t>
          </a:r>
          <a:r>
            <a:rPr lang="en-GB" b="0" i="0" dirty="0">
              <a:latin typeface="Arial" panose="020B0604020202020204" pitchFamily="34" charset="0"/>
              <a:cs typeface="Arial" panose="020B0604020202020204" pitchFamily="34" charset="0"/>
            </a:rPr>
            <a:t>(Ageuk.org.uk, 2019).</a:t>
          </a:r>
          <a:endParaRPr lang="en-US" dirty="0">
            <a:latin typeface="Arial" panose="020B0604020202020204" pitchFamily="34" charset="0"/>
            <a:cs typeface="Arial" panose="020B0604020202020204" pitchFamily="34" charset="0"/>
          </a:endParaRPr>
        </a:p>
      </dgm:t>
    </dgm:pt>
    <dgm:pt modelId="{44A1A9EE-591C-4BAB-9153-8AE1A96AF563}" type="parTrans" cxnId="{B48D2EF5-3279-45FB-AFE5-B88B7428D265}">
      <dgm:prSet/>
      <dgm:spPr/>
      <dgm:t>
        <a:bodyPr/>
        <a:lstStyle/>
        <a:p>
          <a:endParaRPr lang="en-US"/>
        </a:p>
      </dgm:t>
    </dgm:pt>
    <dgm:pt modelId="{AB33D167-EC02-4622-8F6C-52A52AE0743E}" type="sibTrans" cxnId="{B48D2EF5-3279-45FB-AFE5-B88B7428D265}">
      <dgm:prSet/>
      <dgm:spPr/>
      <dgm:t>
        <a:bodyPr/>
        <a:lstStyle/>
        <a:p>
          <a:endParaRPr lang="en-US"/>
        </a:p>
      </dgm:t>
    </dgm:pt>
    <dgm:pt modelId="{A598ADBF-4CFC-4876-A4C7-7FDFCCB6658E}" type="pres">
      <dgm:prSet presAssocID="{E93F6566-D9A4-4236-A2A4-497DA346AC75}" presName="linear" presStyleCnt="0">
        <dgm:presLayoutVars>
          <dgm:animLvl val="lvl"/>
          <dgm:resizeHandles val="exact"/>
        </dgm:presLayoutVars>
      </dgm:prSet>
      <dgm:spPr/>
    </dgm:pt>
    <dgm:pt modelId="{81C8AB42-239C-4FCF-B221-A38E89E63AB9}" type="pres">
      <dgm:prSet presAssocID="{D1342D73-BF94-4238-AF56-E8CD0B841726}" presName="parentText" presStyleLbl="node1" presStyleIdx="0" presStyleCnt="3">
        <dgm:presLayoutVars>
          <dgm:chMax val="0"/>
          <dgm:bulletEnabled val="1"/>
        </dgm:presLayoutVars>
      </dgm:prSet>
      <dgm:spPr/>
    </dgm:pt>
    <dgm:pt modelId="{B3ECA6F0-7859-4444-BD97-320DF85E9A5D}" type="pres">
      <dgm:prSet presAssocID="{F9014814-149D-4C7F-9594-2EACE8AE40DE}" presName="spacer" presStyleCnt="0"/>
      <dgm:spPr/>
    </dgm:pt>
    <dgm:pt modelId="{C29C0EFA-D3BD-40C5-9145-554BB3814E19}" type="pres">
      <dgm:prSet presAssocID="{34E27486-9583-4100-B43B-B22B3AB58028}" presName="parentText" presStyleLbl="node1" presStyleIdx="1" presStyleCnt="3">
        <dgm:presLayoutVars>
          <dgm:chMax val="0"/>
          <dgm:bulletEnabled val="1"/>
        </dgm:presLayoutVars>
      </dgm:prSet>
      <dgm:spPr/>
    </dgm:pt>
    <dgm:pt modelId="{9F89BCED-ADAE-4B9B-97E9-7A8CAC627CAB}" type="pres">
      <dgm:prSet presAssocID="{9112BAC2-3547-4E5D-9878-935C9A62C63F}" presName="spacer" presStyleCnt="0"/>
      <dgm:spPr/>
    </dgm:pt>
    <dgm:pt modelId="{374FD541-D631-4B6C-A9BA-3FDA93245185}" type="pres">
      <dgm:prSet presAssocID="{33B884A1-EFC4-4D68-98B8-5DAD2836AFFE}" presName="parentText" presStyleLbl="node1" presStyleIdx="2" presStyleCnt="3">
        <dgm:presLayoutVars>
          <dgm:chMax val="0"/>
          <dgm:bulletEnabled val="1"/>
        </dgm:presLayoutVars>
      </dgm:prSet>
      <dgm:spPr/>
    </dgm:pt>
  </dgm:ptLst>
  <dgm:cxnLst>
    <dgm:cxn modelId="{081F6727-A3ED-413C-80FE-3DA22C359748}" type="presOf" srcId="{D1342D73-BF94-4238-AF56-E8CD0B841726}" destId="{81C8AB42-239C-4FCF-B221-A38E89E63AB9}" srcOrd="0" destOrd="0" presId="urn:microsoft.com/office/officeart/2005/8/layout/vList2"/>
    <dgm:cxn modelId="{F32A2F82-C001-4FCF-9B73-D7BDB178F181}" srcId="{E93F6566-D9A4-4236-A2A4-497DA346AC75}" destId="{D1342D73-BF94-4238-AF56-E8CD0B841726}" srcOrd="0" destOrd="0" parTransId="{1B866D21-7289-48A5-BB4A-D1E234EE088B}" sibTransId="{F9014814-149D-4C7F-9594-2EACE8AE40DE}"/>
    <dgm:cxn modelId="{5154B185-2B79-4A09-BDE6-F5D08C88070B}" type="presOf" srcId="{E93F6566-D9A4-4236-A2A4-497DA346AC75}" destId="{A598ADBF-4CFC-4876-A4C7-7FDFCCB6658E}" srcOrd="0" destOrd="0" presId="urn:microsoft.com/office/officeart/2005/8/layout/vList2"/>
    <dgm:cxn modelId="{21E87F98-DD03-42EF-8F76-957CA4F17A0B}" type="presOf" srcId="{33B884A1-EFC4-4D68-98B8-5DAD2836AFFE}" destId="{374FD541-D631-4B6C-A9BA-3FDA93245185}" srcOrd="0" destOrd="0" presId="urn:microsoft.com/office/officeart/2005/8/layout/vList2"/>
    <dgm:cxn modelId="{6941189A-84BA-481B-A7DD-0127EFAD492B}" type="presOf" srcId="{34E27486-9583-4100-B43B-B22B3AB58028}" destId="{C29C0EFA-D3BD-40C5-9145-554BB3814E19}" srcOrd="0" destOrd="0" presId="urn:microsoft.com/office/officeart/2005/8/layout/vList2"/>
    <dgm:cxn modelId="{4FCFB4A1-C7DF-4DE7-BF90-3C29A4BA09FF}" srcId="{E93F6566-D9A4-4236-A2A4-497DA346AC75}" destId="{34E27486-9583-4100-B43B-B22B3AB58028}" srcOrd="1" destOrd="0" parTransId="{151D6214-1EB2-44FF-8E08-48C2FB5C36EA}" sibTransId="{9112BAC2-3547-4E5D-9878-935C9A62C63F}"/>
    <dgm:cxn modelId="{B48D2EF5-3279-45FB-AFE5-B88B7428D265}" srcId="{E93F6566-D9A4-4236-A2A4-497DA346AC75}" destId="{33B884A1-EFC4-4D68-98B8-5DAD2836AFFE}" srcOrd="2" destOrd="0" parTransId="{44A1A9EE-591C-4BAB-9153-8AE1A96AF563}" sibTransId="{AB33D167-EC02-4622-8F6C-52A52AE0743E}"/>
    <dgm:cxn modelId="{F6F9CC54-6E1E-47E6-B184-4CD435FD0FF0}" type="presParOf" srcId="{A598ADBF-4CFC-4876-A4C7-7FDFCCB6658E}" destId="{81C8AB42-239C-4FCF-B221-A38E89E63AB9}" srcOrd="0" destOrd="0" presId="urn:microsoft.com/office/officeart/2005/8/layout/vList2"/>
    <dgm:cxn modelId="{CF5FB8CD-DEEC-46BD-8CC2-AC37662B719C}" type="presParOf" srcId="{A598ADBF-4CFC-4876-A4C7-7FDFCCB6658E}" destId="{B3ECA6F0-7859-4444-BD97-320DF85E9A5D}" srcOrd="1" destOrd="0" presId="urn:microsoft.com/office/officeart/2005/8/layout/vList2"/>
    <dgm:cxn modelId="{9940B4F4-236F-4E41-B582-581083C7644F}" type="presParOf" srcId="{A598ADBF-4CFC-4876-A4C7-7FDFCCB6658E}" destId="{C29C0EFA-D3BD-40C5-9145-554BB3814E19}" srcOrd="2" destOrd="0" presId="urn:microsoft.com/office/officeart/2005/8/layout/vList2"/>
    <dgm:cxn modelId="{098A3AD3-5DF3-442A-A5ED-5D6C2838AB2F}" type="presParOf" srcId="{A598ADBF-4CFC-4876-A4C7-7FDFCCB6658E}" destId="{9F89BCED-ADAE-4B9B-97E9-7A8CAC627CAB}" srcOrd="3" destOrd="0" presId="urn:microsoft.com/office/officeart/2005/8/layout/vList2"/>
    <dgm:cxn modelId="{C3C4B898-BE3E-4914-B713-9F734D67418C}" type="presParOf" srcId="{A598ADBF-4CFC-4876-A4C7-7FDFCCB6658E}" destId="{374FD541-D631-4B6C-A9BA-3FDA9324518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FFB0C6-2A96-4C0E-BE14-EA5B46901A91}"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1772C93C-E0DA-4324-904D-52750AC627B0}">
      <dgm:prSet custT="1"/>
      <dgm:spPr/>
      <dgm:t>
        <a:bodyPr/>
        <a:lstStyle/>
        <a:p>
          <a:r>
            <a:rPr lang="en-US" sz="1600" b="0" i="0" dirty="0">
              <a:latin typeface="Arial" panose="020B0604020202020204" pitchFamily="34" charset="0"/>
              <a:cs typeface="Arial" panose="020B0604020202020204" pitchFamily="34" charset="0"/>
            </a:rPr>
            <a:t>A do-not-resuscitate (DNR) is a medical directive given by a doctor. It urges medical professionals not to perform cardiopulmonary resuscitation (CPR) if a patient's heart stops beating or breathing ceases (MedlinePlus, 2018). </a:t>
          </a:r>
          <a:endParaRPr lang="en-US" sz="1600" dirty="0">
            <a:latin typeface="Arial" panose="020B0604020202020204" pitchFamily="34" charset="0"/>
            <a:cs typeface="Arial" panose="020B0604020202020204" pitchFamily="34" charset="0"/>
          </a:endParaRPr>
        </a:p>
      </dgm:t>
    </dgm:pt>
    <dgm:pt modelId="{E21403EC-A36C-473A-984C-EB4F171BDBE8}" type="parTrans" cxnId="{2B90E744-D19B-42F3-95DF-DE7A419A8DE3}">
      <dgm:prSet/>
      <dgm:spPr/>
      <dgm:t>
        <a:bodyPr/>
        <a:lstStyle/>
        <a:p>
          <a:endParaRPr lang="en-US"/>
        </a:p>
      </dgm:t>
    </dgm:pt>
    <dgm:pt modelId="{2342CB5E-000C-4A86-8A52-FD1160F31489}" type="sibTrans" cxnId="{2B90E744-D19B-42F3-95DF-DE7A419A8DE3}">
      <dgm:prSet/>
      <dgm:spPr/>
      <dgm:t>
        <a:bodyPr/>
        <a:lstStyle/>
        <a:p>
          <a:endParaRPr lang="en-US"/>
        </a:p>
      </dgm:t>
    </dgm:pt>
    <dgm:pt modelId="{5DDAA6BD-C8E5-4765-8C21-01AE09BC40B9}">
      <dgm:prSet custT="1"/>
      <dgm:spPr>
        <a:solidFill>
          <a:schemeClr val="accent3">
            <a:lumMod val="60000"/>
            <a:lumOff val="40000"/>
          </a:schemeClr>
        </a:solidFill>
      </dgm:spPr>
      <dgm:t>
        <a:bodyPr/>
        <a:lstStyle/>
        <a:p>
          <a:r>
            <a:rPr lang="en-US" sz="2000" dirty="0">
              <a:latin typeface="Arial" panose="020B0604020202020204" pitchFamily="34" charset="0"/>
              <a:cs typeface="Arial" panose="020B0604020202020204" pitchFamily="34" charset="0"/>
            </a:rPr>
            <a:t>Following a full cardiac or respiratory arrest, it simply reflects the patients’ final wishes </a:t>
          </a:r>
          <a:r>
            <a:rPr lang="en-US" sz="2000" b="0" i="0" dirty="0">
              <a:latin typeface="Arial" panose="020B0604020202020204" pitchFamily="34" charset="0"/>
              <a:cs typeface="Arial" panose="020B0604020202020204" pitchFamily="34" charset="0"/>
            </a:rPr>
            <a:t>(Smith and Bunch O’Neill, 2008).</a:t>
          </a:r>
          <a:endParaRPr lang="en-US" sz="2000" dirty="0">
            <a:latin typeface="Arial" panose="020B0604020202020204" pitchFamily="34" charset="0"/>
            <a:cs typeface="Arial" panose="020B0604020202020204" pitchFamily="34" charset="0"/>
          </a:endParaRPr>
        </a:p>
      </dgm:t>
    </dgm:pt>
    <dgm:pt modelId="{557C4361-5BC8-4007-ABB9-88645DE72C4B}" type="parTrans" cxnId="{11470387-0321-4509-A25C-A0D79C39EB81}">
      <dgm:prSet/>
      <dgm:spPr/>
      <dgm:t>
        <a:bodyPr/>
        <a:lstStyle/>
        <a:p>
          <a:endParaRPr lang="en-US"/>
        </a:p>
      </dgm:t>
    </dgm:pt>
    <dgm:pt modelId="{8F9CAC71-4E2D-41D3-B14E-93ADF314598A}" type="sibTrans" cxnId="{11470387-0321-4509-A25C-A0D79C39EB81}">
      <dgm:prSet/>
      <dgm:spPr/>
      <dgm:t>
        <a:bodyPr/>
        <a:lstStyle/>
        <a:p>
          <a:endParaRPr lang="en-US"/>
        </a:p>
      </dgm:t>
    </dgm:pt>
    <dgm:pt modelId="{FBC1ECEE-612E-4AED-A485-B04C97F72CC3}" type="pres">
      <dgm:prSet presAssocID="{A4FFB0C6-2A96-4C0E-BE14-EA5B46901A91}" presName="compositeShape" presStyleCnt="0">
        <dgm:presLayoutVars>
          <dgm:chMax val="7"/>
          <dgm:dir/>
          <dgm:resizeHandles val="exact"/>
        </dgm:presLayoutVars>
      </dgm:prSet>
      <dgm:spPr/>
    </dgm:pt>
    <dgm:pt modelId="{B5CEAD63-05DF-4D12-82CE-7C9496925699}" type="pres">
      <dgm:prSet presAssocID="{A4FFB0C6-2A96-4C0E-BE14-EA5B46901A91}" presName="wedge1" presStyleLbl="node1" presStyleIdx="0" presStyleCnt="2"/>
      <dgm:spPr/>
    </dgm:pt>
    <dgm:pt modelId="{FD0C0F55-C425-4B44-AF95-79C60F405532}" type="pres">
      <dgm:prSet presAssocID="{A4FFB0C6-2A96-4C0E-BE14-EA5B46901A91}" presName="wedge1Tx" presStyleLbl="node1" presStyleIdx="0" presStyleCnt="2">
        <dgm:presLayoutVars>
          <dgm:chMax val="0"/>
          <dgm:chPref val="0"/>
          <dgm:bulletEnabled val="1"/>
        </dgm:presLayoutVars>
      </dgm:prSet>
      <dgm:spPr/>
    </dgm:pt>
    <dgm:pt modelId="{EC5FDA18-81F0-404E-B624-AE8E4262E1BF}" type="pres">
      <dgm:prSet presAssocID="{A4FFB0C6-2A96-4C0E-BE14-EA5B46901A91}" presName="wedge2" presStyleLbl="node1" presStyleIdx="1" presStyleCnt="2" custScaleX="115160"/>
      <dgm:spPr/>
    </dgm:pt>
    <dgm:pt modelId="{713EF5A1-4210-4468-9DBA-B2C7581EDBFA}" type="pres">
      <dgm:prSet presAssocID="{A4FFB0C6-2A96-4C0E-BE14-EA5B46901A91}" presName="wedge2Tx" presStyleLbl="node1" presStyleIdx="1" presStyleCnt="2">
        <dgm:presLayoutVars>
          <dgm:chMax val="0"/>
          <dgm:chPref val="0"/>
          <dgm:bulletEnabled val="1"/>
        </dgm:presLayoutVars>
      </dgm:prSet>
      <dgm:spPr/>
    </dgm:pt>
  </dgm:ptLst>
  <dgm:cxnLst>
    <dgm:cxn modelId="{2B90E744-D19B-42F3-95DF-DE7A419A8DE3}" srcId="{A4FFB0C6-2A96-4C0E-BE14-EA5B46901A91}" destId="{1772C93C-E0DA-4324-904D-52750AC627B0}" srcOrd="0" destOrd="0" parTransId="{E21403EC-A36C-473A-984C-EB4F171BDBE8}" sibTransId="{2342CB5E-000C-4A86-8A52-FD1160F31489}"/>
    <dgm:cxn modelId="{7496284B-04AE-4B4F-ACC8-982D73BB4322}" type="presOf" srcId="{1772C93C-E0DA-4324-904D-52750AC627B0}" destId="{B5CEAD63-05DF-4D12-82CE-7C9496925699}" srcOrd="0" destOrd="0" presId="urn:microsoft.com/office/officeart/2005/8/layout/chart3"/>
    <dgm:cxn modelId="{11470387-0321-4509-A25C-A0D79C39EB81}" srcId="{A4FFB0C6-2A96-4C0E-BE14-EA5B46901A91}" destId="{5DDAA6BD-C8E5-4765-8C21-01AE09BC40B9}" srcOrd="1" destOrd="0" parTransId="{557C4361-5BC8-4007-ABB9-88645DE72C4B}" sibTransId="{8F9CAC71-4E2D-41D3-B14E-93ADF314598A}"/>
    <dgm:cxn modelId="{EDDEC094-C905-4B1A-B577-9D3DF79BAE38}" type="presOf" srcId="{1772C93C-E0DA-4324-904D-52750AC627B0}" destId="{FD0C0F55-C425-4B44-AF95-79C60F405532}" srcOrd="1" destOrd="0" presId="urn:microsoft.com/office/officeart/2005/8/layout/chart3"/>
    <dgm:cxn modelId="{E849809C-8D12-48AB-B297-FDF80625AD1C}" type="presOf" srcId="{5DDAA6BD-C8E5-4765-8C21-01AE09BC40B9}" destId="{EC5FDA18-81F0-404E-B624-AE8E4262E1BF}" srcOrd="0" destOrd="0" presId="urn:microsoft.com/office/officeart/2005/8/layout/chart3"/>
    <dgm:cxn modelId="{22EE5CBE-43D6-494D-A18B-16F26294DD8B}" type="presOf" srcId="{A4FFB0C6-2A96-4C0E-BE14-EA5B46901A91}" destId="{FBC1ECEE-612E-4AED-A485-B04C97F72CC3}" srcOrd="0" destOrd="0" presId="urn:microsoft.com/office/officeart/2005/8/layout/chart3"/>
    <dgm:cxn modelId="{C7C991E1-706D-4D97-A12E-19ADA0C79BD7}" type="presOf" srcId="{5DDAA6BD-C8E5-4765-8C21-01AE09BC40B9}" destId="{713EF5A1-4210-4468-9DBA-B2C7581EDBFA}" srcOrd="1" destOrd="0" presId="urn:microsoft.com/office/officeart/2005/8/layout/chart3"/>
    <dgm:cxn modelId="{347F6C01-93FA-43A9-BC7E-CD37F452D5C4}" type="presParOf" srcId="{FBC1ECEE-612E-4AED-A485-B04C97F72CC3}" destId="{B5CEAD63-05DF-4D12-82CE-7C9496925699}" srcOrd="0" destOrd="0" presId="urn:microsoft.com/office/officeart/2005/8/layout/chart3"/>
    <dgm:cxn modelId="{D1C387C4-23D5-4A4B-81E2-959E14F4CBA5}" type="presParOf" srcId="{FBC1ECEE-612E-4AED-A485-B04C97F72CC3}" destId="{FD0C0F55-C425-4B44-AF95-79C60F405532}" srcOrd="1" destOrd="0" presId="urn:microsoft.com/office/officeart/2005/8/layout/chart3"/>
    <dgm:cxn modelId="{EFAB3837-6F32-4998-9670-5BB04F4CB957}" type="presParOf" srcId="{FBC1ECEE-612E-4AED-A485-B04C97F72CC3}" destId="{EC5FDA18-81F0-404E-B624-AE8E4262E1BF}" srcOrd="2" destOrd="0" presId="urn:microsoft.com/office/officeart/2005/8/layout/chart3"/>
    <dgm:cxn modelId="{5D3640F4-E0D9-40AD-8953-B40A66812724}" type="presParOf" srcId="{FBC1ECEE-612E-4AED-A485-B04C97F72CC3}" destId="{713EF5A1-4210-4468-9DBA-B2C7581EDBFA}" srcOrd="3"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0201EDF-9CB5-49D1-A0E3-09818C2EE299}"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9AFECAF7-3B6B-40CD-B6C9-BAE7788506DD}">
      <dgm:prSet custT="1"/>
      <dgm:spPr/>
      <dgm:t>
        <a:bodyPr/>
        <a:lstStyle/>
        <a:p>
          <a:r>
            <a:rPr lang="en-GB" sz="1800" b="1" dirty="0">
              <a:latin typeface="Arial" panose="020B0604020202020204" pitchFamily="34" charset="0"/>
              <a:cs typeface="Arial" panose="020B0604020202020204" pitchFamily="34" charset="0"/>
            </a:rPr>
            <a:t>Voluntary euthanasia: </a:t>
          </a:r>
          <a:endParaRPr lang="en-US" sz="1800" dirty="0">
            <a:latin typeface="Arial" panose="020B0604020202020204" pitchFamily="34" charset="0"/>
            <a:cs typeface="Arial" panose="020B0604020202020204" pitchFamily="34" charset="0"/>
          </a:endParaRPr>
        </a:p>
      </dgm:t>
    </dgm:pt>
    <dgm:pt modelId="{A2D04E01-8962-4A63-8B2C-02D1A0EBE9A1}" type="parTrans" cxnId="{B2B42C7E-1A43-428A-8718-9A67A098A113}">
      <dgm:prSet/>
      <dgm:spPr/>
      <dgm:t>
        <a:bodyPr/>
        <a:lstStyle/>
        <a:p>
          <a:endParaRPr lang="en-US"/>
        </a:p>
      </dgm:t>
    </dgm:pt>
    <dgm:pt modelId="{76630574-30B3-428E-975D-9B0B614CA85F}" type="sibTrans" cxnId="{B2B42C7E-1A43-428A-8718-9A67A098A113}">
      <dgm:prSet/>
      <dgm:spPr/>
      <dgm:t>
        <a:bodyPr/>
        <a:lstStyle/>
        <a:p>
          <a:endParaRPr lang="en-US"/>
        </a:p>
      </dgm:t>
    </dgm:pt>
    <dgm:pt modelId="{BB1B2B05-1DA2-466F-AF45-2C6A1B6CB60D}">
      <dgm:prSet custT="1"/>
      <dgm:spPr/>
      <dgm:t>
        <a:bodyPr/>
        <a:lstStyle/>
        <a:p>
          <a:r>
            <a:rPr lang="en-GB" sz="1400" dirty="0">
              <a:latin typeface="Arial" panose="020B0604020202020204" pitchFamily="34" charset="0"/>
              <a:cs typeface="Arial" panose="020B0604020202020204" pitchFamily="34" charset="0"/>
            </a:rPr>
            <a:t>When the person who wishes to end their life has a clear mind and gives the permission to kill them</a:t>
          </a:r>
          <a:endParaRPr lang="en-US" sz="1400" dirty="0">
            <a:latin typeface="Arial" panose="020B0604020202020204" pitchFamily="34" charset="0"/>
            <a:cs typeface="Arial" panose="020B0604020202020204" pitchFamily="34" charset="0"/>
          </a:endParaRPr>
        </a:p>
      </dgm:t>
    </dgm:pt>
    <dgm:pt modelId="{BB399B48-FE24-4150-80BC-6D090376A8D8}" type="parTrans" cxnId="{1E06F284-93D3-469D-BCD6-D43C7D8EA6D3}">
      <dgm:prSet/>
      <dgm:spPr/>
      <dgm:t>
        <a:bodyPr/>
        <a:lstStyle/>
        <a:p>
          <a:endParaRPr lang="en-US"/>
        </a:p>
      </dgm:t>
    </dgm:pt>
    <dgm:pt modelId="{C76C2CD6-ED58-45BE-8B74-2DF1E67A0438}" type="sibTrans" cxnId="{1E06F284-93D3-469D-BCD6-D43C7D8EA6D3}">
      <dgm:prSet/>
      <dgm:spPr/>
      <dgm:t>
        <a:bodyPr/>
        <a:lstStyle/>
        <a:p>
          <a:endParaRPr lang="en-US"/>
        </a:p>
      </dgm:t>
    </dgm:pt>
    <dgm:pt modelId="{6A1F8858-F421-49B5-9B6B-30E3B2FD46CB}">
      <dgm:prSet custT="1"/>
      <dgm:spPr/>
      <dgm:t>
        <a:bodyPr/>
        <a:lstStyle/>
        <a:p>
          <a:r>
            <a:rPr lang="en-GB" sz="1800" b="1" dirty="0">
              <a:latin typeface="Arial" panose="020B0604020202020204" pitchFamily="34" charset="0"/>
              <a:cs typeface="Arial" panose="020B0604020202020204" pitchFamily="34" charset="0"/>
            </a:rPr>
            <a:t>Non voluntary euthanasia:</a:t>
          </a:r>
          <a:endParaRPr lang="en-US" sz="1800" dirty="0">
            <a:latin typeface="Arial" panose="020B0604020202020204" pitchFamily="34" charset="0"/>
            <a:cs typeface="Arial" panose="020B0604020202020204" pitchFamily="34" charset="0"/>
          </a:endParaRPr>
        </a:p>
      </dgm:t>
    </dgm:pt>
    <dgm:pt modelId="{0B3627A7-EA33-43C3-813D-788162CF8401}" type="parTrans" cxnId="{6C9D22E3-D939-46AB-8F3C-988C31BB9CB1}">
      <dgm:prSet/>
      <dgm:spPr/>
      <dgm:t>
        <a:bodyPr/>
        <a:lstStyle/>
        <a:p>
          <a:endParaRPr lang="en-US"/>
        </a:p>
      </dgm:t>
    </dgm:pt>
    <dgm:pt modelId="{B56BF39A-A3BE-45A3-BEE5-B2BC6E70525E}" type="sibTrans" cxnId="{6C9D22E3-D939-46AB-8F3C-988C31BB9CB1}">
      <dgm:prSet/>
      <dgm:spPr/>
      <dgm:t>
        <a:bodyPr/>
        <a:lstStyle/>
        <a:p>
          <a:endParaRPr lang="en-US"/>
        </a:p>
      </dgm:t>
    </dgm:pt>
    <dgm:pt modelId="{77B0E016-1C0E-4A0E-B501-02B014F44A04}">
      <dgm:prSet custT="1"/>
      <dgm:spPr/>
      <dgm:t>
        <a:bodyPr/>
        <a:lstStyle/>
        <a:p>
          <a:r>
            <a:rPr lang="en-GB" sz="1400" dirty="0">
              <a:latin typeface="Arial" panose="020B0604020202020204" pitchFamily="34" charset="0"/>
              <a:cs typeface="Arial" panose="020B0604020202020204" pitchFamily="34" charset="0"/>
            </a:rPr>
            <a:t>This is when the person who wishes to end their life is unable to give permission due to their sickness, disability or because they are too young. However, it is thought that if the person was aware of what was going on they would agree to this . So, this is when someone else gives the permission on their behalf </a:t>
          </a:r>
          <a:endParaRPr lang="en-US" sz="1400" dirty="0">
            <a:latin typeface="Arial" panose="020B0604020202020204" pitchFamily="34" charset="0"/>
            <a:cs typeface="Arial" panose="020B0604020202020204" pitchFamily="34" charset="0"/>
          </a:endParaRPr>
        </a:p>
      </dgm:t>
    </dgm:pt>
    <dgm:pt modelId="{AB075F08-D0F0-4511-8218-656D54630B36}" type="parTrans" cxnId="{D7CC0FEF-CF1E-4D1A-88C5-7F59A15ACD1F}">
      <dgm:prSet/>
      <dgm:spPr/>
      <dgm:t>
        <a:bodyPr/>
        <a:lstStyle/>
        <a:p>
          <a:endParaRPr lang="en-US"/>
        </a:p>
      </dgm:t>
    </dgm:pt>
    <dgm:pt modelId="{B92F2D7B-15C0-4C4A-A454-A9CBE446244A}" type="sibTrans" cxnId="{D7CC0FEF-CF1E-4D1A-88C5-7F59A15ACD1F}">
      <dgm:prSet/>
      <dgm:spPr/>
      <dgm:t>
        <a:bodyPr/>
        <a:lstStyle/>
        <a:p>
          <a:endParaRPr lang="en-US"/>
        </a:p>
      </dgm:t>
    </dgm:pt>
    <dgm:pt modelId="{955EAD5B-2A09-4824-AD37-CC3B0877B838}">
      <dgm:prSet custT="1"/>
      <dgm:spPr/>
      <dgm:t>
        <a:bodyPr/>
        <a:lstStyle/>
        <a:p>
          <a:r>
            <a:rPr lang="en-GB" sz="1800" b="1" dirty="0">
              <a:latin typeface="Arial" panose="020B0604020202020204" pitchFamily="34" charset="0"/>
              <a:cs typeface="Arial" panose="020B0604020202020204" pitchFamily="34" charset="0"/>
            </a:rPr>
            <a:t>Involuntary euthanasia: </a:t>
          </a:r>
          <a:endParaRPr lang="en-US" sz="1800" dirty="0">
            <a:latin typeface="Arial" panose="020B0604020202020204" pitchFamily="34" charset="0"/>
            <a:cs typeface="Arial" panose="020B0604020202020204" pitchFamily="34" charset="0"/>
          </a:endParaRPr>
        </a:p>
      </dgm:t>
    </dgm:pt>
    <dgm:pt modelId="{C4258948-926B-44D9-8E8C-84C01FC27F42}" type="parTrans" cxnId="{B84072A3-28EA-4C7A-B8AF-600B3483A3E3}">
      <dgm:prSet/>
      <dgm:spPr/>
      <dgm:t>
        <a:bodyPr/>
        <a:lstStyle/>
        <a:p>
          <a:endParaRPr lang="en-US"/>
        </a:p>
      </dgm:t>
    </dgm:pt>
    <dgm:pt modelId="{F3935506-7268-487F-9D13-1733C943A726}" type="sibTrans" cxnId="{B84072A3-28EA-4C7A-B8AF-600B3483A3E3}">
      <dgm:prSet/>
      <dgm:spPr/>
      <dgm:t>
        <a:bodyPr/>
        <a:lstStyle/>
        <a:p>
          <a:endParaRPr lang="en-US"/>
        </a:p>
      </dgm:t>
    </dgm:pt>
    <dgm:pt modelId="{7DF0D953-69FE-455E-967D-EDAA9B44EE2F}">
      <dgm:prSet/>
      <dgm:spPr/>
      <dgm:t>
        <a:bodyPr/>
        <a:lstStyle/>
        <a:p>
          <a:r>
            <a:rPr lang="en-GB" b="1" dirty="0">
              <a:latin typeface="Arial" panose="020B0604020202020204" pitchFamily="34" charset="0"/>
              <a:cs typeface="Arial" panose="020B0604020202020204" pitchFamily="34" charset="0"/>
            </a:rPr>
            <a:t>When the person who wishes to end their life refuses to give informed consent or when it is thought that someone who cannot give consent because of there their disability, illness or being too young. The person being killed isn’t asked for their opinion or it isn’t taken into account </a:t>
          </a:r>
          <a:r>
            <a:rPr lang="en-GB" b="0" i="0" dirty="0">
              <a:latin typeface="Arial" panose="020B0604020202020204" pitchFamily="34" charset="0"/>
              <a:cs typeface="Arial" panose="020B0604020202020204" pitchFamily="34" charset="0"/>
            </a:rPr>
            <a:t>(</a:t>
          </a:r>
          <a:r>
            <a:rPr lang="en-GB" b="0" i="0" dirty="0" err="1">
              <a:latin typeface="Arial" panose="020B0604020202020204" pitchFamily="34" charset="0"/>
              <a:cs typeface="Arial" panose="020B0604020202020204" pitchFamily="34" charset="0"/>
            </a:rPr>
            <a:t>RightToLifeUK</a:t>
          </a:r>
          <a:r>
            <a:rPr lang="en-GB" b="0" i="0" dirty="0">
              <a:latin typeface="Arial" panose="020B0604020202020204" pitchFamily="34" charset="0"/>
              <a:cs typeface="Arial" panose="020B0604020202020204" pitchFamily="34" charset="0"/>
            </a:rPr>
            <a:t>, 2022),</a:t>
          </a:r>
          <a:endParaRPr lang="en-US" dirty="0">
            <a:latin typeface="Arial" panose="020B0604020202020204" pitchFamily="34" charset="0"/>
            <a:cs typeface="Arial" panose="020B0604020202020204" pitchFamily="34" charset="0"/>
          </a:endParaRPr>
        </a:p>
      </dgm:t>
    </dgm:pt>
    <dgm:pt modelId="{D8E46D2F-7A2C-4852-8BD7-D1D3177EC8CE}" type="parTrans" cxnId="{EE3C2C90-8E5D-4535-9D91-A18D8E7110B7}">
      <dgm:prSet/>
      <dgm:spPr/>
      <dgm:t>
        <a:bodyPr/>
        <a:lstStyle/>
        <a:p>
          <a:endParaRPr lang="en-US"/>
        </a:p>
      </dgm:t>
    </dgm:pt>
    <dgm:pt modelId="{B7F1531C-8EAA-44C3-B85D-C1BEBDF6DC23}" type="sibTrans" cxnId="{EE3C2C90-8E5D-4535-9D91-A18D8E7110B7}">
      <dgm:prSet/>
      <dgm:spPr/>
      <dgm:t>
        <a:bodyPr/>
        <a:lstStyle/>
        <a:p>
          <a:endParaRPr lang="en-US"/>
        </a:p>
      </dgm:t>
    </dgm:pt>
    <dgm:pt modelId="{A30E6E01-5CD9-4C2E-BCA0-B3A0665562C4}" type="pres">
      <dgm:prSet presAssocID="{B0201EDF-9CB5-49D1-A0E3-09818C2EE299}" presName="diagram" presStyleCnt="0">
        <dgm:presLayoutVars>
          <dgm:dir/>
          <dgm:resizeHandles val="exact"/>
        </dgm:presLayoutVars>
      </dgm:prSet>
      <dgm:spPr/>
    </dgm:pt>
    <dgm:pt modelId="{C974CF58-D244-436D-8B75-6A7EDE80E884}" type="pres">
      <dgm:prSet presAssocID="{9AFECAF7-3B6B-40CD-B6C9-BAE7788506DD}" presName="node" presStyleLbl="node1" presStyleIdx="0" presStyleCnt="6">
        <dgm:presLayoutVars>
          <dgm:bulletEnabled val="1"/>
        </dgm:presLayoutVars>
      </dgm:prSet>
      <dgm:spPr/>
    </dgm:pt>
    <dgm:pt modelId="{D6302A0B-2438-498A-B95F-90A659F86F99}" type="pres">
      <dgm:prSet presAssocID="{76630574-30B3-428E-975D-9B0B614CA85F}" presName="sibTrans" presStyleCnt="0"/>
      <dgm:spPr/>
    </dgm:pt>
    <dgm:pt modelId="{47B6ACD4-4FE4-4D73-8F3D-A04D52F68711}" type="pres">
      <dgm:prSet presAssocID="{BB1B2B05-1DA2-466F-AF45-2C6A1B6CB60D}" presName="node" presStyleLbl="node1" presStyleIdx="1" presStyleCnt="6">
        <dgm:presLayoutVars>
          <dgm:bulletEnabled val="1"/>
        </dgm:presLayoutVars>
      </dgm:prSet>
      <dgm:spPr/>
    </dgm:pt>
    <dgm:pt modelId="{BF17080F-BD1B-4CCD-BCF1-FA22FD2285D5}" type="pres">
      <dgm:prSet presAssocID="{C76C2CD6-ED58-45BE-8B74-2DF1E67A0438}" presName="sibTrans" presStyleCnt="0"/>
      <dgm:spPr/>
    </dgm:pt>
    <dgm:pt modelId="{B18951EF-0293-4184-B040-290ECBD66215}" type="pres">
      <dgm:prSet presAssocID="{6A1F8858-F421-49B5-9B6B-30E3B2FD46CB}" presName="node" presStyleLbl="node1" presStyleIdx="2" presStyleCnt="6">
        <dgm:presLayoutVars>
          <dgm:bulletEnabled val="1"/>
        </dgm:presLayoutVars>
      </dgm:prSet>
      <dgm:spPr/>
    </dgm:pt>
    <dgm:pt modelId="{7AB1A1E5-5F5A-49CE-8952-F895106CF9B4}" type="pres">
      <dgm:prSet presAssocID="{B56BF39A-A3BE-45A3-BEE5-B2BC6E70525E}" presName="sibTrans" presStyleCnt="0"/>
      <dgm:spPr/>
    </dgm:pt>
    <dgm:pt modelId="{CA55F8D3-48B1-4862-B7B4-6BC53C5EEF44}" type="pres">
      <dgm:prSet presAssocID="{77B0E016-1C0E-4A0E-B501-02B014F44A04}" presName="node" presStyleLbl="node1" presStyleIdx="3" presStyleCnt="6">
        <dgm:presLayoutVars>
          <dgm:bulletEnabled val="1"/>
        </dgm:presLayoutVars>
      </dgm:prSet>
      <dgm:spPr/>
    </dgm:pt>
    <dgm:pt modelId="{ACDCA84B-7810-4DE0-BDB8-FEB7856FE507}" type="pres">
      <dgm:prSet presAssocID="{B92F2D7B-15C0-4C4A-A454-A9CBE446244A}" presName="sibTrans" presStyleCnt="0"/>
      <dgm:spPr/>
    </dgm:pt>
    <dgm:pt modelId="{2CFBD13D-1957-4C8D-ABA0-179B896FDDB9}" type="pres">
      <dgm:prSet presAssocID="{955EAD5B-2A09-4824-AD37-CC3B0877B838}" presName="node" presStyleLbl="node1" presStyleIdx="4" presStyleCnt="6">
        <dgm:presLayoutVars>
          <dgm:bulletEnabled val="1"/>
        </dgm:presLayoutVars>
      </dgm:prSet>
      <dgm:spPr/>
    </dgm:pt>
    <dgm:pt modelId="{2FB10B49-1D63-41DB-9181-2234A3C4F820}" type="pres">
      <dgm:prSet presAssocID="{F3935506-7268-487F-9D13-1733C943A726}" presName="sibTrans" presStyleCnt="0"/>
      <dgm:spPr/>
    </dgm:pt>
    <dgm:pt modelId="{C2429028-9ADA-42F5-AEFB-51FE731F0778}" type="pres">
      <dgm:prSet presAssocID="{7DF0D953-69FE-455E-967D-EDAA9B44EE2F}" presName="node" presStyleLbl="node1" presStyleIdx="5" presStyleCnt="6">
        <dgm:presLayoutVars>
          <dgm:bulletEnabled val="1"/>
        </dgm:presLayoutVars>
      </dgm:prSet>
      <dgm:spPr/>
    </dgm:pt>
  </dgm:ptLst>
  <dgm:cxnLst>
    <dgm:cxn modelId="{F33E240D-8999-406F-A169-2F0D0A7E6679}" type="presOf" srcId="{BB1B2B05-1DA2-466F-AF45-2C6A1B6CB60D}" destId="{47B6ACD4-4FE4-4D73-8F3D-A04D52F68711}" srcOrd="0" destOrd="0" presId="urn:microsoft.com/office/officeart/2005/8/layout/default"/>
    <dgm:cxn modelId="{726AA33B-66E6-4ADC-9B8D-CFC1DCC3439F}" type="presOf" srcId="{B0201EDF-9CB5-49D1-A0E3-09818C2EE299}" destId="{A30E6E01-5CD9-4C2E-BCA0-B3A0665562C4}" srcOrd="0" destOrd="0" presId="urn:microsoft.com/office/officeart/2005/8/layout/default"/>
    <dgm:cxn modelId="{3EE9CF47-5ADB-4D15-B6E8-F4FAC5946AC1}" type="presOf" srcId="{77B0E016-1C0E-4A0E-B501-02B014F44A04}" destId="{CA55F8D3-48B1-4862-B7B4-6BC53C5EEF44}" srcOrd="0" destOrd="0" presId="urn:microsoft.com/office/officeart/2005/8/layout/default"/>
    <dgm:cxn modelId="{F7078770-A53D-4B0B-97C7-516C8D93CF65}" type="presOf" srcId="{7DF0D953-69FE-455E-967D-EDAA9B44EE2F}" destId="{C2429028-9ADA-42F5-AEFB-51FE731F0778}" srcOrd="0" destOrd="0" presId="urn:microsoft.com/office/officeart/2005/8/layout/default"/>
    <dgm:cxn modelId="{B2B42C7E-1A43-428A-8718-9A67A098A113}" srcId="{B0201EDF-9CB5-49D1-A0E3-09818C2EE299}" destId="{9AFECAF7-3B6B-40CD-B6C9-BAE7788506DD}" srcOrd="0" destOrd="0" parTransId="{A2D04E01-8962-4A63-8B2C-02D1A0EBE9A1}" sibTransId="{76630574-30B3-428E-975D-9B0B614CA85F}"/>
    <dgm:cxn modelId="{1E06F284-93D3-469D-BCD6-D43C7D8EA6D3}" srcId="{B0201EDF-9CB5-49D1-A0E3-09818C2EE299}" destId="{BB1B2B05-1DA2-466F-AF45-2C6A1B6CB60D}" srcOrd="1" destOrd="0" parTransId="{BB399B48-FE24-4150-80BC-6D090376A8D8}" sibTransId="{C76C2CD6-ED58-45BE-8B74-2DF1E67A0438}"/>
    <dgm:cxn modelId="{EE3C2C90-8E5D-4535-9D91-A18D8E7110B7}" srcId="{B0201EDF-9CB5-49D1-A0E3-09818C2EE299}" destId="{7DF0D953-69FE-455E-967D-EDAA9B44EE2F}" srcOrd="5" destOrd="0" parTransId="{D8E46D2F-7A2C-4852-8BD7-D1D3177EC8CE}" sibTransId="{B7F1531C-8EAA-44C3-B85D-C1BEBDF6DC23}"/>
    <dgm:cxn modelId="{31DEE094-0AD8-46B4-9E9F-A1C08DF79B34}" type="presOf" srcId="{955EAD5B-2A09-4824-AD37-CC3B0877B838}" destId="{2CFBD13D-1957-4C8D-ABA0-179B896FDDB9}" srcOrd="0" destOrd="0" presId="urn:microsoft.com/office/officeart/2005/8/layout/default"/>
    <dgm:cxn modelId="{B84072A3-28EA-4C7A-B8AF-600B3483A3E3}" srcId="{B0201EDF-9CB5-49D1-A0E3-09818C2EE299}" destId="{955EAD5B-2A09-4824-AD37-CC3B0877B838}" srcOrd="4" destOrd="0" parTransId="{C4258948-926B-44D9-8E8C-84C01FC27F42}" sibTransId="{F3935506-7268-487F-9D13-1733C943A726}"/>
    <dgm:cxn modelId="{B776CDD0-8604-4B26-BCBF-A4ABB4BCB54B}" type="presOf" srcId="{6A1F8858-F421-49B5-9B6B-30E3B2FD46CB}" destId="{B18951EF-0293-4184-B040-290ECBD66215}" srcOrd="0" destOrd="0" presId="urn:microsoft.com/office/officeart/2005/8/layout/default"/>
    <dgm:cxn modelId="{CE3697D2-07B8-4D7C-9D58-08E7156C4031}" type="presOf" srcId="{9AFECAF7-3B6B-40CD-B6C9-BAE7788506DD}" destId="{C974CF58-D244-436D-8B75-6A7EDE80E884}" srcOrd="0" destOrd="0" presId="urn:microsoft.com/office/officeart/2005/8/layout/default"/>
    <dgm:cxn modelId="{6C9D22E3-D939-46AB-8F3C-988C31BB9CB1}" srcId="{B0201EDF-9CB5-49D1-A0E3-09818C2EE299}" destId="{6A1F8858-F421-49B5-9B6B-30E3B2FD46CB}" srcOrd="2" destOrd="0" parTransId="{0B3627A7-EA33-43C3-813D-788162CF8401}" sibTransId="{B56BF39A-A3BE-45A3-BEE5-B2BC6E70525E}"/>
    <dgm:cxn modelId="{D7CC0FEF-CF1E-4D1A-88C5-7F59A15ACD1F}" srcId="{B0201EDF-9CB5-49D1-A0E3-09818C2EE299}" destId="{77B0E016-1C0E-4A0E-B501-02B014F44A04}" srcOrd="3" destOrd="0" parTransId="{AB075F08-D0F0-4511-8218-656D54630B36}" sibTransId="{B92F2D7B-15C0-4C4A-A454-A9CBE446244A}"/>
    <dgm:cxn modelId="{BE290CE8-D7FC-48A0-BB1E-BB2864FE837B}" type="presParOf" srcId="{A30E6E01-5CD9-4C2E-BCA0-B3A0665562C4}" destId="{C974CF58-D244-436D-8B75-6A7EDE80E884}" srcOrd="0" destOrd="0" presId="urn:microsoft.com/office/officeart/2005/8/layout/default"/>
    <dgm:cxn modelId="{B43CC0BA-FBFC-409B-A0B2-1BB53F87FD54}" type="presParOf" srcId="{A30E6E01-5CD9-4C2E-BCA0-B3A0665562C4}" destId="{D6302A0B-2438-498A-B95F-90A659F86F99}" srcOrd="1" destOrd="0" presId="urn:microsoft.com/office/officeart/2005/8/layout/default"/>
    <dgm:cxn modelId="{0D803DF1-3CDB-40F6-BA6F-337BFA5020E5}" type="presParOf" srcId="{A30E6E01-5CD9-4C2E-BCA0-B3A0665562C4}" destId="{47B6ACD4-4FE4-4D73-8F3D-A04D52F68711}" srcOrd="2" destOrd="0" presId="urn:microsoft.com/office/officeart/2005/8/layout/default"/>
    <dgm:cxn modelId="{C4958831-63F4-4FC0-ADF0-FCEB6EACBFCE}" type="presParOf" srcId="{A30E6E01-5CD9-4C2E-BCA0-B3A0665562C4}" destId="{BF17080F-BD1B-4CCD-BCF1-FA22FD2285D5}" srcOrd="3" destOrd="0" presId="urn:microsoft.com/office/officeart/2005/8/layout/default"/>
    <dgm:cxn modelId="{5AA67076-478F-4387-8A5F-DB6E3774CE18}" type="presParOf" srcId="{A30E6E01-5CD9-4C2E-BCA0-B3A0665562C4}" destId="{B18951EF-0293-4184-B040-290ECBD66215}" srcOrd="4" destOrd="0" presId="urn:microsoft.com/office/officeart/2005/8/layout/default"/>
    <dgm:cxn modelId="{17848C7E-D33B-486A-8E33-D8D3A44172A7}" type="presParOf" srcId="{A30E6E01-5CD9-4C2E-BCA0-B3A0665562C4}" destId="{7AB1A1E5-5F5A-49CE-8952-F895106CF9B4}" srcOrd="5" destOrd="0" presId="urn:microsoft.com/office/officeart/2005/8/layout/default"/>
    <dgm:cxn modelId="{F3814CE4-8927-46F6-8970-77232820B994}" type="presParOf" srcId="{A30E6E01-5CD9-4C2E-BCA0-B3A0665562C4}" destId="{CA55F8D3-48B1-4862-B7B4-6BC53C5EEF44}" srcOrd="6" destOrd="0" presId="urn:microsoft.com/office/officeart/2005/8/layout/default"/>
    <dgm:cxn modelId="{E3A3FC33-09FA-4CC4-B052-5F7E4CF0E78E}" type="presParOf" srcId="{A30E6E01-5CD9-4C2E-BCA0-B3A0665562C4}" destId="{ACDCA84B-7810-4DE0-BDB8-FEB7856FE507}" srcOrd="7" destOrd="0" presId="urn:microsoft.com/office/officeart/2005/8/layout/default"/>
    <dgm:cxn modelId="{2C677BC9-F4DC-4341-A4D1-2AA976E62E92}" type="presParOf" srcId="{A30E6E01-5CD9-4C2E-BCA0-B3A0665562C4}" destId="{2CFBD13D-1957-4C8D-ABA0-179B896FDDB9}" srcOrd="8" destOrd="0" presId="urn:microsoft.com/office/officeart/2005/8/layout/default"/>
    <dgm:cxn modelId="{B2590E42-6661-4DBF-9617-B7E379B893EB}" type="presParOf" srcId="{A30E6E01-5CD9-4C2E-BCA0-B3A0665562C4}" destId="{2FB10B49-1D63-41DB-9181-2234A3C4F820}" srcOrd="9" destOrd="0" presId="urn:microsoft.com/office/officeart/2005/8/layout/default"/>
    <dgm:cxn modelId="{00F63E1D-7B32-47CB-AC2A-FA10483D7128}" type="presParOf" srcId="{A30E6E01-5CD9-4C2E-BCA0-B3A0665562C4}" destId="{C2429028-9ADA-42F5-AEFB-51FE731F077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CB78624-20FF-43AC-AE16-7DDBDDEDA978}"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2F79688-3E14-48FA-9BDB-7874A26B2FD3}">
      <dgm:prSet/>
      <dgm:spPr/>
      <dgm:t>
        <a:bodyPr/>
        <a:lstStyle/>
        <a:p>
          <a:r>
            <a:rPr lang="en-US" dirty="0">
              <a:latin typeface="Arial" panose="020B0604020202020204" pitchFamily="34" charset="0"/>
              <a:cs typeface="Arial" panose="020B0604020202020204" pitchFamily="34" charset="0"/>
            </a:rPr>
            <a:t>Personal choice</a:t>
          </a:r>
        </a:p>
      </dgm:t>
    </dgm:pt>
    <dgm:pt modelId="{5F4328F6-B2EC-4F63-AC60-1450BB8E247E}" type="parTrans" cxnId="{A177E6B1-BB13-4D46-86A6-6E64E4ABD019}">
      <dgm:prSet/>
      <dgm:spPr/>
      <dgm:t>
        <a:bodyPr/>
        <a:lstStyle/>
        <a:p>
          <a:endParaRPr lang="en-US"/>
        </a:p>
      </dgm:t>
    </dgm:pt>
    <dgm:pt modelId="{11F738F5-EBDC-441B-AEBD-53B5566E7ACD}" type="sibTrans" cxnId="{A177E6B1-BB13-4D46-86A6-6E64E4ABD019}">
      <dgm:prSet/>
      <dgm:spPr/>
      <dgm:t>
        <a:bodyPr/>
        <a:lstStyle/>
        <a:p>
          <a:endParaRPr lang="en-US"/>
        </a:p>
      </dgm:t>
    </dgm:pt>
    <dgm:pt modelId="{B7D8C8B2-4D71-4DDC-BAAA-5B89E41744EB}">
      <dgm:prSet/>
      <dgm:spPr/>
      <dgm:t>
        <a:bodyPr/>
        <a:lstStyle/>
        <a:p>
          <a:r>
            <a:rPr lang="en-US" dirty="0">
              <a:latin typeface="Arial" panose="020B0604020202020204" pitchFamily="34" charset="0"/>
              <a:cs typeface="Arial" panose="020B0604020202020204" pitchFamily="34" charset="0"/>
            </a:rPr>
            <a:t>Poor quality of life </a:t>
          </a:r>
        </a:p>
      </dgm:t>
    </dgm:pt>
    <dgm:pt modelId="{547E8C8D-AE78-4D67-9371-5DFA22802F55}" type="parTrans" cxnId="{443EE144-0CEE-42FB-9C0C-B91B5BA9C534}">
      <dgm:prSet/>
      <dgm:spPr/>
      <dgm:t>
        <a:bodyPr/>
        <a:lstStyle/>
        <a:p>
          <a:endParaRPr lang="en-US"/>
        </a:p>
      </dgm:t>
    </dgm:pt>
    <dgm:pt modelId="{25EB78BC-13F7-40B9-9C6A-EC984AC9F14C}" type="sibTrans" cxnId="{443EE144-0CEE-42FB-9C0C-B91B5BA9C534}">
      <dgm:prSet/>
      <dgm:spPr/>
      <dgm:t>
        <a:bodyPr/>
        <a:lstStyle/>
        <a:p>
          <a:endParaRPr lang="en-US"/>
        </a:p>
      </dgm:t>
    </dgm:pt>
    <dgm:pt modelId="{69BBED29-DCA5-4CFA-968D-21E091D01F7F}">
      <dgm:prSet/>
      <dgm:spPr/>
      <dgm:t>
        <a:bodyPr/>
        <a:lstStyle/>
        <a:p>
          <a:r>
            <a:rPr lang="en-US" dirty="0">
              <a:latin typeface="Arial" panose="020B0604020202020204" pitchFamily="34" charset="0"/>
              <a:cs typeface="Arial" panose="020B0604020202020204" pitchFamily="34" charset="0"/>
            </a:rPr>
            <a:t>Right to their own life- individuals should have the right to control their own lives, including the time and method of their own death</a:t>
          </a:r>
        </a:p>
      </dgm:t>
    </dgm:pt>
    <dgm:pt modelId="{02E92839-5698-4B2D-AD86-7055D23D3BA1}" type="parTrans" cxnId="{EF473D63-920A-4D14-97D1-9883C7748A70}">
      <dgm:prSet/>
      <dgm:spPr/>
      <dgm:t>
        <a:bodyPr/>
        <a:lstStyle/>
        <a:p>
          <a:endParaRPr lang="en-US"/>
        </a:p>
      </dgm:t>
    </dgm:pt>
    <dgm:pt modelId="{6042512C-2A03-4E42-8292-148D960C7934}" type="sibTrans" cxnId="{EF473D63-920A-4D14-97D1-9883C7748A70}">
      <dgm:prSet/>
      <dgm:spPr/>
      <dgm:t>
        <a:bodyPr/>
        <a:lstStyle/>
        <a:p>
          <a:endParaRPr lang="en-US"/>
        </a:p>
      </dgm:t>
    </dgm:pt>
    <dgm:pt modelId="{45EFB12B-6191-49AD-AE72-CD9C4CBD5C89}">
      <dgm:prSet/>
      <dgm:spPr/>
      <dgm:t>
        <a:bodyPr/>
        <a:lstStyle/>
        <a:p>
          <a:r>
            <a:rPr lang="en-US" dirty="0">
              <a:latin typeface="Arial" panose="020B0604020202020204" pitchFamily="34" charset="0"/>
              <a:cs typeface="Arial" panose="020B0604020202020204" pitchFamily="34" charset="0"/>
            </a:rPr>
            <a:t>An end to suffering- some would say that there are times when living is worse than dying. They say that the pain and suffering of a terminal illness can make life so hard and painful that death may seem like an act of humanity </a:t>
          </a:r>
          <a:r>
            <a:rPr lang="en-US" b="0" i="0" dirty="0">
              <a:latin typeface="Arial" panose="020B0604020202020204" pitchFamily="34" charset="0"/>
              <a:cs typeface="Arial" panose="020B0604020202020204" pitchFamily="34" charset="0"/>
            </a:rPr>
            <a:t>(Rodriquez, 2001).</a:t>
          </a:r>
          <a:endParaRPr lang="en-US" dirty="0">
            <a:latin typeface="Arial" panose="020B0604020202020204" pitchFamily="34" charset="0"/>
            <a:cs typeface="Arial" panose="020B0604020202020204" pitchFamily="34" charset="0"/>
          </a:endParaRPr>
        </a:p>
      </dgm:t>
    </dgm:pt>
    <dgm:pt modelId="{FA98FF40-92C8-4793-ADBE-04E7991E9001}" type="parTrans" cxnId="{92F2FEC3-A77B-45D8-B538-98081EE049F1}">
      <dgm:prSet/>
      <dgm:spPr/>
      <dgm:t>
        <a:bodyPr/>
        <a:lstStyle/>
        <a:p>
          <a:endParaRPr lang="en-US"/>
        </a:p>
      </dgm:t>
    </dgm:pt>
    <dgm:pt modelId="{5E4B8A76-C8CE-4309-A559-AAB25EDF11B3}" type="sibTrans" cxnId="{92F2FEC3-A77B-45D8-B538-98081EE049F1}">
      <dgm:prSet/>
      <dgm:spPr/>
      <dgm:t>
        <a:bodyPr/>
        <a:lstStyle/>
        <a:p>
          <a:endParaRPr lang="en-US"/>
        </a:p>
      </dgm:t>
    </dgm:pt>
    <dgm:pt modelId="{05FE26D2-99BD-4F25-ACA2-1323A839F24C}">
      <dgm:prSet/>
      <dgm:spPr/>
      <dgm:t>
        <a:bodyPr/>
        <a:lstStyle/>
        <a:p>
          <a:r>
            <a:rPr lang="en-US" b="0" i="0" dirty="0">
              <a:latin typeface="Arial" panose="020B0604020202020204" pitchFamily="34" charset="0"/>
              <a:cs typeface="Arial" panose="020B0604020202020204" pitchFamily="34" charset="0"/>
            </a:rPr>
            <a:t>Researchers raising ethical issues say legalizing assisted suicide would save the NHS money and free better organs for transplants </a:t>
          </a:r>
          <a:r>
            <a:rPr lang="en-US" dirty="0">
              <a:latin typeface="Arial" panose="020B0604020202020204" pitchFamily="34" charset="0"/>
              <a:cs typeface="Arial" panose="020B0604020202020204" pitchFamily="34" charset="0"/>
            </a:rPr>
            <a:t>(</a:t>
          </a:r>
          <a:r>
            <a:rPr lang="en-US" b="0" i="0" dirty="0">
              <a:latin typeface="Arial" panose="020B0604020202020204" pitchFamily="34" charset="0"/>
              <a:cs typeface="Arial" panose="020B0604020202020204" pitchFamily="34" charset="0"/>
            </a:rPr>
            <a:t>RightToLifeUK, 2020)</a:t>
          </a:r>
          <a:endParaRPr lang="en-US" dirty="0">
            <a:latin typeface="Arial" panose="020B0604020202020204" pitchFamily="34" charset="0"/>
            <a:cs typeface="Arial" panose="020B0604020202020204" pitchFamily="34" charset="0"/>
          </a:endParaRPr>
        </a:p>
      </dgm:t>
    </dgm:pt>
    <dgm:pt modelId="{E08B3AEE-8591-4315-9AE7-7CBE47B24EC4}" type="parTrans" cxnId="{F6951ADB-6286-448B-A2C9-E765DD57086D}">
      <dgm:prSet/>
      <dgm:spPr/>
      <dgm:t>
        <a:bodyPr/>
        <a:lstStyle/>
        <a:p>
          <a:endParaRPr lang="en-US"/>
        </a:p>
      </dgm:t>
    </dgm:pt>
    <dgm:pt modelId="{EDAD6FF4-93F6-4DC4-B880-4632F866FD67}" type="sibTrans" cxnId="{F6951ADB-6286-448B-A2C9-E765DD57086D}">
      <dgm:prSet/>
      <dgm:spPr/>
      <dgm:t>
        <a:bodyPr/>
        <a:lstStyle/>
        <a:p>
          <a:endParaRPr lang="en-US"/>
        </a:p>
      </dgm:t>
    </dgm:pt>
    <dgm:pt modelId="{D3870B4F-C57B-4542-868F-8CA8E5EE04FC}">
      <dgm:prSet/>
      <dgm:spPr/>
      <dgm:t>
        <a:bodyPr/>
        <a:lstStyle/>
        <a:p>
          <a:r>
            <a:rPr lang="en-US" dirty="0">
              <a:latin typeface="Arial" panose="020B0604020202020204" pitchFamily="34" charset="0"/>
              <a:cs typeface="Arial" panose="020B0604020202020204" pitchFamily="34" charset="0"/>
            </a:rPr>
            <a:t>Allowing people to die may liberate precious health resources </a:t>
          </a:r>
          <a:r>
            <a:rPr lang="en-US" b="0" i="0" dirty="0">
              <a:latin typeface="Arial" panose="020B0604020202020204" pitchFamily="34" charset="0"/>
              <a:cs typeface="Arial" panose="020B0604020202020204" pitchFamily="34" charset="0"/>
            </a:rPr>
            <a:t>(BBC, 2014)</a:t>
          </a:r>
          <a:endParaRPr lang="en-US" dirty="0">
            <a:latin typeface="Arial" panose="020B0604020202020204" pitchFamily="34" charset="0"/>
            <a:cs typeface="Arial" panose="020B0604020202020204" pitchFamily="34" charset="0"/>
          </a:endParaRPr>
        </a:p>
      </dgm:t>
    </dgm:pt>
    <dgm:pt modelId="{DFD399D4-9D9F-47F7-974F-9C5784747441}" type="parTrans" cxnId="{896C5819-034D-4706-92DE-738288480494}">
      <dgm:prSet/>
      <dgm:spPr/>
      <dgm:t>
        <a:bodyPr/>
        <a:lstStyle/>
        <a:p>
          <a:endParaRPr lang="en-US"/>
        </a:p>
      </dgm:t>
    </dgm:pt>
    <dgm:pt modelId="{4B44F034-A914-4648-BEA9-4A46858FA018}" type="sibTrans" cxnId="{896C5819-034D-4706-92DE-738288480494}">
      <dgm:prSet/>
      <dgm:spPr/>
      <dgm:t>
        <a:bodyPr/>
        <a:lstStyle/>
        <a:p>
          <a:endParaRPr lang="en-US"/>
        </a:p>
      </dgm:t>
    </dgm:pt>
    <dgm:pt modelId="{B2636DDD-49A0-4C4F-88B3-351AECFEABD0}" type="pres">
      <dgm:prSet presAssocID="{9CB78624-20FF-43AC-AE16-7DDBDDEDA978}" presName="diagram" presStyleCnt="0">
        <dgm:presLayoutVars>
          <dgm:dir/>
          <dgm:resizeHandles val="exact"/>
        </dgm:presLayoutVars>
      </dgm:prSet>
      <dgm:spPr/>
    </dgm:pt>
    <dgm:pt modelId="{DA59878D-F886-4F08-B475-21A0304557E5}" type="pres">
      <dgm:prSet presAssocID="{02F79688-3E14-48FA-9BDB-7874A26B2FD3}" presName="node" presStyleLbl="node1" presStyleIdx="0" presStyleCnt="6">
        <dgm:presLayoutVars>
          <dgm:bulletEnabled val="1"/>
        </dgm:presLayoutVars>
      </dgm:prSet>
      <dgm:spPr/>
    </dgm:pt>
    <dgm:pt modelId="{B54F97CF-F737-436E-86A9-785157641297}" type="pres">
      <dgm:prSet presAssocID="{11F738F5-EBDC-441B-AEBD-53B5566E7ACD}" presName="sibTrans" presStyleCnt="0"/>
      <dgm:spPr/>
    </dgm:pt>
    <dgm:pt modelId="{AD83DB10-0BAE-48C3-A22A-E943F37ED5D3}" type="pres">
      <dgm:prSet presAssocID="{B7D8C8B2-4D71-4DDC-BAAA-5B89E41744EB}" presName="node" presStyleLbl="node1" presStyleIdx="1" presStyleCnt="6" custLinFactNeighborX="-879">
        <dgm:presLayoutVars>
          <dgm:bulletEnabled val="1"/>
        </dgm:presLayoutVars>
      </dgm:prSet>
      <dgm:spPr/>
    </dgm:pt>
    <dgm:pt modelId="{67E34DA5-50FC-41B4-9468-C097FF7593BF}" type="pres">
      <dgm:prSet presAssocID="{25EB78BC-13F7-40B9-9C6A-EC984AC9F14C}" presName="sibTrans" presStyleCnt="0"/>
      <dgm:spPr/>
    </dgm:pt>
    <dgm:pt modelId="{D39F5842-8D05-4716-A43D-B2696A1AF732}" type="pres">
      <dgm:prSet presAssocID="{69BBED29-DCA5-4CFA-968D-21E091D01F7F}" presName="node" presStyleLbl="node1" presStyleIdx="2" presStyleCnt="6">
        <dgm:presLayoutVars>
          <dgm:bulletEnabled val="1"/>
        </dgm:presLayoutVars>
      </dgm:prSet>
      <dgm:spPr/>
    </dgm:pt>
    <dgm:pt modelId="{6716F55C-9A73-42CA-8189-EFC42AC0865C}" type="pres">
      <dgm:prSet presAssocID="{6042512C-2A03-4E42-8292-148D960C7934}" presName="sibTrans" presStyleCnt="0"/>
      <dgm:spPr/>
    </dgm:pt>
    <dgm:pt modelId="{8584345A-15ED-4167-B4F5-5BB0FBEBDAEC}" type="pres">
      <dgm:prSet presAssocID="{45EFB12B-6191-49AD-AE72-CD9C4CBD5C89}" presName="node" presStyleLbl="node1" presStyleIdx="3" presStyleCnt="6">
        <dgm:presLayoutVars>
          <dgm:bulletEnabled val="1"/>
        </dgm:presLayoutVars>
      </dgm:prSet>
      <dgm:spPr/>
    </dgm:pt>
    <dgm:pt modelId="{51245A61-1DFB-4E0C-AF13-6051733DFC21}" type="pres">
      <dgm:prSet presAssocID="{5E4B8A76-C8CE-4309-A559-AAB25EDF11B3}" presName="sibTrans" presStyleCnt="0"/>
      <dgm:spPr/>
    </dgm:pt>
    <dgm:pt modelId="{85614A1A-7FB8-4F99-A207-F32FEF6DF1D0}" type="pres">
      <dgm:prSet presAssocID="{05FE26D2-99BD-4F25-ACA2-1323A839F24C}" presName="node" presStyleLbl="node1" presStyleIdx="4" presStyleCnt="6">
        <dgm:presLayoutVars>
          <dgm:bulletEnabled val="1"/>
        </dgm:presLayoutVars>
      </dgm:prSet>
      <dgm:spPr/>
    </dgm:pt>
    <dgm:pt modelId="{5E216BD6-95EB-436B-8008-569C7DFC47C7}" type="pres">
      <dgm:prSet presAssocID="{EDAD6FF4-93F6-4DC4-B880-4632F866FD67}" presName="sibTrans" presStyleCnt="0"/>
      <dgm:spPr/>
    </dgm:pt>
    <dgm:pt modelId="{C2EEE4BC-B8C6-4988-9806-6D697A2603EE}" type="pres">
      <dgm:prSet presAssocID="{D3870B4F-C57B-4542-868F-8CA8E5EE04FC}" presName="node" presStyleLbl="node1" presStyleIdx="5" presStyleCnt="6">
        <dgm:presLayoutVars>
          <dgm:bulletEnabled val="1"/>
        </dgm:presLayoutVars>
      </dgm:prSet>
      <dgm:spPr/>
    </dgm:pt>
  </dgm:ptLst>
  <dgm:cxnLst>
    <dgm:cxn modelId="{896C5819-034D-4706-92DE-738288480494}" srcId="{9CB78624-20FF-43AC-AE16-7DDBDDEDA978}" destId="{D3870B4F-C57B-4542-868F-8CA8E5EE04FC}" srcOrd="5" destOrd="0" parTransId="{DFD399D4-9D9F-47F7-974F-9C5784747441}" sibTransId="{4B44F034-A914-4648-BEA9-4A46858FA018}"/>
    <dgm:cxn modelId="{EF473D63-920A-4D14-97D1-9883C7748A70}" srcId="{9CB78624-20FF-43AC-AE16-7DDBDDEDA978}" destId="{69BBED29-DCA5-4CFA-968D-21E091D01F7F}" srcOrd="2" destOrd="0" parTransId="{02E92839-5698-4B2D-AD86-7055D23D3BA1}" sibTransId="{6042512C-2A03-4E42-8292-148D960C7934}"/>
    <dgm:cxn modelId="{443EE144-0CEE-42FB-9C0C-B91B5BA9C534}" srcId="{9CB78624-20FF-43AC-AE16-7DDBDDEDA978}" destId="{B7D8C8B2-4D71-4DDC-BAAA-5B89E41744EB}" srcOrd="1" destOrd="0" parTransId="{547E8C8D-AE78-4D67-9371-5DFA22802F55}" sibTransId="{25EB78BC-13F7-40B9-9C6A-EC984AC9F14C}"/>
    <dgm:cxn modelId="{5C24B374-9C58-40AD-91A1-076FBFA27C67}" type="presOf" srcId="{02F79688-3E14-48FA-9BDB-7874A26B2FD3}" destId="{DA59878D-F886-4F08-B475-21A0304557E5}" srcOrd="0" destOrd="0" presId="urn:microsoft.com/office/officeart/2005/8/layout/default"/>
    <dgm:cxn modelId="{FC1F1B7F-D5B3-4EF2-923E-35A75780DCDA}" type="presOf" srcId="{9CB78624-20FF-43AC-AE16-7DDBDDEDA978}" destId="{B2636DDD-49A0-4C4F-88B3-351AECFEABD0}" srcOrd="0" destOrd="0" presId="urn:microsoft.com/office/officeart/2005/8/layout/default"/>
    <dgm:cxn modelId="{FCE5978A-A2D0-44A6-AE8B-1BFA986EA15E}" type="presOf" srcId="{69BBED29-DCA5-4CFA-968D-21E091D01F7F}" destId="{D39F5842-8D05-4716-A43D-B2696A1AF732}" srcOrd="0" destOrd="0" presId="urn:microsoft.com/office/officeart/2005/8/layout/default"/>
    <dgm:cxn modelId="{FEADC891-B8A6-4C9B-895A-F8B5CC196F49}" type="presOf" srcId="{05FE26D2-99BD-4F25-ACA2-1323A839F24C}" destId="{85614A1A-7FB8-4F99-A207-F32FEF6DF1D0}" srcOrd="0" destOrd="0" presId="urn:microsoft.com/office/officeart/2005/8/layout/default"/>
    <dgm:cxn modelId="{9764689D-50BD-4F3B-9DE5-AF5E7893FA2E}" type="presOf" srcId="{D3870B4F-C57B-4542-868F-8CA8E5EE04FC}" destId="{C2EEE4BC-B8C6-4988-9806-6D697A2603EE}" srcOrd="0" destOrd="0" presId="urn:microsoft.com/office/officeart/2005/8/layout/default"/>
    <dgm:cxn modelId="{24DEA8A0-ACCE-4362-9395-1386E28ED352}" type="presOf" srcId="{B7D8C8B2-4D71-4DDC-BAAA-5B89E41744EB}" destId="{AD83DB10-0BAE-48C3-A22A-E943F37ED5D3}" srcOrd="0" destOrd="0" presId="urn:microsoft.com/office/officeart/2005/8/layout/default"/>
    <dgm:cxn modelId="{A177E6B1-BB13-4D46-86A6-6E64E4ABD019}" srcId="{9CB78624-20FF-43AC-AE16-7DDBDDEDA978}" destId="{02F79688-3E14-48FA-9BDB-7874A26B2FD3}" srcOrd="0" destOrd="0" parTransId="{5F4328F6-B2EC-4F63-AC60-1450BB8E247E}" sibTransId="{11F738F5-EBDC-441B-AEBD-53B5566E7ACD}"/>
    <dgm:cxn modelId="{71DE36B3-3FDF-4AB2-923F-8E4B8EE20354}" type="presOf" srcId="{45EFB12B-6191-49AD-AE72-CD9C4CBD5C89}" destId="{8584345A-15ED-4167-B4F5-5BB0FBEBDAEC}" srcOrd="0" destOrd="0" presId="urn:microsoft.com/office/officeart/2005/8/layout/default"/>
    <dgm:cxn modelId="{92F2FEC3-A77B-45D8-B538-98081EE049F1}" srcId="{9CB78624-20FF-43AC-AE16-7DDBDDEDA978}" destId="{45EFB12B-6191-49AD-AE72-CD9C4CBD5C89}" srcOrd="3" destOrd="0" parTransId="{FA98FF40-92C8-4793-ADBE-04E7991E9001}" sibTransId="{5E4B8A76-C8CE-4309-A559-AAB25EDF11B3}"/>
    <dgm:cxn modelId="{F6951ADB-6286-448B-A2C9-E765DD57086D}" srcId="{9CB78624-20FF-43AC-AE16-7DDBDDEDA978}" destId="{05FE26D2-99BD-4F25-ACA2-1323A839F24C}" srcOrd="4" destOrd="0" parTransId="{E08B3AEE-8591-4315-9AE7-7CBE47B24EC4}" sibTransId="{EDAD6FF4-93F6-4DC4-B880-4632F866FD67}"/>
    <dgm:cxn modelId="{A152577A-88FA-45B9-836A-93E4C1CA4A7F}" type="presParOf" srcId="{B2636DDD-49A0-4C4F-88B3-351AECFEABD0}" destId="{DA59878D-F886-4F08-B475-21A0304557E5}" srcOrd="0" destOrd="0" presId="urn:microsoft.com/office/officeart/2005/8/layout/default"/>
    <dgm:cxn modelId="{B104BBC3-A7F9-4B4E-B16A-3C7130998DFA}" type="presParOf" srcId="{B2636DDD-49A0-4C4F-88B3-351AECFEABD0}" destId="{B54F97CF-F737-436E-86A9-785157641297}" srcOrd="1" destOrd="0" presId="urn:microsoft.com/office/officeart/2005/8/layout/default"/>
    <dgm:cxn modelId="{E97882AF-0F5A-437B-9A4F-8627B6174E15}" type="presParOf" srcId="{B2636DDD-49A0-4C4F-88B3-351AECFEABD0}" destId="{AD83DB10-0BAE-48C3-A22A-E943F37ED5D3}" srcOrd="2" destOrd="0" presId="urn:microsoft.com/office/officeart/2005/8/layout/default"/>
    <dgm:cxn modelId="{FDC9CFB3-578E-48C6-897F-6412E37E5ADF}" type="presParOf" srcId="{B2636DDD-49A0-4C4F-88B3-351AECFEABD0}" destId="{67E34DA5-50FC-41B4-9468-C097FF7593BF}" srcOrd="3" destOrd="0" presId="urn:microsoft.com/office/officeart/2005/8/layout/default"/>
    <dgm:cxn modelId="{58FB5BBF-89DF-43AF-B814-E8CA54BAF587}" type="presParOf" srcId="{B2636DDD-49A0-4C4F-88B3-351AECFEABD0}" destId="{D39F5842-8D05-4716-A43D-B2696A1AF732}" srcOrd="4" destOrd="0" presId="urn:microsoft.com/office/officeart/2005/8/layout/default"/>
    <dgm:cxn modelId="{0C3112D7-740A-4812-87D1-23A2067B00D4}" type="presParOf" srcId="{B2636DDD-49A0-4C4F-88B3-351AECFEABD0}" destId="{6716F55C-9A73-42CA-8189-EFC42AC0865C}" srcOrd="5" destOrd="0" presId="urn:microsoft.com/office/officeart/2005/8/layout/default"/>
    <dgm:cxn modelId="{31F0F105-FFBE-467E-B191-F4BDD63C6983}" type="presParOf" srcId="{B2636DDD-49A0-4C4F-88B3-351AECFEABD0}" destId="{8584345A-15ED-4167-B4F5-5BB0FBEBDAEC}" srcOrd="6" destOrd="0" presId="urn:microsoft.com/office/officeart/2005/8/layout/default"/>
    <dgm:cxn modelId="{68F75E8C-5515-4DAE-AF2C-3D1A6EF7AB38}" type="presParOf" srcId="{B2636DDD-49A0-4C4F-88B3-351AECFEABD0}" destId="{51245A61-1DFB-4E0C-AF13-6051733DFC21}" srcOrd="7" destOrd="0" presId="urn:microsoft.com/office/officeart/2005/8/layout/default"/>
    <dgm:cxn modelId="{30F661A1-9A9B-416F-930E-2180FE9D2B23}" type="presParOf" srcId="{B2636DDD-49A0-4C4F-88B3-351AECFEABD0}" destId="{85614A1A-7FB8-4F99-A207-F32FEF6DF1D0}" srcOrd="8" destOrd="0" presId="urn:microsoft.com/office/officeart/2005/8/layout/default"/>
    <dgm:cxn modelId="{E3442217-E205-4724-AE76-2B06B4B1FA19}" type="presParOf" srcId="{B2636DDD-49A0-4C4F-88B3-351AECFEABD0}" destId="{5E216BD6-95EB-436B-8008-569C7DFC47C7}" srcOrd="9" destOrd="0" presId="urn:microsoft.com/office/officeart/2005/8/layout/default"/>
    <dgm:cxn modelId="{1670C07A-69FF-4B2C-B238-97EC7E422C2E}" type="presParOf" srcId="{B2636DDD-49A0-4C4F-88B3-351AECFEABD0}" destId="{C2EEE4BC-B8C6-4988-9806-6D697A2603E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10EAC9C-0BFB-49DC-92E1-049F5204C7EC}"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1E123910-356B-4AF4-B742-9F5AF4E37FE3}">
      <dgm:prSet custT="1"/>
      <dgm:spPr/>
      <dgm:t>
        <a:bodyPr/>
        <a:lstStyle/>
        <a:p>
          <a:r>
            <a:rPr lang="en-GB" sz="1600" b="0" dirty="0">
              <a:latin typeface="Arial" panose="020B0604020202020204" pitchFamily="34" charset="0"/>
              <a:cs typeface="Arial" panose="020B0604020202020204" pitchFamily="34" charset="0"/>
            </a:rPr>
            <a:t>People deserve the highest level of safety and security. Humans can now live longer and better lives because of advances in medical technology </a:t>
          </a:r>
          <a:r>
            <a:rPr lang="en-GB" sz="1600" b="0" i="0" dirty="0">
              <a:latin typeface="Arial" panose="020B0604020202020204" pitchFamily="34" charset="0"/>
              <a:cs typeface="Arial" panose="020B0604020202020204" pitchFamily="34" charset="0"/>
            </a:rPr>
            <a:t>(Maisie, no date).</a:t>
          </a:r>
          <a:endParaRPr lang="en-US" sz="1600" b="0" dirty="0">
            <a:latin typeface="Arial" panose="020B0604020202020204" pitchFamily="34" charset="0"/>
            <a:cs typeface="Arial" panose="020B0604020202020204" pitchFamily="34" charset="0"/>
          </a:endParaRPr>
        </a:p>
      </dgm:t>
    </dgm:pt>
    <dgm:pt modelId="{8B2A8411-491D-41C5-9588-64A0B7C3962C}" type="parTrans" cxnId="{A37EA321-2F2C-4E89-89A5-54C9B08E182D}">
      <dgm:prSet/>
      <dgm:spPr/>
      <dgm:t>
        <a:bodyPr/>
        <a:lstStyle/>
        <a:p>
          <a:endParaRPr lang="en-US"/>
        </a:p>
      </dgm:t>
    </dgm:pt>
    <dgm:pt modelId="{21679FB1-35DA-43E3-8339-7512769E95A9}" type="sibTrans" cxnId="{A37EA321-2F2C-4E89-89A5-54C9B08E182D}">
      <dgm:prSet/>
      <dgm:spPr/>
      <dgm:t>
        <a:bodyPr/>
        <a:lstStyle/>
        <a:p>
          <a:endParaRPr lang="en-US"/>
        </a:p>
      </dgm:t>
    </dgm:pt>
    <dgm:pt modelId="{01580BD7-B867-4430-B2D8-67FCBD1F49A8}">
      <dgm:prSet custT="1"/>
      <dgm:spPr/>
      <dgm:t>
        <a:bodyPr/>
        <a:lstStyle/>
        <a:p>
          <a:r>
            <a:rPr lang="en-GB" sz="1600" dirty="0">
              <a:latin typeface="Arial" panose="020B0604020202020204" pitchFamily="34" charset="0"/>
              <a:cs typeface="Arial" panose="020B0604020202020204" pitchFamily="34" charset="0"/>
            </a:rPr>
            <a:t>Killing another person is considered murder in most nations, even if the purpose is to alleviate the pain, regardless of whether they have a terminal condition </a:t>
          </a:r>
          <a:r>
            <a:rPr lang="fr-FR" sz="1600" b="0" i="0" dirty="0">
              <a:latin typeface="Arial" panose="020B0604020202020204" pitchFamily="34" charset="0"/>
              <a:cs typeface="Arial" panose="020B0604020202020204" pitchFamily="34" charset="0"/>
            </a:rPr>
            <a:t> (Vivre Dans La Dignité, 2016)</a:t>
          </a:r>
          <a:endParaRPr lang="en-US" sz="1600" dirty="0">
            <a:latin typeface="Arial" panose="020B0604020202020204" pitchFamily="34" charset="0"/>
            <a:cs typeface="Arial" panose="020B0604020202020204" pitchFamily="34" charset="0"/>
          </a:endParaRPr>
        </a:p>
      </dgm:t>
    </dgm:pt>
    <dgm:pt modelId="{C1708770-5281-4CC2-AF3F-A30BC08D31D1}" type="parTrans" cxnId="{E225C734-E8FD-4A03-9B53-6D99CAFBE01A}">
      <dgm:prSet/>
      <dgm:spPr/>
      <dgm:t>
        <a:bodyPr/>
        <a:lstStyle/>
        <a:p>
          <a:endParaRPr lang="en-US"/>
        </a:p>
      </dgm:t>
    </dgm:pt>
    <dgm:pt modelId="{D1404145-6550-4BB5-B2AD-5A71929CA1C0}" type="sibTrans" cxnId="{E225C734-E8FD-4A03-9B53-6D99CAFBE01A}">
      <dgm:prSet/>
      <dgm:spPr/>
      <dgm:t>
        <a:bodyPr/>
        <a:lstStyle/>
        <a:p>
          <a:endParaRPr lang="en-US"/>
        </a:p>
      </dgm:t>
    </dgm:pt>
    <dgm:pt modelId="{1D6CE0D0-975A-4A86-A79E-F2230831F6C5}">
      <dgm:prSet custT="1"/>
      <dgm:spPr/>
      <dgm:t>
        <a:bodyPr/>
        <a:lstStyle/>
        <a:p>
          <a:r>
            <a:rPr lang="fr-FR" sz="1600" dirty="0" err="1">
              <a:latin typeface="Arial" panose="020B0604020202020204" pitchFamily="34" charset="0"/>
              <a:cs typeface="Arial" panose="020B0604020202020204" pitchFamily="34" charset="0"/>
            </a:rPr>
            <a:t>Religious</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beliefs</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many</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believe</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that</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only</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god</a:t>
          </a:r>
          <a:r>
            <a:rPr lang="fr-FR" sz="1600" dirty="0">
              <a:latin typeface="Arial" panose="020B0604020202020204" pitchFamily="34" charset="0"/>
              <a:cs typeface="Arial" panose="020B0604020202020204" pitchFamily="34" charset="0"/>
            </a:rPr>
            <a:t> has the right to end the life of </a:t>
          </a:r>
          <a:r>
            <a:rPr lang="fr-FR" sz="1600" dirty="0" err="1">
              <a:latin typeface="Arial" panose="020B0604020202020204" pitchFamily="34" charset="0"/>
              <a:cs typeface="Arial" panose="020B0604020202020204" pitchFamily="34" charset="0"/>
            </a:rPr>
            <a:t>every</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human</a:t>
          </a:r>
          <a:r>
            <a:rPr lang="fr-FR" sz="1600" dirty="0">
              <a:latin typeface="Arial" panose="020B0604020202020204" pitchFamily="34" charset="0"/>
              <a:cs typeface="Arial" panose="020B0604020202020204" pitchFamily="34" charset="0"/>
            </a:rPr>
            <a:t> </a:t>
          </a:r>
          <a:r>
            <a:rPr lang="fr-FR" sz="1600" dirty="0" err="1">
              <a:latin typeface="Arial" panose="020B0604020202020204" pitchFamily="34" charset="0"/>
              <a:cs typeface="Arial" panose="020B0604020202020204" pitchFamily="34" charset="0"/>
            </a:rPr>
            <a:t>being</a:t>
          </a:r>
          <a:r>
            <a:rPr lang="fr-FR" sz="1600" dirty="0">
              <a:latin typeface="Arial" panose="020B0604020202020204" pitchFamily="34" charset="0"/>
              <a:cs typeface="Arial" panose="020B0604020202020204" pitchFamily="34" charset="0"/>
            </a:rPr>
            <a:t> (</a:t>
          </a:r>
          <a:r>
            <a:rPr lang="en-GB" sz="1600" b="0" i="0" dirty="0">
              <a:latin typeface="Arial" panose="020B0604020202020204" pitchFamily="34" charset="0"/>
              <a:cs typeface="Arial" panose="020B0604020202020204" pitchFamily="34" charset="0"/>
            </a:rPr>
            <a:t>www.clearchemist.co.uk, 2009).</a:t>
          </a:r>
          <a:endParaRPr lang="en-US" sz="1600" dirty="0">
            <a:latin typeface="Arial" panose="020B0604020202020204" pitchFamily="34" charset="0"/>
            <a:cs typeface="Arial" panose="020B0604020202020204" pitchFamily="34" charset="0"/>
          </a:endParaRPr>
        </a:p>
      </dgm:t>
    </dgm:pt>
    <dgm:pt modelId="{4E081A7B-1965-48EB-9671-157D9F759EF9}" type="parTrans" cxnId="{08184F25-ABD0-48FB-B1D3-8FAB446A3106}">
      <dgm:prSet/>
      <dgm:spPr/>
      <dgm:t>
        <a:bodyPr/>
        <a:lstStyle/>
        <a:p>
          <a:endParaRPr lang="en-US"/>
        </a:p>
      </dgm:t>
    </dgm:pt>
    <dgm:pt modelId="{5408EF72-E11A-4B74-BDB3-32A1982255FD}" type="sibTrans" cxnId="{08184F25-ABD0-48FB-B1D3-8FAB446A3106}">
      <dgm:prSet/>
      <dgm:spPr/>
      <dgm:t>
        <a:bodyPr/>
        <a:lstStyle/>
        <a:p>
          <a:endParaRPr lang="en-US"/>
        </a:p>
      </dgm:t>
    </dgm:pt>
    <dgm:pt modelId="{72EC555B-B19B-41AD-8425-AF3F5ADCB177}">
      <dgm:prSet/>
      <dgm:spPr/>
      <dgm:t>
        <a:bodyPr/>
        <a:lstStyle/>
        <a:p>
          <a:r>
            <a:rPr lang="en-GB" b="0" i="0" dirty="0">
              <a:latin typeface="Arial" panose="020B0604020202020204" pitchFamily="34" charset="0"/>
              <a:cs typeface="Arial" panose="020B0604020202020204" pitchFamily="34" charset="0"/>
            </a:rPr>
            <a:t>Fear of becoming a burden- some feel forced by family to request euthanasia. It pressurises them to commit suicide  out of fear of burdening their families or carers (Debating Europe, no date).</a:t>
          </a:r>
          <a:endParaRPr lang="en-US" dirty="0">
            <a:latin typeface="Arial" panose="020B0604020202020204" pitchFamily="34" charset="0"/>
            <a:cs typeface="Arial" panose="020B0604020202020204" pitchFamily="34" charset="0"/>
          </a:endParaRPr>
        </a:p>
      </dgm:t>
    </dgm:pt>
    <dgm:pt modelId="{6A8AACC0-2501-4C33-AB5D-30E6CE054E57}" type="parTrans" cxnId="{CE710998-5060-47FC-AF39-530DED3D8DF6}">
      <dgm:prSet/>
      <dgm:spPr/>
      <dgm:t>
        <a:bodyPr/>
        <a:lstStyle/>
        <a:p>
          <a:endParaRPr lang="en-US"/>
        </a:p>
      </dgm:t>
    </dgm:pt>
    <dgm:pt modelId="{3D248EDC-7413-4C0E-A5E6-44C584AFF0E4}" type="sibTrans" cxnId="{CE710998-5060-47FC-AF39-530DED3D8DF6}">
      <dgm:prSet/>
      <dgm:spPr/>
      <dgm:t>
        <a:bodyPr/>
        <a:lstStyle/>
        <a:p>
          <a:endParaRPr lang="en-US"/>
        </a:p>
      </dgm:t>
    </dgm:pt>
    <dgm:pt modelId="{0D3ADEB6-9E89-4B6A-A6C9-D39941F84D60}">
      <dgm:prSet/>
      <dgm:spPr/>
      <dgm:t>
        <a:bodyPr/>
        <a:lstStyle/>
        <a:p>
          <a:r>
            <a:rPr lang="en-US" dirty="0">
              <a:latin typeface="Arial" panose="020B0604020202020204" pitchFamily="34" charset="0"/>
              <a:cs typeface="Arial" panose="020B0604020202020204" pitchFamily="34" charset="0"/>
            </a:rPr>
            <a:t>By keeping Euthanasia illegal means that no government can use it for political purposes </a:t>
          </a:r>
          <a:r>
            <a:rPr lang="en-GB" b="0" i="0" dirty="0">
              <a:latin typeface="Arial" panose="020B0604020202020204" pitchFamily="34" charset="0"/>
              <a:cs typeface="Arial" panose="020B0604020202020204" pitchFamily="34" charset="0"/>
            </a:rPr>
            <a:t>(Goodman, 2011)</a:t>
          </a:r>
          <a:endParaRPr lang="en-US" dirty="0">
            <a:latin typeface="Arial" panose="020B0604020202020204" pitchFamily="34" charset="0"/>
            <a:cs typeface="Arial" panose="020B0604020202020204" pitchFamily="34" charset="0"/>
          </a:endParaRPr>
        </a:p>
      </dgm:t>
    </dgm:pt>
    <dgm:pt modelId="{1FE7DEA9-631D-495B-A61A-976D583B2CE7}" type="parTrans" cxnId="{E99512BC-CC23-4B06-AB17-DDF03F147677}">
      <dgm:prSet/>
      <dgm:spPr/>
      <dgm:t>
        <a:bodyPr/>
        <a:lstStyle/>
        <a:p>
          <a:endParaRPr lang="en-US"/>
        </a:p>
      </dgm:t>
    </dgm:pt>
    <dgm:pt modelId="{40DF8596-35B9-48D1-A7CB-932B589D1869}" type="sibTrans" cxnId="{E99512BC-CC23-4B06-AB17-DDF03F147677}">
      <dgm:prSet/>
      <dgm:spPr/>
      <dgm:t>
        <a:bodyPr/>
        <a:lstStyle/>
        <a:p>
          <a:endParaRPr lang="en-US"/>
        </a:p>
      </dgm:t>
    </dgm:pt>
    <dgm:pt modelId="{FD5C0AF1-DBA5-4B8E-AB82-555970F72ADB}" type="pres">
      <dgm:prSet presAssocID="{B10EAC9C-0BFB-49DC-92E1-049F5204C7EC}" presName="diagram" presStyleCnt="0">
        <dgm:presLayoutVars>
          <dgm:dir/>
          <dgm:resizeHandles val="exact"/>
        </dgm:presLayoutVars>
      </dgm:prSet>
      <dgm:spPr/>
    </dgm:pt>
    <dgm:pt modelId="{B6BBAB80-42CB-438E-9E81-63048DEBA4C4}" type="pres">
      <dgm:prSet presAssocID="{1E123910-356B-4AF4-B742-9F5AF4E37FE3}" presName="node" presStyleLbl="node1" presStyleIdx="0" presStyleCnt="5">
        <dgm:presLayoutVars>
          <dgm:bulletEnabled val="1"/>
        </dgm:presLayoutVars>
      </dgm:prSet>
      <dgm:spPr/>
    </dgm:pt>
    <dgm:pt modelId="{F24F437F-F393-42D2-A485-3FBFAE35B82C}" type="pres">
      <dgm:prSet presAssocID="{21679FB1-35DA-43E3-8339-7512769E95A9}" presName="sibTrans" presStyleCnt="0"/>
      <dgm:spPr/>
    </dgm:pt>
    <dgm:pt modelId="{AAC6186D-FE39-4467-9E94-6555694C2EC6}" type="pres">
      <dgm:prSet presAssocID="{01580BD7-B867-4430-B2D8-67FCBD1F49A8}" presName="node" presStyleLbl="node1" presStyleIdx="1" presStyleCnt="5">
        <dgm:presLayoutVars>
          <dgm:bulletEnabled val="1"/>
        </dgm:presLayoutVars>
      </dgm:prSet>
      <dgm:spPr/>
    </dgm:pt>
    <dgm:pt modelId="{933D53E1-6A91-40CB-8AA8-0B9874763024}" type="pres">
      <dgm:prSet presAssocID="{D1404145-6550-4BB5-B2AD-5A71929CA1C0}" presName="sibTrans" presStyleCnt="0"/>
      <dgm:spPr/>
    </dgm:pt>
    <dgm:pt modelId="{6678B407-40E6-485C-8497-77AF7BF1E9FC}" type="pres">
      <dgm:prSet presAssocID="{1D6CE0D0-975A-4A86-A79E-F2230831F6C5}" presName="node" presStyleLbl="node1" presStyleIdx="2" presStyleCnt="5">
        <dgm:presLayoutVars>
          <dgm:bulletEnabled val="1"/>
        </dgm:presLayoutVars>
      </dgm:prSet>
      <dgm:spPr/>
    </dgm:pt>
    <dgm:pt modelId="{4E7DC6A6-73FB-43C0-ADF1-DBC876A71C3C}" type="pres">
      <dgm:prSet presAssocID="{5408EF72-E11A-4B74-BDB3-32A1982255FD}" presName="sibTrans" presStyleCnt="0"/>
      <dgm:spPr/>
    </dgm:pt>
    <dgm:pt modelId="{8E330AD4-8316-4EC7-9072-703FBFCD8334}" type="pres">
      <dgm:prSet presAssocID="{72EC555B-B19B-41AD-8425-AF3F5ADCB177}" presName="node" presStyleLbl="node1" presStyleIdx="3" presStyleCnt="5">
        <dgm:presLayoutVars>
          <dgm:bulletEnabled val="1"/>
        </dgm:presLayoutVars>
      </dgm:prSet>
      <dgm:spPr/>
    </dgm:pt>
    <dgm:pt modelId="{6059D846-5D7F-4BA9-BFA5-60F562CA6DEF}" type="pres">
      <dgm:prSet presAssocID="{3D248EDC-7413-4C0E-A5E6-44C584AFF0E4}" presName="sibTrans" presStyleCnt="0"/>
      <dgm:spPr/>
    </dgm:pt>
    <dgm:pt modelId="{1314BC31-0D14-4861-8443-F167C3BB9F23}" type="pres">
      <dgm:prSet presAssocID="{0D3ADEB6-9E89-4B6A-A6C9-D39941F84D60}" presName="node" presStyleLbl="node1" presStyleIdx="4" presStyleCnt="5">
        <dgm:presLayoutVars>
          <dgm:bulletEnabled val="1"/>
        </dgm:presLayoutVars>
      </dgm:prSet>
      <dgm:spPr/>
    </dgm:pt>
  </dgm:ptLst>
  <dgm:cxnLst>
    <dgm:cxn modelId="{A37EA321-2F2C-4E89-89A5-54C9B08E182D}" srcId="{B10EAC9C-0BFB-49DC-92E1-049F5204C7EC}" destId="{1E123910-356B-4AF4-B742-9F5AF4E37FE3}" srcOrd="0" destOrd="0" parTransId="{8B2A8411-491D-41C5-9588-64A0B7C3962C}" sibTransId="{21679FB1-35DA-43E3-8339-7512769E95A9}"/>
    <dgm:cxn modelId="{08184F25-ABD0-48FB-B1D3-8FAB446A3106}" srcId="{B10EAC9C-0BFB-49DC-92E1-049F5204C7EC}" destId="{1D6CE0D0-975A-4A86-A79E-F2230831F6C5}" srcOrd="2" destOrd="0" parTransId="{4E081A7B-1965-48EB-9671-157D9F759EF9}" sibTransId="{5408EF72-E11A-4B74-BDB3-32A1982255FD}"/>
    <dgm:cxn modelId="{E225C734-E8FD-4A03-9B53-6D99CAFBE01A}" srcId="{B10EAC9C-0BFB-49DC-92E1-049F5204C7EC}" destId="{01580BD7-B867-4430-B2D8-67FCBD1F49A8}" srcOrd="1" destOrd="0" parTransId="{C1708770-5281-4CC2-AF3F-A30BC08D31D1}" sibTransId="{D1404145-6550-4BB5-B2AD-5A71929CA1C0}"/>
    <dgm:cxn modelId="{FDC6EA5C-A250-410E-AAD4-4E8D7C8F9E67}" type="presOf" srcId="{0D3ADEB6-9E89-4B6A-A6C9-D39941F84D60}" destId="{1314BC31-0D14-4861-8443-F167C3BB9F23}" srcOrd="0" destOrd="0" presId="urn:microsoft.com/office/officeart/2005/8/layout/default"/>
    <dgm:cxn modelId="{1672C962-4EC6-4CBA-A7F9-BFDA448958D4}" type="presOf" srcId="{B10EAC9C-0BFB-49DC-92E1-049F5204C7EC}" destId="{FD5C0AF1-DBA5-4B8E-AB82-555970F72ADB}" srcOrd="0" destOrd="0" presId="urn:microsoft.com/office/officeart/2005/8/layout/default"/>
    <dgm:cxn modelId="{4B5FF55A-30ED-46E4-8A5C-09D15F23981A}" type="presOf" srcId="{1D6CE0D0-975A-4A86-A79E-F2230831F6C5}" destId="{6678B407-40E6-485C-8497-77AF7BF1E9FC}" srcOrd="0" destOrd="0" presId="urn:microsoft.com/office/officeart/2005/8/layout/default"/>
    <dgm:cxn modelId="{38DA4597-6417-4BC3-9561-957F9FBF307A}" type="presOf" srcId="{01580BD7-B867-4430-B2D8-67FCBD1F49A8}" destId="{AAC6186D-FE39-4467-9E94-6555694C2EC6}" srcOrd="0" destOrd="0" presId="urn:microsoft.com/office/officeart/2005/8/layout/default"/>
    <dgm:cxn modelId="{CE710998-5060-47FC-AF39-530DED3D8DF6}" srcId="{B10EAC9C-0BFB-49DC-92E1-049F5204C7EC}" destId="{72EC555B-B19B-41AD-8425-AF3F5ADCB177}" srcOrd="3" destOrd="0" parTransId="{6A8AACC0-2501-4C33-AB5D-30E6CE054E57}" sibTransId="{3D248EDC-7413-4C0E-A5E6-44C584AFF0E4}"/>
    <dgm:cxn modelId="{C6A4849F-C3EF-460A-9909-4E7EC6171B53}" type="presOf" srcId="{72EC555B-B19B-41AD-8425-AF3F5ADCB177}" destId="{8E330AD4-8316-4EC7-9072-703FBFCD8334}" srcOrd="0" destOrd="0" presId="urn:microsoft.com/office/officeart/2005/8/layout/default"/>
    <dgm:cxn modelId="{AC10C0A7-FB59-47B3-B1BE-158EC118F068}" type="presOf" srcId="{1E123910-356B-4AF4-B742-9F5AF4E37FE3}" destId="{B6BBAB80-42CB-438E-9E81-63048DEBA4C4}" srcOrd="0" destOrd="0" presId="urn:microsoft.com/office/officeart/2005/8/layout/default"/>
    <dgm:cxn modelId="{E99512BC-CC23-4B06-AB17-DDF03F147677}" srcId="{B10EAC9C-0BFB-49DC-92E1-049F5204C7EC}" destId="{0D3ADEB6-9E89-4B6A-A6C9-D39941F84D60}" srcOrd="4" destOrd="0" parTransId="{1FE7DEA9-631D-495B-A61A-976D583B2CE7}" sibTransId="{40DF8596-35B9-48D1-A7CB-932B589D1869}"/>
    <dgm:cxn modelId="{D624A1B6-6961-4F2F-909B-D6582146FE94}" type="presParOf" srcId="{FD5C0AF1-DBA5-4B8E-AB82-555970F72ADB}" destId="{B6BBAB80-42CB-438E-9E81-63048DEBA4C4}" srcOrd="0" destOrd="0" presId="urn:microsoft.com/office/officeart/2005/8/layout/default"/>
    <dgm:cxn modelId="{4D9A811B-F84B-4AAF-A0D4-E4C723C50167}" type="presParOf" srcId="{FD5C0AF1-DBA5-4B8E-AB82-555970F72ADB}" destId="{F24F437F-F393-42D2-A485-3FBFAE35B82C}" srcOrd="1" destOrd="0" presId="urn:microsoft.com/office/officeart/2005/8/layout/default"/>
    <dgm:cxn modelId="{6713D990-D19C-402B-9417-8690AE9B071C}" type="presParOf" srcId="{FD5C0AF1-DBA5-4B8E-AB82-555970F72ADB}" destId="{AAC6186D-FE39-4467-9E94-6555694C2EC6}" srcOrd="2" destOrd="0" presId="urn:microsoft.com/office/officeart/2005/8/layout/default"/>
    <dgm:cxn modelId="{CFEF539B-0A5F-485C-AF7F-7CC006EE9257}" type="presParOf" srcId="{FD5C0AF1-DBA5-4B8E-AB82-555970F72ADB}" destId="{933D53E1-6A91-40CB-8AA8-0B9874763024}" srcOrd="3" destOrd="0" presId="urn:microsoft.com/office/officeart/2005/8/layout/default"/>
    <dgm:cxn modelId="{1BDDE01B-A54B-469B-9D54-118012302A69}" type="presParOf" srcId="{FD5C0AF1-DBA5-4B8E-AB82-555970F72ADB}" destId="{6678B407-40E6-485C-8497-77AF7BF1E9FC}" srcOrd="4" destOrd="0" presId="urn:microsoft.com/office/officeart/2005/8/layout/default"/>
    <dgm:cxn modelId="{F5210641-091F-4353-8338-DF1BF82F2FF3}" type="presParOf" srcId="{FD5C0AF1-DBA5-4B8E-AB82-555970F72ADB}" destId="{4E7DC6A6-73FB-43C0-ADF1-DBC876A71C3C}" srcOrd="5" destOrd="0" presId="urn:microsoft.com/office/officeart/2005/8/layout/default"/>
    <dgm:cxn modelId="{C91184DC-9034-4EA6-822D-CAFE601BEE46}" type="presParOf" srcId="{FD5C0AF1-DBA5-4B8E-AB82-555970F72ADB}" destId="{8E330AD4-8316-4EC7-9072-703FBFCD8334}" srcOrd="6" destOrd="0" presId="urn:microsoft.com/office/officeart/2005/8/layout/default"/>
    <dgm:cxn modelId="{51B72B58-1216-458A-88D7-F73B28EB12E5}" type="presParOf" srcId="{FD5C0AF1-DBA5-4B8E-AB82-555970F72ADB}" destId="{6059D846-5D7F-4BA9-BFA5-60F562CA6DEF}" srcOrd="7" destOrd="0" presId="urn:microsoft.com/office/officeart/2005/8/layout/default"/>
    <dgm:cxn modelId="{1E1A8C3B-5536-443E-817B-5E4829667A82}" type="presParOf" srcId="{FD5C0AF1-DBA5-4B8E-AB82-555970F72ADB}" destId="{1314BC31-0D14-4861-8443-F167C3BB9F2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F3AA460-3413-4DD6-9A7C-0596CFCA3D85}" type="doc">
      <dgm:prSet loTypeId="urn:microsoft.com/office/officeart/2005/8/layout/process4" loCatId="process" qsTypeId="urn:microsoft.com/office/officeart/2005/8/quickstyle/simple4" qsCatId="simple" csTypeId="urn:microsoft.com/office/officeart/2005/8/colors/accent0_3" csCatId="mainScheme"/>
      <dgm:spPr/>
      <dgm:t>
        <a:bodyPr/>
        <a:lstStyle/>
        <a:p>
          <a:endParaRPr lang="en-US"/>
        </a:p>
      </dgm:t>
    </dgm:pt>
    <dgm:pt modelId="{50005D90-B6CD-4A00-BF4D-6DED8ECBC74E}">
      <dgm:prSet/>
      <dgm:spPr/>
      <dgm:t>
        <a:bodyPr/>
        <a:lstStyle/>
        <a:p>
          <a:r>
            <a:rPr lang="en-GB" dirty="0">
              <a:latin typeface="Arial" panose="020B0604020202020204" pitchFamily="34" charset="0"/>
              <a:cs typeface="Arial" panose="020B0604020202020204" pitchFamily="34" charset="0"/>
            </a:rPr>
            <a:t>In accordance with the British legislation, neither euthanasia nor assisted suicide are permitted. According to the rules of the suicide Act (1961), assisting in suicide is prohibited and punishable by up to 14 years </a:t>
          </a:r>
          <a:r>
            <a:rPr lang="en-GB" b="0" i="0" dirty="0">
              <a:latin typeface="Arial" panose="020B0604020202020204" pitchFamily="34" charset="0"/>
              <a:cs typeface="Arial" panose="020B0604020202020204" pitchFamily="34" charset="0"/>
            </a:rPr>
            <a:t>(NHS, 2020).</a:t>
          </a:r>
          <a:endParaRPr lang="en-US" dirty="0">
            <a:latin typeface="Arial" panose="020B0604020202020204" pitchFamily="34" charset="0"/>
            <a:cs typeface="Arial" panose="020B0604020202020204" pitchFamily="34" charset="0"/>
          </a:endParaRPr>
        </a:p>
      </dgm:t>
    </dgm:pt>
    <dgm:pt modelId="{E1A3FC93-81EF-485A-AE8A-90F05396F409}" type="parTrans" cxnId="{2563AE25-27E1-4DEC-AC5D-60F1BF8164DE}">
      <dgm:prSet/>
      <dgm:spPr/>
      <dgm:t>
        <a:bodyPr/>
        <a:lstStyle/>
        <a:p>
          <a:endParaRPr lang="en-US"/>
        </a:p>
      </dgm:t>
    </dgm:pt>
    <dgm:pt modelId="{EFCACE32-1D0D-4488-8D30-1BB1CA2C23AF}" type="sibTrans" cxnId="{2563AE25-27E1-4DEC-AC5D-60F1BF8164DE}">
      <dgm:prSet/>
      <dgm:spPr/>
      <dgm:t>
        <a:bodyPr/>
        <a:lstStyle/>
        <a:p>
          <a:endParaRPr lang="en-US"/>
        </a:p>
      </dgm:t>
    </dgm:pt>
    <dgm:pt modelId="{F104E3D9-1C00-4039-BBD9-018D6828D9CF}">
      <dgm:prSet/>
      <dgm:spPr/>
      <dgm:t>
        <a:bodyPr/>
        <a:lstStyle/>
        <a:p>
          <a:r>
            <a:rPr lang="en-US" dirty="0">
              <a:latin typeface="Arial" panose="020B0604020202020204" pitchFamily="34" charset="0"/>
              <a:cs typeface="Arial" panose="020B0604020202020204" pitchFamily="34" charset="0"/>
            </a:rPr>
            <a:t>Although euthanasia is illegal in the UK, countries such as  Belgium and the Netherlands have made euthanasia and assisted suicide legal </a:t>
          </a:r>
          <a:r>
            <a:rPr lang="en-US" b="0" i="0" dirty="0">
              <a:latin typeface="Arial" panose="020B0604020202020204" pitchFamily="34" charset="0"/>
              <a:cs typeface="Arial" panose="020B0604020202020204" pitchFamily="34" charset="0"/>
            </a:rPr>
            <a:t>(The guardian, 2017).</a:t>
          </a:r>
          <a:endParaRPr lang="en-US" dirty="0">
            <a:latin typeface="Arial" panose="020B0604020202020204" pitchFamily="34" charset="0"/>
            <a:cs typeface="Arial" panose="020B0604020202020204" pitchFamily="34" charset="0"/>
          </a:endParaRPr>
        </a:p>
      </dgm:t>
    </dgm:pt>
    <dgm:pt modelId="{CC4800C0-1D23-4823-98A0-B3E638DF9394}" type="parTrans" cxnId="{96E5F80A-5001-4260-9812-63E1896A1144}">
      <dgm:prSet/>
      <dgm:spPr/>
      <dgm:t>
        <a:bodyPr/>
        <a:lstStyle/>
        <a:p>
          <a:endParaRPr lang="en-US"/>
        </a:p>
      </dgm:t>
    </dgm:pt>
    <dgm:pt modelId="{ADCA0A6E-DE88-4B8E-A209-B2D7AD013E14}" type="sibTrans" cxnId="{96E5F80A-5001-4260-9812-63E1896A1144}">
      <dgm:prSet/>
      <dgm:spPr/>
      <dgm:t>
        <a:bodyPr/>
        <a:lstStyle/>
        <a:p>
          <a:endParaRPr lang="en-US"/>
        </a:p>
      </dgm:t>
    </dgm:pt>
    <dgm:pt modelId="{91FF5130-7AEE-4084-8814-01E21E9FA659}" type="pres">
      <dgm:prSet presAssocID="{AF3AA460-3413-4DD6-9A7C-0596CFCA3D85}" presName="Name0" presStyleCnt="0">
        <dgm:presLayoutVars>
          <dgm:dir/>
          <dgm:animLvl val="lvl"/>
          <dgm:resizeHandles val="exact"/>
        </dgm:presLayoutVars>
      </dgm:prSet>
      <dgm:spPr/>
    </dgm:pt>
    <dgm:pt modelId="{4A1A11A4-46DE-49AD-9511-80C11D184BAC}" type="pres">
      <dgm:prSet presAssocID="{F104E3D9-1C00-4039-BBD9-018D6828D9CF}" presName="boxAndChildren" presStyleCnt="0"/>
      <dgm:spPr/>
    </dgm:pt>
    <dgm:pt modelId="{CF5C6BCC-91DB-4F82-83D0-850AFE876CD7}" type="pres">
      <dgm:prSet presAssocID="{F104E3D9-1C00-4039-BBD9-018D6828D9CF}" presName="parentTextBox" presStyleLbl="node1" presStyleIdx="0" presStyleCnt="2"/>
      <dgm:spPr/>
    </dgm:pt>
    <dgm:pt modelId="{31A39FF5-A06F-40BC-B36C-C7AC9C4F316C}" type="pres">
      <dgm:prSet presAssocID="{EFCACE32-1D0D-4488-8D30-1BB1CA2C23AF}" presName="sp" presStyleCnt="0"/>
      <dgm:spPr/>
    </dgm:pt>
    <dgm:pt modelId="{4686C448-DF16-4C6E-AF3A-9845A07CBED0}" type="pres">
      <dgm:prSet presAssocID="{50005D90-B6CD-4A00-BF4D-6DED8ECBC74E}" presName="arrowAndChildren" presStyleCnt="0"/>
      <dgm:spPr/>
    </dgm:pt>
    <dgm:pt modelId="{FCFCDA2C-09EF-4272-9D0D-B1C7AAA28DE5}" type="pres">
      <dgm:prSet presAssocID="{50005D90-B6CD-4A00-BF4D-6DED8ECBC74E}" presName="parentTextArrow" presStyleLbl="node1" presStyleIdx="1" presStyleCnt="2"/>
      <dgm:spPr/>
    </dgm:pt>
  </dgm:ptLst>
  <dgm:cxnLst>
    <dgm:cxn modelId="{96E5F80A-5001-4260-9812-63E1896A1144}" srcId="{AF3AA460-3413-4DD6-9A7C-0596CFCA3D85}" destId="{F104E3D9-1C00-4039-BBD9-018D6828D9CF}" srcOrd="1" destOrd="0" parTransId="{CC4800C0-1D23-4823-98A0-B3E638DF9394}" sibTransId="{ADCA0A6E-DE88-4B8E-A209-B2D7AD013E14}"/>
    <dgm:cxn modelId="{2563AE25-27E1-4DEC-AC5D-60F1BF8164DE}" srcId="{AF3AA460-3413-4DD6-9A7C-0596CFCA3D85}" destId="{50005D90-B6CD-4A00-BF4D-6DED8ECBC74E}" srcOrd="0" destOrd="0" parTransId="{E1A3FC93-81EF-485A-AE8A-90F05396F409}" sibTransId="{EFCACE32-1D0D-4488-8D30-1BB1CA2C23AF}"/>
    <dgm:cxn modelId="{AEC89B72-A5DE-4E04-9042-9171CD392A99}" type="presOf" srcId="{AF3AA460-3413-4DD6-9A7C-0596CFCA3D85}" destId="{91FF5130-7AEE-4084-8814-01E21E9FA659}" srcOrd="0" destOrd="0" presId="urn:microsoft.com/office/officeart/2005/8/layout/process4"/>
    <dgm:cxn modelId="{6577C59E-56FB-44EE-9597-FEE62E09C997}" type="presOf" srcId="{50005D90-B6CD-4A00-BF4D-6DED8ECBC74E}" destId="{FCFCDA2C-09EF-4272-9D0D-B1C7AAA28DE5}" srcOrd="0" destOrd="0" presId="urn:microsoft.com/office/officeart/2005/8/layout/process4"/>
    <dgm:cxn modelId="{65211DAC-E425-4B9A-BD85-24538083E481}" type="presOf" srcId="{F104E3D9-1C00-4039-BBD9-018D6828D9CF}" destId="{CF5C6BCC-91DB-4F82-83D0-850AFE876CD7}" srcOrd="0" destOrd="0" presId="urn:microsoft.com/office/officeart/2005/8/layout/process4"/>
    <dgm:cxn modelId="{81A2A450-84DA-482A-BE4A-1D914ED563C6}" type="presParOf" srcId="{91FF5130-7AEE-4084-8814-01E21E9FA659}" destId="{4A1A11A4-46DE-49AD-9511-80C11D184BAC}" srcOrd="0" destOrd="0" presId="urn:microsoft.com/office/officeart/2005/8/layout/process4"/>
    <dgm:cxn modelId="{8C05B2AE-4124-40F8-A84C-ECA244EE02A5}" type="presParOf" srcId="{4A1A11A4-46DE-49AD-9511-80C11D184BAC}" destId="{CF5C6BCC-91DB-4F82-83D0-850AFE876CD7}" srcOrd="0" destOrd="0" presId="urn:microsoft.com/office/officeart/2005/8/layout/process4"/>
    <dgm:cxn modelId="{FDAFBFAF-851D-4682-91FA-F9C4D80670A9}" type="presParOf" srcId="{91FF5130-7AEE-4084-8814-01E21E9FA659}" destId="{31A39FF5-A06F-40BC-B36C-C7AC9C4F316C}" srcOrd="1" destOrd="0" presId="urn:microsoft.com/office/officeart/2005/8/layout/process4"/>
    <dgm:cxn modelId="{B8E88876-D691-4A2A-A3DF-C255C12398BD}" type="presParOf" srcId="{91FF5130-7AEE-4084-8814-01E21E9FA659}" destId="{4686C448-DF16-4C6E-AF3A-9845A07CBED0}" srcOrd="2" destOrd="0" presId="urn:microsoft.com/office/officeart/2005/8/layout/process4"/>
    <dgm:cxn modelId="{E9DFA702-EC94-466F-B4C5-C0C96BFE6822}" type="presParOf" srcId="{4686C448-DF16-4C6E-AF3A-9845A07CBED0}" destId="{FCFCDA2C-09EF-4272-9D0D-B1C7AAA28DE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1F6A437-1916-4FF6-8C47-560E399639E0}"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8999E331-C4ED-4564-9E72-954A95811A32}">
      <dgm:prSet/>
      <dgm:spPr>
        <a:solidFill>
          <a:schemeClr val="accent5">
            <a:lumMod val="75000"/>
          </a:schemeClr>
        </a:solidFill>
      </dgm:spPr>
      <dgm:t>
        <a:bodyPr/>
        <a:lstStyle/>
        <a:p>
          <a:r>
            <a:rPr lang="en-US" b="1" dirty="0">
              <a:latin typeface="Arial" panose="020B0604020202020204" pitchFamily="34" charset="0"/>
              <a:cs typeface="Arial" panose="020B0604020202020204" pitchFamily="34" charset="0"/>
            </a:rPr>
            <a:t>Disengagement theory </a:t>
          </a:r>
          <a:endParaRPr lang="en-US" dirty="0">
            <a:latin typeface="Arial" panose="020B0604020202020204" pitchFamily="34" charset="0"/>
            <a:cs typeface="Arial" panose="020B0604020202020204" pitchFamily="34" charset="0"/>
          </a:endParaRPr>
        </a:p>
      </dgm:t>
    </dgm:pt>
    <dgm:pt modelId="{5B47D590-2222-4148-900A-2701AA8533BF}" type="parTrans" cxnId="{D572DFB0-16C1-4E9F-A04D-95039752118B}">
      <dgm:prSet/>
      <dgm:spPr/>
      <dgm:t>
        <a:bodyPr/>
        <a:lstStyle/>
        <a:p>
          <a:endParaRPr lang="en-US"/>
        </a:p>
      </dgm:t>
    </dgm:pt>
    <dgm:pt modelId="{42392E4B-5CA8-4B3F-92ED-2B958565CBFC}" type="sibTrans" cxnId="{D572DFB0-16C1-4E9F-A04D-95039752118B}">
      <dgm:prSet/>
      <dgm:spPr/>
      <dgm:t>
        <a:bodyPr/>
        <a:lstStyle/>
        <a:p>
          <a:endParaRPr lang="en-US"/>
        </a:p>
      </dgm:t>
    </dgm:pt>
    <dgm:pt modelId="{AAEDBE49-0A09-461F-AD9B-6C6C2DDFE5BD}">
      <dgm:prSet/>
      <dgm:spPr>
        <a:solidFill>
          <a:schemeClr val="accent5">
            <a:lumMod val="60000"/>
            <a:lumOff val="40000"/>
          </a:schemeClr>
        </a:solidFill>
      </dgm:spPr>
      <dgm:t>
        <a:bodyPr/>
        <a:lstStyle/>
        <a:p>
          <a:r>
            <a:rPr lang="en-US" b="1" dirty="0">
              <a:latin typeface="Arial" panose="020B0604020202020204" pitchFamily="34" charset="0"/>
              <a:cs typeface="Arial" panose="020B0604020202020204" pitchFamily="34" charset="0"/>
            </a:rPr>
            <a:t>At the end-of-life, the elderly withdraw from society as they slow down. The elderly and society both detach in disengagement. </a:t>
          </a:r>
        </a:p>
      </dgm:t>
    </dgm:pt>
    <dgm:pt modelId="{9F773239-A523-440A-89C1-2FF7480A1E47}" type="parTrans" cxnId="{2F3FE7C9-5D6B-4D9B-9BAE-C5CE274BDB82}">
      <dgm:prSet/>
      <dgm:spPr/>
      <dgm:t>
        <a:bodyPr/>
        <a:lstStyle/>
        <a:p>
          <a:endParaRPr lang="en-US"/>
        </a:p>
      </dgm:t>
    </dgm:pt>
    <dgm:pt modelId="{51B6A9EE-D9FA-4E43-985C-F1F6D1A10420}" type="sibTrans" cxnId="{2F3FE7C9-5D6B-4D9B-9BAE-C5CE274BDB82}">
      <dgm:prSet/>
      <dgm:spPr/>
      <dgm:t>
        <a:bodyPr/>
        <a:lstStyle/>
        <a:p>
          <a:endParaRPr lang="en-US"/>
        </a:p>
      </dgm:t>
    </dgm:pt>
    <dgm:pt modelId="{02CF0E99-3C00-4FEC-8C7E-5CCD54ECFBB3}">
      <dgm:prSet/>
      <dgm:spPr>
        <a:solidFill>
          <a:schemeClr val="accent4">
            <a:lumMod val="40000"/>
            <a:lumOff val="60000"/>
          </a:schemeClr>
        </a:solidFill>
      </dgm:spPr>
      <dgm:t>
        <a:bodyPr/>
        <a:lstStyle/>
        <a:p>
          <a:r>
            <a:rPr lang="en-US" b="1" dirty="0">
              <a:latin typeface="Arial" panose="020B0604020202020204" pitchFamily="34" charset="0"/>
              <a:cs typeface="Arial" panose="020B0604020202020204" pitchFamily="34" charset="0"/>
            </a:rPr>
            <a:t>This theory views old age as a time of mutual separation between the individual and society, such as retirement. This is one of the earliest attempts in modern culture to explain old age (Larkin, 2009).</a:t>
          </a:r>
        </a:p>
      </dgm:t>
    </dgm:pt>
    <dgm:pt modelId="{0049BD78-CAAF-4197-8D08-E7478254EA97}" type="parTrans" cxnId="{B0910B4E-3E99-4836-B716-0ADD2439E862}">
      <dgm:prSet/>
      <dgm:spPr/>
      <dgm:t>
        <a:bodyPr/>
        <a:lstStyle/>
        <a:p>
          <a:endParaRPr lang="en-US"/>
        </a:p>
      </dgm:t>
    </dgm:pt>
    <dgm:pt modelId="{3F3254A3-E88A-4055-8F90-98427E841BD8}" type="sibTrans" cxnId="{B0910B4E-3E99-4836-B716-0ADD2439E862}">
      <dgm:prSet/>
      <dgm:spPr/>
      <dgm:t>
        <a:bodyPr/>
        <a:lstStyle/>
        <a:p>
          <a:endParaRPr lang="en-US"/>
        </a:p>
      </dgm:t>
    </dgm:pt>
    <dgm:pt modelId="{A735DF0C-8315-407B-8BB0-ADF1ABADA32A}">
      <dgm:prSet/>
      <dgm:spPr>
        <a:solidFill>
          <a:schemeClr val="accent1">
            <a:lumMod val="60000"/>
            <a:lumOff val="40000"/>
          </a:schemeClr>
        </a:solidFill>
      </dgm:spPr>
      <dgm:t>
        <a:bodyPr/>
        <a:lstStyle/>
        <a:p>
          <a:r>
            <a:rPr lang="en-US" b="1" dirty="0">
              <a:latin typeface="Arial" panose="020B0604020202020204" pitchFamily="34" charset="0"/>
              <a:cs typeface="Arial" panose="020B0604020202020204" pitchFamily="34" charset="0"/>
            </a:rPr>
            <a:t>An example of this could be an older person who may suffer with heart diseases may suffer shortness of breath and be unable to continue with daily walks with friends. This reduces socializing.</a:t>
          </a:r>
        </a:p>
      </dgm:t>
    </dgm:pt>
    <dgm:pt modelId="{E8A5DCC2-4912-4440-9C29-DC5A6DFCD6A6}" type="parTrans" cxnId="{77E13FB3-2893-4FDA-BD41-769BF5F71CC9}">
      <dgm:prSet/>
      <dgm:spPr/>
      <dgm:t>
        <a:bodyPr/>
        <a:lstStyle/>
        <a:p>
          <a:endParaRPr lang="en-US"/>
        </a:p>
      </dgm:t>
    </dgm:pt>
    <dgm:pt modelId="{8CC413B7-6844-478A-B277-E5775A528349}" type="sibTrans" cxnId="{77E13FB3-2893-4FDA-BD41-769BF5F71CC9}">
      <dgm:prSet/>
      <dgm:spPr/>
      <dgm:t>
        <a:bodyPr/>
        <a:lstStyle/>
        <a:p>
          <a:endParaRPr lang="en-US"/>
        </a:p>
      </dgm:t>
    </dgm:pt>
    <dgm:pt modelId="{1983612E-A570-42CA-978A-63B2CE0184F1}" type="pres">
      <dgm:prSet presAssocID="{E1F6A437-1916-4FF6-8C47-560E399639E0}" presName="Name0" presStyleCnt="0">
        <dgm:presLayoutVars>
          <dgm:dir/>
          <dgm:animLvl val="lvl"/>
          <dgm:resizeHandles val="exact"/>
        </dgm:presLayoutVars>
      </dgm:prSet>
      <dgm:spPr/>
    </dgm:pt>
    <dgm:pt modelId="{4781826A-4151-4FA2-B215-DADC3378E348}" type="pres">
      <dgm:prSet presAssocID="{A735DF0C-8315-407B-8BB0-ADF1ABADA32A}" presName="boxAndChildren" presStyleCnt="0"/>
      <dgm:spPr/>
    </dgm:pt>
    <dgm:pt modelId="{EF4B7F5E-74FD-47BD-BAFC-6C9D91F5DFF9}" type="pres">
      <dgm:prSet presAssocID="{A735DF0C-8315-407B-8BB0-ADF1ABADA32A}" presName="parentTextBox" presStyleLbl="node1" presStyleIdx="0" presStyleCnt="4"/>
      <dgm:spPr/>
    </dgm:pt>
    <dgm:pt modelId="{228F5997-A7D9-4B2A-B506-AA904A6FDA67}" type="pres">
      <dgm:prSet presAssocID="{3F3254A3-E88A-4055-8F90-98427E841BD8}" presName="sp" presStyleCnt="0"/>
      <dgm:spPr/>
    </dgm:pt>
    <dgm:pt modelId="{F11FFA2A-6BA7-4542-B7C4-27369A6A20A4}" type="pres">
      <dgm:prSet presAssocID="{02CF0E99-3C00-4FEC-8C7E-5CCD54ECFBB3}" presName="arrowAndChildren" presStyleCnt="0"/>
      <dgm:spPr/>
    </dgm:pt>
    <dgm:pt modelId="{C4780165-CDD0-4758-8683-F61A623E89E3}" type="pres">
      <dgm:prSet presAssocID="{02CF0E99-3C00-4FEC-8C7E-5CCD54ECFBB3}" presName="parentTextArrow" presStyleLbl="node1" presStyleIdx="1" presStyleCnt="4"/>
      <dgm:spPr/>
    </dgm:pt>
    <dgm:pt modelId="{4C82D253-7119-45D9-AFC8-3C88DFC32F32}" type="pres">
      <dgm:prSet presAssocID="{51B6A9EE-D9FA-4E43-985C-F1F6D1A10420}" presName="sp" presStyleCnt="0"/>
      <dgm:spPr/>
    </dgm:pt>
    <dgm:pt modelId="{AB3BCB6B-CAA5-429D-9480-D07FC7E975D0}" type="pres">
      <dgm:prSet presAssocID="{AAEDBE49-0A09-461F-AD9B-6C6C2DDFE5BD}" presName="arrowAndChildren" presStyleCnt="0"/>
      <dgm:spPr/>
    </dgm:pt>
    <dgm:pt modelId="{D3D62B6F-A696-4586-AB2D-6C8F033E9AF4}" type="pres">
      <dgm:prSet presAssocID="{AAEDBE49-0A09-461F-AD9B-6C6C2DDFE5BD}" presName="parentTextArrow" presStyleLbl="node1" presStyleIdx="2" presStyleCnt="4"/>
      <dgm:spPr/>
    </dgm:pt>
    <dgm:pt modelId="{EA0803C4-8184-4388-9A70-39FCB4583DB2}" type="pres">
      <dgm:prSet presAssocID="{42392E4B-5CA8-4B3F-92ED-2B958565CBFC}" presName="sp" presStyleCnt="0"/>
      <dgm:spPr/>
    </dgm:pt>
    <dgm:pt modelId="{5A5B29E6-42D7-4365-82A9-766D56F015D2}" type="pres">
      <dgm:prSet presAssocID="{8999E331-C4ED-4564-9E72-954A95811A32}" presName="arrowAndChildren" presStyleCnt="0"/>
      <dgm:spPr/>
    </dgm:pt>
    <dgm:pt modelId="{5331973F-CD74-4EB4-BDC0-3B3B8D22FA17}" type="pres">
      <dgm:prSet presAssocID="{8999E331-C4ED-4564-9E72-954A95811A32}" presName="parentTextArrow" presStyleLbl="node1" presStyleIdx="3" presStyleCnt="4"/>
      <dgm:spPr/>
    </dgm:pt>
  </dgm:ptLst>
  <dgm:cxnLst>
    <dgm:cxn modelId="{3152B62D-1785-4275-B7F3-D6C40ED16A96}" type="presOf" srcId="{E1F6A437-1916-4FF6-8C47-560E399639E0}" destId="{1983612E-A570-42CA-978A-63B2CE0184F1}" srcOrd="0" destOrd="0" presId="urn:microsoft.com/office/officeart/2005/8/layout/process4"/>
    <dgm:cxn modelId="{59FC1F6B-BF73-46A7-9073-154220724D6B}" type="presOf" srcId="{02CF0E99-3C00-4FEC-8C7E-5CCD54ECFBB3}" destId="{C4780165-CDD0-4758-8683-F61A623E89E3}" srcOrd="0" destOrd="0" presId="urn:microsoft.com/office/officeart/2005/8/layout/process4"/>
    <dgm:cxn modelId="{B0910B4E-3E99-4836-B716-0ADD2439E862}" srcId="{E1F6A437-1916-4FF6-8C47-560E399639E0}" destId="{02CF0E99-3C00-4FEC-8C7E-5CCD54ECFBB3}" srcOrd="2" destOrd="0" parTransId="{0049BD78-CAAF-4197-8D08-E7478254EA97}" sibTransId="{3F3254A3-E88A-4055-8F90-98427E841BD8}"/>
    <dgm:cxn modelId="{EA648991-AB81-4589-BF8E-10BF1580CCE0}" type="presOf" srcId="{8999E331-C4ED-4564-9E72-954A95811A32}" destId="{5331973F-CD74-4EB4-BDC0-3B3B8D22FA17}" srcOrd="0" destOrd="0" presId="urn:microsoft.com/office/officeart/2005/8/layout/process4"/>
    <dgm:cxn modelId="{D572DFB0-16C1-4E9F-A04D-95039752118B}" srcId="{E1F6A437-1916-4FF6-8C47-560E399639E0}" destId="{8999E331-C4ED-4564-9E72-954A95811A32}" srcOrd="0" destOrd="0" parTransId="{5B47D590-2222-4148-900A-2701AA8533BF}" sibTransId="{42392E4B-5CA8-4B3F-92ED-2B958565CBFC}"/>
    <dgm:cxn modelId="{77E13FB3-2893-4FDA-BD41-769BF5F71CC9}" srcId="{E1F6A437-1916-4FF6-8C47-560E399639E0}" destId="{A735DF0C-8315-407B-8BB0-ADF1ABADA32A}" srcOrd="3" destOrd="0" parTransId="{E8A5DCC2-4912-4440-9C29-DC5A6DFCD6A6}" sibTransId="{8CC413B7-6844-478A-B277-E5775A528349}"/>
    <dgm:cxn modelId="{2F3FE7C9-5D6B-4D9B-9BAE-C5CE274BDB82}" srcId="{E1F6A437-1916-4FF6-8C47-560E399639E0}" destId="{AAEDBE49-0A09-461F-AD9B-6C6C2DDFE5BD}" srcOrd="1" destOrd="0" parTransId="{9F773239-A523-440A-89C1-2FF7480A1E47}" sibTransId="{51B6A9EE-D9FA-4E43-985C-F1F6D1A10420}"/>
    <dgm:cxn modelId="{983B28DC-BDA7-4420-8350-93EBACE62682}" type="presOf" srcId="{A735DF0C-8315-407B-8BB0-ADF1ABADA32A}" destId="{EF4B7F5E-74FD-47BD-BAFC-6C9D91F5DFF9}" srcOrd="0" destOrd="0" presId="urn:microsoft.com/office/officeart/2005/8/layout/process4"/>
    <dgm:cxn modelId="{A35867F4-6A9C-47E0-8D11-45ADB19A574B}" type="presOf" srcId="{AAEDBE49-0A09-461F-AD9B-6C6C2DDFE5BD}" destId="{D3D62B6F-A696-4586-AB2D-6C8F033E9AF4}" srcOrd="0" destOrd="0" presId="urn:microsoft.com/office/officeart/2005/8/layout/process4"/>
    <dgm:cxn modelId="{2D9DEBB0-B431-447A-B9CF-2B2E363B07AF}" type="presParOf" srcId="{1983612E-A570-42CA-978A-63B2CE0184F1}" destId="{4781826A-4151-4FA2-B215-DADC3378E348}" srcOrd="0" destOrd="0" presId="urn:microsoft.com/office/officeart/2005/8/layout/process4"/>
    <dgm:cxn modelId="{A0F01DA9-CE87-444F-9A0A-F85236A74D1D}" type="presParOf" srcId="{4781826A-4151-4FA2-B215-DADC3378E348}" destId="{EF4B7F5E-74FD-47BD-BAFC-6C9D91F5DFF9}" srcOrd="0" destOrd="0" presId="urn:microsoft.com/office/officeart/2005/8/layout/process4"/>
    <dgm:cxn modelId="{80436748-7C93-46FE-A492-92664F07E865}" type="presParOf" srcId="{1983612E-A570-42CA-978A-63B2CE0184F1}" destId="{228F5997-A7D9-4B2A-B506-AA904A6FDA67}" srcOrd="1" destOrd="0" presId="urn:microsoft.com/office/officeart/2005/8/layout/process4"/>
    <dgm:cxn modelId="{CA42824E-CE5D-4F5A-8718-22DCE6B4B292}" type="presParOf" srcId="{1983612E-A570-42CA-978A-63B2CE0184F1}" destId="{F11FFA2A-6BA7-4542-B7C4-27369A6A20A4}" srcOrd="2" destOrd="0" presId="urn:microsoft.com/office/officeart/2005/8/layout/process4"/>
    <dgm:cxn modelId="{C5A04E4E-6011-494E-A711-66A2ED1B70A3}" type="presParOf" srcId="{F11FFA2A-6BA7-4542-B7C4-27369A6A20A4}" destId="{C4780165-CDD0-4758-8683-F61A623E89E3}" srcOrd="0" destOrd="0" presId="urn:microsoft.com/office/officeart/2005/8/layout/process4"/>
    <dgm:cxn modelId="{A5F1AD27-CDAB-4A9C-816A-B9201CCF504A}" type="presParOf" srcId="{1983612E-A570-42CA-978A-63B2CE0184F1}" destId="{4C82D253-7119-45D9-AFC8-3C88DFC32F32}" srcOrd="3" destOrd="0" presId="urn:microsoft.com/office/officeart/2005/8/layout/process4"/>
    <dgm:cxn modelId="{DA5B3344-97D9-4E92-B18A-659010796059}" type="presParOf" srcId="{1983612E-A570-42CA-978A-63B2CE0184F1}" destId="{AB3BCB6B-CAA5-429D-9480-D07FC7E975D0}" srcOrd="4" destOrd="0" presId="urn:microsoft.com/office/officeart/2005/8/layout/process4"/>
    <dgm:cxn modelId="{50672FD1-9796-4F33-8408-5B73C37794E7}" type="presParOf" srcId="{AB3BCB6B-CAA5-429D-9480-D07FC7E975D0}" destId="{D3D62B6F-A696-4586-AB2D-6C8F033E9AF4}" srcOrd="0" destOrd="0" presId="urn:microsoft.com/office/officeart/2005/8/layout/process4"/>
    <dgm:cxn modelId="{FC8877CD-C5DB-408C-B150-82F1D8764878}" type="presParOf" srcId="{1983612E-A570-42CA-978A-63B2CE0184F1}" destId="{EA0803C4-8184-4388-9A70-39FCB4583DB2}" srcOrd="5" destOrd="0" presId="urn:microsoft.com/office/officeart/2005/8/layout/process4"/>
    <dgm:cxn modelId="{BD042EA2-7DE3-4542-8566-BBCD2ACDB652}" type="presParOf" srcId="{1983612E-A570-42CA-978A-63B2CE0184F1}" destId="{5A5B29E6-42D7-4365-82A9-766D56F015D2}" srcOrd="6" destOrd="0" presId="urn:microsoft.com/office/officeart/2005/8/layout/process4"/>
    <dgm:cxn modelId="{0ABFBE38-BAC8-429D-B929-E97F3AB2F8DD}" type="presParOf" srcId="{5A5B29E6-42D7-4365-82A9-766D56F015D2}" destId="{5331973F-CD74-4EB4-BDC0-3B3B8D22FA17}"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21F7AAF-4F89-4E30-B7EB-1A2568E2DFCE}"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0387B0B-DB20-440C-89B8-4C4ECF4E7E2F}">
      <dgm:prSet/>
      <dgm:spPr/>
      <dgm:t>
        <a:bodyPr/>
        <a:lstStyle/>
        <a:p>
          <a:r>
            <a:rPr lang="en-US" dirty="0">
              <a:latin typeface="Arial" panose="020B0604020202020204" pitchFamily="34" charset="0"/>
              <a:cs typeface="Arial" panose="020B0604020202020204" pitchFamily="34" charset="0"/>
            </a:rPr>
            <a:t>The opposite of the disengagement theory. </a:t>
          </a:r>
        </a:p>
      </dgm:t>
    </dgm:pt>
    <dgm:pt modelId="{D250CBD2-0AEE-47E2-9D71-4F2FDEAE5336}" type="parTrans" cxnId="{70D81BAD-F850-4A10-B57F-07A28FE1F09C}">
      <dgm:prSet/>
      <dgm:spPr/>
      <dgm:t>
        <a:bodyPr/>
        <a:lstStyle/>
        <a:p>
          <a:endParaRPr lang="en-US"/>
        </a:p>
      </dgm:t>
    </dgm:pt>
    <dgm:pt modelId="{52EBE2D0-868A-4DC9-B170-E7E7EE7A40C5}" type="sibTrans" cxnId="{70D81BAD-F850-4A10-B57F-07A28FE1F09C}">
      <dgm:prSet/>
      <dgm:spPr/>
      <dgm:t>
        <a:bodyPr/>
        <a:lstStyle/>
        <a:p>
          <a:endParaRPr lang="en-US"/>
        </a:p>
      </dgm:t>
    </dgm:pt>
    <dgm:pt modelId="{8886FDC0-E257-45BD-8F1E-4F8B796837B9}">
      <dgm:prSet custT="1"/>
      <dgm:spPr/>
      <dgm:t>
        <a:bodyPr/>
        <a:lstStyle/>
        <a:p>
          <a:r>
            <a:rPr lang="en-US" sz="1400" dirty="0">
              <a:latin typeface="Arial" panose="020B0604020202020204" pitchFamily="34" charset="0"/>
              <a:cs typeface="Arial" panose="020B0604020202020204" pitchFamily="34" charset="0"/>
            </a:rPr>
            <a:t>According to this theory, the more active an involved the elderly are, the more likely they are to be content in their lives. It also indicates that the more active they are, the more likely they are to age successfully. However, due to physical changes connected with age, this maybe challenging for the elderly (</a:t>
          </a:r>
          <a:r>
            <a:rPr lang="en-US" sz="1400" dirty="0" err="1">
              <a:latin typeface="Arial" panose="020B0604020202020204" pitchFamily="34" charset="0"/>
              <a:cs typeface="Arial" panose="020B0604020202020204" pitchFamily="34" charset="0"/>
            </a:rPr>
            <a:t>Mauk</a:t>
          </a:r>
          <a:r>
            <a:rPr lang="en-US" sz="1400" dirty="0">
              <a:latin typeface="Arial" panose="020B0604020202020204" pitchFamily="34" charset="0"/>
              <a:cs typeface="Arial" panose="020B0604020202020204" pitchFamily="34" charset="0"/>
            </a:rPr>
            <a:t>, 2010). </a:t>
          </a:r>
        </a:p>
      </dgm:t>
    </dgm:pt>
    <dgm:pt modelId="{013C0707-0549-40DF-ACB1-030B549BDD7F}" type="parTrans" cxnId="{57CEFEA9-3D0C-40B4-8E26-4952C1A42985}">
      <dgm:prSet/>
      <dgm:spPr/>
      <dgm:t>
        <a:bodyPr/>
        <a:lstStyle/>
        <a:p>
          <a:endParaRPr lang="en-US"/>
        </a:p>
      </dgm:t>
    </dgm:pt>
    <dgm:pt modelId="{9D5A4746-F603-4120-9DE6-9F17F42D3873}" type="sibTrans" cxnId="{57CEFEA9-3D0C-40B4-8E26-4952C1A42985}">
      <dgm:prSet/>
      <dgm:spPr/>
      <dgm:t>
        <a:bodyPr/>
        <a:lstStyle/>
        <a:p>
          <a:endParaRPr lang="en-US"/>
        </a:p>
      </dgm:t>
    </dgm:pt>
    <dgm:pt modelId="{404A8510-5942-44B6-A959-8BBBE93E63A6}">
      <dgm:prSet custT="1"/>
      <dgm:spPr/>
      <dgm:t>
        <a:bodyPr/>
        <a:lstStyle/>
        <a:p>
          <a:r>
            <a:rPr lang="en-US" sz="1400" dirty="0">
              <a:latin typeface="Arial" panose="020B0604020202020204" pitchFamily="34" charset="0"/>
              <a:cs typeface="Arial" panose="020B0604020202020204" pitchFamily="34" charset="0"/>
            </a:rPr>
            <a:t>An example of this could be that an older person who has retired from work but then takes on a volunteer role</a:t>
          </a:r>
          <a:r>
            <a:rPr lang="en-US" sz="1500" dirty="0"/>
            <a:t>.</a:t>
          </a:r>
        </a:p>
      </dgm:t>
    </dgm:pt>
    <dgm:pt modelId="{C6D6D4B7-83E6-45DC-818A-620EB56FE10E}" type="parTrans" cxnId="{2E37FC3C-0E38-4E79-8E3F-255E53A0F20B}">
      <dgm:prSet/>
      <dgm:spPr/>
      <dgm:t>
        <a:bodyPr/>
        <a:lstStyle/>
        <a:p>
          <a:endParaRPr lang="en-US"/>
        </a:p>
      </dgm:t>
    </dgm:pt>
    <dgm:pt modelId="{BA70B266-579F-4FA1-B80A-C341B28AED97}" type="sibTrans" cxnId="{2E37FC3C-0E38-4E79-8E3F-255E53A0F20B}">
      <dgm:prSet/>
      <dgm:spPr/>
      <dgm:t>
        <a:bodyPr/>
        <a:lstStyle/>
        <a:p>
          <a:endParaRPr lang="en-US"/>
        </a:p>
      </dgm:t>
    </dgm:pt>
    <dgm:pt modelId="{1AE3C8F3-A5EF-4D66-A8B8-8C137B4B5E2A}">
      <dgm:prSet/>
      <dgm:spPr/>
      <dgm:t>
        <a:bodyPr/>
        <a:lstStyle/>
        <a:p>
          <a:r>
            <a:rPr lang="en-US" dirty="0">
              <a:latin typeface="Arial" panose="020B0604020202020204" pitchFamily="34" charset="0"/>
              <a:cs typeface="Arial" panose="020B0604020202020204" pitchFamily="34" charset="0"/>
            </a:rPr>
            <a:t>Even though a person is approaching the end of their life, it doesn’t mean that they can't still be active in someway whether that be walking, talking or singing, because this theory states that people who are active have greater levels of well-being.</a:t>
          </a:r>
        </a:p>
      </dgm:t>
    </dgm:pt>
    <dgm:pt modelId="{E3284B87-0F2A-4794-9650-4096214ED603}" type="parTrans" cxnId="{78B940D0-8922-43D6-BE33-5ED3ED57B9AA}">
      <dgm:prSet/>
      <dgm:spPr/>
      <dgm:t>
        <a:bodyPr/>
        <a:lstStyle/>
        <a:p>
          <a:endParaRPr lang="en-US"/>
        </a:p>
      </dgm:t>
    </dgm:pt>
    <dgm:pt modelId="{34C15A16-E07E-4DF7-A567-AF9C162117E3}" type="sibTrans" cxnId="{78B940D0-8922-43D6-BE33-5ED3ED57B9AA}">
      <dgm:prSet/>
      <dgm:spPr/>
      <dgm:t>
        <a:bodyPr/>
        <a:lstStyle/>
        <a:p>
          <a:endParaRPr lang="en-US"/>
        </a:p>
      </dgm:t>
    </dgm:pt>
    <dgm:pt modelId="{56A78142-F856-4C84-AE88-F7E6D5C49569}" type="pres">
      <dgm:prSet presAssocID="{221F7AAF-4F89-4E30-B7EB-1A2568E2DFCE}" presName="Name0" presStyleCnt="0">
        <dgm:presLayoutVars>
          <dgm:dir/>
          <dgm:resizeHandles val="exact"/>
        </dgm:presLayoutVars>
      </dgm:prSet>
      <dgm:spPr/>
    </dgm:pt>
    <dgm:pt modelId="{2BA5AB49-764D-4EA4-94AF-59ED8AC0C1F0}" type="pres">
      <dgm:prSet presAssocID="{E0387B0B-DB20-440C-89B8-4C4ECF4E7E2F}" presName="node" presStyleLbl="node1" presStyleIdx="0" presStyleCnt="4">
        <dgm:presLayoutVars>
          <dgm:bulletEnabled val="1"/>
        </dgm:presLayoutVars>
      </dgm:prSet>
      <dgm:spPr/>
    </dgm:pt>
    <dgm:pt modelId="{3690AE21-AB91-4E80-81BF-888B2ECC2AA0}" type="pres">
      <dgm:prSet presAssocID="{52EBE2D0-868A-4DC9-B170-E7E7EE7A40C5}" presName="sibTrans" presStyleLbl="sibTrans2D1" presStyleIdx="0" presStyleCnt="3"/>
      <dgm:spPr/>
    </dgm:pt>
    <dgm:pt modelId="{24217C82-5ED6-4849-8A8A-BF5E7F932DD5}" type="pres">
      <dgm:prSet presAssocID="{52EBE2D0-868A-4DC9-B170-E7E7EE7A40C5}" presName="connectorText" presStyleLbl="sibTrans2D1" presStyleIdx="0" presStyleCnt="3"/>
      <dgm:spPr/>
    </dgm:pt>
    <dgm:pt modelId="{0F342390-362B-4340-AB3B-65DAF00100AF}" type="pres">
      <dgm:prSet presAssocID="{8886FDC0-E257-45BD-8F1E-4F8B796837B9}" presName="node" presStyleLbl="node1" presStyleIdx="1" presStyleCnt="4">
        <dgm:presLayoutVars>
          <dgm:bulletEnabled val="1"/>
        </dgm:presLayoutVars>
      </dgm:prSet>
      <dgm:spPr/>
    </dgm:pt>
    <dgm:pt modelId="{DD795017-3602-4983-846D-9BE96941D6CB}" type="pres">
      <dgm:prSet presAssocID="{9D5A4746-F603-4120-9DE6-9F17F42D3873}" presName="sibTrans" presStyleLbl="sibTrans2D1" presStyleIdx="1" presStyleCnt="3"/>
      <dgm:spPr/>
    </dgm:pt>
    <dgm:pt modelId="{F02EDA9C-0447-4860-AC56-EFE516534A43}" type="pres">
      <dgm:prSet presAssocID="{9D5A4746-F603-4120-9DE6-9F17F42D3873}" presName="connectorText" presStyleLbl="sibTrans2D1" presStyleIdx="1" presStyleCnt="3"/>
      <dgm:spPr/>
    </dgm:pt>
    <dgm:pt modelId="{160DD92D-39BF-4270-8208-E94B18CA2F3B}" type="pres">
      <dgm:prSet presAssocID="{404A8510-5942-44B6-A959-8BBBE93E63A6}" presName="node" presStyleLbl="node1" presStyleIdx="2" presStyleCnt="4">
        <dgm:presLayoutVars>
          <dgm:bulletEnabled val="1"/>
        </dgm:presLayoutVars>
      </dgm:prSet>
      <dgm:spPr/>
    </dgm:pt>
    <dgm:pt modelId="{BC6AE219-C18B-4FD4-940A-B0F18F442FF9}" type="pres">
      <dgm:prSet presAssocID="{BA70B266-579F-4FA1-B80A-C341B28AED97}" presName="sibTrans" presStyleLbl="sibTrans2D1" presStyleIdx="2" presStyleCnt="3"/>
      <dgm:spPr/>
    </dgm:pt>
    <dgm:pt modelId="{3AB79F84-FE77-4A06-A828-7CDA8B3017D1}" type="pres">
      <dgm:prSet presAssocID="{BA70B266-579F-4FA1-B80A-C341B28AED97}" presName="connectorText" presStyleLbl="sibTrans2D1" presStyleIdx="2" presStyleCnt="3"/>
      <dgm:spPr/>
    </dgm:pt>
    <dgm:pt modelId="{45B7D345-5A17-493F-85C2-0654954381BB}" type="pres">
      <dgm:prSet presAssocID="{1AE3C8F3-A5EF-4D66-A8B8-8C137B4B5E2A}" presName="node" presStyleLbl="node1" presStyleIdx="3" presStyleCnt="4">
        <dgm:presLayoutVars>
          <dgm:bulletEnabled val="1"/>
        </dgm:presLayoutVars>
      </dgm:prSet>
      <dgm:spPr/>
    </dgm:pt>
  </dgm:ptLst>
  <dgm:cxnLst>
    <dgm:cxn modelId="{E67BC70C-5F77-4F29-8819-538366C3E0CF}" type="presOf" srcId="{52EBE2D0-868A-4DC9-B170-E7E7EE7A40C5}" destId="{24217C82-5ED6-4849-8A8A-BF5E7F932DD5}" srcOrd="1" destOrd="0" presId="urn:microsoft.com/office/officeart/2005/8/layout/process1"/>
    <dgm:cxn modelId="{B7B33A1E-0D57-4763-9C9C-3D88E65D55CE}" type="presOf" srcId="{404A8510-5942-44B6-A959-8BBBE93E63A6}" destId="{160DD92D-39BF-4270-8208-E94B18CA2F3B}" srcOrd="0" destOrd="0" presId="urn:microsoft.com/office/officeart/2005/8/layout/process1"/>
    <dgm:cxn modelId="{0F0C3E29-DF85-4BDC-8AAE-D22E42338087}" type="presOf" srcId="{9D5A4746-F603-4120-9DE6-9F17F42D3873}" destId="{DD795017-3602-4983-846D-9BE96941D6CB}" srcOrd="0" destOrd="0" presId="urn:microsoft.com/office/officeart/2005/8/layout/process1"/>
    <dgm:cxn modelId="{2E37FC3C-0E38-4E79-8E3F-255E53A0F20B}" srcId="{221F7AAF-4F89-4E30-B7EB-1A2568E2DFCE}" destId="{404A8510-5942-44B6-A959-8BBBE93E63A6}" srcOrd="2" destOrd="0" parTransId="{C6D6D4B7-83E6-45DC-818A-620EB56FE10E}" sibTransId="{BA70B266-579F-4FA1-B80A-C341B28AED97}"/>
    <dgm:cxn modelId="{1617CD3E-C820-4490-892F-44D304F2D053}" type="presOf" srcId="{221F7AAF-4F89-4E30-B7EB-1A2568E2DFCE}" destId="{56A78142-F856-4C84-AE88-F7E6D5C49569}" srcOrd="0" destOrd="0" presId="urn:microsoft.com/office/officeart/2005/8/layout/process1"/>
    <dgm:cxn modelId="{51B96A67-61F6-47BD-9099-3AD70FE559D5}" type="presOf" srcId="{E0387B0B-DB20-440C-89B8-4C4ECF4E7E2F}" destId="{2BA5AB49-764D-4EA4-94AF-59ED8AC0C1F0}" srcOrd="0" destOrd="0" presId="urn:microsoft.com/office/officeart/2005/8/layout/process1"/>
    <dgm:cxn modelId="{B4ACAE4F-5711-41AA-B7B0-EB6D90CE59A6}" type="presOf" srcId="{BA70B266-579F-4FA1-B80A-C341B28AED97}" destId="{BC6AE219-C18B-4FD4-940A-B0F18F442FF9}" srcOrd="0" destOrd="0" presId="urn:microsoft.com/office/officeart/2005/8/layout/process1"/>
    <dgm:cxn modelId="{27AF825A-8707-4AD4-BA27-0750CC6FA03C}" type="presOf" srcId="{9D5A4746-F603-4120-9DE6-9F17F42D3873}" destId="{F02EDA9C-0447-4860-AC56-EFE516534A43}" srcOrd="1" destOrd="0" presId="urn:microsoft.com/office/officeart/2005/8/layout/process1"/>
    <dgm:cxn modelId="{AC636289-560A-4CF2-AB1D-851FF5875F94}" type="presOf" srcId="{BA70B266-579F-4FA1-B80A-C341B28AED97}" destId="{3AB79F84-FE77-4A06-A828-7CDA8B3017D1}" srcOrd="1" destOrd="0" presId="urn:microsoft.com/office/officeart/2005/8/layout/process1"/>
    <dgm:cxn modelId="{469B3AA5-7C17-4777-9BE7-7C562BA665BB}" type="presOf" srcId="{52EBE2D0-868A-4DC9-B170-E7E7EE7A40C5}" destId="{3690AE21-AB91-4E80-81BF-888B2ECC2AA0}" srcOrd="0" destOrd="0" presId="urn:microsoft.com/office/officeart/2005/8/layout/process1"/>
    <dgm:cxn modelId="{57CEFEA9-3D0C-40B4-8E26-4952C1A42985}" srcId="{221F7AAF-4F89-4E30-B7EB-1A2568E2DFCE}" destId="{8886FDC0-E257-45BD-8F1E-4F8B796837B9}" srcOrd="1" destOrd="0" parTransId="{013C0707-0549-40DF-ACB1-030B549BDD7F}" sibTransId="{9D5A4746-F603-4120-9DE6-9F17F42D3873}"/>
    <dgm:cxn modelId="{70D81BAD-F850-4A10-B57F-07A28FE1F09C}" srcId="{221F7AAF-4F89-4E30-B7EB-1A2568E2DFCE}" destId="{E0387B0B-DB20-440C-89B8-4C4ECF4E7E2F}" srcOrd="0" destOrd="0" parTransId="{D250CBD2-0AEE-47E2-9D71-4F2FDEAE5336}" sibTransId="{52EBE2D0-868A-4DC9-B170-E7E7EE7A40C5}"/>
    <dgm:cxn modelId="{297781B6-A941-4127-9A2C-73E30077C16D}" type="presOf" srcId="{1AE3C8F3-A5EF-4D66-A8B8-8C137B4B5E2A}" destId="{45B7D345-5A17-493F-85C2-0654954381BB}" srcOrd="0" destOrd="0" presId="urn:microsoft.com/office/officeart/2005/8/layout/process1"/>
    <dgm:cxn modelId="{78B940D0-8922-43D6-BE33-5ED3ED57B9AA}" srcId="{221F7AAF-4F89-4E30-B7EB-1A2568E2DFCE}" destId="{1AE3C8F3-A5EF-4D66-A8B8-8C137B4B5E2A}" srcOrd="3" destOrd="0" parTransId="{E3284B87-0F2A-4794-9650-4096214ED603}" sibTransId="{34C15A16-E07E-4DF7-A567-AF9C162117E3}"/>
    <dgm:cxn modelId="{70FA41E2-2099-46E4-A9D3-EA0B3BDDB50B}" type="presOf" srcId="{8886FDC0-E257-45BD-8F1E-4F8B796837B9}" destId="{0F342390-362B-4340-AB3B-65DAF00100AF}" srcOrd="0" destOrd="0" presId="urn:microsoft.com/office/officeart/2005/8/layout/process1"/>
    <dgm:cxn modelId="{289D467F-4547-4011-88C7-E5265CE48C80}" type="presParOf" srcId="{56A78142-F856-4C84-AE88-F7E6D5C49569}" destId="{2BA5AB49-764D-4EA4-94AF-59ED8AC0C1F0}" srcOrd="0" destOrd="0" presId="urn:microsoft.com/office/officeart/2005/8/layout/process1"/>
    <dgm:cxn modelId="{B1E67CF2-AC4F-4C56-8FA6-6C945F2D0919}" type="presParOf" srcId="{56A78142-F856-4C84-AE88-F7E6D5C49569}" destId="{3690AE21-AB91-4E80-81BF-888B2ECC2AA0}" srcOrd="1" destOrd="0" presId="urn:microsoft.com/office/officeart/2005/8/layout/process1"/>
    <dgm:cxn modelId="{82E890F4-ABCE-485F-B837-CFDEB4545530}" type="presParOf" srcId="{3690AE21-AB91-4E80-81BF-888B2ECC2AA0}" destId="{24217C82-5ED6-4849-8A8A-BF5E7F932DD5}" srcOrd="0" destOrd="0" presId="urn:microsoft.com/office/officeart/2005/8/layout/process1"/>
    <dgm:cxn modelId="{72F1BA23-CEAE-429D-A2F0-5F9B8B83EE57}" type="presParOf" srcId="{56A78142-F856-4C84-AE88-F7E6D5C49569}" destId="{0F342390-362B-4340-AB3B-65DAF00100AF}" srcOrd="2" destOrd="0" presId="urn:microsoft.com/office/officeart/2005/8/layout/process1"/>
    <dgm:cxn modelId="{1E7A0363-6CBE-4856-8FE7-A366A5E60BA5}" type="presParOf" srcId="{56A78142-F856-4C84-AE88-F7E6D5C49569}" destId="{DD795017-3602-4983-846D-9BE96941D6CB}" srcOrd="3" destOrd="0" presId="urn:microsoft.com/office/officeart/2005/8/layout/process1"/>
    <dgm:cxn modelId="{2D469612-F792-4C2F-91A6-A85164114A59}" type="presParOf" srcId="{DD795017-3602-4983-846D-9BE96941D6CB}" destId="{F02EDA9C-0447-4860-AC56-EFE516534A43}" srcOrd="0" destOrd="0" presId="urn:microsoft.com/office/officeart/2005/8/layout/process1"/>
    <dgm:cxn modelId="{486C1CD1-366F-4B2A-A6C4-9CA42470A8CF}" type="presParOf" srcId="{56A78142-F856-4C84-AE88-F7E6D5C49569}" destId="{160DD92D-39BF-4270-8208-E94B18CA2F3B}" srcOrd="4" destOrd="0" presId="urn:microsoft.com/office/officeart/2005/8/layout/process1"/>
    <dgm:cxn modelId="{97FC95AD-9CE7-437D-8F3E-E7E2C24E06BC}" type="presParOf" srcId="{56A78142-F856-4C84-AE88-F7E6D5C49569}" destId="{BC6AE219-C18B-4FD4-940A-B0F18F442FF9}" srcOrd="5" destOrd="0" presId="urn:microsoft.com/office/officeart/2005/8/layout/process1"/>
    <dgm:cxn modelId="{EC6F0C89-5A48-4057-9209-B4711DB36CA3}" type="presParOf" srcId="{BC6AE219-C18B-4FD4-940A-B0F18F442FF9}" destId="{3AB79F84-FE77-4A06-A828-7CDA8B3017D1}" srcOrd="0" destOrd="0" presId="urn:microsoft.com/office/officeart/2005/8/layout/process1"/>
    <dgm:cxn modelId="{D90C2685-82EF-4ED7-BF9D-6EE549F9FBAF}" type="presParOf" srcId="{56A78142-F856-4C84-AE88-F7E6D5C49569}" destId="{45B7D345-5A17-493F-85C2-0654954381B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189C9F13-17BE-4119-BAF4-EEE50681CC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B20E95D-BFB6-482D-9E10-9BE8EB85E0FB}">
      <dgm:prSet custT="1"/>
      <dgm:spPr>
        <a:solidFill>
          <a:srgbClr val="FF0000"/>
        </a:solidFill>
      </dgm:spPr>
      <dgm:t>
        <a:bodyPr/>
        <a:lstStyle/>
        <a:p>
          <a:r>
            <a:rPr lang="en-US" sz="2000" b="1" i="0" dirty="0">
              <a:latin typeface="Arial" panose="020B0604020202020204" pitchFamily="34" charset="0"/>
              <a:cs typeface="Arial" panose="020B0604020202020204" pitchFamily="34" charset="0"/>
            </a:rPr>
            <a:t>Maslow’s hierarchy of needs is a psychological theory that explains why people do things by looking for different kinds of needs. Humans are driven to meet their needs in a certain order.</a:t>
          </a:r>
        </a:p>
      </dgm:t>
    </dgm:pt>
    <dgm:pt modelId="{51CACAD4-1846-41DB-9AC9-EA9325B548A5}" type="parTrans" cxnId="{4E6ECBBB-A47C-498A-99A5-A1065D7615E4}">
      <dgm:prSet/>
      <dgm:spPr/>
      <dgm:t>
        <a:bodyPr/>
        <a:lstStyle/>
        <a:p>
          <a:endParaRPr lang="en-US"/>
        </a:p>
      </dgm:t>
    </dgm:pt>
    <dgm:pt modelId="{D929B508-5428-456E-A472-70C446B75989}" type="sibTrans" cxnId="{4E6ECBBB-A47C-498A-99A5-A1065D7615E4}">
      <dgm:prSet/>
      <dgm:spPr/>
      <dgm:t>
        <a:bodyPr/>
        <a:lstStyle/>
        <a:p>
          <a:endParaRPr lang="en-US"/>
        </a:p>
      </dgm:t>
    </dgm:pt>
    <dgm:pt modelId="{C434DBA3-8B76-4BFD-B143-E585575917E5}">
      <dgm:prSet custT="1"/>
      <dgm:spPr/>
      <dgm:t>
        <a:bodyPr/>
        <a:lstStyle/>
        <a:p>
          <a:r>
            <a:rPr lang="en-US" sz="2000" b="1" dirty="0">
              <a:latin typeface="Arial" panose="020B0604020202020204" pitchFamily="34" charset="0"/>
              <a:cs typeface="Arial" panose="020B0604020202020204" pitchFamily="34" charset="0"/>
            </a:rPr>
            <a:t>The list starts with the most basic needs and then moves on to the more complex ones. For someone who is towards the end of their life, it may be important for them to reach the peak of Maslow's hierarchy as opposed to being at the bottom </a:t>
          </a:r>
          <a:r>
            <a:rPr lang="en-US" sz="2000" b="1" i="0" dirty="0">
              <a:latin typeface="Arial" panose="020B0604020202020204" pitchFamily="34" charset="0"/>
              <a:cs typeface="Arial" panose="020B0604020202020204" pitchFamily="34" charset="0"/>
            </a:rPr>
            <a:t>(McLeod, 2018).</a:t>
          </a:r>
          <a:endParaRPr lang="en-US" sz="2000" b="1" dirty="0">
            <a:latin typeface="Arial" panose="020B0604020202020204" pitchFamily="34" charset="0"/>
            <a:cs typeface="Arial" panose="020B0604020202020204" pitchFamily="34" charset="0"/>
          </a:endParaRPr>
        </a:p>
      </dgm:t>
    </dgm:pt>
    <dgm:pt modelId="{0EA49573-02D9-4AC3-8B6D-386AC3200ED6}" type="parTrans" cxnId="{EB8E5592-C2CE-44A0-AFD2-0C2C6B9E0B20}">
      <dgm:prSet/>
      <dgm:spPr/>
      <dgm:t>
        <a:bodyPr/>
        <a:lstStyle/>
        <a:p>
          <a:endParaRPr lang="en-US"/>
        </a:p>
      </dgm:t>
    </dgm:pt>
    <dgm:pt modelId="{8CB62F37-4B4D-4BDA-BBA3-C22759022BC5}" type="sibTrans" cxnId="{EB8E5592-C2CE-44A0-AFD2-0C2C6B9E0B20}">
      <dgm:prSet/>
      <dgm:spPr/>
      <dgm:t>
        <a:bodyPr/>
        <a:lstStyle/>
        <a:p>
          <a:endParaRPr lang="en-US"/>
        </a:p>
      </dgm:t>
    </dgm:pt>
    <dgm:pt modelId="{03AA186D-65E6-4A62-8AFF-75206ECC47A7}" type="pres">
      <dgm:prSet presAssocID="{189C9F13-17BE-4119-BAF4-EEE50681CC4B}" presName="linear" presStyleCnt="0">
        <dgm:presLayoutVars>
          <dgm:animLvl val="lvl"/>
          <dgm:resizeHandles val="exact"/>
        </dgm:presLayoutVars>
      </dgm:prSet>
      <dgm:spPr/>
    </dgm:pt>
    <dgm:pt modelId="{ADA5D8A7-5E27-4CA8-9C5D-05146D8D9CC2}" type="pres">
      <dgm:prSet presAssocID="{DB20E95D-BFB6-482D-9E10-9BE8EB85E0FB}" presName="parentText" presStyleLbl="node1" presStyleIdx="0" presStyleCnt="2">
        <dgm:presLayoutVars>
          <dgm:chMax val="0"/>
          <dgm:bulletEnabled val="1"/>
        </dgm:presLayoutVars>
      </dgm:prSet>
      <dgm:spPr/>
    </dgm:pt>
    <dgm:pt modelId="{8FAEA75D-1217-4EAE-9D68-5282F46A7B73}" type="pres">
      <dgm:prSet presAssocID="{D929B508-5428-456E-A472-70C446B75989}" presName="spacer" presStyleCnt="0"/>
      <dgm:spPr/>
    </dgm:pt>
    <dgm:pt modelId="{F8506410-16C4-45B3-AEDE-36E8C2033BBF}" type="pres">
      <dgm:prSet presAssocID="{C434DBA3-8B76-4BFD-B143-E585575917E5}" presName="parentText" presStyleLbl="node1" presStyleIdx="1" presStyleCnt="2">
        <dgm:presLayoutVars>
          <dgm:chMax val="0"/>
          <dgm:bulletEnabled val="1"/>
        </dgm:presLayoutVars>
      </dgm:prSet>
      <dgm:spPr/>
    </dgm:pt>
  </dgm:ptLst>
  <dgm:cxnLst>
    <dgm:cxn modelId="{B391CC15-899C-42FE-A06C-A7B999A81964}" type="presOf" srcId="{DB20E95D-BFB6-482D-9E10-9BE8EB85E0FB}" destId="{ADA5D8A7-5E27-4CA8-9C5D-05146D8D9CC2}" srcOrd="0" destOrd="0" presId="urn:microsoft.com/office/officeart/2005/8/layout/vList2"/>
    <dgm:cxn modelId="{7478124A-1559-41B2-B328-513B23CF4DDE}" type="presOf" srcId="{C434DBA3-8B76-4BFD-B143-E585575917E5}" destId="{F8506410-16C4-45B3-AEDE-36E8C2033BBF}" srcOrd="0" destOrd="0" presId="urn:microsoft.com/office/officeart/2005/8/layout/vList2"/>
    <dgm:cxn modelId="{58F54B6E-3708-4BE5-897D-80CA66440A41}" type="presOf" srcId="{189C9F13-17BE-4119-BAF4-EEE50681CC4B}" destId="{03AA186D-65E6-4A62-8AFF-75206ECC47A7}" srcOrd="0" destOrd="0" presId="urn:microsoft.com/office/officeart/2005/8/layout/vList2"/>
    <dgm:cxn modelId="{EB8E5592-C2CE-44A0-AFD2-0C2C6B9E0B20}" srcId="{189C9F13-17BE-4119-BAF4-EEE50681CC4B}" destId="{C434DBA3-8B76-4BFD-B143-E585575917E5}" srcOrd="1" destOrd="0" parTransId="{0EA49573-02D9-4AC3-8B6D-386AC3200ED6}" sibTransId="{8CB62F37-4B4D-4BDA-BBA3-C22759022BC5}"/>
    <dgm:cxn modelId="{4E6ECBBB-A47C-498A-99A5-A1065D7615E4}" srcId="{189C9F13-17BE-4119-BAF4-EEE50681CC4B}" destId="{DB20E95D-BFB6-482D-9E10-9BE8EB85E0FB}" srcOrd="0" destOrd="0" parTransId="{51CACAD4-1846-41DB-9AC9-EA9325B548A5}" sibTransId="{D929B508-5428-456E-A472-70C446B75989}"/>
    <dgm:cxn modelId="{D5101048-8E09-41DB-AC0B-A004E712F137}" type="presParOf" srcId="{03AA186D-65E6-4A62-8AFF-75206ECC47A7}" destId="{ADA5D8A7-5E27-4CA8-9C5D-05146D8D9CC2}" srcOrd="0" destOrd="0" presId="urn:microsoft.com/office/officeart/2005/8/layout/vList2"/>
    <dgm:cxn modelId="{11E77FA2-2983-48C2-9AA6-9D3F3C2EAA1D}" type="presParOf" srcId="{03AA186D-65E6-4A62-8AFF-75206ECC47A7}" destId="{8FAEA75D-1217-4EAE-9D68-5282F46A7B73}" srcOrd="1" destOrd="0" presId="urn:microsoft.com/office/officeart/2005/8/layout/vList2"/>
    <dgm:cxn modelId="{50991D9E-FA65-48E3-B5C1-76790A09F39B}" type="presParOf" srcId="{03AA186D-65E6-4A62-8AFF-75206ECC47A7}" destId="{F8506410-16C4-45B3-AEDE-36E8C2033BBF}"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64F36-2FA2-47CE-9C90-DA112EB1B3E5}">
      <dsp:nvSpPr>
        <dsp:cNvPr id="0" name=""/>
        <dsp:cNvSpPr/>
      </dsp:nvSpPr>
      <dsp:spPr>
        <a:xfrm>
          <a:off x="2811041" y="2347912"/>
          <a:ext cx="381841" cy="2052397"/>
        </a:xfrm>
        <a:custGeom>
          <a:avLst/>
          <a:gdLst/>
          <a:ahLst/>
          <a:cxnLst/>
          <a:rect l="0" t="0" r="0" b="0"/>
          <a:pathLst>
            <a:path>
              <a:moveTo>
                <a:pt x="0" y="0"/>
              </a:moveTo>
              <a:lnTo>
                <a:pt x="190920" y="0"/>
              </a:lnTo>
              <a:lnTo>
                <a:pt x="190920" y="2052397"/>
              </a:lnTo>
              <a:lnTo>
                <a:pt x="381841" y="2052397"/>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D25FC47-4FC6-4E95-B377-B6A7D2684956}">
      <dsp:nvSpPr>
        <dsp:cNvPr id="0" name=""/>
        <dsp:cNvSpPr/>
      </dsp:nvSpPr>
      <dsp:spPr>
        <a:xfrm>
          <a:off x="2811041" y="2347912"/>
          <a:ext cx="381841" cy="1231438"/>
        </a:xfrm>
        <a:custGeom>
          <a:avLst/>
          <a:gdLst/>
          <a:ahLst/>
          <a:cxnLst/>
          <a:rect l="0" t="0" r="0" b="0"/>
          <a:pathLst>
            <a:path>
              <a:moveTo>
                <a:pt x="0" y="0"/>
              </a:moveTo>
              <a:lnTo>
                <a:pt x="190920" y="0"/>
              </a:lnTo>
              <a:lnTo>
                <a:pt x="190920" y="1231438"/>
              </a:lnTo>
              <a:lnTo>
                <a:pt x="381841" y="1231438"/>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BE4A6A7-9649-4906-8D4E-3C26A2E2DD72}">
      <dsp:nvSpPr>
        <dsp:cNvPr id="0" name=""/>
        <dsp:cNvSpPr/>
      </dsp:nvSpPr>
      <dsp:spPr>
        <a:xfrm>
          <a:off x="2811041" y="2347912"/>
          <a:ext cx="381841" cy="410479"/>
        </a:xfrm>
        <a:custGeom>
          <a:avLst/>
          <a:gdLst/>
          <a:ahLst/>
          <a:cxnLst/>
          <a:rect l="0" t="0" r="0" b="0"/>
          <a:pathLst>
            <a:path>
              <a:moveTo>
                <a:pt x="0" y="0"/>
              </a:moveTo>
              <a:lnTo>
                <a:pt x="190920" y="0"/>
              </a:lnTo>
              <a:lnTo>
                <a:pt x="190920" y="410479"/>
              </a:lnTo>
              <a:lnTo>
                <a:pt x="381841" y="410479"/>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BFAD70F-FA43-4B11-B8E3-76FFCB7C61A8}">
      <dsp:nvSpPr>
        <dsp:cNvPr id="0" name=""/>
        <dsp:cNvSpPr/>
      </dsp:nvSpPr>
      <dsp:spPr>
        <a:xfrm>
          <a:off x="2811041" y="1937432"/>
          <a:ext cx="381841" cy="410479"/>
        </a:xfrm>
        <a:custGeom>
          <a:avLst/>
          <a:gdLst/>
          <a:ahLst/>
          <a:cxnLst/>
          <a:rect l="0" t="0" r="0" b="0"/>
          <a:pathLst>
            <a:path>
              <a:moveTo>
                <a:pt x="0" y="410479"/>
              </a:moveTo>
              <a:lnTo>
                <a:pt x="190920" y="410479"/>
              </a:lnTo>
              <a:lnTo>
                <a:pt x="190920" y="0"/>
              </a:lnTo>
              <a:lnTo>
                <a:pt x="381841" y="0"/>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65B9BF1-7025-4E57-9528-49EA106E3BF5}">
      <dsp:nvSpPr>
        <dsp:cNvPr id="0" name=""/>
        <dsp:cNvSpPr/>
      </dsp:nvSpPr>
      <dsp:spPr>
        <a:xfrm>
          <a:off x="2811041" y="1116473"/>
          <a:ext cx="381841" cy="1231438"/>
        </a:xfrm>
        <a:custGeom>
          <a:avLst/>
          <a:gdLst/>
          <a:ahLst/>
          <a:cxnLst/>
          <a:rect l="0" t="0" r="0" b="0"/>
          <a:pathLst>
            <a:path>
              <a:moveTo>
                <a:pt x="0" y="1231438"/>
              </a:moveTo>
              <a:lnTo>
                <a:pt x="190920" y="1231438"/>
              </a:lnTo>
              <a:lnTo>
                <a:pt x="190920" y="0"/>
              </a:lnTo>
              <a:lnTo>
                <a:pt x="381841" y="0"/>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D1439A8-33F8-4597-BE1E-7EB1384EC385}">
      <dsp:nvSpPr>
        <dsp:cNvPr id="0" name=""/>
        <dsp:cNvSpPr/>
      </dsp:nvSpPr>
      <dsp:spPr>
        <a:xfrm>
          <a:off x="2811041" y="295514"/>
          <a:ext cx="381841" cy="2052397"/>
        </a:xfrm>
        <a:custGeom>
          <a:avLst/>
          <a:gdLst/>
          <a:ahLst/>
          <a:cxnLst/>
          <a:rect l="0" t="0" r="0" b="0"/>
          <a:pathLst>
            <a:path>
              <a:moveTo>
                <a:pt x="0" y="2052397"/>
              </a:moveTo>
              <a:lnTo>
                <a:pt x="190920" y="2052397"/>
              </a:lnTo>
              <a:lnTo>
                <a:pt x="190920" y="0"/>
              </a:lnTo>
              <a:lnTo>
                <a:pt x="381841" y="0"/>
              </a:lnTo>
            </a:path>
          </a:pathLst>
        </a:custGeom>
        <a:noFill/>
        <a:ln w="12700"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8519349-1924-4CBB-8AAD-898C3C0FBF03}">
      <dsp:nvSpPr>
        <dsp:cNvPr id="0" name=""/>
        <dsp:cNvSpPr/>
      </dsp:nvSpPr>
      <dsp:spPr>
        <a:xfrm>
          <a:off x="901834" y="2056758"/>
          <a:ext cx="1909207" cy="582308"/>
        </a:xfrm>
        <a:prstGeom prst="rect">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Welcome to my presentation. During this presentation, I will discuss the following:</a:t>
          </a:r>
          <a:endParaRPr lang="en-US" sz="1200" kern="1200" dirty="0">
            <a:latin typeface="Arial" panose="020B0604020202020204" pitchFamily="34" charset="0"/>
            <a:cs typeface="Arial" panose="020B0604020202020204" pitchFamily="34" charset="0"/>
          </a:endParaRPr>
        </a:p>
      </dsp:txBody>
      <dsp:txXfrm>
        <a:off x="901834" y="2056758"/>
        <a:ext cx="1909207" cy="582308"/>
      </dsp:txXfrm>
    </dsp:sp>
    <dsp:sp modelId="{1AD29BB0-E213-4754-A4FD-BB536FACFE23}">
      <dsp:nvSpPr>
        <dsp:cNvPr id="0" name=""/>
        <dsp:cNvSpPr/>
      </dsp:nvSpPr>
      <dsp:spPr>
        <a:xfrm>
          <a:off x="3192883" y="4360"/>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End of life care and palliative care</a:t>
          </a:r>
          <a:endParaRPr lang="en-US" sz="1200" kern="1200" dirty="0">
            <a:latin typeface="Arial" panose="020B0604020202020204" pitchFamily="34" charset="0"/>
            <a:cs typeface="Arial" panose="020B0604020202020204" pitchFamily="34" charset="0"/>
          </a:endParaRPr>
        </a:p>
      </dsp:txBody>
      <dsp:txXfrm>
        <a:off x="3192883" y="4360"/>
        <a:ext cx="1909207" cy="582308"/>
      </dsp:txXfrm>
    </dsp:sp>
    <dsp:sp modelId="{6BFA1B57-0EB7-4739-99B1-94822B8054F8}">
      <dsp:nvSpPr>
        <dsp:cNvPr id="0" name=""/>
        <dsp:cNvSpPr/>
      </dsp:nvSpPr>
      <dsp:spPr>
        <a:xfrm>
          <a:off x="3192883" y="825319"/>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care and support available in different settings</a:t>
          </a:r>
          <a:endParaRPr lang="en-US" sz="1200" kern="1200" dirty="0">
            <a:latin typeface="Arial" panose="020B0604020202020204" pitchFamily="34" charset="0"/>
            <a:cs typeface="Arial" panose="020B0604020202020204" pitchFamily="34" charset="0"/>
          </a:endParaRPr>
        </a:p>
      </dsp:txBody>
      <dsp:txXfrm>
        <a:off x="3192883" y="825319"/>
        <a:ext cx="1909207" cy="582308"/>
      </dsp:txXfrm>
    </dsp:sp>
    <dsp:sp modelId="{954823B0-B738-45C8-96A9-7CB38459F8E9}">
      <dsp:nvSpPr>
        <dsp:cNvPr id="0" name=""/>
        <dsp:cNvSpPr/>
      </dsp:nvSpPr>
      <dsp:spPr>
        <a:xfrm>
          <a:off x="3192883" y="1646278"/>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gap between need and availability in the end-of-life care </a:t>
          </a:r>
          <a:endParaRPr lang="en-US" sz="1200" kern="1200" dirty="0">
            <a:latin typeface="Arial" panose="020B0604020202020204" pitchFamily="34" charset="0"/>
            <a:cs typeface="Arial" panose="020B0604020202020204" pitchFamily="34" charset="0"/>
          </a:endParaRPr>
        </a:p>
      </dsp:txBody>
      <dsp:txXfrm>
        <a:off x="3192883" y="1646278"/>
        <a:ext cx="1909207" cy="582308"/>
      </dsp:txXfrm>
    </dsp:sp>
    <dsp:sp modelId="{5CD15777-0877-41A3-B256-1F21FA81B722}">
      <dsp:nvSpPr>
        <dsp:cNvPr id="0" name=""/>
        <dsp:cNvSpPr/>
      </dsp:nvSpPr>
      <dsp:spPr>
        <a:xfrm>
          <a:off x="3192883" y="2467237"/>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Legislation, policies and theories of ageing</a:t>
          </a:r>
          <a:endParaRPr lang="en-US" sz="1200" kern="1200" dirty="0">
            <a:latin typeface="Arial" panose="020B0604020202020204" pitchFamily="34" charset="0"/>
            <a:cs typeface="Arial" panose="020B0604020202020204" pitchFamily="34" charset="0"/>
          </a:endParaRPr>
        </a:p>
      </dsp:txBody>
      <dsp:txXfrm>
        <a:off x="3192883" y="2467237"/>
        <a:ext cx="1909207" cy="582308"/>
      </dsp:txXfrm>
    </dsp:sp>
    <dsp:sp modelId="{6AA1DC4F-9A52-42E2-A20C-854BA40C1A26}">
      <dsp:nvSpPr>
        <dsp:cNvPr id="0" name=""/>
        <dsp:cNvSpPr/>
      </dsp:nvSpPr>
      <dsp:spPr>
        <a:xfrm>
          <a:off x="3192883" y="3288197"/>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Planning for the end-of-life care</a:t>
          </a:r>
          <a:endParaRPr lang="en-US" sz="1200" kern="1200" dirty="0">
            <a:latin typeface="Arial" panose="020B0604020202020204" pitchFamily="34" charset="0"/>
            <a:cs typeface="Arial" panose="020B0604020202020204" pitchFamily="34" charset="0"/>
          </a:endParaRPr>
        </a:p>
      </dsp:txBody>
      <dsp:txXfrm>
        <a:off x="3192883" y="3288197"/>
        <a:ext cx="1909207" cy="582308"/>
      </dsp:txXfrm>
    </dsp:sp>
    <dsp:sp modelId="{141478B1-EDE5-4517-9166-F9766C26FE7B}">
      <dsp:nvSpPr>
        <dsp:cNvPr id="0" name=""/>
        <dsp:cNvSpPr/>
      </dsp:nvSpPr>
      <dsp:spPr>
        <a:xfrm>
          <a:off x="3192883" y="4109156"/>
          <a:ext cx="1909207" cy="582308"/>
        </a:xfrm>
        <a:prstGeom prst="rect">
          <a:avLst/>
        </a:prstGeom>
        <a:gradFill rotWithShape="0">
          <a:gsLst>
            <a:gs pos="0">
              <a:schemeClr val="accent6">
                <a:hueOff val="0"/>
                <a:satOff val="0"/>
                <a:lumOff val="0"/>
                <a:alphaOff val="0"/>
                <a:tint val="94000"/>
                <a:satMod val="100000"/>
                <a:lumMod val="104000"/>
              </a:schemeClr>
            </a:gs>
            <a:gs pos="69000">
              <a:schemeClr val="accent6">
                <a:hueOff val="0"/>
                <a:satOff val="0"/>
                <a:lumOff val="0"/>
                <a:alphaOff val="0"/>
                <a:shade val="86000"/>
                <a:satMod val="130000"/>
                <a:lumMod val="102000"/>
              </a:schemeClr>
            </a:gs>
            <a:gs pos="100000">
              <a:schemeClr val="accent6">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Euthanasia and the arguments for and against ‘ and relevant laws and legislation</a:t>
          </a:r>
          <a:endParaRPr lang="en-US" sz="1200" kern="1200" dirty="0">
            <a:latin typeface="Arial" panose="020B0604020202020204" pitchFamily="34" charset="0"/>
            <a:cs typeface="Arial" panose="020B0604020202020204" pitchFamily="34" charset="0"/>
          </a:endParaRPr>
        </a:p>
      </dsp:txBody>
      <dsp:txXfrm>
        <a:off x="3192883" y="4109156"/>
        <a:ext cx="1909207" cy="582308"/>
      </dsp:txXfrm>
    </dsp:sp>
    <dsp:sp modelId="{EB3E2403-0071-4831-BE49-B6A1223A5E87}">
      <dsp:nvSpPr>
        <dsp:cNvPr id="0" name=""/>
        <dsp:cNvSpPr/>
      </dsp:nvSpPr>
      <dsp:spPr>
        <a:xfrm>
          <a:off x="901834" y="2877717"/>
          <a:ext cx="1909207" cy="582308"/>
        </a:xfrm>
        <a:prstGeom prst="rect">
          <a:avLst/>
        </a:prstGeom>
        <a:gradFill rotWithShape="0">
          <a:gsLst>
            <a:gs pos="0">
              <a:schemeClr val="accent4">
                <a:hueOff val="0"/>
                <a:satOff val="0"/>
                <a:lumOff val="0"/>
                <a:alphaOff val="0"/>
                <a:tint val="94000"/>
                <a:satMod val="100000"/>
                <a:lumMod val="104000"/>
              </a:schemeClr>
            </a:gs>
            <a:gs pos="69000">
              <a:schemeClr val="accent4">
                <a:hueOff val="0"/>
                <a:satOff val="0"/>
                <a:lumOff val="0"/>
                <a:alphaOff val="0"/>
                <a:shade val="86000"/>
                <a:satMod val="130000"/>
                <a:lumMod val="102000"/>
              </a:schemeClr>
            </a:gs>
            <a:gs pos="100000">
              <a:schemeClr val="accent4">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I will finish off by concluding and recommendations. </a:t>
          </a:r>
          <a:endParaRPr lang="en-US" sz="1200" kern="1200" dirty="0">
            <a:latin typeface="Arial" panose="020B0604020202020204" pitchFamily="34" charset="0"/>
            <a:cs typeface="Arial" panose="020B0604020202020204" pitchFamily="34" charset="0"/>
          </a:endParaRPr>
        </a:p>
      </dsp:txBody>
      <dsp:txXfrm>
        <a:off x="901834" y="2877717"/>
        <a:ext cx="1909207" cy="582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2F763-C446-4815-8323-ED94F40123F2}">
      <dsp:nvSpPr>
        <dsp:cNvPr id="0" name=""/>
        <dsp:cNvSpPr/>
      </dsp:nvSpPr>
      <dsp:spPr>
        <a:xfrm>
          <a:off x="2877" y="257636"/>
          <a:ext cx="4974438" cy="384225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Support for individuals who are in the final weeks or, months or years of their life is referred to as end-of-life care </a:t>
          </a:r>
          <a:r>
            <a:rPr lang="en-GB" sz="2300" b="0" i="0" kern="1200" dirty="0"/>
            <a:t>(nhs.uk, 2018). </a:t>
          </a:r>
          <a:r>
            <a:rPr lang="en-GB" sz="2300" kern="1200" dirty="0"/>
            <a:t>End-o-life care refers to the assistance and medical attention provided in the days and weeks before death (National Institute on Aging, 2017).</a:t>
          </a:r>
          <a:endParaRPr lang="en-US" sz="2300" kern="1200" dirty="0"/>
        </a:p>
      </dsp:txBody>
      <dsp:txXfrm>
        <a:off x="115413" y="370172"/>
        <a:ext cx="4749366" cy="3617179"/>
      </dsp:txXfrm>
    </dsp:sp>
    <dsp:sp modelId="{841528C4-F7FF-41BA-BD6D-7E75C681A3C3}">
      <dsp:nvSpPr>
        <dsp:cNvPr id="0" name=""/>
        <dsp:cNvSpPr/>
      </dsp:nvSpPr>
      <dsp:spPr>
        <a:xfrm>
          <a:off x="5421875" y="1478470"/>
          <a:ext cx="894956" cy="1046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421875" y="1687856"/>
        <a:ext cx="626469" cy="628158"/>
      </dsp:txXfrm>
    </dsp:sp>
    <dsp:sp modelId="{1B0AC52B-6AE2-461B-9CE8-1BC6AE81F47D}">
      <dsp:nvSpPr>
        <dsp:cNvPr id="0" name=""/>
        <dsp:cNvSpPr/>
      </dsp:nvSpPr>
      <dsp:spPr>
        <a:xfrm>
          <a:off x="6665913" y="281230"/>
          <a:ext cx="4904995" cy="379506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 goal of end-of-life care should assist the patient in living as comfortably as possible until death and in dying with dignity. </a:t>
          </a:r>
          <a:r>
            <a:rPr lang="en-GB" sz="2300" b="0" i="0" kern="1200" dirty="0"/>
            <a:t>(nhs.uk</a:t>
          </a:r>
          <a:r>
            <a:rPr lang="en-GB" sz="2300" b="0" i="0" kern="1200"/>
            <a:t>, 20).</a:t>
          </a:r>
          <a:endParaRPr lang="en-US" sz="2300" kern="1200" dirty="0"/>
        </a:p>
      </dsp:txBody>
      <dsp:txXfrm>
        <a:off x="6777067" y="392384"/>
        <a:ext cx="4682687" cy="3572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F073C-8290-4205-BB2F-1206E44FAB9F}">
      <dsp:nvSpPr>
        <dsp:cNvPr id="0" name=""/>
        <dsp:cNvSpPr/>
      </dsp:nvSpPr>
      <dsp:spPr>
        <a:xfrm>
          <a:off x="0" y="199740"/>
          <a:ext cx="6574856" cy="10617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Professional support services that allow a person to reside in their own home. </a:t>
          </a:r>
        </a:p>
      </dsp:txBody>
      <dsp:txXfrm>
        <a:off x="51832" y="251572"/>
        <a:ext cx="6471192" cy="958111"/>
      </dsp:txXfrm>
    </dsp:sp>
    <dsp:sp modelId="{528CC38F-B183-4034-90BC-9BEFFF4F04C2}">
      <dsp:nvSpPr>
        <dsp:cNvPr id="0" name=""/>
        <dsp:cNvSpPr/>
      </dsp:nvSpPr>
      <dsp:spPr>
        <a:xfrm>
          <a:off x="0" y="1319115"/>
          <a:ext cx="6574856" cy="10617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Home care for various lengths of time. Housekeeping, personal support, meal preparation and running errands </a:t>
          </a:r>
          <a:r>
            <a:rPr lang="en-US" sz="2000" b="0" i="0" kern="1200" dirty="0">
              <a:latin typeface="Arial" panose="020B0604020202020204" pitchFamily="34" charset="0"/>
              <a:cs typeface="Arial" panose="020B0604020202020204" pitchFamily="34" charset="0"/>
            </a:rPr>
            <a:t>(Helping Hands Home Care, no date)</a:t>
          </a:r>
          <a:endParaRPr lang="en-US" sz="2000" kern="1200" dirty="0">
            <a:latin typeface="Arial" panose="020B0604020202020204" pitchFamily="34" charset="0"/>
            <a:cs typeface="Arial" panose="020B0604020202020204" pitchFamily="34" charset="0"/>
          </a:endParaRPr>
        </a:p>
      </dsp:txBody>
      <dsp:txXfrm>
        <a:off x="51832" y="1370947"/>
        <a:ext cx="6471192" cy="958111"/>
      </dsp:txXfrm>
    </dsp:sp>
    <dsp:sp modelId="{A7A24421-B637-4D1C-85BB-8815385EE659}">
      <dsp:nvSpPr>
        <dsp:cNvPr id="0" name=""/>
        <dsp:cNvSpPr/>
      </dsp:nvSpPr>
      <dsp:spPr>
        <a:xfrm>
          <a:off x="0" y="2438491"/>
          <a:ext cx="6574856" cy="106177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Professional carers such as nurses, and therapists provide care based on the persons individual needs in the comfort of their own home </a:t>
          </a:r>
          <a:r>
            <a:rPr lang="en-GB" sz="2000" b="0" i="0" kern="1200" dirty="0">
              <a:latin typeface="Arial" panose="020B0604020202020204" pitchFamily="34" charset="0"/>
              <a:cs typeface="Arial" panose="020B0604020202020204" pitchFamily="34" charset="0"/>
            </a:rPr>
            <a:t>(UK Care Guide, 2020)</a:t>
          </a:r>
          <a:endParaRPr lang="en-US" sz="2000" kern="1200" dirty="0">
            <a:latin typeface="Arial" panose="020B0604020202020204" pitchFamily="34" charset="0"/>
            <a:cs typeface="Arial" panose="020B0604020202020204" pitchFamily="34" charset="0"/>
          </a:endParaRPr>
        </a:p>
      </dsp:txBody>
      <dsp:txXfrm>
        <a:off x="51832" y="2490323"/>
        <a:ext cx="6471192" cy="9581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F0B43-8705-48B2-A689-4917DD777AE7}">
      <dsp:nvSpPr>
        <dsp:cNvPr id="0" name=""/>
        <dsp:cNvSpPr/>
      </dsp:nvSpPr>
      <dsp:spPr>
        <a:xfrm>
          <a:off x="-131504" y="-80723"/>
          <a:ext cx="5300461" cy="3856582"/>
        </a:xfrm>
        <a:prstGeom prst="pie">
          <a:avLst>
            <a:gd name="adj1" fmla="val 16200000"/>
            <a:gd name="adj2" fmla="val 5400000"/>
          </a:avLst>
        </a:prstGeom>
        <a:solidFill>
          <a:schemeClr val="accent5">
            <a:lumMod val="40000"/>
            <a:lumOff val="6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Hospice care provide many different types of care, but among the most common are medical nursing services to alleviate pain and other symptoms. </a:t>
          </a:r>
        </a:p>
      </dsp:txBody>
      <dsp:txXfrm>
        <a:off x="2518726" y="493172"/>
        <a:ext cx="1861471" cy="2708790"/>
      </dsp:txXfrm>
    </dsp:sp>
    <dsp:sp modelId="{0E9AAAF6-C229-4D9D-940F-C49A07788165}">
      <dsp:nvSpPr>
        <dsp:cNvPr id="0" name=""/>
        <dsp:cNvSpPr/>
      </dsp:nvSpPr>
      <dsp:spPr>
        <a:xfrm>
          <a:off x="-152097" y="-80723"/>
          <a:ext cx="5193841" cy="3856582"/>
        </a:xfrm>
        <a:prstGeom prst="pie">
          <a:avLst>
            <a:gd name="adj1" fmla="val 5400000"/>
            <a:gd name="adj2" fmla="val 16200000"/>
          </a:avLst>
        </a:prstGeom>
        <a:solidFill>
          <a:schemeClr val="accent6">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They may also offer physiotherapy, rehabilitation, or things like respite care, bereavement care and psychological help to help the patient stay independent </a:t>
          </a:r>
          <a:r>
            <a:rPr lang="en-US" sz="1500" b="0" i="0" kern="1200" dirty="0">
              <a:latin typeface="Arial" panose="020B0604020202020204" pitchFamily="34" charset="0"/>
              <a:cs typeface="Arial" panose="020B0604020202020204" pitchFamily="34" charset="0"/>
            </a:rPr>
            <a:t>(NHS Choices, 2019).</a:t>
          </a:r>
          <a:endParaRPr lang="en-US" sz="1500" kern="1200" dirty="0">
            <a:latin typeface="Arial" panose="020B0604020202020204" pitchFamily="34" charset="0"/>
            <a:cs typeface="Arial" panose="020B0604020202020204" pitchFamily="34" charset="0"/>
          </a:endParaRPr>
        </a:p>
      </dsp:txBody>
      <dsp:txXfrm>
        <a:off x="589880" y="493172"/>
        <a:ext cx="1824027" cy="27087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93101B-CA66-4560-A4B4-9BD3D9E936CF}">
      <dsp:nvSpPr>
        <dsp:cNvPr id="0" name=""/>
        <dsp:cNvSpPr/>
      </dsp:nvSpPr>
      <dsp:spPr>
        <a:xfrm>
          <a:off x="87961" y="1505835"/>
          <a:ext cx="773981" cy="7739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EC7C7-6043-447A-ACD5-E370FAE34F2A}">
      <dsp:nvSpPr>
        <dsp:cNvPr id="0" name=""/>
        <dsp:cNvSpPr/>
      </dsp:nvSpPr>
      <dsp:spPr>
        <a:xfrm>
          <a:off x="250497" y="1668371"/>
          <a:ext cx="448909" cy="4489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B8C760-0427-4B94-955B-22EACF80D550}">
      <dsp:nvSpPr>
        <dsp:cNvPr id="0" name=""/>
        <dsp:cNvSpPr/>
      </dsp:nvSpPr>
      <dsp:spPr>
        <a:xfrm>
          <a:off x="1023034" y="1505835"/>
          <a:ext cx="1833908" cy="773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When it comes to the end-of-life care, nurse advocates make sure that the patient is treated with compassion and respect and that their wishes are taken into account </a:t>
          </a:r>
          <a:r>
            <a:rPr lang="en-GB" sz="1600" b="0" i="0" kern="1200" dirty="0">
              <a:latin typeface="Arial" panose="020B0604020202020204" pitchFamily="34" charset="0"/>
              <a:cs typeface="Arial" panose="020B0604020202020204" pitchFamily="34" charset="0"/>
            </a:rPr>
            <a:t>(</a:t>
          </a:r>
          <a:r>
            <a:rPr lang="en-GB" sz="1600" b="0" i="0" kern="1200" dirty="0" err="1">
              <a:latin typeface="Arial" panose="020B0604020202020204" pitchFamily="34" charset="0"/>
              <a:cs typeface="Arial" panose="020B0604020202020204" pitchFamily="34" charset="0"/>
            </a:rPr>
            <a:t>Shaziya</a:t>
          </a:r>
          <a:r>
            <a:rPr lang="en-GB" sz="1600" b="0" i="0" kern="1200" dirty="0">
              <a:latin typeface="Arial" panose="020B0604020202020204" pitchFamily="34" charset="0"/>
              <a:cs typeface="Arial" panose="020B0604020202020204" pitchFamily="34" charset="0"/>
            </a:rPr>
            <a:t> </a:t>
          </a:r>
          <a:r>
            <a:rPr lang="en-GB" sz="1600" b="0" i="0" kern="1200" dirty="0" err="1">
              <a:latin typeface="Arial" panose="020B0604020202020204" pitchFamily="34" charset="0"/>
              <a:cs typeface="Arial" panose="020B0604020202020204" pitchFamily="34" charset="0"/>
            </a:rPr>
            <a:t>Allarakha</a:t>
          </a:r>
          <a:r>
            <a:rPr lang="en-GB" sz="1600" b="0" i="0" kern="1200" dirty="0">
              <a:latin typeface="Arial" panose="020B0604020202020204" pitchFamily="34" charset="0"/>
              <a:cs typeface="Arial" panose="020B0604020202020204" pitchFamily="34" charset="0"/>
            </a:rPr>
            <a:t>, MD, 2022).</a:t>
          </a:r>
          <a:endParaRPr lang="en-US" sz="1600" kern="1200" dirty="0">
            <a:latin typeface="Arial" panose="020B0604020202020204" pitchFamily="34" charset="0"/>
            <a:cs typeface="Arial" panose="020B0604020202020204" pitchFamily="34" charset="0"/>
          </a:endParaRPr>
        </a:p>
      </dsp:txBody>
      <dsp:txXfrm>
        <a:off x="1023034" y="1505835"/>
        <a:ext cx="1833908" cy="773981"/>
      </dsp:txXfrm>
    </dsp:sp>
    <dsp:sp modelId="{96378739-1E0D-43F9-867E-E0F032FA19D8}">
      <dsp:nvSpPr>
        <dsp:cNvPr id="0" name=""/>
        <dsp:cNvSpPr/>
      </dsp:nvSpPr>
      <dsp:spPr>
        <a:xfrm>
          <a:off x="3174828" y="1505835"/>
          <a:ext cx="773981" cy="7739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813E78-C39D-446D-BADE-554241C48FE0}">
      <dsp:nvSpPr>
        <dsp:cNvPr id="0" name=""/>
        <dsp:cNvSpPr/>
      </dsp:nvSpPr>
      <dsp:spPr>
        <a:xfrm>
          <a:off x="3337364" y="1668371"/>
          <a:ext cx="448909" cy="4489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2B5E16-38FF-46BD-8EDB-34EC2DC3D892}">
      <dsp:nvSpPr>
        <dsp:cNvPr id="0" name=""/>
        <dsp:cNvSpPr/>
      </dsp:nvSpPr>
      <dsp:spPr>
        <a:xfrm>
          <a:off x="4114663" y="1505835"/>
          <a:ext cx="1824385" cy="773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End of life care is better if done in a person centred manner.  A person centred approach priorities the needs of the individual and enhances the quality of care </a:t>
          </a:r>
          <a:r>
            <a:rPr lang="en-GB" sz="1600" b="0" i="0" kern="1200" dirty="0">
              <a:latin typeface="Arial" panose="020B0604020202020204" pitchFamily="34" charset="0"/>
              <a:cs typeface="Arial" panose="020B0604020202020204" pitchFamily="34" charset="0"/>
            </a:rPr>
            <a:t>(Oakland Care, 2020).</a:t>
          </a:r>
          <a:endParaRPr lang="en-US" sz="1600" kern="1200" dirty="0">
            <a:latin typeface="Arial" panose="020B0604020202020204" pitchFamily="34" charset="0"/>
            <a:cs typeface="Arial" panose="020B0604020202020204" pitchFamily="34" charset="0"/>
          </a:endParaRPr>
        </a:p>
      </dsp:txBody>
      <dsp:txXfrm>
        <a:off x="4114663" y="1505835"/>
        <a:ext cx="1824385" cy="77398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830449-79EE-4ABC-861C-3C7CB647C2DD}">
      <dsp:nvSpPr>
        <dsp:cNvPr id="0" name=""/>
        <dsp:cNvSpPr/>
      </dsp:nvSpPr>
      <dsp:spPr>
        <a:xfrm>
          <a:off x="1172" y="347385"/>
          <a:ext cx="2500658" cy="1500394"/>
        </a:xfrm>
        <a:prstGeom prst="roundRect">
          <a:avLst>
            <a:gd name="adj" fmla="val 10000"/>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There is a lot of end-of-life care that is needed, however good quality palliative care is not always available. </a:t>
          </a:r>
          <a:endParaRPr lang="en-US" sz="1400" kern="1200" dirty="0">
            <a:latin typeface="Arial" panose="020B0604020202020204" pitchFamily="34" charset="0"/>
            <a:cs typeface="Arial" panose="020B0604020202020204" pitchFamily="34" charset="0"/>
          </a:endParaRPr>
        </a:p>
      </dsp:txBody>
      <dsp:txXfrm>
        <a:off x="45117" y="391330"/>
        <a:ext cx="2412768" cy="1412504"/>
      </dsp:txXfrm>
    </dsp:sp>
    <dsp:sp modelId="{0CE7A788-25A8-4859-9BB7-A1DCC8D0B261}">
      <dsp:nvSpPr>
        <dsp:cNvPr id="0" name=""/>
        <dsp:cNvSpPr/>
      </dsp:nvSpPr>
      <dsp:spPr>
        <a:xfrm>
          <a:off x="2721888" y="787501"/>
          <a:ext cx="530139" cy="620163"/>
        </a:xfrm>
        <a:prstGeom prst="rightArrow">
          <a:avLst>
            <a:gd name="adj1" fmla="val 60000"/>
            <a:gd name="adj2" fmla="val 50000"/>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2721888" y="911534"/>
        <a:ext cx="371097" cy="372097"/>
      </dsp:txXfrm>
    </dsp:sp>
    <dsp:sp modelId="{3D242603-CFA4-416B-8BFD-66D6C7C3A2EA}">
      <dsp:nvSpPr>
        <dsp:cNvPr id="0" name=""/>
        <dsp:cNvSpPr/>
      </dsp:nvSpPr>
      <dsp:spPr>
        <a:xfrm>
          <a:off x="3502094" y="347385"/>
          <a:ext cx="2500658" cy="1500394"/>
        </a:xfrm>
        <a:prstGeom prst="roundRect">
          <a:avLst>
            <a:gd name="adj" fmla="val 10000"/>
          </a:avLst>
        </a:prstGeom>
        <a:gradFill rotWithShape="0">
          <a:gsLst>
            <a:gs pos="0">
              <a:schemeClr val="accent5">
                <a:hueOff val="-9214729"/>
                <a:satOff val="10313"/>
                <a:lumOff val="589"/>
                <a:alphaOff val="0"/>
                <a:tint val="94000"/>
                <a:satMod val="100000"/>
                <a:lumMod val="104000"/>
              </a:schemeClr>
            </a:gs>
            <a:gs pos="69000">
              <a:schemeClr val="accent5">
                <a:hueOff val="-9214729"/>
                <a:satOff val="10313"/>
                <a:lumOff val="589"/>
                <a:alphaOff val="0"/>
                <a:shade val="86000"/>
                <a:satMod val="130000"/>
                <a:lumMod val="102000"/>
              </a:schemeClr>
            </a:gs>
            <a:gs pos="100000">
              <a:schemeClr val="accent5">
                <a:hueOff val="-9214729"/>
                <a:satOff val="10313"/>
                <a:lumOff val="58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Palliative care has been found to be effective in a number of studies, both in terms of quality of life and financial savings </a:t>
          </a:r>
          <a:r>
            <a:rPr lang="en-GB" sz="1400" b="0" i="0" kern="1200" dirty="0">
              <a:latin typeface="Arial" panose="020B0604020202020204" pitchFamily="34" charset="0"/>
              <a:cs typeface="Arial" panose="020B0604020202020204" pitchFamily="34" charset="0"/>
            </a:rPr>
            <a:t>(den Herder-van der Eerden et al., 2017).</a:t>
          </a:r>
          <a:endParaRPr lang="en-US" sz="1400" kern="1200" dirty="0">
            <a:latin typeface="Arial" panose="020B0604020202020204" pitchFamily="34" charset="0"/>
            <a:cs typeface="Arial" panose="020B0604020202020204" pitchFamily="34" charset="0"/>
          </a:endParaRPr>
        </a:p>
      </dsp:txBody>
      <dsp:txXfrm>
        <a:off x="3546039" y="391330"/>
        <a:ext cx="2412768" cy="1412504"/>
      </dsp:txXfrm>
    </dsp:sp>
    <dsp:sp modelId="{08508568-2DC4-4207-B697-DF334E5E9551}">
      <dsp:nvSpPr>
        <dsp:cNvPr id="0" name=""/>
        <dsp:cNvSpPr/>
      </dsp:nvSpPr>
      <dsp:spPr>
        <a:xfrm rot="5400000">
          <a:off x="4487353" y="2022826"/>
          <a:ext cx="530139" cy="620163"/>
        </a:xfrm>
        <a:prstGeom prst="rightArrow">
          <a:avLst>
            <a:gd name="adj1" fmla="val 60000"/>
            <a:gd name="adj2" fmla="val 50000"/>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5400000">
        <a:off x="4566374" y="2067838"/>
        <a:ext cx="372097" cy="371097"/>
      </dsp:txXfrm>
    </dsp:sp>
    <dsp:sp modelId="{56F63628-E971-4414-A04B-5A7840FEB683}">
      <dsp:nvSpPr>
        <dsp:cNvPr id="0" name=""/>
        <dsp:cNvSpPr/>
      </dsp:nvSpPr>
      <dsp:spPr>
        <a:xfrm>
          <a:off x="3502094" y="2848044"/>
          <a:ext cx="2500658" cy="1500394"/>
        </a:xfrm>
        <a:prstGeom prst="roundRect">
          <a:avLst>
            <a:gd name="adj" fmla="val 10000"/>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The majority of patients who have chronic, life-threatening illnesses either do not receive any palliative care or only receive services at the end of their lives </a:t>
          </a:r>
          <a:r>
            <a:rPr lang="en-GB" sz="1400" b="0" i="0" kern="1200" dirty="0">
              <a:latin typeface="Arial" panose="020B0604020202020204" pitchFamily="34" charset="0"/>
              <a:cs typeface="Arial" panose="020B0604020202020204" pitchFamily="34" charset="0"/>
            </a:rPr>
            <a:t>(Hawley, 2017)</a:t>
          </a:r>
          <a:endParaRPr lang="en-US" sz="1400" kern="1200" dirty="0">
            <a:latin typeface="Arial" panose="020B0604020202020204" pitchFamily="34" charset="0"/>
            <a:cs typeface="Arial" panose="020B0604020202020204" pitchFamily="34" charset="0"/>
          </a:endParaRPr>
        </a:p>
      </dsp:txBody>
      <dsp:txXfrm>
        <a:off x="3546039" y="2891989"/>
        <a:ext cx="2412768" cy="14125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24FCD-8110-4F77-9A44-5C02E20BD0B2}">
      <dsp:nvSpPr>
        <dsp:cNvPr id="0" name=""/>
        <dsp:cNvSpPr/>
      </dsp:nvSpPr>
      <dsp:spPr>
        <a:xfrm>
          <a:off x="0" y="3534796"/>
          <a:ext cx="6003925" cy="1160198"/>
        </a:xfrm>
        <a:prstGeom prst="rect">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A total of 56.8 billion individuals, including 25.7 million in their final year of life, require palliative care each year. Only approximately 14% of those in need of palliative care around the world receive it </a:t>
          </a:r>
          <a:r>
            <a:rPr lang="en-GB" sz="1600" b="0" i="0" kern="1200" dirty="0">
              <a:latin typeface="Arial" panose="020B0604020202020204" pitchFamily="34" charset="0"/>
              <a:cs typeface="Arial" panose="020B0604020202020204" pitchFamily="34" charset="0"/>
            </a:rPr>
            <a:t>(World Health Organization, 2020).</a:t>
          </a:r>
          <a:endParaRPr lang="en-US" sz="1600" kern="1200" dirty="0">
            <a:latin typeface="Arial" panose="020B0604020202020204" pitchFamily="34" charset="0"/>
            <a:cs typeface="Arial" panose="020B0604020202020204" pitchFamily="34" charset="0"/>
          </a:endParaRPr>
        </a:p>
      </dsp:txBody>
      <dsp:txXfrm>
        <a:off x="0" y="3534796"/>
        <a:ext cx="6003925" cy="1160198"/>
      </dsp:txXfrm>
    </dsp:sp>
    <dsp:sp modelId="{4B15D910-7519-4F04-881A-7C5C25562A84}">
      <dsp:nvSpPr>
        <dsp:cNvPr id="0" name=""/>
        <dsp:cNvSpPr/>
      </dsp:nvSpPr>
      <dsp:spPr>
        <a:xfrm rot="10800000">
          <a:off x="0" y="1767813"/>
          <a:ext cx="6003925" cy="1784385"/>
        </a:xfrm>
        <a:prstGeom prst="upArrowCallout">
          <a:avLst/>
        </a:prstGeom>
        <a:gradFill rotWithShape="0">
          <a:gsLst>
            <a:gs pos="0">
              <a:schemeClr val="accent5">
                <a:hueOff val="-9214729"/>
                <a:satOff val="10313"/>
                <a:lumOff val="589"/>
                <a:alphaOff val="0"/>
                <a:tint val="94000"/>
                <a:satMod val="100000"/>
                <a:lumMod val="104000"/>
              </a:schemeClr>
            </a:gs>
            <a:gs pos="69000">
              <a:schemeClr val="accent5">
                <a:hueOff val="-9214729"/>
                <a:satOff val="10313"/>
                <a:lumOff val="589"/>
                <a:alphaOff val="0"/>
                <a:shade val="86000"/>
                <a:satMod val="130000"/>
                <a:lumMod val="102000"/>
              </a:schemeClr>
            </a:gs>
            <a:gs pos="100000">
              <a:schemeClr val="accent5">
                <a:hueOff val="-9214729"/>
                <a:satOff val="10313"/>
                <a:lumOff val="589"/>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Inadequate quality of care, inadequate identification and planning, and inequality of access are some of the obstacles that prevent many individuals from receiving high-quality care at the end of their lives </a:t>
          </a:r>
          <a:r>
            <a:rPr lang="en-GB" sz="1600" b="0" i="0" kern="1200" dirty="0">
              <a:latin typeface="Arial" panose="020B0604020202020204" pitchFamily="34" charset="0"/>
              <a:cs typeface="Arial" panose="020B0604020202020204" pitchFamily="34" charset="0"/>
            </a:rPr>
            <a:t>(Marie Curie, 2014). </a:t>
          </a:r>
          <a:endParaRPr lang="en-US" sz="1600" kern="1200" dirty="0">
            <a:latin typeface="Arial" panose="020B0604020202020204" pitchFamily="34" charset="0"/>
            <a:cs typeface="Arial" panose="020B0604020202020204" pitchFamily="34" charset="0"/>
          </a:endParaRPr>
        </a:p>
      </dsp:txBody>
      <dsp:txXfrm rot="10800000">
        <a:off x="0" y="1767813"/>
        <a:ext cx="6003925" cy="1159440"/>
      </dsp:txXfrm>
    </dsp:sp>
    <dsp:sp modelId="{0576FC27-3931-4975-AC32-A845E5E1E129}">
      <dsp:nvSpPr>
        <dsp:cNvPr id="0" name=""/>
        <dsp:cNvSpPr/>
      </dsp:nvSpPr>
      <dsp:spPr>
        <a:xfrm rot="10800000">
          <a:off x="0" y="830"/>
          <a:ext cx="6003925" cy="1784385"/>
        </a:xfrm>
        <a:prstGeom prst="upArrowCallout">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Poor communication and service coordination are common barriers that keep people from getting end-of-life care in their final years of their life (</a:t>
          </a:r>
          <a:r>
            <a:rPr lang="en-GB" sz="1600" b="0" i="0" kern="1200" dirty="0">
              <a:latin typeface="Arial" panose="020B0604020202020204" pitchFamily="34" charset="0"/>
              <a:cs typeface="Arial" panose="020B0604020202020204" pitchFamily="34" charset="0"/>
            </a:rPr>
            <a:t>NICE guideline, 2019).</a:t>
          </a:r>
          <a:endParaRPr lang="en-US" sz="1600" kern="1200" dirty="0">
            <a:latin typeface="Arial" panose="020B0604020202020204" pitchFamily="34" charset="0"/>
            <a:cs typeface="Arial" panose="020B0604020202020204" pitchFamily="34" charset="0"/>
          </a:endParaRPr>
        </a:p>
      </dsp:txBody>
      <dsp:txXfrm rot="10800000">
        <a:off x="0" y="830"/>
        <a:ext cx="6003925" cy="11594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C8AB42-239C-4FCF-B221-A38E89E63AB9}">
      <dsp:nvSpPr>
        <dsp:cNvPr id="0" name=""/>
        <dsp:cNvSpPr/>
      </dsp:nvSpPr>
      <dsp:spPr>
        <a:xfrm>
          <a:off x="0" y="84066"/>
          <a:ext cx="6170776" cy="1551529"/>
        </a:xfrm>
        <a:prstGeom prst="roundRect">
          <a:avLst/>
        </a:prstGeom>
        <a:solidFill>
          <a:schemeClr val="accent6">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Sometimes at the-end-of-life a person is unable to communicate their medical treatment preferences, a living will specify what medical treatments they do or do not want.</a:t>
          </a:r>
          <a:endParaRPr lang="en-US" sz="1800" kern="1200" dirty="0">
            <a:latin typeface="Arial" panose="020B0604020202020204" pitchFamily="34" charset="0"/>
            <a:cs typeface="Arial" panose="020B0604020202020204" pitchFamily="34" charset="0"/>
          </a:endParaRPr>
        </a:p>
      </dsp:txBody>
      <dsp:txXfrm>
        <a:off x="75739" y="159805"/>
        <a:ext cx="6019298" cy="1400051"/>
      </dsp:txXfrm>
    </dsp:sp>
    <dsp:sp modelId="{C29C0EFA-D3BD-40C5-9145-554BB3814E19}">
      <dsp:nvSpPr>
        <dsp:cNvPr id="0" name=""/>
        <dsp:cNvSpPr/>
      </dsp:nvSpPr>
      <dsp:spPr>
        <a:xfrm>
          <a:off x="0" y="1701836"/>
          <a:ext cx="6170776" cy="1551529"/>
        </a:xfrm>
        <a:prstGeom prst="roundRect">
          <a:avLst/>
        </a:prstGeom>
        <a:solidFill>
          <a:schemeClr val="accent6">
            <a:lumMod val="5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 living will enable’s you to decline treatment even though it may result in your death. </a:t>
          </a:r>
          <a:endParaRPr lang="en-US" sz="2000" kern="1200" dirty="0">
            <a:latin typeface="Arial" panose="020B0604020202020204" pitchFamily="34" charset="0"/>
            <a:cs typeface="Arial" panose="020B0604020202020204" pitchFamily="34" charset="0"/>
          </a:endParaRPr>
        </a:p>
      </dsp:txBody>
      <dsp:txXfrm>
        <a:off x="75739" y="1777575"/>
        <a:ext cx="6019298" cy="1400051"/>
      </dsp:txXfrm>
    </dsp:sp>
    <dsp:sp modelId="{374FD541-D631-4B6C-A9BA-3FDA93245185}">
      <dsp:nvSpPr>
        <dsp:cNvPr id="0" name=""/>
        <dsp:cNvSpPr/>
      </dsp:nvSpPr>
      <dsp:spPr>
        <a:xfrm>
          <a:off x="0" y="3319606"/>
          <a:ext cx="6170776" cy="1551529"/>
        </a:xfrm>
        <a:prstGeom prst="roundRect">
          <a:avLst/>
        </a:prstGeom>
        <a:solidFill>
          <a:schemeClr val="accent6">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GB" sz="2300" kern="1200" dirty="0">
              <a:latin typeface="Arial" panose="020B0604020202020204" pitchFamily="34" charset="0"/>
              <a:cs typeface="Arial" panose="020B0604020202020204" pitchFamily="34" charset="0"/>
            </a:rPr>
            <a:t>A pre-determined decision is legally binding, which means that individuals responsible for your care must follow your instructions </a:t>
          </a:r>
          <a:r>
            <a:rPr lang="en-GB" sz="2300" b="0" i="0" kern="1200" dirty="0">
              <a:latin typeface="Arial" panose="020B0604020202020204" pitchFamily="34" charset="0"/>
              <a:cs typeface="Arial" panose="020B0604020202020204" pitchFamily="34" charset="0"/>
            </a:rPr>
            <a:t>(Ageuk.org.uk, 2019).</a:t>
          </a:r>
          <a:endParaRPr lang="en-US" sz="2300" kern="1200" dirty="0">
            <a:latin typeface="Arial" panose="020B0604020202020204" pitchFamily="34" charset="0"/>
            <a:cs typeface="Arial" panose="020B0604020202020204" pitchFamily="34" charset="0"/>
          </a:endParaRPr>
        </a:p>
      </dsp:txBody>
      <dsp:txXfrm>
        <a:off x="75739" y="3395345"/>
        <a:ext cx="6019298" cy="140005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EAD63-05DF-4D12-82CE-7C9496925699}">
      <dsp:nvSpPr>
        <dsp:cNvPr id="0" name=""/>
        <dsp:cNvSpPr/>
      </dsp:nvSpPr>
      <dsp:spPr>
        <a:xfrm>
          <a:off x="545352" y="461413"/>
          <a:ext cx="4580962" cy="4580962"/>
        </a:xfrm>
        <a:prstGeom prst="pie">
          <a:avLst>
            <a:gd name="adj1" fmla="val 16200000"/>
            <a:gd name="adj2" fmla="val 54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b="0" i="0" kern="1200" dirty="0">
              <a:latin typeface="Arial" panose="020B0604020202020204" pitchFamily="34" charset="0"/>
              <a:cs typeface="Arial" panose="020B0604020202020204" pitchFamily="34" charset="0"/>
            </a:rPr>
            <a:t>A do-not-resuscitate (DNR) is a medical directive given by a doctor. It urges medical professionals not to perform cardiopulmonary resuscitation (CPR) if a patient's heart stops beating or breathing ceases (MedlinePlus, 2018). </a:t>
          </a:r>
          <a:endParaRPr lang="en-US" sz="1600" kern="1200" dirty="0">
            <a:latin typeface="Arial" panose="020B0604020202020204" pitchFamily="34" charset="0"/>
            <a:cs typeface="Arial" panose="020B0604020202020204" pitchFamily="34" charset="0"/>
          </a:endParaRPr>
        </a:p>
      </dsp:txBody>
      <dsp:txXfrm>
        <a:off x="2835834" y="1143104"/>
        <a:ext cx="1608790" cy="3217580"/>
      </dsp:txXfrm>
    </dsp:sp>
    <dsp:sp modelId="{EC5FDA18-81F0-404E-B624-AE8E4262E1BF}">
      <dsp:nvSpPr>
        <dsp:cNvPr id="0" name=""/>
        <dsp:cNvSpPr/>
      </dsp:nvSpPr>
      <dsp:spPr>
        <a:xfrm>
          <a:off x="89045" y="461413"/>
          <a:ext cx="5275436" cy="4580962"/>
        </a:xfrm>
        <a:prstGeom prst="pie">
          <a:avLst>
            <a:gd name="adj1" fmla="val 5400000"/>
            <a:gd name="adj2" fmla="val 16200000"/>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Following a full cardiac or respiratory arrest, it simply reflects the patients’ final wishes </a:t>
          </a:r>
          <a:r>
            <a:rPr lang="en-US" sz="2000" b="0" i="0" kern="1200" dirty="0">
              <a:latin typeface="Arial" panose="020B0604020202020204" pitchFamily="34" charset="0"/>
              <a:cs typeface="Arial" panose="020B0604020202020204" pitchFamily="34" charset="0"/>
            </a:rPr>
            <a:t>(Smith and Bunch O’Neill, 2008).</a:t>
          </a:r>
          <a:endParaRPr lang="en-US" sz="2000" kern="1200" dirty="0">
            <a:latin typeface="Arial" panose="020B0604020202020204" pitchFamily="34" charset="0"/>
            <a:cs typeface="Arial" panose="020B0604020202020204" pitchFamily="34" charset="0"/>
          </a:endParaRPr>
        </a:p>
      </dsp:txBody>
      <dsp:txXfrm>
        <a:off x="842678" y="1143104"/>
        <a:ext cx="1852683" cy="32175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4CF58-D244-436D-8B75-6A7EDE80E884}">
      <dsp:nvSpPr>
        <dsp:cNvPr id="0" name=""/>
        <dsp:cNvSpPr/>
      </dsp:nvSpPr>
      <dsp:spPr>
        <a:xfrm>
          <a:off x="800296" y="3846"/>
          <a:ext cx="3165741" cy="1899444"/>
        </a:xfrm>
        <a:prstGeom prst="rect">
          <a:avLst/>
        </a:prstGeom>
        <a:gradFill rotWithShape="0">
          <a:gsLst>
            <a:gs pos="0">
              <a:schemeClr val="accent5">
                <a:hueOff val="0"/>
                <a:satOff val="0"/>
                <a:lumOff val="0"/>
                <a:alphaOff val="0"/>
                <a:tint val="94000"/>
                <a:satMod val="100000"/>
                <a:lumMod val="104000"/>
              </a:schemeClr>
            </a:gs>
            <a:gs pos="69000">
              <a:schemeClr val="accent5">
                <a:hueOff val="0"/>
                <a:satOff val="0"/>
                <a:lumOff val="0"/>
                <a:alphaOff val="0"/>
                <a:shade val="86000"/>
                <a:satMod val="130000"/>
                <a:lumMod val="102000"/>
              </a:schemeClr>
            </a:gs>
            <a:gs pos="100000">
              <a:schemeClr val="accent5">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Voluntary euthanasia: </a:t>
          </a:r>
          <a:endParaRPr lang="en-US" sz="1800" kern="1200" dirty="0">
            <a:latin typeface="Arial" panose="020B0604020202020204" pitchFamily="34" charset="0"/>
            <a:cs typeface="Arial" panose="020B0604020202020204" pitchFamily="34" charset="0"/>
          </a:endParaRPr>
        </a:p>
      </dsp:txBody>
      <dsp:txXfrm>
        <a:off x="800296" y="3846"/>
        <a:ext cx="3165741" cy="1899444"/>
      </dsp:txXfrm>
    </dsp:sp>
    <dsp:sp modelId="{47B6ACD4-4FE4-4D73-8F3D-A04D52F68711}">
      <dsp:nvSpPr>
        <dsp:cNvPr id="0" name=""/>
        <dsp:cNvSpPr/>
      </dsp:nvSpPr>
      <dsp:spPr>
        <a:xfrm>
          <a:off x="4282612" y="3846"/>
          <a:ext cx="3165741" cy="1899444"/>
        </a:xfrm>
        <a:prstGeom prst="rect">
          <a:avLst/>
        </a:prstGeom>
        <a:gradFill rotWithShape="0">
          <a:gsLst>
            <a:gs pos="0">
              <a:schemeClr val="accent5">
                <a:hueOff val="-3685892"/>
                <a:satOff val="4125"/>
                <a:lumOff val="235"/>
                <a:alphaOff val="0"/>
                <a:tint val="94000"/>
                <a:satMod val="100000"/>
                <a:lumMod val="104000"/>
              </a:schemeClr>
            </a:gs>
            <a:gs pos="69000">
              <a:schemeClr val="accent5">
                <a:hueOff val="-3685892"/>
                <a:satOff val="4125"/>
                <a:lumOff val="235"/>
                <a:alphaOff val="0"/>
                <a:shade val="86000"/>
                <a:satMod val="130000"/>
                <a:lumMod val="102000"/>
              </a:schemeClr>
            </a:gs>
            <a:gs pos="100000">
              <a:schemeClr val="accent5">
                <a:hueOff val="-3685892"/>
                <a:satOff val="4125"/>
                <a:lumOff val="235"/>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When the person who wishes to end their life has a clear mind and gives the permission to kill them</a:t>
          </a:r>
          <a:endParaRPr lang="en-US" sz="1400" kern="1200" dirty="0">
            <a:latin typeface="Arial" panose="020B0604020202020204" pitchFamily="34" charset="0"/>
            <a:cs typeface="Arial" panose="020B0604020202020204" pitchFamily="34" charset="0"/>
          </a:endParaRPr>
        </a:p>
      </dsp:txBody>
      <dsp:txXfrm>
        <a:off x="4282612" y="3846"/>
        <a:ext cx="3165741" cy="1899444"/>
      </dsp:txXfrm>
    </dsp:sp>
    <dsp:sp modelId="{B18951EF-0293-4184-B040-290ECBD66215}">
      <dsp:nvSpPr>
        <dsp:cNvPr id="0" name=""/>
        <dsp:cNvSpPr/>
      </dsp:nvSpPr>
      <dsp:spPr>
        <a:xfrm>
          <a:off x="800296" y="2219866"/>
          <a:ext cx="3165741" cy="1899444"/>
        </a:xfrm>
        <a:prstGeom prst="rect">
          <a:avLst/>
        </a:prstGeom>
        <a:gradFill rotWithShape="0">
          <a:gsLst>
            <a:gs pos="0">
              <a:schemeClr val="accent5">
                <a:hueOff val="-7371783"/>
                <a:satOff val="8250"/>
                <a:lumOff val="471"/>
                <a:alphaOff val="0"/>
                <a:tint val="94000"/>
                <a:satMod val="100000"/>
                <a:lumMod val="104000"/>
              </a:schemeClr>
            </a:gs>
            <a:gs pos="69000">
              <a:schemeClr val="accent5">
                <a:hueOff val="-7371783"/>
                <a:satOff val="8250"/>
                <a:lumOff val="471"/>
                <a:alphaOff val="0"/>
                <a:shade val="86000"/>
                <a:satMod val="130000"/>
                <a:lumMod val="102000"/>
              </a:schemeClr>
            </a:gs>
            <a:gs pos="100000">
              <a:schemeClr val="accent5">
                <a:hueOff val="-7371783"/>
                <a:satOff val="8250"/>
                <a:lumOff val="471"/>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Non voluntary euthanasia:</a:t>
          </a:r>
          <a:endParaRPr lang="en-US" sz="1800" kern="1200" dirty="0">
            <a:latin typeface="Arial" panose="020B0604020202020204" pitchFamily="34" charset="0"/>
            <a:cs typeface="Arial" panose="020B0604020202020204" pitchFamily="34" charset="0"/>
          </a:endParaRPr>
        </a:p>
      </dsp:txBody>
      <dsp:txXfrm>
        <a:off x="800296" y="2219866"/>
        <a:ext cx="3165741" cy="1899444"/>
      </dsp:txXfrm>
    </dsp:sp>
    <dsp:sp modelId="{CA55F8D3-48B1-4862-B7B4-6BC53C5EEF44}">
      <dsp:nvSpPr>
        <dsp:cNvPr id="0" name=""/>
        <dsp:cNvSpPr/>
      </dsp:nvSpPr>
      <dsp:spPr>
        <a:xfrm>
          <a:off x="4282612" y="2219866"/>
          <a:ext cx="3165741" cy="1899444"/>
        </a:xfrm>
        <a:prstGeom prst="rect">
          <a:avLst/>
        </a:prstGeom>
        <a:gradFill rotWithShape="0">
          <a:gsLst>
            <a:gs pos="0">
              <a:schemeClr val="accent5">
                <a:hueOff val="-11057675"/>
                <a:satOff val="12375"/>
                <a:lumOff val="706"/>
                <a:alphaOff val="0"/>
                <a:tint val="94000"/>
                <a:satMod val="100000"/>
                <a:lumMod val="104000"/>
              </a:schemeClr>
            </a:gs>
            <a:gs pos="69000">
              <a:schemeClr val="accent5">
                <a:hueOff val="-11057675"/>
                <a:satOff val="12375"/>
                <a:lumOff val="706"/>
                <a:alphaOff val="0"/>
                <a:shade val="86000"/>
                <a:satMod val="130000"/>
                <a:lumMod val="102000"/>
              </a:schemeClr>
            </a:gs>
            <a:gs pos="100000">
              <a:schemeClr val="accent5">
                <a:hueOff val="-11057675"/>
                <a:satOff val="12375"/>
                <a:lumOff val="706"/>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is when the person who wishes to end their life is unable to give permission due to their sickness, disability or because they are too young. However, it is thought that if the person was aware of what was going on they would agree to this . So, this is when someone else gives the permission on their behalf </a:t>
          </a:r>
          <a:endParaRPr lang="en-US" sz="1400" kern="1200" dirty="0">
            <a:latin typeface="Arial" panose="020B0604020202020204" pitchFamily="34" charset="0"/>
            <a:cs typeface="Arial" panose="020B0604020202020204" pitchFamily="34" charset="0"/>
          </a:endParaRPr>
        </a:p>
      </dsp:txBody>
      <dsp:txXfrm>
        <a:off x="4282612" y="2219866"/>
        <a:ext cx="3165741" cy="1899444"/>
      </dsp:txXfrm>
    </dsp:sp>
    <dsp:sp modelId="{2CFBD13D-1957-4C8D-ABA0-179B896FDDB9}">
      <dsp:nvSpPr>
        <dsp:cNvPr id="0" name=""/>
        <dsp:cNvSpPr/>
      </dsp:nvSpPr>
      <dsp:spPr>
        <a:xfrm>
          <a:off x="800296" y="4435885"/>
          <a:ext cx="3165741" cy="1899444"/>
        </a:xfrm>
        <a:prstGeom prst="rect">
          <a:avLst/>
        </a:prstGeom>
        <a:gradFill rotWithShape="0">
          <a:gsLst>
            <a:gs pos="0">
              <a:schemeClr val="accent5">
                <a:hueOff val="-14743566"/>
                <a:satOff val="16500"/>
                <a:lumOff val="942"/>
                <a:alphaOff val="0"/>
                <a:tint val="94000"/>
                <a:satMod val="100000"/>
                <a:lumMod val="104000"/>
              </a:schemeClr>
            </a:gs>
            <a:gs pos="69000">
              <a:schemeClr val="accent5">
                <a:hueOff val="-14743566"/>
                <a:satOff val="16500"/>
                <a:lumOff val="942"/>
                <a:alphaOff val="0"/>
                <a:shade val="86000"/>
                <a:satMod val="130000"/>
                <a:lumMod val="102000"/>
              </a:schemeClr>
            </a:gs>
            <a:gs pos="100000">
              <a:schemeClr val="accent5">
                <a:hueOff val="-14743566"/>
                <a:satOff val="16500"/>
                <a:lumOff val="942"/>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Involuntary euthanasia: </a:t>
          </a:r>
          <a:endParaRPr lang="en-US" sz="1800" kern="1200" dirty="0">
            <a:latin typeface="Arial" panose="020B0604020202020204" pitchFamily="34" charset="0"/>
            <a:cs typeface="Arial" panose="020B0604020202020204" pitchFamily="34" charset="0"/>
          </a:endParaRPr>
        </a:p>
      </dsp:txBody>
      <dsp:txXfrm>
        <a:off x="800296" y="4435885"/>
        <a:ext cx="3165741" cy="1899444"/>
      </dsp:txXfrm>
    </dsp:sp>
    <dsp:sp modelId="{C2429028-9ADA-42F5-AEFB-51FE731F0778}">
      <dsp:nvSpPr>
        <dsp:cNvPr id="0" name=""/>
        <dsp:cNvSpPr/>
      </dsp:nvSpPr>
      <dsp:spPr>
        <a:xfrm>
          <a:off x="4282612" y="4435885"/>
          <a:ext cx="3165741" cy="1899444"/>
        </a:xfrm>
        <a:prstGeom prst="rect">
          <a:avLst/>
        </a:prstGeom>
        <a:gradFill rotWithShape="0">
          <a:gsLst>
            <a:gs pos="0">
              <a:schemeClr val="accent5">
                <a:hueOff val="-18429457"/>
                <a:satOff val="20625"/>
                <a:lumOff val="1177"/>
                <a:alphaOff val="0"/>
                <a:tint val="94000"/>
                <a:satMod val="100000"/>
                <a:lumMod val="104000"/>
              </a:schemeClr>
            </a:gs>
            <a:gs pos="69000">
              <a:schemeClr val="accent5">
                <a:hueOff val="-18429457"/>
                <a:satOff val="20625"/>
                <a:lumOff val="1177"/>
                <a:alphaOff val="0"/>
                <a:shade val="86000"/>
                <a:satMod val="130000"/>
                <a:lumMod val="102000"/>
              </a:schemeClr>
            </a:gs>
            <a:gs pos="100000">
              <a:schemeClr val="accent5">
                <a:hueOff val="-18429457"/>
                <a:satOff val="20625"/>
                <a:lumOff val="1177"/>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panose="020B0604020202020204" pitchFamily="34" charset="0"/>
              <a:cs typeface="Arial" panose="020B0604020202020204" pitchFamily="34" charset="0"/>
            </a:rPr>
            <a:t>When the person who wishes to end their life refuses to give informed consent or when it is thought that someone who cannot give consent because of there their disability, illness or being too young. The person being killed isn’t asked for their opinion or it isn’t taken into account </a:t>
          </a:r>
          <a:r>
            <a:rPr lang="en-GB" sz="1300" b="0" i="0" kern="1200" dirty="0">
              <a:latin typeface="Arial" panose="020B0604020202020204" pitchFamily="34" charset="0"/>
              <a:cs typeface="Arial" panose="020B0604020202020204" pitchFamily="34" charset="0"/>
            </a:rPr>
            <a:t>(</a:t>
          </a:r>
          <a:r>
            <a:rPr lang="en-GB" sz="1300" b="0" i="0" kern="1200" dirty="0" err="1">
              <a:latin typeface="Arial" panose="020B0604020202020204" pitchFamily="34" charset="0"/>
              <a:cs typeface="Arial" panose="020B0604020202020204" pitchFamily="34" charset="0"/>
            </a:rPr>
            <a:t>RightToLifeUK</a:t>
          </a:r>
          <a:r>
            <a:rPr lang="en-GB" sz="1300" b="0" i="0" kern="1200" dirty="0">
              <a:latin typeface="Arial" panose="020B0604020202020204" pitchFamily="34" charset="0"/>
              <a:cs typeface="Arial" panose="020B0604020202020204" pitchFamily="34" charset="0"/>
            </a:rPr>
            <a:t>, 2022),</a:t>
          </a:r>
          <a:endParaRPr lang="en-US" sz="1300" kern="1200" dirty="0">
            <a:latin typeface="Arial" panose="020B0604020202020204" pitchFamily="34" charset="0"/>
            <a:cs typeface="Arial" panose="020B0604020202020204" pitchFamily="34" charset="0"/>
          </a:endParaRPr>
        </a:p>
      </dsp:txBody>
      <dsp:txXfrm>
        <a:off x="4282612" y="4435885"/>
        <a:ext cx="3165741" cy="18994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9878D-F886-4F08-B475-21A0304557E5}">
      <dsp:nvSpPr>
        <dsp:cNvPr id="0" name=""/>
        <dsp:cNvSpPr/>
      </dsp:nvSpPr>
      <dsp:spPr>
        <a:xfrm>
          <a:off x="167729" y="1473"/>
          <a:ext cx="3249755" cy="194985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Personal choice</a:t>
          </a:r>
        </a:p>
      </dsp:txBody>
      <dsp:txXfrm>
        <a:off x="167729" y="1473"/>
        <a:ext cx="3249755" cy="1949853"/>
      </dsp:txXfrm>
    </dsp:sp>
    <dsp:sp modelId="{AD83DB10-0BAE-48C3-A22A-E943F37ED5D3}">
      <dsp:nvSpPr>
        <dsp:cNvPr id="0" name=""/>
        <dsp:cNvSpPr/>
      </dsp:nvSpPr>
      <dsp:spPr>
        <a:xfrm>
          <a:off x="3713894" y="1473"/>
          <a:ext cx="3249755" cy="1949853"/>
        </a:xfrm>
        <a:prstGeom prst="rect">
          <a:avLst/>
        </a:prstGeom>
        <a:solidFill>
          <a:schemeClr val="accent5">
            <a:hueOff val="-3685892"/>
            <a:satOff val="4125"/>
            <a:lumOff val="23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Poor quality of life </a:t>
          </a:r>
        </a:p>
      </dsp:txBody>
      <dsp:txXfrm>
        <a:off x="3713894" y="1473"/>
        <a:ext cx="3249755" cy="1949853"/>
      </dsp:txXfrm>
    </dsp:sp>
    <dsp:sp modelId="{D39F5842-8D05-4716-A43D-B2696A1AF732}">
      <dsp:nvSpPr>
        <dsp:cNvPr id="0" name=""/>
        <dsp:cNvSpPr/>
      </dsp:nvSpPr>
      <dsp:spPr>
        <a:xfrm>
          <a:off x="7317190" y="1473"/>
          <a:ext cx="3249755" cy="1949853"/>
        </a:xfrm>
        <a:prstGeom prst="rect">
          <a:avLst/>
        </a:prstGeom>
        <a:solidFill>
          <a:schemeClr val="accent5">
            <a:hueOff val="-7371783"/>
            <a:satOff val="8250"/>
            <a:lumOff val="47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Right to their own life- individuals should have the right to control their own lives, including the time and method of their own death</a:t>
          </a:r>
        </a:p>
      </dsp:txBody>
      <dsp:txXfrm>
        <a:off x="7317190" y="1473"/>
        <a:ext cx="3249755" cy="1949853"/>
      </dsp:txXfrm>
    </dsp:sp>
    <dsp:sp modelId="{8584345A-15ED-4167-B4F5-5BB0FBEBDAEC}">
      <dsp:nvSpPr>
        <dsp:cNvPr id="0" name=""/>
        <dsp:cNvSpPr/>
      </dsp:nvSpPr>
      <dsp:spPr>
        <a:xfrm>
          <a:off x="167729" y="2276301"/>
          <a:ext cx="3249755" cy="1949853"/>
        </a:xfrm>
        <a:prstGeom prst="rect">
          <a:avLst/>
        </a:prstGeom>
        <a:solidFill>
          <a:schemeClr val="accent5">
            <a:hueOff val="-11057675"/>
            <a:satOff val="12375"/>
            <a:lumOff val="70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An end to suffering- some would say that there are times when living is worse than dying. They say that the pain and suffering of a terminal illness can make life so hard and painful that death may seem like an act of humanity </a:t>
          </a:r>
          <a:r>
            <a:rPr lang="en-US" sz="1700" b="0" i="0" kern="1200" dirty="0">
              <a:latin typeface="Arial" panose="020B0604020202020204" pitchFamily="34" charset="0"/>
              <a:cs typeface="Arial" panose="020B0604020202020204" pitchFamily="34" charset="0"/>
            </a:rPr>
            <a:t>(Rodriquez, 2001).</a:t>
          </a:r>
          <a:endParaRPr lang="en-US" sz="1700" kern="1200" dirty="0">
            <a:latin typeface="Arial" panose="020B0604020202020204" pitchFamily="34" charset="0"/>
            <a:cs typeface="Arial" panose="020B0604020202020204" pitchFamily="34" charset="0"/>
          </a:endParaRPr>
        </a:p>
      </dsp:txBody>
      <dsp:txXfrm>
        <a:off x="167729" y="2276301"/>
        <a:ext cx="3249755" cy="1949853"/>
      </dsp:txXfrm>
    </dsp:sp>
    <dsp:sp modelId="{85614A1A-7FB8-4F99-A207-F32FEF6DF1D0}">
      <dsp:nvSpPr>
        <dsp:cNvPr id="0" name=""/>
        <dsp:cNvSpPr/>
      </dsp:nvSpPr>
      <dsp:spPr>
        <a:xfrm>
          <a:off x="3742459" y="2276301"/>
          <a:ext cx="3249755" cy="1949853"/>
        </a:xfrm>
        <a:prstGeom prst="rect">
          <a:avLst/>
        </a:prstGeom>
        <a:solidFill>
          <a:schemeClr val="accent5">
            <a:hueOff val="-14743566"/>
            <a:satOff val="16500"/>
            <a:lumOff val="942"/>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i="0" kern="1200" dirty="0">
              <a:latin typeface="Arial" panose="020B0604020202020204" pitchFamily="34" charset="0"/>
              <a:cs typeface="Arial" panose="020B0604020202020204" pitchFamily="34" charset="0"/>
            </a:rPr>
            <a:t>Researchers raising ethical issues say legalizing assisted suicide would save the NHS money and free better organs for transplants </a:t>
          </a:r>
          <a:r>
            <a:rPr lang="en-US" sz="1700" kern="1200" dirty="0">
              <a:latin typeface="Arial" panose="020B0604020202020204" pitchFamily="34" charset="0"/>
              <a:cs typeface="Arial" panose="020B0604020202020204" pitchFamily="34" charset="0"/>
            </a:rPr>
            <a:t>(</a:t>
          </a:r>
          <a:r>
            <a:rPr lang="en-US" sz="1700" b="0" i="0" kern="1200" dirty="0">
              <a:latin typeface="Arial" panose="020B0604020202020204" pitchFamily="34" charset="0"/>
              <a:cs typeface="Arial" panose="020B0604020202020204" pitchFamily="34" charset="0"/>
            </a:rPr>
            <a:t>RightToLifeUK, 2020)</a:t>
          </a:r>
          <a:endParaRPr lang="en-US" sz="1700" kern="1200" dirty="0">
            <a:latin typeface="Arial" panose="020B0604020202020204" pitchFamily="34" charset="0"/>
            <a:cs typeface="Arial" panose="020B0604020202020204" pitchFamily="34" charset="0"/>
          </a:endParaRPr>
        </a:p>
      </dsp:txBody>
      <dsp:txXfrm>
        <a:off x="3742459" y="2276301"/>
        <a:ext cx="3249755" cy="1949853"/>
      </dsp:txXfrm>
    </dsp:sp>
    <dsp:sp modelId="{C2EEE4BC-B8C6-4988-9806-6D697A2603EE}">
      <dsp:nvSpPr>
        <dsp:cNvPr id="0" name=""/>
        <dsp:cNvSpPr/>
      </dsp:nvSpPr>
      <dsp:spPr>
        <a:xfrm>
          <a:off x="7317190" y="2276301"/>
          <a:ext cx="3249755" cy="1949853"/>
        </a:xfrm>
        <a:prstGeom prst="rect">
          <a:avLst/>
        </a:prstGeom>
        <a:solidFill>
          <a:schemeClr val="accent5">
            <a:hueOff val="-18429457"/>
            <a:satOff val="20625"/>
            <a:lumOff val="117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Allowing people to die may liberate precious health resources </a:t>
          </a:r>
          <a:r>
            <a:rPr lang="en-US" sz="1700" b="0" i="0" kern="1200" dirty="0">
              <a:latin typeface="Arial" panose="020B0604020202020204" pitchFamily="34" charset="0"/>
              <a:cs typeface="Arial" panose="020B0604020202020204" pitchFamily="34" charset="0"/>
            </a:rPr>
            <a:t>(BBC, 2014)</a:t>
          </a:r>
          <a:endParaRPr lang="en-US" sz="1700" kern="1200" dirty="0">
            <a:latin typeface="Arial" panose="020B0604020202020204" pitchFamily="34" charset="0"/>
            <a:cs typeface="Arial" panose="020B0604020202020204" pitchFamily="34" charset="0"/>
          </a:endParaRPr>
        </a:p>
      </dsp:txBody>
      <dsp:txXfrm>
        <a:off x="7317190" y="2276301"/>
        <a:ext cx="3249755" cy="194985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BAB80-42CB-438E-9E81-63048DEBA4C4}">
      <dsp:nvSpPr>
        <dsp:cNvPr id="0" name=""/>
        <dsp:cNvSpPr/>
      </dsp:nvSpPr>
      <dsp:spPr>
        <a:xfrm>
          <a:off x="765476" y="2196"/>
          <a:ext cx="2886309" cy="1731785"/>
        </a:xfrm>
        <a:prstGeom prst="rect">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kern="1200" dirty="0">
              <a:latin typeface="Arial" panose="020B0604020202020204" pitchFamily="34" charset="0"/>
              <a:cs typeface="Arial" panose="020B0604020202020204" pitchFamily="34" charset="0"/>
            </a:rPr>
            <a:t>People deserve the highest level of safety and security. Humans can now live longer and better lives because of advances in medical technology </a:t>
          </a:r>
          <a:r>
            <a:rPr lang="en-GB" sz="1600" b="0" i="0" kern="1200" dirty="0">
              <a:latin typeface="Arial" panose="020B0604020202020204" pitchFamily="34" charset="0"/>
              <a:cs typeface="Arial" panose="020B0604020202020204" pitchFamily="34" charset="0"/>
            </a:rPr>
            <a:t>(Maisie, no date).</a:t>
          </a:r>
          <a:endParaRPr lang="en-US" sz="1600" b="0" kern="1200" dirty="0">
            <a:latin typeface="Arial" panose="020B0604020202020204" pitchFamily="34" charset="0"/>
            <a:cs typeface="Arial" panose="020B0604020202020204" pitchFamily="34" charset="0"/>
          </a:endParaRPr>
        </a:p>
      </dsp:txBody>
      <dsp:txXfrm>
        <a:off x="765476" y="2196"/>
        <a:ext cx="2886309" cy="1731785"/>
      </dsp:txXfrm>
    </dsp:sp>
    <dsp:sp modelId="{AAC6186D-FE39-4467-9E94-6555694C2EC6}">
      <dsp:nvSpPr>
        <dsp:cNvPr id="0" name=""/>
        <dsp:cNvSpPr/>
      </dsp:nvSpPr>
      <dsp:spPr>
        <a:xfrm>
          <a:off x="3940416" y="2196"/>
          <a:ext cx="2886309" cy="1731785"/>
        </a:xfrm>
        <a:prstGeom prst="rect">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Killing another person is considered murder in most nations, even if the purpose is to alleviate the pain, regardless of whether they have a terminal condition </a:t>
          </a:r>
          <a:r>
            <a:rPr lang="fr-FR" sz="1600" b="0" i="0" kern="1200" dirty="0">
              <a:latin typeface="Arial" panose="020B0604020202020204" pitchFamily="34" charset="0"/>
              <a:cs typeface="Arial" panose="020B0604020202020204" pitchFamily="34" charset="0"/>
            </a:rPr>
            <a:t> (Vivre Dans La Dignité, 2016)</a:t>
          </a:r>
          <a:endParaRPr lang="en-US" sz="1600" kern="1200" dirty="0">
            <a:latin typeface="Arial" panose="020B0604020202020204" pitchFamily="34" charset="0"/>
            <a:cs typeface="Arial" panose="020B0604020202020204" pitchFamily="34" charset="0"/>
          </a:endParaRPr>
        </a:p>
      </dsp:txBody>
      <dsp:txXfrm>
        <a:off x="3940416" y="2196"/>
        <a:ext cx="2886309" cy="1731785"/>
      </dsp:txXfrm>
    </dsp:sp>
    <dsp:sp modelId="{6678B407-40E6-485C-8497-77AF7BF1E9FC}">
      <dsp:nvSpPr>
        <dsp:cNvPr id="0" name=""/>
        <dsp:cNvSpPr/>
      </dsp:nvSpPr>
      <dsp:spPr>
        <a:xfrm>
          <a:off x="7115357" y="2196"/>
          <a:ext cx="2886309" cy="1731785"/>
        </a:xfrm>
        <a:prstGeom prst="rect">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fr-FR" sz="1600" kern="1200" dirty="0" err="1">
              <a:latin typeface="Arial" panose="020B0604020202020204" pitchFamily="34" charset="0"/>
              <a:cs typeface="Arial" panose="020B0604020202020204" pitchFamily="34" charset="0"/>
            </a:rPr>
            <a:t>Religious</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beliefs</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many</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believe</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that</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only</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god</a:t>
          </a:r>
          <a:r>
            <a:rPr lang="fr-FR" sz="1600" kern="1200" dirty="0">
              <a:latin typeface="Arial" panose="020B0604020202020204" pitchFamily="34" charset="0"/>
              <a:cs typeface="Arial" panose="020B0604020202020204" pitchFamily="34" charset="0"/>
            </a:rPr>
            <a:t> has the right to end the life of </a:t>
          </a:r>
          <a:r>
            <a:rPr lang="fr-FR" sz="1600" kern="1200" dirty="0" err="1">
              <a:latin typeface="Arial" panose="020B0604020202020204" pitchFamily="34" charset="0"/>
              <a:cs typeface="Arial" panose="020B0604020202020204" pitchFamily="34" charset="0"/>
            </a:rPr>
            <a:t>every</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human</a:t>
          </a:r>
          <a:r>
            <a:rPr lang="fr-FR" sz="1600" kern="1200" dirty="0">
              <a:latin typeface="Arial" panose="020B0604020202020204" pitchFamily="34" charset="0"/>
              <a:cs typeface="Arial" panose="020B0604020202020204" pitchFamily="34" charset="0"/>
            </a:rPr>
            <a:t> </a:t>
          </a:r>
          <a:r>
            <a:rPr lang="fr-FR" sz="1600" kern="1200" dirty="0" err="1">
              <a:latin typeface="Arial" panose="020B0604020202020204" pitchFamily="34" charset="0"/>
              <a:cs typeface="Arial" panose="020B0604020202020204" pitchFamily="34" charset="0"/>
            </a:rPr>
            <a:t>being</a:t>
          </a:r>
          <a:r>
            <a:rPr lang="fr-FR" sz="1600" kern="1200" dirty="0">
              <a:latin typeface="Arial" panose="020B0604020202020204" pitchFamily="34" charset="0"/>
              <a:cs typeface="Arial" panose="020B0604020202020204" pitchFamily="34" charset="0"/>
            </a:rPr>
            <a:t> (</a:t>
          </a:r>
          <a:r>
            <a:rPr lang="en-GB" sz="1600" b="0" i="0" kern="1200" dirty="0">
              <a:latin typeface="Arial" panose="020B0604020202020204" pitchFamily="34" charset="0"/>
              <a:cs typeface="Arial" panose="020B0604020202020204" pitchFamily="34" charset="0"/>
            </a:rPr>
            <a:t>www.clearchemist.co.uk, 2009).</a:t>
          </a:r>
          <a:endParaRPr lang="en-US" sz="1600" kern="1200" dirty="0">
            <a:latin typeface="Arial" panose="020B0604020202020204" pitchFamily="34" charset="0"/>
            <a:cs typeface="Arial" panose="020B0604020202020204" pitchFamily="34" charset="0"/>
          </a:endParaRPr>
        </a:p>
      </dsp:txBody>
      <dsp:txXfrm>
        <a:off x="7115357" y="2196"/>
        <a:ext cx="2886309" cy="1731785"/>
      </dsp:txXfrm>
    </dsp:sp>
    <dsp:sp modelId="{8E330AD4-8316-4EC7-9072-703FBFCD8334}">
      <dsp:nvSpPr>
        <dsp:cNvPr id="0" name=""/>
        <dsp:cNvSpPr/>
      </dsp:nvSpPr>
      <dsp:spPr>
        <a:xfrm>
          <a:off x="2352946" y="2022613"/>
          <a:ext cx="2886309" cy="1731785"/>
        </a:xfrm>
        <a:prstGeom prst="rect">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latin typeface="Arial" panose="020B0604020202020204" pitchFamily="34" charset="0"/>
              <a:cs typeface="Arial" panose="020B0604020202020204" pitchFamily="34" charset="0"/>
            </a:rPr>
            <a:t>Fear of becoming a burden- some feel forced by family to request euthanasia. It pressurises them to commit suicide  out of fear of burdening their families or carers (Debating Europe, no date).</a:t>
          </a:r>
          <a:endParaRPr lang="en-US" sz="1500" kern="1200" dirty="0">
            <a:latin typeface="Arial" panose="020B0604020202020204" pitchFamily="34" charset="0"/>
            <a:cs typeface="Arial" panose="020B0604020202020204" pitchFamily="34" charset="0"/>
          </a:endParaRPr>
        </a:p>
      </dsp:txBody>
      <dsp:txXfrm>
        <a:off x="2352946" y="2022613"/>
        <a:ext cx="2886309" cy="1731785"/>
      </dsp:txXfrm>
    </dsp:sp>
    <dsp:sp modelId="{1314BC31-0D14-4861-8443-F167C3BB9F23}">
      <dsp:nvSpPr>
        <dsp:cNvPr id="0" name=""/>
        <dsp:cNvSpPr/>
      </dsp:nvSpPr>
      <dsp:spPr>
        <a:xfrm>
          <a:off x="5527886" y="2022613"/>
          <a:ext cx="2886309" cy="1731785"/>
        </a:xfrm>
        <a:prstGeom prst="rect">
          <a:avLst/>
        </a:prstGeom>
        <a:gradFill rotWithShape="0">
          <a:gsLst>
            <a:gs pos="0">
              <a:schemeClr val="accent1">
                <a:hueOff val="0"/>
                <a:satOff val="0"/>
                <a:lumOff val="0"/>
                <a:alphaOff val="0"/>
                <a:tint val="94000"/>
                <a:satMod val="100000"/>
                <a:lumMod val="104000"/>
              </a:schemeClr>
            </a:gs>
            <a:gs pos="69000">
              <a:schemeClr val="accent1">
                <a:hueOff val="0"/>
                <a:satOff val="0"/>
                <a:lumOff val="0"/>
                <a:alphaOff val="0"/>
                <a:shade val="86000"/>
                <a:satMod val="130000"/>
                <a:lumMod val="102000"/>
              </a:schemeClr>
            </a:gs>
            <a:gs pos="100000">
              <a:schemeClr val="accent1">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By keeping Euthanasia illegal means that no government can use it for political purposes </a:t>
          </a:r>
          <a:r>
            <a:rPr lang="en-GB" sz="1500" b="0" i="0" kern="1200" dirty="0">
              <a:latin typeface="Arial" panose="020B0604020202020204" pitchFamily="34" charset="0"/>
              <a:cs typeface="Arial" panose="020B0604020202020204" pitchFamily="34" charset="0"/>
            </a:rPr>
            <a:t>(Goodman, 2011)</a:t>
          </a:r>
          <a:endParaRPr lang="en-US" sz="1500" kern="1200" dirty="0">
            <a:latin typeface="Arial" panose="020B0604020202020204" pitchFamily="34" charset="0"/>
            <a:cs typeface="Arial" panose="020B0604020202020204" pitchFamily="34" charset="0"/>
          </a:endParaRPr>
        </a:p>
      </dsp:txBody>
      <dsp:txXfrm>
        <a:off x="5527886" y="2022613"/>
        <a:ext cx="2886309" cy="17317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C6BCC-91DB-4F82-83D0-850AFE876CD7}">
      <dsp:nvSpPr>
        <dsp:cNvPr id="0" name=""/>
        <dsp:cNvSpPr/>
      </dsp:nvSpPr>
      <dsp:spPr>
        <a:xfrm>
          <a:off x="0" y="1600094"/>
          <a:ext cx="9886950" cy="1049835"/>
        </a:xfrm>
        <a:prstGeom prst="rec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latin typeface="Arial" panose="020B0604020202020204" pitchFamily="34" charset="0"/>
              <a:cs typeface="Arial" panose="020B0604020202020204" pitchFamily="34" charset="0"/>
            </a:rPr>
            <a:t>Although euthanasia is illegal in the UK, countries such as  Belgium and the Netherlands have made euthanasia and assisted suicide legal </a:t>
          </a:r>
          <a:r>
            <a:rPr lang="en-US" sz="1900" b="0" i="0" kern="1200" dirty="0">
              <a:latin typeface="Arial" panose="020B0604020202020204" pitchFamily="34" charset="0"/>
              <a:cs typeface="Arial" panose="020B0604020202020204" pitchFamily="34" charset="0"/>
            </a:rPr>
            <a:t>(The guardian, 2017).</a:t>
          </a:r>
          <a:endParaRPr lang="en-US" sz="1900" kern="1200" dirty="0">
            <a:latin typeface="Arial" panose="020B0604020202020204" pitchFamily="34" charset="0"/>
            <a:cs typeface="Arial" panose="020B0604020202020204" pitchFamily="34" charset="0"/>
          </a:endParaRPr>
        </a:p>
      </dsp:txBody>
      <dsp:txXfrm>
        <a:off x="0" y="1600094"/>
        <a:ext cx="9886950" cy="1049835"/>
      </dsp:txXfrm>
    </dsp:sp>
    <dsp:sp modelId="{FCFCDA2C-09EF-4272-9D0D-B1C7AAA28DE5}">
      <dsp:nvSpPr>
        <dsp:cNvPr id="0" name=""/>
        <dsp:cNvSpPr/>
      </dsp:nvSpPr>
      <dsp:spPr>
        <a:xfrm rot="10800000">
          <a:off x="0" y="1195"/>
          <a:ext cx="9886950" cy="1614646"/>
        </a:xfrm>
        <a:prstGeom prst="upArrowCallout">
          <a:avLst/>
        </a:prstGeom>
        <a:gradFill rotWithShape="0">
          <a:gsLst>
            <a:gs pos="0">
              <a:schemeClr val="dk2">
                <a:hueOff val="0"/>
                <a:satOff val="0"/>
                <a:lumOff val="0"/>
                <a:alphaOff val="0"/>
                <a:tint val="94000"/>
                <a:satMod val="100000"/>
                <a:lumMod val="104000"/>
              </a:schemeClr>
            </a:gs>
            <a:gs pos="69000">
              <a:schemeClr val="dk2">
                <a:hueOff val="0"/>
                <a:satOff val="0"/>
                <a:lumOff val="0"/>
                <a:alphaOff val="0"/>
                <a:shade val="86000"/>
                <a:satMod val="130000"/>
                <a:lumMod val="102000"/>
              </a:schemeClr>
            </a:gs>
            <a:gs pos="100000">
              <a:schemeClr val="dk2">
                <a:hueOff val="0"/>
                <a:satOff val="0"/>
                <a:lumOff val="0"/>
                <a:alphaOff val="0"/>
                <a:shade val="72000"/>
                <a:satMod val="130000"/>
                <a:lumMod val="100000"/>
              </a:schemeClr>
            </a:gs>
          </a:gsLst>
          <a:lin ang="5400000" scaled="0"/>
        </a:gradFill>
        <a:ln>
          <a:noFill/>
        </a:ln>
        <a:effectLst>
          <a:outerShdw blurRad="50800" dist="38100" dir="5400000" sy="96000" rotWithShape="0">
            <a:srgbClr val="000000">
              <a:alpha val="54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In accordance with the British legislation, neither euthanasia nor assisted suicide are permitted. According to the rules of the suicide Act (1961), assisting in suicide is prohibited and punishable by up to 14 years </a:t>
          </a:r>
          <a:r>
            <a:rPr lang="en-GB" sz="1900" b="0" i="0" kern="1200" dirty="0">
              <a:latin typeface="Arial" panose="020B0604020202020204" pitchFamily="34" charset="0"/>
              <a:cs typeface="Arial" panose="020B0604020202020204" pitchFamily="34" charset="0"/>
            </a:rPr>
            <a:t>(NHS, 2020).</a:t>
          </a:r>
          <a:endParaRPr lang="en-US" sz="1900" kern="1200" dirty="0">
            <a:latin typeface="Arial" panose="020B0604020202020204" pitchFamily="34" charset="0"/>
            <a:cs typeface="Arial" panose="020B0604020202020204" pitchFamily="34" charset="0"/>
          </a:endParaRPr>
        </a:p>
      </dsp:txBody>
      <dsp:txXfrm rot="10800000">
        <a:off x="0" y="1195"/>
        <a:ext cx="9886950" cy="10491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B7F5E-74FD-47BD-BAFC-6C9D91F5DFF9}">
      <dsp:nvSpPr>
        <dsp:cNvPr id="0" name=""/>
        <dsp:cNvSpPr/>
      </dsp:nvSpPr>
      <dsp:spPr>
        <a:xfrm>
          <a:off x="0" y="3882640"/>
          <a:ext cx="10216194" cy="849426"/>
        </a:xfrm>
        <a:prstGeom prst="rect">
          <a:avLst/>
        </a:prstGeom>
        <a:solidFill>
          <a:schemeClr val="accent1">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An example of this could be an older person who may suffer with heart diseases may suffer shortness of breath and be unable to continue with daily walks with friends. This reduces socializing.</a:t>
          </a:r>
        </a:p>
      </dsp:txBody>
      <dsp:txXfrm>
        <a:off x="0" y="3882640"/>
        <a:ext cx="10216194" cy="849426"/>
      </dsp:txXfrm>
    </dsp:sp>
    <dsp:sp modelId="{C4780165-CDD0-4758-8683-F61A623E89E3}">
      <dsp:nvSpPr>
        <dsp:cNvPr id="0" name=""/>
        <dsp:cNvSpPr/>
      </dsp:nvSpPr>
      <dsp:spPr>
        <a:xfrm rot="10800000">
          <a:off x="0" y="2588963"/>
          <a:ext cx="10216194" cy="1306418"/>
        </a:xfrm>
        <a:prstGeom prst="upArrowCallout">
          <a:avLst/>
        </a:prstGeom>
        <a:solidFill>
          <a:schemeClr val="accent4">
            <a:lumMod val="40000"/>
            <a:lumOff val="6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This theory views old age as a time of mutual separation between the individual and society, such as retirement. This is one of the earliest attempts in modern culture to explain old age (Larkin, 2009).</a:t>
          </a:r>
        </a:p>
      </dsp:txBody>
      <dsp:txXfrm rot="10800000">
        <a:off x="0" y="2588963"/>
        <a:ext cx="10216194" cy="848871"/>
      </dsp:txXfrm>
    </dsp:sp>
    <dsp:sp modelId="{D3D62B6F-A696-4586-AB2D-6C8F033E9AF4}">
      <dsp:nvSpPr>
        <dsp:cNvPr id="0" name=""/>
        <dsp:cNvSpPr/>
      </dsp:nvSpPr>
      <dsp:spPr>
        <a:xfrm rot="10800000">
          <a:off x="0" y="1295286"/>
          <a:ext cx="10216194" cy="1306418"/>
        </a:xfrm>
        <a:prstGeom prst="upArrowCallout">
          <a:avLst/>
        </a:prstGeom>
        <a:solidFill>
          <a:schemeClr val="accent5">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At the end-of-life, the elderly withdraw from society as they slow down. The elderly and society both detach in disengagement. </a:t>
          </a:r>
        </a:p>
      </dsp:txBody>
      <dsp:txXfrm rot="10800000">
        <a:off x="0" y="1295286"/>
        <a:ext cx="10216194" cy="848871"/>
      </dsp:txXfrm>
    </dsp:sp>
    <dsp:sp modelId="{5331973F-CD74-4EB4-BDC0-3B3B8D22FA17}">
      <dsp:nvSpPr>
        <dsp:cNvPr id="0" name=""/>
        <dsp:cNvSpPr/>
      </dsp:nvSpPr>
      <dsp:spPr>
        <a:xfrm rot="10800000">
          <a:off x="0" y="1609"/>
          <a:ext cx="10216194" cy="1306418"/>
        </a:xfrm>
        <a:prstGeom prst="upArrowCallout">
          <a:avLst/>
        </a:prstGeom>
        <a:solidFill>
          <a:schemeClr val="accent5">
            <a:lumMod val="7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Disengagement theory </a:t>
          </a:r>
          <a:endParaRPr lang="en-US" sz="1600" kern="1200" dirty="0">
            <a:latin typeface="Arial" panose="020B0604020202020204" pitchFamily="34" charset="0"/>
            <a:cs typeface="Arial" panose="020B0604020202020204" pitchFamily="34" charset="0"/>
          </a:endParaRPr>
        </a:p>
      </dsp:txBody>
      <dsp:txXfrm rot="10800000">
        <a:off x="0" y="1609"/>
        <a:ext cx="10216194" cy="84887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5AB49-764D-4EA4-94AF-59ED8AC0C1F0}">
      <dsp:nvSpPr>
        <dsp:cNvPr id="0" name=""/>
        <dsp:cNvSpPr/>
      </dsp:nvSpPr>
      <dsp:spPr>
        <a:xfrm>
          <a:off x="9601" y="0"/>
          <a:ext cx="1987398" cy="330582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The opposite of the disengagement theory. </a:t>
          </a:r>
        </a:p>
      </dsp:txBody>
      <dsp:txXfrm>
        <a:off x="67810" y="58209"/>
        <a:ext cx="1870980" cy="3189402"/>
      </dsp:txXfrm>
    </dsp:sp>
    <dsp:sp modelId="{3690AE21-AB91-4E80-81BF-888B2ECC2AA0}">
      <dsp:nvSpPr>
        <dsp:cNvPr id="0" name=""/>
        <dsp:cNvSpPr/>
      </dsp:nvSpPr>
      <dsp:spPr>
        <a:xfrm>
          <a:off x="2195739" y="1406472"/>
          <a:ext cx="421328" cy="4928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2195739" y="1505047"/>
        <a:ext cx="294930" cy="295724"/>
      </dsp:txXfrm>
    </dsp:sp>
    <dsp:sp modelId="{0F342390-362B-4340-AB3B-65DAF00100AF}">
      <dsp:nvSpPr>
        <dsp:cNvPr id="0" name=""/>
        <dsp:cNvSpPr/>
      </dsp:nvSpPr>
      <dsp:spPr>
        <a:xfrm>
          <a:off x="2791959" y="0"/>
          <a:ext cx="1987398" cy="330582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According to this theory, the more active an involved the elderly are, the more likely they are to be content in their lives. It also indicates that the more active they are, the more likely they are to age successfully. However, due to physical changes connected with age, this maybe challenging for the elderly (</a:t>
          </a:r>
          <a:r>
            <a:rPr lang="en-US" sz="1400" kern="1200" dirty="0" err="1">
              <a:latin typeface="Arial" panose="020B0604020202020204" pitchFamily="34" charset="0"/>
              <a:cs typeface="Arial" panose="020B0604020202020204" pitchFamily="34" charset="0"/>
            </a:rPr>
            <a:t>Mauk</a:t>
          </a:r>
          <a:r>
            <a:rPr lang="en-US" sz="1400" kern="1200" dirty="0">
              <a:latin typeface="Arial" panose="020B0604020202020204" pitchFamily="34" charset="0"/>
              <a:cs typeface="Arial" panose="020B0604020202020204" pitchFamily="34" charset="0"/>
            </a:rPr>
            <a:t>, 2010). </a:t>
          </a:r>
        </a:p>
      </dsp:txBody>
      <dsp:txXfrm>
        <a:off x="2850168" y="58209"/>
        <a:ext cx="1870980" cy="3189402"/>
      </dsp:txXfrm>
    </dsp:sp>
    <dsp:sp modelId="{DD795017-3602-4983-846D-9BE96941D6CB}">
      <dsp:nvSpPr>
        <dsp:cNvPr id="0" name=""/>
        <dsp:cNvSpPr/>
      </dsp:nvSpPr>
      <dsp:spPr>
        <a:xfrm>
          <a:off x="4978097" y="1406472"/>
          <a:ext cx="421328" cy="49287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4978097" y="1505047"/>
        <a:ext cx="294930" cy="295724"/>
      </dsp:txXfrm>
    </dsp:sp>
    <dsp:sp modelId="{160DD92D-39BF-4270-8208-E94B18CA2F3B}">
      <dsp:nvSpPr>
        <dsp:cNvPr id="0" name=""/>
        <dsp:cNvSpPr/>
      </dsp:nvSpPr>
      <dsp:spPr>
        <a:xfrm>
          <a:off x="5574317" y="0"/>
          <a:ext cx="1987398" cy="330582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An example of this could be that an older person who has retired from work but then takes on a volunteer role</a:t>
          </a:r>
          <a:r>
            <a:rPr lang="en-US" sz="1500" kern="1200" dirty="0"/>
            <a:t>.</a:t>
          </a:r>
        </a:p>
      </dsp:txBody>
      <dsp:txXfrm>
        <a:off x="5632526" y="58209"/>
        <a:ext cx="1870980" cy="3189402"/>
      </dsp:txXfrm>
    </dsp:sp>
    <dsp:sp modelId="{BC6AE219-C18B-4FD4-940A-B0F18F442FF9}">
      <dsp:nvSpPr>
        <dsp:cNvPr id="0" name=""/>
        <dsp:cNvSpPr/>
      </dsp:nvSpPr>
      <dsp:spPr>
        <a:xfrm>
          <a:off x="7760455" y="1406472"/>
          <a:ext cx="421328" cy="492874"/>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760455" y="1505047"/>
        <a:ext cx="294930" cy="295724"/>
      </dsp:txXfrm>
    </dsp:sp>
    <dsp:sp modelId="{45B7D345-5A17-493F-85C2-0654954381BB}">
      <dsp:nvSpPr>
        <dsp:cNvPr id="0" name=""/>
        <dsp:cNvSpPr/>
      </dsp:nvSpPr>
      <dsp:spPr>
        <a:xfrm>
          <a:off x="8356675" y="0"/>
          <a:ext cx="1987398" cy="330582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Even though a person is approaching the end of their life, it doesn’t mean that they can't still be active in someway whether that be walking, talking or singing, because this theory states that people who are active have greater levels of well-being.</a:t>
          </a:r>
        </a:p>
      </dsp:txBody>
      <dsp:txXfrm>
        <a:off x="8414884" y="58209"/>
        <a:ext cx="1870980" cy="318940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5D8A7-5E27-4CA8-9C5D-05146D8D9CC2}">
      <dsp:nvSpPr>
        <dsp:cNvPr id="0" name=""/>
        <dsp:cNvSpPr/>
      </dsp:nvSpPr>
      <dsp:spPr>
        <a:xfrm>
          <a:off x="0" y="1400"/>
          <a:ext cx="5016860" cy="1839093"/>
        </a:xfrm>
        <a:prstGeom prst="roundRect">
          <a:avLst/>
        </a:prstGeom>
        <a:solidFill>
          <a:srgbClr val="FF000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latin typeface="Arial" panose="020B0604020202020204" pitchFamily="34" charset="0"/>
              <a:cs typeface="Arial" panose="020B0604020202020204" pitchFamily="34" charset="0"/>
            </a:rPr>
            <a:t>Maslow’s hierarchy of needs is a psychological theory that explains why people do things by looking for different kinds of needs. Humans are driven to meet their needs in a certain order.</a:t>
          </a:r>
        </a:p>
      </dsp:txBody>
      <dsp:txXfrm>
        <a:off x="89777" y="91177"/>
        <a:ext cx="4837306" cy="1659539"/>
      </dsp:txXfrm>
    </dsp:sp>
    <dsp:sp modelId="{F8506410-16C4-45B3-AEDE-36E8C2033BBF}">
      <dsp:nvSpPr>
        <dsp:cNvPr id="0" name=""/>
        <dsp:cNvSpPr/>
      </dsp:nvSpPr>
      <dsp:spPr>
        <a:xfrm>
          <a:off x="0" y="1854641"/>
          <a:ext cx="5016860" cy="183909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The list starts with the most basic needs and then moves on to the more complex ones. For someone who is towards the end of their life, it may be important for them to reach the peak of Maslow's hierarchy as opposed to being at the bottom </a:t>
          </a:r>
          <a:r>
            <a:rPr lang="en-US" sz="2000" b="1" i="0" kern="1200" dirty="0">
              <a:latin typeface="Arial" panose="020B0604020202020204" pitchFamily="34" charset="0"/>
              <a:cs typeface="Arial" panose="020B0604020202020204" pitchFamily="34" charset="0"/>
            </a:rPr>
            <a:t>(McLeod, 2018).</a:t>
          </a:r>
          <a:endParaRPr lang="en-US" sz="2000" b="1" kern="1200" dirty="0">
            <a:latin typeface="Arial" panose="020B0604020202020204" pitchFamily="34" charset="0"/>
            <a:cs typeface="Arial" panose="020B0604020202020204" pitchFamily="34" charset="0"/>
          </a:endParaRPr>
        </a:p>
      </dsp:txBody>
      <dsp:txXfrm>
        <a:off x="89777" y="1944418"/>
        <a:ext cx="4837306" cy="1659539"/>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855AC5-6CD8-4A21-87A8-FF7B926D6B59}"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0DD38E-DC82-4C2C-BAED-461F09731C03}" type="slidenum">
              <a:rPr lang="en-GB" smtClean="0"/>
              <a:t>‹#›</a:t>
            </a:fld>
            <a:endParaRPr lang="en-GB"/>
          </a:p>
        </p:txBody>
      </p:sp>
    </p:spTree>
    <p:extLst>
      <p:ext uri="{BB962C8B-B14F-4D97-AF65-F5344CB8AC3E}">
        <p14:creationId xmlns:p14="http://schemas.microsoft.com/office/powerpoint/2010/main" val="3169309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0DD38E-DC82-4C2C-BAED-461F09731C03}" type="slidenum">
              <a:rPr lang="en-GB" smtClean="0"/>
              <a:t>2</a:t>
            </a:fld>
            <a:endParaRPr lang="en-GB"/>
          </a:p>
        </p:txBody>
      </p:sp>
    </p:spTree>
    <p:extLst>
      <p:ext uri="{BB962C8B-B14F-4D97-AF65-F5344CB8AC3E}">
        <p14:creationId xmlns:p14="http://schemas.microsoft.com/office/powerpoint/2010/main" val="109307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0DD38E-DC82-4C2C-BAED-461F09731C03}" type="slidenum">
              <a:rPr lang="en-GB" smtClean="0"/>
              <a:t>6</a:t>
            </a:fld>
            <a:endParaRPr lang="en-GB"/>
          </a:p>
        </p:txBody>
      </p:sp>
    </p:spTree>
    <p:extLst>
      <p:ext uri="{BB962C8B-B14F-4D97-AF65-F5344CB8AC3E}">
        <p14:creationId xmlns:p14="http://schemas.microsoft.com/office/powerpoint/2010/main" val="1040197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0DD38E-DC82-4C2C-BAED-461F09731C03}" type="slidenum">
              <a:rPr lang="en-GB" smtClean="0"/>
              <a:t>7</a:t>
            </a:fld>
            <a:endParaRPr lang="en-GB"/>
          </a:p>
        </p:txBody>
      </p:sp>
    </p:spTree>
    <p:extLst>
      <p:ext uri="{BB962C8B-B14F-4D97-AF65-F5344CB8AC3E}">
        <p14:creationId xmlns:p14="http://schemas.microsoft.com/office/powerpoint/2010/main" val="3609701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0DD38E-DC82-4C2C-BAED-461F09731C03}" type="slidenum">
              <a:rPr lang="en-GB" smtClean="0"/>
              <a:t>14</a:t>
            </a:fld>
            <a:endParaRPr lang="en-GB"/>
          </a:p>
        </p:txBody>
      </p:sp>
    </p:spTree>
    <p:extLst>
      <p:ext uri="{BB962C8B-B14F-4D97-AF65-F5344CB8AC3E}">
        <p14:creationId xmlns:p14="http://schemas.microsoft.com/office/powerpoint/2010/main" val="384048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0DD38E-DC82-4C2C-BAED-461F09731C03}" type="slidenum">
              <a:rPr lang="en-GB" smtClean="0"/>
              <a:t>19</a:t>
            </a:fld>
            <a:endParaRPr lang="en-GB"/>
          </a:p>
        </p:txBody>
      </p:sp>
    </p:spTree>
    <p:extLst>
      <p:ext uri="{BB962C8B-B14F-4D97-AF65-F5344CB8AC3E}">
        <p14:creationId xmlns:p14="http://schemas.microsoft.com/office/powerpoint/2010/main" val="13506623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1172491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74908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6841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70341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90742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60447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79099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39027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8333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9141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244585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6039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97242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1704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611500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257411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3991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02AC24A9-CCB6-4F8D-B8DB-C2F3692CFA5A}" type="datetimeFigureOut">
              <a:rPr lang="en-US" smtClean="0"/>
              <a:t>3/3/2023</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858193980"/>
      </p:ext>
    </p:extLst>
  </p:cSld>
  <p:clrMap bg1="dk1" tx1="lt1" bg2="dk2" tx2="lt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6.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7.pn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16.jpeg"/><Relationship Id="rId7" Type="http://schemas.openxmlformats.org/officeDocument/2006/relationships/diagramColors" Target="../diagrams/colors1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17.png"/><Relationship Id="rId7" Type="http://schemas.openxmlformats.org/officeDocument/2006/relationships/diagramColors" Target="../diagrams/colors1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3.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25.xml.rels><?xml version="1.0" encoding="UTF-8" standalone="yes"?>
<Relationships xmlns="http://schemas.openxmlformats.org/package/2006/relationships"><Relationship Id="rId3" Type="http://schemas.openxmlformats.org/officeDocument/2006/relationships/hyperlink" Target="https://www.ageuk.org.uk/information-advice/money-legal/legal-issues/advance-decisions/" TargetMode="External"/><Relationship Id="rId7" Type="http://schemas.openxmlformats.org/officeDocument/2006/relationships/hyperlink" Target="https://www.carehome.co.uk/advice/what-is-a-residential-care-hom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medicalnewstoday.com/articles/182951" TargetMode="External"/><Relationship Id="rId5" Type="http://schemas.openxmlformats.org/officeDocument/2006/relationships/hyperlink" Target="https://www.bondcare.co.uk/care-homes/bromford-lane-care-home/" TargetMode="External"/><Relationship Id="rId4" Type="http://schemas.openxmlformats.org/officeDocument/2006/relationships/hyperlink" Target="https://www.bbc.co.uk/ethics/euthanasia/infavour/infavour_1.shtml"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citizensadvice.org.uk/law-and-courts/discrimination/about-discrimination/equality-act-2010-discrimination-and-your-right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gov.uk/government/publications/care-act-2014-part-1-factsheets/care-act-factsheets" TargetMode="External"/><Relationship Id="rId5" Type="http://schemas.openxmlformats.org/officeDocument/2006/relationships/hyperlink" Target="https://soapboxie.com/social-issues/Euthanasia-pros-and-cons-Should-people-have-the-right-to-die" TargetMode="External"/><Relationship Id="rId4" Type="http://schemas.openxmlformats.org/officeDocument/2006/relationships/hyperlink" Target="https://dailycaring.com/what-is-a-dnr-do-not-resuscitat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canadacollege.edu/dreamers/docs/Maslows-Hierarchy-of-Needs.pdf" TargetMode="External"/><Relationship Id="rId3" Type="http://schemas.openxmlformats.org/officeDocument/2006/relationships/hyperlink" Target="https://www.helpinghandshomecare.co.uk/home-care-services/what-is-a-home-carer/#:~:text=A%20home%20carer%20provides%20flexible" TargetMode="External"/><Relationship Id="rId7" Type="http://schemas.openxmlformats.org/officeDocument/2006/relationships/hyperlink" Target="https://www.mariecurie.org.uk/media/press-releases/new-report-reveals-the-barriers-that-prevent-many-people-with-dementia-accessing-high-quality-end-of-life-care/103268"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lcps.org/cms/lib4/VA01000195/Centricity/Domain/10718/Mercy%20Killing%20Article%201.pdf" TargetMode="External"/><Relationship Id="rId5" Type="http://schemas.openxmlformats.org/officeDocument/2006/relationships/hyperlink" Target="https://www.euractiv.com/section/politics/short_news/portuguese-president-vetoes-unconstitutional-euthanasia-bill/" TargetMode="External"/><Relationship Id="rId4" Type="http://schemas.openxmlformats.org/officeDocument/2006/relationships/hyperlink" Target="https://www.thoughtco.com/maslows-hierarchy-of-needs-4582571"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www.england.nhs.uk/eolc/" TargetMode="External"/><Relationship Id="rId3" Type="http://schemas.openxmlformats.org/officeDocument/2006/relationships/hyperlink" Target="https://www.nice.org.uk/guidance/ng142/documents/evidence-review-18" TargetMode="External"/><Relationship Id="rId7" Type="http://schemas.openxmlformats.org/officeDocument/2006/relationships/hyperlink" Target="https://www.nhs.uk/conditions/end-of-life-care/hospice-car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nhs.uk/conditions/euthanasia-and-assisted-suicide" TargetMode="External"/><Relationship Id="rId5" Type="http://schemas.openxmlformats.org/officeDocument/2006/relationships/hyperlink" Target="https://www.nhs.uk/conditions/euthanasia-and-assisted-suicide/" TargetMode="External"/><Relationship Id="rId4" Type="http://schemas.openxmlformats.org/officeDocument/2006/relationships/hyperlink" Target="https://www.nia.nih.gov/health/providing-comfort-end-life" TargetMode="External"/><Relationship Id="rId9" Type="http://schemas.openxmlformats.org/officeDocument/2006/relationships/hyperlink" Target="https://www.nhs.uk/conditions/end-of-life-care/what-it-involves-and-when-it-starts/"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medicinenet.com/role_of_a_nurse_advocate_in_end-of-life_care/article.htm" TargetMode="External"/><Relationship Id="rId3" Type="http://schemas.openxmlformats.org/officeDocument/2006/relationships/hyperlink" Target="https://oaklandcare.com/latest-news/five-benefits-person-centred-approach/" TargetMode="External"/><Relationship Id="rId7" Type="http://schemas.openxmlformats.org/officeDocument/2006/relationships/hyperlink" Target="https://righttolife.org.uk/knowledgebase/assisted-suicide-and-euthanasia?gclid=EAIaIQobChMIier4loeV_QIVh6ztCh2z0QZ2EAAYASAAEgLeMvD_Bw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righttolife.org.uk/news/assisted-suicide-will-save-nhs-money-and-provide-organs-researchers-argue" TargetMode="External"/><Relationship Id="rId5" Type="http://schemas.openxmlformats.org/officeDocument/2006/relationships/hyperlink" Target="https://eapcnet.wordpress.com/2017/07/05/what-matters-to-me-a-human-rights-approach-to-end-of-life-care/" TargetMode="External"/><Relationship Id="rId4" Type="http://schemas.openxmlformats.org/officeDocument/2006/relationships/hyperlink" Target="https://voice.ons.org/advocacy/oncology-nurses-are-making-a-difference-in-policy-and-advocacy"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fremantletrust.org/help-and-advice/what-is-the-difference-between-a-care-home-and-a-nursing-home" TargetMode="External"/><Relationship Id="rId3" Type="http://schemas.openxmlformats.org/officeDocument/2006/relationships/hyperlink" Target="https://www.theguardian.com/society/2014/jul/17/euthanasia-assisted-suicide-laws-world" TargetMode="External"/><Relationship Id="rId7" Type="http://schemas.openxmlformats.org/officeDocument/2006/relationships/hyperlink" Target="https://www.clearchemist.co.uk/az-health/euthanasia-and-assisted-suicide/arguments-for-and-against-euthanasia-and-assisted-suicid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who.int/news-room/fact-sheets/detail/palliative-care" TargetMode="External"/><Relationship Id="rId5" Type="http://schemas.openxmlformats.org/officeDocument/2006/relationships/hyperlink" Target="https://vivredignite.org/en/against-euthanasia/" TargetMode="External"/><Relationship Id="rId4" Type="http://schemas.openxmlformats.org/officeDocument/2006/relationships/hyperlink" Target="https://ukcareguide.co.uk/home-care-services/" TargetMode="External"/><Relationship Id="rId9" Type="http://schemas.openxmlformats.org/officeDocument/2006/relationships/hyperlink" Target="https://www.careuk.com/help-advice/what-s-the-difference-between-a-care-home-and-a-nursing-ho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12BD3-30BD-FB16-CF72-ED8C02D1B879}"/>
              </a:ext>
            </a:extLst>
          </p:cNvPr>
          <p:cNvSpPr>
            <a:spLocks noGrp="1"/>
          </p:cNvSpPr>
          <p:nvPr>
            <p:ph type="title"/>
          </p:nvPr>
        </p:nvSpPr>
        <p:spPr>
          <a:xfrm>
            <a:off x="7255564" y="834888"/>
            <a:ext cx="4314645" cy="1268958"/>
          </a:xfrm>
        </p:spPr>
        <p:txBody>
          <a:bodyPr vert="horz" lIns="91440" tIns="45720" rIns="91440" bIns="45720" rtlCol="0" anchor="b">
            <a:normAutofit fontScale="90000"/>
          </a:bodyPr>
          <a:lstStyle/>
          <a:p>
            <a:r>
              <a:rPr lang="en-US" sz="3200" b="1" u="sng" dirty="0">
                <a:latin typeface="Arial" panose="020B0604020202020204" pitchFamily="34" charset="0"/>
                <a:cs typeface="Arial" panose="020B0604020202020204" pitchFamily="34" charset="0"/>
              </a:rPr>
              <a:t>Living with care- the older person</a:t>
            </a:r>
          </a:p>
        </p:txBody>
      </p:sp>
      <p:pic>
        <p:nvPicPr>
          <p:cNvPr id="27" name="Picture 24" descr="Two people holding hands">
            <a:extLst>
              <a:ext uri="{FF2B5EF4-FFF2-40B4-BE49-F238E27FC236}">
                <a16:creationId xmlns:a16="http://schemas.microsoft.com/office/drawing/2014/main" id="{E26A4ABA-792F-7E9F-CA80-41C852B98EED}"/>
              </a:ext>
            </a:extLst>
          </p:cNvPr>
          <p:cNvPicPr>
            <a:picLocks noChangeAspect="1"/>
          </p:cNvPicPr>
          <p:nvPr/>
        </p:nvPicPr>
        <p:blipFill rotWithShape="1">
          <a:blip r:embed="rId2"/>
          <a:srcRect l="15798" r="19065"/>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4" name="TextBox 3">
            <a:extLst>
              <a:ext uri="{FF2B5EF4-FFF2-40B4-BE49-F238E27FC236}">
                <a16:creationId xmlns:a16="http://schemas.microsoft.com/office/drawing/2014/main" id="{6ADD9D97-5248-9FEF-3A4A-4FD1CF8BEF5E}"/>
              </a:ext>
            </a:extLst>
          </p:cNvPr>
          <p:cNvSpPr txBox="1"/>
          <p:nvPr/>
        </p:nvSpPr>
        <p:spPr>
          <a:xfrm>
            <a:off x="7255563" y="2557587"/>
            <a:ext cx="4314645" cy="3717317"/>
          </a:xfrm>
          <a:prstGeom prst="rect">
            <a:avLst/>
          </a:prstGeom>
        </p:spPr>
        <p:txBody>
          <a:bodyPr vert="horz" lIns="91440" tIns="45720" rIns="91440" bIns="45720" rtlCol="0" anchor="t">
            <a:normAutofit/>
          </a:bodyPr>
          <a:lstStyle/>
          <a:p>
            <a:pPr indent="-228600" defTabSz="914400">
              <a:lnSpc>
                <a:spcPct val="11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SABA PARVEEN- 20114411</a:t>
            </a:r>
          </a:p>
          <a:p>
            <a:pPr indent="-228600" defTabSz="914400">
              <a:lnSpc>
                <a:spcPct val="11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BMHP6009_BIRM</a:t>
            </a:r>
          </a:p>
          <a:p>
            <a:pPr indent="-228600" defTabSz="914400">
              <a:lnSpc>
                <a:spcPct val="11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JOANNE DAVIES</a:t>
            </a:r>
          </a:p>
        </p:txBody>
      </p:sp>
    </p:spTree>
    <p:extLst>
      <p:ext uri="{BB962C8B-B14F-4D97-AF65-F5344CB8AC3E}">
        <p14:creationId xmlns:p14="http://schemas.microsoft.com/office/powerpoint/2010/main" val="1884676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72561-BCC2-1F59-7C0E-487BF0364213}"/>
              </a:ext>
            </a:extLst>
          </p:cNvPr>
          <p:cNvSpPr>
            <a:spLocks noGrp="1"/>
          </p:cNvSpPr>
          <p:nvPr>
            <p:ph type="title"/>
          </p:nvPr>
        </p:nvSpPr>
        <p:spPr>
          <a:xfrm>
            <a:off x="7872575" y="628651"/>
            <a:ext cx="3643150" cy="5584259"/>
          </a:xfrm>
        </p:spPr>
        <p:txBody>
          <a:bodyPr vert="horz" lIns="91440" tIns="45720" rIns="91440" bIns="45720" rtlCol="0">
            <a:normAutofit/>
          </a:bodyPr>
          <a:lstStyle/>
          <a:p>
            <a:r>
              <a:rPr lang="en-US" sz="3100" u="sng" dirty="0">
                <a:latin typeface="Arial" panose="020B0604020202020204" pitchFamily="34" charset="0"/>
                <a:cs typeface="Arial" panose="020B0604020202020204" pitchFamily="34" charset="0"/>
              </a:rPr>
              <a:t>Introduction </a:t>
            </a:r>
          </a:p>
        </p:txBody>
      </p:sp>
      <p:graphicFrame>
        <p:nvGraphicFramePr>
          <p:cNvPr id="6" name="TextBox 3">
            <a:extLst>
              <a:ext uri="{FF2B5EF4-FFF2-40B4-BE49-F238E27FC236}">
                <a16:creationId xmlns:a16="http://schemas.microsoft.com/office/drawing/2014/main" id="{F7C9EAC3-D696-D517-C943-23EEDF562E06}"/>
              </a:ext>
            </a:extLst>
          </p:cNvPr>
          <p:cNvGraphicFramePr/>
          <p:nvPr>
            <p:extLst>
              <p:ext uri="{D42A27DB-BD31-4B8C-83A1-F6EECF244321}">
                <p14:modId xmlns:p14="http://schemas.microsoft.com/office/powerpoint/2010/main" val="97644497"/>
              </p:ext>
            </p:extLst>
          </p:nvPr>
        </p:nvGraphicFramePr>
        <p:xfrm>
          <a:off x="1082675" y="1095375"/>
          <a:ext cx="6003925" cy="46958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9044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25">
          <a:fgClr>
            <a:schemeClr val="tx2">
              <a:lumMod val="75000"/>
            </a:schemeClr>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816CA-7F44-55F0-3043-3DA5932253A4}"/>
              </a:ext>
            </a:extLst>
          </p:cNvPr>
          <p:cNvSpPr>
            <a:spLocks noGrp="1"/>
          </p:cNvSpPr>
          <p:nvPr>
            <p:ph type="title"/>
          </p:nvPr>
        </p:nvSpPr>
        <p:spPr>
          <a:xfrm>
            <a:off x="811089" y="552800"/>
            <a:ext cx="10506456" cy="1014984"/>
          </a:xfrm>
        </p:spPr>
        <p:txBody>
          <a:bodyPr anchor="b">
            <a:noAutofit/>
          </a:bodyPr>
          <a:lstStyle/>
          <a:p>
            <a:pPr algn="ctr"/>
            <a:r>
              <a:rPr lang="en-GB" sz="3600" b="1" dirty="0">
                <a:latin typeface="Arial" panose="020B0604020202020204" pitchFamily="34" charset="0"/>
                <a:cs typeface="Arial" panose="020B0604020202020204" pitchFamily="34" charset="0"/>
              </a:rPr>
              <a:t> </a:t>
            </a:r>
            <a:r>
              <a:rPr lang="en-GB" sz="3600" b="1" u="sng" dirty="0">
                <a:latin typeface="Arial" panose="020B0604020202020204" pitchFamily="34" charset="0"/>
                <a:cs typeface="Arial" panose="020B0604020202020204" pitchFamily="34" charset="0"/>
              </a:rPr>
              <a:t>END-OF-LIFE CARE</a:t>
            </a:r>
          </a:p>
        </p:txBody>
      </p:sp>
      <p:graphicFrame>
        <p:nvGraphicFramePr>
          <p:cNvPr id="5" name="Content Placeholder 2">
            <a:extLst>
              <a:ext uri="{FF2B5EF4-FFF2-40B4-BE49-F238E27FC236}">
                <a16:creationId xmlns:a16="http://schemas.microsoft.com/office/drawing/2014/main" id="{1DD90A37-C20C-9D4A-58C4-5C29DE615F8F}"/>
              </a:ext>
            </a:extLst>
          </p:cNvPr>
          <p:cNvGraphicFramePr>
            <a:graphicFrameLocks noGrp="1"/>
          </p:cNvGraphicFramePr>
          <p:nvPr>
            <p:ph idx="1"/>
            <p:extLst>
              <p:ext uri="{D42A27DB-BD31-4B8C-83A1-F6EECF244321}">
                <p14:modId xmlns:p14="http://schemas.microsoft.com/office/powerpoint/2010/main" val="4072245547"/>
              </p:ext>
            </p:extLst>
          </p:nvPr>
        </p:nvGraphicFramePr>
        <p:xfrm>
          <a:off x="392927" y="1814947"/>
          <a:ext cx="11573786"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19410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6E927-431C-2123-57E2-8BF1CC5A4ABD}"/>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Palliative care</a:t>
            </a:r>
            <a:br>
              <a:rPr lang="en-US" dirty="0"/>
            </a:br>
            <a:endParaRPr lang="en-US" dirty="0"/>
          </a:p>
        </p:txBody>
      </p:sp>
      <p:sp>
        <p:nvSpPr>
          <p:cNvPr id="9" name="TextBox 8">
            <a:extLst>
              <a:ext uri="{FF2B5EF4-FFF2-40B4-BE49-F238E27FC236}">
                <a16:creationId xmlns:a16="http://schemas.microsoft.com/office/drawing/2014/main" id="{73BB62FB-FCF8-74D9-540E-7FC3763CD093}"/>
              </a:ext>
            </a:extLst>
          </p:cNvPr>
          <p:cNvSpPr txBox="1"/>
          <p:nvPr/>
        </p:nvSpPr>
        <p:spPr>
          <a:xfrm>
            <a:off x="913795" y="2096064"/>
            <a:ext cx="5433842" cy="3695136"/>
          </a:xfrm>
          <a:prstGeom prst="rect">
            <a:avLst/>
          </a:prstGeom>
        </p:spPr>
        <p:txBody>
          <a:bodyPr vert="horz" lIns="91440" tIns="45720" rIns="91440" bIns="45720" rtlCol="0">
            <a:normAutofit/>
          </a:bodyPr>
          <a:lstStyle/>
          <a:p>
            <a:pPr lvl="0" algn="just" defTabSz="914400">
              <a:lnSpc>
                <a:spcPct val="120000"/>
              </a:lnSpc>
              <a:spcBef>
                <a:spcPct val="0"/>
              </a:spcBef>
              <a:spcAft>
                <a:spcPct val="35000"/>
              </a:spcAft>
            </a:pPr>
            <a:r>
              <a:rPr lang="en-US" sz="240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The world health organization states that palliative care is a way to improve the quality of life for patients and their families who are dealing with problems caused by progressive illness that is likely to end in death. </a:t>
            </a:r>
            <a:r>
              <a:rPr lang="en-US" sz="2400" b="0" i="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(NHS England, 2019).</a:t>
            </a:r>
            <a:endParaRPr lang="en-US" sz="240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endParaRPr>
          </a:p>
        </p:txBody>
      </p:sp>
      <p:pic>
        <p:nvPicPr>
          <p:cNvPr id="7" name="Picture 6" descr="Logo, company name&#10;&#10;Description automatically generated">
            <a:extLst>
              <a:ext uri="{FF2B5EF4-FFF2-40B4-BE49-F238E27FC236}">
                <a16:creationId xmlns:a16="http://schemas.microsoft.com/office/drawing/2014/main" id="{6A3D348F-6E9C-A2D0-D5D2-BA32404A14C3}"/>
              </a:ext>
            </a:extLst>
          </p:cNvPr>
          <p:cNvPicPr>
            <a:picLocks noChangeAspect="1"/>
          </p:cNvPicPr>
          <p:nvPr/>
        </p:nvPicPr>
        <p:blipFill rotWithShape="1">
          <a:blip r:embed="rId3"/>
          <a:srcRect l="17434" r="10273" b="1"/>
          <a:stretch/>
        </p:blipFill>
        <p:spPr>
          <a:xfrm>
            <a:off x="7665703" y="2636875"/>
            <a:ext cx="4185069" cy="302471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11" name="TextBox 10">
            <a:extLst>
              <a:ext uri="{FF2B5EF4-FFF2-40B4-BE49-F238E27FC236}">
                <a16:creationId xmlns:a16="http://schemas.microsoft.com/office/drawing/2014/main" id="{0A010089-5877-BAC8-EF2D-72D95E34D19A}"/>
              </a:ext>
            </a:extLst>
          </p:cNvPr>
          <p:cNvSpPr txBox="1"/>
          <p:nvPr/>
        </p:nvSpPr>
        <p:spPr>
          <a:xfrm>
            <a:off x="9758238" y="6363234"/>
            <a:ext cx="3250096" cy="307777"/>
          </a:xfrm>
          <a:prstGeom prst="rect">
            <a:avLst/>
          </a:prstGeom>
          <a:noFill/>
        </p:spPr>
        <p:txBody>
          <a:bodyPr wrap="square">
            <a:spAutoFit/>
          </a:bodyPr>
          <a:lstStyle/>
          <a:p>
            <a:pPr>
              <a:spcAft>
                <a:spcPts val="600"/>
              </a:spcAft>
            </a:pPr>
            <a:r>
              <a:rPr lang="en-GB" sz="1400" b="0" i="0" dirty="0">
                <a:effectLst/>
              </a:rPr>
              <a:t>(</a:t>
            </a:r>
            <a:r>
              <a:rPr lang="en-GB" sz="1400" b="0" i="0" dirty="0">
                <a:effectLst/>
                <a:latin typeface="Arial" panose="020B0604020202020204" pitchFamily="34" charset="0"/>
                <a:cs typeface="Arial" panose="020B0604020202020204" pitchFamily="34" charset="0"/>
              </a:rPr>
              <a:t>Ehospice.com, n</a:t>
            </a:r>
            <a:r>
              <a:rPr lang="en-GB" sz="1400" dirty="0">
                <a:latin typeface="Arial" panose="020B0604020202020204" pitchFamily="34" charset="0"/>
                <a:cs typeface="Arial" panose="020B0604020202020204" pitchFamily="34" charset="0"/>
              </a:rPr>
              <a:t>o </a:t>
            </a:r>
            <a:r>
              <a:rPr lang="en-GB" sz="1400" b="0" i="0" dirty="0">
                <a:effectLst/>
                <a:latin typeface="Arial" panose="020B0604020202020204" pitchFamily="34" charset="0"/>
                <a:cs typeface="Arial" panose="020B0604020202020204" pitchFamily="34" charset="0"/>
              </a:rPr>
              <a:t>date.)</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4792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E0AF0-40BE-D7A4-147A-9AF9FA1AFA09}"/>
              </a:ext>
            </a:extLst>
          </p:cNvPr>
          <p:cNvSpPr>
            <a:spLocks noGrp="1"/>
          </p:cNvSpPr>
          <p:nvPr>
            <p:ph type="title"/>
          </p:nvPr>
        </p:nvSpPr>
        <p:spPr>
          <a:xfrm>
            <a:off x="6925585" y="357637"/>
            <a:ext cx="4550521" cy="1110181"/>
          </a:xfrm>
        </p:spPr>
        <p:txBody>
          <a:bodyPr vert="horz" lIns="91440" tIns="45720" rIns="91440" bIns="45720" rtlCol="0" anchor="ctr">
            <a:normAutofit/>
          </a:bodyPr>
          <a:lstStyle/>
          <a:p>
            <a:r>
              <a:rPr lang="en-US" sz="3200" u="sng" dirty="0">
                <a:latin typeface="Arial" panose="020B0604020202020204" pitchFamily="34" charset="0"/>
                <a:cs typeface="Arial" panose="020B0604020202020204" pitchFamily="34" charset="0"/>
              </a:rPr>
              <a:t>RESIDENTIAL HOMES</a:t>
            </a:r>
          </a:p>
        </p:txBody>
      </p:sp>
      <p:pic>
        <p:nvPicPr>
          <p:cNvPr id="6" name="Picture 5" descr="A group of people standing outside a building&#10;&#10;Description automatically generated with medium confidence">
            <a:extLst>
              <a:ext uri="{FF2B5EF4-FFF2-40B4-BE49-F238E27FC236}">
                <a16:creationId xmlns:a16="http://schemas.microsoft.com/office/drawing/2014/main" id="{7F6B1CC4-B83E-5417-00A0-A11EDC0137FC}"/>
              </a:ext>
            </a:extLst>
          </p:cNvPr>
          <p:cNvPicPr>
            <a:picLocks noChangeAspect="1"/>
          </p:cNvPicPr>
          <p:nvPr/>
        </p:nvPicPr>
        <p:blipFill rotWithShape="1">
          <a:blip r:embed="rId3"/>
          <a:srcRect l="24723" r="16166"/>
          <a:stretch/>
        </p:blipFill>
        <p:spPr>
          <a:xfrm>
            <a:off x="7412097" y="1700014"/>
            <a:ext cx="4254774" cy="4500856"/>
          </a:xfrm>
          <a:prstGeom prst="rect">
            <a:avLst/>
          </a:prstGeom>
        </p:spPr>
      </p:pic>
      <p:sp>
        <p:nvSpPr>
          <p:cNvPr id="5" name="TextBox 4">
            <a:extLst>
              <a:ext uri="{FF2B5EF4-FFF2-40B4-BE49-F238E27FC236}">
                <a16:creationId xmlns:a16="http://schemas.microsoft.com/office/drawing/2014/main" id="{E72B9E17-40CD-29CB-ABCD-C88BD6FCFB48}"/>
              </a:ext>
            </a:extLst>
          </p:cNvPr>
          <p:cNvSpPr txBox="1"/>
          <p:nvPr/>
        </p:nvSpPr>
        <p:spPr>
          <a:xfrm>
            <a:off x="533513" y="2690400"/>
            <a:ext cx="4824121" cy="2016772"/>
          </a:xfrm>
          <a:prstGeom prst="rect">
            <a:avLst/>
          </a:prstGeom>
        </p:spPr>
        <p:txBody>
          <a:bodyPr vert="horz" lIns="91440" tIns="45720" rIns="91440" bIns="45720" rtlCol="0">
            <a:normAutofit/>
          </a:bodyPr>
          <a:lstStyle/>
          <a:p>
            <a:pPr marR="0" lvl="0" algn="just" defTabSz="914400" fontAlgn="auto">
              <a:lnSpc>
                <a:spcPct val="120000"/>
              </a:lnSpc>
              <a:spcBef>
                <a:spcPts val="0"/>
              </a:spcBef>
              <a:spcAft>
                <a:spcPts val="600"/>
              </a:spcAft>
              <a:buClrTx/>
              <a:buSzTx/>
              <a:tabLst/>
              <a:defRPr/>
            </a:pPr>
            <a:r>
              <a:rPr kumimoji="0" lang="en-US" sz="2000" b="1"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rPr>
              <a:t>Assistance with personal care, tasks including bathing, clothing, toileting, medication  and ambulation are some of the services offered by residential care facilities (Carehome.co.uk, 2021).</a:t>
            </a:r>
          </a:p>
        </p:txBody>
      </p:sp>
      <p:cxnSp>
        <p:nvCxnSpPr>
          <p:cNvPr id="15" name="Straight Connector 10">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2D8787A-E1F6-FEE2-3E0C-5C58EC70B8CC}"/>
              </a:ext>
            </a:extLst>
          </p:cNvPr>
          <p:cNvSpPr txBox="1"/>
          <p:nvPr/>
        </p:nvSpPr>
        <p:spPr>
          <a:xfrm>
            <a:off x="8589320" y="6200870"/>
            <a:ext cx="6138332" cy="369332"/>
          </a:xfrm>
          <a:prstGeom prst="rect">
            <a:avLst/>
          </a:prstGeom>
          <a:noFill/>
        </p:spPr>
        <p:txBody>
          <a:bodyPr wrap="square">
            <a:spAutoFit/>
          </a:bodyPr>
          <a:lstStyle/>
          <a:p>
            <a:r>
              <a:rPr lang="en-GB" sz="1400" b="0" i="0" dirty="0">
                <a:effectLst/>
                <a:latin typeface="Arial" panose="020B0604020202020204" pitchFamily="34" charset="0"/>
                <a:cs typeface="Arial" panose="020B0604020202020204" pitchFamily="34" charset="0"/>
              </a:rPr>
              <a:t>(</a:t>
            </a:r>
            <a:r>
              <a:rPr lang="en-GB" sz="1400" b="1" i="0" dirty="0" err="1">
                <a:effectLst/>
                <a:latin typeface="Arial" panose="020B0604020202020204" pitchFamily="34" charset="0"/>
                <a:cs typeface="Arial" panose="020B0604020202020204" pitchFamily="34" charset="0"/>
              </a:rPr>
              <a:t>Bondcare</a:t>
            </a:r>
            <a:r>
              <a:rPr lang="en-GB" sz="1400" b="1" i="0" dirty="0">
                <a:effectLst/>
                <a:latin typeface="Arial" panose="020B0604020202020204" pitchFamily="34" charset="0"/>
                <a:cs typeface="Arial" panose="020B0604020202020204" pitchFamily="34" charset="0"/>
              </a:rPr>
              <a:t>, no date</a:t>
            </a:r>
            <a:r>
              <a:rPr lang="en-GB" b="1" i="0" dirty="0">
                <a:solidFill>
                  <a:srgbClr val="2C3E50"/>
                </a:solidFill>
                <a:effectLst/>
              </a:rPr>
              <a:t>)</a:t>
            </a:r>
            <a:endParaRPr lang="en-GB" b="1" dirty="0"/>
          </a:p>
        </p:txBody>
      </p:sp>
      <p:sp>
        <p:nvSpPr>
          <p:cNvPr id="12" name="TextBox 11">
            <a:extLst>
              <a:ext uri="{FF2B5EF4-FFF2-40B4-BE49-F238E27FC236}">
                <a16:creationId xmlns:a16="http://schemas.microsoft.com/office/drawing/2014/main" id="{7F955B45-A90C-8861-1701-801EABFC3955}"/>
              </a:ext>
            </a:extLst>
          </p:cNvPr>
          <p:cNvSpPr txBox="1"/>
          <p:nvPr/>
        </p:nvSpPr>
        <p:spPr>
          <a:xfrm>
            <a:off x="603626" y="430928"/>
            <a:ext cx="4754012" cy="1569660"/>
          </a:xfrm>
          <a:prstGeom prst="rect">
            <a:avLst/>
          </a:prstGeom>
          <a:noFill/>
        </p:spPr>
        <p:txBody>
          <a:bodyPr wrap="square">
            <a:spAutoFit/>
          </a:bodyPr>
          <a:lstStyle/>
          <a:p>
            <a:pPr algn="ctr"/>
            <a:r>
              <a:rPr lang="en-US" sz="3200" b="1" u="sng" dirty="0">
                <a:latin typeface="Arial" panose="020B0604020202020204" pitchFamily="34" charset="0"/>
                <a:cs typeface="Arial" panose="020B0604020202020204" pitchFamily="34" charset="0"/>
              </a:rPr>
              <a:t>Care and support available in different settings </a:t>
            </a:r>
            <a:endParaRPr lang="en-GB" sz="32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82796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B03C8E17-A139-4EFD-A536-48D5DBB93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BB88B-F6CB-247B-CEA1-D65AB4594475}"/>
              </a:ext>
            </a:extLst>
          </p:cNvPr>
          <p:cNvSpPr>
            <a:spLocks noGrp="1"/>
          </p:cNvSpPr>
          <p:nvPr>
            <p:ph type="title"/>
          </p:nvPr>
        </p:nvSpPr>
        <p:spPr>
          <a:xfrm>
            <a:off x="7267992" y="598183"/>
            <a:ext cx="3982709" cy="814787"/>
          </a:xfrm>
        </p:spPr>
        <p:txBody>
          <a:bodyPr vert="horz" lIns="91440" tIns="45720" rIns="91440" bIns="45720" rtlCol="0" anchor="ctr">
            <a:normAutofit/>
          </a:bodyPr>
          <a:lstStyle/>
          <a:p>
            <a:r>
              <a:rPr lang="en-US" sz="2900" u="sng" dirty="0">
                <a:latin typeface="Arial" panose="020B0604020202020204" pitchFamily="34" charset="0"/>
                <a:cs typeface="Arial" panose="020B0604020202020204" pitchFamily="34" charset="0"/>
              </a:rPr>
              <a:t>NURSING HOMES</a:t>
            </a:r>
          </a:p>
        </p:txBody>
      </p:sp>
      <p:sp>
        <p:nvSpPr>
          <p:cNvPr id="8" name="TextBox 7">
            <a:extLst>
              <a:ext uri="{FF2B5EF4-FFF2-40B4-BE49-F238E27FC236}">
                <a16:creationId xmlns:a16="http://schemas.microsoft.com/office/drawing/2014/main" id="{39973CB3-A572-7A2D-FD4E-73E21C1A794C}"/>
              </a:ext>
            </a:extLst>
          </p:cNvPr>
          <p:cNvSpPr txBox="1"/>
          <p:nvPr/>
        </p:nvSpPr>
        <p:spPr>
          <a:xfrm>
            <a:off x="532498" y="1209702"/>
            <a:ext cx="5041564" cy="5191098"/>
          </a:xfrm>
          <a:prstGeom prst="rect">
            <a:avLst/>
          </a:prstGeom>
        </p:spPr>
        <p:txBody>
          <a:bodyPr vert="horz" lIns="91440" tIns="45720" rIns="91440" bIns="45720" rtlCol="0">
            <a:normAutofit/>
          </a:bodyPr>
          <a:lstStyle/>
          <a:p>
            <a:pPr marL="342900" marR="0" lvl="0" indent="-342900" algn="just" defTabSz="914400" fontAlgn="auto">
              <a:lnSpc>
                <a:spcPct val="110000"/>
              </a:lnSpc>
              <a:spcBef>
                <a:spcPts val="0"/>
              </a:spcBef>
              <a:spcAft>
                <a:spcPts val="600"/>
              </a:spcAft>
              <a:buClrTx/>
              <a:buSzTx/>
              <a:buFont typeface="Arial" panose="020B0604020202020204" pitchFamily="34" charset="0"/>
              <a:buChar char="•"/>
              <a:tabLst/>
              <a:defRPr/>
            </a:pPr>
            <a:r>
              <a:rPr lang="en-US" sz="200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Similar to residential homes</a:t>
            </a:r>
          </a:p>
          <a:p>
            <a:pPr marR="0" lvl="0" algn="just" defTabSz="914400" fontAlgn="auto">
              <a:lnSpc>
                <a:spcPct val="110000"/>
              </a:lnSpc>
              <a:spcBef>
                <a:spcPts val="0"/>
              </a:spcBef>
              <a:spcAft>
                <a:spcPts val="600"/>
              </a:spcAft>
              <a:buClrTx/>
              <a:buSzTx/>
              <a:tabLst/>
              <a:defRPr/>
            </a:pPr>
            <a:endParaRPr lang="en-US" sz="200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endParaRPr>
          </a:p>
          <a:p>
            <a:pPr marL="342900" marR="0" lvl="0" indent="-342900" algn="just" defTabSz="914400" fontAlgn="auto">
              <a:lnSpc>
                <a:spcPct val="11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rPr>
              <a:t>Qualified nurses on site. </a:t>
            </a:r>
          </a:p>
          <a:p>
            <a:pPr marR="0" lvl="0" algn="just" defTabSz="914400" fontAlgn="auto">
              <a:lnSpc>
                <a:spcPct val="110000"/>
              </a:lnSpc>
              <a:spcBef>
                <a:spcPts val="0"/>
              </a:spcBef>
              <a:spcAft>
                <a:spcPts val="600"/>
              </a:spcAft>
              <a:buClrTx/>
              <a:buSzTx/>
              <a:tabLst/>
              <a:defRPr/>
            </a:pPr>
            <a:endParaRPr kumimoji="0" lang="en-US" sz="2000" b="0"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endParaRPr>
          </a:p>
          <a:p>
            <a:pPr marL="342900" marR="0" lvl="0" indent="-342900" algn="just" defTabSz="914400" fontAlgn="auto">
              <a:lnSpc>
                <a:spcPct val="110000"/>
              </a:lnSpc>
              <a:spcBef>
                <a:spcPts val="0"/>
              </a:spcBef>
              <a:spcAft>
                <a:spcPts val="600"/>
              </a:spcAft>
              <a:buClrTx/>
              <a:buSzTx/>
              <a:buFont typeface="Arial" panose="020B0604020202020204" pitchFamily="34" charset="0"/>
              <a:buChar char="•"/>
              <a:tabLst/>
              <a:defRPr/>
            </a:pPr>
            <a:r>
              <a:rPr kumimoji="0" lang="en-US" sz="2000" b="0"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rPr>
              <a:t>Nursing facilities are equipped to design care plans and administer treatments and medical interventions for individuals with advanced requirements. </a:t>
            </a:r>
          </a:p>
          <a:p>
            <a:pPr marR="0" lvl="0" algn="just" defTabSz="914400" fontAlgn="auto">
              <a:lnSpc>
                <a:spcPct val="110000"/>
              </a:lnSpc>
              <a:spcBef>
                <a:spcPts val="0"/>
              </a:spcBef>
              <a:spcAft>
                <a:spcPts val="600"/>
              </a:spcAft>
              <a:buClrTx/>
              <a:buSzTx/>
              <a:tabLst/>
              <a:defRPr/>
            </a:pPr>
            <a:endParaRPr kumimoji="0" lang="en-US" sz="2000" b="0"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endParaRPr>
          </a:p>
          <a:p>
            <a:pPr marL="342900" marR="0" lvl="0" indent="-342900" algn="just" defTabSz="914400" fontAlgn="auto">
              <a:lnSpc>
                <a:spcPct val="110000"/>
              </a:lnSpc>
              <a:spcBef>
                <a:spcPts val="0"/>
              </a:spcBef>
              <a:spcAft>
                <a:spcPts val="600"/>
              </a:spcAft>
              <a:buClrTx/>
              <a:buSzTx/>
              <a:buFont typeface="Arial" panose="020B0604020202020204" pitchFamily="34" charset="0"/>
              <a:buChar char="•"/>
              <a:tabLst/>
              <a:defRPr/>
            </a:pPr>
            <a:r>
              <a:rPr lang="en-US" sz="2000"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Deliver injections and treat wounds </a:t>
            </a:r>
            <a:r>
              <a:rPr kumimoji="0" lang="en-US" sz="2000" b="0" i="0" u="none" strike="noStrike" cap="none" spc="0" normalizeH="0" baseline="0" noProof="0" dirty="0">
                <a:ln>
                  <a:noFill/>
                </a:ln>
                <a:effectLst>
                  <a:outerShdw blurRad="50800" dist="38100" dir="2700000" algn="tl" rotWithShape="0">
                    <a:srgbClr val="000000">
                      <a:alpha val="48000"/>
                    </a:srgbClr>
                  </a:outerShdw>
                </a:effectLst>
                <a:uLnTx/>
                <a:uFillTx/>
                <a:latin typeface="Arial" panose="020B0604020202020204" pitchFamily="34" charset="0"/>
                <a:cs typeface="Arial" panose="020B0604020202020204" pitchFamily="34" charset="0"/>
              </a:rPr>
              <a:t>(Fremantletrust.org, 2021).</a:t>
            </a:r>
          </a:p>
        </p:txBody>
      </p:sp>
      <p:pic>
        <p:nvPicPr>
          <p:cNvPr id="3" name="Picture 2">
            <a:extLst>
              <a:ext uri="{FF2B5EF4-FFF2-40B4-BE49-F238E27FC236}">
                <a16:creationId xmlns:a16="http://schemas.microsoft.com/office/drawing/2014/main" id="{CA399EDF-6A74-1A1A-34F8-0EE2F8FE44EA}"/>
              </a:ext>
            </a:extLst>
          </p:cNvPr>
          <p:cNvPicPr>
            <a:picLocks noChangeAspect="1"/>
          </p:cNvPicPr>
          <p:nvPr/>
        </p:nvPicPr>
        <p:blipFill rotWithShape="1">
          <a:blip r:embed="rId4"/>
          <a:srcRect l="3281" r="276"/>
          <a:stretch/>
        </p:blipFill>
        <p:spPr>
          <a:xfrm>
            <a:off x="6211347" y="1574212"/>
            <a:ext cx="5863099" cy="4045538"/>
          </a:xfrm>
          <a:prstGeom prst="rect">
            <a:avLst/>
          </a:prstGeom>
        </p:spPr>
      </p:pic>
      <p:cxnSp>
        <p:nvCxnSpPr>
          <p:cNvPr id="107" name="Straight Connector 106">
            <a:extLst>
              <a:ext uri="{FF2B5EF4-FFF2-40B4-BE49-F238E27FC236}">
                <a16:creationId xmlns:a16="http://schemas.microsoft.com/office/drawing/2014/main" id="{375D48A8-2626-43C2-A49F-191CD45CAE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39FD0E2-2556-9E49-012C-CA075B391D23}"/>
              </a:ext>
            </a:extLst>
          </p:cNvPr>
          <p:cNvSpPr txBox="1"/>
          <p:nvPr/>
        </p:nvSpPr>
        <p:spPr>
          <a:xfrm>
            <a:off x="8364710" y="5857560"/>
            <a:ext cx="5771981" cy="307777"/>
          </a:xfrm>
          <a:prstGeom prst="rect">
            <a:avLst/>
          </a:prstGeom>
          <a:noFill/>
        </p:spPr>
        <p:txBody>
          <a:bodyPr wrap="square">
            <a:spAutoFit/>
          </a:bodyPr>
          <a:lstStyle/>
          <a:p>
            <a:pPr>
              <a:spcAft>
                <a:spcPts val="600"/>
              </a:spcAft>
            </a:pPr>
            <a:r>
              <a:rPr lang="en-GB" sz="1400" b="0" i="0" dirty="0">
                <a:effectLst/>
              </a:rPr>
              <a:t>(Careuk.com, no date)</a:t>
            </a:r>
            <a:endParaRPr lang="en-GB" sz="1400" dirty="0"/>
          </a:p>
        </p:txBody>
      </p:sp>
    </p:spTree>
    <p:extLst>
      <p:ext uri="{BB962C8B-B14F-4D97-AF65-F5344CB8AC3E}">
        <p14:creationId xmlns:p14="http://schemas.microsoft.com/office/powerpoint/2010/main" val="1961075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8E3A72A-D13A-BA2E-758F-B8A14CE97003}"/>
              </a:ext>
            </a:extLst>
          </p:cNvPr>
          <p:cNvPicPr>
            <a:picLocks noChangeAspect="1"/>
          </p:cNvPicPr>
          <p:nvPr/>
        </p:nvPicPr>
        <p:blipFill rotWithShape="1">
          <a:blip r:embed="rId4"/>
          <a:srcRect l="4090" r="28805" b="-1"/>
          <a:stretch/>
        </p:blipFill>
        <p:spPr>
          <a:xfrm>
            <a:off x="7678736" y="2210935"/>
            <a:ext cx="3511778"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8" name="TextBox 7">
            <a:extLst>
              <a:ext uri="{FF2B5EF4-FFF2-40B4-BE49-F238E27FC236}">
                <a16:creationId xmlns:a16="http://schemas.microsoft.com/office/drawing/2014/main" id="{5D8158D2-D351-D91C-3FFF-9CB48BBC38A4}"/>
              </a:ext>
            </a:extLst>
          </p:cNvPr>
          <p:cNvSpPr txBox="1"/>
          <p:nvPr/>
        </p:nvSpPr>
        <p:spPr>
          <a:xfrm>
            <a:off x="2663687" y="743634"/>
            <a:ext cx="3538331" cy="646331"/>
          </a:xfrm>
          <a:prstGeom prst="rect">
            <a:avLst/>
          </a:prstGeom>
          <a:noFill/>
        </p:spPr>
        <p:txBody>
          <a:bodyPr wrap="square" rtlCol="0">
            <a:spAutoFit/>
          </a:bodyPr>
          <a:lstStyle/>
          <a:p>
            <a:pPr>
              <a:spcAft>
                <a:spcPts val="600"/>
              </a:spcAft>
            </a:pPr>
            <a:r>
              <a:rPr lang="en-GB" sz="3600" b="1" u="sng" dirty="0">
                <a:latin typeface="Arial" panose="020B0604020202020204" pitchFamily="34" charset="0"/>
                <a:cs typeface="Arial" panose="020B0604020202020204" pitchFamily="34" charset="0"/>
              </a:rPr>
              <a:t>HOME CARE</a:t>
            </a:r>
          </a:p>
        </p:txBody>
      </p:sp>
      <p:sp>
        <p:nvSpPr>
          <p:cNvPr id="10" name="TextBox 9">
            <a:extLst>
              <a:ext uri="{FF2B5EF4-FFF2-40B4-BE49-F238E27FC236}">
                <a16:creationId xmlns:a16="http://schemas.microsoft.com/office/drawing/2014/main" id="{8202FE05-CB55-0882-B59C-7760541378F7}"/>
              </a:ext>
            </a:extLst>
          </p:cNvPr>
          <p:cNvSpPr txBox="1"/>
          <p:nvPr/>
        </p:nvSpPr>
        <p:spPr>
          <a:xfrm>
            <a:off x="8573494" y="5791200"/>
            <a:ext cx="3511778" cy="307777"/>
          </a:xfrm>
          <a:prstGeom prst="rect">
            <a:avLst/>
          </a:prstGeom>
          <a:noFill/>
        </p:spPr>
        <p:txBody>
          <a:bodyPr wrap="square">
            <a:spAutoFit/>
          </a:bodyPr>
          <a:lstStyle/>
          <a:p>
            <a:r>
              <a:rPr lang="en-GB" sz="1400" b="0" i="0" dirty="0">
                <a:effectLst/>
                <a:latin typeface="Roboto" panose="02000000000000000000" pitchFamily="2" charset="0"/>
              </a:rPr>
              <a:t>(Northumberland, No date)</a:t>
            </a:r>
            <a:endParaRPr lang="en-GB" sz="1400" dirty="0"/>
          </a:p>
        </p:txBody>
      </p:sp>
      <p:graphicFrame>
        <p:nvGraphicFramePr>
          <p:cNvPr id="18" name="TextBox 5">
            <a:extLst>
              <a:ext uri="{FF2B5EF4-FFF2-40B4-BE49-F238E27FC236}">
                <a16:creationId xmlns:a16="http://schemas.microsoft.com/office/drawing/2014/main" id="{B4425866-7790-0FA5-FFE5-81FEC273E91C}"/>
              </a:ext>
            </a:extLst>
          </p:cNvPr>
          <p:cNvGraphicFramePr/>
          <p:nvPr>
            <p:extLst>
              <p:ext uri="{D42A27DB-BD31-4B8C-83A1-F6EECF244321}">
                <p14:modId xmlns:p14="http://schemas.microsoft.com/office/powerpoint/2010/main" val="1424903055"/>
              </p:ext>
            </p:extLst>
          </p:nvPr>
        </p:nvGraphicFramePr>
        <p:xfrm>
          <a:off x="691763" y="2091193"/>
          <a:ext cx="6574856" cy="37000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860266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F913F05-6821-0B9A-A4A0-27FB1F53DD43}"/>
              </a:ext>
            </a:extLst>
          </p:cNvPr>
          <p:cNvSpPr txBox="1"/>
          <p:nvPr/>
        </p:nvSpPr>
        <p:spPr>
          <a:xfrm>
            <a:off x="836753" y="228964"/>
            <a:ext cx="10353761" cy="1326321"/>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3400" b="1" u="sng" cap="all" dirty="0">
                <a:effectLst>
                  <a:outerShdw blurRad="50800" dist="63500" dir="2700000" algn="tl" rotWithShape="0">
                    <a:srgbClr val="000000">
                      <a:alpha val="48000"/>
                    </a:srgbClr>
                  </a:outerShdw>
                </a:effectLst>
                <a:latin typeface="Arial" panose="020B0604020202020204" pitchFamily="34" charset="0"/>
                <a:ea typeface="+mj-ea"/>
                <a:cs typeface="Arial" panose="020B0604020202020204" pitchFamily="34" charset="0"/>
              </a:rPr>
              <a:t>HOSPICE CARE</a:t>
            </a:r>
          </a:p>
        </p:txBody>
      </p:sp>
      <p:pic>
        <p:nvPicPr>
          <p:cNvPr id="4" name="Picture 3">
            <a:extLst>
              <a:ext uri="{FF2B5EF4-FFF2-40B4-BE49-F238E27FC236}">
                <a16:creationId xmlns:a16="http://schemas.microsoft.com/office/drawing/2014/main" id="{A70E9937-EE56-15F8-8EC6-65F37827AC6E}"/>
              </a:ext>
            </a:extLst>
          </p:cNvPr>
          <p:cNvPicPr>
            <a:picLocks noChangeAspect="1"/>
          </p:cNvPicPr>
          <p:nvPr/>
        </p:nvPicPr>
        <p:blipFill>
          <a:blip r:embed="rId3"/>
          <a:stretch>
            <a:fillRect/>
          </a:stretch>
        </p:blipFill>
        <p:spPr>
          <a:xfrm>
            <a:off x="6684005" y="2136104"/>
            <a:ext cx="4833257" cy="2585792"/>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8" name="TextBox 7">
            <a:extLst>
              <a:ext uri="{FF2B5EF4-FFF2-40B4-BE49-F238E27FC236}">
                <a16:creationId xmlns:a16="http://schemas.microsoft.com/office/drawing/2014/main" id="{797A67CA-161D-9B47-1A29-908A5986B132}"/>
              </a:ext>
            </a:extLst>
          </p:cNvPr>
          <p:cNvSpPr txBox="1"/>
          <p:nvPr/>
        </p:nvSpPr>
        <p:spPr>
          <a:xfrm>
            <a:off x="7235687" y="4917994"/>
            <a:ext cx="4431114" cy="76944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Mesothelioma </a:t>
            </a:r>
            <a:r>
              <a:rPr lang="en-GB" sz="1200" dirty="0" err="1">
                <a:latin typeface="Arial" panose="020B0604020202020204" pitchFamily="34" charset="0"/>
                <a:cs typeface="Arial" panose="020B0604020202020204" pitchFamily="34" charset="0"/>
              </a:rPr>
              <a:t>Center</a:t>
            </a:r>
            <a:r>
              <a:rPr lang="en-GB" sz="1200" dirty="0">
                <a:latin typeface="Arial" panose="020B0604020202020204" pitchFamily="34" charset="0"/>
                <a:cs typeface="Arial" panose="020B0604020202020204" pitchFamily="34" charset="0"/>
              </a:rPr>
              <a:t> - Vital Services for Cancer </a:t>
            </a:r>
            <a:r>
              <a:rPr lang="en-GB" sz="1200" dirty="0">
                <a:highlight>
                  <a:srgbClr val="000000"/>
                </a:highlight>
                <a:latin typeface="Arial" panose="020B0604020202020204" pitchFamily="34" charset="0"/>
                <a:cs typeface="Arial" panose="020B0604020202020204" pitchFamily="34" charset="0"/>
              </a:rPr>
              <a:t>Patients &amp; Families, no date)</a:t>
            </a:r>
          </a:p>
          <a:p>
            <a:endParaRPr lang="en-GB" dirty="0"/>
          </a:p>
        </p:txBody>
      </p:sp>
      <p:graphicFrame>
        <p:nvGraphicFramePr>
          <p:cNvPr id="10" name="TextBox 6">
            <a:extLst>
              <a:ext uri="{FF2B5EF4-FFF2-40B4-BE49-F238E27FC236}">
                <a16:creationId xmlns:a16="http://schemas.microsoft.com/office/drawing/2014/main" id="{90CC59DF-F4C7-8B25-1FDA-CE2369E60403}"/>
              </a:ext>
            </a:extLst>
          </p:cNvPr>
          <p:cNvGraphicFramePr/>
          <p:nvPr>
            <p:extLst>
              <p:ext uri="{D42A27DB-BD31-4B8C-83A1-F6EECF244321}">
                <p14:modId xmlns:p14="http://schemas.microsoft.com/office/powerpoint/2010/main" val="154438017"/>
              </p:ext>
            </p:extLst>
          </p:nvPr>
        </p:nvGraphicFramePr>
        <p:xfrm>
          <a:off x="699110" y="1636005"/>
          <a:ext cx="5016860" cy="3695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22633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0A123-C8A3-0D60-3B8A-C37ABED7152B}"/>
              </a:ext>
            </a:extLst>
          </p:cNvPr>
          <p:cNvSpPr>
            <a:spLocks noGrp="1"/>
          </p:cNvSpPr>
          <p:nvPr>
            <p:ph type="title"/>
          </p:nvPr>
        </p:nvSpPr>
        <p:spPr>
          <a:xfrm>
            <a:off x="919119" y="463501"/>
            <a:ext cx="10353761" cy="1326321"/>
          </a:xfrm>
        </p:spPr>
        <p:txBody>
          <a:bodyPr/>
          <a:lstStyle/>
          <a:p>
            <a:r>
              <a:rPr lang="en-GB" u="sng" dirty="0">
                <a:latin typeface="Arial" panose="020B0604020202020204" pitchFamily="34" charset="0"/>
                <a:cs typeface="Arial" panose="020B0604020202020204" pitchFamily="34" charset="0"/>
              </a:rPr>
              <a:t>Support and care available- interventions</a:t>
            </a:r>
          </a:p>
        </p:txBody>
      </p:sp>
      <p:pic>
        <p:nvPicPr>
          <p:cNvPr id="5" name="Picture 4">
            <a:extLst>
              <a:ext uri="{FF2B5EF4-FFF2-40B4-BE49-F238E27FC236}">
                <a16:creationId xmlns:a16="http://schemas.microsoft.com/office/drawing/2014/main" id="{79D49C15-3CEC-6326-6A53-84B3992A40C2}"/>
              </a:ext>
            </a:extLst>
          </p:cNvPr>
          <p:cNvPicPr>
            <a:picLocks noChangeAspect="1"/>
          </p:cNvPicPr>
          <p:nvPr/>
        </p:nvPicPr>
        <p:blipFill>
          <a:blip r:embed="rId2"/>
          <a:stretch>
            <a:fillRect/>
          </a:stretch>
        </p:blipFill>
        <p:spPr>
          <a:xfrm>
            <a:off x="7283669" y="1935921"/>
            <a:ext cx="4477406" cy="3795417"/>
          </a:xfrm>
          <a:prstGeom prst="rect">
            <a:avLst/>
          </a:prstGeom>
        </p:spPr>
      </p:pic>
      <p:sp>
        <p:nvSpPr>
          <p:cNvPr id="8" name="TextBox 7">
            <a:extLst>
              <a:ext uri="{FF2B5EF4-FFF2-40B4-BE49-F238E27FC236}">
                <a16:creationId xmlns:a16="http://schemas.microsoft.com/office/drawing/2014/main" id="{3BBF022C-86CA-007A-29CC-E48799A9CD11}"/>
              </a:ext>
            </a:extLst>
          </p:cNvPr>
          <p:cNvSpPr txBox="1"/>
          <p:nvPr/>
        </p:nvSpPr>
        <p:spPr>
          <a:xfrm>
            <a:off x="8803070" y="5800241"/>
            <a:ext cx="2540219" cy="276999"/>
          </a:xfrm>
          <a:prstGeom prst="rect">
            <a:avLst/>
          </a:prstGeom>
          <a:noFill/>
        </p:spPr>
        <p:txBody>
          <a:bodyPr wrap="square">
            <a:spAutoFit/>
          </a:bodyPr>
          <a:lstStyle/>
          <a:p>
            <a:r>
              <a:rPr lang="en-GB" sz="1200" b="0" i="0" dirty="0">
                <a:effectLst/>
                <a:latin typeface="Arial" panose="020B0604020202020204" pitchFamily="34" charset="0"/>
                <a:cs typeface="Arial" panose="020B0604020202020204" pitchFamily="34" charset="0"/>
              </a:rPr>
              <a:t>(ONS Voice, n</a:t>
            </a:r>
            <a:r>
              <a:rPr lang="en-GB" sz="1200" dirty="0">
                <a:latin typeface="Arial" panose="020B0604020202020204" pitchFamily="34" charset="0"/>
                <a:cs typeface="Arial" panose="020B0604020202020204" pitchFamily="34" charset="0"/>
              </a:rPr>
              <a:t>o date</a:t>
            </a:r>
            <a:r>
              <a:rPr lang="en-GB" sz="1200" b="0" i="0" dirty="0">
                <a:effectLst/>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graphicFrame>
        <p:nvGraphicFramePr>
          <p:cNvPr id="12" name="TextBox 5">
            <a:extLst>
              <a:ext uri="{FF2B5EF4-FFF2-40B4-BE49-F238E27FC236}">
                <a16:creationId xmlns:a16="http://schemas.microsoft.com/office/drawing/2014/main" id="{F2417AEE-D614-AC1A-0BC9-A3F127ACEE99}"/>
              </a:ext>
            </a:extLst>
          </p:cNvPr>
          <p:cNvGraphicFramePr/>
          <p:nvPr>
            <p:extLst>
              <p:ext uri="{D42A27DB-BD31-4B8C-83A1-F6EECF244321}">
                <p14:modId xmlns:p14="http://schemas.microsoft.com/office/powerpoint/2010/main" val="1349382503"/>
              </p:ext>
            </p:extLst>
          </p:nvPr>
        </p:nvGraphicFramePr>
        <p:xfrm>
          <a:off x="848711" y="2014589"/>
          <a:ext cx="6027010" cy="37856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714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2A33-EF38-1691-FCC7-C3FEE55CA547}"/>
              </a:ext>
            </a:extLst>
          </p:cNvPr>
          <p:cNvSpPr>
            <a:spLocks noGrp="1"/>
          </p:cNvSpPr>
          <p:nvPr>
            <p:ph type="title"/>
          </p:nvPr>
        </p:nvSpPr>
        <p:spPr>
          <a:xfrm>
            <a:off x="7872575" y="628651"/>
            <a:ext cx="3643150" cy="5584259"/>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The gap between need and availability of end-of-life care</a:t>
            </a:r>
          </a:p>
        </p:txBody>
      </p:sp>
      <p:sp>
        <p:nvSpPr>
          <p:cNvPr id="12" name="Rectangle 11">
            <a:extLst>
              <a:ext uri="{FF2B5EF4-FFF2-40B4-BE49-F238E27FC236}">
                <a16:creationId xmlns:a16="http://schemas.microsoft.com/office/drawing/2014/main" id="{CB47E54D-C502-461E-8397-6E20A7160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A816EEA-C74C-4297-9F06-02600C12A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EC2ABC0-8937-0A8D-ED9B-24738DD53ADD}"/>
              </a:ext>
            </a:extLst>
          </p:cNvPr>
          <p:cNvGraphicFramePr/>
          <p:nvPr>
            <p:extLst>
              <p:ext uri="{D42A27DB-BD31-4B8C-83A1-F6EECF244321}">
                <p14:modId xmlns:p14="http://schemas.microsoft.com/office/powerpoint/2010/main" val="1223766253"/>
              </p:ext>
            </p:extLst>
          </p:nvPr>
        </p:nvGraphicFramePr>
        <p:xfrm>
          <a:off x="1082675" y="1095375"/>
          <a:ext cx="6003925" cy="469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4660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C80779C2-DF04-BCE3-1D2D-4868A7D9D184}"/>
              </a:ext>
            </a:extLst>
          </p:cNvPr>
          <p:cNvSpPr txBox="1"/>
          <p:nvPr/>
        </p:nvSpPr>
        <p:spPr>
          <a:xfrm>
            <a:off x="7872575" y="628651"/>
            <a:ext cx="3643150" cy="5584259"/>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000" b="1" cap="all" dirty="0">
                <a:effectLst>
                  <a:outerShdw blurRad="50800" dist="63500" dir="2700000" algn="tl" rotWithShape="0">
                    <a:srgbClr val="000000">
                      <a:alpha val="48000"/>
                    </a:srgbClr>
                  </a:outerShdw>
                </a:effectLst>
                <a:latin typeface="Arial" panose="020B0604020202020204" pitchFamily="34" charset="0"/>
                <a:ea typeface="+mj-ea"/>
                <a:cs typeface="Arial" panose="020B0604020202020204" pitchFamily="34" charset="0"/>
              </a:rPr>
              <a:t>The gap between need and availability of end-of-life care</a:t>
            </a:r>
          </a:p>
        </p:txBody>
      </p:sp>
      <p:sp>
        <p:nvSpPr>
          <p:cNvPr id="18" name="Rectangle 17">
            <a:extLst>
              <a:ext uri="{FF2B5EF4-FFF2-40B4-BE49-F238E27FC236}">
                <a16:creationId xmlns:a16="http://schemas.microsoft.com/office/drawing/2014/main" id="{CB47E54D-C502-461E-8397-6E20A7160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6696075" cy="5391150"/>
          </a:xfrm>
          <a:prstGeom prst="rect">
            <a:avLst/>
          </a:prstGeom>
          <a:solidFill>
            <a:schemeClr val="bg2">
              <a:lumMod val="75000"/>
            </a:schemeClr>
          </a:solidFill>
          <a:ln w="190500" cap="sq">
            <a:solidFill>
              <a:schemeClr val="bg2">
                <a:lumMod val="75000"/>
              </a:schemeClr>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816EEA-C74C-4297-9F06-02600C12A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654" y="799817"/>
            <a:ext cx="6565717" cy="5258367"/>
          </a:xfrm>
          <a:prstGeom prst="rect">
            <a:avLst/>
          </a:prstGeom>
          <a:noFill/>
          <a:ln w="1270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Box 9">
            <a:extLst>
              <a:ext uri="{FF2B5EF4-FFF2-40B4-BE49-F238E27FC236}">
                <a16:creationId xmlns:a16="http://schemas.microsoft.com/office/drawing/2014/main" id="{FEA786D9-FB0A-CFFE-B791-79A3D5B313C0}"/>
              </a:ext>
            </a:extLst>
          </p:cNvPr>
          <p:cNvGraphicFramePr/>
          <p:nvPr>
            <p:extLst>
              <p:ext uri="{D42A27DB-BD31-4B8C-83A1-F6EECF244321}">
                <p14:modId xmlns:p14="http://schemas.microsoft.com/office/powerpoint/2010/main" val="3651240215"/>
              </p:ext>
            </p:extLst>
          </p:nvPr>
        </p:nvGraphicFramePr>
        <p:xfrm>
          <a:off x="1082675" y="1095375"/>
          <a:ext cx="6003925" cy="46958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674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32AD5-E57A-4CDC-3F48-0A9D9EC40CF3}"/>
              </a:ext>
            </a:extLst>
          </p:cNvPr>
          <p:cNvSpPr>
            <a:spLocks noGrp="1"/>
          </p:cNvSpPr>
          <p:nvPr>
            <p:ph type="title"/>
          </p:nvPr>
        </p:nvSpPr>
        <p:spPr>
          <a:xfrm>
            <a:off x="572517" y="0"/>
            <a:ext cx="11046965" cy="1499616"/>
          </a:xfrm>
        </p:spPr>
        <p:txBody>
          <a:bodyPr>
            <a:normAutofit/>
          </a:bodyPr>
          <a:lstStyle/>
          <a:p>
            <a:pPr algn="ctr"/>
            <a:r>
              <a:rPr lang="en-GB" sz="3600" b="1" u="sng" dirty="0">
                <a:latin typeface="Arial" panose="020B0604020202020204" pitchFamily="34" charset="0"/>
                <a:cs typeface="Arial" panose="020B0604020202020204" pitchFamily="34" charset="0"/>
              </a:rPr>
              <a:t>Planning for end-of-life</a:t>
            </a:r>
          </a:p>
        </p:txBody>
      </p:sp>
      <p:sp>
        <p:nvSpPr>
          <p:cNvPr id="5" name="TextBox 4">
            <a:extLst>
              <a:ext uri="{FF2B5EF4-FFF2-40B4-BE49-F238E27FC236}">
                <a16:creationId xmlns:a16="http://schemas.microsoft.com/office/drawing/2014/main" id="{0286881E-3390-51CB-0D12-376EC147361E}"/>
              </a:ext>
            </a:extLst>
          </p:cNvPr>
          <p:cNvSpPr txBox="1"/>
          <p:nvPr/>
        </p:nvSpPr>
        <p:spPr>
          <a:xfrm>
            <a:off x="1472400" y="5580359"/>
            <a:ext cx="2686736" cy="276999"/>
          </a:xfrm>
          <a:prstGeom prst="rect">
            <a:avLst/>
          </a:prstGeom>
          <a:noFill/>
        </p:spPr>
        <p:txBody>
          <a:bodyPr wrap="square" rtlCol="0">
            <a:spAutoFit/>
          </a:bodyPr>
          <a:lstStyle/>
          <a:p>
            <a:r>
              <a:rPr lang="en-GB" sz="1200" b="0" i="0" dirty="0">
                <a:effectLst/>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L</a:t>
            </a:r>
            <a:r>
              <a:rPr lang="en-GB" sz="1200" b="0" i="0" dirty="0" err="1">
                <a:effectLst/>
                <a:latin typeface="Arial" panose="020B0604020202020204" pitchFamily="34" charset="0"/>
                <a:cs typeface="Arial" panose="020B0604020202020204" pitchFamily="34" charset="0"/>
              </a:rPr>
              <a:t>carpenter</a:t>
            </a:r>
            <a:r>
              <a:rPr lang="en-GB" sz="1200" b="0" i="0" dirty="0">
                <a:effectLst/>
                <a:latin typeface="Arial" panose="020B0604020202020204" pitchFamily="34" charset="0"/>
                <a:cs typeface="Arial" panose="020B0604020202020204" pitchFamily="34" charset="0"/>
              </a:rPr>
              <a:t>, no d</a:t>
            </a:r>
            <a:r>
              <a:rPr lang="en-GB" sz="1200" dirty="0">
                <a:latin typeface="Arial" panose="020B0604020202020204" pitchFamily="34" charset="0"/>
                <a:cs typeface="Arial" panose="020B0604020202020204" pitchFamily="34" charset="0"/>
              </a:rPr>
              <a:t>ate</a:t>
            </a:r>
            <a:r>
              <a:rPr lang="en-GB" sz="1200" dirty="0">
                <a:latin typeface="Roboto" panose="02000000000000000000" pitchFamily="2" charset="0"/>
              </a:rPr>
              <a:t>)</a:t>
            </a:r>
            <a:endParaRPr lang="en-GB" sz="1200" dirty="0">
              <a:cs typeface="Arial" panose="020B0604020202020204" pitchFamily="34" charset="0"/>
            </a:endParaRPr>
          </a:p>
        </p:txBody>
      </p:sp>
      <p:pic>
        <p:nvPicPr>
          <p:cNvPr id="6" name="Picture 5" descr="A close-up of a key&#10;&#10;Description automatically generated with low confidence">
            <a:extLst>
              <a:ext uri="{FF2B5EF4-FFF2-40B4-BE49-F238E27FC236}">
                <a16:creationId xmlns:a16="http://schemas.microsoft.com/office/drawing/2014/main" id="{F9589A98-A78F-3423-988F-BD2E81E29DAE}"/>
              </a:ext>
            </a:extLst>
          </p:cNvPr>
          <p:cNvPicPr>
            <a:picLocks noChangeAspect="1"/>
          </p:cNvPicPr>
          <p:nvPr/>
        </p:nvPicPr>
        <p:blipFill>
          <a:blip r:embed="rId2"/>
          <a:stretch>
            <a:fillRect/>
          </a:stretch>
        </p:blipFill>
        <p:spPr>
          <a:xfrm>
            <a:off x="294711" y="1748567"/>
            <a:ext cx="4577865" cy="3582840"/>
          </a:xfrm>
          <a:prstGeom prst="rect">
            <a:avLst/>
          </a:prstGeom>
        </p:spPr>
      </p:pic>
      <p:graphicFrame>
        <p:nvGraphicFramePr>
          <p:cNvPr id="10" name="TextBox 7">
            <a:extLst>
              <a:ext uri="{FF2B5EF4-FFF2-40B4-BE49-F238E27FC236}">
                <a16:creationId xmlns:a16="http://schemas.microsoft.com/office/drawing/2014/main" id="{30BA0310-E6AB-5A2D-76E9-4907FD5D3C3A}"/>
              </a:ext>
            </a:extLst>
          </p:cNvPr>
          <p:cNvGraphicFramePr/>
          <p:nvPr>
            <p:extLst>
              <p:ext uri="{D42A27DB-BD31-4B8C-83A1-F6EECF244321}">
                <p14:modId xmlns:p14="http://schemas.microsoft.com/office/powerpoint/2010/main" val="2646956937"/>
              </p:ext>
            </p:extLst>
          </p:nvPr>
        </p:nvGraphicFramePr>
        <p:xfrm>
          <a:off x="5331681" y="1292222"/>
          <a:ext cx="6170776" cy="49552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0911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094E213D-3FA7-4D59-80B5-015897DCA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4">
            <a:extLst>
              <a:ext uri="{FF2B5EF4-FFF2-40B4-BE49-F238E27FC236}">
                <a16:creationId xmlns:a16="http://schemas.microsoft.com/office/drawing/2014/main" id="{0D63BE23-20C0-4F37-860E-0892A4DE0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52292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What Is a DNR (Do Not Resuscitate Order)? – DailyCaring">
            <a:extLst>
              <a:ext uri="{FF2B5EF4-FFF2-40B4-BE49-F238E27FC236}">
                <a16:creationId xmlns:a16="http://schemas.microsoft.com/office/drawing/2014/main" id="{8D620C38-91AC-7F5A-23C6-EAE4D3E4C8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1857" y="2288134"/>
            <a:ext cx="4450460" cy="257975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6">
            <a:extLst>
              <a:ext uri="{FF2B5EF4-FFF2-40B4-BE49-F238E27FC236}">
                <a16:creationId xmlns:a16="http://schemas.microsoft.com/office/drawing/2014/main" id="{D49AB149-D0D3-42EA-8B4C-F39E213AE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496" y="799817"/>
            <a:ext cx="5109182" cy="5258367"/>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77945069-6441-F1FB-008E-64ED3D307906}"/>
              </a:ext>
            </a:extLst>
          </p:cNvPr>
          <p:cNvSpPr txBox="1"/>
          <p:nvPr/>
        </p:nvSpPr>
        <p:spPr>
          <a:xfrm>
            <a:off x="1141857" y="6340874"/>
            <a:ext cx="4450460" cy="257975"/>
          </a:xfrm>
          <a:prstGeom prst="rect">
            <a:avLst/>
          </a:prstGeom>
          <a:solidFill>
            <a:srgbClr val="000000">
              <a:alpha val="50000"/>
            </a:srgbClr>
          </a:solidFill>
          <a:ln>
            <a:noFill/>
          </a:ln>
        </p:spPr>
        <p:txBody>
          <a:bodyPr wrap="square">
            <a:noAutofit/>
          </a:bodyPr>
          <a:lstStyle/>
          <a:p>
            <a:pPr algn="ctr">
              <a:spcAft>
                <a:spcPts val="600"/>
              </a:spcAft>
            </a:pPr>
            <a:r>
              <a:rPr lang="en-GB" sz="1300" b="0" i="0" dirty="0">
                <a:solidFill>
                  <a:srgbClr val="FFFFFF"/>
                </a:solidFill>
                <a:effectLst/>
                <a:latin typeface="Arial" panose="020B0604020202020204" pitchFamily="34" charset="0"/>
                <a:cs typeface="Arial" panose="020B0604020202020204" pitchFamily="34" charset="0"/>
              </a:rPr>
              <a:t>(Daily Caring, no date</a:t>
            </a:r>
            <a:r>
              <a:rPr lang="en-GB" sz="1300" b="0" i="0" dirty="0">
                <a:solidFill>
                  <a:srgbClr val="FFFFFF"/>
                </a:solidFill>
                <a:effectLst/>
              </a:rPr>
              <a:t>)</a:t>
            </a:r>
            <a:endParaRPr lang="en-GB" sz="1300" dirty="0">
              <a:solidFill>
                <a:srgbClr val="FFFFFF"/>
              </a:solidFill>
            </a:endParaRPr>
          </a:p>
        </p:txBody>
      </p:sp>
      <p:graphicFrame>
        <p:nvGraphicFramePr>
          <p:cNvPr id="14" name="TextBox 4">
            <a:extLst>
              <a:ext uri="{FF2B5EF4-FFF2-40B4-BE49-F238E27FC236}">
                <a16:creationId xmlns:a16="http://schemas.microsoft.com/office/drawing/2014/main" id="{08EBBBB2-5C10-6C7C-1246-C1A1C193D105}"/>
              </a:ext>
            </a:extLst>
          </p:cNvPr>
          <p:cNvGraphicFramePr/>
          <p:nvPr>
            <p:extLst>
              <p:ext uri="{D42A27DB-BD31-4B8C-83A1-F6EECF244321}">
                <p14:modId xmlns:p14="http://schemas.microsoft.com/office/powerpoint/2010/main" val="15357512"/>
              </p:ext>
            </p:extLst>
          </p:nvPr>
        </p:nvGraphicFramePr>
        <p:xfrm>
          <a:off x="6521136" y="620785"/>
          <a:ext cx="5453527" cy="55037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816428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3" name="Picture 2" descr="A bottle of alcohol and a glass of alcohol on a table&#10;&#10;Description automatically generated with low confidence">
            <a:extLst>
              <a:ext uri="{FF2B5EF4-FFF2-40B4-BE49-F238E27FC236}">
                <a16:creationId xmlns:a16="http://schemas.microsoft.com/office/drawing/2014/main" id="{1160C9DC-EF77-AB0A-7AF2-FB266CEFA595}"/>
              </a:ext>
            </a:extLst>
          </p:cNvPr>
          <p:cNvPicPr>
            <a:picLocks noChangeAspect="1"/>
          </p:cNvPicPr>
          <p:nvPr/>
        </p:nvPicPr>
        <p:blipFill rotWithShape="1">
          <a:blip r:embed="rId4"/>
          <a:srcRect l="27860" r="22141"/>
          <a:stretch/>
        </p:blipFill>
        <p:spPr>
          <a:xfrm>
            <a:off x="7566062" y="1956391"/>
            <a:ext cx="3850295" cy="4079907"/>
          </a:xfrm>
          <a:prstGeom prst="rect">
            <a:avLst/>
          </a:prstGeom>
        </p:spPr>
      </p:pic>
      <p:sp>
        <p:nvSpPr>
          <p:cNvPr id="4" name="TextBox 3">
            <a:extLst>
              <a:ext uri="{FF2B5EF4-FFF2-40B4-BE49-F238E27FC236}">
                <a16:creationId xmlns:a16="http://schemas.microsoft.com/office/drawing/2014/main" id="{E8B3E92F-3F96-A3D5-7A74-CC5EF3BD28DF}"/>
              </a:ext>
            </a:extLst>
          </p:cNvPr>
          <p:cNvSpPr txBox="1"/>
          <p:nvPr/>
        </p:nvSpPr>
        <p:spPr>
          <a:xfrm>
            <a:off x="6513534" y="2096064"/>
            <a:ext cx="4754022" cy="3695136"/>
          </a:xfrm>
          <a:prstGeom prst="rect">
            <a:avLst/>
          </a:prstGeom>
        </p:spPr>
        <p:txBody>
          <a:bodyPr vert="horz" lIns="91440" tIns="45720" rIns="91440" bIns="45720" rtlCol="0">
            <a:normAutofit/>
          </a:bodyPr>
          <a:lstStyle/>
          <a:p>
            <a:pPr indent="-228600" defTabSz="914400">
              <a:lnSpc>
                <a:spcPct val="120000"/>
              </a:lnSpc>
              <a:spcAft>
                <a:spcPts val="600"/>
              </a:spcAft>
              <a:buClr>
                <a:schemeClr val="accent1"/>
              </a:buClr>
              <a:buFont typeface="Arial" panose="020B0604020202020204" pitchFamily="34" charset="0"/>
              <a:buChar char="•"/>
            </a:pPr>
            <a:endParaRPr lang="en-US" dirty="0">
              <a:effectLst>
                <a:outerShdw blurRad="50800" dist="38100" dir="2700000" algn="tl" rotWithShape="0">
                  <a:srgbClr val="000000">
                    <a:alpha val="48000"/>
                  </a:srgbClr>
                </a:outerShdw>
              </a:effectLst>
            </a:endParaRPr>
          </a:p>
        </p:txBody>
      </p:sp>
      <p:cxnSp>
        <p:nvCxnSpPr>
          <p:cNvPr id="9" name="Straight Connector 8">
            <a:extLst>
              <a:ext uri="{FF2B5EF4-FFF2-40B4-BE49-F238E27FC236}">
                <a16:creationId xmlns:a16="http://schemas.microsoft.com/office/drawing/2014/main" id="{E0DCF65E-F84E-483D-83D7-A1616D5691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06560"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4000141A-FCB6-0E37-F581-A54064558B2D}"/>
              </a:ext>
            </a:extLst>
          </p:cNvPr>
          <p:cNvSpPr txBox="1"/>
          <p:nvPr/>
        </p:nvSpPr>
        <p:spPr>
          <a:xfrm>
            <a:off x="8620565" y="6281396"/>
            <a:ext cx="1493238" cy="338554"/>
          </a:xfrm>
          <a:prstGeom prst="rect">
            <a:avLst/>
          </a:prstGeom>
          <a:noFill/>
        </p:spPr>
        <p:txBody>
          <a:bodyPr wrap="square">
            <a:spAutoFit/>
          </a:bodyPr>
          <a:lstStyle/>
          <a:p>
            <a:r>
              <a:rPr lang="en-GB" sz="1600" b="0" i="0" dirty="0">
                <a:effectLst/>
                <a:latin typeface="Arial" panose="020B0604020202020204" pitchFamily="34" charset="0"/>
                <a:cs typeface="Arial" panose="020B0604020202020204" pitchFamily="34" charset="0"/>
              </a:rPr>
              <a:t>(Lima, 2021)</a:t>
            </a:r>
            <a:endParaRPr lang="en-GB" sz="1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6413428-895C-AB44-3488-105B654FF22C}"/>
              </a:ext>
            </a:extLst>
          </p:cNvPr>
          <p:cNvSpPr txBox="1"/>
          <p:nvPr/>
        </p:nvSpPr>
        <p:spPr>
          <a:xfrm>
            <a:off x="504252" y="1402819"/>
            <a:ext cx="5195328" cy="8371523"/>
          </a:xfrm>
          <a:prstGeom prst="rect">
            <a:avLst/>
          </a:prstGeom>
          <a:noFill/>
        </p:spPr>
        <p:txBody>
          <a:bodyPr wrap="square">
            <a:spAutoFit/>
          </a:bodyPr>
          <a:lstStyle/>
          <a:p>
            <a:pPr marL="285750" lvl="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Deliberately ending a person's life in order to alleviate their pain is known as euthanasia. If a doctor gave a terminally ill patient and overdose of a drug they didn’t need, like sedatives or muscle relaxants, with the intent to hasten the patient’s death, this is identified as euthanasia  </a:t>
            </a:r>
            <a:r>
              <a:rPr lang="en-GB" sz="2000" b="0" i="0" dirty="0">
                <a:latin typeface="Arial" panose="020B0604020202020204" pitchFamily="34" charset="0"/>
                <a:cs typeface="Arial" panose="020B0604020202020204" pitchFamily="34" charset="0"/>
              </a:rPr>
              <a:t>(NHS, 2020).</a:t>
            </a:r>
          </a:p>
          <a:p>
            <a:pPr marL="285750" lvl="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Assisted suicide is when a doctor supports a patient in committing suicide if the patient asks for it  </a:t>
            </a:r>
            <a:r>
              <a:rPr lang="en-GB" sz="2000" b="0" i="0" dirty="0">
                <a:latin typeface="Arial" panose="020B0604020202020204" pitchFamily="34" charset="0"/>
                <a:cs typeface="Arial" panose="020B0604020202020204" pitchFamily="34" charset="0"/>
              </a:rPr>
              <a:t>(Brazier, 2018). A person maybe guilty of aiding suicide if they helped a love one or a terminally sick person obtain powerful sedatives with the knowledge that the individual intended to use them to commit suicide. </a:t>
            </a:r>
            <a:endParaRPr lang="en-US" sz="20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endParaRPr lang="en-GB" b="0" i="0"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endParaRPr lang="en-GB" dirty="0"/>
          </a:p>
          <a:p>
            <a:pPr lvl="0"/>
            <a:endParaRPr lang="en-US" dirty="0"/>
          </a:p>
        </p:txBody>
      </p:sp>
      <p:sp>
        <p:nvSpPr>
          <p:cNvPr id="12" name="Title 11">
            <a:extLst>
              <a:ext uri="{FF2B5EF4-FFF2-40B4-BE49-F238E27FC236}">
                <a16:creationId xmlns:a16="http://schemas.microsoft.com/office/drawing/2014/main" id="{E1769154-956C-2198-5F72-31D3F6D982F2}"/>
              </a:ext>
            </a:extLst>
          </p:cNvPr>
          <p:cNvSpPr>
            <a:spLocks noGrp="1"/>
          </p:cNvSpPr>
          <p:nvPr>
            <p:ph type="title"/>
          </p:nvPr>
        </p:nvSpPr>
        <p:spPr>
          <a:xfrm>
            <a:off x="-95735" y="97084"/>
            <a:ext cx="6609270" cy="1326321"/>
          </a:xfrm>
        </p:spPr>
        <p:txBody>
          <a:bodyPr/>
          <a:lstStyle/>
          <a:p>
            <a:r>
              <a:rPr lang="en-GB" u="sng" dirty="0">
                <a:latin typeface="Arial" panose="020B0604020202020204" pitchFamily="34" charset="0"/>
                <a:cs typeface="Arial" panose="020B0604020202020204" pitchFamily="34" charset="0"/>
              </a:rPr>
              <a:t>What is euthanasia?</a:t>
            </a:r>
          </a:p>
        </p:txBody>
      </p:sp>
    </p:spTree>
    <p:extLst>
      <p:ext uri="{BB962C8B-B14F-4D97-AF65-F5344CB8AC3E}">
        <p14:creationId xmlns:p14="http://schemas.microsoft.com/office/powerpoint/2010/main" val="2939958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C12F-CBE7-4528-B1DD-C40EBB289745}"/>
              </a:ext>
            </a:extLst>
          </p:cNvPr>
          <p:cNvSpPr>
            <a:spLocks noGrp="1"/>
          </p:cNvSpPr>
          <p:nvPr>
            <p:ph type="title"/>
          </p:nvPr>
        </p:nvSpPr>
        <p:spPr>
          <a:xfrm>
            <a:off x="466228" y="538039"/>
            <a:ext cx="3643150" cy="5603310"/>
          </a:xfrm>
        </p:spPr>
        <p:txBody>
          <a:bodyPr vert="horz" lIns="91440" tIns="45720" rIns="91440" bIns="45720" rtlCol="0" anchor="ctr">
            <a:normAutofit/>
          </a:bodyPr>
          <a:lstStyle/>
          <a:p>
            <a:r>
              <a:rPr lang="en-US" dirty="0"/>
              <a:t>The different types of euthanasia </a:t>
            </a:r>
          </a:p>
        </p:txBody>
      </p:sp>
      <p:graphicFrame>
        <p:nvGraphicFramePr>
          <p:cNvPr id="12" name="TextBox 3">
            <a:extLst>
              <a:ext uri="{FF2B5EF4-FFF2-40B4-BE49-F238E27FC236}">
                <a16:creationId xmlns:a16="http://schemas.microsoft.com/office/drawing/2014/main" id="{010F0E71-9136-7FAE-F4C1-06C20E0D7A60}"/>
              </a:ext>
            </a:extLst>
          </p:cNvPr>
          <p:cNvGraphicFramePr/>
          <p:nvPr>
            <p:extLst>
              <p:ext uri="{D42A27DB-BD31-4B8C-83A1-F6EECF244321}">
                <p14:modId xmlns:p14="http://schemas.microsoft.com/office/powerpoint/2010/main" val="574314428"/>
              </p:ext>
            </p:extLst>
          </p:nvPr>
        </p:nvGraphicFramePr>
        <p:xfrm>
          <a:off x="3838575" y="228600"/>
          <a:ext cx="8248650" cy="63391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16571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85CF6-B171-3F60-1C78-45CBDBF87B6B}"/>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arguments for Euthanasia </a:t>
            </a:r>
          </a:p>
        </p:txBody>
      </p:sp>
      <p:sp>
        <p:nvSpPr>
          <p:cNvPr id="23" name="Rectangle 18">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24" name="TextBox 3">
            <a:extLst>
              <a:ext uri="{FF2B5EF4-FFF2-40B4-BE49-F238E27FC236}">
                <a16:creationId xmlns:a16="http://schemas.microsoft.com/office/drawing/2014/main" id="{081F3D67-C2EE-4B1B-36EE-AFB5586F7736}"/>
              </a:ext>
            </a:extLst>
          </p:cNvPr>
          <p:cNvGraphicFramePr/>
          <p:nvPr>
            <p:extLst>
              <p:ext uri="{D42A27DB-BD31-4B8C-83A1-F6EECF244321}">
                <p14:modId xmlns:p14="http://schemas.microsoft.com/office/powerpoint/2010/main" val="3992396042"/>
              </p:ext>
            </p:extLst>
          </p:nvPr>
        </p:nvGraphicFramePr>
        <p:xfrm>
          <a:off x="913795" y="2362936"/>
          <a:ext cx="10734675" cy="4227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25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3B732-752B-107E-4524-D9802F6F049E}"/>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Arguments against euthanasia </a:t>
            </a:r>
          </a:p>
        </p:txBody>
      </p:sp>
      <p:graphicFrame>
        <p:nvGraphicFramePr>
          <p:cNvPr id="6" name="TextBox 3">
            <a:extLst>
              <a:ext uri="{FF2B5EF4-FFF2-40B4-BE49-F238E27FC236}">
                <a16:creationId xmlns:a16="http://schemas.microsoft.com/office/drawing/2014/main" id="{A29B83C8-B96D-B38B-E293-41C6D5259E01}"/>
              </a:ext>
            </a:extLst>
          </p:cNvPr>
          <p:cNvGraphicFramePr/>
          <p:nvPr>
            <p:extLst>
              <p:ext uri="{D42A27DB-BD31-4B8C-83A1-F6EECF244321}">
                <p14:modId xmlns:p14="http://schemas.microsoft.com/office/powerpoint/2010/main" val="1499779107"/>
              </p:ext>
            </p:extLst>
          </p:nvPr>
        </p:nvGraphicFramePr>
        <p:xfrm>
          <a:off x="604299" y="2266121"/>
          <a:ext cx="10767143" cy="37565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968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6B89-D42B-9624-80B2-0574A92DFD5C}"/>
              </a:ext>
            </a:extLst>
          </p:cNvPr>
          <p:cNvSpPr>
            <a:spLocks noGrp="1"/>
          </p:cNvSpPr>
          <p:nvPr>
            <p:ph type="title"/>
          </p:nvPr>
        </p:nvSpPr>
        <p:spPr>
          <a:xfrm>
            <a:off x="657227" y="4537711"/>
            <a:ext cx="10844964" cy="111837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Laws and legislation governing euthanasia </a:t>
            </a:r>
          </a:p>
        </p:txBody>
      </p:sp>
      <p:sp>
        <p:nvSpPr>
          <p:cNvPr id="13" name="Rectangle 10">
            <a:extLst>
              <a:ext uri="{FF2B5EF4-FFF2-40B4-BE49-F238E27FC236}">
                <a16:creationId xmlns:a16="http://schemas.microsoft.com/office/drawing/2014/main" id="{BF8EE22E-7CB7-4A22-8A2D-CE1918FE5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5196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TextBox 4">
            <a:extLst>
              <a:ext uri="{FF2B5EF4-FFF2-40B4-BE49-F238E27FC236}">
                <a16:creationId xmlns:a16="http://schemas.microsoft.com/office/drawing/2014/main" id="{9E5B4FFA-23AC-C5ED-3196-A46B6260E763}"/>
              </a:ext>
            </a:extLst>
          </p:cNvPr>
          <p:cNvGraphicFramePr/>
          <p:nvPr>
            <p:extLst>
              <p:ext uri="{D42A27DB-BD31-4B8C-83A1-F6EECF244321}">
                <p14:modId xmlns:p14="http://schemas.microsoft.com/office/powerpoint/2010/main" val="1253560892"/>
              </p:ext>
            </p:extLst>
          </p:nvPr>
        </p:nvGraphicFramePr>
        <p:xfrm>
          <a:off x="1147763" y="1103313"/>
          <a:ext cx="9886950" cy="2651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70366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FBA67F-0D4D-4C2E-A1D7-82D080A4B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5B7DC-7451-677C-660B-DFE3A0B6DB7F}"/>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Legislation</a:t>
            </a:r>
          </a:p>
        </p:txBody>
      </p:sp>
      <p:sp>
        <p:nvSpPr>
          <p:cNvPr id="20" name="Rectangle 19">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8F9CC9-9E12-8BF4-82B5-9AADEA253E9D}"/>
              </a:ext>
            </a:extLst>
          </p:cNvPr>
          <p:cNvSpPr txBox="1"/>
          <p:nvPr/>
        </p:nvSpPr>
        <p:spPr>
          <a:xfrm>
            <a:off x="1466850" y="2463800"/>
            <a:ext cx="9247652" cy="3327400"/>
          </a:xfrm>
          <a:prstGeom prst="rect">
            <a:avLst/>
          </a:prstGeom>
        </p:spPr>
        <p:txBody>
          <a:bodyPr vert="horz" lIns="91440" tIns="45720" rIns="91440" bIns="45720" rtlCol="0">
            <a:normAutofit lnSpcReduction="10000"/>
          </a:bodyPr>
          <a:lstStyle/>
          <a:p>
            <a:pPr lvl="0" defTabSz="914400">
              <a:lnSpc>
                <a:spcPct val="110000"/>
              </a:lnSpc>
              <a:spcAft>
                <a:spcPts val="600"/>
              </a:spcAft>
            </a:pPr>
            <a:r>
              <a:rPr lang="en-US" sz="1500" b="1"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People don’t lose their rights just because they are nearing the end of their lives . They are still legally protected. There is legislation that protects them even when they lack capacity.  Some of the legislation are: </a:t>
            </a:r>
          </a:p>
          <a:p>
            <a:pPr lvl="0" defTabSz="914400">
              <a:lnSpc>
                <a:spcPct val="110000"/>
              </a:lnSpc>
              <a:spcAft>
                <a:spcPts val="600"/>
              </a:spcAft>
            </a:pPr>
            <a:endParaRPr lang="en-US" sz="1500" b="1" dirty="0">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endParaRPr>
          </a:p>
          <a:p>
            <a:pPr marL="228600" lvl="1" defTabSz="914400">
              <a:lnSpc>
                <a:spcPct val="110000"/>
              </a:lnSpc>
              <a:spcAft>
                <a:spcPts val="600"/>
              </a:spcAft>
            </a:pPr>
            <a:r>
              <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The Human Rights Act 1998 takes 16 of its rights directly from the European Convention on Human Rights and can help with ethical decision making, influencing change, and ensuring compassion and dignity are at the </a:t>
            </a:r>
            <a:r>
              <a:rPr lang="en-US" sz="1500" b="1" dirty="0" err="1">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centre</a:t>
            </a:r>
            <a:r>
              <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 of end-of-life care </a:t>
            </a:r>
            <a:r>
              <a:rPr lang="en-US" sz="1500" b="1" i="0"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(pallcare, 2017).</a:t>
            </a:r>
          </a:p>
          <a:p>
            <a:pPr marL="228600" lvl="1" defTabSz="914400">
              <a:lnSpc>
                <a:spcPct val="110000"/>
              </a:lnSpc>
              <a:spcAft>
                <a:spcPts val="600"/>
              </a:spcAft>
            </a:pPr>
            <a:endPar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endParaRPr>
          </a:p>
          <a:p>
            <a:pPr marL="228600" lvl="1" defTabSz="914400">
              <a:lnSpc>
                <a:spcPct val="110000"/>
              </a:lnSpc>
              <a:spcAft>
                <a:spcPts val="600"/>
              </a:spcAft>
            </a:pPr>
            <a:r>
              <a:rPr lang="en-US" sz="1500" b="1" i="0"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 The care Act 2014 helps  to improve independence and well-being. It states that local authorities must offer a variety of services to prevent or delay the need for care and support (Gov.uk, 2016)</a:t>
            </a:r>
          </a:p>
          <a:p>
            <a:pPr lvl="1" indent="-228600" defTabSz="914400">
              <a:lnSpc>
                <a:spcPct val="110000"/>
              </a:lnSpc>
              <a:spcAft>
                <a:spcPts val="600"/>
              </a:spcAft>
              <a:buFont typeface="Arial" panose="020B0604020202020204" pitchFamily="34" charset="0"/>
              <a:buChar char="•"/>
            </a:pPr>
            <a:endPar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endParaRPr>
          </a:p>
          <a:p>
            <a:pPr marL="228600" lvl="1" defTabSz="914400">
              <a:lnSpc>
                <a:spcPct val="110000"/>
              </a:lnSpc>
              <a:spcAft>
                <a:spcPts val="600"/>
              </a:spcAft>
            </a:pPr>
            <a:r>
              <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The 2010 Equality legislation prohibits age discrimination </a:t>
            </a:r>
            <a:r>
              <a:rPr lang="en-US" sz="1500" b="1" i="0"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rPr>
              <a:t>(Citizens Advice, 2022)</a:t>
            </a:r>
            <a:endParaRPr lang="en-US" sz="1500" b="1" dirty="0">
              <a:effectLst>
                <a:outerShdw blurRad="50800" dist="38100" dir="2700000" algn="tl" rotWithShape="0">
                  <a:srgbClr val="000000">
                    <a:alpha val="48000"/>
                  </a:srgbClr>
                </a:outerShdw>
              </a:effectLst>
              <a:highlight>
                <a:srgbClr val="FF00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93282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7" name="Picture 6" descr="Arrows pointing towards light">
            <a:extLst>
              <a:ext uri="{FF2B5EF4-FFF2-40B4-BE49-F238E27FC236}">
                <a16:creationId xmlns:a16="http://schemas.microsoft.com/office/drawing/2014/main" id="{C4EFCB54-114E-7D4D-923A-A9EF3A3DBC78}"/>
              </a:ext>
            </a:extLst>
          </p:cNvPr>
          <p:cNvPicPr>
            <a:picLocks noChangeAspect="1"/>
          </p:cNvPicPr>
          <p:nvPr/>
        </p:nvPicPr>
        <p:blipFill rotWithShape="1">
          <a:blip r:embed="rId3">
            <a:alphaModFix amt="35000"/>
          </a:blip>
          <a:srcRect b="15755"/>
          <a:stretch/>
        </p:blipFill>
        <p:spPr>
          <a:xfrm>
            <a:off x="20" y="2030"/>
            <a:ext cx="12191980" cy="6855970"/>
          </a:xfrm>
          <a:prstGeom prst="rect">
            <a:avLst/>
          </a:prstGeom>
        </p:spPr>
      </p:pic>
      <p:sp>
        <p:nvSpPr>
          <p:cNvPr id="20" name="Rectangle 10">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549663AE-C705-9FB7-E606-EC87AA0DAC22}"/>
              </a:ext>
            </a:extLst>
          </p:cNvPr>
          <p:cNvSpPr>
            <a:spLocks noGrp="1"/>
          </p:cNvSpPr>
          <p:nvPr>
            <p:ph type="title"/>
          </p:nvPr>
        </p:nvSpPr>
        <p:spPr>
          <a:xfrm>
            <a:off x="786876" y="148424"/>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Theories of ageing</a:t>
            </a:r>
          </a:p>
        </p:txBody>
      </p:sp>
      <p:graphicFrame>
        <p:nvGraphicFramePr>
          <p:cNvPr id="21" name="TextBox 4">
            <a:extLst>
              <a:ext uri="{FF2B5EF4-FFF2-40B4-BE49-F238E27FC236}">
                <a16:creationId xmlns:a16="http://schemas.microsoft.com/office/drawing/2014/main" id="{E44853B0-340C-E112-3C8E-FBF14D09DB79}"/>
              </a:ext>
            </a:extLst>
          </p:cNvPr>
          <p:cNvGraphicFramePr/>
          <p:nvPr>
            <p:extLst>
              <p:ext uri="{D42A27DB-BD31-4B8C-83A1-F6EECF244321}">
                <p14:modId xmlns:p14="http://schemas.microsoft.com/office/powerpoint/2010/main" val="2228898032"/>
              </p:ext>
            </p:extLst>
          </p:nvPr>
        </p:nvGraphicFramePr>
        <p:xfrm>
          <a:off x="1051363" y="1391478"/>
          <a:ext cx="10216194" cy="47336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995008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A41E5-591D-696E-C1C6-C4E2CA576E03}"/>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Activity theory</a:t>
            </a:r>
          </a:p>
        </p:txBody>
      </p:sp>
      <p:sp>
        <p:nvSpPr>
          <p:cNvPr id="18" name="Rectangle 17">
            <a:extLst>
              <a:ext uri="{FF2B5EF4-FFF2-40B4-BE49-F238E27FC236}">
                <a16:creationId xmlns:a16="http://schemas.microsoft.com/office/drawing/2014/main" id="{EFA2AC96-1E47-421C-A03F-F98E354EB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5500"/>
            <a:ext cx="12192000" cy="4762500"/>
          </a:xfrm>
          <a:prstGeom prst="rect">
            <a:avLst/>
          </a:prstGeom>
          <a:solidFill>
            <a:schemeClr val="bg1">
              <a:alpha val="50000"/>
            </a:schemeClr>
          </a:solidFill>
          <a:ln>
            <a:noFill/>
          </a:ln>
        </p:spPr>
        <p:style>
          <a:lnRef idx="2">
            <a:schemeClr val="accent1">
              <a:shade val="50000"/>
            </a:schemeClr>
          </a:lnRef>
          <a:fillRef idx="1001">
            <a:schemeClr val="dk1"/>
          </a:fillRef>
          <a:effectRef idx="0">
            <a:schemeClr val="accent1"/>
          </a:effectRef>
          <a:fontRef idx="minor">
            <a:schemeClr val="lt1"/>
          </a:fontRef>
        </p:style>
        <p:txBody>
          <a:bodyPr rtlCol="0" anchor="ctr"/>
          <a:lstStyle/>
          <a:p>
            <a:pPr algn="ctr"/>
            <a:endParaRPr lang="en-US"/>
          </a:p>
        </p:txBody>
      </p:sp>
      <p:graphicFrame>
        <p:nvGraphicFramePr>
          <p:cNvPr id="16" name="TextBox 4">
            <a:extLst>
              <a:ext uri="{FF2B5EF4-FFF2-40B4-BE49-F238E27FC236}">
                <a16:creationId xmlns:a16="http://schemas.microsoft.com/office/drawing/2014/main" id="{3B55410E-9901-7D0A-9070-8CF48EDFC26A}"/>
              </a:ext>
            </a:extLst>
          </p:cNvPr>
          <p:cNvGraphicFramePr/>
          <p:nvPr>
            <p:extLst>
              <p:ext uri="{D42A27DB-BD31-4B8C-83A1-F6EECF244321}">
                <p14:modId xmlns:p14="http://schemas.microsoft.com/office/powerpoint/2010/main" val="3094416135"/>
              </p:ext>
            </p:extLst>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0050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B0BE9-0A32-CA0C-B104-CCCA4FC82ACA}"/>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u="sng" dirty="0">
                <a:latin typeface="Arial" panose="020B0604020202020204" pitchFamily="34" charset="0"/>
                <a:cs typeface="Arial" panose="020B0604020202020204" pitchFamily="34" charset="0"/>
              </a:rPr>
              <a:t>Maslow’s theory </a:t>
            </a:r>
          </a:p>
        </p:txBody>
      </p:sp>
      <p:pic>
        <p:nvPicPr>
          <p:cNvPr id="6" name="Picture 5">
            <a:extLst>
              <a:ext uri="{FF2B5EF4-FFF2-40B4-BE49-F238E27FC236}">
                <a16:creationId xmlns:a16="http://schemas.microsoft.com/office/drawing/2014/main" id="{69A5C700-6ED1-4EBD-AB80-13D097FBC3D3}"/>
              </a:ext>
            </a:extLst>
          </p:cNvPr>
          <p:cNvPicPr>
            <a:picLocks noChangeAspect="1"/>
          </p:cNvPicPr>
          <p:nvPr/>
        </p:nvPicPr>
        <p:blipFill rotWithShape="1">
          <a:blip r:embed="rId3"/>
          <a:srcRect l="2108" r="-3" b="-3"/>
          <a:stretch/>
        </p:blipFill>
        <p:spPr>
          <a:xfrm>
            <a:off x="6357257" y="2210935"/>
            <a:ext cx="4833257"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
        <p:nvSpPr>
          <p:cNvPr id="8" name="TextBox 7">
            <a:extLst>
              <a:ext uri="{FF2B5EF4-FFF2-40B4-BE49-F238E27FC236}">
                <a16:creationId xmlns:a16="http://schemas.microsoft.com/office/drawing/2014/main" id="{2D63BE76-F677-F792-705C-0EC29376FACC}"/>
              </a:ext>
            </a:extLst>
          </p:cNvPr>
          <p:cNvSpPr txBox="1"/>
          <p:nvPr/>
        </p:nvSpPr>
        <p:spPr>
          <a:xfrm>
            <a:off x="8515846" y="5791200"/>
            <a:ext cx="1802934" cy="307777"/>
          </a:xfrm>
          <a:prstGeom prst="rect">
            <a:avLst/>
          </a:prstGeom>
          <a:noFill/>
        </p:spPr>
        <p:txBody>
          <a:bodyPr wrap="square">
            <a:spAutoFit/>
          </a:bodyPr>
          <a:lstStyle/>
          <a:p>
            <a:r>
              <a:rPr lang="en-GB" sz="1400" i="0" dirty="0">
                <a:effectLst/>
                <a:latin typeface="Arial" panose="020B0604020202020204" pitchFamily="34" charset="0"/>
                <a:cs typeface="Arial" panose="020B0604020202020204" pitchFamily="34" charset="0"/>
              </a:rPr>
              <a:t>(Hopper, 2020)</a:t>
            </a:r>
            <a:endParaRPr lang="en-GB" sz="1400" dirty="0">
              <a:latin typeface="Arial" panose="020B0604020202020204" pitchFamily="34" charset="0"/>
              <a:cs typeface="Arial" panose="020B0604020202020204" pitchFamily="34" charset="0"/>
            </a:endParaRPr>
          </a:p>
        </p:txBody>
      </p:sp>
      <p:graphicFrame>
        <p:nvGraphicFramePr>
          <p:cNvPr id="10" name="TextBox 4">
            <a:extLst>
              <a:ext uri="{FF2B5EF4-FFF2-40B4-BE49-F238E27FC236}">
                <a16:creationId xmlns:a16="http://schemas.microsoft.com/office/drawing/2014/main" id="{E664DA5E-320F-9C85-4D5E-26A4CA3D5F4B}"/>
              </a:ext>
            </a:extLst>
          </p:cNvPr>
          <p:cNvGraphicFramePr/>
          <p:nvPr>
            <p:extLst>
              <p:ext uri="{D42A27DB-BD31-4B8C-83A1-F6EECF244321}">
                <p14:modId xmlns:p14="http://schemas.microsoft.com/office/powerpoint/2010/main" val="2770432165"/>
              </p:ext>
            </p:extLst>
          </p:nvPr>
        </p:nvGraphicFramePr>
        <p:xfrm>
          <a:off x="913795" y="2096064"/>
          <a:ext cx="5016860" cy="3695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89473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6AE7B63-D295-41BA-AC4A-E390B90E5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995EB-AFF7-8946-2748-C50B55CEBF3B}"/>
              </a:ext>
            </a:extLst>
          </p:cNvPr>
          <p:cNvSpPr>
            <a:spLocks noGrp="1"/>
          </p:cNvSpPr>
          <p:nvPr>
            <p:ph type="title"/>
          </p:nvPr>
        </p:nvSpPr>
        <p:spPr>
          <a:xfrm>
            <a:off x="4927472" y="609600"/>
            <a:ext cx="6340084" cy="1326321"/>
          </a:xfrm>
        </p:spPr>
        <p:txBody>
          <a:bodyPr vert="horz" lIns="91440" tIns="45720" rIns="91440" bIns="45720" rtlCol="0" anchor="ctr">
            <a:normAutofit/>
          </a:bodyPr>
          <a:lstStyle/>
          <a:p>
            <a:r>
              <a:rPr lang="en-US" dirty="0">
                <a:solidFill>
                  <a:srgbClr val="FFFFFF"/>
                </a:solidFill>
              </a:rPr>
              <a:t>Conclusion</a:t>
            </a:r>
          </a:p>
        </p:txBody>
      </p:sp>
      <p:sp>
        <p:nvSpPr>
          <p:cNvPr id="17" name="Rectangle 16">
            <a:extLst>
              <a:ext uri="{FF2B5EF4-FFF2-40B4-BE49-F238E27FC236}">
                <a16:creationId xmlns:a16="http://schemas.microsoft.com/office/drawing/2014/main" id="{786DD7D1-E01C-464B-945C-F6E88018E0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475" y="733425"/>
            <a:ext cx="3743325" cy="5391150"/>
          </a:xfrm>
          <a:prstGeom prst="rect">
            <a:avLst/>
          </a:prstGeom>
          <a:solidFill>
            <a:schemeClr val="bg1"/>
          </a:solidFill>
          <a:ln w="190500" cap="sq">
            <a:solidFill>
              <a:schemeClr val="bg1"/>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Checkmark">
            <a:extLst>
              <a:ext uri="{FF2B5EF4-FFF2-40B4-BE49-F238E27FC236}">
                <a16:creationId xmlns:a16="http://schemas.microsoft.com/office/drawing/2014/main" id="{911A391F-5415-0A42-1267-0B189ADB54A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41857" y="1946720"/>
            <a:ext cx="2964561" cy="2964561"/>
          </a:xfrm>
          <a:prstGeom prst="rect">
            <a:avLst/>
          </a:prstGeom>
          <a:scene3d>
            <a:camera prst="orthographicFront"/>
            <a:lightRig rig="twoPt" dir="t">
              <a:rot lat="0" lon="0" rev="7200000"/>
            </a:lightRig>
          </a:scene3d>
          <a:sp3d>
            <a:bevelT w="25400" h="19050"/>
          </a:sp3d>
        </p:spPr>
      </p:pic>
      <p:sp>
        <p:nvSpPr>
          <p:cNvPr id="19" name="Rectangle 18">
            <a:extLst>
              <a:ext uri="{FF2B5EF4-FFF2-40B4-BE49-F238E27FC236}">
                <a16:creationId xmlns:a16="http://schemas.microsoft.com/office/drawing/2014/main" id="{F80E4150-F3C6-4470-AF85-36BFD3E39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340" y="804806"/>
            <a:ext cx="3625595" cy="5248389"/>
          </a:xfrm>
          <a:prstGeom prst="rect">
            <a:avLst/>
          </a:prstGeom>
          <a:noFill/>
          <a:ln w="12700">
            <a:solidFill>
              <a:srgbClr val="2A5B7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1C98CFB-D4B7-0256-5D2D-722B574603D7}"/>
              </a:ext>
            </a:extLst>
          </p:cNvPr>
          <p:cNvSpPr txBox="1"/>
          <p:nvPr/>
        </p:nvSpPr>
        <p:spPr>
          <a:xfrm>
            <a:off x="4927471" y="2096063"/>
            <a:ext cx="6340085" cy="3957131"/>
          </a:xfrm>
          <a:prstGeom prst="rect">
            <a:avLst/>
          </a:prstGeom>
        </p:spPr>
        <p:txBody>
          <a:bodyPr vert="horz" lIns="91440" tIns="45720" rIns="91440" bIns="45720" rtlCol="0">
            <a:normAutofit/>
          </a:bodyPr>
          <a:lstStyle/>
          <a:p>
            <a:pPr algn="just" defTabSz="914400">
              <a:lnSpc>
                <a:spcPct val="120000"/>
              </a:lnSpc>
              <a:spcAft>
                <a:spcPts val="600"/>
              </a:spcAft>
            </a:pPr>
            <a:r>
              <a:rPr lang="en-US" dirty="0">
                <a:solidFill>
                  <a:srgbClr val="FFFFFF"/>
                </a:solidFill>
                <a:effectLst>
                  <a:outerShdw blurRad="50800" dist="38100" dir="2700000" algn="tl" rotWithShape="0">
                    <a:srgbClr val="000000">
                      <a:alpha val="48000"/>
                    </a:srgbClr>
                  </a:outerShdw>
                </a:effectLst>
                <a:latin typeface="Arial" panose="020B0604020202020204" pitchFamily="34" charset="0"/>
                <a:cs typeface="Arial" panose="020B0604020202020204" pitchFamily="34" charset="0"/>
              </a:rPr>
              <a:t>To recap on everything I have discussed, it is clear that everyone will come to the end of lives at some point in their life. There is many different care settings for people to decide on which type of settings and support they require. Even old people have needs and desires and its important to look at all the options when it comes to the end of their life care. There is many laws out there to protect them and most importantly to listen to there wishes on how they would like the end of their life to be and to  make it as comfortable as can be.  </a:t>
            </a:r>
          </a:p>
        </p:txBody>
      </p:sp>
    </p:spTree>
    <p:extLst>
      <p:ext uri="{BB962C8B-B14F-4D97-AF65-F5344CB8AC3E}">
        <p14:creationId xmlns:p14="http://schemas.microsoft.com/office/powerpoint/2010/main" val="1901898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2B742-C9B8-CA36-59EB-7770AFA02CEC}"/>
              </a:ext>
            </a:extLst>
          </p:cNvPr>
          <p:cNvSpPr>
            <a:spLocks noGrp="1"/>
          </p:cNvSpPr>
          <p:nvPr>
            <p:ph type="title"/>
          </p:nvPr>
        </p:nvSpPr>
        <p:spPr>
          <a:xfrm>
            <a:off x="913795" y="609600"/>
            <a:ext cx="10353761" cy="1326321"/>
          </a:xfrm>
        </p:spPr>
        <p:txBody>
          <a:bodyPr vert="horz" lIns="91440" tIns="45720" rIns="91440" bIns="45720" rtlCol="0" anchor="ctr">
            <a:normAutofit/>
          </a:bodyPr>
          <a:lstStyle/>
          <a:p>
            <a:r>
              <a:rPr lang="en-US"/>
              <a:t>recommendations</a:t>
            </a:r>
          </a:p>
        </p:txBody>
      </p:sp>
      <p:sp>
        <p:nvSpPr>
          <p:cNvPr id="4" name="TextBox 3">
            <a:extLst>
              <a:ext uri="{FF2B5EF4-FFF2-40B4-BE49-F238E27FC236}">
                <a16:creationId xmlns:a16="http://schemas.microsoft.com/office/drawing/2014/main" id="{63397151-1709-2FB8-D2BC-6F8A06F2BB61}"/>
              </a:ext>
            </a:extLst>
          </p:cNvPr>
          <p:cNvSpPr txBox="1"/>
          <p:nvPr/>
        </p:nvSpPr>
        <p:spPr>
          <a:xfrm>
            <a:off x="913795" y="2096064"/>
            <a:ext cx="6352824" cy="3695136"/>
          </a:xfrm>
          <a:prstGeom prst="rect">
            <a:avLst/>
          </a:prstGeom>
        </p:spPr>
        <p:txBody>
          <a:bodyPr vert="horz" lIns="91440" tIns="45720" rIns="91440" bIns="45720" rtlCol="0">
            <a:normAutofit lnSpcReduction="10000"/>
          </a:bodyPr>
          <a:lstStyle/>
          <a:p>
            <a:pPr algn="just" defTabSz="914400">
              <a:lnSpc>
                <a:spcPct val="120000"/>
              </a:lnSpc>
              <a:spcAft>
                <a:spcPts val="600"/>
              </a:spcAft>
            </a:pPr>
            <a:r>
              <a:rPr lang="en-US" dirty="0">
                <a:effectLst>
                  <a:outerShdw blurRad="50800" dist="38100" dir="2700000" algn="tl" rotWithShape="0">
                    <a:srgbClr val="000000">
                      <a:alpha val="48000"/>
                    </a:srgbClr>
                  </a:outerShdw>
                </a:effectLst>
              </a:rPr>
              <a:t>According to my research, I recommend that anybody who is near the end of their life should have easy access to hospice care since this has been shown to be the most effective.  A hospice’s palliative care improves the quality of death for individuals. </a:t>
            </a:r>
          </a:p>
          <a:p>
            <a:pPr algn="just" defTabSz="914400">
              <a:lnSpc>
                <a:spcPct val="120000"/>
              </a:lnSpc>
              <a:spcAft>
                <a:spcPts val="600"/>
              </a:spcAft>
            </a:pPr>
            <a:r>
              <a:rPr lang="en-US" dirty="0">
                <a:effectLst>
                  <a:outerShdw blurRad="50800" dist="38100" dir="2700000" algn="tl" rotWithShape="0">
                    <a:srgbClr val="000000">
                      <a:alpha val="48000"/>
                    </a:srgbClr>
                  </a:outerShdw>
                </a:effectLst>
              </a:rPr>
              <a:t> Unfortunately, this is not always achievable due to the inconsistent availability of treatment and palliative care in some locations.  </a:t>
            </a:r>
          </a:p>
          <a:p>
            <a:pPr algn="just" defTabSz="914400">
              <a:lnSpc>
                <a:spcPct val="120000"/>
              </a:lnSpc>
              <a:spcAft>
                <a:spcPts val="600"/>
              </a:spcAft>
            </a:pPr>
            <a:r>
              <a:rPr lang="en-US" dirty="0">
                <a:effectLst>
                  <a:outerShdw blurRad="50800" dist="38100" dir="2700000" algn="tl" rotWithShape="0">
                    <a:srgbClr val="000000">
                      <a:alpha val="48000"/>
                    </a:srgbClr>
                  </a:outerShdw>
                </a:effectLst>
              </a:rPr>
              <a:t>However, third sector </a:t>
            </a:r>
            <a:r>
              <a:rPr lang="en-US" dirty="0">
                <a:solidFill>
                  <a:srgbClr val="FF0000"/>
                </a:solidFill>
                <a:effectLst>
                  <a:outerShdw blurRad="50800" dist="38100" dir="2700000" algn="tl" rotWithShape="0">
                    <a:srgbClr val="000000">
                      <a:alpha val="48000"/>
                    </a:srgbClr>
                  </a:outerShdw>
                </a:effectLst>
              </a:rPr>
              <a:t>AND CHARITY ORGANISATIONS </a:t>
            </a:r>
            <a:r>
              <a:rPr lang="en-US" dirty="0">
                <a:effectLst>
                  <a:outerShdw blurRad="50800" dist="38100" dir="2700000" algn="tl" rotWithShape="0">
                    <a:srgbClr val="000000">
                      <a:alpha val="48000"/>
                    </a:srgbClr>
                  </a:outerShdw>
                </a:effectLst>
              </a:rPr>
              <a:t>may come in and provide care because the NHS sometimes lacks the funding to provide palliative care.</a:t>
            </a:r>
          </a:p>
        </p:txBody>
      </p:sp>
      <p:pic>
        <p:nvPicPr>
          <p:cNvPr id="35" name="Graphic 34" descr="Family">
            <a:extLst>
              <a:ext uri="{FF2B5EF4-FFF2-40B4-BE49-F238E27FC236}">
                <a16:creationId xmlns:a16="http://schemas.microsoft.com/office/drawing/2014/main" id="{462E923C-93B9-23AF-A89D-1DF43F328D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88035" y="2210935"/>
            <a:ext cx="3493180" cy="3493180"/>
          </a:xfrm>
          <a:prstGeom prst="rect">
            <a:avLst/>
          </a:prstGeom>
          <a:ln w="190500" cap="sq">
            <a:solidFill>
              <a:srgbClr val="FFFFFF"/>
            </a:solidFill>
            <a:miter lim="800000"/>
          </a:ln>
          <a:effectLst>
            <a:outerShdw blurRad="54991" dist="17780" dir="5400000" algn="ctr" rotWithShape="0">
              <a:schemeClr val="bg1">
                <a:alpha val="40000"/>
              </a:schemeClr>
            </a:outerShdw>
          </a:effectLst>
          <a:scene3d>
            <a:camera prst="orthographicFront"/>
            <a:lightRig rig="twoPt" dir="t">
              <a:rot lat="0" lon="0" rev="7200000"/>
            </a:lightRig>
          </a:scene3d>
          <a:sp3d>
            <a:bevelT w="25400" h="19050"/>
          </a:sp3d>
        </p:spPr>
      </p:pic>
    </p:spTree>
    <p:extLst>
      <p:ext uri="{BB962C8B-B14F-4D97-AF65-F5344CB8AC3E}">
        <p14:creationId xmlns:p14="http://schemas.microsoft.com/office/powerpoint/2010/main" val="2657005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60D5EFA-DB60-4FDF-2A8F-D3A6597BFC4C}"/>
              </a:ext>
            </a:extLst>
          </p:cNvPr>
          <p:cNvSpPr txBox="1"/>
          <p:nvPr/>
        </p:nvSpPr>
        <p:spPr>
          <a:xfrm>
            <a:off x="536027" y="1718439"/>
            <a:ext cx="11035863" cy="4247317"/>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Times New Roman" panose="02020603050405020304" pitchFamily="18" charset="0"/>
              </a:rPr>
              <a:t>A</a:t>
            </a:r>
            <a:r>
              <a:rPr lang="en-US" sz="1600" kern="1200" dirty="0">
                <a:effectLst/>
                <a:latin typeface="Arial" panose="020B0604020202020204" pitchFamily="34" charset="0"/>
                <a:ea typeface="DengXian" panose="02010600030101010101" pitchFamily="2" charset="-122"/>
                <a:cs typeface="Arial" panose="020B0604020202020204" pitchFamily="34" charset="0"/>
              </a:rPr>
              <a:t>geuk.org.uk. (2019). </a:t>
            </a:r>
            <a:r>
              <a:rPr lang="en-US" sz="1600" i="1" kern="1200" dirty="0">
                <a:effectLst/>
                <a:latin typeface="Arial" panose="020B0604020202020204" pitchFamily="34" charset="0"/>
                <a:ea typeface="DengXian" panose="02010600030101010101" pitchFamily="2" charset="-122"/>
                <a:cs typeface="Arial" panose="020B0604020202020204" pitchFamily="34" charset="0"/>
              </a:rPr>
              <a:t>Living wills - advance decisions and advance statements </a:t>
            </a:r>
            <a:r>
              <a:rPr lang="en-US" sz="1600" i="1" strike="sngStrike" kern="1200" dirty="0">
                <a:effectLst/>
                <a:latin typeface="Arial" panose="020B0604020202020204" pitchFamily="34" charset="0"/>
                <a:ea typeface="DengXian" panose="02010600030101010101" pitchFamily="2" charset="-122"/>
                <a:cs typeface="Arial" panose="020B0604020202020204" pitchFamily="34" charset="0"/>
              </a:rPr>
              <a:t>| Age UK</a:t>
            </a:r>
            <a:r>
              <a:rPr lang="en-US" sz="1600" strike="sngStrike" kern="1200" dirty="0">
                <a:effectLst/>
                <a:latin typeface="Arial" panose="020B0604020202020204" pitchFamily="34" charset="0"/>
                <a:ea typeface="DengXian" panose="02010600030101010101" pitchFamily="2" charset="-122"/>
                <a:cs typeface="Arial" panose="020B0604020202020204" pitchFamily="34" charset="0"/>
              </a:rPr>
              <a:t>. [online] </a:t>
            </a:r>
            <a:r>
              <a:rPr lang="en-US" sz="1600" kern="1200" dirty="0">
                <a:effectLst/>
                <a:latin typeface="Arial" panose="020B0604020202020204" pitchFamily="34" charset="0"/>
                <a:ea typeface="DengXian" panose="02010600030101010101" pitchFamily="2" charset="-122"/>
                <a:cs typeface="Arial" panose="020B0604020202020204" pitchFamily="34" charset="0"/>
              </a:rPr>
              <a:t>Available at: </a:t>
            </a:r>
            <a:r>
              <a:rPr lang="en-US" sz="1600" u="sng" kern="1200"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https://www.ageuk.org.uk/information-advice/money-legal/legal-issues/advance-decisions/</a:t>
            </a:r>
            <a:r>
              <a:rPr lang="en-US" sz="16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600" kern="1200" dirty="0">
                <a:effectLst/>
                <a:latin typeface="Arial" panose="020B0604020202020204" pitchFamily="34" charset="0"/>
                <a:ea typeface="DengXian" panose="02010600030101010101" pitchFamily="2" charset="-122"/>
                <a:cs typeface="Arial" panose="020B0604020202020204" pitchFamily="34" charset="0"/>
              </a:rPr>
              <a:t>BBC (2014). </a:t>
            </a:r>
            <a:r>
              <a:rPr lang="en-GB" sz="1600" i="1" kern="1200" dirty="0">
                <a:effectLst/>
                <a:latin typeface="Arial" panose="020B0604020202020204" pitchFamily="34" charset="0"/>
                <a:ea typeface="DengXian" panose="02010600030101010101" pitchFamily="2" charset="-122"/>
                <a:cs typeface="Arial" panose="020B0604020202020204" pitchFamily="34" charset="0"/>
              </a:rPr>
              <a:t>BBC - Ethics - Euthanasia: Pro-euthanasia arguments</a:t>
            </a:r>
            <a:r>
              <a:rPr lang="en-GB" sz="1600" kern="1200" dirty="0">
                <a:effectLst/>
                <a:latin typeface="Arial" panose="020B0604020202020204" pitchFamily="34" charset="0"/>
                <a:ea typeface="DengXian" panose="02010600030101010101" pitchFamily="2" charset="-122"/>
                <a:cs typeface="Arial" panose="020B0604020202020204" pitchFamily="34" charset="0"/>
              </a:rPr>
              <a:t>. Available at: </a:t>
            </a:r>
            <a:r>
              <a:rPr lang="en-GB" sz="1600" u="sng" kern="1200" dirty="0">
                <a:effectLst/>
                <a:latin typeface="Arial" panose="020B0604020202020204" pitchFamily="34" charset="0"/>
                <a:ea typeface="DengXia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https://www.bbc.co.uk/ethics/euthanasia/infavour/infavour_1.shtml</a:t>
            </a:r>
            <a:r>
              <a:rPr lang="en-GB" sz="1600" kern="1200" dirty="0">
                <a:effectLst/>
                <a:latin typeface="Arial" panose="020B0604020202020204" pitchFamily="34" charset="0"/>
                <a:ea typeface="DengXian" panose="02010600030101010101" pitchFamily="2" charset="-122"/>
                <a:cs typeface="Arial" panose="020B0604020202020204" pitchFamily="34" charset="0"/>
              </a:rPr>
              <a:t> (Accessed: 17 February 2023).</a:t>
            </a:r>
          </a:p>
          <a:p>
            <a:pPr lvl="0" algn="just">
              <a:tabLst>
                <a:tab pos="457200" algn="l"/>
              </a:tabLst>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600" kern="1200" dirty="0" err="1">
                <a:effectLst/>
                <a:latin typeface="Arial" panose="020B0604020202020204" pitchFamily="34" charset="0"/>
                <a:ea typeface="DengXian" panose="02010600030101010101" pitchFamily="2" charset="-122"/>
                <a:cs typeface="Arial" panose="020B0604020202020204" pitchFamily="34" charset="0"/>
              </a:rPr>
              <a:t>Bondcare</a:t>
            </a:r>
            <a:r>
              <a:rPr lang="en-GB" sz="1600" kern="1200" dirty="0">
                <a:effectLst/>
                <a:latin typeface="Arial" panose="020B0604020202020204" pitchFamily="34" charset="0"/>
                <a:ea typeface="DengXian" panose="02010600030101010101" pitchFamily="2" charset="-122"/>
                <a:cs typeface="Arial" panose="020B0604020202020204" pitchFamily="34" charset="0"/>
              </a:rPr>
              <a:t>. (no date). </a:t>
            </a:r>
            <a:r>
              <a:rPr lang="en-GB" sz="1600" i="1" kern="1200" dirty="0">
                <a:effectLst/>
                <a:latin typeface="Arial" panose="020B0604020202020204" pitchFamily="34" charset="0"/>
                <a:ea typeface="DengXian" panose="02010600030101010101" pitchFamily="2" charset="-122"/>
                <a:cs typeface="Arial" panose="020B0604020202020204" pitchFamily="34" charset="0"/>
              </a:rPr>
              <a:t>Residential Care Home Birmingham | Nursing &amp; Dementia Care - Bromford Lane</a:t>
            </a:r>
            <a:r>
              <a:rPr lang="en-GB" sz="1600" kern="1200" dirty="0">
                <a:effectLst/>
                <a:latin typeface="Arial" panose="020B0604020202020204" pitchFamily="34" charset="0"/>
                <a:ea typeface="DengXian" panose="02010600030101010101" pitchFamily="2" charset="-122"/>
                <a:cs typeface="Arial" panose="020B0604020202020204" pitchFamily="34" charset="0"/>
              </a:rPr>
              <a:t>. </a:t>
            </a:r>
            <a:r>
              <a:rPr lang="en-GB" sz="16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GB" sz="1600" kern="1200" dirty="0">
                <a:effectLst/>
                <a:latin typeface="Arial" panose="020B0604020202020204" pitchFamily="34" charset="0"/>
                <a:ea typeface="DengXian" panose="02010600030101010101" pitchFamily="2" charset="-122"/>
                <a:cs typeface="Arial" panose="020B0604020202020204" pitchFamily="34" charset="0"/>
              </a:rPr>
              <a:t>Available at: </a:t>
            </a:r>
            <a:r>
              <a:rPr lang="en-GB" sz="1600" u="sng" kern="1200" dirty="0">
                <a:effectLst/>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https://www.bondcare.co.uk/care-homes/bromford-lane-care-home/</a:t>
            </a:r>
            <a:r>
              <a:rPr lang="en-GB" sz="1600" kern="1200" dirty="0">
                <a:effectLst/>
                <a:latin typeface="Arial" panose="020B0604020202020204" pitchFamily="34" charset="0"/>
                <a:ea typeface="DengXian" panose="02010600030101010101" pitchFamily="2" charset="-122"/>
                <a:cs typeface="Arial" panose="020B0604020202020204" pitchFamily="34" charset="0"/>
              </a:rPr>
              <a:t> (Accessed:14 February 2023).</a:t>
            </a:r>
          </a:p>
          <a:p>
            <a:pPr lvl="0" algn="just">
              <a:tabLst>
                <a:tab pos="457200" algn="l"/>
              </a:tabLst>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600" kern="1200" dirty="0">
                <a:effectLst/>
                <a:latin typeface="Arial" panose="020B0604020202020204" pitchFamily="34" charset="0"/>
                <a:ea typeface="DengXian" panose="02010600030101010101" pitchFamily="2" charset="-122"/>
                <a:cs typeface="Arial" panose="020B0604020202020204" pitchFamily="34" charset="0"/>
              </a:rPr>
              <a:t>Brazier, Y. (2018). </a:t>
            </a:r>
            <a:r>
              <a:rPr lang="en-US" sz="1600" i="1" kern="1200" dirty="0">
                <a:effectLst/>
                <a:latin typeface="Arial" panose="020B0604020202020204" pitchFamily="34" charset="0"/>
                <a:ea typeface="DengXian" panose="02010600030101010101" pitchFamily="2" charset="-122"/>
                <a:cs typeface="Arial" panose="020B0604020202020204" pitchFamily="34" charset="0"/>
              </a:rPr>
              <a:t>Euthanasia and assisted suicide: What are they and what do they mean?</a:t>
            </a:r>
            <a:r>
              <a:rPr lang="en-US" sz="1600" kern="1200" dirty="0">
                <a:effectLst/>
                <a:latin typeface="Arial" panose="020B0604020202020204" pitchFamily="34" charset="0"/>
                <a:ea typeface="DengXian" panose="02010600030101010101" pitchFamily="2" charset="-122"/>
                <a:cs typeface="Arial" panose="020B0604020202020204" pitchFamily="34" charset="0"/>
              </a:rPr>
              <a:t> [online] www.medicalnewstoday.com. Available at: </a:t>
            </a:r>
            <a:r>
              <a:rPr lang="en-US" sz="1600" u="sng" kern="1200" dirty="0">
                <a:effectLst/>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https://www.medicalnewstoday.com/articles/182951#euthanasia-and-assisted-suicide</a:t>
            </a:r>
            <a:r>
              <a:rPr lang="en-US" sz="1600" kern="1200" dirty="0">
                <a:effectLst/>
                <a:latin typeface="Arial" panose="020B0604020202020204" pitchFamily="34" charset="0"/>
                <a:ea typeface="DengXian" panose="02010600030101010101" pitchFamily="2" charset="-122"/>
                <a:cs typeface="Arial" panose="020B0604020202020204" pitchFamily="34" charset="0"/>
              </a:rPr>
              <a:t> (Accessed: 13 February 2023). </a:t>
            </a:r>
          </a:p>
          <a:p>
            <a:pPr lvl="0" algn="just">
              <a:tabLst>
                <a:tab pos="457200" algn="l"/>
              </a:tabLst>
            </a:pP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600" kern="1200" dirty="0">
                <a:effectLst/>
                <a:latin typeface="Arial" panose="020B0604020202020204" pitchFamily="34" charset="0"/>
                <a:ea typeface="DengXian" panose="02010600030101010101" pitchFamily="2" charset="-122"/>
                <a:cs typeface="Arial" panose="020B0604020202020204" pitchFamily="34" charset="0"/>
              </a:rPr>
              <a:t>Carehome.co.uk. (2021). </a:t>
            </a:r>
            <a:r>
              <a:rPr lang="en-US" sz="1600" i="1" kern="1200" dirty="0">
                <a:effectLst/>
                <a:latin typeface="Arial" panose="020B0604020202020204" pitchFamily="34" charset="0"/>
                <a:ea typeface="DengXian" panose="02010600030101010101" pitchFamily="2" charset="-122"/>
                <a:cs typeface="Arial" panose="020B0604020202020204" pitchFamily="34" charset="0"/>
              </a:rPr>
              <a:t>What Is a Residential Care home?</a:t>
            </a:r>
            <a:r>
              <a:rPr lang="en-US" sz="1600" kern="1200" dirty="0">
                <a:effectLst/>
                <a:latin typeface="Arial" panose="020B0604020202020204" pitchFamily="34" charset="0"/>
                <a:ea typeface="DengXian" panose="02010600030101010101" pitchFamily="2" charset="-122"/>
                <a:cs typeface="Arial" panose="020B0604020202020204" pitchFamily="34" charset="0"/>
              </a:rPr>
              <a:t> Available at: </a:t>
            </a:r>
            <a:r>
              <a:rPr lang="en-US" sz="1600" u="sng" kern="1200" dirty="0">
                <a:effectLst/>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https://www.carehome.co.uk/advice/what-is-a-residential-care-home</a:t>
            </a:r>
            <a:r>
              <a:rPr lang="en-US" sz="1600" kern="1200" dirty="0">
                <a:effectLst/>
                <a:latin typeface="Arial" panose="020B0604020202020204" pitchFamily="34" charset="0"/>
                <a:ea typeface="DengXian" panose="02010600030101010101" pitchFamily="2" charset="-122"/>
                <a:cs typeface="Arial" panose="020B0604020202020204" pitchFamily="34" charset="0"/>
              </a:rPr>
              <a:t> (Accessed: 5 February 2023). </a:t>
            </a:r>
          </a:p>
          <a:p>
            <a:pPr lvl="0">
              <a:tabLst>
                <a:tab pos="457200" algn="l"/>
              </a:tabLst>
            </a:pP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7FD526E-4159-7CE5-AA8F-854AEA83E220}"/>
              </a:ext>
            </a:extLst>
          </p:cNvPr>
          <p:cNvSpPr txBox="1"/>
          <p:nvPr/>
        </p:nvSpPr>
        <p:spPr>
          <a:xfrm>
            <a:off x="2894867" y="516413"/>
            <a:ext cx="5336628" cy="646331"/>
          </a:xfrm>
          <a:prstGeom prst="rect">
            <a:avLst/>
          </a:prstGeom>
          <a:noFill/>
        </p:spPr>
        <p:txBody>
          <a:bodyPr wrap="square" rtlCol="0">
            <a:spAutoFit/>
          </a:bodyPr>
          <a:lstStyle/>
          <a:p>
            <a:pPr algn="ctr"/>
            <a:r>
              <a:rPr lang="en-GB" sz="3600" b="1" u="sng" dirty="0">
                <a:latin typeface="Arial" panose="020B0604020202020204" pitchFamily="34" charset="0"/>
                <a:cs typeface="Arial" panose="020B0604020202020204" pitchFamily="34" charset="0"/>
              </a:rPr>
              <a:t>REFERENCES</a:t>
            </a:r>
            <a:r>
              <a:rPr lang="en-GB" dirty="0"/>
              <a:t> </a:t>
            </a:r>
          </a:p>
        </p:txBody>
      </p:sp>
    </p:spTree>
    <p:extLst>
      <p:ext uri="{BB962C8B-B14F-4D97-AF65-F5344CB8AC3E}">
        <p14:creationId xmlns:p14="http://schemas.microsoft.com/office/powerpoint/2010/main" val="2796377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37B1F3-95AD-BFE0-A2D4-75E96CFA67D0}"/>
              </a:ext>
            </a:extLst>
          </p:cNvPr>
          <p:cNvSpPr txBox="1"/>
          <p:nvPr/>
        </p:nvSpPr>
        <p:spPr>
          <a:xfrm>
            <a:off x="433552" y="686243"/>
            <a:ext cx="10933386" cy="5478423"/>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Citizens Advice (2022).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Equality Act 2010 - discrimination and your rights</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Citizensadvice.org.uk.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https://www.citizensadvice.org.uk/law-and-courts/discrimination/about-discrimination/equality-act-2010-discrimination-and-your-rights/</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15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kern="1200" dirty="0" err="1">
                <a:effectLst/>
                <a:latin typeface="Arial" panose="020B0604020202020204" pitchFamily="34" charset="0"/>
                <a:ea typeface="DengXian" panose="02010600030101010101" pitchFamily="2" charset="-122"/>
                <a:cs typeface="Arial" panose="020B0604020202020204" pitchFamily="34" charset="0"/>
              </a:rPr>
              <a:t>DailyCaring</a:t>
            </a:r>
            <a:r>
              <a:rPr lang="en-US" sz="1400" kern="1200" dirty="0">
                <a:effectLst/>
                <a:latin typeface="Arial" panose="020B0604020202020204" pitchFamily="34" charset="0"/>
                <a:ea typeface="DengXian" panose="02010600030101010101" pitchFamily="2" charset="-122"/>
                <a:cs typeface="Arial" panose="020B0604020202020204" pitchFamily="34" charset="0"/>
              </a:rPr>
              <a:t>. (no date). </a:t>
            </a:r>
            <a:r>
              <a:rPr lang="en-US" sz="1400" i="1" kern="1200" dirty="0">
                <a:effectLst/>
                <a:latin typeface="Arial" panose="020B0604020202020204" pitchFamily="34" charset="0"/>
                <a:ea typeface="DengXian" panose="02010600030101010101" pitchFamily="2" charset="-122"/>
                <a:cs typeface="Arial" panose="020B0604020202020204" pitchFamily="34" charset="0"/>
              </a:rPr>
              <a:t>What Is a DNR and Why Would Seniors Want One?</a:t>
            </a:r>
            <a:r>
              <a:rPr lang="en-US" sz="1400" kern="1200" dirty="0">
                <a:effectLst/>
                <a:latin typeface="Arial" panose="020B0604020202020204" pitchFamily="34" charset="0"/>
                <a:ea typeface="DengXian" panose="02010600030101010101" pitchFamily="2" charset="-122"/>
                <a:cs typeface="Arial" panose="020B0604020202020204" pitchFamily="34" charset="0"/>
              </a:rPr>
              <a:t>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https://dailycaring.com/what-is-a-dnr-do-not-resuscitate/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Debating Europe. (no date). </a:t>
            </a:r>
            <a:r>
              <a:rPr lang="en-US" sz="1400" i="1" kern="1200" dirty="0">
                <a:effectLst/>
                <a:latin typeface="Arial" panose="020B0604020202020204" pitchFamily="34" charset="0"/>
                <a:ea typeface="DengXian" panose="02010600030101010101" pitchFamily="2" charset="-122"/>
                <a:cs typeface="Arial" panose="020B0604020202020204" pitchFamily="34" charset="0"/>
              </a:rPr>
              <a:t>Arguments For &amp; Against Euthanasia</a:t>
            </a:r>
            <a:r>
              <a:rPr lang="en-US" sz="1400" kern="1200" dirty="0">
                <a:effectLst/>
                <a:latin typeface="Arial" panose="020B0604020202020204" pitchFamily="34" charset="0"/>
                <a:ea typeface="DengXian" panose="02010600030101010101" pitchFamily="2" charset="-122"/>
                <a:cs typeface="Arial" panose="020B0604020202020204" pitchFamily="34" charset="0"/>
              </a:rPr>
              <a:t>. Available at: https://www.debatingeurope.eu/focus/arguments-for-against-euthanasia/#.Y-_r8C_P2uU (Accessed: 17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a:effectLst/>
                <a:latin typeface="Arial" panose="020B0604020202020204" pitchFamily="34" charset="0"/>
                <a:ea typeface="DengXian" panose="02010600030101010101" pitchFamily="2" charset="-122"/>
                <a:cs typeface="Arial" panose="020B0604020202020204" pitchFamily="34" charset="0"/>
              </a:rPr>
              <a:t>den Herder-van der Eerden, M., Ewert, B.,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Hodiamont</a:t>
            </a:r>
            <a:r>
              <a:rPr lang="en-GB" sz="1400" kern="1200" dirty="0">
                <a:effectLst/>
                <a:latin typeface="Arial" panose="020B0604020202020204" pitchFamily="34" charset="0"/>
                <a:ea typeface="DengXian" panose="02010600030101010101" pitchFamily="2" charset="-122"/>
                <a:cs typeface="Arial" panose="020B0604020202020204" pitchFamily="34" charset="0"/>
              </a:rPr>
              <a:t>, F., Hesse, M.,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Hasselaar</a:t>
            </a:r>
            <a:r>
              <a:rPr lang="en-GB" sz="1400" kern="1200" dirty="0">
                <a:effectLst/>
                <a:latin typeface="Arial" panose="020B0604020202020204" pitchFamily="34" charset="0"/>
                <a:ea typeface="DengXian" panose="02010600030101010101" pitchFamily="2" charset="-122"/>
                <a:cs typeface="Arial" panose="020B0604020202020204" pitchFamily="34" charset="0"/>
              </a:rPr>
              <a:t>, J. and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Radbruch</a:t>
            </a:r>
            <a:r>
              <a:rPr lang="en-GB" sz="1400" kern="1200" dirty="0">
                <a:effectLst/>
                <a:latin typeface="Arial" panose="020B0604020202020204" pitchFamily="34" charset="0"/>
                <a:ea typeface="DengXian" panose="02010600030101010101" pitchFamily="2" charset="-122"/>
                <a:cs typeface="Arial" panose="020B0604020202020204" pitchFamily="34" charset="0"/>
              </a:rPr>
              <a:t>, L. (2017). Towards accessible integrated palliative care. </a:t>
            </a:r>
            <a:r>
              <a:rPr lang="en-GB" sz="1400" i="1" kern="1200" dirty="0">
                <a:effectLst/>
                <a:latin typeface="Arial" panose="020B0604020202020204" pitchFamily="34" charset="0"/>
                <a:ea typeface="DengXian" panose="02010600030101010101" pitchFamily="2" charset="-122"/>
                <a:cs typeface="Arial" panose="020B0604020202020204" pitchFamily="34" charset="0"/>
              </a:rPr>
              <a:t>Journal of Integrated Care</a:t>
            </a:r>
            <a:r>
              <a:rPr lang="en-GB" sz="1400" kern="1200" dirty="0">
                <a:effectLst/>
                <a:latin typeface="Arial" panose="020B0604020202020204" pitchFamily="34" charset="0"/>
                <a:ea typeface="DengXian" panose="02010600030101010101" pitchFamily="2" charset="-122"/>
                <a:cs typeface="Arial" panose="020B0604020202020204" pitchFamily="34" charset="0"/>
              </a:rPr>
              <a:t>, 25(3), pp.222–232.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doi:https</a:t>
            </a:r>
            <a:r>
              <a:rPr lang="en-GB" sz="1400" kern="1200" dirty="0">
                <a:effectLst/>
                <a:latin typeface="Arial" panose="020B0604020202020204" pitchFamily="34" charset="0"/>
                <a:ea typeface="DengXian" panose="02010600030101010101" pitchFamily="2" charset="-122"/>
                <a:cs typeface="Arial" panose="020B0604020202020204" pitchFamily="34" charset="0"/>
              </a:rPr>
              <a:t>://doi.org/10.1108/jica-03-2017-0006 (Accessed: 5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Ehospice.com. (no date). </a:t>
            </a:r>
            <a:r>
              <a:rPr lang="en-US" sz="1400" i="1" kern="1200" dirty="0">
                <a:effectLst/>
                <a:latin typeface="Arial" panose="020B0604020202020204" pitchFamily="34" charset="0"/>
                <a:ea typeface="DengXian" panose="02010600030101010101" pitchFamily="2" charset="-122"/>
                <a:cs typeface="Arial" panose="020B0604020202020204" pitchFamily="34" charset="0"/>
              </a:rPr>
              <a:t>Catherine Millington-Sanders: Providing palliative care in a pandemic - </a:t>
            </a:r>
            <a:r>
              <a:rPr lang="en-US" sz="1400" i="1" kern="1200" dirty="0" err="1">
                <a:effectLst/>
                <a:latin typeface="Arial" panose="020B0604020202020204" pitchFamily="34" charset="0"/>
                <a:ea typeface="DengXian" panose="02010600030101010101" pitchFamily="2" charset="-122"/>
                <a:cs typeface="Arial" panose="020B0604020202020204" pitchFamily="34" charset="0"/>
              </a:rPr>
              <a:t>ehospice</a:t>
            </a:r>
            <a:r>
              <a:rPr lang="en-US" sz="1400" kern="1200" dirty="0">
                <a:effectLst/>
                <a:latin typeface="Arial" panose="020B0604020202020204" pitchFamily="34" charset="0"/>
                <a:ea typeface="DengXian" panose="02010600030101010101" pitchFamily="2" charset="-122"/>
                <a:cs typeface="Arial" panose="020B0604020202020204" pitchFamily="34" charset="0"/>
              </a:rPr>
              <a:t>. Available at: https://ehospice.com/sa_posts/catherine-millington-sanders-providing-palliative-care-in-a-pandemic/ (Accessed: 15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dirty="0">
                <a:effectLst/>
                <a:latin typeface="Arial" panose="020B0604020202020204" pitchFamily="34" charset="0"/>
                <a:ea typeface="Times New Roman" panose="02020603050405020304" pitchFamily="18" charset="0"/>
                <a:cs typeface="Arial" panose="020B0604020202020204" pitchFamily="34" charset="0"/>
              </a:rPr>
              <a:t>Goodman, P. (2011). </a:t>
            </a:r>
            <a:r>
              <a:rPr lang="en-US" sz="1400" i="1" dirty="0">
                <a:effectLst/>
                <a:latin typeface="Arial" panose="020B0604020202020204" pitchFamily="34" charset="0"/>
                <a:ea typeface="Times New Roman" panose="02020603050405020304" pitchFamily="18" charset="0"/>
                <a:cs typeface="Arial" panose="020B0604020202020204" pitchFamily="34" charset="0"/>
              </a:rPr>
              <a:t>Euthanasia Pros and Cons: Should People Have the Right to Die?</a:t>
            </a:r>
            <a:r>
              <a:rPr lang="en-US" sz="1400" dirty="0">
                <a:effectLst/>
                <a:latin typeface="Arial" panose="020B0604020202020204" pitchFamily="34" charset="0"/>
                <a:ea typeface="Times New Roman" panose="02020603050405020304" pitchFamily="18" charset="0"/>
                <a:cs typeface="Arial" panose="020B0604020202020204" pitchFamily="34" charset="0"/>
              </a:rPr>
              <a:t> </a:t>
            </a:r>
            <a:r>
              <a:rPr lang="en-US" sz="1400" dirty="0" err="1">
                <a:effectLst/>
                <a:latin typeface="Arial" panose="020B0604020202020204" pitchFamily="34" charset="0"/>
                <a:ea typeface="Times New Roman" panose="02020603050405020304" pitchFamily="18" charset="0"/>
                <a:cs typeface="Arial" panose="020B0604020202020204" pitchFamily="34" charset="0"/>
              </a:rPr>
              <a:t>Soapboxie</a:t>
            </a:r>
            <a:r>
              <a:rPr lang="en-US" sz="1400" dirty="0">
                <a:effectLst/>
                <a:latin typeface="Arial" panose="020B0604020202020204" pitchFamily="34" charset="0"/>
                <a:ea typeface="Times New Roman" panose="02020603050405020304" pitchFamily="18" charset="0"/>
                <a:cs typeface="Arial" panose="020B0604020202020204" pitchFamily="34" charset="0"/>
              </a:rPr>
              <a:t>. Available at: </a:t>
            </a:r>
            <a:r>
              <a:rPr lang="en-US" sz="1400" u="sng" dirty="0">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https://soapboxie.com/social-issues/Euthanasia-pros-and-cons-Should-people-have-the-right-to-die</a:t>
            </a:r>
            <a:r>
              <a:rPr lang="en-US" sz="1400" dirty="0">
                <a:effectLst/>
                <a:latin typeface="Arial" panose="020B0604020202020204" pitchFamily="34" charset="0"/>
                <a:ea typeface="Times New Roman" panose="02020603050405020304" pitchFamily="18" charset="0"/>
                <a:cs typeface="Arial" panose="020B0604020202020204" pitchFamily="34" charset="0"/>
              </a:rPr>
              <a:t> (Accessed: 23 February 2023). </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Gov.uk (2016). </a:t>
            </a:r>
            <a:r>
              <a:rPr lang="en-US" sz="1400" i="1" kern="1200" dirty="0">
                <a:effectLst/>
                <a:latin typeface="Arial" panose="020B0604020202020204" pitchFamily="34" charset="0"/>
                <a:ea typeface="DengXian" panose="02010600030101010101" pitchFamily="2" charset="-122"/>
                <a:cs typeface="Arial" panose="020B0604020202020204" pitchFamily="34" charset="0"/>
              </a:rPr>
              <a:t>Care Act factsheets</a:t>
            </a:r>
            <a:r>
              <a:rPr lang="en-US" sz="1400" kern="1200" dirty="0">
                <a:effectLst/>
                <a:latin typeface="Arial" panose="020B0604020202020204" pitchFamily="34" charset="0"/>
                <a:ea typeface="DengXian" panose="02010600030101010101" pitchFamily="2" charset="-122"/>
                <a:cs typeface="Arial" panose="020B0604020202020204" pitchFamily="34" charset="0"/>
              </a:rPr>
              <a:t>. [online] GOV.UK.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https://www.gov.uk/government/publications/care-act-2014-part-1-factsheets/care-act-factsheets#:~:text=The%20Care%20Act%20helps%20to</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15 February 2023).</a:t>
            </a: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Hawley, P. (2017). Barriers to Access to Palliative Care. </a:t>
            </a:r>
            <a:r>
              <a:rPr lang="en-US" sz="1400" b="0" i="1" dirty="0">
                <a:effectLst/>
                <a:latin typeface="Arial" panose="020B0604020202020204" pitchFamily="34" charset="0"/>
                <a:cs typeface="Arial" panose="020B0604020202020204" pitchFamily="34" charset="0"/>
              </a:rPr>
              <a:t>Palliative Care: Research and Treatment</a:t>
            </a:r>
            <a:r>
              <a:rPr lang="en-US" sz="1400" b="0" i="0" dirty="0">
                <a:effectLst/>
                <a:latin typeface="Arial" panose="020B0604020202020204" pitchFamily="34" charset="0"/>
                <a:cs typeface="Arial" panose="020B0604020202020204" pitchFamily="34" charset="0"/>
              </a:rPr>
              <a:t>, [online] 10(1), p.117822421668888. </a:t>
            </a:r>
            <a:r>
              <a:rPr lang="en-US" sz="1400" b="0" i="0" dirty="0" err="1">
                <a:effectLst/>
                <a:latin typeface="Arial" panose="020B0604020202020204" pitchFamily="34" charset="0"/>
                <a:cs typeface="Arial" panose="020B0604020202020204" pitchFamily="34" charset="0"/>
              </a:rPr>
              <a:t>doi:https</a:t>
            </a:r>
            <a:r>
              <a:rPr lang="en-US" sz="1400" b="0" i="0" dirty="0">
                <a:effectLst/>
                <a:latin typeface="Arial" panose="020B0604020202020204" pitchFamily="34" charset="0"/>
                <a:cs typeface="Arial" panose="020B0604020202020204" pitchFamily="34" charset="0"/>
              </a:rPr>
              <a:t>://doi.org/10.1177/1178224216688887 (Accessed: 27 February 2023).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701526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03CE30-1C84-386D-1CD7-FB4EE447C4F1}"/>
              </a:ext>
            </a:extLst>
          </p:cNvPr>
          <p:cNvSpPr txBox="1"/>
          <p:nvPr/>
        </p:nvSpPr>
        <p:spPr>
          <a:xfrm>
            <a:off x="433551" y="505960"/>
            <a:ext cx="11051627" cy="6771084"/>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Helping Hands Home Care. (no date). </a:t>
            </a:r>
            <a:r>
              <a:rPr lang="en-US" sz="1400" b="0" i="1" dirty="0">
                <a:effectLst/>
                <a:latin typeface="Arial" panose="020B0604020202020204" pitchFamily="34" charset="0"/>
                <a:cs typeface="Arial" panose="020B0604020202020204" pitchFamily="34" charset="0"/>
              </a:rPr>
              <a:t>What Is A Home Carer?</a:t>
            </a:r>
            <a:r>
              <a:rPr lang="en-US" sz="1400" b="0" i="0" dirty="0">
                <a:effectLst/>
                <a:latin typeface="Arial" panose="020B0604020202020204" pitchFamily="34" charset="0"/>
                <a:cs typeface="Arial" panose="020B0604020202020204" pitchFamily="34" charset="0"/>
              </a:rPr>
              <a:t> [online] Available at: </a:t>
            </a:r>
            <a:r>
              <a:rPr lang="en-US" sz="1400" b="0" i="0" dirty="0">
                <a:effectLst/>
                <a:latin typeface="Arial" panose="020B0604020202020204" pitchFamily="34" charset="0"/>
                <a:cs typeface="Arial" panose="020B0604020202020204" pitchFamily="34" charset="0"/>
                <a:hlinkClick r:id="rId3"/>
              </a:rPr>
              <a:t>https://www.helpinghandshomecare.co.uk/home-care-services/what-is-a-home-carer/#:~:text=A%20home%20carer%20provides%20flexible</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Accesse</a:t>
            </a:r>
            <a:r>
              <a:rPr lang="en-US" sz="1400" b="0" i="0" dirty="0">
                <a:effectLst/>
                <a:latin typeface="Arial" panose="020B0604020202020204" pitchFamily="34" charset="0"/>
                <a:cs typeface="Arial" panose="020B0604020202020204" pitchFamily="34" charset="0"/>
              </a:rPr>
              <a:t>: 26 February 2023).</a:t>
            </a:r>
          </a:p>
          <a:p>
            <a:pPr lvl="0" algn="just">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Hopper, E. (2020). </a:t>
            </a:r>
            <a:r>
              <a:rPr lang="en-US" sz="1400" i="1" kern="1200" dirty="0">
                <a:effectLst/>
                <a:latin typeface="Arial" panose="020B0604020202020204" pitchFamily="34" charset="0"/>
                <a:ea typeface="DengXian" panose="02010600030101010101" pitchFamily="2" charset="-122"/>
                <a:cs typeface="Arial" panose="020B0604020202020204" pitchFamily="34" charset="0"/>
              </a:rPr>
              <a:t>Maslow’s hierarchy of needs explained</a:t>
            </a:r>
            <a:r>
              <a:rPr lang="en-US" sz="1400" kern="1200" dirty="0">
                <a:effectLst/>
                <a:latin typeface="Arial" panose="020B0604020202020204" pitchFamily="34" charset="0"/>
                <a:ea typeface="DengXian" panose="02010600030101010101" pitchFamily="2" charset="-122"/>
                <a:cs typeface="Arial" panose="020B0604020202020204" pitchFamily="34" charset="0"/>
              </a:rPr>
              <a:t>. ThoughtCo.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https://www.thoughtco.com/maslows-hierarchy-of-needs-4582571</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16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a:effectLst/>
                <a:latin typeface="Arial" panose="020B0604020202020204" pitchFamily="34" charset="0"/>
                <a:ea typeface="Calibri" panose="020F0502020204030204" pitchFamily="34" charset="0"/>
                <a:cs typeface="Arial" panose="020B0604020202020204" pitchFamily="34" charset="0"/>
              </a:rPr>
              <a:t>Larkin, M. (2009</a:t>
            </a:r>
            <a:r>
              <a:rPr lang="en-GB" sz="1400" i="1" kern="1200" dirty="0">
                <a:effectLst/>
                <a:latin typeface="Arial" panose="020B0604020202020204" pitchFamily="34" charset="0"/>
                <a:ea typeface="Calibri" panose="020F0502020204030204" pitchFamily="34" charset="0"/>
                <a:cs typeface="Arial" panose="020B0604020202020204" pitchFamily="34" charset="0"/>
              </a:rPr>
              <a:t>) Vulnerable Groups in Health and Social Care</a:t>
            </a:r>
            <a:r>
              <a:rPr lang="en-GB" sz="1400" kern="1200" dirty="0">
                <a:effectLst/>
                <a:latin typeface="Arial" panose="020B0604020202020204" pitchFamily="34" charset="0"/>
                <a:ea typeface="Calibri" panose="020F0502020204030204" pitchFamily="34" charset="0"/>
                <a:cs typeface="Arial" panose="020B0604020202020204" pitchFamily="34" charset="0"/>
              </a:rPr>
              <a:t>. London: Sage Publications Ltd </a:t>
            </a:r>
            <a:r>
              <a:rPr lang="en-GB" sz="1400" strike="sngStrike" kern="1200" dirty="0">
                <a:effectLst/>
                <a:latin typeface="Arial" panose="020B0604020202020204" pitchFamily="34" charset="0"/>
                <a:ea typeface="Calibri" panose="020F0502020204030204" pitchFamily="34" charset="0"/>
                <a:cs typeface="Arial" panose="020B0604020202020204" pitchFamily="34" charset="0"/>
              </a:rPr>
              <a:t>(</a:t>
            </a:r>
            <a:r>
              <a:rPr lang="en-GB" sz="1400" kern="1200" dirty="0">
                <a:effectLst/>
                <a:latin typeface="Arial" panose="020B0604020202020204" pitchFamily="34" charset="0"/>
                <a:ea typeface="Calibri" panose="020F0502020204030204" pitchFamily="34" charset="0"/>
                <a:cs typeface="Arial" panose="020B0604020202020204" pitchFamily="34" charset="0"/>
              </a:rPr>
              <a:t>Accessed: 14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just">
              <a:buFont typeface="Arial" panose="020B0604020202020204" pitchFamily="34" charset="0"/>
              <a:buChar char="•"/>
              <a:tabLst>
                <a:tab pos="457200" algn="l"/>
              </a:tabLst>
            </a:pPr>
            <a:r>
              <a:rPr lang="en-US" sz="1400" dirty="0" err="1">
                <a:latin typeface="Arial" panose="020B0604020202020204" pitchFamily="34" charset="0"/>
                <a:cs typeface="Arial" panose="020B0604020202020204" pitchFamily="34" charset="0"/>
              </a:rPr>
              <a:t>L</a:t>
            </a:r>
            <a:r>
              <a:rPr lang="en-US" sz="1400" b="0" i="0" dirty="0" err="1">
                <a:effectLst/>
                <a:latin typeface="Arial" panose="020B0604020202020204" pitchFamily="34" charset="0"/>
                <a:cs typeface="Arial" panose="020B0604020202020204" pitchFamily="34" charset="0"/>
              </a:rPr>
              <a:t>carpenter</a:t>
            </a:r>
            <a:r>
              <a:rPr lang="en-US" sz="1400" b="0" i="0" dirty="0">
                <a:effectLst/>
                <a:latin typeface="Arial" panose="020B0604020202020204" pitchFamily="34" charset="0"/>
                <a:cs typeface="Arial" panose="020B0604020202020204" pitchFamily="34" charset="0"/>
              </a:rPr>
              <a:t> (no date). </a:t>
            </a:r>
            <a:r>
              <a:rPr lang="en-US" sz="1400" b="0" i="1" dirty="0">
                <a:effectLst/>
                <a:latin typeface="Arial" panose="020B0604020202020204" pitchFamily="34" charset="0"/>
                <a:cs typeface="Arial" panose="020B0604020202020204" pitchFamily="34" charset="0"/>
              </a:rPr>
              <a:t>When Should You Write Your First Will ?</a:t>
            </a:r>
            <a:r>
              <a:rPr lang="en-US" sz="1400" b="0" i="0" dirty="0">
                <a:effectLst/>
                <a:latin typeface="Arial" panose="020B0604020202020204" pitchFamily="34" charset="0"/>
                <a:cs typeface="Arial" panose="020B0604020202020204" pitchFamily="34" charset="0"/>
              </a:rPr>
              <a:t> [online] Baltimore </a:t>
            </a:r>
            <a:r>
              <a:rPr lang="en-US" sz="1400" b="0" i="0" dirty="0" err="1">
                <a:effectLst/>
                <a:latin typeface="Arial" panose="020B0604020202020204" pitchFamily="34" charset="0"/>
                <a:cs typeface="Arial" panose="020B0604020202020204" pitchFamily="34" charset="0"/>
              </a:rPr>
              <a:t>Outloud</a:t>
            </a:r>
            <a:r>
              <a:rPr lang="en-US" sz="1400" b="0" i="0" dirty="0">
                <a:effectLst/>
                <a:latin typeface="Arial" panose="020B0604020202020204" pitchFamily="34" charset="0"/>
                <a:cs typeface="Arial" panose="020B0604020202020204" pitchFamily="34" charset="0"/>
              </a:rPr>
              <a:t>. Available at: http://baltimoreoutloud.com/wp/when-should-you-write-your-first-will/ </a:t>
            </a:r>
            <a:r>
              <a:rPr lang="en-US" sz="1400" dirty="0">
                <a:latin typeface="Arial" panose="020B0604020202020204" pitchFamily="34" charset="0"/>
                <a:cs typeface="Arial" panose="020B0604020202020204" pitchFamily="34" charset="0"/>
              </a:rPr>
              <a:t>(</a:t>
            </a:r>
            <a:r>
              <a:rPr lang="en-US" sz="1400" b="0" i="0" dirty="0">
                <a:effectLst/>
                <a:latin typeface="Arial" panose="020B0604020202020204" pitchFamily="34" charset="0"/>
                <a:cs typeface="Arial" panose="020B0604020202020204" pitchFamily="34" charset="0"/>
              </a:rPr>
              <a:t>Accessed: 26 February 2023).</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a:effectLst/>
                <a:latin typeface="Arial" panose="020B0604020202020204" pitchFamily="34" charset="0"/>
                <a:ea typeface="DengXian" panose="02010600030101010101" pitchFamily="2" charset="-122"/>
                <a:cs typeface="Arial" panose="020B0604020202020204" pitchFamily="34" charset="0"/>
              </a:rPr>
              <a:t>Lima, I.E. de (2021). </a:t>
            </a:r>
            <a:r>
              <a:rPr lang="en-GB" sz="1400" i="1" kern="1200" dirty="0">
                <a:effectLst/>
                <a:latin typeface="Arial" panose="020B0604020202020204" pitchFamily="34" charset="0"/>
                <a:ea typeface="DengXian" panose="02010600030101010101" pitchFamily="2" charset="-122"/>
                <a:cs typeface="Arial" panose="020B0604020202020204" pitchFamily="34" charset="0"/>
              </a:rPr>
              <a:t>Portuguese president vetoes unconstitutional euthanasia bill</a:t>
            </a:r>
            <a:r>
              <a:rPr lang="en-GB" sz="1400" kern="1200" dirty="0">
                <a:effectLst/>
                <a:latin typeface="Arial" panose="020B0604020202020204" pitchFamily="34" charset="0"/>
                <a:ea typeface="DengXian" panose="02010600030101010101" pitchFamily="2" charset="-122"/>
                <a:cs typeface="Arial" panose="020B0604020202020204" pitchFamily="34" charset="0"/>
              </a:rPr>
              <a:t>. [online] www.euractiv.com. Available at: </a:t>
            </a:r>
            <a:r>
              <a:rPr lang="en-GB" sz="1400" u="sng" kern="1200" dirty="0">
                <a:effectLst/>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https://www.euractiv.com/section/politics/short_news/portuguese-president-vetoes-unconstitutional-euthanasia-bill/</a:t>
            </a:r>
            <a:r>
              <a:rPr lang="en-GB"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Maisie (no date). </a:t>
            </a:r>
            <a:r>
              <a:rPr lang="en-US" sz="1400" i="1" kern="1200" dirty="0">
                <a:effectLst/>
                <a:latin typeface="Arial" panose="020B0604020202020204" pitchFamily="34" charset="0"/>
                <a:ea typeface="DengXian" panose="02010600030101010101" pitchFamily="2" charset="-122"/>
                <a:cs typeface="Arial" panose="020B0604020202020204" pitchFamily="34" charset="0"/>
              </a:rPr>
              <a:t>Pros and Cons of Euthanasia</a:t>
            </a:r>
            <a:r>
              <a:rPr lang="en-US" sz="1400" kern="1200" dirty="0">
                <a:effectLst/>
                <a:latin typeface="Arial" panose="020B0604020202020204" pitchFamily="34" charset="0"/>
                <a:ea typeface="DengXian" panose="02010600030101010101" pitchFamily="2" charset="-122"/>
                <a:cs typeface="Arial" panose="020B0604020202020204" pitchFamily="34" charset="0"/>
              </a:rPr>
              <a:t>.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https://www.lcps.org/cms/lib4/VA01000195/Centricity/Domain/10718/Mercy%20Killing%20Article%201.pdf</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14 Feb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Marie Curie. (2014). </a:t>
            </a:r>
            <a:r>
              <a:rPr lang="en-US" sz="1400" i="1" kern="1200" dirty="0">
                <a:effectLst/>
                <a:latin typeface="Arial" panose="020B0604020202020204" pitchFamily="34" charset="0"/>
                <a:ea typeface="DengXian" panose="02010600030101010101" pitchFamily="2" charset="-122"/>
                <a:cs typeface="Arial" panose="020B0604020202020204" pitchFamily="34" charset="0"/>
              </a:rPr>
              <a:t>By 2030, the proportion of the UK aged over 85 is expected to double.</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https://www.mariecurie.org.uk/media/press-releases/new-report-reveals-the-barriers-that-prevent-many-people-with-dementia-accessing-high-quality-end-of-life-care/103268</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8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err="1">
                <a:effectLst/>
                <a:latin typeface="Arial" panose="020B0604020202020204" pitchFamily="34" charset="0"/>
                <a:ea typeface="Calibri" panose="020F0502020204030204" pitchFamily="34" charset="0"/>
                <a:cs typeface="Arial" panose="020B0604020202020204" pitchFamily="34" charset="0"/>
              </a:rPr>
              <a:t>Maulk</a:t>
            </a:r>
            <a:r>
              <a:rPr lang="en-GB" sz="1400" kern="1200" dirty="0">
                <a:effectLst/>
                <a:latin typeface="Arial" panose="020B0604020202020204" pitchFamily="34" charset="0"/>
                <a:ea typeface="Calibri" panose="020F0502020204030204" pitchFamily="34" charset="0"/>
                <a:cs typeface="Arial" panose="020B0604020202020204" pitchFamily="34" charset="0"/>
              </a:rPr>
              <a:t>, K. (2010) </a:t>
            </a:r>
            <a:r>
              <a:rPr lang="en-GB" sz="1400" i="1" kern="1200" dirty="0">
                <a:effectLst/>
                <a:latin typeface="Arial" panose="020B0604020202020204" pitchFamily="34" charset="0"/>
                <a:ea typeface="Calibri" panose="020F0502020204030204" pitchFamily="34" charset="0"/>
                <a:cs typeface="Arial" panose="020B0604020202020204" pitchFamily="34" charset="0"/>
              </a:rPr>
              <a:t>Gerontological Nursing: Competencies for Care </a:t>
            </a:r>
            <a:r>
              <a:rPr lang="en-GB" sz="1400" kern="1200" dirty="0">
                <a:effectLst/>
                <a:latin typeface="Arial" panose="020B0604020202020204" pitchFamily="34" charset="0"/>
                <a:ea typeface="Calibri" panose="020F0502020204030204" pitchFamily="34" charset="0"/>
                <a:cs typeface="Arial" panose="020B0604020202020204" pitchFamily="34" charset="0"/>
              </a:rPr>
              <a:t>2</a:t>
            </a:r>
            <a:r>
              <a:rPr lang="en-GB" sz="1400" kern="1200" baseline="30000" dirty="0">
                <a:effectLst/>
                <a:latin typeface="Arial" panose="020B0604020202020204" pitchFamily="34" charset="0"/>
                <a:ea typeface="Calibri" panose="020F0502020204030204" pitchFamily="34" charset="0"/>
                <a:cs typeface="Arial" panose="020B0604020202020204" pitchFamily="34" charset="0"/>
              </a:rPr>
              <a:t>nd</a:t>
            </a:r>
            <a:r>
              <a:rPr lang="en-GB" sz="1400" kern="1200" dirty="0">
                <a:effectLst/>
                <a:latin typeface="Arial" panose="020B0604020202020204" pitchFamily="34" charset="0"/>
                <a:ea typeface="Calibri" panose="020F0502020204030204" pitchFamily="34" charset="0"/>
                <a:cs typeface="Arial" panose="020B0604020202020204" pitchFamily="34" charset="0"/>
              </a:rPr>
              <a:t> </a:t>
            </a:r>
            <a:r>
              <a:rPr lang="en-GB" sz="1400" kern="1200" dirty="0" err="1">
                <a:effectLst/>
                <a:latin typeface="Arial" panose="020B0604020202020204" pitchFamily="34" charset="0"/>
                <a:ea typeface="Calibri" panose="020F0502020204030204" pitchFamily="34" charset="0"/>
                <a:cs typeface="Arial" panose="020B0604020202020204" pitchFamily="34" charset="0"/>
              </a:rPr>
              <a:t>edn</a:t>
            </a:r>
            <a:r>
              <a:rPr lang="en-GB" sz="1400" kern="1200" dirty="0">
                <a:effectLst/>
                <a:latin typeface="Arial" panose="020B0604020202020204" pitchFamily="34" charset="0"/>
                <a:ea typeface="Calibri" panose="020F0502020204030204" pitchFamily="34" charset="0"/>
                <a:cs typeface="Arial" panose="020B0604020202020204" pitchFamily="34" charset="0"/>
              </a:rPr>
              <a:t>. London: Jones and Bartlett Publishers International (Accessed 14 February 2023).</a:t>
            </a:r>
          </a:p>
          <a:p>
            <a:pPr marL="342900" lvl="0" indent="-342900" algn="just">
              <a:buFont typeface="Arial" panose="020B0604020202020204" pitchFamily="34" charset="0"/>
              <a:buChar char="•"/>
              <a:tabLst>
                <a:tab pos="457200" algn="l"/>
              </a:tabLst>
            </a:pP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290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McLeod, S. (2018). </a:t>
            </a:r>
            <a:r>
              <a:rPr lang="en-US" sz="1400" i="1" kern="1200" dirty="0">
                <a:effectLst/>
                <a:latin typeface="Arial" panose="020B0604020202020204" pitchFamily="34" charset="0"/>
                <a:ea typeface="DengXian" panose="02010600030101010101" pitchFamily="2" charset="-122"/>
                <a:cs typeface="Arial" panose="020B0604020202020204" pitchFamily="34" charset="0"/>
              </a:rPr>
              <a:t>Maslow’s Hierarchy of Needs</a:t>
            </a:r>
            <a:r>
              <a:rPr lang="en-US" sz="1400" kern="1200" dirty="0">
                <a:effectLst/>
                <a:latin typeface="Arial" panose="020B0604020202020204" pitchFamily="34" charset="0"/>
                <a:ea typeface="DengXian" panose="02010600030101010101" pitchFamily="2" charset="-122"/>
                <a:cs typeface="Arial" panose="020B0604020202020204" pitchFamily="34" charset="0"/>
              </a:rPr>
              <a:t>. Simply Psychology, p.1.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https://canadacollege.edu/dreamers/docs/Maslows-Hierarchy-of-Needs.pdf</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14 February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buFont typeface="Arial" panose="020B0604020202020204" pitchFamily="34" charset="0"/>
              <a:buChar char="•"/>
              <a:tabLst>
                <a:tab pos="457200" algn="l"/>
              </a:tabLst>
            </a:pPr>
            <a:endParaRPr lang="en-GB" sz="140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14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83997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70D624-817A-FC49-F6BD-0748B234D835}"/>
              </a:ext>
            </a:extLst>
          </p:cNvPr>
          <p:cNvSpPr txBox="1"/>
          <p:nvPr/>
        </p:nvSpPr>
        <p:spPr>
          <a:xfrm>
            <a:off x="559675" y="535286"/>
            <a:ext cx="10870325" cy="5909310"/>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r>
              <a:rPr lang="en-GB" sz="1400" kern="1200" dirty="0">
                <a:effectLst/>
                <a:latin typeface="Arial" panose="020B0604020202020204" pitchFamily="34" charset="0"/>
                <a:ea typeface="DengXian" panose="02010600030101010101" pitchFamily="2" charset="-122"/>
                <a:cs typeface="Arial" panose="020B0604020202020204" pitchFamily="34" charset="0"/>
              </a:rPr>
              <a:t>Mesothelioma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Center</a:t>
            </a:r>
            <a:r>
              <a:rPr lang="en-GB" sz="1400" kern="1200" dirty="0">
                <a:effectLst/>
                <a:latin typeface="Arial" panose="020B0604020202020204" pitchFamily="34" charset="0"/>
                <a:ea typeface="DengXian" panose="02010600030101010101" pitchFamily="2" charset="-122"/>
                <a:cs typeface="Arial" panose="020B0604020202020204" pitchFamily="34" charset="0"/>
              </a:rPr>
              <a:t> - Vital Services for Cancer Patients &amp; Families. (no date.). </a:t>
            </a:r>
            <a:r>
              <a:rPr lang="en-GB" sz="1400" i="1" kern="1200" dirty="0">
                <a:effectLst/>
                <a:latin typeface="Arial" panose="020B0604020202020204" pitchFamily="34" charset="0"/>
                <a:ea typeface="DengXian" panose="02010600030101010101" pitchFamily="2" charset="-122"/>
                <a:cs typeface="Arial" panose="020B0604020202020204" pitchFamily="34" charset="0"/>
              </a:rPr>
              <a:t>Hospice Care for Malignant Mesothelioma Patients</a:t>
            </a:r>
            <a:r>
              <a:rPr lang="en-GB" sz="1400" kern="1200" dirty="0">
                <a:effectLst/>
                <a:latin typeface="Arial" panose="020B0604020202020204" pitchFamily="34" charset="0"/>
                <a:ea typeface="DengXian" panose="02010600030101010101" pitchFamily="2" charset="-122"/>
                <a:cs typeface="Arial" panose="020B0604020202020204" pitchFamily="34" charset="0"/>
              </a:rPr>
              <a:t>.  Available at: https://www.asbestos.com/support/hospice/ (Accessed: 6 February 2023).</a:t>
            </a:r>
          </a:p>
          <a:p>
            <a:pPr marL="342900" lvl="0" indent="-342900" algn="just">
              <a:buFont typeface="Arial" panose="020B0604020202020204" pitchFamily="34" charset="0"/>
              <a:buChar char="•"/>
              <a:tabLst>
                <a:tab pos="457200" algn="l"/>
              </a:tabLst>
            </a:pPr>
            <a:endParaRPr lang="en-GB"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National Institute for Health and Care Excellence End of life care for adults in the last year of life: service delivery [C] Evidence review: Barriers to accessing end of life care services NICE guideline. (2019). Available at: </a:t>
            </a:r>
            <a:r>
              <a:rPr lang="en-US" sz="1400" b="0" i="0" dirty="0">
                <a:effectLst/>
                <a:latin typeface="Arial" panose="020B0604020202020204" pitchFamily="34" charset="0"/>
                <a:cs typeface="Arial" panose="020B0604020202020204" pitchFamily="34" charset="0"/>
                <a:hlinkClick r:id="rId3"/>
              </a:rPr>
              <a:t>https://www.nice.org.uk/guidance/ng142/documents/evidence-review-18</a:t>
            </a:r>
            <a:r>
              <a:rPr lang="en-US" sz="1400" b="0" i="0" dirty="0">
                <a:effectLst/>
                <a:latin typeface="Arial" panose="020B0604020202020204" pitchFamily="34" charset="0"/>
                <a:cs typeface="Arial" panose="020B0604020202020204" pitchFamily="34" charset="0"/>
              </a:rPr>
              <a:t> (Accessed: 27 February 2023).</a:t>
            </a:r>
            <a:endParaRPr lang="en-GB" sz="1400" kern="1200" dirty="0">
              <a:effectLst/>
              <a:latin typeface="Arial" panose="020B0604020202020204" pitchFamily="34" charset="0"/>
              <a:ea typeface="DengXian" panose="02010600030101010101" pitchFamily="2" charset="-122"/>
              <a:cs typeface="Arial" panose="020B0604020202020204" pitchFamily="34" charset="0"/>
            </a:endParaRP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National Institute on Aging (2017). </a:t>
            </a:r>
            <a:r>
              <a:rPr lang="en-US" sz="1400" i="1" kern="1200" dirty="0">
                <a:effectLst/>
                <a:latin typeface="Arial" panose="020B0604020202020204" pitchFamily="34" charset="0"/>
                <a:ea typeface="DengXian" panose="02010600030101010101" pitchFamily="2" charset="-122"/>
                <a:cs typeface="Arial" panose="020B0604020202020204" pitchFamily="34" charset="0"/>
              </a:rPr>
              <a:t>Providing Care and Comfort at the End of Life</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National Institute on Aging.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4">
                  <a:extLst>
                    <a:ext uri="{A12FA001-AC4F-418D-AE19-62706E023703}">
                      <ahyp:hlinkClr xmlns:ahyp="http://schemas.microsoft.com/office/drawing/2018/hyperlinkcolor" val="tx"/>
                    </a:ext>
                  </a:extLst>
                </a:hlinkClick>
              </a:rPr>
              <a:t>https://www.nia.nih.gov/health/providing-comfort-end-life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NHS (2020).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Euthanasia and Assisted Suicide</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 [online]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NHS.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https://www.nhs.uk/conditions/euthanasia-and-assisted-suicide/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NHS (2020).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Euthanasia and Assisted Suicide</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 [online]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NHS.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https://www.nhs.uk/conditions/euthanasia-and-assisted-suicide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NHS Choices (2019).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End of life 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NHS.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https://www.nhs.uk/conditions/end-of-life-care/hospice-care/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10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NHS England (2019).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End of life 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England.nhs.uk</a:t>
            </a:r>
            <a:r>
              <a:rPr lang="en-US" sz="1400" kern="1200" dirty="0">
                <a:effectLst/>
                <a:latin typeface="Arial" panose="020B0604020202020204" pitchFamily="34" charset="0"/>
                <a:ea typeface="DengXian" panose="02010600030101010101" pitchFamily="2" charset="-122"/>
                <a:cs typeface="Arial" panose="020B0604020202020204" pitchFamily="34" charset="0"/>
              </a:rPr>
              <a:t>.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https://www.england.nhs.uk/eolc/</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5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nhs.uk. (2018). </a:t>
            </a:r>
            <a:r>
              <a:rPr lang="en-US" sz="1400" i="1" kern="1200" dirty="0">
                <a:effectLst/>
                <a:latin typeface="Arial" panose="020B0604020202020204" pitchFamily="34" charset="0"/>
                <a:ea typeface="DengXian" panose="02010600030101010101" pitchFamily="2" charset="-122"/>
                <a:cs typeface="Arial" panose="020B0604020202020204" pitchFamily="34" charset="0"/>
              </a:rPr>
              <a:t>What end of life care involves</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9">
                  <a:extLst>
                    <a:ext uri="{A12FA001-AC4F-418D-AE19-62706E023703}">
                      <ahyp:hlinkClr xmlns:ahyp="http://schemas.microsoft.com/office/drawing/2018/hyperlinkcolor" val="tx"/>
                    </a:ext>
                  </a:extLst>
                </a:hlinkClick>
              </a:rPr>
              <a:t>https://www.nhs.uk/conditions/end-of-life-care/what-it-involves-and-when-it-starts/#:~:text=Palliative%20care%20is%20available%20when</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Northumberland. (no date). </a:t>
            </a:r>
            <a:r>
              <a:rPr lang="en-US" sz="1400" i="1" kern="1200" dirty="0">
                <a:effectLst/>
                <a:latin typeface="Arial" panose="020B0604020202020204" pitchFamily="34" charset="0"/>
                <a:ea typeface="DengXian" panose="02010600030101010101" pitchFamily="2" charset="-122"/>
                <a:cs typeface="Arial" panose="020B0604020202020204" pitchFamily="34" charset="0"/>
              </a:rPr>
              <a:t>Home Care</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 [online]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Available at: https://www.ageuk.org.uk/northumberland/our-services/home-care/ (Accessed: 14 February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023583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96F878B-8F7B-A7C4-D755-A6E9FD6684BA}"/>
              </a:ext>
            </a:extLst>
          </p:cNvPr>
          <p:cNvSpPr txBox="1"/>
          <p:nvPr/>
        </p:nvSpPr>
        <p:spPr>
          <a:xfrm>
            <a:off x="638503" y="252248"/>
            <a:ext cx="11051627" cy="7417415"/>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endParaRPr lang="en-US" sz="1400" b="0" i="0" dirty="0">
              <a:effectLst/>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Oakland Care (2020). </a:t>
            </a:r>
            <a:r>
              <a:rPr lang="en-US" sz="1400" b="0" i="1" dirty="0">
                <a:effectLst/>
                <a:latin typeface="Arial" panose="020B0604020202020204" pitchFamily="34" charset="0"/>
                <a:cs typeface="Arial" panose="020B0604020202020204" pitchFamily="34" charset="0"/>
              </a:rPr>
              <a:t>Five Benefits of Taking a person-</a:t>
            </a:r>
            <a:r>
              <a:rPr lang="en-US" sz="1400" b="0" i="1" dirty="0" err="1">
                <a:effectLst/>
                <a:latin typeface="Arial" panose="020B0604020202020204" pitchFamily="34" charset="0"/>
                <a:cs typeface="Arial" panose="020B0604020202020204" pitchFamily="34" charset="0"/>
              </a:rPr>
              <a:t>centred</a:t>
            </a:r>
            <a:r>
              <a:rPr lang="en-US" sz="1400" b="0" i="1" dirty="0">
                <a:effectLst/>
                <a:latin typeface="Arial" panose="020B0604020202020204" pitchFamily="34" charset="0"/>
                <a:cs typeface="Arial" panose="020B0604020202020204" pitchFamily="34" charset="0"/>
              </a:rPr>
              <a:t> Approach to Care</a:t>
            </a:r>
            <a:r>
              <a:rPr lang="en-US" sz="1400" b="0" i="0" dirty="0">
                <a:effectLst/>
                <a:latin typeface="Arial" panose="020B0604020202020204" pitchFamily="34" charset="0"/>
                <a:cs typeface="Arial" panose="020B0604020202020204" pitchFamily="34" charset="0"/>
              </a:rPr>
              <a:t>. [online] Oakland Care. Available at: </a:t>
            </a:r>
            <a:r>
              <a:rPr lang="en-US" sz="1400" b="0" i="0" dirty="0">
                <a:effectLst/>
                <a:latin typeface="Arial" panose="020B0604020202020204" pitchFamily="34" charset="0"/>
                <a:cs typeface="Arial" panose="020B0604020202020204" pitchFamily="34" charset="0"/>
                <a:hlinkClick r:id="rId3"/>
              </a:rPr>
              <a:t>https://oaklandcare.com/latest-news/five-benefits-person-centred-approach/</a:t>
            </a:r>
            <a:r>
              <a:rPr lang="en-US" sz="1400" b="0" i="0" dirty="0">
                <a:effectLst/>
                <a:latin typeface="Arial" panose="020B0604020202020204" pitchFamily="34" charset="0"/>
                <a:cs typeface="Arial" panose="020B0604020202020204" pitchFamily="34" charset="0"/>
              </a:rPr>
              <a:t> (Accessed: 28 February 2023).</a:t>
            </a: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ONS Voice. (no date). </a:t>
            </a:r>
            <a:r>
              <a:rPr lang="en-US" sz="1400" b="0" i="1" dirty="0">
                <a:effectLst/>
                <a:latin typeface="Arial" panose="020B0604020202020204" pitchFamily="34" charset="0"/>
                <a:cs typeface="Arial" panose="020B0604020202020204" pitchFamily="34" charset="0"/>
              </a:rPr>
              <a:t>Oncology Nurses Are Making a Difference in Policy and Advocacy</a:t>
            </a:r>
            <a:r>
              <a:rPr lang="en-US" sz="1400" b="0" i="0" dirty="0">
                <a:effectLst/>
                <a:latin typeface="Arial" panose="020B0604020202020204" pitchFamily="34" charset="0"/>
                <a:cs typeface="Arial" panose="020B0604020202020204" pitchFamily="34" charset="0"/>
              </a:rPr>
              <a:t>. [online] Available at: </a:t>
            </a:r>
            <a:r>
              <a:rPr lang="en-US" sz="1400" b="0" i="0" dirty="0">
                <a:effectLst/>
                <a:latin typeface="Arial" panose="020B0604020202020204" pitchFamily="34" charset="0"/>
                <a:cs typeface="Arial" panose="020B0604020202020204" pitchFamily="34" charset="0"/>
                <a:hlinkClick r:id="rId4"/>
              </a:rPr>
              <a:t>https://voice.ons.org/advocacy/oncology-nurses-are-making-a-difference-in-policy-and-advocacy</a:t>
            </a:r>
            <a:r>
              <a:rPr lang="en-US" sz="1400" b="0" i="0" dirty="0">
                <a:effectLst/>
                <a:latin typeface="Arial" panose="020B0604020202020204" pitchFamily="34" charset="0"/>
                <a:cs typeface="Arial" panose="020B0604020202020204" pitchFamily="34" charset="0"/>
              </a:rPr>
              <a:t> (Accessed: 28 February 2023).</a:t>
            </a:r>
            <a:endParaRPr lang="en-US" sz="1400" kern="1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Pallcare (2017). </a:t>
            </a:r>
            <a:r>
              <a:rPr lang="en-US" sz="1400" i="1" kern="1200" dirty="0">
                <a:effectLst/>
                <a:latin typeface="Arial" panose="020B0604020202020204" pitchFamily="34" charset="0"/>
                <a:ea typeface="DengXian" panose="02010600030101010101" pitchFamily="2" charset="-122"/>
                <a:cs typeface="Arial" panose="020B0604020202020204" pitchFamily="34" charset="0"/>
              </a:rPr>
              <a:t>What matters to me: A human rights approach to end of life 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EAPC Blog.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https://eapcnet.wordpress.com/2017/07/05/what-matters-to-me-a-human-rights-approach-to-end-of-life-care/#:~:text=The%20Human%20Rights%20Act%20(1998)%20takes%2016%20of%20its%20rights</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dirty="0">
                <a:effectLst/>
                <a:latin typeface="Arial" panose="020B0604020202020204" pitchFamily="34" charset="0"/>
                <a:ea typeface="Times New Roman" panose="02020603050405020304" pitchFamily="18" charset="0"/>
                <a:cs typeface="Arial" panose="020B0604020202020204" pitchFamily="34" charset="0"/>
              </a:rPr>
              <a:t>RightToLifeUK (2020). </a:t>
            </a:r>
            <a:r>
              <a:rPr lang="en-US" sz="1400" i="1" dirty="0">
                <a:effectLst/>
                <a:latin typeface="Arial" panose="020B0604020202020204" pitchFamily="34" charset="0"/>
                <a:ea typeface="Times New Roman" panose="02020603050405020304" pitchFamily="18" charset="0"/>
                <a:cs typeface="Arial" panose="020B0604020202020204" pitchFamily="34" charset="0"/>
              </a:rPr>
              <a:t>Assisted suicide will save NHS money and provide organs, researchers argue</a:t>
            </a:r>
            <a:r>
              <a:rPr lang="en-US" sz="1400" dirty="0">
                <a:effectLst/>
                <a:latin typeface="Arial" panose="020B0604020202020204" pitchFamily="34" charset="0"/>
                <a:ea typeface="Times New Roman" panose="02020603050405020304" pitchFamily="18" charset="0"/>
                <a:cs typeface="Arial" panose="020B0604020202020204" pitchFamily="34" charset="0"/>
              </a:rPr>
              <a:t>. </a:t>
            </a:r>
            <a:r>
              <a:rPr lang="en-US" sz="1400" strike="sngStrike" dirty="0">
                <a:effectLst/>
                <a:latin typeface="Arial" panose="020B0604020202020204" pitchFamily="34" charset="0"/>
                <a:ea typeface="Times New Roman" panose="02020603050405020304" pitchFamily="18" charset="0"/>
                <a:cs typeface="Arial" panose="020B0604020202020204" pitchFamily="34" charset="0"/>
              </a:rPr>
              <a:t>[online] </a:t>
            </a:r>
            <a:r>
              <a:rPr lang="en-US" sz="1400" dirty="0">
                <a:effectLst/>
                <a:latin typeface="Arial" panose="020B0604020202020204" pitchFamily="34" charset="0"/>
                <a:ea typeface="Times New Roman" panose="02020603050405020304" pitchFamily="18" charset="0"/>
                <a:cs typeface="Arial" panose="020B0604020202020204" pitchFamily="34" charset="0"/>
              </a:rPr>
              <a:t>righttolife.org.uk. Available at: </a:t>
            </a:r>
            <a:r>
              <a:rPr lang="en-US" sz="14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https://righttolife.org.uk/news/assisted-suicide-will-save-nhs-money-and-provide-organs-researchers-argue</a:t>
            </a:r>
            <a:r>
              <a:rPr lang="en-US" sz="1400" dirty="0">
                <a:effectLst/>
                <a:latin typeface="Arial" panose="020B0604020202020204" pitchFamily="34" charset="0"/>
                <a:ea typeface="Times New Roman" panose="02020603050405020304" pitchFamily="18" charset="0"/>
                <a:cs typeface="Arial" panose="020B0604020202020204" pitchFamily="34" charset="0"/>
              </a:rPr>
              <a:t> (Accessed: 17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err="1">
                <a:effectLst/>
                <a:latin typeface="Arial" panose="020B0604020202020204" pitchFamily="34" charset="0"/>
                <a:ea typeface="DengXian" panose="02010600030101010101" pitchFamily="2" charset="-122"/>
                <a:cs typeface="Arial" panose="020B0604020202020204" pitchFamily="34" charset="0"/>
              </a:rPr>
              <a:t>RightToLifeUK</a:t>
            </a:r>
            <a:r>
              <a:rPr lang="en-GB" sz="1400" kern="1200" dirty="0">
                <a:effectLst/>
                <a:latin typeface="Arial" panose="020B0604020202020204" pitchFamily="34" charset="0"/>
                <a:ea typeface="DengXian" panose="02010600030101010101" pitchFamily="2" charset="-122"/>
                <a:cs typeface="Arial" panose="020B0604020202020204" pitchFamily="34" charset="0"/>
              </a:rPr>
              <a:t> (2022). </a:t>
            </a:r>
            <a:r>
              <a:rPr lang="en-GB" sz="1400" i="1" kern="1200" dirty="0">
                <a:effectLst/>
                <a:latin typeface="Arial" panose="020B0604020202020204" pitchFamily="34" charset="0"/>
                <a:ea typeface="DengXian" panose="02010600030101010101" pitchFamily="2" charset="-122"/>
                <a:cs typeface="Arial" panose="020B0604020202020204" pitchFamily="34" charset="0"/>
              </a:rPr>
              <a:t>Assisted suicide and euthanasia | Knowledge Base | Right To Life UK</a:t>
            </a:r>
            <a:r>
              <a:rPr lang="en-GB" sz="1400" kern="1200" dirty="0">
                <a:effectLst/>
                <a:latin typeface="Arial" panose="020B0604020202020204" pitchFamily="34" charset="0"/>
                <a:ea typeface="DengXian" panose="02010600030101010101" pitchFamily="2" charset="-122"/>
                <a:cs typeface="Arial" panose="020B0604020202020204" pitchFamily="34" charset="0"/>
              </a:rPr>
              <a:t>. </a:t>
            </a:r>
            <a:r>
              <a:rPr lang="en-GB"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GB" sz="1400" kern="1200" dirty="0">
                <a:effectLst/>
                <a:latin typeface="Arial" panose="020B0604020202020204" pitchFamily="34" charset="0"/>
                <a:ea typeface="DengXian" panose="02010600030101010101" pitchFamily="2" charset="-122"/>
                <a:cs typeface="Arial" panose="020B0604020202020204" pitchFamily="34" charset="0"/>
              </a:rPr>
              <a:t>righttolife.org.uk. Available at: https://righttolife.org.uk/knowledgebase/assisted-suicide-and-euthanasia?gclid=EAIaIQobChMIier4loeV_QIVh6ztCh2z0QZ2EAAYASAAEgLeMvD_BwE (Accessed: 14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err="1">
                <a:effectLst/>
                <a:latin typeface="Arial" panose="020B0604020202020204" pitchFamily="34" charset="0"/>
                <a:ea typeface="DengXian" panose="02010600030101010101" pitchFamily="2" charset="-122"/>
                <a:cs typeface="Arial" panose="020B0604020202020204" pitchFamily="34" charset="0"/>
              </a:rPr>
              <a:t>RightToLifeUK</a:t>
            </a:r>
            <a:r>
              <a:rPr lang="en-GB" sz="1400" kern="1200" dirty="0">
                <a:effectLst/>
                <a:latin typeface="Arial" panose="020B0604020202020204" pitchFamily="34" charset="0"/>
                <a:ea typeface="DengXian" panose="02010600030101010101" pitchFamily="2" charset="-122"/>
                <a:cs typeface="Arial" panose="020B0604020202020204" pitchFamily="34" charset="0"/>
              </a:rPr>
              <a:t> (2022). </a:t>
            </a:r>
            <a:r>
              <a:rPr lang="en-GB" sz="1400" i="1" kern="1200" dirty="0">
                <a:effectLst/>
                <a:latin typeface="Arial" panose="020B0604020202020204" pitchFamily="34" charset="0"/>
                <a:ea typeface="DengXian" panose="02010600030101010101" pitchFamily="2" charset="-122"/>
                <a:cs typeface="Arial" panose="020B0604020202020204" pitchFamily="34" charset="0"/>
              </a:rPr>
              <a:t>Assisted suicide and euthanasia | Knowledge Base | Right To Life UK</a:t>
            </a:r>
            <a:r>
              <a:rPr lang="en-GB" sz="1400" kern="1200" dirty="0">
                <a:effectLst/>
                <a:latin typeface="Arial" panose="020B0604020202020204" pitchFamily="34" charset="0"/>
                <a:ea typeface="DengXian" panose="02010600030101010101" pitchFamily="2" charset="-122"/>
                <a:cs typeface="Arial" panose="020B0604020202020204" pitchFamily="34" charset="0"/>
              </a:rPr>
              <a:t>. righttolife.org.uk. Available at: </a:t>
            </a:r>
            <a:r>
              <a:rPr lang="en-GB" sz="1400" u="sng" kern="1200" dirty="0">
                <a:effectLst/>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https://righttolife.org.uk/knowledgebase/assisted-suicide-and-euthanasia?gclid=EAIaIQobChMIier4loeV_QIVh6ztCh2z0QZ2EAAYASAAEgLeMvD_BwE</a:t>
            </a:r>
            <a:r>
              <a:rPr lang="en-GB" sz="1400" kern="1200" dirty="0">
                <a:effectLst/>
                <a:latin typeface="Arial" panose="020B0604020202020204" pitchFamily="34" charset="0"/>
                <a:ea typeface="DengXian" panose="02010600030101010101" pitchFamily="2" charset="-122"/>
                <a:cs typeface="Arial" panose="020B0604020202020204" pitchFamily="34" charset="0"/>
              </a:rPr>
              <a:t> (Accessed: 14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Rodriquez, E. (2001). The Arguments for Euthanasia and Physician-Assisted Suicide: Ethical Reflection. </a:t>
            </a:r>
            <a:r>
              <a:rPr lang="en-US" sz="1400" i="1" kern="1200" dirty="0">
                <a:effectLst/>
                <a:latin typeface="Arial" panose="020B0604020202020204" pitchFamily="34" charset="0"/>
                <a:ea typeface="DengXian" panose="02010600030101010101" pitchFamily="2" charset="-122"/>
                <a:cs typeface="Arial" panose="020B0604020202020204" pitchFamily="34" charset="0"/>
              </a:rPr>
              <a:t>The Linacre Quarterly</a:t>
            </a:r>
            <a:r>
              <a:rPr lang="en-US" sz="1400" kern="1200" dirty="0">
                <a:effectLst/>
                <a:latin typeface="Arial" panose="020B0604020202020204" pitchFamily="34" charset="0"/>
                <a:ea typeface="DengXian" panose="02010600030101010101" pitchFamily="2" charset="-122"/>
                <a:cs typeface="Arial" panose="020B0604020202020204" pitchFamily="34" charset="0"/>
              </a:rPr>
              <a:t>, [online] 68(3), pp.251–261. </a:t>
            </a:r>
            <a:r>
              <a:rPr lang="en-US" sz="1400" kern="1200" dirty="0" err="1">
                <a:effectLst/>
                <a:latin typeface="Arial" panose="020B0604020202020204" pitchFamily="34" charset="0"/>
                <a:ea typeface="DengXian" panose="02010600030101010101" pitchFamily="2" charset="-122"/>
                <a:cs typeface="Arial" panose="020B0604020202020204" pitchFamily="34" charset="0"/>
              </a:rPr>
              <a:t>doi:https</a:t>
            </a:r>
            <a:r>
              <a:rPr lang="en-US" sz="1400" kern="1200" dirty="0">
                <a:effectLst/>
                <a:latin typeface="Arial" panose="020B0604020202020204" pitchFamily="34" charset="0"/>
                <a:ea typeface="DengXian" panose="02010600030101010101" pitchFamily="2" charset="-122"/>
                <a:cs typeface="Arial" panose="020B0604020202020204" pitchFamily="34" charset="0"/>
              </a:rPr>
              <a:t>://doi.org/10.1080/20508549.2001.11877616.(Accessed: 13 February 2023)</a:t>
            </a: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b="0" i="0" dirty="0" err="1">
                <a:effectLst/>
                <a:latin typeface="Arial" panose="020B0604020202020204" pitchFamily="34" charset="0"/>
                <a:cs typeface="Arial" panose="020B0604020202020204" pitchFamily="34" charset="0"/>
              </a:rPr>
              <a:t>Shaziya</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Allarakha</a:t>
            </a:r>
            <a:r>
              <a:rPr lang="en-US" sz="1400" b="0" i="0" dirty="0">
                <a:effectLst/>
                <a:latin typeface="Arial" panose="020B0604020202020204" pitchFamily="34" charset="0"/>
                <a:cs typeface="Arial" panose="020B0604020202020204" pitchFamily="34" charset="0"/>
              </a:rPr>
              <a:t>, MD (2022). </a:t>
            </a:r>
            <a:r>
              <a:rPr lang="en-US" sz="1400" b="0" i="1" dirty="0">
                <a:effectLst/>
                <a:latin typeface="Arial" panose="020B0604020202020204" pitchFamily="34" charset="0"/>
                <a:cs typeface="Arial" panose="020B0604020202020204" pitchFamily="34" charset="0"/>
              </a:rPr>
              <a:t>What Is the Role of a Nurse Advocate in End-of-Life Care?</a:t>
            </a:r>
            <a:r>
              <a:rPr lang="en-US" sz="1400" b="0" i="0" dirty="0">
                <a:effectLst/>
                <a:latin typeface="Arial" panose="020B0604020202020204" pitchFamily="34" charset="0"/>
                <a:cs typeface="Arial" panose="020B0604020202020204" pitchFamily="34" charset="0"/>
              </a:rPr>
              <a:t> [online] </a:t>
            </a:r>
            <a:r>
              <a:rPr lang="en-US" sz="1400" b="0" i="0" dirty="0" err="1">
                <a:effectLst/>
                <a:latin typeface="Arial" panose="020B0604020202020204" pitchFamily="34" charset="0"/>
                <a:cs typeface="Arial" panose="020B0604020202020204" pitchFamily="34" charset="0"/>
              </a:rPr>
              <a:t>MedicineNet</a:t>
            </a:r>
            <a:r>
              <a:rPr lang="en-US" sz="1400" b="0" i="0" dirty="0">
                <a:effectLst/>
                <a:latin typeface="Arial" panose="020B0604020202020204" pitchFamily="34" charset="0"/>
                <a:cs typeface="Arial" panose="020B0604020202020204" pitchFamily="34" charset="0"/>
              </a:rPr>
              <a:t>. Available at: </a:t>
            </a:r>
            <a:r>
              <a:rPr lang="en-US" sz="1400" b="0" i="0" dirty="0">
                <a:effectLst/>
                <a:latin typeface="Arial" panose="020B0604020202020204" pitchFamily="34" charset="0"/>
                <a:cs typeface="Arial" panose="020B0604020202020204" pitchFamily="34" charset="0"/>
                <a:hlinkClick r:id="rId8"/>
              </a:rPr>
              <a:t>https://www.medicinenet.com/role_of_a_nurse_advocate_in_end-of-life_care/article.htm</a:t>
            </a:r>
            <a:r>
              <a:rPr lang="en-US" sz="1400" b="0" i="0" dirty="0">
                <a:effectLst/>
                <a:latin typeface="Arial" panose="020B0604020202020204" pitchFamily="34" charset="0"/>
                <a:cs typeface="Arial" panose="020B0604020202020204" pitchFamily="34" charset="0"/>
              </a:rPr>
              <a:t> (Accessed: 28 February 2023).</a:t>
            </a: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endParaRPr lang="en-US" sz="1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buFont typeface="Arial" panose="020B0604020202020204" pitchFamily="34" charset="0"/>
              <a:buChar char="•"/>
              <a:tabLst>
                <a:tab pos="457200" algn="l"/>
              </a:tabLst>
            </a:pPr>
            <a:endParaRPr lang="en-US" sz="1400" dirty="0">
              <a:effectLst/>
              <a:latin typeface="Arial" panose="020B0604020202020204" pitchFamily="34" charset="0"/>
              <a:ea typeface="DengXian" panose="02010600030101010101" pitchFamily="2" charset="-122"/>
              <a:cs typeface="Times New Roman" panose="02020603050405020304" pitchFamily="18" charset="0"/>
            </a:endParaRPr>
          </a:p>
          <a:p>
            <a:pPr marL="342900" lvl="0" indent="-342900">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Times New Roman" panose="02020603050405020304" pitchFamily="18" charset="0"/>
            </a:endParaRPr>
          </a:p>
          <a:p>
            <a:pPr lvl="0">
              <a:tabLst>
                <a:tab pos="457200" algn="l"/>
              </a:tabLst>
            </a:pP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2039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rotWithShape="1">
          <a:blip r:embed="rId2">
            <a:biLevel thresh="75000"/>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85BE35-2167-E5DC-11CC-BB600B04BBB9}"/>
              </a:ext>
            </a:extLst>
          </p:cNvPr>
          <p:cNvSpPr txBox="1"/>
          <p:nvPr/>
        </p:nvSpPr>
        <p:spPr>
          <a:xfrm>
            <a:off x="406527" y="366623"/>
            <a:ext cx="10864411" cy="6340197"/>
          </a:xfrm>
          <a:prstGeom prst="rect">
            <a:avLst/>
          </a:prstGeom>
          <a:noFill/>
        </p:spPr>
        <p:txBody>
          <a:bodyPr wrap="square">
            <a:spAutoFit/>
          </a:bodyPr>
          <a:lstStyle/>
          <a:p>
            <a:pPr marL="342900" lvl="0" indent="-342900" algn="just">
              <a:buFont typeface="Arial" panose="020B0604020202020204" pitchFamily="34" charset="0"/>
              <a:buChar char="•"/>
              <a:tabLst>
                <a:tab pos="457200" algn="l"/>
              </a:tabLst>
            </a:pPr>
            <a:endParaRPr lang="en-US" sz="1400" kern="1200" dirty="0">
              <a:effectLst/>
              <a:latin typeface="Arial" panose="020B0604020202020204" pitchFamily="34" charset="0"/>
              <a:ea typeface="DengXian" panose="02010600030101010101" pitchFamily="2" charset="-122"/>
              <a:cs typeface="Arial" panose="020B0604020202020204" pitchFamily="34" charset="0"/>
            </a:endParaRPr>
          </a:p>
          <a:p>
            <a:pPr marL="34290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Smith, C.B. and Bunch O’Neill, L. (2008). Do not resuscitate does not mean do not treat: how palliative care and other modalities can help facilitate communication about goals of care in advanced illness. </a:t>
            </a:r>
            <a:r>
              <a:rPr lang="en-US" sz="1400" i="1" kern="1200" dirty="0">
                <a:effectLst/>
                <a:latin typeface="Arial" panose="020B0604020202020204" pitchFamily="34" charset="0"/>
                <a:ea typeface="DengXian" panose="02010600030101010101" pitchFamily="2" charset="-122"/>
                <a:cs typeface="Arial" panose="020B0604020202020204" pitchFamily="34" charset="0"/>
              </a:rPr>
              <a:t>Mount Sinai Journal of Medicine: A Journal of Translational and Personalized Medicine</a:t>
            </a:r>
            <a:r>
              <a:rPr lang="en-US" sz="1400" kern="1200" dirty="0">
                <a:effectLst/>
                <a:latin typeface="Arial" panose="020B0604020202020204" pitchFamily="34" charset="0"/>
                <a:ea typeface="DengXian" panose="02010600030101010101" pitchFamily="2" charset="-122"/>
                <a:cs typeface="Arial" panose="020B0604020202020204" pitchFamily="34" charset="0"/>
              </a:rPr>
              <a:t>, 75(5), pp.460–465. </a:t>
            </a:r>
            <a:r>
              <a:rPr lang="en-US" sz="1400" kern="1200" dirty="0" err="1">
                <a:effectLst/>
                <a:latin typeface="Arial" panose="020B0604020202020204" pitchFamily="34" charset="0"/>
                <a:ea typeface="DengXian" panose="02010600030101010101" pitchFamily="2" charset="-122"/>
                <a:cs typeface="Arial" panose="020B0604020202020204" pitchFamily="34" charset="0"/>
              </a:rPr>
              <a:t>doi:https</a:t>
            </a:r>
            <a:r>
              <a:rPr lang="en-US" sz="1400" kern="1200" dirty="0">
                <a:effectLst/>
                <a:latin typeface="Arial" panose="020B0604020202020204" pitchFamily="34" charset="0"/>
                <a:ea typeface="DengXian" panose="02010600030101010101" pitchFamily="2" charset="-122"/>
                <a:cs typeface="Arial" panose="020B0604020202020204" pitchFamily="34" charset="0"/>
              </a:rPr>
              <a:t>://doi.org/10.1002/msj.20076 (Accessed: 13 February 2023).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endParaRPr lang="en-US" sz="1400" dirty="0">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endParaRPr lang="en-US" sz="1400" kern="12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The guardian. (2017).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Euthanasia and assisted suicide laws around the world</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the Guardian.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3">
                  <a:extLst>
                    <a:ext uri="{A12FA001-AC4F-418D-AE19-62706E023703}">
                      <ahyp:hlinkClr xmlns:ahyp="http://schemas.microsoft.com/office/drawing/2018/hyperlinkcolor" val="tx"/>
                    </a:ext>
                  </a:extLst>
                </a:hlinkClick>
              </a:rPr>
              <a:t>https://www.theguardian.com/society/2014/jul/17/euthanasia-assisted-suicide-laws-world</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UK Care Guide. (2020). </a:t>
            </a:r>
            <a:r>
              <a:rPr lang="en-US" sz="1400" b="0" i="1" dirty="0">
                <a:effectLst/>
                <a:latin typeface="Arial" panose="020B0604020202020204" pitchFamily="34" charset="0"/>
                <a:cs typeface="Arial" panose="020B0604020202020204" pitchFamily="34" charset="0"/>
              </a:rPr>
              <a:t>Home Care For The Elderly In Their Own Home | A Comprehensive Guide</a:t>
            </a:r>
            <a:r>
              <a:rPr lang="en-US" sz="1400" b="0" i="0" dirty="0">
                <a:effectLst/>
                <a:latin typeface="Arial" panose="020B0604020202020204" pitchFamily="34" charset="0"/>
                <a:cs typeface="Arial" panose="020B0604020202020204" pitchFamily="34" charset="0"/>
              </a:rPr>
              <a:t>. [online] Available at: </a:t>
            </a:r>
            <a:r>
              <a:rPr lang="en-US" sz="1400" b="0" i="0" dirty="0">
                <a:effectLst/>
                <a:latin typeface="Arial" panose="020B0604020202020204" pitchFamily="34" charset="0"/>
                <a:cs typeface="Arial" panose="020B0604020202020204" pitchFamily="34" charset="0"/>
                <a:hlinkClick r:id="rId4"/>
              </a:rPr>
              <a:t>https://ukcareguide.co.uk/home-care-services/</a:t>
            </a:r>
            <a:r>
              <a:rPr lang="en-US" sz="1400" b="0" i="0" dirty="0">
                <a:effectLst/>
                <a:latin typeface="Arial" panose="020B0604020202020204" pitchFamily="34" charset="0"/>
                <a:cs typeface="Arial" panose="020B0604020202020204" pitchFamily="34" charset="0"/>
              </a:rPr>
              <a:t> (Accessed: 26 February 2023).</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GB" sz="1400" kern="1200" dirty="0">
                <a:effectLst/>
                <a:latin typeface="Arial" panose="020B0604020202020204" pitchFamily="34" charset="0"/>
                <a:ea typeface="DengXian" panose="02010600030101010101" pitchFamily="2" charset="-122"/>
                <a:cs typeface="Arial" panose="020B0604020202020204" pitchFamily="34" charset="0"/>
              </a:rPr>
              <a:t>Vivre Dans La </a:t>
            </a:r>
            <a:r>
              <a:rPr lang="en-GB" sz="1400" kern="1200" dirty="0" err="1">
                <a:effectLst/>
                <a:latin typeface="Arial" panose="020B0604020202020204" pitchFamily="34" charset="0"/>
                <a:ea typeface="DengXian" panose="02010600030101010101" pitchFamily="2" charset="-122"/>
                <a:cs typeface="Arial" panose="020B0604020202020204" pitchFamily="34" charset="0"/>
              </a:rPr>
              <a:t>Dignité</a:t>
            </a:r>
            <a:r>
              <a:rPr lang="en-GB" sz="1400" kern="1200" dirty="0">
                <a:effectLst/>
                <a:latin typeface="Arial" panose="020B0604020202020204" pitchFamily="34" charset="0"/>
                <a:ea typeface="DengXian" panose="02010600030101010101" pitchFamily="2" charset="-122"/>
                <a:cs typeface="Arial" panose="020B0604020202020204" pitchFamily="34" charset="0"/>
              </a:rPr>
              <a:t> (2016). </a:t>
            </a:r>
            <a:r>
              <a:rPr lang="en-GB" sz="1400" i="1" kern="1200" dirty="0">
                <a:effectLst/>
                <a:latin typeface="Arial" panose="020B0604020202020204" pitchFamily="34" charset="0"/>
                <a:ea typeface="DengXian" panose="02010600030101010101" pitchFamily="2" charset="-122"/>
                <a:cs typeface="Arial" panose="020B0604020202020204" pitchFamily="34" charset="0"/>
              </a:rPr>
              <a:t>Arguments against euthanasia</a:t>
            </a:r>
            <a:r>
              <a:rPr lang="en-GB" sz="1400" kern="1200" dirty="0">
                <a:effectLst/>
                <a:latin typeface="Arial" panose="020B0604020202020204" pitchFamily="34" charset="0"/>
                <a:ea typeface="DengXian" panose="02010600030101010101" pitchFamily="2" charset="-122"/>
                <a:cs typeface="Arial" panose="020B0604020202020204" pitchFamily="34" charset="0"/>
              </a:rPr>
              <a:t>. </a:t>
            </a:r>
            <a:r>
              <a:rPr lang="en-GB"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GB" sz="1400" kern="1200" dirty="0">
                <a:effectLst/>
                <a:latin typeface="Arial" panose="020B0604020202020204" pitchFamily="34" charset="0"/>
                <a:ea typeface="DengXian" panose="02010600030101010101" pitchFamily="2" charset="-122"/>
                <a:cs typeface="Arial" panose="020B0604020202020204" pitchFamily="34" charset="0"/>
              </a:rPr>
              <a:t>Living with Dignity. Available at: </a:t>
            </a:r>
            <a:r>
              <a:rPr lang="en-GB" sz="1400" u="sng" kern="1200" dirty="0">
                <a:effectLst/>
                <a:latin typeface="Arial" panose="020B0604020202020204" pitchFamily="34" charset="0"/>
                <a:ea typeface="DengXian" panose="02010600030101010101" pitchFamily="2" charset="-122"/>
                <a:cs typeface="Arial" panose="020B0604020202020204" pitchFamily="34" charset="0"/>
                <a:hlinkClick r:id="rId5">
                  <a:extLst>
                    <a:ext uri="{A12FA001-AC4F-418D-AE19-62706E023703}">
                      <ahyp:hlinkClr xmlns:ahyp="http://schemas.microsoft.com/office/drawing/2018/hyperlinkcolor" val="tx"/>
                    </a:ext>
                  </a:extLst>
                </a:hlinkClick>
              </a:rPr>
              <a:t>https://vivredignite.org/en/against-euthanasia/</a:t>
            </a:r>
            <a:r>
              <a:rPr lang="en-GB" sz="1400" kern="1200" dirty="0">
                <a:effectLst/>
                <a:latin typeface="Arial" panose="020B0604020202020204" pitchFamily="34" charset="0"/>
                <a:ea typeface="DengXian" panose="02010600030101010101" pitchFamily="2" charset="-122"/>
                <a:cs typeface="Arial" panose="020B0604020202020204" pitchFamily="34" charset="0"/>
              </a:rPr>
              <a:t> (Accessed: 9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World Health Organization (2020). </a:t>
            </a:r>
            <a:r>
              <a:rPr lang="en-US" sz="1400" i="1" kern="1200" dirty="0">
                <a:effectLst/>
                <a:latin typeface="Arial" panose="020B0604020202020204" pitchFamily="34" charset="0"/>
                <a:ea typeface="DengXian" panose="02010600030101010101" pitchFamily="2" charset="-122"/>
                <a:cs typeface="Arial" panose="020B0604020202020204" pitchFamily="34" charset="0"/>
              </a:rPr>
              <a:t>Palliative 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World Health Organization.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6">
                  <a:extLst>
                    <a:ext uri="{A12FA001-AC4F-418D-AE19-62706E023703}">
                      <ahyp:hlinkClr xmlns:ahyp="http://schemas.microsoft.com/office/drawing/2018/hyperlinkcolor" val="tx"/>
                    </a:ext>
                  </a:extLst>
                </a:hlinkClick>
              </a:rPr>
              <a:t>https://www.who.int/news-room/fact-sheets/detail/palliative-care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5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www.clearchemist.co.uk. (2009). </a:t>
            </a:r>
            <a:r>
              <a:rPr lang="en-US" sz="1400" i="1" kern="1200" dirty="0">
                <a:effectLst/>
                <a:latin typeface="Arial" panose="020B0604020202020204" pitchFamily="34" charset="0"/>
                <a:ea typeface="DengXian" panose="02010600030101010101" pitchFamily="2" charset="-122"/>
                <a:cs typeface="Arial" panose="020B0604020202020204" pitchFamily="34" charset="0"/>
              </a:rPr>
              <a:t>Euthanasia and assisted suicide - Arguments for and against euthanasia and assisted suicide | Clear Chemist</a:t>
            </a:r>
            <a:r>
              <a:rPr lang="en-US" sz="1400" kern="1200" dirty="0">
                <a:effectLst/>
                <a:latin typeface="Arial" panose="020B0604020202020204" pitchFamily="34" charset="0"/>
                <a:ea typeface="DengXian" panose="02010600030101010101" pitchFamily="2" charset="-122"/>
                <a:cs typeface="Arial" panose="020B0604020202020204" pitchFamily="34" charset="0"/>
              </a:rPr>
              <a:t>. [online] 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7">
                  <a:extLst>
                    <a:ext uri="{A12FA001-AC4F-418D-AE19-62706E023703}">
                      <ahyp:hlinkClr xmlns:ahyp="http://schemas.microsoft.com/office/drawing/2018/hyperlinkcolor" val="tx"/>
                    </a:ext>
                  </a:extLst>
                </a:hlinkClick>
              </a:rPr>
              <a:t>https://www.clearchemist.co.uk/az-health/euthanasia-and-assisted-suicide/arguments-for-and-against-euthanasia-and-assisted-suicide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13 February 2023)</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buFont typeface="Arial" panose="020B0604020202020204" pitchFamily="34" charset="0"/>
              <a:buChar char="•"/>
              <a:tabLst>
                <a:tab pos="457200" algn="l"/>
              </a:tabLst>
            </a:pPr>
            <a:r>
              <a:rPr lang="en-US" sz="1400" kern="1200" dirty="0">
                <a:effectLst/>
                <a:latin typeface="Arial" panose="020B0604020202020204" pitchFamily="34" charset="0"/>
                <a:ea typeface="DengXian" panose="02010600030101010101" pitchFamily="2" charset="-122"/>
                <a:cs typeface="Arial" panose="020B0604020202020204" pitchFamily="34" charset="0"/>
              </a:rPr>
              <a:t>www.fremantletrust.org. (2021). </a:t>
            </a:r>
            <a:r>
              <a:rPr lang="en-US" sz="1400" i="1" kern="1200" dirty="0">
                <a:effectLst/>
                <a:latin typeface="Arial" panose="020B0604020202020204" pitchFamily="34" charset="0"/>
                <a:ea typeface="DengXian" panose="02010600030101010101" pitchFamily="2" charset="-122"/>
                <a:cs typeface="Arial" panose="020B0604020202020204" pitchFamily="34" charset="0"/>
              </a:rPr>
              <a:t>What’s the difference between nursing homes and residential care homes?</a:t>
            </a:r>
            <a:r>
              <a:rPr lang="en-US" sz="1400" kern="1200" dirty="0">
                <a:effectLst/>
                <a:latin typeface="Arial" panose="020B0604020202020204" pitchFamily="34" charset="0"/>
                <a:ea typeface="DengXian" panose="02010600030101010101" pitchFamily="2" charset="-122"/>
                <a:cs typeface="Arial" panose="020B0604020202020204" pitchFamily="34" charset="0"/>
              </a:rPr>
              <a:t> </a:t>
            </a:r>
            <a:r>
              <a:rPr lang="en-US" sz="1400" strike="sngStrike" kern="1200" dirty="0">
                <a:effectLst/>
                <a:latin typeface="Arial" panose="020B0604020202020204" pitchFamily="34" charset="0"/>
                <a:ea typeface="DengXian" panose="02010600030101010101" pitchFamily="2" charset="-122"/>
                <a:cs typeface="Arial" panose="020B0604020202020204" pitchFamily="34" charset="0"/>
              </a:rPr>
              <a:t>[online] </a:t>
            </a:r>
            <a:r>
              <a:rPr lang="en-US" sz="1400" kern="1200" dirty="0">
                <a:effectLst/>
                <a:latin typeface="Arial" panose="020B0604020202020204" pitchFamily="34" charset="0"/>
                <a:ea typeface="DengXian" panose="02010600030101010101" pitchFamily="2" charset="-122"/>
                <a:cs typeface="Arial" panose="020B0604020202020204" pitchFamily="34" charset="0"/>
              </a:rPr>
              <a:t>Available at: </a:t>
            </a:r>
            <a:r>
              <a:rPr lang="en-US" sz="1400" u="sng" kern="1200" dirty="0">
                <a:effectLst/>
                <a:latin typeface="Arial" panose="020B0604020202020204" pitchFamily="34" charset="0"/>
                <a:ea typeface="DengXian" panose="02010600030101010101" pitchFamily="2" charset="-122"/>
                <a:cs typeface="Arial" panose="020B0604020202020204" pitchFamily="34" charset="0"/>
                <a:hlinkClick r:id="rId8">
                  <a:extLst>
                    <a:ext uri="{A12FA001-AC4F-418D-AE19-62706E023703}">
                      <ahyp:hlinkClr xmlns:ahyp="http://schemas.microsoft.com/office/drawing/2018/hyperlinkcolor" val="tx"/>
                    </a:ext>
                  </a:extLst>
                </a:hlinkClick>
              </a:rPr>
              <a:t>https://www.fremantletrust.org/help-and-advice/what-is-the-difference-between-a-care-home-and-a-nursing-home</a:t>
            </a:r>
            <a:r>
              <a:rPr lang="en-US" sz="1400" kern="1200" dirty="0">
                <a:effectLst/>
                <a:latin typeface="Arial" panose="020B0604020202020204" pitchFamily="34" charset="0"/>
                <a:ea typeface="DengXian" panose="02010600030101010101" pitchFamily="2" charset="-122"/>
                <a:cs typeface="Arial" panose="020B0604020202020204" pitchFamily="34" charset="0"/>
              </a:rPr>
              <a:t> (Accessed: 5 February 2023). </a:t>
            </a:r>
          </a:p>
          <a:p>
            <a:pPr lvl="0" algn="just">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85750" lvl="0" indent="-285750" algn="just">
              <a:buFont typeface="Arial" panose="020B0604020202020204" pitchFamily="34" charset="0"/>
              <a:buChar char="•"/>
              <a:tabLst>
                <a:tab pos="457200" algn="l"/>
              </a:tabLst>
            </a:pPr>
            <a:r>
              <a:rPr lang="en-US" sz="1400" b="0" i="0" dirty="0">
                <a:effectLst/>
                <a:latin typeface="Arial" panose="020B0604020202020204" pitchFamily="34" charset="0"/>
                <a:cs typeface="Arial" panose="020B0604020202020204" pitchFamily="34" charset="0"/>
              </a:rPr>
              <a:t>www.careuk.com. (n</a:t>
            </a:r>
            <a:r>
              <a:rPr lang="en-US" sz="1400" dirty="0">
                <a:latin typeface="Arial" panose="020B0604020202020204" pitchFamily="34" charset="0"/>
                <a:cs typeface="Arial" panose="020B0604020202020204" pitchFamily="34" charset="0"/>
              </a:rPr>
              <a:t>o date</a:t>
            </a:r>
            <a:r>
              <a:rPr lang="en-US" sz="1400" b="0" i="0" dirty="0">
                <a:effectLst/>
                <a:latin typeface="Arial" panose="020B0604020202020204" pitchFamily="34" charset="0"/>
                <a:cs typeface="Arial" panose="020B0604020202020204" pitchFamily="34" charset="0"/>
              </a:rPr>
              <a:t>). </a:t>
            </a:r>
            <a:r>
              <a:rPr lang="en-US" sz="1400" b="0" i="1" dirty="0">
                <a:effectLst/>
                <a:latin typeface="Arial" panose="020B0604020202020204" pitchFamily="34" charset="0"/>
                <a:cs typeface="Arial" panose="020B0604020202020204" pitchFamily="34" charset="0"/>
              </a:rPr>
              <a:t>What’s the difference between a care home and a nursing home? | Care UK</a:t>
            </a:r>
            <a:r>
              <a:rPr lang="en-US" sz="1400" b="0" i="0" dirty="0">
                <a:effectLst/>
                <a:latin typeface="Arial" panose="020B0604020202020204" pitchFamily="34" charset="0"/>
                <a:cs typeface="Arial" panose="020B0604020202020204" pitchFamily="34" charset="0"/>
              </a:rPr>
              <a:t>. [online] Available at: </a:t>
            </a:r>
            <a:r>
              <a:rPr lang="en-US" sz="1400" b="0" i="0" dirty="0">
                <a:effectLst/>
                <a:latin typeface="Arial" panose="020B0604020202020204" pitchFamily="34" charset="0"/>
                <a:cs typeface="Arial" panose="020B0604020202020204" pitchFamily="34" charset="0"/>
                <a:hlinkClick r:id="rId9"/>
              </a:rPr>
              <a:t>https://www.careuk.com/help-advice/what-s-the-difference-between-a-care-home-and-a-nursing-home</a:t>
            </a:r>
            <a:r>
              <a:rPr lang="en-US" sz="1400" b="0" i="0" dirty="0">
                <a:effectLst/>
                <a:latin typeface="Arial" panose="020B0604020202020204" pitchFamily="34" charset="0"/>
                <a:cs typeface="Arial" panose="020B0604020202020204" pitchFamily="34" charset="0"/>
              </a:rPr>
              <a:t> (Accessed: 28 February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8702395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9" ma:contentTypeDescription="Create a new document." ma:contentTypeScope="" ma:versionID="ca32ce25f362cee7141747b1d2b6f414">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4bf7e2680adbc90f7bb4d4301a91a6b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2F2442-82B5-487B-A2BF-295FAB3EBE99}">
  <ds:schemaRefs>
    <ds:schemaRef ds:uri="http://purl.org/dc/terms/"/>
    <ds:schemaRef ds:uri="http://schemas.microsoft.com/office/2006/documentManagement/types"/>
    <ds:schemaRef ds:uri="http://schemas.openxmlformats.org/package/2006/metadata/core-properties"/>
    <ds:schemaRef ds:uri="http://purl.org/dc/elements/1.1/"/>
    <ds:schemaRef ds:uri="dd7bbc2b-1d05-4a2b-aef3-b6f0207d1649"/>
    <ds:schemaRef ds:uri="http://schemas.microsoft.com/office/2006/metadata/properties"/>
    <ds:schemaRef ds:uri="http://schemas.microsoft.com/office/infopath/2007/PartnerControls"/>
    <ds:schemaRef ds:uri="d6f7a6e2-a2bb-432a-b406-760b1b1769a2"/>
    <ds:schemaRef ds:uri="http://www.w3.org/XML/1998/namespace"/>
    <ds:schemaRef ds:uri="http://purl.org/dc/dcmitype/"/>
  </ds:schemaRefs>
</ds:datastoreItem>
</file>

<file path=customXml/itemProps2.xml><?xml version="1.0" encoding="utf-8"?>
<ds:datastoreItem xmlns:ds="http://schemas.openxmlformats.org/officeDocument/2006/customXml" ds:itemID="{4C41D4A5-8B0E-46BE-A435-BDED4FFC08FB}">
  <ds:schemaRefs>
    <ds:schemaRef ds:uri="http://schemas.microsoft.com/sharepoint/v3/contenttype/forms"/>
  </ds:schemaRefs>
</ds:datastoreItem>
</file>

<file path=customXml/itemProps3.xml><?xml version="1.0" encoding="utf-8"?>
<ds:datastoreItem xmlns:ds="http://schemas.openxmlformats.org/officeDocument/2006/customXml" ds:itemID="{B015E621-8B6D-4EB6-9DF2-5617B517D0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Damask</Template>
  <TotalTime>32116</TotalTime>
  <Words>4476</Words>
  <Application>Microsoft Office PowerPoint</Application>
  <PresentationFormat>Widescreen</PresentationFormat>
  <Paragraphs>228</Paragraphs>
  <Slides>30</Slides>
  <Notes>5</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Damask</vt:lpstr>
      <vt:lpstr>Living with care- the older person</vt:lpstr>
      <vt:lpstr>Introduction </vt:lpstr>
      <vt:lpstr> END-OF-LIFE CARE</vt:lpstr>
      <vt:lpstr>Palliative care </vt:lpstr>
      <vt:lpstr>RESIDENTIAL HOMES</vt:lpstr>
      <vt:lpstr>NURSING HOMES</vt:lpstr>
      <vt:lpstr>PowerPoint Presentation</vt:lpstr>
      <vt:lpstr>PowerPoint Presentation</vt:lpstr>
      <vt:lpstr>Support and care available- interventions</vt:lpstr>
      <vt:lpstr>The gap between need and availability of end-of-life care</vt:lpstr>
      <vt:lpstr>PowerPoint Presentation</vt:lpstr>
      <vt:lpstr>Planning for end-of-life</vt:lpstr>
      <vt:lpstr>PowerPoint Presentation</vt:lpstr>
      <vt:lpstr>What is euthanasia?</vt:lpstr>
      <vt:lpstr>The different types of euthanasia </vt:lpstr>
      <vt:lpstr>arguments for Euthanasia </vt:lpstr>
      <vt:lpstr>Arguments against euthanasia </vt:lpstr>
      <vt:lpstr>Laws and legislation governing euthanasia </vt:lpstr>
      <vt:lpstr>Legislation</vt:lpstr>
      <vt:lpstr>Theories of ageing</vt:lpstr>
      <vt:lpstr>Activity theory</vt:lpstr>
      <vt:lpstr>Maslow’s theory </vt:lpstr>
      <vt:lpstr>Conclusion</vt:lpstr>
      <vt:lpstr>recommendations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Saba Parveen (2014411)</dc:creator>
  <cp:lastModifiedBy>Saba</cp:lastModifiedBy>
  <cp:revision>9</cp:revision>
  <dcterms:created xsi:type="dcterms:W3CDTF">2023-01-25T20:59:43Z</dcterms:created>
  <dcterms:modified xsi:type="dcterms:W3CDTF">2023-03-03T10:08:58Z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