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8" d="100"/>
          <a:sy n="68" d="100"/>
        </p:scale>
        <p:origin x="600"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616BA415-8556-4E6F-8F5F-27BE7E489C06}" type="datetimeFigureOut">
              <a:rPr lang="en-GB" smtClean="0"/>
              <a:t>22/10/2020</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EB78110A-B063-4AD6-B174-99C334AFD1B1}"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64492182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6BA415-8556-4E6F-8F5F-27BE7E489C06}"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8110A-B063-4AD6-B174-99C334AFD1B1}" type="slidenum">
              <a:rPr lang="en-GB" smtClean="0"/>
              <a:t>‹#›</a:t>
            </a:fld>
            <a:endParaRPr lang="en-GB"/>
          </a:p>
        </p:txBody>
      </p:sp>
    </p:spTree>
    <p:extLst>
      <p:ext uri="{BB962C8B-B14F-4D97-AF65-F5344CB8AC3E}">
        <p14:creationId xmlns:p14="http://schemas.microsoft.com/office/powerpoint/2010/main" val="716345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616BA415-8556-4E6F-8F5F-27BE7E489C06}" type="datetimeFigureOut">
              <a:rPr lang="en-GB" smtClean="0"/>
              <a:t>22/10/2020</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EB78110A-B063-4AD6-B174-99C334AFD1B1}"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69512935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6BA415-8556-4E6F-8F5F-27BE7E489C06}"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78110A-B063-4AD6-B174-99C334AFD1B1}" type="slidenum">
              <a:rPr lang="en-GB" smtClean="0"/>
              <a:t>‹#›</a:t>
            </a:fld>
            <a:endParaRPr lang="en-GB"/>
          </a:p>
        </p:txBody>
      </p:sp>
    </p:spTree>
    <p:extLst>
      <p:ext uri="{BB962C8B-B14F-4D97-AF65-F5344CB8AC3E}">
        <p14:creationId xmlns:p14="http://schemas.microsoft.com/office/powerpoint/2010/main" val="2235008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6BA415-8556-4E6F-8F5F-27BE7E489C06}" type="datetimeFigureOut">
              <a:rPr lang="en-GB" smtClean="0"/>
              <a:t>22/10/2020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78110A-B063-4AD6-B174-99C334AFD1B1}" type="slidenum">
              <a:rPr lang="en-GB" smtClean="0"/>
              <a:t>‹#›</a:t>
            </a:fld>
            <a:endParaRPr lang="en-GB"/>
          </a:p>
        </p:txBody>
      </p:sp>
    </p:spTree>
    <p:extLst>
      <p:ext uri="{BB962C8B-B14F-4D97-AF65-F5344CB8AC3E}">
        <p14:creationId xmlns:p14="http://schemas.microsoft.com/office/powerpoint/2010/main" val="84290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6BA415-8556-4E6F-8F5F-27BE7E489C06}" type="datetimeFigureOut">
              <a:rPr lang="en-GB" smtClean="0"/>
              <a:t>22/10/2020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78110A-B063-4AD6-B174-99C334AFD1B1}" type="slidenum">
              <a:rPr lang="en-GB" smtClean="0"/>
              <a:t>‹#›</a:t>
            </a:fld>
            <a:endParaRPr lang="en-GB"/>
          </a:p>
        </p:txBody>
      </p:sp>
    </p:spTree>
    <p:extLst>
      <p:ext uri="{BB962C8B-B14F-4D97-AF65-F5344CB8AC3E}">
        <p14:creationId xmlns:p14="http://schemas.microsoft.com/office/powerpoint/2010/main" val="1414532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6BA415-8556-4E6F-8F5F-27BE7E489C06}" type="datetimeFigureOut">
              <a:rPr lang="en-GB" smtClean="0"/>
              <a:t>22/10/2020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78110A-B063-4AD6-B174-99C334AFD1B1}" type="slidenum">
              <a:rPr lang="en-GB" smtClean="0"/>
              <a:t>‹#›</a:t>
            </a:fld>
            <a:endParaRPr lang="en-GB"/>
          </a:p>
        </p:txBody>
      </p:sp>
    </p:spTree>
    <p:extLst>
      <p:ext uri="{BB962C8B-B14F-4D97-AF65-F5344CB8AC3E}">
        <p14:creationId xmlns:p14="http://schemas.microsoft.com/office/powerpoint/2010/main" val="3234227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16BA415-8556-4E6F-8F5F-27BE7E489C06}" type="datetimeFigureOut">
              <a:rPr lang="en-GB" smtClean="0"/>
              <a:t>22/10/2020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B78110A-B063-4AD6-B174-99C334AFD1B1}"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34054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16BA415-8556-4E6F-8F5F-27BE7E489C06}" type="datetimeFigureOut">
              <a:rPr lang="en-GB" smtClean="0"/>
              <a:t>22/10/2020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EB78110A-B063-4AD6-B174-99C334AFD1B1}"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228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6BA415-8556-4E6F-8F5F-27BE7E489C06}"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8110A-B063-4AD6-B174-99C334AFD1B1}" type="slidenum">
              <a:rPr lang="en-GB" smtClean="0"/>
              <a:t>‹#›</a:t>
            </a:fld>
            <a:endParaRPr lang="en-GB"/>
          </a:p>
        </p:txBody>
      </p:sp>
    </p:spTree>
    <p:extLst>
      <p:ext uri="{BB962C8B-B14F-4D97-AF65-F5344CB8AC3E}">
        <p14:creationId xmlns:p14="http://schemas.microsoft.com/office/powerpoint/2010/main" val="405760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6BA415-8556-4E6F-8F5F-27BE7E489C06}"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78110A-B063-4AD6-B174-99C334AFD1B1}" type="slidenum">
              <a:rPr lang="en-GB" smtClean="0"/>
              <a:t>‹#›</a:t>
            </a:fld>
            <a:endParaRPr lang="en-GB"/>
          </a:p>
        </p:txBody>
      </p:sp>
    </p:spTree>
    <p:extLst>
      <p:ext uri="{BB962C8B-B14F-4D97-AF65-F5344CB8AC3E}">
        <p14:creationId xmlns:p14="http://schemas.microsoft.com/office/powerpoint/2010/main" val="2526739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16BA415-8556-4E6F-8F5F-27BE7E489C06}" type="datetimeFigureOut">
              <a:rPr lang="en-GB" smtClean="0"/>
              <a:t>22/10/2020</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EB78110A-B063-4AD6-B174-99C334AFD1B1}"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92480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86097-4E8F-4B27-9BA5-F56553157B0B}"/>
              </a:ext>
            </a:extLst>
          </p:cNvPr>
          <p:cNvSpPr>
            <a:spLocks noGrp="1"/>
          </p:cNvSpPr>
          <p:nvPr>
            <p:ph type="title"/>
          </p:nvPr>
        </p:nvSpPr>
        <p:spPr>
          <a:xfrm>
            <a:off x="739327" y="170588"/>
            <a:ext cx="7785489" cy="797763"/>
          </a:xfrm>
        </p:spPr>
        <p:txBody>
          <a:bodyPr/>
          <a:lstStyle/>
          <a:p>
            <a:r>
              <a:rPr lang="en-GB" dirty="0"/>
              <a:t>Masculinity in the Modern World</a:t>
            </a:r>
          </a:p>
        </p:txBody>
      </p:sp>
      <p:sp>
        <p:nvSpPr>
          <p:cNvPr id="3" name="Content Placeholder 2">
            <a:extLst>
              <a:ext uri="{FF2B5EF4-FFF2-40B4-BE49-F238E27FC236}">
                <a16:creationId xmlns:a16="http://schemas.microsoft.com/office/drawing/2014/main" id="{122A1EBD-677F-46E3-97E9-1433D2B9DC97}"/>
              </a:ext>
            </a:extLst>
          </p:cNvPr>
          <p:cNvSpPr>
            <a:spLocks noGrp="1"/>
          </p:cNvSpPr>
          <p:nvPr>
            <p:ph idx="1"/>
          </p:nvPr>
        </p:nvSpPr>
        <p:spPr>
          <a:xfrm>
            <a:off x="838200" y="925620"/>
            <a:ext cx="7587744" cy="5932380"/>
          </a:xfrm>
        </p:spPr>
        <p:txBody>
          <a:bodyPr>
            <a:normAutofit fontScale="92500" lnSpcReduction="20000"/>
          </a:bodyPr>
          <a:lstStyle/>
          <a:p>
            <a:r>
              <a:rPr lang="en-GB" dirty="0"/>
              <a:t>An interesting critique of multiple different opinions and articles that have tried to comprehend the term “masculinity,” as it is known today. </a:t>
            </a:r>
            <a:r>
              <a:rPr lang="en-US" dirty="0"/>
              <a:t>Valerie Fournier and Warren Smith have pulled apart multiple works regarding gender, stereotypes, and performativity of masculinity and worked to make sense of the differing opinions and clashing aspects when it comes to defining the concept of masculinity. Their commentary on the dangers of the masculine “script” is enlightening as it contains a description of many of the nuances which make up the </a:t>
            </a:r>
            <a:r>
              <a:rPr lang="en-US"/>
              <a:t>masculine image.</a:t>
            </a:r>
            <a:endParaRPr lang="en-US" dirty="0"/>
          </a:p>
          <a:p>
            <a:pPr lvl="1"/>
            <a:r>
              <a:rPr lang="en-US" b="0" i="0" dirty="0">
                <a:effectLst/>
                <a:latin typeface="Times New Roman" panose="02020603050405020304" pitchFamily="18" charset="0"/>
              </a:rPr>
              <a:t>“Hence, masculinity seems trapped in its ‘hegemonic’ form that aligns it with stereotypical images of control, competitiveness and instrumental rationality.” [</a:t>
            </a:r>
            <a:r>
              <a:rPr lang="en-US" b="0" i="0" dirty="0" err="1">
                <a:effectLst/>
                <a:latin typeface="Times New Roman" panose="02020603050405020304" pitchFamily="18" charset="0"/>
              </a:rPr>
              <a:t>Fouriner</a:t>
            </a:r>
            <a:r>
              <a:rPr lang="en-US" b="0" i="0" dirty="0">
                <a:effectLst/>
                <a:latin typeface="Times New Roman" panose="02020603050405020304" pitchFamily="18" charset="0"/>
              </a:rPr>
              <a:t> and Smith. 2006. Pg.142]</a:t>
            </a:r>
            <a:endParaRPr lang="en-US" dirty="0"/>
          </a:p>
          <a:p>
            <a:r>
              <a:rPr lang="en-GB" dirty="0"/>
              <a:t>It’s come to be that the gendered world is split into “soft qualities,” which befit the feminine image and “hard qualities,” which befit the masculine image. By society, masculinity and the ideal male image is defined as being emotionally closeted, rational, controlled, and dominant. To conform to the masculine image, one should shun the soft qualities, no matter how damaging that may be.</a:t>
            </a:r>
          </a:p>
          <a:p>
            <a:r>
              <a:rPr lang="en-GB" dirty="0"/>
              <a:t>Failing to embody these masculine stereotypes, the projection of the self comes across as soft and therefore feminine. Fournier and Smith contemplate the scripted nature of masculinity and masculine interactions. Confined to these preconceived notions, those living under the umbrella of masculinity end up feeling caged by the script provided and either end up caged, bowing under pressure, or redefining their image.</a:t>
            </a:r>
          </a:p>
          <a:p>
            <a:endParaRPr lang="en-GB" dirty="0"/>
          </a:p>
        </p:txBody>
      </p:sp>
      <p:pic>
        <p:nvPicPr>
          <p:cNvPr id="1030" name="Picture 6">
            <a:extLst>
              <a:ext uri="{FF2B5EF4-FFF2-40B4-BE49-F238E27FC236}">
                <a16:creationId xmlns:a16="http://schemas.microsoft.com/office/drawing/2014/main" id="{F168188F-2663-4FB2-B112-4BE77F00B0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25944" y="0"/>
            <a:ext cx="3766056" cy="37660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0E53CF9-FCB9-4BFA-B9E0-BB5B5D7133FA}"/>
              </a:ext>
            </a:extLst>
          </p:cNvPr>
          <p:cNvSpPr txBox="1"/>
          <p:nvPr/>
        </p:nvSpPr>
        <p:spPr>
          <a:xfrm>
            <a:off x="8425944" y="3766056"/>
            <a:ext cx="3766056" cy="769441"/>
          </a:xfrm>
          <a:prstGeom prst="rect">
            <a:avLst/>
          </a:prstGeom>
          <a:noFill/>
        </p:spPr>
        <p:txBody>
          <a:bodyPr wrap="square" rtlCol="0">
            <a:spAutoFit/>
          </a:bodyPr>
          <a:lstStyle/>
          <a:p>
            <a:r>
              <a:rPr lang="en-GB" sz="1100" dirty="0"/>
              <a:t>The Cure, 1986. </a:t>
            </a:r>
            <a:r>
              <a:rPr lang="en-GB" sz="1100" i="1" dirty="0"/>
              <a:t>Boys Don’t Cry [New Voice – New Mix].</a:t>
            </a:r>
            <a:r>
              <a:rPr lang="en-GB" sz="1100" dirty="0"/>
              <a:t> Album Cover. Fiction Records. Accessed: 22/10/2020. https://en.wikipedia.org/wiki/Boys_Don%27t_Cry_(The_Cure_song)#/media/File:BoysDontCryNewVoiceMix.jpg</a:t>
            </a:r>
          </a:p>
        </p:txBody>
      </p:sp>
      <p:sp>
        <p:nvSpPr>
          <p:cNvPr id="7" name="TextBox 6">
            <a:extLst>
              <a:ext uri="{FF2B5EF4-FFF2-40B4-BE49-F238E27FC236}">
                <a16:creationId xmlns:a16="http://schemas.microsoft.com/office/drawing/2014/main" id="{9C8D7A83-66D7-49D1-A453-D1890FA0A857}"/>
              </a:ext>
            </a:extLst>
          </p:cNvPr>
          <p:cNvSpPr txBox="1"/>
          <p:nvPr/>
        </p:nvSpPr>
        <p:spPr>
          <a:xfrm>
            <a:off x="8425944" y="5876096"/>
            <a:ext cx="3766056" cy="1169551"/>
          </a:xfrm>
          <a:prstGeom prst="rect">
            <a:avLst/>
          </a:prstGeom>
          <a:noFill/>
        </p:spPr>
        <p:txBody>
          <a:bodyPr wrap="square" rtlCol="0">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Fournier, V.L. and Smith, W., 2006.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Scripting masculinity</a:t>
            </a:r>
            <a:r>
              <a:rPr lang="en-GB" sz="1400" dirty="0">
                <a:effectLst/>
                <a:latin typeface="Calibri" panose="020F0502020204030204" pitchFamily="34" charset="0"/>
                <a:ea typeface="Calibri" panose="020F0502020204030204" pitchFamily="34" charset="0"/>
                <a:cs typeface="Times New Roman" panose="02020603050405020304" pitchFamily="18" charset="0"/>
              </a:rPr>
              <a:t>. University of Leicester. Ephemera: theory and politics in organization, 2006, 6 (2), pp. 141-162. https://hdl.handle.net/2381/31356 </a:t>
            </a:r>
          </a:p>
          <a:p>
            <a:endParaRPr lang="en-GB" sz="1400" dirty="0"/>
          </a:p>
        </p:txBody>
      </p:sp>
    </p:spTree>
    <p:extLst>
      <p:ext uri="{BB962C8B-B14F-4D97-AF65-F5344CB8AC3E}">
        <p14:creationId xmlns:p14="http://schemas.microsoft.com/office/powerpoint/2010/main" val="259787263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142</TotalTime>
  <Words>386</Words>
  <Application>Microsoft Office PowerPoint</Application>
  <PresentationFormat>Widescreen</PresentationFormat>
  <Paragraphs>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Franklin Gothic Book</vt:lpstr>
      <vt:lpstr>Times New Roman</vt:lpstr>
      <vt:lpstr>Crop</vt:lpstr>
      <vt:lpstr>Masculinity in the Modern World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Hazel Carter</dc:creator>
  <cp:lastModifiedBy>Hazel Carter</cp:lastModifiedBy>
  <cp:revision>8</cp:revision>
  <dcterms:created xsi:type="dcterms:W3CDTF">2020-10-22T16:46:15Z</dcterms:created>
  <dcterms:modified xsi:type="dcterms:W3CDTF">2020-10-22T19:08:53Z</dcterms:modified>
</cp:coreProperties>
</file>