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DCAD8-382D-0254-E83F-330CBE324A61}" v="374" dt="2025-01-14T11:30:20.600"/>
    <p1510:client id="{36118D43-2A98-ED43-C779-6B43FDFE1677}" v="548" dt="2025-01-14T10:58:04.452"/>
    <p1510:client id="{610CFE6D-77A0-7DBB-7147-A873114E9FB9}" v="66" dt="2025-01-14T18:49:47.835"/>
    <p1510:client id="{99FF1A36-83D1-1E8E-F26E-6A095AABFDA6}" v="2233" dt="2025-01-14T17:35:45.799"/>
    <p1510:client id="{C533B2C2-92AA-5349-AE81-2A68FD1854CD}" v="67" dt="2025-01-14T11:43:56.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44076"/>
            <a:ext cx="8989017" cy="2645904"/>
          </a:xfrm>
        </p:spPr>
        <p:txBody>
          <a:bodyPr/>
          <a:lstStyle/>
          <a:p>
            <a:r>
              <a:rPr lang="en-US"/>
              <a:t>Introduction</a:t>
            </a:r>
            <a:br>
              <a:rPr lang="en-US"/>
            </a:br>
            <a:endParaRPr lang="en-US"/>
          </a:p>
        </p:txBody>
      </p:sp>
      <p:sp>
        <p:nvSpPr>
          <p:cNvPr id="3" name="Subtitle 2"/>
          <p:cNvSpPr>
            <a:spLocks noGrp="1"/>
          </p:cNvSpPr>
          <p:nvPr>
            <p:ph type="subTitle" idx="1"/>
          </p:nvPr>
        </p:nvSpPr>
        <p:spPr>
          <a:xfrm>
            <a:off x="1524000" y="1186886"/>
            <a:ext cx="8475310" cy="5235318"/>
          </a:xfrm>
          <a:ln>
            <a:solidFill>
              <a:srgbClr val="4472C4"/>
            </a:solidFill>
          </a:ln>
        </p:spPr>
        <p:txBody>
          <a:bodyPr vert="horz" lIns="91440" tIns="45720" rIns="91440" bIns="45720" rtlCol="0" anchor="t">
            <a:normAutofit fontScale="92500" lnSpcReduction="20000"/>
          </a:bodyPr>
          <a:lstStyle/>
          <a:p>
            <a:r>
              <a:rPr lang="en-US"/>
              <a:t>Hello  and welcome to our social media Campagne 'all aboard!'  we have developed this in conjunction with GWR to promote their rail services .</a:t>
            </a:r>
          </a:p>
          <a:p>
            <a:r>
              <a:rPr lang="en-US"/>
              <a:t>The content we shall be showing today is just one from the serious of Instagram reels we plan to produce  for our customers, this particular  reel shall be  targeting students , with the demographic of 18+  and our chosen destination will be  Cardiff. </a:t>
            </a:r>
          </a:p>
          <a:p>
            <a:r>
              <a:rPr lang="en-US"/>
              <a:t>Every year in the Uk over a million British teenagers leave home to attend university,</a:t>
            </a:r>
          </a:p>
          <a:p>
            <a:r>
              <a:rPr lang="en-US"/>
              <a:t> we wanted to show that no matter what course or university chosen you still have the flexibility to have the best of both worlds while using great western railway.</a:t>
            </a:r>
          </a:p>
          <a:p>
            <a:r>
              <a:rPr lang="en-US"/>
              <a:t>We also chose the journey Swansea to Cardiff which is only a 45-minute train journey and although they are both Citys, Cardiff being a capital city has a larger student  night life , offers more variety of shops ,art galleries and museums as well as  stadiums that attract headline artists such as Taylor Swift and Harry Styles as well as international sports. Overshadowing Swansea and making it more  appealing for our chosen customer profile </a:t>
            </a:r>
          </a:p>
          <a:p>
            <a:endParaRPr lang="en-US"/>
          </a:p>
          <a:p>
            <a:endParaRPr lang="en-US"/>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E3CA2-54FE-9213-9699-B226C4E300FD}"/>
              </a:ext>
            </a:extLst>
          </p:cNvPr>
          <p:cNvSpPr>
            <a:spLocks noGrp="1"/>
          </p:cNvSpPr>
          <p:nvPr>
            <p:ph type="title"/>
          </p:nvPr>
        </p:nvSpPr>
        <p:spPr/>
        <p:txBody>
          <a:bodyPr>
            <a:normAutofit fontScale="90000"/>
          </a:bodyPr>
          <a:lstStyle/>
          <a:p>
            <a:r>
              <a:rPr lang="en-GB"/>
              <a:t>Our objectives for our </a:t>
            </a:r>
            <a:r>
              <a:rPr lang="en-GB" err="1"/>
              <a:t>campane</a:t>
            </a:r>
            <a:r>
              <a:rPr lang="en-GB"/>
              <a:t> are to encourage more sales of the student rail card  while promoting Cardiff as a great place to visit for students.</a:t>
            </a:r>
          </a:p>
        </p:txBody>
      </p:sp>
      <p:sp>
        <p:nvSpPr>
          <p:cNvPr id="3" name="Content Placeholder 2">
            <a:extLst>
              <a:ext uri="{FF2B5EF4-FFF2-40B4-BE49-F238E27FC236}">
                <a16:creationId xmlns:a16="http://schemas.microsoft.com/office/drawing/2014/main" id="{0FD6B5B2-8FCE-2D48-FFC7-88238F344E1F}"/>
              </a:ext>
            </a:extLst>
          </p:cNvPr>
          <p:cNvSpPr>
            <a:spLocks noGrp="1"/>
          </p:cNvSpPr>
          <p:nvPr>
            <p:ph idx="1"/>
          </p:nvPr>
        </p:nvSpPr>
        <p:spPr>
          <a:xfrm>
            <a:off x="838200" y="1825625"/>
            <a:ext cx="10515600" cy="4195265"/>
          </a:xfrm>
        </p:spPr>
        <p:txBody>
          <a:bodyPr vert="horz" lIns="91440" tIns="45720" rIns="91440" bIns="45720" rtlCol="0" anchor="t">
            <a:noAutofit/>
          </a:bodyPr>
          <a:lstStyle/>
          <a:p>
            <a:pPr marL="0" indent="0">
              <a:buNone/>
            </a:pPr>
            <a:endParaRPr lang="en-GB"/>
          </a:p>
          <a:p>
            <a:pPr marL="0" indent="0">
              <a:buNone/>
            </a:pPr>
            <a:r>
              <a:rPr lang="en-GB" sz="1200"/>
              <a:t>Using Aristotle's modes of   persuasion  ethos, pathos and logos</a:t>
            </a:r>
          </a:p>
          <a:p>
            <a:pPr marL="171450" indent="-171450"/>
            <a:r>
              <a:rPr lang="en-GB" sz="1200"/>
              <a:t>ETHOS - to establish credibility, reliability and trust on behalf of great western rail.</a:t>
            </a:r>
          </a:p>
          <a:p>
            <a:pPr marL="0" indent="0">
              <a:buNone/>
            </a:pPr>
            <a:r>
              <a:rPr lang="en-GB" sz="1200"/>
              <a:t>GWR is an established name that has a good reputation</a:t>
            </a:r>
          </a:p>
          <a:p>
            <a:pPr marL="0" indent="0">
              <a:buNone/>
            </a:pPr>
            <a:r>
              <a:rPr lang="en-GB" sz="1200"/>
              <a:t>Regular trains</a:t>
            </a:r>
          </a:p>
          <a:p>
            <a:pPr marL="0" indent="0">
              <a:buNone/>
            </a:pPr>
            <a:r>
              <a:rPr lang="en-GB" sz="1200"/>
              <a:t>Safe to use</a:t>
            </a:r>
          </a:p>
          <a:p>
            <a:pPr marL="171450" indent="-171450"/>
            <a:r>
              <a:rPr lang="en-GB" sz="1200"/>
              <a:t> PATHOS- positive emotions and feelings  by the audience. We hope to inspire students or family</a:t>
            </a:r>
          </a:p>
          <a:p>
            <a:pPr marL="0" indent="0">
              <a:buNone/>
            </a:pPr>
            <a:r>
              <a:rPr lang="en-GB" sz="1200"/>
              <a:t> to purchase a rail card for their young adults to keep them safe, connected and happy. </a:t>
            </a:r>
          </a:p>
          <a:p>
            <a:pPr marL="171450" indent="-171450"/>
            <a:r>
              <a:rPr lang="en-GB" sz="1200"/>
              <a:t>LOGOS-evidence and reasoning why the audience should choose this option? </a:t>
            </a:r>
          </a:p>
          <a:p>
            <a:pPr marL="0" indent="0">
              <a:buNone/>
            </a:pPr>
            <a:r>
              <a:rPr lang="en-GB" sz="1200"/>
              <a:t>You will be saving money.</a:t>
            </a:r>
          </a:p>
          <a:p>
            <a:pPr marL="0" indent="0">
              <a:buNone/>
            </a:pPr>
            <a:r>
              <a:rPr lang="en-GB" sz="1200"/>
              <a:t>Limited offer as can only be purchased as long as you’re a student</a:t>
            </a:r>
          </a:p>
          <a:p>
            <a:pPr marL="0" indent="0">
              <a:buNone/>
            </a:pPr>
            <a:r>
              <a:rPr lang="en-GB" sz="1200"/>
              <a:t>Offsetting your carbon footprint</a:t>
            </a:r>
          </a:p>
          <a:p>
            <a:pPr marL="0" indent="0">
              <a:buNone/>
            </a:pPr>
            <a:r>
              <a:rPr lang="en-GB" sz="1200"/>
              <a:t>Reconnecting and exploring is good for your mental health.</a:t>
            </a:r>
          </a:p>
          <a:p>
            <a:pPr marL="0" indent="0">
              <a:buNone/>
            </a:pPr>
            <a:r>
              <a:rPr lang="en-GB" sz="1200"/>
              <a:t>Peace of mind for family back home and student</a:t>
            </a:r>
          </a:p>
          <a:p>
            <a:pPr marL="0" indent="0">
              <a:buNone/>
            </a:pPr>
            <a:r>
              <a:rPr lang="en-GB" sz="1200"/>
              <a:t>Best of both worlds</a:t>
            </a:r>
          </a:p>
          <a:p>
            <a:pPr marL="0" indent="0">
              <a:buNone/>
            </a:pPr>
            <a:endParaRPr lang="en-GB" sz="1200"/>
          </a:p>
          <a:p>
            <a:pPr marL="0" indent="0">
              <a:buNone/>
            </a:pPr>
            <a:endParaRPr lang="en-GB"/>
          </a:p>
        </p:txBody>
      </p:sp>
    </p:spTree>
    <p:extLst>
      <p:ext uri="{BB962C8B-B14F-4D97-AF65-F5344CB8AC3E}">
        <p14:creationId xmlns:p14="http://schemas.microsoft.com/office/powerpoint/2010/main" val="2581845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0E924-37EF-4A56-8465-D1472F170077}"/>
              </a:ext>
            </a:extLst>
          </p:cNvPr>
          <p:cNvSpPr>
            <a:spLocks noGrp="1"/>
          </p:cNvSpPr>
          <p:nvPr>
            <p:ph type="title"/>
          </p:nvPr>
        </p:nvSpPr>
        <p:spPr/>
        <p:txBody>
          <a:bodyPr/>
          <a:lstStyle/>
          <a:p>
            <a:r>
              <a:rPr lang="en-GB"/>
              <a:t>#Hashtag</a:t>
            </a:r>
          </a:p>
        </p:txBody>
      </p:sp>
      <p:sp>
        <p:nvSpPr>
          <p:cNvPr id="3" name="Content Placeholder 2">
            <a:extLst>
              <a:ext uri="{FF2B5EF4-FFF2-40B4-BE49-F238E27FC236}">
                <a16:creationId xmlns:a16="http://schemas.microsoft.com/office/drawing/2014/main" id="{3897CE54-7811-B2E5-A8E4-F1C02B40485F}"/>
              </a:ext>
            </a:extLst>
          </p:cNvPr>
          <p:cNvSpPr>
            <a:spLocks noGrp="1"/>
          </p:cNvSpPr>
          <p:nvPr>
            <p:ph idx="1"/>
          </p:nvPr>
        </p:nvSpPr>
        <p:spPr/>
        <p:txBody>
          <a:bodyPr vert="horz" lIns="91440" tIns="45720" rIns="91440" bIns="45720" rtlCol="0" anchor="t">
            <a:normAutofit/>
          </a:bodyPr>
          <a:lstStyle/>
          <a:p>
            <a:endParaRPr lang="en-GB"/>
          </a:p>
          <a:p>
            <a:r>
              <a:rPr lang="en-GB"/>
              <a:t>#BESTOFBOTHWORLDS</a:t>
            </a:r>
          </a:p>
          <a:p>
            <a:r>
              <a:rPr lang="en-GB"/>
              <a:t>#STUDENTRAILCARD</a:t>
            </a:r>
          </a:p>
          <a:p>
            <a:r>
              <a:rPr lang="en-GB"/>
              <a:t>#SWANSEATOCARDIFF</a:t>
            </a:r>
          </a:p>
          <a:p>
            <a:r>
              <a:rPr lang="en-GB"/>
              <a:t>#CONNECTED</a:t>
            </a:r>
          </a:p>
          <a:p>
            <a:r>
              <a:rPr lang="en-GB"/>
              <a:t>#GREATWESTERNRAILWAY</a:t>
            </a:r>
          </a:p>
          <a:p>
            <a:r>
              <a:rPr lang="en-GB"/>
              <a:t>#SAFEANDRELIABLE</a:t>
            </a:r>
          </a:p>
          <a:p>
            <a:r>
              <a:rPr lang="en-GB"/>
              <a:t>#GETONTRACK</a:t>
            </a:r>
          </a:p>
        </p:txBody>
      </p:sp>
    </p:spTree>
    <p:extLst>
      <p:ext uri="{BB962C8B-B14F-4D97-AF65-F5344CB8AC3E}">
        <p14:creationId xmlns:p14="http://schemas.microsoft.com/office/powerpoint/2010/main" val="1943511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6A6A3-AD2E-F3B3-9350-DEE930594748}"/>
              </a:ext>
            </a:extLst>
          </p:cNvPr>
          <p:cNvSpPr>
            <a:spLocks noGrp="1"/>
          </p:cNvSpPr>
          <p:nvPr>
            <p:ph type="title"/>
          </p:nvPr>
        </p:nvSpPr>
        <p:spPr/>
        <p:txBody>
          <a:bodyPr/>
          <a:lstStyle/>
          <a:p>
            <a:r>
              <a:rPr lang="en-GB"/>
              <a:t>Campain presentation</a:t>
            </a:r>
          </a:p>
        </p:txBody>
      </p:sp>
      <p:sp>
        <p:nvSpPr>
          <p:cNvPr id="3" name="Content Placeholder 2">
            <a:extLst>
              <a:ext uri="{FF2B5EF4-FFF2-40B4-BE49-F238E27FC236}">
                <a16:creationId xmlns:a16="http://schemas.microsoft.com/office/drawing/2014/main" id="{03FF1C33-FEE7-EFE7-EE9B-D79A7FD0E074}"/>
              </a:ext>
            </a:extLst>
          </p:cNvPr>
          <p:cNvSpPr>
            <a:spLocks noGrp="1"/>
          </p:cNvSpPr>
          <p:nvPr>
            <p:ph idx="1"/>
          </p:nvPr>
        </p:nvSpPr>
        <p:spPr/>
        <p:txBody>
          <a:bodyPr vert="horz" lIns="91440" tIns="45720" rIns="91440" bIns="45720" rtlCol="0" anchor="t">
            <a:normAutofit fontScale="92500" lnSpcReduction="20000"/>
          </a:bodyPr>
          <a:lstStyle/>
          <a:p>
            <a:pPr marL="457200" indent="-457200"/>
            <a:r>
              <a:rPr lang="en-GB"/>
              <a:t>The text in the reel was deliberately chosen to be short and sharp subliminal messages we thought long text and information would distract from the  story .</a:t>
            </a:r>
            <a:endParaRPr lang="en-US"/>
          </a:p>
          <a:p>
            <a:pPr marL="0" indent="0">
              <a:buNone/>
            </a:pPr>
            <a:endParaRPr lang="en-GB"/>
          </a:p>
          <a:p>
            <a:pPr marL="457200" indent="-457200"/>
            <a:r>
              <a:rPr lang="en-GB"/>
              <a:t>The text we have chosen is in a bright catchy fun Colour and font to stand out.</a:t>
            </a:r>
          </a:p>
          <a:p>
            <a:pPr marL="0" indent="0">
              <a:buNone/>
            </a:pPr>
            <a:endParaRPr lang="en-GB"/>
          </a:p>
          <a:p>
            <a:pPr marL="457200" indent="-457200"/>
            <a:r>
              <a:rPr lang="en-GB"/>
              <a:t>We chose upbeat fun music that  would evoke  happiness ,desire, </a:t>
            </a:r>
            <a:r>
              <a:rPr lang="en-GB" err="1"/>
              <a:t>exitment</a:t>
            </a:r>
            <a:r>
              <a:rPr lang="en-GB"/>
              <a:t> , </a:t>
            </a:r>
            <a:r>
              <a:rPr lang="en-GB" err="1"/>
              <a:t>freedome</a:t>
            </a:r>
            <a:r>
              <a:rPr lang="en-GB"/>
              <a:t> with lyrics  such as .music has the ability to evoke feelings with the listener.</a:t>
            </a:r>
          </a:p>
          <a:p>
            <a:pPr marL="457200" indent="-457200"/>
            <a:r>
              <a:rPr lang="en-GB"/>
              <a:t>" I FOUND MY HAPPY PLACE"</a:t>
            </a:r>
          </a:p>
          <a:p>
            <a:pPr marL="0" indent="0">
              <a:buNone/>
            </a:pPr>
            <a:r>
              <a:rPr lang="en-GB"/>
              <a:t>       "ITS WRITEN ALL OVER MY FACE" AND "I CAN SHOW YOU HOW!".</a:t>
            </a:r>
          </a:p>
        </p:txBody>
      </p:sp>
    </p:spTree>
    <p:extLst>
      <p:ext uri="{BB962C8B-B14F-4D97-AF65-F5344CB8AC3E}">
        <p14:creationId xmlns:p14="http://schemas.microsoft.com/office/powerpoint/2010/main" val="816979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F3C7B-1FBB-5153-8FDD-EDD2156B88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80143E-A582-A046-52FB-903FD70B3BA5}"/>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641C943D-685B-D6D6-A9B3-72190549B616}"/>
              </a:ext>
            </a:extLst>
          </p:cNvPr>
          <p:cNvSpPr txBox="1"/>
          <p:nvPr/>
        </p:nvSpPr>
        <p:spPr>
          <a:xfrm>
            <a:off x="951123" y="2218064"/>
            <a:ext cx="876575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r>
              <a:rPr lang="en-US"/>
              <a:t>Andrews, Marc, et al. </a:t>
            </a:r>
            <a:r>
              <a:rPr lang="en-US" i="1"/>
              <a:t>Hidden Persuasion : 33 Psychological Influence Techniques in Advertising</a:t>
            </a:r>
            <a:r>
              <a:rPr lang="en-US"/>
              <a:t>. Amsterdam, Bis, 2019. </a:t>
            </a:r>
          </a:p>
          <a:p>
            <a:pPr marL="457200" indent="-457200"/>
            <a:endParaRPr lang="en-US"/>
          </a:p>
          <a:p>
            <a:pPr marL="457200" indent="-457200"/>
            <a:r>
              <a:rPr lang="en-US" err="1"/>
              <a:t>Chanrani</a:t>
            </a:r>
            <a:r>
              <a:rPr lang="en-US"/>
              <a:t> </a:t>
            </a:r>
            <a:r>
              <a:rPr lang="en-US" err="1"/>
              <a:t>Abiresh</a:t>
            </a:r>
            <a:r>
              <a:rPr lang="en-US"/>
              <a:t>. </a:t>
            </a:r>
            <a:r>
              <a:rPr lang="en-US" i="1"/>
              <a:t>Visual Social Marketing.</a:t>
            </a:r>
            <a:r>
              <a:rPr lang="en-US"/>
              <a:t> 2018.</a:t>
            </a:r>
          </a:p>
          <a:p>
            <a:pPr marL="457200" indent="-457200"/>
            <a:endParaRPr lang="en-US"/>
          </a:p>
          <a:p>
            <a:pPr marL="457200" indent="-457200"/>
            <a:r>
              <a:rPr lang="en-US"/>
              <a:t>Herman, Jenn, et al. </a:t>
            </a:r>
            <a:r>
              <a:rPr lang="en-US" i="1"/>
              <a:t>Instagram for Business</a:t>
            </a:r>
            <a:r>
              <a:rPr lang="en-US"/>
              <a:t>. Hoboken, Nj, John Wiley &amp; Sons, Inc, 2021.</a:t>
            </a:r>
          </a:p>
          <a:p>
            <a:pPr marL="457200" indent="-457200"/>
            <a:endParaRPr lang="en-US"/>
          </a:p>
          <a:p>
            <a:pPr marL="457200" indent="-457200"/>
            <a:r>
              <a:rPr lang="en-US"/>
              <a:t>Nathan Venture. D. </a:t>
            </a:r>
            <a:r>
              <a:rPr lang="en-US" i="1"/>
              <a:t>The Art of Persuasion</a:t>
            </a:r>
            <a:r>
              <a:rPr lang="en-US"/>
              <a:t>. eBookIt.com, 22 Mar. 2024.</a:t>
            </a:r>
          </a:p>
          <a:p>
            <a:pPr marL="457200" indent="-457200"/>
            <a:endParaRPr lang="en-US"/>
          </a:p>
          <a:p>
            <a:pPr marL="457200" indent="-457200"/>
            <a:r>
              <a:rPr lang="en-US"/>
              <a:t>Smith, Terry, and Tom Williams. </a:t>
            </a:r>
            <a:r>
              <a:rPr lang="en-US" i="1"/>
              <a:t>Brand Fusion</a:t>
            </a:r>
            <a:r>
              <a:rPr lang="en-US"/>
              <a:t>. Walter de Gruyter GmbH &amp; Co KG, 5 July 2022.</a:t>
            </a:r>
          </a:p>
        </p:txBody>
      </p:sp>
    </p:spTree>
    <p:extLst>
      <p:ext uri="{BB962C8B-B14F-4D97-AF65-F5344CB8AC3E}">
        <p14:creationId xmlns:p14="http://schemas.microsoft.com/office/powerpoint/2010/main" val="19957758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Introduction </vt:lpstr>
      <vt:lpstr>Our objectives for our campane are to encourage more sales of the student rail card  while promoting Cardiff as a great place to visit for students.</vt:lpstr>
      <vt:lpstr>#Hashtag</vt:lpstr>
      <vt:lpstr>Campain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2025-01-14T10:24:23Z</dcterms:created>
  <dcterms:modified xsi:type="dcterms:W3CDTF">2025-01-15T14:39:30Z</dcterms:modified>
</cp:coreProperties>
</file>