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61" r:id="rId5"/>
    <p:sldId id="262" r:id="rId6"/>
    <p:sldId id="263" r:id="rId7"/>
    <p:sldId id="269" r:id="rId8"/>
    <p:sldId id="270" r:id="rId9"/>
    <p:sldId id="290" r:id="rId10"/>
    <p:sldId id="271" r:id="rId11"/>
    <p:sldId id="291" r:id="rId12"/>
    <p:sldId id="292" r:id="rId13"/>
    <p:sldId id="278" r:id="rId14"/>
    <p:sldId id="281" r:id="rId15"/>
    <p:sldId id="293" r:id="rId16"/>
    <p:sldId id="294" r:id="rId17"/>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953" autoAdjust="0"/>
  </p:normalViewPr>
  <p:slideViewPr>
    <p:cSldViewPr>
      <p:cViewPr varScale="1">
        <p:scale>
          <a:sx n="87" d="100"/>
          <a:sy n="87" d="100"/>
        </p:scale>
        <p:origin x="1652"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DDE8AA-E7CF-4619-BEF3-E46F4E48064B}" type="datetimeFigureOut">
              <a:rPr lang="en-GB" smtClean="0"/>
              <a:t>22/06/2026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83FCED-34F1-4DF3-B81C-83F521D89C3B}" type="slidenum">
              <a:rPr lang="en-GB" smtClean="0"/>
              <a:t>‹#›</a:t>
            </a:fld>
            <a:endParaRPr lang="en-GB"/>
          </a:p>
        </p:txBody>
      </p:sp>
    </p:spTree>
    <p:extLst>
      <p:ext uri="{BB962C8B-B14F-4D97-AF65-F5344CB8AC3E}">
        <p14:creationId xmlns:p14="http://schemas.microsoft.com/office/powerpoint/2010/main" val="2648102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Norwegian political scientist Stein </a:t>
            </a:r>
            <a:r>
              <a:rPr lang="en-GB" dirty="0" err="1"/>
              <a:t>Rokkan</a:t>
            </a:r>
            <a:r>
              <a:rPr lang="en-GB" dirty="0"/>
              <a:t>, writing about his country’s system, said ‘the crucial decisions on economic policy are rarely taken in the parties or in Parliament’. He judged ‘the central area’ to be ‘the bargaining table’ where the government authorities meet directly with trade union and other group leaders. ‘These yearly rounds of negotiations mean more in the lives of rank and file citizens than formal elections’ (Castles 2009: 23).</a:t>
            </a:r>
          </a:p>
          <a:p>
            <a:endParaRPr lang="en-GB" dirty="0"/>
          </a:p>
          <a:p>
            <a:r>
              <a:rPr lang="en-GB" dirty="0"/>
              <a:t>British politics is not as consensually well organised or cooperative as the Norwegian model, but there is a central core of similarity regarding pressure group influence. Accordingly, this chapter examines the way in which organised groups play their part in the government of the country. Democratic government predicates government by the people, and politicians often claim to be speaking on behalf of public opinion. But how do rulers learn what people want? Elections provide a significant but infrequent opportunity for people to participate in politics. These are usually held every five years, but pressure groups provide continuous opportunities for such involvement and communication between people and the elected government.</a:t>
            </a:r>
          </a:p>
        </p:txBody>
      </p:sp>
      <p:sp>
        <p:nvSpPr>
          <p:cNvPr id="4" name="Slide Number Placeholder 3"/>
          <p:cNvSpPr>
            <a:spLocks noGrp="1"/>
          </p:cNvSpPr>
          <p:nvPr>
            <p:ph type="sldNum" sz="quarter" idx="5"/>
          </p:nvPr>
        </p:nvSpPr>
        <p:spPr/>
        <p:txBody>
          <a:bodyPr/>
          <a:lstStyle/>
          <a:p>
            <a:fld id="{7583FCED-34F1-4DF3-B81C-83F521D89C3B}" type="slidenum">
              <a:rPr lang="en-GB" smtClean="0"/>
              <a:t>3</a:t>
            </a:fld>
            <a:endParaRPr lang="en-GB"/>
          </a:p>
        </p:txBody>
      </p:sp>
    </p:spTree>
    <p:extLst>
      <p:ext uri="{BB962C8B-B14F-4D97-AF65-F5344CB8AC3E}">
        <p14:creationId xmlns:p14="http://schemas.microsoft.com/office/powerpoint/2010/main" val="42441843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Interest or pressure groups are formed by people to protect or advance a shared interest or set of beliefs. More positive terminology is found in terms like ‘campaign group’, ‘altruistic group’ or ‘advocacy group’, although these are usually applied to groups promoting a particular cause rather than lobbies representing sectional interests. Like political parties, groups may be mass campaigning bodies, but whereas parties have policies for a wide range of issues and, usually, wish to form a government, or at least form part of one, groups essentially have focused concerns with a particular policy area. This applies whether they represent a particular section of society such as farmers or are advocating a particular cause such as the environment. In the twenty-first century conventional organised groups have been complemented by broadly based social movements using unorthodox tactics such as Extinction Rebellion (XR) concerned with promoting effective action on climate change or the Black Lives Matter movement.</a:t>
            </a:r>
          </a:p>
        </p:txBody>
      </p:sp>
      <p:sp>
        <p:nvSpPr>
          <p:cNvPr id="4" name="Slide Number Placeholder 3"/>
          <p:cNvSpPr>
            <a:spLocks noGrp="1"/>
          </p:cNvSpPr>
          <p:nvPr>
            <p:ph type="sldNum" sz="quarter" idx="5"/>
          </p:nvPr>
        </p:nvSpPr>
        <p:spPr/>
        <p:txBody>
          <a:bodyPr/>
          <a:lstStyle/>
          <a:p>
            <a:fld id="{7583FCED-34F1-4DF3-B81C-83F521D89C3B}" type="slidenum">
              <a:rPr lang="en-GB" smtClean="0"/>
              <a:t>4</a:t>
            </a:fld>
            <a:endParaRPr lang="en-GB"/>
          </a:p>
        </p:txBody>
      </p:sp>
    </p:spTree>
    <p:extLst>
      <p:ext uri="{BB962C8B-B14F-4D97-AF65-F5344CB8AC3E}">
        <p14:creationId xmlns:p14="http://schemas.microsoft.com/office/powerpoint/2010/main" val="2651288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‘pressure group’ is relatively recent, but organised groups tried to influence government long before the modern age of representative democracy. The Society for Effecting the Abolition of the Slave Trade was founded in 1787 and under the leadership of William Wilberforce and Thomas Clarkson succeeded in legally abolishing the slave trade in 1807 (the effective abolition took several decades longer). In 1839, the Anti-Corn Law League was established, providing a perfect model for how a pressure group can influence (in this case an emerging) democratic government. It successfully mobilised popular and elite opinion against legislation that benefited landowners at the expense of the rest of society and in 1846 achieved its objective after converting the Prime Minister of the day, Sir Robert Peel, to its cause. In the twentieth century the scope of government grew immensely and impinged on the lives of many different social and economic sectors, a trend reinforced by the government interventions required by the Covid-19 pandemic. After 1945 the development of the mixed economy and the welfare state drew even more people into the orbit of government. Groups developed to defend and promote interests likely to be affected by particular government policies. For its own part, government came to see pressure groups as valuable sources of information not available elsewhere and potential support in policy implementation. The advent of the complex modern media has provided a vast amphitheatre in which pressure groups can compete on equal terms with the political parties, to deliver their messages to the public. Social media offer new opportunities for developing campaigns and mobilising support for them. The variety of modern pressure groups therefore reflects the infinite diversity of interests in society. </a:t>
            </a:r>
          </a:p>
        </p:txBody>
      </p:sp>
      <p:sp>
        <p:nvSpPr>
          <p:cNvPr id="4" name="Slide Number Placeholder 3"/>
          <p:cNvSpPr>
            <a:spLocks noGrp="1"/>
          </p:cNvSpPr>
          <p:nvPr>
            <p:ph type="sldNum" sz="quarter" idx="5"/>
          </p:nvPr>
        </p:nvSpPr>
        <p:spPr/>
        <p:txBody>
          <a:bodyPr/>
          <a:lstStyle/>
          <a:p>
            <a:fld id="{7583FCED-34F1-4DF3-B81C-83F521D89C3B}" type="slidenum">
              <a:rPr lang="en-GB" smtClean="0"/>
              <a:t>5</a:t>
            </a:fld>
            <a:endParaRPr lang="en-GB"/>
          </a:p>
        </p:txBody>
      </p:sp>
    </p:spTree>
    <p:extLst>
      <p:ext uri="{BB962C8B-B14F-4D97-AF65-F5344CB8AC3E}">
        <p14:creationId xmlns:p14="http://schemas.microsoft.com/office/powerpoint/2010/main" val="41453810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distinction is usually drawn between the following:</a:t>
            </a:r>
          </a:p>
          <a:p>
            <a:endParaRPr lang="en-GB" dirty="0"/>
          </a:p>
          <a:p>
            <a:r>
              <a:rPr lang="en-GB" dirty="0"/>
              <a:t>1Sectional or interest groups, most of which are motivated by the particular economic interests of their members. Classic examples of these are trade unions, professional bodies (e.g. the British Medical Association) and employers’ organisations (the CBI).</a:t>
            </a:r>
          </a:p>
          <a:p>
            <a:endParaRPr lang="en-GB" dirty="0"/>
          </a:p>
          <a:p>
            <a:r>
              <a:rPr lang="en-GB" dirty="0"/>
              <a:t>2Cause or promotional groups, which exist to promote an idea not directly related to the personal beliefs and values of its members. Wilberforce’s was such a group, and in modern times the Campaign for Nuclear Disarmament (CND), the Child Poverty Action Group (CPAG) and the Society for the Protection of the Unborn Child (SPUC) can be identified. Of the environmental groups, the Royal Society for the Protection of Birds, Greenpeace and Friends of the Earth are well-known examples.</a:t>
            </a:r>
          </a:p>
          <a:p>
            <a:endParaRPr lang="en-GB" dirty="0"/>
          </a:p>
          <a:p>
            <a:r>
              <a:rPr lang="en-GB" dirty="0"/>
              <a:t>Other varieties of pressure group include:</a:t>
            </a:r>
          </a:p>
          <a:p>
            <a:endParaRPr lang="en-GB" dirty="0"/>
          </a:p>
          <a:p>
            <a:r>
              <a:rPr lang="en-GB" dirty="0"/>
              <a:t>Peak associations: These are umbrella organisations that represent broad coalitions of similar groups such as employers (the Confederation of British Industry, CBI) and workers (the Trades Union Congress, TUC).</a:t>
            </a:r>
          </a:p>
          <a:p>
            <a:r>
              <a:rPr lang="en-GB" dirty="0"/>
              <a:t>‘Fire brigade’ groups: So called because they form in reaction to a specific problem and disband if and when it has been solved; for example, the campaign to end capital punishment by hanging.</a:t>
            </a:r>
          </a:p>
          <a:p>
            <a:r>
              <a:rPr lang="en-GB" dirty="0"/>
              <a:t>Episodic groups: These are usually non-political but occasionally throw themselves into campaigning when their interests are affected: for example, sports clubs whose venue may be threatened by a new road.</a:t>
            </a:r>
          </a:p>
          <a:p>
            <a:r>
              <a:rPr lang="en-GB" dirty="0"/>
              <a:t>Online pressure groups: These new lobbying phenomena have sprung up in the latter half of the last decade, for example 38 Degrees. Members are polled on campaigns and decide which ones to pursue.</a:t>
            </a:r>
          </a:p>
          <a:p>
            <a:r>
              <a:rPr lang="en-GB" dirty="0"/>
              <a:t>Membership of sectional groups is limited to those who are part of the specific interest – for example, the hospitality industry or doctors. In contrast, support for a cause such as nuclear disarmament or protecting birds can potentially embrace all adults. However, the two types of group are not mutually exclusive. Some trade unions take a stand on political causes: for example (in the past), on apartheid in South Africa, on poverty or sexual equality. Some members of cause groups may have a material interest in promoting the cause – for example teachers in the Campaign for the Advancement of State Education. It should be noted that pressure groups regularly seek to influence each other to maximise impact and often find themselves in direct conflict over certain issues, for example, and most obviously, Forest, which defends the rights of smokers, and ASH, the anti-smoking body. However, they are also able to form coalitions to pursue shared goals. The Alcohol Health Alliance (AHA), which was launched in 2007, brings together over 40 organisations. They have a shared interest in reducing the damage caused to health by alcohol misuse. It has had a strong core anchor in the Royal College of Physicians (RCP), giving access to its resources and network of contacts.</a:t>
            </a:r>
          </a:p>
        </p:txBody>
      </p:sp>
      <p:sp>
        <p:nvSpPr>
          <p:cNvPr id="4" name="Slide Number Placeholder 3"/>
          <p:cNvSpPr>
            <a:spLocks noGrp="1"/>
          </p:cNvSpPr>
          <p:nvPr>
            <p:ph type="sldNum" sz="quarter" idx="5"/>
          </p:nvPr>
        </p:nvSpPr>
        <p:spPr/>
        <p:txBody>
          <a:bodyPr/>
          <a:lstStyle/>
          <a:p>
            <a:fld id="{7583FCED-34F1-4DF3-B81C-83F521D89C3B}" type="slidenum">
              <a:rPr lang="en-GB" smtClean="0"/>
              <a:t>6</a:t>
            </a:fld>
            <a:endParaRPr lang="en-GB"/>
          </a:p>
        </p:txBody>
      </p:sp>
    </p:spTree>
    <p:extLst>
      <p:ext uri="{BB962C8B-B14F-4D97-AF65-F5344CB8AC3E}">
        <p14:creationId xmlns:p14="http://schemas.microsoft.com/office/powerpoint/2010/main" val="11075349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Okay, you’ve convinced me. Now go out there and bring pressure on me.</a:t>
            </a:r>
          </a:p>
          <a:p>
            <a:endParaRPr lang="en-GB" dirty="0"/>
          </a:p>
          <a:p>
            <a:r>
              <a:rPr lang="en-GB" dirty="0"/>
              <a:t>(President Franklin D. Roosevelt, in response to a business delegation)</a:t>
            </a:r>
          </a:p>
          <a:p>
            <a:endParaRPr lang="en-GB" dirty="0"/>
          </a:p>
          <a:p>
            <a:r>
              <a:rPr lang="en-GB" dirty="0"/>
              <a:t>The relationship between interest groups and government is not always or even usually adversarial. Groups may be useful to government. Ministers and civil servants often lack the information or expertise necessary to make wise policies, or indeed the legitimacy to ensure that they are implemented effectively. They frequently turn to the relevant representative organisations to identify defects in existing policies and seek suggestions as to how things might be improved. They sound out group leaders about probable resistance to a new line of policy. Moreover, an interest group’s support, or at least acceptance, for a policy can help to ‘legitimise’ it and thus maximise its chances of successful implementation. If bodies involved in a new law refuse to cooperate and organise against it – as in the case of the poll tax in 1990 – a law can become unenforceable. The accession to power of Labour in May 1997 raised the spectre of union influence once again dominating policy, as in the 1970s. Blair was emphatic that unions, like any other group seeking influence, would receive ‘fairness but no favours’. Indeed, Blair seemed more concerned to woo business groups than the electorally unpopular unions, seeking to make Labour ‘the natural party of business’.</a:t>
            </a:r>
          </a:p>
          <a:p>
            <a:endParaRPr lang="en-GB" dirty="0"/>
          </a:p>
          <a:p>
            <a:r>
              <a:rPr lang="en-GB" dirty="0"/>
              <a:t>In the several stages of the policy process, groups have opportunities to play an important role:</a:t>
            </a:r>
          </a:p>
          <a:p>
            <a:endParaRPr lang="en-GB" dirty="0"/>
          </a:p>
          <a:p>
            <a:r>
              <a:rPr lang="en-GB" dirty="0"/>
              <a:t>1At the initial stage they may put an issue on the policy agenda (e.g. environmental groups promoted awareness of the dangers to the ozone layer caused by many products and have forced government to act). Getting an issue on to a crowded political agenda is a key stage in the exercise of influence. The way in which that issue is defined or framed is of also of crucial importance in the exercise of influence.</a:t>
            </a:r>
          </a:p>
          <a:p>
            <a:endParaRPr lang="en-GB" dirty="0"/>
          </a:p>
          <a:p>
            <a:r>
              <a:rPr lang="en-GB" dirty="0"/>
              <a:t>2When governments issue Green Papers (setting out policy options for discussion) and White Papers (proposals for legislation), groups may lobby ministers, backbenchers or civil servants.</a:t>
            </a:r>
          </a:p>
          <a:p>
            <a:endParaRPr lang="en-GB" dirty="0"/>
          </a:p>
          <a:p>
            <a:r>
              <a:rPr lang="en-GB" dirty="0"/>
              <a:t>3In Parliament, groups may influence the final form of legislation, persuading the Government to make or accept amendments in the House of Lords or the House of Commons. As we can see from Figure 12.1 (slide 9), groups are involved at virtually every stage of the policy process.</a:t>
            </a:r>
          </a:p>
        </p:txBody>
      </p:sp>
      <p:sp>
        <p:nvSpPr>
          <p:cNvPr id="4" name="Slide Number Placeholder 3"/>
          <p:cNvSpPr>
            <a:spLocks noGrp="1"/>
          </p:cNvSpPr>
          <p:nvPr>
            <p:ph type="sldNum" sz="quarter" idx="5"/>
          </p:nvPr>
        </p:nvSpPr>
        <p:spPr/>
        <p:txBody>
          <a:bodyPr/>
          <a:lstStyle/>
          <a:p>
            <a:fld id="{7583FCED-34F1-4DF3-B81C-83F521D89C3B}" type="slidenum">
              <a:rPr lang="en-GB" smtClean="0"/>
              <a:t>7</a:t>
            </a:fld>
            <a:endParaRPr lang="en-GB"/>
          </a:p>
        </p:txBody>
      </p:sp>
    </p:spTree>
    <p:extLst>
      <p:ext uri="{BB962C8B-B14F-4D97-AF65-F5344CB8AC3E}">
        <p14:creationId xmlns:p14="http://schemas.microsoft.com/office/powerpoint/2010/main" val="14238987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Insider–outsider groups</a:t>
            </a:r>
          </a:p>
          <a:p>
            <a:r>
              <a:rPr lang="en-GB" dirty="0"/>
              <a:t>Groups are usually most concerned to gain access to ministers and civil servants – the key policy-makers. Pressure group techniques are usually a means to that end. When government departments are formulating policies there are certain groups they consult. The Ministry of Agriculture, Fisheries and Food, when it existed under that name, was in continuous and close contact with the National Farmers’ Union. Indeed, in 1989, in the wake of the ‘salmonella in eggs’ scandal, when Health Minister Edwina Currie said on television that ‘most egg production’ in the country was so infected, it was alleged by some that the ministry neglected the interests of consumers compared with those of the producers. Grant (1985) has described groups that are regularly consulted as ‘insider groups’; in the study of pressure groups this has become possibly the most important distinction.</a:t>
            </a:r>
          </a:p>
          <a:p>
            <a:endParaRPr lang="en-GB" dirty="0"/>
          </a:p>
          <a:p>
            <a:r>
              <a:rPr lang="en-GB" dirty="0"/>
              <a:t>On the other hand, the Campaign for Nuclear Disarmament, for example, mounts public campaigns largely because it has no access to Whitehall; in Grant’s language it is a well-established ‘outsider group’. The policies it advocates are flatly opposed to those followed by every post-war British government. Grant’s classification of groups is summarised in Figure 12.2. (next slide)</a:t>
            </a:r>
          </a:p>
        </p:txBody>
      </p:sp>
      <p:sp>
        <p:nvSpPr>
          <p:cNvPr id="4" name="Slide Number Placeholder 3"/>
          <p:cNvSpPr>
            <a:spLocks noGrp="1"/>
          </p:cNvSpPr>
          <p:nvPr>
            <p:ph type="sldNum" sz="quarter" idx="5"/>
          </p:nvPr>
        </p:nvSpPr>
        <p:spPr/>
        <p:txBody>
          <a:bodyPr/>
          <a:lstStyle/>
          <a:p>
            <a:fld id="{7583FCED-34F1-4DF3-B81C-83F521D89C3B}" type="slidenum">
              <a:rPr lang="en-GB" smtClean="0"/>
              <a:t>8</a:t>
            </a:fld>
            <a:endParaRPr lang="en-GB"/>
          </a:p>
        </p:txBody>
      </p:sp>
    </p:spTree>
    <p:extLst>
      <p:ext uri="{BB962C8B-B14F-4D97-AF65-F5344CB8AC3E}">
        <p14:creationId xmlns:p14="http://schemas.microsoft.com/office/powerpoint/2010/main" val="4705760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83FCED-34F1-4DF3-B81C-83F521D89C3B}" type="slidenum">
              <a:rPr lang="en-GB" smtClean="0"/>
              <a:t>9</a:t>
            </a:fld>
            <a:endParaRPr lang="en-GB"/>
          </a:p>
        </p:txBody>
      </p:sp>
    </p:spTree>
    <p:extLst>
      <p:ext uri="{BB962C8B-B14F-4D97-AF65-F5344CB8AC3E}">
        <p14:creationId xmlns:p14="http://schemas.microsoft.com/office/powerpoint/2010/main" val="6708568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gain access to the inner sanctums of decision-making, groups usually have to demonstrate that they possess at least some of the following features:</a:t>
            </a:r>
          </a:p>
          <a:p>
            <a:endParaRPr lang="en-GB" dirty="0"/>
          </a:p>
          <a:p>
            <a:r>
              <a:rPr lang="en-GB" dirty="0"/>
              <a:t>1Authority, which may be demonstrated in the group’s ability to organise a majority of its potential members and to avoid breakaway groups or public expressions of dissent. The authority of the teachers’ unions was weakened by the divisions between so many different groups until they merged into one in March 2017.</a:t>
            </a:r>
          </a:p>
          <a:p>
            <a:endParaRPr lang="en-GB" dirty="0"/>
          </a:p>
          <a:p>
            <a:r>
              <a:rPr lang="en-GB" dirty="0"/>
              <a:t>2Information: Groups such as the British Medical Association and the Howard League for Penal Reform command an audience among decision-makers because of their expertise in areas that may be unfamiliar to generalist civil servants. Such specialist knowledge may become particularly important in an emergency such as the Covid-19 pandemic.</a:t>
            </a:r>
          </a:p>
          <a:p>
            <a:endParaRPr lang="en-GB" dirty="0"/>
          </a:p>
          <a:p>
            <a:r>
              <a:rPr lang="en-GB" dirty="0"/>
              <a:t>3The compatibility of a group’s objectives with those of the government: For example, trade unions traditionally received a more friendly hearing when pressing for favourable trade union legislation or state intervention in industry from a Labour than from a Conservative government, but this changed under New Labour. The TUC always received short shrift from Margaret Thatcher, who made no effort to disguise her hostility or even contempt. But even when likely to receive a friendly hearing, groups seeking access to the policy process are not advised to put forward demands that the government regards as unreasonable.</a:t>
            </a:r>
          </a:p>
          <a:p>
            <a:endParaRPr lang="en-GB" dirty="0"/>
          </a:p>
          <a:p>
            <a:r>
              <a:rPr lang="en-GB" dirty="0"/>
              <a:t>4Compatibility of group objectives with public sympathies: A group out of sympathy with public views is unlikely to gain inner access to decision-making. As public attitudes change, so it becomes more difficult for particular interests to advance their views. Examples include the tobacco, alcohol, sugar and betting industries.</a:t>
            </a:r>
          </a:p>
          <a:p>
            <a:endParaRPr lang="en-GB" dirty="0"/>
          </a:p>
          <a:p>
            <a:r>
              <a:rPr lang="en-GB" dirty="0"/>
              <a:t>5Reliable track record for sensible advice in the past (and the ability, through knowledge of Whitehall, to fit in with its procedures and confidential ethos): most insider groups, like the BMA, CBI and NFU, fit this profile. Insider groups have to adhere to informal ‘rules of the game’.</a:t>
            </a:r>
          </a:p>
          <a:p>
            <a:endParaRPr lang="en-GB" dirty="0"/>
          </a:p>
          <a:p>
            <a:r>
              <a:rPr lang="en-GB" dirty="0"/>
              <a:t>6Possession of powerful sanctions: Some groups of workers are able to disrupt society through the withdrawal of their services; for example the miners and electricians unions during the 1970s.</a:t>
            </a:r>
          </a:p>
          <a:p>
            <a:endParaRPr lang="en-GB" dirty="0"/>
          </a:p>
          <a:p>
            <a:endParaRPr lang="en-GB" dirty="0"/>
          </a:p>
        </p:txBody>
      </p:sp>
      <p:sp>
        <p:nvSpPr>
          <p:cNvPr id="4" name="Slide Number Placeholder 3"/>
          <p:cNvSpPr>
            <a:spLocks noGrp="1"/>
          </p:cNvSpPr>
          <p:nvPr>
            <p:ph type="sldNum" sz="quarter" idx="5"/>
          </p:nvPr>
        </p:nvSpPr>
        <p:spPr/>
        <p:txBody>
          <a:bodyPr/>
          <a:lstStyle/>
          <a:p>
            <a:fld id="{7583FCED-34F1-4DF3-B81C-83F521D89C3B}" type="slidenum">
              <a:rPr lang="en-GB" smtClean="0"/>
              <a:t>10</a:t>
            </a:fld>
            <a:endParaRPr lang="en-GB"/>
          </a:p>
        </p:txBody>
      </p:sp>
    </p:spTree>
    <p:extLst>
      <p:ext uri="{BB962C8B-B14F-4D97-AF65-F5344CB8AC3E}">
        <p14:creationId xmlns:p14="http://schemas.microsoft.com/office/powerpoint/2010/main" val="29252773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goes without saying that the vast majority of groups – maybe 90% – aspire to be insiders rather than outsiders. However, some movements do not want to be compromised by links that are too close with what they see as a political establishment.</a:t>
            </a:r>
          </a:p>
          <a:p>
            <a:endParaRPr lang="en-GB" dirty="0"/>
          </a:p>
          <a:p>
            <a:r>
              <a:rPr lang="en-GB" dirty="0"/>
              <a:t>But becoming and remaining an insider group requires the acceptance of constraints. Group leaders, for example, should respect confidences, be willing to compromise, back up demands with evidence and avoid threats (Grant 1989, 1990). Grant accepts that this typology is not quite as clear-cut as it at first seems. Some groups can be insider and outsider at the same time – for example, Greenpeace. Also, insider groups, in the present day, are not invariably more influential than outsider ones: groups connected with the fuel crisis of 2000 brought the country to a standstill within days. They had a lasting effect in terms of the unwillingness of successive governments to raise duty on fuel despite it being eroded by inflation. Direct action groups have shown their power but their strength lies in confrontations and securing publicity; insider groups win their battles out of the limelight and often on better terms.</a:t>
            </a:r>
          </a:p>
          <a:p>
            <a:endParaRPr lang="en-GB" dirty="0"/>
          </a:p>
          <a:p>
            <a:r>
              <a:rPr lang="en-GB" dirty="0"/>
              <a:t>Being on the inside is still thought by many to be better than on the outside, though this does amount to a kind of ‘pact with the devil’ that groups sign with government. If government fails to deliver the influence that group leaders expect, they can find themselves in trouble with their membership. Alternatively, they can become so closely associated with a particular government policy that they can lose credibility if that policy fails.</a:t>
            </a:r>
          </a:p>
          <a:p>
            <a:endParaRPr lang="en-GB" dirty="0"/>
          </a:p>
          <a:p>
            <a:r>
              <a:rPr lang="en-GB" dirty="0"/>
              <a:t>Pressure group methods can be seen on a continuum running from peaceful methods to violent ones (see Figure 12.3). Anyone working for a pressure group, especially if it is a local one focusing on, say, a planning issue, will find themselves working hard at routine chores such as stuffing envelopes, ringing up supporters, delivering publicity and collecting signatures on petitions. However, other groups use different techniques. Trade unions use or threaten to use the ‘denial of function’ approach; in practice, this means going on strike, a kind of holding to ransom of those who benefit from their labour. In some cases, however, such methods encounter moral restraints; for example, should nurses refuse to look after patients in support of a pay dispute? Few would find this easy. Other groups are concerned to test the law. The walking charity The Ramblers, for example, is quite happy to ignore notices from landowners denying them access if the notices are not legal; in such circumstances, its members are happy to assert their legal rights and to clear any obstructions that may have been put in place. However, they stop short of actually breaking the law. Other groups are prepared to go even further, e.g., Heathrow Pause, which tried to launch drones near the airport in 2019 to disrupt flights. Some anarchist groups deliberately break the law as part of a strategy of undermining law and order and existing civil society; others do so to attract the publicity of a court case and possibly a ‘martyred’ period in jail for an activist: for example, Fathers 4 Justice.</a:t>
            </a:r>
          </a:p>
        </p:txBody>
      </p:sp>
      <p:sp>
        <p:nvSpPr>
          <p:cNvPr id="4" name="Slide Number Placeholder 3"/>
          <p:cNvSpPr>
            <a:spLocks noGrp="1"/>
          </p:cNvSpPr>
          <p:nvPr>
            <p:ph type="sldNum" sz="quarter" idx="5"/>
          </p:nvPr>
        </p:nvSpPr>
        <p:spPr/>
        <p:txBody>
          <a:bodyPr/>
          <a:lstStyle/>
          <a:p>
            <a:fld id="{7583FCED-34F1-4DF3-B81C-83F521D89C3B}" type="slidenum">
              <a:rPr lang="en-GB" smtClean="0"/>
              <a:t>11</a:t>
            </a:fld>
            <a:endParaRPr lang="en-GB"/>
          </a:p>
        </p:txBody>
      </p:sp>
    </p:spTree>
    <p:extLst>
      <p:ext uri="{BB962C8B-B14F-4D97-AF65-F5344CB8AC3E}">
        <p14:creationId xmlns:p14="http://schemas.microsoft.com/office/powerpoint/2010/main" val="25454444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Aiming for the power points</a:t>
            </a:r>
          </a:p>
          <a:p>
            <a:r>
              <a:rPr lang="en-GB" dirty="0"/>
              <a:t>Pressure groups seek to influence the political system at the most accessible and cost-effective ‘power points’. The obvious target areas include:</a:t>
            </a:r>
          </a:p>
          <a:p>
            <a:endParaRPr lang="en-GB" dirty="0"/>
          </a:p>
          <a:p>
            <a:r>
              <a:rPr lang="en-GB" dirty="0"/>
              <a:t>1The public at large: Groups seek to raise money, train staff, attract and mobilise membership, assist in group activities and apply pressure on their behalf.</a:t>
            </a:r>
          </a:p>
          <a:p>
            <a:endParaRPr lang="en-GB" dirty="0"/>
          </a:p>
          <a:p>
            <a:r>
              <a:rPr lang="en-GB" dirty="0"/>
              <a:t>2Other pressure group members: Groups with similar objectives will often duplicate membership, e.g. the various environmental groups. Moreover, such groups can combine forces over particular campaigns, such as the Countryside Alliance, which coordinated a heterogeneous collection of groups against Labour’s threatened ban on fox hunting in 2004–7.</a:t>
            </a:r>
          </a:p>
          <a:p>
            <a:endParaRPr lang="en-GB" dirty="0"/>
          </a:p>
          <a:p>
            <a:r>
              <a:rPr lang="en-GB" dirty="0"/>
              <a:t>3Political parties: Groups will seek to influence the party that seems most sympathetic to its views. Inevitably trade unions – the historical crucible of the labour movement – look to Labour, and business groups tend to concentrate on the Conservatives, although they are not always sympathetic (see below). Constitutional reform groups such as Charter 88 initially looked to the Liberal Democrats but, as such support was already solid, it embarked on a successful campaign to convert the Labour Party. Interestingly, the Campaign for Nuclear Disarmament achieved a similar conversion back in the 1960s and in the early 1980s but never achieved its objective, as Labour decided to abandon such a policy during the latter part of the decade. For its part, the Countryside Alliance tended to work within the ambit of the Conservative Party, as does the </a:t>
            </a:r>
            <a:r>
              <a:rPr lang="en-GB" dirty="0" err="1"/>
              <a:t>TaxPayers’</a:t>
            </a:r>
            <a:r>
              <a:rPr lang="en-GB" dirty="0"/>
              <a:t> Alliance.</a:t>
            </a:r>
          </a:p>
          <a:p>
            <a:endParaRPr lang="en-GB" dirty="0"/>
          </a:p>
          <a:p>
            <a:r>
              <a:rPr lang="en-GB" dirty="0"/>
              <a:t>4Parliament: Especially the House of Commons, but in recent years increasingly the House of Lords. The Commons is more attractive to groups as this is where the important debates on legislation occur. If the Government lacks an overall majority, there are increased opportunities for modifying policy in the Commons. Groups often draft amendments for friendly MPs – often asked to hold voluntary office – to submit in Parliament. MPs are also sought – and this may be their most important function for some groups – for their ability to provide access to even more important people, such as the increasingly important Select Committees and (especially) regular meetings with ministers and civil servants. This ability to provide access – sometimes at a price – has been at the centre of the rows over sleaze that dogged Major’s government and also affected Blair’s administration. The Academic Study of Parliament Group surveyed a number of groups, discovering that over three-quarters were in regular contact with MPs; some 60 per cent said the same of members of the Lords.</a:t>
            </a:r>
          </a:p>
          <a:p>
            <a:endParaRPr lang="en-GB" dirty="0"/>
          </a:p>
          <a:p>
            <a:r>
              <a:rPr lang="en-GB" dirty="0"/>
              <a:t>5Ministers and civil servants: Clearly, ministers and their civil servants are natural targets for groups. Regular access provides ‘insider’ status and potentially composition of the policy-making ‘triangle’ also comprising ministers and civil servants (see Box 12.4 and Chapter 21).</a:t>
            </a:r>
          </a:p>
          <a:p>
            <a:endParaRPr lang="en-GB" dirty="0"/>
          </a:p>
          <a:p>
            <a:r>
              <a:rPr lang="en-GB" dirty="0"/>
              <a:t>6European Union: Pressure group activity is like a river in that it naturally seeks to flow in the direction of where power lies. When power shifted to Brussels, groups automatically shifted focus there as well. It is difficult to estimate precisely the number of lobbyists in Brussels, but it is thought that there are at least 25,000. The voluntary EU transparency register listed over 11,307 registered organisations in June 2017, although it is generally accepted that this list is incomplete. Britain’s exit from the EU will affect the extent to which UK pressure groups seek to influence the EU. Once the UK is no longer an EU member, its decisions will still have important effects on the UK and will require continued attention.</a:t>
            </a:r>
          </a:p>
          <a:p>
            <a:endParaRPr lang="en-GB" dirty="0"/>
          </a:p>
          <a:p>
            <a:r>
              <a:rPr lang="en-GB" dirty="0"/>
              <a:t>7The media: The director of the charity Child Poverty Action once said that ‘coverage by the media is our main strategy’ (Kingdom 1999: 512). Such a statement could equally be made by virtually all pressure groups outside those few insider groups at the epicentre of government policy and decision-making. Unless influence is virtually automatic, any group must maximise its ability to mobilise </a:t>
            </a:r>
          </a:p>
        </p:txBody>
      </p:sp>
      <p:sp>
        <p:nvSpPr>
          <p:cNvPr id="4" name="Slide Number Placeholder 3"/>
          <p:cNvSpPr>
            <a:spLocks noGrp="1"/>
          </p:cNvSpPr>
          <p:nvPr>
            <p:ph type="sldNum" sz="quarter" idx="5"/>
          </p:nvPr>
        </p:nvSpPr>
        <p:spPr/>
        <p:txBody>
          <a:bodyPr/>
          <a:lstStyle/>
          <a:p>
            <a:fld id="{7583FCED-34F1-4DF3-B81C-83F521D89C3B}" type="slidenum">
              <a:rPr lang="en-GB" smtClean="0"/>
              <a:t>12</a:t>
            </a:fld>
            <a:endParaRPr lang="en-GB"/>
          </a:p>
        </p:txBody>
      </p:sp>
    </p:spTree>
    <p:extLst>
      <p:ext uri="{BB962C8B-B14F-4D97-AF65-F5344CB8AC3E}">
        <p14:creationId xmlns:p14="http://schemas.microsoft.com/office/powerpoint/2010/main" val="31198188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Economic interest groups</a:t>
            </a:r>
          </a:p>
          <a:p>
            <a:r>
              <a:rPr lang="en-GB" dirty="0"/>
              <a:t>The policies of the government in such areas as interest and exchange rates, taxation, spending, trading policy and industrial relations are important in providing the context for the economy. Two of the most powerful interest groups that try to influence these policies are business and trade unions.</a:t>
            </a:r>
          </a:p>
          <a:p>
            <a:endParaRPr lang="en-GB" dirty="0"/>
          </a:p>
          <a:p>
            <a:r>
              <a:rPr lang="en-GB" dirty="0"/>
              <a:t>Business</a:t>
            </a:r>
          </a:p>
          <a:p>
            <a:r>
              <a:rPr lang="en-GB" dirty="0"/>
              <a:t>Business is naturally deeply affected by government economic policies, and it is understandable that its representatives will seek to exert influence. Many firms depend on government handouts, subsidies and orders and will seek to influence the awarding of contracts.</a:t>
            </a:r>
          </a:p>
          <a:p>
            <a:endParaRPr lang="en-GB" dirty="0"/>
          </a:p>
          <a:p>
            <a:r>
              <a:rPr lang="en-GB" dirty="0"/>
              <a:t>In one sense any sizeable business organisation acts like a pressure group. Multinational companies – many with turnovers larger than those of small countries – make their own regular and usually confidential representations to government. Most of them have government relations divisions that specialise in the task of influencing government. When David Cameron was Prime Minister, the heads of Britain’s biggest companies enjoyed regular meetings with him. His business advisory group, which met quarterly, was abolished by his successor, Theresa May.</a:t>
            </a:r>
          </a:p>
          <a:p>
            <a:endParaRPr lang="en-GB" dirty="0"/>
          </a:p>
          <a:p>
            <a:r>
              <a:rPr lang="en-GB" dirty="0"/>
              <a:t>Trade unions</a:t>
            </a:r>
          </a:p>
          <a:p>
            <a:r>
              <a:rPr lang="en-GB" dirty="0"/>
              <a:t>Trade unions perform two distinct roles. The first is political. Since they helped to form the Labour Party in 1900 they have played, and still play, a decisive role in the internal politics of that party (see Box 12.5). Trade unions are overtly involved in party politics more deeply than any other interest group.</a:t>
            </a:r>
          </a:p>
          <a:p>
            <a:endParaRPr lang="en-GB" dirty="0"/>
          </a:p>
          <a:p>
            <a:r>
              <a:rPr lang="en-GB" dirty="0"/>
              <a:t>The second role of individual trade unions is industrial bargaining, to represent the interests of their members on pay and working conditions in negotiations with employers. Three-quarters of all unions are affiliated to the Trades Union Congress (TUC), which speaks for the trade union movement as a whole. In the past this function has involved unions directly in the political life of the country.</a:t>
            </a:r>
          </a:p>
          <a:p>
            <a:endParaRPr lang="en-GB" dirty="0"/>
          </a:p>
          <a:p>
            <a:r>
              <a:rPr lang="en-GB" dirty="0"/>
              <a:t>When governments used prices and incomes policy as a central economic policy mechanism in the 1960s and 1970s, this gave trade unions a key role in the decision-making process. Since then the number of trade union members has declined substantially and legislation passed by the Thatcher Government constrained their ability to use the strike weapon. They were largely cold-shouldered by New Labour, which was more interested in cultivating good relations with business. Under Jeremy Corbyn’s leadership, the Labour Party gave them a more central role, but only in an opposition party.</a:t>
            </a:r>
          </a:p>
          <a:p>
            <a:endParaRPr lang="en-GB" dirty="0"/>
          </a:p>
          <a:p>
            <a:r>
              <a:rPr lang="en-GB" dirty="0"/>
              <a:t>The Covid-19 pandemic enhanced their influence as government sought their cooperation and consent in managing the lockdown. It also boosted their membership: for example, Unison with a membership of 1.34m reported a net increase of 18,000 members in the year to May 2020, 18 per cent higher than in the same period of 2019. Many of these new members were in the care sector, where unions have traditionally found it hard to operate. HSCA, the hospital doctors’ union, saw a net gain in membership from 1 March to mid-May 2020 that was more than four times higher than the gain in the previous year. More than 20,000 teachers joined the National Education Union after the start of the lockdown. Prospect, which represents professionals in areas such as science and technology, saw a big net gain among freelance workers.</a:t>
            </a:r>
          </a:p>
        </p:txBody>
      </p:sp>
      <p:sp>
        <p:nvSpPr>
          <p:cNvPr id="4" name="Slide Number Placeholder 3"/>
          <p:cNvSpPr>
            <a:spLocks noGrp="1"/>
          </p:cNvSpPr>
          <p:nvPr>
            <p:ph type="sldNum" sz="quarter" idx="5"/>
          </p:nvPr>
        </p:nvSpPr>
        <p:spPr/>
        <p:txBody>
          <a:bodyPr/>
          <a:lstStyle/>
          <a:p>
            <a:fld id="{7583FCED-34F1-4DF3-B81C-83F521D89C3B}" type="slidenum">
              <a:rPr lang="en-GB" smtClean="0"/>
              <a:t>13</a:t>
            </a:fld>
            <a:endParaRPr lang="en-GB"/>
          </a:p>
        </p:txBody>
      </p:sp>
    </p:spTree>
    <p:extLst>
      <p:ext uri="{BB962C8B-B14F-4D97-AF65-F5344CB8AC3E}">
        <p14:creationId xmlns:p14="http://schemas.microsoft.com/office/powerpoint/2010/main" val="42916820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growth of professional lobbying</a:t>
            </a:r>
          </a:p>
          <a:p>
            <a:r>
              <a:rPr lang="en-GB" dirty="0"/>
              <a:t>Lobbying. We all know how it works. The lunches, the hospitality, the quiet word in your ear … a cosy club at the top making decisions in their own interest.</a:t>
            </a:r>
          </a:p>
          <a:p>
            <a:endParaRPr lang="en-GB" dirty="0"/>
          </a:p>
          <a:p>
            <a:r>
              <a:rPr lang="en-GB" dirty="0"/>
              <a:t>(David Cameron, February 2010, quoted in Brown 2010)</a:t>
            </a:r>
          </a:p>
          <a:p>
            <a:endParaRPr lang="en-GB" dirty="0"/>
          </a:p>
          <a:p>
            <a:r>
              <a:rPr lang="en-GB" dirty="0"/>
              <a:t>One of the striking features of recent years has been the rapid growth of professional lobbying companies. These offer policy influence and high-level contacts in exchange for large amounts of money. Often, the lobbyists are selling the excellent contacts they have made during a previous career in Parliament or the civil service (see ‘The revolving door’ section earlier). In this respect, Britain has once again moved towards the American model; on Capitol Hill, this kind of activity has been an accepted part of political life for decades.</a:t>
            </a:r>
          </a:p>
          <a:p>
            <a:endParaRPr lang="en-GB" dirty="0"/>
          </a:p>
          <a:p>
            <a:r>
              <a:rPr lang="en-GB" dirty="0"/>
              <a:t>Contract lobbyists are particularly used by big businesses, who can afford their substantial fees, giving such businesses another advantage in the lobbying game. There are also concerns that their activities lack transparency and are insufficiently regulated. Some of them have been formed, at least in part, by former politicians or political advisers or they employ relatives of politicians. There have been a number of scandals where peers and MPs have been caught accepting money in ‘sting’ operations or lobbyists have been recorded boasting of the extent to which they can affect decision-making.</a:t>
            </a:r>
          </a:p>
        </p:txBody>
      </p:sp>
      <p:sp>
        <p:nvSpPr>
          <p:cNvPr id="4" name="Slide Number Placeholder 3"/>
          <p:cNvSpPr>
            <a:spLocks noGrp="1"/>
          </p:cNvSpPr>
          <p:nvPr>
            <p:ph type="sldNum" sz="quarter" idx="5"/>
          </p:nvPr>
        </p:nvSpPr>
        <p:spPr/>
        <p:txBody>
          <a:bodyPr/>
          <a:lstStyle/>
          <a:p>
            <a:fld id="{7583FCED-34F1-4DF3-B81C-83F521D89C3B}" type="slidenum">
              <a:rPr lang="en-GB" smtClean="0"/>
              <a:t>14</a:t>
            </a:fld>
            <a:endParaRPr lang="en-GB"/>
          </a:p>
        </p:txBody>
      </p:sp>
    </p:spTree>
    <p:extLst>
      <p:ext uri="{BB962C8B-B14F-4D97-AF65-F5344CB8AC3E}">
        <p14:creationId xmlns:p14="http://schemas.microsoft.com/office/powerpoint/2010/main" val="2435986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50F73-82F7-E550-3072-408F5B81A420}"/>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DD2448-5E07-52F5-8CCA-DA100690B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87E6751-DBB3-19B6-0965-2FBAD3380F6B}"/>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CC664909-0F39-C4FD-E3AD-0031D7FB7D77}"/>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0D145E0A-B9BD-C591-5CC4-F1ECC8D44A0B}"/>
              </a:ext>
            </a:extLst>
          </p:cNvPr>
          <p:cNvSpPr>
            <a:spLocks noGrp="1"/>
          </p:cNvSpPr>
          <p:nvPr>
            <p:ph type="sldNum" sz="quarter" idx="12"/>
          </p:nvPr>
        </p:nvSpPr>
        <p:spPr/>
        <p:txBody>
          <a:bodyPr/>
          <a:lstStyle>
            <a:lvl1pPr>
              <a:defRPr/>
            </a:lvl1pPr>
          </a:lstStyle>
          <a:p>
            <a:fld id="{A852EC67-ABBA-4E09-81A0-303BE8EE75F7}" type="slidenum">
              <a:rPr lang="en-GB" altLang="en-US"/>
              <a:pPr/>
              <a:t>‹#›</a:t>
            </a:fld>
            <a:endParaRPr lang="en-GB" altLang="en-US"/>
          </a:p>
        </p:txBody>
      </p:sp>
    </p:spTree>
    <p:extLst>
      <p:ext uri="{BB962C8B-B14F-4D97-AF65-F5344CB8AC3E}">
        <p14:creationId xmlns:p14="http://schemas.microsoft.com/office/powerpoint/2010/main" val="14711259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790B1-58A4-A81F-BC35-260E4A791C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B05013-A641-D5D0-576B-71DF6A2A35B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672B6E-2E8F-348B-0446-51D7B22928B2}"/>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FA627CFF-4E4C-EF4A-E29A-771CB0829149}"/>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D0AFA40C-84D0-664A-A596-64D364F907EF}"/>
              </a:ext>
            </a:extLst>
          </p:cNvPr>
          <p:cNvSpPr>
            <a:spLocks noGrp="1"/>
          </p:cNvSpPr>
          <p:nvPr>
            <p:ph type="sldNum" sz="quarter" idx="12"/>
          </p:nvPr>
        </p:nvSpPr>
        <p:spPr/>
        <p:txBody>
          <a:bodyPr/>
          <a:lstStyle>
            <a:lvl1pPr>
              <a:defRPr/>
            </a:lvl1pPr>
          </a:lstStyle>
          <a:p>
            <a:fld id="{3C518295-9937-4763-829E-5659041F5BA3}" type="slidenum">
              <a:rPr lang="en-GB" altLang="en-US"/>
              <a:pPr/>
              <a:t>‹#›</a:t>
            </a:fld>
            <a:endParaRPr lang="en-GB" altLang="en-US"/>
          </a:p>
        </p:txBody>
      </p:sp>
    </p:spTree>
    <p:extLst>
      <p:ext uri="{BB962C8B-B14F-4D97-AF65-F5344CB8AC3E}">
        <p14:creationId xmlns:p14="http://schemas.microsoft.com/office/powerpoint/2010/main" val="1712575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06C24-83C4-C03A-0729-D3094E3E913E}"/>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73D3181-FD90-1D37-13EE-C5925B25A7AA}"/>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C61C17A0-430C-9806-9C6D-9699391CC92C}"/>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99405B93-6B6F-2CF1-4E1A-67B12B206D1A}"/>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E84A8FAB-1904-C506-DEA1-9BC1ACE80244}"/>
              </a:ext>
            </a:extLst>
          </p:cNvPr>
          <p:cNvSpPr>
            <a:spLocks noGrp="1"/>
          </p:cNvSpPr>
          <p:nvPr>
            <p:ph type="sldNum" sz="quarter" idx="12"/>
          </p:nvPr>
        </p:nvSpPr>
        <p:spPr/>
        <p:txBody>
          <a:bodyPr/>
          <a:lstStyle>
            <a:lvl1pPr>
              <a:defRPr/>
            </a:lvl1pPr>
          </a:lstStyle>
          <a:p>
            <a:fld id="{211B9D7D-C365-44CA-9246-8685FDFFB6CE}" type="slidenum">
              <a:rPr lang="en-GB" altLang="en-US"/>
              <a:pPr/>
              <a:t>‹#›</a:t>
            </a:fld>
            <a:endParaRPr lang="en-GB" altLang="en-US"/>
          </a:p>
        </p:txBody>
      </p:sp>
    </p:spTree>
    <p:extLst>
      <p:ext uri="{BB962C8B-B14F-4D97-AF65-F5344CB8AC3E}">
        <p14:creationId xmlns:p14="http://schemas.microsoft.com/office/powerpoint/2010/main" val="9115022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57D35-9DB6-BB9A-3432-D294456727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B2E610-ADEF-629B-594F-41793166EAFB}"/>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DBFCD07-E73B-26A1-4BB8-A3F927951241}"/>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779AAB-DB08-398D-1B85-499C437222C9}"/>
              </a:ext>
            </a:extLst>
          </p:cNvPr>
          <p:cNvSpPr>
            <a:spLocks noGrp="1"/>
          </p:cNvSpPr>
          <p:nvPr>
            <p:ph type="dt" sz="half" idx="10"/>
          </p:nvPr>
        </p:nvSpPr>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4011BBEE-8170-B095-F41F-E4E6CD1A4246}"/>
              </a:ext>
            </a:extLst>
          </p:cNvPr>
          <p:cNvSpPr>
            <a:spLocks noGrp="1"/>
          </p:cNvSpPr>
          <p:nvPr>
            <p:ph type="ftr" sz="quarter" idx="11"/>
          </p:nvPr>
        </p:nvSpPr>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F9FA104A-F3DD-AB35-36DC-03DC223AC0DE}"/>
              </a:ext>
            </a:extLst>
          </p:cNvPr>
          <p:cNvSpPr>
            <a:spLocks noGrp="1"/>
          </p:cNvSpPr>
          <p:nvPr>
            <p:ph type="sldNum" sz="quarter" idx="12"/>
          </p:nvPr>
        </p:nvSpPr>
        <p:spPr/>
        <p:txBody>
          <a:bodyPr/>
          <a:lstStyle>
            <a:lvl1pPr>
              <a:defRPr/>
            </a:lvl1pPr>
          </a:lstStyle>
          <a:p>
            <a:fld id="{70E8995E-03F1-4D1D-947C-DDFA07FA2B6D}" type="slidenum">
              <a:rPr lang="en-GB" altLang="en-US"/>
              <a:pPr/>
              <a:t>‹#›</a:t>
            </a:fld>
            <a:endParaRPr lang="en-GB" altLang="en-US"/>
          </a:p>
        </p:txBody>
      </p:sp>
    </p:spTree>
    <p:extLst>
      <p:ext uri="{BB962C8B-B14F-4D97-AF65-F5344CB8AC3E}">
        <p14:creationId xmlns:p14="http://schemas.microsoft.com/office/powerpoint/2010/main" val="1152031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F140A-BB52-2C51-BEBC-776064A34F0B}"/>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8C18C4-E97E-7931-16C1-1AE6590890CA}"/>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4FE887-605A-DEC0-560A-D971BAF9B149}"/>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68C335D-05B2-56B7-2735-68AD333BFB10}"/>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1314B1-AE7F-2BF8-AD3F-8D7BB3680372}"/>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984D23A-4967-5974-1D48-EE25058C6EBB}"/>
              </a:ext>
            </a:extLst>
          </p:cNvPr>
          <p:cNvSpPr>
            <a:spLocks noGrp="1"/>
          </p:cNvSpPr>
          <p:nvPr>
            <p:ph type="dt" sz="half" idx="10"/>
          </p:nvPr>
        </p:nvSpPr>
        <p:spPr/>
        <p:txBody>
          <a:bodyPr/>
          <a:lstStyle>
            <a:lvl1pPr>
              <a:defRPr/>
            </a:lvl1pPr>
          </a:lstStyle>
          <a:p>
            <a:endParaRPr lang="en-GB" altLang="en-US"/>
          </a:p>
        </p:txBody>
      </p:sp>
      <p:sp>
        <p:nvSpPr>
          <p:cNvPr id="8" name="Footer Placeholder 7">
            <a:extLst>
              <a:ext uri="{FF2B5EF4-FFF2-40B4-BE49-F238E27FC236}">
                <a16:creationId xmlns:a16="http://schemas.microsoft.com/office/drawing/2014/main" id="{92A08930-4AA7-3B81-9255-13423773D6C9}"/>
              </a:ext>
            </a:extLst>
          </p:cNvPr>
          <p:cNvSpPr>
            <a:spLocks noGrp="1"/>
          </p:cNvSpPr>
          <p:nvPr>
            <p:ph type="ftr" sz="quarter" idx="11"/>
          </p:nvPr>
        </p:nvSpPr>
        <p:spPr/>
        <p:txBody>
          <a:bodyPr/>
          <a:lstStyle>
            <a:lvl1pPr>
              <a:defRPr/>
            </a:lvl1pPr>
          </a:lstStyle>
          <a:p>
            <a:endParaRPr lang="en-GB" altLang="en-US"/>
          </a:p>
        </p:txBody>
      </p:sp>
      <p:sp>
        <p:nvSpPr>
          <p:cNvPr id="9" name="Slide Number Placeholder 8">
            <a:extLst>
              <a:ext uri="{FF2B5EF4-FFF2-40B4-BE49-F238E27FC236}">
                <a16:creationId xmlns:a16="http://schemas.microsoft.com/office/drawing/2014/main" id="{FAD6A332-2B29-EE2C-2D33-A1EE3C6B4D59}"/>
              </a:ext>
            </a:extLst>
          </p:cNvPr>
          <p:cNvSpPr>
            <a:spLocks noGrp="1"/>
          </p:cNvSpPr>
          <p:nvPr>
            <p:ph type="sldNum" sz="quarter" idx="12"/>
          </p:nvPr>
        </p:nvSpPr>
        <p:spPr/>
        <p:txBody>
          <a:bodyPr/>
          <a:lstStyle>
            <a:lvl1pPr>
              <a:defRPr/>
            </a:lvl1pPr>
          </a:lstStyle>
          <a:p>
            <a:fld id="{332DE314-9EA5-41E2-9B87-588388544CBD}" type="slidenum">
              <a:rPr lang="en-GB" altLang="en-US"/>
              <a:pPr/>
              <a:t>‹#›</a:t>
            </a:fld>
            <a:endParaRPr lang="en-GB" altLang="en-US"/>
          </a:p>
        </p:txBody>
      </p:sp>
    </p:spTree>
    <p:extLst>
      <p:ext uri="{BB962C8B-B14F-4D97-AF65-F5344CB8AC3E}">
        <p14:creationId xmlns:p14="http://schemas.microsoft.com/office/powerpoint/2010/main" val="8059602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34E95-C286-1B7F-E64A-ECDD780163E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BDA003C-1984-4814-90C3-46C8CCF90C0A}"/>
              </a:ext>
            </a:extLst>
          </p:cNvPr>
          <p:cNvSpPr>
            <a:spLocks noGrp="1"/>
          </p:cNvSpPr>
          <p:nvPr>
            <p:ph type="dt" sz="half" idx="10"/>
          </p:nvPr>
        </p:nvSpPr>
        <p:spPr/>
        <p:txBody>
          <a:bodyPr/>
          <a:lstStyle>
            <a:lvl1pPr>
              <a:defRPr/>
            </a:lvl1pPr>
          </a:lstStyle>
          <a:p>
            <a:endParaRPr lang="en-GB" altLang="en-US"/>
          </a:p>
        </p:txBody>
      </p:sp>
      <p:sp>
        <p:nvSpPr>
          <p:cNvPr id="4" name="Footer Placeholder 3">
            <a:extLst>
              <a:ext uri="{FF2B5EF4-FFF2-40B4-BE49-F238E27FC236}">
                <a16:creationId xmlns:a16="http://schemas.microsoft.com/office/drawing/2014/main" id="{C013FBCE-4882-BF38-F481-E63ABE8084FF}"/>
              </a:ext>
            </a:extLst>
          </p:cNvPr>
          <p:cNvSpPr>
            <a:spLocks noGrp="1"/>
          </p:cNvSpPr>
          <p:nvPr>
            <p:ph type="ftr" sz="quarter" idx="11"/>
          </p:nvPr>
        </p:nvSpPr>
        <p:spPr/>
        <p:txBody>
          <a:bodyPr/>
          <a:lstStyle>
            <a:lvl1pPr>
              <a:defRPr/>
            </a:lvl1pPr>
          </a:lstStyle>
          <a:p>
            <a:endParaRPr lang="en-GB" altLang="en-US"/>
          </a:p>
        </p:txBody>
      </p:sp>
      <p:sp>
        <p:nvSpPr>
          <p:cNvPr id="5" name="Slide Number Placeholder 4">
            <a:extLst>
              <a:ext uri="{FF2B5EF4-FFF2-40B4-BE49-F238E27FC236}">
                <a16:creationId xmlns:a16="http://schemas.microsoft.com/office/drawing/2014/main" id="{43DAADE0-BDCB-6CA1-35DE-E8F6C3B8EAFE}"/>
              </a:ext>
            </a:extLst>
          </p:cNvPr>
          <p:cNvSpPr>
            <a:spLocks noGrp="1"/>
          </p:cNvSpPr>
          <p:nvPr>
            <p:ph type="sldNum" sz="quarter" idx="12"/>
          </p:nvPr>
        </p:nvSpPr>
        <p:spPr/>
        <p:txBody>
          <a:bodyPr/>
          <a:lstStyle>
            <a:lvl1pPr>
              <a:defRPr/>
            </a:lvl1pPr>
          </a:lstStyle>
          <a:p>
            <a:fld id="{582FA9F3-E06C-4D65-A11E-6451B8A258C6}" type="slidenum">
              <a:rPr lang="en-GB" altLang="en-US"/>
              <a:pPr/>
              <a:t>‹#›</a:t>
            </a:fld>
            <a:endParaRPr lang="en-GB" altLang="en-US"/>
          </a:p>
        </p:txBody>
      </p:sp>
    </p:spTree>
    <p:extLst>
      <p:ext uri="{BB962C8B-B14F-4D97-AF65-F5344CB8AC3E}">
        <p14:creationId xmlns:p14="http://schemas.microsoft.com/office/powerpoint/2010/main" val="6911084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1ADADD-FFDC-3336-CF60-9A853445FE6D}"/>
              </a:ext>
            </a:extLst>
          </p:cNvPr>
          <p:cNvSpPr>
            <a:spLocks noGrp="1"/>
          </p:cNvSpPr>
          <p:nvPr>
            <p:ph type="dt" sz="half" idx="10"/>
          </p:nvPr>
        </p:nvSpPr>
        <p:spPr/>
        <p:txBody>
          <a:bodyPr/>
          <a:lstStyle>
            <a:lvl1pPr>
              <a:defRPr/>
            </a:lvl1pPr>
          </a:lstStyle>
          <a:p>
            <a:endParaRPr lang="en-GB" altLang="en-US"/>
          </a:p>
        </p:txBody>
      </p:sp>
      <p:sp>
        <p:nvSpPr>
          <p:cNvPr id="3" name="Footer Placeholder 2">
            <a:extLst>
              <a:ext uri="{FF2B5EF4-FFF2-40B4-BE49-F238E27FC236}">
                <a16:creationId xmlns:a16="http://schemas.microsoft.com/office/drawing/2014/main" id="{E68B0E42-1F4A-FA4E-D2F4-C8F62458418B}"/>
              </a:ext>
            </a:extLst>
          </p:cNvPr>
          <p:cNvSpPr>
            <a:spLocks noGrp="1"/>
          </p:cNvSpPr>
          <p:nvPr>
            <p:ph type="ftr" sz="quarter" idx="11"/>
          </p:nvPr>
        </p:nvSpPr>
        <p:spPr/>
        <p:txBody>
          <a:bodyPr/>
          <a:lstStyle>
            <a:lvl1pPr>
              <a:defRPr/>
            </a:lvl1pPr>
          </a:lstStyle>
          <a:p>
            <a:endParaRPr lang="en-GB" altLang="en-US"/>
          </a:p>
        </p:txBody>
      </p:sp>
      <p:sp>
        <p:nvSpPr>
          <p:cNvPr id="4" name="Slide Number Placeholder 3">
            <a:extLst>
              <a:ext uri="{FF2B5EF4-FFF2-40B4-BE49-F238E27FC236}">
                <a16:creationId xmlns:a16="http://schemas.microsoft.com/office/drawing/2014/main" id="{47F886F6-2521-5243-799F-DD908E92CF6B}"/>
              </a:ext>
            </a:extLst>
          </p:cNvPr>
          <p:cNvSpPr>
            <a:spLocks noGrp="1"/>
          </p:cNvSpPr>
          <p:nvPr>
            <p:ph type="sldNum" sz="quarter" idx="12"/>
          </p:nvPr>
        </p:nvSpPr>
        <p:spPr/>
        <p:txBody>
          <a:bodyPr/>
          <a:lstStyle>
            <a:lvl1pPr>
              <a:defRPr/>
            </a:lvl1pPr>
          </a:lstStyle>
          <a:p>
            <a:fld id="{80EEE396-C0AA-4964-B4B4-F293E5D512D9}" type="slidenum">
              <a:rPr lang="en-GB" altLang="en-US"/>
              <a:pPr/>
              <a:t>‹#›</a:t>
            </a:fld>
            <a:endParaRPr lang="en-GB" altLang="en-US"/>
          </a:p>
        </p:txBody>
      </p:sp>
    </p:spTree>
    <p:extLst>
      <p:ext uri="{BB962C8B-B14F-4D97-AF65-F5344CB8AC3E}">
        <p14:creationId xmlns:p14="http://schemas.microsoft.com/office/powerpoint/2010/main" val="8927608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AF4AF-A938-9FCD-55D9-FF8202B59759}"/>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844E6FB-4F07-095B-BA70-71D22AC81DF0}"/>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CE403DB-4AD6-FF26-E983-B17B5356CF8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DEA576-490F-69DA-EDCF-AA2F9DD86032}"/>
              </a:ext>
            </a:extLst>
          </p:cNvPr>
          <p:cNvSpPr>
            <a:spLocks noGrp="1"/>
          </p:cNvSpPr>
          <p:nvPr>
            <p:ph type="dt" sz="half" idx="10"/>
          </p:nvPr>
        </p:nvSpPr>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79C5BD42-6218-5E22-95CB-222A6DA34921}"/>
              </a:ext>
            </a:extLst>
          </p:cNvPr>
          <p:cNvSpPr>
            <a:spLocks noGrp="1"/>
          </p:cNvSpPr>
          <p:nvPr>
            <p:ph type="ftr" sz="quarter" idx="11"/>
          </p:nvPr>
        </p:nvSpPr>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12B803D6-70AF-3ACD-4F8E-4C03D38D3347}"/>
              </a:ext>
            </a:extLst>
          </p:cNvPr>
          <p:cNvSpPr>
            <a:spLocks noGrp="1"/>
          </p:cNvSpPr>
          <p:nvPr>
            <p:ph type="sldNum" sz="quarter" idx="12"/>
          </p:nvPr>
        </p:nvSpPr>
        <p:spPr/>
        <p:txBody>
          <a:bodyPr/>
          <a:lstStyle>
            <a:lvl1pPr>
              <a:defRPr/>
            </a:lvl1pPr>
          </a:lstStyle>
          <a:p>
            <a:fld id="{0AF7E752-BE63-45B6-B802-91752D587340}" type="slidenum">
              <a:rPr lang="en-GB" altLang="en-US"/>
              <a:pPr/>
              <a:t>‹#›</a:t>
            </a:fld>
            <a:endParaRPr lang="en-GB" altLang="en-US"/>
          </a:p>
        </p:txBody>
      </p:sp>
    </p:spTree>
    <p:extLst>
      <p:ext uri="{BB962C8B-B14F-4D97-AF65-F5344CB8AC3E}">
        <p14:creationId xmlns:p14="http://schemas.microsoft.com/office/powerpoint/2010/main" val="3732034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AA069-35F9-C757-890E-AB413DC260F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46DC1E2-E30C-92EE-0685-2DEE7635A415}"/>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5910D47-0577-E5A1-4C5C-678396DAA8E4}"/>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1F369B-4DB9-61E2-3DB0-0B21B7E0B8C0}"/>
              </a:ext>
            </a:extLst>
          </p:cNvPr>
          <p:cNvSpPr>
            <a:spLocks noGrp="1"/>
          </p:cNvSpPr>
          <p:nvPr>
            <p:ph type="dt" sz="half" idx="10"/>
          </p:nvPr>
        </p:nvSpPr>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744ACBA8-2D44-60FC-7702-B751769C10A0}"/>
              </a:ext>
            </a:extLst>
          </p:cNvPr>
          <p:cNvSpPr>
            <a:spLocks noGrp="1"/>
          </p:cNvSpPr>
          <p:nvPr>
            <p:ph type="ftr" sz="quarter" idx="11"/>
          </p:nvPr>
        </p:nvSpPr>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F42C2A5B-E3E8-3938-28D4-CAB911B1AF70}"/>
              </a:ext>
            </a:extLst>
          </p:cNvPr>
          <p:cNvSpPr>
            <a:spLocks noGrp="1"/>
          </p:cNvSpPr>
          <p:nvPr>
            <p:ph type="sldNum" sz="quarter" idx="12"/>
          </p:nvPr>
        </p:nvSpPr>
        <p:spPr/>
        <p:txBody>
          <a:bodyPr/>
          <a:lstStyle>
            <a:lvl1pPr>
              <a:defRPr/>
            </a:lvl1pPr>
          </a:lstStyle>
          <a:p>
            <a:fld id="{0BD632D1-6909-41C7-B31B-9F05FAA68637}" type="slidenum">
              <a:rPr lang="en-GB" altLang="en-US"/>
              <a:pPr/>
              <a:t>‹#›</a:t>
            </a:fld>
            <a:endParaRPr lang="en-GB" altLang="en-US"/>
          </a:p>
        </p:txBody>
      </p:sp>
    </p:spTree>
    <p:extLst>
      <p:ext uri="{BB962C8B-B14F-4D97-AF65-F5344CB8AC3E}">
        <p14:creationId xmlns:p14="http://schemas.microsoft.com/office/powerpoint/2010/main" val="950958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15966-4246-3C8B-5E6B-3484973AD97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44732B-F0FF-7638-9F1F-D49B880C6F8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0B8A50-45C4-73ED-A7CD-C0FF64DFE754}"/>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EBBFA635-DC07-3B04-E0A9-5F43F638DFBB}"/>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16318738-A43C-C85F-D7A9-51F7BB81C73B}"/>
              </a:ext>
            </a:extLst>
          </p:cNvPr>
          <p:cNvSpPr>
            <a:spLocks noGrp="1"/>
          </p:cNvSpPr>
          <p:nvPr>
            <p:ph type="sldNum" sz="quarter" idx="12"/>
          </p:nvPr>
        </p:nvSpPr>
        <p:spPr/>
        <p:txBody>
          <a:bodyPr/>
          <a:lstStyle>
            <a:lvl1pPr>
              <a:defRPr/>
            </a:lvl1pPr>
          </a:lstStyle>
          <a:p>
            <a:fld id="{ACC1E95A-0931-4921-B345-F81C231D3680}" type="slidenum">
              <a:rPr lang="en-GB" altLang="en-US"/>
              <a:pPr/>
              <a:t>‹#›</a:t>
            </a:fld>
            <a:endParaRPr lang="en-GB" altLang="en-US"/>
          </a:p>
        </p:txBody>
      </p:sp>
    </p:spTree>
    <p:extLst>
      <p:ext uri="{BB962C8B-B14F-4D97-AF65-F5344CB8AC3E}">
        <p14:creationId xmlns:p14="http://schemas.microsoft.com/office/powerpoint/2010/main" val="3982001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269CE1-1751-9AD7-550E-181E65382912}"/>
              </a:ext>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89904F-51FC-3C4F-539F-C292C79CAF2C}"/>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BC2FB5-9DCD-4BE3-6982-23B263C5B79B}"/>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5BE58378-8EF7-3D8F-883D-C7DF8DCE1274}"/>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41298F71-2803-9746-947C-03BCC88B26DC}"/>
              </a:ext>
            </a:extLst>
          </p:cNvPr>
          <p:cNvSpPr>
            <a:spLocks noGrp="1"/>
          </p:cNvSpPr>
          <p:nvPr>
            <p:ph type="sldNum" sz="quarter" idx="12"/>
          </p:nvPr>
        </p:nvSpPr>
        <p:spPr/>
        <p:txBody>
          <a:bodyPr/>
          <a:lstStyle>
            <a:lvl1pPr>
              <a:defRPr/>
            </a:lvl1pPr>
          </a:lstStyle>
          <a:p>
            <a:fld id="{3921BDC7-2AEC-44B0-906C-EA34489AC18C}" type="slidenum">
              <a:rPr lang="en-GB" altLang="en-US"/>
              <a:pPr/>
              <a:t>‹#›</a:t>
            </a:fld>
            <a:endParaRPr lang="en-GB" altLang="en-US"/>
          </a:p>
        </p:txBody>
      </p:sp>
    </p:spTree>
    <p:extLst>
      <p:ext uri="{BB962C8B-B14F-4D97-AF65-F5344CB8AC3E}">
        <p14:creationId xmlns:p14="http://schemas.microsoft.com/office/powerpoint/2010/main" val="2645647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99610F0D-8F1C-2998-ED3E-A4E6459FFE9D}"/>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a:extLst>
              <a:ext uri="{FF2B5EF4-FFF2-40B4-BE49-F238E27FC236}">
                <a16:creationId xmlns:a16="http://schemas.microsoft.com/office/drawing/2014/main" id="{D1D8DAB9-89FB-4099-3D04-9765CED78208}"/>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450672C7-D9A7-BB44-2F0D-BA3A2D145991}"/>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n-GB" altLang="en-US"/>
          </a:p>
        </p:txBody>
      </p:sp>
      <p:sp>
        <p:nvSpPr>
          <p:cNvPr id="1029" name="Rectangle 5">
            <a:extLst>
              <a:ext uri="{FF2B5EF4-FFF2-40B4-BE49-F238E27FC236}">
                <a16:creationId xmlns:a16="http://schemas.microsoft.com/office/drawing/2014/main" id="{4D179AEF-AACE-BB9A-DFF6-5C121141C454}"/>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n-GB" altLang="en-US"/>
          </a:p>
        </p:txBody>
      </p:sp>
      <p:sp>
        <p:nvSpPr>
          <p:cNvPr id="1030" name="Rectangle 6">
            <a:extLst>
              <a:ext uri="{FF2B5EF4-FFF2-40B4-BE49-F238E27FC236}">
                <a16:creationId xmlns:a16="http://schemas.microsoft.com/office/drawing/2014/main" id="{A8A16881-A612-1D75-0D88-E6E679D560B6}"/>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FE6D04C0-9525-4882-A1DF-DB1C18B85511}"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25651540-F310-793B-72FE-9FA7476A17E1}"/>
              </a:ext>
            </a:extLst>
          </p:cNvPr>
          <p:cNvSpPr>
            <a:spLocks noGrp="1" noChangeArrowheads="1"/>
          </p:cNvSpPr>
          <p:nvPr>
            <p:ph type="ctrTitle"/>
          </p:nvPr>
        </p:nvSpPr>
        <p:spPr>
          <a:xfrm>
            <a:off x="685800" y="2130425"/>
            <a:ext cx="7772400" cy="1470025"/>
          </a:xfrm>
        </p:spPr>
        <p:txBody>
          <a:bodyPr anchor="ctr"/>
          <a:lstStyle/>
          <a:p>
            <a:br>
              <a:rPr lang="en-GB" altLang="en-US" sz="4400" dirty="0"/>
            </a:br>
            <a:r>
              <a:rPr lang="en-GB" altLang="en-US" sz="4400" dirty="0"/>
              <a:t>Pressure Groups</a:t>
            </a:r>
          </a:p>
        </p:txBody>
      </p:sp>
      <p:sp>
        <p:nvSpPr>
          <p:cNvPr id="2051" name="Rectangle 3">
            <a:extLst>
              <a:ext uri="{FF2B5EF4-FFF2-40B4-BE49-F238E27FC236}">
                <a16:creationId xmlns:a16="http://schemas.microsoft.com/office/drawing/2014/main" id="{60CC661F-7822-3E21-4B49-4F3571A98CC0}"/>
              </a:ext>
            </a:extLst>
          </p:cNvPr>
          <p:cNvSpPr>
            <a:spLocks noGrp="1" noChangeArrowheads="1"/>
          </p:cNvSpPr>
          <p:nvPr>
            <p:ph type="subTitle" idx="1"/>
          </p:nvPr>
        </p:nvSpPr>
        <p:spPr>
          <a:xfrm>
            <a:off x="1371600" y="3886200"/>
            <a:ext cx="6400800" cy="1752600"/>
          </a:xfrm>
        </p:spPr>
        <p:txBody>
          <a:bodyPr/>
          <a:lstStyle/>
          <a:p>
            <a:endParaRPr lang="en-US" altLang="en-US" sz="32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AD20773C-C27B-240B-EC2B-1F55192F2979}"/>
              </a:ext>
            </a:extLst>
          </p:cNvPr>
          <p:cNvSpPr>
            <a:spLocks noGrp="1" noChangeArrowheads="1"/>
          </p:cNvSpPr>
          <p:nvPr>
            <p:ph type="title"/>
          </p:nvPr>
        </p:nvSpPr>
        <p:spPr/>
        <p:txBody>
          <a:bodyPr/>
          <a:lstStyle/>
          <a:p>
            <a:r>
              <a:rPr lang="en-GB" altLang="en-US"/>
              <a:t>Aims of this lecture</a:t>
            </a:r>
          </a:p>
        </p:txBody>
      </p:sp>
      <p:sp>
        <p:nvSpPr>
          <p:cNvPr id="3075" name="Rectangle 3">
            <a:extLst>
              <a:ext uri="{FF2B5EF4-FFF2-40B4-BE49-F238E27FC236}">
                <a16:creationId xmlns:a16="http://schemas.microsoft.com/office/drawing/2014/main" id="{D8D815C3-234A-5EEE-7F92-880841C8603F}"/>
              </a:ext>
            </a:extLst>
          </p:cNvPr>
          <p:cNvSpPr>
            <a:spLocks noGrp="1" noChangeArrowheads="1"/>
          </p:cNvSpPr>
          <p:nvPr>
            <p:ph type="body" idx="1"/>
          </p:nvPr>
        </p:nvSpPr>
        <p:spPr/>
        <p:txBody>
          <a:bodyPr/>
          <a:lstStyle/>
          <a:p>
            <a:pPr>
              <a:lnSpc>
                <a:spcPct val="90000"/>
              </a:lnSpc>
            </a:pPr>
            <a:r>
              <a:rPr lang="en-GB" altLang="en-US" sz="2800" dirty="0"/>
              <a:t>To explain that formal democratic government structures conceal the myriad hidden contacts between government and organised interests</a:t>
            </a:r>
          </a:p>
          <a:p>
            <a:pPr>
              <a:lnSpc>
                <a:spcPct val="90000"/>
              </a:lnSpc>
            </a:pPr>
            <a:r>
              <a:rPr lang="en-GB" altLang="en-US" sz="2800" dirty="0"/>
              <a:t>To analyse and explain the way in which groups are organised and operate</a:t>
            </a:r>
          </a:p>
          <a:p>
            <a:pPr>
              <a:lnSpc>
                <a:spcPct val="90000"/>
              </a:lnSpc>
            </a:pPr>
            <a:r>
              <a:rPr lang="en-GB" altLang="en-US" sz="2800" dirty="0"/>
              <a:t>To introduce some familiarity with theories regarding this area of government–public interaction</a:t>
            </a:r>
          </a:p>
          <a:p>
            <a:pPr>
              <a:lnSpc>
                <a:spcPct val="90000"/>
              </a:lnSpc>
            </a:pPr>
            <a:r>
              <a:rPr lang="en-GB" altLang="en-US" sz="2800" dirty="0"/>
              <a:t>To provide some specific examples of pressure group activity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9D1B40AE-B320-C61B-86CA-E788CBCD78BC}"/>
              </a:ext>
            </a:extLst>
          </p:cNvPr>
          <p:cNvSpPr>
            <a:spLocks noGrp="1" noChangeArrowheads="1"/>
          </p:cNvSpPr>
          <p:nvPr>
            <p:ph type="title"/>
          </p:nvPr>
        </p:nvSpPr>
        <p:spPr/>
        <p:txBody>
          <a:bodyPr/>
          <a:lstStyle/>
          <a:p>
            <a:r>
              <a:rPr lang="en-GB" altLang="en-US"/>
              <a:t>Introduction</a:t>
            </a:r>
          </a:p>
        </p:txBody>
      </p:sp>
      <p:sp>
        <p:nvSpPr>
          <p:cNvPr id="4099" name="Rectangle 3">
            <a:extLst>
              <a:ext uri="{FF2B5EF4-FFF2-40B4-BE49-F238E27FC236}">
                <a16:creationId xmlns:a16="http://schemas.microsoft.com/office/drawing/2014/main" id="{29C894DC-8039-2E0F-B4B1-A345F7D68903}"/>
              </a:ext>
            </a:extLst>
          </p:cNvPr>
          <p:cNvSpPr>
            <a:spLocks noGrp="1" noChangeArrowheads="1"/>
          </p:cNvSpPr>
          <p:nvPr>
            <p:ph type="body" idx="1"/>
          </p:nvPr>
        </p:nvSpPr>
        <p:spPr/>
        <p:txBody>
          <a:bodyPr/>
          <a:lstStyle/>
          <a:p>
            <a:pPr>
              <a:lnSpc>
                <a:spcPct val="90000"/>
              </a:lnSpc>
            </a:pPr>
            <a:r>
              <a:rPr lang="en-GB" altLang="en-US" sz="2800" dirty="0"/>
              <a:t>Pressure groups have become increasingly important actors in British politics in recent years</a:t>
            </a:r>
          </a:p>
          <a:p>
            <a:pPr>
              <a:lnSpc>
                <a:spcPct val="90000"/>
              </a:lnSpc>
            </a:pPr>
            <a:r>
              <a:rPr lang="en-GB" altLang="en-US" sz="2800" dirty="0"/>
              <a:t>They allow voters to articulate their interests in between elections on a range of issues</a:t>
            </a:r>
          </a:p>
          <a:p>
            <a:pPr>
              <a:lnSpc>
                <a:spcPct val="90000"/>
              </a:lnSpc>
            </a:pPr>
            <a:r>
              <a:rPr lang="en-GB" altLang="en-US" sz="2800" dirty="0"/>
              <a:t>The number of pressure groups have increased markedly which reflects the diversity of the population and the increasing ease of communication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4E048CCE-1A23-9D9F-5EC7-99B9C5FB7B34}"/>
              </a:ext>
            </a:extLst>
          </p:cNvPr>
          <p:cNvSpPr>
            <a:spLocks noGrp="1" noChangeArrowheads="1"/>
          </p:cNvSpPr>
          <p:nvPr>
            <p:ph type="title"/>
          </p:nvPr>
        </p:nvSpPr>
        <p:spPr/>
        <p:txBody>
          <a:bodyPr/>
          <a:lstStyle/>
          <a:p>
            <a:r>
              <a:rPr lang="en-GB" altLang="en-US"/>
              <a:t>Pressure groups</a:t>
            </a:r>
          </a:p>
        </p:txBody>
      </p:sp>
      <p:sp>
        <p:nvSpPr>
          <p:cNvPr id="7171" name="Rectangle 3">
            <a:extLst>
              <a:ext uri="{FF2B5EF4-FFF2-40B4-BE49-F238E27FC236}">
                <a16:creationId xmlns:a16="http://schemas.microsoft.com/office/drawing/2014/main" id="{3CC83658-C71F-72D9-9D05-168C1498B82D}"/>
              </a:ext>
            </a:extLst>
          </p:cNvPr>
          <p:cNvSpPr>
            <a:spLocks noGrp="1" noChangeArrowheads="1"/>
          </p:cNvSpPr>
          <p:nvPr>
            <p:ph type="body" idx="1"/>
          </p:nvPr>
        </p:nvSpPr>
        <p:spPr/>
        <p:txBody>
          <a:bodyPr/>
          <a:lstStyle/>
          <a:p>
            <a:r>
              <a:rPr lang="en-GB" altLang="en-US" sz="2800" dirty="0"/>
              <a:t>Interest or pressure groups are formed by people to protect or advance a shared interest</a:t>
            </a:r>
          </a:p>
          <a:p>
            <a:r>
              <a:rPr lang="en-GB" altLang="en-US" sz="2800" dirty="0"/>
              <a:t>Like political parties, groups may be mass campaigning bodies</a:t>
            </a:r>
          </a:p>
          <a:p>
            <a:r>
              <a:rPr lang="en-GB" altLang="en-US" sz="2800" dirty="0"/>
              <a:t>However, while parties have policies for many issues and, usually, wish to form a government, groups are essentially sectional and wish to influence government only on specific policies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2BA9E44-535A-CF3F-CB55-A9E0C8DB2ABE}"/>
              </a:ext>
            </a:extLst>
          </p:cNvPr>
          <p:cNvSpPr>
            <a:spLocks noGrp="1" noChangeArrowheads="1"/>
          </p:cNvSpPr>
          <p:nvPr>
            <p:ph type="title"/>
          </p:nvPr>
        </p:nvSpPr>
        <p:spPr/>
        <p:txBody>
          <a:bodyPr/>
          <a:lstStyle/>
          <a:p>
            <a:r>
              <a:rPr lang="en-GB" altLang="en-US"/>
              <a:t>The historical background</a:t>
            </a:r>
          </a:p>
        </p:txBody>
      </p:sp>
      <p:sp>
        <p:nvSpPr>
          <p:cNvPr id="8195" name="Rectangle 3">
            <a:extLst>
              <a:ext uri="{FF2B5EF4-FFF2-40B4-BE49-F238E27FC236}">
                <a16:creationId xmlns:a16="http://schemas.microsoft.com/office/drawing/2014/main" id="{283FD264-CE35-4DB1-A8B4-8E852D18BC79}"/>
              </a:ext>
            </a:extLst>
          </p:cNvPr>
          <p:cNvSpPr>
            <a:spLocks noGrp="1" noChangeArrowheads="1"/>
          </p:cNvSpPr>
          <p:nvPr>
            <p:ph type="body" idx="1"/>
          </p:nvPr>
        </p:nvSpPr>
        <p:spPr>
          <a:xfrm>
            <a:off x="323528" y="1340768"/>
            <a:ext cx="8568952" cy="4525963"/>
          </a:xfrm>
        </p:spPr>
        <p:txBody>
          <a:bodyPr/>
          <a:lstStyle/>
          <a:p>
            <a:pPr>
              <a:lnSpc>
                <a:spcPct val="90000"/>
              </a:lnSpc>
            </a:pPr>
            <a:r>
              <a:rPr lang="en-GB" altLang="en-US" sz="2400" dirty="0"/>
              <a:t>The term ‘pressure group’ is relatively recent, but organised groups tried to influence government long before the modern age of representative democracy</a:t>
            </a:r>
          </a:p>
          <a:p>
            <a:pPr>
              <a:lnSpc>
                <a:spcPct val="90000"/>
              </a:lnSpc>
            </a:pPr>
            <a:r>
              <a:rPr lang="en-GB" altLang="en-US" sz="2400" dirty="0"/>
              <a:t>For instance groups campaigned to abolish slavery from 1787 onwards</a:t>
            </a:r>
          </a:p>
          <a:p>
            <a:pPr>
              <a:lnSpc>
                <a:spcPct val="90000"/>
              </a:lnSpc>
            </a:pPr>
            <a:r>
              <a:rPr lang="en-GB" altLang="en-US" sz="2400" dirty="0"/>
              <a:t>In 1839 the Anti-Corn Law leagues was established which successfully influenced government</a:t>
            </a:r>
          </a:p>
          <a:p>
            <a:pPr>
              <a:lnSpc>
                <a:spcPct val="90000"/>
              </a:lnSpc>
            </a:pPr>
            <a:r>
              <a:rPr lang="en-GB" altLang="en-US" sz="2400" dirty="0"/>
              <a:t>The number of pressure groups in Britain have increased massively during the 20th century</a:t>
            </a:r>
          </a:p>
          <a:p>
            <a:pPr>
              <a:lnSpc>
                <a:spcPct val="90000"/>
              </a:lnSpc>
            </a:pPr>
            <a:r>
              <a:rPr lang="en-GB" altLang="en-US" sz="2400" dirty="0"/>
              <a:t>This increase has occurred for several reasons including:</a:t>
            </a:r>
          </a:p>
          <a:p>
            <a:pPr lvl="1">
              <a:lnSpc>
                <a:spcPct val="90000"/>
              </a:lnSpc>
            </a:pPr>
            <a:r>
              <a:rPr lang="en-GB" altLang="en-US" sz="2000" dirty="0"/>
              <a:t>The growth of the population</a:t>
            </a:r>
          </a:p>
          <a:p>
            <a:pPr lvl="1">
              <a:lnSpc>
                <a:spcPct val="90000"/>
              </a:lnSpc>
            </a:pPr>
            <a:r>
              <a:rPr lang="en-GB" altLang="en-US" sz="2000" dirty="0"/>
              <a:t>Society becoming more diverse</a:t>
            </a:r>
          </a:p>
          <a:p>
            <a:pPr lvl="1">
              <a:lnSpc>
                <a:spcPct val="90000"/>
              </a:lnSpc>
            </a:pPr>
            <a:r>
              <a:rPr lang="en-GB" altLang="en-US" sz="2000" dirty="0"/>
              <a:t>The development of the welfare state and the mixed economy</a:t>
            </a:r>
          </a:p>
          <a:p>
            <a:pPr lvl="1">
              <a:lnSpc>
                <a:spcPct val="90000"/>
              </a:lnSpc>
            </a:pPr>
            <a:r>
              <a:rPr lang="en-GB" altLang="en-US" sz="2000" dirty="0"/>
              <a:t>Technological developments</a:t>
            </a:r>
          </a:p>
          <a:p>
            <a:pPr>
              <a:lnSpc>
                <a:spcPct val="90000"/>
              </a:lnSpc>
            </a:pPr>
            <a:endParaRPr lang="en-GB"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9D4905A3-F0CB-9C72-E8B3-653CFB76AC4B}"/>
              </a:ext>
            </a:extLst>
          </p:cNvPr>
          <p:cNvSpPr>
            <a:spLocks noGrp="1" noChangeArrowheads="1"/>
          </p:cNvSpPr>
          <p:nvPr>
            <p:ph type="title"/>
          </p:nvPr>
        </p:nvSpPr>
        <p:spPr/>
        <p:txBody>
          <a:bodyPr/>
          <a:lstStyle/>
          <a:p>
            <a:r>
              <a:rPr lang="en-GB" altLang="en-US"/>
              <a:t>Types of pressure groups</a:t>
            </a:r>
          </a:p>
        </p:txBody>
      </p:sp>
      <p:sp>
        <p:nvSpPr>
          <p:cNvPr id="9219" name="Rectangle 3">
            <a:extLst>
              <a:ext uri="{FF2B5EF4-FFF2-40B4-BE49-F238E27FC236}">
                <a16:creationId xmlns:a16="http://schemas.microsoft.com/office/drawing/2014/main" id="{D4273C45-71C3-C4F8-100E-AB104A984217}"/>
              </a:ext>
            </a:extLst>
          </p:cNvPr>
          <p:cNvSpPr>
            <a:spLocks noGrp="1" noChangeArrowheads="1"/>
          </p:cNvSpPr>
          <p:nvPr>
            <p:ph type="body" idx="1"/>
          </p:nvPr>
        </p:nvSpPr>
        <p:spPr/>
        <p:txBody>
          <a:bodyPr/>
          <a:lstStyle/>
          <a:p>
            <a:r>
              <a:rPr lang="en-GB" altLang="en-US" dirty="0"/>
              <a:t>The literature identifies several different types of pressure groups. These include:</a:t>
            </a:r>
          </a:p>
          <a:p>
            <a:pPr lvl="1"/>
            <a:r>
              <a:rPr lang="en-GB" altLang="en-US" dirty="0"/>
              <a:t>Sectional or interest groups</a:t>
            </a:r>
          </a:p>
          <a:p>
            <a:pPr lvl="1"/>
            <a:r>
              <a:rPr lang="en-GB" altLang="en-US" dirty="0"/>
              <a:t>Cause or promotion groups</a:t>
            </a:r>
          </a:p>
          <a:p>
            <a:pPr lvl="1"/>
            <a:r>
              <a:rPr lang="en-GB" altLang="en-US" dirty="0"/>
              <a:t>Peak associations</a:t>
            </a:r>
          </a:p>
          <a:p>
            <a:pPr lvl="1"/>
            <a:r>
              <a:rPr lang="en-GB" altLang="en-US" dirty="0"/>
              <a:t>‘Fire brigade’ groups</a:t>
            </a:r>
          </a:p>
          <a:p>
            <a:pPr lvl="1"/>
            <a:r>
              <a:rPr lang="en-GB" altLang="en-US" dirty="0"/>
              <a:t>Episodic groups</a:t>
            </a:r>
          </a:p>
          <a:p>
            <a:pPr lvl="1"/>
            <a:r>
              <a:rPr lang="en-GB" altLang="en-US" dirty="0"/>
              <a:t>Online groups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A16B498A-7167-BF17-1BCC-066CFBACB4BE}"/>
              </a:ext>
            </a:extLst>
          </p:cNvPr>
          <p:cNvSpPr>
            <a:spLocks noGrp="1" noChangeArrowheads="1"/>
          </p:cNvSpPr>
          <p:nvPr>
            <p:ph type="title"/>
          </p:nvPr>
        </p:nvSpPr>
        <p:spPr/>
        <p:txBody>
          <a:bodyPr/>
          <a:lstStyle/>
          <a:p>
            <a:r>
              <a:rPr lang="en-GB" altLang="en-US" sz="4000"/>
              <a:t>Pressure groups and government</a:t>
            </a:r>
          </a:p>
        </p:txBody>
      </p:sp>
      <p:sp>
        <p:nvSpPr>
          <p:cNvPr id="15363" name="Rectangle 3">
            <a:extLst>
              <a:ext uri="{FF2B5EF4-FFF2-40B4-BE49-F238E27FC236}">
                <a16:creationId xmlns:a16="http://schemas.microsoft.com/office/drawing/2014/main" id="{415FDEF5-D82B-ED10-C203-D458F14037C5}"/>
              </a:ext>
            </a:extLst>
          </p:cNvPr>
          <p:cNvSpPr>
            <a:spLocks noGrp="1" noChangeArrowheads="1"/>
          </p:cNvSpPr>
          <p:nvPr>
            <p:ph type="body" idx="1"/>
          </p:nvPr>
        </p:nvSpPr>
        <p:spPr/>
        <p:txBody>
          <a:bodyPr/>
          <a:lstStyle/>
          <a:p>
            <a:pPr>
              <a:lnSpc>
                <a:spcPct val="90000"/>
              </a:lnSpc>
            </a:pPr>
            <a:r>
              <a:rPr lang="en-GB" altLang="en-US" sz="2600"/>
              <a:t>The relationship between interest groups and government is not always or even usually adversarial</a:t>
            </a:r>
          </a:p>
          <a:p>
            <a:pPr>
              <a:lnSpc>
                <a:spcPct val="90000"/>
              </a:lnSpc>
            </a:pPr>
            <a:r>
              <a:rPr lang="en-GB" altLang="en-US" sz="2600"/>
              <a:t>Groups can often be useful to government</a:t>
            </a:r>
          </a:p>
          <a:p>
            <a:pPr>
              <a:lnSpc>
                <a:spcPct val="90000"/>
              </a:lnSpc>
            </a:pPr>
            <a:r>
              <a:rPr lang="en-GB" altLang="en-US" sz="2600"/>
              <a:t>They can often provide specialist information or expertise</a:t>
            </a:r>
          </a:p>
          <a:p>
            <a:pPr>
              <a:lnSpc>
                <a:spcPct val="90000"/>
              </a:lnSpc>
            </a:pPr>
            <a:r>
              <a:rPr lang="en-GB" altLang="en-US" sz="2600"/>
              <a:t>They are also consulted about new policies or ideas</a:t>
            </a:r>
          </a:p>
          <a:p>
            <a:pPr>
              <a:lnSpc>
                <a:spcPct val="90000"/>
              </a:lnSpc>
            </a:pPr>
            <a:r>
              <a:rPr lang="en-GB" altLang="en-US" sz="2600"/>
              <a:t>Sometimes they can force ideas on to the policy agenda through campaigning for them</a:t>
            </a:r>
          </a:p>
          <a:p>
            <a:pPr>
              <a:lnSpc>
                <a:spcPct val="90000"/>
              </a:lnSpc>
            </a:pPr>
            <a:r>
              <a:rPr lang="en-GB" altLang="en-US" sz="2600"/>
              <a:t>Even when laws are passed pressure groups can influence how they are put into practise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85FCF8B2-8C7A-BD16-B9FD-C23ED2BA285D}"/>
              </a:ext>
            </a:extLst>
          </p:cNvPr>
          <p:cNvSpPr>
            <a:spLocks noGrp="1" noChangeArrowheads="1"/>
          </p:cNvSpPr>
          <p:nvPr>
            <p:ph type="title"/>
          </p:nvPr>
        </p:nvSpPr>
        <p:spPr/>
        <p:txBody>
          <a:bodyPr/>
          <a:lstStyle/>
          <a:p>
            <a:r>
              <a:rPr lang="en-GB" altLang="en-US" dirty="0"/>
              <a:t>Insider-outsider groups</a:t>
            </a:r>
          </a:p>
        </p:txBody>
      </p:sp>
      <p:sp>
        <p:nvSpPr>
          <p:cNvPr id="16387" name="Rectangle 3">
            <a:extLst>
              <a:ext uri="{FF2B5EF4-FFF2-40B4-BE49-F238E27FC236}">
                <a16:creationId xmlns:a16="http://schemas.microsoft.com/office/drawing/2014/main" id="{71573E07-63A7-2D1F-6817-3F31B1B4A730}"/>
              </a:ext>
            </a:extLst>
          </p:cNvPr>
          <p:cNvSpPr>
            <a:spLocks noGrp="1" noChangeArrowheads="1"/>
          </p:cNvSpPr>
          <p:nvPr>
            <p:ph type="body" idx="1"/>
          </p:nvPr>
        </p:nvSpPr>
        <p:spPr/>
        <p:txBody>
          <a:bodyPr/>
          <a:lstStyle/>
          <a:p>
            <a:pPr>
              <a:lnSpc>
                <a:spcPct val="80000"/>
              </a:lnSpc>
            </a:pPr>
            <a:r>
              <a:rPr lang="en-GB" altLang="en-US" sz="2400"/>
              <a:t>One way of dividing pressure groups is into insider-outsider groups</a:t>
            </a:r>
          </a:p>
          <a:p>
            <a:pPr>
              <a:lnSpc>
                <a:spcPct val="80000"/>
              </a:lnSpc>
            </a:pPr>
            <a:r>
              <a:rPr lang="en-GB" altLang="en-US" sz="2400"/>
              <a:t>Insider groups are those who are trusted by government and are consulted by them e.g. the BMA is often consulted by the Department of Health</a:t>
            </a:r>
          </a:p>
          <a:p>
            <a:pPr>
              <a:lnSpc>
                <a:spcPct val="80000"/>
              </a:lnSpc>
            </a:pPr>
            <a:r>
              <a:rPr lang="en-GB" altLang="en-US" sz="2400"/>
              <a:t>This has led to accusations that some groups are too close to government e.g. that the Taxpayer’s Alliance is effectively a wing of the Conservative Party</a:t>
            </a:r>
          </a:p>
          <a:p>
            <a:pPr>
              <a:lnSpc>
                <a:spcPct val="80000"/>
              </a:lnSpc>
            </a:pPr>
            <a:r>
              <a:rPr lang="en-GB" altLang="en-US" sz="2400"/>
              <a:t>However some groups are considered outsider groups because they have no access to Whitehall because there policies are in direct opposition to the government e.g. CND during the 1980s was firmly an outsider group</a:t>
            </a:r>
          </a:p>
          <a:p>
            <a:pPr>
              <a:lnSpc>
                <a:spcPct val="80000"/>
              </a:lnSpc>
            </a:pPr>
            <a:r>
              <a:rPr lang="en-GB" altLang="en-US" sz="2400"/>
              <a:t>On occasion outsider groups can become insider groups</a:t>
            </a:r>
          </a:p>
          <a:p>
            <a:pPr>
              <a:lnSpc>
                <a:spcPct val="80000"/>
              </a:lnSpc>
            </a:pPr>
            <a:r>
              <a:rPr lang="en-GB" altLang="en-US" sz="2400"/>
              <a:t>Greenpeace is now consulted by government on a regular basis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27AD1-A12B-2BC0-0671-9EFCD7EDF388}"/>
              </a:ext>
            </a:extLst>
          </p:cNvPr>
          <p:cNvSpPr>
            <a:spLocks noGrp="1"/>
          </p:cNvSpPr>
          <p:nvPr>
            <p:ph type="title"/>
          </p:nvPr>
        </p:nvSpPr>
        <p:spPr/>
        <p:txBody>
          <a:bodyPr/>
          <a:lstStyle/>
          <a:p>
            <a:r>
              <a:rPr lang="en-GB" dirty="0"/>
              <a:t>Insider-outsider groups</a:t>
            </a:r>
          </a:p>
        </p:txBody>
      </p:sp>
      <p:sp>
        <p:nvSpPr>
          <p:cNvPr id="3" name="Content Placeholder 2">
            <a:extLst>
              <a:ext uri="{FF2B5EF4-FFF2-40B4-BE49-F238E27FC236}">
                <a16:creationId xmlns:a16="http://schemas.microsoft.com/office/drawing/2014/main" id="{53740118-6DCF-16C0-F5E4-62382A15D675}"/>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76F6AE6B-0441-0268-D821-7423E5890850}"/>
              </a:ext>
            </a:extLst>
          </p:cNvPr>
          <p:cNvPicPr>
            <a:picLocks noChangeAspect="1"/>
          </p:cNvPicPr>
          <p:nvPr/>
        </p:nvPicPr>
        <p:blipFill rotWithShape="1">
          <a:blip r:embed="rId3"/>
          <a:srcRect l="34250" t="27942" r="8263" b="18877"/>
          <a:stretch/>
        </p:blipFill>
        <p:spPr>
          <a:xfrm>
            <a:off x="539552" y="1268760"/>
            <a:ext cx="5256584" cy="3124944"/>
          </a:xfrm>
          <a:prstGeom prst="rect">
            <a:avLst/>
          </a:prstGeom>
        </p:spPr>
      </p:pic>
      <p:pic>
        <p:nvPicPr>
          <p:cNvPr id="9" name="Picture 8">
            <a:extLst>
              <a:ext uri="{FF2B5EF4-FFF2-40B4-BE49-F238E27FC236}">
                <a16:creationId xmlns:a16="http://schemas.microsoft.com/office/drawing/2014/main" id="{B637F327-FFD0-CACF-E399-DE634833962C}"/>
              </a:ext>
            </a:extLst>
          </p:cNvPr>
          <p:cNvPicPr>
            <a:picLocks noChangeAspect="1"/>
          </p:cNvPicPr>
          <p:nvPr/>
        </p:nvPicPr>
        <p:blipFill rotWithShape="1">
          <a:blip r:embed="rId4"/>
          <a:srcRect l="34250" t="62254" r="25587" b="14463"/>
          <a:stretch/>
        </p:blipFill>
        <p:spPr>
          <a:xfrm>
            <a:off x="1619672" y="4720913"/>
            <a:ext cx="4999205" cy="1862449"/>
          </a:xfrm>
          <a:prstGeom prst="rect">
            <a:avLst/>
          </a:prstGeom>
        </p:spPr>
      </p:pic>
    </p:spTree>
    <p:extLst>
      <p:ext uri="{BB962C8B-B14F-4D97-AF65-F5344CB8AC3E}">
        <p14:creationId xmlns:p14="http://schemas.microsoft.com/office/powerpoint/2010/main" val="24144562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0426861-2A54-43A0-92C0-F2CA37878ED9}"/>
              </a:ext>
            </a:extLst>
          </p:cNvPr>
          <p:cNvSpPr>
            <a:spLocks noGrp="1" noChangeArrowheads="1"/>
          </p:cNvSpPr>
          <p:nvPr>
            <p:ph type="title"/>
          </p:nvPr>
        </p:nvSpPr>
        <p:spPr/>
        <p:txBody>
          <a:bodyPr/>
          <a:lstStyle/>
          <a:p>
            <a:r>
              <a:rPr lang="en-GB" altLang="en-US" dirty="0"/>
              <a:t>Insider-outsider groups</a:t>
            </a:r>
          </a:p>
        </p:txBody>
      </p:sp>
      <p:sp>
        <p:nvSpPr>
          <p:cNvPr id="17411" name="Rectangle 3">
            <a:extLst>
              <a:ext uri="{FF2B5EF4-FFF2-40B4-BE49-F238E27FC236}">
                <a16:creationId xmlns:a16="http://schemas.microsoft.com/office/drawing/2014/main" id="{FDD5E9DC-52EF-FE17-C8CE-5AABE5CDB4CE}"/>
              </a:ext>
            </a:extLst>
          </p:cNvPr>
          <p:cNvSpPr>
            <a:spLocks noGrp="1" noChangeArrowheads="1"/>
          </p:cNvSpPr>
          <p:nvPr>
            <p:ph type="body" idx="1"/>
          </p:nvPr>
        </p:nvSpPr>
        <p:spPr/>
        <p:txBody>
          <a:bodyPr/>
          <a:lstStyle/>
          <a:p>
            <a:pPr>
              <a:lnSpc>
                <a:spcPct val="90000"/>
              </a:lnSpc>
            </a:pPr>
            <a:r>
              <a:rPr lang="en-GB" altLang="en-US" sz="2400"/>
              <a:t>To gain access to the inner sanctums of decision making, groups usually have to demonstrate that they possess at least some of the following features:</a:t>
            </a:r>
          </a:p>
          <a:p>
            <a:pPr lvl="1">
              <a:lnSpc>
                <a:spcPct val="90000"/>
              </a:lnSpc>
            </a:pPr>
            <a:r>
              <a:rPr lang="en-GB" altLang="en-US" sz="2000" i="1"/>
              <a:t>Authority</a:t>
            </a:r>
            <a:endParaRPr lang="en-GB" altLang="en-US" sz="2000"/>
          </a:p>
          <a:p>
            <a:pPr lvl="1">
              <a:lnSpc>
                <a:spcPct val="90000"/>
              </a:lnSpc>
            </a:pPr>
            <a:r>
              <a:rPr lang="en-GB" altLang="en-US" sz="2000" i="1"/>
              <a:t>Information</a:t>
            </a:r>
          </a:p>
          <a:p>
            <a:pPr lvl="1">
              <a:lnSpc>
                <a:spcPct val="90000"/>
              </a:lnSpc>
            </a:pPr>
            <a:r>
              <a:rPr lang="en-GB" altLang="en-US" sz="2000" i="1"/>
              <a:t>The compatibility of a group’s objectives with those of the government</a:t>
            </a:r>
          </a:p>
          <a:p>
            <a:pPr lvl="1">
              <a:lnSpc>
                <a:spcPct val="90000"/>
              </a:lnSpc>
            </a:pPr>
            <a:r>
              <a:rPr lang="en-GB" altLang="en-US" sz="2000" i="1"/>
              <a:t>Compatibility of group objectives with public sympathies</a:t>
            </a:r>
          </a:p>
          <a:p>
            <a:pPr lvl="1">
              <a:lnSpc>
                <a:spcPct val="90000"/>
              </a:lnSpc>
            </a:pPr>
            <a:r>
              <a:rPr lang="en-GB" altLang="en-US" sz="2000" i="1"/>
              <a:t>Reliable track record for sensible advice in the past and the ability, through knowledge of Whitehall, to fit in with its procedures and confidential ethos</a:t>
            </a:r>
          </a:p>
          <a:p>
            <a:pPr lvl="1">
              <a:lnSpc>
                <a:spcPct val="90000"/>
              </a:lnSpc>
            </a:pPr>
            <a:r>
              <a:rPr lang="en-GB" altLang="en-US" sz="2000" i="1"/>
              <a:t>Possession of powerful sanctions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69343-AD77-E3F4-DA33-4EF0783D0442}"/>
              </a:ext>
            </a:extLst>
          </p:cNvPr>
          <p:cNvSpPr>
            <a:spLocks noGrp="1"/>
          </p:cNvSpPr>
          <p:nvPr>
            <p:ph type="title"/>
          </p:nvPr>
        </p:nvSpPr>
        <p:spPr/>
        <p:txBody>
          <a:bodyPr/>
          <a:lstStyle/>
          <a:p>
            <a:r>
              <a:rPr lang="en-GB" dirty="0"/>
              <a:t>Insider-outsider groups</a:t>
            </a:r>
          </a:p>
        </p:txBody>
      </p:sp>
      <p:pic>
        <p:nvPicPr>
          <p:cNvPr id="7" name="Content Placeholder 6">
            <a:extLst>
              <a:ext uri="{FF2B5EF4-FFF2-40B4-BE49-F238E27FC236}">
                <a16:creationId xmlns:a16="http://schemas.microsoft.com/office/drawing/2014/main" id="{0CC6B75B-12DD-65B1-76E3-A5C68CCFC337}"/>
              </a:ext>
            </a:extLst>
          </p:cNvPr>
          <p:cNvPicPr>
            <a:picLocks noGrp="1" noChangeAspect="1"/>
          </p:cNvPicPr>
          <p:nvPr>
            <p:ph idx="1"/>
          </p:nvPr>
        </p:nvPicPr>
        <p:blipFill rotWithShape="1">
          <a:blip r:embed="rId3"/>
          <a:srcRect l="34663" t="19724" r="9104" b="8681"/>
          <a:stretch/>
        </p:blipFill>
        <p:spPr>
          <a:xfrm>
            <a:off x="827585" y="1196752"/>
            <a:ext cx="6773270" cy="5541765"/>
          </a:xfrm>
        </p:spPr>
      </p:pic>
    </p:spTree>
    <p:extLst>
      <p:ext uri="{BB962C8B-B14F-4D97-AF65-F5344CB8AC3E}">
        <p14:creationId xmlns:p14="http://schemas.microsoft.com/office/powerpoint/2010/main" val="2500721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7834B-BE6B-2F3C-7542-22B53CA0092F}"/>
              </a:ext>
            </a:extLst>
          </p:cNvPr>
          <p:cNvSpPr>
            <a:spLocks noGrp="1"/>
          </p:cNvSpPr>
          <p:nvPr>
            <p:ph type="title"/>
          </p:nvPr>
        </p:nvSpPr>
        <p:spPr/>
        <p:txBody>
          <a:bodyPr/>
          <a:lstStyle/>
          <a:p>
            <a:r>
              <a:rPr lang="en-GB" dirty="0"/>
              <a:t>Aiming for the power points</a:t>
            </a:r>
          </a:p>
        </p:txBody>
      </p:sp>
      <p:sp>
        <p:nvSpPr>
          <p:cNvPr id="3" name="Content Placeholder 2">
            <a:extLst>
              <a:ext uri="{FF2B5EF4-FFF2-40B4-BE49-F238E27FC236}">
                <a16:creationId xmlns:a16="http://schemas.microsoft.com/office/drawing/2014/main" id="{603A8329-E38A-34FF-5E41-6BFA4E9CD6B9}"/>
              </a:ext>
            </a:extLst>
          </p:cNvPr>
          <p:cNvSpPr>
            <a:spLocks noGrp="1"/>
          </p:cNvSpPr>
          <p:nvPr>
            <p:ph idx="1"/>
          </p:nvPr>
        </p:nvSpPr>
        <p:spPr/>
        <p:txBody>
          <a:bodyPr/>
          <a:lstStyle/>
          <a:p>
            <a:r>
              <a:rPr lang="en-GB" sz="2400" dirty="0"/>
              <a:t>Pressure groups seek to influence the political system at the most accessible and cost-effective ‘power points’. The obvious target areas include:</a:t>
            </a:r>
          </a:p>
          <a:p>
            <a:pPr lvl="1"/>
            <a:r>
              <a:rPr lang="en-GB" sz="2000" dirty="0"/>
              <a:t>The public</a:t>
            </a:r>
          </a:p>
          <a:p>
            <a:pPr lvl="1"/>
            <a:r>
              <a:rPr lang="en-GB" sz="2000" dirty="0"/>
              <a:t>Other pressure group members</a:t>
            </a:r>
          </a:p>
          <a:p>
            <a:pPr lvl="1"/>
            <a:r>
              <a:rPr lang="en-GB" sz="2000" dirty="0"/>
              <a:t>Political parties</a:t>
            </a:r>
          </a:p>
          <a:p>
            <a:pPr lvl="1"/>
            <a:r>
              <a:rPr lang="en-GB" sz="2000" dirty="0"/>
              <a:t>Parliament</a:t>
            </a:r>
          </a:p>
          <a:p>
            <a:pPr lvl="1"/>
            <a:r>
              <a:rPr lang="en-GB" sz="2000" dirty="0"/>
              <a:t>Ministers &amp; Civil servants</a:t>
            </a:r>
          </a:p>
          <a:p>
            <a:pPr lvl="1"/>
            <a:r>
              <a:rPr lang="en-GB" sz="2000" dirty="0"/>
              <a:t>European Union</a:t>
            </a:r>
          </a:p>
          <a:p>
            <a:pPr lvl="1"/>
            <a:r>
              <a:rPr lang="en-GB" sz="2000" dirty="0"/>
              <a:t>The media</a:t>
            </a:r>
          </a:p>
          <a:p>
            <a:pPr lvl="1"/>
            <a:r>
              <a:rPr lang="en-GB" sz="2000" dirty="0"/>
              <a:t>Informal contacts and the Establishment</a:t>
            </a:r>
          </a:p>
          <a:p>
            <a:pPr lvl="1"/>
            <a:endParaRPr lang="en-GB" sz="2000" dirty="0"/>
          </a:p>
        </p:txBody>
      </p:sp>
    </p:spTree>
    <p:extLst>
      <p:ext uri="{BB962C8B-B14F-4D97-AF65-F5344CB8AC3E}">
        <p14:creationId xmlns:p14="http://schemas.microsoft.com/office/powerpoint/2010/main" val="36279655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1A682E9B-EEDC-2944-809C-1D440D860F62}"/>
              </a:ext>
            </a:extLst>
          </p:cNvPr>
          <p:cNvSpPr>
            <a:spLocks noGrp="1" noChangeArrowheads="1"/>
          </p:cNvSpPr>
          <p:nvPr>
            <p:ph type="title"/>
          </p:nvPr>
        </p:nvSpPr>
        <p:spPr/>
        <p:txBody>
          <a:bodyPr/>
          <a:lstStyle/>
          <a:p>
            <a:r>
              <a:rPr lang="en-GB" altLang="en-US"/>
              <a:t>Economic interest groups</a:t>
            </a:r>
          </a:p>
        </p:txBody>
      </p:sp>
      <p:sp>
        <p:nvSpPr>
          <p:cNvPr id="24579" name="Rectangle 3">
            <a:extLst>
              <a:ext uri="{FF2B5EF4-FFF2-40B4-BE49-F238E27FC236}">
                <a16:creationId xmlns:a16="http://schemas.microsoft.com/office/drawing/2014/main" id="{C63E6782-C197-B8A1-1271-41AE588A45F8}"/>
              </a:ext>
            </a:extLst>
          </p:cNvPr>
          <p:cNvSpPr>
            <a:spLocks noGrp="1" noChangeArrowheads="1"/>
          </p:cNvSpPr>
          <p:nvPr>
            <p:ph type="body" idx="1"/>
          </p:nvPr>
        </p:nvSpPr>
        <p:spPr/>
        <p:txBody>
          <a:bodyPr/>
          <a:lstStyle/>
          <a:p>
            <a:pPr>
              <a:lnSpc>
                <a:spcPct val="80000"/>
              </a:lnSpc>
            </a:pPr>
            <a:r>
              <a:rPr lang="en-GB" altLang="en-US" sz="2400" dirty="0"/>
              <a:t>Two of the most powerful forms of pressure group are businesses and trade unions</a:t>
            </a:r>
          </a:p>
          <a:p>
            <a:pPr>
              <a:lnSpc>
                <a:spcPct val="80000"/>
              </a:lnSpc>
            </a:pPr>
            <a:r>
              <a:rPr lang="en-GB" altLang="en-US" sz="2400" dirty="0"/>
              <a:t>Businesses often act like pressure groups because the decisions of government over the economy have a huge impact upon their profits</a:t>
            </a:r>
          </a:p>
          <a:p>
            <a:pPr>
              <a:lnSpc>
                <a:spcPct val="80000"/>
              </a:lnSpc>
            </a:pPr>
            <a:r>
              <a:rPr lang="en-GB" altLang="en-US" sz="2400" dirty="0"/>
              <a:t>As a result of this several businesses have banded together to exert more influence e.g. the Confederation of British Industry (CBI)</a:t>
            </a:r>
          </a:p>
          <a:p>
            <a:pPr>
              <a:lnSpc>
                <a:spcPct val="80000"/>
              </a:lnSpc>
            </a:pPr>
            <a:r>
              <a:rPr lang="en-GB" altLang="en-US" sz="2400" dirty="0"/>
              <a:t>While these groups do not have a formal association with the Conservative party they are closer to it than Labour</a:t>
            </a:r>
          </a:p>
          <a:p>
            <a:pPr>
              <a:lnSpc>
                <a:spcPct val="80000"/>
              </a:lnSpc>
            </a:pPr>
            <a:r>
              <a:rPr lang="en-GB" altLang="en-US" sz="2400" dirty="0"/>
              <a:t>Trade Unions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8C99A4AB-F444-0C5F-094B-CE1B6184D3D2}"/>
              </a:ext>
            </a:extLst>
          </p:cNvPr>
          <p:cNvSpPr>
            <a:spLocks noGrp="1" noChangeArrowheads="1"/>
          </p:cNvSpPr>
          <p:nvPr>
            <p:ph type="title"/>
          </p:nvPr>
        </p:nvSpPr>
        <p:spPr/>
        <p:txBody>
          <a:bodyPr/>
          <a:lstStyle/>
          <a:p>
            <a:r>
              <a:rPr lang="en-GB" altLang="en-US" sz="4000"/>
              <a:t>The growth of professional lobbying</a:t>
            </a:r>
          </a:p>
        </p:txBody>
      </p:sp>
      <p:sp>
        <p:nvSpPr>
          <p:cNvPr id="27651" name="Rectangle 3">
            <a:extLst>
              <a:ext uri="{FF2B5EF4-FFF2-40B4-BE49-F238E27FC236}">
                <a16:creationId xmlns:a16="http://schemas.microsoft.com/office/drawing/2014/main" id="{1A6139D4-B41F-3E58-6563-4F30921911C2}"/>
              </a:ext>
            </a:extLst>
          </p:cNvPr>
          <p:cNvSpPr>
            <a:spLocks noGrp="1" noChangeArrowheads="1"/>
          </p:cNvSpPr>
          <p:nvPr>
            <p:ph type="body" idx="1"/>
          </p:nvPr>
        </p:nvSpPr>
        <p:spPr/>
        <p:txBody>
          <a:bodyPr/>
          <a:lstStyle/>
          <a:p>
            <a:pPr>
              <a:lnSpc>
                <a:spcPct val="90000"/>
              </a:lnSpc>
            </a:pPr>
            <a:r>
              <a:rPr lang="en-GB" altLang="en-US" sz="2600"/>
              <a:t>Professional lobbying has grown rapidly in recent years</a:t>
            </a:r>
          </a:p>
          <a:p>
            <a:pPr>
              <a:lnSpc>
                <a:spcPct val="90000"/>
              </a:lnSpc>
            </a:pPr>
            <a:r>
              <a:rPr lang="en-GB" altLang="en-US" sz="2600"/>
              <a:t>These companies offer to influence policy and effect high level contacts in exchange for payment</a:t>
            </a:r>
          </a:p>
          <a:p>
            <a:pPr>
              <a:lnSpc>
                <a:spcPct val="90000"/>
              </a:lnSpc>
            </a:pPr>
            <a:r>
              <a:rPr lang="en-GB" altLang="en-US" sz="2600"/>
              <a:t>Often the lobbyists are selling the contacts they made during a previous career in parliament or the civil service</a:t>
            </a:r>
          </a:p>
          <a:p>
            <a:pPr>
              <a:lnSpc>
                <a:spcPct val="90000"/>
              </a:lnSpc>
            </a:pPr>
            <a:r>
              <a:rPr lang="en-GB" altLang="en-US" sz="2600"/>
              <a:t>In Britain there are over 60 major lobbying companies and the work is often extremely well paid</a:t>
            </a:r>
          </a:p>
          <a:p>
            <a:pPr>
              <a:lnSpc>
                <a:spcPct val="90000"/>
              </a:lnSpc>
            </a:pPr>
            <a:r>
              <a:rPr lang="en-GB" altLang="en-US" sz="2600"/>
              <a:t>However in recent years it has fallen into disfavour due to the large number of scandals associated with it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3A63F-9090-640E-924A-69548EBBB277}"/>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AE96B410-8F59-BEF2-23AE-26B418BD5397}"/>
              </a:ext>
            </a:extLst>
          </p:cNvPr>
          <p:cNvSpPr>
            <a:spLocks noGrp="1"/>
          </p:cNvSpPr>
          <p:nvPr>
            <p:ph idx="1"/>
          </p:nvPr>
        </p:nvSpPr>
        <p:spPr/>
        <p:txBody>
          <a:bodyPr/>
          <a:lstStyle/>
          <a:p>
            <a:pPr>
              <a:lnSpc>
                <a:spcPct val="90000"/>
              </a:lnSpc>
            </a:pPr>
            <a:r>
              <a:rPr lang="en-GB" altLang="en-US" sz="2400" dirty="0"/>
              <a:t>Explained that formal democratic government structures conceal the myriad hidden contacts between government and organised interests</a:t>
            </a:r>
          </a:p>
          <a:p>
            <a:pPr>
              <a:lnSpc>
                <a:spcPct val="90000"/>
              </a:lnSpc>
            </a:pPr>
            <a:r>
              <a:rPr lang="en-GB" altLang="en-US" sz="2400" dirty="0"/>
              <a:t>Analysed and explained the way in which groups are organised and operate</a:t>
            </a:r>
          </a:p>
          <a:p>
            <a:pPr>
              <a:lnSpc>
                <a:spcPct val="90000"/>
              </a:lnSpc>
            </a:pPr>
            <a:r>
              <a:rPr lang="en-GB" altLang="en-US" sz="2400" dirty="0"/>
              <a:t>Introduced some familiarity with theories regarding this area of government–public interaction</a:t>
            </a:r>
          </a:p>
          <a:p>
            <a:endParaRPr lang="en-GB" dirty="0"/>
          </a:p>
        </p:txBody>
      </p:sp>
    </p:spTree>
    <p:extLst>
      <p:ext uri="{BB962C8B-B14F-4D97-AF65-F5344CB8AC3E}">
        <p14:creationId xmlns:p14="http://schemas.microsoft.com/office/powerpoint/2010/main" val="19227354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3A22F-603A-A3BF-28D3-DBAB17280D6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23A3571-7CE9-10F4-188B-593234354CCD}"/>
              </a:ext>
            </a:extLst>
          </p:cNvPr>
          <p:cNvSpPr>
            <a:spLocks noGrp="1"/>
          </p:cNvSpPr>
          <p:nvPr>
            <p:ph idx="1"/>
          </p:nvPr>
        </p:nvSpPr>
        <p:spPr/>
        <p:txBody>
          <a:bodyPr/>
          <a:lstStyle/>
          <a:p>
            <a:pPr marL="0" indent="0">
              <a:buNone/>
            </a:pPr>
            <a:r>
              <a:rPr lang="en-GB" dirty="0"/>
              <a:t>Jones, B., &amp; Hertner, I. (2022). Politics UK . (Tenth edition). </a:t>
            </a:r>
            <a:r>
              <a:rPr lang="en-GB"/>
              <a:t>Routledge.</a:t>
            </a:r>
          </a:p>
        </p:txBody>
      </p:sp>
    </p:spTree>
    <p:extLst>
      <p:ext uri="{BB962C8B-B14F-4D97-AF65-F5344CB8AC3E}">
        <p14:creationId xmlns:p14="http://schemas.microsoft.com/office/powerpoint/2010/main" val="47099535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353</TotalTime>
  <Words>5293</Words>
  <Application>Microsoft Office PowerPoint</Application>
  <PresentationFormat>On-screen Show (4:3)</PresentationFormat>
  <Paragraphs>191</Paragraphs>
  <Slides>16</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Calibri</vt:lpstr>
      <vt:lpstr>Default Design</vt:lpstr>
      <vt:lpstr> Pressure Groups</vt:lpstr>
      <vt:lpstr>Aims of this lecture</vt:lpstr>
      <vt:lpstr>Introduction</vt:lpstr>
      <vt:lpstr>Pressure groups</vt:lpstr>
      <vt:lpstr>The historical background</vt:lpstr>
      <vt:lpstr>Types of pressure groups</vt:lpstr>
      <vt:lpstr>Pressure groups and government</vt:lpstr>
      <vt:lpstr>Insider-outsider groups</vt:lpstr>
      <vt:lpstr>Insider-outsider groups</vt:lpstr>
      <vt:lpstr>Insider-outsider groups</vt:lpstr>
      <vt:lpstr>Insider-outsider groups</vt:lpstr>
      <vt:lpstr>Aiming for the power points</vt:lpstr>
      <vt:lpstr>Economic interest groups</vt:lpstr>
      <vt:lpstr>The growth of professional lobbying</vt:lpstr>
      <vt:lpstr>Summary</vt:lpstr>
      <vt:lpstr>References</vt:lpstr>
    </vt:vector>
  </TitlesOfParts>
  <Company>Nottingham Trent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10 Pressure Groups</dc:title>
  <dc:creator>ACP3ASHTOMB</dc:creator>
  <cp:lastModifiedBy>Anthony Burns</cp:lastModifiedBy>
  <cp:revision>24</cp:revision>
  <dcterms:created xsi:type="dcterms:W3CDTF">2010-06-19T08:35:35Z</dcterms:created>
  <dcterms:modified xsi:type="dcterms:W3CDTF">2026-06-22T08:22:18Z</dcterms:modified>
</cp:coreProperties>
</file>