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0"/>
  </p:notesMasterIdLst>
  <p:sldIdLst>
    <p:sldId id="318" r:id="rId2"/>
    <p:sldId id="317" r:id="rId3"/>
    <p:sldId id="320" r:id="rId4"/>
    <p:sldId id="313" r:id="rId5"/>
    <p:sldId id="258" r:id="rId6"/>
    <p:sldId id="259" r:id="rId7"/>
    <p:sldId id="314" r:id="rId8"/>
    <p:sldId id="264" r:id="rId9"/>
    <p:sldId id="265" r:id="rId10"/>
    <p:sldId id="309" r:id="rId11"/>
    <p:sldId id="260" r:id="rId12"/>
    <p:sldId id="315" r:id="rId13"/>
    <p:sldId id="316" r:id="rId14"/>
    <p:sldId id="261" r:id="rId15"/>
    <p:sldId id="262" r:id="rId16"/>
    <p:sldId id="266" r:id="rId17"/>
    <p:sldId id="310" r:id="rId18"/>
    <p:sldId id="312"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C14605-2078-4738-8478-CE490F9B09F5}" v="228" dt="2026-03-04T17:49:58.813"/>
    <p1510:client id="{FBD7071E-AFFB-4EBF-BE1A-1D126C3F05B1}" v="206" dt="2026-03-04T18:09:19.9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F63343-409B-4BAC-BD3A-2DF587D74C73}" type="datetimeFigureOut">
              <a:rPr lang="en-US" smtClean="0"/>
              <a:t>3/4/2026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43EC96-184F-45DD-923C-F0ADEE4B34AF}" type="slidenum">
              <a:rPr lang="en-US" smtClean="0"/>
              <a:t>‹#›</a:t>
            </a:fld>
            <a:endParaRPr lang="en-US"/>
          </a:p>
        </p:txBody>
      </p:sp>
    </p:spTree>
    <p:extLst>
      <p:ext uri="{BB962C8B-B14F-4D97-AF65-F5344CB8AC3E}">
        <p14:creationId xmlns:p14="http://schemas.microsoft.com/office/powerpoint/2010/main" val="37133329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88F6D4-C0F6-E56D-D056-83BDC8F084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1C63A2-5972-BD82-8261-EDFD12C4C0D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8C250D5-3442-EBE5-4118-DB93722BBD8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FB65804-3200-3675-B1CE-F479F6271C83}"/>
              </a:ext>
            </a:extLst>
          </p:cNvPr>
          <p:cNvSpPr>
            <a:spLocks noGrp="1"/>
          </p:cNvSpPr>
          <p:nvPr>
            <p:ph type="sldNum" sz="quarter" idx="5"/>
          </p:nvPr>
        </p:nvSpPr>
        <p:spPr/>
        <p:txBody>
          <a:bodyPr/>
          <a:lstStyle/>
          <a:p>
            <a:fld id="{1343EC96-184F-45DD-923C-F0ADEE4B34AF}" type="slidenum">
              <a:rPr lang="en-US" smtClean="0"/>
              <a:t>3</a:t>
            </a:fld>
            <a:endParaRPr lang="en-US"/>
          </a:p>
        </p:txBody>
      </p:sp>
    </p:spTree>
    <p:extLst>
      <p:ext uri="{BB962C8B-B14F-4D97-AF65-F5344CB8AC3E}">
        <p14:creationId xmlns:p14="http://schemas.microsoft.com/office/powerpoint/2010/main" val="33400443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It will be demonstrated in the presentation that </a:t>
            </a:r>
            <a:r>
              <a:rPr lang="en-US" sz="1200" b="0" i="0" kern="1200" err="1">
                <a:solidFill>
                  <a:schemeClr val="tx1"/>
                </a:solidFill>
                <a:effectLst/>
                <a:latin typeface="+mn-lt"/>
                <a:ea typeface="+mn-ea"/>
                <a:cs typeface="+mn-cs"/>
              </a:rPr>
              <a:t>EcoGlow</a:t>
            </a:r>
            <a:r>
              <a:rPr lang="en-US" sz="1200" b="0" i="0" kern="1200">
                <a:solidFill>
                  <a:schemeClr val="tx1"/>
                </a:solidFill>
                <a:effectLst/>
                <a:latin typeface="+mn-lt"/>
                <a:ea typeface="+mn-ea"/>
                <a:cs typeface="+mn-cs"/>
              </a:rPr>
              <a:t> can work and develop. To begin with, I would describe the business: what product I am selling and ,my mission, how I am an eco-friendly luxury refillable brand. I will then provide important market research and a brief financial snapshot to demonstrate that it is capable of making money. The 12-month marketing and branding strategy will be discussed in the third section that demonstrates live advertisements and how the latter will transform awareness into sales. Lastly, I will give a 100,000 pounds expansion plan between months 12 and 24, which will demonstrate how the funds will drive the development and advance profitability over the long term.</a:t>
            </a:r>
          </a:p>
          <a:p>
            <a:br>
              <a:rPr lang="en-US"/>
            </a:br>
            <a:endParaRPr lang="en-US"/>
          </a:p>
        </p:txBody>
      </p:sp>
      <p:sp>
        <p:nvSpPr>
          <p:cNvPr id="4" name="Slide Number Placeholder 3"/>
          <p:cNvSpPr>
            <a:spLocks noGrp="1"/>
          </p:cNvSpPr>
          <p:nvPr>
            <p:ph type="sldNum" sz="quarter" idx="5"/>
          </p:nvPr>
        </p:nvSpPr>
        <p:spPr/>
        <p:txBody>
          <a:bodyPr/>
          <a:lstStyle/>
          <a:p>
            <a:fld id="{1343EC96-184F-45DD-923C-F0ADEE4B34AF}" type="slidenum">
              <a:rPr lang="en-US" smtClean="0"/>
              <a:t>4</a:t>
            </a:fld>
            <a:endParaRPr lang="en-US"/>
          </a:p>
        </p:txBody>
      </p:sp>
    </p:spTree>
    <p:extLst>
      <p:ext uri="{BB962C8B-B14F-4D97-AF65-F5344CB8AC3E}">
        <p14:creationId xmlns:p14="http://schemas.microsoft.com/office/powerpoint/2010/main" val="40507446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Luxury candles are believed to be non-toxic product, but the majority of them are composed of paraffin which is a petroleum product and they emit toxins when they burn. The packaging is also difficult to recycle as the business uses a lot of it. Cardiff does not offer a choice of buying the luxury candles again, thereby ensuring that the consumers have to purchase an entire new candle. It has been observed that 68 percent of the local consumers would prefer to purchase eco-friendly candles, as such, there is a high demand of an environmentally friendly remedy (</a:t>
            </a:r>
            <a:r>
              <a:rPr lang="en-US" sz="1200" b="0" i="0" kern="1200" err="1">
                <a:solidFill>
                  <a:schemeClr val="tx1"/>
                </a:solidFill>
                <a:effectLst/>
                <a:latin typeface="+mn-lt"/>
                <a:ea typeface="+mn-ea"/>
                <a:cs typeface="+mn-cs"/>
              </a:rPr>
              <a:t>Shofiah</a:t>
            </a:r>
            <a:r>
              <a:rPr lang="en-US" sz="1200" b="0" i="0" kern="1200">
                <a:solidFill>
                  <a:schemeClr val="tx1"/>
                </a:solidFill>
                <a:effectLst/>
                <a:latin typeface="+mn-lt"/>
                <a:ea typeface="+mn-ea"/>
                <a:cs typeface="+mn-cs"/>
              </a:rPr>
              <a:t> et al., 2025).</a:t>
            </a:r>
          </a:p>
        </p:txBody>
      </p:sp>
      <p:sp>
        <p:nvSpPr>
          <p:cNvPr id="4" name="Slide Number Placeholder 3"/>
          <p:cNvSpPr>
            <a:spLocks noGrp="1"/>
          </p:cNvSpPr>
          <p:nvPr>
            <p:ph type="sldNum" sz="quarter" idx="5"/>
          </p:nvPr>
        </p:nvSpPr>
        <p:spPr/>
        <p:txBody>
          <a:bodyPr/>
          <a:lstStyle/>
          <a:p>
            <a:fld id="{1343EC96-184F-45DD-923C-F0ADEE4B34AF}" type="slidenum">
              <a:rPr lang="en-US" smtClean="0"/>
              <a:t>5</a:t>
            </a:fld>
            <a:endParaRPr lang="en-US"/>
          </a:p>
        </p:txBody>
      </p:sp>
    </p:spTree>
    <p:extLst>
      <p:ext uri="{BB962C8B-B14F-4D97-AF65-F5344CB8AC3E}">
        <p14:creationId xmlns:p14="http://schemas.microsoft.com/office/powerpoint/2010/main" val="6787854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err="1">
                <a:solidFill>
                  <a:schemeClr val="tx1"/>
                </a:solidFill>
                <a:effectLst/>
                <a:latin typeface="+mn-lt"/>
                <a:ea typeface="+mn-ea"/>
                <a:cs typeface="+mn-cs"/>
              </a:rPr>
              <a:t>EcoGlow</a:t>
            </a:r>
            <a:r>
              <a:rPr lang="en-US" sz="1200" b="0" i="0" kern="1200">
                <a:solidFill>
                  <a:schemeClr val="tx1"/>
                </a:solidFill>
                <a:effectLst/>
                <a:latin typeface="+mn-lt"/>
                <a:ea typeface="+mn-ea"/>
                <a:cs typeface="+mn-cs"/>
              </a:rPr>
              <a:t> is changing the old model of candles by blending the idea of sustainability and high-quality design. The candles are 100 percent soy and coconut wax that burn with less harmful chemicals than petroleum. Refillable bottles make the bottles form a circular use system, which makes customers loyal and </a:t>
            </a:r>
            <a:r>
              <a:rPr lang="en-US" sz="1200" b="0" i="0" kern="1200" err="1">
                <a:solidFill>
                  <a:schemeClr val="tx1"/>
                </a:solidFill>
                <a:effectLst/>
                <a:latin typeface="+mn-lt"/>
                <a:ea typeface="+mn-ea"/>
                <a:cs typeface="+mn-cs"/>
              </a:rPr>
              <a:t>minimises</a:t>
            </a:r>
            <a:r>
              <a:rPr lang="en-US" sz="1200" b="0" i="0" kern="1200">
                <a:solidFill>
                  <a:schemeClr val="tx1"/>
                </a:solidFill>
                <a:effectLst/>
                <a:latin typeface="+mn-lt"/>
                <a:ea typeface="+mn-ea"/>
                <a:cs typeface="+mn-cs"/>
              </a:rPr>
              <a:t> waste to the planet. We are responsible and do not use plastic to package the products and I also source materials in an ethical manner. In addition, my in-store workshops provide an experience that is community-building to people. </a:t>
            </a:r>
            <a:r>
              <a:rPr lang="en-US" sz="1200" b="0" i="0" kern="1200" err="1">
                <a:solidFill>
                  <a:schemeClr val="tx1"/>
                </a:solidFill>
                <a:effectLst/>
                <a:latin typeface="+mn-lt"/>
                <a:ea typeface="+mn-ea"/>
                <a:cs typeface="+mn-cs"/>
              </a:rPr>
              <a:t>EcoGlow</a:t>
            </a:r>
            <a:r>
              <a:rPr lang="en-US" sz="1200" b="0" i="0" kern="1200">
                <a:solidFill>
                  <a:schemeClr val="tx1"/>
                </a:solidFill>
                <a:effectLst/>
                <a:latin typeface="+mn-lt"/>
                <a:ea typeface="+mn-ea"/>
                <a:cs typeface="+mn-cs"/>
              </a:rPr>
              <a:t> is a high-end brand, which continues to be low-priced, at which the beauty, environmental care, and affordability all collide.</a:t>
            </a:r>
            <a:endParaRPr lang="en-US"/>
          </a:p>
        </p:txBody>
      </p:sp>
      <p:sp>
        <p:nvSpPr>
          <p:cNvPr id="4" name="Slide Number Placeholder 3"/>
          <p:cNvSpPr>
            <a:spLocks noGrp="1"/>
          </p:cNvSpPr>
          <p:nvPr>
            <p:ph type="sldNum" sz="quarter" idx="5"/>
          </p:nvPr>
        </p:nvSpPr>
        <p:spPr/>
        <p:txBody>
          <a:bodyPr/>
          <a:lstStyle/>
          <a:p>
            <a:fld id="{1343EC96-184F-45DD-923C-F0ADEE4B34AF}" type="slidenum">
              <a:rPr lang="en-US" smtClean="0"/>
              <a:t>6</a:t>
            </a:fld>
            <a:endParaRPr lang="en-US"/>
          </a:p>
        </p:txBody>
      </p:sp>
    </p:spTree>
    <p:extLst>
      <p:ext uri="{BB962C8B-B14F-4D97-AF65-F5344CB8AC3E}">
        <p14:creationId xmlns:p14="http://schemas.microsoft.com/office/powerpoint/2010/main" val="2889346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err="1">
                <a:solidFill>
                  <a:schemeClr val="tx1"/>
                </a:solidFill>
                <a:effectLst/>
                <a:latin typeface="+mn-lt"/>
                <a:ea typeface="+mn-ea"/>
                <a:cs typeface="+mn-cs"/>
              </a:rPr>
              <a:t>EcoGlow</a:t>
            </a:r>
            <a:r>
              <a:rPr lang="en-US" sz="1200" b="0" i="0" kern="1200">
                <a:solidFill>
                  <a:schemeClr val="tx1"/>
                </a:solidFill>
                <a:effectLst/>
                <a:latin typeface="+mn-lt"/>
                <a:ea typeface="+mn-ea"/>
                <a:cs typeface="+mn-cs"/>
              </a:rPr>
              <a:t> will focus on the style of sustainability and affordable luxury, providing people with the way to be more conscious by the means of perfumes that are ethically made at home. My vision is to be the leading sustainable luxury candle shop in Cardiff after three years, creating awareness and loyalty to the brand. To gauge progress, I am setting four SMART objectives, i.e. achieve a revenue of 60, 000 in the first year, create a digital community of 3, 000 followers, obtain two corporate gifting contracts, and rely on a customer base refill rate of 40%. The opportunity to be the first refillable sustainable luxury candle store in Cardiff makes </a:t>
            </a:r>
            <a:r>
              <a:rPr lang="en-US" sz="1200" b="0" i="0" kern="1200" err="1">
                <a:solidFill>
                  <a:schemeClr val="tx1"/>
                </a:solidFill>
                <a:effectLst/>
                <a:latin typeface="+mn-lt"/>
                <a:ea typeface="+mn-ea"/>
                <a:cs typeface="+mn-cs"/>
              </a:rPr>
              <a:t>EcoGlow</a:t>
            </a:r>
            <a:r>
              <a:rPr lang="en-US" sz="1200" b="0" i="0" kern="1200">
                <a:solidFill>
                  <a:schemeClr val="tx1"/>
                </a:solidFill>
                <a:effectLst/>
                <a:latin typeface="+mn-lt"/>
                <a:ea typeface="+mn-ea"/>
                <a:cs typeface="+mn-cs"/>
              </a:rPr>
              <a:t> have a high chance of winning in the local market.</a:t>
            </a:r>
          </a:p>
          <a:p>
            <a:br>
              <a:rPr lang="en-US"/>
            </a:br>
            <a:endParaRPr lang="en-US"/>
          </a:p>
        </p:txBody>
      </p:sp>
      <p:sp>
        <p:nvSpPr>
          <p:cNvPr id="4" name="Slide Number Placeholder 3"/>
          <p:cNvSpPr>
            <a:spLocks noGrp="1"/>
          </p:cNvSpPr>
          <p:nvPr>
            <p:ph type="sldNum" sz="quarter" idx="5"/>
          </p:nvPr>
        </p:nvSpPr>
        <p:spPr/>
        <p:txBody>
          <a:bodyPr/>
          <a:lstStyle/>
          <a:p>
            <a:fld id="{1343EC96-184F-45DD-923C-F0ADEE4B34AF}" type="slidenum">
              <a:rPr lang="en-US" smtClean="0"/>
              <a:t>7</a:t>
            </a:fld>
            <a:endParaRPr lang="en-US"/>
          </a:p>
        </p:txBody>
      </p:sp>
    </p:spTree>
    <p:extLst>
      <p:ext uri="{BB962C8B-B14F-4D97-AF65-F5344CB8AC3E}">
        <p14:creationId xmlns:p14="http://schemas.microsoft.com/office/powerpoint/2010/main" val="25611898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err="1">
                <a:solidFill>
                  <a:schemeClr val="tx1"/>
                </a:solidFill>
                <a:effectLst/>
                <a:latin typeface="+mn-lt"/>
                <a:ea typeface="+mn-ea"/>
                <a:cs typeface="+mn-cs"/>
              </a:rPr>
              <a:t>EcoGlow</a:t>
            </a:r>
            <a:r>
              <a:rPr lang="en-US" sz="1200" b="0" i="0" kern="1200">
                <a:solidFill>
                  <a:schemeClr val="tx1"/>
                </a:solidFill>
                <a:effectLst/>
                <a:latin typeface="+mn-lt"/>
                <a:ea typeface="+mn-ea"/>
                <a:cs typeface="+mn-cs"/>
              </a:rPr>
              <a:t> has an opportunity in the market both in the local and national demand. Sustainable retailing in UK is on the rise and consumerism of ethical products is no longer an exception of select individuals. The primary study also indicates that 72 percent of the population would be willing to spend a small extra to buy an environmentally friendly packaging, which will justify our pricing strategy that is expensive and affordable (</a:t>
            </a:r>
            <a:r>
              <a:rPr lang="en-US" sz="1200" b="0" i="0" kern="1200" err="1">
                <a:solidFill>
                  <a:schemeClr val="tx1"/>
                </a:solidFill>
                <a:effectLst/>
                <a:latin typeface="+mn-lt"/>
                <a:ea typeface="+mn-ea"/>
                <a:cs typeface="+mn-cs"/>
              </a:rPr>
              <a:t>Alenazi</a:t>
            </a:r>
            <a:r>
              <a:rPr lang="en-US" sz="1200" b="0" i="0" kern="1200">
                <a:solidFill>
                  <a:schemeClr val="tx1"/>
                </a:solidFill>
                <a:effectLst/>
                <a:latin typeface="+mn-lt"/>
                <a:ea typeface="+mn-ea"/>
                <a:cs typeface="+mn-cs"/>
              </a:rPr>
              <a:t>, 2025). Moreover, two out of five individuals make purchases of candles at least once a month which implies that we might have repeat customers. In good location of the store in Morgan Arcade, </a:t>
            </a:r>
            <a:r>
              <a:rPr lang="en-US" sz="1200" b="0" i="0" kern="1200" err="1">
                <a:solidFill>
                  <a:schemeClr val="tx1"/>
                </a:solidFill>
                <a:effectLst/>
                <a:latin typeface="+mn-lt"/>
                <a:ea typeface="+mn-ea"/>
                <a:cs typeface="+mn-cs"/>
              </a:rPr>
              <a:t>EcoGlow</a:t>
            </a:r>
            <a:r>
              <a:rPr lang="en-US" sz="1200" b="0" i="0" kern="1200">
                <a:solidFill>
                  <a:schemeClr val="tx1"/>
                </a:solidFill>
                <a:effectLst/>
                <a:latin typeface="+mn-lt"/>
                <a:ea typeface="+mn-ea"/>
                <a:cs typeface="+mn-cs"/>
              </a:rPr>
              <a:t> will be located in a busy, lifestyle shopping location that will appeal to target market segment of environmentally friendly consumers between 20-45 years of age.</a:t>
            </a:r>
            <a:endParaRPr lang="en-US"/>
          </a:p>
        </p:txBody>
      </p:sp>
      <p:sp>
        <p:nvSpPr>
          <p:cNvPr id="4" name="Slide Number Placeholder 3"/>
          <p:cNvSpPr>
            <a:spLocks noGrp="1"/>
          </p:cNvSpPr>
          <p:nvPr>
            <p:ph type="sldNum" sz="quarter" idx="5"/>
          </p:nvPr>
        </p:nvSpPr>
        <p:spPr/>
        <p:txBody>
          <a:bodyPr/>
          <a:lstStyle/>
          <a:p>
            <a:fld id="{1343EC96-184F-45DD-923C-F0ADEE4B34AF}" type="slidenum">
              <a:rPr lang="en-US" smtClean="0"/>
              <a:t>8</a:t>
            </a:fld>
            <a:endParaRPr lang="en-US"/>
          </a:p>
        </p:txBody>
      </p:sp>
    </p:spTree>
    <p:extLst>
      <p:ext uri="{BB962C8B-B14F-4D97-AF65-F5344CB8AC3E}">
        <p14:creationId xmlns:p14="http://schemas.microsoft.com/office/powerpoint/2010/main" val="39404748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err="1">
                <a:solidFill>
                  <a:schemeClr val="tx1"/>
                </a:solidFill>
                <a:effectLst/>
                <a:latin typeface="+mn-lt"/>
                <a:ea typeface="+mn-ea"/>
                <a:cs typeface="+mn-cs"/>
              </a:rPr>
              <a:t>EcoGlow</a:t>
            </a:r>
            <a:r>
              <a:rPr lang="en-US" sz="1200" b="0" i="0" kern="1200">
                <a:solidFill>
                  <a:schemeClr val="tx1"/>
                </a:solidFill>
                <a:effectLst/>
                <a:latin typeface="+mn-lt"/>
                <a:ea typeface="+mn-ea"/>
                <a:cs typeface="+mn-cs"/>
              </a:rPr>
              <a:t> has a well-differentiated and focused revenue strategy that is intended to be sustainable and scalable. The income is derived by selling high-end retail candles that can fit in the high-end luxury segment. The primary difference is the refill system, which promotes repeat purchases, enriches the lifetime worth of customers, and </a:t>
            </a:r>
            <a:r>
              <a:rPr lang="en-US" sz="1200" b="0" i="0" kern="1200" err="1">
                <a:solidFill>
                  <a:schemeClr val="tx1"/>
                </a:solidFill>
                <a:effectLst/>
                <a:latin typeface="+mn-lt"/>
                <a:ea typeface="+mn-ea"/>
                <a:cs typeface="+mn-cs"/>
              </a:rPr>
              <a:t>minimises</a:t>
            </a:r>
            <a:r>
              <a:rPr lang="en-US" sz="1200" b="0" i="0" kern="1200">
                <a:solidFill>
                  <a:schemeClr val="tx1"/>
                </a:solidFill>
                <a:effectLst/>
                <a:latin typeface="+mn-lt"/>
                <a:ea typeface="+mn-ea"/>
                <a:cs typeface="+mn-cs"/>
              </a:rPr>
              <a:t> the long-term customer acquisition cost. Candle-making courses that require payment are also used to bring additional money and create a deeper brand loyalty since the community participates. Along with a visit in-store, </a:t>
            </a:r>
            <a:r>
              <a:rPr lang="en-US" sz="1200" b="0" i="0" kern="1200" err="1">
                <a:solidFill>
                  <a:schemeClr val="tx1"/>
                </a:solidFill>
                <a:effectLst/>
                <a:latin typeface="+mn-lt"/>
                <a:ea typeface="+mn-ea"/>
                <a:cs typeface="+mn-cs"/>
              </a:rPr>
              <a:t>EcoGlow</a:t>
            </a:r>
            <a:r>
              <a:rPr lang="en-US" sz="1200" b="0" i="0" kern="1200">
                <a:solidFill>
                  <a:schemeClr val="tx1"/>
                </a:solidFill>
                <a:effectLst/>
                <a:latin typeface="+mn-lt"/>
                <a:ea typeface="+mn-ea"/>
                <a:cs typeface="+mn-cs"/>
              </a:rPr>
              <a:t> will have corporate gift collections to its B2B customers and subscription boxes that will guarantee predictable repeat revenue. It is a multi-stream strategy that eliminates the reliance on one channel, provides a steady cash stream, and promotes potential growth in the long term (Sun et al., 2025).</a:t>
            </a:r>
          </a:p>
          <a:p>
            <a:br>
              <a:rPr lang="en-US"/>
            </a:br>
            <a:endParaRPr lang="en-US"/>
          </a:p>
        </p:txBody>
      </p:sp>
      <p:sp>
        <p:nvSpPr>
          <p:cNvPr id="4" name="Slide Number Placeholder 3"/>
          <p:cNvSpPr>
            <a:spLocks noGrp="1"/>
          </p:cNvSpPr>
          <p:nvPr>
            <p:ph type="sldNum" sz="quarter" idx="5"/>
          </p:nvPr>
        </p:nvSpPr>
        <p:spPr/>
        <p:txBody>
          <a:bodyPr/>
          <a:lstStyle/>
          <a:p>
            <a:fld id="{1343EC96-184F-45DD-923C-F0ADEE4B34AF}" type="slidenum">
              <a:rPr lang="en-US" smtClean="0"/>
              <a:t>9</a:t>
            </a:fld>
            <a:endParaRPr lang="en-US"/>
          </a:p>
        </p:txBody>
      </p:sp>
    </p:spTree>
    <p:extLst>
      <p:ext uri="{BB962C8B-B14F-4D97-AF65-F5344CB8AC3E}">
        <p14:creationId xmlns:p14="http://schemas.microsoft.com/office/powerpoint/2010/main" val="6964994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The financial outlook of the company is realistic and conservative. The revenue is projected to be 60,000 during the first year since brand awareness will be minimal during the period and the monthly sales will remain unchanged. A 60% gross margin would provide the business with strong stability and we will be able to reinvest on marketing and expansion. A tight cost management would allow us to break even in month 8, which </a:t>
            </a:r>
            <a:r>
              <a:rPr lang="en-US" sz="1200" b="0" i="0" kern="1200" err="1">
                <a:solidFill>
                  <a:schemeClr val="tx1"/>
                </a:solidFill>
                <a:effectLst/>
                <a:latin typeface="+mn-lt"/>
                <a:ea typeface="+mn-ea"/>
                <a:cs typeface="+mn-cs"/>
              </a:rPr>
              <a:t>minimises</a:t>
            </a:r>
            <a:r>
              <a:rPr lang="en-US" sz="1200" b="0" i="0" kern="1200">
                <a:solidFill>
                  <a:schemeClr val="tx1"/>
                </a:solidFill>
                <a:effectLst/>
                <a:latin typeface="+mn-lt"/>
                <a:ea typeface="+mn-ea"/>
                <a:cs typeface="+mn-cs"/>
              </a:rPr>
              <a:t> financial risk in the long term. The high seasonal demand particularly during festivals such as Christmas and other gift giving periods benefits the candle sales as most of their sales are made in these periods and hence make it more lucrative (Hoque et al., 2025). Year 2 should see a significant revenue increase due to new investment and move to e-commerce and wholesale, and an opportunity to increase faster and sustainably.</a:t>
            </a:r>
          </a:p>
        </p:txBody>
      </p:sp>
      <p:sp>
        <p:nvSpPr>
          <p:cNvPr id="4" name="Slide Number Placeholder 3"/>
          <p:cNvSpPr>
            <a:spLocks noGrp="1"/>
          </p:cNvSpPr>
          <p:nvPr>
            <p:ph type="sldNum" sz="quarter" idx="5"/>
          </p:nvPr>
        </p:nvSpPr>
        <p:spPr/>
        <p:txBody>
          <a:bodyPr/>
          <a:lstStyle/>
          <a:p>
            <a:fld id="{1343EC96-184F-45DD-923C-F0ADEE4B34AF}" type="slidenum">
              <a:rPr lang="en-US" smtClean="0"/>
              <a:t>10</a:t>
            </a:fld>
            <a:endParaRPr lang="en-US"/>
          </a:p>
        </p:txBody>
      </p:sp>
    </p:spTree>
    <p:extLst>
      <p:ext uri="{BB962C8B-B14F-4D97-AF65-F5344CB8AC3E}">
        <p14:creationId xmlns:p14="http://schemas.microsoft.com/office/powerpoint/2010/main" val="18469848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EcoGlow</a:t>
            </a:r>
            <a:r>
              <a:rPr lang="en-US"/>
              <a:t> prefers to appear as a luxury brand, which as a green one, rather than as a candle store. The luxurious house perfume segment requires a powerful visual image. The brand is lucid at all touchpoints with customers, through a regular Instagram grid, recyclable minimalist packaging, and professional print content. This reliability creates recognition and perceived value which are used in making a decision of what people will purchase.</a:t>
            </a:r>
          </a:p>
          <a:p>
            <a:endParaRPr lang="en-US"/>
          </a:p>
          <a:p>
            <a:r>
              <a:rPr lang="en-US" err="1"/>
              <a:t>EcoGlow</a:t>
            </a:r>
            <a:r>
              <a:rPr lang="en-US"/>
              <a:t> is placed in the low end luxury market. That will imply that customers receive quality design and ingredients without being charged excessively. Combining sustainability and style, </a:t>
            </a:r>
            <a:r>
              <a:rPr lang="en-US" err="1"/>
              <a:t>EcoGlow</a:t>
            </a:r>
            <a:r>
              <a:rPr lang="en-US"/>
              <a:t> will appeal to environmentally conscious consumers aged between 20-45 years that are interested in ethical purchasing and, at the same time, fashionable products.</a:t>
            </a:r>
          </a:p>
          <a:p>
            <a:endParaRPr lang="en-US"/>
          </a:p>
          <a:p>
            <a:r>
              <a:rPr lang="en-US" err="1"/>
              <a:t>EcoGlow</a:t>
            </a:r>
            <a:r>
              <a:rPr lang="en-US"/>
              <a:t> can create a local reputation by collaborating with lifestyle influencers in Cardiff. Such collaborations make real suggestions and earn the confidence of the target market. Local social networks and business ecosystems contribute significantly to the visibility and development of the brand (Huggins et al., 2023). Collaborating with local creators allows </a:t>
            </a:r>
            <a:r>
              <a:rPr lang="en-US" err="1"/>
              <a:t>EcoGlow</a:t>
            </a:r>
            <a:r>
              <a:rPr lang="en-US"/>
              <a:t> to engage the locals and make the brand appear authentic and convert such backing into sales by means of a validated social stance.</a:t>
            </a:r>
          </a:p>
        </p:txBody>
      </p:sp>
      <p:sp>
        <p:nvSpPr>
          <p:cNvPr id="4" name="Slide Number Placeholder 3"/>
          <p:cNvSpPr>
            <a:spLocks noGrp="1"/>
          </p:cNvSpPr>
          <p:nvPr>
            <p:ph type="sldNum" sz="quarter" idx="5"/>
          </p:nvPr>
        </p:nvSpPr>
        <p:spPr/>
        <p:txBody>
          <a:bodyPr/>
          <a:lstStyle/>
          <a:p>
            <a:fld id="{1343EC96-184F-45DD-923C-F0ADEE4B34AF}" type="slidenum">
              <a:rPr lang="en-US" smtClean="0"/>
              <a:t>11</a:t>
            </a:fld>
            <a:endParaRPr lang="en-US"/>
          </a:p>
        </p:txBody>
      </p:sp>
    </p:spTree>
    <p:extLst>
      <p:ext uri="{BB962C8B-B14F-4D97-AF65-F5344CB8AC3E}">
        <p14:creationId xmlns:p14="http://schemas.microsoft.com/office/powerpoint/2010/main" val="14379532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12-month </a:t>
            </a:r>
            <a:r>
              <a:rPr lang="en-US" err="1"/>
              <a:t>EcoGlow</a:t>
            </a:r>
            <a:r>
              <a:rPr lang="en-US"/>
              <a:t> marketing plan will enable the company to gain more brand awareness, move the purchasing </a:t>
            </a:r>
            <a:r>
              <a:rPr lang="en-US" err="1"/>
              <a:t>behaviour</a:t>
            </a:r>
            <a:r>
              <a:rPr lang="en-US"/>
              <a:t> and attract additional revenue. The former is to expand in social media. In the first year, I aim at having 3,000 committed followers. This is rather than just the number of followers and I  am interested in the manner in which they connect and the number who do buy. I shall gain the trust through reel, behind-the-scene candle make-ups and posts that educate about sustainability. These assist ethical shoppers to make a purchase decision.</a:t>
            </a:r>
          </a:p>
          <a:p>
            <a:endParaRPr lang="en-US"/>
          </a:p>
          <a:p>
            <a:r>
              <a:rPr lang="en-US"/>
              <a:t>Refill and Save campaign is extremely significant. Refill will be offered at a 15 percent discount to ensure that customers do not go to other shops. This will add value to the long-term customers and reduce the cost of acquiring new customers. It is also in </a:t>
            </a:r>
            <a:r>
              <a:rPr lang="en-US" err="1"/>
              <a:t>favour</a:t>
            </a:r>
            <a:r>
              <a:rPr lang="en-US"/>
              <a:t> of green image of </a:t>
            </a:r>
            <a:r>
              <a:rPr lang="en-US" err="1"/>
              <a:t>EcoGlow</a:t>
            </a:r>
            <a:r>
              <a:rPr lang="en-US"/>
              <a:t> in the sense that it encourages reusing and recycling.</a:t>
            </a:r>
          </a:p>
          <a:p>
            <a:endParaRPr lang="en-US"/>
          </a:p>
          <a:p>
            <a:r>
              <a:rPr lang="en-US"/>
              <a:t>Seasonal marketing is necessary to run the candle and gifts business. The seasons of Christmas and Mother Day are the times when people spend more and seek special gifts (</a:t>
            </a:r>
            <a:r>
              <a:rPr lang="en-US" err="1"/>
              <a:t>Ingmarsson</a:t>
            </a:r>
            <a:r>
              <a:rPr lang="en-US"/>
              <a:t> et al., 2024). Gifts and bundles of limited-edition scents create the sense that the offers are urgent and increase the average selling price. The scheme transforms brand recognition into increased sales by incorporating online communication, loyalty, and demand of the season.</a:t>
            </a:r>
          </a:p>
        </p:txBody>
      </p:sp>
      <p:sp>
        <p:nvSpPr>
          <p:cNvPr id="4" name="Slide Number Placeholder 3"/>
          <p:cNvSpPr>
            <a:spLocks noGrp="1"/>
          </p:cNvSpPr>
          <p:nvPr>
            <p:ph type="sldNum" sz="quarter" idx="5"/>
          </p:nvPr>
        </p:nvSpPr>
        <p:spPr/>
        <p:txBody>
          <a:bodyPr/>
          <a:lstStyle/>
          <a:p>
            <a:fld id="{1343EC96-184F-45DD-923C-F0ADEE4B34AF}" type="slidenum">
              <a:rPr lang="en-US" smtClean="0"/>
              <a:t>12</a:t>
            </a:fld>
            <a:endParaRPr lang="en-US"/>
          </a:p>
        </p:txBody>
      </p:sp>
    </p:spTree>
    <p:extLst>
      <p:ext uri="{BB962C8B-B14F-4D97-AF65-F5344CB8AC3E}">
        <p14:creationId xmlns:p14="http://schemas.microsoft.com/office/powerpoint/2010/main" val="6551189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err="1">
                <a:solidFill>
                  <a:schemeClr val="tx1"/>
                </a:solidFill>
                <a:effectLst/>
                <a:latin typeface="+mn-lt"/>
                <a:ea typeface="+mn-ea"/>
                <a:cs typeface="+mn-cs"/>
              </a:rPr>
              <a:t>EcoGlow</a:t>
            </a:r>
            <a:r>
              <a:rPr lang="en-US" sz="1200" b="0" i="0" kern="1200">
                <a:solidFill>
                  <a:schemeClr val="tx1"/>
                </a:solidFill>
                <a:effectLst/>
                <a:latin typeface="+mn-lt"/>
                <a:ea typeface="+mn-ea"/>
                <a:cs typeface="+mn-cs"/>
              </a:rPr>
              <a:t> is the only refillable luxury candle shop in Cardiff, which can be considered a competitive advantage. Its products are premium and environmental friendly. The gross margin of 60 percent will provide the business with good finances and reinvestment possibilities. However, operating as a sole trader means that you are the company and it is difficult to raise large capital in the initial years. Expansion opportunities are also good, particularly when the company goes online, acquires corporate gifting deals and collaborates with Welsh boutique wholesalers. All these diversify the sources of income. External threats are manufacturers of luxuries with good brands and potential economic recessions that reduce the expenditures of individuals (Srivastava et al., 2024). Nevertheless, the increased interest of the customers in sustainability maintains the demand at the same level.</a:t>
            </a:r>
          </a:p>
        </p:txBody>
      </p:sp>
      <p:sp>
        <p:nvSpPr>
          <p:cNvPr id="4" name="Slide Number Placeholder 3"/>
          <p:cNvSpPr>
            <a:spLocks noGrp="1"/>
          </p:cNvSpPr>
          <p:nvPr>
            <p:ph type="sldNum" sz="quarter" idx="5"/>
          </p:nvPr>
        </p:nvSpPr>
        <p:spPr/>
        <p:txBody>
          <a:bodyPr/>
          <a:lstStyle/>
          <a:p>
            <a:fld id="{1343EC96-184F-45DD-923C-F0ADEE4B34AF}" type="slidenum">
              <a:rPr lang="en-US" smtClean="0"/>
              <a:t>14</a:t>
            </a:fld>
            <a:endParaRPr lang="en-US"/>
          </a:p>
        </p:txBody>
      </p:sp>
    </p:spTree>
    <p:extLst>
      <p:ext uri="{BB962C8B-B14F-4D97-AF65-F5344CB8AC3E}">
        <p14:creationId xmlns:p14="http://schemas.microsoft.com/office/powerpoint/2010/main" val="15223893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£100,000 will be spent well to make </a:t>
            </a:r>
            <a:r>
              <a:rPr lang="en-US" err="1"/>
              <a:t>EcoGlow</a:t>
            </a:r>
            <a:r>
              <a:rPr lang="en-US"/>
              <a:t> a multi-channel sustainable lifestyle brand rather than a single boutique. The biggest expenditure of £35,000 will be the second store in the Cardiff city </a:t>
            </a:r>
            <a:r>
              <a:rPr lang="en-US" err="1"/>
              <a:t>centre</a:t>
            </a:r>
            <a:r>
              <a:rPr lang="en-US"/>
              <a:t>. The presence of two locations will increase brand awareness, it will be easier to shop, and introduce more shoppers to the high-foot-traffic retail space. This lessens the use of a single source of income and concentrates income at the local level.</a:t>
            </a:r>
          </a:p>
          <a:p>
            <a:endParaRPr lang="en-US"/>
          </a:p>
          <a:p>
            <a:r>
              <a:rPr lang="en-US"/>
              <a:t>To put up a complete e-commerce site we will incur a cost of £20, 000. This will enable us to expand in the entire UK. It is possible to get profits in Cardiff alone, without any additional expenses of opening new stores because </a:t>
            </a:r>
            <a:r>
              <a:rPr lang="en-US" err="1"/>
              <a:t>EcoGlow</a:t>
            </a:r>
            <a:r>
              <a:rPr lang="en-US"/>
              <a:t> has a national online store, which can get more than in Cardiff. It will be easy to provide refill subscriptions, workshop booking, and corporate gift arrangements on the site which will provide a smooth channel in all the channels.</a:t>
            </a:r>
          </a:p>
          <a:p>
            <a:endParaRPr lang="en-US"/>
          </a:p>
          <a:p>
            <a:r>
              <a:rPr lang="en-US"/>
              <a:t>A second funding of £15,000 will be used in the expansion of marketing. It will invest in paid online ads and influencer deals and seasonal promotions to boost sales and brand awareness. This advertising will provide the new outlet and the online shop with high initial interest.</a:t>
            </a:r>
          </a:p>
          <a:p>
            <a:endParaRPr lang="en-US"/>
          </a:p>
          <a:p>
            <a:r>
              <a:rPr lang="en-US"/>
              <a:t>We shall invest £10000 in superior production machines. This not only makes operation more effective, but also allows us to produce more, and retains the 60% gross margin through the reduction of per-unit costs. The increased efficiency also contributes to the increased demand at the peak seasons like Christmas.</a:t>
            </a:r>
          </a:p>
          <a:p>
            <a:endParaRPr lang="en-US"/>
          </a:p>
          <a:p>
            <a:r>
              <a:rPr lang="en-US"/>
              <a:t>Lastly, £20,000 will be used to employ additional personnel to operate the business in a smooth manner. The new skilled staff will ensure the quality of service and assist with conducting the workshops providing the customers with a similar experience across all channels.</a:t>
            </a:r>
          </a:p>
          <a:p>
            <a:endParaRPr lang="en-US"/>
          </a:p>
          <a:p>
            <a:r>
              <a:rPr lang="en-US"/>
              <a:t>This is a transparent investment strategy that is going to provide quantifiable financial improvement. I anticipate increased revenue over the low 24 months: during Year 1, approximately, we anticipate revenue of about 60,000 and during Year 2, the anticipated revenue is more than 150,000. The expansion is through the opening of new shops, online selling throughout the UK, increasing subscription, and widening B2B corporate gifting. That is not the money that is keeping the business alive, but the continued growth with profitable expansion on a long-term strategic timeline of an amount </a:t>
            </a:r>
            <a:r>
              <a:rPr lang="en-US" err="1"/>
              <a:t>totalling</a:t>
            </a:r>
            <a:r>
              <a:rPr lang="en-US"/>
              <a:t> £100,000.</a:t>
            </a:r>
          </a:p>
        </p:txBody>
      </p:sp>
      <p:sp>
        <p:nvSpPr>
          <p:cNvPr id="4" name="Slide Number Placeholder 3"/>
          <p:cNvSpPr>
            <a:spLocks noGrp="1"/>
          </p:cNvSpPr>
          <p:nvPr>
            <p:ph type="sldNum" sz="quarter" idx="5"/>
          </p:nvPr>
        </p:nvSpPr>
        <p:spPr/>
        <p:txBody>
          <a:bodyPr/>
          <a:lstStyle/>
          <a:p>
            <a:fld id="{1343EC96-184F-45DD-923C-F0ADEE4B34AF}" type="slidenum">
              <a:rPr lang="en-US" smtClean="0"/>
              <a:t>15</a:t>
            </a:fld>
            <a:endParaRPr lang="en-US"/>
          </a:p>
        </p:txBody>
      </p:sp>
    </p:spTree>
    <p:extLst>
      <p:ext uri="{BB962C8B-B14F-4D97-AF65-F5344CB8AC3E}">
        <p14:creationId xmlns:p14="http://schemas.microsoft.com/office/powerpoint/2010/main" val="16018340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err="1">
                <a:solidFill>
                  <a:schemeClr val="tx1"/>
                </a:solidFill>
                <a:effectLst/>
                <a:latin typeface="+mn-lt"/>
                <a:ea typeface="+mn-ea"/>
                <a:cs typeface="+mn-cs"/>
              </a:rPr>
              <a:t>EcoGlow</a:t>
            </a:r>
            <a:r>
              <a:rPr lang="en-US" sz="1200" b="0" i="0" kern="1200">
                <a:solidFill>
                  <a:schemeClr val="tx1"/>
                </a:solidFill>
                <a:effectLst/>
                <a:latin typeface="+mn-lt"/>
                <a:ea typeface="+mn-ea"/>
                <a:cs typeface="+mn-cs"/>
              </a:rPr>
              <a:t> is a viable business venture. It is smart and makes money. The company has a 60 percent margin, but at the same time, its prices remain affordable enough to attract those who desire a small extravagance. Refillable containers will give </a:t>
            </a:r>
            <a:r>
              <a:rPr lang="en-US" sz="1200" b="0" i="0" kern="1200" err="1">
                <a:solidFill>
                  <a:schemeClr val="tx1"/>
                </a:solidFill>
                <a:effectLst/>
                <a:latin typeface="+mn-lt"/>
                <a:ea typeface="+mn-ea"/>
                <a:cs typeface="+mn-cs"/>
              </a:rPr>
              <a:t>EcoGlow</a:t>
            </a:r>
            <a:r>
              <a:rPr lang="en-US" sz="1200" b="0" i="0" kern="1200">
                <a:solidFill>
                  <a:schemeClr val="tx1"/>
                </a:solidFill>
                <a:effectLst/>
                <a:latin typeface="+mn-lt"/>
                <a:ea typeface="+mn-ea"/>
                <a:cs typeface="+mn-cs"/>
              </a:rPr>
              <a:t> repeat and long-term customers, which will provide it with consistent revenue. The brand is keeping up with the trend of individuals seeking sustainable and ethical purchases. </a:t>
            </a:r>
            <a:r>
              <a:rPr lang="en-US" sz="1200" b="0" i="0" kern="1200" err="1">
                <a:solidFill>
                  <a:schemeClr val="tx1"/>
                </a:solidFill>
                <a:effectLst/>
                <a:latin typeface="+mn-lt"/>
                <a:ea typeface="+mn-ea"/>
                <a:cs typeface="+mn-cs"/>
              </a:rPr>
              <a:t>EcoGlow</a:t>
            </a:r>
            <a:r>
              <a:rPr lang="en-US" sz="1200" b="0" i="0" kern="1200">
                <a:solidFill>
                  <a:schemeClr val="tx1"/>
                </a:solidFill>
                <a:effectLst/>
                <a:latin typeface="+mn-lt"/>
                <a:ea typeface="+mn-ea"/>
                <a:cs typeface="+mn-cs"/>
              </a:rPr>
              <a:t> is not only a store as it has a clear visual style and a good position in the community which could be developed in a lifestyle brand. </a:t>
            </a:r>
            <a:r>
              <a:rPr lang="en-US" sz="1200" b="0" i="0" kern="1200" err="1">
                <a:solidFill>
                  <a:schemeClr val="tx1"/>
                </a:solidFill>
                <a:effectLst/>
                <a:latin typeface="+mn-lt"/>
                <a:ea typeface="+mn-ea"/>
                <a:cs typeface="+mn-cs"/>
              </a:rPr>
              <a:t>EcoGlow</a:t>
            </a:r>
            <a:r>
              <a:rPr lang="en-US" sz="1200" b="0" i="0" kern="1200">
                <a:solidFill>
                  <a:schemeClr val="tx1"/>
                </a:solidFill>
                <a:effectLst/>
                <a:latin typeface="+mn-lt"/>
                <a:ea typeface="+mn-ea"/>
                <a:cs typeface="+mn-cs"/>
              </a:rPr>
              <a:t> is not a candle alone and is a green lifestyle.</a:t>
            </a:r>
            <a:endParaRPr lang="en-US"/>
          </a:p>
        </p:txBody>
      </p:sp>
      <p:sp>
        <p:nvSpPr>
          <p:cNvPr id="4" name="Slide Number Placeholder 3"/>
          <p:cNvSpPr>
            <a:spLocks noGrp="1"/>
          </p:cNvSpPr>
          <p:nvPr>
            <p:ph type="sldNum" sz="quarter" idx="5"/>
          </p:nvPr>
        </p:nvSpPr>
        <p:spPr/>
        <p:txBody>
          <a:bodyPr/>
          <a:lstStyle/>
          <a:p>
            <a:fld id="{1343EC96-184F-45DD-923C-F0ADEE4B34AF}" type="slidenum">
              <a:rPr lang="en-US" smtClean="0"/>
              <a:t>16</a:t>
            </a:fld>
            <a:endParaRPr lang="en-US"/>
          </a:p>
        </p:txBody>
      </p:sp>
    </p:spTree>
    <p:extLst>
      <p:ext uri="{BB962C8B-B14F-4D97-AF65-F5344CB8AC3E}">
        <p14:creationId xmlns:p14="http://schemas.microsoft.com/office/powerpoint/2010/main" val="19687157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33BE7-6B0C-1784-30F5-E2372AFA8DF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IN"/>
          </a:p>
        </p:txBody>
      </p:sp>
      <p:sp>
        <p:nvSpPr>
          <p:cNvPr id="3" name="Subtitle 2">
            <a:extLst>
              <a:ext uri="{FF2B5EF4-FFF2-40B4-BE49-F238E27FC236}">
                <a16:creationId xmlns:a16="http://schemas.microsoft.com/office/drawing/2014/main" id="{129ED949-ECE7-C72D-30C8-2ED1BA2C1C3C}"/>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6061EB56-C9B5-36F3-1723-2285777C4E3F}"/>
              </a:ext>
            </a:extLst>
          </p:cNvPr>
          <p:cNvSpPr>
            <a:spLocks noGrp="1"/>
          </p:cNvSpPr>
          <p:nvPr>
            <p:ph type="dt" sz="half" idx="10"/>
          </p:nvPr>
        </p:nvSpPr>
        <p:spPr/>
        <p:txBody>
          <a:bodyPr/>
          <a:lstStyle/>
          <a:p>
            <a:fld id="{43EF0648-3803-455C-ACE6-0800FCF386A4}" type="datetimeFigureOut">
              <a:rPr lang="en-IN" smtClean="0"/>
              <a:t>04-03-2026</a:t>
            </a:fld>
            <a:endParaRPr lang="en-IN"/>
          </a:p>
        </p:txBody>
      </p:sp>
      <p:sp>
        <p:nvSpPr>
          <p:cNvPr id="5" name="Footer Placeholder 4">
            <a:extLst>
              <a:ext uri="{FF2B5EF4-FFF2-40B4-BE49-F238E27FC236}">
                <a16:creationId xmlns:a16="http://schemas.microsoft.com/office/drawing/2014/main" id="{5A3118B2-D9D2-FC18-4063-BE3D239C189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AEE0A6C-5C01-924D-4A93-1146DAD96D1E}"/>
              </a:ext>
            </a:extLst>
          </p:cNvPr>
          <p:cNvSpPr>
            <a:spLocks noGrp="1"/>
          </p:cNvSpPr>
          <p:nvPr>
            <p:ph type="sldNum" sz="quarter" idx="12"/>
          </p:nvPr>
        </p:nvSpPr>
        <p:spPr/>
        <p:txBody>
          <a:bodyPr/>
          <a:lstStyle/>
          <a:p>
            <a:fld id="{D0C9D8C7-D881-4AB0-A990-7C712F8F241B}" type="slidenum">
              <a:rPr lang="en-IN" smtClean="0"/>
              <a:t>‹#›</a:t>
            </a:fld>
            <a:endParaRPr lang="en-IN"/>
          </a:p>
        </p:txBody>
      </p:sp>
    </p:spTree>
    <p:extLst>
      <p:ext uri="{BB962C8B-B14F-4D97-AF65-F5344CB8AC3E}">
        <p14:creationId xmlns:p14="http://schemas.microsoft.com/office/powerpoint/2010/main" val="42876720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EE04F-1AC6-209B-826E-4E6483B032EB}"/>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BF286810-9050-CDA3-CA53-05500C2CDC6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B8075295-3240-0F37-24B0-F7EE7D83013B}"/>
              </a:ext>
            </a:extLst>
          </p:cNvPr>
          <p:cNvSpPr>
            <a:spLocks noGrp="1"/>
          </p:cNvSpPr>
          <p:nvPr>
            <p:ph type="dt" sz="half" idx="10"/>
          </p:nvPr>
        </p:nvSpPr>
        <p:spPr/>
        <p:txBody>
          <a:bodyPr/>
          <a:lstStyle/>
          <a:p>
            <a:fld id="{43EF0648-3803-455C-ACE6-0800FCF386A4}" type="datetimeFigureOut">
              <a:rPr lang="en-IN" smtClean="0"/>
              <a:t>04-03-2026</a:t>
            </a:fld>
            <a:endParaRPr lang="en-IN"/>
          </a:p>
        </p:txBody>
      </p:sp>
      <p:sp>
        <p:nvSpPr>
          <p:cNvPr id="5" name="Footer Placeholder 4">
            <a:extLst>
              <a:ext uri="{FF2B5EF4-FFF2-40B4-BE49-F238E27FC236}">
                <a16:creationId xmlns:a16="http://schemas.microsoft.com/office/drawing/2014/main" id="{8A9D2DC5-2631-9494-94DF-230C2F10098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8A3082C-352A-4731-71AF-38C83EF4A3D3}"/>
              </a:ext>
            </a:extLst>
          </p:cNvPr>
          <p:cNvSpPr>
            <a:spLocks noGrp="1"/>
          </p:cNvSpPr>
          <p:nvPr>
            <p:ph type="sldNum" sz="quarter" idx="12"/>
          </p:nvPr>
        </p:nvSpPr>
        <p:spPr/>
        <p:txBody>
          <a:bodyPr/>
          <a:lstStyle/>
          <a:p>
            <a:fld id="{D0C9D8C7-D881-4AB0-A990-7C712F8F241B}" type="slidenum">
              <a:rPr lang="en-IN" smtClean="0"/>
              <a:t>‹#›</a:t>
            </a:fld>
            <a:endParaRPr lang="en-IN"/>
          </a:p>
        </p:txBody>
      </p:sp>
    </p:spTree>
    <p:extLst>
      <p:ext uri="{BB962C8B-B14F-4D97-AF65-F5344CB8AC3E}">
        <p14:creationId xmlns:p14="http://schemas.microsoft.com/office/powerpoint/2010/main" val="39869759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342D-0EC0-0295-FB71-D2C2E41908F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2FD2B561-012B-5C82-E76A-E532171288B8}"/>
              </a:ext>
            </a:extLst>
          </p:cNvPr>
          <p:cNvSpPr>
            <a:spLocks noGrp="1"/>
          </p:cNvSpPr>
          <p:nvPr>
            <p:ph type="body" idx="1"/>
          </p:nvPr>
        </p:nvSpPr>
        <p:spPr>
          <a:xfrm>
            <a:off x="623888"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D40CFE-AF95-CD10-5D7E-3E36887A3797}"/>
              </a:ext>
            </a:extLst>
          </p:cNvPr>
          <p:cNvSpPr>
            <a:spLocks noGrp="1"/>
          </p:cNvSpPr>
          <p:nvPr>
            <p:ph type="dt" sz="half" idx="10"/>
          </p:nvPr>
        </p:nvSpPr>
        <p:spPr/>
        <p:txBody>
          <a:bodyPr/>
          <a:lstStyle/>
          <a:p>
            <a:fld id="{43EF0648-3803-455C-ACE6-0800FCF386A4}" type="datetimeFigureOut">
              <a:rPr lang="en-IN" smtClean="0"/>
              <a:t>04-03-2026</a:t>
            </a:fld>
            <a:endParaRPr lang="en-IN"/>
          </a:p>
        </p:txBody>
      </p:sp>
      <p:sp>
        <p:nvSpPr>
          <p:cNvPr id="5" name="Footer Placeholder 4">
            <a:extLst>
              <a:ext uri="{FF2B5EF4-FFF2-40B4-BE49-F238E27FC236}">
                <a16:creationId xmlns:a16="http://schemas.microsoft.com/office/drawing/2014/main" id="{1DDE5079-85A4-C935-3046-B436D3A1356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DD71AB4-E8B7-D5AF-0BA1-7629A4636E7F}"/>
              </a:ext>
            </a:extLst>
          </p:cNvPr>
          <p:cNvSpPr>
            <a:spLocks noGrp="1"/>
          </p:cNvSpPr>
          <p:nvPr>
            <p:ph type="sldNum" sz="quarter" idx="12"/>
          </p:nvPr>
        </p:nvSpPr>
        <p:spPr/>
        <p:txBody>
          <a:bodyPr/>
          <a:lstStyle/>
          <a:p>
            <a:fld id="{D0C9D8C7-D881-4AB0-A990-7C712F8F241B}" type="slidenum">
              <a:rPr lang="en-IN" smtClean="0"/>
              <a:t>‹#›</a:t>
            </a:fld>
            <a:endParaRPr lang="en-IN"/>
          </a:p>
        </p:txBody>
      </p:sp>
    </p:spTree>
    <p:extLst>
      <p:ext uri="{BB962C8B-B14F-4D97-AF65-F5344CB8AC3E}">
        <p14:creationId xmlns:p14="http://schemas.microsoft.com/office/powerpoint/2010/main" val="38935354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AE847-1051-C314-5B62-3AB2578AF180}"/>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E42C6C26-BE7C-7E54-1BAC-BD9393607C76}"/>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EB80BD99-CD39-DAD7-CADD-91BA75A18C63}"/>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073F9075-4132-E763-3F35-519CCDE23013}"/>
              </a:ext>
            </a:extLst>
          </p:cNvPr>
          <p:cNvSpPr>
            <a:spLocks noGrp="1"/>
          </p:cNvSpPr>
          <p:nvPr>
            <p:ph type="dt" sz="half" idx="10"/>
          </p:nvPr>
        </p:nvSpPr>
        <p:spPr/>
        <p:txBody>
          <a:bodyPr/>
          <a:lstStyle/>
          <a:p>
            <a:fld id="{43EF0648-3803-455C-ACE6-0800FCF386A4}" type="datetimeFigureOut">
              <a:rPr lang="en-IN" smtClean="0"/>
              <a:t>04-03-2026</a:t>
            </a:fld>
            <a:endParaRPr lang="en-IN"/>
          </a:p>
        </p:txBody>
      </p:sp>
      <p:sp>
        <p:nvSpPr>
          <p:cNvPr id="6" name="Footer Placeholder 5">
            <a:extLst>
              <a:ext uri="{FF2B5EF4-FFF2-40B4-BE49-F238E27FC236}">
                <a16:creationId xmlns:a16="http://schemas.microsoft.com/office/drawing/2014/main" id="{F97D12DF-DE35-F594-E03F-D04B8869A1B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9CFC84A-2D86-1702-5A9E-4D0FF751225D}"/>
              </a:ext>
            </a:extLst>
          </p:cNvPr>
          <p:cNvSpPr>
            <a:spLocks noGrp="1"/>
          </p:cNvSpPr>
          <p:nvPr>
            <p:ph type="sldNum" sz="quarter" idx="12"/>
          </p:nvPr>
        </p:nvSpPr>
        <p:spPr/>
        <p:txBody>
          <a:bodyPr/>
          <a:lstStyle/>
          <a:p>
            <a:fld id="{D0C9D8C7-D881-4AB0-A990-7C712F8F241B}" type="slidenum">
              <a:rPr lang="en-IN" smtClean="0"/>
              <a:t>‹#›</a:t>
            </a:fld>
            <a:endParaRPr lang="en-IN"/>
          </a:p>
        </p:txBody>
      </p:sp>
    </p:spTree>
    <p:extLst>
      <p:ext uri="{BB962C8B-B14F-4D97-AF65-F5344CB8AC3E}">
        <p14:creationId xmlns:p14="http://schemas.microsoft.com/office/powerpoint/2010/main" val="886562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22243-B464-144F-69FE-A763EE6B009D}"/>
              </a:ext>
            </a:extLst>
          </p:cNvPr>
          <p:cNvSpPr>
            <a:spLocks noGrp="1"/>
          </p:cNvSpPr>
          <p:nvPr>
            <p:ph type="title"/>
          </p:nvPr>
        </p:nvSpPr>
        <p:spPr>
          <a:xfrm>
            <a:off x="629841" y="365126"/>
            <a:ext cx="78867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2635BE97-115D-9DCF-0F9B-43CED159564A}"/>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F75C4511-B48D-9D9B-B93E-B3A123017106}"/>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9658D88E-4693-526F-8B90-98341A4A931E}"/>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1D28B1F3-3B8A-2EBA-EEEB-ED1E5A11A8C6}"/>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38531C3F-9F87-141C-A9E1-3C4599E6CD8E}"/>
              </a:ext>
            </a:extLst>
          </p:cNvPr>
          <p:cNvSpPr>
            <a:spLocks noGrp="1"/>
          </p:cNvSpPr>
          <p:nvPr>
            <p:ph type="dt" sz="half" idx="10"/>
          </p:nvPr>
        </p:nvSpPr>
        <p:spPr/>
        <p:txBody>
          <a:bodyPr/>
          <a:lstStyle/>
          <a:p>
            <a:fld id="{43EF0648-3803-455C-ACE6-0800FCF386A4}" type="datetimeFigureOut">
              <a:rPr lang="en-IN" smtClean="0"/>
              <a:t>04-03-2026</a:t>
            </a:fld>
            <a:endParaRPr lang="en-IN"/>
          </a:p>
        </p:txBody>
      </p:sp>
      <p:sp>
        <p:nvSpPr>
          <p:cNvPr id="8" name="Footer Placeholder 7">
            <a:extLst>
              <a:ext uri="{FF2B5EF4-FFF2-40B4-BE49-F238E27FC236}">
                <a16:creationId xmlns:a16="http://schemas.microsoft.com/office/drawing/2014/main" id="{9732EAAC-91CE-1356-4C94-F531F0B62454}"/>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083B672B-9FDF-AACB-C593-5FFF1173693E}"/>
              </a:ext>
            </a:extLst>
          </p:cNvPr>
          <p:cNvSpPr>
            <a:spLocks noGrp="1"/>
          </p:cNvSpPr>
          <p:nvPr>
            <p:ph type="sldNum" sz="quarter" idx="12"/>
          </p:nvPr>
        </p:nvSpPr>
        <p:spPr/>
        <p:txBody>
          <a:bodyPr/>
          <a:lstStyle/>
          <a:p>
            <a:fld id="{D0C9D8C7-D881-4AB0-A990-7C712F8F241B}" type="slidenum">
              <a:rPr lang="en-IN" smtClean="0"/>
              <a:t>‹#›</a:t>
            </a:fld>
            <a:endParaRPr lang="en-IN"/>
          </a:p>
        </p:txBody>
      </p:sp>
    </p:spTree>
    <p:extLst>
      <p:ext uri="{BB962C8B-B14F-4D97-AF65-F5344CB8AC3E}">
        <p14:creationId xmlns:p14="http://schemas.microsoft.com/office/powerpoint/2010/main" val="42631592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3624A-B9DD-D890-6ADA-08CF8F8346F1}"/>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4E44FED5-F8E3-98DC-BD52-4BC5BF9ED215}"/>
              </a:ext>
            </a:extLst>
          </p:cNvPr>
          <p:cNvSpPr>
            <a:spLocks noGrp="1"/>
          </p:cNvSpPr>
          <p:nvPr>
            <p:ph type="dt" sz="half" idx="10"/>
          </p:nvPr>
        </p:nvSpPr>
        <p:spPr/>
        <p:txBody>
          <a:bodyPr/>
          <a:lstStyle/>
          <a:p>
            <a:fld id="{43EF0648-3803-455C-ACE6-0800FCF386A4}" type="datetimeFigureOut">
              <a:rPr lang="en-IN" smtClean="0"/>
              <a:t>04-03-2026</a:t>
            </a:fld>
            <a:endParaRPr lang="en-IN"/>
          </a:p>
        </p:txBody>
      </p:sp>
      <p:sp>
        <p:nvSpPr>
          <p:cNvPr id="4" name="Footer Placeholder 3">
            <a:extLst>
              <a:ext uri="{FF2B5EF4-FFF2-40B4-BE49-F238E27FC236}">
                <a16:creationId xmlns:a16="http://schemas.microsoft.com/office/drawing/2014/main" id="{A999A5E0-C740-2119-0D56-C999256400DF}"/>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9BD886CC-09DE-2183-5F51-4A70EE597B1C}"/>
              </a:ext>
            </a:extLst>
          </p:cNvPr>
          <p:cNvSpPr>
            <a:spLocks noGrp="1"/>
          </p:cNvSpPr>
          <p:nvPr>
            <p:ph type="sldNum" sz="quarter" idx="12"/>
          </p:nvPr>
        </p:nvSpPr>
        <p:spPr/>
        <p:txBody>
          <a:bodyPr/>
          <a:lstStyle/>
          <a:p>
            <a:fld id="{D0C9D8C7-D881-4AB0-A990-7C712F8F241B}" type="slidenum">
              <a:rPr lang="en-IN" smtClean="0"/>
              <a:t>‹#›</a:t>
            </a:fld>
            <a:endParaRPr lang="en-IN"/>
          </a:p>
        </p:txBody>
      </p:sp>
    </p:spTree>
    <p:extLst>
      <p:ext uri="{BB962C8B-B14F-4D97-AF65-F5344CB8AC3E}">
        <p14:creationId xmlns:p14="http://schemas.microsoft.com/office/powerpoint/2010/main" val="31326682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7F6D40C-50E9-F890-3FE9-61E5ED77040E}"/>
              </a:ext>
            </a:extLst>
          </p:cNvPr>
          <p:cNvSpPr>
            <a:spLocks noGrp="1"/>
          </p:cNvSpPr>
          <p:nvPr>
            <p:ph type="dt" sz="half" idx="10"/>
          </p:nvPr>
        </p:nvSpPr>
        <p:spPr/>
        <p:txBody>
          <a:bodyPr/>
          <a:lstStyle/>
          <a:p>
            <a:fld id="{43EF0648-3803-455C-ACE6-0800FCF386A4}" type="datetimeFigureOut">
              <a:rPr lang="en-IN" smtClean="0"/>
              <a:t>04-03-2026</a:t>
            </a:fld>
            <a:endParaRPr lang="en-IN"/>
          </a:p>
        </p:txBody>
      </p:sp>
      <p:sp>
        <p:nvSpPr>
          <p:cNvPr id="3" name="Footer Placeholder 2">
            <a:extLst>
              <a:ext uri="{FF2B5EF4-FFF2-40B4-BE49-F238E27FC236}">
                <a16:creationId xmlns:a16="http://schemas.microsoft.com/office/drawing/2014/main" id="{05AAC6D3-EF7F-9EF0-C84C-6507FCA93097}"/>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A7B6DD4F-6E0C-9F44-E524-A77236FDD33F}"/>
              </a:ext>
            </a:extLst>
          </p:cNvPr>
          <p:cNvSpPr>
            <a:spLocks noGrp="1"/>
          </p:cNvSpPr>
          <p:nvPr>
            <p:ph type="sldNum" sz="quarter" idx="12"/>
          </p:nvPr>
        </p:nvSpPr>
        <p:spPr/>
        <p:txBody>
          <a:bodyPr/>
          <a:lstStyle/>
          <a:p>
            <a:fld id="{D0C9D8C7-D881-4AB0-A990-7C712F8F241B}" type="slidenum">
              <a:rPr lang="en-IN" smtClean="0"/>
              <a:t>‹#›</a:t>
            </a:fld>
            <a:endParaRPr lang="en-IN"/>
          </a:p>
        </p:txBody>
      </p:sp>
    </p:spTree>
    <p:extLst>
      <p:ext uri="{BB962C8B-B14F-4D97-AF65-F5344CB8AC3E}">
        <p14:creationId xmlns:p14="http://schemas.microsoft.com/office/powerpoint/2010/main" val="3174230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69BFF-10BA-6AFD-1ADB-7262C0E13334}"/>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53FC5971-F763-8151-8C5A-A724A90DB64F}"/>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9F3C3409-F61B-5BA2-F8FA-48AD31171D89}"/>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FB819791-6339-7624-FA1B-7739A11AAD66}"/>
              </a:ext>
            </a:extLst>
          </p:cNvPr>
          <p:cNvSpPr>
            <a:spLocks noGrp="1"/>
          </p:cNvSpPr>
          <p:nvPr>
            <p:ph type="dt" sz="half" idx="10"/>
          </p:nvPr>
        </p:nvSpPr>
        <p:spPr/>
        <p:txBody>
          <a:bodyPr/>
          <a:lstStyle/>
          <a:p>
            <a:fld id="{43EF0648-3803-455C-ACE6-0800FCF386A4}" type="datetimeFigureOut">
              <a:rPr lang="en-IN" smtClean="0"/>
              <a:t>04-03-2026</a:t>
            </a:fld>
            <a:endParaRPr lang="en-IN"/>
          </a:p>
        </p:txBody>
      </p:sp>
      <p:sp>
        <p:nvSpPr>
          <p:cNvPr id="6" name="Footer Placeholder 5">
            <a:extLst>
              <a:ext uri="{FF2B5EF4-FFF2-40B4-BE49-F238E27FC236}">
                <a16:creationId xmlns:a16="http://schemas.microsoft.com/office/drawing/2014/main" id="{37F0817D-F68B-DE1B-C12B-64ADB56BCAE0}"/>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05EF457-621E-A21F-3A5E-9AEFDC21A9A1}"/>
              </a:ext>
            </a:extLst>
          </p:cNvPr>
          <p:cNvSpPr>
            <a:spLocks noGrp="1"/>
          </p:cNvSpPr>
          <p:nvPr>
            <p:ph type="sldNum" sz="quarter" idx="12"/>
          </p:nvPr>
        </p:nvSpPr>
        <p:spPr/>
        <p:txBody>
          <a:bodyPr/>
          <a:lstStyle/>
          <a:p>
            <a:fld id="{D0C9D8C7-D881-4AB0-A990-7C712F8F241B}" type="slidenum">
              <a:rPr lang="en-IN" smtClean="0"/>
              <a:t>‹#›</a:t>
            </a:fld>
            <a:endParaRPr lang="en-IN"/>
          </a:p>
        </p:txBody>
      </p:sp>
    </p:spTree>
    <p:extLst>
      <p:ext uri="{BB962C8B-B14F-4D97-AF65-F5344CB8AC3E}">
        <p14:creationId xmlns:p14="http://schemas.microsoft.com/office/powerpoint/2010/main" val="5784629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A03C8-CEB8-FD5C-82EE-3A2C80AC86F9}"/>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1871006C-BB33-749C-1755-5DA14F0AEEB8}"/>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IN"/>
          </a:p>
        </p:txBody>
      </p:sp>
      <p:sp>
        <p:nvSpPr>
          <p:cNvPr id="4" name="Text Placeholder 3">
            <a:extLst>
              <a:ext uri="{FF2B5EF4-FFF2-40B4-BE49-F238E27FC236}">
                <a16:creationId xmlns:a16="http://schemas.microsoft.com/office/drawing/2014/main" id="{8F744F8F-A231-461D-4909-80104EF19E43}"/>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BE114D3D-F89F-75C3-C213-D1D8B72DF029}"/>
              </a:ext>
            </a:extLst>
          </p:cNvPr>
          <p:cNvSpPr>
            <a:spLocks noGrp="1"/>
          </p:cNvSpPr>
          <p:nvPr>
            <p:ph type="dt" sz="half" idx="10"/>
          </p:nvPr>
        </p:nvSpPr>
        <p:spPr/>
        <p:txBody>
          <a:bodyPr/>
          <a:lstStyle/>
          <a:p>
            <a:fld id="{43EF0648-3803-455C-ACE6-0800FCF386A4}" type="datetimeFigureOut">
              <a:rPr lang="en-IN" smtClean="0"/>
              <a:t>04-03-2026</a:t>
            </a:fld>
            <a:endParaRPr lang="en-IN"/>
          </a:p>
        </p:txBody>
      </p:sp>
      <p:sp>
        <p:nvSpPr>
          <p:cNvPr id="6" name="Footer Placeholder 5">
            <a:extLst>
              <a:ext uri="{FF2B5EF4-FFF2-40B4-BE49-F238E27FC236}">
                <a16:creationId xmlns:a16="http://schemas.microsoft.com/office/drawing/2014/main" id="{2E07E721-340B-996F-BC20-631218FFA9E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3B40C9B1-5CBE-2005-8CEE-2BB5FF957EEB}"/>
              </a:ext>
            </a:extLst>
          </p:cNvPr>
          <p:cNvSpPr>
            <a:spLocks noGrp="1"/>
          </p:cNvSpPr>
          <p:nvPr>
            <p:ph type="sldNum" sz="quarter" idx="12"/>
          </p:nvPr>
        </p:nvSpPr>
        <p:spPr/>
        <p:txBody>
          <a:bodyPr/>
          <a:lstStyle/>
          <a:p>
            <a:fld id="{D0C9D8C7-D881-4AB0-A990-7C712F8F241B}" type="slidenum">
              <a:rPr lang="en-IN" smtClean="0"/>
              <a:t>‹#›</a:t>
            </a:fld>
            <a:endParaRPr lang="en-IN"/>
          </a:p>
        </p:txBody>
      </p:sp>
    </p:spTree>
    <p:extLst>
      <p:ext uri="{BB962C8B-B14F-4D97-AF65-F5344CB8AC3E}">
        <p14:creationId xmlns:p14="http://schemas.microsoft.com/office/powerpoint/2010/main" val="16402598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EF7EA-1FC7-E323-B66B-6FBE98D78C6A}"/>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FDBF0620-5D45-D101-35D5-A1C9FD9550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9867077-0352-CBC5-1A52-8261C3922B78}"/>
              </a:ext>
            </a:extLst>
          </p:cNvPr>
          <p:cNvSpPr>
            <a:spLocks noGrp="1"/>
          </p:cNvSpPr>
          <p:nvPr>
            <p:ph type="dt" sz="half" idx="10"/>
          </p:nvPr>
        </p:nvSpPr>
        <p:spPr/>
        <p:txBody>
          <a:bodyPr/>
          <a:lstStyle/>
          <a:p>
            <a:fld id="{43EF0648-3803-455C-ACE6-0800FCF386A4}" type="datetimeFigureOut">
              <a:rPr lang="en-IN" smtClean="0"/>
              <a:t>04-03-2026</a:t>
            </a:fld>
            <a:endParaRPr lang="en-IN"/>
          </a:p>
        </p:txBody>
      </p:sp>
      <p:sp>
        <p:nvSpPr>
          <p:cNvPr id="5" name="Footer Placeholder 4">
            <a:extLst>
              <a:ext uri="{FF2B5EF4-FFF2-40B4-BE49-F238E27FC236}">
                <a16:creationId xmlns:a16="http://schemas.microsoft.com/office/drawing/2014/main" id="{4B54FBF3-547F-8897-D66D-9EF7823824E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5684F70-B34A-68C8-83FA-4558DAB8FFD4}"/>
              </a:ext>
            </a:extLst>
          </p:cNvPr>
          <p:cNvSpPr>
            <a:spLocks noGrp="1"/>
          </p:cNvSpPr>
          <p:nvPr>
            <p:ph type="sldNum" sz="quarter" idx="12"/>
          </p:nvPr>
        </p:nvSpPr>
        <p:spPr/>
        <p:txBody>
          <a:bodyPr/>
          <a:lstStyle/>
          <a:p>
            <a:fld id="{D0C9D8C7-D881-4AB0-A990-7C712F8F241B}" type="slidenum">
              <a:rPr lang="en-IN" smtClean="0"/>
              <a:t>‹#›</a:t>
            </a:fld>
            <a:endParaRPr lang="en-IN"/>
          </a:p>
        </p:txBody>
      </p:sp>
    </p:spTree>
    <p:extLst>
      <p:ext uri="{BB962C8B-B14F-4D97-AF65-F5344CB8AC3E}">
        <p14:creationId xmlns:p14="http://schemas.microsoft.com/office/powerpoint/2010/main" val="10999773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9CA4E74-89A7-1780-F897-2062426E1829}"/>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064CF8C1-D74C-9B8E-C641-EAD035E98CEB}"/>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77A4241-D502-8EC5-D23D-A67CB25DD16C}"/>
              </a:ext>
            </a:extLst>
          </p:cNvPr>
          <p:cNvSpPr>
            <a:spLocks noGrp="1"/>
          </p:cNvSpPr>
          <p:nvPr>
            <p:ph type="dt" sz="half" idx="10"/>
          </p:nvPr>
        </p:nvSpPr>
        <p:spPr/>
        <p:txBody>
          <a:bodyPr/>
          <a:lstStyle/>
          <a:p>
            <a:fld id="{43EF0648-3803-455C-ACE6-0800FCF386A4}" type="datetimeFigureOut">
              <a:rPr lang="en-IN" smtClean="0"/>
              <a:t>04-03-2026</a:t>
            </a:fld>
            <a:endParaRPr lang="en-IN"/>
          </a:p>
        </p:txBody>
      </p:sp>
      <p:sp>
        <p:nvSpPr>
          <p:cNvPr id="5" name="Footer Placeholder 4">
            <a:extLst>
              <a:ext uri="{FF2B5EF4-FFF2-40B4-BE49-F238E27FC236}">
                <a16:creationId xmlns:a16="http://schemas.microsoft.com/office/drawing/2014/main" id="{E99CD96F-E6FC-356E-7F2F-E59791E4C2F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8EF3D7F-F612-F287-90AE-DD335B3B86C0}"/>
              </a:ext>
            </a:extLst>
          </p:cNvPr>
          <p:cNvSpPr>
            <a:spLocks noGrp="1"/>
          </p:cNvSpPr>
          <p:nvPr>
            <p:ph type="sldNum" sz="quarter" idx="12"/>
          </p:nvPr>
        </p:nvSpPr>
        <p:spPr/>
        <p:txBody>
          <a:bodyPr/>
          <a:lstStyle/>
          <a:p>
            <a:fld id="{D0C9D8C7-D881-4AB0-A990-7C712F8F241B}" type="slidenum">
              <a:rPr lang="en-IN" smtClean="0"/>
              <a:t>‹#›</a:t>
            </a:fld>
            <a:endParaRPr lang="en-IN"/>
          </a:p>
        </p:txBody>
      </p:sp>
    </p:spTree>
    <p:extLst>
      <p:ext uri="{BB962C8B-B14F-4D97-AF65-F5344CB8AC3E}">
        <p14:creationId xmlns:p14="http://schemas.microsoft.com/office/powerpoint/2010/main" val="2388128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A5E67C-A0AC-6CD3-9072-F7B7005F9E3B}"/>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E746593F-711D-BCF6-E87A-CBC03706326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01A24A2-888D-3770-C19D-8C9BC6A3C624}"/>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43EF0648-3803-455C-ACE6-0800FCF386A4}" type="datetimeFigureOut">
              <a:rPr lang="en-IN" smtClean="0"/>
              <a:t>04-03-2026</a:t>
            </a:fld>
            <a:endParaRPr lang="en-IN"/>
          </a:p>
        </p:txBody>
      </p:sp>
      <p:sp>
        <p:nvSpPr>
          <p:cNvPr id="5" name="Footer Placeholder 4">
            <a:extLst>
              <a:ext uri="{FF2B5EF4-FFF2-40B4-BE49-F238E27FC236}">
                <a16:creationId xmlns:a16="http://schemas.microsoft.com/office/drawing/2014/main" id="{974DF513-0462-5851-1D28-94C4A41FC4F2}"/>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EC708CC0-3550-48BF-B39E-5D24E7F2D5BD}"/>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D0C9D8C7-D881-4AB0-A990-7C712F8F241B}" type="slidenum">
              <a:rPr lang="en-IN" smtClean="0"/>
              <a:t>‹#›</a:t>
            </a:fld>
            <a:endParaRPr lang="en-IN"/>
          </a:p>
        </p:txBody>
      </p:sp>
    </p:spTree>
    <p:extLst>
      <p:ext uri="{BB962C8B-B14F-4D97-AF65-F5344CB8AC3E}">
        <p14:creationId xmlns:p14="http://schemas.microsoft.com/office/powerpoint/2010/main" val="40400868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28C05862-A823-3B2C-442F-12149C3F89E4}"/>
              </a:ext>
            </a:extLst>
          </p:cNvPr>
          <p:cNvSpPr>
            <a:spLocks noGrp="1"/>
          </p:cNvSpPr>
          <p:nvPr>
            <p:ph type="ctrTitle"/>
          </p:nvPr>
        </p:nvSpPr>
        <p:spPr>
          <a:xfrm>
            <a:off x="1143000" y="1293338"/>
            <a:ext cx="6858000" cy="3274592"/>
          </a:xfrm>
        </p:spPr>
        <p:txBody>
          <a:bodyPr anchor="ctr">
            <a:normAutofit/>
          </a:bodyPr>
          <a:lstStyle/>
          <a:p>
            <a:br>
              <a:rPr lang="en-US" sz="2500"/>
            </a:br>
            <a:br>
              <a:rPr lang="en-US" sz="2500"/>
            </a:br>
            <a:br>
              <a:rPr lang="en-US" sz="2500"/>
            </a:br>
            <a:r>
              <a:rPr lang="en-US" sz="2500"/>
              <a:t>Managing Enterprise</a:t>
            </a:r>
            <a:br>
              <a:rPr lang="en-US" sz="2500"/>
            </a:br>
            <a:r>
              <a:rPr lang="en-US" sz="2500"/>
              <a:t>BMSW4011</a:t>
            </a:r>
            <a:br>
              <a:rPr lang="en-US" sz="2500"/>
            </a:br>
            <a:r>
              <a:rPr lang="en-US" sz="2500"/>
              <a:t>Student ID-2321859</a:t>
            </a:r>
            <a:br>
              <a:rPr lang="en-US" sz="2500"/>
            </a:br>
            <a:r>
              <a:rPr lang="en-US" sz="2500"/>
              <a:t>Ruzena Mizigarova</a:t>
            </a:r>
            <a:br>
              <a:rPr lang="en-US" sz="2500"/>
            </a:br>
            <a:r>
              <a:rPr lang="en-US" sz="2500"/>
              <a:t>deadline:9th March 10:00aM</a:t>
            </a:r>
          </a:p>
        </p:txBody>
      </p:sp>
      <p:sp>
        <p:nvSpPr>
          <p:cNvPr id="5" name="Subtitle 4">
            <a:extLst>
              <a:ext uri="{FF2B5EF4-FFF2-40B4-BE49-F238E27FC236}">
                <a16:creationId xmlns:a16="http://schemas.microsoft.com/office/drawing/2014/main" id="{FDD78DEA-7218-BAC2-E249-99E1DCF16A1F}"/>
              </a:ext>
            </a:extLst>
          </p:cNvPr>
          <p:cNvSpPr>
            <a:spLocks noGrp="1"/>
          </p:cNvSpPr>
          <p:nvPr>
            <p:ph type="subTitle" idx="1"/>
          </p:nvPr>
        </p:nvSpPr>
        <p:spPr>
          <a:xfrm>
            <a:off x="1143000" y="5514052"/>
            <a:ext cx="6858000" cy="651910"/>
          </a:xfrm>
        </p:spPr>
        <p:txBody>
          <a:bodyPr vert="horz" lIns="91440" tIns="45720" rIns="91440" bIns="45720" rtlCol="0" anchor="ctr">
            <a:normAutofit/>
          </a:bodyPr>
          <a:lstStyle/>
          <a:p>
            <a:r>
              <a:rPr lang="en-US" b="1">
                <a:latin typeface="Arial Black"/>
                <a:cs typeface="Arial"/>
              </a:rPr>
              <a:t>Presentation</a:t>
            </a:r>
          </a:p>
        </p:txBody>
      </p:sp>
      <p:cxnSp>
        <p:nvCxnSpPr>
          <p:cNvPr id="16" name="Straight Connector 15">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9862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7691B-18D9-7DD9-70A6-E166889C800C}"/>
              </a:ext>
            </a:extLst>
          </p:cNvPr>
          <p:cNvSpPr>
            <a:spLocks noGrp="1"/>
          </p:cNvSpPr>
          <p:nvPr>
            <p:ph type="ctrTitle"/>
          </p:nvPr>
        </p:nvSpPr>
        <p:spPr/>
        <p:txBody>
          <a:bodyPr/>
          <a:lstStyle/>
          <a:p>
            <a:r>
              <a:rPr lang="en-US"/>
              <a:t>AI Acknowledgement</a:t>
            </a:r>
            <a:br>
              <a:rPr lang="en-US"/>
            </a:br>
            <a:endParaRPr lang="en-US"/>
          </a:p>
        </p:txBody>
      </p:sp>
      <p:sp>
        <p:nvSpPr>
          <p:cNvPr id="3" name="Subtitle 2">
            <a:extLst>
              <a:ext uri="{FF2B5EF4-FFF2-40B4-BE49-F238E27FC236}">
                <a16:creationId xmlns:a16="http://schemas.microsoft.com/office/drawing/2014/main" id="{E193A5F0-151C-4EFA-F561-E58BA98A9ABC}"/>
              </a:ext>
            </a:extLst>
          </p:cNvPr>
          <p:cNvSpPr>
            <a:spLocks noGrp="1"/>
          </p:cNvSpPr>
          <p:nvPr>
            <p:ph type="subTitle" idx="1"/>
          </p:nvPr>
        </p:nvSpPr>
        <p:spPr/>
        <p:txBody>
          <a:bodyPr vert="horz" lIns="91440" tIns="45720" rIns="91440" bIns="45720" rtlCol="0" anchor="t">
            <a:normAutofit/>
          </a:bodyPr>
          <a:lstStyle/>
          <a:p>
            <a:r>
              <a:rPr lang="en-US"/>
              <a:t>I confirm that I have not presented any AI- generated  materials as my own work. I confirm that I have copies of my drafts, notes, and other resources I used, which  I may be asked to provide in evidence.</a:t>
            </a:r>
          </a:p>
        </p:txBody>
      </p:sp>
    </p:spTree>
    <p:extLst>
      <p:ext uri="{BB962C8B-B14F-4D97-AF65-F5344CB8AC3E}">
        <p14:creationId xmlns:p14="http://schemas.microsoft.com/office/powerpoint/2010/main" val="17832094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33A7A3-197F-4244-0B8F-F50ABF0F3ACA}"/>
            </a:ext>
          </a:extLst>
        </p:cNvPr>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AE3ADD2E-A7B2-FACD-740D-085F0F613B23}"/>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3120445" y="0"/>
            <a:ext cx="6023554" cy="6819505"/>
          </a:xfrm>
          <a:custGeom>
            <a:avLst/>
            <a:gdLst>
              <a:gd name="connsiteX0" fmla="*/ 7030356 w 7030356"/>
              <a:gd name="connsiteY0" fmla="*/ 0 h 6858000"/>
              <a:gd name="connsiteX1" fmla="*/ 7030356 w 7030356"/>
              <a:gd name="connsiteY1" fmla="*/ 6858000 h 6858000"/>
              <a:gd name="connsiteX2" fmla="*/ 0 w 7030356"/>
              <a:gd name="connsiteY2" fmla="*/ 6858000 h 6858000"/>
            </a:gdLst>
            <a:ahLst/>
            <a:cxnLst>
              <a:cxn ang="0">
                <a:pos x="connsiteX0" y="connsiteY0"/>
              </a:cxn>
              <a:cxn ang="0">
                <a:pos x="connsiteX1" y="connsiteY1"/>
              </a:cxn>
              <a:cxn ang="0">
                <a:pos x="connsiteX2" y="connsiteY2"/>
              </a:cxn>
            </a:cxnLst>
            <a:rect l="l" t="t" r="r" b="b"/>
            <a:pathLst>
              <a:path w="7030356" h="6858000">
                <a:moveTo>
                  <a:pt x="7030356" y="0"/>
                </a:moveTo>
                <a:lnTo>
                  <a:pt x="7030356" y="6858000"/>
                </a:lnTo>
                <a:lnTo>
                  <a:pt x="0" y="6858000"/>
                </a:lnTo>
                <a:close/>
              </a:path>
            </a:pathLst>
          </a:custGeom>
        </p:spPr>
      </p:pic>
      <p:sp>
        <p:nvSpPr>
          <p:cNvPr id="8" name="Right Triangle 7">
            <a:extLst>
              <a:ext uri="{FF2B5EF4-FFF2-40B4-BE49-F238E27FC236}">
                <a16:creationId xmlns:a16="http://schemas.microsoft.com/office/drawing/2014/main" id="{7A0AC71C-F68E-43C3-0BBA-9E1AA10DC2B2}"/>
              </a:ext>
            </a:extLst>
          </p:cNvPr>
          <p:cNvSpPr/>
          <p:nvPr/>
        </p:nvSpPr>
        <p:spPr>
          <a:xfrm flipH="1">
            <a:off x="3120444" y="0"/>
            <a:ext cx="6023555" cy="6819505"/>
          </a:xfrm>
          <a:prstGeom prst="rtTriangle">
            <a:avLst/>
          </a:prstGeom>
          <a:gradFill>
            <a:gsLst>
              <a:gs pos="74000">
                <a:schemeClr val="accent1">
                  <a:alpha val="92000"/>
                </a:schemeClr>
              </a:gs>
              <a:gs pos="0">
                <a:srgbClr val="5ABCAD">
                  <a:lumMod val="20000"/>
                  <a:lumOff val="80000"/>
                  <a:alpha val="89000"/>
                </a:srgbClr>
              </a:gs>
            </a:gsLst>
            <a:lin ang="13200000" scaled="0"/>
          </a:gradFill>
          <a:ln w="12700" cap="flat" cmpd="sng" algn="ctr">
            <a:noFill/>
            <a:prstDash val="solid"/>
            <a:miter lim="800000"/>
          </a:ln>
          <a:effectLst/>
        </p:spPr>
        <p:txBody>
          <a:bodyPr rtlCol="0" anchor="ctr"/>
          <a:lstStyle/>
          <a:p>
            <a:pPr algn="ctr" defTabSz="685800">
              <a:defRPr/>
            </a:pPr>
            <a:endParaRPr lang="en-US" sz="1350" kern="0">
              <a:solidFill>
                <a:prstClr val="white"/>
              </a:solidFill>
              <a:latin typeface="Calibri" panose="020F0502020204030204"/>
            </a:endParaRPr>
          </a:p>
        </p:txBody>
      </p:sp>
      <p:sp>
        <p:nvSpPr>
          <p:cNvPr id="9" name="Parallelogram 8">
            <a:extLst>
              <a:ext uri="{FF2B5EF4-FFF2-40B4-BE49-F238E27FC236}">
                <a16:creationId xmlns:a16="http://schemas.microsoft.com/office/drawing/2014/main" id="{F05D35F0-476A-D1EB-C6AB-9692E69A8F5F}"/>
              </a:ext>
            </a:extLst>
          </p:cNvPr>
          <p:cNvSpPr/>
          <p:nvPr/>
        </p:nvSpPr>
        <p:spPr>
          <a:xfrm>
            <a:off x="3097079" y="3720611"/>
            <a:ext cx="1830547" cy="1615166"/>
          </a:xfrm>
          <a:prstGeom prst="parallelogram">
            <a:avLst>
              <a:gd name="adj" fmla="val 92527"/>
            </a:avLst>
          </a:prstGeom>
          <a:solidFill>
            <a:schemeClr val="accent1">
              <a:lumMod val="20000"/>
              <a:lumOff val="80000"/>
            </a:schemeClr>
          </a:solidFill>
          <a:ln w="12700" cap="flat" cmpd="sng" algn="ctr">
            <a:noFill/>
            <a:prstDash val="solid"/>
            <a:miter lim="800000"/>
          </a:ln>
          <a:effectLst/>
        </p:spPr>
        <p:txBody>
          <a:bodyPr rtlCol="0" anchor="ctr"/>
          <a:lstStyle/>
          <a:p>
            <a:pPr algn="ctr" defTabSz="685800">
              <a:defRPr/>
            </a:pPr>
            <a:endParaRPr lang="en-US" sz="1350" kern="0">
              <a:solidFill>
                <a:prstClr val="white"/>
              </a:solidFill>
              <a:latin typeface="Calibri" panose="020F0502020204030204"/>
            </a:endParaRPr>
          </a:p>
        </p:txBody>
      </p:sp>
      <p:sp>
        <p:nvSpPr>
          <p:cNvPr id="10" name="Parallelogram 9">
            <a:extLst>
              <a:ext uri="{FF2B5EF4-FFF2-40B4-BE49-F238E27FC236}">
                <a16:creationId xmlns:a16="http://schemas.microsoft.com/office/drawing/2014/main" id="{00F603BE-28C3-434A-E78E-BB21BFD6E85F}"/>
              </a:ext>
            </a:extLst>
          </p:cNvPr>
          <p:cNvSpPr/>
          <p:nvPr/>
        </p:nvSpPr>
        <p:spPr>
          <a:xfrm>
            <a:off x="6644274" y="800038"/>
            <a:ext cx="1550749" cy="1088206"/>
          </a:xfrm>
          <a:prstGeom prst="parallelogram">
            <a:avLst>
              <a:gd name="adj" fmla="val 109826"/>
            </a:avLst>
          </a:prstGeom>
          <a:solidFill>
            <a:schemeClr val="accent2"/>
          </a:solidFill>
          <a:ln w="12700" cap="flat" cmpd="sng" algn="ctr">
            <a:noFill/>
            <a:prstDash val="solid"/>
            <a:miter lim="800000"/>
          </a:ln>
          <a:effectLst/>
        </p:spPr>
        <p:txBody>
          <a:bodyPr rtlCol="0" anchor="ctr"/>
          <a:lstStyle/>
          <a:p>
            <a:pPr algn="ctr" defTabSz="685800">
              <a:defRPr/>
            </a:pPr>
            <a:endParaRPr lang="en-US" sz="1350" kern="0">
              <a:solidFill>
                <a:prstClr val="white"/>
              </a:solidFill>
              <a:latin typeface="Calibri" panose="020F0502020204030204"/>
            </a:endParaRPr>
          </a:p>
        </p:txBody>
      </p:sp>
      <p:sp>
        <p:nvSpPr>
          <p:cNvPr id="11" name="Parallelogram 10">
            <a:extLst>
              <a:ext uri="{FF2B5EF4-FFF2-40B4-BE49-F238E27FC236}">
                <a16:creationId xmlns:a16="http://schemas.microsoft.com/office/drawing/2014/main" id="{514FFFB9-B33C-77B3-E635-284B288A739A}"/>
              </a:ext>
            </a:extLst>
          </p:cNvPr>
          <p:cNvSpPr/>
          <p:nvPr/>
        </p:nvSpPr>
        <p:spPr>
          <a:xfrm>
            <a:off x="7928731" y="-363543"/>
            <a:ext cx="1215269" cy="1088206"/>
          </a:xfrm>
          <a:prstGeom prst="parallelogram">
            <a:avLst>
              <a:gd name="adj" fmla="val 91153"/>
            </a:avLst>
          </a:prstGeom>
          <a:solidFill>
            <a:schemeClr val="bg1">
              <a:lumMod val="95000"/>
            </a:schemeClr>
          </a:solidFill>
          <a:ln w="12700" cap="flat" cmpd="sng" algn="ctr">
            <a:noFill/>
            <a:prstDash val="solid"/>
            <a:miter lim="800000"/>
          </a:ln>
          <a:effectLst/>
        </p:spPr>
        <p:txBody>
          <a:bodyPr rtlCol="0" anchor="ctr"/>
          <a:lstStyle/>
          <a:p>
            <a:pPr algn="ctr" defTabSz="685800">
              <a:defRPr/>
            </a:pPr>
            <a:endParaRPr lang="en-US" sz="1350" kern="0">
              <a:solidFill>
                <a:prstClr val="white"/>
              </a:solidFill>
              <a:latin typeface="Calibri" panose="020F0502020204030204"/>
            </a:endParaRPr>
          </a:p>
        </p:txBody>
      </p:sp>
      <p:sp>
        <p:nvSpPr>
          <p:cNvPr id="12" name="Parallelogram 11">
            <a:extLst>
              <a:ext uri="{FF2B5EF4-FFF2-40B4-BE49-F238E27FC236}">
                <a16:creationId xmlns:a16="http://schemas.microsoft.com/office/drawing/2014/main" id="{8116767B-F07C-9900-E338-1F33370F9F72}"/>
              </a:ext>
            </a:extLst>
          </p:cNvPr>
          <p:cNvSpPr/>
          <p:nvPr/>
        </p:nvSpPr>
        <p:spPr>
          <a:xfrm>
            <a:off x="2336370" y="5242834"/>
            <a:ext cx="1880006" cy="1615166"/>
          </a:xfrm>
          <a:prstGeom prst="parallelogram">
            <a:avLst>
              <a:gd name="adj" fmla="val 98032"/>
            </a:avLst>
          </a:prstGeom>
          <a:solidFill>
            <a:schemeClr val="accent1"/>
          </a:solidFill>
          <a:ln w="12700" cap="flat" cmpd="sng" algn="ctr">
            <a:noFill/>
            <a:prstDash val="solid"/>
            <a:miter lim="800000"/>
          </a:ln>
          <a:effectLst/>
        </p:spPr>
        <p:txBody>
          <a:bodyPr rtlCol="0" anchor="ctr"/>
          <a:lstStyle/>
          <a:p>
            <a:pPr algn="ctr" defTabSz="685800">
              <a:defRPr/>
            </a:pPr>
            <a:endParaRPr lang="en-US" sz="1350" kern="0">
              <a:solidFill>
                <a:prstClr val="white"/>
              </a:solidFill>
              <a:latin typeface="Calibri" panose="020F0502020204030204"/>
            </a:endParaRPr>
          </a:p>
        </p:txBody>
      </p:sp>
      <p:sp>
        <p:nvSpPr>
          <p:cNvPr id="27" name="TextBox 26">
            <a:extLst>
              <a:ext uri="{FF2B5EF4-FFF2-40B4-BE49-F238E27FC236}">
                <a16:creationId xmlns:a16="http://schemas.microsoft.com/office/drawing/2014/main" id="{F78A9BC9-18D7-2035-B7ED-FBF37FC1B0C0}"/>
              </a:ext>
            </a:extLst>
          </p:cNvPr>
          <p:cNvSpPr txBox="1"/>
          <p:nvPr/>
        </p:nvSpPr>
        <p:spPr>
          <a:xfrm>
            <a:off x="195209" y="2740219"/>
            <a:ext cx="3678291" cy="1200329"/>
          </a:xfrm>
          <a:prstGeom prst="rect">
            <a:avLst/>
          </a:prstGeom>
          <a:noFill/>
        </p:spPr>
        <p:txBody>
          <a:bodyPr wrap="square">
            <a:spAutoFit/>
          </a:bodyPr>
          <a:lstStyle/>
          <a:p>
            <a:pPr algn="ctr" defTabSz="685800"/>
            <a:r>
              <a:rPr lang="en-US" sz="2400" b="1" err="1">
                <a:solidFill>
                  <a:schemeClr val="accent1"/>
                </a:solidFill>
                <a:latin typeface="Cambria Math" panose="02040503050406030204" pitchFamily="18" charset="0"/>
                <a:ea typeface="Cambria Math" panose="02040503050406030204" pitchFamily="18" charset="0"/>
              </a:rPr>
              <a:t>EcoGlow</a:t>
            </a:r>
            <a:r>
              <a:rPr lang="en-US" sz="2400" b="1">
                <a:solidFill>
                  <a:schemeClr val="accent1"/>
                </a:solidFill>
                <a:latin typeface="Cambria Math" panose="02040503050406030204" pitchFamily="18" charset="0"/>
                <a:ea typeface="Cambria Math" panose="02040503050406030204" pitchFamily="18" charset="0"/>
              </a:rPr>
              <a:t> – Sustainable Luxury Candle Boutique Pitch</a:t>
            </a:r>
            <a:endParaRPr lang="en-IN" sz="2400" b="1">
              <a:solidFill>
                <a:schemeClr val="accent1"/>
              </a:solidFill>
              <a:latin typeface="Cambria Math" panose="02040503050406030204" pitchFamily="18" charset="0"/>
              <a:ea typeface="Cambria Math" panose="02040503050406030204" pitchFamily="18" charset="0"/>
            </a:endParaRPr>
          </a:p>
        </p:txBody>
      </p:sp>
      <p:pic>
        <p:nvPicPr>
          <p:cNvPr id="2" name="Picture 1">
            <a:extLst>
              <a:ext uri="{FF2B5EF4-FFF2-40B4-BE49-F238E27FC236}">
                <a16:creationId xmlns:a16="http://schemas.microsoft.com/office/drawing/2014/main" id="{BD7340BF-5511-E329-DFC8-EF5514F3709F}"/>
              </a:ext>
            </a:extLst>
          </p:cNvPr>
          <p:cNvPicPr>
            <a:picLocks noChangeAspect="1"/>
          </p:cNvPicPr>
          <p:nvPr/>
        </p:nvPicPr>
        <p:blipFill rotWithShape="1">
          <a:blip r:embed="rId4"/>
          <a:srcRect r="50638"/>
          <a:stretch/>
        </p:blipFill>
        <p:spPr>
          <a:xfrm>
            <a:off x="4072546" y="1229918"/>
            <a:ext cx="4809391" cy="474316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014891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id="{EF363D1D-76EA-4484-AD13-16CB00E10FD1}"/>
              </a:ext>
            </a:extLst>
          </p:cNvPr>
          <p:cNvSpPr/>
          <p:nvPr/>
        </p:nvSpPr>
        <p:spPr>
          <a:xfrm rot="10800000" flipH="1">
            <a:off x="-1" y="0"/>
            <a:ext cx="5210176" cy="6858000"/>
          </a:xfrm>
          <a:prstGeom prst="rtTriangle">
            <a:avLst/>
          </a:prstGeom>
          <a:gradFill>
            <a:gsLst>
              <a:gs pos="0">
                <a:schemeClr val="accent1">
                  <a:lumMod val="75000"/>
                </a:schemeClr>
              </a:gs>
              <a:gs pos="100000">
                <a:schemeClr val="accent3"/>
              </a:gs>
            </a:gsLst>
            <a:lin ang="3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Aptos" panose="02110004020202020204"/>
            </a:endParaRPr>
          </a:p>
        </p:txBody>
      </p:sp>
      <p:sp>
        <p:nvSpPr>
          <p:cNvPr id="5" name="Rectangle 4">
            <a:extLst>
              <a:ext uri="{FF2B5EF4-FFF2-40B4-BE49-F238E27FC236}">
                <a16:creationId xmlns:a16="http://schemas.microsoft.com/office/drawing/2014/main" id="{8DA6FB0B-868C-4858-8196-A654F35613C0}"/>
              </a:ext>
            </a:extLst>
          </p:cNvPr>
          <p:cNvSpPr/>
          <p:nvPr/>
        </p:nvSpPr>
        <p:spPr>
          <a:xfrm>
            <a:off x="4772025" y="171451"/>
            <a:ext cx="4571999" cy="498085"/>
          </a:xfrm>
          <a:prstGeom prst="rect">
            <a:avLst/>
          </a:prstGeom>
        </p:spPr>
        <p:txBody>
          <a:bodyPr wrap="square">
            <a:spAutoFit/>
          </a:bodyPr>
          <a:lstStyle/>
          <a:p>
            <a:pPr algn="ctr" defTabSz="685800">
              <a:lnSpc>
                <a:spcPts val="3375"/>
              </a:lnSpc>
            </a:pPr>
            <a:r>
              <a:rPr lang="en-GB" sz="2700" b="1">
                <a:solidFill>
                  <a:srgbClr val="CD1305"/>
                </a:solidFill>
                <a:latin typeface="Cambria Math" panose="02040503050406030204" pitchFamily="18" charset="0"/>
                <a:ea typeface="Cambria Math" panose="02040503050406030204" pitchFamily="18" charset="0"/>
              </a:rPr>
              <a:t>Presentation Overview </a:t>
            </a:r>
            <a:endParaRPr lang="en-US" sz="2700" b="1">
              <a:solidFill>
                <a:srgbClr val="CD1305"/>
              </a:solidFill>
              <a:latin typeface="Cambria Math" panose="02040503050406030204" pitchFamily="18" charset="0"/>
              <a:ea typeface="Cambria Math" panose="02040503050406030204" pitchFamily="18" charset="0"/>
              <a:cs typeface="Poppins SemiBold" panose="00000700000000000000" pitchFamily="50" charset="0"/>
            </a:endParaRPr>
          </a:p>
        </p:txBody>
      </p:sp>
      <p:sp>
        <p:nvSpPr>
          <p:cNvPr id="6" name="Rectangle 5">
            <a:extLst>
              <a:ext uri="{FF2B5EF4-FFF2-40B4-BE49-F238E27FC236}">
                <a16:creationId xmlns:a16="http://schemas.microsoft.com/office/drawing/2014/main" id="{C1A21E22-8B6F-48AE-AE74-5A699F39FF47}"/>
              </a:ext>
            </a:extLst>
          </p:cNvPr>
          <p:cNvSpPr/>
          <p:nvPr/>
        </p:nvSpPr>
        <p:spPr>
          <a:xfrm>
            <a:off x="4314826" y="1009650"/>
            <a:ext cx="4505324" cy="5869364"/>
          </a:xfrm>
          <a:prstGeom prst="rect">
            <a:avLst/>
          </a:prstGeom>
        </p:spPr>
        <p:txBody>
          <a:bodyPr wrap="square">
            <a:spAutoFit/>
          </a:bodyPr>
          <a:lstStyle/>
          <a:p>
            <a:pPr algn="ctr">
              <a:lnSpc>
                <a:spcPct val="150000"/>
              </a:lnSpc>
            </a:pPr>
            <a:r>
              <a:rPr lang="en-US" sz="1400" b="1">
                <a:solidFill>
                  <a:schemeClr val="accent1"/>
                </a:solidFill>
                <a:latin typeface="Cambria Math" panose="02040503050406030204" pitchFamily="18" charset="0"/>
                <a:ea typeface="Cambria Math" panose="02040503050406030204" pitchFamily="18" charset="0"/>
              </a:rPr>
              <a:t>Business Proposition</a:t>
            </a:r>
          </a:p>
          <a:p>
            <a:pPr algn="ctr">
              <a:lnSpc>
                <a:spcPct val="150000"/>
              </a:lnSpc>
            </a:pPr>
            <a:r>
              <a:rPr lang="en-US" sz="1400" b="1">
                <a:latin typeface="Cambria Math" panose="02040503050406030204" pitchFamily="18" charset="0"/>
                <a:ea typeface="Cambria Math" panose="02040503050406030204" pitchFamily="18" charset="0"/>
              </a:rPr>
              <a:t>The presentation of a sustainable luxury concept of </a:t>
            </a:r>
            <a:r>
              <a:rPr lang="en-US" sz="1400" b="1" err="1">
                <a:latin typeface="Cambria Math" panose="02040503050406030204" pitchFamily="18" charset="0"/>
                <a:ea typeface="Cambria Math" panose="02040503050406030204" pitchFamily="18" charset="0"/>
              </a:rPr>
              <a:t>EcoGlow</a:t>
            </a:r>
            <a:r>
              <a:rPr lang="en-US" sz="1400" b="1">
                <a:latin typeface="Cambria Math" panose="02040503050406030204" pitchFamily="18" charset="0"/>
                <a:ea typeface="Cambria Math" panose="02040503050406030204" pitchFamily="18" charset="0"/>
              </a:rPr>
              <a:t>, an explanation of who I am aiming at, what my mission is, and a special offer of refillable.</a:t>
            </a:r>
          </a:p>
          <a:p>
            <a:pPr algn="ctr">
              <a:lnSpc>
                <a:spcPct val="150000"/>
              </a:lnSpc>
            </a:pPr>
            <a:endParaRPr lang="en-US" sz="1400" b="1">
              <a:latin typeface="Cambria Math" panose="02040503050406030204" pitchFamily="18" charset="0"/>
              <a:ea typeface="Cambria Math" panose="02040503050406030204" pitchFamily="18" charset="0"/>
            </a:endParaRPr>
          </a:p>
          <a:p>
            <a:pPr algn="ctr">
              <a:lnSpc>
                <a:spcPct val="150000"/>
              </a:lnSpc>
            </a:pPr>
            <a:r>
              <a:rPr lang="en-US" sz="1400" b="1">
                <a:solidFill>
                  <a:schemeClr val="accent1"/>
                </a:solidFill>
                <a:latin typeface="Cambria Math" panose="02040503050406030204" pitchFamily="18" charset="0"/>
                <a:ea typeface="Cambria Math" panose="02040503050406030204" pitchFamily="18" charset="0"/>
              </a:rPr>
              <a:t>Market Research and Financial Overview</a:t>
            </a:r>
          </a:p>
          <a:p>
            <a:pPr algn="ctr">
              <a:lnSpc>
                <a:spcPct val="150000"/>
              </a:lnSpc>
            </a:pPr>
            <a:r>
              <a:rPr lang="en-US" sz="1400" b="1">
                <a:latin typeface="Cambria Math" panose="02040503050406030204" pitchFamily="18" charset="0"/>
                <a:ea typeface="Cambria Math" panose="02040503050406030204" pitchFamily="18" charset="0"/>
              </a:rPr>
              <a:t>I provide the key results of the study, the analysis of the competitors, and the main financial forecasts, which demonstrate that the business can be successful.</a:t>
            </a:r>
          </a:p>
          <a:p>
            <a:pPr algn="ctr">
              <a:lnSpc>
                <a:spcPct val="150000"/>
              </a:lnSpc>
            </a:pPr>
            <a:endParaRPr lang="en-US" sz="1400" b="1">
              <a:latin typeface="Cambria Math" panose="02040503050406030204" pitchFamily="18" charset="0"/>
              <a:ea typeface="Cambria Math" panose="02040503050406030204" pitchFamily="18" charset="0"/>
            </a:endParaRPr>
          </a:p>
          <a:p>
            <a:pPr algn="ctr">
              <a:lnSpc>
                <a:spcPct val="150000"/>
              </a:lnSpc>
            </a:pPr>
            <a:r>
              <a:rPr lang="en-US" sz="1400" b="1">
                <a:solidFill>
                  <a:schemeClr val="accent1"/>
                </a:solidFill>
                <a:latin typeface="Cambria Math" panose="02040503050406030204" pitchFamily="18" charset="0"/>
                <a:ea typeface="Cambria Math" panose="02040503050406030204" pitchFamily="18" charset="0"/>
              </a:rPr>
              <a:t>12-Month Marketing and branding plan</a:t>
            </a:r>
          </a:p>
          <a:p>
            <a:pPr algn="ctr">
              <a:lnSpc>
                <a:spcPct val="150000"/>
              </a:lnSpc>
            </a:pPr>
            <a:r>
              <a:rPr lang="en-US" sz="1400" b="1">
                <a:latin typeface="Cambria Math" panose="02040503050406030204" pitchFamily="18" charset="0"/>
                <a:ea typeface="Cambria Math" panose="02040503050406030204" pitchFamily="18" charset="0"/>
              </a:rPr>
              <a:t>I map actual marketing </a:t>
            </a:r>
            <a:r>
              <a:rPr lang="en-US" sz="1400" b="1" err="1">
                <a:latin typeface="Cambria Math" panose="02040503050406030204" pitchFamily="18" charset="0"/>
                <a:ea typeface="Cambria Math" panose="02040503050406030204" pitchFamily="18" charset="0"/>
              </a:rPr>
              <a:t>practises</a:t>
            </a:r>
            <a:r>
              <a:rPr lang="en-US" sz="1400" b="1">
                <a:latin typeface="Cambria Math" panose="02040503050406030204" pitchFamily="18" charset="0"/>
                <a:ea typeface="Cambria Math" panose="02040503050406030204" pitchFamily="18" charset="0"/>
              </a:rPr>
              <a:t> that will raise awareness, generate interest, and retain customers.</a:t>
            </a:r>
          </a:p>
          <a:p>
            <a:pPr algn="ctr">
              <a:lnSpc>
                <a:spcPct val="150000"/>
              </a:lnSpc>
            </a:pPr>
            <a:endParaRPr lang="en-US" sz="1400" b="1">
              <a:latin typeface="Cambria Math" panose="02040503050406030204" pitchFamily="18" charset="0"/>
              <a:ea typeface="Cambria Math" panose="02040503050406030204" pitchFamily="18" charset="0"/>
            </a:endParaRPr>
          </a:p>
          <a:p>
            <a:pPr algn="ctr">
              <a:lnSpc>
                <a:spcPct val="150000"/>
              </a:lnSpc>
            </a:pPr>
            <a:r>
              <a:rPr lang="en-US" sz="1400" b="1">
                <a:solidFill>
                  <a:schemeClr val="accent1"/>
                </a:solidFill>
                <a:latin typeface="Cambria Math" panose="02040503050406030204" pitchFamily="18" charset="0"/>
                <a:ea typeface="Cambria Math" panose="02040503050406030204" pitchFamily="18" charset="0"/>
              </a:rPr>
              <a:t>£100k Expansion Plan (Months 12–24)</a:t>
            </a:r>
          </a:p>
          <a:p>
            <a:pPr algn="ctr">
              <a:lnSpc>
                <a:spcPct val="150000"/>
              </a:lnSpc>
            </a:pPr>
            <a:r>
              <a:rPr lang="en-US" sz="1400" b="1">
                <a:latin typeface="Cambria Math" panose="02040503050406030204" pitchFamily="18" charset="0"/>
                <a:ea typeface="Cambria Math" panose="02040503050406030204" pitchFamily="18" charset="0"/>
              </a:rPr>
              <a:t>An effective budget on how I will </a:t>
            </a:r>
            <a:r>
              <a:rPr lang="en-US" sz="1400" b="1" err="1">
                <a:latin typeface="Cambria Math" panose="02040503050406030204" pitchFamily="18" charset="0"/>
                <a:ea typeface="Cambria Math" panose="02040503050406030204" pitchFamily="18" charset="0"/>
              </a:rPr>
              <a:t>utilise</a:t>
            </a:r>
            <a:r>
              <a:rPr lang="en-US" sz="1400" b="1">
                <a:latin typeface="Cambria Math" panose="02040503050406030204" pitchFamily="18" charset="0"/>
                <a:ea typeface="Cambria Math" panose="02040503050406030204" pitchFamily="18" charset="0"/>
              </a:rPr>
              <a:t> the money to expand, and anticipated profits upon receiving angel investment.</a:t>
            </a:r>
            <a:endParaRPr lang="en-US" sz="1400" b="1">
              <a:solidFill>
                <a:schemeClr val="accent1"/>
              </a:solidFill>
              <a:latin typeface="Cambria Math" panose="02040503050406030204" pitchFamily="18" charset="0"/>
              <a:ea typeface="Cambria Math" panose="02040503050406030204" pitchFamily="18" charset="0"/>
            </a:endParaRPr>
          </a:p>
        </p:txBody>
      </p:sp>
    </p:spTree>
    <p:extLst>
      <p:ext uri="{BB962C8B-B14F-4D97-AF65-F5344CB8AC3E}">
        <p14:creationId xmlns:p14="http://schemas.microsoft.com/office/powerpoint/2010/main" val="7455252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0C2BEE6-17FA-EA13-9FD6-F37FFD82DF68}"/>
              </a:ext>
            </a:extLst>
          </p:cNvPr>
          <p:cNvSpPr/>
          <p:nvPr/>
        </p:nvSpPr>
        <p:spPr>
          <a:xfrm>
            <a:off x="0" y="4514850"/>
            <a:ext cx="3694677" cy="1080769"/>
          </a:xfrm>
          <a:prstGeom prst="rect">
            <a:avLst/>
          </a:prstGeom>
          <a:gradFill>
            <a:gsLst>
              <a:gs pos="0">
                <a:schemeClr val="accent1"/>
              </a:gs>
              <a:gs pos="100000">
                <a:schemeClr val="accent3"/>
              </a:gs>
            </a:gsLst>
            <a:lin ang="90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Aptos" panose="02110004020202020204"/>
            </a:endParaRPr>
          </a:p>
        </p:txBody>
      </p:sp>
      <p:sp>
        <p:nvSpPr>
          <p:cNvPr id="3" name="Rectangle 2">
            <a:extLst>
              <a:ext uri="{FF2B5EF4-FFF2-40B4-BE49-F238E27FC236}">
                <a16:creationId xmlns:a16="http://schemas.microsoft.com/office/drawing/2014/main" id="{2FE1A844-C7BE-B2EE-6CAF-E08E433F0163}"/>
              </a:ext>
            </a:extLst>
          </p:cNvPr>
          <p:cNvSpPr/>
          <p:nvPr/>
        </p:nvSpPr>
        <p:spPr>
          <a:xfrm>
            <a:off x="1981200" y="428625"/>
            <a:ext cx="5505450" cy="498085"/>
          </a:xfrm>
          <a:prstGeom prst="rect">
            <a:avLst/>
          </a:prstGeom>
        </p:spPr>
        <p:txBody>
          <a:bodyPr wrap="square">
            <a:spAutoFit/>
          </a:bodyPr>
          <a:lstStyle/>
          <a:p>
            <a:pPr defTabSz="685800">
              <a:lnSpc>
                <a:spcPts val="3375"/>
              </a:lnSpc>
            </a:pPr>
            <a:r>
              <a:rPr lang="en-US" sz="2700" b="1">
                <a:solidFill>
                  <a:srgbClr val="CD1305"/>
                </a:solidFill>
                <a:latin typeface="Cambria Math" panose="02040503050406030204" pitchFamily="18" charset="0"/>
                <a:ea typeface="Cambria Math" panose="02040503050406030204" pitchFamily="18" charset="0"/>
              </a:rPr>
              <a:t>The Problem &amp; Market Opportunity</a:t>
            </a:r>
            <a:r>
              <a:rPr lang="en-GB" sz="2700" b="1">
                <a:solidFill>
                  <a:srgbClr val="CD1305"/>
                </a:solidFill>
                <a:latin typeface="Cambria Math" panose="02040503050406030204" pitchFamily="18" charset="0"/>
                <a:ea typeface="Cambria Math" panose="02040503050406030204" pitchFamily="18" charset="0"/>
              </a:rPr>
              <a:t> </a:t>
            </a:r>
            <a:endParaRPr lang="en-US" sz="2700" b="1">
              <a:solidFill>
                <a:srgbClr val="CD1305"/>
              </a:solidFill>
              <a:latin typeface="Cambria Math" panose="02040503050406030204" pitchFamily="18" charset="0"/>
              <a:ea typeface="Cambria Math" panose="02040503050406030204" pitchFamily="18" charset="0"/>
              <a:cs typeface="Poppins SemiBold" panose="00000700000000000000" pitchFamily="50" charset="0"/>
            </a:endParaRPr>
          </a:p>
        </p:txBody>
      </p:sp>
      <p:sp>
        <p:nvSpPr>
          <p:cNvPr id="6" name="TextBox 5">
            <a:extLst>
              <a:ext uri="{FF2B5EF4-FFF2-40B4-BE49-F238E27FC236}">
                <a16:creationId xmlns:a16="http://schemas.microsoft.com/office/drawing/2014/main" id="{33146B4E-E07C-3C3E-ED22-C3B073C8FB88}"/>
              </a:ext>
            </a:extLst>
          </p:cNvPr>
          <p:cNvSpPr txBox="1"/>
          <p:nvPr/>
        </p:nvSpPr>
        <p:spPr>
          <a:xfrm>
            <a:off x="5153025" y="1371600"/>
            <a:ext cx="3457575" cy="5321072"/>
          </a:xfrm>
          <a:prstGeom prst="rect">
            <a:avLst/>
          </a:prstGeom>
          <a:noFill/>
        </p:spPr>
        <p:txBody>
          <a:bodyPr wrap="square">
            <a:spAutoFit/>
          </a:bodyPr>
          <a:lstStyle/>
          <a:p>
            <a:pPr algn="just" defTabSz="685800">
              <a:lnSpc>
                <a:spcPct val="150000"/>
              </a:lnSpc>
            </a:pPr>
            <a:r>
              <a:rPr lang="en-US" sz="1200" b="1">
                <a:latin typeface="Cambria Math" panose="02040503050406030204" pitchFamily="18" charset="0"/>
                <a:ea typeface="Cambria Math" panose="02040503050406030204" pitchFamily="18" charset="0"/>
              </a:rPr>
              <a:t>Petroleum-Based Paraffin - </a:t>
            </a:r>
            <a:r>
              <a:rPr lang="en-US" sz="1200" b="1">
                <a:solidFill>
                  <a:schemeClr val="accent1"/>
                </a:solidFill>
                <a:latin typeface="Cambria Math" panose="02040503050406030204" pitchFamily="18" charset="0"/>
                <a:ea typeface="Cambria Math" panose="02040503050406030204" pitchFamily="18" charset="0"/>
              </a:rPr>
              <a:t>A large number of luxury candles </a:t>
            </a:r>
            <a:r>
              <a:rPr lang="en-US" sz="1200" b="1" err="1">
                <a:solidFill>
                  <a:schemeClr val="accent1"/>
                </a:solidFill>
                <a:latin typeface="Cambria Math" panose="02040503050406030204" pitchFamily="18" charset="0"/>
                <a:ea typeface="Cambria Math" panose="02040503050406030204" pitchFamily="18" charset="0"/>
              </a:rPr>
              <a:t>utilise</a:t>
            </a:r>
            <a:r>
              <a:rPr lang="en-US" sz="1200" b="1">
                <a:solidFill>
                  <a:schemeClr val="accent1"/>
                </a:solidFill>
                <a:latin typeface="Cambria Math" panose="02040503050406030204" pitchFamily="18" charset="0"/>
                <a:ea typeface="Cambria Math" panose="02040503050406030204" pitchFamily="18" charset="0"/>
              </a:rPr>
              <a:t> paraffin wax, a by-product of petroleum, and it generates indoor air pollutants as it burns (</a:t>
            </a:r>
            <a:r>
              <a:rPr lang="en-US" sz="1200" b="1" err="1">
                <a:solidFill>
                  <a:schemeClr val="accent1"/>
                </a:solidFill>
                <a:latin typeface="Cambria Math" panose="02040503050406030204" pitchFamily="18" charset="0"/>
                <a:ea typeface="Cambria Math" panose="02040503050406030204" pitchFamily="18" charset="0"/>
              </a:rPr>
              <a:t>Salthammer</a:t>
            </a:r>
            <a:r>
              <a:rPr lang="en-US" sz="1200" b="1">
                <a:solidFill>
                  <a:schemeClr val="accent1"/>
                </a:solidFill>
                <a:latin typeface="Cambria Math" panose="02040503050406030204" pitchFamily="18" charset="0"/>
                <a:ea typeface="Cambria Math" panose="02040503050406030204" pitchFamily="18" charset="0"/>
              </a:rPr>
              <a:t> et al., 2021).</a:t>
            </a:r>
          </a:p>
          <a:p>
            <a:pPr algn="just" defTabSz="685800">
              <a:lnSpc>
                <a:spcPct val="150000"/>
              </a:lnSpc>
            </a:pPr>
            <a:endParaRPr lang="en-US" sz="1200" b="1">
              <a:solidFill>
                <a:schemeClr val="accent1"/>
              </a:solidFill>
              <a:latin typeface="Cambria Math" panose="02040503050406030204" pitchFamily="18" charset="0"/>
              <a:ea typeface="Cambria Math" panose="02040503050406030204" pitchFamily="18" charset="0"/>
            </a:endParaRPr>
          </a:p>
          <a:p>
            <a:pPr algn="just" defTabSz="685800">
              <a:lnSpc>
                <a:spcPct val="150000"/>
              </a:lnSpc>
            </a:pPr>
            <a:r>
              <a:rPr lang="en-US" sz="1200" b="1">
                <a:latin typeface="Cambria Math" panose="02040503050406030204" pitchFamily="18" charset="0"/>
                <a:ea typeface="Cambria Math" panose="02040503050406030204" pitchFamily="18" charset="0"/>
              </a:rPr>
              <a:t>Ineffective Packaging- </a:t>
            </a:r>
            <a:r>
              <a:rPr lang="en-US" sz="1200" b="1">
                <a:solidFill>
                  <a:schemeClr val="accent1"/>
                </a:solidFill>
                <a:latin typeface="Cambria Math" panose="02040503050406030204" pitchFamily="18" charset="0"/>
                <a:ea typeface="Cambria Math" panose="02040503050406030204" pitchFamily="18" charset="0"/>
              </a:rPr>
              <a:t>The premium candles are typically packed in plastic-lined boxes and other materials, which are not recyclable, and contribute to environmental waste.</a:t>
            </a:r>
          </a:p>
          <a:p>
            <a:pPr algn="just" defTabSz="685800">
              <a:lnSpc>
                <a:spcPct val="150000"/>
              </a:lnSpc>
            </a:pPr>
            <a:endParaRPr lang="en-US" sz="1200" b="1">
              <a:solidFill>
                <a:schemeClr val="accent1"/>
              </a:solidFill>
              <a:latin typeface="Cambria Math" panose="02040503050406030204" pitchFamily="18" charset="0"/>
              <a:ea typeface="Cambria Math" panose="02040503050406030204" pitchFamily="18" charset="0"/>
            </a:endParaRPr>
          </a:p>
          <a:p>
            <a:pPr algn="just" defTabSz="685800">
              <a:lnSpc>
                <a:spcPct val="150000"/>
              </a:lnSpc>
            </a:pPr>
            <a:r>
              <a:rPr lang="en-US" sz="1200" b="1">
                <a:latin typeface="Cambria Math" panose="02040503050406030204" pitchFamily="18" charset="0"/>
                <a:ea typeface="Cambria Math" panose="02040503050406030204" pitchFamily="18" charset="0"/>
              </a:rPr>
              <a:t>No Refill Culture - </a:t>
            </a:r>
            <a:r>
              <a:rPr lang="en-US" sz="1200" b="1">
                <a:solidFill>
                  <a:schemeClr val="accent1"/>
                </a:solidFill>
                <a:latin typeface="Cambria Math" panose="02040503050406030204" pitchFamily="18" charset="0"/>
                <a:ea typeface="Cambria Math" panose="02040503050406030204" pitchFamily="18" charset="0"/>
              </a:rPr>
              <a:t>Cardiff does not have a refillable luxury candle system at present, and therefore, the products are </a:t>
            </a:r>
            <a:r>
              <a:rPr lang="en-US" sz="1200" b="1" err="1">
                <a:solidFill>
                  <a:schemeClr val="accent1"/>
                </a:solidFill>
                <a:latin typeface="Cambria Math" panose="02040503050406030204" pitchFamily="18" charset="0"/>
                <a:ea typeface="Cambria Math" panose="02040503050406030204" pitchFamily="18" charset="0"/>
              </a:rPr>
              <a:t>utilised</a:t>
            </a:r>
            <a:r>
              <a:rPr lang="en-US" sz="1200" b="1">
                <a:solidFill>
                  <a:schemeClr val="accent1"/>
                </a:solidFill>
                <a:latin typeface="Cambria Math" panose="02040503050406030204" pitchFamily="18" charset="0"/>
                <a:ea typeface="Cambria Math" panose="02040503050406030204" pitchFamily="18" charset="0"/>
              </a:rPr>
              <a:t> singly.</a:t>
            </a:r>
          </a:p>
          <a:p>
            <a:pPr algn="just" defTabSz="685800">
              <a:lnSpc>
                <a:spcPct val="150000"/>
              </a:lnSpc>
            </a:pPr>
            <a:endParaRPr lang="en-US" sz="1200" b="1">
              <a:solidFill>
                <a:schemeClr val="accent1"/>
              </a:solidFill>
              <a:latin typeface="Cambria Math" panose="02040503050406030204" pitchFamily="18" charset="0"/>
              <a:ea typeface="Cambria Math" panose="02040503050406030204" pitchFamily="18" charset="0"/>
            </a:endParaRPr>
          </a:p>
          <a:p>
            <a:pPr algn="just" defTabSz="685800">
              <a:lnSpc>
                <a:spcPct val="150000"/>
              </a:lnSpc>
            </a:pPr>
            <a:r>
              <a:rPr lang="en-US" sz="1200" b="1">
                <a:latin typeface="Cambria Math" panose="02040503050406030204" pitchFamily="18" charset="0"/>
                <a:ea typeface="Cambria Math" panose="02040503050406030204" pitchFamily="18" charset="0"/>
              </a:rPr>
              <a:t>Growing Ethical Demand - </a:t>
            </a:r>
            <a:r>
              <a:rPr lang="en-US" sz="1200" b="1">
                <a:solidFill>
                  <a:schemeClr val="accent1"/>
                </a:solidFill>
                <a:latin typeface="Cambria Math" panose="02040503050406030204" pitchFamily="18" charset="0"/>
                <a:ea typeface="Cambria Math" panose="02040503050406030204" pitchFamily="18" charset="0"/>
              </a:rPr>
              <a:t>According to the survey of Cardiff consumers, 68% of customers desire an eco-friendly candle, indicating that there is an increasing demand to purchase something sustainable.</a:t>
            </a:r>
            <a:endParaRPr lang="en-US" sz="1200" b="1">
              <a:solidFill>
                <a:prstClr val="black">
                  <a:lumMod val="75000"/>
                  <a:lumOff val="25000"/>
                </a:prstClr>
              </a:solidFill>
              <a:latin typeface="Cambria Math" panose="02040503050406030204" pitchFamily="18" charset="0"/>
              <a:ea typeface="Cambria Math" panose="02040503050406030204" pitchFamily="18" charset="0"/>
            </a:endParaRPr>
          </a:p>
        </p:txBody>
      </p:sp>
      <p:pic>
        <p:nvPicPr>
          <p:cNvPr id="5" name="Picture 4">
            <a:extLst>
              <a:ext uri="{FF2B5EF4-FFF2-40B4-BE49-F238E27FC236}">
                <a16:creationId xmlns:a16="http://schemas.microsoft.com/office/drawing/2014/main" id="{D72D17A1-8E32-4D35-85E7-AD4A0D5C5D5D}"/>
              </a:ext>
            </a:extLst>
          </p:cNvPr>
          <p:cNvPicPr>
            <a:picLocks noChangeAspect="1"/>
          </p:cNvPicPr>
          <p:nvPr/>
        </p:nvPicPr>
        <p:blipFill>
          <a:blip r:embed="rId3"/>
          <a:stretch>
            <a:fillRect/>
          </a:stretch>
        </p:blipFill>
        <p:spPr>
          <a:xfrm>
            <a:off x="301551" y="1973577"/>
            <a:ext cx="4428116" cy="3376932"/>
          </a:xfrm>
          <a:prstGeom prst="rect">
            <a:avLst/>
          </a:prstGeom>
        </p:spPr>
      </p:pic>
    </p:spTree>
    <p:extLst>
      <p:ext uri="{BB962C8B-B14F-4D97-AF65-F5344CB8AC3E}">
        <p14:creationId xmlns:p14="http://schemas.microsoft.com/office/powerpoint/2010/main" val="8958364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839175-C725-5460-A238-D38176C4404A}"/>
              </a:ext>
            </a:extLst>
          </p:cNvPr>
          <p:cNvSpPr/>
          <p:nvPr/>
        </p:nvSpPr>
        <p:spPr>
          <a:xfrm>
            <a:off x="230274" y="343437"/>
            <a:ext cx="4732251" cy="498085"/>
          </a:xfrm>
          <a:prstGeom prst="rect">
            <a:avLst/>
          </a:prstGeom>
        </p:spPr>
        <p:txBody>
          <a:bodyPr wrap="square">
            <a:spAutoFit/>
          </a:bodyPr>
          <a:lstStyle/>
          <a:p>
            <a:pPr algn="ctr" defTabSz="685800">
              <a:lnSpc>
                <a:spcPts val="3375"/>
              </a:lnSpc>
            </a:pPr>
            <a:r>
              <a:rPr lang="en-US" sz="2700" b="1">
                <a:solidFill>
                  <a:srgbClr val="CD1305"/>
                </a:solidFill>
                <a:latin typeface="Cambria Math" panose="02040503050406030204" pitchFamily="18" charset="0"/>
                <a:ea typeface="Cambria Math" panose="02040503050406030204" pitchFamily="18" charset="0"/>
                <a:cs typeface="Poppins SemiBold" panose="00000700000000000000" pitchFamily="50" charset="0"/>
              </a:rPr>
              <a:t>Product / Service Description</a:t>
            </a:r>
            <a:endParaRPr lang="en-US" sz="2700" b="1">
              <a:solidFill>
                <a:prstClr val="black">
                  <a:lumMod val="75000"/>
                  <a:lumOff val="25000"/>
                </a:prstClr>
              </a:solidFill>
              <a:latin typeface="Cambria Math" panose="02040503050406030204" pitchFamily="18" charset="0"/>
              <a:ea typeface="Cambria Math" panose="02040503050406030204" pitchFamily="18" charset="0"/>
              <a:cs typeface="Poppins SemiBold" panose="00000700000000000000" pitchFamily="50" charset="0"/>
            </a:endParaRPr>
          </a:p>
        </p:txBody>
      </p:sp>
      <p:pic>
        <p:nvPicPr>
          <p:cNvPr id="2" name="Picture 1">
            <a:extLst>
              <a:ext uri="{FF2B5EF4-FFF2-40B4-BE49-F238E27FC236}">
                <a16:creationId xmlns:a16="http://schemas.microsoft.com/office/drawing/2014/main" id="{E805D75F-AC03-48F7-A3C7-5CBE4DFC07C4}"/>
              </a:ext>
            </a:extLst>
          </p:cNvPr>
          <p:cNvPicPr>
            <a:picLocks noChangeAspect="1"/>
          </p:cNvPicPr>
          <p:nvPr/>
        </p:nvPicPr>
        <p:blipFill rotWithShape="1">
          <a:blip r:embed="rId3"/>
          <a:srcRect r="46621"/>
          <a:stretch/>
        </p:blipFill>
        <p:spPr>
          <a:xfrm>
            <a:off x="4657728" y="832900"/>
            <a:ext cx="2042272" cy="5681663"/>
          </a:xfrm>
          <a:prstGeom prst="rect">
            <a:avLst/>
          </a:prstGeom>
        </p:spPr>
      </p:pic>
      <p:pic>
        <p:nvPicPr>
          <p:cNvPr id="12" name="Picture 11">
            <a:extLst>
              <a:ext uri="{FF2B5EF4-FFF2-40B4-BE49-F238E27FC236}">
                <a16:creationId xmlns:a16="http://schemas.microsoft.com/office/drawing/2014/main" id="{67F2FAC4-0D36-443B-B8EC-4322BE92D797}"/>
              </a:ext>
            </a:extLst>
          </p:cNvPr>
          <p:cNvPicPr>
            <a:picLocks noChangeAspect="1"/>
          </p:cNvPicPr>
          <p:nvPr/>
        </p:nvPicPr>
        <p:blipFill rotWithShape="1">
          <a:blip r:embed="rId3"/>
          <a:srcRect l="53438"/>
          <a:stretch/>
        </p:blipFill>
        <p:spPr>
          <a:xfrm>
            <a:off x="6953250" y="832900"/>
            <a:ext cx="1960476" cy="5681663"/>
          </a:xfrm>
          <a:prstGeom prst="rect">
            <a:avLst/>
          </a:prstGeom>
        </p:spPr>
      </p:pic>
      <p:sp>
        <p:nvSpPr>
          <p:cNvPr id="13" name="Rectangle 12">
            <a:extLst>
              <a:ext uri="{FF2B5EF4-FFF2-40B4-BE49-F238E27FC236}">
                <a16:creationId xmlns:a16="http://schemas.microsoft.com/office/drawing/2014/main" id="{C7A90202-C0BE-456F-B924-0BDC9FAD8F30}"/>
              </a:ext>
            </a:extLst>
          </p:cNvPr>
          <p:cNvSpPr/>
          <p:nvPr/>
        </p:nvSpPr>
        <p:spPr>
          <a:xfrm>
            <a:off x="323850" y="1238249"/>
            <a:ext cx="4248150" cy="5546198"/>
          </a:xfrm>
          <a:prstGeom prst="rect">
            <a:avLst/>
          </a:prstGeom>
        </p:spPr>
        <p:txBody>
          <a:bodyPr wrap="square">
            <a:spAutoFit/>
          </a:bodyPr>
          <a:lstStyle/>
          <a:p>
            <a:pPr algn="ctr">
              <a:lnSpc>
                <a:spcPct val="150000"/>
              </a:lnSpc>
            </a:pPr>
            <a:r>
              <a:rPr lang="en-US" sz="1400" b="1">
                <a:solidFill>
                  <a:schemeClr val="accent1"/>
                </a:solidFill>
                <a:latin typeface="Cambria Math" panose="02040503050406030204" pitchFamily="18" charset="0"/>
                <a:ea typeface="Cambria Math" panose="02040503050406030204" pitchFamily="18" charset="0"/>
              </a:rPr>
              <a:t>Sustainable Wax Innovation _  </a:t>
            </a:r>
            <a:r>
              <a:rPr lang="en-US" sz="1400" err="1">
                <a:latin typeface="Cambria Math" panose="02040503050406030204" pitchFamily="18" charset="0"/>
                <a:ea typeface="Cambria Math" panose="02040503050406030204" pitchFamily="18" charset="0"/>
              </a:rPr>
              <a:t>EcoGlow</a:t>
            </a:r>
            <a:r>
              <a:rPr lang="en-US" sz="1400">
                <a:latin typeface="Cambria Math" panose="02040503050406030204" pitchFamily="18" charset="0"/>
                <a:ea typeface="Cambria Math" panose="02040503050406030204" pitchFamily="18" charset="0"/>
              </a:rPr>
              <a:t> candles are composed of 100 percent soy and coconut wax, clean and renewable substitutes for paraffin.</a:t>
            </a:r>
          </a:p>
          <a:p>
            <a:pPr algn="ctr">
              <a:lnSpc>
                <a:spcPct val="150000"/>
              </a:lnSpc>
            </a:pPr>
            <a:endParaRPr lang="en-US" sz="1400" b="1">
              <a:solidFill>
                <a:schemeClr val="accent1"/>
              </a:solidFill>
              <a:latin typeface="Cambria Math" panose="02040503050406030204" pitchFamily="18" charset="0"/>
              <a:ea typeface="Cambria Math" panose="02040503050406030204" pitchFamily="18" charset="0"/>
            </a:endParaRPr>
          </a:p>
          <a:p>
            <a:pPr algn="ctr">
              <a:lnSpc>
                <a:spcPct val="150000"/>
              </a:lnSpc>
            </a:pPr>
            <a:r>
              <a:rPr lang="en-US" sz="1400" b="1">
                <a:solidFill>
                  <a:schemeClr val="accent1"/>
                </a:solidFill>
                <a:latin typeface="Cambria Math" panose="02040503050406030204" pitchFamily="18" charset="0"/>
                <a:ea typeface="Cambria Math" panose="02040503050406030204" pitchFamily="18" charset="0"/>
              </a:rPr>
              <a:t>Refillable Luxury System - </a:t>
            </a:r>
            <a:r>
              <a:rPr lang="en-US" sz="1400">
                <a:latin typeface="Cambria Math" panose="02040503050406030204" pitchFamily="18" charset="0"/>
                <a:ea typeface="Cambria Math" panose="02040503050406030204" pitchFamily="18" charset="0"/>
              </a:rPr>
              <a:t>The reusable container is designed to allow the customer to fill it without purchasing new ones, and this will reduce waste and increase repeat purchases (</a:t>
            </a:r>
            <a:r>
              <a:rPr lang="en-US" sz="1400" err="1">
                <a:latin typeface="Cambria Math" panose="02040503050406030204" pitchFamily="18" charset="0"/>
                <a:ea typeface="Cambria Math" panose="02040503050406030204" pitchFamily="18" charset="0"/>
              </a:rPr>
              <a:t>Muranko</a:t>
            </a:r>
            <a:r>
              <a:rPr lang="en-US" sz="1400">
                <a:latin typeface="Cambria Math" panose="02040503050406030204" pitchFamily="18" charset="0"/>
                <a:ea typeface="Cambria Math" panose="02040503050406030204" pitchFamily="18" charset="0"/>
              </a:rPr>
              <a:t> et al., 2021).</a:t>
            </a:r>
          </a:p>
          <a:p>
            <a:pPr algn="ctr">
              <a:lnSpc>
                <a:spcPct val="150000"/>
              </a:lnSpc>
            </a:pPr>
            <a:endParaRPr lang="en-US" sz="1400" b="1">
              <a:solidFill>
                <a:schemeClr val="accent1"/>
              </a:solidFill>
              <a:latin typeface="Cambria Math" panose="02040503050406030204" pitchFamily="18" charset="0"/>
              <a:ea typeface="Cambria Math" panose="02040503050406030204" pitchFamily="18" charset="0"/>
            </a:endParaRPr>
          </a:p>
          <a:p>
            <a:pPr algn="ctr">
              <a:lnSpc>
                <a:spcPct val="150000"/>
              </a:lnSpc>
            </a:pPr>
            <a:r>
              <a:rPr lang="en-US" sz="1400" b="1">
                <a:solidFill>
                  <a:schemeClr val="accent1"/>
                </a:solidFill>
                <a:latin typeface="Cambria Math" panose="02040503050406030204" pitchFamily="18" charset="0"/>
                <a:ea typeface="Cambria Math" panose="02040503050406030204" pitchFamily="18" charset="0"/>
              </a:rPr>
              <a:t>Plastic-Free and Ethical Supply Chain – </a:t>
            </a:r>
            <a:r>
              <a:rPr lang="en-US" sz="1400">
                <a:latin typeface="Cambria Math" panose="02040503050406030204" pitchFamily="18" charset="0"/>
                <a:ea typeface="Cambria Math" panose="02040503050406030204" pitchFamily="18" charset="0"/>
              </a:rPr>
              <a:t>I focus on the sourcing of the ingredients and packaging to enable recycling to help sustainability.</a:t>
            </a:r>
          </a:p>
          <a:p>
            <a:pPr algn="ctr">
              <a:lnSpc>
                <a:spcPct val="150000"/>
              </a:lnSpc>
            </a:pPr>
            <a:endParaRPr lang="en-US" sz="1400" b="1">
              <a:solidFill>
                <a:schemeClr val="accent1"/>
              </a:solidFill>
              <a:latin typeface="Cambria Math" panose="02040503050406030204" pitchFamily="18" charset="0"/>
              <a:ea typeface="Cambria Math" panose="02040503050406030204" pitchFamily="18" charset="0"/>
            </a:endParaRPr>
          </a:p>
          <a:p>
            <a:pPr algn="ctr">
              <a:lnSpc>
                <a:spcPct val="150000"/>
              </a:lnSpc>
            </a:pPr>
            <a:r>
              <a:rPr lang="en-US" sz="1400" b="1">
                <a:solidFill>
                  <a:schemeClr val="accent1"/>
                </a:solidFill>
                <a:latin typeface="Cambria Math" panose="02040503050406030204" pitchFamily="18" charset="0"/>
                <a:ea typeface="Cambria Math" panose="02040503050406030204" pitchFamily="18" charset="0"/>
              </a:rPr>
              <a:t>Online Community experience Community - </a:t>
            </a:r>
            <a:r>
              <a:rPr lang="en-US" sz="1400">
                <a:latin typeface="Cambria Math" panose="02040503050406030204" pitchFamily="18" charset="0"/>
                <a:ea typeface="Cambria Math" panose="02040503050406030204" pitchFamily="18" charset="0"/>
              </a:rPr>
              <a:t>Based Brand Experience In-store candle-making workshops create loyalty, interaction, and high emotional attachment to the brand.</a:t>
            </a:r>
          </a:p>
        </p:txBody>
      </p:sp>
    </p:spTree>
    <p:extLst>
      <p:ext uri="{BB962C8B-B14F-4D97-AF65-F5344CB8AC3E}">
        <p14:creationId xmlns:p14="http://schemas.microsoft.com/office/powerpoint/2010/main" val="38770045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3F8C01E-0CE8-4FD2-9C14-8CC7FBD2CF0C}"/>
              </a:ext>
            </a:extLst>
          </p:cNvPr>
          <p:cNvSpPr/>
          <p:nvPr/>
        </p:nvSpPr>
        <p:spPr>
          <a:xfrm>
            <a:off x="0" y="0"/>
            <a:ext cx="9143999" cy="6858000"/>
          </a:xfrm>
          <a:prstGeom prst="rect">
            <a:avLst/>
          </a:prstGeom>
          <a:solidFill>
            <a:schemeClr val="tx1">
              <a:lumMod val="85000"/>
              <a:lumOff val="15000"/>
              <a:alpha val="7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US" sz="1600">
              <a:solidFill>
                <a:prstClr val="white"/>
              </a:solidFill>
              <a:latin typeface="Cambria Math" panose="02040503050406030204" pitchFamily="18" charset="0"/>
              <a:ea typeface="Cambria Math" panose="02040503050406030204" pitchFamily="18" charset="0"/>
            </a:endParaRPr>
          </a:p>
        </p:txBody>
      </p:sp>
      <p:sp>
        <p:nvSpPr>
          <p:cNvPr id="3" name="Rectangle 2">
            <a:extLst>
              <a:ext uri="{FF2B5EF4-FFF2-40B4-BE49-F238E27FC236}">
                <a16:creationId xmlns:a16="http://schemas.microsoft.com/office/drawing/2014/main" id="{20459A0D-54A6-4CB6-9398-AC80A08C5E54}"/>
              </a:ext>
            </a:extLst>
          </p:cNvPr>
          <p:cNvSpPr/>
          <p:nvPr/>
        </p:nvSpPr>
        <p:spPr>
          <a:xfrm>
            <a:off x="981075" y="343437"/>
            <a:ext cx="6858000" cy="498085"/>
          </a:xfrm>
          <a:prstGeom prst="rect">
            <a:avLst/>
          </a:prstGeom>
        </p:spPr>
        <p:txBody>
          <a:bodyPr wrap="square">
            <a:spAutoFit/>
          </a:bodyPr>
          <a:lstStyle/>
          <a:p>
            <a:pPr algn="ctr" defTabSz="685800">
              <a:lnSpc>
                <a:spcPts val="3375"/>
              </a:lnSpc>
            </a:pPr>
            <a:r>
              <a:rPr lang="en-US" sz="2700" b="1">
                <a:solidFill>
                  <a:schemeClr val="bg1"/>
                </a:solidFill>
                <a:latin typeface="Cambria Math" panose="02040503050406030204" pitchFamily="18" charset="0"/>
                <a:ea typeface="Cambria Math" panose="02040503050406030204" pitchFamily="18" charset="0"/>
                <a:cs typeface="Poppins SemiBold" panose="00000700000000000000" pitchFamily="50" charset="0"/>
              </a:rPr>
              <a:t>Mission, Aim, SMART Objectives &amp; USP</a:t>
            </a:r>
          </a:p>
        </p:txBody>
      </p:sp>
      <p:sp>
        <p:nvSpPr>
          <p:cNvPr id="4" name="Rectangle 3">
            <a:extLst>
              <a:ext uri="{FF2B5EF4-FFF2-40B4-BE49-F238E27FC236}">
                <a16:creationId xmlns:a16="http://schemas.microsoft.com/office/drawing/2014/main" id="{96C1A30F-73B9-4C88-B227-6A135CBE57BA}"/>
              </a:ext>
            </a:extLst>
          </p:cNvPr>
          <p:cNvSpPr/>
          <p:nvPr/>
        </p:nvSpPr>
        <p:spPr>
          <a:xfrm>
            <a:off x="466725" y="1238249"/>
            <a:ext cx="4391025" cy="5223033"/>
          </a:xfrm>
          <a:prstGeom prst="rect">
            <a:avLst/>
          </a:prstGeom>
        </p:spPr>
        <p:txBody>
          <a:bodyPr wrap="square">
            <a:spAutoFit/>
          </a:bodyPr>
          <a:lstStyle/>
          <a:p>
            <a:pPr algn="just">
              <a:lnSpc>
                <a:spcPct val="150000"/>
              </a:lnSpc>
            </a:pPr>
            <a:r>
              <a:rPr lang="en-US" sz="1400" b="1">
                <a:solidFill>
                  <a:schemeClr val="bg1"/>
                </a:solidFill>
                <a:latin typeface="Cambria Math" panose="02040503050406030204" pitchFamily="18" charset="0"/>
                <a:ea typeface="Cambria Math" panose="02040503050406030204" pitchFamily="18" charset="0"/>
              </a:rPr>
              <a:t>Mission Statement</a:t>
            </a:r>
          </a:p>
          <a:p>
            <a:pPr marL="285750" indent="-285750" algn="just">
              <a:lnSpc>
                <a:spcPct val="150000"/>
              </a:lnSpc>
              <a:buFont typeface="Wingdings" panose="05000000000000000000" pitchFamily="2" charset="2"/>
              <a:buChar char="q"/>
            </a:pPr>
            <a:r>
              <a:rPr lang="en-US" sz="1400" b="1">
                <a:solidFill>
                  <a:schemeClr val="bg1"/>
                </a:solidFill>
                <a:latin typeface="Cambria Math" panose="02040503050406030204" pitchFamily="18" charset="0"/>
                <a:ea typeface="Cambria Math" panose="02040503050406030204" pitchFamily="18" charset="0"/>
              </a:rPr>
              <a:t>To enable households to consume environmentally friendly, luxurious perfumes that encourage conscious living.</a:t>
            </a:r>
          </a:p>
          <a:p>
            <a:pPr algn="just">
              <a:lnSpc>
                <a:spcPct val="150000"/>
              </a:lnSpc>
            </a:pPr>
            <a:r>
              <a:rPr lang="en-US" sz="1400" b="1">
                <a:solidFill>
                  <a:schemeClr val="bg1"/>
                </a:solidFill>
                <a:latin typeface="Cambria Math" panose="02040503050406030204" pitchFamily="18" charset="0"/>
                <a:ea typeface="Cambria Math" panose="02040503050406030204" pitchFamily="18" charset="0"/>
              </a:rPr>
              <a:t>Business Goal</a:t>
            </a:r>
          </a:p>
          <a:p>
            <a:pPr marL="285750" indent="-285750" algn="just">
              <a:lnSpc>
                <a:spcPct val="150000"/>
              </a:lnSpc>
              <a:buFont typeface="Wingdings" panose="05000000000000000000" pitchFamily="2" charset="2"/>
              <a:buChar char="q"/>
            </a:pPr>
            <a:r>
              <a:rPr lang="en-US" sz="1400" b="1">
                <a:solidFill>
                  <a:schemeClr val="bg1"/>
                </a:solidFill>
                <a:latin typeface="Cambria Math" panose="02040503050406030204" pitchFamily="18" charset="0"/>
                <a:ea typeface="Cambria Math" panose="02040503050406030204" pitchFamily="18" charset="0"/>
              </a:rPr>
              <a:t>To be the best sustainable luxury candle store in Cardiff within three years.</a:t>
            </a:r>
          </a:p>
          <a:p>
            <a:pPr algn="just">
              <a:lnSpc>
                <a:spcPct val="150000"/>
              </a:lnSpc>
            </a:pPr>
            <a:r>
              <a:rPr lang="en-US" sz="1400" b="1">
                <a:solidFill>
                  <a:schemeClr val="bg1"/>
                </a:solidFill>
                <a:latin typeface="Cambria Math" panose="02040503050406030204" pitchFamily="18" charset="0"/>
                <a:ea typeface="Cambria Math" panose="02040503050406030204" pitchFamily="18" charset="0"/>
              </a:rPr>
              <a:t>SMART Objectives</a:t>
            </a:r>
          </a:p>
          <a:p>
            <a:pPr marL="285750" indent="-285750" algn="just">
              <a:lnSpc>
                <a:spcPct val="150000"/>
              </a:lnSpc>
              <a:buFont typeface="Wingdings" panose="05000000000000000000" pitchFamily="2" charset="2"/>
              <a:buChar char="q"/>
            </a:pPr>
            <a:r>
              <a:rPr lang="en-US" sz="1400" b="1">
                <a:solidFill>
                  <a:schemeClr val="bg1"/>
                </a:solidFill>
                <a:latin typeface="Cambria Math" panose="02040503050406030204" pitchFamily="18" charset="0"/>
                <a:ea typeface="Cambria Math" panose="02040503050406030204" pitchFamily="18" charset="0"/>
              </a:rPr>
              <a:t>Achieve a revenue of 60,000 in the first year, acquire 3,000 followers on social media, collaborate with two companies, and achieve a 40% refill rate in the first 12 months.</a:t>
            </a:r>
          </a:p>
          <a:p>
            <a:pPr algn="just">
              <a:lnSpc>
                <a:spcPct val="150000"/>
              </a:lnSpc>
            </a:pPr>
            <a:r>
              <a:rPr lang="en-US" sz="1400" b="1">
                <a:solidFill>
                  <a:schemeClr val="bg1"/>
                </a:solidFill>
                <a:latin typeface="Cambria Math" panose="02040503050406030204" pitchFamily="18" charset="0"/>
                <a:ea typeface="Cambria Math" panose="02040503050406030204" pitchFamily="18" charset="0"/>
              </a:rPr>
              <a:t>Unique Selling Proposition (USP).</a:t>
            </a:r>
          </a:p>
          <a:p>
            <a:pPr marL="285750" indent="-285750" algn="just">
              <a:lnSpc>
                <a:spcPct val="150000"/>
              </a:lnSpc>
              <a:buFont typeface="Wingdings" panose="05000000000000000000" pitchFamily="2" charset="2"/>
              <a:buChar char="q"/>
            </a:pPr>
            <a:r>
              <a:rPr lang="en-US" sz="1400" b="1">
                <a:solidFill>
                  <a:schemeClr val="bg1"/>
                </a:solidFill>
                <a:latin typeface="Cambria Math" panose="02040503050406030204" pitchFamily="18" charset="0"/>
                <a:ea typeface="Cambria Math" panose="02040503050406030204" pitchFamily="18" charset="0"/>
              </a:rPr>
              <a:t>I have the original Cardiff candle store that sells refillable, sustainable luxury candles that have a nice design and a reuse-oriented approach to materials.</a:t>
            </a:r>
          </a:p>
        </p:txBody>
      </p:sp>
      <p:pic>
        <p:nvPicPr>
          <p:cNvPr id="5" name="Picture 4">
            <a:extLst>
              <a:ext uri="{FF2B5EF4-FFF2-40B4-BE49-F238E27FC236}">
                <a16:creationId xmlns:a16="http://schemas.microsoft.com/office/drawing/2014/main" id="{BF858F9D-38EF-4B8E-AC40-55C4EE1985E3}"/>
              </a:ext>
            </a:extLst>
          </p:cNvPr>
          <p:cNvPicPr>
            <a:picLocks noChangeAspect="1"/>
          </p:cNvPicPr>
          <p:nvPr/>
        </p:nvPicPr>
        <p:blipFill>
          <a:blip r:embed="rId3"/>
          <a:stretch>
            <a:fillRect/>
          </a:stretch>
        </p:blipFill>
        <p:spPr>
          <a:xfrm>
            <a:off x="5434012" y="2909887"/>
            <a:ext cx="3343275" cy="225742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35809795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AA5FD8A-7FEE-B81C-1870-44D3931435B9}"/>
              </a:ext>
            </a:extLst>
          </p:cNvPr>
          <p:cNvSpPr/>
          <p:nvPr/>
        </p:nvSpPr>
        <p:spPr>
          <a:xfrm>
            <a:off x="3580550" y="3906108"/>
            <a:ext cx="916101" cy="293863"/>
          </a:xfrm>
          <a:prstGeom prst="rect">
            <a:avLst/>
          </a:prstGeom>
        </p:spPr>
        <p:txBody>
          <a:bodyPr wrap="square">
            <a:spAutoFit/>
          </a:bodyPr>
          <a:lstStyle/>
          <a:p>
            <a:pPr algn="ctr" defTabSz="685800">
              <a:lnSpc>
                <a:spcPts val="1650"/>
              </a:lnSpc>
            </a:pPr>
            <a:r>
              <a:rPr lang="en-US" sz="1200" b="1">
                <a:solidFill>
                  <a:prstClr val="white"/>
                </a:solidFill>
                <a:latin typeface="Montserrat" panose="00000500000000000000" pitchFamily="2" charset="0"/>
                <a:cs typeface="Poppins SemiBold" panose="00000700000000000000" pitchFamily="2" charset="0"/>
              </a:rPr>
              <a:t>Problem</a:t>
            </a:r>
          </a:p>
        </p:txBody>
      </p:sp>
      <p:sp>
        <p:nvSpPr>
          <p:cNvPr id="12" name="Rectangle 11">
            <a:extLst>
              <a:ext uri="{FF2B5EF4-FFF2-40B4-BE49-F238E27FC236}">
                <a16:creationId xmlns:a16="http://schemas.microsoft.com/office/drawing/2014/main" id="{1B9CE889-2962-CF6E-CBD1-AE9AA38127D9}"/>
              </a:ext>
            </a:extLst>
          </p:cNvPr>
          <p:cNvSpPr/>
          <p:nvPr/>
        </p:nvSpPr>
        <p:spPr>
          <a:xfrm>
            <a:off x="152400" y="1143000"/>
            <a:ext cx="5610225" cy="5689073"/>
          </a:xfrm>
          <a:prstGeom prst="rect">
            <a:avLst/>
          </a:prstGeom>
        </p:spPr>
        <p:txBody>
          <a:bodyPr wrap="square">
            <a:spAutoFit/>
          </a:bodyPr>
          <a:lstStyle/>
          <a:p>
            <a:pPr algn="ctr" defTabSz="685800">
              <a:lnSpc>
                <a:spcPct val="150000"/>
              </a:lnSpc>
            </a:pPr>
            <a:r>
              <a:rPr lang="en-US" sz="1400" b="1">
                <a:solidFill>
                  <a:schemeClr val="accent1"/>
                </a:solidFill>
                <a:latin typeface="Cambria Math" panose="02040503050406030204" pitchFamily="18" charset="0"/>
                <a:ea typeface="Cambria Math" panose="02040503050406030204" pitchFamily="18" charset="0"/>
              </a:rPr>
              <a:t>Expanding Sustainable Retail Industry</a:t>
            </a:r>
          </a:p>
          <a:p>
            <a:pPr algn="ctr" defTabSz="685800">
              <a:lnSpc>
                <a:spcPct val="150000"/>
              </a:lnSpc>
            </a:pPr>
            <a:r>
              <a:rPr lang="en-US" sz="1400">
                <a:latin typeface="Cambria Math" panose="02040503050406030204" pitchFamily="18" charset="0"/>
                <a:ea typeface="Cambria Math" panose="02040503050406030204" pitchFamily="18" charset="0"/>
              </a:rPr>
              <a:t>The sustainable retail market in the United Kingdom is present and strengthening as an increasing number of individuals purchase in a responsible manner (</a:t>
            </a:r>
            <a:r>
              <a:rPr lang="en-US" sz="1400" err="1">
                <a:latin typeface="Cambria Math" panose="02040503050406030204" pitchFamily="18" charset="0"/>
                <a:ea typeface="Cambria Math" panose="02040503050406030204" pitchFamily="18" charset="0"/>
              </a:rPr>
              <a:t>Purcărea</a:t>
            </a:r>
            <a:r>
              <a:rPr lang="en-US" sz="1400">
                <a:latin typeface="Cambria Math" panose="02040503050406030204" pitchFamily="18" charset="0"/>
                <a:ea typeface="Cambria Math" panose="02040503050406030204" pitchFamily="18" charset="0"/>
              </a:rPr>
              <a:t> et al., 2022).</a:t>
            </a:r>
          </a:p>
          <a:p>
            <a:pPr algn="ctr" defTabSz="685800">
              <a:lnSpc>
                <a:spcPct val="150000"/>
              </a:lnSpc>
            </a:pPr>
            <a:endParaRPr lang="en-US" sz="1400" b="1">
              <a:solidFill>
                <a:schemeClr val="accent1"/>
              </a:solidFill>
              <a:latin typeface="Cambria Math" panose="02040503050406030204" pitchFamily="18" charset="0"/>
              <a:ea typeface="Cambria Math" panose="02040503050406030204" pitchFamily="18" charset="0"/>
            </a:endParaRPr>
          </a:p>
          <a:p>
            <a:pPr algn="ctr" defTabSz="685800">
              <a:lnSpc>
                <a:spcPct val="150000"/>
              </a:lnSpc>
            </a:pPr>
            <a:r>
              <a:rPr lang="en-US" sz="1400" b="1">
                <a:solidFill>
                  <a:schemeClr val="accent1"/>
                </a:solidFill>
                <a:latin typeface="Cambria Math" panose="02040503050406030204" pitchFamily="18" charset="0"/>
                <a:ea typeface="Cambria Math" panose="02040503050406030204" pitchFamily="18" charset="0"/>
              </a:rPr>
              <a:t>Premium Willingness to Pay</a:t>
            </a:r>
          </a:p>
          <a:p>
            <a:pPr algn="ctr" defTabSz="685800">
              <a:lnSpc>
                <a:spcPct val="150000"/>
              </a:lnSpc>
            </a:pPr>
            <a:r>
              <a:rPr lang="en-US" sz="1400">
                <a:latin typeface="Cambria Math" panose="02040503050406030204" pitchFamily="18" charset="0"/>
                <a:ea typeface="Cambria Math" panose="02040503050406030204" pitchFamily="18" charset="0"/>
              </a:rPr>
              <a:t>More than three-quarters of the surveyed participants indicated that they would be willing to pay a higher price when it comes to green packaging, which would benefit companies (Nguyen et al., 2021).</a:t>
            </a:r>
          </a:p>
          <a:p>
            <a:pPr algn="ctr" defTabSz="685800">
              <a:lnSpc>
                <a:spcPct val="150000"/>
              </a:lnSpc>
            </a:pPr>
            <a:endParaRPr lang="en-US" sz="1400" b="1">
              <a:solidFill>
                <a:schemeClr val="accent1"/>
              </a:solidFill>
              <a:latin typeface="Cambria Math" panose="02040503050406030204" pitchFamily="18" charset="0"/>
              <a:ea typeface="Cambria Math" panose="02040503050406030204" pitchFamily="18" charset="0"/>
            </a:endParaRPr>
          </a:p>
          <a:p>
            <a:pPr algn="ctr" defTabSz="685800">
              <a:lnSpc>
                <a:spcPct val="150000"/>
              </a:lnSpc>
            </a:pPr>
            <a:r>
              <a:rPr lang="en-US" sz="1400" b="1">
                <a:solidFill>
                  <a:schemeClr val="accent1"/>
                </a:solidFill>
                <a:latin typeface="Cambria Math" panose="02040503050406030204" pitchFamily="18" charset="0"/>
                <a:ea typeface="Cambria Math" panose="02040503050406030204" pitchFamily="18" charset="0"/>
              </a:rPr>
              <a:t>Purchasing </a:t>
            </a:r>
            <a:r>
              <a:rPr lang="en-US" sz="1400" b="1" err="1">
                <a:solidFill>
                  <a:schemeClr val="accent1"/>
                </a:solidFill>
                <a:latin typeface="Cambria Math" panose="02040503050406030204" pitchFamily="18" charset="0"/>
                <a:ea typeface="Cambria Math" panose="02040503050406030204" pitchFamily="18" charset="0"/>
              </a:rPr>
              <a:t>Behaviour</a:t>
            </a:r>
            <a:r>
              <a:rPr lang="en-US" sz="1400" b="1">
                <a:solidFill>
                  <a:schemeClr val="accent1"/>
                </a:solidFill>
                <a:latin typeface="Cambria Math" panose="02040503050406030204" pitchFamily="18" charset="0"/>
                <a:ea typeface="Cambria Math" panose="02040503050406030204" pitchFamily="18" charset="0"/>
              </a:rPr>
              <a:t> Consistencies.</a:t>
            </a:r>
          </a:p>
          <a:p>
            <a:pPr algn="ctr" defTabSz="685800">
              <a:lnSpc>
                <a:spcPct val="150000"/>
              </a:lnSpc>
            </a:pPr>
            <a:r>
              <a:rPr lang="en-US" sz="1400">
                <a:latin typeface="Cambria Math" panose="02040503050406030204" pitchFamily="18" charset="0"/>
                <a:ea typeface="Cambria Math" panose="02040503050406030204" pitchFamily="18" charset="0"/>
              </a:rPr>
              <a:t>Sixty percent of interviewees make purchases at the end of the month, and it proves that the demand is recurring.</a:t>
            </a:r>
          </a:p>
          <a:p>
            <a:pPr algn="ctr" defTabSz="685800">
              <a:lnSpc>
                <a:spcPct val="150000"/>
              </a:lnSpc>
            </a:pPr>
            <a:endParaRPr lang="en-US" sz="1400" b="1">
              <a:solidFill>
                <a:schemeClr val="accent1"/>
              </a:solidFill>
              <a:latin typeface="Cambria Math" panose="02040503050406030204" pitchFamily="18" charset="0"/>
              <a:ea typeface="Cambria Math" panose="02040503050406030204" pitchFamily="18" charset="0"/>
            </a:endParaRPr>
          </a:p>
          <a:p>
            <a:pPr algn="ctr" defTabSz="685800">
              <a:lnSpc>
                <a:spcPct val="150000"/>
              </a:lnSpc>
            </a:pPr>
            <a:r>
              <a:rPr lang="en-US" sz="1400" b="1">
                <a:solidFill>
                  <a:schemeClr val="accent1"/>
                </a:solidFill>
                <a:latin typeface="Cambria Math" panose="02040503050406030204" pitchFamily="18" charset="0"/>
                <a:ea typeface="Cambria Math" panose="02040503050406030204" pitchFamily="18" charset="0"/>
              </a:rPr>
              <a:t>Strategic Cardiff Location</a:t>
            </a:r>
          </a:p>
          <a:p>
            <a:pPr algn="ctr" defTabSz="685800">
              <a:lnSpc>
                <a:spcPct val="150000"/>
              </a:lnSpc>
            </a:pPr>
            <a:r>
              <a:rPr lang="en-US" sz="1400">
                <a:latin typeface="Cambria Math" panose="02040503050406030204" pitchFamily="18" charset="0"/>
                <a:ea typeface="Cambria Math" panose="02040503050406030204" pitchFamily="18" charset="0"/>
              </a:rPr>
              <a:t>Morgan Arcade is a place that has numerous professionals, students, and tourists who belong to the target market.</a:t>
            </a:r>
          </a:p>
        </p:txBody>
      </p:sp>
      <p:sp>
        <p:nvSpPr>
          <p:cNvPr id="20" name="Freeform 33">
            <a:extLst>
              <a:ext uri="{FF2B5EF4-FFF2-40B4-BE49-F238E27FC236}">
                <a16:creationId xmlns:a16="http://schemas.microsoft.com/office/drawing/2014/main" id="{9513333C-5766-4E3B-5DE6-8C0B3426352A}"/>
              </a:ext>
            </a:extLst>
          </p:cNvPr>
          <p:cNvSpPr>
            <a:spLocks noEditPoints="1"/>
          </p:cNvSpPr>
          <p:nvPr/>
        </p:nvSpPr>
        <p:spPr bwMode="auto">
          <a:xfrm>
            <a:off x="1477482" y="2531019"/>
            <a:ext cx="341701" cy="310063"/>
          </a:xfrm>
          <a:custGeom>
            <a:avLst/>
            <a:gdLst>
              <a:gd name="T0" fmla="*/ 157 w 162"/>
              <a:gd name="T1" fmla="*/ 110 h 147"/>
              <a:gd name="T2" fmla="*/ 100 w 162"/>
              <a:gd name="T3" fmla="*/ 14 h 147"/>
              <a:gd name="T4" fmla="*/ 81 w 162"/>
              <a:gd name="T5" fmla="*/ 0 h 147"/>
              <a:gd name="T6" fmla="*/ 62 w 162"/>
              <a:gd name="T7" fmla="*/ 14 h 147"/>
              <a:gd name="T8" fmla="*/ 5 w 162"/>
              <a:gd name="T9" fmla="*/ 110 h 147"/>
              <a:gd name="T10" fmla="*/ 4 w 162"/>
              <a:gd name="T11" fmla="*/ 137 h 147"/>
              <a:gd name="T12" fmla="*/ 26 w 162"/>
              <a:gd name="T13" fmla="*/ 147 h 147"/>
              <a:gd name="T14" fmla="*/ 137 w 162"/>
              <a:gd name="T15" fmla="*/ 147 h 147"/>
              <a:gd name="T16" fmla="*/ 159 w 162"/>
              <a:gd name="T17" fmla="*/ 137 h 147"/>
              <a:gd name="T18" fmla="*/ 157 w 162"/>
              <a:gd name="T19" fmla="*/ 110 h 147"/>
              <a:gd name="T20" fmla="*/ 154 w 162"/>
              <a:gd name="T21" fmla="*/ 134 h 147"/>
              <a:gd name="T22" fmla="*/ 137 w 162"/>
              <a:gd name="T23" fmla="*/ 142 h 147"/>
              <a:gd name="T24" fmla="*/ 26 w 162"/>
              <a:gd name="T25" fmla="*/ 142 h 147"/>
              <a:gd name="T26" fmla="*/ 8 w 162"/>
              <a:gd name="T27" fmla="*/ 134 h 147"/>
              <a:gd name="T28" fmla="*/ 10 w 162"/>
              <a:gd name="T29" fmla="*/ 113 h 147"/>
              <a:gd name="T30" fmla="*/ 66 w 162"/>
              <a:gd name="T31" fmla="*/ 16 h 147"/>
              <a:gd name="T32" fmla="*/ 81 w 162"/>
              <a:gd name="T33" fmla="*/ 5 h 147"/>
              <a:gd name="T34" fmla="*/ 97 w 162"/>
              <a:gd name="T35" fmla="*/ 16 h 147"/>
              <a:gd name="T36" fmla="*/ 153 w 162"/>
              <a:gd name="T37" fmla="*/ 113 h 147"/>
              <a:gd name="T38" fmla="*/ 154 w 162"/>
              <a:gd name="T39" fmla="*/ 134 h 147"/>
              <a:gd name="T40" fmla="*/ 82 w 162"/>
              <a:gd name="T41" fmla="*/ 92 h 147"/>
              <a:gd name="T42" fmla="*/ 85 w 162"/>
              <a:gd name="T43" fmla="*/ 90 h 147"/>
              <a:gd name="T44" fmla="*/ 85 w 162"/>
              <a:gd name="T45" fmla="*/ 44 h 147"/>
              <a:gd name="T46" fmla="*/ 82 w 162"/>
              <a:gd name="T47" fmla="*/ 42 h 147"/>
              <a:gd name="T48" fmla="*/ 78 w 162"/>
              <a:gd name="T49" fmla="*/ 44 h 147"/>
              <a:gd name="T50" fmla="*/ 78 w 162"/>
              <a:gd name="T51" fmla="*/ 90 h 147"/>
              <a:gd name="T52" fmla="*/ 82 w 162"/>
              <a:gd name="T53" fmla="*/ 92 h 147"/>
              <a:gd name="T54" fmla="*/ 81 w 162"/>
              <a:gd name="T55" fmla="*/ 104 h 147"/>
              <a:gd name="T56" fmla="*/ 72 w 162"/>
              <a:gd name="T57" fmla="*/ 113 h 147"/>
              <a:gd name="T58" fmla="*/ 81 w 162"/>
              <a:gd name="T59" fmla="*/ 122 h 147"/>
              <a:gd name="T60" fmla="*/ 90 w 162"/>
              <a:gd name="T61" fmla="*/ 113 h 147"/>
              <a:gd name="T62" fmla="*/ 81 w 162"/>
              <a:gd name="T63" fmla="*/ 104 h 147"/>
              <a:gd name="T64" fmla="*/ 81 w 162"/>
              <a:gd name="T65" fmla="*/ 118 h 147"/>
              <a:gd name="T66" fmla="*/ 77 w 162"/>
              <a:gd name="T67" fmla="*/ 113 h 147"/>
              <a:gd name="T68" fmla="*/ 81 w 162"/>
              <a:gd name="T69" fmla="*/ 108 h 147"/>
              <a:gd name="T70" fmla="*/ 86 w 162"/>
              <a:gd name="T71" fmla="*/ 113 h 147"/>
              <a:gd name="T72" fmla="*/ 81 w 162"/>
              <a:gd name="T73" fmla="*/ 118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62" h="147">
                <a:moveTo>
                  <a:pt x="157" y="110"/>
                </a:moveTo>
                <a:cubicBezTo>
                  <a:pt x="100" y="14"/>
                  <a:pt x="100" y="14"/>
                  <a:pt x="100" y="14"/>
                </a:cubicBezTo>
                <a:cubicBezTo>
                  <a:pt x="96" y="5"/>
                  <a:pt x="89" y="0"/>
                  <a:pt x="81" y="0"/>
                </a:cubicBezTo>
                <a:cubicBezTo>
                  <a:pt x="74" y="0"/>
                  <a:pt x="67" y="5"/>
                  <a:pt x="62" y="14"/>
                </a:cubicBezTo>
                <a:cubicBezTo>
                  <a:pt x="5" y="110"/>
                  <a:pt x="5" y="110"/>
                  <a:pt x="5" y="110"/>
                </a:cubicBezTo>
                <a:cubicBezTo>
                  <a:pt x="1" y="120"/>
                  <a:pt x="0" y="129"/>
                  <a:pt x="4" y="137"/>
                </a:cubicBezTo>
                <a:cubicBezTo>
                  <a:pt x="8" y="144"/>
                  <a:pt x="16" y="147"/>
                  <a:pt x="26" y="147"/>
                </a:cubicBezTo>
                <a:cubicBezTo>
                  <a:pt x="137" y="147"/>
                  <a:pt x="137" y="147"/>
                  <a:pt x="137" y="147"/>
                </a:cubicBezTo>
                <a:cubicBezTo>
                  <a:pt x="146" y="147"/>
                  <a:pt x="154" y="144"/>
                  <a:pt x="159" y="137"/>
                </a:cubicBezTo>
                <a:cubicBezTo>
                  <a:pt x="162" y="129"/>
                  <a:pt x="162" y="120"/>
                  <a:pt x="157" y="110"/>
                </a:cubicBezTo>
                <a:close/>
                <a:moveTo>
                  <a:pt x="154" y="134"/>
                </a:moveTo>
                <a:cubicBezTo>
                  <a:pt x="151" y="139"/>
                  <a:pt x="145" y="142"/>
                  <a:pt x="137" y="142"/>
                </a:cubicBezTo>
                <a:cubicBezTo>
                  <a:pt x="26" y="142"/>
                  <a:pt x="26" y="142"/>
                  <a:pt x="26" y="142"/>
                </a:cubicBezTo>
                <a:cubicBezTo>
                  <a:pt x="18" y="142"/>
                  <a:pt x="11" y="139"/>
                  <a:pt x="8" y="134"/>
                </a:cubicBezTo>
                <a:cubicBezTo>
                  <a:pt x="4" y="128"/>
                  <a:pt x="5" y="121"/>
                  <a:pt x="10" y="113"/>
                </a:cubicBezTo>
                <a:cubicBezTo>
                  <a:pt x="66" y="16"/>
                  <a:pt x="66" y="16"/>
                  <a:pt x="66" y="16"/>
                </a:cubicBezTo>
                <a:cubicBezTo>
                  <a:pt x="70" y="8"/>
                  <a:pt x="75" y="5"/>
                  <a:pt x="81" y="5"/>
                </a:cubicBezTo>
                <a:cubicBezTo>
                  <a:pt x="87" y="5"/>
                  <a:pt x="92" y="8"/>
                  <a:pt x="97" y="16"/>
                </a:cubicBezTo>
                <a:cubicBezTo>
                  <a:pt x="153" y="113"/>
                  <a:pt x="153" y="113"/>
                  <a:pt x="153" y="113"/>
                </a:cubicBezTo>
                <a:cubicBezTo>
                  <a:pt x="158" y="121"/>
                  <a:pt x="158" y="129"/>
                  <a:pt x="154" y="134"/>
                </a:cubicBezTo>
                <a:close/>
                <a:moveTo>
                  <a:pt x="82" y="92"/>
                </a:moveTo>
                <a:cubicBezTo>
                  <a:pt x="83" y="92"/>
                  <a:pt x="85" y="91"/>
                  <a:pt x="85" y="90"/>
                </a:cubicBezTo>
                <a:cubicBezTo>
                  <a:pt x="85" y="44"/>
                  <a:pt x="85" y="44"/>
                  <a:pt x="85" y="44"/>
                </a:cubicBezTo>
                <a:cubicBezTo>
                  <a:pt x="85" y="43"/>
                  <a:pt x="83" y="42"/>
                  <a:pt x="82" y="42"/>
                </a:cubicBezTo>
                <a:cubicBezTo>
                  <a:pt x="80" y="42"/>
                  <a:pt x="78" y="43"/>
                  <a:pt x="78" y="44"/>
                </a:cubicBezTo>
                <a:cubicBezTo>
                  <a:pt x="78" y="90"/>
                  <a:pt x="78" y="90"/>
                  <a:pt x="78" y="90"/>
                </a:cubicBezTo>
                <a:cubicBezTo>
                  <a:pt x="78" y="91"/>
                  <a:pt x="80" y="92"/>
                  <a:pt x="82" y="92"/>
                </a:cubicBezTo>
                <a:close/>
                <a:moveTo>
                  <a:pt x="81" y="104"/>
                </a:moveTo>
                <a:cubicBezTo>
                  <a:pt x="77" y="104"/>
                  <a:pt x="72" y="108"/>
                  <a:pt x="72" y="113"/>
                </a:cubicBezTo>
                <a:cubicBezTo>
                  <a:pt x="72" y="118"/>
                  <a:pt x="77" y="122"/>
                  <a:pt x="81" y="122"/>
                </a:cubicBezTo>
                <a:cubicBezTo>
                  <a:pt x="86" y="122"/>
                  <a:pt x="90" y="118"/>
                  <a:pt x="90" y="113"/>
                </a:cubicBezTo>
                <a:cubicBezTo>
                  <a:pt x="90" y="108"/>
                  <a:pt x="86" y="104"/>
                  <a:pt x="81" y="104"/>
                </a:cubicBezTo>
                <a:close/>
                <a:moveTo>
                  <a:pt x="81" y="118"/>
                </a:moveTo>
                <a:cubicBezTo>
                  <a:pt x="79" y="118"/>
                  <a:pt x="77" y="115"/>
                  <a:pt x="77" y="113"/>
                </a:cubicBezTo>
                <a:cubicBezTo>
                  <a:pt x="77" y="111"/>
                  <a:pt x="79" y="108"/>
                  <a:pt x="81" y="108"/>
                </a:cubicBezTo>
                <a:cubicBezTo>
                  <a:pt x="84" y="108"/>
                  <a:pt x="86" y="111"/>
                  <a:pt x="86" y="113"/>
                </a:cubicBezTo>
                <a:cubicBezTo>
                  <a:pt x="86" y="115"/>
                  <a:pt x="84" y="118"/>
                  <a:pt x="81" y="118"/>
                </a:cubicBezTo>
                <a:close/>
              </a:path>
            </a:pathLst>
          </a:custGeom>
          <a:solidFill>
            <a:schemeClr val="bg1"/>
          </a:solidFill>
          <a:ln>
            <a:noFill/>
          </a:ln>
        </p:spPr>
        <p:txBody>
          <a:bodyPr vert="horz" wrap="square" lIns="68580" tIns="34290" rIns="68580" bIns="34290" numCol="1" anchor="t" anchorCtr="0" compatLnSpc="1">
            <a:prstTxWarp prst="textNoShape">
              <a:avLst/>
            </a:prstTxWarp>
          </a:bodyPr>
          <a:lstStyle/>
          <a:p>
            <a:pPr defTabSz="685800"/>
            <a:endParaRPr lang="en-US" sz="1350">
              <a:solidFill>
                <a:prstClr val="black"/>
              </a:solidFill>
              <a:latin typeface="Aptos" panose="02110004020202020204"/>
            </a:endParaRPr>
          </a:p>
        </p:txBody>
      </p:sp>
      <p:sp>
        <p:nvSpPr>
          <p:cNvPr id="3" name="Rectangle 2">
            <a:extLst>
              <a:ext uri="{FF2B5EF4-FFF2-40B4-BE49-F238E27FC236}">
                <a16:creationId xmlns:a16="http://schemas.microsoft.com/office/drawing/2014/main" id="{B52D133D-9103-0C72-9639-356CEC0425DF}"/>
              </a:ext>
            </a:extLst>
          </p:cNvPr>
          <p:cNvSpPr/>
          <p:nvPr/>
        </p:nvSpPr>
        <p:spPr>
          <a:xfrm>
            <a:off x="2057400" y="295275"/>
            <a:ext cx="5067300" cy="507831"/>
          </a:xfrm>
          <a:prstGeom prst="rect">
            <a:avLst/>
          </a:prstGeom>
        </p:spPr>
        <p:txBody>
          <a:bodyPr wrap="square">
            <a:spAutoFit/>
          </a:bodyPr>
          <a:lstStyle/>
          <a:p>
            <a:pPr algn="ctr" defTabSz="685800"/>
            <a:r>
              <a:rPr lang="en-IN" sz="2700" b="1">
                <a:solidFill>
                  <a:srgbClr val="CD1305"/>
                </a:solidFill>
                <a:latin typeface="Cambria Math" panose="02040503050406030204" pitchFamily="18" charset="0"/>
                <a:ea typeface="Cambria Math" panose="02040503050406030204" pitchFamily="18" charset="0"/>
              </a:rPr>
              <a:t>Market Research</a:t>
            </a:r>
            <a:endParaRPr lang="en-IN" sz="2700" b="1">
              <a:solidFill>
                <a:prstClr val="black">
                  <a:lumMod val="75000"/>
                  <a:lumOff val="25000"/>
                </a:prstClr>
              </a:solidFill>
              <a:latin typeface="Cambria Math" panose="02040503050406030204" pitchFamily="18" charset="0"/>
              <a:ea typeface="Cambria Math" panose="02040503050406030204" pitchFamily="18" charset="0"/>
            </a:endParaRPr>
          </a:p>
        </p:txBody>
      </p:sp>
      <p:pic>
        <p:nvPicPr>
          <p:cNvPr id="14" name="Picture 13">
            <a:extLst>
              <a:ext uri="{FF2B5EF4-FFF2-40B4-BE49-F238E27FC236}">
                <a16:creationId xmlns:a16="http://schemas.microsoft.com/office/drawing/2014/main" id="{9A2297EB-3FCB-409E-93F9-D592D13FAB1A}"/>
              </a:ext>
            </a:extLst>
          </p:cNvPr>
          <p:cNvPicPr>
            <a:picLocks noChangeAspect="1"/>
          </p:cNvPicPr>
          <p:nvPr/>
        </p:nvPicPr>
        <p:blipFill>
          <a:blip r:embed="rId3"/>
          <a:stretch>
            <a:fillRect/>
          </a:stretch>
        </p:blipFill>
        <p:spPr>
          <a:xfrm>
            <a:off x="5344913" y="1866901"/>
            <a:ext cx="3807316" cy="28816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054068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group of people looking at a tablet&#10;&#10;Description automatically generated">
            <a:extLst>
              <a:ext uri="{FF2B5EF4-FFF2-40B4-BE49-F238E27FC236}">
                <a16:creationId xmlns:a16="http://schemas.microsoft.com/office/drawing/2014/main" id="{191C3AFC-F50D-58BE-285F-5FDD46112F59}"/>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4403034" y="1773364"/>
            <a:ext cx="4651515" cy="4025348"/>
          </a:xfrm>
          <a:prstGeom prst="rect">
            <a:avLst/>
          </a:prstGeom>
        </p:spPr>
      </p:pic>
      <p:sp>
        <p:nvSpPr>
          <p:cNvPr id="2" name="Rectangle 1">
            <a:extLst>
              <a:ext uri="{FF2B5EF4-FFF2-40B4-BE49-F238E27FC236}">
                <a16:creationId xmlns:a16="http://schemas.microsoft.com/office/drawing/2014/main" id="{CA4FA449-CF19-71D2-5B30-C2D38C3479B0}"/>
              </a:ext>
            </a:extLst>
          </p:cNvPr>
          <p:cNvSpPr/>
          <p:nvPr/>
        </p:nvSpPr>
        <p:spPr>
          <a:xfrm>
            <a:off x="4403034" y="1773363"/>
            <a:ext cx="4651515" cy="4025347"/>
          </a:xfrm>
          <a:prstGeom prst="rect">
            <a:avLst/>
          </a:prstGeom>
          <a:solidFill>
            <a:schemeClr val="accent1">
              <a:alpha val="7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IN" sz="1350">
              <a:solidFill>
                <a:prstClr val="white"/>
              </a:solidFill>
              <a:latin typeface="Aptos" panose="02110004020202020204"/>
            </a:endParaRPr>
          </a:p>
        </p:txBody>
      </p:sp>
      <p:sp>
        <p:nvSpPr>
          <p:cNvPr id="5" name="TextBox 4">
            <a:extLst>
              <a:ext uri="{FF2B5EF4-FFF2-40B4-BE49-F238E27FC236}">
                <a16:creationId xmlns:a16="http://schemas.microsoft.com/office/drawing/2014/main" id="{0E91467C-21CE-1C00-3CA6-FF07034AD516}"/>
              </a:ext>
            </a:extLst>
          </p:cNvPr>
          <p:cNvSpPr txBox="1"/>
          <p:nvPr/>
        </p:nvSpPr>
        <p:spPr>
          <a:xfrm>
            <a:off x="247650" y="1228725"/>
            <a:ext cx="4055993" cy="5115311"/>
          </a:xfrm>
          <a:prstGeom prst="rect">
            <a:avLst/>
          </a:prstGeom>
          <a:noFill/>
        </p:spPr>
        <p:txBody>
          <a:bodyPr wrap="square">
            <a:spAutoFit/>
          </a:bodyPr>
          <a:lstStyle/>
          <a:p>
            <a:pPr algn="ctr" defTabSz="685800"/>
            <a:r>
              <a:rPr lang="en-US" sz="1400" b="1">
                <a:solidFill>
                  <a:schemeClr val="accent1"/>
                </a:solidFill>
                <a:latin typeface="Cambria Math" panose="02040503050406030204" pitchFamily="18" charset="0"/>
                <a:ea typeface="Cambria Math" panose="02040503050406030204" pitchFamily="18" charset="0"/>
              </a:rPr>
              <a:t>Retail Product Sales</a:t>
            </a:r>
          </a:p>
          <a:p>
            <a:pPr algn="ctr" defTabSz="685800">
              <a:lnSpc>
                <a:spcPct val="150000"/>
              </a:lnSpc>
            </a:pPr>
            <a:r>
              <a:rPr lang="en-US" sz="1400" b="1">
                <a:latin typeface="Cambria Math" panose="02040503050406030204" pitchFamily="18" charset="0"/>
                <a:ea typeface="Cambria Math" panose="02040503050406030204" pitchFamily="18" charset="0"/>
              </a:rPr>
              <a:t>I sell premium soy and coconut wax candles that are affordable luxury as the primary source of income.</a:t>
            </a:r>
          </a:p>
          <a:p>
            <a:pPr algn="ctr" defTabSz="685800">
              <a:lnSpc>
                <a:spcPct val="150000"/>
              </a:lnSpc>
            </a:pPr>
            <a:r>
              <a:rPr lang="en-US" sz="1400" b="1">
                <a:solidFill>
                  <a:schemeClr val="accent1"/>
                </a:solidFill>
                <a:latin typeface="Cambria Math" panose="02040503050406030204" pitchFamily="18" charset="0"/>
                <a:ea typeface="Cambria Math" panose="02040503050406030204" pitchFamily="18" charset="0"/>
              </a:rPr>
              <a:t>Repeat Purchases of Refills</a:t>
            </a:r>
          </a:p>
          <a:p>
            <a:pPr algn="ctr" defTabSz="685800">
              <a:lnSpc>
                <a:spcPct val="150000"/>
              </a:lnSpc>
            </a:pPr>
            <a:r>
              <a:rPr lang="en-US" sz="1400" b="1">
                <a:latin typeface="Cambria Math" panose="02040503050406030204" pitchFamily="18" charset="0"/>
                <a:ea typeface="Cambria Math" panose="02040503050406030204" pitchFamily="18" charset="0"/>
              </a:rPr>
              <a:t>Such a refill-based purchasing model makes the customers purchase again, and the more the customers purchase, the more they spend in the long run, which saves the cost of acquiring new customers.</a:t>
            </a:r>
          </a:p>
          <a:p>
            <a:pPr algn="ctr" defTabSz="685800">
              <a:lnSpc>
                <a:spcPct val="150000"/>
              </a:lnSpc>
            </a:pPr>
            <a:r>
              <a:rPr lang="en-US" sz="1400" b="1">
                <a:solidFill>
                  <a:schemeClr val="accent1"/>
                </a:solidFill>
                <a:latin typeface="Cambria Math" panose="02040503050406030204" pitchFamily="18" charset="0"/>
                <a:ea typeface="Cambria Math" panose="02040503050406030204" pitchFamily="18" charset="0"/>
              </a:rPr>
              <a:t>Experiential Workshops</a:t>
            </a:r>
          </a:p>
          <a:p>
            <a:pPr algn="ctr" defTabSz="685800">
              <a:lnSpc>
                <a:spcPct val="150000"/>
              </a:lnSpc>
            </a:pPr>
            <a:r>
              <a:rPr lang="en-US" sz="1400" b="1">
                <a:latin typeface="Cambria Math" panose="02040503050406030204" pitchFamily="18" charset="0"/>
                <a:ea typeface="Cambria Math" panose="02040503050406030204" pitchFamily="18" charset="0"/>
              </a:rPr>
              <a:t>Candle-making workshops are paid classes, which introduce an additional source of income and contribute to community and brand loyalty.</a:t>
            </a:r>
          </a:p>
          <a:p>
            <a:pPr algn="ctr" defTabSz="685800">
              <a:lnSpc>
                <a:spcPct val="150000"/>
              </a:lnSpc>
            </a:pPr>
            <a:r>
              <a:rPr lang="en-US" sz="1400" b="1">
                <a:solidFill>
                  <a:schemeClr val="accent1"/>
                </a:solidFill>
                <a:latin typeface="Cambria Math" panose="02040503050406030204" pitchFamily="18" charset="0"/>
                <a:ea typeface="Cambria Math" panose="02040503050406030204" pitchFamily="18" charset="0"/>
              </a:rPr>
              <a:t>Differentiation of Growth Channels.</a:t>
            </a:r>
          </a:p>
          <a:p>
            <a:pPr algn="ctr" defTabSz="685800">
              <a:lnSpc>
                <a:spcPct val="150000"/>
              </a:lnSpc>
            </a:pPr>
            <a:r>
              <a:rPr lang="en-US" sz="1400" b="1">
                <a:latin typeface="Cambria Math" panose="02040503050406030204" pitchFamily="18" charset="0"/>
                <a:ea typeface="Cambria Math" panose="02040503050406030204" pitchFamily="18" charset="0"/>
              </a:rPr>
              <a:t>Corporate gifts and subscription boxes generate repeat, scalable, and business-to-business revenue.</a:t>
            </a:r>
            <a:endParaRPr lang="en-IN" sz="1400" b="1">
              <a:latin typeface="Cambria Math" panose="02040503050406030204" pitchFamily="18" charset="0"/>
              <a:ea typeface="Cambria Math" panose="02040503050406030204" pitchFamily="18" charset="0"/>
            </a:endParaRPr>
          </a:p>
        </p:txBody>
      </p:sp>
      <p:sp>
        <p:nvSpPr>
          <p:cNvPr id="4" name="Rectangle 3">
            <a:extLst>
              <a:ext uri="{FF2B5EF4-FFF2-40B4-BE49-F238E27FC236}">
                <a16:creationId xmlns:a16="http://schemas.microsoft.com/office/drawing/2014/main" id="{CBADD989-9E49-4191-4A62-447617C965EE}"/>
              </a:ext>
            </a:extLst>
          </p:cNvPr>
          <p:cNvSpPr/>
          <p:nvPr/>
        </p:nvSpPr>
        <p:spPr>
          <a:xfrm>
            <a:off x="2857500" y="285750"/>
            <a:ext cx="4438650" cy="498085"/>
          </a:xfrm>
          <a:prstGeom prst="rect">
            <a:avLst/>
          </a:prstGeom>
        </p:spPr>
        <p:txBody>
          <a:bodyPr wrap="square">
            <a:spAutoFit/>
          </a:bodyPr>
          <a:lstStyle/>
          <a:p>
            <a:pPr defTabSz="685800">
              <a:lnSpc>
                <a:spcPts val="3375"/>
              </a:lnSpc>
            </a:pPr>
            <a:r>
              <a:rPr lang="en-IN" sz="2700" b="1">
                <a:solidFill>
                  <a:srgbClr val="CD1305"/>
                </a:solidFill>
                <a:latin typeface="Cambria Math" panose="02040503050406030204" pitchFamily="18" charset="0"/>
                <a:ea typeface="Cambria Math" panose="02040503050406030204" pitchFamily="18" charset="0"/>
              </a:rPr>
              <a:t>Business Model</a:t>
            </a:r>
            <a:endParaRPr lang="en-US" sz="2700" b="1">
              <a:solidFill>
                <a:prstClr val="black">
                  <a:lumMod val="75000"/>
                  <a:lumOff val="25000"/>
                </a:prstClr>
              </a:solidFill>
              <a:latin typeface="Cambria Math" panose="02040503050406030204" pitchFamily="18" charset="0"/>
              <a:ea typeface="Cambria Math" panose="02040503050406030204" pitchFamily="18" charset="0"/>
              <a:cs typeface="Poppins SemiBold" panose="00000700000000000000" pitchFamily="50" charset="0"/>
            </a:endParaRPr>
          </a:p>
        </p:txBody>
      </p:sp>
    </p:spTree>
    <p:extLst>
      <p:ext uri="{BB962C8B-B14F-4D97-AF65-F5344CB8AC3E}">
        <p14:creationId xmlns:p14="http://schemas.microsoft.com/office/powerpoint/2010/main" val="15048869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91C3AFC-F50D-58BE-285F-5FDD46112F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CA4FA449-CF19-71D2-5B30-C2D38C3479B0}"/>
              </a:ext>
            </a:extLst>
          </p:cNvPr>
          <p:cNvSpPr/>
          <p:nvPr/>
        </p:nvSpPr>
        <p:spPr>
          <a:xfrm>
            <a:off x="0" y="0"/>
            <a:ext cx="9143999" cy="6858000"/>
          </a:xfrm>
          <a:prstGeom prst="rect">
            <a:avLst/>
          </a:prstGeom>
          <a:solidFill>
            <a:schemeClr val="accent3">
              <a:alpha val="7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IN" sz="1600">
              <a:solidFill>
                <a:prstClr val="white"/>
              </a:solidFill>
              <a:latin typeface="Cambria Math" panose="02040503050406030204" pitchFamily="18" charset="0"/>
              <a:ea typeface="Cambria Math" panose="02040503050406030204" pitchFamily="18" charset="0"/>
            </a:endParaRPr>
          </a:p>
        </p:txBody>
      </p:sp>
      <p:sp>
        <p:nvSpPr>
          <p:cNvPr id="8" name="Rectangle 7">
            <a:extLst>
              <a:ext uri="{FF2B5EF4-FFF2-40B4-BE49-F238E27FC236}">
                <a16:creationId xmlns:a16="http://schemas.microsoft.com/office/drawing/2014/main" id="{64D803C9-116E-4E28-83A5-38D02199C6DE}"/>
              </a:ext>
            </a:extLst>
          </p:cNvPr>
          <p:cNvSpPr/>
          <p:nvPr/>
        </p:nvSpPr>
        <p:spPr>
          <a:xfrm>
            <a:off x="2305050" y="409575"/>
            <a:ext cx="4600575" cy="498085"/>
          </a:xfrm>
          <a:prstGeom prst="rect">
            <a:avLst/>
          </a:prstGeom>
        </p:spPr>
        <p:txBody>
          <a:bodyPr wrap="square">
            <a:spAutoFit/>
          </a:bodyPr>
          <a:lstStyle/>
          <a:p>
            <a:pPr algn="ctr" defTabSz="685800">
              <a:lnSpc>
                <a:spcPts val="3375"/>
              </a:lnSpc>
            </a:pPr>
            <a:r>
              <a:rPr lang="en-US" sz="2700" b="1">
                <a:solidFill>
                  <a:schemeClr val="bg1"/>
                </a:solidFill>
                <a:latin typeface="Cambria Math" panose="02040503050406030204" pitchFamily="18" charset="0"/>
                <a:ea typeface="Cambria Math" panose="02040503050406030204" pitchFamily="18" charset="0"/>
                <a:cs typeface="Poppins SemiBold" panose="00000700000000000000" pitchFamily="50" charset="0"/>
              </a:rPr>
              <a:t>Financial Overview</a:t>
            </a:r>
          </a:p>
        </p:txBody>
      </p:sp>
      <p:sp>
        <p:nvSpPr>
          <p:cNvPr id="9" name="TextBox 8">
            <a:extLst>
              <a:ext uri="{FF2B5EF4-FFF2-40B4-BE49-F238E27FC236}">
                <a16:creationId xmlns:a16="http://schemas.microsoft.com/office/drawing/2014/main" id="{F99CE691-705C-4016-90E0-82988C68E0BF}"/>
              </a:ext>
            </a:extLst>
          </p:cNvPr>
          <p:cNvSpPr txBox="1"/>
          <p:nvPr/>
        </p:nvSpPr>
        <p:spPr>
          <a:xfrm>
            <a:off x="323850" y="1590674"/>
            <a:ext cx="3962400" cy="4611455"/>
          </a:xfrm>
          <a:prstGeom prst="rect">
            <a:avLst/>
          </a:prstGeom>
          <a:noFill/>
        </p:spPr>
        <p:txBody>
          <a:bodyPr wrap="square">
            <a:spAutoFit/>
          </a:bodyPr>
          <a:lstStyle/>
          <a:p>
            <a:pPr algn="ctr" defTabSz="685800">
              <a:lnSpc>
                <a:spcPct val="150000"/>
              </a:lnSpc>
            </a:pPr>
            <a:r>
              <a:rPr lang="en-US" b="1">
                <a:solidFill>
                  <a:schemeClr val="bg1"/>
                </a:solidFill>
                <a:latin typeface="Cambria Math" panose="02040503050406030204" pitchFamily="18" charset="0"/>
                <a:ea typeface="Cambria Math" panose="02040503050406030204" pitchFamily="18" charset="0"/>
              </a:rPr>
              <a:t>Year 1 Revenue Projection:</a:t>
            </a:r>
          </a:p>
          <a:p>
            <a:pPr algn="ctr" defTabSz="685800">
              <a:lnSpc>
                <a:spcPct val="150000"/>
              </a:lnSpc>
            </a:pPr>
            <a:r>
              <a:rPr lang="en-US" b="1">
                <a:solidFill>
                  <a:schemeClr val="bg1"/>
                </a:solidFill>
                <a:latin typeface="Cambria Math" panose="02040503050406030204" pitchFamily="18" charset="0"/>
                <a:ea typeface="Cambria Math" panose="02040503050406030204" pitchFamily="18" charset="0"/>
              </a:rPr>
              <a:t>The first year sales are projected to be 60,000 pounds since initially, I will not generate enough sales, but as people become aware of my brand, I am likely to gain more sales.</a:t>
            </a:r>
          </a:p>
          <a:p>
            <a:pPr algn="ctr" defTabSz="685800">
              <a:lnSpc>
                <a:spcPct val="150000"/>
              </a:lnSpc>
            </a:pPr>
            <a:endParaRPr lang="en-US" b="1">
              <a:solidFill>
                <a:schemeClr val="bg1"/>
              </a:solidFill>
              <a:latin typeface="Cambria Math" panose="02040503050406030204" pitchFamily="18" charset="0"/>
              <a:ea typeface="Cambria Math" panose="02040503050406030204" pitchFamily="18" charset="0"/>
            </a:endParaRPr>
          </a:p>
          <a:p>
            <a:pPr algn="ctr" defTabSz="685800">
              <a:lnSpc>
                <a:spcPct val="150000"/>
              </a:lnSpc>
            </a:pPr>
            <a:r>
              <a:rPr lang="en-US" b="1">
                <a:solidFill>
                  <a:schemeClr val="bg1"/>
                </a:solidFill>
                <a:latin typeface="Cambria Math" panose="02040503050406030204" pitchFamily="18" charset="0"/>
                <a:ea typeface="Cambria Math" panose="02040503050406030204" pitchFamily="18" charset="0"/>
              </a:rPr>
              <a:t>Healthy Gross Margin:</a:t>
            </a:r>
          </a:p>
          <a:p>
            <a:pPr algn="ctr" defTabSz="685800">
              <a:lnSpc>
                <a:spcPct val="150000"/>
              </a:lnSpc>
            </a:pPr>
            <a:r>
              <a:rPr lang="en-US" b="1">
                <a:solidFill>
                  <a:schemeClr val="bg1"/>
                </a:solidFill>
                <a:latin typeface="Cambria Math" panose="02040503050406030204" pitchFamily="18" charset="0"/>
                <a:ea typeface="Cambria Math" panose="02040503050406030204" pitchFamily="18" charset="0"/>
              </a:rPr>
              <a:t>A gross margin of 60% will ensure that can sustain the business and invest in expanding it.</a:t>
            </a:r>
            <a:endParaRPr lang="en-US" sz="1400" b="1">
              <a:solidFill>
                <a:schemeClr val="bg1"/>
              </a:solidFill>
              <a:latin typeface="Cambria Math" panose="02040503050406030204" pitchFamily="18" charset="0"/>
              <a:ea typeface="Cambria Math" panose="02040503050406030204" pitchFamily="18" charset="0"/>
            </a:endParaRPr>
          </a:p>
        </p:txBody>
      </p:sp>
      <p:sp>
        <p:nvSpPr>
          <p:cNvPr id="10" name="TextBox 9">
            <a:extLst>
              <a:ext uri="{FF2B5EF4-FFF2-40B4-BE49-F238E27FC236}">
                <a16:creationId xmlns:a16="http://schemas.microsoft.com/office/drawing/2014/main" id="{9063664D-10E2-41FD-8CC2-5B3DBE107F7A}"/>
              </a:ext>
            </a:extLst>
          </p:cNvPr>
          <p:cNvSpPr txBox="1"/>
          <p:nvPr/>
        </p:nvSpPr>
        <p:spPr>
          <a:xfrm>
            <a:off x="5057775" y="1428750"/>
            <a:ext cx="3543299" cy="4411400"/>
          </a:xfrm>
          <a:prstGeom prst="rect">
            <a:avLst/>
          </a:prstGeom>
          <a:noFill/>
        </p:spPr>
        <p:txBody>
          <a:bodyPr wrap="square">
            <a:spAutoFit/>
          </a:bodyPr>
          <a:lstStyle/>
          <a:p>
            <a:pPr algn="ctr" defTabSz="685800"/>
            <a:endParaRPr lang="en-US" sz="1400" b="1">
              <a:solidFill>
                <a:schemeClr val="bg1"/>
              </a:solidFill>
              <a:latin typeface="Cambria Math" panose="02040503050406030204" pitchFamily="18" charset="0"/>
              <a:ea typeface="Cambria Math" panose="02040503050406030204" pitchFamily="18" charset="0"/>
            </a:endParaRPr>
          </a:p>
          <a:p>
            <a:pPr algn="ctr" defTabSz="685800">
              <a:lnSpc>
                <a:spcPct val="150000"/>
              </a:lnSpc>
            </a:pPr>
            <a:r>
              <a:rPr lang="en-US" b="1">
                <a:solidFill>
                  <a:schemeClr val="bg1"/>
                </a:solidFill>
                <a:latin typeface="Cambria Math" panose="02040503050406030204" pitchFamily="18" charset="0"/>
                <a:ea typeface="Cambria Math" panose="02040503050406030204" pitchFamily="18" charset="0"/>
              </a:rPr>
              <a:t>Break-Even Timeline:</a:t>
            </a:r>
          </a:p>
          <a:p>
            <a:pPr algn="ctr" defTabSz="685800">
              <a:lnSpc>
                <a:spcPct val="150000"/>
              </a:lnSpc>
            </a:pPr>
            <a:r>
              <a:rPr lang="en-US" b="1">
                <a:solidFill>
                  <a:schemeClr val="bg1"/>
                </a:solidFill>
                <a:latin typeface="Cambria Math" panose="02040503050406030204" pitchFamily="18" charset="0"/>
                <a:ea typeface="Cambria Math" panose="02040503050406030204" pitchFamily="18" charset="0"/>
              </a:rPr>
              <a:t>I will break even in month 8 because the fixed costs will remain unchanged and I will continue to sell.</a:t>
            </a:r>
          </a:p>
          <a:p>
            <a:pPr algn="ctr" defTabSz="685800">
              <a:lnSpc>
                <a:spcPct val="150000"/>
              </a:lnSpc>
            </a:pPr>
            <a:endParaRPr lang="en-US" b="1">
              <a:solidFill>
                <a:schemeClr val="bg1"/>
              </a:solidFill>
              <a:latin typeface="Cambria Math" panose="02040503050406030204" pitchFamily="18" charset="0"/>
              <a:ea typeface="Cambria Math" panose="02040503050406030204" pitchFamily="18" charset="0"/>
            </a:endParaRPr>
          </a:p>
          <a:p>
            <a:pPr algn="ctr" defTabSz="685800">
              <a:lnSpc>
                <a:spcPct val="150000"/>
              </a:lnSpc>
            </a:pPr>
            <a:r>
              <a:rPr lang="en-US" b="1">
                <a:solidFill>
                  <a:schemeClr val="bg1"/>
                </a:solidFill>
                <a:latin typeface="Cambria Math" panose="02040503050406030204" pitchFamily="18" charset="0"/>
                <a:ea typeface="Cambria Math" panose="02040503050406030204" pitchFamily="18" charset="0"/>
              </a:rPr>
              <a:t>Seasonal Revenue Peaks:</a:t>
            </a:r>
          </a:p>
          <a:p>
            <a:pPr algn="ctr" defTabSz="685800">
              <a:lnSpc>
                <a:spcPct val="150000"/>
              </a:lnSpc>
            </a:pPr>
            <a:r>
              <a:rPr lang="en-US" b="1">
                <a:solidFill>
                  <a:schemeClr val="bg1"/>
                </a:solidFill>
                <a:latin typeface="Cambria Math" panose="02040503050406030204" pitchFamily="18" charset="0"/>
                <a:ea typeface="Cambria Math" panose="02040503050406030204" pitchFamily="18" charset="0"/>
              </a:rPr>
              <a:t>Profits must increase significantly every quarter in the season of Christmas and gift-giving.</a:t>
            </a:r>
          </a:p>
        </p:txBody>
      </p:sp>
    </p:spTree>
    <p:extLst>
      <p:ext uri="{BB962C8B-B14F-4D97-AF65-F5344CB8AC3E}">
        <p14:creationId xmlns:p14="http://schemas.microsoft.com/office/powerpoint/2010/main" val="32980579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Rectangle: Top Corners Rounded 36">
            <a:extLst>
              <a:ext uri="{FF2B5EF4-FFF2-40B4-BE49-F238E27FC236}">
                <a16:creationId xmlns:a16="http://schemas.microsoft.com/office/drawing/2014/main" id="{11BFE123-C83D-6B9E-D162-1B36AD51BC8C}"/>
              </a:ext>
            </a:extLst>
          </p:cNvPr>
          <p:cNvSpPr/>
          <p:nvPr/>
        </p:nvSpPr>
        <p:spPr>
          <a:xfrm>
            <a:off x="1713700" y="1266826"/>
            <a:ext cx="5360656" cy="5253716"/>
          </a:xfrm>
          <a:prstGeom prst="round2Same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lnSpc>
                <a:spcPct val="150000"/>
              </a:lnSpc>
            </a:pPr>
            <a:r>
              <a:rPr lang="en-US" sz="1350" b="1">
                <a:solidFill>
                  <a:schemeClr val="tx1"/>
                </a:solidFill>
                <a:latin typeface="Cambria Math" panose="02040503050406030204" pitchFamily="18" charset="0"/>
                <a:ea typeface="Cambria Math" panose="02040503050406030204" pitchFamily="18" charset="0"/>
              </a:rPr>
              <a:t>Good visual identity: </a:t>
            </a:r>
            <a:r>
              <a:rPr lang="en-US" sz="1350" b="1">
                <a:solidFill>
                  <a:schemeClr val="accent1"/>
                </a:solidFill>
                <a:latin typeface="Cambria Math" panose="02040503050406030204" pitchFamily="18" charset="0"/>
                <a:ea typeface="Cambria Math" panose="02040503050406030204" pitchFamily="18" charset="0"/>
              </a:rPr>
              <a:t>The use of a coherent Instagram feed, recyclable packaging and high-quality print materials demonstrates that </a:t>
            </a:r>
            <a:r>
              <a:rPr lang="en-US" sz="1350" b="1" err="1">
                <a:solidFill>
                  <a:schemeClr val="accent1"/>
                </a:solidFill>
                <a:latin typeface="Cambria Math" panose="02040503050406030204" pitchFamily="18" charset="0"/>
                <a:ea typeface="Cambria Math" panose="02040503050406030204" pitchFamily="18" charset="0"/>
              </a:rPr>
              <a:t>EcoGlow</a:t>
            </a:r>
            <a:r>
              <a:rPr lang="en-US" sz="1350" b="1">
                <a:solidFill>
                  <a:schemeClr val="accent1"/>
                </a:solidFill>
                <a:latin typeface="Cambria Math" panose="02040503050406030204" pitchFamily="18" charset="0"/>
                <a:ea typeface="Cambria Math" panose="02040503050406030204" pitchFamily="18" charset="0"/>
              </a:rPr>
              <a:t> is a luxury brand.</a:t>
            </a:r>
          </a:p>
          <a:p>
            <a:pPr algn="ctr" defTabSz="685800">
              <a:lnSpc>
                <a:spcPct val="150000"/>
              </a:lnSpc>
            </a:pPr>
            <a:endParaRPr lang="en-US" sz="1350" b="1">
              <a:solidFill>
                <a:schemeClr val="tx1"/>
              </a:solidFill>
              <a:latin typeface="Cambria Math" panose="02040503050406030204" pitchFamily="18" charset="0"/>
              <a:ea typeface="Cambria Math" panose="02040503050406030204" pitchFamily="18" charset="0"/>
            </a:endParaRPr>
          </a:p>
          <a:p>
            <a:pPr algn="ctr" defTabSz="685800">
              <a:lnSpc>
                <a:spcPct val="150000"/>
              </a:lnSpc>
            </a:pPr>
            <a:r>
              <a:rPr lang="en-US" sz="1350" b="1">
                <a:solidFill>
                  <a:schemeClr val="tx1"/>
                </a:solidFill>
                <a:latin typeface="Cambria Math" panose="02040503050406030204" pitchFamily="18" charset="0"/>
                <a:ea typeface="Cambria Math" panose="02040503050406030204" pitchFamily="18" charset="0"/>
              </a:rPr>
              <a:t>Eco-friendly niche: </a:t>
            </a:r>
            <a:r>
              <a:rPr lang="en-US" sz="1350" b="1" err="1">
                <a:solidFill>
                  <a:schemeClr val="accent1"/>
                </a:solidFill>
                <a:latin typeface="Cambria Math" panose="02040503050406030204" pitchFamily="18" charset="0"/>
                <a:ea typeface="Cambria Math" panose="02040503050406030204" pitchFamily="18" charset="0"/>
              </a:rPr>
              <a:t>EcoGlow</a:t>
            </a:r>
            <a:r>
              <a:rPr lang="en-US" sz="1350" b="1">
                <a:solidFill>
                  <a:schemeClr val="accent1"/>
                </a:solidFill>
                <a:latin typeface="Cambria Math" panose="02040503050406030204" pitchFamily="18" charset="0"/>
                <a:ea typeface="Cambria Math" panose="02040503050406030204" pitchFamily="18" charset="0"/>
              </a:rPr>
              <a:t> provides the low end luxury experience combining both environmental awareness and trendy fashion to appeal to eco friendly consumers aged 20-45.</a:t>
            </a:r>
          </a:p>
          <a:p>
            <a:pPr algn="ctr" defTabSz="685800">
              <a:lnSpc>
                <a:spcPct val="150000"/>
              </a:lnSpc>
            </a:pPr>
            <a:endParaRPr lang="en-US" sz="1350" b="1">
              <a:solidFill>
                <a:schemeClr val="tx1"/>
              </a:solidFill>
              <a:latin typeface="Cambria Math" panose="02040503050406030204" pitchFamily="18" charset="0"/>
              <a:ea typeface="Cambria Math" panose="02040503050406030204" pitchFamily="18" charset="0"/>
            </a:endParaRPr>
          </a:p>
          <a:p>
            <a:pPr algn="ctr" defTabSz="685800">
              <a:lnSpc>
                <a:spcPct val="150000"/>
              </a:lnSpc>
            </a:pPr>
            <a:r>
              <a:rPr lang="en-US" sz="1350" b="1">
                <a:solidFill>
                  <a:schemeClr val="tx1"/>
                </a:solidFill>
                <a:latin typeface="Cambria Math" panose="02040503050406030204" pitchFamily="18" charset="0"/>
                <a:ea typeface="Cambria Math" panose="02040503050406030204" pitchFamily="18" charset="0"/>
              </a:rPr>
              <a:t>Local Brand Credibility: </a:t>
            </a:r>
            <a:r>
              <a:rPr lang="en-US" sz="1350" b="1">
                <a:solidFill>
                  <a:schemeClr val="accent1"/>
                </a:solidFill>
                <a:latin typeface="Cambria Math" panose="02040503050406030204" pitchFamily="18" charset="0"/>
                <a:ea typeface="Cambria Math" panose="02040503050406030204" pitchFamily="18" charset="0"/>
              </a:rPr>
              <a:t>Cooperation with lifestyle creators, which are located in Cardiff, increases the credibility and the local brand presence of </a:t>
            </a:r>
            <a:r>
              <a:rPr lang="en-US" sz="1350" b="1" err="1">
                <a:solidFill>
                  <a:schemeClr val="accent1"/>
                </a:solidFill>
                <a:latin typeface="Cambria Math" panose="02040503050406030204" pitchFamily="18" charset="0"/>
                <a:ea typeface="Cambria Math" panose="02040503050406030204" pitchFamily="18" charset="0"/>
              </a:rPr>
              <a:t>EcoGlow</a:t>
            </a:r>
            <a:r>
              <a:rPr lang="en-US" sz="1350" b="1">
                <a:solidFill>
                  <a:schemeClr val="accent1"/>
                </a:solidFill>
                <a:latin typeface="Cambria Math" panose="02040503050406030204" pitchFamily="18" charset="0"/>
                <a:ea typeface="Cambria Math" panose="02040503050406030204" pitchFamily="18" charset="0"/>
              </a:rPr>
              <a:t> (Huggins et al., 2023).</a:t>
            </a:r>
            <a:endParaRPr lang="en-US" sz="1350" b="1">
              <a:solidFill>
                <a:schemeClr val="accent1"/>
              </a:solidFill>
              <a:latin typeface="Montserrat" panose="00000500000000000000" pitchFamily="2" charset="0"/>
            </a:endParaRPr>
          </a:p>
          <a:p>
            <a:pPr algn="ctr" defTabSz="685800"/>
            <a:endParaRPr lang="en-US" sz="1350" b="1">
              <a:solidFill>
                <a:srgbClr val="CD1305"/>
              </a:solidFill>
              <a:latin typeface="Montserrat" panose="00000500000000000000" pitchFamily="2" charset="0"/>
            </a:endParaRPr>
          </a:p>
        </p:txBody>
      </p:sp>
      <p:sp>
        <p:nvSpPr>
          <p:cNvPr id="36" name="Rectangle 35">
            <a:extLst>
              <a:ext uri="{FF2B5EF4-FFF2-40B4-BE49-F238E27FC236}">
                <a16:creationId xmlns:a16="http://schemas.microsoft.com/office/drawing/2014/main" id="{15AA15B5-C586-0F5B-05F8-26AC3C3C793D}"/>
              </a:ext>
            </a:extLst>
          </p:cNvPr>
          <p:cNvSpPr/>
          <p:nvPr/>
        </p:nvSpPr>
        <p:spPr>
          <a:xfrm>
            <a:off x="1171576" y="266700"/>
            <a:ext cx="6250524" cy="498085"/>
          </a:xfrm>
          <a:prstGeom prst="rect">
            <a:avLst/>
          </a:prstGeom>
        </p:spPr>
        <p:txBody>
          <a:bodyPr wrap="square">
            <a:spAutoFit/>
          </a:bodyPr>
          <a:lstStyle/>
          <a:p>
            <a:pPr algn="ctr" defTabSz="685800">
              <a:lnSpc>
                <a:spcPts val="3375"/>
              </a:lnSpc>
            </a:pPr>
            <a:r>
              <a:rPr lang="en-IN" sz="2700" b="1">
                <a:solidFill>
                  <a:srgbClr val="CD1305"/>
                </a:solidFill>
                <a:latin typeface="Cambria Math" panose="02040503050406030204" pitchFamily="18" charset="0"/>
                <a:ea typeface="Cambria Math" panose="02040503050406030204" pitchFamily="18" charset="0"/>
              </a:rPr>
              <a:t>Branding Strategy</a:t>
            </a:r>
            <a:endParaRPr lang="en-US" sz="2700" b="1">
              <a:solidFill>
                <a:prstClr val="black">
                  <a:lumMod val="75000"/>
                  <a:lumOff val="25000"/>
                </a:prstClr>
              </a:solidFill>
              <a:latin typeface="Cambria Math" panose="02040503050406030204" pitchFamily="18" charset="0"/>
              <a:ea typeface="Cambria Math" panose="02040503050406030204" pitchFamily="18" charset="0"/>
              <a:cs typeface="Poppins SemiBold" panose="00000700000000000000" pitchFamily="50" charset="0"/>
            </a:endParaRPr>
          </a:p>
        </p:txBody>
      </p:sp>
      <p:sp>
        <p:nvSpPr>
          <p:cNvPr id="5" name="Parallelogram 4">
            <a:extLst>
              <a:ext uri="{FF2B5EF4-FFF2-40B4-BE49-F238E27FC236}">
                <a16:creationId xmlns:a16="http://schemas.microsoft.com/office/drawing/2014/main" id="{27B25081-F0DB-4FEB-9A41-D57B768B7E93}"/>
              </a:ext>
            </a:extLst>
          </p:cNvPr>
          <p:cNvSpPr/>
          <p:nvPr/>
        </p:nvSpPr>
        <p:spPr>
          <a:xfrm>
            <a:off x="7263994" y="0"/>
            <a:ext cx="1880006" cy="1615166"/>
          </a:xfrm>
          <a:prstGeom prst="parallelogram">
            <a:avLst>
              <a:gd name="adj" fmla="val 98032"/>
            </a:avLst>
          </a:prstGeom>
          <a:solidFill>
            <a:schemeClr val="accent1"/>
          </a:solidFill>
          <a:ln w="12700" cap="flat" cmpd="sng" algn="ctr">
            <a:noFill/>
            <a:prstDash val="solid"/>
            <a:miter lim="800000"/>
          </a:ln>
          <a:effectLst/>
        </p:spPr>
        <p:txBody>
          <a:bodyPr rtlCol="0" anchor="ctr"/>
          <a:lstStyle/>
          <a:p>
            <a:pPr algn="ctr" defTabSz="685800">
              <a:defRPr/>
            </a:pPr>
            <a:endParaRPr lang="en-US" sz="1350" kern="0">
              <a:solidFill>
                <a:prstClr val="white"/>
              </a:solidFill>
              <a:latin typeface="Calibri" panose="020F0502020204030204"/>
            </a:endParaRPr>
          </a:p>
        </p:txBody>
      </p:sp>
      <p:sp>
        <p:nvSpPr>
          <p:cNvPr id="6" name="Parallelogram 5">
            <a:extLst>
              <a:ext uri="{FF2B5EF4-FFF2-40B4-BE49-F238E27FC236}">
                <a16:creationId xmlns:a16="http://schemas.microsoft.com/office/drawing/2014/main" id="{FE456F86-090F-46E0-87DC-55FE502C1242}"/>
              </a:ext>
            </a:extLst>
          </p:cNvPr>
          <p:cNvSpPr/>
          <p:nvPr/>
        </p:nvSpPr>
        <p:spPr>
          <a:xfrm>
            <a:off x="7165076" y="975028"/>
            <a:ext cx="1880006" cy="1615166"/>
          </a:xfrm>
          <a:prstGeom prst="parallelogram">
            <a:avLst>
              <a:gd name="adj" fmla="val 98032"/>
            </a:avLst>
          </a:prstGeom>
          <a:solidFill>
            <a:schemeClr val="accent1"/>
          </a:solidFill>
          <a:ln w="12700" cap="flat" cmpd="sng" algn="ctr">
            <a:noFill/>
            <a:prstDash val="solid"/>
            <a:miter lim="800000"/>
          </a:ln>
          <a:effectLst/>
        </p:spPr>
        <p:txBody>
          <a:bodyPr rtlCol="0" anchor="ctr"/>
          <a:lstStyle/>
          <a:p>
            <a:pPr algn="ctr" defTabSz="685800">
              <a:defRPr/>
            </a:pPr>
            <a:endParaRPr lang="en-US" sz="1350" kern="0">
              <a:solidFill>
                <a:prstClr val="white"/>
              </a:solidFill>
              <a:latin typeface="Calibri" panose="020F0502020204030204"/>
            </a:endParaRPr>
          </a:p>
        </p:txBody>
      </p:sp>
      <p:sp>
        <p:nvSpPr>
          <p:cNvPr id="7" name="Parallelogram 6">
            <a:extLst>
              <a:ext uri="{FF2B5EF4-FFF2-40B4-BE49-F238E27FC236}">
                <a16:creationId xmlns:a16="http://schemas.microsoft.com/office/drawing/2014/main" id="{EF0F3E9F-4727-41B3-8041-DDF9B5BD5C0D}"/>
              </a:ext>
            </a:extLst>
          </p:cNvPr>
          <p:cNvSpPr/>
          <p:nvPr/>
        </p:nvSpPr>
        <p:spPr>
          <a:xfrm>
            <a:off x="7214535" y="476943"/>
            <a:ext cx="1880006" cy="1615166"/>
          </a:xfrm>
          <a:prstGeom prst="parallelogram">
            <a:avLst>
              <a:gd name="adj" fmla="val 98032"/>
            </a:avLst>
          </a:prstGeom>
          <a:solidFill>
            <a:schemeClr val="accent1"/>
          </a:solidFill>
          <a:ln w="12700" cap="flat" cmpd="sng" algn="ctr">
            <a:noFill/>
            <a:prstDash val="solid"/>
            <a:miter lim="800000"/>
          </a:ln>
          <a:effectLst/>
        </p:spPr>
        <p:txBody>
          <a:bodyPr rtlCol="0" anchor="ctr"/>
          <a:lstStyle/>
          <a:p>
            <a:pPr algn="ctr" defTabSz="685800">
              <a:defRPr/>
            </a:pPr>
            <a:endParaRPr lang="en-US" sz="1350" kern="0">
              <a:solidFill>
                <a:prstClr val="white"/>
              </a:solidFill>
              <a:latin typeface="Calibri" panose="020F0502020204030204"/>
            </a:endParaRPr>
          </a:p>
        </p:txBody>
      </p:sp>
      <p:sp>
        <p:nvSpPr>
          <p:cNvPr id="8" name="Rectangle 7">
            <a:extLst>
              <a:ext uri="{FF2B5EF4-FFF2-40B4-BE49-F238E27FC236}">
                <a16:creationId xmlns:a16="http://schemas.microsoft.com/office/drawing/2014/main" id="{C45C1ECC-C6F5-4ACF-A183-05F1207A23EA}"/>
              </a:ext>
            </a:extLst>
          </p:cNvPr>
          <p:cNvSpPr/>
          <p:nvPr/>
        </p:nvSpPr>
        <p:spPr>
          <a:xfrm>
            <a:off x="0" y="743716"/>
            <a:ext cx="780250" cy="512622"/>
          </a:xfrm>
          <a:prstGeom prst="rect">
            <a:avLst/>
          </a:prstGeom>
          <a:solidFill>
            <a:schemeClr val="bg1">
              <a:lumMod val="75000"/>
              <a:alpha val="7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IN" sz="1350">
              <a:solidFill>
                <a:prstClr val="white"/>
              </a:solidFill>
              <a:latin typeface="Aptos" panose="02110004020202020204"/>
            </a:endParaRPr>
          </a:p>
        </p:txBody>
      </p:sp>
      <p:sp>
        <p:nvSpPr>
          <p:cNvPr id="9" name="Rectangle 8">
            <a:extLst>
              <a:ext uri="{FF2B5EF4-FFF2-40B4-BE49-F238E27FC236}">
                <a16:creationId xmlns:a16="http://schemas.microsoft.com/office/drawing/2014/main" id="{DEF1291F-F6CC-4BA7-BE0E-122BC2841B95}"/>
              </a:ext>
            </a:extLst>
          </p:cNvPr>
          <p:cNvSpPr/>
          <p:nvPr/>
        </p:nvSpPr>
        <p:spPr>
          <a:xfrm>
            <a:off x="0" y="0"/>
            <a:ext cx="780250" cy="742963"/>
          </a:xfrm>
          <a:prstGeom prst="rect">
            <a:avLst/>
          </a:prstGeom>
          <a:solidFill>
            <a:schemeClr val="accent1">
              <a:alpha val="7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IN" sz="1350">
              <a:solidFill>
                <a:prstClr val="white"/>
              </a:solidFill>
              <a:latin typeface="Aptos" panose="02110004020202020204"/>
            </a:endParaRPr>
          </a:p>
        </p:txBody>
      </p:sp>
      <p:sp>
        <p:nvSpPr>
          <p:cNvPr id="10" name="Rectangle 9">
            <a:extLst>
              <a:ext uri="{FF2B5EF4-FFF2-40B4-BE49-F238E27FC236}">
                <a16:creationId xmlns:a16="http://schemas.microsoft.com/office/drawing/2014/main" id="{CB56A877-165E-4D2D-BF51-35E5F083D3F3}"/>
              </a:ext>
            </a:extLst>
          </p:cNvPr>
          <p:cNvSpPr/>
          <p:nvPr/>
        </p:nvSpPr>
        <p:spPr>
          <a:xfrm>
            <a:off x="0" y="6339392"/>
            <a:ext cx="780250" cy="512622"/>
          </a:xfrm>
          <a:prstGeom prst="rect">
            <a:avLst/>
          </a:prstGeom>
          <a:solidFill>
            <a:schemeClr val="accent1">
              <a:alpha val="7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IN" sz="1350">
              <a:solidFill>
                <a:prstClr val="white"/>
              </a:solidFill>
              <a:latin typeface="Aptos" panose="02110004020202020204"/>
            </a:endParaRPr>
          </a:p>
        </p:txBody>
      </p:sp>
      <p:sp>
        <p:nvSpPr>
          <p:cNvPr id="11" name="Rectangle 10">
            <a:extLst>
              <a:ext uri="{FF2B5EF4-FFF2-40B4-BE49-F238E27FC236}">
                <a16:creationId xmlns:a16="http://schemas.microsoft.com/office/drawing/2014/main" id="{F43AC5BA-7982-4286-8516-73393BCEDCE4}"/>
              </a:ext>
            </a:extLst>
          </p:cNvPr>
          <p:cNvSpPr/>
          <p:nvPr/>
        </p:nvSpPr>
        <p:spPr>
          <a:xfrm>
            <a:off x="0" y="1256338"/>
            <a:ext cx="780250" cy="512622"/>
          </a:xfrm>
          <a:prstGeom prst="rect">
            <a:avLst/>
          </a:prstGeom>
          <a:solidFill>
            <a:schemeClr val="accent1">
              <a:alpha val="7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IN" sz="1350">
              <a:solidFill>
                <a:prstClr val="white"/>
              </a:solidFill>
              <a:latin typeface="Aptos" panose="02110004020202020204"/>
            </a:endParaRPr>
          </a:p>
        </p:txBody>
      </p:sp>
      <p:sp>
        <p:nvSpPr>
          <p:cNvPr id="12" name="Rectangle 11">
            <a:extLst>
              <a:ext uri="{FF2B5EF4-FFF2-40B4-BE49-F238E27FC236}">
                <a16:creationId xmlns:a16="http://schemas.microsoft.com/office/drawing/2014/main" id="{5010A138-20C5-4F17-A09D-12ABF32C6374}"/>
              </a:ext>
            </a:extLst>
          </p:cNvPr>
          <p:cNvSpPr/>
          <p:nvPr/>
        </p:nvSpPr>
        <p:spPr>
          <a:xfrm>
            <a:off x="0" y="3774023"/>
            <a:ext cx="780250" cy="512622"/>
          </a:xfrm>
          <a:prstGeom prst="rect">
            <a:avLst/>
          </a:prstGeom>
          <a:solidFill>
            <a:schemeClr val="bg1">
              <a:lumMod val="75000"/>
              <a:alpha val="7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IN" sz="1350">
              <a:solidFill>
                <a:prstClr val="white"/>
              </a:solidFill>
              <a:latin typeface="Aptos" panose="02110004020202020204"/>
            </a:endParaRPr>
          </a:p>
        </p:txBody>
      </p:sp>
      <p:sp>
        <p:nvSpPr>
          <p:cNvPr id="13" name="Rectangle 12">
            <a:extLst>
              <a:ext uri="{FF2B5EF4-FFF2-40B4-BE49-F238E27FC236}">
                <a16:creationId xmlns:a16="http://schemas.microsoft.com/office/drawing/2014/main" id="{F96A1D4E-9A0D-485D-AD29-87C9AFF946F8}"/>
              </a:ext>
            </a:extLst>
          </p:cNvPr>
          <p:cNvSpPr/>
          <p:nvPr/>
        </p:nvSpPr>
        <p:spPr>
          <a:xfrm>
            <a:off x="0" y="3262155"/>
            <a:ext cx="780250" cy="512622"/>
          </a:xfrm>
          <a:prstGeom prst="rect">
            <a:avLst/>
          </a:prstGeom>
          <a:solidFill>
            <a:schemeClr val="accent1">
              <a:alpha val="7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IN" sz="1350">
              <a:solidFill>
                <a:prstClr val="white"/>
              </a:solidFill>
              <a:latin typeface="Aptos" panose="02110004020202020204"/>
            </a:endParaRPr>
          </a:p>
        </p:txBody>
      </p:sp>
      <p:sp>
        <p:nvSpPr>
          <p:cNvPr id="14" name="Rectangle 13">
            <a:extLst>
              <a:ext uri="{FF2B5EF4-FFF2-40B4-BE49-F238E27FC236}">
                <a16:creationId xmlns:a16="http://schemas.microsoft.com/office/drawing/2014/main" id="{38409EB7-2FC2-4A2C-8E44-5B4E2DF64C6D}"/>
              </a:ext>
            </a:extLst>
          </p:cNvPr>
          <p:cNvSpPr/>
          <p:nvPr/>
        </p:nvSpPr>
        <p:spPr>
          <a:xfrm>
            <a:off x="0" y="2749533"/>
            <a:ext cx="780250" cy="512622"/>
          </a:xfrm>
          <a:prstGeom prst="rect">
            <a:avLst/>
          </a:prstGeom>
          <a:solidFill>
            <a:schemeClr val="bg1">
              <a:lumMod val="75000"/>
              <a:alpha val="7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IN" sz="1350">
              <a:solidFill>
                <a:prstClr val="white"/>
              </a:solidFill>
              <a:latin typeface="Aptos" panose="02110004020202020204"/>
            </a:endParaRPr>
          </a:p>
        </p:txBody>
      </p:sp>
      <p:sp>
        <p:nvSpPr>
          <p:cNvPr id="15" name="Rectangle 14">
            <a:extLst>
              <a:ext uri="{FF2B5EF4-FFF2-40B4-BE49-F238E27FC236}">
                <a16:creationId xmlns:a16="http://schemas.microsoft.com/office/drawing/2014/main" id="{BA1B397C-B880-4B05-B306-DADF224A1F78}"/>
              </a:ext>
            </a:extLst>
          </p:cNvPr>
          <p:cNvSpPr/>
          <p:nvPr/>
        </p:nvSpPr>
        <p:spPr>
          <a:xfrm>
            <a:off x="0" y="2249941"/>
            <a:ext cx="780250" cy="512622"/>
          </a:xfrm>
          <a:prstGeom prst="rect">
            <a:avLst/>
          </a:prstGeom>
          <a:solidFill>
            <a:schemeClr val="accent1">
              <a:alpha val="7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IN" sz="1350">
              <a:solidFill>
                <a:prstClr val="white"/>
              </a:solidFill>
              <a:latin typeface="Aptos" panose="02110004020202020204"/>
            </a:endParaRPr>
          </a:p>
        </p:txBody>
      </p:sp>
      <p:sp>
        <p:nvSpPr>
          <p:cNvPr id="16" name="Rectangle 15">
            <a:extLst>
              <a:ext uri="{FF2B5EF4-FFF2-40B4-BE49-F238E27FC236}">
                <a16:creationId xmlns:a16="http://schemas.microsoft.com/office/drawing/2014/main" id="{8EC2FFC4-3C69-496C-9BB6-510FC752B6CB}"/>
              </a:ext>
            </a:extLst>
          </p:cNvPr>
          <p:cNvSpPr/>
          <p:nvPr/>
        </p:nvSpPr>
        <p:spPr>
          <a:xfrm>
            <a:off x="0" y="1762445"/>
            <a:ext cx="780250" cy="512622"/>
          </a:xfrm>
          <a:prstGeom prst="rect">
            <a:avLst/>
          </a:prstGeom>
          <a:solidFill>
            <a:schemeClr val="bg1">
              <a:lumMod val="75000"/>
              <a:alpha val="7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IN" sz="1350">
              <a:solidFill>
                <a:prstClr val="white"/>
              </a:solidFill>
              <a:latin typeface="Aptos" panose="02110004020202020204"/>
            </a:endParaRPr>
          </a:p>
        </p:txBody>
      </p:sp>
      <p:sp>
        <p:nvSpPr>
          <p:cNvPr id="17" name="Rectangle 16">
            <a:extLst>
              <a:ext uri="{FF2B5EF4-FFF2-40B4-BE49-F238E27FC236}">
                <a16:creationId xmlns:a16="http://schemas.microsoft.com/office/drawing/2014/main" id="{F7F98AA5-56FA-4AD6-942D-6C23640CEEFC}"/>
              </a:ext>
            </a:extLst>
          </p:cNvPr>
          <p:cNvSpPr/>
          <p:nvPr/>
        </p:nvSpPr>
        <p:spPr>
          <a:xfrm>
            <a:off x="0" y="5315656"/>
            <a:ext cx="780250" cy="512622"/>
          </a:xfrm>
          <a:prstGeom prst="rect">
            <a:avLst/>
          </a:prstGeom>
          <a:solidFill>
            <a:schemeClr val="accent1">
              <a:alpha val="7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IN" sz="1350">
              <a:solidFill>
                <a:prstClr val="white"/>
              </a:solidFill>
              <a:latin typeface="Aptos" panose="02110004020202020204"/>
            </a:endParaRPr>
          </a:p>
        </p:txBody>
      </p:sp>
      <p:sp>
        <p:nvSpPr>
          <p:cNvPr id="18" name="Rectangle 17">
            <a:extLst>
              <a:ext uri="{FF2B5EF4-FFF2-40B4-BE49-F238E27FC236}">
                <a16:creationId xmlns:a16="http://schemas.microsoft.com/office/drawing/2014/main" id="{688C149B-B1F4-449D-8DBF-BD1A64DFE02F}"/>
              </a:ext>
            </a:extLst>
          </p:cNvPr>
          <p:cNvSpPr/>
          <p:nvPr/>
        </p:nvSpPr>
        <p:spPr>
          <a:xfrm>
            <a:off x="0" y="4801527"/>
            <a:ext cx="780250" cy="512622"/>
          </a:xfrm>
          <a:prstGeom prst="rect">
            <a:avLst/>
          </a:prstGeom>
          <a:solidFill>
            <a:schemeClr val="bg1">
              <a:lumMod val="75000"/>
              <a:alpha val="7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IN" sz="1350">
              <a:solidFill>
                <a:prstClr val="white"/>
              </a:solidFill>
              <a:latin typeface="Aptos" panose="02110004020202020204"/>
            </a:endParaRPr>
          </a:p>
        </p:txBody>
      </p:sp>
      <p:sp>
        <p:nvSpPr>
          <p:cNvPr id="19" name="Rectangle 18">
            <a:extLst>
              <a:ext uri="{FF2B5EF4-FFF2-40B4-BE49-F238E27FC236}">
                <a16:creationId xmlns:a16="http://schemas.microsoft.com/office/drawing/2014/main" id="{88F6490F-9C00-4859-AA4E-5FA9CC9199E7}"/>
              </a:ext>
            </a:extLst>
          </p:cNvPr>
          <p:cNvSpPr/>
          <p:nvPr/>
        </p:nvSpPr>
        <p:spPr>
          <a:xfrm>
            <a:off x="0" y="4287398"/>
            <a:ext cx="780250" cy="512622"/>
          </a:xfrm>
          <a:prstGeom prst="rect">
            <a:avLst/>
          </a:prstGeom>
          <a:solidFill>
            <a:schemeClr val="accent1">
              <a:alpha val="7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IN" sz="1350">
              <a:solidFill>
                <a:prstClr val="white"/>
              </a:solidFill>
              <a:latin typeface="Aptos" panose="02110004020202020204"/>
            </a:endParaRPr>
          </a:p>
        </p:txBody>
      </p:sp>
      <p:sp>
        <p:nvSpPr>
          <p:cNvPr id="20" name="Rectangle 19">
            <a:extLst>
              <a:ext uri="{FF2B5EF4-FFF2-40B4-BE49-F238E27FC236}">
                <a16:creationId xmlns:a16="http://schemas.microsoft.com/office/drawing/2014/main" id="{4321C205-CC0B-4AA3-9ECC-13B9A66E6032}"/>
              </a:ext>
            </a:extLst>
          </p:cNvPr>
          <p:cNvSpPr/>
          <p:nvPr/>
        </p:nvSpPr>
        <p:spPr>
          <a:xfrm>
            <a:off x="0" y="5829785"/>
            <a:ext cx="780250" cy="512622"/>
          </a:xfrm>
          <a:prstGeom prst="rect">
            <a:avLst/>
          </a:prstGeom>
          <a:solidFill>
            <a:schemeClr val="bg1">
              <a:lumMod val="75000"/>
              <a:alpha val="7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IN" sz="1350">
              <a:solidFill>
                <a:prstClr val="white"/>
              </a:solidFill>
              <a:latin typeface="Aptos" panose="02110004020202020204"/>
            </a:endParaRPr>
          </a:p>
        </p:txBody>
      </p:sp>
    </p:spTree>
    <p:extLst>
      <p:ext uri="{BB962C8B-B14F-4D97-AF65-F5344CB8AC3E}">
        <p14:creationId xmlns:p14="http://schemas.microsoft.com/office/powerpoint/2010/main" val="30564067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15AA15B5-C586-0F5B-05F8-26AC3C3C793D}"/>
              </a:ext>
            </a:extLst>
          </p:cNvPr>
          <p:cNvSpPr/>
          <p:nvPr/>
        </p:nvSpPr>
        <p:spPr>
          <a:xfrm>
            <a:off x="1228725" y="266700"/>
            <a:ext cx="4606432" cy="498085"/>
          </a:xfrm>
          <a:prstGeom prst="rect">
            <a:avLst/>
          </a:prstGeom>
        </p:spPr>
        <p:txBody>
          <a:bodyPr wrap="square">
            <a:spAutoFit/>
          </a:bodyPr>
          <a:lstStyle/>
          <a:p>
            <a:pPr algn="ctr" defTabSz="685800">
              <a:lnSpc>
                <a:spcPts val="3375"/>
              </a:lnSpc>
            </a:pPr>
            <a:r>
              <a:rPr lang="en-IN" sz="2700" b="1">
                <a:latin typeface="Cambria Math" panose="02040503050406030204" pitchFamily="18" charset="0"/>
                <a:ea typeface="Cambria Math" panose="02040503050406030204" pitchFamily="18" charset="0"/>
              </a:rPr>
              <a:t>12-Month Marketing Strategy</a:t>
            </a:r>
            <a:endParaRPr lang="en-US" sz="2700" b="1">
              <a:latin typeface="Cambria Math" panose="02040503050406030204" pitchFamily="18" charset="0"/>
              <a:ea typeface="Cambria Math" panose="02040503050406030204" pitchFamily="18" charset="0"/>
              <a:cs typeface="Poppins SemiBold" panose="00000700000000000000" pitchFamily="50" charset="0"/>
            </a:endParaRPr>
          </a:p>
        </p:txBody>
      </p:sp>
      <p:sp>
        <p:nvSpPr>
          <p:cNvPr id="39" name="Rectangle: Top Corners Rounded 38">
            <a:extLst>
              <a:ext uri="{FF2B5EF4-FFF2-40B4-BE49-F238E27FC236}">
                <a16:creationId xmlns:a16="http://schemas.microsoft.com/office/drawing/2014/main" id="{FB4C5F7A-63B0-4B78-AA11-CF44BF9772E5}"/>
              </a:ext>
            </a:extLst>
          </p:cNvPr>
          <p:cNvSpPr/>
          <p:nvPr/>
        </p:nvSpPr>
        <p:spPr>
          <a:xfrm>
            <a:off x="411329" y="1114425"/>
            <a:ext cx="4694071" cy="5343525"/>
          </a:xfrm>
          <a:prstGeom prst="round2Same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US" sz="1350" b="1">
              <a:solidFill>
                <a:srgbClr val="CD1305"/>
              </a:solidFill>
              <a:latin typeface="Montserrat" panose="00000500000000000000" pitchFamily="2" charset="0"/>
            </a:endParaRPr>
          </a:p>
          <a:p>
            <a:pPr algn="ctr" defTabSz="685800">
              <a:lnSpc>
                <a:spcPct val="200000"/>
              </a:lnSpc>
            </a:pPr>
            <a:r>
              <a:rPr lang="en-US" sz="1400" b="1">
                <a:solidFill>
                  <a:schemeClr val="tx1"/>
                </a:solidFill>
                <a:latin typeface="Cambria Math" panose="02040503050406030204" pitchFamily="18" charset="0"/>
                <a:ea typeface="Cambria Math" panose="02040503050406030204" pitchFamily="18" charset="0"/>
              </a:rPr>
              <a:t>Refill &amp; Save Incentive - </a:t>
            </a:r>
            <a:r>
              <a:rPr lang="en-US" sz="1400" b="1">
                <a:solidFill>
                  <a:schemeClr val="accent1"/>
                </a:solidFill>
                <a:latin typeface="Cambria Math" panose="02040503050406030204" pitchFamily="18" charset="0"/>
                <a:ea typeface="Cambria Math" panose="02040503050406030204" pitchFamily="18" charset="0"/>
              </a:rPr>
              <a:t>15% discount on a refill will motivate customers to make repeat purchases and continue making purchases.</a:t>
            </a:r>
          </a:p>
          <a:p>
            <a:pPr algn="ctr" defTabSz="685800">
              <a:lnSpc>
                <a:spcPct val="200000"/>
              </a:lnSpc>
            </a:pPr>
            <a:r>
              <a:rPr lang="en-US" sz="1400" b="1">
                <a:solidFill>
                  <a:schemeClr val="tx1"/>
                </a:solidFill>
                <a:latin typeface="Cambria Math" panose="02040503050406030204" pitchFamily="18" charset="0"/>
                <a:ea typeface="Cambria Math" panose="02040503050406030204" pitchFamily="18" charset="0"/>
              </a:rPr>
              <a:t>Social Media Growth Strategy: </a:t>
            </a:r>
            <a:r>
              <a:rPr lang="en-US" sz="1400" b="1">
                <a:solidFill>
                  <a:schemeClr val="accent1"/>
                </a:solidFill>
                <a:latin typeface="Cambria Math" panose="02040503050406030204" pitchFamily="18" charset="0"/>
                <a:ea typeface="Cambria Math" panose="02040503050406030204" pitchFamily="18" charset="0"/>
              </a:rPr>
              <a:t>Within a year,  I expect to have 3,000 followers because I will be posting regularly, using reels, and sharing behind-the-scenes stories</a:t>
            </a:r>
          </a:p>
          <a:p>
            <a:pPr algn="ctr" defTabSz="685800">
              <a:lnSpc>
                <a:spcPct val="200000"/>
              </a:lnSpc>
            </a:pPr>
            <a:r>
              <a:rPr lang="en-US" sz="1400" b="1">
                <a:solidFill>
                  <a:schemeClr val="tx1"/>
                </a:solidFill>
                <a:latin typeface="Cambria Math" panose="02040503050406030204" pitchFamily="18" charset="0"/>
                <a:ea typeface="Cambria Math" panose="02040503050406030204" pitchFamily="18" charset="0"/>
              </a:rPr>
              <a:t>Seasonal Campaigns: </a:t>
            </a:r>
            <a:r>
              <a:rPr lang="en-US" sz="1400" b="1">
                <a:solidFill>
                  <a:schemeClr val="accent1"/>
                </a:solidFill>
                <a:latin typeface="Cambria Math" panose="02040503050406030204" pitchFamily="18" charset="0"/>
                <a:ea typeface="Cambria Math" panose="02040503050406030204" pitchFamily="18" charset="0"/>
              </a:rPr>
              <a:t>I shall also hold special collections around Christmas and Mother’s Day to </a:t>
            </a:r>
            <a:r>
              <a:rPr lang="en-US" sz="1400" b="1" err="1">
                <a:solidFill>
                  <a:schemeClr val="accent1"/>
                </a:solidFill>
                <a:latin typeface="Cambria Math" panose="02040503050406030204" pitchFamily="18" charset="0"/>
                <a:ea typeface="Cambria Math" panose="02040503050406030204" pitchFamily="18" charset="0"/>
              </a:rPr>
              <a:t>capitalise</a:t>
            </a:r>
            <a:r>
              <a:rPr lang="en-US" sz="1400" b="1">
                <a:solidFill>
                  <a:schemeClr val="accent1"/>
                </a:solidFill>
                <a:latin typeface="Cambria Math" panose="02040503050406030204" pitchFamily="18" charset="0"/>
                <a:ea typeface="Cambria Math" panose="02040503050406030204" pitchFamily="18" charset="0"/>
              </a:rPr>
              <a:t> on high gift-buying.</a:t>
            </a:r>
            <a:endParaRPr lang="en-US" sz="1350" b="1">
              <a:solidFill>
                <a:schemeClr val="accent1"/>
              </a:solidFill>
              <a:latin typeface="Montserrat" panose="00000500000000000000" pitchFamily="2" charset="0"/>
            </a:endParaRPr>
          </a:p>
        </p:txBody>
      </p:sp>
      <p:sp>
        <p:nvSpPr>
          <p:cNvPr id="5" name="Parallelogram 4">
            <a:extLst>
              <a:ext uri="{FF2B5EF4-FFF2-40B4-BE49-F238E27FC236}">
                <a16:creationId xmlns:a16="http://schemas.microsoft.com/office/drawing/2014/main" id="{27B25081-F0DB-4FEB-9A41-D57B768B7E93}"/>
              </a:ext>
            </a:extLst>
          </p:cNvPr>
          <p:cNvSpPr/>
          <p:nvPr/>
        </p:nvSpPr>
        <p:spPr>
          <a:xfrm>
            <a:off x="7214535" y="0"/>
            <a:ext cx="1880006" cy="1615166"/>
          </a:xfrm>
          <a:prstGeom prst="parallelogram">
            <a:avLst>
              <a:gd name="adj" fmla="val 98032"/>
            </a:avLst>
          </a:prstGeom>
          <a:solidFill>
            <a:schemeClr val="bg1">
              <a:lumMod val="75000"/>
            </a:schemeClr>
          </a:solidFill>
          <a:ln w="12700" cap="flat" cmpd="sng" algn="ctr">
            <a:noFill/>
            <a:prstDash val="solid"/>
            <a:miter lim="800000"/>
          </a:ln>
          <a:effectLst/>
        </p:spPr>
        <p:txBody>
          <a:bodyPr rtlCol="0" anchor="ctr"/>
          <a:lstStyle/>
          <a:p>
            <a:pPr algn="ctr" defTabSz="685800">
              <a:defRPr/>
            </a:pPr>
            <a:endParaRPr lang="en-US" sz="1350" kern="0">
              <a:solidFill>
                <a:prstClr val="white"/>
              </a:solidFill>
              <a:latin typeface="Calibri" panose="020F0502020204030204"/>
            </a:endParaRPr>
          </a:p>
        </p:txBody>
      </p:sp>
      <p:sp>
        <p:nvSpPr>
          <p:cNvPr id="6" name="Parallelogram 5">
            <a:extLst>
              <a:ext uri="{FF2B5EF4-FFF2-40B4-BE49-F238E27FC236}">
                <a16:creationId xmlns:a16="http://schemas.microsoft.com/office/drawing/2014/main" id="{FE456F86-090F-46E0-87DC-55FE502C1242}"/>
              </a:ext>
            </a:extLst>
          </p:cNvPr>
          <p:cNvSpPr/>
          <p:nvPr/>
        </p:nvSpPr>
        <p:spPr>
          <a:xfrm>
            <a:off x="7165076" y="975028"/>
            <a:ext cx="1880006" cy="1615166"/>
          </a:xfrm>
          <a:prstGeom prst="parallelogram">
            <a:avLst>
              <a:gd name="adj" fmla="val 98032"/>
            </a:avLst>
          </a:prstGeom>
          <a:solidFill>
            <a:schemeClr val="bg1">
              <a:lumMod val="75000"/>
            </a:schemeClr>
          </a:solidFill>
          <a:ln w="12700" cap="flat" cmpd="sng" algn="ctr">
            <a:noFill/>
            <a:prstDash val="solid"/>
            <a:miter lim="800000"/>
          </a:ln>
          <a:effectLst/>
        </p:spPr>
        <p:txBody>
          <a:bodyPr rtlCol="0" anchor="ctr"/>
          <a:lstStyle/>
          <a:p>
            <a:pPr algn="ctr" defTabSz="685800">
              <a:defRPr/>
            </a:pPr>
            <a:endParaRPr lang="en-US" sz="1350" kern="0">
              <a:solidFill>
                <a:prstClr val="white"/>
              </a:solidFill>
              <a:latin typeface="Calibri" panose="020F0502020204030204"/>
            </a:endParaRPr>
          </a:p>
        </p:txBody>
      </p:sp>
      <p:sp>
        <p:nvSpPr>
          <p:cNvPr id="7" name="Parallelogram 6">
            <a:extLst>
              <a:ext uri="{FF2B5EF4-FFF2-40B4-BE49-F238E27FC236}">
                <a16:creationId xmlns:a16="http://schemas.microsoft.com/office/drawing/2014/main" id="{EF0F3E9F-4727-41B3-8041-DDF9B5BD5C0D}"/>
              </a:ext>
            </a:extLst>
          </p:cNvPr>
          <p:cNvSpPr/>
          <p:nvPr/>
        </p:nvSpPr>
        <p:spPr>
          <a:xfrm>
            <a:off x="7214535" y="476943"/>
            <a:ext cx="1880006" cy="1615166"/>
          </a:xfrm>
          <a:prstGeom prst="parallelogram">
            <a:avLst>
              <a:gd name="adj" fmla="val 98032"/>
            </a:avLst>
          </a:prstGeom>
          <a:solidFill>
            <a:schemeClr val="bg1">
              <a:lumMod val="75000"/>
            </a:schemeClr>
          </a:solidFill>
          <a:ln w="12700" cap="flat" cmpd="sng" algn="ctr">
            <a:noFill/>
            <a:prstDash val="solid"/>
            <a:miter lim="800000"/>
          </a:ln>
          <a:effectLst/>
        </p:spPr>
        <p:txBody>
          <a:bodyPr rtlCol="0" anchor="ctr"/>
          <a:lstStyle/>
          <a:p>
            <a:pPr algn="ctr" defTabSz="685800">
              <a:defRPr/>
            </a:pPr>
            <a:endParaRPr lang="en-US" sz="1350" kern="0">
              <a:solidFill>
                <a:prstClr val="white"/>
              </a:solidFill>
              <a:latin typeface="Calibri" panose="020F0502020204030204"/>
            </a:endParaRPr>
          </a:p>
        </p:txBody>
      </p:sp>
      <p:pic>
        <p:nvPicPr>
          <p:cNvPr id="4" name="Picture 3">
            <a:extLst>
              <a:ext uri="{FF2B5EF4-FFF2-40B4-BE49-F238E27FC236}">
                <a16:creationId xmlns:a16="http://schemas.microsoft.com/office/drawing/2014/main" id="{3E6F8645-B695-4183-A61D-5B3C554E6A9F}"/>
              </a:ext>
            </a:extLst>
          </p:cNvPr>
          <p:cNvPicPr>
            <a:picLocks noChangeAspect="1"/>
          </p:cNvPicPr>
          <p:nvPr/>
        </p:nvPicPr>
        <p:blipFill>
          <a:blip r:embed="rId3"/>
          <a:stretch>
            <a:fillRect/>
          </a:stretch>
        </p:blipFill>
        <p:spPr>
          <a:xfrm>
            <a:off x="4944588" y="2939834"/>
            <a:ext cx="3816153" cy="2586037"/>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27974367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A889ED7-616C-4252-9329-4BF489166195}"/>
              </a:ext>
            </a:extLst>
          </p:cNvPr>
          <p:cNvSpPr/>
          <p:nvPr/>
        </p:nvSpPr>
        <p:spPr>
          <a:xfrm>
            <a:off x="2105025" y="161925"/>
            <a:ext cx="6181724" cy="646331"/>
          </a:xfrm>
          <a:prstGeom prst="rect">
            <a:avLst/>
          </a:prstGeom>
        </p:spPr>
        <p:txBody>
          <a:bodyPr wrap="square">
            <a:spAutoFit/>
          </a:bodyPr>
          <a:lstStyle/>
          <a:p>
            <a:r>
              <a:rPr lang="en-US" sz="3600" b="1">
                <a:latin typeface="Cambria Math" panose="02040503050406030204" pitchFamily="18" charset="0"/>
                <a:ea typeface="Cambria Math" panose="02040503050406030204" pitchFamily="18" charset="0"/>
              </a:rPr>
              <a:t> Marketing Examples</a:t>
            </a:r>
          </a:p>
        </p:txBody>
      </p:sp>
      <p:pic>
        <p:nvPicPr>
          <p:cNvPr id="3" name="Picture 2">
            <a:extLst>
              <a:ext uri="{FF2B5EF4-FFF2-40B4-BE49-F238E27FC236}">
                <a16:creationId xmlns:a16="http://schemas.microsoft.com/office/drawing/2014/main" id="{EB57AB45-79AB-44B6-A61D-450E382D133A}"/>
              </a:ext>
            </a:extLst>
          </p:cNvPr>
          <p:cNvPicPr>
            <a:picLocks noChangeAspect="1"/>
          </p:cNvPicPr>
          <p:nvPr/>
        </p:nvPicPr>
        <p:blipFill>
          <a:blip r:embed="rId2"/>
          <a:stretch>
            <a:fillRect/>
          </a:stretch>
        </p:blipFill>
        <p:spPr>
          <a:xfrm>
            <a:off x="426189" y="1858743"/>
            <a:ext cx="4650635" cy="3299077"/>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4" name="Picture 3">
            <a:extLst>
              <a:ext uri="{FF2B5EF4-FFF2-40B4-BE49-F238E27FC236}">
                <a16:creationId xmlns:a16="http://schemas.microsoft.com/office/drawing/2014/main" id="{B049B2CD-5238-419F-A3C4-C35D3503A867}"/>
              </a:ext>
            </a:extLst>
          </p:cNvPr>
          <p:cNvPicPr>
            <a:picLocks noChangeAspect="1"/>
          </p:cNvPicPr>
          <p:nvPr/>
        </p:nvPicPr>
        <p:blipFill>
          <a:blip r:embed="rId3"/>
          <a:stretch>
            <a:fillRect/>
          </a:stretch>
        </p:blipFill>
        <p:spPr>
          <a:xfrm>
            <a:off x="5668565" y="1047750"/>
            <a:ext cx="2946797" cy="523875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8408310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922FB30-ACB1-8064-E322-B762C832DB62}"/>
              </a:ext>
            </a:extLst>
          </p:cNvPr>
          <p:cNvSpPr/>
          <p:nvPr/>
        </p:nvSpPr>
        <p:spPr>
          <a:xfrm>
            <a:off x="1295399" y="1104900"/>
            <a:ext cx="7019926" cy="5619749"/>
          </a:xfrm>
          <a:prstGeom prst="rect">
            <a:avLst/>
          </a:prstGeom>
          <a:solidFill>
            <a:schemeClr val="bg1"/>
          </a:solidFill>
          <a:ln>
            <a:solidFill>
              <a:schemeClr val="accent1"/>
            </a:solidFill>
          </a:ln>
          <a:effectLst>
            <a:outerShdw blurRad="63500" sx="102000" sy="102000" algn="ctr" rotWithShape="0">
              <a:prstClr val="black">
                <a:alpha val="1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lnSpc>
                <a:spcPct val="150000"/>
              </a:lnSpc>
            </a:pPr>
            <a:r>
              <a:rPr lang="en-US" sz="1600" b="1">
                <a:solidFill>
                  <a:schemeClr val="accent1"/>
                </a:solidFill>
                <a:latin typeface="Cambria Math" panose="02040503050406030204" pitchFamily="18" charset="0"/>
                <a:ea typeface="Cambria Math" panose="02040503050406030204" pitchFamily="18" charset="0"/>
                <a:cs typeface="Times New Roman" panose="02020603050405020304" pitchFamily="18" charset="0"/>
              </a:rPr>
              <a:t>Exquisite Market Position.</a:t>
            </a:r>
          </a:p>
          <a:p>
            <a:pPr algn="ctr" defTabSz="685800">
              <a:lnSpc>
                <a:spcPct val="150000"/>
              </a:lnSpc>
            </a:pPr>
            <a:r>
              <a:rPr lang="en-US" sz="1600" b="1">
                <a:solidFill>
                  <a:schemeClr val="tx1"/>
                </a:solidFill>
                <a:latin typeface="Cambria Math" panose="02040503050406030204" pitchFamily="18" charset="0"/>
                <a:ea typeface="Cambria Math" panose="02040503050406030204" pitchFamily="18" charset="0"/>
                <a:cs typeface="Times New Roman" panose="02020603050405020304" pitchFamily="18" charset="0"/>
              </a:rPr>
              <a:t>The first refillable luxury candle store in Cardiff, UK, is green-branded and has a profit margin of 60 percent.</a:t>
            </a:r>
          </a:p>
          <a:p>
            <a:pPr algn="ctr" defTabSz="685800">
              <a:lnSpc>
                <a:spcPct val="150000"/>
              </a:lnSpc>
            </a:pPr>
            <a:endParaRPr lang="en-US" sz="1600" b="1">
              <a:solidFill>
                <a:schemeClr val="tx1"/>
              </a:solidFill>
              <a:latin typeface="Cambria Math" panose="02040503050406030204" pitchFamily="18" charset="0"/>
              <a:ea typeface="Cambria Math" panose="02040503050406030204" pitchFamily="18" charset="0"/>
              <a:cs typeface="Times New Roman" panose="02020603050405020304" pitchFamily="18" charset="0"/>
            </a:endParaRPr>
          </a:p>
          <a:p>
            <a:pPr algn="ctr" defTabSz="685800">
              <a:lnSpc>
                <a:spcPct val="150000"/>
              </a:lnSpc>
            </a:pPr>
            <a:r>
              <a:rPr lang="en-US" sz="1600" b="1">
                <a:solidFill>
                  <a:schemeClr val="accent1"/>
                </a:solidFill>
                <a:latin typeface="Cambria Math" panose="02040503050406030204" pitchFamily="18" charset="0"/>
                <a:ea typeface="Cambria Math" panose="02040503050406030204" pitchFamily="18" charset="0"/>
                <a:cs typeface="Times New Roman" panose="02020603050405020304" pitchFamily="18" charset="0"/>
              </a:rPr>
              <a:t>Operational Limitations</a:t>
            </a:r>
          </a:p>
          <a:p>
            <a:pPr algn="ctr" defTabSz="685800">
              <a:lnSpc>
                <a:spcPct val="150000"/>
              </a:lnSpc>
            </a:pPr>
            <a:r>
              <a:rPr lang="en-US" sz="1600" b="1">
                <a:solidFill>
                  <a:schemeClr val="tx1"/>
                </a:solidFill>
                <a:latin typeface="Cambria Math" panose="02040503050406030204" pitchFamily="18" charset="0"/>
                <a:ea typeface="Cambria Math" panose="02040503050406030204" pitchFamily="18" charset="0"/>
                <a:cs typeface="Times New Roman" panose="02020603050405020304" pitchFamily="18" charset="0"/>
              </a:rPr>
              <a:t>Working as a sole trader is not only that you are personally liable, but it is also more difficult to access money when you are starting.</a:t>
            </a:r>
          </a:p>
          <a:p>
            <a:pPr algn="ctr" defTabSz="685800">
              <a:lnSpc>
                <a:spcPct val="150000"/>
              </a:lnSpc>
            </a:pPr>
            <a:endParaRPr lang="en-US" sz="1600" b="1">
              <a:solidFill>
                <a:schemeClr val="tx1"/>
              </a:solidFill>
              <a:latin typeface="Cambria Math" panose="02040503050406030204" pitchFamily="18" charset="0"/>
              <a:ea typeface="Cambria Math" panose="02040503050406030204" pitchFamily="18" charset="0"/>
              <a:cs typeface="Times New Roman" panose="02020603050405020304" pitchFamily="18" charset="0"/>
            </a:endParaRPr>
          </a:p>
          <a:p>
            <a:pPr algn="ctr" defTabSz="685800">
              <a:lnSpc>
                <a:spcPct val="150000"/>
              </a:lnSpc>
            </a:pPr>
            <a:r>
              <a:rPr lang="en-US" sz="1600" b="1">
                <a:solidFill>
                  <a:schemeClr val="accent1"/>
                </a:solidFill>
                <a:latin typeface="Cambria Math" panose="02040503050406030204" pitchFamily="18" charset="0"/>
                <a:ea typeface="Cambria Math" panose="02040503050406030204" pitchFamily="18" charset="0"/>
                <a:cs typeface="Times New Roman" panose="02020603050405020304" pitchFamily="18" charset="0"/>
              </a:rPr>
              <a:t>Growth Potential Diversity</a:t>
            </a:r>
          </a:p>
          <a:p>
            <a:pPr algn="ctr" defTabSz="685800">
              <a:lnSpc>
                <a:spcPct val="150000"/>
              </a:lnSpc>
            </a:pPr>
            <a:r>
              <a:rPr lang="en-US" sz="1600" b="1">
                <a:solidFill>
                  <a:schemeClr val="tx1"/>
                </a:solidFill>
                <a:latin typeface="Cambria Math" panose="02040503050406030204" pitchFamily="18" charset="0"/>
                <a:ea typeface="Cambria Math" panose="02040503050406030204" pitchFamily="18" charset="0"/>
                <a:cs typeface="Times New Roman" panose="02020603050405020304" pitchFamily="18" charset="0"/>
              </a:rPr>
              <a:t>Online sales, corporate gifts, and wholesale will increase your revenue.</a:t>
            </a:r>
          </a:p>
          <a:p>
            <a:pPr algn="ctr" defTabSz="685800">
              <a:lnSpc>
                <a:spcPct val="150000"/>
              </a:lnSpc>
            </a:pPr>
            <a:endParaRPr lang="en-US" sz="1600" b="1">
              <a:solidFill>
                <a:schemeClr val="tx1"/>
              </a:solidFill>
              <a:latin typeface="Cambria Math" panose="02040503050406030204" pitchFamily="18" charset="0"/>
              <a:ea typeface="Cambria Math" panose="02040503050406030204" pitchFamily="18" charset="0"/>
              <a:cs typeface="Times New Roman" panose="02020603050405020304" pitchFamily="18" charset="0"/>
            </a:endParaRPr>
          </a:p>
          <a:p>
            <a:pPr algn="ctr" defTabSz="685800">
              <a:lnSpc>
                <a:spcPct val="150000"/>
              </a:lnSpc>
            </a:pPr>
            <a:r>
              <a:rPr lang="en-US" sz="1600" b="1">
                <a:solidFill>
                  <a:schemeClr val="accent1"/>
                </a:solidFill>
                <a:latin typeface="Cambria Math" panose="02040503050406030204" pitchFamily="18" charset="0"/>
                <a:ea typeface="Cambria Math" panose="02040503050406030204" pitchFamily="18" charset="0"/>
                <a:cs typeface="Times New Roman" panose="02020603050405020304" pitchFamily="18" charset="0"/>
              </a:rPr>
              <a:t>Competitive &amp; Economic Risks</a:t>
            </a:r>
          </a:p>
          <a:p>
            <a:pPr algn="ctr" defTabSz="685800">
              <a:lnSpc>
                <a:spcPct val="150000"/>
              </a:lnSpc>
            </a:pPr>
            <a:r>
              <a:rPr lang="en-US" sz="1600" b="1">
                <a:solidFill>
                  <a:schemeClr val="tx1"/>
                </a:solidFill>
                <a:latin typeface="Cambria Math" panose="02040503050406030204" pitchFamily="18" charset="0"/>
                <a:ea typeface="Cambria Math" panose="02040503050406030204" pitchFamily="18" charset="0"/>
                <a:cs typeface="Times New Roman" panose="02020603050405020304" pitchFamily="18" charset="0"/>
              </a:rPr>
              <a:t>Lower expenditure under economic underperformance may cause damage to the demand of big luxury brands (Loxton et al., 2020).</a:t>
            </a:r>
            <a:endParaRPr lang="en-US" sz="1600" b="1">
              <a:solidFill>
                <a:schemeClr val="accent1"/>
              </a:solidFill>
              <a:latin typeface="Cambria Math" panose="02040503050406030204" pitchFamily="18" charset="0"/>
              <a:ea typeface="Cambria Math" panose="020405030504060302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6397FAB6-E1E5-B3B0-AEC3-0395AD015C1A}"/>
              </a:ext>
            </a:extLst>
          </p:cNvPr>
          <p:cNvSpPr/>
          <p:nvPr/>
        </p:nvSpPr>
        <p:spPr>
          <a:xfrm>
            <a:off x="1847850" y="314325"/>
            <a:ext cx="5438774" cy="500971"/>
          </a:xfrm>
          <a:prstGeom prst="rect">
            <a:avLst/>
          </a:prstGeom>
        </p:spPr>
        <p:txBody>
          <a:bodyPr wrap="square">
            <a:spAutoFit/>
          </a:bodyPr>
          <a:lstStyle/>
          <a:p>
            <a:pPr algn="ctr" defTabSz="685800">
              <a:lnSpc>
                <a:spcPts val="3375"/>
              </a:lnSpc>
            </a:pPr>
            <a:r>
              <a:rPr lang="en-IN" sz="2800" b="1">
                <a:solidFill>
                  <a:srgbClr val="CD1305"/>
                </a:solidFill>
                <a:latin typeface="Cambria Math" panose="02040503050406030204" pitchFamily="18" charset="0"/>
                <a:ea typeface="Cambria Math" panose="02040503050406030204" pitchFamily="18" charset="0"/>
              </a:rPr>
              <a:t>SWOT Analysis</a:t>
            </a:r>
            <a:endParaRPr lang="en-US" sz="2800" b="1">
              <a:solidFill>
                <a:prstClr val="black">
                  <a:lumMod val="75000"/>
                  <a:lumOff val="25000"/>
                </a:prstClr>
              </a:solidFill>
              <a:latin typeface="Cambria Math" panose="02040503050406030204" pitchFamily="18" charset="0"/>
              <a:ea typeface="Cambria Math" panose="02040503050406030204" pitchFamily="18" charset="0"/>
              <a:cs typeface="Poppins SemiBold" panose="00000700000000000000" pitchFamily="50" charset="0"/>
            </a:endParaRPr>
          </a:p>
        </p:txBody>
      </p:sp>
    </p:spTree>
    <p:extLst>
      <p:ext uri="{BB962C8B-B14F-4D97-AF65-F5344CB8AC3E}">
        <p14:creationId xmlns:p14="http://schemas.microsoft.com/office/powerpoint/2010/main" val="33572872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EFD723CD-40FF-DBD9-4B72-708A931B6AF1}"/>
              </a:ext>
            </a:extLst>
          </p:cNvPr>
          <p:cNvSpPr/>
          <p:nvPr/>
        </p:nvSpPr>
        <p:spPr>
          <a:xfrm>
            <a:off x="4572001" y="1717514"/>
            <a:ext cx="4095750" cy="4730910"/>
          </a:xfrm>
          <a:prstGeom prst="roundRect">
            <a:avLst>
              <a:gd name="adj" fmla="val 6426"/>
            </a:avLst>
          </a:prstGeom>
          <a:noFill/>
          <a:ln>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Aptos" panose="02110004020202020204"/>
            </a:endParaRPr>
          </a:p>
        </p:txBody>
      </p:sp>
      <p:sp>
        <p:nvSpPr>
          <p:cNvPr id="7" name="Rectangle 6">
            <a:extLst>
              <a:ext uri="{FF2B5EF4-FFF2-40B4-BE49-F238E27FC236}">
                <a16:creationId xmlns:a16="http://schemas.microsoft.com/office/drawing/2014/main" id="{AD78EC75-0598-A93D-C2FA-3B2D111FD197}"/>
              </a:ext>
            </a:extLst>
          </p:cNvPr>
          <p:cNvSpPr/>
          <p:nvPr/>
        </p:nvSpPr>
        <p:spPr>
          <a:xfrm>
            <a:off x="4549645" y="2683829"/>
            <a:ext cx="1833597" cy="292516"/>
          </a:xfrm>
          <a:prstGeom prst="rect">
            <a:avLst/>
          </a:prstGeom>
        </p:spPr>
        <p:txBody>
          <a:bodyPr wrap="square">
            <a:spAutoFit/>
          </a:bodyPr>
          <a:lstStyle/>
          <a:p>
            <a:pPr algn="ctr" defTabSz="685800">
              <a:lnSpc>
                <a:spcPts val="1650"/>
              </a:lnSpc>
            </a:pPr>
            <a:r>
              <a:rPr lang="en-US" altLang="en-US" sz="1050" b="1">
                <a:solidFill>
                  <a:prstClr val="white"/>
                </a:solidFill>
                <a:latin typeface="Montserrat" panose="00000500000000000000" pitchFamily="2" charset="0"/>
              </a:rPr>
              <a:t>Digital Marketing</a:t>
            </a:r>
            <a:endParaRPr lang="en-US" sz="1050">
              <a:solidFill>
                <a:prstClr val="white"/>
              </a:solidFill>
              <a:latin typeface="Poppins SemiBold" panose="00000700000000000000" pitchFamily="2" charset="0"/>
              <a:cs typeface="Poppins SemiBold" panose="00000700000000000000" pitchFamily="2" charset="0"/>
            </a:endParaRPr>
          </a:p>
        </p:txBody>
      </p:sp>
      <p:sp>
        <p:nvSpPr>
          <p:cNvPr id="9" name="Rectangle 8">
            <a:extLst>
              <a:ext uri="{FF2B5EF4-FFF2-40B4-BE49-F238E27FC236}">
                <a16:creationId xmlns:a16="http://schemas.microsoft.com/office/drawing/2014/main" id="{0DEBF7CD-FF71-5851-727E-B31D751137E4}"/>
              </a:ext>
            </a:extLst>
          </p:cNvPr>
          <p:cNvSpPr/>
          <p:nvPr/>
        </p:nvSpPr>
        <p:spPr>
          <a:xfrm>
            <a:off x="4857750" y="2162175"/>
            <a:ext cx="3708305" cy="3698000"/>
          </a:xfrm>
          <a:prstGeom prst="rect">
            <a:avLst/>
          </a:prstGeom>
        </p:spPr>
        <p:txBody>
          <a:bodyPr wrap="square">
            <a:spAutoFit/>
          </a:bodyPr>
          <a:lstStyle/>
          <a:p>
            <a:pPr algn="ctr" defTabSz="685800">
              <a:lnSpc>
                <a:spcPct val="150000"/>
              </a:lnSpc>
            </a:pPr>
            <a:r>
              <a:rPr lang="en-US" altLang="en-US" sz="1050" b="1">
                <a:solidFill>
                  <a:prstClr val="black">
                    <a:lumMod val="75000"/>
                    <a:lumOff val="25000"/>
                  </a:prstClr>
                </a:solidFill>
                <a:latin typeface="Cambria Math" panose="02040503050406030204" pitchFamily="18" charset="0"/>
                <a:ea typeface="Cambria Math" panose="02040503050406030204" pitchFamily="18" charset="0"/>
              </a:rPr>
              <a:t>Geographic Expansion: </a:t>
            </a:r>
            <a:r>
              <a:rPr lang="en-US" altLang="en-US" sz="1050" b="1">
                <a:solidFill>
                  <a:schemeClr val="accent1"/>
                </a:solidFill>
                <a:latin typeface="Cambria Math" panose="02040503050406030204" pitchFamily="18" charset="0"/>
                <a:ea typeface="Cambria Math" panose="02040503050406030204" pitchFamily="18" charset="0"/>
              </a:rPr>
              <a:t>Having a second shop in the city in the </a:t>
            </a:r>
            <a:r>
              <a:rPr lang="en-US" altLang="en-US" sz="1050" b="1" err="1">
                <a:solidFill>
                  <a:schemeClr val="accent1"/>
                </a:solidFill>
                <a:latin typeface="Cambria Math" panose="02040503050406030204" pitchFamily="18" charset="0"/>
                <a:ea typeface="Cambria Math" panose="02040503050406030204" pitchFamily="18" charset="0"/>
              </a:rPr>
              <a:t>centre</a:t>
            </a:r>
            <a:r>
              <a:rPr lang="en-US" altLang="en-US" sz="1050" b="1">
                <a:solidFill>
                  <a:schemeClr val="accent1"/>
                </a:solidFill>
                <a:latin typeface="Cambria Math" panose="02040503050406030204" pitchFamily="18" charset="0"/>
                <a:ea typeface="Cambria Math" panose="02040503050406030204" pitchFamily="18" charset="0"/>
              </a:rPr>
              <a:t> will expand our brand awareness and market share in the area.</a:t>
            </a:r>
          </a:p>
          <a:p>
            <a:pPr algn="ctr" defTabSz="685800">
              <a:lnSpc>
                <a:spcPct val="150000"/>
              </a:lnSpc>
            </a:pPr>
            <a:endParaRPr lang="en-US" altLang="en-US" sz="1050" b="1">
              <a:solidFill>
                <a:prstClr val="black">
                  <a:lumMod val="75000"/>
                  <a:lumOff val="25000"/>
                </a:prstClr>
              </a:solidFill>
              <a:latin typeface="Cambria Math" panose="02040503050406030204" pitchFamily="18" charset="0"/>
              <a:ea typeface="Cambria Math" panose="02040503050406030204" pitchFamily="18" charset="0"/>
            </a:endParaRPr>
          </a:p>
          <a:p>
            <a:pPr algn="ctr" defTabSz="685800">
              <a:lnSpc>
                <a:spcPct val="150000"/>
              </a:lnSpc>
            </a:pPr>
            <a:r>
              <a:rPr lang="en-US" altLang="en-US" sz="1050" b="1">
                <a:solidFill>
                  <a:prstClr val="black">
                    <a:lumMod val="75000"/>
                    <a:lumOff val="25000"/>
                  </a:prstClr>
                </a:solidFill>
                <a:latin typeface="Cambria Math" panose="02040503050406030204" pitchFamily="18" charset="0"/>
                <a:ea typeface="Cambria Math" panose="02040503050406030204" pitchFamily="18" charset="0"/>
              </a:rPr>
              <a:t>National Online Expansion: </a:t>
            </a:r>
            <a:r>
              <a:rPr lang="en-US" altLang="en-US" sz="1050" b="1">
                <a:solidFill>
                  <a:schemeClr val="accent1"/>
                </a:solidFill>
                <a:latin typeface="Cambria Math" panose="02040503050406030204" pitchFamily="18" charset="0"/>
                <a:ea typeface="Cambria Math" panose="02040503050406030204" pitchFamily="18" charset="0"/>
              </a:rPr>
              <a:t>This will provide us with a national online platform to sell the products not only in Cardiff in the UK.</a:t>
            </a:r>
          </a:p>
          <a:p>
            <a:pPr algn="ctr" defTabSz="685800">
              <a:lnSpc>
                <a:spcPct val="150000"/>
              </a:lnSpc>
            </a:pPr>
            <a:endParaRPr lang="en-US" altLang="en-US" sz="1050" b="1">
              <a:solidFill>
                <a:prstClr val="black">
                  <a:lumMod val="75000"/>
                  <a:lumOff val="25000"/>
                </a:prstClr>
              </a:solidFill>
              <a:latin typeface="Cambria Math" panose="02040503050406030204" pitchFamily="18" charset="0"/>
              <a:ea typeface="Cambria Math" panose="02040503050406030204" pitchFamily="18" charset="0"/>
            </a:endParaRPr>
          </a:p>
          <a:p>
            <a:pPr algn="ctr" defTabSz="685800">
              <a:lnSpc>
                <a:spcPct val="150000"/>
              </a:lnSpc>
            </a:pPr>
            <a:r>
              <a:rPr lang="en-US" altLang="en-US" sz="1050" b="1">
                <a:solidFill>
                  <a:prstClr val="black">
                    <a:lumMod val="75000"/>
                    <a:lumOff val="25000"/>
                  </a:prstClr>
                </a:solidFill>
                <a:latin typeface="Cambria Math" panose="02040503050406030204" pitchFamily="18" charset="0"/>
                <a:ea typeface="Cambria Math" panose="02040503050406030204" pitchFamily="18" charset="0"/>
              </a:rPr>
              <a:t>Multiple Revenue Streams:  </a:t>
            </a:r>
            <a:r>
              <a:rPr lang="en-US" altLang="en-US" sz="1050" b="1">
                <a:solidFill>
                  <a:schemeClr val="accent1"/>
                </a:solidFill>
                <a:latin typeface="Cambria Math" panose="02040503050406030204" pitchFamily="18" charset="0"/>
                <a:ea typeface="Cambria Math" panose="02040503050406030204" pitchFamily="18" charset="0"/>
              </a:rPr>
              <a:t>I am receiving normal and B2B revenue in wholesale transactions, subscription service, and corporate gifts (</a:t>
            </a:r>
            <a:r>
              <a:rPr lang="en-US" altLang="en-US" sz="1050" b="1" err="1">
                <a:solidFill>
                  <a:schemeClr val="accent1"/>
                </a:solidFill>
                <a:latin typeface="Cambria Math" panose="02040503050406030204" pitchFamily="18" charset="0"/>
                <a:ea typeface="Cambria Math" panose="02040503050406030204" pitchFamily="18" charset="0"/>
              </a:rPr>
              <a:t>Kowalkowski</a:t>
            </a:r>
            <a:r>
              <a:rPr lang="en-US" altLang="en-US" sz="1050" b="1">
                <a:solidFill>
                  <a:schemeClr val="accent1"/>
                </a:solidFill>
                <a:latin typeface="Cambria Math" panose="02040503050406030204" pitchFamily="18" charset="0"/>
                <a:ea typeface="Cambria Math" panose="02040503050406030204" pitchFamily="18" charset="0"/>
              </a:rPr>
              <a:t> and </a:t>
            </a:r>
            <a:r>
              <a:rPr lang="en-US" altLang="en-US" sz="1050" b="1" err="1">
                <a:solidFill>
                  <a:schemeClr val="accent1"/>
                </a:solidFill>
                <a:latin typeface="Cambria Math" panose="02040503050406030204" pitchFamily="18" charset="0"/>
                <a:ea typeface="Cambria Math" panose="02040503050406030204" pitchFamily="18" charset="0"/>
              </a:rPr>
              <a:t>Ulaga</a:t>
            </a:r>
            <a:r>
              <a:rPr lang="en-US" altLang="en-US" sz="1050" b="1">
                <a:solidFill>
                  <a:schemeClr val="accent1"/>
                </a:solidFill>
                <a:latin typeface="Cambria Math" panose="02040503050406030204" pitchFamily="18" charset="0"/>
                <a:ea typeface="Cambria Math" panose="02040503050406030204" pitchFamily="18" charset="0"/>
              </a:rPr>
              <a:t>, 2024).</a:t>
            </a:r>
          </a:p>
          <a:p>
            <a:pPr algn="ctr" defTabSz="685800">
              <a:lnSpc>
                <a:spcPct val="150000"/>
              </a:lnSpc>
            </a:pPr>
            <a:endParaRPr lang="en-US" altLang="en-US" sz="1050" b="1">
              <a:solidFill>
                <a:prstClr val="black">
                  <a:lumMod val="75000"/>
                  <a:lumOff val="25000"/>
                </a:prstClr>
              </a:solidFill>
              <a:latin typeface="Cambria Math" panose="02040503050406030204" pitchFamily="18" charset="0"/>
              <a:ea typeface="Cambria Math" panose="02040503050406030204" pitchFamily="18" charset="0"/>
            </a:endParaRPr>
          </a:p>
          <a:p>
            <a:pPr algn="ctr" defTabSz="685800">
              <a:lnSpc>
                <a:spcPct val="150000"/>
              </a:lnSpc>
            </a:pPr>
            <a:r>
              <a:rPr lang="en-US" altLang="en-US" sz="1050" b="1">
                <a:solidFill>
                  <a:prstClr val="black">
                    <a:lumMod val="75000"/>
                    <a:lumOff val="25000"/>
                  </a:prstClr>
                </a:solidFill>
                <a:latin typeface="Cambria Math" panose="02040503050406030204" pitchFamily="18" charset="0"/>
                <a:ea typeface="Cambria Math" panose="02040503050406030204" pitchFamily="18" charset="0"/>
              </a:rPr>
              <a:t>Projected Revenue Acceleration: </a:t>
            </a:r>
            <a:r>
              <a:rPr lang="en-US" altLang="en-US" sz="1050" b="1">
                <a:solidFill>
                  <a:schemeClr val="accent1"/>
                </a:solidFill>
                <a:latin typeface="Cambria Math" panose="02040503050406030204" pitchFamily="18" charset="0"/>
                <a:ea typeface="Cambria Math" panose="02040503050406030204" pitchFamily="18" charset="0"/>
              </a:rPr>
              <a:t>In the first year, I anticipate an increase of revenue by £60,000 and in 24 months of the investment, a rise of revenue to exceed £150,000.</a:t>
            </a:r>
            <a:endParaRPr lang="en-US" sz="1050">
              <a:solidFill>
                <a:schemeClr val="accent1"/>
              </a:solidFill>
              <a:latin typeface="Cambria Math" panose="02040503050406030204" pitchFamily="18" charset="0"/>
              <a:ea typeface="Cambria Math" panose="02040503050406030204" pitchFamily="18" charset="0"/>
              <a:cs typeface="Poppins SemiBold" panose="00000700000000000000" pitchFamily="2" charset="0"/>
            </a:endParaRPr>
          </a:p>
        </p:txBody>
      </p:sp>
      <p:sp>
        <p:nvSpPr>
          <p:cNvPr id="16" name="TextBox 15">
            <a:extLst>
              <a:ext uri="{FF2B5EF4-FFF2-40B4-BE49-F238E27FC236}">
                <a16:creationId xmlns:a16="http://schemas.microsoft.com/office/drawing/2014/main" id="{3755B7D0-F5CB-0BD0-9077-4CD01B9B532C}"/>
              </a:ext>
            </a:extLst>
          </p:cNvPr>
          <p:cNvSpPr txBox="1"/>
          <p:nvPr/>
        </p:nvSpPr>
        <p:spPr>
          <a:xfrm>
            <a:off x="476250" y="1717514"/>
            <a:ext cx="3755119" cy="1611916"/>
          </a:xfrm>
          <a:prstGeom prst="rect">
            <a:avLst/>
          </a:prstGeom>
          <a:noFill/>
        </p:spPr>
        <p:txBody>
          <a:bodyPr wrap="square">
            <a:spAutoFit/>
          </a:bodyPr>
          <a:lstStyle/>
          <a:p>
            <a:pPr algn="ctr" defTabSz="685800">
              <a:lnSpc>
                <a:spcPct val="150000"/>
              </a:lnSpc>
            </a:pPr>
            <a:r>
              <a:rPr lang="en-US" sz="1350" b="1">
                <a:solidFill>
                  <a:schemeClr val="accent1"/>
                </a:solidFill>
                <a:latin typeface="Cambria Math" panose="02040503050406030204" pitchFamily="18" charset="0"/>
                <a:ea typeface="Cambria Math" panose="02040503050406030204" pitchFamily="18" charset="0"/>
              </a:rPr>
              <a:t>Strategic Capital Deployment</a:t>
            </a:r>
          </a:p>
          <a:p>
            <a:pPr algn="ctr" defTabSz="685800">
              <a:lnSpc>
                <a:spcPct val="150000"/>
              </a:lnSpc>
            </a:pPr>
            <a:r>
              <a:rPr lang="en-US" sz="1350" b="1">
                <a:latin typeface="Cambria Math" panose="02040503050406030204" pitchFamily="18" charset="0"/>
                <a:ea typeface="Cambria Math" panose="02040503050406030204" pitchFamily="18" charset="0"/>
              </a:rPr>
              <a:t>£100,000 divided between second Cardiff location (£35k), e-commerce development (£20k), marketing expansion (£15k), production equipment (£10k) and staff expansion (PS20k).</a:t>
            </a:r>
          </a:p>
        </p:txBody>
      </p:sp>
      <p:pic>
        <p:nvPicPr>
          <p:cNvPr id="7170" name="Picture 2" descr="Young talented man is showing business plan project.">
            <a:extLst>
              <a:ext uri="{FF2B5EF4-FFF2-40B4-BE49-F238E27FC236}">
                <a16:creationId xmlns:a16="http://schemas.microsoft.com/office/drawing/2014/main" id="{465E6B28-026D-5AED-2DA6-D6328070A89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407874" y="3429000"/>
            <a:ext cx="3823495" cy="2039560"/>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BFD4C630-185D-6293-1959-AEBAEBCFFCC8}"/>
              </a:ext>
            </a:extLst>
          </p:cNvPr>
          <p:cNvSpPr/>
          <p:nvPr/>
        </p:nvSpPr>
        <p:spPr>
          <a:xfrm>
            <a:off x="1114425" y="323851"/>
            <a:ext cx="7019925" cy="498085"/>
          </a:xfrm>
          <a:prstGeom prst="rect">
            <a:avLst/>
          </a:prstGeom>
        </p:spPr>
        <p:txBody>
          <a:bodyPr wrap="square">
            <a:spAutoFit/>
          </a:bodyPr>
          <a:lstStyle/>
          <a:p>
            <a:pPr algn="ctr" defTabSz="685800">
              <a:lnSpc>
                <a:spcPts val="3375"/>
              </a:lnSpc>
            </a:pPr>
            <a:r>
              <a:rPr lang="en-US" sz="2700" b="1">
                <a:solidFill>
                  <a:srgbClr val="CD1305"/>
                </a:solidFill>
                <a:latin typeface="Cambria Math" panose="02040503050406030204" pitchFamily="18" charset="0"/>
                <a:ea typeface="Cambria Math" panose="02040503050406030204" pitchFamily="18" charset="0"/>
              </a:rPr>
              <a:t>Expansion Plan (Months 12–24) – £100k</a:t>
            </a:r>
            <a:endParaRPr lang="en-US" sz="2700" b="1">
              <a:solidFill>
                <a:prstClr val="black">
                  <a:lumMod val="75000"/>
                  <a:lumOff val="25000"/>
                </a:prstClr>
              </a:solidFill>
              <a:latin typeface="Cambria Math" panose="02040503050406030204" pitchFamily="18" charset="0"/>
              <a:ea typeface="Cambria Math" panose="02040503050406030204" pitchFamily="18" charset="0"/>
              <a:cs typeface="Poppins SemiBold" panose="00000700000000000000" pitchFamily="50" charset="0"/>
            </a:endParaRPr>
          </a:p>
        </p:txBody>
      </p:sp>
    </p:spTree>
    <p:extLst>
      <p:ext uri="{BB962C8B-B14F-4D97-AF65-F5344CB8AC3E}">
        <p14:creationId xmlns:p14="http://schemas.microsoft.com/office/powerpoint/2010/main" val="38788292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FC16E09-9612-C324-1EBC-39D983E1FA11}"/>
              </a:ext>
            </a:extLst>
          </p:cNvPr>
          <p:cNvSpPr txBox="1"/>
          <p:nvPr/>
        </p:nvSpPr>
        <p:spPr>
          <a:xfrm>
            <a:off x="257175" y="1619250"/>
            <a:ext cx="4676775" cy="4728154"/>
          </a:xfrm>
          <a:prstGeom prst="rect">
            <a:avLst/>
          </a:prstGeom>
          <a:noFill/>
        </p:spPr>
        <p:txBody>
          <a:bodyPr wrap="square">
            <a:spAutoFit/>
          </a:bodyPr>
          <a:lstStyle/>
          <a:p>
            <a:pPr algn="ctr" defTabSz="685800">
              <a:lnSpc>
                <a:spcPct val="150000"/>
              </a:lnSpc>
            </a:pPr>
            <a:r>
              <a:rPr lang="en-US" sz="1350" b="1">
                <a:solidFill>
                  <a:schemeClr val="accent1"/>
                </a:solidFill>
                <a:latin typeface="Cambria Math" panose="02040503050406030204" pitchFamily="18" charset="0"/>
                <a:ea typeface="Cambria Math" panose="02040503050406030204" pitchFamily="18" charset="0"/>
              </a:rPr>
              <a:t>High-Margin Business Model</a:t>
            </a:r>
          </a:p>
          <a:p>
            <a:pPr algn="ctr" defTabSz="685800">
              <a:lnSpc>
                <a:spcPct val="150000"/>
              </a:lnSpc>
            </a:pPr>
            <a:r>
              <a:rPr lang="en-US" sz="1350" b="1">
                <a:latin typeface="Cambria Math" panose="02040503050406030204" pitchFamily="18" charset="0"/>
                <a:ea typeface="Cambria Math" panose="02040503050406030204" pitchFamily="18" charset="0"/>
              </a:rPr>
              <a:t>Gross margins of 60% are good profits and allow reinvestments.</a:t>
            </a:r>
          </a:p>
          <a:p>
            <a:pPr algn="ctr" defTabSz="685800">
              <a:lnSpc>
                <a:spcPct val="150000"/>
              </a:lnSpc>
            </a:pPr>
            <a:endParaRPr lang="en-US" sz="1350" b="1">
              <a:latin typeface="Cambria Math" panose="02040503050406030204" pitchFamily="18" charset="0"/>
              <a:ea typeface="Cambria Math" panose="02040503050406030204" pitchFamily="18" charset="0"/>
            </a:endParaRPr>
          </a:p>
          <a:p>
            <a:pPr algn="ctr" defTabSz="685800">
              <a:lnSpc>
                <a:spcPct val="150000"/>
              </a:lnSpc>
            </a:pPr>
            <a:r>
              <a:rPr lang="en-US" sz="1350" b="1">
                <a:solidFill>
                  <a:schemeClr val="accent1"/>
                </a:solidFill>
                <a:latin typeface="Cambria Math" panose="02040503050406030204" pitchFamily="18" charset="0"/>
                <a:ea typeface="Cambria Math" panose="02040503050406030204" pitchFamily="18" charset="0"/>
              </a:rPr>
              <a:t>Recurring Revenue Advantage</a:t>
            </a:r>
          </a:p>
          <a:p>
            <a:pPr algn="ctr" defTabSz="685800">
              <a:lnSpc>
                <a:spcPct val="150000"/>
              </a:lnSpc>
            </a:pPr>
            <a:r>
              <a:rPr lang="en-US" sz="1350" b="1">
                <a:latin typeface="Cambria Math" panose="02040503050406030204" pitchFamily="18" charset="0"/>
                <a:ea typeface="Cambria Math" panose="02040503050406030204" pitchFamily="18" charset="0"/>
              </a:rPr>
              <a:t>Refillable system increases the number of customers spending and motivates the purchase of new products.</a:t>
            </a:r>
          </a:p>
          <a:p>
            <a:pPr algn="ctr" defTabSz="685800">
              <a:lnSpc>
                <a:spcPct val="150000"/>
              </a:lnSpc>
            </a:pPr>
            <a:endParaRPr lang="en-US" sz="1350" b="1">
              <a:solidFill>
                <a:schemeClr val="accent1"/>
              </a:solidFill>
              <a:latin typeface="Cambria Math" panose="02040503050406030204" pitchFamily="18" charset="0"/>
              <a:ea typeface="Cambria Math" panose="02040503050406030204" pitchFamily="18" charset="0"/>
            </a:endParaRPr>
          </a:p>
          <a:p>
            <a:pPr algn="ctr" defTabSz="685800">
              <a:lnSpc>
                <a:spcPct val="150000"/>
              </a:lnSpc>
            </a:pPr>
            <a:r>
              <a:rPr lang="en-US" sz="1350" b="1">
                <a:solidFill>
                  <a:schemeClr val="accent1"/>
                </a:solidFill>
                <a:latin typeface="Cambria Math" panose="02040503050406030204" pitchFamily="18" charset="0"/>
                <a:ea typeface="Cambria Math" panose="02040503050406030204" pitchFamily="18" charset="0"/>
              </a:rPr>
              <a:t>Align with Consumer Trends</a:t>
            </a:r>
          </a:p>
          <a:p>
            <a:pPr algn="ctr" defTabSz="685800">
              <a:lnSpc>
                <a:spcPct val="150000"/>
              </a:lnSpc>
            </a:pPr>
            <a:r>
              <a:rPr lang="en-US" sz="1350" b="1">
                <a:latin typeface="Cambria Math" panose="02040503050406030204" pitchFamily="18" charset="0"/>
                <a:ea typeface="Cambria Math" panose="02040503050406030204" pitchFamily="18" charset="0"/>
              </a:rPr>
              <a:t>An increasing demand for sustainable and ethical luxury makes our business stay relevant in the long term.</a:t>
            </a:r>
          </a:p>
          <a:p>
            <a:pPr algn="ctr" defTabSz="685800">
              <a:lnSpc>
                <a:spcPct val="150000"/>
              </a:lnSpc>
            </a:pPr>
            <a:endParaRPr lang="en-US" sz="1350" b="1">
              <a:solidFill>
                <a:schemeClr val="accent1"/>
              </a:solidFill>
              <a:latin typeface="Cambria Math" panose="02040503050406030204" pitchFamily="18" charset="0"/>
              <a:ea typeface="Cambria Math" panose="02040503050406030204" pitchFamily="18" charset="0"/>
            </a:endParaRPr>
          </a:p>
          <a:p>
            <a:pPr algn="ctr" defTabSz="685800">
              <a:lnSpc>
                <a:spcPct val="150000"/>
              </a:lnSpc>
            </a:pPr>
            <a:r>
              <a:rPr lang="en-US" sz="1350" b="1">
                <a:solidFill>
                  <a:schemeClr val="accent1"/>
                </a:solidFill>
                <a:latin typeface="Cambria Math" panose="02040503050406030204" pitchFamily="18" charset="0"/>
                <a:ea typeface="Cambria Math" panose="02040503050406030204" pitchFamily="18" charset="0"/>
              </a:rPr>
              <a:t>Unique Brand and Founder Vision.</a:t>
            </a:r>
          </a:p>
          <a:p>
            <a:pPr algn="ctr" defTabSz="685800">
              <a:lnSpc>
                <a:spcPct val="150000"/>
              </a:lnSpc>
            </a:pPr>
            <a:r>
              <a:rPr lang="en-US" sz="1350" b="1">
                <a:latin typeface="Cambria Math" panose="02040503050406030204" pitchFamily="18" charset="0"/>
                <a:ea typeface="Cambria Math" panose="02040503050406030204" pitchFamily="18" charset="0"/>
              </a:rPr>
              <a:t>The brand is authentic due to a strong focus on positioning, emphasis on the community, and a founder with passion.</a:t>
            </a:r>
          </a:p>
        </p:txBody>
      </p:sp>
      <p:sp>
        <p:nvSpPr>
          <p:cNvPr id="10" name="Right Triangle 9">
            <a:extLst>
              <a:ext uri="{FF2B5EF4-FFF2-40B4-BE49-F238E27FC236}">
                <a16:creationId xmlns:a16="http://schemas.microsoft.com/office/drawing/2014/main" id="{593EBC98-8FDA-D1A4-D6E9-8B2CDFDDB43F}"/>
              </a:ext>
            </a:extLst>
          </p:cNvPr>
          <p:cNvSpPr/>
          <p:nvPr/>
        </p:nvSpPr>
        <p:spPr>
          <a:xfrm rot="10800000">
            <a:off x="3568699" y="0"/>
            <a:ext cx="5575299" cy="6000750"/>
          </a:xfrm>
          <a:prstGeom prst="rtTriangle">
            <a:avLst/>
          </a:prstGeom>
          <a:gradFill>
            <a:gsLst>
              <a:gs pos="0">
                <a:schemeClr val="accent1">
                  <a:lumMod val="75000"/>
                </a:schemeClr>
              </a:gs>
              <a:gs pos="100000">
                <a:schemeClr val="accent3"/>
              </a:gs>
            </a:gsLst>
            <a:lin ang="3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Aptos" panose="02110004020202020204"/>
            </a:endParaRPr>
          </a:p>
        </p:txBody>
      </p:sp>
      <p:sp>
        <p:nvSpPr>
          <p:cNvPr id="11" name="Parallelogram 10">
            <a:extLst>
              <a:ext uri="{FF2B5EF4-FFF2-40B4-BE49-F238E27FC236}">
                <a16:creationId xmlns:a16="http://schemas.microsoft.com/office/drawing/2014/main" id="{C19A3178-2C62-A6F9-431C-C67F1768A72F}"/>
              </a:ext>
            </a:extLst>
          </p:cNvPr>
          <p:cNvSpPr/>
          <p:nvPr/>
        </p:nvSpPr>
        <p:spPr>
          <a:xfrm rot="16417786">
            <a:off x="7384435" y="4712603"/>
            <a:ext cx="1983326" cy="1704302"/>
          </a:xfrm>
          <a:prstGeom prst="parallelogram">
            <a:avLst>
              <a:gd name="adj" fmla="val 100372"/>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Aptos" panose="02110004020202020204"/>
            </a:endParaRPr>
          </a:p>
        </p:txBody>
      </p:sp>
      <p:sp>
        <p:nvSpPr>
          <p:cNvPr id="16" name="Parallelogram 15">
            <a:extLst>
              <a:ext uri="{FF2B5EF4-FFF2-40B4-BE49-F238E27FC236}">
                <a16:creationId xmlns:a16="http://schemas.microsoft.com/office/drawing/2014/main" id="{461AF5B2-65F5-A051-B409-D53A517645BC}"/>
              </a:ext>
            </a:extLst>
          </p:cNvPr>
          <p:cNvSpPr/>
          <p:nvPr/>
        </p:nvSpPr>
        <p:spPr>
          <a:xfrm rot="16417786">
            <a:off x="6820103" y="4509628"/>
            <a:ext cx="1185394" cy="906893"/>
          </a:xfrm>
          <a:prstGeom prst="parallelogram">
            <a:avLst>
              <a:gd name="adj" fmla="val 100372"/>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Aptos" panose="02110004020202020204"/>
            </a:endParaRPr>
          </a:p>
        </p:txBody>
      </p:sp>
      <p:sp>
        <p:nvSpPr>
          <p:cNvPr id="2" name="Rectangle 1">
            <a:extLst>
              <a:ext uri="{FF2B5EF4-FFF2-40B4-BE49-F238E27FC236}">
                <a16:creationId xmlns:a16="http://schemas.microsoft.com/office/drawing/2014/main" id="{473F9FA3-5187-0741-FCBD-DA07B29D26EF}"/>
              </a:ext>
            </a:extLst>
          </p:cNvPr>
          <p:cNvSpPr/>
          <p:nvPr/>
        </p:nvSpPr>
        <p:spPr>
          <a:xfrm>
            <a:off x="355825" y="757499"/>
            <a:ext cx="6058356" cy="510717"/>
          </a:xfrm>
          <a:prstGeom prst="rect">
            <a:avLst/>
          </a:prstGeom>
        </p:spPr>
        <p:txBody>
          <a:bodyPr wrap="square">
            <a:spAutoFit/>
          </a:bodyPr>
          <a:lstStyle/>
          <a:p>
            <a:pPr defTabSz="685800">
              <a:lnSpc>
                <a:spcPts val="3375"/>
              </a:lnSpc>
            </a:pPr>
            <a:r>
              <a:rPr lang="en-IN" sz="2700" b="1">
                <a:solidFill>
                  <a:srgbClr val="CD1305"/>
                </a:solidFill>
                <a:latin typeface="Cambria Math" panose="02040503050406030204" pitchFamily="18" charset="0"/>
                <a:ea typeface="Cambria Math" panose="02040503050406030204" pitchFamily="18" charset="0"/>
              </a:rPr>
              <a:t>Why Invest in </a:t>
            </a:r>
            <a:r>
              <a:rPr lang="en-IN" sz="2700" b="1" err="1">
                <a:solidFill>
                  <a:srgbClr val="CD1305"/>
                </a:solidFill>
                <a:latin typeface="Cambria Math" panose="02040503050406030204" pitchFamily="18" charset="0"/>
                <a:ea typeface="Cambria Math" panose="02040503050406030204" pitchFamily="18" charset="0"/>
              </a:rPr>
              <a:t>EcoGlow</a:t>
            </a:r>
            <a:r>
              <a:rPr lang="en-IN" sz="2700" b="1">
                <a:solidFill>
                  <a:srgbClr val="CD1305"/>
                </a:solidFill>
                <a:latin typeface="Cambria Math" panose="02040503050406030204" pitchFamily="18" charset="0"/>
                <a:ea typeface="Cambria Math" panose="02040503050406030204" pitchFamily="18" charset="0"/>
              </a:rPr>
              <a:t>?</a:t>
            </a:r>
            <a:endParaRPr lang="en-US" sz="2700" b="1">
              <a:solidFill>
                <a:srgbClr val="CD1305"/>
              </a:solidFill>
              <a:latin typeface="Cambria Math" panose="02040503050406030204" pitchFamily="18" charset="0"/>
              <a:ea typeface="Cambria Math" panose="02040503050406030204" pitchFamily="18" charset="0"/>
              <a:cs typeface="Poppins SemiBold" panose="00000700000000000000" pitchFamily="50" charset="0"/>
            </a:endParaRPr>
          </a:p>
        </p:txBody>
      </p:sp>
    </p:spTree>
    <p:extLst>
      <p:ext uri="{BB962C8B-B14F-4D97-AF65-F5344CB8AC3E}">
        <p14:creationId xmlns:p14="http://schemas.microsoft.com/office/powerpoint/2010/main" val="3896206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0351F56-368B-47C3-927E-6ABEE9E270DD}"/>
              </a:ext>
            </a:extLst>
          </p:cNvPr>
          <p:cNvSpPr/>
          <p:nvPr/>
        </p:nvSpPr>
        <p:spPr>
          <a:xfrm>
            <a:off x="3371850" y="323850"/>
            <a:ext cx="3257549" cy="907877"/>
          </a:xfrm>
          <a:prstGeom prst="rect">
            <a:avLst/>
          </a:prstGeom>
        </p:spPr>
        <p:txBody>
          <a:bodyPr wrap="square">
            <a:spAutoFit/>
          </a:bodyPr>
          <a:lstStyle/>
          <a:p>
            <a:pPr defTabSz="685800">
              <a:lnSpc>
                <a:spcPts val="3375"/>
              </a:lnSpc>
            </a:pPr>
            <a:r>
              <a:rPr lang="en-US" sz="2800" b="1">
                <a:solidFill>
                  <a:srgbClr val="CD1305"/>
                </a:solidFill>
                <a:latin typeface="Cambria Math" panose="02040503050406030204" pitchFamily="18" charset="0"/>
                <a:ea typeface="Cambria Math" panose="02040503050406030204" pitchFamily="18" charset="0"/>
                <a:cs typeface="Poppins SemiBold" panose="00000700000000000000" pitchFamily="50" charset="0"/>
              </a:rPr>
              <a:t>References</a:t>
            </a:r>
          </a:p>
          <a:p>
            <a:pPr defTabSz="685800">
              <a:lnSpc>
                <a:spcPts val="3375"/>
              </a:lnSpc>
            </a:pPr>
            <a:endParaRPr lang="en-US" b="1">
              <a:solidFill>
                <a:srgbClr val="CD1305"/>
              </a:solidFill>
              <a:latin typeface="Cambria Math" panose="02040503050406030204" pitchFamily="18" charset="0"/>
              <a:ea typeface="Cambria Math" panose="02040503050406030204" pitchFamily="18" charset="0"/>
              <a:cs typeface="Poppins SemiBold" panose="00000700000000000000" pitchFamily="50" charset="0"/>
            </a:endParaRPr>
          </a:p>
        </p:txBody>
      </p:sp>
      <p:sp>
        <p:nvSpPr>
          <p:cNvPr id="6" name="Rectangle 5">
            <a:extLst>
              <a:ext uri="{FF2B5EF4-FFF2-40B4-BE49-F238E27FC236}">
                <a16:creationId xmlns:a16="http://schemas.microsoft.com/office/drawing/2014/main" id="{A38A708B-57B5-412A-88CD-E7D84FD54E12}"/>
              </a:ext>
            </a:extLst>
          </p:cNvPr>
          <p:cNvSpPr/>
          <p:nvPr/>
        </p:nvSpPr>
        <p:spPr>
          <a:xfrm>
            <a:off x="457199" y="1009650"/>
            <a:ext cx="8258175" cy="4885376"/>
          </a:xfrm>
          <a:prstGeom prst="rect">
            <a:avLst/>
          </a:prstGeom>
        </p:spPr>
        <p:txBody>
          <a:bodyPr wrap="square">
            <a:spAutoFit/>
          </a:bodyPr>
          <a:lstStyle/>
          <a:p>
            <a:pPr marL="228600" indent="-228600" algn="just">
              <a:lnSpc>
                <a:spcPct val="150000"/>
              </a:lnSpc>
              <a:buFont typeface="+mj-lt"/>
              <a:buAutoNum type="arabicPeriod"/>
            </a:pPr>
            <a:r>
              <a:rPr lang="en-US" sz="1100" err="1">
                <a:latin typeface="Cambria Math" panose="02040503050406030204" pitchFamily="18" charset="0"/>
                <a:ea typeface="Cambria Math" panose="02040503050406030204" pitchFamily="18" charset="0"/>
              </a:rPr>
              <a:t>Alenazi</a:t>
            </a:r>
            <a:r>
              <a:rPr lang="en-US" sz="1100">
                <a:latin typeface="Cambria Math" panose="02040503050406030204" pitchFamily="18" charset="0"/>
                <a:ea typeface="Cambria Math" panose="02040503050406030204" pitchFamily="18" charset="0"/>
              </a:rPr>
              <a:t>, S.A., 2025. Sustainability awareness, price sensitivity, and willingness to pay for eco-friendly packaging: A discrete choice and valuation study in the Saudi retail sector. Sustainability, 17(16), p.7287. https://doi.org/10.3390/su17167287</a:t>
            </a:r>
          </a:p>
          <a:p>
            <a:pPr marL="228600" indent="-228600" algn="just">
              <a:lnSpc>
                <a:spcPct val="150000"/>
              </a:lnSpc>
              <a:buFont typeface="+mj-lt"/>
              <a:buAutoNum type="arabicPeriod"/>
            </a:pPr>
            <a:r>
              <a:rPr lang="en-US" sz="1100">
                <a:latin typeface="Cambria Math" panose="02040503050406030204" pitchFamily="18" charset="0"/>
                <a:ea typeface="Cambria Math" panose="02040503050406030204" pitchFamily="18" charset="0"/>
              </a:rPr>
              <a:t>Hoque, M.A., Kabir, M.A. and Tahseen, M.S., 2025. Online Retail: Purchasing Occasional Gifts through Online Channels is a Prevalent Trend in the United Kingdom. Review of Applied Science and Technology, 4(02), pp.527-556. https://doi.org/10.63125/ks7x2r28</a:t>
            </a:r>
          </a:p>
          <a:p>
            <a:pPr marL="228600" indent="-228600" algn="just">
              <a:lnSpc>
                <a:spcPct val="150000"/>
              </a:lnSpc>
              <a:buFont typeface="+mj-lt"/>
              <a:buAutoNum type="arabicPeriod"/>
            </a:pPr>
            <a:r>
              <a:rPr lang="en-US" sz="1100">
                <a:latin typeface="Cambria Math" panose="02040503050406030204" pitchFamily="18" charset="0"/>
                <a:ea typeface="Cambria Math" panose="02040503050406030204" pitchFamily="18" charset="0"/>
              </a:rPr>
              <a:t>Huggins, R., Munday, M., Thompson, P. and Xu, C., 2023. Entrepreneurial ecosystems, agency and regional development: emergence and new path creation in the Cardiff city region. Local Economy, 38(6), pp.538-561. https://doi.org/10.1177/02690942241237779</a:t>
            </a:r>
          </a:p>
          <a:p>
            <a:pPr marL="228600" indent="-228600" algn="just">
              <a:lnSpc>
                <a:spcPct val="150000"/>
              </a:lnSpc>
              <a:buFont typeface="+mj-lt"/>
              <a:buAutoNum type="arabicPeriod"/>
            </a:pPr>
            <a:r>
              <a:rPr lang="en-US" sz="1100" err="1">
                <a:latin typeface="Cambria Math" panose="02040503050406030204" pitchFamily="18" charset="0"/>
                <a:ea typeface="Cambria Math" panose="02040503050406030204" pitchFamily="18" charset="0"/>
              </a:rPr>
              <a:t>Ingmarsson</a:t>
            </a:r>
            <a:r>
              <a:rPr lang="en-US" sz="1100">
                <a:latin typeface="Cambria Math" panose="02040503050406030204" pitchFamily="18" charset="0"/>
                <a:ea typeface="Cambria Math" panose="02040503050406030204" pitchFamily="18" charset="0"/>
              </a:rPr>
              <a:t>, T., </a:t>
            </a:r>
            <a:r>
              <a:rPr lang="en-US" sz="1100" err="1">
                <a:latin typeface="Cambria Math" panose="02040503050406030204" pitchFamily="18" charset="0"/>
                <a:ea typeface="Cambria Math" panose="02040503050406030204" pitchFamily="18" charset="0"/>
              </a:rPr>
              <a:t>Ekström</a:t>
            </a:r>
            <a:r>
              <a:rPr lang="en-US" sz="1100">
                <a:latin typeface="Cambria Math" panose="02040503050406030204" pitchFamily="18" charset="0"/>
                <a:ea typeface="Cambria Math" panose="02040503050406030204" pitchFamily="18" charset="0"/>
              </a:rPr>
              <a:t>, J. and Persson, L., 2024. Digital Christmas Magic: A qualitative study </a:t>
            </a:r>
            <a:r>
              <a:rPr lang="en-US" sz="1100" err="1">
                <a:latin typeface="Cambria Math" panose="02040503050406030204" pitchFamily="18" charset="0"/>
                <a:ea typeface="Cambria Math" panose="02040503050406030204" pitchFamily="18" charset="0"/>
              </a:rPr>
              <a:t>analysing</a:t>
            </a:r>
            <a:r>
              <a:rPr lang="en-US" sz="1100">
                <a:latin typeface="Cambria Math" panose="02040503050406030204" pitchFamily="18" charset="0"/>
                <a:ea typeface="Cambria Math" panose="02040503050406030204" pitchFamily="18" charset="0"/>
              </a:rPr>
              <a:t> the influence of digital sensory marketing on Millennials’ impulse buying </a:t>
            </a:r>
            <a:r>
              <a:rPr lang="en-US" sz="1100" err="1">
                <a:latin typeface="Cambria Math" panose="02040503050406030204" pitchFamily="18" charset="0"/>
                <a:ea typeface="Cambria Math" panose="02040503050406030204" pitchFamily="18" charset="0"/>
              </a:rPr>
              <a:t>behaviour</a:t>
            </a:r>
            <a:r>
              <a:rPr lang="en-US" sz="1100">
                <a:latin typeface="Cambria Math" panose="02040503050406030204" pitchFamily="18" charset="0"/>
                <a:ea typeface="Cambria Math" panose="02040503050406030204" pitchFamily="18" charset="0"/>
              </a:rPr>
              <a:t> during Christmas.</a:t>
            </a:r>
          </a:p>
          <a:p>
            <a:pPr marL="228600" indent="-228600" algn="just">
              <a:lnSpc>
                <a:spcPct val="150000"/>
              </a:lnSpc>
              <a:buFont typeface="+mj-lt"/>
              <a:buAutoNum type="arabicPeriod"/>
            </a:pPr>
            <a:r>
              <a:rPr lang="en-US" sz="1100">
                <a:latin typeface="Cambria Math" panose="02040503050406030204" pitchFamily="18" charset="0"/>
                <a:ea typeface="Cambria Math" panose="02040503050406030204" pitchFamily="18" charset="0"/>
              </a:rPr>
              <a:t>Jabr, W., Ghoshal, A., Cheng, Y. and </a:t>
            </a:r>
            <a:r>
              <a:rPr lang="en-US" sz="1100" err="1">
                <a:latin typeface="Cambria Math" panose="02040503050406030204" pitchFamily="18" charset="0"/>
                <a:ea typeface="Cambria Math" panose="02040503050406030204" pitchFamily="18" charset="0"/>
              </a:rPr>
              <a:t>Pavlou</a:t>
            </a:r>
            <a:r>
              <a:rPr lang="en-US" sz="1100">
                <a:latin typeface="Cambria Math" panose="02040503050406030204" pitchFamily="18" charset="0"/>
                <a:ea typeface="Cambria Math" panose="02040503050406030204" pitchFamily="18" charset="0"/>
              </a:rPr>
              <a:t>, P., 2023. Maximizing online revisiting and purchasing: A clickstream-based approach to enhancing customer lifetime value. Journal of management information systems, 40(2), pp.470-502. https://doi.org/10.1080/07421222.2023.2196778</a:t>
            </a:r>
          </a:p>
          <a:p>
            <a:pPr marL="228600" indent="-228600" algn="just">
              <a:lnSpc>
                <a:spcPct val="150000"/>
              </a:lnSpc>
              <a:buFont typeface="+mj-lt"/>
              <a:buAutoNum type="arabicPeriod"/>
            </a:pPr>
            <a:r>
              <a:rPr lang="en-US" sz="1100" err="1">
                <a:latin typeface="Cambria Math" panose="02040503050406030204" pitchFamily="18" charset="0"/>
                <a:ea typeface="Cambria Math" panose="02040503050406030204" pitchFamily="18" charset="0"/>
              </a:rPr>
              <a:t>Kowalkowski</a:t>
            </a:r>
            <a:r>
              <a:rPr lang="en-US" sz="1100">
                <a:latin typeface="Cambria Math" panose="02040503050406030204" pitchFamily="18" charset="0"/>
                <a:ea typeface="Cambria Math" panose="02040503050406030204" pitchFamily="18" charset="0"/>
              </a:rPr>
              <a:t>, C. and </a:t>
            </a:r>
            <a:r>
              <a:rPr lang="en-US" sz="1100" err="1">
                <a:latin typeface="Cambria Math" panose="02040503050406030204" pitchFamily="18" charset="0"/>
                <a:ea typeface="Cambria Math" panose="02040503050406030204" pitchFamily="18" charset="0"/>
              </a:rPr>
              <a:t>Ulaga</a:t>
            </a:r>
            <a:r>
              <a:rPr lang="en-US" sz="1100">
                <a:latin typeface="Cambria Math" panose="02040503050406030204" pitchFamily="18" charset="0"/>
                <a:ea typeface="Cambria Math" panose="02040503050406030204" pitchFamily="18" charset="0"/>
              </a:rPr>
              <a:t>, W., 2024. Subscription offers in business-to-business markets: Conceptualization, taxonomy, and framework for growth. Industrial Marketing Management, 117, pp.440-456. https://doi.org/10.1016/j.indmarman.2024.01.014</a:t>
            </a:r>
          </a:p>
          <a:p>
            <a:pPr marL="228600" indent="-228600" algn="just">
              <a:lnSpc>
                <a:spcPct val="150000"/>
              </a:lnSpc>
              <a:buFont typeface="+mj-lt"/>
              <a:buAutoNum type="arabicPeriod"/>
            </a:pPr>
            <a:r>
              <a:rPr lang="en-US" sz="1100">
                <a:latin typeface="Cambria Math" panose="02040503050406030204" pitchFamily="18" charset="0"/>
                <a:ea typeface="Cambria Math" panose="02040503050406030204" pitchFamily="18" charset="0"/>
              </a:rPr>
              <a:t>Loxton, M., </a:t>
            </a:r>
            <a:r>
              <a:rPr lang="en-US" sz="1100" err="1">
                <a:latin typeface="Cambria Math" panose="02040503050406030204" pitchFamily="18" charset="0"/>
                <a:ea typeface="Cambria Math" panose="02040503050406030204" pitchFamily="18" charset="0"/>
              </a:rPr>
              <a:t>Truskett</a:t>
            </a:r>
            <a:r>
              <a:rPr lang="en-US" sz="1100">
                <a:latin typeface="Cambria Math" panose="02040503050406030204" pitchFamily="18" charset="0"/>
                <a:ea typeface="Cambria Math" panose="02040503050406030204" pitchFamily="18" charset="0"/>
              </a:rPr>
              <a:t>, R., Scarf, B., </a:t>
            </a:r>
            <a:r>
              <a:rPr lang="en-US" sz="1100" err="1">
                <a:latin typeface="Cambria Math" panose="02040503050406030204" pitchFamily="18" charset="0"/>
                <a:ea typeface="Cambria Math" panose="02040503050406030204" pitchFamily="18" charset="0"/>
              </a:rPr>
              <a:t>Sindone</a:t>
            </a:r>
            <a:r>
              <a:rPr lang="en-US" sz="1100">
                <a:latin typeface="Cambria Math" panose="02040503050406030204" pitchFamily="18" charset="0"/>
                <a:ea typeface="Cambria Math" panose="02040503050406030204" pitchFamily="18" charset="0"/>
              </a:rPr>
              <a:t>, L., Baldry, G. and Zhao, Y., 2020. Consumer </a:t>
            </a:r>
            <a:r>
              <a:rPr lang="en-US" sz="1100" err="1">
                <a:latin typeface="Cambria Math" panose="02040503050406030204" pitchFamily="18" charset="0"/>
                <a:ea typeface="Cambria Math" panose="02040503050406030204" pitchFamily="18" charset="0"/>
              </a:rPr>
              <a:t>behaviour</a:t>
            </a:r>
            <a:r>
              <a:rPr lang="en-US" sz="1100">
                <a:latin typeface="Cambria Math" panose="02040503050406030204" pitchFamily="18" charset="0"/>
                <a:ea typeface="Cambria Math" panose="02040503050406030204" pitchFamily="18" charset="0"/>
              </a:rPr>
              <a:t> during crises: Preliminary research on how coronavirus has manifested consumer panic buying, herd mentality, changing discretionary spending and the role of the media in influencing </a:t>
            </a:r>
            <a:r>
              <a:rPr lang="en-US" sz="1100" err="1">
                <a:latin typeface="Cambria Math" panose="02040503050406030204" pitchFamily="18" charset="0"/>
                <a:ea typeface="Cambria Math" panose="02040503050406030204" pitchFamily="18" charset="0"/>
              </a:rPr>
              <a:t>behaviour</a:t>
            </a:r>
            <a:r>
              <a:rPr lang="en-US" sz="1100">
                <a:latin typeface="Cambria Math" panose="02040503050406030204" pitchFamily="18" charset="0"/>
                <a:ea typeface="Cambria Math" panose="02040503050406030204" pitchFamily="18" charset="0"/>
              </a:rPr>
              <a:t>. Journal of risk and financial management, 13(8), p.166. https://doi.org/10.3390/jrfm13080166</a:t>
            </a:r>
          </a:p>
          <a:p>
            <a:pPr marL="228600" indent="-228600" algn="just">
              <a:lnSpc>
                <a:spcPct val="150000"/>
              </a:lnSpc>
              <a:buFont typeface="+mj-lt"/>
              <a:buAutoNum type="arabicPeriod"/>
            </a:pPr>
            <a:r>
              <a:rPr lang="en-US" sz="1100" err="1">
                <a:latin typeface="Cambria Math" panose="02040503050406030204" pitchFamily="18" charset="0"/>
                <a:ea typeface="Cambria Math" panose="02040503050406030204" pitchFamily="18" charset="0"/>
              </a:rPr>
              <a:t>Muranko</a:t>
            </a:r>
            <a:r>
              <a:rPr lang="en-US" sz="1100">
                <a:latin typeface="Cambria Math" panose="02040503050406030204" pitchFamily="18" charset="0"/>
                <a:ea typeface="Cambria Math" panose="02040503050406030204" pitchFamily="18" charset="0"/>
              </a:rPr>
              <a:t>, Ż., </a:t>
            </a:r>
            <a:r>
              <a:rPr lang="en-US" sz="1100" err="1">
                <a:latin typeface="Cambria Math" panose="02040503050406030204" pitchFamily="18" charset="0"/>
                <a:ea typeface="Cambria Math" panose="02040503050406030204" pitchFamily="18" charset="0"/>
              </a:rPr>
              <a:t>Tassell</a:t>
            </a:r>
            <a:r>
              <a:rPr lang="en-US" sz="1100">
                <a:latin typeface="Cambria Math" panose="02040503050406030204" pitchFamily="18" charset="0"/>
                <a:ea typeface="Cambria Math" panose="02040503050406030204" pitchFamily="18" charset="0"/>
              </a:rPr>
              <a:t>, C., </a:t>
            </a:r>
            <a:r>
              <a:rPr lang="en-US" sz="1100" err="1">
                <a:latin typeface="Cambria Math" panose="02040503050406030204" pitchFamily="18" charset="0"/>
                <a:ea typeface="Cambria Math" panose="02040503050406030204" pitchFamily="18" charset="0"/>
              </a:rPr>
              <a:t>Zeeuw</a:t>
            </a:r>
            <a:r>
              <a:rPr lang="en-US" sz="1100">
                <a:latin typeface="Cambria Math" panose="02040503050406030204" pitchFamily="18" charset="0"/>
                <a:ea typeface="Cambria Math" panose="02040503050406030204" pitchFamily="18" charset="0"/>
              </a:rPr>
              <a:t> van der </a:t>
            </a:r>
            <a:r>
              <a:rPr lang="en-US" sz="1100" err="1">
                <a:latin typeface="Cambria Math" panose="02040503050406030204" pitchFamily="18" charset="0"/>
                <a:ea typeface="Cambria Math" panose="02040503050406030204" pitchFamily="18" charset="0"/>
              </a:rPr>
              <a:t>Laan</a:t>
            </a:r>
            <a:r>
              <a:rPr lang="en-US" sz="1100">
                <a:latin typeface="Cambria Math" panose="02040503050406030204" pitchFamily="18" charset="0"/>
                <a:ea typeface="Cambria Math" panose="02040503050406030204" pitchFamily="18" charset="0"/>
              </a:rPr>
              <a:t>, A. and </a:t>
            </a:r>
            <a:r>
              <a:rPr lang="en-US" sz="1100" err="1">
                <a:latin typeface="Cambria Math" panose="02040503050406030204" pitchFamily="18" charset="0"/>
                <a:ea typeface="Cambria Math" panose="02040503050406030204" pitchFamily="18" charset="0"/>
              </a:rPr>
              <a:t>Aurisicchio</a:t>
            </a:r>
            <a:r>
              <a:rPr lang="en-US" sz="1100">
                <a:latin typeface="Cambria Math" panose="02040503050406030204" pitchFamily="18" charset="0"/>
                <a:ea typeface="Cambria Math" panose="02040503050406030204" pitchFamily="18" charset="0"/>
              </a:rPr>
              <a:t>, M., 2021. </a:t>
            </a:r>
            <a:r>
              <a:rPr lang="en-US" sz="1100" err="1">
                <a:latin typeface="Cambria Math" panose="02040503050406030204" pitchFamily="18" charset="0"/>
                <a:ea typeface="Cambria Math" panose="02040503050406030204" pitchFamily="18" charset="0"/>
              </a:rPr>
              <a:t>Characterisation</a:t>
            </a:r>
            <a:r>
              <a:rPr lang="en-US" sz="1100">
                <a:latin typeface="Cambria Math" panose="02040503050406030204" pitchFamily="18" charset="0"/>
                <a:ea typeface="Cambria Math" panose="02040503050406030204" pitchFamily="18" charset="0"/>
              </a:rPr>
              <a:t> and environmental value proposition of reuse models for fast-moving consumer goods: Reusable packaging and products. Sustainability, 13(5), p.2609. https://doi.org/10.3390/su13052609</a:t>
            </a:r>
          </a:p>
        </p:txBody>
      </p:sp>
    </p:spTree>
    <p:extLst>
      <p:ext uri="{BB962C8B-B14F-4D97-AF65-F5344CB8AC3E}">
        <p14:creationId xmlns:p14="http://schemas.microsoft.com/office/powerpoint/2010/main" val="25232311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0351F56-368B-47C3-927E-6ABEE9E270DD}"/>
              </a:ext>
            </a:extLst>
          </p:cNvPr>
          <p:cNvSpPr/>
          <p:nvPr/>
        </p:nvSpPr>
        <p:spPr>
          <a:xfrm>
            <a:off x="3371850" y="323850"/>
            <a:ext cx="3257549" cy="907877"/>
          </a:xfrm>
          <a:prstGeom prst="rect">
            <a:avLst/>
          </a:prstGeom>
        </p:spPr>
        <p:txBody>
          <a:bodyPr wrap="square">
            <a:spAutoFit/>
          </a:bodyPr>
          <a:lstStyle/>
          <a:p>
            <a:pPr defTabSz="685800">
              <a:lnSpc>
                <a:spcPts val="3375"/>
              </a:lnSpc>
            </a:pPr>
            <a:r>
              <a:rPr lang="en-US" sz="2800" b="1">
                <a:solidFill>
                  <a:srgbClr val="CD1305"/>
                </a:solidFill>
                <a:latin typeface="Cambria Math" panose="02040503050406030204" pitchFamily="18" charset="0"/>
                <a:ea typeface="Cambria Math" panose="02040503050406030204" pitchFamily="18" charset="0"/>
                <a:cs typeface="Poppins SemiBold" panose="00000700000000000000" pitchFamily="50" charset="0"/>
              </a:rPr>
              <a:t>References</a:t>
            </a:r>
          </a:p>
          <a:p>
            <a:pPr defTabSz="685800">
              <a:lnSpc>
                <a:spcPts val="3375"/>
              </a:lnSpc>
            </a:pPr>
            <a:endParaRPr lang="en-US" b="1">
              <a:solidFill>
                <a:srgbClr val="CD1305"/>
              </a:solidFill>
              <a:latin typeface="Cambria Math" panose="02040503050406030204" pitchFamily="18" charset="0"/>
              <a:ea typeface="Cambria Math" panose="02040503050406030204" pitchFamily="18" charset="0"/>
              <a:cs typeface="Poppins SemiBold" panose="00000700000000000000" pitchFamily="50" charset="0"/>
            </a:endParaRPr>
          </a:p>
        </p:txBody>
      </p:sp>
      <p:sp>
        <p:nvSpPr>
          <p:cNvPr id="6" name="Rectangle 5">
            <a:extLst>
              <a:ext uri="{FF2B5EF4-FFF2-40B4-BE49-F238E27FC236}">
                <a16:creationId xmlns:a16="http://schemas.microsoft.com/office/drawing/2014/main" id="{A38A708B-57B5-412A-88CD-E7D84FD54E12}"/>
              </a:ext>
            </a:extLst>
          </p:cNvPr>
          <p:cNvSpPr/>
          <p:nvPr/>
        </p:nvSpPr>
        <p:spPr>
          <a:xfrm>
            <a:off x="457199" y="1009650"/>
            <a:ext cx="8258175" cy="5393208"/>
          </a:xfrm>
          <a:prstGeom prst="rect">
            <a:avLst/>
          </a:prstGeom>
        </p:spPr>
        <p:txBody>
          <a:bodyPr wrap="square">
            <a:spAutoFit/>
          </a:bodyPr>
          <a:lstStyle/>
          <a:p>
            <a:pPr marL="228600" indent="-228600" algn="just">
              <a:lnSpc>
                <a:spcPct val="150000"/>
              </a:lnSpc>
              <a:buFont typeface="+mj-lt"/>
              <a:buAutoNum type="arabicPeriod"/>
            </a:pPr>
            <a:r>
              <a:rPr lang="en-US" sz="1100">
                <a:latin typeface="Cambria Math" panose="02040503050406030204" pitchFamily="18" charset="0"/>
                <a:ea typeface="Cambria Math" panose="02040503050406030204" pitchFamily="18" charset="0"/>
              </a:rPr>
              <a:t>Nguyen, A.T., </a:t>
            </a:r>
            <a:r>
              <a:rPr lang="en-US" sz="1100" err="1">
                <a:latin typeface="Cambria Math" panose="02040503050406030204" pitchFamily="18" charset="0"/>
                <a:ea typeface="Cambria Math" panose="02040503050406030204" pitchFamily="18" charset="0"/>
              </a:rPr>
              <a:t>Yến-Khanh</a:t>
            </a:r>
            <a:r>
              <a:rPr lang="en-US" sz="1100">
                <a:latin typeface="Cambria Math" panose="02040503050406030204" pitchFamily="18" charset="0"/>
                <a:ea typeface="Cambria Math" panose="02040503050406030204" pitchFamily="18" charset="0"/>
              </a:rPr>
              <a:t>, N. and </a:t>
            </a:r>
            <a:r>
              <a:rPr lang="en-US" sz="1100" err="1">
                <a:latin typeface="Cambria Math" panose="02040503050406030204" pitchFamily="18" charset="0"/>
                <a:ea typeface="Cambria Math" panose="02040503050406030204" pitchFamily="18" charset="0"/>
              </a:rPr>
              <a:t>Thuan</a:t>
            </a:r>
            <a:r>
              <a:rPr lang="en-US" sz="1100">
                <a:latin typeface="Cambria Math" panose="02040503050406030204" pitchFamily="18" charset="0"/>
                <a:ea typeface="Cambria Math" panose="02040503050406030204" pitchFamily="18" charset="0"/>
              </a:rPr>
              <a:t>, N.H., 2021. Consumers’ purchase intention and willingness to pay for eco-friendly packaging in Vietnam. In Sustainable packaging (pp. 289-323). Singapore: Springer Singapore.</a:t>
            </a:r>
          </a:p>
          <a:p>
            <a:pPr marL="228600" indent="-228600" algn="just">
              <a:lnSpc>
                <a:spcPct val="150000"/>
              </a:lnSpc>
              <a:buFont typeface="+mj-lt"/>
              <a:buAutoNum type="arabicPeriod"/>
            </a:pPr>
            <a:r>
              <a:rPr lang="en-US" sz="1100" err="1">
                <a:latin typeface="Cambria Math" panose="02040503050406030204" pitchFamily="18" charset="0"/>
                <a:ea typeface="Cambria Math" panose="02040503050406030204" pitchFamily="18" charset="0"/>
              </a:rPr>
              <a:t>Purcărea</a:t>
            </a:r>
            <a:r>
              <a:rPr lang="en-US" sz="1100">
                <a:latin typeface="Cambria Math" panose="02040503050406030204" pitchFamily="18" charset="0"/>
                <a:ea typeface="Cambria Math" panose="02040503050406030204" pitchFamily="18" charset="0"/>
              </a:rPr>
              <a:t>, T., </a:t>
            </a:r>
            <a:r>
              <a:rPr lang="en-US" sz="1100" err="1">
                <a:latin typeface="Cambria Math" panose="02040503050406030204" pitchFamily="18" charset="0"/>
                <a:ea typeface="Cambria Math" panose="02040503050406030204" pitchFamily="18" charset="0"/>
              </a:rPr>
              <a:t>Ioan</a:t>
            </a:r>
            <a:r>
              <a:rPr lang="en-US" sz="1100">
                <a:latin typeface="Cambria Math" panose="02040503050406030204" pitchFamily="18" charset="0"/>
                <a:ea typeface="Cambria Math" panose="02040503050406030204" pitchFamily="18" charset="0"/>
              </a:rPr>
              <a:t>-Franc, V., Ionescu, Ş.A., </a:t>
            </a:r>
            <a:r>
              <a:rPr lang="en-US" sz="1100" err="1">
                <a:latin typeface="Cambria Math" panose="02040503050406030204" pitchFamily="18" charset="0"/>
                <a:ea typeface="Cambria Math" panose="02040503050406030204" pitchFamily="18" charset="0"/>
              </a:rPr>
              <a:t>Purcărea</a:t>
            </a:r>
            <a:r>
              <a:rPr lang="en-US" sz="1100">
                <a:latin typeface="Cambria Math" panose="02040503050406030204" pitchFamily="18" charset="0"/>
                <a:ea typeface="Cambria Math" panose="02040503050406030204" pitchFamily="18" charset="0"/>
              </a:rPr>
              <a:t>, I.M., </a:t>
            </a:r>
            <a:r>
              <a:rPr lang="en-US" sz="1100" err="1">
                <a:latin typeface="Cambria Math" panose="02040503050406030204" pitchFamily="18" charset="0"/>
                <a:ea typeface="Cambria Math" panose="02040503050406030204" pitchFamily="18" charset="0"/>
              </a:rPr>
              <a:t>Purcărea</a:t>
            </a:r>
            <a:r>
              <a:rPr lang="en-US" sz="1100">
                <a:latin typeface="Cambria Math" panose="02040503050406030204" pitchFamily="18" charset="0"/>
                <a:ea typeface="Cambria Math" panose="02040503050406030204" pitchFamily="18" charset="0"/>
              </a:rPr>
              <a:t>, V.L., </a:t>
            </a:r>
            <a:r>
              <a:rPr lang="en-US" sz="1100" err="1">
                <a:latin typeface="Cambria Math" panose="02040503050406030204" pitchFamily="18" charset="0"/>
                <a:ea typeface="Cambria Math" panose="02040503050406030204" pitchFamily="18" charset="0"/>
              </a:rPr>
              <a:t>Purcărea</a:t>
            </a:r>
            <a:r>
              <a:rPr lang="en-US" sz="1100">
                <a:latin typeface="Cambria Math" panose="02040503050406030204" pitchFamily="18" charset="0"/>
                <a:ea typeface="Cambria Math" panose="02040503050406030204" pitchFamily="18" charset="0"/>
              </a:rPr>
              <a:t>, I., </a:t>
            </a:r>
            <a:r>
              <a:rPr lang="en-US" sz="1100" err="1">
                <a:latin typeface="Cambria Math" panose="02040503050406030204" pitchFamily="18" charset="0"/>
                <a:ea typeface="Cambria Math" panose="02040503050406030204" pitchFamily="18" charset="0"/>
              </a:rPr>
              <a:t>Mateescu-Soare</a:t>
            </a:r>
            <a:r>
              <a:rPr lang="en-US" sz="1100">
                <a:latin typeface="Cambria Math" panose="02040503050406030204" pitchFamily="18" charset="0"/>
                <a:ea typeface="Cambria Math" panose="02040503050406030204" pitchFamily="18" charset="0"/>
              </a:rPr>
              <a:t>, M.C., </a:t>
            </a:r>
            <a:r>
              <a:rPr lang="en-US" sz="1100" err="1">
                <a:latin typeface="Cambria Math" panose="02040503050406030204" pitchFamily="18" charset="0"/>
                <a:ea typeface="Cambria Math" panose="02040503050406030204" pitchFamily="18" charset="0"/>
              </a:rPr>
              <a:t>Platon</a:t>
            </a:r>
            <a:r>
              <a:rPr lang="en-US" sz="1100">
                <a:latin typeface="Cambria Math" panose="02040503050406030204" pitchFamily="18" charset="0"/>
                <a:ea typeface="Cambria Math" panose="02040503050406030204" pitchFamily="18" charset="0"/>
              </a:rPr>
              <a:t>, O.E. and </a:t>
            </a:r>
            <a:r>
              <a:rPr lang="en-US" sz="1100" err="1">
                <a:latin typeface="Cambria Math" panose="02040503050406030204" pitchFamily="18" charset="0"/>
                <a:ea typeface="Cambria Math" panose="02040503050406030204" pitchFamily="18" charset="0"/>
              </a:rPr>
              <a:t>Orzan</a:t>
            </a:r>
            <a:r>
              <a:rPr lang="en-US" sz="1100">
                <a:latin typeface="Cambria Math" panose="02040503050406030204" pitchFamily="18" charset="0"/>
                <a:ea typeface="Cambria Math" panose="02040503050406030204" pitchFamily="18" charset="0"/>
              </a:rPr>
              <a:t>, A.O., 2022. Major shifts in sustainable consumer behavior in Romania and retailers’ priorities in agilely adapting to it. Sustainability, 14(3), p.1627. https://doi.org/10.3390/su14031627</a:t>
            </a:r>
          </a:p>
          <a:p>
            <a:pPr marL="228600" indent="-228600" algn="just">
              <a:lnSpc>
                <a:spcPct val="150000"/>
              </a:lnSpc>
              <a:buFont typeface="+mj-lt"/>
              <a:buAutoNum type="arabicPeriod"/>
            </a:pPr>
            <a:r>
              <a:rPr lang="en-US" sz="1100" err="1">
                <a:latin typeface="Cambria Math" panose="02040503050406030204" pitchFamily="18" charset="0"/>
                <a:ea typeface="Cambria Math" panose="02040503050406030204" pitchFamily="18" charset="0"/>
              </a:rPr>
              <a:t>Salthammer</a:t>
            </a:r>
            <a:r>
              <a:rPr lang="en-US" sz="1100">
                <a:latin typeface="Cambria Math" panose="02040503050406030204" pitchFamily="18" charset="0"/>
                <a:ea typeface="Cambria Math" panose="02040503050406030204" pitchFamily="18" charset="0"/>
              </a:rPr>
              <a:t>, T., Gu, J., </a:t>
            </a:r>
            <a:r>
              <a:rPr lang="en-US" sz="1100" err="1">
                <a:latin typeface="Cambria Math" panose="02040503050406030204" pitchFamily="18" charset="0"/>
                <a:ea typeface="Cambria Math" panose="02040503050406030204" pitchFamily="18" charset="0"/>
              </a:rPr>
              <a:t>Wientzek</a:t>
            </a:r>
            <a:r>
              <a:rPr lang="en-US" sz="1100">
                <a:latin typeface="Cambria Math" panose="02040503050406030204" pitchFamily="18" charset="0"/>
                <a:ea typeface="Cambria Math" panose="02040503050406030204" pitchFamily="18" charset="0"/>
              </a:rPr>
              <a:t>, S., Harrington, R. and Thomann, S., 2021. Measurement and evaluation of gaseous and particulate emissions from burning scented and unscented candles. Environment international, 155, p.106590. https://doi.org/10.1016/j.envint.2021.106590</a:t>
            </a:r>
          </a:p>
          <a:p>
            <a:pPr marL="228600" indent="-228600" algn="just">
              <a:lnSpc>
                <a:spcPct val="150000"/>
              </a:lnSpc>
              <a:buFont typeface="+mj-lt"/>
              <a:buAutoNum type="arabicPeriod"/>
            </a:pPr>
            <a:r>
              <a:rPr lang="en-US" sz="1100" err="1">
                <a:latin typeface="Cambria Math" panose="02040503050406030204" pitchFamily="18" charset="0"/>
                <a:ea typeface="Cambria Math" panose="02040503050406030204" pitchFamily="18" charset="0"/>
              </a:rPr>
              <a:t>Shamsuddoha</a:t>
            </a:r>
            <a:r>
              <a:rPr lang="en-US" sz="1100">
                <a:latin typeface="Cambria Math" panose="02040503050406030204" pitchFamily="18" charset="0"/>
                <a:ea typeface="Cambria Math" panose="02040503050406030204" pitchFamily="18" charset="0"/>
              </a:rPr>
              <a:t>, M. and </a:t>
            </a:r>
            <a:r>
              <a:rPr lang="en-US" sz="1100" err="1">
                <a:latin typeface="Cambria Math" panose="02040503050406030204" pitchFamily="18" charset="0"/>
                <a:ea typeface="Cambria Math" panose="02040503050406030204" pitchFamily="18" charset="0"/>
              </a:rPr>
              <a:t>Kashem</a:t>
            </a:r>
            <a:r>
              <a:rPr lang="en-US" sz="1100">
                <a:latin typeface="Cambria Math" panose="02040503050406030204" pitchFamily="18" charset="0"/>
                <a:ea typeface="Cambria Math" panose="02040503050406030204" pitchFamily="18" charset="0"/>
              </a:rPr>
              <a:t>, M.A., 2024. Zero Plastic Drive: A Comprehensive review on unveiling innovative sustainable solutions for a circular plastics economy. Sustainability, 16(23), p.10329. https://doi.org/10.3390/su162310329</a:t>
            </a:r>
          </a:p>
          <a:p>
            <a:pPr marL="228600" indent="-228600" algn="just">
              <a:lnSpc>
                <a:spcPct val="150000"/>
              </a:lnSpc>
              <a:buFont typeface="+mj-lt"/>
              <a:buAutoNum type="arabicPeriod"/>
            </a:pPr>
            <a:r>
              <a:rPr lang="en-US" sz="1100" err="1">
                <a:latin typeface="Cambria Math" panose="02040503050406030204" pitchFamily="18" charset="0"/>
                <a:ea typeface="Cambria Math" panose="02040503050406030204" pitchFamily="18" charset="0"/>
              </a:rPr>
              <a:t>Shofiah</a:t>
            </a:r>
            <a:r>
              <a:rPr lang="en-US" sz="1100">
                <a:latin typeface="Cambria Math" panose="02040503050406030204" pitchFamily="18" charset="0"/>
                <a:ea typeface="Cambria Math" panose="02040503050406030204" pitchFamily="18" charset="0"/>
              </a:rPr>
              <a:t>, N., </a:t>
            </a:r>
            <a:r>
              <a:rPr lang="en-US" sz="1100" err="1">
                <a:latin typeface="Cambria Math" panose="02040503050406030204" pitchFamily="18" charset="0"/>
                <a:ea typeface="Cambria Math" panose="02040503050406030204" pitchFamily="18" charset="0"/>
              </a:rPr>
              <a:t>Siswanto</a:t>
            </a:r>
            <a:r>
              <a:rPr lang="en-US" sz="1100">
                <a:latin typeface="Cambria Math" panose="02040503050406030204" pitchFamily="18" charset="0"/>
                <a:ea typeface="Cambria Math" panose="02040503050406030204" pitchFamily="18" charset="0"/>
              </a:rPr>
              <a:t>, H.M., </a:t>
            </a:r>
            <a:r>
              <a:rPr lang="en-US" sz="1100" err="1">
                <a:latin typeface="Cambria Math" panose="02040503050406030204" pitchFamily="18" charset="0"/>
                <a:ea typeface="Cambria Math" panose="02040503050406030204" pitchFamily="18" charset="0"/>
              </a:rPr>
              <a:t>Maulani</a:t>
            </a:r>
            <a:r>
              <a:rPr lang="en-US" sz="1100">
                <a:latin typeface="Cambria Math" panose="02040503050406030204" pitchFamily="18" charset="0"/>
                <a:ea typeface="Cambria Math" panose="02040503050406030204" pitchFamily="18" charset="0"/>
              </a:rPr>
              <a:t>, N.R. and </a:t>
            </a:r>
            <a:r>
              <a:rPr lang="en-US" sz="1100" err="1">
                <a:latin typeface="Cambria Math" panose="02040503050406030204" pitchFamily="18" charset="0"/>
                <a:ea typeface="Cambria Math" panose="02040503050406030204" pitchFamily="18" charset="0"/>
              </a:rPr>
              <a:t>Wicaksono</a:t>
            </a:r>
            <a:r>
              <a:rPr lang="en-US" sz="1100">
                <a:latin typeface="Cambria Math" panose="02040503050406030204" pitchFamily="18" charset="0"/>
                <a:ea typeface="Cambria Math" panose="02040503050406030204" pitchFamily="18" charset="0"/>
              </a:rPr>
              <a:t>, S.S., 2025. Empowering communities through the sustainable transformation of used cooking oil waste into aromatherapy candles: A holistic approach to waste management. Journal of Community Service and Empowerment, 6(1), pp.214-222. https://doi.org/10.22219/jcse.v6i1.34459</a:t>
            </a:r>
          </a:p>
          <a:p>
            <a:pPr marL="228600" indent="-228600" algn="just">
              <a:lnSpc>
                <a:spcPct val="150000"/>
              </a:lnSpc>
              <a:buFont typeface="+mj-lt"/>
              <a:buAutoNum type="arabicPeriod"/>
            </a:pPr>
            <a:r>
              <a:rPr lang="en-US" sz="1100">
                <a:latin typeface="Cambria Math" panose="02040503050406030204" pitchFamily="18" charset="0"/>
                <a:ea typeface="Cambria Math" panose="02040503050406030204" pitchFamily="18" charset="0"/>
              </a:rPr>
              <a:t>Srivastava, D.K., </a:t>
            </a:r>
            <a:r>
              <a:rPr lang="en-US" sz="1100" err="1">
                <a:latin typeface="Cambria Math" panose="02040503050406030204" pitchFamily="18" charset="0"/>
                <a:ea typeface="Cambria Math" panose="02040503050406030204" pitchFamily="18" charset="0"/>
              </a:rPr>
              <a:t>Ganguly</a:t>
            </a:r>
            <a:r>
              <a:rPr lang="en-US" sz="1100">
                <a:latin typeface="Cambria Math" panose="02040503050406030204" pitchFamily="18" charset="0"/>
                <a:ea typeface="Cambria Math" panose="02040503050406030204" pitchFamily="18" charset="0"/>
              </a:rPr>
              <a:t>, M. and </a:t>
            </a:r>
            <a:r>
              <a:rPr lang="en-US" sz="1100" err="1">
                <a:latin typeface="Cambria Math" panose="02040503050406030204" pitchFamily="18" charset="0"/>
                <a:ea typeface="Cambria Math" panose="02040503050406030204" pitchFamily="18" charset="0"/>
              </a:rPr>
              <a:t>Bagale</a:t>
            </a:r>
            <a:r>
              <a:rPr lang="en-US" sz="1100">
                <a:latin typeface="Cambria Math" panose="02040503050406030204" pitchFamily="18" charset="0"/>
                <a:ea typeface="Cambria Math" panose="02040503050406030204" pitchFamily="18" charset="0"/>
              </a:rPr>
              <a:t>, G., 2024. The impact of the social media on consumer </a:t>
            </a:r>
            <a:r>
              <a:rPr lang="en-US" sz="1100" err="1">
                <a:latin typeface="Cambria Math" panose="02040503050406030204" pitchFamily="18" charset="0"/>
                <a:ea typeface="Cambria Math" panose="02040503050406030204" pitchFamily="18" charset="0"/>
              </a:rPr>
              <a:t>behaviour</a:t>
            </a:r>
            <a:r>
              <a:rPr lang="en-US" sz="1100">
                <a:latin typeface="Cambria Math" panose="02040503050406030204" pitchFamily="18" charset="0"/>
                <a:ea typeface="Cambria Math" panose="02040503050406030204" pitchFamily="18" charset="0"/>
              </a:rPr>
              <a:t> amid economic crisis: the case of luxury consumption. International Journal of Intellectual Property Management, 14(1), pp.57-71. https://doi.org/10.1504/IJIPM.2024.136113</a:t>
            </a:r>
          </a:p>
          <a:p>
            <a:pPr marL="228600" indent="-228600" algn="just">
              <a:lnSpc>
                <a:spcPct val="150000"/>
              </a:lnSpc>
              <a:buFont typeface="+mj-lt"/>
              <a:buAutoNum type="arabicPeriod"/>
            </a:pPr>
            <a:r>
              <a:rPr lang="en-US" sz="1100">
                <a:latin typeface="Cambria Math" panose="02040503050406030204" pitchFamily="18" charset="0"/>
                <a:ea typeface="Cambria Math" panose="02040503050406030204" pitchFamily="18" charset="0"/>
              </a:rPr>
              <a:t>Sun, W., Yan, X., </a:t>
            </a:r>
            <a:r>
              <a:rPr lang="en-US" sz="1100" err="1">
                <a:latin typeface="Cambria Math" panose="02040503050406030204" pitchFamily="18" charset="0"/>
                <a:ea typeface="Cambria Math" panose="02040503050406030204" pitchFamily="18" charset="0"/>
              </a:rPr>
              <a:t>Su</a:t>
            </a:r>
            <a:r>
              <a:rPr lang="en-US" sz="1100">
                <a:latin typeface="Cambria Math" panose="02040503050406030204" pitchFamily="18" charset="0"/>
                <a:ea typeface="Cambria Math" panose="02040503050406030204" pitchFamily="18" charset="0"/>
              </a:rPr>
              <a:t>, Y., Wang, G. and Zhang, Y., 2025. </a:t>
            </a:r>
            <a:r>
              <a:rPr lang="en-US" sz="1100" err="1">
                <a:latin typeface="Cambria Math" panose="02040503050406030204" pitchFamily="18" charset="0"/>
                <a:ea typeface="Cambria Math" panose="02040503050406030204" pitchFamily="18" charset="0"/>
              </a:rPr>
              <a:t>MSDSANet</a:t>
            </a:r>
            <a:r>
              <a:rPr lang="en-US" sz="1100">
                <a:latin typeface="Cambria Math" panose="02040503050406030204" pitchFamily="18" charset="0"/>
                <a:ea typeface="Cambria Math" panose="02040503050406030204" pitchFamily="18" charset="0"/>
              </a:rPr>
              <a:t>: Multimodal emotion recognition based on multi-stream network and dual-scale attention network feature representation. Sensors, 25(7), p.2029. https://doi.org/10.3390/s25072029</a:t>
            </a:r>
          </a:p>
          <a:p>
            <a:pPr marL="228600" indent="-228600" algn="just">
              <a:lnSpc>
                <a:spcPct val="150000"/>
              </a:lnSpc>
              <a:buFont typeface="+mj-lt"/>
              <a:buAutoNum type="arabicPeriod"/>
            </a:pPr>
            <a:r>
              <a:rPr lang="en-US" sz="1100">
                <a:latin typeface="Cambria Math" panose="02040503050406030204" pitchFamily="18" charset="0"/>
                <a:ea typeface="Cambria Math" panose="02040503050406030204" pitchFamily="18" charset="0"/>
              </a:rPr>
              <a:t>Minh, H.V. and Hue, N.T.T., 2025, October. Branding Strategies in the Luxury Goods Market: Managing Brand Identity, Customer Perception, and Competitive Positioning in a Saturated Market. In Proceedings of the International Conference on Contemporary Studies in Social Sciences (ICSSSS 2025) (p. 97). Springer Nature.</a:t>
            </a:r>
          </a:p>
        </p:txBody>
      </p:sp>
    </p:spTree>
    <p:extLst>
      <p:ext uri="{BB962C8B-B14F-4D97-AF65-F5344CB8AC3E}">
        <p14:creationId xmlns:p14="http://schemas.microsoft.com/office/powerpoint/2010/main" val="1469554400"/>
      </p:ext>
    </p:extLst>
  </p:cSld>
  <p:clrMapOvr>
    <a:masterClrMapping/>
  </p:clrMapOvr>
</p:sld>
</file>

<file path=ppt/theme/theme1.xml><?xml version="1.0" encoding="utf-8"?>
<a:theme xmlns:a="http://schemas.openxmlformats.org/drawingml/2006/main" name="1_Office Theme">
  <a:themeElements>
    <a:clrScheme name="Custom 9">
      <a:dk1>
        <a:sysClr val="windowText" lastClr="000000"/>
      </a:dk1>
      <a:lt1>
        <a:sysClr val="window" lastClr="FFFFFF"/>
      </a:lt1>
      <a:dk2>
        <a:srgbClr val="ED0303"/>
      </a:dk2>
      <a:lt2>
        <a:srgbClr val="FFFFFF"/>
      </a:lt2>
      <a:accent1>
        <a:srgbClr val="CD1305"/>
      </a:accent1>
      <a:accent2>
        <a:srgbClr val="ED0303"/>
      </a:accent2>
      <a:accent3>
        <a:srgbClr val="CD1305"/>
      </a:accent3>
      <a:accent4>
        <a:srgbClr val="ED0303"/>
      </a:accent4>
      <a:accent5>
        <a:srgbClr val="CD1305"/>
      </a:accent5>
      <a:accent6>
        <a:srgbClr val="ED0303"/>
      </a:accent6>
      <a:hlink>
        <a:srgbClr val="0563C1"/>
      </a:hlink>
      <a:folHlink>
        <a:srgbClr val="954F72"/>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On-screen Show (4:3)</PresentationFormat>
  <Slides>18</Slides>
  <Notes>13</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1_Office Theme</vt:lpstr>
      <vt:lpstr>   Managing Enterprise BMSW4011 Student ID-2321859 Ruzena Mizigarova deadline:9th March 10:00aM</vt:lpstr>
      <vt:lpstr>AI Acknowledgement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Prezentácia programu PowerPoint</dc:title>
  <dc:creator/>
  <cp:revision>4</cp:revision>
  <dcterms:created xsi:type="dcterms:W3CDTF">2026-02-27T10:36:17Z</dcterms:created>
  <dcterms:modified xsi:type="dcterms:W3CDTF">2026-03-04T18:20:55Z</dcterms:modified>
</cp:coreProperties>
</file>