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2A8142-C71C-48FA-8833-6144BD751659}" v="6" dt="2023-09-28T16:27:47.7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5" autoAdjust="0"/>
    <p:restoredTop sz="94660"/>
  </p:normalViewPr>
  <p:slideViewPr>
    <p:cSldViewPr snapToGrid="0">
      <p:cViewPr varScale="1">
        <p:scale>
          <a:sx n="69" d="100"/>
          <a:sy n="69" d="100"/>
        </p:scale>
        <p:origin x="6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ky Hayde" userId="43a07b97cd7f0826" providerId="LiveId" clId="{002A8142-C71C-48FA-8833-6144BD751659}"/>
    <pc:docChg chg="custSel modSld">
      <pc:chgData name="Becky Hayde" userId="43a07b97cd7f0826" providerId="LiveId" clId="{002A8142-C71C-48FA-8833-6144BD751659}" dt="2023-09-28T16:27:47.763" v="760" actId="20577"/>
      <pc:docMkLst>
        <pc:docMk/>
      </pc:docMkLst>
      <pc:sldChg chg="modSp mod">
        <pc:chgData name="Becky Hayde" userId="43a07b97cd7f0826" providerId="LiveId" clId="{002A8142-C71C-48FA-8833-6144BD751659}" dt="2023-09-25T19:21:09.512" v="470" actId="1076"/>
        <pc:sldMkLst>
          <pc:docMk/>
          <pc:sldMk cId="1012780050" sldId="256"/>
        </pc:sldMkLst>
        <pc:spChg chg="mod">
          <ac:chgData name="Becky Hayde" userId="43a07b97cd7f0826" providerId="LiveId" clId="{002A8142-C71C-48FA-8833-6144BD751659}" dt="2023-09-25T19:15:42.845" v="343" actId="20577"/>
          <ac:spMkLst>
            <pc:docMk/>
            <pc:sldMk cId="1012780050" sldId="256"/>
            <ac:spMk id="7" creationId="{A42CD8CD-B11A-B681-71F8-7A5DC96F76D5}"/>
          </ac:spMkLst>
        </pc:spChg>
        <pc:spChg chg="mod">
          <ac:chgData name="Becky Hayde" userId="43a07b97cd7f0826" providerId="LiveId" clId="{002A8142-C71C-48FA-8833-6144BD751659}" dt="2023-09-24T15:28:45.765" v="130" actId="313"/>
          <ac:spMkLst>
            <pc:docMk/>
            <pc:sldMk cId="1012780050" sldId="256"/>
            <ac:spMk id="8" creationId="{16650D67-69E5-A7B1-BC75-AB038E7BB066}"/>
          </ac:spMkLst>
        </pc:spChg>
        <pc:spChg chg="mod">
          <ac:chgData name="Becky Hayde" userId="43a07b97cd7f0826" providerId="LiveId" clId="{002A8142-C71C-48FA-8833-6144BD751659}" dt="2023-09-25T19:18:41.848" v="468" actId="20577"/>
          <ac:spMkLst>
            <pc:docMk/>
            <pc:sldMk cId="1012780050" sldId="256"/>
            <ac:spMk id="9" creationId="{ED9391E3-D04A-1153-E8D1-0B7586DD70A4}"/>
          </ac:spMkLst>
        </pc:spChg>
        <pc:picChg chg="mod">
          <ac:chgData name="Becky Hayde" userId="43a07b97cd7f0826" providerId="LiveId" clId="{002A8142-C71C-48FA-8833-6144BD751659}" dt="2023-09-25T19:21:09.512" v="470" actId="1076"/>
          <ac:picMkLst>
            <pc:docMk/>
            <pc:sldMk cId="1012780050" sldId="256"/>
            <ac:picMk id="17" creationId="{0BB5CCEB-BBF7-975C-5ACD-1CB9B161766F}"/>
          </ac:picMkLst>
        </pc:picChg>
      </pc:sldChg>
      <pc:sldChg chg="modSp mod">
        <pc:chgData name="Becky Hayde" userId="43a07b97cd7f0826" providerId="LiveId" clId="{002A8142-C71C-48FA-8833-6144BD751659}" dt="2023-09-28T16:27:47.763" v="760" actId="20577"/>
        <pc:sldMkLst>
          <pc:docMk/>
          <pc:sldMk cId="1975631778" sldId="257"/>
        </pc:sldMkLst>
        <pc:spChg chg="mod">
          <ac:chgData name="Becky Hayde" userId="43a07b97cd7f0826" providerId="LiveId" clId="{002A8142-C71C-48FA-8833-6144BD751659}" dt="2023-09-28T16:27:47.763" v="760" actId="20577"/>
          <ac:spMkLst>
            <pc:docMk/>
            <pc:sldMk cId="1975631778" sldId="257"/>
            <ac:spMk id="3" creationId="{39E64B31-9C09-6D77-12FE-7C5FCE3900E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3CEB1-441A-CC78-8CE2-5E72E72C30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696521D-3A11-FCA7-A8E3-55EAAA01A5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55CE474-A4D6-5219-5757-E51279571AE2}"/>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5" name="Footer Placeholder 4">
            <a:extLst>
              <a:ext uri="{FF2B5EF4-FFF2-40B4-BE49-F238E27FC236}">
                <a16:creationId xmlns:a16="http://schemas.microsoft.com/office/drawing/2014/main" id="{CF90B491-8288-E968-6441-9147B5BD36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EFC831-99EB-98C3-2472-8C2A2A08DCD6}"/>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3960170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C083F-2B4B-F869-F755-730A57271B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9294BE-E522-82C4-794F-6C58A693F06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2963DD-7573-5798-1F30-53DBE05A9FB1}"/>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5" name="Footer Placeholder 4">
            <a:extLst>
              <a:ext uri="{FF2B5EF4-FFF2-40B4-BE49-F238E27FC236}">
                <a16:creationId xmlns:a16="http://schemas.microsoft.com/office/drawing/2014/main" id="{6C0C2075-3026-F64B-3E0D-BE783285C8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144A47-18FD-0075-8FF9-0316F2A1150B}"/>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3311870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68135-A04D-AEDC-B0D7-50B6C25E3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E1F0082-3754-1C93-31EE-F3473379514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CD3798-3401-A32A-EAFF-FCE945AC1D96}"/>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5" name="Footer Placeholder 4">
            <a:extLst>
              <a:ext uri="{FF2B5EF4-FFF2-40B4-BE49-F238E27FC236}">
                <a16:creationId xmlns:a16="http://schemas.microsoft.com/office/drawing/2014/main" id="{FD16C08B-DCB7-BCBE-BC45-C99692A8CD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5F9B44-21D8-8554-17E8-5F13A03BCCBD}"/>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1394174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C8FDD-CD21-E357-F0D7-D6BA83B93E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DA9185-0758-3DF3-DC23-4DBB98C4760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0543F85-70DD-6197-657E-F85C7933E2F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DC3716-FF7B-3A4A-3AA3-7F1E53EA78DA}"/>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6" name="Footer Placeholder 5">
            <a:extLst>
              <a:ext uri="{FF2B5EF4-FFF2-40B4-BE49-F238E27FC236}">
                <a16:creationId xmlns:a16="http://schemas.microsoft.com/office/drawing/2014/main" id="{916977D3-B305-7620-3C85-192CC0D9BB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6949C2-6758-D83C-A1AA-20DF4314D181}"/>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1193421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DFAC4-5ED5-77D5-05E2-F62660A2D6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8F7F2A-DA13-9BCC-73E0-7F969E687F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1AC17F-BD1A-98B5-8393-37D19E3C40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5EAA8E-D4E1-D30C-8C2A-F906D1AE35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9F6D983-3ED6-60D7-7C55-BAC2E6C095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861870E-0C09-D598-7C7C-D7F72806061D}"/>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8" name="Footer Placeholder 7">
            <a:extLst>
              <a:ext uri="{FF2B5EF4-FFF2-40B4-BE49-F238E27FC236}">
                <a16:creationId xmlns:a16="http://schemas.microsoft.com/office/drawing/2014/main" id="{9B1DE69A-351D-3984-7024-5D20B2DFBA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36EAE2-798D-3723-1CD7-E1C62ABF1615}"/>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1482619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25B09-354C-67FB-AA8D-06AC8915F25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1870CA-A701-F9D4-CD1D-A4023CBD5B75}"/>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4" name="Footer Placeholder 3">
            <a:extLst>
              <a:ext uri="{FF2B5EF4-FFF2-40B4-BE49-F238E27FC236}">
                <a16:creationId xmlns:a16="http://schemas.microsoft.com/office/drawing/2014/main" id="{F1FC1481-1085-3491-1DA1-4D4E91904F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59C00F5-194B-E283-8DBA-9FF92869DF3E}"/>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980012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657665-C373-22B7-E547-69B5E73C1B1C}"/>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3" name="Footer Placeholder 2">
            <a:extLst>
              <a:ext uri="{FF2B5EF4-FFF2-40B4-BE49-F238E27FC236}">
                <a16:creationId xmlns:a16="http://schemas.microsoft.com/office/drawing/2014/main" id="{5BBC1F93-ED67-851E-7B93-3C7F862C41A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E4AE934-7317-27A2-54FF-910385E7953C}"/>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2193957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A80BD-ED77-15C8-FBC1-04AE58434E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42510D-0B9B-96EA-0000-8ED71F227C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683C5F0-8CD5-3DB4-A960-05288EE961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44AB39-B11A-41E4-A2F7-A69066DCACDC}"/>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6" name="Footer Placeholder 5">
            <a:extLst>
              <a:ext uri="{FF2B5EF4-FFF2-40B4-BE49-F238E27FC236}">
                <a16:creationId xmlns:a16="http://schemas.microsoft.com/office/drawing/2014/main" id="{A20033E6-EB71-EF1A-A74D-732F994E2A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76B5DC-D64D-790F-6A70-FF14B047AE07}"/>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3960217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396D8-2310-07F8-D4AF-EFE46DBA7F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E44103F-F96A-3B0C-D5F2-7774918D12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C7A84F-3950-132A-44F8-3DF37D949C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291A04-9E30-A02B-11BE-CB7B033BDA3F}"/>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6" name="Footer Placeholder 5">
            <a:extLst>
              <a:ext uri="{FF2B5EF4-FFF2-40B4-BE49-F238E27FC236}">
                <a16:creationId xmlns:a16="http://schemas.microsoft.com/office/drawing/2014/main" id="{6A1AF9AB-16C9-23DC-8D34-232DCA12E7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AA5BFB-C214-F11B-3177-B7F3166C8D38}"/>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1196889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788B8-5F39-9E51-DC36-A3FBA6BEB0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E7B8EE-1734-7CFB-8D04-51F55BE0A8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8FC390-E22F-8047-3808-52FDE633DC6B}"/>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5" name="Footer Placeholder 4">
            <a:extLst>
              <a:ext uri="{FF2B5EF4-FFF2-40B4-BE49-F238E27FC236}">
                <a16:creationId xmlns:a16="http://schemas.microsoft.com/office/drawing/2014/main" id="{DA525F2F-4FC0-79E7-60B0-29F335B288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448AF0-EF6E-D2FF-14E5-B095A657507C}"/>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1281952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CEA3A8-0D97-E68D-7096-16328FC1798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C68A76-6DD6-02D2-E761-6ECD53327F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D1011E-F9E3-15E0-FF54-65B4CD937703}"/>
              </a:ext>
            </a:extLst>
          </p:cNvPr>
          <p:cNvSpPr>
            <a:spLocks noGrp="1"/>
          </p:cNvSpPr>
          <p:nvPr>
            <p:ph type="dt" sz="half" idx="10"/>
          </p:nvPr>
        </p:nvSpPr>
        <p:spPr/>
        <p:txBody>
          <a:bodyPr/>
          <a:lstStyle/>
          <a:p>
            <a:fld id="{595BC63A-4883-46F5-8DAD-CD9E439F710E}" type="datetimeFigureOut">
              <a:rPr lang="en-GB" smtClean="0"/>
              <a:t>28/09/2023</a:t>
            </a:fld>
            <a:endParaRPr lang="en-GB"/>
          </a:p>
        </p:txBody>
      </p:sp>
      <p:sp>
        <p:nvSpPr>
          <p:cNvPr id="5" name="Footer Placeholder 4">
            <a:extLst>
              <a:ext uri="{FF2B5EF4-FFF2-40B4-BE49-F238E27FC236}">
                <a16:creationId xmlns:a16="http://schemas.microsoft.com/office/drawing/2014/main" id="{D8640578-5812-6D72-2C7F-F4F75259B7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5776AD-9332-1F2E-9644-ECCEF8410730}"/>
              </a:ext>
            </a:extLst>
          </p:cNvPr>
          <p:cNvSpPr>
            <a:spLocks noGrp="1"/>
          </p:cNvSpPr>
          <p:nvPr>
            <p:ph type="sldNum" sz="quarter" idx="12"/>
          </p:nvPr>
        </p:nvSpPr>
        <p:spPr/>
        <p:txBody>
          <a:bodyPr/>
          <a:lstStyle/>
          <a:p>
            <a:fld id="{C7D3F603-BD23-45E4-B84D-80B45DBF3D5C}" type="slidenum">
              <a:rPr lang="en-GB" smtClean="0"/>
              <a:t>‹#›</a:t>
            </a:fld>
            <a:endParaRPr lang="en-GB"/>
          </a:p>
        </p:txBody>
      </p:sp>
    </p:spTree>
    <p:extLst>
      <p:ext uri="{BB962C8B-B14F-4D97-AF65-F5344CB8AC3E}">
        <p14:creationId xmlns:p14="http://schemas.microsoft.com/office/powerpoint/2010/main" val="1238767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9AF923-C4F8-C11B-0106-DF2A9FC161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144665-B073-E9F0-261A-F4B707A5D7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BB48D2-88C3-724F-AA62-7648079605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5BC63A-4883-46F5-8DAD-CD9E439F710E}" type="datetimeFigureOut">
              <a:rPr lang="en-GB" smtClean="0"/>
              <a:t>28/09/2023</a:t>
            </a:fld>
            <a:endParaRPr lang="en-GB"/>
          </a:p>
        </p:txBody>
      </p:sp>
      <p:sp>
        <p:nvSpPr>
          <p:cNvPr id="5" name="Footer Placeholder 4">
            <a:extLst>
              <a:ext uri="{FF2B5EF4-FFF2-40B4-BE49-F238E27FC236}">
                <a16:creationId xmlns:a16="http://schemas.microsoft.com/office/drawing/2014/main" id="{A21F5C14-1971-1AD8-9754-9A03891B96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86ED6C0-47CB-7A18-503C-58C143A039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D3F603-BD23-45E4-B84D-80B45DBF3D5C}" type="slidenum">
              <a:rPr lang="en-GB" smtClean="0"/>
              <a:t>‹#›</a:t>
            </a:fld>
            <a:endParaRPr lang="en-GB"/>
          </a:p>
        </p:txBody>
      </p:sp>
    </p:spTree>
    <p:extLst>
      <p:ext uri="{BB962C8B-B14F-4D97-AF65-F5344CB8AC3E}">
        <p14:creationId xmlns:p14="http://schemas.microsoft.com/office/powerpoint/2010/main" val="21623997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hyperlink" Target="https://journals.sagepub.com/doi.10.1177/2158244018824506#bibr3-2158244018824506" TargetMode="External"/><Relationship Id="rId2" Type="http://schemas.openxmlformats.org/officeDocument/2006/relationships/hyperlink" Target="https://doi.org/10.1177/2158244018824506" TargetMode="External"/><Relationship Id="rId1" Type="http://schemas.openxmlformats.org/officeDocument/2006/relationships/slideLayout" Target="../slideLayouts/slideLayout2.xml"/><Relationship Id="rId6" Type="http://schemas.openxmlformats.org/officeDocument/2006/relationships/hyperlink" Target="https://www.lsst.ac/blogs/" TargetMode="External"/><Relationship Id="rId5" Type="http://schemas.openxmlformats.org/officeDocument/2006/relationships/hyperlink" Target="https://theconversation.com/note-taking-by-hand-a-powerful-tool-to-support-memory-144049" TargetMode="External"/><Relationship Id="rId4" Type="http://schemas.openxmlformats.org/officeDocument/2006/relationships/hyperlink" Target="https://www.tandfonline.com/doi/full/10.1080/004661520.2020.182808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13155-6FE7-8B3A-F64F-EC404D255816}"/>
              </a:ext>
            </a:extLst>
          </p:cNvPr>
          <p:cNvSpPr>
            <a:spLocks noGrp="1"/>
          </p:cNvSpPr>
          <p:nvPr>
            <p:ph type="ctrTitle"/>
          </p:nvPr>
        </p:nvSpPr>
        <p:spPr>
          <a:xfrm>
            <a:off x="1508572" y="131771"/>
            <a:ext cx="9144000" cy="831057"/>
          </a:xfrm>
        </p:spPr>
        <p:txBody>
          <a:bodyPr>
            <a:noAutofit/>
          </a:bodyPr>
          <a:lstStyle/>
          <a:p>
            <a:r>
              <a:rPr lang="en-GB" sz="2800" b="1" dirty="0">
                <a:solidFill>
                  <a:schemeClr val="tx1">
                    <a:lumMod val="75000"/>
                    <a:lumOff val="25000"/>
                  </a:schemeClr>
                </a:solidFill>
                <a:latin typeface="Arial" panose="020B0604020202020204" pitchFamily="34" charset="0"/>
                <a:cs typeface="Arial" panose="020B0604020202020204" pitchFamily="34" charset="0"/>
              </a:rPr>
              <a:t>Skills and attributes that contribute towards effective study skills </a:t>
            </a:r>
          </a:p>
        </p:txBody>
      </p:sp>
      <p:sp>
        <p:nvSpPr>
          <p:cNvPr id="5" name="TextBox 4">
            <a:extLst>
              <a:ext uri="{FF2B5EF4-FFF2-40B4-BE49-F238E27FC236}">
                <a16:creationId xmlns:a16="http://schemas.microsoft.com/office/drawing/2014/main" id="{ACF63810-BBC4-79EF-9855-BCE2EE40E185}"/>
              </a:ext>
            </a:extLst>
          </p:cNvPr>
          <p:cNvSpPr txBox="1"/>
          <p:nvPr/>
        </p:nvSpPr>
        <p:spPr>
          <a:xfrm>
            <a:off x="117806" y="1073782"/>
            <a:ext cx="11883463" cy="584775"/>
          </a:xfrm>
          <a:prstGeom prst="rect">
            <a:avLst/>
          </a:prstGeom>
          <a:noFill/>
          <a:ln w="38100">
            <a:solidFill>
              <a:schemeClr val="accent5">
                <a:lumMod val="75000"/>
              </a:schemeClr>
            </a:solidFill>
          </a:ln>
        </p:spPr>
        <p:txBody>
          <a:bodyPr wrap="square" rtlCol="0">
            <a:spAutoFit/>
          </a:bodyPr>
          <a:lstStyle/>
          <a:p>
            <a:r>
              <a:rPr lang="en-GB" sz="1600" dirty="0"/>
              <a:t>Through developing and utilizing study skills, a learner will hold the most valuable device for success. </a:t>
            </a:r>
            <a:r>
              <a:rPr lang="en-GB" sz="1600" dirty="0" err="1"/>
              <a:t>Zilionis</a:t>
            </a:r>
            <a:r>
              <a:rPr lang="en-GB" sz="1600" dirty="0"/>
              <a:t> and Kaiser (2022)  </a:t>
            </a:r>
          </a:p>
          <a:p>
            <a:endParaRPr lang="en-GB" sz="1600" dirty="0"/>
          </a:p>
        </p:txBody>
      </p:sp>
      <p:sp>
        <p:nvSpPr>
          <p:cNvPr id="7" name="TextBox 6">
            <a:extLst>
              <a:ext uri="{FF2B5EF4-FFF2-40B4-BE49-F238E27FC236}">
                <a16:creationId xmlns:a16="http://schemas.microsoft.com/office/drawing/2014/main" id="{A42CD8CD-B11A-B681-71F8-7A5DC96F76D5}"/>
              </a:ext>
            </a:extLst>
          </p:cNvPr>
          <p:cNvSpPr txBox="1"/>
          <p:nvPr/>
        </p:nvSpPr>
        <p:spPr>
          <a:xfrm>
            <a:off x="117806" y="2105553"/>
            <a:ext cx="3813739" cy="3785652"/>
          </a:xfrm>
          <a:prstGeom prst="rect">
            <a:avLst/>
          </a:prstGeom>
          <a:noFill/>
          <a:ln w="38100">
            <a:solidFill>
              <a:schemeClr val="accent6"/>
            </a:solidFill>
          </a:ln>
        </p:spPr>
        <p:txBody>
          <a:bodyPr wrap="square" rtlCol="0">
            <a:spAutoFit/>
          </a:bodyPr>
          <a:lstStyle/>
          <a:p>
            <a:r>
              <a:rPr lang="en-GB" sz="1600" b="1" dirty="0">
                <a:solidFill>
                  <a:srgbClr val="7030A0"/>
                </a:solidFill>
              </a:rPr>
              <a:t>Collaborative study:</a:t>
            </a:r>
            <a:r>
              <a:rPr lang="en-GB" sz="1600" dirty="0"/>
              <a:t> </a:t>
            </a:r>
          </a:p>
          <a:p>
            <a:r>
              <a:rPr lang="en-GB" sz="1600" dirty="0"/>
              <a:t>Cottrell (2019) highlights that through coming together, students can promote skills needed for future employment, they can share different views and acquire knowledge and skills from being with others. Moore (2010) agrees with this theory and believes that during group work  knowledge and perspective can be shared, giving students a better understanding of what they are learning.</a:t>
            </a:r>
          </a:p>
          <a:p>
            <a:r>
              <a:rPr lang="en-GB" sz="1600" dirty="0"/>
              <a:t>Mende (2020) expresses that students may achieve more through collaboration than they would studying alone.</a:t>
            </a:r>
          </a:p>
          <a:p>
            <a:r>
              <a:rPr lang="en-GB" sz="1600" dirty="0"/>
              <a:t>  </a:t>
            </a:r>
          </a:p>
        </p:txBody>
      </p:sp>
      <p:sp>
        <p:nvSpPr>
          <p:cNvPr id="8" name="TextBox 7">
            <a:extLst>
              <a:ext uri="{FF2B5EF4-FFF2-40B4-BE49-F238E27FC236}">
                <a16:creationId xmlns:a16="http://schemas.microsoft.com/office/drawing/2014/main" id="{16650D67-69E5-A7B1-BC75-AB038E7BB066}"/>
              </a:ext>
            </a:extLst>
          </p:cNvPr>
          <p:cNvSpPr txBox="1"/>
          <p:nvPr/>
        </p:nvSpPr>
        <p:spPr>
          <a:xfrm>
            <a:off x="4173703" y="2105055"/>
            <a:ext cx="3813739" cy="3785652"/>
          </a:xfrm>
          <a:prstGeom prst="rect">
            <a:avLst/>
          </a:prstGeom>
          <a:noFill/>
          <a:ln w="38100">
            <a:solidFill>
              <a:schemeClr val="accent4"/>
            </a:solidFill>
          </a:ln>
        </p:spPr>
        <p:txBody>
          <a:bodyPr wrap="square" rtlCol="0">
            <a:spAutoFit/>
          </a:bodyPr>
          <a:lstStyle/>
          <a:p>
            <a:r>
              <a:rPr lang="en-GB" sz="1600" b="1" dirty="0">
                <a:solidFill>
                  <a:srgbClr val="7030A0"/>
                </a:solidFill>
              </a:rPr>
              <a:t>Note-taking:</a:t>
            </a:r>
          </a:p>
          <a:p>
            <a:r>
              <a:rPr lang="en-GB" sz="1600" dirty="0"/>
              <a:t>Roessingh (2020) describes note taking as, ‘an active involvement in making sense and meaning for later reflection.’</a:t>
            </a:r>
            <a:endParaRPr lang="en-GB" dirty="0"/>
          </a:p>
          <a:p>
            <a:r>
              <a:rPr lang="en-GB" sz="1600" dirty="0"/>
              <a:t>Cottrell (2019) proposes that the construction of notes will improve a learner’s ability to revisit and utilize information gathered and implement it into context.</a:t>
            </a:r>
          </a:p>
          <a:p>
            <a:r>
              <a:rPr lang="en-GB" sz="1600" dirty="0"/>
              <a:t>Pritchard (2008) believes that note-taking encourages students to explore an understanding of what they are reading, because they need to evaluate the importance of the information provided. </a:t>
            </a:r>
          </a:p>
          <a:p>
            <a:endParaRPr lang="en-GB" sz="1600" dirty="0"/>
          </a:p>
        </p:txBody>
      </p:sp>
      <p:sp>
        <p:nvSpPr>
          <p:cNvPr id="9" name="TextBox 8">
            <a:extLst>
              <a:ext uri="{FF2B5EF4-FFF2-40B4-BE49-F238E27FC236}">
                <a16:creationId xmlns:a16="http://schemas.microsoft.com/office/drawing/2014/main" id="{ED9391E3-D04A-1153-E8D1-0B7586DD70A4}"/>
              </a:ext>
            </a:extLst>
          </p:cNvPr>
          <p:cNvSpPr txBox="1"/>
          <p:nvPr/>
        </p:nvSpPr>
        <p:spPr>
          <a:xfrm>
            <a:off x="8229600" y="2108066"/>
            <a:ext cx="3771669" cy="3385542"/>
          </a:xfrm>
          <a:prstGeom prst="rect">
            <a:avLst/>
          </a:prstGeom>
          <a:noFill/>
          <a:ln w="38100">
            <a:solidFill>
              <a:schemeClr val="accent2"/>
            </a:solidFill>
          </a:ln>
        </p:spPr>
        <p:txBody>
          <a:bodyPr wrap="square" rtlCol="0">
            <a:spAutoFit/>
          </a:bodyPr>
          <a:lstStyle/>
          <a:p>
            <a:r>
              <a:rPr lang="en-GB" sz="1600" b="1" dirty="0">
                <a:solidFill>
                  <a:srgbClr val="7030A0"/>
                </a:solidFill>
              </a:rPr>
              <a:t>Time management: </a:t>
            </a:r>
          </a:p>
          <a:p>
            <a:r>
              <a:rPr lang="en-GB" sz="1600" dirty="0"/>
              <a:t>Cottrell (2019) believes that more time spent studying, alongside using the time wisely, are two of the main consideration required for successful time management. </a:t>
            </a:r>
          </a:p>
          <a:p>
            <a:r>
              <a:rPr lang="en-GB" sz="1600" dirty="0"/>
              <a:t>Moore (2020) points out that problems arise from impractical planning.</a:t>
            </a:r>
          </a:p>
          <a:p>
            <a:r>
              <a:rPr lang="en-GB" sz="1600" dirty="0"/>
              <a:t>Adams (2019) places emphasis on a higher academic achievement being linked to a students’ ability to manage time successfully.</a:t>
            </a:r>
            <a:r>
              <a:rPr lang="en-GB" dirty="0"/>
              <a:t> </a:t>
            </a:r>
          </a:p>
          <a:p>
            <a:endParaRPr lang="en-GB" dirty="0"/>
          </a:p>
          <a:p>
            <a:endParaRPr lang="en-GB" dirty="0"/>
          </a:p>
        </p:txBody>
      </p:sp>
      <p:sp>
        <p:nvSpPr>
          <p:cNvPr id="3" name="TextBox 2">
            <a:extLst>
              <a:ext uri="{FF2B5EF4-FFF2-40B4-BE49-F238E27FC236}">
                <a16:creationId xmlns:a16="http://schemas.microsoft.com/office/drawing/2014/main" id="{7FDEA5AD-63BE-7CFB-0910-5524234A8FD2}"/>
              </a:ext>
            </a:extLst>
          </p:cNvPr>
          <p:cNvSpPr txBox="1"/>
          <p:nvPr/>
        </p:nvSpPr>
        <p:spPr>
          <a:xfrm flipH="1">
            <a:off x="117804" y="6109857"/>
            <a:ext cx="11883463" cy="584775"/>
          </a:xfrm>
          <a:prstGeom prst="rect">
            <a:avLst/>
          </a:prstGeom>
          <a:noFill/>
          <a:ln w="38100">
            <a:solidFill>
              <a:srgbClr val="7030A0"/>
            </a:solidFill>
          </a:ln>
        </p:spPr>
        <p:txBody>
          <a:bodyPr wrap="square" rtlCol="0">
            <a:spAutoFit/>
          </a:bodyPr>
          <a:lstStyle/>
          <a:p>
            <a:r>
              <a:rPr lang="en-GB" sz="1600" dirty="0"/>
              <a:t>It is important to reflect on previous knowledge and experiences to enable you to work on failures and enhance success. Bedford (2009)</a:t>
            </a:r>
          </a:p>
          <a:p>
            <a:endParaRPr lang="en-GB" sz="1600" dirty="0"/>
          </a:p>
        </p:txBody>
      </p:sp>
      <p:pic>
        <p:nvPicPr>
          <p:cNvPr id="13" name="Picture 12" descr="Smiling alarm clock face">
            <a:extLst>
              <a:ext uri="{FF2B5EF4-FFF2-40B4-BE49-F238E27FC236}">
                <a16:creationId xmlns:a16="http://schemas.microsoft.com/office/drawing/2014/main" id="{1E7D2B94-3131-AE0E-E4EF-7F31B3124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03740" y="20778"/>
            <a:ext cx="997527" cy="997527"/>
          </a:xfrm>
          <a:prstGeom prst="rect">
            <a:avLst/>
          </a:prstGeom>
        </p:spPr>
      </p:pic>
      <p:pic>
        <p:nvPicPr>
          <p:cNvPr id="15" name="Graphic 14" descr="Books outline">
            <a:extLst>
              <a:ext uri="{FF2B5EF4-FFF2-40B4-BE49-F238E27FC236}">
                <a16:creationId xmlns:a16="http://schemas.microsoft.com/office/drawing/2014/main" id="{44FC7342-D148-FB10-8462-638D7CF83AA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89340" y="159382"/>
            <a:ext cx="914400" cy="914400"/>
          </a:xfrm>
          <a:prstGeom prst="rect">
            <a:avLst/>
          </a:prstGeom>
        </p:spPr>
      </p:pic>
      <p:pic>
        <p:nvPicPr>
          <p:cNvPr id="17" name="Graphic 16" descr="Group success outline">
            <a:extLst>
              <a:ext uri="{FF2B5EF4-FFF2-40B4-BE49-F238E27FC236}">
                <a16:creationId xmlns:a16="http://schemas.microsoft.com/office/drawing/2014/main" id="{0BB5CCEB-BBF7-975C-5ACD-1CB9B161766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94064" y="131771"/>
            <a:ext cx="1277849" cy="914400"/>
          </a:xfrm>
          <a:prstGeom prst="rect">
            <a:avLst/>
          </a:prstGeom>
        </p:spPr>
      </p:pic>
    </p:spTree>
    <p:extLst>
      <p:ext uri="{BB962C8B-B14F-4D97-AF65-F5344CB8AC3E}">
        <p14:creationId xmlns:p14="http://schemas.microsoft.com/office/powerpoint/2010/main" val="1012780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D88D6-53C1-7330-AC54-F460EE23BAC5}"/>
              </a:ext>
            </a:extLst>
          </p:cNvPr>
          <p:cNvSpPr>
            <a:spLocks noGrp="1"/>
          </p:cNvSpPr>
          <p:nvPr>
            <p:ph type="title"/>
          </p:nvPr>
        </p:nvSpPr>
        <p:spPr>
          <a:xfrm>
            <a:off x="838200" y="365126"/>
            <a:ext cx="10515600" cy="618548"/>
          </a:xfrm>
        </p:spPr>
        <p:txBody>
          <a:bodyPr>
            <a:normAutofit/>
          </a:bodyPr>
          <a:lstStyle/>
          <a:p>
            <a:r>
              <a:rPr lang="en-GB" sz="2800" dirty="0"/>
              <a:t>Reference list:</a:t>
            </a:r>
          </a:p>
        </p:txBody>
      </p:sp>
      <p:sp>
        <p:nvSpPr>
          <p:cNvPr id="3" name="Content Placeholder 2">
            <a:extLst>
              <a:ext uri="{FF2B5EF4-FFF2-40B4-BE49-F238E27FC236}">
                <a16:creationId xmlns:a16="http://schemas.microsoft.com/office/drawing/2014/main" id="{39E64B31-9C09-6D77-12FE-7C5FCE3900ED}"/>
              </a:ext>
            </a:extLst>
          </p:cNvPr>
          <p:cNvSpPr>
            <a:spLocks noGrp="1"/>
          </p:cNvSpPr>
          <p:nvPr>
            <p:ph idx="1"/>
          </p:nvPr>
        </p:nvSpPr>
        <p:spPr>
          <a:xfrm>
            <a:off x="838200" y="983674"/>
            <a:ext cx="10515600" cy="5193289"/>
          </a:xfrm>
        </p:spPr>
        <p:txBody>
          <a:bodyPr>
            <a:normAutofit/>
          </a:bodyPr>
          <a:lstStyle/>
          <a:p>
            <a:pPr marL="0" indent="0">
              <a:buNone/>
            </a:pP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Adams, R.V. and Blair, E. (2019) ‘Impact of Time Management Behaviours on Undergraduate Engineering Students’ Performance’, </a:t>
            </a:r>
            <a:r>
              <a:rPr lang="en-GB" altLang="cy-GB" sz="1400" i="1" kern="0" dirty="0">
                <a:solidFill>
                  <a:srgbClr val="000000"/>
                </a:solidFill>
                <a:latin typeface="Arial" panose="020B0604020202020204" pitchFamily="34" charset="0"/>
                <a:ea typeface="ＭＳ Ｐゴシック" charset="-128"/>
                <a:cs typeface="Arial" panose="020B0604020202020204" pitchFamily="34" charset="0"/>
              </a:rPr>
              <a:t>SAGE Open, 9</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(1), </a:t>
            </a:r>
            <a:r>
              <a:rPr lang="en-GB" sz="1400" dirty="0">
                <a:latin typeface="Arial" panose="020B0604020202020204" pitchFamily="34" charset="0"/>
                <a:cs typeface="Arial" panose="020B0604020202020204" pitchFamily="34" charset="0"/>
              </a:rPr>
              <a:t>Available at: </a:t>
            </a:r>
            <a:r>
              <a:rPr lang="en-GB" sz="1400" dirty="0">
                <a:latin typeface="Arial" panose="020B0604020202020204" pitchFamily="34" charset="0"/>
                <a:cs typeface="Arial" panose="020B0604020202020204" pitchFamily="34" charset="0"/>
                <a:hlinkClick r:id="rId2"/>
              </a:rPr>
              <a:t>https://doi.org/10.1177/2158244018824506</a:t>
            </a:r>
            <a:r>
              <a:rPr lang="en-GB" sz="1400" dirty="0">
                <a:latin typeface="Arial" panose="020B0604020202020204" pitchFamily="34" charset="0"/>
                <a:cs typeface="Arial" panose="020B0604020202020204" pitchFamily="34" charset="0"/>
              </a:rPr>
              <a:t> (Accessed: 23 September 2023).</a:t>
            </a:r>
            <a:endParaRPr lang="en-GB" altLang="cy-GB" sz="1400" kern="0" dirty="0">
              <a:solidFill>
                <a:srgbClr val="000000"/>
              </a:solidFill>
              <a:latin typeface="Arial" panose="020B0604020202020204" pitchFamily="34" charset="0"/>
              <a:ea typeface="ＭＳ Ｐゴシック" charset="-128"/>
              <a:cs typeface="Arial" panose="020B0604020202020204" pitchFamily="34" charset="0"/>
            </a:endParaRPr>
          </a:p>
          <a:p>
            <a:pPr marL="0" indent="0">
              <a:buNone/>
            </a:pP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Bedford, D. (2009) </a:t>
            </a:r>
            <a:r>
              <a:rPr lang="en-GB" altLang="cy-GB" sz="1400" i="1" kern="0" dirty="0">
                <a:solidFill>
                  <a:srgbClr val="000000"/>
                </a:solidFill>
                <a:latin typeface="Arial" panose="020B0604020202020204" pitchFamily="34" charset="0"/>
                <a:ea typeface="ＭＳ Ｐゴシック" charset="-128"/>
                <a:cs typeface="Arial" panose="020B0604020202020204" pitchFamily="34" charset="0"/>
              </a:rPr>
              <a:t>Study skills for part-time students</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Harlow: Prentice Hall.</a:t>
            </a:r>
          </a:p>
          <a:p>
            <a:pPr marL="0" indent="0">
              <a:buNone/>
            </a:pP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Britton, B.K. and </a:t>
            </a:r>
            <a:r>
              <a:rPr lang="en-GB" altLang="cy-GB" sz="1400" kern="0" dirty="0" err="1">
                <a:solidFill>
                  <a:srgbClr val="000000"/>
                </a:solidFill>
                <a:latin typeface="Arial" panose="020B0604020202020204" pitchFamily="34" charset="0"/>
                <a:ea typeface="ＭＳ Ｐゴシック" charset="-128"/>
                <a:cs typeface="Arial" panose="020B0604020202020204" pitchFamily="34" charset="0"/>
              </a:rPr>
              <a:t>Tesser</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A. (1991) ‘Effects on Time-management Practices on college grades’, Journal of educational psychology, 83, 405-410. Available at: </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hlinkClick r:id="rId3"/>
              </a:rPr>
              <a:t>https://journals.sagepub.com/doi.10.1177/2158244018824506#bibr3-2158244018824506</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(Accessed: 27 September 2023). </a:t>
            </a:r>
          </a:p>
          <a:p>
            <a:pPr marL="0" indent="0">
              <a:buNone/>
            </a:pP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Cottrell, S. (2019) </a:t>
            </a:r>
            <a:r>
              <a:rPr lang="en-GB" altLang="cy-GB" sz="1400" i="1" kern="0" dirty="0">
                <a:solidFill>
                  <a:srgbClr val="000000"/>
                </a:solidFill>
                <a:latin typeface="Arial" panose="020B0604020202020204" pitchFamily="34" charset="0"/>
                <a:ea typeface="ＭＳ Ｐゴシック" charset="-128"/>
                <a:cs typeface="Arial" panose="020B0604020202020204" pitchFamily="34" charset="0"/>
              </a:rPr>
              <a:t>The study skills handbook</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5</a:t>
            </a:r>
            <a:r>
              <a:rPr lang="en-GB" altLang="cy-GB" sz="1400" kern="0" baseline="30000" dirty="0">
                <a:solidFill>
                  <a:srgbClr val="000000"/>
                </a:solidFill>
                <a:latin typeface="Arial" panose="020B0604020202020204" pitchFamily="34" charset="0"/>
                <a:ea typeface="ＭＳ Ｐゴシック" charset="-128"/>
                <a:cs typeface="Arial" panose="020B0604020202020204" pitchFamily="34" charset="0"/>
              </a:rPr>
              <a:t>th</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a:t>
            </a:r>
            <a:r>
              <a:rPr lang="en-GB" altLang="cy-GB" sz="1400" kern="0" dirty="0" err="1">
                <a:solidFill>
                  <a:srgbClr val="000000"/>
                </a:solidFill>
                <a:latin typeface="Arial" panose="020B0604020202020204" pitchFamily="34" charset="0"/>
                <a:ea typeface="ＭＳ Ｐゴシック" charset="-128"/>
                <a:cs typeface="Arial" panose="020B0604020202020204" pitchFamily="34" charset="0"/>
              </a:rPr>
              <a:t>edn</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London: Red Globe Press.</a:t>
            </a:r>
          </a:p>
          <a:p>
            <a:pPr marL="0" indent="0">
              <a:buNone/>
            </a:pP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Mende, S., </a:t>
            </a:r>
            <a:r>
              <a:rPr lang="en-GB" altLang="cy-GB" sz="1400" kern="0" dirty="0" err="1">
                <a:solidFill>
                  <a:srgbClr val="000000"/>
                </a:solidFill>
                <a:latin typeface="Arial" panose="020B0604020202020204" pitchFamily="34" charset="0"/>
                <a:ea typeface="ＭＳ Ｐゴシック" charset="-128"/>
                <a:cs typeface="Arial" panose="020B0604020202020204" pitchFamily="34" charset="0"/>
              </a:rPr>
              <a:t>Proske</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A. and </a:t>
            </a:r>
            <a:r>
              <a:rPr lang="en-GB" altLang="cy-GB" sz="1400" kern="0" dirty="0" err="1">
                <a:solidFill>
                  <a:srgbClr val="000000"/>
                </a:solidFill>
                <a:latin typeface="Arial" panose="020B0604020202020204" pitchFamily="34" charset="0"/>
                <a:ea typeface="ＭＳ Ｐゴシック" charset="-128"/>
                <a:cs typeface="Arial" panose="020B0604020202020204" pitchFamily="34" charset="0"/>
              </a:rPr>
              <a:t>Narciss</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S. (2021) ‘Individual preparation for collaborative learning’, </a:t>
            </a:r>
            <a:r>
              <a:rPr lang="en-GB" altLang="cy-GB" sz="1400" i="1" kern="0" dirty="0">
                <a:solidFill>
                  <a:srgbClr val="000000"/>
                </a:solidFill>
                <a:latin typeface="Arial" panose="020B0604020202020204" pitchFamily="34" charset="0"/>
                <a:ea typeface="ＭＳ Ｐゴシック" charset="-128"/>
                <a:cs typeface="Arial" panose="020B0604020202020204" pitchFamily="34" charset="0"/>
              </a:rPr>
              <a:t>Taylor and Francis Online, </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56:1, pp 29-53. Available at: </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hlinkClick r:id="rId4"/>
              </a:rPr>
              <a:t>https://www.tandfonline.com/doi/full/10.1080/004661520.2020.1828086</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 (Accessed: 20 September 2023).</a:t>
            </a:r>
          </a:p>
          <a:p>
            <a:pPr marL="0" indent="0">
              <a:buNone/>
            </a:pP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Moore, S. (2010) </a:t>
            </a:r>
            <a:r>
              <a:rPr lang="en-GB" altLang="cy-GB" sz="1400" i="1" kern="0" dirty="0">
                <a:solidFill>
                  <a:srgbClr val="000000"/>
                </a:solidFill>
                <a:latin typeface="Arial" panose="020B0604020202020204" pitchFamily="34" charset="0"/>
                <a:ea typeface="ＭＳ Ｐゴシック" charset="-128"/>
                <a:cs typeface="Arial" panose="020B0604020202020204" pitchFamily="34" charset="0"/>
              </a:rPr>
              <a:t>The ultimate study skills handbook. </a:t>
            </a:r>
            <a:r>
              <a:rPr lang="en-GB" altLang="cy-GB" sz="1400" kern="0" dirty="0">
                <a:solidFill>
                  <a:srgbClr val="000000"/>
                </a:solidFill>
                <a:latin typeface="Arial" panose="020B0604020202020204" pitchFamily="34" charset="0"/>
                <a:ea typeface="ＭＳ Ｐゴシック" charset="-128"/>
                <a:cs typeface="Arial" panose="020B0604020202020204" pitchFamily="34" charset="0"/>
              </a:rPr>
              <a:t>Maidenhead, England: Open University Press.</a:t>
            </a:r>
          </a:p>
          <a:p>
            <a:pPr marL="0" indent="0">
              <a:buNone/>
            </a:pPr>
            <a:r>
              <a:rPr lang="en-GB" sz="1400" dirty="0">
                <a:latin typeface="Arial" panose="020B0604020202020204" pitchFamily="34" charset="0"/>
                <a:cs typeface="Arial" panose="020B0604020202020204" pitchFamily="34" charset="0"/>
              </a:rPr>
              <a:t>Pears, R. (2022) </a:t>
            </a:r>
            <a:r>
              <a:rPr lang="en-GB" sz="1400" i="1" dirty="0">
                <a:latin typeface="Arial" panose="020B0604020202020204" pitchFamily="34" charset="0"/>
                <a:cs typeface="Arial" panose="020B0604020202020204" pitchFamily="34" charset="0"/>
              </a:rPr>
              <a:t>Cite them right: the essential referencing guide</a:t>
            </a:r>
            <a:r>
              <a:rPr lang="en-GB" sz="1400" dirty="0">
                <a:latin typeface="Arial" panose="020B0604020202020204" pitchFamily="34" charset="0"/>
                <a:cs typeface="Arial" panose="020B0604020202020204" pitchFamily="34" charset="0"/>
              </a:rPr>
              <a:t>. 12</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edn</a:t>
            </a:r>
            <a:r>
              <a:rPr lang="en-GB" sz="1400" dirty="0">
                <a:latin typeface="Arial" panose="020B0604020202020204" pitchFamily="34" charset="0"/>
                <a:cs typeface="Arial" panose="020B0604020202020204" pitchFamily="34" charset="0"/>
              </a:rPr>
              <a:t>. New York: Bloomsbury Academic.</a:t>
            </a:r>
          </a:p>
          <a:p>
            <a:pPr marL="0" indent="0">
              <a:buNone/>
            </a:pPr>
            <a:r>
              <a:rPr lang="en-GB" sz="1400" dirty="0">
                <a:latin typeface="Arial" panose="020B0604020202020204" pitchFamily="34" charset="0"/>
                <a:cs typeface="Arial" panose="020B0604020202020204" pitchFamily="34" charset="0"/>
              </a:rPr>
              <a:t>Pritchard, A. (2008) </a:t>
            </a:r>
            <a:r>
              <a:rPr lang="en-GB" sz="1400" i="1" dirty="0">
                <a:latin typeface="Arial" panose="020B0604020202020204" pitchFamily="34" charset="0"/>
                <a:cs typeface="Arial" panose="020B0604020202020204" pitchFamily="34" charset="0"/>
              </a:rPr>
              <a:t>Studying and learning at university: vital skills for success in your degree</a:t>
            </a:r>
            <a:r>
              <a:rPr lang="en-GB" sz="1400" dirty="0">
                <a:latin typeface="Arial" panose="020B0604020202020204" pitchFamily="34" charset="0"/>
                <a:cs typeface="Arial" panose="020B0604020202020204" pitchFamily="34" charset="0"/>
              </a:rPr>
              <a:t>. Los Angeles, CA: Sage Publications.</a:t>
            </a:r>
          </a:p>
          <a:p>
            <a:pPr marL="0" indent="0">
              <a:buNone/>
            </a:pPr>
            <a:r>
              <a:rPr lang="en-GB" sz="1400" dirty="0">
                <a:latin typeface="Arial" panose="020B0604020202020204" pitchFamily="34" charset="0"/>
                <a:cs typeface="Arial" panose="020B0604020202020204" pitchFamily="34" charset="0"/>
              </a:rPr>
              <a:t>Roessingh, H. (2020) ‘Note-taking by Hand: A powerful tool to support memory’, </a:t>
            </a:r>
            <a:r>
              <a:rPr lang="en-GB" sz="1400" i="1" dirty="0">
                <a:latin typeface="Arial" panose="020B0604020202020204" pitchFamily="34" charset="0"/>
                <a:cs typeface="Arial" panose="020B0604020202020204" pitchFamily="34" charset="0"/>
              </a:rPr>
              <a:t>The Conversation. </a:t>
            </a:r>
            <a:r>
              <a:rPr lang="en-GB" sz="1400" dirty="0">
                <a:latin typeface="Arial" panose="020B0604020202020204" pitchFamily="34" charset="0"/>
                <a:cs typeface="Arial" panose="020B0604020202020204" pitchFamily="34" charset="0"/>
              </a:rPr>
              <a:t>Available at:</a:t>
            </a:r>
          </a:p>
          <a:p>
            <a:pPr marL="0" indent="0">
              <a:buNone/>
            </a:pPr>
            <a:r>
              <a:rPr lang="en-GB" sz="1400" dirty="0">
                <a:latin typeface="Arial" panose="020B0604020202020204" pitchFamily="34" charset="0"/>
                <a:cs typeface="Arial" panose="020B0604020202020204" pitchFamily="34" charset="0"/>
                <a:hlinkClick r:id="rId5"/>
              </a:rPr>
              <a:t>https://theconversation.com/note-taking-by-hand-a-powerful-tool-to-support-memory-144049</a:t>
            </a:r>
            <a:r>
              <a:rPr lang="en-GB" sz="1400" dirty="0">
                <a:latin typeface="Arial" panose="020B0604020202020204" pitchFamily="34" charset="0"/>
                <a:cs typeface="Arial" panose="020B0604020202020204" pitchFamily="34" charset="0"/>
              </a:rPr>
              <a:t> (Accessed: 20 September 2023).</a:t>
            </a:r>
          </a:p>
          <a:p>
            <a:pPr marL="0" indent="0">
              <a:buNone/>
            </a:pPr>
            <a:r>
              <a:rPr lang="en-GB" sz="1400" dirty="0">
                <a:latin typeface="Arial" panose="020B0604020202020204" pitchFamily="34" charset="0"/>
                <a:cs typeface="Arial" panose="020B0604020202020204" pitchFamily="34" charset="0"/>
              </a:rPr>
              <a:t>Day, T. (2018) </a:t>
            </a:r>
            <a:r>
              <a:rPr lang="en-GB" sz="1400" i="1" dirty="0">
                <a:latin typeface="Arial" panose="020B0604020202020204" pitchFamily="34" charset="0"/>
                <a:cs typeface="Arial" panose="020B0604020202020204" pitchFamily="34" charset="0"/>
              </a:rPr>
              <a:t>Success in academic writing.</a:t>
            </a:r>
            <a:r>
              <a:rPr lang="en-GB" sz="1400" dirty="0">
                <a:latin typeface="Arial" panose="020B0604020202020204" pitchFamily="34" charset="0"/>
                <a:cs typeface="Arial" panose="020B0604020202020204" pitchFamily="34" charset="0"/>
              </a:rPr>
              <a:t> 2</a:t>
            </a:r>
            <a:r>
              <a:rPr lang="en-GB" sz="1400" baseline="30000" dirty="0">
                <a:latin typeface="Arial" panose="020B0604020202020204" pitchFamily="34" charset="0"/>
                <a:cs typeface="Arial" panose="020B0604020202020204" pitchFamily="34" charset="0"/>
              </a:rPr>
              <a:t>nd</a:t>
            </a:r>
            <a:r>
              <a:rPr lang="en-GB" sz="1400" dirty="0">
                <a:latin typeface="Arial" panose="020B0604020202020204" pitchFamily="34" charset="0"/>
                <a:cs typeface="Arial" panose="020B0604020202020204" pitchFamily="34" charset="0"/>
              </a:rPr>
              <a:t> edition. Basingstoke, Hampshire: Palgrave Macmillan.  </a:t>
            </a:r>
          </a:p>
          <a:p>
            <a:pPr marL="0" indent="0">
              <a:buNone/>
            </a:pPr>
            <a:r>
              <a:rPr lang="en-GB" sz="1400" dirty="0" err="1">
                <a:latin typeface="Arial" panose="020B0604020202020204" pitchFamily="34" charset="0"/>
                <a:cs typeface="Arial" panose="020B0604020202020204" pitchFamily="34" charset="0"/>
              </a:rPr>
              <a:t>Zilionos</a:t>
            </a:r>
            <a:r>
              <a:rPr lang="en-GB" sz="1400" dirty="0">
                <a:latin typeface="Arial" panose="020B0604020202020204" pitchFamily="34" charset="0"/>
                <a:cs typeface="Arial" panose="020B0604020202020204" pitchFamily="34" charset="0"/>
              </a:rPr>
              <a:t>, G. and Kaiser, A. (2022) ‘The importance of study skills in HE for learners to enhance and develop their studies further’, </a:t>
            </a:r>
            <a:r>
              <a:rPr lang="en-GB" sz="1400" i="1" dirty="0">
                <a:latin typeface="Arial" panose="020B0604020202020204" pitchFamily="34" charset="0"/>
                <a:cs typeface="Arial" panose="020B0604020202020204" pitchFamily="34" charset="0"/>
              </a:rPr>
              <a:t>London School of Science and Technology.</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6"/>
              </a:rPr>
              <a:t>https://www.lsst.ac/blogs/</a:t>
            </a:r>
            <a:r>
              <a:rPr lang="en-GB" sz="1400" dirty="0">
                <a:latin typeface="Arial" panose="020B0604020202020204" pitchFamily="34" charset="0"/>
                <a:cs typeface="Arial" panose="020B0604020202020204" pitchFamily="34" charset="0"/>
              </a:rPr>
              <a:t> (Accessed: 23 September 2023).</a:t>
            </a:r>
          </a:p>
          <a:p>
            <a:pPr marL="0" indent="0">
              <a:buNone/>
            </a:pPr>
            <a:endParaRPr lang="en-GB" sz="1600" dirty="0"/>
          </a:p>
        </p:txBody>
      </p:sp>
    </p:spTree>
    <p:extLst>
      <p:ext uri="{BB962C8B-B14F-4D97-AF65-F5344CB8AC3E}">
        <p14:creationId xmlns:p14="http://schemas.microsoft.com/office/powerpoint/2010/main" val="19756317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TotalTime>
  <Words>691</Words>
  <Application>Microsoft Office PowerPoint</Application>
  <PresentationFormat>Widescreen</PresentationFormat>
  <Paragraphs>28</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Skills and attributes that contribute towards effective study skills </vt:lpstr>
      <vt:lpstr>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Skills and personal qualities that contribute to the development of critical thinking. </dc:title>
  <dc:creator>Rachel Iles</dc:creator>
  <cp:lastModifiedBy>Becky Hayde</cp:lastModifiedBy>
  <cp:revision>5</cp:revision>
  <dcterms:created xsi:type="dcterms:W3CDTF">2022-10-20T08:48:00Z</dcterms:created>
  <dcterms:modified xsi:type="dcterms:W3CDTF">2023-09-28T16:27:53Z</dcterms:modified>
</cp:coreProperties>
</file>