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422" r:id="rId6"/>
    <p:sldId id="427" r:id="rId7"/>
    <p:sldId id="433" r:id="rId8"/>
    <p:sldId id="500" r:id="rId9"/>
    <p:sldId id="501" r:id="rId10"/>
    <p:sldId id="502" r:id="rId11"/>
    <p:sldId id="503" r:id="rId12"/>
    <p:sldId id="504" r:id="rId13"/>
    <p:sldId id="506" r:id="rId14"/>
    <p:sldId id="511" r:id="rId15"/>
    <p:sldId id="513" r:id="rId16"/>
    <p:sldId id="512" r:id="rId17"/>
    <p:sldId id="505" r:id="rId18"/>
    <p:sldId id="507" r:id="rId19"/>
    <p:sldId id="509" r:id="rId20"/>
    <p:sldId id="508" r:id="rId21"/>
    <p:sldId id="510" r:id="rId22"/>
    <p:sldId id="514" r:id="rId23"/>
    <p:sldId id="515" r:id="rId24"/>
    <p:sldId id="516" r:id="rId25"/>
    <p:sldId id="517" r:id="rId26"/>
    <p:sldId id="518" r:id="rId27"/>
    <p:sldId id="519" r:id="rId28"/>
    <p:sldId id="520" r:id="rId29"/>
    <p:sldId id="521" r:id="rId30"/>
    <p:sldId id="522" r:id="rId31"/>
    <p:sldId id="524" r:id="rId32"/>
    <p:sldId id="525" r:id="rId33"/>
    <p:sldId id="526" r:id="rId34"/>
    <p:sldId id="523" r:id="rId35"/>
    <p:sldId id="527" r:id="rId36"/>
    <p:sldId id="528" r:id="rId37"/>
    <p:sldId id="530" r:id="rId38"/>
    <p:sldId id="529" r:id="rId39"/>
    <p:sldId id="531"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92" d="100"/>
          <a:sy n="92" d="100"/>
        </p:scale>
        <p:origin x="215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30/10/2019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30/10/2019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a:t>
            </a:r>
          </a:p>
        </p:txBody>
      </p:sp>
      <p:sp>
        <p:nvSpPr>
          <p:cNvPr id="3" name="Content Placeholder 2"/>
          <p:cNvSpPr>
            <a:spLocks noGrp="1"/>
          </p:cNvSpPr>
          <p:nvPr>
            <p:ph sz="half" idx="1"/>
          </p:nvPr>
        </p:nvSpPr>
        <p:spPr/>
        <p:txBody>
          <a:bodyPr/>
          <a:lstStyle/>
          <a:p>
            <a:r>
              <a:rPr lang="en-GB" dirty="0"/>
              <a:t>The God Controversy </a:t>
            </a:r>
          </a:p>
          <a:p>
            <a:pPr lvl="1"/>
            <a:r>
              <a:rPr lang="en-GB" dirty="0"/>
              <a:t>The debate about the existence of a supreme being in pre-Christian indigenous religions </a:t>
            </a:r>
          </a:p>
          <a:p>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664200" y="2041848"/>
            <a:ext cx="2220168" cy="3330252"/>
          </a:xfrm>
        </p:spPr>
      </p:pic>
    </p:spTree>
    <p:extLst>
      <p:ext uri="{BB962C8B-B14F-4D97-AF65-F5344CB8AC3E}">
        <p14:creationId xmlns:p14="http://schemas.microsoft.com/office/powerpoint/2010/main" val="2117669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Suggested Readings</a:t>
            </a:r>
            <a:r>
              <a:rPr lang="en-GB" dirty="0"/>
              <a:t>: </a:t>
            </a:r>
          </a:p>
        </p:txBody>
      </p:sp>
      <p:sp>
        <p:nvSpPr>
          <p:cNvPr id="3" name="Content Placeholder 2"/>
          <p:cNvSpPr>
            <a:spLocks noGrp="1"/>
          </p:cNvSpPr>
          <p:nvPr>
            <p:ph idx="1"/>
          </p:nvPr>
        </p:nvSpPr>
        <p:spPr/>
        <p:txBody>
          <a:bodyPr/>
          <a:lstStyle/>
          <a:p>
            <a:r>
              <a:rPr lang="en-GB" dirty="0"/>
              <a:t>Cox, J.L., </a:t>
            </a:r>
            <a:r>
              <a:rPr lang="en-GB" i="1" dirty="0"/>
              <a:t>The Invention of God in Indigenous Societies</a:t>
            </a:r>
            <a:r>
              <a:rPr lang="en-GB" dirty="0"/>
              <a:t> (Durham: Acumen, 2014).</a:t>
            </a:r>
          </a:p>
          <a:p>
            <a:endParaRPr lang="en-GB"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56176" y="2850233"/>
            <a:ext cx="1778000" cy="2667000"/>
          </a:xfrm>
          <a:prstGeom prst="rect">
            <a:avLst/>
          </a:prstGeom>
        </p:spPr>
      </p:pic>
    </p:spTree>
    <p:extLst>
      <p:ext uri="{BB962C8B-B14F-4D97-AF65-F5344CB8AC3E}">
        <p14:creationId xmlns:p14="http://schemas.microsoft.com/office/powerpoint/2010/main" val="72280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today </a:t>
            </a:r>
          </a:p>
        </p:txBody>
      </p:sp>
      <p:sp>
        <p:nvSpPr>
          <p:cNvPr id="3" name="Content Placeholder 2"/>
          <p:cNvSpPr>
            <a:spLocks noGrp="1"/>
          </p:cNvSpPr>
          <p:nvPr>
            <p:ph idx="1"/>
          </p:nvPr>
        </p:nvSpPr>
        <p:spPr/>
        <p:txBody>
          <a:bodyPr/>
          <a:lstStyle/>
          <a:p>
            <a:pPr marL="514350" indent="-514350">
              <a:buFont typeface="+mj-lt"/>
              <a:buAutoNum type="arabicPeriod"/>
            </a:pPr>
            <a:r>
              <a:rPr lang="en-GB" dirty="0"/>
              <a:t>Introduction – What is the Problem? </a:t>
            </a:r>
          </a:p>
          <a:p>
            <a:pPr marL="514350" indent="-514350">
              <a:buFont typeface="+mj-lt"/>
              <a:buAutoNum type="arabicPeriod"/>
            </a:pPr>
            <a:r>
              <a:rPr lang="en-GB" dirty="0" smtClean="0"/>
              <a:t>Shona </a:t>
            </a:r>
            <a:r>
              <a:rPr lang="en-GB" dirty="0"/>
              <a:t>in Zimbabwe </a:t>
            </a:r>
          </a:p>
          <a:p>
            <a:pPr marL="514350" indent="-514350">
              <a:buFont typeface="+mj-lt"/>
              <a:buAutoNum type="arabicPeriod"/>
            </a:pPr>
            <a:r>
              <a:rPr lang="en-GB" dirty="0" err="1" smtClean="0"/>
              <a:t>Yupiit</a:t>
            </a:r>
            <a:r>
              <a:rPr lang="en-GB" dirty="0" smtClean="0"/>
              <a:t> </a:t>
            </a:r>
            <a:r>
              <a:rPr lang="en-GB" dirty="0"/>
              <a:t>in </a:t>
            </a:r>
            <a:r>
              <a:rPr lang="en-GB" dirty="0" smtClean="0"/>
              <a:t>Alaska</a:t>
            </a:r>
          </a:p>
          <a:p>
            <a:pPr marL="514350" indent="-514350">
              <a:buFont typeface="+mj-lt"/>
              <a:buAutoNum type="arabicPeriod"/>
            </a:pPr>
            <a:r>
              <a:rPr lang="en-GB" dirty="0" smtClean="0"/>
              <a:t>Maori in New Zealand (TED lecture)</a:t>
            </a:r>
            <a:endParaRPr lang="en-GB" dirty="0" smtClean="0"/>
          </a:p>
          <a:p>
            <a:pPr marL="514350" indent="-514350">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1493414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Introduction</a:t>
            </a:r>
          </a:p>
        </p:txBody>
      </p:sp>
      <p:sp>
        <p:nvSpPr>
          <p:cNvPr id="3" name="Content Placeholder 2"/>
          <p:cNvSpPr>
            <a:spLocks noGrp="1"/>
          </p:cNvSpPr>
          <p:nvPr>
            <p:ph idx="1"/>
          </p:nvPr>
        </p:nvSpPr>
        <p:spPr>
          <a:xfrm>
            <a:off x="685800" y="1556792"/>
            <a:ext cx="5398368" cy="4539208"/>
          </a:xfrm>
        </p:spPr>
        <p:txBody>
          <a:bodyPr>
            <a:normAutofit/>
          </a:bodyPr>
          <a:lstStyle/>
          <a:p>
            <a:r>
              <a:rPr lang="en-GB" dirty="0"/>
              <a:t>What is the God controversy? </a:t>
            </a:r>
          </a:p>
          <a:p>
            <a:pPr lvl="1"/>
            <a:r>
              <a:rPr lang="en-GB" dirty="0"/>
              <a:t>Feature of deities in indigenous religions </a:t>
            </a:r>
          </a:p>
          <a:p>
            <a:pPr lvl="2"/>
            <a:r>
              <a:rPr lang="en-GB" dirty="0"/>
              <a:t>in comparison to god in monotheistic religions</a:t>
            </a:r>
          </a:p>
          <a:p>
            <a:pPr lvl="1"/>
            <a:r>
              <a:rPr lang="en-GB" dirty="0"/>
              <a:t>Origin of the idea of god as creator </a:t>
            </a:r>
          </a:p>
          <a:p>
            <a:pPr lvl="2"/>
            <a:r>
              <a:rPr lang="en-GB" dirty="0"/>
              <a:t>Pre-Christian or later? </a:t>
            </a:r>
          </a:p>
          <a:p>
            <a:pPr marL="457200" lvl="1" indent="0">
              <a:buNone/>
            </a:pP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0112" y="1268760"/>
            <a:ext cx="3028950" cy="2543175"/>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76256" y="4005954"/>
            <a:ext cx="1276350" cy="1828800"/>
          </a:xfrm>
          <a:prstGeom prst="rect">
            <a:avLst/>
          </a:prstGeom>
        </p:spPr>
      </p:pic>
    </p:spTree>
    <p:extLst>
      <p:ext uri="{BB962C8B-B14F-4D97-AF65-F5344CB8AC3E}">
        <p14:creationId xmlns:p14="http://schemas.microsoft.com/office/powerpoint/2010/main" val="1428177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Okot</a:t>
            </a:r>
            <a:r>
              <a:rPr lang="en-GB" dirty="0"/>
              <a:t> </a:t>
            </a:r>
            <a:r>
              <a:rPr lang="en-GB" dirty="0" err="1"/>
              <a:t>p’Bitik</a:t>
            </a:r>
            <a:r>
              <a:rPr lang="en-GB" dirty="0"/>
              <a:t> (Ugandan philosopher)</a:t>
            </a:r>
          </a:p>
        </p:txBody>
      </p:sp>
      <p:sp>
        <p:nvSpPr>
          <p:cNvPr id="3" name="Content Placeholder 2"/>
          <p:cNvSpPr>
            <a:spLocks noGrp="1"/>
          </p:cNvSpPr>
          <p:nvPr>
            <p:ph idx="1"/>
          </p:nvPr>
        </p:nvSpPr>
        <p:spPr/>
        <p:txBody>
          <a:bodyPr>
            <a:normAutofit fontScale="92500"/>
          </a:bodyPr>
          <a:lstStyle/>
          <a:p>
            <a:r>
              <a:rPr lang="en-GB" dirty="0"/>
              <a:t>“When students of African religions describe African deities as eternal, omnipresent, omnipotent, omniscient, etc. they intimate that African deities have identical attributes with those of the Christian God.”</a:t>
            </a:r>
          </a:p>
          <a:p>
            <a:r>
              <a:rPr lang="en-GB" dirty="0"/>
              <a:t>But such conclusions, as he writes later, are “absurd and misleading.” (quoted in Cox, p. 1)</a:t>
            </a:r>
          </a:p>
        </p:txBody>
      </p:sp>
    </p:spTree>
    <p:extLst>
      <p:ext uri="{BB962C8B-B14F-4D97-AF65-F5344CB8AC3E}">
        <p14:creationId xmlns:p14="http://schemas.microsoft.com/office/powerpoint/2010/main" val="1607140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Invention of Tradition? </a:t>
            </a:r>
          </a:p>
        </p:txBody>
      </p:sp>
      <p:sp>
        <p:nvSpPr>
          <p:cNvPr id="3" name="Content Placeholder 2"/>
          <p:cNvSpPr>
            <a:spLocks noGrp="1"/>
          </p:cNvSpPr>
          <p:nvPr>
            <p:ph idx="1"/>
          </p:nvPr>
        </p:nvSpPr>
        <p:spPr/>
        <p:txBody>
          <a:bodyPr/>
          <a:lstStyle/>
          <a:p>
            <a:r>
              <a:rPr lang="en-GB" dirty="0"/>
              <a:t>But can we conclude from his comments that … </a:t>
            </a:r>
          </a:p>
          <a:p>
            <a:r>
              <a:rPr lang="en-GB" dirty="0"/>
              <a:t>“The African deities of the books, clothed with the attributes of the Christian God, are, in the main, creations of the students of African religions.” (</a:t>
            </a:r>
            <a:r>
              <a:rPr lang="en-GB" dirty="0" err="1"/>
              <a:t>p’Bitek</a:t>
            </a:r>
            <a:r>
              <a:rPr lang="en-GB" dirty="0"/>
              <a:t>, quoted in Cox, p. 1) </a:t>
            </a:r>
          </a:p>
          <a:p>
            <a:endParaRPr lang="en-GB" dirty="0"/>
          </a:p>
        </p:txBody>
      </p:sp>
    </p:spTree>
    <p:extLst>
      <p:ext uri="{BB962C8B-B14F-4D97-AF65-F5344CB8AC3E}">
        <p14:creationId xmlns:p14="http://schemas.microsoft.com/office/powerpoint/2010/main" val="281001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Is the presence of a creator God the result of missionaries asking the question “who created you?” which was difficult to translated into local languages? </a:t>
            </a:r>
          </a:p>
          <a:p>
            <a:pPr marL="0" indent="0">
              <a:buNone/>
            </a:pPr>
            <a:r>
              <a:rPr lang="en-GB" dirty="0"/>
              <a:t>  </a:t>
            </a:r>
          </a:p>
        </p:txBody>
      </p:sp>
    </p:spTree>
    <p:extLst>
      <p:ext uri="{BB962C8B-B14F-4D97-AF65-F5344CB8AC3E}">
        <p14:creationId xmlns:p14="http://schemas.microsoft.com/office/powerpoint/2010/main" val="1085258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764704"/>
            <a:ext cx="7772400" cy="5331296"/>
          </a:xfrm>
        </p:spPr>
        <p:txBody>
          <a:bodyPr>
            <a:normAutofit/>
          </a:bodyPr>
          <a:lstStyle/>
          <a:p>
            <a:r>
              <a:rPr lang="en-GB" dirty="0" err="1"/>
              <a:t>p’Bitek</a:t>
            </a:r>
            <a:r>
              <a:rPr lang="en-GB" dirty="0"/>
              <a:t> criticised in particular African theologians such as John </a:t>
            </a:r>
            <a:r>
              <a:rPr lang="en-GB" dirty="0" err="1"/>
              <a:t>Mbiti</a:t>
            </a:r>
            <a:r>
              <a:rPr lang="en-GB" dirty="0"/>
              <a:t> who insisted that African traditional religions contained a universal belief in the Supreme Being.</a:t>
            </a:r>
          </a:p>
          <a:p>
            <a:r>
              <a:rPr lang="en-GB" dirty="0" err="1"/>
              <a:t>Mbiti</a:t>
            </a:r>
            <a:r>
              <a:rPr lang="en-GB" dirty="0"/>
              <a:t> and others had two reasons (according to </a:t>
            </a:r>
            <a:r>
              <a:rPr lang="en-GB" dirty="0" err="1"/>
              <a:t>p’Bitek</a:t>
            </a:r>
            <a:r>
              <a:rPr lang="en-GB" dirty="0"/>
              <a:t>):</a:t>
            </a:r>
          </a:p>
          <a:p>
            <a:pPr lvl="1"/>
            <a:r>
              <a:rPr lang="en-GB" dirty="0"/>
              <a:t>To prepare ATR for the Christian message </a:t>
            </a:r>
          </a:p>
          <a:p>
            <a:pPr lvl="1"/>
            <a:r>
              <a:rPr lang="en-GB" dirty="0"/>
              <a:t>To show that followers of ATR are not ‘inferior’ </a:t>
            </a:r>
          </a:p>
        </p:txBody>
      </p:sp>
    </p:spTree>
    <p:extLst>
      <p:ext uri="{BB962C8B-B14F-4D97-AF65-F5344CB8AC3E}">
        <p14:creationId xmlns:p14="http://schemas.microsoft.com/office/powerpoint/2010/main" val="245826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smtClean="0"/>
              <a:t>The </a:t>
            </a:r>
            <a:r>
              <a:rPr lang="en-GB" dirty="0"/>
              <a:t>Shona in Zimbabwe</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012160" y="2505075"/>
            <a:ext cx="2466975" cy="1847850"/>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2276872"/>
            <a:ext cx="1847850" cy="2466975"/>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10000" y="2551054"/>
            <a:ext cx="1524000" cy="2219325"/>
          </a:xfrm>
          <a:prstGeom prst="rect">
            <a:avLst/>
          </a:prstGeom>
        </p:spPr>
      </p:pic>
    </p:spTree>
    <p:extLst>
      <p:ext uri="{BB962C8B-B14F-4D97-AF65-F5344CB8AC3E}">
        <p14:creationId xmlns:p14="http://schemas.microsoft.com/office/powerpoint/2010/main" val="3114762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764704"/>
            <a:ext cx="4534272" cy="5331296"/>
          </a:xfrm>
        </p:spPr>
        <p:txBody>
          <a:bodyPr/>
          <a:lstStyle/>
          <a:p>
            <a:r>
              <a:rPr lang="en-GB" sz="2800" dirty="0"/>
              <a:t>Shona speaking population makes the  majority of Zimbabwe’s 13 million people (80%  are Shona)</a:t>
            </a:r>
          </a:p>
          <a:p>
            <a:pPr lvl="1"/>
            <a:r>
              <a:rPr lang="en-GB" dirty="0"/>
              <a:t>But sub-divided in various groups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28184" y="3429000"/>
            <a:ext cx="1943100" cy="15240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39006" y="1124744"/>
            <a:ext cx="2592288" cy="1728192"/>
          </a:xfrm>
          <a:prstGeom prst="rect">
            <a:avLst/>
          </a:prstGeom>
        </p:spPr>
      </p:pic>
    </p:spTree>
    <p:extLst>
      <p:ext uri="{BB962C8B-B14F-4D97-AF65-F5344CB8AC3E}">
        <p14:creationId xmlns:p14="http://schemas.microsoft.com/office/powerpoint/2010/main" val="530553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t>
            </a:r>
          </a:p>
        </p:txBody>
      </p:sp>
      <p:sp>
        <p:nvSpPr>
          <p:cNvPr id="3" name="Content Placeholder 2"/>
          <p:cNvSpPr>
            <a:spLocks noGrp="1"/>
          </p:cNvSpPr>
          <p:nvPr>
            <p:ph idx="1"/>
          </p:nvPr>
        </p:nvSpPr>
        <p:spPr/>
        <p:txBody>
          <a:bodyPr>
            <a:normAutofit lnSpcReduction="10000"/>
          </a:bodyPr>
          <a:lstStyle/>
          <a:p>
            <a:r>
              <a:rPr lang="en-GB" dirty="0"/>
              <a:t>In the early 1400s Shona groups formed a state separate from Zimbabwe under the </a:t>
            </a:r>
            <a:r>
              <a:rPr lang="en-GB" dirty="0" err="1"/>
              <a:t>Mutapa</a:t>
            </a:r>
            <a:r>
              <a:rPr lang="en-GB" dirty="0"/>
              <a:t> dynasty </a:t>
            </a:r>
          </a:p>
          <a:p>
            <a:r>
              <a:rPr lang="en-GB" dirty="0"/>
              <a:t>Portuguese traders arrived at the East African coast in the 16</a:t>
            </a:r>
            <a:r>
              <a:rPr lang="en-GB" baseline="30000" dirty="0"/>
              <a:t>th</a:t>
            </a:r>
            <a:r>
              <a:rPr lang="en-GB" dirty="0"/>
              <a:t> century and weakened the state  </a:t>
            </a:r>
          </a:p>
          <a:p>
            <a:pPr lvl="1"/>
            <a:r>
              <a:rPr lang="en-GB" dirty="0"/>
              <a:t>-&gt; lost influence in the 17</a:t>
            </a:r>
            <a:r>
              <a:rPr lang="en-GB" baseline="30000" dirty="0"/>
              <a:t>th</a:t>
            </a:r>
            <a:r>
              <a:rPr lang="en-GB" dirty="0"/>
              <a:t> century though existed until the late 19</a:t>
            </a:r>
            <a:r>
              <a:rPr lang="en-GB" baseline="30000" dirty="0"/>
              <a:t>th</a:t>
            </a:r>
            <a:r>
              <a:rPr lang="en-GB" dirty="0"/>
              <a:t> century </a:t>
            </a:r>
          </a:p>
        </p:txBody>
      </p:sp>
    </p:spTree>
    <p:extLst>
      <p:ext uri="{BB962C8B-B14F-4D97-AF65-F5344CB8AC3E}">
        <p14:creationId xmlns:p14="http://schemas.microsoft.com/office/powerpoint/2010/main" val="3759627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 </a:t>
            </a:r>
          </a:p>
        </p:txBody>
      </p:sp>
      <p:sp>
        <p:nvSpPr>
          <p:cNvPr id="3" name="Content Placeholder 2"/>
          <p:cNvSpPr>
            <a:spLocks noGrp="1"/>
          </p:cNvSpPr>
          <p:nvPr>
            <p:ph idx="1"/>
          </p:nvPr>
        </p:nvSpPr>
        <p:spPr>
          <a:xfrm>
            <a:off x="685800" y="1981200"/>
            <a:ext cx="6694512" cy="4114800"/>
          </a:xfrm>
        </p:spPr>
        <p:txBody>
          <a:bodyPr/>
          <a:lstStyle/>
          <a:p>
            <a:r>
              <a:rPr lang="en-GB" sz="2800" dirty="0"/>
              <a:t>Traditional social organization still in place </a:t>
            </a:r>
          </a:p>
          <a:p>
            <a:pPr lvl="1"/>
            <a:r>
              <a:rPr lang="en-GB" sz="2400" dirty="0"/>
              <a:t>Chief on top of hierarchy, looks after traditional religious practices with headsmen (village level) and elders (family level)</a:t>
            </a:r>
          </a:p>
          <a:p>
            <a:pPr lvl="1"/>
            <a:r>
              <a:rPr lang="en-GB" sz="2400" dirty="0"/>
              <a:t>Social hierarchy mirrored by hierarchy in the spirit world with the chief’s ancestors on top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20272" y="933450"/>
            <a:ext cx="1838325" cy="2495550"/>
          </a:xfrm>
          <a:prstGeom prst="rect">
            <a:avLst/>
          </a:prstGeom>
        </p:spPr>
      </p:pic>
    </p:spTree>
    <p:extLst>
      <p:ext uri="{BB962C8B-B14F-4D97-AF65-F5344CB8AC3E}">
        <p14:creationId xmlns:p14="http://schemas.microsoft.com/office/powerpoint/2010/main" val="3258929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Mwari</a:t>
            </a:r>
            <a:r>
              <a:rPr lang="en-GB" dirty="0"/>
              <a:t> </a:t>
            </a:r>
          </a:p>
        </p:txBody>
      </p:sp>
      <p:sp>
        <p:nvSpPr>
          <p:cNvPr id="3" name="Content Placeholder 2"/>
          <p:cNvSpPr>
            <a:spLocks noGrp="1"/>
          </p:cNvSpPr>
          <p:nvPr>
            <p:ph idx="1"/>
          </p:nvPr>
        </p:nvSpPr>
        <p:spPr/>
        <p:txBody>
          <a:bodyPr/>
          <a:lstStyle/>
          <a:p>
            <a:r>
              <a:rPr lang="en-GB" dirty="0"/>
              <a:t>= used since the 1960s  by Shona-speaking Christians as equivalent to God the Father of our Lord Jesus Christ, the Supreme Being, God the Creator </a:t>
            </a:r>
          </a:p>
        </p:txBody>
      </p:sp>
    </p:spTree>
    <p:extLst>
      <p:ext uri="{BB962C8B-B14F-4D97-AF65-F5344CB8AC3E}">
        <p14:creationId xmlns:p14="http://schemas.microsoft.com/office/powerpoint/2010/main" val="2688605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Used also by new African churches who refer to God as </a:t>
            </a:r>
            <a:r>
              <a:rPr lang="en-GB" dirty="0" err="1"/>
              <a:t>Mwari</a:t>
            </a:r>
            <a:r>
              <a:rPr lang="en-GB" dirty="0"/>
              <a:t> Baba (God the Father) or </a:t>
            </a:r>
            <a:r>
              <a:rPr lang="en-GB" dirty="0" err="1"/>
              <a:t>Mwari</a:t>
            </a:r>
            <a:r>
              <a:rPr lang="en-GB" dirty="0"/>
              <a:t> </a:t>
            </a:r>
            <a:r>
              <a:rPr lang="en-GB" dirty="0" err="1"/>
              <a:t>Wokudenga</a:t>
            </a:r>
            <a:r>
              <a:rPr lang="en-GB" dirty="0"/>
              <a:t> (God of Heaven) </a:t>
            </a:r>
          </a:p>
          <a:p>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88174" y="2060848"/>
            <a:ext cx="3556972" cy="2664296"/>
          </a:xfrm>
        </p:spPr>
      </p:pic>
    </p:spTree>
    <p:extLst>
      <p:ext uri="{BB962C8B-B14F-4D97-AF65-F5344CB8AC3E}">
        <p14:creationId xmlns:p14="http://schemas.microsoft.com/office/powerpoint/2010/main" val="3222318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Equating </a:t>
            </a:r>
            <a:r>
              <a:rPr lang="en-GB" dirty="0" err="1"/>
              <a:t>Mwari</a:t>
            </a:r>
            <a:r>
              <a:rPr lang="en-GB" dirty="0"/>
              <a:t> with a universal God has expanded beyond churches into academic writings </a:t>
            </a:r>
          </a:p>
          <a:p>
            <a:pPr lvl="1"/>
            <a:r>
              <a:rPr lang="en-GB" dirty="0"/>
              <a:t>e.g. the historian </a:t>
            </a:r>
            <a:r>
              <a:rPr lang="en-GB" dirty="0" err="1"/>
              <a:t>Nwagi</a:t>
            </a:r>
            <a:r>
              <a:rPr lang="en-GB" dirty="0"/>
              <a:t> </a:t>
            </a:r>
            <a:r>
              <a:rPr lang="en-GB" dirty="0" err="1"/>
              <a:t>Bhebe</a:t>
            </a:r>
            <a:r>
              <a:rPr lang="en-GB" dirty="0"/>
              <a:t> writes that the Shona had a long developed ‘cult’ centred on the High God </a:t>
            </a:r>
            <a:r>
              <a:rPr lang="en-GB" dirty="0" err="1"/>
              <a:t>Mwari</a:t>
            </a:r>
            <a:r>
              <a:rPr lang="en-GB" dirty="0"/>
              <a:t> </a:t>
            </a:r>
          </a:p>
          <a:p>
            <a:pPr lvl="1"/>
            <a:r>
              <a:rPr lang="en-GB" dirty="0"/>
              <a:t>Also included in school curriculum in Zimbabwe (see Cox, p. 68)</a:t>
            </a:r>
          </a:p>
        </p:txBody>
      </p:sp>
    </p:spTree>
    <p:extLst>
      <p:ext uri="{BB962C8B-B14F-4D97-AF65-F5344CB8AC3E}">
        <p14:creationId xmlns:p14="http://schemas.microsoft.com/office/powerpoint/2010/main" val="1453226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a:t>
            </a:r>
          </a:p>
        </p:txBody>
      </p:sp>
      <p:sp>
        <p:nvSpPr>
          <p:cNvPr id="3" name="Content Placeholder 2"/>
          <p:cNvSpPr>
            <a:spLocks noGrp="1"/>
          </p:cNvSpPr>
          <p:nvPr>
            <p:ph idx="1"/>
          </p:nvPr>
        </p:nvSpPr>
        <p:spPr/>
        <p:txBody>
          <a:bodyPr/>
          <a:lstStyle/>
          <a:p>
            <a:r>
              <a:rPr lang="en-GB" dirty="0"/>
              <a:t>Was </a:t>
            </a:r>
            <a:r>
              <a:rPr lang="en-GB" dirty="0" err="1"/>
              <a:t>Mwari</a:t>
            </a:r>
            <a:r>
              <a:rPr lang="en-GB" dirty="0"/>
              <a:t> just an indigenous god who has been taken over into Christianity and elevated to the position of the highest source of the Christian faith?</a:t>
            </a:r>
          </a:p>
        </p:txBody>
      </p:sp>
    </p:spTree>
    <p:extLst>
      <p:ext uri="{BB962C8B-B14F-4D97-AF65-F5344CB8AC3E}">
        <p14:creationId xmlns:p14="http://schemas.microsoft.com/office/powerpoint/2010/main" val="2977837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Michael </a:t>
            </a:r>
            <a:r>
              <a:rPr lang="en-GB" dirty="0" err="1"/>
              <a:t>Bourdillon</a:t>
            </a:r>
            <a:r>
              <a:rPr lang="en-GB" dirty="0"/>
              <a:t> (1976)</a:t>
            </a:r>
          </a:p>
        </p:txBody>
      </p:sp>
      <p:sp>
        <p:nvSpPr>
          <p:cNvPr id="3" name="Content Placeholder 2"/>
          <p:cNvSpPr>
            <a:spLocks noGrp="1"/>
          </p:cNvSpPr>
          <p:nvPr>
            <p:ph idx="1"/>
          </p:nvPr>
        </p:nvSpPr>
        <p:spPr/>
        <p:txBody>
          <a:bodyPr>
            <a:normAutofit lnSpcReduction="10000"/>
          </a:bodyPr>
          <a:lstStyle/>
          <a:p>
            <a:r>
              <a:rPr lang="en-GB" dirty="0"/>
              <a:t>States that the Shona uses numerous names for the High God, including </a:t>
            </a:r>
            <a:r>
              <a:rPr lang="en-GB" dirty="0" err="1"/>
              <a:t>Mwara</a:t>
            </a:r>
            <a:r>
              <a:rPr lang="en-GB" dirty="0"/>
              <a:t> which is a personal name</a:t>
            </a:r>
          </a:p>
          <a:p>
            <a:r>
              <a:rPr lang="en-GB" dirty="0"/>
              <a:t>However, the High God played traditionally little or no role in the religious practice which focused on spirits instead </a:t>
            </a:r>
          </a:p>
          <a:p>
            <a:pPr lvl="1"/>
            <a:r>
              <a:rPr lang="en-GB" dirty="0"/>
              <a:t>In particular territorial spirits associated with a chief’s ancestor lineage </a:t>
            </a:r>
          </a:p>
        </p:txBody>
      </p:sp>
    </p:spTree>
    <p:extLst>
      <p:ext uri="{BB962C8B-B14F-4D97-AF65-F5344CB8AC3E}">
        <p14:creationId xmlns:p14="http://schemas.microsoft.com/office/powerpoint/2010/main" val="3757747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 …</a:t>
            </a:r>
          </a:p>
        </p:txBody>
      </p:sp>
      <p:sp>
        <p:nvSpPr>
          <p:cNvPr id="3" name="Content Placeholder 2"/>
          <p:cNvSpPr>
            <a:spLocks noGrp="1"/>
          </p:cNvSpPr>
          <p:nvPr>
            <p:ph idx="1"/>
          </p:nvPr>
        </p:nvSpPr>
        <p:spPr/>
        <p:txBody>
          <a:bodyPr/>
          <a:lstStyle/>
          <a:p>
            <a:r>
              <a:rPr lang="en-GB" dirty="0"/>
              <a:t>Other scholars connect </a:t>
            </a:r>
            <a:r>
              <a:rPr lang="en-GB" dirty="0" err="1"/>
              <a:t>Mwari</a:t>
            </a:r>
            <a:r>
              <a:rPr lang="en-GB" dirty="0"/>
              <a:t> with the prior state or dynasties that existed in Zimbabwe earlier </a:t>
            </a:r>
          </a:p>
          <a:p>
            <a:pPr lvl="1"/>
            <a:r>
              <a:rPr lang="en-GB" dirty="0"/>
              <a:t>e.g. D.N. Beach writes that </a:t>
            </a:r>
            <a:r>
              <a:rPr lang="en-GB" dirty="0" err="1"/>
              <a:t>Mwari</a:t>
            </a:r>
            <a:r>
              <a:rPr lang="en-GB" dirty="0"/>
              <a:t> was a specifically </a:t>
            </a:r>
            <a:r>
              <a:rPr lang="en-GB" dirty="0" err="1"/>
              <a:t>Rozvi</a:t>
            </a:r>
            <a:r>
              <a:rPr lang="en-GB" dirty="0"/>
              <a:t> High God who was a combination of sky god and ancestral spirit and later it spread from the North to other parts of Zimbabwe </a:t>
            </a:r>
          </a:p>
          <a:p>
            <a:pPr lvl="2"/>
            <a:endParaRPr lang="en-GB" dirty="0"/>
          </a:p>
        </p:txBody>
      </p:sp>
    </p:spTree>
    <p:extLst>
      <p:ext uri="{BB962C8B-B14F-4D97-AF65-F5344CB8AC3E}">
        <p14:creationId xmlns:p14="http://schemas.microsoft.com/office/powerpoint/2010/main" val="1945970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James Cox</a:t>
            </a:r>
          </a:p>
        </p:txBody>
      </p:sp>
      <p:sp>
        <p:nvSpPr>
          <p:cNvPr id="3" name="Content Placeholder 2"/>
          <p:cNvSpPr>
            <a:spLocks noGrp="1"/>
          </p:cNvSpPr>
          <p:nvPr>
            <p:ph idx="1"/>
          </p:nvPr>
        </p:nvSpPr>
        <p:spPr/>
        <p:txBody>
          <a:bodyPr>
            <a:normAutofit lnSpcReduction="10000"/>
          </a:bodyPr>
          <a:lstStyle/>
          <a:p>
            <a:r>
              <a:rPr lang="en-GB" dirty="0"/>
              <a:t>Based on Beach and others Cox concludes that </a:t>
            </a:r>
            <a:r>
              <a:rPr lang="en-GB" dirty="0" err="1"/>
              <a:t>Mwari</a:t>
            </a:r>
            <a:r>
              <a:rPr lang="en-GB" dirty="0"/>
              <a:t> was linked to fertility “in the sense that the senior ancestor spirit is seen as the source of the lineage or kinship group, who continues to care for his children by producing rain that causes crops to come to fruition and the cattle to prosper” (p. 74)</a:t>
            </a:r>
          </a:p>
        </p:txBody>
      </p:sp>
    </p:spTree>
    <p:extLst>
      <p:ext uri="{BB962C8B-B14F-4D97-AF65-F5344CB8AC3E}">
        <p14:creationId xmlns:p14="http://schemas.microsoft.com/office/powerpoint/2010/main" val="2516673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Christian transformation </a:t>
            </a:r>
          </a:p>
        </p:txBody>
      </p:sp>
      <p:sp>
        <p:nvSpPr>
          <p:cNvPr id="3" name="Content Placeholder 2"/>
          <p:cNvSpPr>
            <a:spLocks noGrp="1"/>
          </p:cNvSpPr>
          <p:nvPr>
            <p:ph idx="1"/>
          </p:nvPr>
        </p:nvSpPr>
        <p:spPr/>
        <p:txBody>
          <a:bodyPr/>
          <a:lstStyle/>
          <a:p>
            <a:r>
              <a:rPr lang="en-GB" dirty="0"/>
              <a:t>The traditional understanding of </a:t>
            </a:r>
            <a:r>
              <a:rPr lang="en-GB" dirty="0" err="1"/>
              <a:t>Mwari</a:t>
            </a:r>
            <a:r>
              <a:rPr lang="en-GB" dirty="0"/>
              <a:t> as fertility deity and original ancestor has been transformed then into a now universally accepted use of </a:t>
            </a:r>
            <a:r>
              <a:rPr lang="en-GB" dirty="0" err="1"/>
              <a:t>Mwari</a:t>
            </a:r>
            <a:r>
              <a:rPr lang="en-GB" dirty="0"/>
              <a:t> for God the Creator (Cox, p. 75). </a:t>
            </a:r>
          </a:p>
        </p:txBody>
      </p:sp>
    </p:spTree>
    <p:extLst>
      <p:ext uri="{BB962C8B-B14F-4D97-AF65-F5344CB8AC3E}">
        <p14:creationId xmlns:p14="http://schemas.microsoft.com/office/powerpoint/2010/main" val="566736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Identification of </a:t>
            </a:r>
            <a:r>
              <a:rPr lang="en-GB" dirty="0" err="1"/>
              <a:t>Mwari</a:t>
            </a:r>
            <a:r>
              <a:rPr lang="en-GB" dirty="0"/>
              <a:t> with the Christian God by missionaries, followed by African theologians and local church leaders </a:t>
            </a:r>
          </a:p>
          <a:p>
            <a:r>
              <a:rPr lang="en-GB" dirty="0"/>
              <a:t>In order to construct an imaginary line of continuity between pre-Christian religious life and the Christian message </a:t>
            </a:r>
          </a:p>
        </p:txBody>
      </p:sp>
    </p:spTree>
    <p:extLst>
      <p:ext uri="{BB962C8B-B14F-4D97-AF65-F5344CB8AC3E}">
        <p14:creationId xmlns:p14="http://schemas.microsoft.com/office/powerpoint/2010/main" val="1920874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a:t>Yupiit</a:t>
            </a:r>
            <a:r>
              <a:rPr lang="en-GB" dirty="0"/>
              <a:t> in Alaska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27784" y="1844824"/>
            <a:ext cx="3990975" cy="1143000"/>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3284984"/>
            <a:ext cx="2390775" cy="1914525"/>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96136" y="3412691"/>
            <a:ext cx="2409825" cy="1895475"/>
          </a:xfrm>
          <a:prstGeom prst="rect">
            <a:avLst/>
          </a:prstGeom>
        </p:spPr>
      </p:pic>
    </p:spTree>
    <p:extLst>
      <p:ext uri="{BB962C8B-B14F-4D97-AF65-F5344CB8AC3E}">
        <p14:creationId xmlns:p14="http://schemas.microsoft.com/office/powerpoint/2010/main" val="3100588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Yupiit</a:t>
            </a:r>
            <a:endParaRPr lang="en-GB" dirty="0"/>
          </a:p>
        </p:txBody>
      </p:sp>
      <p:sp>
        <p:nvSpPr>
          <p:cNvPr id="3" name="Content Placeholder 2"/>
          <p:cNvSpPr>
            <a:spLocks noGrp="1"/>
          </p:cNvSpPr>
          <p:nvPr>
            <p:ph idx="1"/>
          </p:nvPr>
        </p:nvSpPr>
        <p:spPr>
          <a:xfrm>
            <a:off x="685800" y="1417638"/>
            <a:ext cx="7772400" cy="4099594"/>
          </a:xfrm>
        </p:spPr>
        <p:txBody>
          <a:bodyPr>
            <a:normAutofit fontScale="92500" lnSpcReduction="20000"/>
          </a:bodyPr>
          <a:lstStyle/>
          <a:p>
            <a:r>
              <a:rPr lang="en-GB" dirty="0"/>
              <a:t>Largest indigenous group in Alaska </a:t>
            </a:r>
          </a:p>
          <a:p>
            <a:r>
              <a:rPr lang="en-GB" dirty="0"/>
              <a:t>in Southwest </a:t>
            </a:r>
          </a:p>
          <a:p>
            <a:r>
              <a:rPr lang="en-GB" dirty="0"/>
              <a:t>App. 20,000 people</a:t>
            </a:r>
          </a:p>
          <a:p>
            <a:r>
              <a:rPr lang="en-GB" dirty="0"/>
              <a:t>Divided in some </a:t>
            </a:r>
          </a:p>
          <a:p>
            <a:pPr marL="0" indent="0">
              <a:buNone/>
            </a:pPr>
            <a:r>
              <a:rPr lang="en-GB" dirty="0"/>
              <a:t>   dialects </a:t>
            </a:r>
          </a:p>
          <a:p>
            <a:r>
              <a:rPr lang="en-GB" dirty="0"/>
              <a:t>Sometimes described as Eskimo (= “eater of raw flesh”) but term is rejected by them. They prefer to describe themselves as Native.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93015" y="2204864"/>
            <a:ext cx="3381747" cy="2073824"/>
          </a:xfrm>
          <a:prstGeom prst="rect">
            <a:avLst/>
          </a:prstGeom>
        </p:spPr>
      </p:pic>
    </p:spTree>
    <p:extLst>
      <p:ext uri="{BB962C8B-B14F-4D97-AF65-F5344CB8AC3E}">
        <p14:creationId xmlns:p14="http://schemas.microsoft.com/office/powerpoint/2010/main" val="1202033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Ellam</a:t>
            </a:r>
            <a:r>
              <a:rPr lang="en-GB" dirty="0"/>
              <a:t> </a:t>
            </a:r>
            <a:r>
              <a:rPr lang="en-GB" dirty="0" err="1"/>
              <a:t>Yua</a:t>
            </a:r>
            <a:r>
              <a:rPr lang="en-GB" dirty="0"/>
              <a:t> </a:t>
            </a:r>
          </a:p>
        </p:txBody>
      </p:sp>
      <p:sp>
        <p:nvSpPr>
          <p:cNvPr id="3" name="Content Placeholder 2"/>
          <p:cNvSpPr>
            <a:spLocks noGrp="1"/>
          </p:cNvSpPr>
          <p:nvPr>
            <p:ph idx="1"/>
          </p:nvPr>
        </p:nvSpPr>
        <p:spPr/>
        <p:txBody>
          <a:bodyPr>
            <a:normAutofit lnSpcReduction="10000"/>
          </a:bodyPr>
          <a:lstStyle/>
          <a:p>
            <a:r>
              <a:rPr lang="en-GB" dirty="0"/>
              <a:t>described as the Spirit of the Universe </a:t>
            </a:r>
          </a:p>
          <a:p>
            <a:r>
              <a:rPr lang="en-GB" dirty="0"/>
              <a:t>Identification with Christian idea of God relatively recent and mainly used by local in order to integrate indigenous spiritual beliefs into Christianity</a:t>
            </a:r>
          </a:p>
          <a:p>
            <a:r>
              <a:rPr lang="en-GB" dirty="0"/>
              <a:t>Churches largely ignore potential link between ancient traditions and natural theology </a:t>
            </a:r>
          </a:p>
          <a:p>
            <a:endParaRPr lang="en-GB" dirty="0"/>
          </a:p>
        </p:txBody>
      </p:sp>
    </p:spTree>
    <p:extLst>
      <p:ext uri="{BB962C8B-B14F-4D97-AF65-F5344CB8AC3E}">
        <p14:creationId xmlns:p14="http://schemas.microsoft.com/office/powerpoint/2010/main" val="1925474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Angayuqaq</a:t>
            </a:r>
            <a:r>
              <a:rPr lang="en-GB" dirty="0"/>
              <a:t> Oscar </a:t>
            </a:r>
            <a:r>
              <a:rPr lang="en-GB" dirty="0" err="1"/>
              <a:t>Kawagley</a:t>
            </a:r>
            <a:r>
              <a:rPr lang="en-GB" dirty="0"/>
              <a:t> (1995)</a:t>
            </a:r>
          </a:p>
        </p:txBody>
      </p:sp>
      <p:sp>
        <p:nvSpPr>
          <p:cNvPr id="3" name="Content Placeholder 2"/>
          <p:cNvSpPr>
            <a:spLocks noGrp="1"/>
          </p:cNvSpPr>
          <p:nvPr>
            <p:ph idx="1"/>
          </p:nvPr>
        </p:nvSpPr>
        <p:spPr/>
        <p:txBody>
          <a:bodyPr/>
          <a:lstStyle/>
          <a:p>
            <a:r>
              <a:rPr lang="en-GB" dirty="0"/>
              <a:t>Book about the </a:t>
            </a:r>
            <a:r>
              <a:rPr lang="en-GB" dirty="0" err="1"/>
              <a:t>Yup’ik</a:t>
            </a:r>
            <a:r>
              <a:rPr lang="en-GB" dirty="0"/>
              <a:t> worldview </a:t>
            </a:r>
          </a:p>
          <a:p>
            <a:r>
              <a:rPr lang="en-GB" dirty="0"/>
              <a:t>Balance of nature was of utmost importance </a:t>
            </a:r>
          </a:p>
          <a:p>
            <a:pPr lvl="1"/>
            <a:r>
              <a:rPr lang="en-GB" dirty="0"/>
              <a:t>“The original </a:t>
            </a:r>
            <a:r>
              <a:rPr lang="en-GB" dirty="0" err="1"/>
              <a:t>Yupiay</a:t>
            </a:r>
            <a:r>
              <a:rPr lang="en-GB" dirty="0"/>
              <a:t> ….[based] their philosophy and </a:t>
            </a:r>
            <a:r>
              <a:rPr lang="en-GB" dirty="0" err="1"/>
              <a:t>lifeways</a:t>
            </a:r>
            <a:r>
              <a:rPr lang="en-GB" dirty="0"/>
              <a:t> on maintaining and sustaining a balance among the human, natural and spiritual worlds” (p. 15)</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23737" y="1556792"/>
            <a:ext cx="1200133" cy="1800200"/>
          </a:xfrm>
          <a:prstGeom prst="rect">
            <a:avLst/>
          </a:prstGeom>
        </p:spPr>
      </p:pic>
    </p:spTree>
    <p:extLst>
      <p:ext uri="{BB962C8B-B14F-4D97-AF65-F5344CB8AC3E}">
        <p14:creationId xmlns:p14="http://schemas.microsoft.com/office/powerpoint/2010/main" val="872093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According to </a:t>
            </a:r>
            <a:r>
              <a:rPr lang="en-GB" dirty="0" err="1"/>
              <a:t>Kawagley</a:t>
            </a:r>
            <a:r>
              <a:rPr lang="en-GB" dirty="0"/>
              <a:t> the key to understanding the </a:t>
            </a:r>
            <a:r>
              <a:rPr lang="en-GB" dirty="0" err="1"/>
              <a:t>Yupiit</a:t>
            </a:r>
            <a:r>
              <a:rPr lang="en-GB" dirty="0"/>
              <a:t> way is the word “</a:t>
            </a:r>
            <a:r>
              <a:rPr lang="en-GB" i="1" dirty="0" err="1"/>
              <a:t>ella</a:t>
            </a:r>
            <a:r>
              <a:rPr lang="en-GB" dirty="0"/>
              <a:t>” which “epitomizes </a:t>
            </a:r>
            <a:r>
              <a:rPr lang="en-GB" dirty="0" err="1"/>
              <a:t>Yupiaq</a:t>
            </a:r>
            <a:r>
              <a:rPr lang="en-GB" dirty="0"/>
              <a:t> philosophy” (p. 15)</a:t>
            </a:r>
          </a:p>
          <a:p>
            <a:r>
              <a:rPr lang="en-GB" dirty="0"/>
              <a:t>variations of  </a:t>
            </a:r>
            <a:r>
              <a:rPr lang="en-GB" i="1" dirty="0" err="1"/>
              <a:t>ella</a:t>
            </a:r>
            <a:r>
              <a:rPr lang="en-GB" dirty="0"/>
              <a:t> “can be made to refer to weather, awareness, world, creative force or god, universe, and sky” (p. 15)</a:t>
            </a:r>
          </a:p>
          <a:p>
            <a:r>
              <a:rPr lang="en-GB" dirty="0"/>
              <a:t>-&gt;the principal idea linking these terms is awareness or consciousness </a:t>
            </a:r>
          </a:p>
        </p:txBody>
      </p:sp>
    </p:spTree>
    <p:extLst>
      <p:ext uri="{BB962C8B-B14F-4D97-AF65-F5344CB8AC3E}">
        <p14:creationId xmlns:p14="http://schemas.microsoft.com/office/powerpoint/2010/main" val="37253216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“as a manifestation of their consciousness (their </a:t>
            </a:r>
            <a:r>
              <a:rPr lang="en-GB" i="1" dirty="0" err="1"/>
              <a:t>ella</a:t>
            </a:r>
            <a:r>
              <a:rPr lang="en-GB" dirty="0"/>
              <a:t>), the </a:t>
            </a:r>
            <a:r>
              <a:rPr lang="en-GB" dirty="0" err="1"/>
              <a:t>Yupiit</a:t>
            </a:r>
            <a:r>
              <a:rPr lang="en-GB" dirty="0"/>
              <a:t> ‘developed a body of values and traditions that would enable them to maintain and sustain their ecological worldview’.” (quoted in Cox, p. 117)</a:t>
            </a:r>
          </a:p>
        </p:txBody>
      </p:sp>
    </p:spTree>
    <p:extLst>
      <p:ext uri="{BB962C8B-B14F-4D97-AF65-F5344CB8AC3E}">
        <p14:creationId xmlns:p14="http://schemas.microsoft.com/office/powerpoint/2010/main" val="42426765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Creation </a:t>
            </a:r>
          </a:p>
        </p:txBody>
      </p:sp>
      <p:sp>
        <p:nvSpPr>
          <p:cNvPr id="3" name="Content Placeholder 2"/>
          <p:cNvSpPr>
            <a:spLocks noGrp="1"/>
          </p:cNvSpPr>
          <p:nvPr>
            <p:ph idx="1"/>
          </p:nvPr>
        </p:nvSpPr>
        <p:spPr>
          <a:xfrm>
            <a:off x="685800" y="1417638"/>
            <a:ext cx="7772400" cy="4099594"/>
          </a:xfrm>
        </p:spPr>
        <p:txBody>
          <a:bodyPr>
            <a:normAutofit fontScale="92500" lnSpcReduction="20000"/>
          </a:bodyPr>
          <a:lstStyle/>
          <a:p>
            <a:r>
              <a:rPr lang="en-GB" dirty="0"/>
              <a:t>According to </a:t>
            </a:r>
            <a:r>
              <a:rPr lang="en-GB" dirty="0" err="1"/>
              <a:t>Yup’ik</a:t>
            </a:r>
            <a:r>
              <a:rPr lang="en-GB" dirty="0"/>
              <a:t> tradition stories of creation features the Raven </a:t>
            </a:r>
          </a:p>
          <a:p>
            <a:r>
              <a:rPr lang="en-GB" dirty="0"/>
              <a:t>According to </a:t>
            </a:r>
            <a:r>
              <a:rPr lang="en-GB" dirty="0" err="1"/>
              <a:t>Kawagley</a:t>
            </a:r>
            <a:r>
              <a:rPr lang="en-GB" dirty="0"/>
              <a:t> however though the Raven is credited with the act of creation, in reality the Raven symbolized a greater force of creation</a:t>
            </a:r>
          </a:p>
          <a:p>
            <a:pPr lvl="1"/>
            <a:r>
              <a:rPr lang="en-GB" dirty="0"/>
              <a:t>“The creative force took the form of the Raven … so that the </a:t>
            </a:r>
            <a:r>
              <a:rPr lang="en-GB" dirty="0" err="1"/>
              <a:t>Yupiaq</a:t>
            </a:r>
            <a:r>
              <a:rPr lang="en-GB" dirty="0"/>
              <a:t> would never think that they are above the creatures of the earth”  (</a:t>
            </a:r>
            <a:r>
              <a:rPr lang="en-GB" dirty="0" err="1"/>
              <a:t>Kawagley</a:t>
            </a:r>
            <a:r>
              <a:rPr lang="en-GB" dirty="0"/>
              <a:t>, p. 18)</a:t>
            </a:r>
          </a:p>
        </p:txBody>
      </p:sp>
    </p:spTree>
    <p:extLst>
      <p:ext uri="{BB962C8B-B14F-4D97-AF65-F5344CB8AC3E}">
        <p14:creationId xmlns:p14="http://schemas.microsoft.com/office/powerpoint/2010/main" val="3864086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Ellam</a:t>
            </a:r>
            <a:r>
              <a:rPr lang="en-GB" dirty="0"/>
              <a:t> </a:t>
            </a:r>
            <a:r>
              <a:rPr lang="en-GB" dirty="0" err="1"/>
              <a:t>Yua</a:t>
            </a:r>
            <a:endParaRPr lang="en-GB" dirty="0"/>
          </a:p>
        </p:txBody>
      </p:sp>
      <p:sp>
        <p:nvSpPr>
          <p:cNvPr id="3" name="Content Placeholder 2"/>
          <p:cNvSpPr>
            <a:spLocks noGrp="1"/>
          </p:cNvSpPr>
          <p:nvPr>
            <p:ph idx="1"/>
          </p:nvPr>
        </p:nvSpPr>
        <p:spPr/>
        <p:txBody>
          <a:bodyPr/>
          <a:lstStyle/>
          <a:p>
            <a:r>
              <a:rPr lang="en-GB" dirty="0"/>
              <a:t>By the creative force, </a:t>
            </a:r>
            <a:r>
              <a:rPr lang="en-GB" dirty="0" err="1"/>
              <a:t>Kawagley</a:t>
            </a:r>
            <a:r>
              <a:rPr lang="en-GB" dirty="0"/>
              <a:t> refers to </a:t>
            </a:r>
            <a:r>
              <a:rPr lang="en-GB" dirty="0" err="1"/>
              <a:t>Ellam</a:t>
            </a:r>
            <a:r>
              <a:rPr lang="en-GB" dirty="0"/>
              <a:t> </a:t>
            </a:r>
            <a:r>
              <a:rPr lang="en-GB" dirty="0" err="1"/>
              <a:t>Yua</a:t>
            </a:r>
            <a:r>
              <a:rPr lang="en-GB" dirty="0"/>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1840" y="2749342"/>
            <a:ext cx="3960440" cy="2767891"/>
          </a:xfrm>
          <a:prstGeom prst="rect">
            <a:avLst/>
          </a:prstGeom>
        </p:spPr>
      </p:pic>
    </p:spTree>
    <p:extLst>
      <p:ext uri="{BB962C8B-B14F-4D97-AF65-F5344CB8AC3E}">
        <p14:creationId xmlns:p14="http://schemas.microsoft.com/office/powerpoint/2010/main" val="16790876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Traditional practice </a:t>
            </a:r>
          </a:p>
        </p:txBody>
      </p:sp>
      <p:sp>
        <p:nvSpPr>
          <p:cNvPr id="3" name="Content Placeholder 2"/>
          <p:cNvSpPr>
            <a:spLocks noGrp="1"/>
          </p:cNvSpPr>
          <p:nvPr>
            <p:ph idx="1"/>
          </p:nvPr>
        </p:nvSpPr>
        <p:spPr>
          <a:xfrm>
            <a:off x="685800" y="1340768"/>
            <a:ext cx="5614392" cy="4755232"/>
          </a:xfrm>
        </p:spPr>
        <p:txBody>
          <a:bodyPr>
            <a:normAutofit lnSpcReduction="10000"/>
          </a:bodyPr>
          <a:lstStyle/>
          <a:p>
            <a:endParaRPr lang="en-GB" dirty="0"/>
          </a:p>
          <a:p>
            <a:r>
              <a:rPr lang="en-GB" dirty="0"/>
              <a:t>around rituals with a shaman </a:t>
            </a:r>
          </a:p>
          <a:p>
            <a:r>
              <a:rPr lang="en-GB" dirty="0"/>
              <a:t>Spirit of an animal or natural force came alive </a:t>
            </a:r>
          </a:p>
          <a:p>
            <a:r>
              <a:rPr lang="en-GB" dirty="0"/>
              <a:t>-&gt; the boundaries separating the realms of the human, natural and spiritual were lifted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1484784"/>
            <a:ext cx="2447925" cy="1866900"/>
          </a:xfrm>
          <a:prstGeom prst="rect">
            <a:avLst/>
          </a:prstGeom>
        </p:spPr>
      </p:pic>
    </p:spTree>
    <p:extLst>
      <p:ext uri="{BB962C8B-B14F-4D97-AF65-F5344CB8AC3E}">
        <p14:creationId xmlns:p14="http://schemas.microsoft.com/office/powerpoint/2010/main" val="1335945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“Behind these activities and in one sense above them all stood </a:t>
            </a:r>
            <a:r>
              <a:rPr lang="en-GB" dirty="0" err="1"/>
              <a:t>Ellam</a:t>
            </a:r>
            <a:r>
              <a:rPr lang="en-GB" dirty="0"/>
              <a:t> </a:t>
            </a:r>
            <a:r>
              <a:rPr lang="en-GB" dirty="0" err="1"/>
              <a:t>Yua</a:t>
            </a:r>
            <a:r>
              <a:rPr lang="en-GB" dirty="0"/>
              <a:t>, to whom ultimately offerings of thanks were made allowing people, in </a:t>
            </a:r>
            <a:r>
              <a:rPr lang="en-GB" dirty="0" err="1"/>
              <a:t>Kawagley’s</a:t>
            </a:r>
            <a:r>
              <a:rPr lang="en-GB" dirty="0"/>
              <a:t> words, ‘to spiritually </a:t>
            </a:r>
            <a:r>
              <a:rPr lang="en-GB" dirty="0" err="1"/>
              <a:t>center</a:t>
            </a:r>
            <a:r>
              <a:rPr lang="en-GB" dirty="0"/>
              <a:t> themselves’” (Cox, p. 120)</a:t>
            </a:r>
          </a:p>
        </p:txBody>
      </p:sp>
    </p:spTree>
    <p:extLst>
      <p:ext uri="{BB962C8B-B14F-4D97-AF65-F5344CB8AC3E}">
        <p14:creationId xmlns:p14="http://schemas.microsoft.com/office/powerpoint/2010/main" val="25756526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Cox </a:t>
            </a:r>
          </a:p>
        </p:txBody>
      </p:sp>
      <p:sp>
        <p:nvSpPr>
          <p:cNvPr id="3" name="Content Placeholder 2"/>
          <p:cNvSpPr>
            <a:spLocks noGrp="1"/>
          </p:cNvSpPr>
          <p:nvPr>
            <p:ph idx="1"/>
          </p:nvPr>
        </p:nvSpPr>
        <p:spPr/>
        <p:txBody>
          <a:bodyPr>
            <a:normAutofit fontScale="92500"/>
          </a:bodyPr>
          <a:lstStyle/>
          <a:p>
            <a:r>
              <a:rPr lang="en-GB" dirty="0"/>
              <a:t>Though </a:t>
            </a:r>
            <a:r>
              <a:rPr lang="en-GB" dirty="0" err="1"/>
              <a:t>Kawagley’s</a:t>
            </a:r>
            <a:r>
              <a:rPr lang="en-GB" dirty="0"/>
              <a:t> description does not refer to the Christian idea of god, Cox argues that nonetheless “he was writing against the backdrop pf the almost universal acceptance of Christianity within </a:t>
            </a:r>
            <a:r>
              <a:rPr lang="en-GB" dirty="0" err="1"/>
              <a:t>Yup’ik</a:t>
            </a:r>
            <a:r>
              <a:rPr lang="en-GB" dirty="0"/>
              <a:t> villages today and against pejorative attitudes voiced against traditional </a:t>
            </a:r>
            <a:r>
              <a:rPr lang="en-GB" dirty="0" err="1"/>
              <a:t>Yup’ik</a:t>
            </a:r>
            <a:r>
              <a:rPr lang="en-GB" dirty="0"/>
              <a:t> religious practices” (p. 120)</a:t>
            </a:r>
          </a:p>
        </p:txBody>
      </p:sp>
    </p:spTree>
    <p:extLst>
      <p:ext uri="{BB962C8B-B14F-4D97-AF65-F5344CB8AC3E}">
        <p14:creationId xmlns:p14="http://schemas.microsoft.com/office/powerpoint/2010/main" val="22638109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 …</a:t>
            </a:r>
          </a:p>
        </p:txBody>
      </p:sp>
      <p:sp>
        <p:nvSpPr>
          <p:cNvPr id="3" name="Content Placeholder 2"/>
          <p:cNvSpPr>
            <a:spLocks noGrp="1"/>
          </p:cNvSpPr>
          <p:nvPr>
            <p:ph idx="1"/>
          </p:nvPr>
        </p:nvSpPr>
        <p:spPr/>
        <p:txBody>
          <a:bodyPr/>
          <a:lstStyle/>
          <a:p>
            <a:r>
              <a:rPr lang="en-GB" dirty="0"/>
              <a:t>This does not mean that </a:t>
            </a:r>
            <a:r>
              <a:rPr lang="en-GB" dirty="0" err="1"/>
              <a:t>Kawagley</a:t>
            </a:r>
            <a:r>
              <a:rPr lang="en-GB" dirty="0"/>
              <a:t> represents “a romantic quest to return to a pristine time before the indigenous way of life was decimated by European and American invaders”</a:t>
            </a:r>
          </a:p>
          <a:p>
            <a:r>
              <a:rPr lang="en-GB" dirty="0"/>
              <a:t>It suggests “that traditions are dynamic and respond to new events” (Cox, p. 134) </a:t>
            </a:r>
          </a:p>
        </p:txBody>
      </p:sp>
    </p:spTree>
    <p:extLst>
      <p:ext uri="{BB962C8B-B14F-4D97-AF65-F5344CB8AC3E}">
        <p14:creationId xmlns:p14="http://schemas.microsoft.com/office/powerpoint/2010/main" val="1485980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“Both </a:t>
            </a:r>
            <a:r>
              <a:rPr lang="en-GB" dirty="0" err="1"/>
              <a:t>Yup’ik</a:t>
            </a:r>
            <a:r>
              <a:rPr lang="en-GB" dirty="0"/>
              <a:t> and Catholic ‘traditions’ of the present are not the same as past acts. They may have roots in the past, but their meaning is forged in the present in an effort to shape the future.” (</a:t>
            </a:r>
            <a:r>
              <a:rPr lang="en-GB" dirty="0" err="1"/>
              <a:t>Fienup</a:t>
            </a:r>
            <a:r>
              <a:rPr lang="en-GB" dirty="0"/>
              <a:t>-Riordan, 2000, p. 138, quoted by Cox, p. 135) </a:t>
            </a:r>
          </a:p>
        </p:txBody>
      </p:sp>
    </p:spTree>
    <p:extLst>
      <p:ext uri="{BB962C8B-B14F-4D97-AF65-F5344CB8AC3E}">
        <p14:creationId xmlns:p14="http://schemas.microsoft.com/office/powerpoint/2010/main" val="28302051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Maori </a:t>
            </a:r>
            <a:endParaRPr lang="en-GB" dirty="0"/>
          </a:p>
        </p:txBody>
      </p:sp>
      <p:sp>
        <p:nvSpPr>
          <p:cNvPr id="3" name="Content Placeholder 2"/>
          <p:cNvSpPr>
            <a:spLocks noGrp="1"/>
          </p:cNvSpPr>
          <p:nvPr>
            <p:ph idx="1"/>
          </p:nvPr>
        </p:nvSpPr>
        <p:spPr/>
        <p:txBody>
          <a:bodyPr/>
          <a:lstStyle/>
          <a:p>
            <a:r>
              <a:rPr lang="en-GB" dirty="0" smtClean="0"/>
              <a:t>Supreme Being Io or many gods? </a:t>
            </a:r>
          </a:p>
          <a:p>
            <a:endParaRPr lang="en-GB" dirty="0"/>
          </a:p>
          <a:p>
            <a:endParaRPr lang="en-GB" dirty="0" smtClean="0"/>
          </a:p>
          <a:p>
            <a:r>
              <a:rPr lang="en-GB" dirty="0" smtClean="0"/>
              <a:t>TED Lecture about revival of </a:t>
            </a:r>
            <a:r>
              <a:rPr lang="en-GB" smtClean="0"/>
              <a:t>Maori spirituality </a:t>
            </a:r>
            <a:endParaRPr lang="en-GB" dirty="0"/>
          </a:p>
        </p:txBody>
      </p:sp>
    </p:spTree>
    <p:extLst>
      <p:ext uri="{BB962C8B-B14F-4D97-AF65-F5344CB8AC3E}">
        <p14:creationId xmlns:p14="http://schemas.microsoft.com/office/powerpoint/2010/main" val="37820178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1401</TotalTime>
  <Words>1393</Words>
  <Application>Microsoft Office PowerPoint</Application>
  <PresentationFormat>On-screen Show (4:3)</PresentationFormat>
  <Paragraphs>106</Paragraphs>
  <Slides>36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Myriad Pro</vt:lpstr>
      <vt:lpstr>20140311PresentationUWTSDTemplate</vt:lpstr>
      <vt:lpstr>Living Ancestors and Talking Trees Indigenous Religions Today </vt:lpstr>
      <vt:lpstr>Topic today</vt:lpstr>
      <vt:lpstr>Suggested Readings: </vt:lpstr>
      <vt:lpstr>Structure today </vt:lpstr>
      <vt:lpstr>1. Introduction</vt:lpstr>
      <vt:lpstr>Okot p’Bitik (Ugandan philosopher)</vt:lpstr>
      <vt:lpstr>Invention of Tradition? </vt:lpstr>
      <vt:lpstr>PowerPoint Presentation</vt:lpstr>
      <vt:lpstr>PowerPoint Presentation</vt:lpstr>
      <vt:lpstr> The Shona in Zimbabwe</vt:lpstr>
      <vt:lpstr>PowerPoint Presentation</vt:lpstr>
      <vt:lpstr>History </vt:lpstr>
      <vt:lpstr>Today </vt:lpstr>
      <vt:lpstr>Mwari </vt:lpstr>
      <vt:lpstr>PowerPoint Presentation</vt:lpstr>
      <vt:lpstr>PowerPoint Presentation</vt:lpstr>
      <vt:lpstr>But ….</vt:lpstr>
      <vt:lpstr>Michael Bourdillon (1976)</vt:lpstr>
      <vt:lpstr>However …</vt:lpstr>
      <vt:lpstr>James Cox</vt:lpstr>
      <vt:lpstr>Christian transformation </vt:lpstr>
      <vt:lpstr>PowerPoint Presentation</vt:lpstr>
      <vt:lpstr>The Yupiit in Alaska </vt:lpstr>
      <vt:lpstr>The Yupiit</vt:lpstr>
      <vt:lpstr>Ellam Yua </vt:lpstr>
      <vt:lpstr>Angayuqaq Oscar Kawagley (1995)</vt:lpstr>
      <vt:lpstr>PowerPoint Presentation</vt:lpstr>
      <vt:lpstr>PowerPoint Presentation</vt:lpstr>
      <vt:lpstr>Creation </vt:lpstr>
      <vt:lpstr>Ellam Yua</vt:lpstr>
      <vt:lpstr>Traditional practice </vt:lpstr>
      <vt:lpstr>PowerPoint Presentation</vt:lpstr>
      <vt:lpstr>Cox </vt:lpstr>
      <vt:lpstr>However …</vt:lpstr>
      <vt:lpstr>PowerPoint Presentation</vt:lpstr>
      <vt:lpstr>The Maori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200</cp:revision>
  <cp:lastPrinted>2017-03-06T16:11:16Z</cp:lastPrinted>
  <dcterms:created xsi:type="dcterms:W3CDTF">2015-04-14T15:21:28Z</dcterms:created>
  <dcterms:modified xsi:type="dcterms:W3CDTF">2019-10-30T08:41:30Z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