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58" r:id="rId4"/>
    <p:sldId id="273" r:id="rId5"/>
    <p:sldId id="274" r:id="rId6"/>
    <p:sldId id="262" r:id="rId7"/>
    <p:sldId id="269" r:id="rId8"/>
    <p:sldId id="267" r:id="rId9"/>
    <p:sldId id="257" r:id="rId10"/>
    <p:sldId id="270" r:id="rId11"/>
    <p:sldId id="261" r:id="rId12"/>
    <p:sldId id="283" r:id="rId13"/>
    <p:sldId id="263" r:id="rId14"/>
    <p:sldId id="260" r:id="rId15"/>
    <p:sldId id="271" r:id="rId16"/>
    <p:sldId id="266" r:id="rId17"/>
    <p:sldId id="264" r:id="rId18"/>
    <p:sldId id="282" r:id="rId19"/>
    <p:sldId id="259" r:id="rId20"/>
    <p:sldId id="272" r:id="rId21"/>
    <p:sldId id="275" r:id="rId22"/>
    <p:sldId id="276" r:id="rId23"/>
    <p:sldId id="277" r:id="rId24"/>
    <p:sldId id="278" r:id="rId25"/>
    <p:sldId id="279" r:id="rId26"/>
    <p:sldId id="280" r:id="rId27"/>
    <p:sldId id="281" r:id="rId28"/>
    <p:sldId id="26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7EB"/>
    <a:srgbClr val="F1F8E0"/>
    <a:srgbClr val="FFC3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74"/>
    <p:restoredTop sz="96395"/>
  </p:normalViewPr>
  <p:slideViewPr>
    <p:cSldViewPr snapToGrid="0">
      <p:cViewPr varScale="1">
        <p:scale>
          <a:sx n="93" d="100"/>
          <a:sy n="93" d="100"/>
        </p:scale>
        <p:origin x="216" y="10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1D89-A648-7165-71A6-745F517D74D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B99D394-04C5-D6E1-5225-AA023587A2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CFC0A1-41CD-4FBE-137C-52AEC69F785D}"/>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5" name="Footer Placeholder 4">
            <a:extLst>
              <a:ext uri="{FF2B5EF4-FFF2-40B4-BE49-F238E27FC236}">
                <a16:creationId xmlns:a16="http://schemas.microsoft.com/office/drawing/2014/main" id="{FDE07994-2235-6751-3AF3-73C0D622EE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973FCC-27EE-C69F-41E0-FA5795710B30}"/>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2229864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F0A08-4D4A-83F1-7920-6FB6D86AEE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E39186-CF2D-8330-A70E-8CEE1A0DC67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402464-E356-2802-FC08-75F35CBBBF70}"/>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5" name="Footer Placeholder 4">
            <a:extLst>
              <a:ext uri="{FF2B5EF4-FFF2-40B4-BE49-F238E27FC236}">
                <a16:creationId xmlns:a16="http://schemas.microsoft.com/office/drawing/2014/main" id="{55A13CF9-A28D-E6ED-3677-A6FA89529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F3CB5B-3CF9-002A-78AD-D0CA245AB5C4}"/>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1071516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F4C4D-81A0-B068-BCD4-887C797BDC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F196D97-8809-4FDF-345A-7B4325B37F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2A7A9E5-2791-0721-501E-12C82D1EBF48}"/>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5" name="Footer Placeholder 4">
            <a:extLst>
              <a:ext uri="{FF2B5EF4-FFF2-40B4-BE49-F238E27FC236}">
                <a16:creationId xmlns:a16="http://schemas.microsoft.com/office/drawing/2014/main" id="{856239F7-4BBC-4228-555E-47F5F44731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B71C59-83FE-0BEC-9277-C9FF0D3AEBFB}"/>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297466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D366C-7C41-0914-75EE-F4924AD2B7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9C5445-9036-63BD-E05C-3C4313065D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B551AD-9B27-3656-6BFC-CF2E3C8A048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F251604-51F8-3876-FD95-9BA67F77E52B}"/>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6" name="Footer Placeholder 5">
            <a:extLst>
              <a:ext uri="{FF2B5EF4-FFF2-40B4-BE49-F238E27FC236}">
                <a16:creationId xmlns:a16="http://schemas.microsoft.com/office/drawing/2014/main" id="{86A104BF-AB13-C112-D5DF-8524FAA12C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7C9B13-D693-5042-0643-D11AF92C3661}"/>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1997436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48673-5C46-58F8-3D86-1CEAA9EBCC7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1C8A18-8907-EFEC-2D97-8E87ED349C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D9C25C-3C16-E0C0-B0E1-8E93798167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1F4F1FF-5EAC-58E0-9B48-83827C7581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CBDFCA-880A-3BE2-C596-7170056F77E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8C8678D-47AD-5F39-26AE-FB62B0072BB1}"/>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8" name="Footer Placeholder 7">
            <a:extLst>
              <a:ext uri="{FF2B5EF4-FFF2-40B4-BE49-F238E27FC236}">
                <a16:creationId xmlns:a16="http://schemas.microsoft.com/office/drawing/2014/main" id="{48B55FAB-97B4-0FC1-ABC1-37A616B11E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152342-012A-FE34-BD76-143F16AAE445}"/>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1093483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7E5C3-68C6-8A23-8903-4FEAC87D85D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AC5072-049F-4F5C-109F-A23CB989B9C1}"/>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4" name="Footer Placeholder 3">
            <a:extLst>
              <a:ext uri="{FF2B5EF4-FFF2-40B4-BE49-F238E27FC236}">
                <a16:creationId xmlns:a16="http://schemas.microsoft.com/office/drawing/2014/main" id="{6C9DFB53-AD85-99C8-778E-90E7E0340A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AB1E8A-7DEE-7641-E103-8DAE625D73C3}"/>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3006418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152AE6-B3A0-6142-E4C5-288AFDE51669}"/>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3" name="Footer Placeholder 2">
            <a:extLst>
              <a:ext uri="{FF2B5EF4-FFF2-40B4-BE49-F238E27FC236}">
                <a16:creationId xmlns:a16="http://schemas.microsoft.com/office/drawing/2014/main" id="{6E2E65A8-B56B-122A-C428-5C4EBD7356C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62ECA4-3DF0-BDCB-DB47-683D7E32F201}"/>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2705328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E6E6D-B86C-9327-022B-D4444A9619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86DFE52-4EA3-80E2-F834-F27145141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5F37DBE-6731-35E9-1392-25F6F1AA04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FD2B3F-4F27-0689-BBCA-841FF0C5F675}"/>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6" name="Footer Placeholder 5">
            <a:extLst>
              <a:ext uri="{FF2B5EF4-FFF2-40B4-BE49-F238E27FC236}">
                <a16:creationId xmlns:a16="http://schemas.microsoft.com/office/drawing/2014/main" id="{0D69DF60-3DD1-B793-9368-CA37DE0725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C2D39F-697A-0303-4175-D274B6D4D341}"/>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80771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6FA2-7B26-1FB6-3DA7-66CA944DF8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3CD6E85-569C-3638-AAF0-E4A8F1D68E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190D8A8-8D85-0DA4-00AB-FB2C3BE59E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864D50-18D5-A568-AEA6-4600B55BC039}"/>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6" name="Footer Placeholder 5">
            <a:extLst>
              <a:ext uri="{FF2B5EF4-FFF2-40B4-BE49-F238E27FC236}">
                <a16:creationId xmlns:a16="http://schemas.microsoft.com/office/drawing/2014/main" id="{FDA3297F-3EFA-744C-92B4-B92B6C4A65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C7288E-69F1-34F7-0434-22CAEF8CEC83}"/>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546102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6CDA7-7964-AD97-4800-65269D3A842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568A8A-BD56-15A6-12D8-D99A0D95AC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B2650B-F11A-0996-F86E-454B937F46E1}"/>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5" name="Footer Placeholder 4">
            <a:extLst>
              <a:ext uri="{FF2B5EF4-FFF2-40B4-BE49-F238E27FC236}">
                <a16:creationId xmlns:a16="http://schemas.microsoft.com/office/drawing/2014/main" id="{39E9403C-73ED-0030-60D8-975B9E4FFD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E317A1-B511-7929-0EB0-2B709D9A23C7}"/>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2270219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B7503E-5EAA-EEBC-DD54-A268E1BFD7E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D446AC-95BD-B97B-4E7A-7D7C1332E4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2C42F9-0344-41B6-4335-8559EDA7FE68}"/>
              </a:ext>
            </a:extLst>
          </p:cNvPr>
          <p:cNvSpPr>
            <a:spLocks noGrp="1"/>
          </p:cNvSpPr>
          <p:nvPr>
            <p:ph type="dt" sz="half" idx="10"/>
          </p:nvPr>
        </p:nvSpPr>
        <p:spPr/>
        <p:txBody>
          <a:bodyPr/>
          <a:lstStyle/>
          <a:p>
            <a:fld id="{989F7E6D-58E2-E74F-80B2-C202543ED583}" type="datetimeFigureOut">
              <a:rPr lang="en-US" smtClean="0"/>
              <a:t>11/13/23</a:t>
            </a:fld>
            <a:endParaRPr lang="en-US"/>
          </a:p>
        </p:txBody>
      </p:sp>
      <p:sp>
        <p:nvSpPr>
          <p:cNvPr id="5" name="Footer Placeholder 4">
            <a:extLst>
              <a:ext uri="{FF2B5EF4-FFF2-40B4-BE49-F238E27FC236}">
                <a16:creationId xmlns:a16="http://schemas.microsoft.com/office/drawing/2014/main" id="{9353B94F-0F2D-ECEC-699E-FF4C17E2B3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733452-9FD4-4994-4C2E-898E41FDFCDA}"/>
              </a:ext>
            </a:extLst>
          </p:cNvPr>
          <p:cNvSpPr>
            <a:spLocks noGrp="1"/>
          </p:cNvSpPr>
          <p:nvPr>
            <p:ph type="sldNum" sz="quarter" idx="12"/>
          </p:nvPr>
        </p:nvSpPr>
        <p:spPr/>
        <p:txBody>
          <a:bodyPr/>
          <a:lstStyle/>
          <a:p>
            <a:fld id="{77910868-9F17-B04D-AA7C-D20A28FD87FC}" type="slidenum">
              <a:rPr lang="en-US" smtClean="0"/>
              <a:t>‹#›</a:t>
            </a:fld>
            <a:endParaRPr lang="en-US"/>
          </a:p>
        </p:txBody>
      </p:sp>
    </p:spTree>
    <p:extLst>
      <p:ext uri="{BB962C8B-B14F-4D97-AF65-F5344CB8AC3E}">
        <p14:creationId xmlns:p14="http://schemas.microsoft.com/office/powerpoint/2010/main" val="3039664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85FFC5-625D-04F0-D3B3-8F5B96EE7E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E80881-0BD2-2DC5-9FE3-4A28903ED0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283506-A3B3-B0ED-2D8C-E5205FD570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9F7E6D-58E2-E74F-80B2-C202543ED583}" type="datetimeFigureOut">
              <a:rPr lang="en-US" smtClean="0"/>
              <a:t>11/13/23</a:t>
            </a:fld>
            <a:endParaRPr lang="en-US"/>
          </a:p>
        </p:txBody>
      </p:sp>
      <p:sp>
        <p:nvSpPr>
          <p:cNvPr id="5" name="Footer Placeholder 4">
            <a:extLst>
              <a:ext uri="{FF2B5EF4-FFF2-40B4-BE49-F238E27FC236}">
                <a16:creationId xmlns:a16="http://schemas.microsoft.com/office/drawing/2014/main" id="{2E3A1AAC-2E23-7CC3-A075-33E750D13A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2251C7E-3ED3-F8E5-C226-981BB47480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910868-9F17-B04D-AA7C-D20A28FD87FC}" type="slidenum">
              <a:rPr lang="en-US" smtClean="0"/>
              <a:t>‹#›</a:t>
            </a:fld>
            <a:endParaRPr lang="en-US"/>
          </a:p>
        </p:txBody>
      </p:sp>
    </p:spTree>
    <p:extLst>
      <p:ext uri="{BB962C8B-B14F-4D97-AF65-F5344CB8AC3E}">
        <p14:creationId xmlns:p14="http://schemas.microsoft.com/office/powerpoint/2010/main" val="3316278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6.jpeg"/></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B2CB4-CCF8-88D0-6BA3-F64E60D304F0}"/>
              </a:ext>
            </a:extLst>
          </p:cNvPr>
          <p:cNvSpPr>
            <a:spLocks noGrp="1"/>
          </p:cNvSpPr>
          <p:nvPr>
            <p:ph type="ctrTitle"/>
          </p:nvPr>
        </p:nvSpPr>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CONFIRMATIVE PRAXIS.</a:t>
            </a:r>
            <a:br>
              <a:rPr lang="en-US" dirty="0">
                <a:solidFill>
                  <a:schemeClr val="accent6">
                    <a:lumMod val="50000"/>
                  </a:schemeClr>
                </a:solidFill>
              </a:rPr>
            </a:br>
            <a:endParaRPr lang="en-US" dirty="0">
              <a:solidFill>
                <a:schemeClr val="accent6">
                  <a:lumMod val="50000"/>
                </a:schemeClr>
              </a:solidFill>
            </a:endParaRPr>
          </a:p>
        </p:txBody>
      </p:sp>
      <p:sp>
        <p:nvSpPr>
          <p:cNvPr id="3" name="Subtitle 2">
            <a:extLst>
              <a:ext uri="{FF2B5EF4-FFF2-40B4-BE49-F238E27FC236}">
                <a16:creationId xmlns:a16="http://schemas.microsoft.com/office/drawing/2014/main" id="{41E93E32-0393-F30B-00F9-0A62575F82CD}"/>
              </a:ext>
            </a:extLst>
          </p:cNvPr>
          <p:cNvSpPr>
            <a:spLocks noGrp="1"/>
          </p:cNvSpPr>
          <p:nvPr>
            <p:ph type="subTitle" idx="1"/>
          </p:nvPr>
        </p:nvSpPr>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BECKY DAVIES 1702702</a:t>
            </a:r>
          </a:p>
          <a:p>
            <a:r>
              <a:rPr lang="en-US" dirty="0">
                <a:solidFill>
                  <a:schemeClr val="accent6">
                    <a:lumMod val="50000"/>
                  </a:schemeClr>
                </a:solidFill>
                <a:latin typeface="Baloo Bhaijaan" panose="03080902040302020200" pitchFamily="66" charset="-78"/>
                <a:cs typeface="Baloo Bhaijaan" panose="03080902040302020200" pitchFamily="66" charset="-78"/>
              </a:rPr>
              <a:t>ILLUSTRATION</a:t>
            </a:r>
          </a:p>
        </p:txBody>
      </p:sp>
    </p:spTree>
    <p:extLst>
      <p:ext uri="{BB962C8B-B14F-4D97-AF65-F5344CB8AC3E}">
        <p14:creationId xmlns:p14="http://schemas.microsoft.com/office/powerpoint/2010/main" val="7246531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9BE7E-18C3-0A13-52F8-E6BC75E8564F}"/>
              </a:ext>
            </a:extLst>
          </p:cNvPr>
          <p:cNvSpPr>
            <a:spLocks noGrp="1"/>
          </p:cNvSpPr>
          <p:nvPr>
            <p:ph type="title"/>
          </p:nvPr>
        </p:nvSpPr>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KEY WORDS.</a:t>
            </a:r>
          </a:p>
        </p:txBody>
      </p:sp>
      <p:sp>
        <p:nvSpPr>
          <p:cNvPr id="3" name="Content Placeholder 2">
            <a:extLst>
              <a:ext uri="{FF2B5EF4-FFF2-40B4-BE49-F238E27FC236}">
                <a16:creationId xmlns:a16="http://schemas.microsoft.com/office/drawing/2014/main" id="{2D96BBA9-74D9-1C88-B4BB-4B91791E851D}"/>
              </a:ext>
            </a:extLst>
          </p:cNvPr>
          <p:cNvSpPr>
            <a:spLocks noGrp="1"/>
          </p:cNvSpPr>
          <p:nvPr>
            <p:ph idx="1"/>
          </p:nvPr>
        </p:nvSpPr>
        <p:spPr/>
        <p:txBody>
          <a:bodyPr>
            <a:normAutofit fontScale="92500" lnSpcReduction="10000"/>
          </a:bodyPr>
          <a:lstStyle/>
          <a:p>
            <a:r>
              <a:rPr lang="en-GB" sz="6600" b="0" dirty="0">
                <a:solidFill>
                  <a:schemeClr val="accent6">
                    <a:lumMod val="50000"/>
                  </a:schemeClr>
                </a:solidFill>
                <a:effectLst/>
                <a:latin typeface="Baloo Bhaijaan" panose="03080902040302020200" pitchFamily="66" charset="-78"/>
                <a:cs typeface="Baloo Bhaijaan" panose="03080902040302020200" pitchFamily="66" charset="-78"/>
              </a:rPr>
              <a:t>Feminism </a:t>
            </a:r>
          </a:p>
          <a:p>
            <a:r>
              <a:rPr lang="en-GB" sz="6600" dirty="0">
                <a:solidFill>
                  <a:schemeClr val="accent6">
                    <a:lumMod val="50000"/>
                  </a:schemeClr>
                </a:solidFill>
                <a:latin typeface="Baloo Bhaijaan" panose="03080902040302020200" pitchFamily="66" charset="-78"/>
                <a:cs typeface="Baloo Bhaijaan" panose="03080902040302020200" pitchFamily="66" charset="-78"/>
              </a:rPr>
              <a:t>B</a:t>
            </a:r>
            <a:r>
              <a:rPr lang="en-GB" sz="6600" b="0" dirty="0">
                <a:solidFill>
                  <a:schemeClr val="accent6">
                    <a:lumMod val="50000"/>
                  </a:schemeClr>
                </a:solidFill>
                <a:effectLst/>
                <a:latin typeface="Baloo Bhaijaan" panose="03080902040302020200" pitchFamily="66" charset="-78"/>
                <a:cs typeface="Baloo Bhaijaan" panose="03080902040302020200" pitchFamily="66" charset="-78"/>
              </a:rPr>
              <a:t>ody Positivity</a:t>
            </a:r>
          </a:p>
          <a:p>
            <a:r>
              <a:rPr lang="en-GB" sz="6600" b="0" dirty="0">
                <a:solidFill>
                  <a:schemeClr val="accent6">
                    <a:lumMod val="50000"/>
                  </a:schemeClr>
                </a:solidFill>
                <a:effectLst/>
                <a:latin typeface="Baloo Bhaijaan" panose="03080902040302020200" pitchFamily="66" charset="-78"/>
                <a:cs typeface="Baloo Bhaijaan" panose="03080902040302020200" pitchFamily="66" charset="-78"/>
              </a:rPr>
              <a:t> Humour</a:t>
            </a:r>
          </a:p>
          <a:p>
            <a:r>
              <a:rPr lang="en-GB" sz="6600" b="0" dirty="0">
                <a:solidFill>
                  <a:schemeClr val="accent6">
                    <a:lumMod val="50000"/>
                  </a:schemeClr>
                </a:solidFill>
                <a:effectLst/>
                <a:latin typeface="Baloo Bhaijaan" panose="03080902040302020200" pitchFamily="66" charset="-78"/>
                <a:cs typeface="Baloo Bhaijaan" panose="03080902040302020200" pitchFamily="66" charset="-78"/>
              </a:rPr>
              <a:t>Narrative</a:t>
            </a:r>
          </a:p>
          <a:p>
            <a:r>
              <a:rPr lang="en-GB" sz="6600" b="0" dirty="0">
                <a:solidFill>
                  <a:schemeClr val="accent6">
                    <a:lumMod val="50000"/>
                  </a:schemeClr>
                </a:solidFill>
                <a:effectLst/>
                <a:latin typeface="Baloo Bhaijaan" panose="03080902040302020200" pitchFamily="66" charset="-78"/>
                <a:cs typeface="Baloo Bhaijaan" panose="03080902040302020200" pitchFamily="66" charset="-78"/>
              </a:rPr>
              <a:t>Aesthetic </a:t>
            </a:r>
            <a:endParaRPr lang="en-GB" sz="6600" dirty="0">
              <a:solidFill>
                <a:schemeClr val="accent6">
                  <a:lumMod val="50000"/>
                </a:schemeClr>
              </a:solidFill>
              <a:latin typeface="Baloo Bhaijaan" panose="03080902040302020200" pitchFamily="66" charset="-78"/>
              <a:cs typeface="Baloo Bhaijaan" panose="03080902040302020200" pitchFamily="66" charset="-78"/>
            </a:endParaRPr>
          </a:p>
          <a:p>
            <a:endParaRPr lang="en-US" dirty="0"/>
          </a:p>
        </p:txBody>
      </p:sp>
    </p:spTree>
    <p:extLst>
      <p:ext uri="{BB962C8B-B14F-4D97-AF65-F5344CB8AC3E}">
        <p14:creationId xmlns:p14="http://schemas.microsoft.com/office/powerpoint/2010/main" val="950922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FC53E-7D7C-6773-FAFB-E30F70AE2920}"/>
              </a:ext>
            </a:extLst>
          </p:cNvPr>
          <p:cNvSpPr>
            <a:spLocks noGrp="1"/>
          </p:cNvSpPr>
          <p:nvPr>
            <p:ph type="title"/>
          </p:nvPr>
        </p:nvSpPr>
        <p:spPr>
          <a:xfrm>
            <a:off x="145473" y="0"/>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MY ABSTRACT.</a:t>
            </a:r>
          </a:p>
        </p:txBody>
      </p:sp>
      <p:pic>
        <p:nvPicPr>
          <p:cNvPr id="7" name="Picture 6" descr="A group of women in white robes&#10;&#10;Description automatically generated">
            <a:extLst>
              <a:ext uri="{FF2B5EF4-FFF2-40B4-BE49-F238E27FC236}">
                <a16:creationId xmlns:a16="http://schemas.microsoft.com/office/drawing/2014/main" id="{1323901A-9897-938D-689C-6668E31D8AED}"/>
              </a:ext>
            </a:extLst>
          </p:cNvPr>
          <p:cNvPicPr>
            <a:picLocks noChangeAspect="1"/>
          </p:cNvPicPr>
          <p:nvPr/>
        </p:nvPicPr>
        <p:blipFill>
          <a:blip r:embed="rId2"/>
          <a:stretch>
            <a:fillRect/>
          </a:stretch>
        </p:blipFill>
        <p:spPr>
          <a:xfrm>
            <a:off x="339436" y="900545"/>
            <a:ext cx="5633745" cy="5633745"/>
          </a:xfrm>
          <a:prstGeom prst="rect">
            <a:avLst/>
          </a:prstGeom>
        </p:spPr>
      </p:pic>
      <p:sp>
        <p:nvSpPr>
          <p:cNvPr id="8" name="TextBox 7">
            <a:extLst>
              <a:ext uri="{FF2B5EF4-FFF2-40B4-BE49-F238E27FC236}">
                <a16:creationId xmlns:a16="http://schemas.microsoft.com/office/drawing/2014/main" id="{CC5A8199-4EB1-064F-037F-AAFB37D2621F}"/>
              </a:ext>
            </a:extLst>
          </p:cNvPr>
          <p:cNvSpPr txBox="1"/>
          <p:nvPr/>
        </p:nvSpPr>
        <p:spPr>
          <a:xfrm>
            <a:off x="6167144" y="624980"/>
            <a:ext cx="5971309" cy="5909310"/>
          </a:xfrm>
          <a:prstGeom prst="rect">
            <a:avLst/>
          </a:prstGeom>
          <a:noFill/>
        </p:spPr>
        <p:txBody>
          <a:bodyPr wrap="square" rtlCol="0">
            <a:spAutoFit/>
          </a:bodyPr>
          <a:lstStyle/>
          <a:p>
            <a:r>
              <a:rPr lang="en-GB" sz="1800" u="none" strike="noStrike"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 </a:t>
            </a:r>
            <a:endParaRPr lang="en-GB" sz="18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endParaRPr>
          </a:p>
          <a:p>
            <a:r>
              <a:rPr lang="en-GB" sz="24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My illustrations focus on body positivity, feminism and the mundane lifestyle. I like to create a humorous narrative throughout my art that reflects my personality. I don’t have a profound or deep meaning behind my work, the art “is what it is” which allows people to relate or find their own meaning. For example, “This one reminds me of my nasty step-mother” My illustration style is stylised and detailed, I enjoy making illustrations that are so detailed that the more you look at my art the more you see. My practice is digital illustration and I use Procreate to create my illustrations. </a:t>
            </a:r>
          </a:p>
        </p:txBody>
      </p:sp>
    </p:spTree>
    <p:extLst>
      <p:ext uri="{BB962C8B-B14F-4D97-AF65-F5344CB8AC3E}">
        <p14:creationId xmlns:p14="http://schemas.microsoft.com/office/powerpoint/2010/main" val="3599995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AF464-FC62-E42F-60F8-D39ADBC243BF}"/>
              </a:ext>
            </a:extLst>
          </p:cNvPr>
          <p:cNvSpPr>
            <a:spLocks noGrp="1"/>
          </p:cNvSpPr>
          <p:nvPr>
            <p:ph type="title"/>
          </p:nvPr>
        </p:nvSpPr>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ARTIST RESEARCH.</a:t>
            </a:r>
          </a:p>
        </p:txBody>
      </p:sp>
      <p:pic>
        <p:nvPicPr>
          <p:cNvPr id="4" name="Picture 3" descr="A person in a garment kissing a person in a garment&#10;&#10;Description automatically generated">
            <a:extLst>
              <a:ext uri="{FF2B5EF4-FFF2-40B4-BE49-F238E27FC236}">
                <a16:creationId xmlns:a16="http://schemas.microsoft.com/office/drawing/2014/main" id="{5E27B618-9CDE-7347-32EA-D618085A236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9561" y="1845194"/>
            <a:ext cx="3363595" cy="3363595"/>
          </a:xfrm>
          <a:prstGeom prst="rect">
            <a:avLst/>
          </a:prstGeom>
          <a:noFill/>
          <a:ln>
            <a:noFill/>
          </a:ln>
        </p:spPr>
      </p:pic>
      <p:pic>
        <p:nvPicPr>
          <p:cNvPr id="5" name="Picture 4" descr="A group of people in a gazebo&#10;&#10;Description automatically generated">
            <a:extLst>
              <a:ext uri="{FF2B5EF4-FFF2-40B4-BE49-F238E27FC236}">
                <a16:creationId xmlns:a16="http://schemas.microsoft.com/office/drawing/2014/main" id="{4CB404AD-FB27-F5E9-C21F-2B71919415EF}"/>
              </a:ext>
            </a:extLst>
          </p:cNvPr>
          <p:cNvPicPr>
            <a:picLocks noChangeAspect="1"/>
          </p:cNvPicPr>
          <p:nvPr/>
        </p:nvPicPr>
        <p:blipFill rotWithShape="1">
          <a:blip r:embed="rId3">
            <a:extLst>
              <a:ext uri="{28A0092B-C50C-407E-A947-70E740481C1C}">
                <a14:useLocalDpi xmlns:a14="http://schemas.microsoft.com/office/drawing/2010/main" val="0"/>
              </a:ext>
            </a:extLst>
          </a:blip>
          <a:srcRect t="2899"/>
          <a:stretch/>
        </p:blipFill>
        <p:spPr bwMode="auto">
          <a:xfrm>
            <a:off x="8520060" y="706582"/>
            <a:ext cx="3380994" cy="4502207"/>
          </a:xfrm>
          <a:prstGeom prst="rect">
            <a:avLst/>
          </a:prstGeom>
          <a:noFill/>
          <a:ln>
            <a:noFill/>
          </a:ln>
          <a:extLst>
            <a:ext uri="{53640926-AAD7-44D8-BBD7-CCE9431645EC}">
              <a14:shadowObscured xmlns:a14="http://schemas.microsoft.com/office/drawing/2010/main"/>
            </a:ext>
          </a:extLst>
        </p:spPr>
      </p:pic>
      <p:pic>
        <p:nvPicPr>
          <p:cNvPr id="6" name="Picture 5" descr="A person holding a phone case&#10;&#10;Description automatically generated">
            <a:extLst>
              <a:ext uri="{FF2B5EF4-FFF2-40B4-BE49-F238E27FC236}">
                <a16:creationId xmlns:a16="http://schemas.microsoft.com/office/drawing/2014/main" id="{8A064BAD-4624-E874-459A-92A699EE9B9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3120" y="1995055"/>
            <a:ext cx="4529538" cy="3213734"/>
          </a:xfrm>
          <a:prstGeom prst="rect">
            <a:avLst/>
          </a:prstGeom>
          <a:noFill/>
          <a:ln>
            <a:noFill/>
          </a:ln>
        </p:spPr>
      </p:pic>
      <p:sp>
        <p:nvSpPr>
          <p:cNvPr id="7" name="TextBox 6">
            <a:extLst>
              <a:ext uri="{FF2B5EF4-FFF2-40B4-BE49-F238E27FC236}">
                <a16:creationId xmlns:a16="http://schemas.microsoft.com/office/drawing/2014/main" id="{E0A9434F-E490-428D-8283-95D622CB9BAB}"/>
              </a:ext>
            </a:extLst>
          </p:cNvPr>
          <p:cNvSpPr txBox="1"/>
          <p:nvPr/>
        </p:nvSpPr>
        <p:spPr>
          <a:xfrm>
            <a:off x="1316183" y="5363295"/>
            <a:ext cx="4017818" cy="400110"/>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EVA MALLEY</a:t>
            </a:r>
          </a:p>
        </p:txBody>
      </p:sp>
      <p:sp>
        <p:nvSpPr>
          <p:cNvPr id="8" name="TextBox 7">
            <a:extLst>
              <a:ext uri="{FF2B5EF4-FFF2-40B4-BE49-F238E27FC236}">
                <a16:creationId xmlns:a16="http://schemas.microsoft.com/office/drawing/2014/main" id="{0101478A-DC80-B085-3A20-A958CEB3A042}"/>
              </a:ext>
            </a:extLst>
          </p:cNvPr>
          <p:cNvSpPr txBox="1"/>
          <p:nvPr/>
        </p:nvSpPr>
        <p:spPr>
          <a:xfrm>
            <a:off x="5846618" y="5363295"/>
            <a:ext cx="3170829" cy="400110"/>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POLLY NOR</a:t>
            </a:r>
          </a:p>
        </p:txBody>
      </p:sp>
      <p:sp>
        <p:nvSpPr>
          <p:cNvPr id="9" name="TextBox 8">
            <a:extLst>
              <a:ext uri="{FF2B5EF4-FFF2-40B4-BE49-F238E27FC236}">
                <a16:creationId xmlns:a16="http://schemas.microsoft.com/office/drawing/2014/main" id="{5E1218BA-B105-7432-05F8-C9BDDC7C0728}"/>
              </a:ext>
            </a:extLst>
          </p:cNvPr>
          <p:cNvSpPr txBox="1"/>
          <p:nvPr/>
        </p:nvSpPr>
        <p:spPr>
          <a:xfrm>
            <a:off x="9282546" y="5350191"/>
            <a:ext cx="3754582" cy="400110"/>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LAURA CALLAGHAN</a:t>
            </a:r>
          </a:p>
        </p:txBody>
      </p:sp>
    </p:spTree>
    <p:extLst>
      <p:ext uri="{BB962C8B-B14F-4D97-AF65-F5344CB8AC3E}">
        <p14:creationId xmlns:p14="http://schemas.microsoft.com/office/powerpoint/2010/main" val="1505150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E9109-3832-6240-E386-B60F771808FB}"/>
              </a:ext>
            </a:extLst>
          </p:cNvPr>
          <p:cNvSpPr>
            <a:spLocks noGrp="1"/>
          </p:cNvSpPr>
          <p:nvPr>
            <p:ph type="title"/>
          </p:nvPr>
        </p:nvSpPr>
        <p:spPr>
          <a:xfrm>
            <a:off x="309771" y="31498"/>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LIBERTY LONDON.</a:t>
            </a:r>
          </a:p>
        </p:txBody>
      </p:sp>
      <p:pic>
        <p:nvPicPr>
          <p:cNvPr id="5" name="Picture 4" descr="A group of vases on a table&#10;&#10;Description automatically generated">
            <a:extLst>
              <a:ext uri="{FF2B5EF4-FFF2-40B4-BE49-F238E27FC236}">
                <a16:creationId xmlns:a16="http://schemas.microsoft.com/office/drawing/2014/main" id="{8E1D897E-3A7F-A6A8-A34B-DD5C8BAC211E}"/>
              </a:ext>
            </a:extLst>
          </p:cNvPr>
          <p:cNvPicPr>
            <a:picLocks noChangeAspect="1"/>
          </p:cNvPicPr>
          <p:nvPr/>
        </p:nvPicPr>
        <p:blipFill>
          <a:blip r:embed="rId2"/>
          <a:stretch>
            <a:fillRect/>
          </a:stretch>
        </p:blipFill>
        <p:spPr>
          <a:xfrm>
            <a:off x="-29049" y="-13948"/>
            <a:ext cx="5204095" cy="3903071"/>
          </a:xfrm>
          <a:prstGeom prst="rect">
            <a:avLst/>
          </a:prstGeom>
        </p:spPr>
      </p:pic>
      <p:pic>
        <p:nvPicPr>
          <p:cNvPr id="7" name="Picture 6" descr="A wall with pictures of art&#10;&#10;Description automatically generated with medium confidence">
            <a:extLst>
              <a:ext uri="{FF2B5EF4-FFF2-40B4-BE49-F238E27FC236}">
                <a16:creationId xmlns:a16="http://schemas.microsoft.com/office/drawing/2014/main" id="{4D22EC13-0D87-343B-9E82-ED81B47E4D6D}"/>
              </a:ext>
            </a:extLst>
          </p:cNvPr>
          <p:cNvPicPr>
            <a:picLocks noChangeAspect="1"/>
          </p:cNvPicPr>
          <p:nvPr/>
        </p:nvPicPr>
        <p:blipFill>
          <a:blip r:embed="rId3"/>
          <a:stretch>
            <a:fillRect/>
          </a:stretch>
        </p:blipFill>
        <p:spPr>
          <a:xfrm rot="5400000">
            <a:off x="1644371" y="911003"/>
            <a:ext cx="3281932" cy="2461449"/>
          </a:xfrm>
          <a:prstGeom prst="rect">
            <a:avLst/>
          </a:prstGeom>
        </p:spPr>
      </p:pic>
      <p:pic>
        <p:nvPicPr>
          <p:cNvPr id="9" name="Picture 8" descr="A group of colorful vases on a shelf&#10;&#10;Description automatically generated">
            <a:extLst>
              <a:ext uri="{FF2B5EF4-FFF2-40B4-BE49-F238E27FC236}">
                <a16:creationId xmlns:a16="http://schemas.microsoft.com/office/drawing/2014/main" id="{D5722FF2-7380-79CC-1EC1-7F2F8B09C29C}"/>
              </a:ext>
            </a:extLst>
          </p:cNvPr>
          <p:cNvPicPr>
            <a:picLocks noChangeAspect="1"/>
          </p:cNvPicPr>
          <p:nvPr/>
        </p:nvPicPr>
        <p:blipFill>
          <a:blip r:embed="rId4"/>
          <a:stretch>
            <a:fillRect/>
          </a:stretch>
        </p:blipFill>
        <p:spPr>
          <a:xfrm rot="5400000">
            <a:off x="6146445" y="857250"/>
            <a:ext cx="6858000" cy="5143500"/>
          </a:xfrm>
          <a:prstGeom prst="rect">
            <a:avLst/>
          </a:prstGeom>
        </p:spPr>
      </p:pic>
      <p:pic>
        <p:nvPicPr>
          <p:cNvPr id="11" name="Picture 10" descr="A shelf with mugs on it&#10;&#10;Description automatically generated">
            <a:extLst>
              <a:ext uri="{FF2B5EF4-FFF2-40B4-BE49-F238E27FC236}">
                <a16:creationId xmlns:a16="http://schemas.microsoft.com/office/drawing/2014/main" id="{48A6800E-8699-C97B-88ED-F4B1447FC7BA}"/>
              </a:ext>
            </a:extLst>
          </p:cNvPr>
          <p:cNvPicPr>
            <a:picLocks noChangeAspect="1"/>
          </p:cNvPicPr>
          <p:nvPr/>
        </p:nvPicPr>
        <p:blipFill>
          <a:blip r:embed="rId5"/>
          <a:stretch>
            <a:fillRect/>
          </a:stretch>
        </p:blipFill>
        <p:spPr>
          <a:xfrm>
            <a:off x="4643848" y="3958401"/>
            <a:ext cx="3903019" cy="2927264"/>
          </a:xfrm>
          <a:prstGeom prst="rect">
            <a:avLst/>
          </a:prstGeom>
        </p:spPr>
      </p:pic>
      <p:pic>
        <p:nvPicPr>
          <p:cNvPr id="13" name="Picture 12" descr="A group of plates and cups&#10;&#10;Description automatically generated">
            <a:extLst>
              <a:ext uri="{FF2B5EF4-FFF2-40B4-BE49-F238E27FC236}">
                <a16:creationId xmlns:a16="http://schemas.microsoft.com/office/drawing/2014/main" id="{339F4643-3A96-6E1C-469E-B858DC9AAB9E}"/>
              </a:ext>
            </a:extLst>
          </p:cNvPr>
          <p:cNvPicPr>
            <a:picLocks noChangeAspect="1"/>
          </p:cNvPicPr>
          <p:nvPr/>
        </p:nvPicPr>
        <p:blipFill>
          <a:blip r:embed="rId6"/>
          <a:stretch>
            <a:fillRect/>
          </a:stretch>
        </p:blipFill>
        <p:spPr>
          <a:xfrm>
            <a:off x="-45425" y="2690546"/>
            <a:ext cx="5514609" cy="4135956"/>
          </a:xfrm>
          <a:prstGeom prst="rect">
            <a:avLst/>
          </a:prstGeom>
        </p:spPr>
      </p:pic>
      <p:pic>
        <p:nvPicPr>
          <p:cNvPr id="15" name="Picture 14" descr="A group of mugs on a shelf&#10;&#10;Description automatically generated">
            <a:extLst>
              <a:ext uri="{FF2B5EF4-FFF2-40B4-BE49-F238E27FC236}">
                <a16:creationId xmlns:a16="http://schemas.microsoft.com/office/drawing/2014/main" id="{49CAE3E5-379E-B8BA-6237-D52BC2AD920C}"/>
              </a:ext>
            </a:extLst>
          </p:cNvPr>
          <p:cNvPicPr>
            <a:picLocks noChangeAspect="1"/>
          </p:cNvPicPr>
          <p:nvPr/>
        </p:nvPicPr>
        <p:blipFill>
          <a:blip r:embed="rId7"/>
          <a:stretch>
            <a:fillRect/>
          </a:stretch>
        </p:blipFill>
        <p:spPr>
          <a:xfrm rot="5400000">
            <a:off x="4578555" y="535432"/>
            <a:ext cx="4283455" cy="3212591"/>
          </a:xfrm>
          <a:prstGeom prst="rect">
            <a:avLst/>
          </a:prstGeom>
        </p:spPr>
      </p:pic>
      <p:pic>
        <p:nvPicPr>
          <p:cNvPr id="17" name="Picture 16" descr="A group of vases on a table&#10;&#10;Description automatically generated">
            <a:extLst>
              <a:ext uri="{FF2B5EF4-FFF2-40B4-BE49-F238E27FC236}">
                <a16:creationId xmlns:a16="http://schemas.microsoft.com/office/drawing/2014/main" id="{A6FA2DF0-DF6D-50CC-8F65-FDF66D85CB9C}"/>
              </a:ext>
            </a:extLst>
          </p:cNvPr>
          <p:cNvPicPr>
            <a:picLocks noChangeAspect="1"/>
          </p:cNvPicPr>
          <p:nvPr/>
        </p:nvPicPr>
        <p:blipFill>
          <a:blip r:embed="rId2"/>
          <a:stretch>
            <a:fillRect/>
          </a:stretch>
        </p:blipFill>
        <p:spPr>
          <a:xfrm>
            <a:off x="12555532" y="2829000"/>
            <a:ext cx="7772400" cy="5829300"/>
          </a:xfrm>
          <a:prstGeom prst="rect">
            <a:avLst/>
          </a:prstGeom>
        </p:spPr>
      </p:pic>
      <p:pic>
        <p:nvPicPr>
          <p:cNvPr id="19" name="Picture 18" descr="A wall with pictures of art&#10;&#10;Description automatically generated with medium confidence">
            <a:extLst>
              <a:ext uri="{FF2B5EF4-FFF2-40B4-BE49-F238E27FC236}">
                <a16:creationId xmlns:a16="http://schemas.microsoft.com/office/drawing/2014/main" id="{57C5055E-0F5C-F0FC-6E7A-CD2DBE30B984}"/>
              </a:ext>
            </a:extLst>
          </p:cNvPr>
          <p:cNvPicPr>
            <a:picLocks noChangeAspect="1"/>
          </p:cNvPicPr>
          <p:nvPr/>
        </p:nvPicPr>
        <p:blipFill>
          <a:blip r:embed="rId3"/>
          <a:stretch>
            <a:fillRect/>
          </a:stretch>
        </p:blipFill>
        <p:spPr>
          <a:xfrm rot="5400000">
            <a:off x="13848532" y="3836250"/>
            <a:ext cx="6858000" cy="5143500"/>
          </a:xfrm>
          <a:prstGeom prst="rect">
            <a:avLst/>
          </a:prstGeom>
        </p:spPr>
      </p:pic>
      <p:pic>
        <p:nvPicPr>
          <p:cNvPr id="21" name="Picture 20" descr="A group of colorful vases on a shelf&#10;&#10;Description automatically generated">
            <a:extLst>
              <a:ext uri="{FF2B5EF4-FFF2-40B4-BE49-F238E27FC236}">
                <a16:creationId xmlns:a16="http://schemas.microsoft.com/office/drawing/2014/main" id="{3CCB17BE-1D89-22D9-6C74-730FE989D7C5}"/>
              </a:ext>
            </a:extLst>
          </p:cNvPr>
          <p:cNvPicPr>
            <a:picLocks noChangeAspect="1"/>
          </p:cNvPicPr>
          <p:nvPr/>
        </p:nvPicPr>
        <p:blipFill>
          <a:blip r:embed="rId4"/>
          <a:stretch>
            <a:fillRect/>
          </a:stretch>
        </p:blipFill>
        <p:spPr>
          <a:xfrm rot="5400000">
            <a:off x="13998532" y="3986250"/>
            <a:ext cx="6858000" cy="5143500"/>
          </a:xfrm>
          <a:prstGeom prst="rect">
            <a:avLst/>
          </a:prstGeom>
        </p:spPr>
      </p:pic>
      <p:pic>
        <p:nvPicPr>
          <p:cNvPr id="23" name="Picture 22" descr="A shelf with mugs on it&#10;&#10;Description automatically generated">
            <a:extLst>
              <a:ext uri="{FF2B5EF4-FFF2-40B4-BE49-F238E27FC236}">
                <a16:creationId xmlns:a16="http://schemas.microsoft.com/office/drawing/2014/main" id="{C82F06E1-9D95-644C-2A80-8EE524F86F05}"/>
              </a:ext>
            </a:extLst>
          </p:cNvPr>
          <p:cNvPicPr>
            <a:picLocks noChangeAspect="1"/>
          </p:cNvPicPr>
          <p:nvPr/>
        </p:nvPicPr>
        <p:blipFill>
          <a:blip r:embed="rId5"/>
          <a:stretch>
            <a:fillRect/>
          </a:stretch>
        </p:blipFill>
        <p:spPr>
          <a:xfrm>
            <a:off x="13005532" y="3279000"/>
            <a:ext cx="7772400" cy="5829300"/>
          </a:xfrm>
          <a:prstGeom prst="rect">
            <a:avLst/>
          </a:prstGeom>
        </p:spPr>
      </p:pic>
      <p:pic>
        <p:nvPicPr>
          <p:cNvPr id="25" name="Picture 24" descr="A group of plates and cups&#10;&#10;Description automatically generated">
            <a:extLst>
              <a:ext uri="{FF2B5EF4-FFF2-40B4-BE49-F238E27FC236}">
                <a16:creationId xmlns:a16="http://schemas.microsoft.com/office/drawing/2014/main" id="{F3AAD28A-0BEA-3FAF-6C51-DAB079FCB376}"/>
              </a:ext>
            </a:extLst>
          </p:cNvPr>
          <p:cNvPicPr>
            <a:picLocks noChangeAspect="1"/>
          </p:cNvPicPr>
          <p:nvPr/>
        </p:nvPicPr>
        <p:blipFill>
          <a:blip r:embed="rId6"/>
          <a:stretch>
            <a:fillRect/>
          </a:stretch>
        </p:blipFill>
        <p:spPr>
          <a:xfrm>
            <a:off x="13155532" y="3429000"/>
            <a:ext cx="7772400" cy="5829300"/>
          </a:xfrm>
          <a:prstGeom prst="rect">
            <a:avLst/>
          </a:prstGeom>
        </p:spPr>
      </p:pic>
      <p:pic>
        <p:nvPicPr>
          <p:cNvPr id="27" name="Picture 26" descr="A group of mugs on a shelf&#10;&#10;Description automatically generated">
            <a:extLst>
              <a:ext uri="{FF2B5EF4-FFF2-40B4-BE49-F238E27FC236}">
                <a16:creationId xmlns:a16="http://schemas.microsoft.com/office/drawing/2014/main" id="{F02882E9-7A9D-E3E1-58EF-C80F0B959783}"/>
              </a:ext>
            </a:extLst>
          </p:cNvPr>
          <p:cNvPicPr>
            <a:picLocks noChangeAspect="1"/>
          </p:cNvPicPr>
          <p:nvPr/>
        </p:nvPicPr>
        <p:blipFill>
          <a:blip r:embed="rId7"/>
          <a:stretch>
            <a:fillRect/>
          </a:stretch>
        </p:blipFill>
        <p:spPr>
          <a:xfrm rot="5400000">
            <a:off x="14448532" y="4436250"/>
            <a:ext cx="6858000" cy="5143500"/>
          </a:xfrm>
          <a:prstGeom prst="rect">
            <a:avLst/>
          </a:prstGeom>
        </p:spPr>
      </p:pic>
      <p:sp>
        <p:nvSpPr>
          <p:cNvPr id="28" name="TextBox 27">
            <a:extLst>
              <a:ext uri="{FF2B5EF4-FFF2-40B4-BE49-F238E27FC236}">
                <a16:creationId xmlns:a16="http://schemas.microsoft.com/office/drawing/2014/main" id="{A5099F4F-4CE3-66F6-A9CF-9D717350C5DE}"/>
              </a:ext>
            </a:extLst>
          </p:cNvPr>
          <p:cNvSpPr txBox="1"/>
          <p:nvPr/>
        </p:nvSpPr>
        <p:spPr>
          <a:xfrm>
            <a:off x="5344893" y="88336"/>
            <a:ext cx="4946073" cy="769441"/>
          </a:xfrm>
          <a:prstGeom prst="rect">
            <a:avLst/>
          </a:prstGeom>
          <a:noFill/>
        </p:spPr>
        <p:txBody>
          <a:bodyPr wrap="square" rtlCol="0">
            <a:spAutoFit/>
          </a:bodyPr>
          <a:lstStyle/>
          <a:p>
            <a:r>
              <a:rPr lang="en-US" sz="4400" dirty="0">
                <a:solidFill>
                  <a:srgbClr val="FFE7EB"/>
                </a:solidFill>
                <a:latin typeface="Baloo Bhaijaan" panose="03080902040302020200" pitchFamily="66" charset="-78"/>
                <a:cs typeface="Baloo Bhaijaan" panose="03080902040302020200" pitchFamily="66" charset="-78"/>
              </a:rPr>
              <a:t>LIBERTY LONDON.</a:t>
            </a:r>
          </a:p>
        </p:txBody>
      </p:sp>
    </p:spTree>
    <p:extLst>
      <p:ext uri="{BB962C8B-B14F-4D97-AF65-F5344CB8AC3E}">
        <p14:creationId xmlns:p14="http://schemas.microsoft.com/office/powerpoint/2010/main" val="1807881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6" name="Content Placeholder 5" descr="A fence and grass on a beach&#10;&#10;Description automatically generated">
            <a:extLst>
              <a:ext uri="{FF2B5EF4-FFF2-40B4-BE49-F238E27FC236}">
                <a16:creationId xmlns:a16="http://schemas.microsoft.com/office/drawing/2014/main" id="{9A482017-583E-520D-55BF-9797648CE053}"/>
              </a:ext>
            </a:extLst>
          </p:cNvPr>
          <p:cNvPicPr>
            <a:picLocks noGrp="1" noChangeAspect="1"/>
          </p:cNvPicPr>
          <p:nvPr>
            <p:ph idx="1"/>
          </p:nvPr>
        </p:nvPicPr>
        <p:blipFill>
          <a:blip r:embed="rId2"/>
          <a:stretch>
            <a:fillRect/>
          </a:stretch>
        </p:blipFill>
        <p:spPr>
          <a:xfrm>
            <a:off x="2826181" y="2702070"/>
            <a:ext cx="4155929" cy="4155929"/>
          </a:xfrm>
        </p:spPr>
      </p:pic>
      <p:pic>
        <p:nvPicPr>
          <p:cNvPr id="8" name="Picture 7" descr="A plant growing inside a greenhouse&#10;&#10;Description automatically generated">
            <a:extLst>
              <a:ext uri="{FF2B5EF4-FFF2-40B4-BE49-F238E27FC236}">
                <a16:creationId xmlns:a16="http://schemas.microsoft.com/office/drawing/2014/main" id="{C44E778F-D8B7-5BC1-20FA-39930AC394FA}"/>
              </a:ext>
            </a:extLst>
          </p:cNvPr>
          <p:cNvPicPr>
            <a:picLocks noChangeAspect="1"/>
          </p:cNvPicPr>
          <p:nvPr/>
        </p:nvPicPr>
        <p:blipFill>
          <a:blip r:embed="rId3"/>
          <a:stretch>
            <a:fillRect/>
          </a:stretch>
        </p:blipFill>
        <p:spPr>
          <a:xfrm>
            <a:off x="2715057" y="0"/>
            <a:ext cx="2770620" cy="2770620"/>
          </a:xfrm>
          <a:prstGeom prst="rect">
            <a:avLst/>
          </a:prstGeom>
        </p:spPr>
      </p:pic>
      <p:pic>
        <p:nvPicPr>
          <p:cNvPr id="10" name="Picture 9" descr="A glass roof with trees and plants&#10;&#10;Description automatically generated">
            <a:extLst>
              <a:ext uri="{FF2B5EF4-FFF2-40B4-BE49-F238E27FC236}">
                <a16:creationId xmlns:a16="http://schemas.microsoft.com/office/drawing/2014/main" id="{EAC6FC32-DF97-E449-C201-B963607AFBD5}"/>
              </a:ext>
            </a:extLst>
          </p:cNvPr>
          <p:cNvPicPr>
            <a:picLocks noChangeAspect="1"/>
          </p:cNvPicPr>
          <p:nvPr/>
        </p:nvPicPr>
        <p:blipFill>
          <a:blip r:embed="rId4"/>
          <a:stretch>
            <a:fillRect/>
          </a:stretch>
        </p:blipFill>
        <p:spPr>
          <a:xfrm>
            <a:off x="0" y="0"/>
            <a:ext cx="2770620" cy="2770620"/>
          </a:xfrm>
          <a:prstGeom prst="rect">
            <a:avLst/>
          </a:prstGeom>
        </p:spPr>
      </p:pic>
      <p:pic>
        <p:nvPicPr>
          <p:cNvPr id="12" name="Picture 11" descr="A body of water with buildings and a hill in the background&#10;&#10;Description automatically generated">
            <a:extLst>
              <a:ext uri="{FF2B5EF4-FFF2-40B4-BE49-F238E27FC236}">
                <a16:creationId xmlns:a16="http://schemas.microsoft.com/office/drawing/2014/main" id="{3E317ACC-D2CB-8B2B-0E34-559C3ECB1EF8}"/>
              </a:ext>
            </a:extLst>
          </p:cNvPr>
          <p:cNvPicPr>
            <a:picLocks noChangeAspect="1"/>
          </p:cNvPicPr>
          <p:nvPr/>
        </p:nvPicPr>
        <p:blipFill>
          <a:blip r:embed="rId5"/>
          <a:stretch>
            <a:fillRect/>
          </a:stretch>
        </p:blipFill>
        <p:spPr>
          <a:xfrm>
            <a:off x="-55562" y="2702071"/>
            <a:ext cx="4155929" cy="4155929"/>
          </a:xfrm>
          <a:prstGeom prst="rect">
            <a:avLst/>
          </a:prstGeom>
        </p:spPr>
      </p:pic>
      <p:pic>
        <p:nvPicPr>
          <p:cNvPr id="14" name="Picture 13" descr="A seaweed on a beach&#10;&#10;Description automatically generated">
            <a:extLst>
              <a:ext uri="{FF2B5EF4-FFF2-40B4-BE49-F238E27FC236}">
                <a16:creationId xmlns:a16="http://schemas.microsoft.com/office/drawing/2014/main" id="{0A203394-EA94-B8F7-9ED8-3BCE3C645A17}"/>
              </a:ext>
            </a:extLst>
          </p:cNvPr>
          <p:cNvPicPr>
            <a:picLocks noChangeAspect="1"/>
          </p:cNvPicPr>
          <p:nvPr/>
        </p:nvPicPr>
        <p:blipFill>
          <a:blip r:embed="rId6"/>
          <a:stretch>
            <a:fillRect/>
          </a:stretch>
        </p:blipFill>
        <p:spPr>
          <a:xfrm>
            <a:off x="5485677" y="-59458"/>
            <a:ext cx="6948343" cy="6917457"/>
          </a:xfrm>
          <a:prstGeom prst="rect">
            <a:avLst/>
          </a:prstGeom>
        </p:spPr>
      </p:pic>
      <p:sp>
        <p:nvSpPr>
          <p:cNvPr id="17" name="Title 16">
            <a:extLst>
              <a:ext uri="{FF2B5EF4-FFF2-40B4-BE49-F238E27FC236}">
                <a16:creationId xmlns:a16="http://schemas.microsoft.com/office/drawing/2014/main" id="{ADA98B0E-2A91-DA03-E2B1-ADDAA696B775}"/>
              </a:ext>
            </a:extLst>
          </p:cNvPr>
          <p:cNvSpPr>
            <a:spLocks noGrp="1"/>
          </p:cNvSpPr>
          <p:nvPr>
            <p:ph type="title"/>
          </p:nvPr>
        </p:nvSpPr>
        <p:spPr>
          <a:xfrm>
            <a:off x="6420716" y="-4040"/>
            <a:ext cx="10515600" cy="1325563"/>
          </a:xfrm>
        </p:spPr>
        <p:txBody>
          <a:bodyPr/>
          <a:lstStyle/>
          <a:p>
            <a:r>
              <a:rPr lang="en-US" dirty="0">
                <a:solidFill>
                  <a:srgbClr val="FFE7EB"/>
                </a:solidFill>
                <a:latin typeface="Baloo Bhaijaan" panose="03080902040302020200" pitchFamily="66" charset="-78"/>
                <a:cs typeface="Baloo Bhaijaan" panose="03080902040302020200" pitchFamily="66" charset="-78"/>
              </a:rPr>
              <a:t>MUNDANE PHOTOS.</a:t>
            </a:r>
          </a:p>
        </p:txBody>
      </p:sp>
    </p:spTree>
    <p:extLst>
      <p:ext uri="{BB962C8B-B14F-4D97-AF65-F5344CB8AC3E}">
        <p14:creationId xmlns:p14="http://schemas.microsoft.com/office/powerpoint/2010/main" val="3935652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2B82E2D-5822-450E-85CC-AE5EDD01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tree with pumpkins and a tower&#10;&#10;Description automatically generated">
            <a:extLst>
              <a:ext uri="{FF2B5EF4-FFF2-40B4-BE49-F238E27FC236}">
                <a16:creationId xmlns:a16="http://schemas.microsoft.com/office/drawing/2014/main" id="{EC7DCAEC-F38B-8475-5ACD-3E192871EB58}"/>
              </a:ext>
            </a:extLst>
          </p:cNvPr>
          <p:cNvPicPr>
            <a:picLocks noChangeAspect="1"/>
          </p:cNvPicPr>
          <p:nvPr/>
        </p:nvPicPr>
        <p:blipFill rotWithShape="1">
          <a:blip r:embed="rId2"/>
          <a:srcRect l="7709" r="18224"/>
          <a:stretch/>
        </p:blipFill>
        <p:spPr>
          <a:xfrm>
            <a:off x="0" y="-46097"/>
            <a:ext cx="4113276" cy="6941840"/>
          </a:xfrm>
          <a:prstGeom prst="rect">
            <a:avLst/>
          </a:prstGeom>
        </p:spPr>
      </p:pic>
      <p:pic>
        <p:nvPicPr>
          <p:cNvPr id="7" name="Picture 6" descr="A field of sunflowers&#10;&#10;Description automatically generated">
            <a:extLst>
              <a:ext uri="{FF2B5EF4-FFF2-40B4-BE49-F238E27FC236}">
                <a16:creationId xmlns:a16="http://schemas.microsoft.com/office/drawing/2014/main" id="{21040A07-972F-7929-1C4A-1827B43E1F97}"/>
              </a:ext>
            </a:extLst>
          </p:cNvPr>
          <p:cNvPicPr>
            <a:picLocks noChangeAspect="1"/>
          </p:cNvPicPr>
          <p:nvPr/>
        </p:nvPicPr>
        <p:blipFill rotWithShape="1">
          <a:blip r:embed="rId3"/>
          <a:srcRect l="13612" r="27134"/>
          <a:stretch/>
        </p:blipFill>
        <p:spPr>
          <a:xfrm>
            <a:off x="4114800" y="-48670"/>
            <a:ext cx="4092436" cy="6906669"/>
          </a:xfrm>
          <a:prstGeom prst="rect">
            <a:avLst/>
          </a:prstGeom>
        </p:spPr>
      </p:pic>
      <p:pic>
        <p:nvPicPr>
          <p:cNvPr id="9" name="Picture 8" descr="A body of water with buildings and hills in the background&#10;&#10;Description automatically generated">
            <a:extLst>
              <a:ext uri="{FF2B5EF4-FFF2-40B4-BE49-F238E27FC236}">
                <a16:creationId xmlns:a16="http://schemas.microsoft.com/office/drawing/2014/main" id="{64E33141-8EB4-650C-894F-4C40EDD7F88A}"/>
              </a:ext>
            </a:extLst>
          </p:cNvPr>
          <p:cNvPicPr>
            <a:picLocks noChangeAspect="1"/>
          </p:cNvPicPr>
          <p:nvPr/>
        </p:nvPicPr>
        <p:blipFill rotWithShape="1">
          <a:blip r:embed="rId4"/>
          <a:srcRect l="27589" r="13157"/>
          <a:stretch/>
        </p:blipFill>
        <p:spPr>
          <a:xfrm>
            <a:off x="8207236" y="-37743"/>
            <a:ext cx="4092436" cy="6906669"/>
          </a:xfrm>
          <a:prstGeom prst="rect">
            <a:avLst/>
          </a:prstGeom>
        </p:spPr>
      </p:pic>
    </p:spTree>
    <p:extLst>
      <p:ext uri="{BB962C8B-B14F-4D97-AF65-F5344CB8AC3E}">
        <p14:creationId xmlns:p14="http://schemas.microsoft.com/office/powerpoint/2010/main" val="672058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62A8E91-0FAB-DA5C-24B8-995DDFE51F86}"/>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t="20201" b="13099"/>
          <a:stretch/>
        </p:blipFill>
        <p:spPr bwMode="auto">
          <a:xfrm rot="16200000">
            <a:off x="-379475" y="379475"/>
            <a:ext cx="6858000" cy="60990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609E0F4E-9B71-5C3A-4A93-01B341C9C4B8}"/>
              </a:ext>
            </a:extLst>
          </p:cNvPr>
          <p:cNvPicPr>
            <a:picLocks noGrp="1" noChangeAspect="1" noChangeArrowheads="1"/>
          </p:cNvPicPr>
          <p:nvPr>
            <p:ph idx="1"/>
          </p:nvPr>
        </p:nvPicPr>
        <p:blipFill rotWithShape="1">
          <a:blip r:embed="rId3">
            <a:alphaModFix amt="60000"/>
            <a:extLst>
              <a:ext uri="{28A0092B-C50C-407E-A947-70E740481C1C}">
                <a14:useLocalDpi xmlns:a14="http://schemas.microsoft.com/office/drawing/2010/main" val="0"/>
              </a:ext>
            </a:extLst>
          </a:blip>
          <a:srcRect t="25522" b="7820"/>
          <a:stretch/>
        </p:blipFill>
        <p:spPr bwMode="auto">
          <a:xfrm rot="16200000">
            <a:off x="5716526" y="379475"/>
            <a:ext cx="6858000" cy="60990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6006006-E7D6-1260-B193-2F5EAC122EFC}"/>
              </a:ext>
            </a:extLst>
          </p:cNvPr>
          <p:cNvSpPr txBox="1"/>
          <p:nvPr/>
        </p:nvSpPr>
        <p:spPr>
          <a:xfrm>
            <a:off x="138545" y="263236"/>
            <a:ext cx="7606145" cy="769441"/>
          </a:xfrm>
          <a:prstGeom prst="rect">
            <a:avLst/>
          </a:prstGeom>
          <a:noFill/>
        </p:spPr>
        <p:txBody>
          <a:bodyPr wrap="square" rtlCol="0">
            <a:spAutoFit/>
          </a:bodyPr>
          <a:lstStyle/>
          <a:p>
            <a:r>
              <a:rPr lang="en-US" sz="4400" dirty="0">
                <a:solidFill>
                  <a:schemeClr val="accent6">
                    <a:lumMod val="50000"/>
                  </a:schemeClr>
                </a:solidFill>
                <a:latin typeface="Baloo Bhaijaan" panose="03080902040302020200" pitchFamily="66" charset="-78"/>
                <a:cs typeface="Baloo Bhaijaan" panose="03080902040302020200" pitchFamily="66" charset="-78"/>
              </a:rPr>
              <a:t>COLOUR PALLET.</a:t>
            </a:r>
          </a:p>
        </p:txBody>
      </p:sp>
      <p:sp>
        <p:nvSpPr>
          <p:cNvPr id="11" name="TextBox 10">
            <a:extLst>
              <a:ext uri="{FF2B5EF4-FFF2-40B4-BE49-F238E27FC236}">
                <a16:creationId xmlns:a16="http://schemas.microsoft.com/office/drawing/2014/main" id="{242FD147-4413-B43E-0F1F-93335D379447}"/>
              </a:ext>
            </a:extLst>
          </p:cNvPr>
          <p:cNvSpPr txBox="1"/>
          <p:nvPr/>
        </p:nvSpPr>
        <p:spPr>
          <a:xfrm>
            <a:off x="0" y="5025104"/>
            <a:ext cx="7058890" cy="1569660"/>
          </a:xfrm>
          <a:prstGeom prst="rect">
            <a:avLst/>
          </a:prstGeom>
          <a:noFill/>
        </p:spPr>
        <p:txBody>
          <a:bodyPr wrap="square">
            <a:spAutoFit/>
          </a:bodyPr>
          <a:lstStyle/>
          <a:p>
            <a:r>
              <a:rPr lang="en-US" sz="3200" dirty="0">
                <a:solidFill>
                  <a:schemeClr val="accent6">
                    <a:lumMod val="50000"/>
                  </a:schemeClr>
                </a:solidFill>
                <a:latin typeface="Baloo Bhaijaan" panose="03080902040302020200" pitchFamily="66" charset="-78"/>
                <a:cs typeface="Baloo Bhaijaan" panose="03080902040302020200" pitchFamily="66" charset="-78"/>
              </a:rPr>
              <a:t>IN MY UNDERGRADUATE PROJECT, FOLLOWING A COLOUR PALLET WAS A GREAT GUIDE THROUGHOUT.</a:t>
            </a:r>
          </a:p>
        </p:txBody>
      </p:sp>
    </p:spTree>
    <p:extLst>
      <p:ext uri="{BB962C8B-B14F-4D97-AF65-F5344CB8AC3E}">
        <p14:creationId xmlns:p14="http://schemas.microsoft.com/office/powerpoint/2010/main" val="3352886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16BA-9EB4-5F3E-14B8-E878384BDD56}"/>
              </a:ext>
            </a:extLst>
          </p:cNvPr>
          <p:cNvSpPr>
            <a:spLocks noGrp="1"/>
          </p:cNvSpPr>
          <p:nvPr>
            <p:ph type="title"/>
          </p:nvPr>
        </p:nvSpPr>
        <p:spPr>
          <a:xfrm>
            <a:off x="180109" y="166254"/>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EXPLORATIVE PRAXIS ILLUSTRATIONS.</a:t>
            </a:r>
          </a:p>
        </p:txBody>
      </p:sp>
      <p:pic>
        <p:nvPicPr>
          <p:cNvPr id="5" name="Picture 4" descr="A cartoon of a person in a bathroom&#10;&#10;Description automatically generated">
            <a:extLst>
              <a:ext uri="{FF2B5EF4-FFF2-40B4-BE49-F238E27FC236}">
                <a16:creationId xmlns:a16="http://schemas.microsoft.com/office/drawing/2014/main" id="{2D0ECA0A-9F3F-8A67-FA7F-15DCDA324160}"/>
              </a:ext>
            </a:extLst>
          </p:cNvPr>
          <p:cNvPicPr>
            <a:picLocks noChangeAspect="1"/>
          </p:cNvPicPr>
          <p:nvPr/>
        </p:nvPicPr>
        <p:blipFill>
          <a:blip r:embed="rId2"/>
          <a:stretch>
            <a:fillRect/>
          </a:stretch>
        </p:blipFill>
        <p:spPr>
          <a:xfrm>
            <a:off x="550720" y="1149928"/>
            <a:ext cx="5320144" cy="5320144"/>
          </a:xfrm>
          <a:prstGeom prst="rect">
            <a:avLst/>
          </a:prstGeom>
        </p:spPr>
      </p:pic>
      <p:sp>
        <p:nvSpPr>
          <p:cNvPr id="12" name="TextBox 11">
            <a:extLst>
              <a:ext uri="{FF2B5EF4-FFF2-40B4-BE49-F238E27FC236}">
                <a16:creationId xmlns:a16="http://schemas.microsoft.com/office/drawing/2014/main" id="{58492F58-4C86-4EDC-AC21-ECFE6B0714C1}"/>
              </a:ext>
            </a:extLst>
          </p:cNvPr>
          <p:cNvSpPr txBox="1"/>
          <p:nvPr/>
        </p:nvSpPr>
        <p:spPr>
          <a:xfrm>
            <a:off x="6096000" y="1690062"/>
            <a:ext cx="5760025" cy="3477875"/>
          </a:xfrm>
          <a:prstGeom prst="rect">
            <a:avLst/>
          </a:prstGeom>
          <a:noFill/>
        </p:spPr>
        <p:txBody>
          <a:bodyPr wrap="square">
            <a:spAutoFit/>
          </a:bodyPr>
          <a:lstStyle/>
          <a:p>
            <a:r>
              <a:rPr lang="en-GB" sz="20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“Bath and Shit” was drawn digitally in Procreate as part of the Explorative Praxis project. Inspired by the images of day-to-day life and artists mentioned in the </a:t>
            </a:r>
            <a:r>
              <a:rPr lang="en-GB" sz="2000" i="1"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Research and Findings </a:t>
            </a:r>
            <a:r>
              <a:rPr lang="en-GB" sz="20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section of the project, I created </a:t>
            </a:r>
            <a:r>
              <a:rPr lang="en-GB" sz="2000" i="1"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Bath and Shit. </a:t>
            </a:r>
            <a:r>
              <a:rPr lang="en-GB" sz="20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I particularly liked the idea of incorporating a bathroom as nothing screams mundane day-today like using the bathroom. The idea of drawing one girl on the toilet and one in bath with her breasts floating above the water was simply humorous to me. </a:t>
            </a:r>
            <a:endParaRPr lang="en-US" sz="2000" dirty="0">
              <a:solidFill>
                <a:schemeClr val="accent6">
                  <a:lumMod val="50000"/>
                </a:schemeClr>
              </a:solidFill>
              <a:latin typeface="Baloo Bhaijaan" panose="03080902040302020200" pitchFamily="66" charset="-78"/>
              <a:cs typeface="Baloo Bhaijaan" panose="03080902040302020200" pitchFamily="66" charset="-78"/>
            </a:endParaRPr>
          </a:p>
        </p:txBody>
      </p:sp>
    </p:spTree>
    <p:extLst>
      <p:ext uri="{BB962C8B-B14F-4D97-AF65-F5344CB8AC3E}">
        <p14:creationId xmlns:p14="http://schemas.microsoft.com/office/powerpoint/2010/main" val="1114973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E7EB">
            <a:alpha val="99000"/>
          </a:srgbClr>
        </a:solidFill>
        <a:effectLst/>
      </p:bgPr>
    </p:bg>
    <p:spTree>
      <p:nvGrpSpPr>
        <p:cNvPr id="1" name=""/>
        <p:cNvGrpSpPr/>
        <p:nvPr/>
      </p:nvGrpSpPr>
      <p:grpSpPr>
        <a:xfrm>
          <a:off x="0" y="0"/>
          <a:ext cx="0" cy="0"/>
          <a:chOff x="0" y="0"/>
          <a:chExt cx="0" cy="0"/>
        </a:xfrm>
      </p:grpSpPr>
      <p:pic>
        <p:nvPicPr>
          <p:cNvPr id="5" name="Picture 4" descr="A group of women in white robes&#10;&#10;Description automatically generated">
            <a:extLst>
              <a:ext uri="{FF2B5EF4-FFF2-40B4-BE49-F238E27FC236}">
                <a16:creationId xmlns:a16="http://schemas.microsoft.com/office/drawing/2014/main" id="{AE6C6E6D-0BE0-7B1C-E32A-51677EA2E8B5}"/>
              </a:ext>
            </a:extLst>
          </p:cNvPr>
          <p:cNvPicPr>
            <a:picLocks noChangeAspect="1"/>
          </p:cNvPicPr>
          <p:nvPr/>
        </p:nvPicPr>
        <p:blipFill>
          <a:blip r:embed="rId2"/>
          <a:stretch>
            <a:fillRect/>
          </a:stretch>
        </p:blipFill>
        <p:spPr>
          <a:xfrm>
            <a:off x="408709" y="585354"/>
            <a:ext cx="5687291" cy="5687291"/>
          </a:xfrm>
          <a:prstGeom prst="rect">
            <a:avLst/>
          </a:prstGeom>
        </p:spPr>
      </p:pic>
      <p:sp>
        <p:nvSpPr>
          <p:cNvPr id="7" name="TextBox 6">
            <a:extLst>
              <a:ext uri="{FF2B5EF4-FFF2-40B4-BE49-F238E27FC236}">
                <a16:creationId xmlns:a16="http://schemas.microsoft.com/office/drawing/2014/main" id="{7B8209C5-5477-F269-B0D0-3BFF030C9768}"/>
              </a:ext>
            </a:extLst>
          </p:cNvPr>
          <p:cNvSpPr txBox="1"/>
          <p:nvPr/>
        </p:nvSpPr>
        <p:spPr>
          <a:xfrm>
            <a:off x="6338454" y="1456472"/>
            <a:ext cx="5160820" cy="3945054"/>
          </a:xfrm>
          <a:prstGeom prst="rect">
            <a:avLst/>
          </a:prstGeom>
          <a:noFill/>
        </p:spPr>
        <p:txBody>
          <a:bodyPr wrap="square">
            <a:spAutoFit/>
          </a:bodyPr>
          <a:lstStyle/>
          <a:p>
            <a:pPr>
              <a:lnSpc>
                <a:spcPct val="107000"/>
              </a:lnSpc>
              <a:spcAft>
                <a:spcPts val="800"/>
              </a:spcAft>
            </a:pPr>
            <a:r>
              <a:rPr lang="en-GB" kern="100" dirty="0" err="1">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Pamer</a:t>
            </a:r>
            <a:r>
              <a:rPr lang="en-GB"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 Evening, is another Image created in the Explorative Praxis Module, drawn using Procreate. I wanted to create an image based on my friends and I having a sleepover. Although the pastel colours and plants make the image aesthetically pleasing and feminine, I wanted to incorporate an aspect of myself into this and make the illustration raw. Therefore, I added the cigarettes in the ashtray, the bottle and glass of red wine and the dildo. I thought that these aspects of the illustration gave the overall aesthetic a contrast which added to the light-hearted humour.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1172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FDD70-B64D-CCC4-509C-38C7E231C728}"/>
              </a:ext>
            </a:extLst>
          </p:cNvPr>
          <p:cNvSpPr>
            <a:spLocks noGrp="1"/>
          </p:cNvSpPr>
          <p:nvPr>
            <p:ph type="title"/>
          </p:nvPr>
        </p:nvSpPr>
        <p:spPr>
          <a:xfrm>
            <a:off x="0" y="-159545"/>
            <a:ext cx="1231669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REPEAT PRINT AND ILLUSTRATION FOR FABRIC.</a:t>
            </a:r>
          </a:p>
        </p:txBody>
      </p:sp>
      <p:sp>
        <p:nvSpPr>
          <p:cNvPr id="3" name="Content Placeholder 2">
            <a:extLst>
              <a:ext uri="{FF2B5EF4-FFF2-40B4-BE49-F238E27FC236}">
                <a16:creationId xmlns:a16="http://schemas.microsoft.com/office/drawing/2014/main" id="{A40E7ECD-FB03-27D0-A120-5B4A0B3318CE}"/>
              </a:ext>
            </a:extLst>
          </p:cNvPr>
          <p:cNvSpPr>
            <a:spLocks noGrp="1"/>
          </p:cNvSpPr>
          <p:nvPr>
            <p:ph idx="1"/>
          </p:nvPr>
        </p:nvSpPr>
        <p:spPr>
          <a:xfrm>
            <a:off x="7045037" y="1277936"/>
            <a:ext cx="4717473" cy="4805363"/>
          </a:xfrm>
        </p:spPr>
        <p:txBody>
          <a:bodyPr/>
          <a:lstStyle/>
          <a:p>
            <a:pPr marL="0" indent="0">
              <a:buNone/>
            </a:pPr>
            <a:r>
              <a:rPr lang="en-US" dirty="0">
                <a:solidFill>
                  <a:schemeClr val="accent6">
                    <a:lumMod val="50000"/>
                  </a:schemeClr>
                </a:solidFill>
                <a:latin typeface="Baloo Bhaijaan" panose="03080902040302020200" pitchFamily="66" charset="-78"/>
                <a:cs typeface="Baloo Bhaijaan" panose="03080902040302020200" pitchFamily="66" charset="-78"/>
              </a:rPr>
              <a:t>I WANTED TO EXPERIMENT USING AN OLD ILLUSTRATION AS A REPEAT PATTERN. I THOUGHT THAT THE LAYOUT OF THE IMAGE WOULD MAKE A SUCCESSFUL WALLPAPER DESIGN FOR THE EXHIBITION.</a:t>
            </a:r>
          </a:p>
        </p:txBody>
      </p:sp>
      <p:pic>
        <p:nvPicPr>
          <p:cNvPr id="5" name="Picture 4" descr="A group of people with different body parts&#10;&#10;Description automatically generated">
            <a:extLst>
              <a:ext uri="{FF2B5EF4-FFF2-40B4-BE49-F238E27FC236}">
                <a16:creationId xmlns:a16="http://schemas.microsoft.com/office/drawing/2014/main" id="{89028B49-5944-6B87-976A-7BC8D208ED88}"/>
              </a:ext>
            </a:extLst>
          </p:cNvPr>
          <p:cNvPicPr>
            <a:picLocks noChangeAspect="1"/>
          </p:cNvPicPr>
          <p:nvPr/>
        </p:nvPicPr>
        <p:blipFill>
          <a:blip r:embed="rId2"/>
          <a:stretch>
            <a:fillRect/>
          </a:stretch>
        </p:blipFill>
        <p:spPr>
          <a:xfrm>
            <a:off x="1461657" y="1166018"/>
            <a:ext cx="5029200" cy="5029200"/>
          </a:xfrm>
          <a:prstGeom prst="rect">
            <a:avLst/>
          </a:prstGeom>
        </p:spPr>
      </p:pic>
    </p:spTree>
    <p:extLst>
      <p:ext uri="{BB962C8B-B14F-4D97-AF65-F5344CB8AC3E}">
        <p14:creationId xmlns:p14="http://schemas.microsoft.com/office/powerpoint/2010/main" val="4010608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6" name="Picture 5" descr="A drawing of a person in a bathroom&#10;&#10;Description automatically generated">
            <a:extLst>
              <a:ext uri="{FF2B5EF4-FFF2-40B4-BE49-F238E27FC236}">
                <a16:creationId xmlns:a16="http://schemas.microsoft.com/office/drawing/2014/main" id="{AB012102-2F2E-CC81-1DBF-1F0C3DC7EE20}"/>
              </a:ext>
            </a:extLst>
          </p:cNvPr>
          <p:cNvPicPr>
            <a:picLocks noChangeAspect="1"/>
          </p:cNvPicPr>
          <p:nvPr/>
        </p:nvPicPr>
        <p:blipFill>
          <a:blip r:embed="rId2"/>
          <a:stretch>
            <a:fillRect/>
          </a:stretch>
        </p:blipFill>
        <p:spPr>
          <a:xfrm>
            <a:off x="643468" y="1157240"/>
            <a:ext cx="5291666" cy="5291666"/>
          </a:xfrm>
          <a:prstGeom prst="rect">
            <a:avLst/>
          </a:prstGeom>
        </p:spPr>
      </p:pic>
      <p:pic>
        <p:nvPicPr>
          <p:cNvPr id="8" name="Picture 7" descr="A group of women in swimsuits&#10;&#10;Description automatically generated">
            <a:extLst>
              <a:ext uri="{FF2B5EF4-FFF2-40B4-BE49-F238E27FC236}">
                <a16:creationId xmlns:a16="http://schemas.microsoft.com/office/drawing/2014/main" id="{C7E6270B-2117-D24E-1451-FF9781193F84}"/>
              </a:ext>
            </a:extLst>
          </p:cNvPr>
          <p:cNvPicPr>
            <a:picLocks noChangeAspect="1"/>
          </p:cNvPicPr>
          <p:nvPr/>
        </p:nvPicPr>
        <p:blipFill>
          <a:blip r:embed="rId3"/>
          <a:stretch>
            <a:fillRect/>
          </a:stretch>
        </p:blipFill>
        <p:spPr>
          <a:xfrm>
            <a:off x="6256865" y="1157240"/>
            <a:ext cx="5291667" cy="5238750"/>
          </a:xfrm>
          <a:prstGeom prst="rect">
            <a:avLst/>
          </a:prstGeom>
        </p:spPr>
      </p:pic>
      <p:sp>
        <p:nvSpPr>
          <p:cNvPr id="11" name="TextBox 10">
            <a:extLst>
              <a:ext uri="{FF2B5EF4-FFF2-40B4-BE49-F238E27FC236}">
                <a16:creationId xmlns:a16="http://schemas.microsoft.com/office/drawing/2014/main" id="{E4C6C9DD-3548-1FB6-C51E-F4B99FEC24AD}"/>
              </a:ext>
            </a:extLst>
          </p:cNvPr>
          <p:cNvSpPr txBox="1"/>
          <p:nvPr/>
        </p:nvSpPr>
        <p:spPr>
          <a:xfrm>
            <a:off x="643468" y="207818"/>
            <a:ext cx="6192982" cy="769441"/>
          </a:xfrm>
          <a:prstGeom prst="rect">
            <a:avLst/>
          </a:prstGeom>
          <a:noFill/>
        </p:spPr>
        <p:txBody>
          <a:bodyPr wrap="square" rtlCol="0">
            <a:spAutoFit/>
          </a:bodyPr>
          <a:lstStyle/>
          <a:p>
            <a:r>
              <a:rPr lang="en-US" sz="4400" dirty="0">
                <a:solidFill>
                  <a:schemeClr val="accent6">
                    <a:lumMod val="50000"/>
                  </a:schemeClr>
                </a:solidFill>
                <a:latin typeface="Baloo Bhaijaan" panose="03080902040302020200" pitchFamily="66" charset="-78"/>
                <a:cs typeface="Baloo Bhaijaan" panose="03080902040302020200" pitchFamily="66" charset="-78"/>
              </a:rPr>
              <a:t>SKETCHES.</a:t>
            </a:r>
          </a:p>
        </p:txBody>
      </p:sp>
    </p:spTree>
    <p:extLst>
      <p:ext uri="{BB962C8B-B14F-4D97-AF65-F5344CB8AC3E}">
        <p14:creationId xmlns:p14="http://schemas.microsoft.com/office/powerpoint/2010/main" val="1861837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5" name="Content Placeholder 4" descr="A collection of cartoon characters&#10;&#10;Description automatically generated">
            <a:extLst>
              <a:ext uri="{FF2B5EF4-FFF2-40B4-BE49-F238E27FC236}">
                <a16:creationId xmlns:a16="http://schemas.microsoft.com/office/drawing/2014/main" id="{D4F3D2A1-0C5E-E6FB-9BED-D0625C1EF3BE}"/>
              </a:ext>
            </a:extLst>
          </p:cNvPr>
          <p:cNvPicPr>
            <a:picLocks noGrp="1" noChangeAspect="1"/>
          </p:cNvPicPr>
          <p:nvPr>
            <p:ph idx="1"/>
          </p:nvPr>
        </p:nvPicPr>
        <p:blipFill rotWithShape="1">
          <a:blip r:embed="rId2"/>
          <a:srcRect t="17317"/>
          <a:stretch/>
        </p:blipFill>
        <p:spPr>
          <a:xfrm>
            <a:off x="0" y="0"/>
            <a:ext cx="2840182" cy="2348346"/>
          </a:xfrm>
        </p:spPr>
      </p:pic>
      <p:pic>
        <p:nvPicPr>
          <p:cNvPr id="6" name="Content Placeholder 4" descr="A collection of cartoon characters&#10;&#10;Description automatically generated">
            <a:extLst>
              <a:ext uri="{FF2B5EF4-FFF2-40B4-BE49-F238E27FC236}">
                <a16:creationId xmlns:a16="http://schemas.microsoft.com/office/drawing/2014/main" id="{AEDF5654-D22B-EDBD-14C4-AFEA559FECEA}"/>
              </a:ext>
            </a:extLst>
          </p:cNvPr>
          <p:cNvPicPr>
            <a:picLocks noChangeAspect="1"/>
          </p:cNvPicPr>
          <p:nvPr/>
        </p:nvPicPr>
        <p:blipFill>
          <a:blip r:embed="rId2"/>
          <a:stretch>
            <a:fillRect/>
          </a:stretch>
        </p:blipFill>
        <p:spPr>
          <a:xfrm>
            <a:off x="0" y="2325544"/>
            <a:ext cx="2840182" cy="2840182"/>
          </a:xfrm>
          <a:prstGeom prst="rect">
            <a:avLst/>
          </a:prstGeom>
        </p:spPr>
      </p:pic>
      <p:pic>
        <p:nvPicPr>
          <p:cNvPr id="7" name="Content Placeholder 4" descr="A collection of cartoon characters&#10;&#10;Description automatically generated">
            <a:extLst>
              <a:ext uri="{FF2B5EF4-FFF2-40B4-BE49-F238E27FC236}">
                <a16:creationId xmlns:a16="http://schemas.microsoft.com/office/drawing/2014/main" id="{506731AA-E09E-8A81-C016-5E4EEC9B9595}"/>
              </a:ext>
            </a:extLst>
          </p:cNvPr>
          <p:cNvPicPr>
            <a:picLocks noChangeAspect="1"/>
          </p:cNvPicPr>
          <p:nvPr/>
        </p:nvPicPr>
        <p:blipFill rotWithShape="1">
          <a:blip r:embed="rId2"/>
          <a:srcRect b="34114"/>
          <a:stretch/>
        </p:blipFill>
        <p:spPr>
          <a:xfrm>
            <a:off x="0" y="5165726"/>
            <a:ext cx="2840182" cy="1803110"/>
          </a:xfrm>
          <a:prstGeom prst="rect">
            <a:avLst/>
          </a:prstGeom>
        </p:spPr>
      </p:pic>
      <p:pic>
        <p:nvPicPr>
          <p:cNvPr id="8" name="Content Placeholder 4" descr="A collection of cartoon characters&#10;&#10;Description automatically generated">
            <a:extLst>
              <a:ext uri="{FF2B5EF4-FFF2-40B4-BE49-F238E27FC236}">
                <a16:creationId xmlns:a16="http://schemas.microsoft.com/office/drawing/2014/main" id="{2BA75000-3C19-9024-10B3-24E1A7D27AA4}"/>
              </a:ext>
            </a:extLst>
          </p:cNvPr>
          <p:cNvPicPr>
            <a:picLocks noChangeAspect="1"/>
          </p:cNvPicPr>
          <p:nvPr/>
        </p:nvPicPr>
        <p:blipFill rotWithShape="1">
          <a:blip r:embed="rId2"/>
          <a:srcRect t="22683"/>
          <a:stretch/>
        </p:blipFill>
        <p:spPr>
          <a:xfrm>
            <a:off x="9351818" y="0"/>
            <a:ext cx="2840182" cy="2195944"/>
          </a:xfrm>
          <a:prstGeom prst="rect">
            <a:avLst/>
          </a:prstGeom>
        </p:spPr>
      </p:pic>
      <p:pic>
        <p:nvPicPr>
          <p:cNvPr id="11" name="Content Placeholder 4" descr="A collection of cartoon characters&#10;&#10;Description automatically generated">
            <a:extLst>
              <a:ext uri="{FF2B5EF4-FFF2-40B4-BE49-F238E27FC236}">
                <a16:creationId xmlns:a16="http://schemas.microsoft.com/office/drawing/2014/main" id="{B4C6F6F3-8197-70E4-AFF8-EB728AA6F5AE}"/>
              </a:ext>
            </a:extLst>
          </p:cNvPr>
          <p:cNvPicPr>
            <a:picLocks noChangeAspect="1"/>
          </p:cNvPicPr>
          <p:nvPr/>
        </p:nvPicPr>
        <p:blipFill>
          <a:blip r:embed="rId2"/>
          <a:stretch>
            <a:fillRect/>
          </a:stretch>
        </p:blipFill>
        <p:spPr>
          <a:xfrm>
            <a:off x="9351818" y="2195945"/>
            <a:ext cx="2840182" cy="2840182"/>
          </a:xfrm>
          <a:prstGeom prst="rect">
            <a:avLst/>
          </a:prstGeom>
        </p:spPr>
      </p:pic>
      <p:pic>
        <p:nvPicPr>
          <p:cNvPr id="12" name="Content Placeholder 4" descr="A collection of cartoon characters&#10;&#10;Description automatically generated">
            <a:extLst>
              <a:ext uri="{FF2B5EF4-FFF2-40B4-BE49-F238E27FC236}">
                <a16:creationId xmlns:a16="http://schemas.microsoft.com/office/drawing/2014/main" id="{FB19CD2C-7E88-B212-1615-4A5D1FA69F30}"/>
              </a:ext>
            </a:extLst>
          </p:cNvPr>
          <p:cNvPicPr>
            <a:picLocks noChangeAspect="1"/>
          </p:cNvPicPr>
          <p:nvPr/>
        </p:nvPicPr>
        <p:blipFill rotWithShape="1">
          <a:blip r:embed="rId2"/>
          <a:srcRect b="36514"/>
          <a:stretch/>
        </p:blipFill>
        <p:spPr>
          <a:xfrm>
            <a:off x="9351818" y="5036127"/>
            <a:ext cx="2840182" cy="1803110"/>
          </a:xfrm>
          <a:prstGeom prst="rect">
            <a:avLst/>
          </a:prstGeom>
        </p:spPr>
      </p:pic>
      <p:pic>
        <p:nvPicPr>
          <p:cNvPr id="13" name="Content Placeholder 4" descr="A collection of cartoon characters&#10;&#10;Description automatically generated">
            <a:extLst>
              <a:ext uri="{FF2B5EF4-FFF2-40B4-BE49-F238E27FC236}">
                <a16:creationId xmlns:a16="http://schemas.microsoft.com/office/drawing/2014/main" id="{CB4F8E18-45B5-6B57-34A9-09046757C6D3}"/>
              </a:ext>
            </a:extLst>
          </p:cNvPr>
          <p:cNvPicPr>
            <a:picLocks noChangeAspect="1"/>
          </p:cNvPicPr>
          <p:nvPr/>
        </p:nvPicPr>
        <p:blipFill rotWithShape="1">
          <a:blip r:embed="rId2"/>
          <a:srcRect t="17317"/>
          <a:stretch/>
        </p:blipFill>
        <p:spPr>
          <a:xfrm>
            <a:off x="4741718" y="0"/>
            <a:ext cx="2840182" cy="2348346"/>
          </a:xfrm>
          <a:prstGeom prst="rect">
            <a:avLst/>
          </a:prstGeom>
        </p:spPr>
      </p:pic>
      <p:pic>
        <p:nvPicPr>
          <p:cNvPr id="14" name="Content Placeholder 4" descr="A collection of cartoon characters&#10;&#10;Description automatically generated">
            <a:extLst>
              <a:ext uri="{FF2B5EF4-FFF2-40B4-BE49-F238E27FC236}">
                <a16:creationId xmlns:a16="http://schemas.microsoft.com/office/drawing/2014/main" id="{B45F8EFA-3613-05E8-149F-A5C16E0D042A}"/>
              </a:ext>
            </a:extLst>
          </p:cNvPr>
          <p:cNvPicPr>
            <a:picLocks noChangeAspect="1"/>
          </p:cNvPicPr>
          <p:nvPr/>
        </p:nvPicPr>
        <p:blipFill>
          <a:blip r:embed="rId2"/>
          <a:stretch>
            <a:fillRect/>
          </a:stretch>
        </p:blipFill>
        <p:spPr>
          <a:xfrm>
            <a:off x="4741718" y="2325544"/>
            <a:ext cx="2840182" cy="2840182"/>
          </a:xfrm>
          <a:prstGeom prst="rect">
            <a:avLst/>
          </a:prstGeom>
        </p:spPr>
      </p:pic>
      <p:pic>
        <p:nvPicPr>
          <p:cNvPr id="15" name="Content Placeholder 4" descr="A collection of cartoon characters&#10;&#10;Description automatically generated">
            <a:extLst>
              <a:ext uri="{FF2B5EF4-FFF2-40B4-BE49-F238E27FC236}">
                <a16:creationId xmlns:a16="http://schemas.microsoft.com/office/drawing/2014/main" id="{E8120AFA-EE1D-D5D4-F2F7-3DB53C71B975}"/>
              </a:ext>
            </a:extLst>
          </p:cNvPr>
          <p:cNvPicPr>
            <a:picLocks noChangeAspect="1"/>
          </p:cNvPicPr>
          <p:nvPr/>
        </p:nvPicPr>
        <p:blipFill rotWithShape="1">
          <a:blip r:embed="rId2"/>
          <a:srcRect b="34114"/>
          <a:stretch/>
        </p:blipFill>
        <p:spPr>
          <a:xfrm>
            <a:off x="4741718" y="5150862"/>
            <a:ext cx="2840182" cy="1803110"/>
          </a:xfrm>
          <a:prstGeom prst="rect">
            <a:avLst/>
          </a:prstGeom>
        </p:spPr>
      </p:pic>
    </p:spTree>
    <p:extLst>
      <p:ext uri="{BB962C8B-B14F-4D97-AF65-F5344CB8AC3E}">
        <p14:creationId xmlns:p14="http://schemas.microsoft.com/office/powerpoint/2010/main" val="620189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C3658-C97B-126F-6CA8-AE5DB3E77FD4}"/>
              </a:ext>
            </a:extLst>
          </p:cNvPr>
          <p:cNvSpPr>
            <a:spLocks noGrp="1"/>
          </p:cNvSpPr>
          <p:nvPr>
            <p:ph type="title"/>
          </p:nvPr>
        </p:nvSpPr>
        <p:spPr>
          <a:xfrm>
            <a:off x="110837" y="41564"/>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NEW ILLUSTRATIONS.</a:t>
            </a:r>
          </a:p>
        </p:txBody>
      </p:sp>
      <p:pic>
        <p:nvPicPr>
          <p:cNvPr id="5" name="Content Placeholder 4" descr="A person lying on a bathtub with cheetahs&#10;&#10;Description automatically generated">
            <a:extLst>
              <a:ext uri="{FF2B5EF4-FFF2-40B4-BE49-F238E27FC236}">
                <a16:creationId xmlns:a16="http://schemas.microsoft.com/office/drawing/2014/main" id="{C2BF4000-ACE2-9EA1-2330-93391C75F68A}"/>
              </a:ext>
            </a:extLst>
          </p:cNvPr>
          <p:cNvPicPr>
            <a:picLocks noGrp="1" noChangeAspect="1"/>
          </p:cNvPicPr>
          <p:nvPr>
            <p:ph idx="1"/>
          </p:nvPr>
        </p:nvPicPr>
        <p:blipFill>
          <a:blip r:embed="rId2"/>
          <a:stretch>
            <a:fillRect/>
          </a:stretch>
        </p:blipFill>
        <p:spPr>
          <a:xfrm>
            <a:off x="553676" y="1142494"/>
            <a:ext cx="5182105" cy="5182105"/>
          </a:xfrm>
        </p:spPr>
      </p:pic>
      <p:sp>
        <p:nvSpPr>
          <p:cNvPr id="6" name="TextBox 5">
            <a:extLst>
              <a:ext uri="{FF2B5EF4-FFF2-40B4-BE49-F238E27FC236}">
                <a16:creationId xmlns:a16="http://schemas.microsoft.com/office/drawing/2014/main" id="{443F86DF-FF54-5931-521F-0BCC3F25278E}"/>
              </a:ext>
            </a:extLst>
          </p:cNvPr>
          <p:cNvSpPr txBox="1"/>
          <p:nvPr/>
        </p:nvSpPr>
        <p:spPr>
          <a:xfrm>
            <a:off x="6178620" y="1142494"/>
            <a:ext cx="5056909" cy="4093428"/>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I WANTED THE OVERALL THEMES OF THIS PROJECT TO BE RELAXED, CHILLED AND FEELING COMFORTABLE WITH WHO YOU ARE. DRAWING NUDE WOMEN IS A BIG PART OF MY PRAXIS ALREADY AND I FELT THAT I WANTED TO INCLUDE THIS INTO MY PROJECT BUT KEEPING IN THE RELAXED THEME. IN THIS PROJECT I WANT TO STAY TRUE TO WHO I AM AS AN ILLUSTRATOR BUT EXPAND HOW I USE MY ILLUSTRATIONS. IN PARTICULAR, FIND WAYS OF APPLYING MY ILLUSTRATIONS IN A MORE COMMERCIAL SETTING.</a:t>
            </a:r>
          </a:p>
        </p:txBody>
      </p:sp>
    </p:spTree>
    <p:extLst>
      <p:ext uri="{BB962C8B-B14F-4D97-AF65-F5344CB8AC3E}">
        <p14:creationId xmlns:p14="http://schemas.microsoft.com/office/powerpoint/2010/main" val="1369422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5" name="Picture 4" descr="A group of women in garments&#10;&#10;Description automatically generated">
            <a:extLst>
              <a:ext uri="{FF2B5EF4-FFF2-40B4-BE49-F238E27FC236}">
                <a16:creationId xmlns:a16="http://schemas.microsoft.com/office/drawing/2014/main" id="{557636C2-3A13-42CF-1B5C-A79B0E0D5128}"/>
              </a:ext>
            </a:extLst>
          </p:cNvPr>
          <p:cNvPicPr>
            <a:picLocks noChangeAspect="1"/>
          </p:cNvPicPr>
          <p:nvPr/>
        </p:nvPicPr>
        <p:blipFill>
          <a:blip r:embed="rId2"/>
          <a:stretch>
            <a:fillRect/>
          </a:stretch>
        </p:blipFill>
        <p:spPr>
          <a:xfrm>
            <a:off x="367145" y="564572"/>
            <a:ext cx="5728855" cy="5728855"/>
          </a:xfrm>
          <a:prstGeom prst="rect">
            <a:avLst/>
          </a:prstGeom>
        </p:spPr>
      </p:pic>
      <p:sp>
        <p:nvSpPr>
          <p:cNvPr id="7" name="TextBox 6">
            <a:extLst>
              <a:ext uri="{FF2B5EF4-FFF2-40B4-BE49-F238E27FC236}">
                <a16:creationId xmlns:a16="http://schemas.microsoft.com/office/drawing/2014/main" id="{A91ECCDD-14C3-7A63-087F-52513444DC27}"/>
              </a:ext>
            </a:extLst>
          </p:cNvPr>
          <p:cNvSpPr txBox="1"/>
          <p:nvPr/>
        </p:nvSpPr>
        <p:spPr>
          <a:xfrm>
            <a:off x="6421582" y="418944"/>
            <a:ext cx="5403273" cy="6020110"/>
          </a:xfrm>
          <a:prstGeom prst="rect">
            <a:avLst/>
          </a:prstGeom>
          <a:noFill/>
        </p:spPr>
        <p:txBody>
          <a:bodyPr wrap="square">
            <a:spAutoFit/>
          </a:bodyPr>
          <a:lstStyle/>
          <a:p>
            <a:pPr>
              <a:lnSpc>
                <a:spcPct val="107000"/>
              </a:lnSpc>
              <a:spcAft>
                <a:spcPts val="800"/>
              </a:spcAft>
            </a:pPr>
            <a:r>
              <a:rPr lang="en-GB" sz="2000" i="1"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Chill out Gal </a:t>
            </a:r>
            <a:r>
              <a:rPr lang="en-GB" sz="2000"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is another illustration I created for the Confirmative Praxis project. I wanted to create an illustration that could be printed on a blanket. I wanted this illustration to be very colourful and have layers of detail. Keeping in with the illustration style of </a:t>
            </a:r>
            <a:r>
              <a:rPr lang="en-GB" sz="2000" i="1"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Bath and Shit</a:t>
            </a:r>
            <a:r>
              <a:rPr lang="en-GB" sz="2000"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 </a:t>
            </a:r>
            <a:r>
              <a:rPr lang="en-GB" sz="2000" i="1"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Fancy a Dip</a:t>
            </a:r>
            <a:r>
              <a:rPr lang="en-GB" sz="2000"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 and </a:t>
            </a:r>
            <a:r>
              <a:rPr lang="en-GB" sz="2000" i="1"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Pamper Evening </a:t>
            </a:r>
            <a:r>
              <a:rPr lang="en-GB" sz="2000" kern="100" dirty="0">
                <a:solidFill>
                  <a:schemeClr val="accent6">
                    <a:lumMod val="50000"/>
                  </a:schemeClr>
                </a:solidFill>
                <a:effectLst/>
                <a:latin typeface="Baloo Bhaijaan" panose="03080902040302020200" pitchFamily="66" charset="-78"/>
                <a:ea typeface="Calibri" panose="020F0502020204030204" pitchFamily="34" charset="0"/>
                <a:cs typeface="Baloo Bhaijaan" panose="03080902040302020200" pitchFamily="66" charset="-78"/>
              </a:rPr>
              <a:t>I wanted to work with the bold black outlines and more graphic/stylised look as I thought that this was the style I enjoyed and thought looked the best for this particular project. In this illustration, I wanted to give the women lingerie to emphasise the different colours and personalities. I also like the idea that the women in the illustration are layered on top of one and other to give the impression that the women are lying on top of each other. </a:t>
            </a:r>
          </a:p>
        </p:txBody>
      </p:sp>
    </p:spTree>
    <p:extLst>
      <p:ext uri="{BB962C8B-B14F-4D97-AF65-F5344CB8AC3E}">
        <p14:creationId xmlns:p14="http://schemas.microsoft.com/office/powerpoint/2010/main" val="2477014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F4D89-FE3B-11D1-926F-C26FADB64F34}"/>
              </a:ext>
            </a:extLst>
          </p:cNvPr>
          <p:cNvSpPr>
            <a:spLocks noGrp="1"/>
          </p:cNvSpPr>
          <p:nvPr>
            <p:ph type="title"/>
          </p:nvPr>
        </p:nvSpPr>
        <p:spPr/>
        <p:txBody>
          <a:bodyPr/>
          <a:lstStyle/>
          <a:p>
            <a:r>
              <a:rPr lang="en-US" dirty="0"/>
              <a:t> </a:t>
            </a:r>
          </a:p>
        </p:txBody>
      </p:sp>
      <p:pic>
        <p:nvPicPr>
          <p:cNvPr id="5" name="Content Placeholder 4" descr="A person taking a bath with plants&#10;&#10;Description automatically generated">
            <a:extLst>
              <a:ext uri="{FF2B5EF4-FFF2-40B4-BE49-F238E27FC236}">
                <a16:creationId xmlns:a16="http://schemas.microsoft.com/office/drawing/2014/main" id="{DE17E4C0-36CC-55A1-555E-05E32566A7E0}"/>
              </a:ext>
            </a:extLst>
          </p:cNvPr>
          <p:cNvPicPr>
            <a:picLocks noGrp="1" noChangeAspect="1"/>
          </p:cNvPicPr>
          <p:nvPr>
            <p:ph idx="1"/>
          </p:nvPr>
        </p:nvPicPr>
        <p:blipFill>
          <a:blip r:embed="rId2"/>
          <a:stretch>
            <a:fillRect/>
          </a:stretch>
        </p:blipFill>
        <p:spPr>
          <a:xfrm>
            <a:off x="3835940" y="608327"/>
            <a:ext cx="4158363" cy="5877620"/>
          </a:xfrm>
        </p:spPr>
      </p:pic>
      <p:pic>
        <p:nvPicPr>
          <p:cNvPr id="7" name="Picture 6" descr="A plant in a room&#10;&#10;Description automatically generated">
            <a:extLst>
              <a:ext uri="{FF2B5EF4-FFF2-40B4-BE49-F238E27FC236}">
                <a16:creationId xmlns:a16="http://schemas.microsoft.com/office/drawing/2014/main" id="{E175E106-F590-91B7-4F59-B0FB6B3578B9}"/>
              </a:ext>
            </a:extLst>
          </p:cNvPr>
          <p:cNvPicPr>
            <a:picLocks noChangeAspect="1"/>
          </p:cNvPicPr>
          <p:nvPr/>
        </p:nvPicPr>
        <p:blipFill rotWithShape="1">
          <a:blip r:embed="rId3"/>
          <a:srcRect b="14814"/>
          <a:stretch/>
        </p:blipFill>
        <p:spPr>
          <a:xfrm rot="5400000">
            <a:off x="-791665" y="1600156"/>
            <a:ext cx="5493327" cy="3509669"/>
          </a:xfrm>
          <a:prstGeom prst="rect">
            <a:avLst/>
          </a:prstGeom>
        </p:spPr>
      </p:pic>
      <p:pic>
        <p:nvPicPr>
          <p:cNvPr id="9" name="Picture 8" descr="A banana tree with many leaves&#10;&#10;Description automatically generated">
            <a:extLst>
              <a:ext uri="{FF2B5EF4-FFF2-40B4-BE49-F238E27FC236}">
                <a16:creationId xmlns:a16="http://schemas.microsoft.com/office/drawing/2014/main" id="{81F6994E-671A-1025-E67C-3596EEDE50A4}"/>
              </a:ext>
            </a:extLst>
          </p:cNvPr>
          <p:cNvPicPr>
            <a:picLocks noChangeAspect="1"/>
          </p:cNvPicPr>
          <p:nvPr/>
        </p:nvPicPr>
        <p:blipFill>
          <a:blip r:embed="rId4"/>
          <a:stretch>
            <a:fillRect/>
          </a:stretch>
        </p:blipFill>
        <p:spPr>
          <a:xfrm rot="5400000">
            <a:off x="7460817" y="1255616"/>
            <a:ext cx="5178307" cy="3883730"/>
          </a:xfrm>
          <a:prstGeom prst="rect">
            <a:avLst/>
          </a:prstGeom>
        </p:spPr>
      </p:pic>
    </p:spTree>
    <p:extLst>
      <p:ext uri="{BB962C8B-B14F-4D97-AF65-F5344CB8AC3E}">
        <p14:creationId xmlns:p14="http://schemas.microsoft.com/office/powerpoint/2010/main" val="3482678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0B6D-6789-A6D6-D89D-3016BEEDC8A5}"/>
              </a:ext>
            </a:extLst>
          </p:cNvPr>
          <p:cNvSpPr>
            <a:spLocks noGrp="1"/>
          </p:cNvSpPr>
          <p:nvPr>
            <p:ph type="title"/>
          </p:nvPr>
        </p:nvSpPr>
        <p:spPr>
          <a:xfrm>
            <a:off x="263236" y="166254"/>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MOCK-UPS FOR HOMEWARE.</a:t>
            </a:r>
          </a:p>
        </p:txBody>
      </p:sp>
      <p:pic>
        <p:nvPicPr>
          <p:cNvPr id="7" name="Content Placeholder 6" descr="A pillow on a bed&#10;&#10;Description automatically generated">
            <a:extLst>
              <a:ext uri="{FF2B5EF4-FFF2-40B4-BE49-F238E27FC236}">
                <a16:creationId xmlns:a16="http://schemas.microsoft.com/office/drawing/2014/main" id="{A8AD4A01-485D-AF37-8AA7-596D974366FD}"/>
              </a:ext>
            </a:extLst>
          </p:cNvPr>
          <p:cNvPicPr>
            <a:picLocks noGrp="1" noChangeAspect="1"/>
          </p:cNvPicPr>
          <p:nvPr>
            <p:ph idx="1"/>
          </p:nvPr>
        </p:nvPicPr>
        <p:blipFill>
          <a:blip r:embed="rId2"/>
          <a:stretch>
            <a:fillRect/>
          </a:stretch>
        </p:blipFill>
        <p:spPr>
          <a:xfrm>
            <a:off x="6295881" y="1864447"/>
            <a:ext cx="4682836" cy="4682836"/>
          </a:xfrm>
        </p:spPr>
      </p:pic>
      <p:pic>
        <p:nvPicPr>
          <p:cNvPr id="9" name="Picture 8" descr="A pillow on a bed&#10;&#10;Description automatically generated">
            <a:extLst>
              <a:ext uri="{FF2B5EF4-FFF2-40B4-BE49-F238E27FC236}">
                <a16:creationId xmlns:a16="http://schemas.microsoft.com/office/drawing/2014/main" id="{376C0E0C-F6C0-22AA-891D-955A4781F78C}"/>
              </a:ext>
            </a:extLst>
          </p:cNvPr>
          <p:cNvPicPr>
            <a:picLocks noChangeAspect="1"/>
          </p:cNvPicPr>
          <p:nvPr/>
        </p:nvPicPr>
        <p:blipFill>
          <a:blip r:embed="rId3"/>
          <a:stretch>
            <a:fillRect/>
          </a:stretch>
        </p:blipFill>
        <p:spPr>
          <a:xfrm>
            <a:off x="838200" y="1864447"/>
            <a:ext cx="4682836" cy="4682836"/>
          </a:xfrm>
          <a:prstGeom prst="rect">
            <a:avLst/>
          </a:prstGeom>
        </p:spPr>
      </p:pic>
    </p:spTree>
    <p:extLst>
      <p:ext uri="{BB962C8B-B14F-4D97-AF65-F5344CB8AC3E}">
        <p14:creationId xmlns:p14="http://schemas.microsoft.com/office/powerpoint/2010/main" val="3947411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5" name="Picture 4" descr="A bed with a candle on it&#10;&#10;Description automatically generated">
            <a:extLst>
              <a:ext uri="{FF2B5EF4-FFF2-40B4-BE49-F238E27FC236}">
                <a16:creationId xmlns:a16="http://schemas.microsoft.com/office/drawing/2014/main" id="{EE429583-8C77-3598-9DFD-B1876E10F28F}"/>
              </a:ext>
            </a:extLst>
          </p:cNvPr>
          <p:cNvPicPr>
            <a:picLocks noChangeAspect="1"/>
          </p:cNvPicPr>
          <p:nvPr/>
        </p:nvPicPr>
        <p:blipFill rotWithShape="1">
          <a:blip r:embed="rId2"/>
          <a:srcRect l="7171" r="30808"/>
          <a:stretch/>
        </p:blipFill>
        <p:spPr>
          <a:xfrm>
            <a:off x="8021781" y="415636"/>
            <a:ext cx="3583121" cy="5777345"/>
          </a:xfrm>
          <a:prstGeom prst="rect">
            <a:avLst/>
          </a:prstGeom>
        </p:spPr>
      </p:pic>
      <p:sp>
        <p:nvSpPr>
          <p:cNvPr id="6" name="TextBox 5">
            <a:extLst>
              <a:ext uri="{FF2B5EF4-FFF2-40B4-BE49-F238E27FC236}">
                <a16:creationId xmlns:a16="http://schemas.microsoft.com/office/drawing/2014/main" id="{AA48935C-14EB-4D0D-51EC-3B2460EA5A0C}"/>
              </a:ext>
            </a:extLst>
          </p:cNvPr>
          <p:cNvSpPr txBox="1"/>
          <p:nvPr/>
        </p:nvSpPr>
        <p:spPr>
          <a:xfrm>
            <a:off x="734292" y="1607127"/>
            <a:ext cx="6442363" cy="2246769"/>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I THOUGHT CREATING MOCKUPS WAS AN IMPORTANT WAY TO HELP ME HAVE A CLEAR VISUAL OF HOW MY ILLUSTRATIONS WOULD LOOK LIKE IN DIFFERENT SETTINGS AND PRINTED ON DIFFERENT PRODUCTS. THIS TECHNIQUE HELPED ME DECIDE WHICH ILLUSTRATION I WANTED TO SPECIFICALLY HAVE A PRINTED PRODUCT OF.</a:t>
            </a:r>
          </a:p>
        </p:txBody>
      </p:sp>
    </p:spTree>
    <p:extLst>
      <p:ext uri="{BB962C8B-B14F-4D97-AF65-F5344CB8AC3E}">
        <p14:creationId xmlns:p14="http://schemas.microsoft.com/office/powerpoint/2010/main" val="1061205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B5FB3-80C8-1758-1462-FA29A996CD97}"/>
              </a:ext>
            </a:extLst>
          </p:cNvPr>
          <p:cNvSpPr>
            <a:spLocks noGrp="1"/>
          </p:cNvSpPr>
          <p:nvPr>
            <p:ph type="title"/>
          </p:nvPr>
        </p:nvSpPr>
        <p:spPr>
          <a:xfrm>
            <a:off x="0" y="-69273"/>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EXHIBITION DESIGN LAYOUT.</a:t>
            </a:r>
          </a:p>
        </p:txBody>
      </p:sp>
      <p:pic>
        <p:nvPicPr>
          <p:cNvPr id="5" name="Content Placeholder 4" descr="A drawing of a room with a bed&#10;&#10;Description automatically generated">
            <a:extLst>
              <a:ext uri="{FF2B5EF4-FFF2-40B4-BE49-F238E27FC236}">
                <a16:creationId xmlns:a16="http://schemas.microsoft.com/office/drawing/2014/main" id="{139655E8-2970-4ABA-F70A-7B9126170149}"/>
              </a:ext>
            </a:extLst>
          </p:cNvPr>
          <p:cNvPicPr>
            <a:picLocks noGrp="1" noChangeAspect="1"/>
          </p:cNvPicPr>
          <p:nvPr>
            <p:ph idx="1"/>
          </p:nvPr>
        </p:nvPicPr>
        <p:blipFill>
          <a:blip r:embed="rId2"/>
          <a:stretch>
            <a:fillRect/>
          </a:stretch>
        </p:blipFill>
        <p:spPr>
          <a:xfrm>
            <a:off x="295490" y="983671"/>
            <a:ext cx="5541819" cy="5541819"/>
          </a:xfrm>
        </p:spPr>
      </p:pic>
      <p:sp>
        <p:nvSpPr>
          <p:cNvPr id="6" name="TextBox 5">
            <a:extLst>
              <a:ext uri="{FF2B5EF4-FFF2-40B4-BE49-F238E27FC236}">
                <a16:creationId xmlns:a16="http://schemas.microsoft.com/office/drawing/2014/main" id="{C3F906DA-7D43-1E3F-CB15-BB31DFEAD53A}"/>
              </a:ext>
            </a:extLst>
          </p:cNvPr>
          <p:cNvSpPr txBox="1"/>
          <p:nvPr/>
        </p:nvSpPr>
        <p:spPr>
          <a:xfrm>
            <a:off x="6354693" y="843902"/>
            <a:ext cx="5015345" cy="3046988"/>
          </a:xfrm>
          <a:prstGeom prst="rect">
            <a:avLst/>
          </a:prstGeom>
          <a:noFill/>
        </p:spPr>
        <p:txBody>
          <a:bodyPr wrap="square" rtlCol="0">
            <a:spAutoFit/>
          </a:bodyPr>
          <a:lstStyle/>
          <a:p>
            <a:pPr marL="342900" indent="-342900">
              <a:buFontTx/>
              <a:buChar char="-"/>
            </a:pPr>
            <a:r>
              <a:rPr lang="en-US" sz="2400" dirty="0">
                <a:solidFill>
                  <a:schemeClr val="accent6">
                    <a:lumMod val="50000"/>
                  </a:schemeClr>
                </a:solidFill>
                <a:latin typeface="Baloo Bhaijaan" panose="03080902040302020200" pitchFamily="66" charset="-78"/>
                <a:cs typeface="Baloo Bhaijaan" panose="03080902040302020200" pitchFamily="66" charset="-78"/>
              </a:rPr>
              <a:t>HERE IS A QUICK SKETCH OF HOW I WANT MY EXHBITION SPACE.</a:t>
            </a:r>
          </a:p>
          <a:p>
            <a:pPr marL="342900" indent="-342900">
              <a:buFontTx/>
              <a:buChar char="-"/>
            </a:pPr>
            <a:r>
              <a:rPr lang="en-US" sz="2400" dirty="0">
                <a:solidFill>
                  <a:schemeClr val="accent6">
                    <a:lumMod val="50000"/>
                  </a:schemeClr>
                </a:solidFill>
                <a:latin typeface="Baloo Bhaijaan" panose="03080902040302020200" pitchFamily="66" charset="-78"/>
                <a:cs typeface="Baloo Bhaijaan" panose="03080902040302020200" pitchFamily="66" charset="-78"/>
              </a:rPr>
              <a:t>SAFE SPACE</a:t>
            </a:r>
          </a:p>
          <a:p>
            <a:pPr marL="342900" indent="-342900">
              <a:buFontTx/>
              <a:buChar char="-"/>
            </a:pPr>
            <a:r>
              <a:rPr lang="en-US" sz="2400" dirty="0">
                <a:solidFill>
                  <a:schemeClr val="accent6">
                    <a:lumMod val="50000"/>
                  </a:schemeClr>
                </a:solidFill>
                <a:latin typeface="Baloo Bhaijaan" panose="03080902040302020200" pitchFamily="66" charset="-78"/>
                <a:cs typeface="Baloo Bhaijaan" panose="03080902040302020200" pitchFamily="66" charset="-78"/>
              </a:rPr>
              <a:t>ILLUSTRATION MADE FOR INTERIORS</a:t>
            </a:r>
          </a:p>
          <a:p>
            <a:pPr marL="342900" indent="-342900">
              <a:buFontTx/>
              <a:buChar char="-"/>
            </a:pPr>
            <a:r>
              <a:rPr lang="en-US" sz="2400" dirty="0">
                <a:solidFill>
                  <a:schemeClr val="accent6">
                    <a:lumMod val="50000"/>
                  </a:schemeClr>
                </a:solidFill>
                <a:latin typeface="Baloo Bhaijaan" panose="03080902040302020200" pitchFamily="66" charset="-78"/>
                <a:cs typeface="Baloo Bhaijaan" panose="03080902040302020200" pitchFamily="66" charset="-78"/>
              </a:rPr>
              <a:t>IMMERSIVE</a:t>
            </a:r>
          </a:p>
          <a:p>
            <a:pPr marL="342900" indent="-342900">
              <a:buFontTx/>
              <a:buChar char="-"/>
            </a:pPr>
            <a:r>
              <a:rPr lang="en-US" sz="2400" dirty="0">
                <a:solidFill>
                  <a:schemeClr val="accent6">
                    <a:lumMod val="50000"/>
                  </a:schemeClr>
                </a:solidFill>
                <a:latin typeface="Baloo Bhaijaan" panose="03080902040302020200" pitchFamily="66" charset="-78"/>
                <a:cs typeface="Baloo Bhaijaan" panose="03080902040302020200" pitchFamily="66" charset="-78"/>
              </a:rPr>
              <a:t>RELAX </a:t>
            </a:r>
          </a:p>
        </p:txBody>
      </p:sp>
    </p:spTree>
    <p:extLst>
      <p:ext uri="{BB962C8B-B14F-4D97-AF65-F5344CB8AC3E}">
        <p14:creationId xmlns:p14="http://schemas.microsoft.com/office/powerpoint/2010/main" val="3066698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rawing of a person in a room&#10;&#10;Description automatically generated">
            <a:extLst>
              <a:ext uri="{FF2B5EF4-FFF2-40B4-BE49-F238E27FC236}">
                <a16:creationId xmlns:a16="http://schemas.microsoft.com/office/drawing/2014/main" id="{D7AF1E1B-80CB-ECF1-45CA-8066D25D09CC}"/>
              </a:ext>
            </a:extLst>
          </p:cNvPr>
          <p:cNvPicPr>
            <a:picLocks noChangeAspect="1"/>
          </p:cNvPicPr>
          <p:nvPr/>
        </p:nvPicPr>
        <p:blipFill>
          <a:blip r:embed="rId2"/>
          <a:stretch>
            <a:fillRect/>
          </a:stretch>
        </p:blipFill>
        <p:spPr>
          <a:xfrm>
            <a:off x="967699" y="1462985"/>
            <a:ext cx="2879083" cy="2879083"/>
          </a:xfrm>
          <a:prstGeom prst="rect">
            <a:avLst/>
          </a:prstGeom>
        </p:spPr>
      </p:pic>
      <p:sp>
        <p:nvSpPr>
          <p:cNvPr id="18" name="Rectangle 17">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rawing of a person with wings and wings&#10;&#10;Description automatically generated">
            <a:extLst>
              <a:ext uri="{FF2B5EF4-FFF2-40B4-BE49-F238E27FC236}">
                <a16:creationId xmlns:a16="http://schemas.microsoft.com/office/drawing/2014/main" id="{8F30A548-080E-23EA-11B3-47D8223CC7C6}"/>
              </a:ext>
            </a:extLst>
          </p:cNvPr>
          <p:cNvPicPr>
            <a:picLocks noChangeAspect="1"/>
          </p:cNvPicPr>
          <p:nvPr/>
        </p:nvPicPr>
        <p:blipFill>
          <a:blip r:embed="rId3"/>
          <a:stretch>
            <a:fillRect/>
          </a:stretch>
        </p:blipFill>
        <p:spPr>
          <a:xfrm>
            <a:off x="4647976" y="1461708"/>
            <a:ext cx="2880360" cy="2880360"/>
          </a:xfrm>
          <a:prstGeom prst="rect">
            <a:avLst/>
          </a:prstGeom>
        </p:spPr>
      </p:pic>
      <p:sp>
        <p:nvSpPr>
          <p:cNvPr id="20" name="Rectangle 19">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on a rug surrounded by plants&#10;&#10;Description automatically generated">
            <a:extLst>
              <a:ext uri="{FF2B5EF4-FFF2-40B4-BE49-F238E27FC236}">
                <a16:creationId xmlns:a16="http://schemas.microsoft.com/office/drawing/2014/main" id="{E0BCE572-CD5E-66CE-3A67-06B42CC5E647}"/>
              </a:ext>
            </a:extLst>
          </p:cNvPr>
          <p:cNvPicPr>
            <a:picLocks noChangeAspect="1"/>
          </p:cNvPicPr>
          <p:nvPr/>
        </p:nvPicPr>
        <p:blipFill>
          <a:blip r:embed="rId4"/>
          <a:stretch>
            <a:fillRect/>
          </a:stretch>
        </p:blipFill>
        <p:spPr>
          <a:xfrm>
            <a:off x="8313336" y="1461708"/>
            <a:ext cx="2880360" cy="2880360"/>
          </a:xfrm>
          <a:prstGeom prst="rect">
            <a:avLst/>
          </a:prstGeom>
        </p:spPr>
      </p:pic>
      <p:sp>
        <p:nvSpPr>
          <p:cNvPr id="10" name="TextBox 9">
            <a:extLst>
              <a:ext uri="{FF2B5EF4-FFF2-40B4-BE49-F238E27FC236}">
                <a16:creationId xmlns:a16="http://schemas.microsoft.com/office/drawing/2014/main" id="{1E4285B3-BFE3-68E0-2C63-E2924C1146BC}"/>
              </a:ext>
            </a:extLst>
          </p:cNvPr>
          <p:cNvSpPr txBox="1"/>
          <p:nvPr/>
        </p:nvSpPr>
        <p:spPr>
          <a:xfrm>
            <a:off x="1447799" y="4678135"/>
            <a:ext cx="2879083" cy="400110"/>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SEND NOODZ</a:t>
            </a:r>
          </a:p>
        </p:txBody>
      </p:sp>
      <p:sp>
        <p:nvSpPr>
          <p:cNvPr id="11" name="TextBox 10">
            <a:extLst>
              <a:ext uri="{FF2B5EF4-FFF2-40B4-BE49-F238E27FC236}">
                <a16:creationId xmlns:a16="http://schemas.microsoft.com/office/drawing/2014/main" id="{637549C2-0E92-3C4E-7B56-69D99E2D0B38}"/>
              </a:ext>
            </a:extLst>
          </p:cNvPr>
          <p:cNvSpPr txBox="1"/>
          <p:nvPr/>
        </p:nvSpPr>
        <p:spPr>
          <a:xfrm>
            <a:off x="4998660" y="4678135"/>
            <a:ext cx="2374445" cy="400110"/>
          </a:xfrm>
          <a:prstGeom prst="rect">
            <a:avLst/>
          </a:prstGeom>
          <a:noFill/>
        </p:spPr>
        <p:txBody>
          <a:bodyPr wrap="square" rtlCol="0">
            <a:spAutoFit/>
          </a:bodyPr>
          <a:lstStyle/>
          <a:p>
            <a:r>
              <a:rPr lang="en-US" sz="2000" b="1" dirty="0">
                <a:solidFill>
                  <a:schemeClr val="accent6">
                    <a:lumMod val="50000"/>
                  </a:schemeClr>
                </a:solidFill>
                <a:latin typeface="Baloo Bhaijaan" panose="03080902040302020200" pitchFamily="66" charset="-78"/>
                <a:cs typeface="Baloo Bhaijaan" panose="03080902040302020200" pitchFamily="66" charset="-78"/>
              </a:rPr>
              <a:t>ETHEREAL LADY</a:t>
            </a:r>
          </a:p>
        </p:txBody>
      </p:sp>
      <p:sp>
        <p:nvSpPr>
          <p:cNvPr id="12" name="TextBox 11">
            <a:extLst>
              <a:ext uri="{FF2B5EF4-FFF2-40B4-BE49-F238E27FC236}">
                <a16:creationId xmlns:a16="http://schemas.microsoft.com/office/drawing/2014/main" id="{2AC31DF8-396C-46C0-F4FA-549AF88425FA}"/>
              </a:ext>
            </a:extLst>
          </p:cNvPr>
          <p:cNvSpPr txBox="1"/>
          <p:nvPr/>
        </p:nvSpPr>
        <p:spPr>
          <a:xfrm>
            <a:off x="8592630" y="4678135"/>
            <a:ext cx="2382981" cy="400110"/>
          </a:xfrm>
          <a:prstGeom prst="rect">
            <a:avLst/>
          </a:prstGeom>
          <a:noFill/>
        </p:spPr>
        <p:txBody>
          <a:bodyPr wrap="square" rtlCol="0">
            <a:spAutoFit/>
          </a:bodyPr>
          <a:lstStyle/>
          <a:p>
            <a:r>
              <a:rPr lang="en-US" sz="2000" dirty="0">
                <a:solidFill>
                  <a:schemeClr val="accent6">
                    <a:lumMod val="50000"/>
                  </a:schemeClr>
                </a:solidFill>
                <a:latin typeface="Baloo Bhaijaan" panose="03080902040302020200" pitchFamily="66" charset="-78"/>
                <a:cs typeface="Baloo Bhaijaan" panose="03080902040302020200" pitchFamily="66" charset="-78"/>
              </a:rPr>
              <a:t>PLANT LADY</a:t>
            </a:r>
          </a:p>
        </p:txBody>
      </p:sp>
    </p:spTree>
    <p:extLst>
      <p:ext uri="{BB962C8B-B14F-4D97-AF65-F5344CB8AC3E}">
        <p14:creationId xmlns:p14="http://schemas.microsoft.com/office/powerpoint/2010/main" val="2666437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5" name="Picture 4" descr="Two pillows on a couch&#10;&#10;Description automatically generated">
            <a:extLst>
              <a:ext uri="{FF2B5EF4-FFF2-40B4-BE49-F238E27FC236}">
                <a16:creationId xmlns:a16="http://schemas.microsoft.com/office/drawing/2014/main" id="{48E45141-40E2-8FB6-11FC-589947DB425E}"/>
              </a:ext>
            </a:extLst>
          </p:cNvPr>
          <p:cNvPicPr>
            <a:picLocks noChangeAspect="1"/>
          </p:cNvPicPr>
          <p:nvPr/>
        </p:nvPicPr>
        <p:blipFill>
          <a:blip r:embed="rId2"/>
          <a:stretch>
            <a:fillRect/>
          </a:stretch>
        </p:blipFill>
        <p:spPr>
          <a:xfrm>
            <a:off x="5486400" y="0"/>
            <a:ext cx="6858000" cy="6858000"/>
          </a:xfrm>
          <a:prstGeom prst="rect">
            <a:avLst/>
          </a:prstGeom>
        </p:spPr>
      </p:pic>
      <p:pic>
        <p:nvPicPr>
          <p:cNvPr id="7" name="Picture 6" descr="A close-up of a pillow&#10;&#10;Description automatically generated">
            <a:extLst>
              <a:ext uri="{FF2B5EF4-FFF2-40B4-BE49-F238E27FC236}">
                <a16:creationId xmlns:a16="http://schemas.microsoft.com/office/drawing/2014/main" id="{1FED9898-98C5-0002-F801-D3BC703AB8BC}"/>
              </a:ext>
            </a:extLst>
          </p:cNvPr>
          <p:cNvPicPr>
            <a:picLocks noChangeAspect="1"/>
          </p:cNvPicPr>
          <p:nvPr/>
        </p:nvPicPr>
        <p:blipFill>
          <a:blip r:embed="rId3"/>
          <a:stretch>
            <a:fillRect/>
          </a:stretch>
        </p:blipFill>
        <p:spPr>
          <a:xfrm>
            <a:off x="0" y="0"/>
            <a:ext cx="5486400" cy="6858000"/>
          </a:xfrm>
          <a:prstGeom prst="rect">
            <a:avLst/>
          </a:prstGeom>
        </p:spPr>
      </p:pic>
      <p:sp>
        <p:nvSpPr>
          <p:cNvPr id="8" name="TextBox 7">
            <a:extLst>
              <a:ext uri="{FF2B5EF4-FFF2-40B4-BE49-F238E27FC236}">
                <a16:creationId xmlns:a16="http://schemas.microsoft.com/office/drawing/2014/main" id="{AEB80DC9-8976-2883-0C97-0F7FBDD10B35}"/>
              </a:ext>
            </a:extLst>
          </p:cNvPr>
          <p:cNvSpPr txBox="1"/>
          <p:nvPr/>
        </p:nvSpPr>
        <p:spPr>
          <a:xfrm>
            <a:off x="5957454" y="166255"/>
            <a:ext cx="6719455" cy="769441"/>
          </a:xfrm>
          <a:prstGeom prst="rect">
            <a:avLst/>
          </a:prstGeom>
          <a:noFill/>
        </p:spPr>
        <p:txBody>
          <a:bodyPr wrap="square" rtlCol="0">
            <a:spAutoFit/>
          </a:bodyPr>
          <a:lstStyle/>
          <a:p>
            <a:r>
              <a:rPr lang="en-US" sz="4400" dirty="0">
                <a:solidFill>
                  <a:schemeClr val="accent6">
                    <a:lumMod val="50000"/>
                  </a:schemeClr>
                </a:solidFill>
                <a:latin typeface="Baloo Bhaijaan" panose="03080902040302020200" pitchFamily="66" charset="-78"/>
                <a:cs typeface="Baloo Bhaijaan" panose="03080902040302020200" pitchFamily="66" charset="-78"/>
              </a:rPr>
              <a:t>MY PRINTED CUSHIONS.</a:t>
            </a:r>
          </a:p>
        </p:txBody>
      </p:sp>
    </p:spTree>
    <p:extLst>
      <p:ext uri="{BB962C8B-B14F-4D97-AF65-F5344CB8AC3E}">
        <p14:creationId xmlns:p14="http://schemas.microsoft.com/office/powerpoint/2010/main" val="3526435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EE4A6-ED12-0AE6-7D38-2B035C9ACCF7}"/>
              </a:ext>
            </a:extLst>
          </p:cNvPr>
          <p:cNvSpPr>
            <a:spLocks noGrp="1"/>
          </p:cNvSpPr>
          <p:nvPr>
            <p:ph type="title"/>
          </p:nvPr>
        </p:nvSpPr>
        <p:spPr/>
        <p:txBody>
          <a:bodyPr/>
          <a:lstStyle/>
          <a:p>
            <a:endParaRPr lang="en-US"/>
          </a:p>
        </p:txBody>
      </p:sp>
      <p:pic>
        <p:nvPicPr>
          <p:cNvPr id="5" name="Content Placeholder 4" descr="A poster with different cartoon characters&#10;&#10;Description automatically generated with medium confidence">
            <a:extLst>
              <a:ext uri="{FF2B5EF4-FFF2-40B4-BE49-F238E27FC236}">
                <a16:creationId xmlns:a16="http://schemas.microsoft.com/office/drawing/2014/main" id="{6FBE0633-4FD2-7912-52C3-50EE9A972DBF}"/>
              </a:ext>
            </a:extLst>
          </p:cNvPr>
          <p:cNvPicPr>
            <a:picLocks noGrp="1" noChangeAspect="1"/>
          </p:cNvPicPr>
          <p:nvPr>
            <p:ph idx="1"/>
          </p:nvPr>
        </p:nvPicPr>
        <p:blipFill>
          <a:blip r:embed="rId2"/>
          <a:stretch>
            <a:fillRect/>
          </a:stretch>
        </p:blipFill>
        <p:spPr>
          <a:xfrm>
            <a:off x="6691744" y="0"/>
            <a:ext cx="5500256" cy="6875321"/>
          </a:xfrm>
        </p:spPr>
      </p:pic>
      <p:pic>
        <p:nvPicPr>
          <p:cNvPr id="7" name="Picture 6" descr="A wallpaper with cartoon characters on it&#10;&#10;Description automatically generated">
            <a:extLst>
              <a:ext uri="{FF2B5EF4-FFF2-40B4-BE49-F238E27FC236}">
                <a16:creationId xmlns:a16="http://schemas.microsoft.com/office/drawing/2014/main" id="{D3540B41-61D1-340D-5F95-B9A02981BE10}"/>
              </a:ext>
            </a:extLst>
          </p:cNvPr>
          <p:cNvPicPr>
            <a:picLocks noChangeAspect="1"/>
          </p:cNvPicPr>
          <p:nvPr/>
        </p:nvPicPr>
        <p:blipFill rotWithShape="1">
          <a:blip r:embed="rId3"/>
          <a:srcRect l="13738" t="9762" r="21426" b="992"/>
          <a:stretch/>
        </p:blipFill>
        <p:spPr>
          <a:xfrm rot="5400000">
            <a:off x="-775506" y="775505"/>
            <a:ext cx="6871155" cy="5320145"/>
          </a:xfrm>
          <a:prstGeom prst="rect">
            <a:avLst/>
          </a:prstGeom>
        </p:spPr>
      </p:pic>
      <p:pic>
        <p:nvPicPr>
          <p:cNvPr id="9" name="Picture 8" descr="A group of people with different body parts&#10;&#10;Description automatically generated">
            <a:extLst>
              <a:ext uri="{FF2B5EF4-FFF2-40B4-BE49-F238E27FC236}">
                <a16:creationId xmlns:a16="http://schemas.microsoft.com/office/drawing/2014/main" id="{A1FF68BE-84C9-B691-14E3-8EB656EC17F7}"/>
              </a:ext>
            </a:extLst>
          </p:cNvPr>
          <p:cNvPicPr>
            <a:picLocks noChangeAspect="1"/>
          </p:cNvPicPr>
          <p:nvPr/>
        </p:nvPicPr>
        <p:blipFill rotWithShape="1">
          <a:blip r:embed="rId4"/>
          <a:srcRect l="-475" t="475" r="48931" b="-475"/>
          <a:stretch/>
        </p:blipFill>
        <p:spPr>
          <a:xfrm>
            <a:off x="3413159" y="0"/>
            <a:ext cx="3278585" cy="6875321"/>
          </a:xfrm>
          <a:prstGeom prst="rect">
            <a:avLst/>
          </a:prstGeom>
        </p:spPr>
      </p:pic>
      <p:sp>
        <p:nvSpPr>
          <p:cNvPr id="10" name="TextBox 9">
            <a:extLst>
              <a:ext uri="{FF2B5EF4-FFF2-40B4-BE49-F238E27FC236}">
                <a16:creationId xmlns:a16="http://schemas.microsoft.com/office/drawing/2014/main" id="{1662CFE5-F75E-9EAF-DF12-935A1E03C147}"/>
              </a:ext>
            </a:extLst>
          </p:cNvPr>
          <p:cNvSpPr txBox="1"/>
          <p:nvPr/>
        </p:nvSpPr>
        <p:spPr>
          <a:xfrm>
            <a:off x="5500257" y="138545"/>
            <a:ext cx="6428513" cy="769441"/>
          </a:xfrm>
          <a:prstGeom prst="rect">
            <a:avLst/>
          </a:prstGeom>
          <a:noFill/>
        </p:spPr>
        <p:txBody>
          <a:bodyPr wrap="square" rtlCol="0">
            <a:spAutoFit/>
          </a:bodyPr>
          <a:lstStyle/>
          <a:p>
            <a:r>
              <a:rPr lang="en-US" sz="4400" dirty="0">
                <a:solidFill>
                  <a:schemeClr val="accent6">
                    <a:lumMod val="50000"/>
                  </a:schemeClr>
                </a:solidFill>
                <a:latin typeface="Baloo Bhaijaan" panose="03080902040302020200" pitchFamily="66" charset="-78"/>
                <a:cs typeface="Baloo Bhaijaan" panose="03080902040302020200" pitchFamily="66" charset="-78"/>
              </a:rPr>
              <a:t>WALLPAPER DESIGN.</a:t>
            </a:r>
          </a:p>
        </p:txBody>
      </p:sp>
    </p:spTree>
    <p:extLst>
      <p:ext uri="{BB962C8B-B14F-4D97-AF65-F5344CB8AC3E}">
        <p14:creationId xmlns:p14="http://schemas.microsoft.com/office/powerpoint/2010/main" val="3270231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E089-30FB-316C-4684-2A42AC5E7E23}"/>
              </a:ext>
            </a:extLst>
          </p:cNvPr>
          <p:cNvSpPr>
            <a:spLocks noGrp="1"/>
          </p:cNvSpPr>
          <p:nvPr>
            <p:ph type="title"/>
          </p:nvPr>
        </p:nvSpPr>
        <p:spPr/>
        <p:txBody>
          <a:bodyPr/>
          <a:lstStyle/>
          <a:p>
            <a:endParaRPr lang="en-US"/>
          </a:p>
        </p:txBody>
      </p:sp>
      <p:pic>
        <p:nvPicPr>
          <p:cNvPr id="5" name="Content Placeholder 4" descr="A display of fabric on display&#10;&#10;Description automatically generated with medium confidence">
            <a:extLst>
              <a:ext uri="{FF2B5EF4-FFF2-40B4-BE49-F238E27FC236}">
                <a16:creationId xmlns:a16="http://schemas.microsoft.com/office/drawing/2014/main" id="{FA361296-F29C-47C8-EAC2-066283F9630A}"/>
              </a:ext>
            </a:extLst>
          </p:cNvPr>
          <p:cNvPicPr>
            <a:picLocks noGrp="1" noChangeAspect="1"/>
          </p:cNvPicPr>
          <p:nvPr>
            <p:ph idx="1"/>
          </p:nvPr>
        </p:nvPicPr>
        <p:blipFill rotWithShape="1">
          <a:blip r:embed="rId2"/>
          <a:srcRect l="43632" t="69537" r="5577"/>
          <a:stretch/>
        </p:blipFill>
        <p:spPr>
          <a:xfrm>
            <a:off x="4712050" y="0"/>
            <a:ext cx="8408204" cy="6858000"/>
          </a:xfrm>
        </p:spPr>
      </p:pic>
      <p:pic>
        <p:nvPicPr>
          <p:cNvPr id="7" name="Picture 6" descr="A group of women in garments&#10;&#10;Description automatically generated">
            <a:extLst>
              <a:ext uri="{FF2B5EF4-FFF2-40B4-BE49-F238E27FC236}">
                <a16:creationId xmlns:a16="http://schemas.microsoft.com/office/drawing/2014/main" id="{5D90E8E6-E543-4BD2-CE50-BE4522949F4B}"/>
              </a:ext>
            </a:extLst>
          </p:cNvPr>
          <p:cNvPicPr>
            <a:picLocks noChangeAspect="1"/>
          </p:cNvPicPr>
          <p:nvPr/>
        </p:nvPicPr>
        <p:blipFill>
          <a:blip r:embed="rId3"/>
          <a:stretch>
            <a:fillRect/>
          </a:stretch>
        </p:blipFill>
        <p:spPr>
          <a:xfrm>
            <a:off x="0" y="0"/>
            <a:ext cx="6858000" cy="6858000"/>
          </a:xfrm>
          <a:prstGeom prst="rect">
            <a:avLst/>
          </a:prstGeom>
        </p:spPr>
      </p:pic>
      <p:sp>
        <p:nvSpPr>
          <p:cNvPr id="8" name="TextBox 7">
            <a:extLst>
              <a:ext uri="{FF2B5EF4-FFF2-40B4-BE49-F238E27FC236}">
                <a16:creationId xmlns:a16="http://schemas.microsoft.com/office/drawing/2014/main" id="{0E07848A-A635-6FC3-DE02-ACD32383235D}"/>
              </a:ext>
            </a:extLst>
          </p:cNvPr>
          <p:cNvSpPr txBox="1"/>
          <p:nvPr/>
        </p:nvSpPr>
        <p:spPr>
          <a:xfrm>
            <a:off x="7495309" y="365125"/>
            <a:ext cx="5195454" cy="769441"/>
          </a:xfrm>
          <a:prstGeom prst="rect">
            <a:avLst/>
          </a:prstGeom>
          <a:noFill/>
        </p:spPr>
        <p:txBody>
          <a:bodyPr wrap="square" rtlCol="0">
            <a:spAutoFit/>
          </a:bodyPr>
          <a:lstStyle/>
          <a:p>
            <a:r>
              <a:rPr lang="en-US" sz="4400" dirty="0">
                <a:solidFill>
                  <a:schemeClr val="accent6">
                    <a:lumMod val="50000"/>
                  </a:schemeClr>
                </a:solidFill>
                <a:latin typeface="Baloo Bhaijaan" panose="03080902040302020200" pitchFamily="66" charset="-78"/>
                <a:cs typeface="Baloo Bhaijaan" panose="03080902040302020200" pitchFamily="66" charset="-78"/>
              </a:rPr>
              <a:t>BLANKET DESIGN.</a:t>
            </a:r>
          </a:p>
        </p:txBody>
      </p:sp>
    </p:spTree>
    <p:extLst>
      <p:ext uri="{BB962C8B-B14F-4D97-AF65-F5344CB8AC3E}">
        <p14:creationId xmlns:p14="http://schemas.microsoft.com/office/powerpoint/2010/main" val="2978967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splay of fabric on display&#10;&#10;Description automatically generated with medium confidence">
            <a:extLst>
              <a:ext uri="{FF2B5EF4-FFF2-40B4-BE49-F238E27FC236}">
                <a16:creationId xmlns:a16="http://schemas.microsoft.com/office/drawing/2014/main" id="{1E087271-954C-0DD5-6A03-2442BA929D96}"/>
              </a:ext>
            </a:extLst>
          </p:cNvPr>
          <p:cNvPicPr>
            <a:picLocks noChangeAspect="1"/>
          </p:cNvPicPr>
          <p:nvPr/>
        </p:nvPicPr>
        <p:blipFill rotWithShape="1">
          <a:blip r:embed="rId2"/>
          <a:srcRect l="-252" t="2426" r="52345" b="405"/>
          <a:stretch/>
        </p:blipFill>
        <p:spPr>
          <a:xfrm>
            <a:off x="0" y="0"/>
            <a:ext cx="2628407" cy="6858000"/>
          </a:xfrm>
          <a:prstGeom prst="rect">
            <a:avLst/>
          </a:prstGeom>
        </p:spPr>
      </p:pic>
      <p:pic>
        <p:nvPicPr>
          <p:cNvPr id="7" name="Picture 6" descr="A picture in a white frame&#10;&#10;Description automatically generated">
            <a:extLst>
              <a:ext uri="{FF2B5EF4-FFF2-40B4-BE49-F238E27FC236}">
                <a16:creationId xmlns:a16="http://schemas.microsoft.com/office/drawing/2014/main" id="{86516CF8-4953-7B37-DBB8-2210A4E8D074}"/>
              </a:ext>
            </a:extLst>
          </p:cNvPr>
          <p:cNvPicPr>
            <a:picLocks noChangeAspect="1"/>
          </p:cNvPicPr>
          <p:nvPr/>
        </p:nvPicPr>
        <p:blipFill>
          <a:blip r:embed="rId3"/>
          <a:stretch>
            <a:fillRect/>
          </a:stretch>
        </p:blipFill>
        <p:spPr>
          <a:xfrm>
            <a:off x="1777339" y="0"/>
            <a:ext cx="6531429" cy="6858000"/>
          </a:xfrm>
          <a:prstGeom prst="rect">
            <a:avLst/>
          </a:prstGeom>
        </p:spPr>
      </p:pic>
      <p:pic>
        <p:nvPicPr>
          <p:cNvPr id="9" name="Picture 8" descr="A person taking a bath with plants&#10;&#10;Description automatically generated">
            <a:extLst>
              <a:ext uri="{FF2B5EF4-FFF2-40B4-BE49-F238E27FC236}">
                <a16:creationId xmlns:a16="http://schemas.microsoft.com/office/drawing/2014/main" id="{5B3D0D74-0900-5C6A-696A-2A43E54DACBC}"/>
              </a:ext>
            </a:extLst>
          </p:cNvPr>
          <p:cNvPicPr>
            <a:picLocks noChangeAspect="1"/>
          </p:cNvPicPr>
          <p:nvPr/>
        </p:nvPicPr>
        <p:blipFill>
          <a:blip r:embed="rId4"/>
          <a:stretch>
            <a:fillRect/>
          </a:stretch>
        </p:blipFill>
        <p:spPr>
          <a:xfrm>
            <a:off x="7466158" y="0"/>
            <a:ext cx="4851974" cy="6858000"/>
          </a:xfrm>
          <a:prstGeom prst="rect">
            <a:avLst/>
          </a:prstGeom>
        </p:spPr>
      </p:pic>
      <p:sp>
        <p:nvSpPr>
          <p:cNvPr id="10" name="TextBox 9">
            <a:extLst>
              <a:ext uri="{FF2B5EF4-FFF2-40B4-BE49-F238E27FC236}">
                <a16:creationId xmlns:a16="http://schemas.microsoft.com/office/drawing/2014/main" id="{AA6BD7DC-DB1E-BF27-8F2C-9F460D6FF39E}"/>
              </a:ext>
            </a:extLst>
          </p:cNvPr>
          <p:cNvSpPr txBox="1"/>
          <p:nvPr/>
        </p:nvSpPr>
        <p:spPr>
          <a:xfrm>
            <a:off x="318655" y="193964"/>
            <a:ext cx="5874327" cy="769441"/>
          </a:xfrm>
          <a:prstGeom prst="rect">
            <a:avLst/>
          </a:prstGeom>
          <a:noFill/>
        </p:spPr>
        <p:txBody>
          <a:bodyPr wrap="square" rtlCol="0">
            <a:spAutoFit/>
          </a:bodyPr>
          <a:lstStyle/>
          <a:p>
            <a:r>
              <a:rPr lang="en-US" sz="4400" dirty="0">
                <a:solidFill>
                  <a:schemeClr val="accent6">
                    <a:lumMod val="50000"/>
                  </a:schemeClr>
                </a:solidFill>
                <a:latin typeface="Baloo Bhaijaan" panose="03080902040302020200" pitchFamily="66" charset="-78"/>
                <a:cs typeface="Baloo Bhaijaan" panose="03080902040302020200" pitchFamily="66" charset="-78"/>
              </a:rPr>
              <a:t>PRINT DESIGN.</a:t>
            </a:r>
          </a:p>
        </p:txBody>
      </p:sp>
    </p:spTree>
    <p:extLst>
      <p:ext uri="{BB962C8B-B14F-4D97-AF65-F5344CB8AC3E}">
        <p14:creationId xmlns:p14="http://schemas.microsoft.com/office/powerpoint/2010/main" val="1876597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all with a poster and pillows&#10;&#10;Description automatically generated with medium confidence">
            <a:extLst>
              <a:ext uri="{FF2B5EF4-FFF2-40B4-BE49-F238E27FC236}">
                <a16:creationId xmlns:a16="http://schemas.microsoft.com/office/drawing/2014/main" id="{68D13042-7CBD-C081-2302-6C313FB5F593}"/>
              </a:ext>
            </a:extLst>
          </p:cNvPr>
          <p:cNvPicPr>
            <a:picLocks noChangeAspect="1"/>
          </p:cNvPicPr>
          <p:nvPr/>
        </p:nvPicPr>
        <p:blipFill>
          <a:blip r:embed="rId2"/>
          <a:stretch>
            <a:fillRect/>
          </a:stretch>
        </p:blipFill>
        <p:spPr>
          <a:xfrm>
            <a:off x="943030" y="0"/>
            <a:ext cx="5486400" cy="6858000"/>
          </a:xfrm>
          <a:prstGeom prst="rect">
            <a:avLst/>
          </a:prstGeom>
        </p:spPr>
      </p:pic>
      <p:pic>
        <p:nvPicPr>
          <p:cNvPr id="7" name="Picture 6" descr="A towel with a picture of a person&#10;&#10;Description automatically generated">
            <a:extLst>
              <a:ext uri="{FF2B5EF4-FFF2-40B4-BE49-F238E27FC236}">
                <a16:creationId xmlns:a16="http://schemas.microsoft.com/office/drawing/2014/main" id="{E1E1AA6A-9709-E164-EDD7-64C14A2395F1}"/>
              </a:ext>
            </a:extLst>
          </p:cNvPr>
          <p:cNvPicPr>
            <a:picLocks noChangeAspect="1"/>
          </p:cNvPicPr>
          <p:nvPr/>
        </p:nvPicPr>
        <p:blipFill>
          <a:blip r:embed="rId3"/>
          <a:stretch>
            <a:fillRect/>
          </a:stretch>
        </p:blipFill>
        <p:spPr>
          <a:xfrm>
            <a:off x="0" y="0"/>
            <a:ext cx="5246400" cy="6858000"/>
          </a:xfrm>
          <a:prstGeom prst="rect">
            <a:avLst/>
          </a:prstGeom>
        </p:spPr>
      </p:pic>
      <p:pic>
        <p:nvPicPr>
          <p:cNvPr id="9" name="Picture 8" descr="A wall with a bed and a blanket&#10;&#10;Description automatically generated with medium confidence">
            <a:extLst>
              <a:ext uri="{FF2B5EF4-FFF2-40B4-BE49-F238E27FC236}">
                <a16:creationId xmlns:a16="http://schemas.microsoft.com/office/drawing/2014/main" id="{F8F521B2-53C0-5007-04BE-12F3E1ACCDEE}"/>
              </a:ext>
            </a:extLst>
          </p:cNvPr>
          <p:cNvPicPr>
            <a:picLocks noChangeAspect="1"/>
          </p:cNvPicPr>
          <p:nvPr/>
        </p:nvPicPr>
        <p:blipFill rotWithShape="1">
          <a:blip r:embed="rId4"/>
          <a:srcRect l="20808" b="55185"/>
          <a:stretch/>
        </p:blipFill>
        <p:spPr>
          <a:xfrm rot="5400000">
            <a:off x="6862303" y="1528303"/>
            <a:ext cx="6858000" cy="3801394"/>
          </a:xfrm>
          <a:prstGeom prst="rect">
            <a:avLst/>
          </a:prstGeom>
        </p:spPr>
      </p:pic>
      <p:pic>
        <p:nvPicPr>
          <p:cNvPr id="11" name="Picture 10" descr="A collage of different images of women&#10;&#10;Description automatically generated">
            <a:extLst>
              <a:ext uri="{FF2B5EF4-FFF2-40B4-BE49-F238E27FC236}">
                <a16:creationId xmlns:a16="http://schemas.microsoft.com/office/drawing/2014/main" id="{CA44E5E7-8AD1-50A1-0DE6-7397DC037B63}"/>
              </a:ext>
            </a:extLst>
          </p:cNvPr>
          <p:cNvPicPr>
            <a:picLocks noChangeAspect="1"/>
          </p:cNvPicPr>
          <p:nvPr/>
        </p:nvPicPr>
        <p:blipFill rotWithShape="1">
          <a:blip r:embed="rId5"/>
          <a:srcRect b="36868"/>
          <a:stretch/>
        </p:blipFill>
        <p:spPr>
          <a:xfrm rot="5400000">
            <a:off x="4624037" y="1805393"/>
            <a:ext cx="6858000" cy="3247214"/>
          </a:xfrm>
          <a:prstGeom prst="rect">
            <a:avLst/>
          </a:prstGeom>
        </p:spPr>
      </p:pic>
      <p:sp>
        <p:nvSpPr>
          <p:cNvPr id="12" name="TextBox 11">
            <a:extLst>
              <a:ext uri="{FF2B5EF4-FFF2-40B4-BE49-F238E27FC236}">
                <a16:creationId xmlns:a16="http://schemas.microsoft.com/office/drawing/2014/main" id="{B884ED15-92CD-A0DB-0AC8-065EEDFBC41C}"/>
              </a:ext>
            </a:extLst>
          </p:cNvPr>
          <p:cNvSpPr txBox="1"/>
          <p:nvPr/>
        </p:nvSpPr>
        <p:spPr>
          <a:xfrm>
            <a:off x="215501" y="138545"/>
            <a:ext cx="4599709" cy="769441"/>
          </a:xfrm>
          <a:prstGeom prst="rect">
            <a:avLst/>
          </a:prstGeom>
          <a:noFill/>
        </p:spPr>
        <p:txBody>
          <a:bodyPr wrap="square" rtlCol="0">
            <a:spAutoFit/>
          </a:bodyPr>
          <a:lstStyle/>
          <a:p>
            <a:r>
              <a:rPr lang="en-US" sz="4400" dirty="0">
                <a:solidFill>
                  <a:srgbClr val="FFE7EB"/>
                </a:solidFill>
                <a:latin typeface="Baloo Bhaijaan" panose="03080902040302020200" pitchFamily="66" charset="-78"/>
                <a:cs typeface="Baloo Bhaijaan" panose="03080902040302020200" pitchFamily="66" charset="-78"/>
              </a:rPr>
              <a:t>FABRIC SAMPLES.</a:t>
            </a:r>
            <a:endParaRPr lang="en-US" dirty="0">
              <a:solidFill>
                <a:srgbClr val="FFE7EB"/>
              </a:solidFill>
            </a:endParaRPr>
          </a:p>
        </p:txBody>
      </p:sp>
    </p:spTree>
    <p:extLst>
      <p:ext uri="{BB962C8B-B14F-4D97-AF65-F5344CB8AC3E}">
        <p14:creationId xmlns:p14="http://schemas.microsoft.com/office/powerpoint/2010/main" val="2059849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DB7E3-CFFD-FB2A-253B-29EFE6DDA28A}"/>
              </a:ext>
            </a:extLst>
          </p:cNvPr>
          <p:cNvSpPr>
            <a:spLocks noGrp="1"/>
          </p:cNvSpPr>
          <p:nvPr>
            <p:ph type="title"/>
          </p:nvPr>
        </p:nvSpPr>
        <p:spPr/>
        <p:txBody>
          <a:bodyPr/>
          <a:lstStyle/>
          <a:p>
            <a:endParaRPr lang="en-US"/>
          </a:p>
        </p:txBody>
      </p:sp>
      <p:pic>
        <p:nvPicPr>
          <p:cNvPr id="5" name="Content Placeholder 4" descr="A towel with a picture of a person&#10;&#10;Description automatically generated">
            <a:extLst>
              <a:ext uri="{FF2B5EF4-FFF2-40B4-BE49-F238E27FC236}">
                <a16:creationId xmlns:a16="http://schemas.microsoft.com/office/drawing/2014/main" id="{ACA239A3-1BE9-6220-037D-D1766FA54993}"/>
              </a:ext>
            </a:extLst>
          </p:cNvPr>
          <p:cNvPicPr>
            <a:picLocks noGrp="1" noChangeAspect="1"/>
          </p:cNvPicPr>
          <p:nvPr>
            <p:ph idx="1"/>
          </p:nvPr>
        </p:nvPicPr>
        <p:blipFill>
          <a:blip r:embed="rId2"/>
          <a:stretch>
            <a:fillRect/>
          </a:stretch>
        </p:blipFill>
        <p:spPr>
          <a:xfrm>
            <a:off x="3810001" y="0"/>
            <a:ext cx="4622279" cy="6894657"/>
          </a:xfrm>
        </p:spPr>
      </p:pic>
      <p:pic>
        <p:nvPicPr>
          <p:cNvPr id="7" name="Picture 6" descr="A close-up of a pillow&#10;&#10;Description automatically generated">
            <a:extLst>
              <a:ext uri="{FF2B5EF4-FFF2-40B4-BE49-F238E27FC236}">
                <a16:creationId xmlns:a16="http://schemas.microsoft.com/office/drawing/2014/main" id="{4B690311-50DD-1B41-8E98-0DA6F54D2B2F}"/>
              </a:ext>
            </a:extLst>
          </p:cNvPr>
          <p:cNvPicPr>
            <a:picLocks noChangeAspect="1"/>
          </p:cNvPicPr>
          <p:nvPr/>
        </p:nvPicPr>
        <p:blipFill>
          <a:blip r:embed="rId3"/>
          <a:stretch>
            <a:fillRect/>
          </a:stretch>
        </p:blipFill>
        <p:spPr>
          <a:xfrm>
            <a:off x="-53629" y="0"/>
            <a:ext cx="5486400" cy="6894657"/>
          </a:xfrm>
          <a:prstGeom prst="rect">
            <a:avLst/>
          </a:prstGeom>
        </p:spPr>
      </p:pic>
      <p:pic>
        <p:nvPicPr>
          <p:cNvPr id="9" name="Picture 8" descr="A pattern of cartoon characters&#10;&#10;Description automatically generated">
            <a:extLst>
              <a:ext uri="{FF2B5EF4-FFF2-40B4-BE49-F238E27FC236}">
                <a16:creationId xmlns:a16="http://schemas.microsoft.com/office/drawing/2014/main" id="{52EE0D61-5BCC-2793-2351-D43200B73C8F}"/>
              </a:ext>
            </a:extLst>
          </p:cNvPr>
          <p:cNvPicPr>
            <a:picLocks noChangeAspect="1"/>
          </p:cNvPicPr>
          <p:nvPr/>
        </p:nvPicPr>
        <p:blipFill rotWithShape="1">
          <a:blip r:embed="rId4"/>
          <a:srcRect r="30556"/>
          <a:stretch/>
        </p:blipFill>
        <p:spPr>
          <a:xfrm>
            <a:off x="8382000" y="0"/>
            <a:ext cx="3810000" cy="6858000"/>
          </a:xfrm>
          <a:prstGeom prst="rect">
            <a:avLst/>
          </a:prstGeom>
        </p:spPr>
      </p:pic>
      <p:sp>
        <p:nvSpPr>
          <p:cNvPr id="10" name="TextBox 9">
            <a:extLst>
              <a:ext uri="{FF2B5EF4-FFF2-40B4-BE49-F238E27FC236}">
                <a16:creationId xmlns:a16="http://schemas.microsoft.com/office/drawing/2014/main" id="{F59DA009-F55B-ED9C-EC86-42EC409E75B8}"/>
              </a:ext>
            </a:extLst>
          </p:cNvPr>
          <p:cNvSpPr txBox="1"/>
          <p:nvPr/>
        </p:nvSpPr>
        <p:spPr>
          <a:xfrm>
            <a:off x="-50164" y="258465"/>
            <a:ext cx="6982690" cy="769441"/>
          </a:xfrm>
          <a:prstGeom prst="rect">
            <a:avLst/>
          </a:prstGeom>
          <a:noFill/>
        </p:spPr>
        <p:txBody>
          <a:bodyPr wrap="square" rtlCol="0">
            <a:spAutoFit/>
          </a:bodyPr>
          <a:lstStyle/>
          <a:p>
            <a:r>
              <a:rPr lang="en-US" sz="4400" dirty="0">
                <a:solidFill>
                  <a:srgbClr val="FFE7EB"/>
                </a:solidFill>
                <a:latin typeface="Baloo Bhaijaan" panose="03080902040302020200" pitchFamily="66" charset="-78"/>
                <a:cs typeface="Baloo Bhaijaan" panose="03080902040302020200" pitchFamily="66" charset="-78"/>
              </a:rPr>
              <a:t>EXHIBITION IMAGES.</a:t>
            </a:r>
          </a:p>
        </p:txBody>
      </p:sp>
    </p:spTree>
    <p:extLst>
      <p:ext uri="{BB962C8B-B14F-4D97-AF65-F5344CB8AC3E}">
        <p14:creationId xmlns:p14="http://schemas.microsoft.com/office/powerpoint/2010/main" val="2184707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pic>
        <p:nvPicPr>
          <p:cNvPr id="5" name="Content Placeholder 4" descr="A group of pillows and a poster on a wall&#10;&#10;Description automatically generated">
            <a:extLst>
              <a:ext uri="{FF2B5EF4-FFF2-40B4-BE49-F238E27FC236}">
                <a16:creationId xmlns:a16="http://schemas.microsoft.com/office/drawing/2014/main" id="{952E2BCE-90D0-489D-2DB7-97DAEB243436}"/>
              </a:ext>
            </a:extLst>
          </p:cNvPr>
          <p:cNvPicPr>
            <a:picLocks noGrp="1" noChangeAspect="1"/>
          </p:cNvPicPr>
          <p:nvPr>
            <p:ph idx="1"/>
          </p:nvPr>
        </p:nvPicPr>
        <p:blipFill>
          <a:blip r:embed="rId2"/>
          <a:stretch>
            <a:fillRect/>
          </a:stretch>
        </p:blipFill>
        <p:spPr>
          <a:xfrm>
            <a:off x="4206098" y="720014"/>
            <a:ext cx="3481070" cy="5221605"/>
          </a:xfrm>
        </p:spPr>
      </p:pic>
      <p:pic>
        <p:nvPicPr>
          <p:cNvPr id="7" name="Picture 6" descr="A display of fabric on display&#10;&#10;Description automatically generated with medium confidence">
            <a:extLst>
              <a:ext uri="{FF2B5EF4-FFF2-40B4-BE49-F238E27FC236}">
                <a16:creationId xmlns:a16="http://schemas.microsoft.com/office/drawing/2014/main" id="{488FF2E0-2657-7A74-2FF1-315DB9819D17}"/>
              </a:ext>
            </a:extLst>
          </p:cNvPr>
          <p:cNvPicPr>
            <a:picLocks noChangeAspect="1"/>
          </p:cNvPicPr>
          <p:nvPr/>
        </p:nvPicPr>
        <p:blipFill>
          <a:blip r:embed="rId3"/>
          <a:stretch>
            <a:fillRect/>
          </a:stretch>
        </p:blipFill>
        <p:spPr>
          <a:xfrm>
            <a:off x="7872729" y="720014"/>
            <a:ext cx="4177284" cy="5221604"/>
          </a:xfrm>
          <a:prstGeom prst="rect">
            <a:avLst/>
          </a:prstGeom>
        </p:spPr>
      </p:pic>
      <p:pic>
        <p:nvPicPr>
          <p:cNvPr id="9" name="Picture 8" descr="A wall with a poster and pillows&#10;&#10;Description automatically generated with medium confidence">
            <a:extLst>
              <a:ext uri="{FF2B5EF4-FFF2-40B4-BE49-F238E27FC236}">
                <a16:creationId xmlns:a16="http://schemas.microsoft.com/office/drawing/2014/main" id="{E53D4392-6EE4-6EA7-BDE0-F1CDFD1C413E}"/>
              </a:ext>
            </a:extLst>
          </p:cNvPr>
          <p:cNvPicPr>
            <a:picLocks noChangeAspect="1"/>
          </p:cNvPicPr>
          <p:nvPr/>
        </p:nvPicPr>
        <p:blipFill>
          <a:blip r:embed="rId4"/>
          <a:stretch>
            <a:fillRect/>
          </a:stretch>
        </p:blipFill>
        <p:spPr>
          <a:xfrm>
            <a:off x="159201" y="720014"/>
            <a:ext cx="3720453" cy="5221604"/>
          </a:xfrm>
          <a:prstGeom prst="rect">
            <a:avLst/>
          </a:prstGeom>
        </p:spPr>
      </p:pic>
    </p:spTree>
    <p:extLst>
      <p:ext uri="{BB962C8B-B14F-4D97-AF65-F5344CB8AC3E}">
        <p14:creationId xmlns:p14="http://schemas.microsoft.com/office/powerpoint/2010/main" val="2608027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E7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42F9-D211-05E2-9AC0-6B8346F44348}"/>
              </a:ext>
            </a:extLst>
          </p:cNvPr>
          <p:cNvSpPr>
            <a:spLocks noGrp="1"/>
          </p:cNvSpPr>
          <p:nvPr>
            <p:ph type="title"/>
          </p:nvPr>
        </p:nvSpPr>
        <p:spPr>
          <a:xfrm>
            <a:off x="2431473" y="2512580"/>
            <a:ext cx="10515600" cy="1325563"/>
          </a:xfrm>
        </p:spPr>
        <p:txBody>
          <a:bodyPr/>
          <a:lstStyle/>
          <a:p>
            <a:r>
              <a:rPr lang="en-US" dirty="0">
                <a:solidFill>
                  <a:schemeClr val="accent6">
                    <a:lumMod val="50000"/>
                  </a:schemeClr>
                </a:solidFill>
                <a:latin typeface="Baloo Bhaijaan" panose="03080902040302020200" pitchFamily="66" charset="-78"/>
                <a:cs typeface="Baloo Bhaijaan" panose="03080902040302020200" pitchFamily="66" charset="-78"/>
              </a:rPr>
              <a:t>THANK YOU FOR LISTENING.</a:t>
            </a:r>
          </a:p>
        </p:txBody>
      </p:sp>
    </p:spTree>
    <p:extLst>
      <p:ext uri="{BB962C8B-B14F-4D97-AF65-F5344CB8AC3E}">
        <p14:creationId xmlns:p14="http://schemas.microsoft.com/office/powerpoint/2010/main" val="2652517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83878</TotalTime>
  <Words>758</Words>
  <Application>Microsoft Macintosh PowerPoint</Application>
  <PresentationFormat>Widescreen</PresentationFormat>
  <Paragraphs>49</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Baloo Bhaijaan</vt:lpstr>
      <vt:lpstr>Calibri</vt:lpstr>
      <vt:lpstr>Calibri Light</vt:lpstr>
      <vt:lpstr>Office Theme</vt:lpstr>
      <vt:lpstr>CONFIRMATIVE PRAXIS. </vt:lpstr>
      <vt:lpstr>KEY WORDS.</vt:lpstr>
      <vt:lpstr>MY ABSTRACT.</vt:lpstr>
      <vt:lpstr>ARTIST RESEARCH.</vt:lpstr>
      <vt:lpstr>LIBERTY LONDON.</vt:lpstr>
      <vt:lpstr>MUNDANE PHOTOS.</vt:lpstr>
      <vt:lpstr>PowerPoint Presentation</vt:lpstr>
      <vt:lpstr>PowerPoint Presentation</vt:lpstr>
      <vt:lpstr>EXPLORATIVE PRAXIS ILLUSTRATIONS.</vt:lpstr>
      <vt:lpstr>PowerPoint Presentation</vt:lpstr>
      <vt:lpstr>REPEAT PRINT AND ILLUSTRATION FOR FABRIC.</vt:lpstr>
      <vt:lpstr>PowerPoint Presentation</vt:lpstr>
      <vt:lpstr>PowerPoint Presentation</vt:lpstr>
      <vt:lpstr>NEW ILLUSTRATIONS.</vt:lpstr>
      <vt:lpstr>PowerPoint Presentation</vt:lpstr>
      <vt:lpstr> </vt:lpstr>
      <vt:lpstr>MOCK-UPS FOR HOMEWARE.</vt:lpstr>
      <vt:lpstr>PowerPoint Presentation</vt:lpstr>
      <vt:lpstr>EXHIBITION DESIGN LAYOUT.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CONFIRMATIVE PRAXIS. </dc:title>
  <dc:creator>Becky Davies (1702702)</dc:creator>
  <cp:lastModifiedBy>Becky Davies (1702702)</cp:lastModifiedBy>
  <cp:revision>7</cp:revision>
  <dcterms:created xsi:type="dcterms:W3CDTF">2023-11-13T12:41:55Z</dcterms:created>
  <dcterms:modified xsi:type="dcterms:W3CDTF">2024-01-10T18:40:09Z</dcterms:modified>
</cp:coreProperties>
</file>