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990" r:id="rId4"/>
  </p:sldMasterIdLst>
  <p:notesMasterIdLst>
    <p:notesMasterId r:id="rId11"/>
  </p:notesMasterIdLst>
  <p:sldIdLst>
    <p:sldId id="300" r:id="rId5"/>
    <p:sldId id="272" r:id="rId6"/>
    <p:sldId id="299" r:id="rId7"/>
    <p:sldId id="301" r:id="rId8"/>
    <p:sldId id="260"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79928" autoAdjust="0"/>
  </p:normalViewPr>
  <p:slideViewPr>
    <p:cSldViewPr snapToGrid="0">
      <p:cViewPr varScale="1">
        <p:scale>
          <a:sx n="69" d="100"/>
          <a:sy n="69" d="100"/>
        </p:scale>
        <p:origin x="1234"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PowerPoint isn’t only about creating or designing of slides but it is also being important to somehow delivery the best way of presentation so that adequate information is delivered on direct basis. It is easy to send the snoozing coma to the audience as many enthusiastic is related on incorrect basis and it is processed as irrespective of brilliance outstanding while designing or presenting the presentation.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2</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latin typeface="Times New Roman" pitchFamily="18" charset="0"/>
                <a:cs typeface="Times New Roman" pitchFamily="18" charset="0"/>
              </a:rPr>
              <a:t>The limited message over the Slide is attractive and the rest is comprised with image so that overall Content remains attractive. </a:t>
            </a:r>
          </a:p>
          <a:p>
            <a:r>
              <a:rPr lang="en-GB" sz="1200" b="1" i="1" kern="1200" dirty="0">
                <a:solidFill>
                  <a:schemeClr val="tx1"/>
                </a:solidFill>
                <a:latin typeface="+mn-lt"/>
                <a:ea typeface="+mn-ea"/>
                <a:cs typeface="+mn-cs"/>
              </a:rPr>
              <a:t>Size</a:t>
            </a:r>
            <a:r>
              <a:rPr lang="en-GB" sz="1200" kern="1200" dirty="0">
                <a:solidFill>
                  <a:schemeClr val="tx1"/>
                </a:solidFill>
                <a:latin typeface="+mn-lt"/>
                <a:ea typeface="+mn-ea"/>
                <a:cs typeface="+mn-cs"/>
              </a:rPr>
              <a:t>: The focus of human brain consciously resolved around moving objectives, signalling colours such as red, yellow and orange along with contrast rich image or a large image. Thus it is required to be an effective presentation that size of context or image is most important part of the PowerPoint in which heading is considered with biggest object while the rest of body is much comparatively of lesser contrast so that it isn’t tacky for eyes.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Contrast</a:t>
            </a:r>
            <a:r>
              <a:rPr lang="en-GB" sz="1200" kern="1200" dirty="0">
                <a:solidFill>
                  <a:schemeClr val="tx1"/>
                </a:solidFill>
                <a:latin typeface="+mn-lt"/>
                <a:ea typeface="+mn-ea"/>
                <a:cs typeface="+mn-cs"/>
              </a:rPr>
              <a:t>: It maintain control over focus as if there is a list that has been presented than it is confusing for all to get remember about the things and its being harsh as well. In this it is required that Slide must followed the clear spot thus in this adequate tables has been used as it clarifies the information and it also clear about what to focus and how to as well.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addition, memory always remember the things that get with clarity and precision as it ultimately becomes the most essential aspect over presentation and the rest of context is placed in notes.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Objects</a:t>
            </a:r>
            <a:r>
              <a:rPr lang="en-GB" sz="1200" kern="1200" dirty="0">
                <a:solidFill>
                  <a:schemeClr val="tx1"/>
                </a:solidFill>
                <a:latin typeface="+mn-lt"/>
                <a:ea typeface="+mn-ea"/>
                <a:cs typeface="+mn-cs"/>
              </a:rPr>
              <a:t>: It is one of the most severe principle as there are many objects to put in PowerPoint but it is required to showing a couple of bowls so that perfect presentation is provided that is able to grab attention of all and it takes lesser time to understand as well.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219456" y="146304"/>
            <a:ext cx="11753088"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18979" y="381001"/>
            <a:ext cx="109728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844800" y="2819400"/>
            <a:ext cx="8746979"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12/10/2021</a:t>
            </a:fld>
            <a:endParaRPr lang="en-US"/>
          </a:p>
        </p:txBody>
      </p:sp>
      <p:sp>
        <p:nvSpPr>
          <p:cNvPr id="11" name="Slide Number Placeholder 10"/>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2" name="Footer Placeholder 11"/>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333504" y="3267456"/>
            <a:ext cx="98755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168" y="498230"/>
            <a:ext cx="103632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963084" y="3287713"/>
            <a:ext cx="103632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12/10/2021</a:t>
            </a:fld>
            <a:endParaRPr lang="en-US"/>
          </a:p>
        </p:txBody>
      </p:sp>
      <p:sp>
        <p:nvSpPr>
          <p:cNvPr id="9" name="Slide Number Placeholder 8"/>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0" name="Footer Placeholder 9"/>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sp>
        <p:nvSpPr>
          <p:cNvPr id="10" name="Rectangle 9"/>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22325"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6400800"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609600" y="251948"/>
            <a:ext cx="109728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535113"/>
            <a:ext cx="5386917"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9" name="Slide Number Placeholder 8"/>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cxnSp>
        <p:nvCxnSpPr>
          <p:cNvPr id="12" name="Straight Connector 11">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53218"/>
            <a:ext cx="109728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6743403" y="105765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617515" y="304800"/>
            <a:ext cx="524256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6617515" y="1107560"/>
            <a:ext cx="524256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04800" y="2209800"/>
            <a:ext cx="11555275"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12/10/2021</a:t>
            </a:fld>
            <a:endParaRPr lang="en-US"/>
          </a:p>
        </p:txBody>
      </p:sp>
      <p:sp>
        <p:nvSpPr>
          <p:cNvPr id="10" name="Slide Number Placeholder 9"/>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1" name="Footer Placeholder 10"/>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cxnSp>
        <p:nvCxnSpPr>
          <p:cNvPr id="12" name="Straight Connector 11">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53924" y="4724400"/>
            <a:ext cx="73152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4053924" y="5388937"/>
            <a:ext cx="73152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406400" y="249864"/>
            <a:ext cx="113792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12/10/2021</a:t>
            </a:fld>
            <a:endParaRPr lang="en-US"/>
          </a:p>
        </p:txBody>
      </p:sp>
      <p:sp>
        <p:nvSpPr>
          <p:cNvPr id="9" name="Slide Number Placeholder 8"/>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867E5644-1E61-4311-A31E-84CB9C7AA8A9}" type="slidenum">
              <a:rPr lang="en-US" smtClean="0"/>
              <a:pPr/>
              <a:t>‹#›</a:t>
            </a:fld>
            <a:endParaRPr lang="en-US" dirty="0"/>
          </a:p>
        </p:txBody>
      </p:sp>
      <p:sp>
        <p:nvSpPr>
          <p:cNvPr id="10" name="Footer Placeholder 9"/>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12/10/2021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219456" y="147085"/>
            <a:ext cx="11747795"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727200" y="6400800"/>
            <a:ext cx="5616352"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r>
              <a:rPr lang="en-ZA"/>
              <a:t>Add Footer Here</a:t>
            </a:r>
            <a:endParaRPr lang="en-US" dirty="0"/>
          </a:p>
        </p:txBody>
      </p:sp>
      <p:sp>
        <p:nvSpPr>
          <p:cNvPr id="14" name="Date Placeholder 13"/>
          <p:cNvSpPr>
            <a:spLocks noGrp="1"/>
          </p:cNvSpPr>
          <p:nvPr>
            <p:ph type="dt" sz="half" idx="2"/>
          </p:nvPr>
        </p:nvSpPr>
        <p:spPr>
          <a:xfrm>
            <a:off x="7416800" y="6400800"/>
            <a:ext cx="400304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D202488-4139-4052-B998-251C9C912739}" type="datetimeFigureOut">
              <a:rPr lang="en-US" smtClean="0"/>
              <a:pPr/>
              <a:t>12/10/2021</a:t>
            </a:fld>
            <a:endParaRPr lang="en-US"/>
          </a:p>
        </p:txBody>
      </p:sp>
      <p:sp>
        <p:nvSpPr>
          <p:cNvPr id="23" name="Slide Number Placeholder 22"/>
          <p:cNvSpPr>
            <a:spLocks noGrp="1"/>
          </p:cNvSpPr>
          <p:nvPr>
            <p:ph type="sldNum" sz="quarter" idx="4"/>
          </p:nvPr>
        </p:nvSpPr>
        <p:spPr>
          <a:xfrm>
            <a:off x="11518603" y="6514568"/>
            <a:ext cx="619051"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4FAB73BC-B049-4115-A692-8D63A059BFB8}" type="slidenum">
              <a:rPr lang="en-US" smtClean="0"/>
              <a:pPr/>
              <a:t>‹#›</a:t>
            </a:fld>
            <a:endParaRPr lang="en-US" dirty="0"/>
          </a:p>
        </p:txBody>
      </p:sp>
      <p:sp>
        <p:nvSpPr>
          <p:cNvPr id="22" name="Title Placeholder 21"/>
          <p:cNvSpPr>
            <a:spLocks noGrp="1"/>
          </p:cNvSpPr>
          <p:nvPr>
            <p:ph type="title"/>
          </p:nvPr>
        </p:nvSpPr>
        <p:spPr>
          <a:xfrm>
            <a:off x="609600" y="253536"/>
            <a:ext cx="109728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609600" y="1646237"/>
            <a:ext cx="109728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991" r:id="rId1"/>
    <p:sldLayoutId id="2147483992" r:id="rId2"/>
    <p:sldLayoutId id="2147483993" r:id="rId3"/>
    <p:sldLayoutId id="2147483994" r:id="rId4"/>
    <p:sldLayoutId id="2147483995" r:id="rId5"/>
    <p:sldLayoutId id="2147483996" r:id="rId6"/>
    <p:sldLayoutId id="2147483997" r:id="rId7"/>
    <p:sldLayoutId id="2147483998" r:id="rId8"/>
    <p:sldLayoutId id="2147483999" r:id="rId9"/>
    <p:sldLayoutId id="2147484000" r:id="rId10"/>
    <p:sldLayoutId id="2147484001" r:id="rId11"/>
    <p:sldLayoutId id="2147483686" r:id="rId12"/>
    <p:sldLayoutId id="2147483688" r:id="rId13"/>
    <p:sldLayoutId id="2147483689" r:id="rId14"/>
    <p:sldLayoutId id="2147483690" r:id="rId15"/>
    <p:sldLayoutId id="2147483692" r:id="rId16"/>
    <p:sldLayoutId id="2147483696" r:id="rId17"/>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81743" y="670721"/>
            <a:ext cx="11087990" cy="4320777"/>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br>
              <a:rPr lang="en-AU" sz="8000" i="1" u="sng" dirty="0">
                <a:solidFill>
                  <a:schemeClr val="bg1"/>
                </a:solidFill>
                <a:latin typeface="Times New Roman" pitchFamily="18" charset="0"/>
                <a:cs typeface="Times New Roman" pitchFamily="18" charset="0"/>
              </a:rPr>
            </a:br>
            <a:br>
              <a:rPr lang="en-AU"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r>
              <a:rPr lang="en-US" sz="1600" i="1" u="sng" dirty="0">
                <a:solidFill>
                  <a:schemeClr val="bg1"/>
                </a:solidFill>
                <a:latin typeface="Times New Roman" pitchFamily="18" charset="0"/>
                <a:cs typeface="Times New Roman" pitchFamily="18" charset="0"/>
              </a:rPr>
              <a:t>B</a:t>
            </a:r>
            <a:r>
              <a:rPr lang="en-AU" sz="1600" i="1" dirty="0">
                <a:solidFill>
                  <a:schemeClr val="bg1"/>
                </a:solidFill>
                <a:latin typeface="Times New Roman" pitchFamily="18" charset="0"/>
                <a:cs typeface="Times New Roman" pitchFamily="18" charset="0"/>
              </a:rPr>
              <a:t>MSW—4003</a:t>
            </a:r>
            <a:br>
              <a:rPr lang="en-AU" sz="1600" i="1" dirty="0">
                <a:solidFill>
                  <a:schemeClr val="bg1"/>
                </a:solidFill>
                <a:latin typeface="Times New Roman" pitchFamily="18" charset="0"/>
                <a:cs typeface="Times New Roman" pitchFamily="18" charset="0"/>
              </a:rPr>
            </a:br>
            <a:r>
              <a:rPr lang="en-AU" sz="1600" i="1" dirty="0">
                <a:solidFill>
                  <a:schemeClr val="bg1"/>
                </a:solidFill>
                <a:latin typeface="Times New Roman" pitchFamily="18" charset="0"/>
                <a:cs typeface="Times New Roman" pitchFamily="18" charset="0"/>
              </a:rPr>
              <a:t>Component:-1 </a:t>
            </a:r>
            <a:br>
              <a:rPr lang="en-AU" sz="1600" i="1" dirty="0">
                <a:solidFill>
                  <a:schemeClr val="bg1"/>
                </a:solidFill>
                <a:latin typeface="Times New Roman" pitchFamily="18" charset="0"/>
                <a:cs typeface="Times New Roman" pitchFamily="18" charset="0"/>
              </a:rPr>
            </a:br>
            <a:r>
              <a:rPr lang="en-US" sz="2800" i="1" u="sng" dirty="0">
                <a:solidFill>
                  <a:schemeClr val="bg1"/>
                </a:solidFill>
                <a:latin typeface="Times New Roman" pitchFamily="18" charset="0"/>
                <a:cs typeface="Times New Roman" pitchFamily="18" charset="0"/>
              </a:rPr>
              <a:t>Digital Skills and Research Methods </a:t>
            </a: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endParaRPr lang="en-AU" sz="8000" i="1" u="sng" dirty="0">
              <a:solidFill>
                <a:schemeClr val="bg1"/>
              </a:solidFill>
              <a:latin typeface="Times New Roman" pitchFamily="18" charset="0"/>
              <a:cs typeface="Times New Roman" pitchFamily="18" charset="0"/>
            </a:endParaRPr>
          </a:p>
        </p:txBody>
      </p:sp>
      <p:sp>
        <p:nvSpPr>
          <p:cNvPr id="3" name="Subtitle 2"/>
          <p:cNvSpPr>
            <a:spLocks noGrp="1"/>
          </p:cNvSpPr>
          <p:nvPr>
            <p:ph type="subTitle" idx="1"/>
          </p:nvPr>
        </p:nvSpPr>
        <p:spPr>
          <a:xfrm>
            <a:off x="1877786" y="5086031"/>
            <a:ext cx="9697139" cy="1101248"/>
          </a:xfrm>
        </p:spPr>
        <p:txBody>
          <a:bodyPr>
            <a:normAutofit/>
          </a:bodyPr>
          <a:lstStyle/>
          <a:p>
            <a:pPr algn="ctr"/>
            <a:r>
              <a:rPr lang="en-US" sz="3600" i="1" dirty="0">
                <a:solidFill>
                  <a:schemeClr val="bg1"/>
                </a:solidFill>
                <a:latin typeface="Times New Roman" pitchFamily="18" charset="0"/>
                <a:cs typeface="Times New Roman" pitchFamily="18" charset="0"/>
              </a:rPr>
              <a:t>Submitted by: DANIELA APETREI</a:t>
            </a:r>
          </a:p>
          <a:p>
            <a:pPr algn="ct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0283" y="494905"/>
            <a:ext cx="10832374" cy="615142"/>
          </a:xfrm>
        </p:spPr>
        <p:txBody>
          <a:bodyPr>
            <a:normAutofit/>
          </a:bodyPr>
          <a:lstStyle/>
          <a:p>
            <a:pPr algn="ctr"/>
            <a:r>
              <a:rPr lang="en-US" sz="3200" b="1" dirty="0">
                <a:solidFill>
                  <a:schemeClr val="accent5">
                    <a:lumMod val="60000"/>
                    <a:lumOff val="40000"/>
                  </a:schemeClr>
                </a:solidFill>
                <a:latin typeface="Times New Roman" panose="02020603050405020304" pitchFamily="18" charset="0"/>
                <a:cs typeface="Times New Roman" panose="02020603050405020304" pitchFamily="18" charset="0"/>
              </a:rPr>
              <a:t>INTRODUCTION</a:t>
            </a:r>
          </a:p>
        </p:txBody>
      </p:sp>
      <p:sp>
        <p:nvSpPr>
          <p:cNvPr id="2" name="Content Placeholder 1"/>
          <p:cNvSpPr>
            <a:spLocks noGrp="1"/>
          </p:cNvSpPr>
          <p:nvPr>
            <p:ph idx="1"/>
          </p:nvPr>
        </p:nvSpPr>
        <p:spPr>
          <a:xfrm>
            <a:off x="660791" y="1542308"/>
            <a:ext cx="4874595" cy="4854633"/>
          </a:xfrm>
        </p:spPr>
        <p:txBody>
          <a:bodyPr>
            <a:normAutofit/>
          </a:bodyPr>
          <a:lstStyle/>
          <a:p>
            <a:pPr marL="0" indent="0" algn="just">
              <a:lnSpc>
                <a:spcPct val="150000"/>
              </a:lnSpc>
              <a:buNone/>
            </a:pPr>
            <a:r>
              <a:rPr lang="en-US" sz="2000" dirty="0">
                <a:latin typeface="Times New Roman" pitchFamily="18" charset="0"/>
                <a:cs typeface="Times New Roman" pitchFamily="18" charset="0"/>
              </a:rPr>
              <a:t>PowerPoint isn’t only about creating or designing of slides but it is also being important to somehow delivery the best way of presentation so that adequate information is delivered on direct basis. It is easy to send the snoozing coma to the audience as many enthusiastic is related on incorrect basis and it is processed as irrespective of brilliance outstanding while designing or presenting the presentation.</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3554" name="Picture 2" descr="World-renowned Public Speaking coach and author of the ground-breaking book  &amp;quot;How To Avoid Death By PowerPoint&amp;quot;, David JP Phillips enters the top  iCEE.fest - UPGRADE 100 speakers&amp;#39; list - UPGRADE 100 News"/>
          <p:cNvPicPr>
            <a:picLocks noChangeAspect="1" noChangeArrowheads="1"/>
          </p:cNvPicPr>
          <p:nvPr/>
        </p:nvPicPr>
        <p:blipFill>
          <a:blip r:embed="rId3"/>
          <a:srcRect/>
          <a:stretch>
            <a:fillRect/>
          </a:stretch>
        </p:blipFill>
        <p:spPr bwMode="auto">
          <a:xfrm>
            <a:off x="5739944" y="1649185"/>
            <a:ext cx="5951311" cy="4539343"/>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8" y="412668"/>
            <a:ext cx="10972800" cy="764771"/>
          </a:xfrm>
        </p:spPr>
        <p:txBody>
          <a:bodyPr>
            <a:noAutofit/>
          </a:bodyPr>
          <a:lstStyle/>
          <a:p>
            <a:pPr algn="ctr">
              <a:lnSpc>
                <a:spcPct val="150000"/>
              </a:lnSpc>
            </a:pPr>
            <a:r>
              <a:rPr lang="en-US" sz="3200" b="1" i="1" dirty="0">
                <a:latin typeface="Times New Roman" pitchFamily="18" charset="0"/>
                <a:cs typeface="Times New Roman" pitchFamily="18" charset="0"/>
              </a:rPr>
              <a:t>5 design principles of creating a PowerPoint</a:t>
            </a:r>
          </a:p>
        </p:txBody>
      </p:sp>
      <p:sp>
        <p:nvSpPr>
          <p:cNvPr id="3" name="Content Placeholder 2"/>
          <p:cNvSpPr>
            <a:spLocks noGrp="1"/>
          </p:cNvSpPr>
          <p:nvPr>
            <p:ph idx="1"/>
          </p:nvPr>
        </p:nvSpPr>
        <p:spPr>
          <a:xfrm>
            <a:off x="326572" y="1502229"/>
            <a:ext cx="4784271" cy="5072307"/>
          </a:xfrm>
        </p:spPr>
        <p:txBody>
          <a:bodyPr>
            <a:normAutofit lnSpcReduction="10000"/>
          </a:bodyPr>
          <a:lstStyle/>
          <a:p>
            <a:pPr algn="just">
              <a:lnSpc>
                <a:spcPct val="150000"/>
              </a:lnSpc>
              <a:buNone/>
            </a:pPr>
            <a:r>
              <a:rPr lang="en-US" sz="2000" b="1" i="1" dirty="0">
                <a:latin typeface="Times New Roman" pitchFamily="18" charset="0"/>
                <a:cs typeface="Times New Roman" pitchFamily="18" charset="0"/>
              </a:rPr>
              <a:t>One message per Slide</a:t>
            </a:r>
            <a:r>
              <a:rPr lang="en-US" sz="2000" dirty="0">
                <a:latin typeface="Times New Roman" pitchFamily="18" charset="0"/>
                <a:cs typeface="Times New Roman" pitchFamily="18" charset="0"/>
              </a:rPr>
              <a:t>: To create a PowerPoint effective and creative it is required to have adequate research about background, capabilities, interest and background of research. There is a need to outline strategic planning that compels the effective story that not only delivers the message but also engage the people with prominence. </a:t>
            </a:r>
          </a:p>
          <a:p>
            <a:pPr algn="just">
              <a:lnSpc>
                <a:spcPct val="150000"/>
              </a:lnSpc>
              <a:buNone/>
            </a:pPr>
            <a:r>
              <a:rPr lang="en-US" sz="2000" dirty="0">
                <a:latin typeface="Times New Roman" pitchFamily="18" charset="0"/>
                <a:cs typeface="Times New Roman" pitchFamily="18" charset="0"/>
              </a:rPr>
              <a:t> </a:t>
            </a:r>
          </a:p>
          <a:p>
            <a:pPr algn="just">
              <a:lnSpc>
                <a:spcPct val="150000"/>
              </a:lnSpc>
              <a:buNone/>
            </a:pPr>
            <a:r>
              <a:rPr lang="en-US" sz="2000" dirty="0">
                <a:latin typeface="Times New Roman" pitchFamily="18" charset="0"/>
                <a:cs typeface="Times New Roman" pitchFamily="18" charset="0"/>
              </a:rPr>
              <a:t> </a:t>
            </a:r>
          </a:p>
        </p:txBody>
      </p:sp>
      <p:sp>
        <p:nvSpPr>
          <p:cNvPr id="5122" name="AutoShape 2"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132" name="Picture 12" descr="How to Avoid Death by Powerpoint by Payton Reed"/>
          <p:cNvPicPr>
            <a:picLocks noChangeAspect="1" noChangeArrowheads="1"/>
          </p:cNvPicPr>
          <p:nvPr/>
        </p:nvPicPr>
        <p:blipFill>
          <a:blip r:embed="rId3"/>
          <a:srcRect/>
          <a:stretch>
            <a:fillRect/>
          </a:stretch>
        </p:blipFill>
        <p:spPr bwMode="auto">
          <a:xfrm>
            <a:off x="5519057" y="1621971"/>
            <a:ext cx="6071959" cy="4778829"/>
          </a:xfrm>
          <a:prstGeom prst="rect">
            <a:avLst/>
          </a:prstGeom>
          <a:noFill/>
        </p:spPr>
      </p:pic>
      <p:sp>
        <p:nvSpPr>
          <p:cNvPr id="10" name="Rectangle 9"/>
          <p:cNvSpPr/>
          <p:nvPr/>
        </p:nvSpPr>
        <p:spPr>
          <a:xfrm>
            <a:off x="10482943" y="5584371"/>
            <a:ext cx="1028700" cy="604158"/>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5568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8" y="412668"/>
            <a:ext cx="10972800" cy="764771"/>
          </a:xfrm>
        </p:spPr>
        <p:txBody>
          <a:bodyPr>
            <a:noAutofit/>
          </a:bodyPr>
          <a:lstStyle/>
          <a:p>
            <a:pPr algn="ctr">
              <a:lnSpc>
                <a:spcPct val="150000"/>
              </a:lnSpc>
            </a:pPr>
            <a:r>
              <a:rPr lang="en-US" sz="3200" b="1" i="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609600" y="1420587"/>
            <a:ext cx="10706100" cy="5153950"/>
          </a:xfrm>
        </p:spPr>
        <p:txBody>
          <a:bodyPr>
            <a:normAutofit/>
          </a:bodyPr>
          <a:lstStyle/>
          <a:p>
            <a:pPr algn="just">
              <a:lnSpc>
                <a:spcPct val="150000"/>
              </a:lnSpc>
              <a:buNone/>
            </a:pPr>
            <a:r>
              <a:rPr lang="en-US" sz="2000" b="1" i="1" dirty="0">
                <a:latin typeface="Times New Roman" pitchFamily="18" charset="0"/>
                <a:cs typeface="Times New Roman" pitchFamily="18" charset="0"/>
              </a:rPr>
              <a:t>Working memory: </a:t>
            </a:r>
            <a:r>
              <a:rPr lang="en-US" sz="2000" dirty="0">
                <a:latin typeface="Times New Roman" pitchFamily="18" charset="0"/>
                <a:cs typeface="Times New Roman" pitchFamily="18" charset="0"/>
              </a:rPr>
              <a:t>The memory always remember the good things that is pleasant for brain and it is much effective while the people never connect with things that is clumsy. It is similar like a good story with having good beginning, effective middle and sustained end along with this it is similar as John </a:t>
            </a:r>
            <a:r>
              <a:rPr lang="en-US" sz="2000" dirty="0" err="1">
                <a:latin typeface="Times New Roman" pitchFamily="18" charset="0"/>
                <a:cs typeface="Times New Roman" pitchFamily="18" charset="0"/>
              </a:rPr>
              <a:t>Sweller</a:t>
            </a:r>
            <a:r>
              <a:rPr lang="en-US" sz="2000" dirty="0">
                <a:latin typeface="Times New Roman" pitchFamily="18" charset="0"/>
                <a:cs typeface="Times New Roman" pitchFamily="18" charset="0"/>
              </a:rPr>
              <a:t> and Mayer that is also sounds as “redundancy effect”.  </a:t>
            </a:r>
          </a:p>
          <a:p>
            <a:pPr algn="just">
              <a:lnSpc>
                <a:spcPct val="150000"/>
              </a:lnSpc>
              <a:buNone/>
            </a:pPr>
            <a:r>
              <a:rPr lang="en-US" sz="2000" dirty="0">
                <a:latin typeface="Times New Roman" pitchFamily="18" charset="0"/>
                <a:cs typeface="Times New Roman" pitchFamily="18" charset="0"/>
              </a:rPr>
              <a:t> </a:t>
            </a:r>
          </a:p>
        </p:txBody>
      </p:sp>
      <p:pic>
        <p:nvPicPr>
          <p:cNvPr id="47105" name="Picture 1"/>
          <p:cNvPicPr>
            <a:picLocks noChangeAspect="1" noChangeArrowheads="1"/>
          </p:cNvPicPr>
          <p:nvPr/>
        </p:nvPicPr>
        <p:blipFill>
          <a:blip r:embed="rId3"/>
          <a:srcRect l="22715" t="24554" r="47793" b="40848"/>
          <a:stretch>
            <a:fillRect/>
          </a:stretch>
        </p:blipFill>
        <p:spPr bwMode="auto">
          <a:xfrm>
            <a:off x="2547257" y="3282041"/>
            <a:ext cx="6302829" cy="3216729"/>
          </a:xfrm>
          <a:prstGeom prst="rect">
            <a:avLst/>
          </a:prstGeom>
          <a:noFill/>
          <a:ln w="9525">
            <a:noFill/>
            <a:miter lim="800000"/>
            <a:headEnd/>
            <a:tailEnd/>
          </a:ln>
          <a:effectLst/>
        </p:spPr>
      </p:pic>
    </p:spTree>
    <p:extLst>
      <p:ext uri="{BB962C8B-B14F-4D97-AF65-F5344CB8AC3E}">
        <p14:creationId xmlns:p14="http://schemas.microsoft.com/office/powerpoint/2010/main" val="1615568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7410" y="723802"/>
            <a:ext cx="9465656" cy="598516"/>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References</a:t>
            </a:r>
            <a:endParaRPr lang="en-US" sz="3200" b="1" dirty="0">
              <a:solidFill>
                <a:schemeClr val="tx1"/>
              </a:solidFill>
            </a:endParaRPr>
          </a:p>
        </p:txBody>
      </p:sp>
      <p:sp>
        <p:nvSpPr>
          <p:cNvPr id="2" name="Content Placeholder 1"/>
          <p:cNvSpPr>
            <a:spLocks noGrp="1"/>
          </p:cNvSpPr>
          <p:nvPr>
            <p:ph idx="1"/>
          </p:nvPr>
        </p:nvSpPr>
        <p:spPr>
          <a:xfrm>
            <a:off x="349135" y="1828800"/>
            <a:ext cx="11391108" cy="4438996"/>
          </a:xfrm>
        </p:spPr>
        <p:txBody>
          <a:bodyPr>
            <a:normAutofit/>
          </a:bodyPr>
          <a:lstStyle/>
          <a:p>
            <a:pPr algn="just"/>
            <a:r>
              <a:rPr lang="en-US" sz="2000" dirty="0" err="1">
                <a:latin typeface="Times New Roman" pitchFamily="18" charset="0"/>
                <a:cs typeface="Times New Roman" pitchFamily="18" charset="0"/>
              </a:rPr>
              <a:t>Pramanik</a:t>
            </a:r>
            <a:r>
              <a:rPr lang="en-US" sz="2000" dirty="0">
                <a:latin typeface="Times New Roman" pitchFamily="18" charset="0"/>
                <a:cs typeface="Times New Roman" pitchFamily="18" charset="0"/>
              </a:rPr>
              <a:t>, A. and et. al., 2019. Learning enhancement of project-based unit in mechanical engineering undergraduate course. In Manufacturing Engineering Education (pp. 73-84). </a:t>
            </a:r>
            <a:r>
              <a:rPr lang="en-US" sz="2000" dirty="0" err="1">
                <a:latin typeface="Times New Roman" pitchFamily="18" charset="0"/>
                <a:cs typeface="Times New Roman" pitchFamily="18" charset="0"/>
              </a:rPr>
              <a:t>Chandos</a:t>
            </a:r>
            <a:r>
              <a:rPr lang="en-US" sz="2000" dirty="0">
                <a:latin typeface="Times New Roman" pitchFamily="18" charset="0"/>
                <a:cs typeface="Times New Roman" pitchFamily="18" charset="0"/>
              </a:rPr>
              <a:t> Publishing.</a:t>
            </a:r>
          </a:p>
          <a:p>
            <a:pPr algn="just"/>
            <a:r>
              <a:rPr lang="en-US" sz="2000" dirty="0" err="1">
                <a:latin typeface="Times New Roman" pitchFamily="18" charset="0"/>
                <a:cs typeface="Times New Roman" pitchFamily="18" charset="0"/>
              </a:rPr>
              <a:t>Onwujekwe</a:t>
            </a:r>
            <a:r>
              <a:rPr lang="en-US" sz="2000" dirty="0">
                <a:latin typeface="Times New Roman" pitchFamily="18" charset="0"/>
                <a:cs typeface="Times New Roman" pitchFamily="18" charset="0"/>
              </a:rPr>
              <a:t>, G., Thomas, M. and </a:t>
            </a:r>
            <a:r>
              <a:rPr lang="en-US" sz="2000" dirty="0" err="1">
                <a:latin typeface="Times New Roman" pitchFamily="18" charset="0"/>
                <a:cs typeface="Times New Roman" pitchFamily="18" charset="0"/>
              </a:rPr>
              <a:t>Osei</a:t>
            </a:r>
            <a:r>
              <a:rPr lang="en-US" sz="2000" dirty="0">
                <a:latin typeface="Times New Roman" pitchFamily="18" charset="0"/>
                <a:cs typeface="Times New Roman" pitchFamily="18" charset="0"/>
              </a:rPr>
              <a:t>-Bryson, K.M., 2019, April. Using robust data governance to mitigate the impact of cybercrime. In Proceedings of the 2019 3rd International Conference on Information System and Data Mining (pp. 70-79).</a:t>
            </a: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33051" y="2069101"/>
            <a:ext cx="8596668" cy="1826581"/>
          </a:xfrm>
        </p:spPr>
        <p:txBody>
          <a:bodyPr>
            <a:noAutofit/>
          </a:bodyPr>
          <a:lstStyle/>
          <a:p>
            <a:pPr algn="ctr"/>
            <a:r>
              <a:rPr lang="en-US" sz="115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80035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6B76F2-1AE1-4A2A-A5B3-D462CC5E81F8}">
  <ds:schemaRefs>
    <ds:schemaRef ds:uri="http://schemas.microsoft.com/office/2006/documentManagement/types"/>
    <ds:schemaRef ds:uri="http://schemas.microsoft.com/sharepoint/v3"/>
    <ds:schemaRef ds:uri="http://purl.org/dc/terms/"/>
    <ds:schemaRef ds:uri="http://schemas.openxmlformats.org/package/2006/metadata/core-properties"/>
    <ds:schemaRef ds:uri="6dc4bcd6-49db-4c07-9060-8acfc67cef9f"/>
    <ds:schemaRef ds:uri="http://purl.org/dc/dcmitype/"/>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ECC70E-6674-4337-B48B-AF4F8832F1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Foundry</Template>
  <TotalTime>0</TotalTime>
  <Words>659</Words>
  <Application>Microsoft Office PowerPoint</Application>
  <PresentationFormat>Widescreen</PresentationFormat>
  <Paragraphs>26</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Calibri</vt:lpstr>
      <vt:lpstr>Rockwell</vt:lpstr>
      <vt:lpstr>Times New Roman</vt:lpstr>
      <vt:lpstr>Wingdings 2</vt:lpstr>
      <vt:lpstr>Foundry</vt:lpstr>
      <vt:lpstr>       BMSW—4003 Component:-1  Digital Skills and Research Methods   </vt:lpstr>
      <vt:lpstr>INTRODUCTION</vt:lpstr>
      <vt:lpstr>5 design principles of creating a PowerPoint</vt:lpstr>
      <vt:lpstr>Continue…</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2018-08-22T06:32:08Z</dcterms:created>
  <dcterms:modified xsi:type="dcterms:W3CDTF">2021-12-10T14:29:09Z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