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autoCompressPictures="0">
  <p:sldMasterIdLst>
    <p:sldMasterId id="2147483659" r:id="rId1"/>
  </p:sldMasterIdLst>
  <p:notesMasterIdLst>
    <p:notesMasterId r:id="rId15"/>
  </p:notes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67" r:id="rId14"/>
  </p:sldIdLst>
  <p:sldSz cx="9144000" cy="5143500" type="screen16x9"/>
  <p:notesSz cx="6858000" cy="9144000"/>
  <p:embeddedFontLst>
    <p:embeddedFont>
      <p:font typeface="Arial Narrow" panose="020B0606020202030204" pitchFamily="34" charset="0"/>
      <p:regular r:id="rId16"/>
      <p:bold r:id="rId17"/>
      <p:italic r:id="rId18"/>
      <p:boldItalic r:id="rId19"/>
    </p:embeddedFont>
    <p:embeddedFont>
      <p:font typeface="Lato" panose="020F0502020204030203" pitchFamily="34" charset="0"/>
      <p:regular r:id="rId20"/>
      <p:bold r:id="rId21"/>
      <p:italic r:id="rId22"/>
      <p:boldItalic r:id="rId23"/>
    </p:embeddedFont>
    <p:embeddedFont>
      <p:font typeface="Raleway" pitchFamily="2" charset="0"/>
      <p:regular r:id="rId24"/>
      <p:bold r:id="rId25"/>
      <p:italic r:id="rId26"/>
      <p:boldItalic r:id="rId27"/>
    </p:embeddedFont>
    <p:embeddedFont>
      <p:font typeface="Roboto" panose="02000000000000000000" pitchFamily="2" charset="0"/>
      <p:regular r:id="rId28"/>
      <p:bold r:id="rId29"/>
      <p:italic r:id="rId30"/>
      <p:boldItalic r:id="rId3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D2E4DB-469F-4F50-B04A-661E5EDD925D}" v="46" dt="2023-11-04T09:25:41.8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586"/>
  </p:normalViewPr>
  <p:slideViewPr>
    <p:cSldViewPr snapToGrid="0">
      <p:cViewPr varScale="1">
        <p:scale>
          <a:sx n="145" d="100"/>
          <a:sy n="145" d="100"/>
        </p:scale>
        <p:origin x="680" y="17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font" Target="fonts/font11.fntdata"/><Relationship Id="rId3" Type="http://schemas.openxmlformats.org/officeDocument/2006/relationships/slide" Target="slides/slide2.xml"/><Relationship Id="rId21" Type="http://schemas.openxmlformats.org/officeDocument/2006/relationships/font" Target="fonts/font6.fntdata"/><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font" Target="fonts/font10.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font" Target="fonts/font1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font" Target="fonts/font13.fntdata"/><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font" Target="fonts/font4.fntdata"/><Relationship Id="rId31" Type="http://schemas.openxmlformats.org/officeDocument/2006/relationships/font" Target="fonts/font1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font" Target="fonts/font12.fntdata"/><Relationship Id="rId30" Type="http://schemas.openxmlformats.org/officeDocument/2006/relationships/font" Target="fonts/font15.fntdata"/><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2953e4b13f9_0_1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 name="Google Shape;90;g2953e4b13f9_0_1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Clr>
                <a:schemeClr val="dk1"/>
              </a:buClr>
              <a:buSzPts val="1100"/>
              <a:buFont typeface="Arial"/>
              <a:buNone/>
            </a:pPr>
            <a:r>
              <a:rPr lang="en-GB" sz="1200">
                <a:solidFill>
                  <a:schemeClr val="dk1"/>
                </a:solidFill>
                <a:latin typeface="Arial Narrow"/>
                <a:ea typeface="Arial Narrow"/>
                <a:cs typeface="Arial Narrow"/>
                <a:sym typeface="Arial Narrow"/>
              </a:rPr>
              <a:t>The presentation aims to present a basic training programme that helps the housekeeping staff to be more manageable towards their job and health and safety procedures during work.</a:t>
            </a:r>
            <a:endParaRPr sz="1200">
              <a:solidFill>
                <a:schemeClr val="dk1"/>
              </a:solidFill>
              <a:latin typeface="Arial Narrow"/>
              <a:ea typeface="Arial Narrow"/>
              <a:cs typeface="Arial Narrow"/>
              <a:sym typeface="Arial Narrow"/>
            </a:endParaRPr>
          </a:p>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2953e4b13f9_0_1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2953e4b13f9_0_1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Clr>
                <a:schemeClr val="dk1"/>
              </a:buClr>
              <a:buSzPts val="1100"/>
              <a:buFont typeface="Arial"/>
              <a:buNone/>
            </a:pPr>
            <a:r>
              <a:rPr lang="en-GB" sz="1200">
                <a:solidFill>
                  <a:schemeClr val="dk1"/>
                </a:solidFill>
                <a:latin typeface="Arial Narrow"/>
                <a:ea typeface="Arial Narrow"/>
                <a:cs typeface="Arial Narrow"/>
                <a:sym typeface="Arial Narrow"/>
              </a:rPr>
              <a:t>Good manners and proper behaviour with the guest would be the prime responsibility of the housekeeping staff. Day-to-day jobs of staff like cleaning and management of rooms should be done with responsibility and also required to follow the health and safety guidelines (Raghubalan and Raghubalan, 2016). Organised work management is essential for housekeeping staff in order to provide efficiency toward their work like cleaning, guest management and others. </a:t>
            </a:r>
            <a:endParaRPr sz="1200">
              <a:solidFill>
                <a:schemeClr val="dk1"/>
              </a:solidFill>
              <a:latin typeface="Arial Narrow"/>
              <a:ea typeface="Arial Narrow"/>
              <a:cs typeface="Arial Narrow"/>
              <a:sym typeface="Arial Narrow"/>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g2953e4b13f9_0_1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 name="Google Shape;104;g2953e4b13f9_0_1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Clr>
                <a:schemeClr val="dk1"/>
              </a:buClr>
              <a:buSzPts val="1100"/>
              <a:buFont typeface="Arial"/>
              <a:buNone/>
            </a:pPr>
            <a:r>
              <a:rPr lang="en-GB" sz="1200">
                <a:solidFill>
                  <a:schemeClr val="dk1"/>
                </a:solidFill>
                <a:latin typeface="Arial Narrow"/>
                <a:ea typeface="Arial Narrow"/>
                <a:cs typeface="Arial Narrow"/>
                <a:sym typeface="Arial Narrow"/>
              </a:rPr>
              <a:t>Being honest and reliable should be a prior responsibility for the housekeeping staff that helps them to be more trustworthy towards their guest and also ensure quality guest services.The listing of the guest shows more patience towards the guest and helps the tin provide effective guest service  (Mullins and Dossor, 2013). Apart from that communication ensures guest engagement and it also helps in improving team collaboration as well. </a:t>
            </a:r>
            <a:endParaRPr sz="1200">
              <a:solidFill>
                <a:schemeClr val="dk1"/>
              </a:solidFill>
              <a:latin typeface="Arial Narrow"/>
              <a:ea typeface="Arial Narrow"/>
              <a:cs typeface="Arial Narrow"/>
              <a:sym typeface="Arial Narrow"/>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g2953e4b13f9_0_1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 name="Google Shape;111;g2953e4b13f9_0_1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Clr>
                <a:schemeClr val="dk1"/>
              </a:buClr>
              <a:buSzPts val="1100"/>
              <a:buFont typeface="Arial"/>
              <a:buNone/>
            </a:pPr>
            <a:r>
              <a:rPr lang="en-GB" sz="1200">
                <a:solidFill>
                  <a:schemeClr val="dk1"/>
                </a:solidFill>
                <a:latin typeface="Arial Narrow"/>
                <a:ea typeface="Arial Narrow"/>
                <a:cs typeface="Arial Narrow"/>
                <a:sym typeface="Arial Narrow"/>
              </a:rPr>
              <a:t>Training should be provided for the housekeeping staff in order to improve their communication skill with the guests and with the other team members. It can be appropriate training to handle the customers verbally and also solve internal issues within the team as well. Role-play training can be helpful in order to improve the confidence of the states during communication (Batten </a:t>
            </a:r>
            <a:r>
              <a:rPr lang="en-GB" sz="1200" i="1">
                <a:solidFill>
                  <a:schemeClr val="dk1"/>
                </a:solidFill>
                <a:latin typeface="Arial Narrow"/>
                <a:ea typeface="Arial Narrow"/>
                <a:cs typeface="Arial Narrow"/>
                <a:sym typeface="Arial Narrow"/>
              </a:rPr>
              <a:t>et al.</a:t>
            </a:r>
            <a:r>
              <a:rPr lang="en-GB" sz="1200">
                <a:solidFill>
                  <a:schemeClr val="dk1"/>
                </a:solidFill>
                <a:latin typeface="Arial Narrow"/>
                <a:ea typeface="Arial Narrow"/>
                <a:cs typeface="Arial Narrow"/>
                <a:sym typeface="Arial Narrow"/>
              </a:rPr>
              <a:t> 2023). Debate competition can be effective in training the existing communication skills of the housekeeping staff and can raise their personal development as well. </a:t>
            </a:r>
            <a:endParaRPr sz="1200">
              <a:solidFill>
                <a:schemeClr val="dk1"/>
              </a:solidFill>
              <a:latin typeface="Arial Narrow"/>
              <a:ea typeface="Arial Narrow"/>
              <a:cs typeface="Arial Narrow"/>
              <a:sym typeface="Arial Narrow"/>
            </a:endParaRPr>
          </a:p>
          <a:p>
            <a:pPr marL="0" lvl="0" indent="0" algn="just" rtl="0">
              <a:spcBef>
                <a:spcPts val="0"/>
              </a:spcBef>
              <a:spcAft>
                <a:spcPts val="0"/>
              </a:spcAft>
              <a:buClr>
                <a:schemeClr val="dk1"/>
              </a:buClr>
              <a:buSzPts val="1100"/>
              <a:buFont typeface="Arial"/>
              <a:buNone/>
            </a:pPr>
            <a:endParaRPr sz="1200">
              <a:solidFill>
                <a:schemeClr val="dk1"/>
              </a:solidFill>
              <a:latin typeface="Arial Narrow"/>
              <a:ea typeface="Arial Narrow"/>
              <a:cs typeface="Arial Narrow"/>
              <a:sym typeface="Arial Narrow"/>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2953e4b13f9_0_1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 name="Google Shape;118;g2953e4b13f9_0_1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Clr>
                <a:schemeClr val="dk1"/>
              </a:buClr>
              <a:buSzPts val="1100"/>
              <a:buFont typeface="Arial"/>
              <a:buNone/>
            </a:pPr>
            <a:r>
              <a:rPr lang="en-GB" sz="1200">
                <a:solidFill>
                  <a:schemeClr val="dk1"/>
                </a:solidFill>
                <a:latin typeface="Arial Narrow"/>
                <a:ea typeface="Arial Narrow"/>
                <a:cs typeface="Arial Narrow"/>
                <a:sym typeface="Arial Narrow"/>
              </a:rPr>
              <a:t>Time management skill training can be efficient for the housekeeping staff to fulfil their task on time and avoid delays in service. A to-do list formation can be helpful for time management training to build time management by separating each task by time and target. The Pomodoro Technique can be also implemented to balance tasks and break between the tasks to avoid work pressure (Burton, 2016). </a:t>
            </a:r>
            <a:endParaRPr sz="1200">
              <a:solidFill>
                <a:schemeClr val="dk1"/>
              </a:solidFill>
              <a:latin typeface="Arial Narrow"/>
              <a:ea typeface="Arial Narrow"/>
              <a:cs typeface="Arial Narrow"/>
              <a:sym typeface="Arial Narrow"/>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2953e4b13f9_0_1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 name="Google Shape;125;g2953e4b13f9_0_1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Clr>
                <a:schemeClr val="dk1"/>
              </a:buClr>
              <a:buSzPts val="1100"/>
              <a:buFont typeface="Arial"/>
              <a:buNone/>
            </a:pPr>
            <a:r>
              <a:rPr lang="en-GB" sz="1200">
                <a:solidFill>
                  <a:schemeClr val="dk1"/>
                </a:solidFill>
                <a:latin typeface="Arial Narrow"/>
                <a:ea typeface="Arial Narrow"/>
                <a:cs typeface="Arial Narrow"/>
                <a:sym typeface="Arial Narrow"/>
              </a:rPr>
              <a:t>Root Cause Analysis can be used for Problem-solving skill development training that helps in finding the main cause behind the issue rather than just identifying the issue  (Whiting and Symon, 2020. A brainstorming session can be useful to develop multiple and innovative ideas that can be used to solve a problem. Brainstorming sessions can be effective in increasing team collaboration as well. </a:t>
            </a:r>
            <a:endParaRPr sz="1200">
              <a:solidFill>
                <a:schemeClr val="dk1"/>
              </a:solidFill>
              <a:latin typeface="Arial Narrow"/>
              <a:ea typeface="Arial Narrow"/>
              <a:cs typeface="Arial Narrow"/>
              <a:sym typeface="Arial Narrow"/>
            </a:endParaRPr>
          </a:p>
          <a:p>
            <a:pPr marL="0" lvl="0" indent="0" algn="just" rtl="0">
              <a:spcBef>
                <a:spcPts val="0"/>
              </a:spcBef>
              <a:spcAft>
                <a:spcPts val="0"/>
              </a:spcAft>
              <a:buClr>
                <a:schemeClr val="dk1"/>
              </a:buClr>
              <a:buSzPts val="1100"/>
              <a:buFont typeface="Arial"/>
              <a:buNone/>
            </a:pPr>
            <a:endParaRPr sz="1200" b="1">
              <a:solidFill>
                <a:schemeClr val="dk1"/>
              </a:solidFill>
              <a:latin typeface="Arial Narrow"/>
              <a:ea typeface="Arial Narrow"/>
              <a:cs typeface="Arial Narrow"/>
              <a:sym typeface="Arial Narrow"/>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2953e4b13f9_0_1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 name="Google Shape;133;g2953e4b13f9_0_1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Clr>
                <a:schemeClr val="dk1"/>
              </a:buClr>
              <a:buSzPts val="1100"/>
              <a:buFont typeface="Arial"/>
              <a:buNone/>
            </a:pPr>
            <a:r>
              <a:rPr lang="en-GB" sz="1200">
                <a:solidFill>
                  <a:schemeClr val="dk1"/>
                </a:solidFill>
                <a:latin typeface="Arial Narrow"/>
                <a:ea typeface="Arial Narrow"/>
                <a:cs typeface="Arial Narrow"/>
                <a:sym typeface="Arial Narrow"/>
              </a:rPr>
              <a:t>Task segmentation can be used for multitasking skill development training where the task has been segmented and the target has been fixed to complete the task (Crews and Russ, 2020). Stress management training helps in managing the stress during the multitasking procedure of the housekeeping staff. </a:t>
            </a:r>
            <a:endParaRPr sz="1200">
              <a:solidFill>
                <a:schemeClr val="dk1"/>
              </a:solidFill>
              <a:latin typeface="Arial Narrow"/>
              <a:ea typeface="Arial Narrow"/>
              <a:cs typeface="Arial Narrow"/>
              <a:sym typeface="Arial Narrow"/>
            </a:endParaRPr>
          </a:p>
          <a:p>
            <a:pPr marL="457200" lvl="0" indent="0" algn="l" rtl="0">
              <a:spcBef>
                <a:spcPts val="0"/>
              </a:spcBef>
              <a:spcAft>
                <a:spcPts val="0"/>
              </a:spcAft>
              <a:buClr>
                <a:schemeClr val="dk1"/>
              </a:buClr>
              <a:buSzPts val="1100"/>
              <a:buFont typeface="Arial"/>
              <a:buNone/>
            </a:pPr>
            <a:endParaRPr sz="1200">
              <a:solidFill>
                <a:schemeClr val="dk1"/>
              </a:solidFill>
              <a:latin typeface="Arial Narrow"/>
              <a:ea typeface="Arial Narrow"/>
              <a:cs typeface="Arial Narrow"/>
              <a:sym typeface="Arial Narrow"/>
            </a:endParaRPr>
          </a:p>
          <a:p>
            <a:pPr marL="0" lvl="0" indent="0" algn="just" rtl="0">
              <a:lnSpc>
                <a:spcPct val="150000"/>
              </a:lnSpc>
              <a:spcBef>
                <a:spcPts val="0"/>
              </a:spcBef>
              <a:spcAft>
                <a:spcPts val="0"/>
              </a:spcAft>
              <a:buClr>
                <a:schemeClr val="dk1"/>
              </a:buClr>
              <a:buSzPts val="1100"/>
              <a:buFont typeface="Arial"/>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g2953e4b13f9_0_16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1" name="Google Shape;141;g2953e4b13f9_0_1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Clr>
                <a:schemeClr val="dk1"/>
              </a:buClr>
              <a:buSzPts val="1100"/>
              <a:buFont typeface="Arial"/>
              <a:buNone/>
            </a:pPr>
            <a:r>
              <a:rPr lang="en-GB" sz="1200">
                <a:solidFill>
                  <a:schemeClr val="dk1"/>
                </a:solidFill>
                <a:latin typeface="Arial Narrow"/>
                <a:ea typeface="Arial Narrow"/>
                <a:cs typeface="Arial Narrow"/>
                <a:sym typeface="Arial Narrow"/>
              </a:rPr>
              <a:t>Personal hygiene like well-kept hair, clean hands, wearing a headscarf, and clean nails help staff to be well-maintained in front of the guests and enhance the quality of the guest service (Raghubalan and Raghubalan, 2016).</a:t>
            </a:r>
            <a:endParaRPr sz="1200">
              <a:solidFill>
                <a:schemeClr val="dk1"/>
              </a:solidFill>
              <a:latin typeface="Arial Narrow"/>
              <a:ea typeface="Arial Narrow"/>
              <a:cs typeface="Arial Narrow"/>
              <a:sym typeface="Arial Narrow"/>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2953e4b13f9_0_1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 name="Google Shape;148;g2953e4b13f9_0_1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sz="1200">
                <a:solidFill>
                  <a:schemeClr val="dk1"/>
                </a:solidFill>
                <a:latin typeface="Arial Narrow"/>
                <a:ea typeface="Arial Narrow"/>
                <a:cs typeface="Arial Narrow"/>
                <a:sym typeface="Arial Narrow"/>
              </a:rPr>
              <a:t>Housekeeping staff should be trained in the COSHH assessment that helps them to control their exposure to hazardous substances and protect themselves from any kind of harm. SDS maintenance by the staff can notify them about the properties of hazardous substances and they can maintain guidelines as per the SDS sheet (Kolchinski, 2022).</a:t>
            </a:r>
            <a:endParaRPr sz="1200">
              <a:solidFill>
                <a:schemeClr val="dk1"/>
              </a:solidFill>
              <a:latin typeface="Arial Narrow"/>
              <a:ea typeface="Arial Narrow"/>
              <a:cs typeface="Arial Narrow"/>
              <a:sym typeface="Arial Narrow"/>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2953e4b13f9_0_1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 name="Google Shape;155;g2953e4b13f9_0_1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Clr>
                <a:schemeClr val="dk1"/>
              </a:buClr>
              <a:buSzPts val="1100"/>
              <a:buFont typeface="Arial"/>
              <a:buNone/>
            </a:pPr>
            <a:r>
              <a:rPr lang="en-GB" sz="1200">
                <a:solidFill>
                  <a:schemeClr val="dk1"/>
                </a:solidFill>
                <a:latin typeface="Arial Narrow"/>
                <a:ea typeface="Arial Narrow"/>
                <a:cs typeface="Arial Narrow"/>
                <a:sym typeface="Arial Narrow"/>
              </a:rPr>
              <a:t>Skill development training like organised work management, COSHH training, and communication skill training helps the staff to be more professionally advanced and train  them to provide better quality guest service in the future. 	</a:t>
            </a:r>
            <a:endParaRPr sz="1200">
              <a:solidFill>
                <a:schemeClr val="dk1"/>
              </a:solidFill>
              <a:latin typeface="Arial Narrow"/>
              <a:ea typeface="Arial Narrow"/>
              <a:cs typeface="Arial Narrow"/>
              <a:sym typeface="Arial Narrow"/>
            </a:endParaRPr>
          </a:p>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2953e4b13f9_0_1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2953e4b13f9_0_1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lt2"/>
        </a:solidFill>
        <a:effectLst/>
      </p:bgPr>
    </p:bg>
    <p:spTree>
      <p:nvGrpSpPr>
        <p:cNvPr id="1" name="Shape 9"/>
        <p:cNvGrpSpPr/>
        <p:nvPr/>
      </p:nvGrpSpPr>
      <p:grpSpPr>
        <a:xfrm>
          <a:off x="0" y="0"/>
          <a:ext cx="0" cy="0"/>
          <a:chOff x="0" y="0"/>
          <a:chExt cx="0" cy="0"/>
        </a:xfrm>
      </p:grpSpPr>
      <p:sp>
        <p:nvSpPr>
          <p:cNvPr id="10" name="Google Shape;10;p2"/>
          <p:cNvSpPr/>
          <p:nvPr/>
        </p:nvSpPr>
        <p:spPr>
          <a:xfrm>
            <a:off x="0" y="0"/>
            <a:ext cx="9144000" cy="4878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 name="Google Shape;11;p2"/>
          <p:cNvGrpSpPr/>
          <p:nvPr/>
        </p:nvGrpSpPr>
        <p:grpSpPr>
          <a:xfrm>
            <a:off x="830392" y="1191256"/>
            <a:ext cx="745763" cy="45826"/>
            <a:chOff x="4580561" y="2589004"/>
            <a:chExt cx="1064464" cy="25200"/>
          </a:xfrm>
        </p:grpSpPr>
        <p:sp>
          <p:nvSpPr>
            <p:cNvPr id="12" name="Google Shape;12;p2"/>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 name="Google Shape;14;p2"/>
          <p:cNvSpPr txBox="1">
            <a:spLocks noGrp="1"/>
          </p:cNvSpPr>
          <p:nvPr>
            <p:ph type="ctrTitle"/>
          </p:nvPr>
        </p:nvSpPr>
        <p:spPr>
          <a:xfrm>
            <a:off x="729450" y="1322450"/>
            <a:ext cx="7688100" cy="1664700"/>
          </a:xfrm>
          <a:prstGeom prst="rect">
            <a:avLst/>
          </a:prstGeom>
        </p:spPr>
        <p:txBody>
          <a:bodyPr spcFirstLastPara="1" wrap="square" lIns="91425" tIns="91425" rIns="91425" bIns="91425" anchor="t" anchorCtr="0">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15" name="Google Shape;15;p2"/>
          <p:cNvSpPr txBox="1">
            <a:spLocks noGrp="1"/>
          </p:cNvSpPr>
          <p:nvPr>
            <p:ph type="subTitle" idx="1"/>
          </p:nvPr>
        </p:nvSpPr>
        <p:spPr>
          <a:xfrm>
            <a:off x="729627" y="3172900"/>
            <a:ext cx="7688100" cy="5412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a:endParaRPr/>
          </a:p>
        </p:txBody>
      </p:sp>
      <p:sp>
        <p:nvSpPr>
          <p:cNvPr id="16" name="Google Shape;16;p2"/>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7"/>
        <p:cNvGrpSpPr/>
        <p:nvPr/>
      </p:nvGrpSpPr>
      <p:grpSpPr>
        <a:xfrm>
          <a:off x="0" y="0"/>
          <a:ext cx="0" cy="0"/>
          <a:chOff x="0" y="0"/>
          <a:chExt cx="0" cy="0"/>
        </a:xfrm>
      </p:grpSpPr>
      <p:grpSp>
        <p:nvGrpSpPr>
          <p:cNvPr id="18" name="Google Shape;18;p3"/>
          <p:cNvGrpSpPr/>
          <p:nvPr/>
        </p:nvGrpSpPr>
        <p:grpSpPr>
          <a:xfrm>
            <a:off x="830392" y="1191256"/>
            <a:ext cx="745763" cy="45826"/>
            <a:chOff x="4580561" y="2589004"/>
            <a:chExt cx="1064464" cy="25200"/>
          </a:xfrm>
        </p:grpSpPr>
        <p:sp>
          <p:nvSpPr>
            <p:cNvPr id="19" name="Google Shape;19;p3"/>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3"/>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 name="Google Shape;21;p3"/>
          <p:cNvSpPr txBox="1">
            <a:spLocks noGrp="1"/>
          </p:cNvSpPr>
          <p:nvPr>
            <p:ph type="title"/>
          </p:nvPr>
        </p:nvSpPr>
        <p:spPr>
          <a:xfrm>
            <a:off x="729450" y="1322450"/>
            <a:ext cx="7688400" cy="15186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22" name="Google Shape;22;p3"/>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3"/>
        <p:cNvGrpSpPr/>
        <p:nvPr/>
      </p:nvGrpSpPr>
      <p:grpSpPr>
        <a:xfrm>
          <a:off x="0" y="0"/>
          <a:ext cx="0" cy="0"/>
          <a:chOff x="0" y="0"/>
          <a:chExt cx="0" cy="0"/>
        </a:xfrm>
      </p:grpSpPr>
      <p:sp>
        <p:nvSpPr>
          <p:cNvPr id="24" name="Google Shape;24;p4"/>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 name="Google Shape;25;p4"/>
          <p:cNvGrpSpPr/>
          <p:nvPr/>
        </p:nvGrpSpPr>
        <p:grpSpPr>
          <a:xfrm>
            <a:off x="830392" y="1191256"/>
            <a:ext cx="745763" cy="45826"/>
            <a:chOff x="4580561" y="2589004"/>
            <a:chExt cx="1064464" cy="25200"/>
          </a:xfrm>
        </p:grpSpPr>
        <p:sp>
          <p:nvSpPr>
            <p:cNvPr id="26" name="Google Shape;26;p4"/>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4"/>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 name="Google Shape;28;p4"/>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29" name="Google Shape;29;p4"/>
          <p:cNvSpPr txBox="1">
            <a:spLocks noGrp="1"/>
          </p:cNvSpPr>
          <p:nvPr>
            <p:ph type="body" idx="1"/>
          </p:nvPr>
        </p:nvSpPr>
        <p:spPr>
          <a:xfrm>
            <a:off x="729450" y="2078875"/>
            <a:ext cx="7688700" cy="22611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0" name="Google Shape;30;p4"/>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1"/>
        <p:cNvGrpSpPr/>
        <p:nvPr/>
      </p:nvGrpSpPr>
      <p:grpSpPr>
        <a:xfrm>
          <a:off x="0" y="0"/>
          <a:ext cx="0" cy="0"/>
          <a:chOff x="0" y="0"/>
          <a:chExt cx="0" cy="0"/>
        </a:xfrm>
      </p:grpSpPr>
      <p:sp>
        <p:nvSpPr>
          <p:cNvPr id="32" name="Google Shape;32;p5"/>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 name="Google Shape;33;p5"/>
          <p:cNvGrpSpPr/>
          <p:nvPr/>
        </p:nvGrpSpPr>
        <p:grpSpPr>
          <a:xfrm>
            <a:off x="830392" y="1191256"/>
            <a:ext cx="745763" cy="45826"/>
            <a:chOff x="4580561" y="2589004"/>
            <a:chExt cx="1064464" cy="25200"/>
          </a:xfrm>
        </p:grpSpPr>
        <p:sp>
          <p:nvSpPr>
            <p:cNvPr id="34" name="Google Shape;34;p5"/>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5"/>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36;p5"/>
          <p:cNvSpPr txBox="1">
            <a:spLocks noGrp="1"/>
          </p:cNvSpPr>
          <p:nvPr>
            <p:ph type="title"/>
          </p:nvPr>
        </p:nvSpPr>
        <p:spPr>
          <a:xfrm>
            <a:off x="729450" y="1318650"/>
            <a:ext cx="7688400" cy="535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37" name="Google Shape;37;p5"/>
          <p:cNvSpPr txBox="1">
            <a:spLocks noGrp="1"/>
          </p:cNvSpPr>
          <p:nvPr>
            <p:ph type="body" idx="1"/>
          </p:nvPr>
        </p:nvSpPr>
        <p:spPr>
          <a:xfrm>
            <a:off x="729325" y="2078875"/>
            <a:ext cx="3774300" cy="22611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8" name="Google Shape;38;p5"/>
          <p:cNvSpPr txBox="1">
            <a:spLocks noGrp="1"/>
          </p:cNvSpPr>
          <p:nvPr>
            <p:ph type="body" idx="2"/>
          </p:nvPr>
        </p:nvSpPr>
        <p:spPr>
          <a:xfrm>
            <a:off x="4643604" y="2078875"/>
            <a:ext cx="3774300" cy="22611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9" name="Google Shape;39;p5"/>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0"/>
        <p:cNvGrpSpPr/>
        <p:nvPr/>
      </p:nvGrpSpPr>
      <p:grpSpPr>
        <a:xfrm>
          <a:off x="0" y="0"/>
          <a:ext cx="0" cy="0"/>
          <a:chOff x="0" y="0"/>
          <a:chExt cx="0" cy="0"/>
        </a:xfrm>
      </p:grpSpPr>
      <p:sp>
        <p:nvSpPr>
          <p:cNvPr id="41" name="Google Shape;41;p6"/>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 name="Google Shape;42;p6"/>
          <p:cNvGrpSpPr/>
          <p:nvPr/>
        </p:nvGrpSpPr>
        <p:grpSpPr>
          <a:xfrm>
            <a:off x="830392" y="1191256"/>
            <a:ext cx="745763" cy="45826"/>
            <a:chOff x="4580561" y="2589004"/>
            <a:chExt cx="1064464" cy="25200"/>
          </a:xfrm>
        </p:grpSpPr>
        <p:sp>
          <p:nvSpPr>
            <p:cNvPr id="43" name="Google Shape;43;p6"/>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6"/>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6"/>
          <p:cNvSpPr txBox="1">
            <a:spLocks noGrp="1"/>
          </p:cNvSpPr>
          <p:nvPr>
            <p:ph type="title"/>
          </p:nvPr>
        </p:nvSpPr>
        <p:spPr>
          <a:xfrm>
            <a:off x="729450" y="1318650"/>
            <a:ext cx="7688400" cy="535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46" name="Google Shape;46;p6"/>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7"/>
        <p:cNvGrpSpPr/>
        <p:nvPr/>
      </p:nvGrpSpPr>
      <p:grpSpPr>
        <a:xfrm>
          <a:off x="0" y="0"/>
          <a:ext cx="0" cy="0"/>
          <a:chOff x="0" y="0"/>
          <a:chExt cx="0" cy="0"/>
        </a:xfrm>
      </p:grpSpPr>
      <p:sp>
        <p:nvSpPr>
          <p:cNvPr id="48" name="Google Shape;48;p7"/>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9" name="Google Shape;49;p7"/>
          <p:cNvGrpSpPr/>
          <p:nvPr/>
        </p:nvGrpSpPr>
        <p:grpSpPr>
          <a:xfrm>
            <a:off x="830392" y="1191256"/>
            <a:ext cx="745763" cy="45826"/>
            <a:chOff x="4580561" y="2589004"/>
            <a:chExt cx="1064464" cy="25200"/>
          </a:xfrm>
        </p:grpSpPr>
        <p:sp>
          <p:nvSpPr>
            <p:cNvPr id="50" name="Google Shape;50;p7"/>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7"/>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 name="Google Shape;52;p7"/>
          <p:cNvSpPr txBox="1">
            <a:spLocks noGrp="1"/>
          </p:cNvSpPr>
          <p:nvPr>
            <p:ph type="title"/>
          </p:nvPr>
        </p:nvSpPr>
        <p:spPr>
          <a:xfrm>
            <a:off x="730000" y="1318650"/>
            <a:ext cx="3300900" cy="13815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53" name="Google Shape;53;p7"/>
          <p:cNvSpPr txBox="1">
            <a:spLocks noGrp="1"/>
          </p:cNvSpPr>
          <p:nvPr>
            <p:ph type="body" idx="1"/>
          </p:nvPr>
        </p:nvSpPr>
        <p:spPr>
          <a:xfrm>
            <a:off x="721225" y="2781725"/>
            <a:ext cx="3300900" cy="1597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4" name="Google Shape;54;p7"/>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55"/>
        <p:cNvGrpSpPr/>
        <p:nvPr/>
      </p:nvGrpSpPr>
      <p:grpSpPr>
        <a:xfrm>
          <a:off x="0" y="0"/>
          <a:ext cx="0" cy="0"/>
          <a:chOff x="0" y="0"/>
          <a:chExt cx="0" cy="0"/>
        </a:xfrm>
      </p:grpSpPr>
      <p:grpSp>
        <p:nvGrpSpPr>
          <p:cNvPr id="56" name="Google Shape;56;p8"/>
          <p:cNvGrpSpPr/>
          <p:nvPr/>
        </p:nvGrpSpPr>
        <p:grpSpPr>
          <a:xfrm>
            <a:off x="830392" y="4169130"/>
            <a:ext cx="745763" cy="45826"/>
            <a:chOff x="4580561" y="2589004"/>
            <a:chExt cx="1064464" cy="25200"/>
          </a:xfrm>
        </p:grpSpPr>
        <p:sp>
          <p:nvSpPr>
            <p:cNvPr id="57" name="Google Shape;57;p8"/>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8"/>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9" name="Google Shape;59;p8"/>
          <p:cNvSpPr txBox="1">
            <a:spLocks noGrp="1"/>
          </p:cNvSpPr>
          <p:nvPr>
            <p:ph type="title"/>
          </p:nvPr>
        </p:nvSpPr>
        <p:spPr>
          <a:xfrm>
            <a:off x="729450" y="864300"/>
            <a:ext cx="7021200" cy="29850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60" name="Google Shape;60;p8"/>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61"/>
        <p:cNvGrpSpPr/>
        <p:nvPr/>
      </p:nvGrpSpPr>
      <p:grpSpPr>
        <a:xfrm>
          <a:off x="0" y="0"/>
          <a:ext cx="0" cy="0"/>
          <a:chOff x="0" y="0"/>
          <a:chExt cx="0" cy="0"/>
        </a:xfrm>
      </p:grpSpPr>
      <p:sp>
        <p:nvSpPr>
          <p:cNvPr id="62" name="Google Shape;62;p9"/>
          <p:cNvSpPr/>
          <p:nvPr/>
        </p:nvSpPr>
        <p:spPr>
          <a:xfrm>
            <a:off x="0" y="0"/>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3" name="Google Shape;63;p9"/>
          <p:cNvGrpSpPr/>
          <p:nvPr/>
        </p:nvGrpSpPr>
        <p:grpSpPr>
          <a:xfrm>
            <a:off x="830392" y="1191256"/>
            <a:ext cx="745763" cy="45826"/>
            <a:chOff x="4580561" y="2589004"/>
            <a:chExt cx="1064464" cy="25200"/>
          </a:xfrm>
        </p:grpSpPr>
        <p:sp>
          <p:nvSpPr>
            <p:cNvPr id="64" name="Google Shape;64;p9"/>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9"/>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 name="Google Shape;66;p9"/>
          <p:cNvSpPr txBox="1">
            <a:spLocks noGrp="1"/>
          </p:cNvSpPr>
          <p:nvPr>
            <p:ph type="title"/>
          </p:nvPr>
        </p:nvSpPr>
        <p:spPr>
          <a:xfrm>
            <a:off x="730000" y="1318650"/>
            <a:ext cx="3300900" cy="1687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67" name="Google Shape;67;p9"/>
          <p:cNvSpPr txBox="1">
            <a:spLocks noGrp="1"/>
          </p:cNvSpPr>
          <p:nvPr>
            <p:ph type="subTitle" idx="1"/>
          </p:nvPr>
        </p:nvSpPr>
        <p:spPr>
          <a:xfrm>
            <a:off x="724950" y="3161525"/>
            <a:ext cx="3300900" cy="7590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a:endParaRPr/>
          </a:p>
        </p:txBody>
      </p:sp>
      <p:sp>
        <p:nvSpPr>
          <p:cNvPr id="68" name="Google Shape;68;p9"/>
          <p:cNvSpPr txBox="1">
            <a:spLocks noGrp="1"/>
          </p:cNvSpPr>
          <p:nvPr>
            <p:ph type="body" idx="2"/>
          </p:nvPr>
        </p:nvSpPr>
        <p:spPr>
          <a:xfrm>
            <a:off x="5174225" y="1352625"/>
            <a:ext cx="3374400" cy="3025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9" name="Google Shape;69;p9"/>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70"/>
        <p:cNvGrpSpPr/>
        <p:nvPr/>
      </p:nvGrpSpPr>
      <p:grpSpPr>
        <a:xfrm>
          <a:off x="0" y="0"/>
          <a:ext cx="0" cy="0"/>
          <a:chOff x="0" y="0"/>
          <a:chExt cx="0" cy="0"/>
        </a:xfrm>
      </p:grpSpPr>
      <p:sp>
        <p:nvSpPr>
          <p:cNvPr id="71" name="Google Shape;71;p10"/>
          <p:cNvSpPr txBox="1">
            <a:spLocks noGrp="1"/>
          </p:cNvSpPr>
          <p:nvPr>
            <p:ph type="body" idx="1"/>
          </p:nvPr>
        </p:nvSpPr>
        <p:spPr>
          <a:xfrm>
            <a:off x="724950" y="4372551"/>
            <a:ext cx="7697400" cy="4605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300"/>
              <a:buNone/>
              <a:defRPr/>
            </a:lvl1pPr>
          </a:lstStyle>
          <a:p>
            <a:endParaRPr/>
          </a:p>
        </p:txBody>
      </p:sp>
      <p:sp>
        <p:nvSpPr>
          <p:cNvPr id="72" name="Google Shape;72;p10"/>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73"/>
        <p:cNvGrpSpPr/>
        <p:nvPr/>
      </p:nvGrpSpPr>
      <p:grpSpPr>
        <a:xfrm>
          <a:off x="0" y="0"/>
          <a:ext cx="0" cy="0"/>
          <a:chOff x="0" y="0"/>
          <a:chExt cx="0" cy="0"/>
        </a:xfrm>
      </p:grpSpPr>
      <p:grpSp>
        <p:nvGrpSpPr>
          <p:cNvPr id="74" name="Google Shape;74;p11"/>
          <p:cNvGrpSpPr/>
          <p:nvPr/>
        </p:nvGrpSpPr>
        <p:grpSpPr>
          <a:xfrm>
            <a:off x="830392" y="4169130"/>
            <a:ext cx="745763" cy="45826"/>
            <a:chOff x="4580561" y="2589004"/>
            <a:chExt cx="1064464" cy="25200"/>
          </a:xfrm>
        </p:grpSpPr>
        <p:sp>
          <p:nvSpPr>
            <p:cNvPr id="75" name="Google Shape;75;p11"/>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11"/>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7" name="Google Shape;77;p11"/>
          <p:cNvSpPr txBox="1">
            <a:spLocks noGrp="1"/>
          </p:cNvSpPr>
          <p:nvPr>
            <p:ph type="title" hasCustomPrompt="1"/>
          </p:nvPr>
        </p:nvSpPr>
        <p:spPr>
          <a:xfrm>
            <a:off x="729450" y="733950"/>
            <a:ext cx="7688400" cy="12447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8000"/>
              <a:buNone/>
              <a:defRPr sz="8000">
                <a:solidFill>
                  <a:schemeClr val="lt1"/>
                </a:solidFill>
              </a:defRPr>
            </a:lvl1pPr>
            <a:lvl2pPr lvl="1">
              <a:spcBef>
                <a:spcPts val="0"/>
              </a:spcBef>
              <a:spcAft>
                <a:spcPts val="0"/>
              </a:spcAft>
              <a:buClr>
                <a:schemeClr val="lt1"/>
              </a:buClr>
              <a:buSzPts val="8000"/>
              <a:buNone/>
              <a:defRPr sz="8000">
                <a:solidFill>
                  <a:schemeClr val="lt1"/>
                </a:solidFill>
              </a:defRPr>
            </a:lvl2pPr>
            <a:lvl3pPr lvl="2">
              <a:spcBef>
                <a:spcPts val="0"/>
              </a:spcBef>
              <a:spcAft>
                <a:spcPts val="0"/>
              </a:spcAft>
              <a:buClr>
                <a:schemeClr val="lt1"/>
              </a:buClr>
              <a:buSzPts val="8000"/>
              <a:buNone/>
              <a:defRPr sz="8000">
                <a:solidFill>
                  <a:schemeClr val="lt1"/>
                </a:solidFill>
              </a:defRPr>
            </a:lvl3pPr>
            <a:lvl4pPr lvl="3">
              <a:spcBef>
                <a:spcPts val="0"/>
              </a:spcBef>
              <a:spcAft>
                <a:spcPts val="0"/>
              </a:spcAft>
              <a:buClr>
                <a:schemeClr val="lt1"/>
              </a:buClr>
              <a:buSzPts val="8000"/>
              <a:buNone/>
              <a:defRPr sz="8000">
                <a:solidFill>
                  <a:schemeClr val="lt1"/>
                </a:solidFill>
              </a:defRPr>
            </a:lvl4pPr>
            <a:lvl5pPr lvl="4">
              <a:spcBef>
                <a:spcPts val="0"/>
              </a:spcBef>
              <a:spcAft>
                <a:spcPts val="0"/>
              </a:spcAft>
              <a:buClr>
                <a:schemeClr val="lt1"/>
              </a:buClr>
              <a:buSzPts val="8000"/>
              <a:buNone/>
              <a:defRPr sz="8000">
                <a:solidFill>
                  <a:schemeClr val="lt1"/>
                </a:solidFill>
              </a:defRPr>
            </a:lvl5pPr>
            <a:lvl6pPr lvl="5">
              <a:spcBef>
                <a:spcPts val="0"/>
              </a:spcBef>
              <a:spcAft>
                <a:spcPts val="0"/>
              </a:spcAft>
              <a:buClr>
                <a:schemeClr val="lt1"/>
              </a:buClr>
              <a:buSzPts val="8000"/>
              <a:buNone/>
              <a:defRPr sz="8000">
                <a:solidFill>
                  <a:schemeClr val="lt1"/>
                </a:solidFill>
              </a:defRPr>
            </a:lvl6pPr>
            <a:lvl7pPr lvl="6">
              <a:spcBef>
                <a:spcPts val="0"/>
              </a:spcBef>
              <a:spcAft>
                <a:spcPts val="0"/>
              </a:spcAft>
              <a:buClr>
                <a:schemeClr val="lt1"/>
              </a:buClr>
              <a:buSzPts val="8000"/>
              <a:buNone/>
              <a:defRPr sz="8000">
                <a:solidFill>
                  <a:schemeClr val="lt1"/>
                </a:solidFill>
              </a:defRPr>
            </a:lvl7pPr>
            <a:lvl8pPr lvl="7">
              <a:spcBef>
                <a:spcPts val="0"/>
              </a:spcBef>
              <a:spcAft>
                <a:spcPts val="0"/>
              </a:spcAft>
              <a:buClr>
                <a:schemeClr val="lt1"/>
              </a:buClr>
              <a:buSzPts val="8000"/>
              <a:buNone/>
              <a:defRPr sz="8000">
                <a:solidFill>
                  <a:schemeClr val="lt1"/>
                </a:solidFill>
              </a:defRPr>
            </a:lvl8pPr>
            <a:lvl9pPr lvl="8">
              <a:spcBef>
                <a:spcPts val="0"/>
              </a:spcBef>
              <a:spcAft>
                <a:spcPts val="0"/>
              </a:spcAft>
              <a:buClr>
                <a:schemeClr val="lt1"/>
              </a:buClr>
              <a:buSzPts val="8000"/>
              <a:buNone/>
              <a:defRPr sz="8000">
                <a:solidFill>
                  <a:schemeClr val="lt1"/>
                </a:solidFill>
              </a:defRPr>
            </a:lvl9pPr>
          </a:lstStyle>
          <a:p>
            <a:r>
              <a:t>xx%</a:t>
            </a:r>
          </a:p>
        </p:txBody>
      </p:sp>
      <p:sp>
        <p:nvSpPr>
          <p:cNvPr id="78" name="Google Shape;78;p11"/>
          <p:cNvSpPr txBox="1">
            <a:spLocks noGrp="1"/>
          </p:cNvSpPr>
          <p:nvPr>
            <p:ph type="body" idx="1"/>
          </p:nvPr>
        </p:nvSpPr>
        <p:spPr>
          <a:xfrm>
            <a:off x="729450" y="2272888"/>
            <a:ext cx="7688400" cy="15804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Clr>
                <a:schemeClr val="lt1"/>
              </a:buClr>
              <a:buSzPts val="1300"/>
              <a:buChar char="●"/>
              <a:defRPr>
                <a:solidFill>
                  <a:schemeClr val="lt1"/>
                </a:solidFill>
              </a:defRPr>
            </a:lvl1pPr>
            <a:lvl2pPr marL="914400" lvl="1" indent="-298450">
              <a:spcBef>
                <a:spcPts val="0"/>
              </a:spcBef>
              <a:spcAft>
                <a:spcPts val="0"/>
              </a:spcAft>
              <a:buClr>
                <a:schemeClr val="lt1"/>
              </a:buClr>
              <a:buSzPts val="1100"/>
              <a:buChar char="○"/>
              <a:defRPr>
                <a:solidFill>
                  <a:schemeClr val="lt1"/>
                </a:solidFill>
              </a:defRPr>
            </a:lvl2pPr>
            <a:lvl3pPr marL="1371600" lvl="2" indent="-298450">
              <a:spcBef>
                <a:spcPts val="0"/>
              </a:spcBef>
              <a:spcAft>
                <a:spcPts val="0"/>
              </a:spcAft>
              <a:buClr>
                <a:schemeClr val="lt1"/>
              </a:buClr>
              <a:buSzPts val="1100"/>
              <a:buChar char="■"/>
              <a:defRPr>
                <a:solidFill>
                  <a:schemeClr val="lt1"/>
                </a:solidFill>
              </a:defRPr>
            </a:lvl3pPr>
            <a:lvl4pPr marL="1828800" lvl="3" indent="-298450">
              <a:spcBef>
                <a:spcPts val="0"/>
              </a:spcBef>
              <a:spcAft>
                <a:spcPts val="0"/>
              </a:spcAft>
              <a:buClr>
                <a:schemeClr val="lt1"/>
              </a:buClr>
              <a:buSzPts val="1100"/>
              <a:buChar char="●"/>
              <a:defRPr>
                <a:solidFill>
                  <a:schemeClr val="lt1"/>
                </a:solidFill>
              </a:defRPr>
            </a:lvl4pPr>
            <a:lvl5pPr marL="2286000" lvl="4" indent="-298450">
              <a:spcBef>
                <a:spcPts val="0"/>
              </a:spcBef>
              <a:spcAft>
                <a:spcPts val="0"/>
              </a:spcAft>
              <a:buClr>
                <a:schemeClr val="lt1"/>
              </a:buClr>
              <a:buSzPts val="1100"/>
              <a:buChar char="○"/>
              <a:defRPr>
                <a:solidFill>
                  <a:schemeClr val="lt1"/>
                </a:solidFill>
              </a:defRPr>
            </a:lvl5pPr>
            <a:lvl6pPr marL="2743200" lvl="5" indent="-298450">
              <a:spcBef>
                <a:spcPts val="0"/>
              </a:spcBef>
              <a:spcAft>
                <a:spcPts val="0"/>
              </a:spcAft>
              <a:buClr>
                <a:schemeClr val="lt1"/>
              </a:buClr>
              <a:buSzPts val="1100"/>
              <a:buChar char="■"/>
              <a:defRPr>
                <a:solidFill>
                  <a:schemeClr val="lt1"/>
                </a:solidFill>
              </a:defRPr>
            </a:lvl6pPr>
            <a:lvl7pPr marL="3200400" lvl="6" indent="-298450">
              <a:spcBef>
                <a:spcPts val="0"/>
              </a:spcBef>
              <a:spcAft>
                <a:spcPts val="0"/>
              </a:spcAft>
              <a:buClr>
                <a:schemeClr val="lt1"/>
              </a:buClr>
              <a:buSzPts val="1100"/>
              <a:buChar char="●"/>
              <a:defRPr>
                <a:solidFill>
                  <a:schemeClr val="lt1"/>
                </a:solidFill>
              </a:defRPr>
            </a:lvl7pPr>
            <a:lvl8pPr marL="3657600" lvl="7" indent="-298450">
              <a:spcBef>
                <a:spcPts val="0"/>
              </a:spcBef>
              <a:spcAft>
                <a:spcPts val="0"/>
              </a:spcAft>
              <a:buClr>
                <a:schemeClr val="lt1"/>
              </a:buClr>
              <a:buSzPts val="1100"/>
              <a:buChar char="○"/>
              <a:defRPr>
                <a:solidFill>
                  <a:schemeClr val="lt1"/>
                </a:solidFill>
              </a:defRPr>
            </a:lvl8pPr>
            <a:lvl9pPr marL="4114800" lvl="8" indent="-298450">
              <a:spcBef>
                <a:spcPts val="0"/>
              </a:spcBef>
              <a:spcAft>
                <a:spcPts val="0"/>
              </a:spcAft>
              <a:buClr>
                <a:schemeClr val="lt1"/>
              </a:buClr>
              <a:buSzPts val="1100"/>
              <a:buChar char="■"/>
              <a:defRPr>
                <a:solidFill>
                  <a:schemeClr val="lt1"/>
                </a:solidFill>
              </a:defRPr>
            </a:lvl9pPr>
          </a:lstStyle>
          <a:p>
            <a:endParaRPr/>
          </a:p>
        </p:txBody>
      </p:sp>
      <p:sp>
        <p:nvSpPr>
          <p:cNvPr id="79" name="Google Shape;79;p11"/>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0"/>
        <p:cNvGrpSpPr/>
        <p:nvPr/>
      </p:nvGrpSpPr>
      <p:grpSpPr>
        <a:xfrm>
          <a:off x="0" y="0"/>
          <a:ext cx="0" cy="0"/>
          <a:chOff x="0" y="0"/>
          <a:chExt cx="0" cy="0"/>
        </a:xfrm>
      </p:grpSpPr>
      <p:sp>
        <p:nvSpPr>
          <p:cNvPr id="81" name="Google Shape;81;p12"/>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treamline">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1pPr>
            <a:lvl2pPr lvl="1">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2pPr>
            <a:lvl3pPr lvl="2">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3pPr>
            <a:lvl4pPr lvl="3">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4pPr>
            <a:lvl5pPr lvl="4">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5pPr>
            <a:lvl6pPr lvl="5">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6pPr>
            <a:lvl7pPr lvl="6">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7pPr>
            <a:lvl8pPr lvl="7">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8pPr>
            <a:lvl9pPr lvl="8">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accent1"/>
              </a:buClr>
              <a:buSzPts val="1300"/>
              <a:buFont typeface="Lato"/>
              <a:buChar char="●"/>
              <a:defRPr sz="1300">
                <a:solidFill>
                  <a:schemeClr val="accent1"/>
                </a:solidFill>
                <a:latin typeface="Lato"/>
                <a:ea typeface="Lato"/>
                <a:cs typeface="Lato"/>
                <a:sym typeface="Lato"/>
              </a:defRPr>
            </a:lvl1pPr>
            <a:lvl2pPr marL="914400" lvl="1"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2pPr>
            <a:lvl3pPr marL="1371600" lvl="2"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3pPr>
            <a:lvl4pPr marL="1828800" lvl="3"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4pPr>
            <a:lvl5pPr marL="2286000" lvl="4"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5pPr>
            <a:lvl6pPr marL="2743200" lvl="5"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6pPr>
            <a:lvl7pPr marL="3200400" lvl="6"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7pPr>
            <a:lvl8pPr marL="3657600" lvl="7"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8pPr>
            <a:lvl9pPr marL="4114800" lvl="8"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accent1"/>
                </a:solidFill>
                <a:latin typeface="Lato"/>
                <a:ea typeface="Lato"/>
                <a:cs typeface="Lato"/>
                <a:sym typeface="Lato"/>
              </a:defRPr>
            </a:lvl1pPr>
            <a:lvl2pPr lvl="1" algn="r">
              <a:buNone/>
              <a:defRPr sz="1000">
                <a:solidFill>
                  <a:schemeClr val="accent1"/>
                </a:solidFill>
                <a:latin typeface="Lato"/>
                <a:ea typeface="Lato"/>
                <a:cs typeface="Lato"/>
                <a:sym typeface="Lato"/>
              </a:defRPr>
            </a:lvl2pPr>
            <a:lvl3pPr lvl="2" algn="r">
              <a:buNone/>
              <a:defRPr sz="1000">
                <a:solidFill>
                  <a:schemeClr val="accent1"/>
                </a:solidFill>
                <a:latin typeface="Lato"/>
                <a:ea typeface="Lato"/>
                <a:cs typeface="Lato"/>
                <a:sym typeface="Lato"/>
              </a:defRPr>
            </a:lvl3pPr>
            <a:lvl4pPr lvl="3" algn="r">
              <a:buNone/>
              <a:defRPr sz="1000">
                <a:solidFill>
                  <a:schemeClr val="accent1"/>
                </a:solidFill>
                <a:latin typeface="Lato"/>
                <a:ea typeface="Lato"/>
                <a:cs typeface="Lato"/>
                <a:sym typeface="Lato"/>
              </a:defRPr>
            </a:lvl4pPr>
            <a:lvl5pPr lvl="4" algn="r">
              <a:buNone/>
              <a:defRPr sz="1000">
                <a:solidFill>
                  <a:schemeClr val="accent1"/>
                </a:solidFill>
                <a:latin typeface="Lato"/>
                <a:ea typeface="Lato"/>
                <a:cs typeface="Lato"/>
                <a:sym typeface="Lato"/>
              </a:defRPr>
            </a:lvl5pPr>
            <a:lvl6pPr lvl="5" algn="r">
              <a:buNone/>
              <a:defRPr sz="1000">
                <a:solidFill>
                  <a:schemeClr val="accent1"/>
                </a:solidFill>
                <a:latin typeface="Lato"/>
                <a:ea typeface="Lato"/>
                <a:cs typeface="Lato"/>
                <a:sym typeface="Lato"/>
              </a:defRPr>
            </a:lvl6pPr>
            <a:lvl7pPr lvl="6" algn="r">
              <a:buNone/>
              <a:defRPr sz="1000">
                <a:solidFill>
                  <a:schemeClr val="accent1"/>
                </a:solidFill>
                <a:latin typeface="Lato"/>
                <a:ea typeface="Lato"/>
                <a:cs typeface="Lato"/>
                <a:sym typeface="Lato"/>
              </a:defRPr>
            </a:lvl7pPr>
            <a:lvl8pPr lvl="7" algn="r">
              <a:buNone/>
              <a:defRPr sz="1000">
                <a:solidFill>
                  <a:schemeClr val="accent1"/>
                </a:solidFill>
                <a:latin typeface="Lato"/>
                <a:ea typeface="Lato"/>
                <a:cs typeface="Lato"/>
                <a:sym typeface="Lato"/>
              </a:defRPr>
            </a:lvl8pPr>
            <a:lvl9pPr lvl="8" algn="r">
              <a:buNone/>
              <a:defRPr sz="1000">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hyperlink" Target="https://www.hse.gov.uk/cleaning/topics/coshh.htm#:~:text=you%20must%20do-" TargetMode="External"/><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3"/>
          <p:cNvSpPr txBox="1">
            <a:spLocks noGrp="1"/>
          </p:cNvSpPr>
          <p:nvPr>
            <p:ph type="ctrTitle"/>
          </p:nvPr>
        </p:nvSpPr>
        <p:spPr>
          <a:xfrm>
            <a:off x="729450" y="1322450"/>
            <a:ext cx="7688100" cy="1664700"/>
          </a:xfrm>
          <a:prstGeom prst="rect">
            <a:avLst/>
          </a:prstGeom>
        </p:spPr>
        <p:txBody>
          <a:bodyPr spcFirstLastPara="1" wrap="square" lIns="91425" tIns="91425" rIns="91425" bIns="91425" anchor="t" anchorCtr="0">
            <a:normAutofit fontScale="90000"/>
          </a:bodyPr>
          <a:lstStyle/>
          <a:p>
            <a:pPr marL="0" lvl="0" indent="0" algn="ctr" rtl="0">
              <a:lnSpc>
                <a:spcPct val="115000"/>
              </a:lnSpc>
              <a:spcBef>
                <a:spcPts val="0"/>
              </a:spcBef>
              <a:spcAft>
                <a:spcPts val="0"/>
              </a:spcAft>
              <a:buNone/>
            </a:pPr>
            <a:r>
              <a:rPr lang="en-GB" sz="1800" dirty="0">
                <a:latin typeface="Arial Narrow"/>
                <a:ea typeface="Arial Narrow"/>
                <a:cs typeface="Arial Narrow"/>
                <a:sym typeface="Arial Narrow"/>
              </a:rPr>
              <a:t>BMIH4006: HOSPITALITY &amp; TOURISM MANAGEMENT INSTITUTE OF MANAGEMENT &amp; HEALTH</a:t>
            </a:r>
            <a:endParaRPr sz="1800" dirty="0">
              <a:latin typeface="Arial Narrow"/>
              <a:ea typeface="Arial Narrow"/>
              <a:cs typeface="Arial Narrow"/>
              <a:sym typeface="Arial Narrow"/>
            </a:endParaRPr>
          </a:p>
          <a:p>
            <a:pPr marL="0" lvl="0" indent="0" algn="ctr" rtl="0">
              <a:lnSpc>
                <a:spcPct val="115000"/>
              </a:lnSpc>
              <a:spcBef>
                <a:spcPts val="0"/>
              </a:spcBef>
              <a:spcAft>
                <a:spcPts val="0"/>
              </a:spcAft>
              <a:buNone/>
            </a:pPr>
            <a:endParaRPr sz="1800" dirty="0">
              <a:latin typeface="Arial Narrow"/>
              <a:ea typeface="Arial Narrow"/>
              <a:cs typeface="Arial Narrow"/>
              <a:sym typeface="Arial Narrow"/>
            </a:endParaRPr>
          </a:p>
          <a:p>
            <a:pPr marL="0" lvl="0" indent="0" algn="ctr" rtl="0">
              <a:lnSpc>
                <a:spcPct val="115000"/>
              </a:lnSpc>
              <a:spcBef>
                <a:spcPts val="0"/>
              </a:spcBef>
              <a:spcAft>
                <a:spcPts val="0"/>
              </a:spcAft>
              <a:buNone/>
            </a:pPr>
            <a:r>
              <a:rPr lang="en-GB" sz="1800" dirty="0">
                <a:latin typeface="Arial Narrow"/>
                <a:ea typeface="Arial Narrow"/>
                <a:cs typeface="Arial Narrow"/>
                <a:sym typeface="Arial Narrow"/>
              </a:rPr>
              <a:t>CERTHE/BA INTERNATIONAL HOTEL MANAGEMENT</a:t>
            </a:r>
            <a:endParaRPr sz="1800" dirty="0">
              <a:latin typeface="Arial Narrow"/>
              <a:ea typeface="Arial Narrow"/>
              <a:cs typeface="Arial Narrow"/>
              <a:sym typeface="Arial Narrow"/>
            </a:endParaRPr>
          </a:p>
          <a:p>
            <a:pPr marL="0" lvl="0" indent="0" algn="ctr" rtl="0">
              <a:lnSpc>
                <a:spcPct val="115000"/>
              </a:lnSpc>
              <a:spcBef>
                <a:spcPts val="0"/>
              </a:spcBef>
              <a:spcAft>
                <a:spcPts val="0"/>
              </a:spcAft>
              <a:buNone/>
            </a:pPr>
            <a:r>
              <a:rPr lang="en-GB" sz="1800" dirty="0">
                <a:latin typeface="Arial Narrow"/>
                <a:ea typeface="Arial Narrow"/>
                <a:cs typeface="Arial Narrow"/>
                <a:sym typeface="Arial Narrow"/>
              </a:rPr>
              <a:t>OPERATING HOTEL FACILITIES LEVEL 4</a:t>
            </a:r>
            <a:endParaRPr sz="1800" dirty="0">
              <a:latin typeface="Arial Narrow"/>
              <a:ea typeface="Arial Narrow"/>
              <a:cs typeface="Arial Narrow"/>
              <a:sym typeface="Arial Narrow"/>
            </a:endParaRPr>
          </a:p>
          <a:p>
            <a:pPr marL="0" lvl="0" indent="0" algn="ctr" rtl="0">
              <a:lnSpc>
                <a:spcPct val="115000"/>
              </a:lnSpc>
              <a:spcBef>
                <a:spcPts val="0"/>
              </a:spcBef>
              <a:spcAft>
                <a:spcPts val="0"/>
              </a:spcAft>
              <a:buNone/>
            </a:pPr>
            <a:endParaRPr sz="1800" dirty="0">
              <a:latin typeface="Arial Narrow"/>
              <a:ea typeface="Arial Narrow"/>
              <a:cs typeface="Arial Narrow"/>
              <a:sym typeface="Arial Narrow"/>
            </a:endParaRPr>
          </a:p>
        </p:txBody>
      </p:sp>
      <p:sp>
        <p:nvSpPr>
          <p:cNvPr id="87" name="Google Shape;87;p13"/>
          <p:cNvSpPr txBox="1">
            <a:spLocks noGrp="1"/>
          </p:cNvSpPr>
          <p:nvPr>
            <p:ph type="subTitle" idx="1"/>
          </p:nvPr>
        </p:nvSpPr>
        <p:spPr>
          <a:xfrm>
            <a:off x="729627" y="3172900"/>
            <a:ext cx="7688100" cy="670467"/>
          </a:xfrm>
          <a:prstGeom prst="rect">
            <a:avLst/>
          </a:prstGeom>
        </p:spPr>
        <p:txBody>
          <a:bodyPr spcFirstLastPara="1" wrap="square" lIns="91425" tIns="91425" rIns="91425" bIns="91425" anchor="t" anchorCtr="0">
            <a:noAutofit/>
          </a:bodyPr>
          <a:lstStyle/>
          <a:p>
            <a:pPr marL="0" indent="0" algn="ctr">
              <a:lnSpc>
                <a:spcPct val="150000"/>
              </a:lnSpc>
            </a:pPr>
            <a:r>
              <a:rPr lang="en-GB" sz="1300" dirty="0">
                <a:latin typeface="Arial Narrow"/>
                <a:ea typeface="Arial Narrow"/>
                <a:cs typeface="Arial Narrow"/>
                <a:sym typeface="Arial Narrow"/>
              </a:rPr>
              <a:t>Student no: 2226556</a:t>
            </a:r>
            <a:endParaRPr sz="1300" dirty="0">
              <a:latin typeface="Arial Narrow"/>
              <a:ea typeface="Arial Narrow"/>
              <a:cs typeface="Arial Narrow"/>
              <a:sym typeface="Arial Narrow"/>
            </a:endParaRPr>
          </a:p>
          <a:p>
            <a:pPr marL="0" indent="0" algn="ctr">
              <a:lnSpc>
                <a:spcPct val="150000"/>
              </a:lnSpc>
            </a:pPr>
            <a:r>
              <a:rPr lang="en-GB" sz="1300" dirty="0">
                <a:latin typeface="Arial Narrow"/>
                <a:ea typeface="Arial Rounded"/>
                <a:cs typeface="Arial Rounded"/>
              </a:rPr>
              <a:t>Lecturer: Muhammad </a:t>
            </a:r>
            <a:r>
              <a:rPr lang="en-GB" sz="1300" dirty="0" err="1">
                <a:latin typeface="Arial Narrow"/>
                <a:ea typeface="Arial Rounded"/>
                <a:cs typeface="Arial Rounded"/>
              </a:rPr>
              <a:t>Cassamo</a:t>
            </a:r>
          </a:p>
          <a:p>
            <a:pPr marL="0" indent="0" algn="ctr">
              <a:lnSpc>
                <a:spcPct val="150000"/>
              </a:lnSpc>
            </a:pPr>
            <a:endParaRPr lang="en-GB" sz="1300" dirty="0">
              <a:latin typeface="Arial Narrow"/>
              <a:ea typeface="Arial Rounded"/>
              <a:cs typeface="Arial Rounded"/>
            </a:endParaRPr>
          </a:p>
          <a:p>
            <a:pPr marL="0" indent="0" algn="ctr">
              <a:lnSpc>
                <a:spcPct val="115000"/>
              </a:lnSpc>
            </a:pPr>
            <a:endParaRPr lang="ro-RO" sz="1300">
              <a:latin typeface="Arial Rounded"/>
              <a:ea typeface="Arial Rounded"/>
              <a:cs typeface="Arial Rounded"/>
            </a:endParaRPr>
          </a:p>
        </p:txBody>
      </p:sp>
      <p:pic>
        <p:nvPicPr>
          <p:cNvPr id="3" name="Picture 2" descr="A logo with purple text">
            <a:extLst>
              <a:ext uri="{FF2B5EF4-FFF2-40B4-BE49-F238E27FC236}">
                <a16:creationId xmlns:a16="http://schemas.microsoft.com/office/drawing/2014/main" id="{6377CDAB-4899-F2DA-8525-F479285F4111}"/>
              </a:ext>
            </a:extLst>
          </p:cNvPr>
          <p:cNvPicPr>
            <a:picLocks noChangeAspect="1"/>
          </p:cNvPicPr>
          <p:nvPr/>
        </p:nvPicPr>
        <p:blipFill>
          <a:blip r:embed="rId3"/>
          <a:stretch>
            <a:fillRect/>
          </a:stretch>
        </p:blipFill>
        <p:spPr>
          <a:xfrm>
            <a:off x="5635361" y="3899850"/>
            <a:ext cx="3429479" cy="115268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2CE25-B44D-E54E-8480-5BEB2D3A9EF8}"/>
              </a:ext>
            </a:extLst>
          </p:cNvPr>
          <p:cNvSpPr>
            <a:spLocks noGrp="1"/>
          </p:cNvSpPr>
          <p:nvPr>
            <p:ph type="title"/>
          </p:nvPr>
        </p:nvSpPr>
        <p:spPr>
          <a:xfrm>
            <a:off x="325004" y="100319"/>
            <a:ext cx="4079942" cy="770119"/>
          </a:xfrm>
        </p:spPr>
        <p:txBody>
          <a:bodyPr/>
          <a:lstStyle/>
          <a:p>
            <a:r>
              <a:rPr lang="en-GB" dirty="0"/>
              <a:t>Table of Content</a:t>
            </a:r>
          </a:p>
        </p:txBody>
      </p:sp>
      <p:sp>
        <p:nvSpPr>
          <p:cNvPr id="3" name="Rectangle 2">
            <a:extLst>
              <a:ext uri="{FF2B5EF4-FFF2-40B4-BE49-F238E27FC236}">
                <a16:creationId xmlns:a16="http://schemas.microsoft.com/office/drawing/2014/main" id="{B9CA6BD2-C8F7-7A45-9BB8-1D388A967D0F}"/>
              </a:ext>
            </a:extLst>
          </p:cNvPr>
          <p:cNvSpPr/>
          <p:nvPr/>
        </p:nvSpPr>
        <p:spPr>
          <a:xfrm>
            <a:off x="501161" y="1327638"/>
            <a:ext cx="8308731" cy="1384995"/>
          </a:xfrm>
          <a:prstGeom prst="rect">
            <a:avLst/>
          </a:prstGeom>
        </p:spPr>
        <p:txBody>
          <a:bodyPr wrap="square">
            <a:spAutoFit/>
          </a:bodyPr>
          <a:lstStyle/>
          <a:p>
            <a:r>
              <a:rPr lang="en-GB" b="1" dirty="0">
                <a:solidFill>
                  <a:schemeClr val="lt1"/>
                </a:solidFill>
                <a:latin typeface="Arial Narrow"/>
                <a:ea typeface="Arial Narrow"/>
                <a:cs typeface="Arial Narrow"/>
                <a:sym typeface="Arial Narrow"/>
              </a:rPr>
              <a:t>Introduction</a:t>
            </a:r>
          </a:p>
          <a:p>
            <a:r>
              <a:rPr lang="en-GB" b="1" dirty="0">
                <a:solidFill>
                  <a:schemeClr val="lt1"/>
                </a:solidFill>
                <a:latin typeface="Arial Narrow"/>
                <a:ea typeface="Arial Narrow"/>
                <a:cs typeface="Arial Narrow"/>
                <a:sym typeface="Arial Narrow"/>
              </a:rPr>
              <a:t>Responsibility </a:t>
            </a:r>
          </a:p>
          <a:p>
            <a:r>
              <a:rPr lang="en-GB" b="1" dirty="0">
                <a:solidFill>
                  <a:schemeClr val="lt1"/>
                </a:solidFill>
                <a:latin typeface="Arial Narrow"/>
                <a:ea typeface="Arial Narrow"/>
                <a:cs typeface="Arial Narrow"/>
                <a:sym typeface="Arial Narrow"/>
              </a:rPr>
              <a:t>Skill development training</a:t>
            </a:r>
          </a:p>
          <a:p>
            <a:r>
              <a:rPr lang="en-GB" b="1" dirty="0">
                <a:solidFill>
                  <a:schemeClr val="lt1"/>
                </a:solidFill>
                <a:latin typeface="Arial Narrow"/>
                <a:ea typeface="Arial Narrow"/>
                <a:cs typeface="Arial Narrow"/>
                <a:sym typeface="Arial Narrow"/>
              </a:rPr>
              <a:t> Health and safety procedure</a:t>
            </a:r>
          </a:p>
          <a:p>
            <a:r>
              <a:rPr lang="en-GB" b="1" dirty="0">
                <a:solidFill>
                  <a:schemeClr val="lt1"/>
                </a:solidFill>
                <a:latin typeface="Arial Narrow"/>
                <a:ea typeface="Arial Narrow"/>
                <a:cs typeface="Arial Narrow"/>
                <a:sym typeface="Arial Narrow"/>
              </a:rPr>
              <a:t>Conclusion</a:t>
            </a:r>
          </a:p>
          <a:p>
            <a:r>
              <a:rPr lang="en-GB" b="1" dirty="0" err="1">
                <a:solidFill>
                  <a:schemeClr val="lt1"/>
                </a:solidFill>
                <a:latin typeface="Arial Narrow"/>
                <a:ea typeface="Arial Narrow"/>
                <a:cs typeface="Arial Narrow"/>
                <a:sym typeface="Arial Narrow"/>
              </a:rPr>
              <a:t>Referenes</a:t>
            </a:r>
            <a:r>
              <a:rPr lang="en-GB" b="1" dirty="0">
                <a:solidFill>
                  <a:schemeClr val="lt1"/>
                </a:solidFill>
                <a:latin typeface="Arial Narrow"/>
                <a:ea typeface="Arial Narrow"/>
                <a:cs typeface="Arial Narrow"/>
                <a:sym typeface="Arial Narrow"/>
              </a:rPr>
              <a:t> </a:t>
            </a:r>
            <a:endParaRPr lang="en-GB" dirty="0"/>
          </a:p>
        </p:txBody>
      </p:sp>
    </p:spTree>
    <p:extLst>
      <p:ext uri="{BB962C8B-B14F-4D97-AF65-F5344CB8AC3E}">
        <p14:creationId xmlns:p14="http://schemas.microsoft.com/office/powerpoint/2010/main" val="2028970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4"/>
          <p:cNvSpPr txBox="1">
            <a:spLocks noGrp="1"/>
          </p:cNvSpPr>
          <p:nvPr>
            <p:ph type="title"/>
          </p:nvPr>
        </p:nvSpPr>
        <p:spPr>
          <a:xfrm>
            <a:off x="397975" y="964300"/>
            <a:ext cx="7688700" cy="535200"/>
          </a:xfrm>
          <a:prstGeom prst="rect">
            <a:avLst/>
          </a:prstGeom>
          <a:solidFill>
            <a:schemeClr val="dk1"/>
          </a:solidFill>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sz="2400" b="1" dirty="0">
                <a:solidFill>
                  <a:schemeClr val="lt1"/>
                </a:solidFill>
                <a:latin typeface="Arial Narrow"/>
                <a:ea typeface="Arial Narrow"/>
                <a:cs typeface="Arial Narrow"/>
                <a:sym typeface="Arial Narrow"/>
              </a:rPr>
              <a:t>Introduction</a:t>
            </a:r>
            <a:endParaRPr sz="2400" dirty="0">
              <a:solidFill>
                <a:schemeClr val="lt1"/>
              </a:solidFill>
              <a:latin typeface="Arial Narrow"/>
              <a:ea typeface="Arial Narrow"/>
              <a:cs typeface="Arial Narrow"/>
              <a:sym typeface="Arial Narrow"/>
            </a:endParaRPr>
          </a:p>
        </p:txBody>
      </p:sp>
      <p:sp>
        <p:nvSpPr>
          <p:cNvPr id="93" name="Google Shape;93;p14"/>
          <p:cNvSpPr txBox="1">
            <a:spLocks noGrp="1"/>
          </p:cNvSpPr>
          <p:nvPr>
            <p:ph type="body" idx="1"/>
          </p:nvPr>
        </p:nvSpPr>
        <p:spPr>
          <a:xfrm>
            <a:off x="311700" y="1901950"/>
            <a:ext cx="4518000" cy="2667000"/>
          </a:xfrm>
          <a:prstGeom prst="rect">
            <a:avLst/>
          </a:prstGeom>
        </p:spPr>
        <p:txBody>
          <a:bodyPr spcFirstLastPara="1" wrap="square" lIns="91425" tIns="91425" rIns="91425" bIns="91425" anchor="t" anchorCtr="0">
            <a:normAutofit/>
          </a:bodyPr>
          <a:lstStyle/>
          <a:p>
            <a:pPr marL="457200" lvl="0" indent="-304800" algn="l" rtl="0">
              <a:lnSpc>
                <a:spcPct val="100000"/>
              </a:lnSpc>
              <a:spcBef>
                <a:spcPts val="0"/>
              </a:spcBef>
              <a:spcAft>
                <a:spcPts val="0"/>
              </a:spcAft>
              <a:buClr>
                <a:srgbClr val="000000"/>
              </a:buClr>
              <a:buSzPts val="1200"/>
              <a:buFont typeface="Arial Narrow"/>
              <a:buChar char="●"/>
            </a:pPr>
            <a:r>
              <a:rPr lang="en-GB" sz="1200">
                <a:solidFill>
                  <a:srgbClr val="000000"/>
                </a:solidFill>
                <a:latin typeface="Arial Narrow"/>
                <a:ea typeface="Arial Narrow"/>
                <a:cs typeface="Arial Narrow"/>
                <a:sym typeface="Arial Narrow"/>
              </a:rPr>
              <a:t>The presentation aims to establish a basic training presentation for the housekeeping team.</a:t>
            </a:r>
            <a:endParaRPr sz="1200">
              <a:solidFill>
                <a:srgbClr val="000000"/>
              </a:solidFill>
              <a:latin typeface="Arial Narrow"/>
              <a:ea typeface="Arial Narrow"/>
              <a:cs typeface="Arial Narrow"/>
              <a:sym typeface="Arial Narrow"/>
            </a:endParaRPr>
          </a:p>
          <a:p>
            <a:pPr marL="457200" lvl="0" indent="-304800" algn="l" rtl="0">
              <a:lnSpc>
                <a:spcPct val="100000"/>
              </a:lnSpc>
              <a:spcBef>
                <a:spcPts val="0"/>
              </a:spcBef>
              <a:spcAft>
                <a:spcPts val="0"/>
              </a:spcAft>
              <a:buClr>
                <a:srgbClr val="000000"/>
              </a:buClr>
              <a:buSzPts val="1200"/>
              <a:buFont typeface="Arial Narrow"/>
              <a:buChar char="●"/>
            </a:pPr>
            <a:r>
              <a:rPr lang="en-GB" sz="1200">
                <a:solidFill>
                  <a:srgbClr val="000000"/>
                </a:solidFill>
                <a:latin typeface="Arial Narrow"/>
                <a:ea typeface="Arial Narrow"/>
                <a:cs typeface="Arial Narrow"/>
                <a:sym typeface="Arial Narrow"/>
              </a:rPr>
              <a:t>The presentation ensures the procedure that needs to be maintained by the housekeeping staff to manage health and safety procedures during their work.</a:t>
            </a:r>
            <a:endParaRPr sz="1200">
              <a:solidFill>
                <a:srgbClr val="000000"/>
              </a:solidFill>
              <a:latin typeface="Arial Narrow"/>
              <a:ea typeface="Arial Narrow"/>
              <a:cs typeface="Arial Narrow"/>
              <a:sym typeface="Arial Narrow"/>
            </a:endParaRPr>
          </a:p>
          <a:p>
            <a:pPr marL="457200" lvl="0" indent="-304800" algn="l" rtl="0">
              <a:lnSpc>
                <a:spcPct val="100000"/>
              </a:lnSpc>
              <a:spcBef>
                <a:spcPts val="0"/>
              </a:spcBef>
              <a:spcAft>
                <a:spcPts val="0"/>
              </a:spcAft>
              <a:buClr>
                <a:srgbClr val="000000"/>
              </a:buClr>
              <a:buSzPts val="1200"/>
              <a:buFont typeface="Arial Narrow"/>
              <a:buChar char="●"/>
            </a:pPr>
            <a:r>
              <a:rPr lang="en-GB" sz="1200">
                <a:solidFill>
                  <a:srgbClr val="000000"/>
                </a:solidFill>
                <a:latin typeface="Arial Narrow"/>
                <a:ea typeface="Arial Narrow"/>
                <a:cs typeface="Arial Narrow"/>
                <a:sym typeface="Arial Narrow"/>
              </a:rPr>
              <a:t>Training helps the housekeeping staff to provide quality service to the guest and enhance their professional development as well (Raghubalan and Raghubalan, 2016).</a:t>
            </a:r>
            <a:endParaRPr/>
          </a:p>
        </p:txBody>
      </p:sp>
      <p:pic>
        <p:nvPicPr>
          <p:cNvPr id="94" name="Google Shape;94;p14"/>
          <p:cNvPicPr preferRelativeResize="0"/>
          <p:nvPr/>
        </p:nvPicPr>
        <p:blipFill>
          <a:blip r:embed="rId3">
            <a:alphaModFix/>
          </a:blip>
          <a:stretch>
            <a:fillRect/>
          </a:stretch>
        </p:blipFill>
        <p:spPr>
          <a:xfrm>
            <a:off x="4829575" y="1849988"/>
            <a:ext cx="4037025" cy="27709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5"/>
          <p:cNvSpPr txBox="1">
            <a:spLocks noGrp="1"/>
          </p:cNvSpPr>
          <p:nvPr>
            <p:ph type="title"/>
          </p:nvPr>
        </p:nvSpPr>
        <p:spPr>
          <a:xfrm>
            <a:off x="729450" y="1318650"/>
            <a:ext cx="7688700" cy="535200"/>
          </a:xfrm>
          <a:prstGeom prst="rect">
            <a:avLst/>
          </a:prstGeom>
          <a:solidFill>
            <a:schemeClr val="dk1"/>
          </a:solidFill>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sz="2400" b="1" dirty="0">
                <a:solidFill>
                  <a:schemeClr val="lt1"/>
                </a:solidFill>
                <a:latin typeface="Arial Narrow"/>
                <a:ea typeface="Arial Narrow"/>
                <a:cs typeface="Arial Narrow"/>
                <a:sym typeface="Arial Narrow"/>
              </a:rPr>
              <a:t>Responsibility </a:t>
            </a:r>
            <a:endParaRPr sz="2400" dirty="0">
              <a:solidFill>
                <a:schemeClr val="lt1"/>
              </a:solidFill>
              <a:latin typeface="Arial Narrow"/>
              <a:ea typeface="Arial Narrow"/>
              <a:cs typeface="Arial Narrow"/>
              <a:sym typeface="Arial Narrow"/>
            </a:endParaRPr>
          </a:p>
        </p:txBody>
      </p:sp>
      <p:sp>
        <p:nvSpPr>
          <p:cNvPr id="100" name="Google Shape;100;p15"/>
          <p:cNvSpPr txBox="1">
            <a:spLocks noGrp="1"/>
          </p:cNvSpPr>
          <p:nvPr>
            <p:ph type="body" idx="1"/>
          </p:nvPr>
        </p:nvSpPr>
        <p:spPr>
          <a:xfrm>
            <a:off x="4253025" y="2080350"/>
            <a:ext cx="4260300" cy="2576700"/>
          </a:xfrm>
          <a:prstGeom prst="rect">
            <a:avLst/>
          </a:prstGeom>
        </p:spPr>
        <p:txBody>
          <a:bodyPr spcFirstLastPara="1" wrap="square" lIns="91425" tIns="91425" rIns="91425" bIns="91425" anchor="t" anchorCtr="0">
            <a:normAutofit/>
          </a:bodyPr>
          <a:lstStyle/>
          <a:p>
            <a:pPr marL="457200" lvl="0" indent="-304800" algn="just" rtl="0">
              <a:lnSpc>
                <a:spcPct val="100000"/>
              </a:lnSpc>
              <a:spcBef>
                <a:spcPts val="0"/>
              </a:spcBef>
              <a:spcAft>
                <a:spcPts val="0"/>
              </a:spcAft>
              <a:buClr>
                <a:srgbClr val="000000"/>
              </a:buClr>
              <a:buSzPts val="1200"/>
              <a:buFont typeface="Arial Narrow"/>
              <a:buChar char="●"/>
            </a:pPr>
            <a:r>
              <a:rPr lang="en-GB" sz="1200">
                <a:solidFill>
                  <a:srgbClr val="000000"/>
                </a:solidFill>
                <a:latin typeface="Arial Narrow"/>
                <a:ea typeface="Arial Narrow"/>
                <a:cs typeface="Arial Narrow"/>
                <a:sym typeface="Arial Narrow"/>
              </a:rPr>
              <a:t>Housekeeping staff should be more responsible towards their guests.</a:t>
            </a:r>
            <a:endParaRPr sz="1200">
              <a:solidFill>
                <a:srgbClr val="000000"/>
              </a:solidFill>
              <a:latin typeface="Arial Narrow"/>
              <a:ea typeface="Arial Narrow"/>
              <a:cs typeface="Arial Narrow"/>
              <a:sym typeface="Arial Narrow"/>
            </a:endParaRPr>
          </a:p>
          <a:p>
            <a:pPr marL="457200" lvl="0" indent="-304800" algn="just" rtl="0">
              <a:lnSpc>
                <a:spcPct val="100000"/>
              </a:lnSpc>
              <a:spcBef>
                <a:spcPts val="0"/>
              </a:spcBef>
              <a:spcAft>
                <a:spcPts val="0"/>
              </a:spcAft>
              <a:buClr>
                <a:srgbClr val="000000"/>
              </a:buClr>
              <a:buSzPts val="1200"/>
              <a:buFont typeface="Arial Narrow"/>
              <a:buChar char="●"/>
            </a:pPr>
            <a:r>
              <a:rPr lang="en-GB" sz="1200">
                <a:solidFill>
                  <a:srgbClr val="000000"/>
                </a:solidFill>
                <a:latin typeface="Arial Narrow"/>
                <a:ea typeface="Arial Narrow"/>
                <a:cs typeface="Arial Narrow"/>
                <a:sym typeface="Arial Narrow"/>
              </a:rPr>
              <a:t>Good manners and behaviour with the guests should be required to provide good customer service.</a:t>
            </a:r>
            <a:endParaRPr sz="1200">
              <a:solidFill>
                <a:srgbClr val="000000"/>
              </a:solidFill>
              <a:latin typeface="Arial Narrow"/>
              <a:ea typeface="Arial Narrow"/>
              <a:cs typeface="Arial Narrow"/>
              <a:sym typeface="Arial Narrow"/>
            </a:endParaRPr>
          </a:p>
          <a:p>
            <a:pPr marL="457200" lvl="0" indent="-304800" algn="just" rtl="0">
              <a:lnSpc>
                <a:spcPct val="100000"/>
              </a:lnSpc>
              <a:spcBef>
                <a:spcPts val="0"/>
              </a:spcBef>
              <a:spcAft>
                <a:spcPts val="0"/>
              </a:spcAft>
              <a:buClr>
                <a:srgbClr val="000000"/>
              </a:buClr>
              <a:buSzPts val="1200"/>
              <a:buFont typeface="Arial Narrow"/>
              <a:buChar char="●"/>
            </a:pPr>
            <a:r>
              <a:rPr lang="en-GB" sz="1200">
                <a:solidFill>
                  <a:srgbClr val="000000"/>
                </a:solidFill>
                <a:latin typeface="Arial Narrow"/>
                <a:ea typeface="Arial Narrow"/>
                <a:cs typeface="Arial Narrow"/>
                <a:sym typeface="Arial Narrow"/>
              </a:rPr>
              <a:t>Cleaning in the rooms, washrooms, common areas, and designated spaces is a  main responsibility of the housekeeping staff and should be maintained by following health and hygiene guidelines.</a:t>
            </a:r>
            <a:endParaRPr sz="1200">
              <a:solidFill>
                <a:srgbClr val="000000"/>
              </a:solidFill>
              <a:latin typeface="Arial Narrow"/>
              <a:ea typeface="Arial Narrow"/>
              <a:cs typeface="Arial Narrow"/>
              <a:sym typeface="Arial Narrow"/>
            </a:endParaRPr>
          </a:p>
          <a:p>
            <a:pPr marL="457200" lvl="0" indent="-304800" algn="just" rtl="0">
              <a:lnSpc>
                <a:spcPct val="100000"/>
              </a:lnSpc>
              <a:spcBef>
                <a:spcPts val="0"/>
              </a:spcBef>
              <a:spcAft>
                <a:spcPts val="0"/>
              </a:spcAft>
              <a:buClr>
                <a:srgbClr val="000000"/>
              </a:buClr>
              <a:buSzPts val="1200"/>
              <a:buFont typeface="Arial Narrow"/>
              <a:buChar char="●"/>
            </a:pPr>
            <a:r>
              <a:rPr lang="en-GB" sz="1200">
                <a:solidFill>
                  <a:srgbClr val="000000"/>
                </a:solidFill>
                <a:latin typeface="Arial Narrow"/>
                <a:ea typeface="Arial Narrow"/>
                <a:cs typeface="Arial Narrow"/>
                <a:sym typeface="Arial Narrow"/>
              </a:rPr>
              <a:t>Organised work management would make the housekeeping staff more efficient towards their work. </a:t>
            </a:r>
            <a:endParaRPr sz="1200">
              <a:solidFill>
                <a:srgbClr val="000000"/>
              </a:solidFill>
              <a:latin typeface="Arial Narrow"/>
              <a:ea typeface="Arial Narrow"/>
              <a:cs typeface="Arial Narrow"/>
              <a:sym typeface="Arial Narrow"/>
            </a:endParaRPr>
          </a:p>
          <a:p>
            <a:pPr marL="457200" lvl="0" indent="-304800" algn="just" rtl="0">
              <a:lnSpc>
                <a:spcPct val="100000"/>
              </a:lnSpc>
              <a:spcBef>
                <a:spcPts val="0"/>
              </a:spcBef>
              <a:spcAft>
                <a:spcPts val="0"/>
              </a:spcAft>
              <a:buClr>
                <a:srgbClr val="000000"/>
              </a:buClr>
              <a:buSzPts val="1200"/>
              <a:buFont typeface="Arial Narrow"/>
              <a:buChar char="●"/>
            </a:pPr>
            <a:r>
              <a:rPr lang="en-GB" sz="1200">
                <a:solidFill>
                  <a:srgbClr val="000000"/>
                </a:solidFill>
                <a:latin typeface="Arial Narrow"/>
                <a:ea typeface="Arial Narrow"/>
                <a:cs typeface="Arial Narrow"/>
                <a:sym typeface="Arial Narrow"/>
              </a:rPr>
              <a:t>Housekeeping staff should be more customer-centric and they should pay attention to the customer needs (Mullins and Dossor, 2013). </a:t>
            </a:r>
            <a:endParaRPr sz="1200">
              <a:solidFill>
                <a:srgbClr val="000000"/>
              </a:solidFill>
              <a:latin typeface="Arial Narrow"/>
              <a:ea typeface="Arial Narrow"/>
              <a:cs typeface="Arial Narrow"/>
              <a:sym typeface="Arial Narrow"/>
            </a:endParaRPr>
          </a:p>
          <a:p>
            <a:pPr marL="0" lvl="0" indent="0" algn="just" rtl="0">
              <a:spcBef>
                <a:spcPts val="0"/>
              </a:spcBef>
              <a:spcAft>
                <a:spcPts val="1200"/>
              </a:spcAft>
              <a:buNone/>
            </a:pPr>
            <a:endParaRPr/>
          </a:p>
        </p:txBody>
      </p:sp>
      <p:pic>
        <p:nvPicPr>
          <p:cNvPr id="101" name="Google Shape;101;p15"/>
          <p:cNvPicPr preferRelativeResize="0"/>
          <p:nvPr/>
        </p:nvPicPr>
        <p:blipFill>
          <a:blip r:embed="rId3">
            <a:alphaModFix/>
          </a:blip>
          <a:stretch>
            <a:fillRect/>
          </a:stretch>
        </p:blipFill>
        <p:spPr>
          <a:xfrm>
            <a:off x="311700" y="2080422"/>
            <a:ext cx="3568725" cy="25765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16"/>
          <p:cNvSpPr txBox="1">
            <a:spLocks noGrp="1"/>
          </p:cNvSpPr>
          <p:nvPr>
            <p:ph type="title"/>
          </p:nvPr>
        </p:nvSpPr>
        <p:spPr>
          <a:xfrm>
            <a:off x="729450" y="1318650"/>
            <a:ext cx="7688700" cy="535200"/>
          </a:xfrm>
          <a:prstGeom prst="rect">
            <a:avLst/>
          </a:prstGeom>
          <a:solidFill>
            <a:schemeClr val="dk1"/>
          </a:solidFill>
        </p:spPr>
        <p:txBody>
          <a:bodyPr spcFirstLastPara="1" wrap="square" lIns="91425" tIns="91425" rIns="91425" bIns="91425" anchor="t" anchorCtr="0">
            <a:noAutofit/>
          </a:bodyPr>
          <a:lstStyle/>
          <a:p>
            <a:pPr marL="0" lvl="0" indent="0" algn="ctr" rtl="0">
              <a:spcBef>
                <a:spcPts val="0"/>
              </a:spcBef>
              <a:spcAft>
                <a:spcPts val="0"/>
              </a:spcAft>
              <a:buNone/>
            </a:pPr>
            <a:r>
              <a:rPr lang="en-GB" sz="2400" b="1" dirty="0">
                <a:solidFill>
                  <a:schemeClr val="lt1"/>
                </a:solidFill>
                <a:latin typeface="Arial Narrow"/>
                <a:ea typeface="Arial Narrow"/>
                <a:cs typeface="Arial Narrow"/>
                <a:sym typeface="Arial Narrow"/>
              </a:rPr>
              <a:t>Responsibility</a:t>
            </a:r>
            <a:endParaRPr sz="2400" b="1" dirty="0">
              <a:solidFill>
                <a:schemeClr val="lt1"/>
              </a:solidFill>
              <a:latin typeface="Arial Narrow"/>
              <a:ea typeface="Arial Narrow"/>
              <a:cs typeface="Arial Narrow"/>
              <a:sym typeface="Arial Narrow"/>
            </a:endParaRPr>
          </a:p>
          <a:p>
            <a:pPr marL="0" lvl="0" indent="0" algn="ctr" rtl="0">
              <a:spcBef>
                <a:spcPts val="0"/>
              </a:spcBef>
              <a:spcAft>
                <a:spcPts val="0"/>
              </a:spcAft>
              <a:buNone/>
            </a:pPr>
            <a:endParaRPr sz="2400" b="1" dirty="0">
              <a:solidFill>
                <a:schemeClr val="lt1"/>
              </a:solidFill>
              <a:latin typeface="Arial Narrow"/>
              <a:ea typeface="Arial Narrow"/>
              <a:cs typeface="Arial Narrow"/>
              <a:sym typeface="Arial Narrow"/>
            </a:endParaRPr>
          </a:p>
          <a:p>
            <a:pPr marL="0" lvl="0" indent="0" algn="ctr" rtl="0">
              <a:spcBef>
                <a:spcPts val="0"/>
              </a:spcBef>
              <a:spcAft>
                <a:spcPts val="0"/>
              </a:spcAft>
              <a:buNone/>
            </a:pPr>
            <a:endParaRPr sz="2400" b="1" dirty="0">
              <a:solidFill>
                <a:schemeClr val="lt1"/>
              </a:solidFill>
              <a:latin typeface="Arial Narrow"/>
              <a:ea typeface="Arial Narrow"/>
              <a:cs typeface="Arial Narrow"/>
              <a:sym typeface="Arial Narrow"/>
            </a:endParaRPr>
          </a:p>
        </p:txBody>
      </p:sp>
      <p:sp>
        <p:nvSpPr>
          <p:cNvPr id="107" name="Google Shape;107;p16"/>
          <p:cNvSpPr txBox="1">
            <a:spLocks noGrp="1"/>
          </p:cNvSpPr>
          <p:nvPr>
            <p:ph type="body" idx="1"/>
          </p:nvPr>
        </p:nvSpPr>
        <p:spPr>
          <a:xfrm>
            <a:off x="311700" y="2115875"/>
            <a:ext cx="4157400" cy="2453100"/>
          </a:xfrm>
          <a:prstGeom prst="rect">
            <a:avLst/>
          </a:prstGeom>
        </p:spPr>
        <p:txBody>
          <a:bodyPr spcFirstLastPara="1" wrap="square" lIns="91425" tIns="91425" rIns="91425" bIns="91425" anchor="t" anchorCtr="0">
            <a:normAutofit/>
          </a:bodyPr>
          <a:lstStyle/>
          <a:p>
            <a:pPr marL="457200" lvl="0" indent="-304800" algn="just" rtl="0">
              <a:lnSpc>
                <a:spcPct val="100000"/>
              </a:lnSpc>
              <a:spcBef>
                <a:spcPts val="0"/>
              </a:spcBef>
              <a:spcAft>
                <a:spcPts val="0"/>
              </a:spcAft>
              <a:buClr>
                <a:srgbClr val="000000"/>
              </a:buClr>
              <a:buSzPts val="1200"/>
              <a:buFont typeface="Arial Narrow"/>
              <a:buChar char="●"/>
            </a:pPr>
            <a:r>
              <a:rPr lang="en-GB" sz="1200">
                <a:solidFill>
                  <a:srgbClr val="000000"/>
                </a:solidFill>
                <a:latin typeface="Arial Narrow"/>
                <a:ea typeface="Arial Narrow"/>
                <a:cs typeface="Arial Narrow"/>
                <a:sym typeface="Arial Narrow"/>
              </a:rPr>
              <a:t>Reliability and honesty should be important for the housekeeping staff which makes them trustworthy towards the guests (Leiter and Bakker, 2010)</a:t>
            </a:r>
            <a:endParaRPr sz="1200">
              <a:solidFill>
                <a:srgbClr val="000000"/>
              </a:solidFill>
              <a:latin typeface="Arial Narrow"/>
              <a:ea typeface="Arial Narrow"/>
              <a:cs typeface="Arial Narrow"/>
              <a:sym typeface="Arial Narrow"/>
            </a:endParaRPr>
          </a:p>
          <a:p>
            <a:pPr marL="457200" lvl="0" indent="-304800" algn="just" rtl="0">
              <a:lnSpc>
                <a:spcPct val="100000"/>
              </a:lnSpc>
              <a:spcBef>
                <a:spcPts val="0"/>
              </a:spcBef>
              <a:spcAft>
                <a:spcPts val="0"/>
              </a:spcAft>
              <a:buClr>
                <a:srgbClr val="000000"/>
              </a:buClr>
              <a:buSzPts val="1200"/>
              <a:buFont typeface="Arial Narrow"/>
              <a:buChar char="●"/>
            </a:pPr>
            <a:r>
              <a:rPr lang="en-GB" sz="1200">
                <a:solidFill>
                  <a:srgbClr val="000000"/>
                </a:solidFill>
                <a:latin typeface="Arial Narrow"/>
                <a:ea typeface="Arial Narrow"/>
                <a:cs typeface="Arial Narrow"/>
                <a:sym typeface="Arial Narrow"/>
              </a:rPr>
              <a:t>Listing skills help the housekeeping staff to be more patient towards the guests and provide better guest service by understanding their requirements (Casado, 2012). </a:t>
            </a:r>
            <a:endParaRPr sz="1200">
              <a:solidFill>
                <a:srgbClr val="000000"/>
              </a:solidFill>
              <a:latin typeface="Arial Narrow"/>
              <a:ea typeface="Arial Narrow"/>
              <a:cs typeface="Arial Narrow"/>
              <a:sym typeface="Arial Narrow"/>
            </a:endParaRPr>
          </a:p>
          <a:p>
            <a:pPr marL="457200" lvl="0" indent="-304800" algn="just" rtl="0">
              <a:lnSpc>
                <a:spcPct val="100000"/>
              </a:lnSpc>
              <a:spcBef>
                <a:spcPts val="0"/>
              </a:spcBef>
              <a:spcAft>
                <a:spcPts val="0"/>
              </a:spcAft>
              <a:buClr>
                <a:srgbClr val="000000"/>
              </a:buClr>
              <a:buSzPts val="1200"/>
              <a:buFont typeface="Arial Narrow"/>
              <a:buChar char="●"/>
            </a:pPr>
            <a:r>
              <a:rPr lang="en-GB" sz="1200">
                <a:solidFill>
                  <a:srgbClr val="000000"/>
                </a:solidFill>
                <a:latin typeface="Arial Narrow"/>
                <a:ea typeface="Arial Narrow"/>
                <a:cs typeface="Arial Narrow"/>
                <a:sym typeface="Arial Narrow"/>
              </a:rPr>
              <a:t>Communication skill helps housekeeping staff to communicate with the guest and also communicate with other team members. </a:t>
            </a:r>
            <a:endParaRPr sz="1200">
              <a:solidFill>
                <a:srgbClr val="000000"/>
              </a:solidFill>
              <a:latin typeface="Arial Narrow"/>
              <a:ea typeface="Arial Narrow"/>
              <a:cs typeface="Arial Narrow"/>
              <a:sym typeface="Arial Narrow"/>
            </a:endParaRPr>
          </a:p>
          <a:p>
            <a:pPr marL="457200" lvl="0" indent="-304800" algn="just" rtl="0">
              <a:lnSpc>
                <a:spcPct val="100000"/>
              </a:lnSpc>
              <a:spcBef>
                <a:spcPts val="0"/>
              </a:spcBef>
              <a:spcAft>
                <a:spcPts val="0"/>
              </a:spcAft>
              <a:buClr>
                <a:srgbClr val="000000"/>
              </a:buClr>
              <a:buSzPts val="1200"/>
              <a:buFont typeface="Arial Narrow"/>
              <a:buChar char="●"/>
            </a:pPr>
            <a:r>
              <a:rPr lang="en-GB" sz="1200">
                <a:solidFill>
                  <a:srgbClr val="000000"/>
                </a:solidFill>
                <a:latin typeface="Arial Narrow"/>
                <a:ea typeface="Arial Narrow"/>
                <a:cs typeface="Arial Narrow"/>
                <a:sym typeface="Arial Narrow"/>
              </a:rPr>
              <a:t>Teamwork is more effective for learning team collaboration and improving professional development as well. </a:t>
            </a:r>
            <a:endParaRPr sz="1200">
              <a:solidFill>
                <a:srgbClr val="000000"/>
              </a:solidFill>
              <a:latin typeface="Arial Narrow"/>
              <a:ea typeface="Arial Narrow"/>
              <a:cs typeface="Arial Narrow"/>
              <a:sym typeface="Arial Narrow"/>
            </a:endParaRPr>
          </a:p>
          <a:p>
            <a:pPr marL="0" lvl="0" indent="0" algn="just" rtl="0">
              <a:lnSpc>
                <a:spcPct val="100000"/>
              </a:lnSpc>
              <a:spcBef>
                <a:spcPts val="0"/>
              </a:spcBef>
              <a:spcAft>
                <a:spcPts val="0"/>
              </a:spcAft>
              <a:buNone/>
            </a:pPr>
            <a:endParaRPr sz="1200">
              <a:solidFill>
                <a:srgbClr val="000000"/>
              </a:solidFill>
              <a:latin typeface="Arial Narrow"/>
              <a:ea typeface="Arial Narrow"/>
              <a:cs typeface="Arial Narrow"/>
              <a:sym typeface="Arial Narrow"/>
            </a:endParaRPr>
          </a:p>
          <a:p>
            <a:pPr marL="0" lvl="0" indent="0" algn="just" rtl="0">
              <a:spcBef>
                <a:spcPts val="0"/>
              </a:spcBef>
              <a:spcAft>
                <a:spcPts val="1200"/>
              </a:spcAft>
              <a:buNone/>
            </a:pPr>
            <a:endParaRPr/>
          </a:p>
        </p:txBody>
      </p:sp>
      <p:pic>
        <p:nvPicPr>
          <p:cNvPr id="108" name="Google Shape;108;p16"/>
          <p:cNvPicPr preferRelativeResize="0"/>
          <p:nvPr/>
        </p:nvPicPr>
        <p:blipFill>
          <a:blip r:embed="rId3">
            <a:alphaModFix/>
          </a:blip>
          <a:stretch>
            <a:fillRect/>
          </a:stretch>
        </p:blipFill>
        <p:spPr>
          <a:xfrm>
            <a:off x="4749225" y="1853850"/>
            <a:ext cx="4267202" cy="266774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17"/>
          <p:cNvSpPr txBox="1">
            <a:spLocks noGrp="1"/>
          </p:cNvSpPr>
          <p:nvPr>
            <p:ph type="title"/>
          </p:nvPr>
        </p:nvSpPr>
        <p:spPr>
          <a:xfrm>
            <a:off x="729450" y="1318650"/>
            <a:ext cx="7688700" cy="535200"/>
          </a:xfrm>
          <a:prstGeom prst="rect">
            <a:avLst/>
          </a:prstGeom>
          <a:solidFill>
            <a:schemeClr val="dk1"/>
          </a:solidFill>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sz="2400" b="1" dirty="0">
                <a:solidFill>
                  <a:schemeClr val="lt1"/>
                </a:solidFill>
                <a:latin typeface="Arial Narrow"/>
                <a:ea typeface="Arial Narrow"/>
                <a:cs typeface="Arial Narrow"/>
                <a:sym typeface="Arial Narrow"/>
              </a:rPr>
              <a:t>Skill development training </a:t>
            </a:r>
            <a:endParaRPr sz="2400" dirty="0">
              <a:solidFill>
                <a:schemeClr val="lt1"/>
              </a:solidFill>
              <a:latin typeface="Arial Narrow"/>
              <a:ea typeface="Arial Narrow"/>
              <a:cs typeface="Arial Narrow"/>
              <a:sym typeface="Arial Narrow"/>
            </a:endParaRPr>
          </a:p>
        </p:txBody>
      </p:sp>
      <p:sp>
        <p:nvSpPr>
          <p:cNvPr id="114" name="Google Shape;114;p17"/>
          <p:cNvSpPr txBox="1">
            <a:spLocks noGrp="1"/>
          </p:cNvSpPr>
          <p:nvPr>
            <p:ph type="body" idx="1"/>
          </p:nvPr>
        </p:nvSpPr>
        <p:spPr>
          <a:xfrm>
            <a:off x="4327450" y="1991825"/>
            <a:ext cx="4164300" cy="2577000"/>
          </a:xfrm>
          <a:prstGeom prst="rect">
            <a:avLst/>
          </a:prstGeom>
        </p:spPr>
        <p:txBody>
          <a:bodyPr spcFirstLastPara="1" wrap="square" lIns="91425" tIns="91425" rIns="91425" bIns="91425" anchor="t" anchorCtr="0">
            <a:normAutofit fontScale="92500"/>
          </a:bodyPr>
          <a:lstStyle/>
          <a:p>
            <a:pPr marL="914400" lvl="0" indent="-299085" algn="just" rtl="0">
              <a:lnSpc>
                <a:spcPct val="100000"/>
              </a:lnSpc>
              <a:spcBef>
                <a:spcPts val="0"/>
              </a:spcBef>
              <a:spcAft>
                <a:spcPts val="0"/>
              </a:spcAft>
              <a:buClr>
                <a:srgbClr val="000000"/>
              </a:buClr>
              <a:buSzPct val="100000"/>
              <a:buFont typeface="Arial Narrow"/>
              <a:buChar char="●"/>
            </a:pPr>
            <a:r>
              <a:rPr lang="en-GB" sz="1200">
                <a:solidFill>
                  <a:srgbClr val="000000"/>
                </a:solidFill>
                <a:latin typeface="Arial Narrow"/>
                <a:ea typeface="Arial Narrow"/>
                <a:cs typeface="Arial Narrow"/>
                <a:sym typeface="Arial Narrow"/>
              </a:rPr>
              <a:t>Communication skill enhancement training would be arranged for the housekeeping staff to improve their communication skill with the guests. </a:t>
            </a:r>
            <a:endParaRPr sz="1200">
              <a:solidFill>
                <a:srgbClr val="000000"/>
              </a:solidFill>
              <a:latin typeface="Arial Narrow"/>
              <a:ea typeface="Arial Narrow"/>
              <a:cs typeface="Arial Narrow"/>
              <a:sym typeface="Arial Narrow"/>
            </a:endParaRPr>
          </a:p>
          <a:p>
            <a:pPr marL="914400" lvl="0" indent="-299085" algn="just" rtl="0">
              <a:lnSpc>
                <a:spcPct val="100000"/>
              </a:lnSpc>
              <a:spcBef>
                <a:spcPts val="0"/>
              </a:spcBef>
              <a:spcAft>
                <a:spcPts val="0"/>
              </a:spcAft>
              <a:buClr>
                <a:srgbClr val="000000"/>
              </a:buClr>
              <a:buSzPct val="100000"/>
              <a:buFont typeface="Arial Narrow"/>
              <a:buChar char="●"/>
            </a:pPr>
            <a:r>
              <a:rPr lang="en-GB" sz="1200">
                <a:solidFill>
                  <a:srgbClr val="000000"/>
                </a:solidFill>
                <a:latin typeface="Arial Narrow"/>
                <a:ea typeface="Arial Narrow"/>
                <a:cs typeface="Arial Narrow"/>
                <a:sym typeface="Arial Narrow"/>
              </a:rPr>
              <a:t>Housekeeping staff need to communicate with supervisors, team members and guests or residents every day.</a:t>
            </a:r>
            <a:endParaRPr sz="1200">
              <a:solidFill>
                <a:srgbClr val="000000"/>
              </a:solidFill>
              <a:latin typeface="Arial Narrow"/>
              <a:ea typeface="Arial Narrow"/>
              <a:cs typeface="Arial Narrow"/>
              <a:sym typeface="Arial Narrow"/>
            </a:endParaRPr>
          </a:p>
          <a:p>
            <a:pPr marL="914400" lvl="0" indent="-299085" algn="just" rtl="0">
              <a:lnSpc>
                <a:spcPct val="100000"/>
              </a:lnSpc>
              <a:spcBef>
                <a:spcPts val="0"/>
              </a:spcBef>
              <a:spcAft>
                <a:spcPts val="0"/>
              </a:spcAft>
              <a:buClr>
                <a:srgbClr val="000000"/>
              </a:buClr>
              <a:buSzPct val="100000"/>
              <a:buFont typeface="Arial Narrow"/>
              <a:buChar char="●"/>
            </a:pPr>
            <a:r>
              <a:rPr lang="en-GB" sz="1200">
                <a:solidFill>
                  <a:srgbClr val="000000"/>
                </a:solidFill>
                <a:latin typeface="Arial Narrow"/>
                <a:ea typeface="Arial Narrow"/>
                <a:cs typeface="Arial Narrow"/>
                <a:sym typeface="Arial Narrow"/>
              </a:rPr>
              <a:t>Good communication skills training would help them to improve their customer service ability and also enhance their team collaboration approach (Batten </a:t>
            </a:r>
            <a:r>
              <a:rPr lang="en-GB" sz="1200" i="1">
                <a:solidFill>
                  <a:srgbClr val="000000"/>
                </a:solidFill>
                <a:latin typeface="Arial Narrow"/>
                <a:ea typeface="Arial Narrow"/>
                <a:cs typeface="Arial Narrow"/>
                <a:sym typeface="Arial Narrow"/>
              </a:rPr>
              <a:t>et al.</a:t>
            </a:r>
            <a:r>
              <a:rPr lang="en-GB" sz="1200">
                <a:solidFill>
                  <a:srgbClr val="000000"/>
                </a:solidFill>
                <a:latin typeface="Arial Narrow"/>
                <a:ea typeface="Arial Narrow"/>
                <a:cs typeface="Arial Narrow"/>
                <a:sym typeface="Arial Narrow"/>
              </a:rPr>
              <a:t> 2023).</a:t>
            </a:r>
            <a:endParaRPr sz="1200">
              <a:solidFill>
                <a:srgbClr val="000000"/>
              </a:solidFill>
              <a:latin typeface="Arial Narrow"/>
              <a:ea typeface="Arial Narrow"/>
              <a:cs typeface="Arial Narrow"/>
              <a:sym typeface="Arial Narrow"/>
            </a:endParaRPr>
          </a:p>
          <a:p>
            <a:pPr marL="914400" lvl="0" indent="-299085" algn="just" rtl="0">
              <a:lnSpc>
                <a:spcPct val="100000"/>
              </a:lnSpc>
              <a:spcBef>
                <a:spcPts val="0"/>
              </a:spcBef>
              <a:spcAft>
                <a:spcPts val="0"/>
              </a:spcAft>
              <a:buClr>
                <a:srgbClr val="000000"/>
              </a:buClr>
              <a:buSzPct val="100000"/>
              <a:buFont typeface="Arial Narrow"/>
              <a:buChar char="●"/>
            </a:pPr>
            <a:r>
              <a:rPr lang="en-GB" sz="1200">
                <a:solidFill>
                  <a:srgbClr val="000000"/>
                </a:solidFill>
                <a:latin typeface="Arial Narrow"/>
                <a:ea typeface="Arial Narrow"/>
                <a:cs typeface="Arial Narrow"/>
                <a:sym typeface="Arial Narrow"/>
              </a:rPr>
              <a:t>Role-playing training would help the staff to communicate within different scenarios (Aggarwal </a:t>
            </a:r>
            <a:r>
              <a:rPr lang="en-GB" sz="1200" i="1">
                <a:solidFill>
                  <a:srgbClr val="000000"/>
                </a:solidFill>
                <a:latin typeface="Arial Narrow"/>
                <a:ea typeface="Arial Narrow"/>
                <a:cs typeface="Arial Narrow"/>
                <a:sym typeface="Arial Narrow"/>
              </a:rPr>
              <a:t>et al.</a:t>
            </a:r>
            <a:r>
              <a:rPr lang="en-GB" sz="1200">
                <a:solidFill>
                  <a:srgbClr val="000000"/>
                </a:solidFill>
                <a:latin typeface="Arial Narrow"/>
                <a:ea typeface="Arial Narrow"/>
                <a:cs typeface="Arial Narrow"/>
                <a:sym typeface="Arial Narrow"/>
              </a:rPr>
              <a:t> 2021).</a:t>
            </a:r>
            <a:endParaRPr sz="1200">
              <a:solidFill>
                <a:srgbClr val="000000"/>
              </a:solidFill>
              <a:latin typeface="Arial Narrow"/>
              <a:ea typeface="Arial Narrow"/>
              <a:cs typeface="Arial Narrow"/>
              <a:sym typeface="Arial Narrow"/>
            </a:endParaRPr>
          </a:p>
          <a:p>
            <a:pPr marL="914400" lvl="0" indent="-299085" algn="just" rtl="0">
              <a:lnSpc>
                <a:spcPct val="100000"/>
              </a:lnSpc>
              <a:spcBef>
                <a:spcPts val="0"/>
              </a:spcBef>
              <a:spcAft>
                <a:spcPts val="0"/>
              </a:spcAft>
              <a:buClr>
                <a:srgbClr val="000000"/>
              </a:buClr>
              <a:buSzPct val="100000"/>
              <a:buFont typeface="Arial Narrow"/>
              <a:buChar char="●"/>
            </a:pPr>
            <a:r>
              <a:rPr lang="en-GB" sz="1200">
                <a:solidFill>
                  <a:srgbClr val="000000"/>
                </a:solidFill>
                <a:latin typeface="Arial Narrow"/>
                <a:ea typeface="Arial Narrow"/>
                <a:cs typeface="Arial Narrow"/>
                <a:sym typeface="Arial Narrow"/>
              </a:rPr>
              <a:t>Debate competition would be helpful for the staff to train them in communication skills and it would help to gain confidence. </a:t>
            </a:r>
            <a:endParaRPr sz="1200">
              <a:solidFill>
                <a:srgbClr val="000000"/>
              </a:solidFill>
              <a:latin typeface="Arial Narrow"/>
              <a:ea typeface="Arial Narrow"/>
              <a:cs typeface="Arial Narrow"/>
              <a:sym typeface="Arial Narrow"/>
            </a:endParaRPr>
          </a:p>
          <a:p>
            <a:pPr marL="0" lvl="0" indent="0" algn="l" rtl="0">
              <a:spcBef>
                <a:spcPts val="0"/>
              </a:spcBef>
              <a:spcAft>
                <a:spcPts val="1200"/>
              </a:spcAft>
              <a:buNone/>
            </a:pPr>
            <a:endParaRPr/>
          </a:p>
        </p:txBody>
      </p:sp>
      <p:pic>
        <p:nvPicPr>
          <p:cNvPr id="115" name="Google Shape;115;p17"/>
          <p:cNvPicPr preferRelativeResize="0"/>
          <p:nvPr/>
        </p:nvPicPr>
        <p:blipFill>
          <a:blip r:embed="rId3">
            <a:alphaModFix/>
          </a:blip>
          <a:stretch>
            <a:fillRect/>
          </a:stretch>
        </p:blipFill>
        <p:spPr>
          <a:xfrm>
            <a:off x="311700" y="1991825"/>
            <a:ext cx="3714299" cy="2675876"/>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18"/>
          <p:cNvSpPr txBox="1">
            <a:spLocks noGrp="1"/>
          </p:cNvSpPr>
          <p:nvPr>
            <p:ph type="title"/>
          </p:nvPr>
        </p:nvSpPr>
        <p:spPr>
          <a:xfrm>
            <a:off x="729450" y="1318650"/>
            <a:ext cx="7688700" cy="535200"/>
          </a:xfrm>
          <a:prstGeom prst="rect">
            <a:avLst/>
          </a:prstGeom>
          <a:solidFill>
            <a:schemeClr val="dk1"/>
          </a:solidFill>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sz="2400" b="1" dirty="0">
                <a:solidFill>
                  <a:schemeClr val="lt1"/>
                </a:solidFill>
                <a:latin typeface="Arial Narrow"/>
                <a:ea typeface="Arial Narrow"/>
                <a:cs typeface="Arial Narrow"/>
                <a:sym typeface="Arial Narrow"/>
              </a:rPr>
              <a:t>Skill development training</a:t>
            </a:r>
            <a:endParaRPr sz="2400" dirty="0">
              <a:solidFill>
                <a:schemeClr val="lt1"/>
              </a:solidFill>
              <a:latin typeface="Arial Narrow"/>
              <a:ea typeface="Arial Narrow"/>
              <a:cs typeface="Arial Narrow"/>
              <a:sym typeface="Arial Narrow"/>
            </a:endParaRPr>
          </a:p>
          <a:p>
            <a:pPr marL="0" lvl="0" indent="0" algn="ctr" rtl="0">
              <a:spcBef>
                <a:spcPts val="0"/>
              </a:spcBef>
              <a:spcAft>
                <a:spcPts val="0"/>
              </a:spcAft>
              <a:buNone/>
            </a:pPr>
            <a:endParaRPr sz="2400" b="1" dirty="0">
              <a:solidFill>
                <a:schemeClr val="lt1"/>
              </a:solidFill>
              <a:latin typeface="Times New Roman"/>
              <a:ea typeface="Times New Roman"/>
              <a:cs typeface="Times New Roman"/>
              <a:sym typeface="Times New Roman"/>
            </a:endParaRPr>
          </a:p>
        </p:txBody>
      </p:sp>
      <p:sp>
        <p:nvSpPr>
          <p:cNvPr id="121" name="Google Shape;121;p18"/>
          <p:cNvSpPr txBox="1">
            <a:spLocks noGrp="1"/>
          </p:cNvSpPr>
          <p:nvPr>
            <p:ph type="body" idx="1"/>
          </p:nvPr>
        </p:nvSpPr>
        <p:spPr>
          <a:xfrm>
            <a:off x="4079625" y="2016550"/>
            <a:ext cx="4260300" cy="2541600"/>
          </a:xfrm>
          <a:prstGeom prst="rect">
            <a:avLst/>
          </a:prstGeom>
        </p:spPr>
        <p:txBody>
          <a:bodyPr spcFirstLastPara="1" wrap="square" lIns="91425" tIns="91425" rIns="91425" bIns="91425" anchor="t" anchorCtr="0">
            <a:normAutofit/>
          </a:bodyPr>
          <a:lstStyle/>
          <a:p>
            <a:pPr marL="457200" lvl="0" indent="-304800" algn="just" rtl="0">
              <a:lnSpc>
                <a:spcPct val="100000"/>
              </a:lnSpc>
              <a:spcBef>
                <a:spcPts val="0"/>
              </a:spcBef>
              <a:spcAft>
                <a:spcPts val="0"/>
              </a:spcAft>
              <a:buClr>
                <a:srgbClr val="000000"/>
              </a:buClr>
              <a:buSzPts val="1200"/>
              <a:buFont typeface="Arial Narrow"/>
              <a:buChar char="●"/>
            </a:pPr>
            <a:r>
              <a:rPr lang="en-GB" sz="1200">
                <a:solidFill>
                  <a:srgbClr val="000000"/>
                </a:solidFill>
                <a:latin typeface="Arial Narrow"/>
                <a:ea typeface="Arial Narrow"/>
                <a:cs typeface="Arial Narrow"/>
                <a:sym typeface="Arial Narrow"/>
              </a:rPr>
              <a:t>Time management skill training would help the staff to be more active and organised towards their day-to-day work. </a:t>
            </a:r>
            <a:endParaRPr sz="1200">
              <a:solidFill>
                <a:srgbClr val="000000"/>
              </a:solidFill>
              <a:latin typeface="Arial Narrow"/>
              <a:ea typeface="Arial Narrow"/>
              <a:cs typeface="Arial Narrow"/>
              <a:sym typeface="Arial Narrow"/>
            </a:endParaRPr>
          </a:p>
          <a:p>
            <a:pPr marL="457200" lvl="0" indent="-304800" algn="just" rtl="0">
              <a:lnSpc>
                <a:spcPct val="100000"/>
              </a:lnSpc>
              <a:spcBef>
                <a:spcPts val="0"/>
              </a:spcBef>
              <a:spcAft>
                <a:spcPts val="0"/>
              </a:spcAft>
              <a:buClr>
                <a:srgbClr val="000000"/>
              </a:buClr>
              <a:buSzPts val="1200"/>
              <a:buFont typeface="Arial Narrow"/>
              <a:buChar char="●"/>
            </a:pPr>
            <a:r>
              <a:rPr lang="en-GB" sz="1200">
                <a:solidFill>
                  <a:srgbClr val="000000"/>
                </a:solidFill>
                <a:latin typeface="Arial Narrow"/>
                <a:ea typeface="Arial Narrow"/>
                <a:cs typeface="Arial Narrow"/>
                <a:sym typeface="Arial Narrow"/>
              </a:rPr>
              <a:t>Formation of a to-do list for everyday help staff to achieve their target on time. </a:t>
            </a:r>
            <a:endParaRPr sz="1200">
              <a:solidFill>
                <a:srgbClr val="000000"/>
              </a:solidFill>
              <a:latin typeface="Arial Narrow"/>
              <a:ea typeface="Arial Narrow"/>
              <a:cs typeface="Arial Narrow"/>
              <a:sym typeface="Arial Narrow"/>
            </a:endParaRPr>
          </a:p>
          <a:p>
            <a:pPr marL="457200" lvl="0" indent="-304800" algn="just" rtl="0">
              <a:lnSpc>
                <a:spcPct val="100000"/>
              </a:lnSpc>
              <a:spcBef>
                <a:spcPts val="0"/>
              </a:spcBef>
              <a:spcAft>
                <a:spcPts val="0"/>
              </a:spcAft>
              <a:buClr>
                <a:srgbClr val="000000"/>
              </a:buClr>
              <a:buSzPts val="1200"/>
              <a:buFont typeface="Arial Narrow"/>
              <a:buChar char="●"/>
            </a:pPr>
            <a:r>
              <a:rPr lang="en-GB" sz="1200">
                <a:solidFill>
                  <a:srgbClr val="000000"/>
                </a:solidFill>
                <a:latin typeface="Arial Narrow"/>
                <a:ea typeface="Arial Narrow"/>
                <a:cs typeface="Arial Narrow"/>
                <a:sym typeface="Arial Narrow"/>
              </a:rPr>
              <a:t>A time-blocking approach would be helpful for blocking a particular time for a set of work that would provide a fixed time target for a piece of work. </a:t>
            </a:r>
            <a:endParaRPr sz="1200">
              <a:solidFill>
                <a:srgbClr val="000000"/>
              </a:solidFill>
              <a:latin typeface="Arial Narrow"/>
              <a:ea typeface="Arial Narrow"/>
              <a:cs typeface="Arial Narrow"/>
              <a:sym typeface="Arial Narrow"/>
            </a:endParaRPr>
          </a:p>
          <a:p>
            <a:pPr marL="457200" lvl="0" indent="-304800" algn="just" rtl="0">
              <a:lnSpc>
                <a:spcPct val="100000"/>
              </a:lnSpc>
              <a:spcBef>
                <a:spcPts val="0"/>
              </a:spcBef>
              <a:spcAft>
                <a:spcPts val="0"/>
              </a:spcAft>
              <a:buClr>
                <a:srgbClr val="000000"/>
              </a:buClr>
              <a:buSzPts val="1200"/>
              <a:buFont typeface="Arial Narrow"/>
              <a:buChar char="●"/>
            </a:pPr>
            <a:r>
              <a:rPr lang="en-GB" sz="1200">
                <a:solidFill>
                  <a:srgbClr val="000000"/>
                </a:solidFill>
                <a:latin typeface="Arial Narrow"/>
                <a:ea typeface="Arial Narrow"/>
                <a:cs typeface="Arial Narrow"/>
                <a:sym typeface="Arial Narrow"/>
              </a:rPr>
              <a:t>Pomodoro Technique can be used where 25 minutes of task followed by a 5 minutes of essential break (Burton, 2016). </a:t>
            </a:r>
            <a:endParaRPr sz="1200">
              <a:solidFill>
                <a:srgbClr val="000000"/>
              </a:solidFill>
              <a:latin typeface="Arial Narrow"/>
              <a:ea typeface="Arial Narrow"/>
              <a:cs typeface="Arial Narrow"/>
              <a:sym typeface="Arial Narrow"/>
            </a:endParaRPr>
          </a:p>
          <a:p>
            <a:pPr marL="0" lvl="0" indent="0" algn="l" rtl="0">
              <a:spcBef>
                <a:spcPts val="0"/>
              </a:spcBef>
              <a:spcAft>
                <a:spcPts val="1200"/>
              </a:spcAft>
              <a:buNone/>
            </a:pPr>
            <a:endParaRPr/>
          </a:p>
        </p:txBody>
      </p:sp>
      <p:pic>
        <p:nvPicPr>
          <p:cNvPr id="122" name="Google Shape;122;p18"/>
          <p:cNvPicPr preferRelativeResize="0"/>
          <p:nvPr/>
        </p:nvPicPr>
        <p:blipFill>
          <a:blip r:embed="rId3">
            <a:alphaModFix/>
          </a:blip>
          <a:stretch>
            <a:fillRect/>
          </a:stretch>
        </p:blipFill>
        <p:spPr>
          <a:xfrm>
            <a:off x="482000" y="1853850"/>
            <a:ext cx="3597625" cy="28670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19"/>
          <p:cNvSpPr txBox="1">
            <a:spLocks noGrp="1"/>
          </p:cNvSpPr>
          <p:nvPr>
            <p:ph type="title"/>
          </p:nvPr>
        </p:nvSpPr>
        <p:spPr>
          <a:xfrm>
            <a:off x="729450" y="1318650"/>
            <a:ext cx="7688700" cy="535200"/>
          </a:xfrm>
          <a:prstGeom prst="rect">
            <a:avLst/>
          </a:prstGeom>
          <a:solidFill>
            <a:schemeClr val="dk1"/>
          </a:solidFill>
        </p:spPr>
        <p:txBody>
          <a:bodyPr spcFirstLastPara="1" wrap="square" lIns="91425" tIns="91425" rIns="91425" bIns="91425" anchor="t" anchorCtr="0">
            <a:noAutofit/>
          </a:bodyPr>
          <a:lstStyle/>
          <a:p>
            <a:pPr marL="0" lvl="0" indent="0" algn="ctr" rtl="0">
              <a:spcBef>
                <a:spcPts val="0"/>
              </a:spcBef>
              <a:spcAft>
                <a:spcPts val="0"/>
              </a:spcAft>
              <a:buNone/>
            </a:pPr>
            <a:r>
              <a:rPr lang="en-GB" sz="2400" b="1" dirty="0">
                <a:solidFill>
                  <a:schemeClr val="lt1"/>
                </a:solidFill>
                <a:latin typeface="Arial Narrow"/>
                <a:ea typeface="Arial Narrow"/>
                <a:cs typeface="Arial Narrow"/>
                <a:sym typeface="Arial Narrow"/>
              </a:rPr>
              <a:t>Skill development training </a:t>
            </a:r>
            <a:endParaRPr sz="2400" dirty="0">
              <a:solidFill>
                <a:schemeClr val="lt1"/>
              </a:solidFill>
              <a:latin typeface="Arial Narrow"/>
              <a:ea typeface="Arial Narrow"/>
              <a:cs typeface="Arial Narrow"/>
              <a:sym typeface="Arial Narrow"/>
            </a:endParaRPr>
          </a:p>
          <a:p>
            <a:pPr marL="0" lvl="0" indent="0" algn="ctr" rtl="0">
              <a:spcBef>
                <a:spcPts val="0"/>
              </a:spcBef>
              <a:spcAft>
                <a:spcPts val="0"/>
              </a:spcAft>
              <a:buNone/>
            </a:pPr>
            <a:endParaRPr sz="2400" b="1" dirty="0">
              <a:solidFill>
                <a:schemeClr val="lt1"/>
              </a:solidFill>
              <a:latin typeface="Times New Roman"/>
              <a:ea typeface="Times New Roman"/>
              <a:cs typeface="Times New Roman"/>
              <a:sym typeface="Times New Roman"/>
            </a:endParaRPr>
          </a:p>
        </p:txBody>
      </p:sp>
      <p:sp>
        <p:nvSpPr>
          <p:cNvPr id="128" name="Google Shape;128;p19"/>
          <p:cNvSpPr txBox="1"/>
          <p:nvPr/>
        </p:nvSpPr>
        <p:spPr>
          <a:xfrm>
            <a:off x="499700" y="1448175"/>
            <a:ext cx="3260700" cy="2847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a:latin typeface="Roboto"/>
              <a:ea typeface="Roboto"/>
              <a:cs typeface="Roboto"/>
              <a:sym typeface="Roboto"/>
            </a:endParaRPr>
          </a:p>
        </p:txBody>
      </p:sp>
      <p:pic>
        <p:nvPicPr>
          <p:cNvPr id="129" name="Google Shape;129;p19"/>
          <p:cNvPicPr preferRelativeResize="0"/>
          <p:nvPr/>
        </p:nvPicPr>
        <p:blipFill>
          <a:blip r:embed="rId3">
            <a:alphaModFix/>
          </a:blip>
          <a:stretch>
            <a:fillRect/>
          </a:stretch>
        </p:blipFill>
        <p:spPr>
          <a:xfrm>
            <a:off x="871850" y="2223350"/>
            <a:ext cx="3934075" cy="2627962"/>
          </a:xfrm>
          <a:prstGeom prst="rect">
            <a:avLst/>
          </a:prstGeom>
          <a:noFill/>
          <a:ln>
            <a:noFill/>
          </a:ln>
        </p:spPr>
      </p:pic>
      <p:sp>
        <p:nvSpPr>
          <p:cNvPr id="130" name="Google Shape;130;p19"/>
          <p:cNvSpPr txBox="1"/>
          <p:nvPr/>
        </p:nvSpPr>
        <p:spPr>
          <a:xfrm>
            <a:off x="5071725" y="2275375"/>
            <a:ext cx="3346500" cy="2575800"/>
          </a:xfrm>
          <a:prstGeom prst="rect">
            <a:avLst/>
          </a:prstGeom>
          <a:noFill/>
          <a:ln>
            <a:noFill/>
          </a:ln>
        </p:spPr>
        <p:txBody>
          <a:bodyPr spcFirstLastPara="1" wrap="square" lIns="91425" tIns="91425" rIns="91425" bIns="91425" anchor="t" anchorCtr="0">
            <a:noAutofit/>
          </a:bodyPr>
          <a:lstStyle/>
          <a:p>
            <a:pPr marL="457200" lvl="0" indent="-304800" algn="just" rtl="0">
              <a:spcBef>
                <a:spcPts val="0"/>
              </a:spcBef>
              <a:spcAft>
                <a:spcPts val="0"/>
              </a:spcAft>
              <a:buSzPts val="1200"/>
              <a:buFont typeface="Arial Narrow"/>
              <a:buChar char="●"/>
            </a:pPr>
            <a:r>
              <a:rPr lang="en-GB" sz="1200">
                <a:latin typeface="Arial Narrow"/>
                <a:ea typeface="Arial Narrow"/>
                <a:cs typeface="Arial Narrow"/>
                <a:sym typeface="Arial Narrow"/>
              </a:rPr>
              <a:t>Problem-solving skill is important for the housekeeping staff to mitigate any issues regarding guest management or within the team (Whiting and Symon, 2020).</a:t>
            </a:r>
            <a:endParaRPr sz="1200">
              <a:latin typeface="Arial Narrow"/>
              <a:ea typeface="Arial Narrow"/>
              <a:cs typeface="Arial Narrow"/>
              <a:sym typeface="Arial Narrow"/>
            </a:endParaRPr>
          </a:p>
          <a:p>
            <a:pPr marL="457200" lvl="0" indent="-304800" algn="just" rtl="0">
              <a:spcBef>
                <a:spcPts val="0"/>
              </a:spcBef>
              <a:spcAft>
                <a:spcPts val="0"/>
              </a:spcAft>
              <a:buSzPts val="1200"/>
              <a:buFont typeface="Arial Narrow"/>
              <a:buChar char="●"/>
            </a:pPr>
            <a:r>
              <a:rPr lang="en-GB" sz="1200">
                <a:latin typeface="Arial Narrow"/>
                <a:ea typeface="Arial Narrow"/>
                <a:cs typeface="Arial Narrow"/>
                <a:sym typeface="Arial Narrow"/>
              </a:rPr>
              <a:t>Root Cause Analysis would help to find and access the main cause behind the issue rather than just identify the symptoms related to the issue. </a:t>
            </a:r>
            <a:endParaRPr sz="1200">
              <a:latin typeface="Arial Narrow"/>
              <a:ea typeface="Arial Narrow"/>
              <a:cs typeface="Arial Narrow"/>
              <a:sym typeface="Arial Narrow"/>
            </a:endParaRPr>
          </a:p>
          <a:p>
            <a:pPr marL="457200" lvl="0" indent="-304800" algn="just" rtl="0">
              <a:spcBef>
                <a:spcPts val="0"/>
              </a:spcBef>
              <a:spcAft>
                <a:spcPts val="0"/>
              </a:spcAft>
              <a:buSzPts val="1200"/>
              <a:buFont typeface="Arial Narrow"/>
              <a:buChar char="●"/>
            </a:pPr>
            <a:r>
              <a:rPr lang="en-GB" sz="1200">
                <a:latin typeface="Arial Narrow"/>
                <a:ea typeface="Arial Narrow"/>
                <a:cs typeface="Arial Narrow"/>
                <a:sym typeface="Arial Narrow"/>
              </a:rPr>
              <a:t>Brainstorming sessions within the team would generate multiple solution ideas regarding the solving of a problem </a:t>
            </a:r>
            <a:endParaRPr sz="1200">
              <a:latin typeface="Arial Narrow"/>
              <a:ea typeface="Arial Narrow"/>
              <a:cs typeface="Arial Narrow"/>
              <a:sym typeface="Arial Narrow"/>
            </a:endParaRPr>
          </a:p>
          <a:p>
            <a:pPr marL="457200" lvl="0" indent="-304800" algn="just" rtl="0">
              <a:spcBef>
                <a:spcPts val="0"/>
              </a:spcBef>
              <a:spcAft>
                <a:spcPts val="0"/>
              </a:spcAft>
              <a:buSzPts val="1200"/>
              <a:buFont typeface="Arial Narrow"/>
              <a:buChar char="●"/>
            </a:pPr>
            <a:r>
              <a:rPr lang="en-GB" sz="1200">
                <a:latin typeface="Arial Narrow"/>
                <a:ea typeface="Arial Narrow"/>
                <a:cs typeface="Arial Narrow"/>
                <a:sym typeface="Arial Narrow"/>
              </a:rPr>
              <a:t>Team collaboration is required to solve a problem more effectively and enthusiastically. </a:t>
            </a:r>
            <a:endParaRPr>
              <a:latin typeface="Lato"/>
              <a:ea typeface="Lato"/>
              <a:cs typeface="Lato"/>
              <a:sym typeface="Lato"/>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20"/>
          <p:cNvSpPr txBox="1">
            <a:spLocks noGrp="1"/>
          </p:cNvSpPr>
          <p:nvPr>
            <p:ph type="title"/>
          </p:nvPr>
        </p:nvSpPr>
        <p:spPr>
          <a:xfrm>
            <a:off x="729450" y="1318650"/>
            <a:ext cx="7688700" cy="535200"/>
          </a:xfrm>
          <a:prstGeom prst="rect">
            <a:avLst/>
          </a:prstGeom>
          <a:solidFill>
            <a:schemeClr val="dk1"/>
          </a:solidFill>
        </p:spPr>
        <p:txBody>
          <a:bodyPr spcFirstLastPara="1" wrap="square" lIns="91425" tIns="91425" rIns="91425" bIns="91425" anchor="t" anchorCtr="0">
            <a:noAutofit/>
          </a:bodyPr>
          <a:lstStyle/>
          <a:p>
            <a:pPr marL="0" lvl="0" indent="0" algn="ctr" rtl="0">
              <a:spcBef>
                <a:spcPts val="0"/>
              </a:spcBef>
              <a:spcAft>
                <a:spcPts val="0"/>
              </a:spcAft>
              <a:buNone/>
            </a:pPr>
            <a:r>
              <a:rPr lang="en-GB" sz="2400" b="1" dirty="0">
                <a:solidFill>
                  <a:schemeClr val="lt1"/>
                </a:solidFill>
                <a:latin typeface="Arial Narrow"/>
                <a:ea typeface="Arial Narrow"/>
                <a:cs typeface="Arial Narrow"/>
                <a:sym typeface="Arial Narrow"/>
              </a:rPr>
              <a:t>Skill development training</a:t>
            </a:r>
            <a:endParaRPr sz="2400" dirty="0">
              <a:solidFill>
                <a:schemeClr val="lt1"/>
              </a:solidFill>
              <a:latin typeface="Arial Narrow"/>
              <a:ea typeface="Arial Narrow"/>
              <a:cs typeface="Arial Narrow"/>
              <a:sym typeface="Arial Narrow"/>
            </a:endParaRPr>
          </a:p>
          <a:p>
            <a:pPr marL="0" lvl="0" indent="0" algn="ctr" rtl="0">
              <a:spcBef>
                <a:spcPts val="0"/>
              </a:spcBef>
              <a:spcAft>
                <a:spcPts val="0"/>
              </a:spcAft>
              <a:buNone/>
            </a:pPr>
            <a:endParaRPr sz="2400" b="1" dirty="0">
              <a:solidFill>
                <a:schemeClr val="lt1"/>
              </a:solidFill>
              <a:latin typeface="Times New Roman"/>
              <a:ea typeface="Times New Roman"/>
              <a:cs typeface="Times New Roman"/>
              <a:sym typeface="Times New Roman"/>
            </a:endParaRPr>
          </a:p>
        </p:txBody>
      </p:sp>
      <p:pic>
        <p:nvPicPr>
          <p:cNvPr id="137" name="Google Shape;137;p20"/>
          <p:cNvPicPr preferRelativeResize="0"/>
          <p:nvPr/>
        </p:nvPicPr>
        <p:blipFill>
          <a:blip r:embed="rId3">
            <a:alphaModFix/>
          </a:blip>
          <a:stretch>
            <a:fillRect/>
          </a:stretch>
        </p:blipFill>
        <p:spPr>
          <a:xfrm>
            <a:off x="847050" y="2091725"/>
            <a:ext cx="3572550" cy="2477150"/>
          </a:xfrm>
          <a:prstGeom prst="rect">
            <a:avLst/>
          </a:prstGeom>
          <a:noFill/>
          <a:ln>
            <a:noFill/>
          </a:ln>
        </p:spPr>
      </p:pic>
      <p:sp>
        <p:nvSpPr>
          <p:cNvPr id="138" name="Google Shape;138;p20"/>
          <p:cNvSpPr txBox="1"/>
          <p:nvPr/>
        </p:nvSpPr>
        <p:spPr>
          <a:xfrm>
            <a:off x="4572000" y="2036700"/>
            <a:ext cx="4079400" cy="2587200"/>
          </a:xfrm>
          <a:prstGeom prst="rect">
            <a:avLst/>
          </a:prstGeom>
          <a:noFill/>
          <a:ln>
            <a:noFill/>
          </a:ln>
        </p:spPr>
        <p:txBody>
          <a:bodyPr spcFirstLastPara="1" wrap="square" lIns="91425" tIns="91425" rIns="91425" bIns="91425" anchor="t" anchorCtr="0">
            <a:noAutofit/>
          </a:bodyPr>
          <a:lstStyle/>
          <a:p>
            <a:pPr marL="457200" lvl="0" indent="-304800" algn="just" rtl="0">
              <a:spcBef>
                <a:spcPts val="0"/>
              </a:spcBef>
              <a:spcAft>
                <a:spcPts val="0"/>
              </a:spcAft>
              <a:buSzPts val="1200"/>
              <a:buFont typeface="Arial Narrow"/>
              <a:buChar char="●"/>
            </a:pPr>
            <a:r>
              <a:rPr lang="en-GB" sz="1200">
                <a:latin typeface="Arial Narrow"/>
                <a:ea typeface="Arial Narrow"/>
                <a:cs typeface="Arial Narrow"/>
                <a:sym typeface="Arial Narrow"/>
              </a:rPr>
              <a:t>Multitasking skill is required for housekeeping staff as they would be involved with cleaning and inspection, restocking, maintenance issues, inventory management, guest handling and many others (Crews and Russ, 2020). </a:t>
            </a:r>
            <a:endParaRPr sz="1200">
              <a:latin typeface="Arial Narrow"/>
              <a:ea typeface="Arial Narrow"/>
              <a:cs typeface="Arial Narrow"/>
              <a:sym typeface="Arial Narrow"/>
            </a:endParaRPr>
          </a:p>
          <a:p>
            <a:pPr marL="457200" lvl="0" indent="-304800" algn="just" rtl="0">
              <a:spcBef>
                <a:spcPts val="0"/>
              </a:spcBef>
              <a:spcAft>
                <a:spcPts val="0"/>
              </a:spcAft>
              <a:buSzPts val="1200"/>
              <a:buFont typeface="Arial Narrow"/>
              <a:buChar char="●"/>
            </a:pPr>
            <a:r>
              <a:rPr lang="en-GB" sz="1200">
                <a:latin typeface="Arial Narrow"/>
                <a:ea typeface="Arial Narrow"/>
                <a:cs typeface="Arial Narrow"/>
                <a:sym typeface="Arial Narrow"/>
              </a:rPr>
              <a:t>A task segmentation approach would be followed that would break the entire task into manageable and small components.</a:t>
            </a:r>
            <a:endParaRPr sz="1200">
              <a:latin typeface="Arial Narrow"/>
              <a:ea typeface="Arial Narrow"/>
              <a:cs typeface="Arial Narrow"/>
              <a:sym typeface="Arial Narrow"/>
            </a:endParaRPr>
          </a:p>
          <a:p>
            <a:pPr marL="457200" lvl="0" indent="-304800" algn="just" rtl="0">
              <a:spcBef>
                <a:spcPts val="0"/>
              </a:spcBef>
              <a:spcAft>
                <a:spcPts val="0"/>
              </a:spcAft>
              <a:buSzPts val="1200"/>
              <a:buFont typeface="Arial Narrow"/>
              <a:buChar char="●"/>
            </a:pPr>
            <a:r>
              <a:rPr lang="en-GB" sz="1200">
                <a:latin typeface="Arial Narrow"/>
                <a:ea typeface="Arial Narrow"/>
                <a:cs typeface="Arial Narrow"/>
                <a:sym typeface="Arial Narrow"/>
              </a:rPr>
              <a:t>Setting up expectations for each task would be helpful for multitasking.  </a:t>
            </a:r>
            <a:endParaRPr sz="1200">
              <a:latin typeface="Arial Narrow"/>
              <a:ea typeface="Arial Narrow"/>
              <a:cs typeface="Arial Narrow"/>
              <a:sym typeface="Arial Narrow"/>
            </a:endParaRPr>
          </a:p>
          <a:p>
            <a:pPr marL="457200" lvl="0" indent="-304800" algn="just" rtl="0">
              <a:spcBef>
                <a:spcPts val="0"/>
              </a:spcBef>
              <a:spcAft>
                <a:spcPts val="0"/>
              </a:spcAft>
              <a:buSzPts val="1200"/>
              <a:buFont typeface="Arial Narrow"/>
              <a:buChar char="●"/>
            </a:pPr>
            <a:r>
              <a:rPr lang="en-GB" sz="1200">
                <a:latin typeface="Arial Narrow"/>
                <a:ea typeface="Arial Narrow"/>
                <a:cs typeface="Arial Narrow"/>
                <a:sym typeface="Arial Narrow"/>
              </a:rPr>
              <a:t>Setting up a time limit for each task would be helpful to do each task within the time. </a:t>
            </a:r>
            <a:endParaRPr sz="1200">
              <a:latin typeface="Arial Narrow"/>
              <a:ea typeface="Arial Narrow"/>
              <a:cs typeface="Arial Narrow"/>
              <a:sym typeface="Arial Narrow"/>
            </a:endParaRPr>
          </a:p>
          <a:p>
            <a:pPr marL="457200" lvl="0" indent="-304800" algn="just" rtl="0">
              <a:spcBef>
                <a:spcPts val="0"/>
              </a:spcBef>
              <a:spcAft>
                <a:spcPts val="0"/>
              </a:spcAft>
              <a:buSzPts val="1200"/>
              <a:buFont typeface="Arial Narrow"/>
              <a:buChar char="●"/>
            </a:pPr>
            <a:r>
              <a:rPr lang="en-GB" sz="1200">
                <a:latin typeface="Arial Narrow"/>
                <a:ea typeface="Arial Narrow"/>
                <a:cs typeface="Arial Narrow"/>
                <a:sym typeface="Arial Narrow"/>
              </a:rPr>
              <a:t>Stress management techniques adoption would be beneficial to handle multitasking for the housekeeping staff. </a:t>
            </a:r>
            <a:endParaRPr sz="1200">
              <a:latin typeface="Arial Narrow"/>
              <a:ea typeface="Arial Narrow"/>
              <a:cs typeface="Arial Narrow"/>
              <a:sym typeface="Arial Narrow"/>
            </a:endParaRPr>
          </a:p>
          <a:p>
            <a:pPr marL="0" lvl="0" indent="0" algn="just" rtl="0">
              <a:spcBef>
                <a:spcPts val="0"/>
              </a:spcBef>
              <a:spcAft>
                <a:spcPts val="0"/>
              </a:spcAft>
              <a:buNone/>
            </a:pPr>
            <a:endParaRPr>
              <a:latin typeface="Lato"/>
              <a:ea typeface="Lato"/>
              <a:cs typeface="Lato"/>
              <a:sym typeface="Lato"/>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21"/>
          <p:cNvSpPr txBox="1">
            <a:spLocks noGrp="1"/>
          </p:cNvSpPr>
          <p:nvPr>
            <p:ph type="title"/>
          </p:nvPr>
        </p:nvSpPr>
        <p:spPr>
          <a:xfrm>
            <a:off x="729450" y="1318650"/>
            <a:ext cx="7688700" cy="535200"/>
          </a:xfrm>
          <a:prstGeom prst="rect">
            <a:avLst/>
          </a:prstGeom>
          <a:solidFill>
            <a:schemeClr val="dk1"/>
          </a:solidFill>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sz="2400" b="1" dirty="0">
                <a:solidFill>
                  <a:schemeClr val="lt1"/>
                </a:solidFill>
                <a:latin typeface="Arial Narrow"/>
                <a:ea typeface="Arial Narrow"/>
                <a:cs typeface="Arial Narrow"/>
                <a:sym typeface="Arial Narrow"/>
              </a:rPr>
              <a:t> Health and safety procedure</a:t>
            </a:r>
            <a:endParaRPr sz="2400" dirty="0">
              <a:solidFill>
                <a:schemeClr val="lt1"/>
              </a:solidFill>
              <a:latin typeface="Arial Narrow"/>
              <a:ea typeface="Arial Narrow"/>
              <a:cs typeface="Arial Narrow"/>
              <a:sym typeface="Arial Narrow"/>
            </a:endParaRPr>
          </a:p>
        </p:txBody>
      </p:sp>
      <p:sp>
        <p:nvSpPr>
          <p:cNvPr id="144" name="Google Shape;144;p21"/>
          <p:cNvSpPr txBox="1">
            <a:spLocks noGrp="1"/>
          </p:cNvSpPr>
          <p:nvPr>
            <p:ph type="body" idx="1"/>
          </p:nvPr>
        </p:nvSpPr>
        <p:spPr>
          <a:xfrm>
            <a:off x="311700" y="1977900"/>
            <a:ext cx="4260300" cy="2591100"/>
          </a:xfrm>
          <a:prstGeom prst="rect">
            <a:avLst/>
          </a:prstGeom>
        </p:spPr>
        <p:txBody>
          <a:bodyPr spcFirstLastPara="1" wrap="square" lIns="91425" tIns="91425" rIns="91425" bIns="91425" anchor="t" anchorCtr="0">
            <a:normAutofit/>
          </a:bodyPr>
          <a:lstStyle/>
          <a:p>
            <a:pPr marL="457200" lvl="0" indent="-304800" algn="just" rtl="0">
              <a:lnSpc>
                <a:spcPct val="100000"/>
              </a:lnSpc>
              <a:spcBef>
                <a:spcPts val="0"/>
              </a:spcBef>
              <a:spcAft>
                <a:spcPts val="0"/>
              </a:spcAft>
              <a:buClr>
                <a:srgbClr val="000000"/>
              </a:buClr>
              <a:buSzPts val="1200"/>
              <a:buFont typeface="Arial Narrow"/>
              <a:buChar char="●"/>
            </a:pPr>
            <a:r>
              <a:rPr lang="en-GB" sz="1200">
                <a:solidFill>
                  <a:srgbClr val="000000"/>
                </a:solidFill>
                <a:latin typeface="Arial Narrow"/>
                <a:ea typeface="Arial Narrow"/>
                <a:cs typeface="Arial Narrow"/>
                <a:sym typeface="Arial Narrow"/>
              </a:rPr>
              <a:t>Personal hygiene and grooming should be maintained by the housekeeping staff in order to provide better guest service.</a:t>
            </a:r>
            <a:endParaRPr sz="1200">
              <a:solidFill>
                <a:srgbClr val="000000"/>
              </a:solidFill>
              <a:latin typeface="Arial Narrow"/>
              <a:ea typeface="Arial Narrow"/>
              <a:cs typeface="Arial Narrow"/>
              <a:sym typeface="Arial Narrow"/>
            </a:endParaRPr>
          </a:p>
          <a:p>
            <a:pPr marL="457200" lvl="0" indent="-304800" algn="just" rtl="0">
              <a:lnSpc>
                <a:spcPct val="100000"/>
              </a:lnSpc>
              <a:spcBef>
                <a:spcPts val="0"/>
              </a:spcBef>
              <a:spcAft>
                <a:spcPts val="0"/>
              </a:spcAft>
              <a:buClr>
                <a:srgbClr val="000000"/>
              </a:buClr>
              <a:buSzPts val="1200"/>
              <a:buFont typeface="Arial Narrow"/>
              <a:buChar char="●"/>
            </a:pPr>
            <a:r>
              <a:rPr lang="en-GB" sz="1200">
                <a:solidFill>
                  <a:srgbClr val="000000"/>
                </a:solidFill>
                <a:latin typeface="Arial Narrow"/>
                <a:ea typeface="Arial Narrow"/>
                <a:cs typeface="Arial Narrow"/>
                <a:sym typeface="Arial Narrow"/>
              </a:rPr>
              <a:t>Personal appearance policy should be maintained by the housekeeping staff including well-kept hair, clean hands, wearing a headscarf, clean nails, and limited jewellery and cosmetics during work (Raghubalan and Raghubalan, 2016).</a:t>
            </a:r>
            <a:endParaRPr sz="1200">
              <a:solidFill>
                <a:srgbClr val="000000"/>
              </a:solidFill>
              <a:latin typeface="Arial Narrow"/>
              <a:ea typeface="Arial Narrow"/>
              <a:cs typeface="Arial Narrow"/>
              <a:sym typeface="Arial Narrow"/>
            </a:endParaRPr>
          </a:p>
          <a:p>
            <a:pPr marL="457200" lvl="0" indent="-304800" algn="just" rtl="0">
              <a:lnSpc>
                <a:spcPct val="100000"/>
              </a:lnSpc>
              <a:spcBef>
                <a:spcPts val="0"/>
              </a:spcBef>
              <a:spcAft>
                <a:spcPts val="0"/>
              </a:spcAft>
              <a:buClr>
                <a:srgbClr val="000000"/>
              </a:buClr>
              <a:buSzPts val="1200"/>
              <a:buFont typeface="Arial Narrow"/>
              <a:buChar char="●"/>
            </a:pPr>
            <a:r>
              <a:rPr lang="en-GB" sz="1200">
                <a:solidFill>
                  <a:srgbClr val="000000"/>
                </a:solidFill>
                <a:latin typeface="Arial Narrow"/>
                <a:ea typeface="Arial Narrow"/>
                <a:cs typeface="Arial Narrow"/>
                <a:sym typeface="Arial Narrow"/>
              </a:rPr>
              <a:t>Cleaning agents like Washing-up liquids, disinfectants, toilet cleaners, bleach, sanitisers, and descalers should be used at the time of cleaning the room. </a:t>
            </a:r>
            <a:endParaRPr sz="1200">
              <a:solidFill>
                <a:srgbClr val="000000"/>
              </a:solidFill>
              <a:latin typeface="Arial Narrow"/>
              <a:ea typeface="Arial Narrow"/>
              <a:cs typeface="Arial Narrow"/>
              <a:sym typeface="Arial Narrow"/>
            </a:endParaRPr>
          </a:p>
          <a:p>
            <a:pPr marL="0" lvl="0" indent="0" algn="l" rtl="0">
              <a:spcBef>
                <a:spcPts val="0"/>
              </a:spcBef>
              <a:spcAft>
                <a:spcPts val="1200"/>
              </a:spcAft>
              <a:buNone/>
            </a:pPr>
            <a:endParaRPr/>
          </a:p>
        </p:txBody>
      </p:sp>
      <p:pic>
        <p:nvPicPr>
          <p:cNvPr id="145" name="Google Shape;145;p21"/>
          <p:cNvPicPr preferRelativeResize="0"/>
          <p:nvPr/>
        </p:nvPicPr>
        <p:blipFill>
          <a:blip r:embed="rId3">
            <a:alphaModFix/>
          </a:blip>
          <a:stretch>
            <a:fillRect/>
          </a:stretch>
        </p:blipFill>
        <p:spPr>
          <a:xfrm>
            <a:off x="4873950" y="1977900"/>
            <a:ext cx="3544200" cy="2365749"/>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22"/>
          <p:cNvSpPr txBox="1">
            <a:spLocks noGrp="1"/>
          </p:cNvSpPr>
          <p:nvPr>
            <p:ph type="title"/>
          </p:nvPr>
        </p:nvSpPr>
        <p:spPr>
          <a:xfrm>
            <a:off x="729450" y="1318650"/>
            <a:ext cx="7688700" cy="535200"/>
          </a:xfrm>
          <a:prstGeom prst="rect">
            <a:avLst/>
          </a:prstGeom>
          <a:solidFill>
            <a:schemeClr val="dk1"/>
          </a:solidFill>
        </p:spPr>
        <p:txBody>
          <a:bodyPr spcFirstLastPara="1" wrap="square" lIns="91425" tIns="91425" rIns="91425" bIns="91425" anchor="t" anchorCtr="0">
            <a:noAutofit/>
          </a:bodyPr>
          <a:lstStyle/>
          <a:p>
            <a:pPr marL="0" lvl="0" indent="0" algn="ctr" rtl="0">
              <a:spcBef>
                <a:spcPts val="0"/>
              </a:spcBef>
              <a:spcAft>
                <a:spcPts val="0"/>
              </a:spcAft>
              <a:buNone/>
            </a:pPr>
            <a:r>
              <a:rPr lang="en-GB" sz="2400" b="1" dirty="0">
                <a:solidFill>
                  <a:schemeClr val="lt1"/>
                </a:solidFill>
                <a:latin typeface="Arial Narrow"/>
                <a:ea typeface="Arial Narrow"/>
                <a:cs typeface="Arial Narrow"/>
                <a:sym typeface="Arial Narrow"/>
              </a:rPr>
              <a:t> Health and safety procedure</a:t>
            </a:r>
            <a:endParaRPr sz="2400" dirty="0">
              <a:solidFill>
                <a:schemeClr val="lt1"/>
              </a:solidFill>
              <a:latin typeface="Arial Narrow"/>
              <a:ea typeface="Arial Narrow"/>
              <a:cs typeface="Arial Narrow"/>
              <a:sym typeface="Arial Narrow"/>
            </a:endParaRPr>
          </a:p>
          <a:p>
            <a:pPr marL="0" lvl="0" indent="0" algn="ctr" rtl="0">
              <a:spcBef>
                <a:spcPts val="0"/>
              </a:spcBef>
              <a:spcAft>
                <a:spcPts val="0"/>
              </a:spcAft>
              <a:buNone/>
            </a:pPr>
            <a:endParaRPr sz="2400" b="1" dirty="0">
              <a:solidFill>
                <a:schemeClr val="lt1"/>
              </a:solidFill>
              <a:latin typeface="Times New Roman"/>
              <a:ea typeface="Times New Roman"/>
              <a:cs typeface="Times New Roman"/>
              <a:sym typeface="Times New Roman"/>
            </a:endParaRPr>
          </a:p>
        </p:txBody>
      </p:sp>
      <p:sp>
        <p:nvSpPr>
          <p:cNvPr id="151" name="Google Shape;151;p22"/>
          <p:cNvSpPr txBox="1"/>
          <p:nvPr/>
        </p:nvSpPr>
        <p:spPr>
          <a:xfrm>
            <a:off x="311700" y="2020800"/>
            <a:ext cx="5380200" cy="2558100"/>
          </a:xfrm>
          <a:prstGeom prst="rect">
            <a:avLst/>
          </a:prstGeom>
          <a:noFill/>
          <a:ln>
            <a:noFill/>
          </a:ln>
        </p:spPr>
        <p:txBody>
          <a:bodyPr spcFirstLastPara="1" wrap="square" lIns="91425" tIns="91425" rIns="91425" bIns="91425" anchor="t" anchorCtr="0">
            <a:noAutofit/>
          </a:bodyPr>
          <a:lstStyle/>
          <a:p>
            <a:pPr marL="457200" lvl="0" indent="-304800" algn="just" rtl="0">
              <a:spcBef>
                <a:spcPts val="0"/>
              </a:spcBef>
              <a:spcAft>
                <a:spcPts val="0"/>
              </a:spcAft>
              <a:buSzPts val="1200"/>
              <a:buFont typeface="Arial Narrow"/>
              <a:buChar char="●"/>
            </a:pPr>
            <a:r>
              <a:rPr lang="en-GB" sz="1200" dirty="0">
                <a:latin typeface="Arial Narrow"/>
                <a:ea typeface="Arial Narrow"/>
                <a:cs typeface="Arial Narrow"/>
                <a:sym typeface="Arial Narrow"/>
              </a:rPr>
              <a:t>COSHH (Control of Substances Hazardous to Health) assessment should be followed by housekeeping staff to control exposure to hazardous substances during work. </a:t>
            </a:r>
            <a:endParaRPr sz="1200" dirty="0">
              <a:latin typeface="Arial Narrow"/>
              <a:ea typeface="Arial Narrow"/>
              <a:cs typeface="Arial Narrow"/>
              <a:sym typeface="Arial Narrow"/>
            </a:endParaRPr>
          </a:p>
          <a:p>
            <a:pPr marL="457200" lvl="0" indent="-304800" algn="just" rtl="0">
              <a:spcBef>
                <a:spcPts val="0"/>
              </a:spcBef>
              <a:spcAft>
                <a:spcPts val="0"/>
              </a:spcAft>
              <a:buSzPts val="1200"/>
              <a:buFont typeface="Arial Narrow"/>
              <a:buChar char="●"/>
            </a:pPr>
            <a:r>
              <a:rPr lang="en-GB" sz="1200" dirty="0">
                <a:latin typeface="Arial Narrow"/>
                <a:ea typeface="Arial Narrow"/>
                <a:cs typeface="Arial Narrow"/>
                <a:sym typeface="Arial Narrow"/>
              </a:rPr>
              <a:t>This framework helps the housekeeping staff to identify as well as evaluate the associated risk with hazardous substances in their workplace (HSE, 2023).</a:t>
            </a:r>
            <a:endParaRPr sz="1200" dirty="0">
              <a:latin typeface="Arial Narrow"/>
              <a:ea typeface="Arial Narrow"/>
              <a:cs typeface="Arial Narrow"/>
              <a:sym typeface="Arial Narrow"/>
            </a:endParaRPr>
          </a:p>
          <a:p>
            <a:pPr marL="457200" lvl="0" indent="-304800" algn="just" rtl="0">
              <a:spcBef>
                <a:spcPts val="0"/>
              </a:spcBef>
              <a:spcAft>
                <a:spcPts val="0"/>
              </a:spcAft>
              <a:buSzPts val="1200"/>
              <a:buFont typeface="Arial Narrow"/>
              <a:buChar char="●"/>
            </a:pPr>
            <a:r>
              <a:rPr lang="en-GB" sz="1200" dirty="0">
                <a:latin typeface="Arial Narrow"/>
                <a:ea typeface="Arial Narrow"/>
                <a:cs typeface="Arial Narrow"/>
                <a:sym typeface="Arial Narrow"/>
              </a:rPr>
              <a:t>This framework also allows housekeeping staff to measure and implement strategies to reduce and minimise the risk. </a:t>
            </a:r>
            <a:endParaRPr sz="1200" dirty="0">
              <a:latin typeface="Arial Narrow"/>
              <a:ea typeface="Arial Narrow"/>
              <a:cs typeface="Arial Narrow"/>
              <a:sym typeface="Arial Narrow"/>
            </a:endParaRPr>
          </a:p>
          <a:p>
            <a:pPr marL="457200" lvl="0" indent="-304800" algn="just" rtl="0">
              <a:spcBef>
                <a:spcPts val="0"/>
              </a:spcBef>
              <a:spcAft>
                <a:spcPts val="0"/>
              </a:spcAft>
              <a:buSzPts val="1200"/>
              <a:buFont typeface="Arial Narrow"/>
              <a:buChar char="●"/>
            </a:pPr>
            <a:r>
              <a:rPr lang="en-GB" sz="1200" dirty="0">
                <a:latin typeface="Arial Narrow"/>
                <a:ea typeface="Arial Narrow"/>
                <a:cs typeface="Arial Narrow"/>
                <a:sym typeface="Arial Narrow"/>
              </a:rPr>
              <a:t>Access the Safety Data Sheets (SDS) for review of hazardous substances at the workplace.</a:t>
            </a:r>
            <a:endParaRPr sz="1200" dirty="0">
              <a:latin typeface="Arial Narrow"/>
              <a:ea typeface="Arial Narrow"/>
              <a:cs typeface="Arial Narrow"/>
              <a:sym typeface="Arial Narrow"/>
            </a:endParaRPr>
          </a:p>
          <a:p>
            <a:pPr marL="457200" lvl="0" indent="-304800" algn="just" rtl="0">
              <a:spcBef>
                <a:spcPts val="0"/>
              </a:spcBef>
              <a:spcAft>
                <a:spcPts val="0"/>
              </a:spcAft>
              <a:buSzPts val="1200"/>
              <a:buFont typeface="Arial Narrow"/>
              <a:buChar char="●"/>
            </a:pPr>
            <a:r>
              <a:rPr lang="en-GB" sz="1200" dirty="0">
                <a:latin typeface="Arial Narrow"/>
                <a:ea typeface="Arial Narrow"/>
                <a:cs typeface="Arial Narrow"/>
                <a:sym typeface="Arial Narrow"/>
              </a:rPr>
              <a:t>SDS provides the nature of hazardous substances, their properties,  safe handling procedures, and emergency measures (</a:t>
            </a:r>
            <a:r>
              <a:rPr lang="en-GB" sz="1200" dirty="0" err="1">
                <a:latin typeface="Arial Narrow"/>
                <a:ea typeface="Arial Narrow"/>
                <a:cs typeface="Arial Narrow"/>
                <a:sym typeface="Arial Narrow"/>
              </a:rPr>
              <a:t>Kolchinski</a:t>
            </a:r>
            <a:r>
              <a:rPr lang="en-GB" sz="1200" dirty="0">
                <a:latin typeface="Arial Narrow"/>
                <a:ea typeface="Arial Narrow"/>
                <a:cs typeface="Arial Narrow"/>
                <a:sym typeface="Arial Narrow"/>
              </a:rPr>
              <a:t>, 2022). </a:t>
            </a:r>
            <a:endParaRPr sz="1200" dirty="0">
              <a:latin typeface="Arial Narrow"/>
              <a:ea typeface="Arial Narrow"/>
              <a:cs typeface="Arial Narrow"/>
              <a:sym typeface="Arial Narrow"/>
            </a:endParaRPr>
          </a:p>
          <a:p>
            <a:pPr marL="0" lvl="0" indent="0" algn="just" rtl="0">
              <a:spcBef>
                <a:spcPts val="0"/>
              </a:spcBef>
              <a:spcAft>
                <a:spcPts val="0"/>
              </a:spcAft>
              <a:buNone/>
            </a:pPr>
            <a:endParaRPr sz="1200" dirty="0">
              <a:latin typeface="Arial Narrow"/>
              <a:ea typeface="Arial Narrow"/>
              <a:cs typeface="Arial Narrow"/>
              <a:sym typeface="Arial Narrow"/>
            </a:endParaRPr>
          </a:p>
          <a:p>
            <a:pPr marL="0" lvl="0" indent="0" algn="just" rtl="0">
              <a:spcBef>
                <a:spcPts val="0"/>
              </a:spcBef>
              <a:spcAft>
                <a:spcPts val="0"/>
              </a:spcAft>
              <a:buNone/>
            </a:pPr>
            <a:endParaRPr dirty="0">
              <a:latin typeface="Roboto"/>
              <a:ea typeface="Roboto"/>
              <a:cs typeface="Roboto"/>
              <a:sym typeface="Roboto"/>
            </a:endParaRPr>
          </a:p>
        </p:txBody>
      </p:sp>
      <p:pic>
        <p:nvPicPr>
          <p:cNvPr id="152" name="Google Shape;152;p22"/>
          <p:cNvPicPr preferRelativeResize="0"/>
          <p:nvPr/>
        </p:nvPicPr>
        <p:blipFill>
          <a:blip r:embed="rId3">
            <a:alphaModFix/>
          </a:blip>
          <a:stretch>
            <a:fillRect/>
          </a:stretch>
        </p:blipFill>
        <p:spPr>
          <a:xfrm>
            <a:off x="5691900" y="2020800"/>
            <a:ext cx="3147300" cy="262917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23"/>
          <p:cNvSpPr txBox="1">
            <a:spLocks noGrp="1"/>
          </p:cNvSpPr>
          <p:nvPr>
            <p:ph type="title"/>
          </p:nvPr>
        </p:nvSpPr>
        <p:spPr>
          <a:xfrm>
            <a:off x="729450" y="1318650"/>
            <a:ext cx="7688700" cy="535200"/>
          </a:xfrm>
          <a:prstGeom prst="rect">
            <a:avLst/>
          </a:prstGeom>
          <a:solidFill>
            <a:schemeClr val="dk1"/>
          </a:solidFill>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sz="2400" b="1">
                <a:solidFill>
                  <a:schemeClr val="lt1"/>
                </a:solidFill>
                <a:latin typeface="Arial Narrow"/>
                <a:ea typeface="Arial Narrow"/>
                <a:cs typeface="Arial Narrow"/>
                <a:sym typeface="Arial Narrow"/>
              </a:rPr>
              <a:t>Conclusion </a:t>
            </a:r>
            <a:endParaRPr sz="2400">
              <a:solidFill>
                <a:schemeClr val="lt1"/>
              </a:solidFill>
              <a:latin typeface="Arial Narrow"/>
              <a:ea typeface="Arial Narrow"/>
              <a:cs typeface="Arial Narrow"/>
              <a:sym typeface="Arial Narrow"/>
            </a:endParaRPr>
          </a:p>
        </p:txBody>
      </p:sp>
      <p:sp>
        <p:nvSpPr>
          <p:cNvPr id="159" name="Google Shape;159;p23"/>
          <p:cNvSpPr txBox="1"/>
          <p:nvPr/>
        </p:nvSpPr>
        <p:spPr>
          <a:xfrm>
            <a:off x="1509825" y="2062725"/>
            <a:ext cx="6344100" cy="1648200"/>
          </a:xfrm>
          <a:prstGeom prst="rect">
            <a:avLst/>
          </a:prstGeom>
          <a:noFill/>
          <a:ln>
            <a:noFill/>
          </a:ln>
        </p:spPr>
        <p:txBody>
          <a:bodyPr spcFirstLastPara="1" wrap="square" lIns="91425" tIns="91425" rIns="91425" bIns="91425" anchor="t" anchorCtr="0">
            <a:noAutofit/>
          </a:bodyPr>
          <a:lstStyle/>
          <a:p>
            <a:pPr marL="457200" lvl="0" indent="-304800" algn="just" rtl="0">
              <a:lnSpc>
                <a:spcPct val="200000"/>
              </a:lnSpc>
              <a:spcBef>
                <a:spcPts val="0"/>
              </a:spcBef>
              <a:spcAft>
                <a:spcPts val="0"/>
              </a:spcAft>
              <a:buSzPts val="1200"/>
              <a:buFont typeface="Arial Narrow"/>
              <a:buChar char="●"/>
            </a:pPr>
            <a:r>
              <a:rPr lang="en-GB" sz="1200" dirty="0">
                <a:latin typeface="Arial Narrow"/>
                <a:ea typeface="Arial Narrow"/>
                <a:cs typeface="Arial Narrow"/>
                <a:sym typeface="Arial Narrow"/>
              </a:rPr>
              <a:t>Organised work management, good manners, honesty, team collaboration, need to have housekeeping staff to do their job more efficiently.</a:t>
            </a:r>
            <a:endParaRPr sz="1200" dirty="0">
              <a:latin typeface="Arial Narrow"/>
              <a:ea typeface="Arial Narrow"/>
              <a:cs typeface="Arial Narrow"/>
              <a:sym typeface="Arial Narrow"/>
            </a:endParaRPr>
          </a:p>
          <a:p>
            <a:pPr marL="457200" lvl="0" indent="-304800" algn="just" rtl="0">
              <a:lnSpc>
                <a:spcPct val="200000"/>
              </a:lnSpc>
              <a:spcBef>
                <a:spcPts val="0"/>
              </a:spcBef>
              <a:spcAft>
                <a:spcPts val="0"/>
              </a:spcAft>
              <a:buSzPts val="1200"/>
              <a:buFont typeface="Arial Narrow"/>
              <a:buChar char="●"/>
            </a:pPr>
            <a:r>
              <a:rPr lang="en-GB" sz="1200" dirty="0">
                <a:latin typeface="Arial Narrow"/>
                <a:ea typeface="Arial Narrow"/>
                <a:cs typeface="Arial Narrow"/>
                <a:sym typeface="Arial Narrow"/>
              </a:rPr>
              <a:t>Communication skill training, time management training, problem-solving training, and COSHH framework learning would be essential for housekeeping staff for their professional development.</a:t>
            </a:r>
            <a:endParaRPr sz="1200" dirty="0">
              <a:latin typeface="Arial Narrow"/>
              <a:ea typeface="Arial Narrow"/>
              <a:cs typeface="Arial Narrow"/>
              <a:sym typeface="Arial Narrow"/>
            </a:endParaRPr>
          </a:p>
          <a:p>
            <a:pPr marL="0" lvl="0" indent="0" algn="just" rtl="0">
              <a:lnSpc>
                <a:spcPct val="200000"/>
              </a:lnSpc>
              <a:spcBef>
                <a:spcPts val="0"/>
              </a:spcBef>
              <a:spcAft>
                <a:spcPts val="0"/>
              </a:spcAft>
              <a:buNone/>
            </a:pPr>
            <a:endParaRPr sz="1200" dirty="0">
              <a:latin typeface="Arial Narrow"/>
              <a:ea typeface="Arial Narrow"/>
              <a:cs typeface="Arial Narrow"/>
              <a:sym typeface="Arial Narrow"/>
            </a:endParaRPr>
          </a:p>
          <a:p>
            <a:pPr marL="0" lvl="0" indent="0" algn="l" rtl="0">
              <a:lnSpc>
                <a:spcPct val="200000"/>
              </a:lnSpc>
              <a:spcBef>
                <a:spcPts val="0"/>
              </a:spcBef>
              <a:spcAft>
                <a:spcPts val="0"/>
              </a:spcAft>
              <a:buNone/>
            </a:pPr>
            <a:endParaRPr dirty="0">
              <a:latin typeface="Lato"/>
              <a:ea typeface="Lato"/>
              <a:cs typeface="Lato"/>
              <a:sym typeface="Lato"/>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24"/>
          <p:cNvSpPr txBox="1">
            <a:spLocks noGrp="1"/>
          </p:cNvSpPr>
          <p:nvPr>
            <p:ph type="title"/>
          </p:nvPr>
        </p:nvSpPr>
        <p:spPr>
          <a:xfrm>
            <a:off x="729450" y="1318650"/>
            <a:ext cx="7688700" cy="535200"/>
          </a:xfrm>
          <a:prstGeom prst="rect">
            <a:avLst/>
          </a:prstGeom>
          <a:solidFill>
            <a:schemeClr val="dk1"/>
          </a:solidFill>
        </p:spPr>
        <p:txBody>
          <a:bodyPr spcFirstLastPara="1" wrap="square" lIns="91425" tIns="91425" rIns="91425" bIns="91425" anchor="t" anchorCtr="0">
            <a:normAutofit fontScale="90000"/>
          </a:bodyPr>
          <a:lstStyle/>
          <a:p>
            <a:pPr marL="0" marR="0" lvl="0" indent="0" algn="ctr" rtl="0">
              <a:lnSpc>
                <a:spcPct val="100000"/>
              </a:lnSpc>
              <a:spcBef>
                <a:spcPts val="0"/>
              </a:spcBef>
              <a:spcAft>
                <a:spcPts val="0"/>
              </a:spcAft>
              <a:buNone/>
            </a:pPr>
            <a:r>
              <a:rPr lang="en-GB" sz="2400" b="1" dirty="0">
                <a:solidFill>
                  <a:schemeClr val="lt1"/>
                </a:solidFill>
                <a:latin typeface="Arial Narrow"/>
                <a:ea typeface="Arial Narrow"/>
                <a:cs typeface="Arial Narrow"/>
                <a:sym typeface="Arial Narrow"/>
              </a:rPr>
              <a:t>References</a:t>
            </a:r>
            <a:r>
              <a:rPr lang="en-GB" sz="2400" dirty="0">
                <a:latin typeface="Arial Narrow"/>
                <a:ea typeface="Arial Narrow"/>
                <a:cs typeface="Arial Narrow"/>
                <a:sym typeface="Arial Narrow"/>
              </a:rPr>
              <a:t> </a:t>
            </a:r>
            <a:endParaRPr sz="2400" dirty="0">
              <a:latin typeface="Arial Narrow"/>
              <a:ea typeface="Arial Narrow"/>
              <a:cs typeface="Arial Narrow"/>
              <a:sym typeface="Arial Narrow"/>
            </a:endParaRPr>
          </a:p>
        </p:txBody>
      </p:sp>
      <p:sp>
        <p:nvSpPr>
          <p:cNvPr id="165" name="Google Shape;165;p24"/>
          <p:cNvSpPr txBox="1">
            <a:spLocks noGrp="1"/>
          </p:cNvSpPr>
          <p:nvPr>
            <p:ph type="body" idx="1"/>
          </p:nvPr>
        </p:nvSpPr>
        <p:spPr>
          <a:xfrm>
            <a:off x="729450" y="2078875"/>
            <a:ext cx="7688700" cy="2261100"/>
          </a:xfrm>
          <a:prstGeom prst="rect">
            <a:avLst/>
          </a:prstGeom>
        </p:spPr>
        <p:txBody>
          <a:bodyPr spcFirstLastPara="1" wrap="square" lIns="91425" tIns="91425" rIns="91425" bIns="91425" anchor="t" anchorCtr="0">
            <a:noAutofit/>
          </a:bodyPr>
          <a:lstStyle/>
          <a:p>
            <a:pPr marL="457200" lvl="0" indent="-279400" algn="l" rtl="0">
              <a:spcBef>
                <a:spcPts val="1500"/>
              </a:spcBef>
              <a:spcAft>
                <a:spcPts val="0"/>
              </a:spcAft>
              <a:buClr>
                <a:srgbClr val="000000"/>
              </a:buClr>
              <a:buSzPts val="800"/>
              <a:buFont typeface="Arial Narrow"/>
              <a:buChar char="●"/>
            </a:pPr>
            <a:r>
              <a:rPr lang="en-GB" sz="900" dirty="0">
                <a:solidFill>
                  <a:srgbClr val="000000"/>
                </a:solidFill>
                <a:latin typeface="Arial Narrow"/>
                <a:ea typeface="Arial Narrow"/>
                <a:cs typeface="Arial Narrow"/>
                <a:sym typeface="Arial Narrow"/>
              </a:rPr>
              <a:t>Aggarwal, R., Kumar, A., </a:t>
            </a:r>
            <a:r>
              <a:rPr lang="en-GB" sz="900" dirty="0" err="1">
                <a:solidFill>
                  <a:srgbClr val="000000"/>
                </a:solidFill>
                <a:latin typeface="Arial Narrow"/>
                <a:ea typeface="Arial Narrow"/>
                <a:cs typeface="Arial Narrow"/>
                <a:sym typeface="Arial Narrow"/>
              </a:rPr>
              <a:t>Sokhal</a:t>
            </a:r>
            <a:r>
              <a:rPr lang="en-GB" sz="900" dirty="0">
                <a:solidFill>
                  <a:srgbClr val="000000"/>
                </a:solidFill>
                <a:latin typeface="Arial Narrow"/>
                <a:ea typeface="Arial Narrow"/>
                <a:cs typeface="Arial Narrow"/>
                <a:sym typeface="Arial Narrow"/>
              </a:rPr>
              <a:t>, N., Goyal, K., Soni, K., Garg, R., </a:t>
            </a:r>
            <a:r>
              <a:rPr lang="en-GB" sz="900" dirty="0" err="1">
                <a:solidFill>
                  <a:srgbClr val="000000"/>
                </a:solidFill>
                <a:latin typeface="Arial Narrow"/>
                <a:ea typeface="Arial Narrow"/>
                <a:cs typeface="Arial Narrow"/>
                <a:sym typeface="Arial Narrow"/>
              </a:rPr>
              <a:t>Bhoi</a:t>
            </a:r>
            <a:r>
              <a:rPr lang="en-GB" sz="900" dirty="0">
                <a:solidFill>
                  <a:srgbClr val="000000"/>
                </a:solidFill>
                <a:latin typeface="Arial Narrow"/>
                <a:ea typeface="Arial Narrow"/>
                <a:cs typeface="Arial Narrow"/>
                <a:sym typeface="Arial Narrow"/>
              </a:rPr>
              <a:t>, S., </a:t>
            </a:r>
            <a:r>
              <a:rPr lang="en-GB" sz="900" dirty="0" err="1">
                <a:solidFill>
                  <a:srgbClr val="000000"/>
                </a:solidFill>
                <a:latin typeface="Arial Narrow"/>
                <a:ea typeface="Arial Narrow"/>
                <a:cs typeface="Arial Narrow"/>
                <a:sym typeface="Arial Narrow"/>
              </a:rPr>
              <a:t>Deorari</a:t>
            </a:r>
            <a:r>
              <a:rPr lang="en-GB" sz="900" dirty="0">
                <a:solidFill>
                  <a:srgbClr val="000000"/>
                </a:solidFill>
                <a:latin typeface="Arial Narrow"/>
                <a:ea typeface="Arial Narrow"/>
                <a:cs typeface="Arial Narrow"/>
                <a:sym typeface="Arial Narrow"/>
              </a:rPr>
              <a:t>, A. and Sharma, A. (2021). Communication skills training through ‘role play’ in an acute critical care course. </a:t>
            </a:r>
            <a:r>
              <a:rPr lang="en-GB" sz="900" i="1" dirty="0">
                <a:solidFill>
                  <a:srgbClr val="000000"/>
                </a:solidFill>
                <a:latin typeface="Arial Narrow"/>
                <a:ea typeface="Arial Narrow"/>
                <a:cs typeface="Arial Narrow"/>
                <a:sym typeface="Arial Narrow"/>
              </a:rPr>
              <a:t>The National Medical Journal of India</a:t>
            </a:r>
            <a:r>
              <a:rPr lang="en-GB" sz="900" dirty="0">
                <a:solidFill>
                  <a:srgbClr val="000000"/>
                </a:solidFill>
                <a:latin typeface="Arial Narrow"/>
                <a:ea typeface="Arial Narrow"/>
                <a:cs typeface="Arial Narrow"/>
                <a:sym typeface="Arial Narrow"/>
              </a:rPr>
              <a:t>, </a:t>
            </a:r>
            <a:r>
              <a:rPr lang="en-GB" sz="900" i="1" dirty="0">
                <a:solidFill>
                  <a:srgbClr val="000000"/>
                </a:solidFill>
                <a:latin typeface="Arial Narrow"/>
                <a:ea typeface="Arial Narrow"/>
                <a:cs typeface="Arial Narrow"/>
                <a:sym typeface="Arial Narrow"/>
              </a:rPr>
              <a:t>34</a:t>
            </a:r>
            <a:r>
              <a:rPr lang="en-GB" sz="900" dirty="0">
                <a:solidFill>
                  <a:srgbClr val="000000"/>
                </a:solidFill>
                <a:latin typeface="Arial Narrow"/>
                <a:ea typeface="Arial Narrow"/>
                <a:cs typeface="Arial Narrow"/>
                <a:sym typeface="Arial Narrow"/>
              </a:rPr>
              <a:t>(2), p.92.</a:t>
            </a:r>
            <a:endParaRPr sz="900" dirty="0">
              <a:solidFill>
                <a:srgbClr val="000000"/>
              </a:solidFill>
              <a:latin typeface="Arial Narrow"/>
              <a:ea typeface="Arial Narrow"/>
              <a:cs typeface="Arial Narrow"/>
              <a:sym typeface="Arial Narrow"/>
            </a:endParaRPr>
          </a:p>
          <a:p>
            <a:pPr marL="457200" lvl="0" indent="-279400" algn="l" rtl="0">
              <a:spcBef>
                <a:spcPts val="0"/>
              </a:spcBef>
              <a:spcAft>
                <a:spcPts val="0"/>
              </a:spcAft>
              <a:buClr>
                <a:srgbClr val="000000"/>
              </a:buClr>
              <a:buSzPts val="800"/>
              <a:buFont typeface="Arial Narrow"/>
              <a:buChar char="●"/>
            </a:pPr>
            <a:r>
              <a:rPr lang="en-GB" sz="900" dirty="0" err="1">
                <a:solidFill>
                  <a:srgbClr val="000000"/>
                </a:solidFill>
                <a:latin typeface="Arial Narrow"/>
                <a:ea typeface="Arial Narrow"/>
                <a:cs typeface="Arial Narrow"/>
                <a:sym typeface="Arial Narrow"/>
              </a:rPr>
              <a:t>Battan</a:t>
            </a:r>
            <a:r>
              <a:rPr lang="en-GB" sz="900" dirty="0">
                <a:solidFill>
                  <a:srgbClr val="000000"/>
                </a:solidFill>
                <a:latin typeface="Arial Narrow"/>
                <a:ea typeface="Arial Narrow"/>
                <a:cs typeface="Arial Narrow"/>
                <a:sym typeface="Arial Narrow"/>
              </a:rPr>
              <a:t>, R.M., </a:t>
            </a:r>
            <a:r>
              <a:rPr lang="en-GB" sz="900" dirty="0" err="1">
                <a:solidFill>
                  <a:srgbClr val="000000"/>
                </a:solidFill>
                <a:latin typeface="Arial Narrow"/>
                <a:ea typeface="Arial Narrow"/>
                <a:cs typeface="Arial Narrow"/>
                <a:sym typeface="Arial Narrow"/>
              </a:rPr>
              <a:t>Kattan</a:t>
            </a:r>
            <a:r>
              <a:rPr lang="en-GB" sz="900" dirty="0">
                <a:solidFill>
                  <a:srgbClr val="000000"/>
                </a:solidFill>
                <a:latin typeface="Arial Narrow"/>
                <a:ea typeface="Arial Narrow"/>
                <a:cs typeface="Arial Narrow"/>
                <a:sym typeface="Arial Narrow"/>
              </a:rPr>
              <a:t>, W.M., </a:t>
            </a:r>
            <a:r>
              <a:rPr lang="en-GB" sz="900" dirty="0" err="1">
                <a:solidFill>
                  <a:srgbClr val="000000"/>
                </a:solidFill>
                <a:latin typeface="Arial Narrow"/>
                <a:ea typeface="Arial Narrow"/>
                <a:cs typeface="Arial Narrow"/>
                <a:sym typeface="Arial Narrow"/>
              </a:rPr>
              <a:t>Saqr</a:t>
            </a:r>
            <a:r>
              <a:rPr lang="en-GB" sz="900" dirty="0">
                <a:solidFill>
                  <a:srgbClr val="000000"/>
                </a:solidFill>
                <a:latin typeface="Arial Narrow"/>
                <a:ea typeface="Arial Narrow"/>
                <a:cs typeface="Arial Narrow"/>
                <a:sym typeface="Arial Narrow"/>
              </a:rPr>
              <a:t>, R.R. and Alawi, M. (2023). The effectiveness of simulation-based training on KAU hospital housekeeping staff performance. </a:t>
            </a:r>
            <a:r>
              <a:rPr lang="en-GB" sz="900" i="1" dirty="0">
                <a:solidFill>
                  <a:srgbClr val="000000"/>
                </a:solidFill>
                <a:latin typeface="Arial Narrow"/>
                <a:ea typeface="Arial Narrow"/>
                <a:cs typeface="Arial Narrow"/>
                <a:sym typeface="Arial Narrow"/>
              </a:rPr>
              <a:t>Infection, Disease &amp; Health</a:t>
            </a:r>
            <a:r>
              <a:rPr lang="en-GB" sz="900" dirty="0">
                <a:solidFill>
                  <a:srgbClr val="000000"/>
                </a:solidFill>
                <a:latin typeface="Arial Narrow"/>
                <a:ea typeface="Arial Narrow"/>
                <a:cs typeface="Arial Narrow"/>
                <a:sym typeface="Arial Narrow"/>
              </a:rPr>
              <a:t>, </a:t>
            </a:r>
            <a:r>
              <a:rPr lang="en-GB" sz="900" i="1" dirty="0">
                <a:solidFill>
                  <a:srgbClr val="000000"/>
                </a:solidFill>
                <a:latin typeface="Arial Narrow"/>
                <a:ea typeface="Arial Narrow"/>
                <a:cs typeface="Arial Narrow"/>
                <a:sym typeface="Arial Narrow"/>
              </a:rPr>
              <a:t>28</a:t>
            </a:r>
            <a:r>
              <a:rPr lang="en-GB" sz="900" dirty="0">
                <a:solidFill>
                  <a:srgbClr val="000000"/>
                </a:solidFill>
                <a:latin typeface="Arial Narrow"/>
                <a:ea typeface="Arial Narrow"/>
                <a:cs typeface="Arial Narrow"/>
                <a:sym typeface="Arial Narrow"/>
              </a:rPr>
              <a:t>(3).</a:t>
            </a:r>
            <a:endParaRPr sz="900" dirty="0">
              <a:solidFill>
                <a:srgbClr val="000000"/>
              </a:solidFill>
              <a:latin typeface="Arial Narrow"/>
              <a:ea typeface="Arial Narrow"/>
              <a:cs typeface="Arial Narrow"/>
              <a:sym typeface="Arial Narrow"/>
            </a:endParaRPr>
          </a:p>
          <a:p>
            <a:pPr marL="457200" lvl="0" indent="-279400" algn="l" rtl="0">
              <a:spcBef>
                <a:spcPts val="0"/>
              </a:spcBef>
              <a:spcAft>
                <a:spcPts val="0"/>
              </a:spcAft>
              <a:buClr>
                <a:srgbClr val="000000"/>
              </a:buClr>
              <a:buSzPts val="800"/>
              <a:buFont typeface="Arial Narrow"/>
              <a:buChar char="●"/>
            </a:pPr>
            <a:r>
              <a:rPr lang="en-GB" sz="900" dirty="0">
                <a:solidFill>
                  <a:srgbClr val="000000"/>
                </a:solidFill>
                <a:latin typeface="Arial Narrow"/>
                <a:ea typeface="Arial Narrow"/>
                <a:cs typeface="Arial Narrow"/>
                <a:sym typeface="Arial Narrow"/>
              </a:rPr>
              <a:t>Burton, L.D. (2016). Can a Tomato Increase Your Productivity? </a:t>
            </a:r>
            <a:r>
              <a:rPr lang="en-GB" sz="900" i="1" dirty="0">
                <a:solidFill>
                  <a:srgbClr val="000000"/>
                </a:solidFill>
                <a:latin typeface="Arial Narrow"/>
                <a:ea typeface="Arial Narrow"/>
                <a:cs typeface="Arial Narrow"/>
                <a:sym typeface="Arial Narrow"/>
              </a:rPr>
              <a:t>Journal of Research on Christian Education</a:t>
            </a:r>
            <a:r>
              <a:rPr lang="en-GB" sz="900" dirty="0">
                <a:solidFill>
                  <a:srgbClr val="000000"/>
                </a:solidFill>
                <a:latin typeface="Arial Narrow"/>
                <a:ea typeface="Arial Narrow"/>
                <a:cs typeface="Arial Narrow"/>
                <a:sym typeface="Arial Narrow"/>
              </a:rPr>
              <a:t>, </a:t>
            </a:r>
            <a:r>
              <a:rPr lang="en-GB" sz="900" i="1" dirty="0">
                <a:solidFill>
                  <a:srgbClr val="000000"/>
                </a:solidFill>
                <a:latin typeface="Arial Narrow"/>
                <a:ea typeface="Arial Narrow"/>
                <a:cs typeface="Arial Narrow"/>
                <a:sym typeface="Arial Narrow"/>
              </a:rPr>
              <a:t>25</a:t>
            </a:r>
            <a:r>
              <a:rPr lang="en-GB" sz="900" dirty="0">
                <a:solidFill>
                  <a:srgbClr val="000000"/>
                </a:solidFill>
                <a:latin typeface="Arial Narrow"/>
                <a:ea typeface="Arial Narrow"/>
                <a:cs typeface="Arial Narrow"/>
                <a:sym typeface="Arial Narrow"/>
              </a:rPr>
              <a:t>(2), pp.95–96.</a:t>
            </a:r>
            <a:endParaRPr sz="900" dirty="0">
              <a:solidFill>
                <a:srgbClr val="000000"/>
              </a:solidFill>
              <a:latin typeface="Arial Narrow"/>
              <a:ea typeface="Arial Narrow"/>
              <a:cs typeface="Arial Narrow"/>
              <a:sym typeface="Arial Narrow"/>
            </a:endParaRPr>
          </a:p>
          <a:p>
            <a:pPr marL="457200" lvl="0" indent="-279400" algn="l" rtl="0">
              <a:spcBef>
                <a:spcPts val="0"/>
              </a:spcBef>
              <a:spcAft>
                <a:spcPts val="0"/>
              </a:spcAft>
              <a:buClr>
                <a:srgbClr val="000000"/>
              </a:buClr>
              <a:buSzPts val="800"/>
              <a:buFont typeface="Arial Narrow"/>
              <a:buChar char="●"/>
            </a:pPr>
            <a:r>
              <a:rPr lang="en-GB" sz="900" dirty="0">
                <a:solidFill>
                  <a:srgbClr val="000000"/>
                </a:solidFill>
                <a:latin typeface="Arial Narrow"/>
                <a:ea typeface="Arial Narrow"/>
                <a:cs typeface="Arial Narrow"/>
                <a:sym typeface="Arial Narrow"/>
              </a:rPr>
              <a:t>Casado, M. (2012). </a:t>
            </a:r>
            <a:r>
              <a:rPr lang="en-GB" sz="900" i="1" dirty="0">
                <a:solidFill>
                  <a:srgbClr val="000000"/>
                </a:solidFill>
                <a:latin typeface="Arial Narrow"/>
                <a:ea typeface="Arial Narrow"/>
                <a:cs typeface="Arial Narrow"/>
                <a:sym typeface="Arial Narrow"/>
              </a:rPr>
              <a:t>Housekeeping Management. </a:t>
            </a:r>
            <a:r>
              <a:rPr lang="en-GB" sz="900" dirty="0">
                <a:solidFill>
                  <a:srgbClr val="000000"/>
                </a:solidFill>
                <a:latin typeface="Arial Narrow"/>
                <a:ea typeface="Arial Narrow"/>
                <a:cs typeface="Arial Narrow"/>
                <a:sym typeface="Arial Narrow"/>
              </a:rPr>
              <a:t>London: Wiley.</a:t>
            </a:r>
            <a:endParaRPr sz="900" dirty="0">
              <a:solidFill>
                <a:srgbClr val="000000"/>
              </a:solidFill>
              <a:latin typeface="Arial Narrow"/>
              <a:ea typeface="Arial Narrow"/>
              <a:cs typeface="Arial Narrow"/>
              <a:sym typeface="Arial Narrow"/>
            </a:endParaRPr>
          </a:p>
          <a:p>
            <a:pPr marL="457200" lvl="0" indent="-279400" algn="l" rtl="0">
              <a:spcBef>
                <a:spcPts val="0"/>
              </a:spcBef>
              <a:spcAft>
                <a:spcPts val="0"/>
              </a:spcAft>
              <a:buClr>
                <a:srgbClr val="000000"/>
              </a:buClr>
              <a:buSzPts val="800"/>
              <a:buFont typeface="Arial Narrow"/>
              <a:buChar char="●"/>
            </a:pPr>
            <a:r>
              <a:rPr lang="en-GB" sz="900" dirty="0">
                <a:solidFill>
                  <a:srgbClr val="000000"/>
                </a:solidFill>
                <a:latin typeface="Arial Narrow"/>
                <a:ea typeface="Arial Narrow"/>
                <a:cs typeface="Arial Narrow"/>
                <a:sym typeface="Arial Narrow"/>
              </a:rPr>
              <a:t>Crews, D.E. and Russ, M.J. (2020). The impact of individual differences on multitasking ability. </a:t>
            </a:r>
            <a:r>
              <a:rPr lang="en-GB" sz="900" i="1" dirty="0">
                <a:solidFill>
                  <a:srgbClr val="000000"/>
                </a:solidFill>
                <a:latin typeface="Arial Narrow"/>
                <a:ea typeface="Arial Narrow"/>
                <a:cs typeface="Arial Narrow"/>
                <a:sym typeface="Arial Narrow"/>
              </a:rPr>
              <a:t>International Journal of Productivity and Performance Management</a:t>
            </a:r>
            <a:r>
              <a:rPr lang="en-GB" sz="900" dirty="0">
                <a:solidFill>
                  <a:srgbClr val="000000"/>
                </a:solidFill>
                <a:latin typeface="Arial Narrow"/>
                <a:ea typeface="Arial Narrow"/>
                <a:cs typeface="Arial Narrow"/>
                <a:sym typeface="Arial Narrow"/>
              </a:rPr>
              <a:t>, </a:t>
            </a:r>
            <a:r>
              <a:rPr lang="en-GB" sz="900" i="1" dirty="0">
                <a:solidFill>
                  <a:srgbClr val="000000"/>
                </a:solidFill>
                <a:latin typeface="Arial Narrow"/>
                <a:ea typeface="Arial Narrow"/>
                <a:cs typeface="Arial Narrow"/>
                <a:sym typeface="Arial Narrow"/>
              </a:rPr>
              <a:t>69</a:t>
            </a:r>
            <a:r>
              <a:rPr lang="en-GB" sz="900" dirty="0">
                <a:solidFill>
                  <a:srgbClr val="000000"/>
                </a:solidFill>
                <a:latin typeface="Arial Narrow"/>
                <a:ea typeface="Arial Narrow"/>
                <a:cs typeface="Arial Narrow"/>
                <a:sym typeface="Arial Narrow"/>
              </a:rPr>
              <a:t>(6), pp.8–12.</a:t>
            </a:r>
            <a:endParaRPr sz="900" dirty="0">
              <a:solidFill>
                <a:srgbClr val="000000"/>
              </a:solidFill>
              <a:latin typeface="Arial Narrow"/>
              <a:ea typeface="Arial Narrow"/>
              <a:cs typeface="Arial Narrow"/>
              <a:sym typeface="Arial Narrow"/>
            </a:endParaRPr>
          </a:p>
          <a:p>
            <a:pPr marL="457200" lvl="0" indent="-279400" algn="l" rtl="0">
              <a:spcBef>
                <a:spcPts val="0"/>
              </a:spcBef>
              <a:spcAft>
                <a:spcPts val="0"/>
              </a:spcAft>
              <a:buSzPts val="800"/>
              <a:buFont typeface="Arial Narrow"/>
              <a:buChar char="●"/>
            </a:pPr>
            <a:r>
              <a:rPr lang="en-GB" sz="900" dirty="0">
                <a:solidFill>
                  <a:srgbClr val="000000"/>
                </a:solidFill>
                <a:latin typeface="Arial Narrow"/>
                <a:ea typeface="Arial Narrow"/>
                <a:cs typeface="Arial Narrow"/>
                <a:sym typeface="Arial Narrow"/>
              </a:rPr>
              <a:t>HSE (2023). </a:t>
            </a:r>
            <a:r>
              <a:rPr lang="en-GB" sz="900" i="1" dirty="0">
                <a:solidFill>
                  <a:srgbClr val="000000"/>
                </a:solidFill>
                <a:latin typeface="Arial Narrow"/>
                <a:ea typeface="Arial Narrow"/>
                <a:cs typeface="Arial Narrow"/>
                <a:sym typeface="Arial Narrow"/>
              </a:rPr>
              <a:t>Control of substances hazardous to health (COSHH) - health and safety topics in cleaning</a:t>
            </a:r>
            <a:r>
              <a:rPr lang="en-GB" sz="900" dirty="0">
                <a:solidFill>
                  <a:srgbClr val="000000"/>
                </a:solidFill>
                <a:latin typeface="Arial Narrow"/>
                <a:ea typeface="Arial Narrow"/>
                <a:cs typeface="Arial Narrow"/>
                <a:sym typeface="Arial Narrow"/>
              </a:rPr>
              <a:t>. Available at:</a:t>
            </a:r>
            <a:r>
              <a:rPr lang="en-GB" sz="900" dirty="0">
                <a:solidFill>
                  <a:srgbClr val="000000"/>
                </a:solidFill>
                <a:uFill>
                  <a:noFill/>
                </a:uFill>
                <a:latin typeface="Arial Narrow"/>
                <a:ea typeface="Arial Narrow"/>
                <a:cs typeface="Arial Narrow"/>
                <a:sym typeface="Arial Narrow"/>
                <a:hlinkClick r:id="rId3">
                  <a:extLst>
                    <a:ext uri="{A12FA001-AC4F-418D-AE19-62706E023703}">
                      <ahyp:hlinkClr xmlns:ahyp="http://schemas.microsoft.com/office/drawing/2018/hyperlinkcolor" val="tx"/>
                    </a:ext>
                  </a:extLst>
                </a:hlinkClick>
              </a:rPr>
              <a:t> </a:t>
            </a:r>
            <a:r>
              <a:rPr lang="en-GB" sz="900" u="sng" dirty="0">
                <a:solidFill>
                  <a:srgbClr val="1155CC"/>
                </a:solidFill>
                <a:latin typeface="Arial Narrow"/>
                <a:ea typeface="Arial Narrow"/>
                <a:cs typeface="Arial Narrow"/>
                <a:sym typeface="Arial Narrow"/>
                <a:hlinkClick r:id="rId3">
                  <a:extLst>
                    <a:ext uri="{A12FA001-AC4F-418D-AE19-62706E023703}">
                      <ahyp:hlinkClr xmlns:ahyp="http://schemas.microsoft.com/office/drawing/2018/hyperlinkcolor" val="tx"/>
                    </a:ext>
                  </a:extLst>
                </a:hlinkClick>
              </a:rPr>
              <a:t>https://www.hse.gov.uk/cleaning/topics/coshh.htm#:~:text=you%20much%20do-</a:t>
            </a:r>
            <a:r>
              <a:rPr lang="en-GB" sz="900" dirty="0">
                <a:solidFill>
                  <a:srgbClr val="000000"/>
                </a:solidFill>
                <a:latin typeface="Arial Narrow"/>
                <a:ea typeface="Arial Narrow"/>
                <a:cs typeface="Arial Narrow"/>
                <a:sym typeface="Arial Narrow"/>
              </a:rPr>
              <a:t> (Accessed: 31.10.2023).</a:t>
            </a:r>
            <a:endParaRPr sz="900" dirty="0">
              <a:solidFill>
                <a:srgbClr val="000000"/>
              </a:solidFill>
              <a:latin typeface="Arial Narrow"/>
              <a:ea typeface="Arial Narrow"/>
              <a:cs typeface="Arial Narrow"/>
              <a:sym typeface="Arial Narrow"/>
            </a:endParaRPr>
          </a:p>
          <a:p>
            <a:pPr marL="457200" lvl="0" indent="-279400" algn="l" rtl="0">
              <a:spcBef>
                <a:spcPts val="0"/>
              </a:spcBef>
              <a:spcAft>
                <a:spcPts val="0"/>
              </a:spcAft>
              <a:buClr>
                <a:srgbClr val="000000"/>
              </a:buClr>
              <a:buSzPts val="800"/>
              <a:buFont typeface="Arial Narrow"/>
              <a:buChar char="●"/>
            </a:pPr>
            <a:r>
              <a:rPr lang="en-GB" sz="900" dirty="0" err="1">
                <a:solidFill>
                  <a:srgbClr val="000000"/>
                </a:solidFill>
                <a:latin typeface="Arial Narrow"/>
                <a:ea typeface="Arial Narrow"/>
                <a:cs typeface="Arial Narrow"/>
                <a:sym typeface="Arial Narrow"/>
              </a:rPr>
              <a:t>Kolchinski</a:t>
            </a:r>
            <a:r>
              <a:rPr lang="en-GB" sz="900" dirty="0">
                <a:solidFill>
                  <a:srgbClr val="000000"/>
                </a:solidFill>
                <a:latin typeface="Arial Narrow"/>
                <a:ea typeface="Arial Narrow"/>
                <a:cs typeface="Arial Narrow"/>
                <a:sym typeface="Arial Narrow"/>
              </a:rPr>
              <a:t>, A.G. (2022). When Safety Data Sheets are a Safety Hazard. </a:t>
            </a:r>
            <a:r>
              <a:rPr lang="en-GB" sz="900" i="1" dirty="0">
                <a:solidFill>
                  <a:srgbClr val="000000"/>
                </a:solidFill>
                <a:latin typeface="Arial Narrow"/>
                <a:ea typeface="Arial Narrow"/>
                <a:cs typeface="Arial Narrow"/>
                <a:sym typeface="Arial Narrow"/>
              </a:rPr>
              <a:t>Organic Process Research &amp; Development</a:t>
            </a:r>
            <a:r>
              <a:rPr lang="en-GB" sz="900" dirty="0">
                <a:solidFill>
                  <a:srgbClr val="000000"/>
                </a:solidFill>
                <a:latin typeface="Arial Narrow"/>
                <a:ea typeface="Arial Narrow"/>
                <a:cs typeface="Arial Narrow"/>
                <a:sym typeface="Arial Narrow"/>
              </a:rPr>
              <a:t>, </a:t>
            </a:r>
            <a:r>
              <a:rPr lang="en-GB" sz="900" i="1" dirty="0">
                <a:solidFill>
                  <a:srgbClr val="000000"/>
                </a:solidFill>
                <a:latin typeface="Arial Narrow"/>
                <a:ea typeface="Arial Narrow"/>
                <a:cs typeface="Arial Narrow"/>
                <a:sym typeface="Arial Narrow"/>
              </a:rPr>
              <a:t>26</a:t>
            </a:r>
            <a:r>
              <a:rPr lang="en-GB" sz="900" dirty="0">
                <a:solidFill>
                  <a:srgbClr val="000000"/>
                </a:solidFill>
                <a:latin typeface="Arial Narrow"/>
                <a:ea typeface="Arial Narrow"/>
                <a:cs typeface="Arial Narrow"/>
                <a:sym typeface="Arial Narrow"/>
              </a:rPr>
              <a:t>(2), pp.263–266.</a:t>
            </a:r>
            <a:endParaRPr sz="900" dirty="0">
              <a:solidFill>
                <a:srgbClr val="000000"/>
              </a:solidFill>
              <a:latin typeface="Arial Narrow"/>
              <a:ea typeface="Arial Narrow"/>
              <a:cs typeface="Arial Narrow"/>
              <a:sym typeface="Arial Narrow"/>
            </a:endParaRPr>
          </a:p>
          <a:p>
            <a:pPr marL="457200" lvl="0" indent="-279400" algn="l" rtl="0">
              <a:spcBef>
                <a:spcPts val="0"/>
              </a:spcBef>
              <a:spcAft>
                <a:spcPts val="0"/>
              </a:spcAft>
              <a:buClr>
                <a:srgbClr val="000000"/>
              </a:buClr>
              <a:buSzPts val="800"/>
              <a:buFont typeface="Arial Narrow"/>
              <a:buChar char="●"/>
            </a:pPr>
            <a:r>
              <a:rPr lang="en-GB" sz="900" dirty="0">
                <a:solidFill>
                  <a:srgbClr val="000000"/>
                </a:solidFill>
                <a:latin typeface="Arial Narrow"/>
                <a:ea typeface="Arial Narrow"/>
                <a:cs typeface="Arial Narrow"/>
                <a:sym typeface="Arial Narrow"/>
              </a:rPr>
              <a:t>Leiter, M. P. and Bakker, A. B. (2010). </a:t>
            </a:r>
            <a:r>
              <a:rPr lang="en-GB" sz="900" i="1" dirty="0">
                <a:solidFill>
                  <a:srgbClr val="000000"/>
                </a:solidFill>
                <a:latin typeface="Arial Narrow"/>
                <a:ea typeface="Arial Narrow"/>
                <a:cs typeface="Arial Narrow"/>
                <a:sym typeface="Arial Narrow"/>
              </a:rPr>
              <a:t>Work Engagement: A Handbook of Essential Theory and Research</a:t>
            </a:r>
            <a:r>
              <a:rPr lang="en-GB" sz="900" dirty="0">
                <a:solidFill>
                  <a:srgbClr val="000000"/>
                </a:solidFill>
                <a:latin typeface="Arial Narrow"/>
                <a:ea typeface="Arial Narrow"/>
                <a:cs typeface="Arial Narrow"/>
                <a:sym typeface="Arial Narrow"/>
              </a:rPr>
              <a:t>. Hove [England]: Psychology Press.</a:t>
            </a:r>
            <a:endParaRPr sz="900" dirty="0">
              <a:solidFill>
                <a:srgbClr val="000000"/>
              </a:solidFill>
              <a:latin typeface="Arial Narrow"/>
              <a:ea typeface="Arial Narrow"/>
              <a:cs typeface="Arial Narrow"/>
              <a:sym typeface="Arial Narrow"/>
            </a:endParaRPr>
          </a:p>
          <a:p>
            <a:pPr marL="457200" lvl="0" indent="-279400" algn="l" rtl="0">
              <a:spcBef>
                <a:spcPts val="0"/>
              </a:spcBef>
              <a:spcAft>
                <a:spcPts val="0"/>
              </a:spcAft>
              <a:buClr>
                <a:srgbClr val="000000"/>
              </a:buClr>
              <a:buSzPts val="800"/>
              <a:buFont typeface="Arial Narrow"/>
              <a:buChar char="●"/>
            </a:pPr>
            <a:r>
              <a:rPr lang="en-GB" sz="900" dirty="0">
                <a:solidFill>
                  <a:srgbClr val="000000"/>
                </a:solidFill>
                <a:latin typeface="Arial Narrow"/>
                <a:ea typeface="Arial Narrow"/>
                <a:cs typeface="Arial Narrow"/>
                <a:sym typeface="Arial Narrow"/>
              </a:rPr>
              <a:t>Mullins, L. and </a:t>
            </a:r>
            <a:r>
              <a:rPr lang="en-GB" sz="900" dirty="0" err="1">
                <a:solidFill>
                  <a:srgbClr val="000000"/>
                </a:solidFill>
                <a:latin typeface="Arial Narrow"/>
                <a:ea typeface="Arial Narrow"/>
                <a:cs typeface="Arial Narrow"/>
                <a:sym typeface="Arial Narrow"/>
              </a:rPr>
              <a:t>Dossor</a:t>
            </a:r>
            <a:r>
              <a:rPr lang="en-GB" sz="900" dirty="0">
                <a:solidFill>
                  <a:srgbClr val="000000"/>
                </a:solidFill>
                <a:latin typeface="Arial Narrow"/>
                <a:ea typeface="Arial Narrow"/>
                <a:cs typeface="Arial Narrow"/>
                <a:sym typeface="Arial Narrow"/>
              </a:rPr>
              <a:t>, P. (2013). H</a:t>
            </a:r>
            <a:r>
              <a:rPr lang="en-GB" sz="900" i="1" dirty="0">
                <a:solidFill>
                  <a:srgbClr val="000000"/>
                </a:solidFill>
                <a:latin typeface="Arial Narrow"/>
                <a:ea typeface="Arial Narrow"/>
                <a:cs typeface="Arial Narrow"/>
                <a:sym typeface="Arial Narrow"/>
              </a:rPr>
              <a:t>ospitality Management and Organisational Behaviour. </a:t>
            </a:r>
            <a:r>
              <a:rPr lang="en-GB" sz="900" dirty="0">
                <a:solidFill>
                  <a:srgbClr val="000000"/>
                </a:solidFill>
                <a:latin typeface="Arial Narrow"/>
                <a:ea typeface="Arial Narrow"/>
                <a:cs typeface="Arial Narrow"/>
                <a:sym typeface="Arial Narrow"/>
              </a:rPr>
              <a:t>5th ed. Harlow: Pearson.</a:t>
            </a:r>
            <a:endParaRPr sz="900" dirty="0">
              <a:solidFill>
                <a:srgbClr val="000000"/>
              </a:solidFill>
              <a:latin typeface="Arial Narrow"/>
              <a:ea typeface="Arial Narrow"/>
              <a:cs typeface="Arial Narrow"/>
              <a:sym typeface="Arial Narrow"/>
            </a:endParaRPr>
          </a:p>
          <a:p>
            <a:pPr marL="457200" lvl="0" indent="-279400" algn="l" rtl="0">
              <a:spcBef>
                <a:spcPts val="0"/>
              </a:spcBef>
              <a:spcAft>
                <a:spcPts val="0"/>
              </a:spcAft>
              <a:buClr>
                <a:srgbClr val="000000"/>
              </a:buClr>
              <a:buSzPts val="800"/>
              <a:buFont typeface="Arial Narrow"/>
              <a:buChar char="●"/>
            </a:pPr>
            <a:r>
              <a:rPr lang="en-GB" sz="900" dirty="0">
                <a:solidFill>
                  <a:srgbClr val="000000"/>
                </a:solidFill>
                <a:latin typeface="Arial Narrow"/>
                <a:ea typeface="Arial Narrow"/>
                <a:cs typeface="Arial Narrow"/>
                <a:sym typeface="Arial Narrow"/>
              </a:rPr>
              <a:t>Raghubalan, G. and Raghubalan, S. (2016). </a:t>
            </a:r>
            <a:r>
              <a:rPr lang="en-GB" sz="900" i="1" dirty="0">
                <a:solidFill>
                  <a:srgbClr val="000000"/>
                </a:solidFill>
                <a:latin typeface="Arial Narrow"/>
                <a:ea typeface="Arial Narrow"/>
                <a:cs typeface="Arial Narrow"/>
                <a:sym typeface="Arial Narrow"/>
              </a:rPr>
              <a:t>Hotel Housekeeping - Operations And Management.</a:t>
            </a:r>
            <a:r>
              <a:rPr lang="en-GB" sz="900" dirty="0">
                <a:solidFill>
                  <a:srgbClr val="000000"/>
                </a:solidFill>
                <a:latin typeface="Arial Narrow"/>
                <a:ea typeface="Arial Narrow"/>
                <a:cs typeface="Arial Narrow"/>
                <a:sym typeface="Arial Narrow"/>
              </a:rPr>
              <a:t> 3rd ed. India: Oxford University Press</a:t>
            </a:r>
            <a:endParaRPr sz="900" dirty="0">
              <a:solidFill>
                <a:srgbClr val="000000"/>
              </a:solidFill>
              <a:latin typeface="Arial Narrow"/>
              <a:ea typeface="Arial Narrow"/>
              <a:cs typeface="Arial Narrow"/>
              <a:sym typeface="Arial Narrow"/>
            </a:endParaRPr>
          </a:p>
          <a:p>
            <a:pPr marL="457200" lvl="0" indent="-279400" algn="l" rtl="0">
              <a:spcBef>
                <a:spcPts val="0"/>
              </a:spcBef>
              <a:spcAft>
                <a:spcPts val="0"/>
              </a:spcAft>
              <a:buClr>
                <a:srgbClr val="000000"/>
              </a:buClr>
              <a:buSzPts val="800"/>
              <a:buFont typeface="Arial Narrow"/>
              <a:buChar char="●"/>
            </a:pPr>
            <a:r>
              <a:rPr lang="en-GB" sz="900" dirty="0">
                <a:solidFill>
                  <a:srgbClr val="000000"/>
                </a:solidFill>
                <a:latin typeface="Arial Narrow"/>
                <a:ea typeface="Arial Narrow"/>
                <a:cs typeface="Arial Narrow"/>
                <a:sym typeface="Arial Narrow"/>
              </a:rPr>
              <a:t>Whiting, R. and Symon, G. (2020). Digi-Housekeeping: The Invisible Work of Flexibility. </a:t>
            </a:r>
            <a:r>
              <a:rPr lang="en-GB" sz="900" i="1" dirty="0">
                <a:solidFill>
                  <a:srgbClr val="000000"/>
                </a:solidFill>
                <a:latin typeface="Arial Narrow"/>
                <a:ea typeface="Arial Narrow"/>
                <a:cs typeface="Arial Narrow"/>
                <a:sym typeface="Arial Narrow"/>
              </a:rPr>
              <a:t>Work, Employment and Society</a:t>
            </a:r>
            <a:r>
              <a:rPr lang="en-GB" sz="900" dirty="0">
                <a:solidFill>
                  <a:srgbClr val="000000"/>
                </a:solidFill>
                <a:latin typeface="Arial Narrow"/>
                <a:ea typeface="Arial Narrow"/>
                <a:cs typeface="Arial Narrow"/>
                <a:sym typeface="Arial Narrow"/>
              </a:rPr>
              <a:t>, </a:t>
            </a:r>
            <a:r>
              <a:rPr lang="en-GB" sz="900" i="1" dirty="0">
                <a:solidFill>
                  <a:srgbClr val="000000"/>
                </a:solidFill>
                <a:latin typeface="Arial Narrow"/>
                <a:ea typeface="Arial Narrow"/>
                <a:cs typeface="Arial Narrow"/>
                <a:sym typeface="Arial Narrow"/>
              </a:rPr>
              <a:t>34</a:t>
            </a:r>
            <a:r>
              <a:rPr lang="en-GB" sz="900" dirty="0">
                <a:solidFill>
                  <a:srgbClr val="000000"/>
                </a:solidFill>
                <a:latin typeface="Arial Narrow"/>
                <a:ea typeface="Arial Narrow"/>
                <a:cs typeface="Arial Narrow"/>
                <a:sym typeface="Arial Narrow"/>
              </a:rPr>
              <a:t>(6), p.095001702091619. </a:t>
            </a:r>
            <a:endParaRPr sz="900" dirty="0"/>
          </a:p>
        </p:txBody>
      </p:sp>
    </p:spTree>
  </p:cSld>
  <p:clrMapOvr>
    <a:masterClrMapping/>
  </p:clrMapOvr>
</p:sld>
</file>

<file path=ppt/theme/theme1.xml><?xml version="1.0" encoding="utf-8"?>
<a:theme xmlns:a="http://schemas.openxmlformats.org/drawingml/2006/main"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A2FFE8"/>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TotalTime>
  <Words>1919</Words>
  <Application>Microsoft Office PowerPoint</Application>
  <PresentationFormat>Expunere pe ecran (16:9)</PresentationFormat>
  <Paragraphs>84</Paragraphs>
  <Slides>13</Slides>
  <Notes>12</Notes>
  <HiddenSlides>0</HiddenSlides>
  <MMClips>0</MMClips>
  <ScaleCrop>false</ScaleCrop>
  <HeadingPairs>
    <vt:vector size="4" baseType="variant">
      <vt:variant>
        <vt:lpstr>Temă</vt:lpstr>
      </vt:variant>
      <vt:variant>
        <vt:i4>1</vt:i4>
      </vt:variant>
      <vt:variant>
        <vt:lpstr>Titluri diapozitive</vt:lpstr>
      </vt:variant>
      <vt:variant>
        <vt:i4>13</vt:i4>
      </vt:variant>
    </vt:vector>
  </HeadingPairs>
  <TitlesOfParts>
    <vt:vector size="14" baseType="lpstr">
      <vt:lpstr>Streamline</vt:lpstr>
      <vt:lpstr>BMIH4006: HOSPITALITY &amp; TOURISM MANAGEMENT INSTITUTE OF MANAGEMENT &amp; HEALTH  CERTHE/BA INTERNATIONAL HOTEL MANAGEMENT OPERATING HOTEL FACILITIES LEVEL 4 </vt:lpstr>
      <vt:lpstr>Table of Content</vt:lpstr>
      <vt:lpstr>Introduction</vt:lpstr>
      <vt:lpstr>Responsibility </vt:lpstr>
      <vt:lpstr>Responsibility  </vt:lpstr>
      <vt:lpstr>Skill development training </vt:lpstr>
      <vt:lpstr>Skill development training </vt:lpstr>
      <vt:lpstr>Skill development training  </vt:lpstr>
      <vt:lpstr>Skill development training </vt:lpstr>
      <vt:lpstr> Health and safety procedure</vt:lpstr>
      <vt:lpstr> Health and safety procedure </vt:lpstr>
      <vt:lpstr>Conclusion </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 4006: HOSPITALITY &amp; TOURISM MANAGEMENT INSTITUTE OF MANAGEMENT &amp; HEALTH  CERTHE/BA INTERNATIONAL HOTEL MANAGEMENT OPERATING HOTEL FACILITIES LEVEL 4 </dc:title>
  <dc:subject/>
  <dc:creator/>
  <cp:keywords/>
  <dc:description/>
  <cp:lastModifiedBy>Microsoft Office User</cp:lastModifiedBy>
  <cp:revision>17</cp:revision>
  <dcterms:modified xsi:type="dcterms:W3CDTF">2023-11-04T09:25:51Z</dcterms:modified>
  <cp:category/>
</cp:coreProperties>
</file>