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61" r:id="rId5"/>
    <p:sldId id="258" r:id="rId6"/>
    <p:sldId id="25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56"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2/27/2022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2/27/2022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2/27/2022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2/27/2022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2/27/2022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2/27/2022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2/27/2022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2/27/2022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2/27/2022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2/27/2022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2/27/2022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2/27/2022</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934D6-5063-497A-96B4-64E919BF90AC}"/>
              </a:ext>
            </a:extLst>
          </p:cNvPr>
          <p:cNvSpPr>
            <a:spLocks noGrp="1"/>
          </p:cNvSpPr>
          <p:nvPr>
            <p:ph type="ctrTitle"/>
          </p:nvPr>
        </p:nvSpPr>
        <p:spPr/>
        <p:txBody>
          <a:bodyPr>
            <a:noAutofit/>
          </a:bodyPr>
          <a:lstStyle/>
          <a:p>
            <a:r>
              <a:rPr lang="en-GB" sz="4000" dirty="0"/>
              <a:t>Which digital tool is most commonly used for collaboration at UWTSD?</a:t>
            </a:r>
          </a:p>
        </p:txBody>
      </p:sp>
      <p:sp>
        <p:nvSpPr>
          <p:cNvPr id="3" name="Subtitle 2">
            <a:extLst>
              <a:ext uri="{FF2B5EF4-FFF2-40B4-BE49-F238E27FC236}">
                <a16:creationId xmlns:a16="http://schemas.microsoft.com/office/drawing/2014/main" id="{A82E457B-00E4-44BC-BA4D-0A9226FCDBA2}"/>
              </a:ext>
            </a:extLst>
          </p:cNvPr>
          <p:cNvSpPr>
            <a:spLocks noGrp="1"/>
          </p:cNvSpPr>
          <p:nvPr>
            <p:ph type="subTitle" idx="1"/>
          </p:nvPr>
        </p:nvSpPr>
        <p:spPr/>
        <p:txBody>
          <a:bodyPr/>
          <a:lstStyle/>
          <a:p>
            <a:r>
              <a:rPr lang="en-GB" dirty="0"/>
              <a:t>By Jack Adkins</a:t>
            </a:r>
          </a:p>
          <a:p>
            <a:r>
              <a:rPr lang="en-GB" dirty="0"/>
              <a:t> Student Number-2122691</a:t>
            </a:r>
          </a:p>
        </p:txBody>
      </p:sp>
    </p:spTree>
    <p:extLst>
      <p:ext uri="{BB962C8B-B14F-4D97-AF65-F5344CB8AC3E}">
        <p14:creationId xmlns:p14="http://schemas.microsoft.com/office/powerpoint/2010/main" val="1282127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17231-55CC-4267-BEDE-2D9B58E98089}"/>
              </a:ext>
            </a:extLst>
          </p:cNvPr>
          <p:cNvSpPr>
            <a:spLocks noGrp="1"/>
          </p:cNvSpPr>
          <p:nvPr>
            <p:ph type="title"/>
          </p:nvPr>
        </p:nvSpPr>
        <p:spPr/>
        <p:txBody>
          <a:bodyPr>
            <a:normAutofit fontScale="90000"/>
          </a:bodyPr>
          <a:lstStyle/>
          <a:p>
            <a:r>
              <a:rPr lang="en-GB" dirty="0"/>
              <a:t>Times have changed over the last few years including in the higher education system.</a:t>
            </a:r>
          </a:p>
        </p:txBody>
      </p:sp>
      <p:pic>
        <p:nvPicPr>
          <p:cNvPr id="5" name="Content Placeholder 4">
            <a:extLst>
              <a:ext uri="{FF2B5EF4-FFF2-40B4-BE49-F238E27FC236}">
                <a16:creationId xmlns:a16="http://schemas.microsoft.com/office/drawing/2014/main" id="{CB3C7245-2FB0-4A97-A98C-31862FDB97F6}"/>
              </a:ext>
            </a:extLst>
          </p:cNvPr>
          <p:cNvPicPr>
            <a:picLocks noGrp="1" noChangeAspect="1"/>
          </p:cNvPicPr>
          <p:nvPr>
            <p:ph sz="half" idx="1"/>
          </p:nvPr>
        </p:nvPicPr>
        <p:blipFill>
          <a:blip r:embed="rId2"/>
          <a:stretch>
            <a:fillRect/>
          </a:stretch>
        </p:blipFill>
        <p:spPr>
          <a:xfrm>
            <a:off x="1844927" y="2532498"/>
            <a:ext cx="4545713" cy="2892305"/>
          </a:xfrm>
          <a:prstGeom prst="rect">
            <a:avLst/>
          </a:prstGeom>
        </p:spPr>
      </p:pic>
      <p:sp>
        <p:nvSpPr>
          <p:cNvPr id="4" name="Content Placeholder 3">
            <a:extLst>
              <a:ext uri="{FF2B5EF4-FFF2-40B4-BE49-F238E27FC236}">
                <a16:creationId xmlns:a16="http://schemas.microsoft.com/office/drawing/2014/main" id="{6542AE08-9CB0-4398-911D-75390AD94C92}"/>
              </a:ext>
            </a:extLst>
          </p:cNvPr>
          <p:cNvSpPr>
            <a:spLocks noGrp="1"/>
          </p:cNvSpPr>
          <p:nvPr>
            <p:ph sz="half" idx="2"/>
          </p:nvPr>
        </p:nvSpPr>
        <p:spPr/>
        <p:txBody>
          <a:bodyPr/>
          <a:lstStyle/>
          <a:p>
            <a:r>
              <a:rPr lang="en-GB" dirty="0"/>
              <a:t>Now… </a:t>
            </a:r>
          </a:p>
        </p:txBody>
      </p:sp>
      <p:pic>
        <p:nvPicPr>
          <p:cNvPr id="6" name="Picture 5">
            <a:extLst>
              <a:ext uri="{FF2B5EF4-FFF2-40B4-BE49-F238E27FC236}">
                <a16:creationId xmlns:a16="http://schemas.microsoft.com/office/drawing/2014/main" id="{10E30080-1F97-4509-86CD-189E33ED70C4}"/>
              </a:ext>
            </a:extLst>
          </p:cNvPr>
          <p:cNvPicPr>
            <a:picLocks noChangeAspect="1"/>
          </p:cNvPicPr>
          <p:nvPr/>
        </p:nvPicPr>
        <p:blipFill>
          <a:blip r:embed="rId3"/>
          <a:stretch>
            <a:fillRect/>
          </a:stretch>
        </p:blipFill>
        <p:spPr>
          <a:xfrm>
            <a:off x="6751768" y="2532499"/>
            <a:ext cx="3723958" cy="2892305"/>
          </a:xfrm>
          <a:prstGeom prst="rect">
            <a:avLst/>
          </a:prstGeom>
        </p:spPr>
      </p:pic>
    </p:spTree>
    <p:extLst>
      <p:ext uri="{BB962C8B-B14F-4D97-AF65-F5344CB8AC3E}">
        <p14:creationId xmlns:p14="http://schemas.microsoft.com/office/powerpoint/2010/main" val="2928578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28B4A-219E-4522-A06F-ADBD28DEC21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0D6A1F8-C645-4F11-A461-A6335EEB2FB9}"/>
              </a:ext>
            </a:extLst>
          </p:cNvPr>
          <p:cNvSpPr>
            <a:spLocks noGrp="1"/>
          </p:cNvSpPr>
          <p:nvPr>
            <p:ph idx="1"/>
          </p:nvPr>
        </p:nvSpPr>
        <p:spPr/>
        <p:txBody>
          <a:bodyPr>
            <a:normAutofit lnSpcReduction="10000"/>
          </a:bodyPr>
          <a:lstStyle/>
          <a:p>
            <a:r>
              <a:rPr lang="en-GB" dirty="0"/>
              <a:t>I have chosen the research project ‘What digital tool is most commonly used for collaboration at UWTSD?’ </a:t>
            </a:r>
          </a:p>
          <a:p>
            <a:r>
              <a:rPr lang="en-GB" dirty="0"/>
              <a:t>The reason I chose this question is I thought it would be interesting to research due to the current circumstances and events of the world. During the COVID 19 Pandemic, education systems have changed and used more online elements, for people who were vulnerable or through lockdown and they couldn’t physically go to an educational institution. </a:t>
            </a:r>
          </a:p>
          <a:p>
            <a:r>
              <a:rPr lang="en-GB" dirty="0"/>
              <a:t>This is where advanced technology has came in useful and kept the education going through such hard times.</a:t>
            </a:r>
          </a:p>
        </p:txBody>
      </p:sp>
    </p:spTree>
    <p:extLst>
      <p:ext uri="{BB962C8B-B14F-4D97-AF65-F5344CB8AC3E}">
        <p14:creationId xmlns:p14="http://schemas.microsoft.com/office/powerpoint/2010/main" val="1614860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E997F-E9A1-4D29-A861-104115F9009B}"/>
              </a:ext>
            </a:extLst>
          </p:cNvPr>
          <p:cNvSpPr>
            <a:spLocks noGrp="1"/>
          </p:cNvSpPr>
          <p:nvPr>
            <p:ph type="title"/>
          </p:nvPr>
        </p:nvSpPr>
        <p:spPr/>
        <p:txBody>
          <a:bodyPr/>
          <a:lstStyle/>
          <a:p>
            <a:r>
              <a:rPr lang="en-GB" dirty="0"/>
              <a:t>Recent research</a:t>
            </a:r>
          </a:p>
        </p:txBody>
      </p:sp>
      <p:sp>
        <p:nvSpPr>
          <p:cNvPr id="3" name="Content Placeholder 2">
            <a:extLst>
              <a:ext uri="{FF2B5EF4-FFF2-40B4-BE49-F238E27FC236}">
                <a16:creationId xmlns:a16="http://schemas.microsoft.com/office/drawing/2014/main" id="{9C59D3D1-5174-42BB-B870-86626A31A3CB}"/>
              </a:ext>
            </a:extLst>
          </p:cNvPr>
          <p:cNvSpPr>
            <a:spLocks noGrp="1"/>
          </p:cNvSpPr>
          <p:nvPr>
            <p:ph idx="1"/>
          </p:nvPr>
        </p:nvSpPr>
        <p:spPr/>
        <p:txBody>
          <a:bodyPr>
            <a:normAutofit fontScale="92500"/>
          </a:bodyPr>
          <a:lstStyle/>
          <a:p>
            <a:r>
              <a:rPr lang="en-US" dirty="0"/>
              <a:t>Instructional technology has become a crucial component of public education. Research shows that teachers have used technology while completing their studies(</a:t>
            </a:r>
            <a:r>
              <a:rPr lang="en-US" dirty="0" err="1"/>
              <a:t>Cherner</a:t>
            </a:r>
            <a:r>
              <a:rPr lang="en-US" dirty="0"/>
              <a:t>, T. &amp; Curry, K. 2017). </a:t>
            </a:r>
          </a:p>
          <a:p>
            <a:r>
              <a:rPr lang="en-US" dirty="0"/>
              <a:t>The use of technology and the availability of information has affected how people learn and interact. Virtual learning environments have been used lately to support learners in higher education to acquire skills and knowledge. Studies have shown that the enforced changes through the global pandemic have affected study participants both negatively and positively (Barnes, Jan and Greenway, Charlotte and Morgan, Catherine 2021).</a:t>
            </a:r>
            <a:endParaRPr lang="en-GB" dirty="0"/>
          </a:p>
        </p:txBody>
      </p:sp>
    </p:spTree>
    <p:extLst>
      <p:ext uri="{BB962C8B-B14F-4D97-AF65-F5344CB8AC3E}">
        <p14:creationId xmlns:p14="http://schemas.microsoft.com/office/powerpoint/2010/main" val="1162867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73A6C-AC21-4870-B1AE-8BA20C664870}"/>
              </a:ext>
            </a:extLst>
          </p:cNvPr>
          <p:cNvSpPr>
            <a:spLocks noGrp="1"/>
          </p:cNvSpPr>
          <p:nvPr>
            <p:ph type="title"/>
          </p:nvPr>
        </p:nvSpPr>
        <p:spPr/>
        <p:txBody>
          <a:bodyPr/>
          <a:lstStyle/>
          <a:p>
            <a:r>
              <a:rPr lang="en-GB" dirty="0"/>
              <a:t>Social Change in Education</a:t>
            </a:r>
          </a:p>
        </p:txBody>
      </p:sp>
      <p:sp>
        <p:nvSpPr>
          <p:cNvPr id="3" name="Content Placeholder 2">
            <a:extLst>
              <a:ext uri="{FF2B5EF4-FFF2-40B4-BE49-F238E27FC236}">
                <a16:creationId xmlns:a16="http://schemas.microsoft.com/office/drawing/2014/main" id="{747AE0C8-682A-4C68-9AD4-051AD9F773F6}"/>
              </a:ext>
            </a:extLst>
          </p:cNvPr>
          <p:cNvSpPr>
            <a:spLocks noGrp="1"/>
          </p:cNvSpPr>
          <p:nvPr>
            <p:ph idx="1"/>
          </p:nvPr>
        </p:nvSpPr>
        <p:spPr/>
        <p:txBody>
          <a:bodyPr/>
          <a:lstStyle/>
          <a:p>
            <a:r>
              <a:rPr lang="en-US" dirty="0"/>
              <a:t>Entrepreneurial education offers valuable opportunities for teachers to foster and enhance creativity and action competence, which are also important for sustainability education. This article provides examples that display how the intentions of the Curriculum for Wales and entrepreneurial education approaches of the UWTSD emerge in practice. These examples show the outcomes of the entrepreneurial projects that evince the enactment of social change (</a:t>
            </a:r>
            <a:r>
              <a:rPr lang="de-DE" dirty="0"/>
              <a:t>Weicht, R. and Jónsdóttir, S., 2021).</a:t>
            </a:r>
            <a:endParaRPr lang="en-GB" dirty="0"/>
          </a:p>
        </p:txBody>
      </p:sp>
    </p:spTree>
    <p:extLst>
      <p:ext uri="{BB962C8B-B14F-4D97-AF65-F5344CB8AC3E}">
        <p14:creationId xmlns:p14="http://schemas.microsoft.com/office/powerpoint/2010/main" val="1528799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2B02D-D825-424E-A1CF-7FA187F4118C}"/>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0177D4ED-CD02-4E87-99DF-C8471B9FFC3C}"/>
              </a:ext>
            </a:extLst>
          </p:cNvPr>
          <p:cNvSpPr>
            <a:spLocks noGrp="1"/>
          </p:cNvSpPr>
          <p:nvPr>
            <p:ph idx="1"/>
          </p:nvPr>
        </p:nvSpPr>
        <p:spPr/>
        <p:txBody>
          <a:bodyPr>
            <a:normAutofit fontScale="85000" lnSpcReduction="10000"/>
          </a:bodyPr>
          <a:lstStyle/>
          <a:p>
            <a:endParaRPr lang="en-US" dirty="0">
              <a:latin typeface="Tahoma" panose="020B0604030504040204" pitchFamily="34" charset="0"/>
              <a:ea typeface="Tahoma" panose="020B0604030504040204" pitchFamily="34" charset="0"/>
              <a:cs typeface="Tahoma" panose="020B0604030504040204" pitchFamily="34" charset="0"/>
            </a:endParaRPr>
          </a:p>
          <a:p>
            <a:r>
              <a:rPr lang="en-US" dirty="0" err="1">
                <a:latin typeface="Tahoma" panose="020B0604030504040204" pitchFamily="34" charset="0"/>
                <a:ea typeface="Tahoma" panose="020B0604030504040204" pitchFamily="34" charset="0"/>
                <a:cs typeface="Tahoma" panose="020B0604030504040204" pitchFamily="34" charset="0"/>
              </a:rPr>
              <a:t>Weicht</a:t>
            </a:r>
            <a:r>
              <a:rPr lang="en-US" dirty="0">
                <a:latin typeface="Tahoma" panose="020B0604030504040204" pitchFamily="34" charset="0"/>
                <a:ea typeface="Tahoma" panose="020B0604030504040204" pitchFamily="34" charset="0"/>
                <a:cs typeface="Tahoma" panose="020B0604030504040204" pitchFamily="34" charset="0"/>
              </a:rPr>
              <a:t>, R. and </a:t>
            </a:r>
            <a:r>
              <a:rPr lang="en-US" dirty="0" err="1">
                <a:latin typeface="Tahoma" panose="020B0604030504040204" pitchFamily="34" charset="0"/>
                <a:ea typeface="Tahoma" panose="020B0604030504040204" pitchFamily="34" charset="0"/>
                <a:cs typeface="Tahoma" panose="020B0604030504040204" pitchFamily="34" charset="0"/>
              </a:rPr>
              <a:t>Jónsdóttir</a:t>
            </a:r>
            <a:r>
              <a:rPr lang="en-US" dirty="0">
                <a:latin typeface="Tahoma" panose="020B0604030504040204" pitchFamily="34" charset="0"/>
                <a:ea typeface="Tahoma" panose="020B0604030504040204" pitchFamily="34" charset="0"/>
                <a:cs typeface="Tahoma" panose="020B0604030504040204" pitchFamily="34" charset="0"/>
              </a:rPr>
              <a:t>, S., 2021. Education for Social Change: The Case of Teacher Education in Wales. Sustainability, 13(15).</a:t>
            </a:r>
          </a:p>
          <a:p>
            <a:r>
              <a:rPr lang="en-US" dirty="0" err="1">
                <a:latin typeface="Tahoma" panose="020B0604030504040204" pitchFamily="34" charset="0"/>
                <a:ea typeface="Tahoma" panose="020B0604030504040204" pitchFamily="34" charset="0"/>
                <a:cs typeface="Tahoma" panose="020B0604030504040204" pitchFamily="34" charset="0"/>
              </a:rPr>
              <a:t>Cherner</a:t>
            </a:r>
            <a:r>
              <a:rPr lang="en-US" dirty="0">
                <a:latin typeface="Tahoma" panose="020B0604030504040204" pitchFamily="34" charset="0"/>
                <a:ea typeface="Tahoma" panose="020B0604030504040204" pitchFamily="34" charset="0"/>
                <a:cs typeface="Tahoma" panose="020B0604030504040204" pitchFamily="34" charset="0"/>
              </a:rPr>
              <a:t>, T. &amp; Curry, K. (2017). Enhancement or Transformation? A Case Study of Preservice Teachers’ Use of Instructional Technology. Contemporary Issues in Technology and Teacher Education, 17(2), 268-290. Waynesville, NC USA: Society for Information Technology &amp; Teacher Education.</a:t>
            </a:r>
          </a:p>
          <a:p>
            <a:r>
              <a:rPr lang="en-US" dirty="0">
                <a:latin typeface="Tahoma" panose="020B0604030504040204" pitchFamily="34" charset="0"/>
                <a:ea typeface="Tahoma" panose="020B0604030504040204" pitchFamily="34" charset="0"/>
                <a:cs typeface="Tahoma" panose="020B0604030504040204" pitchFamily="34" charset="0"/>
              </a:rPr>
              <a:t>Barnes, Jan and Greenway, Charlotte and Morgan, Catherine (2021) How has Covid-19 affected how teacher educators engage their students in learning? Project Report. British Educational Research Association.</a:t>
            </a:r>
          </a:p>
          <a:p>
            <a:endParaRPr lang="en-US" dirty="0"/>
          </a:p>
          <a:p>
            <a:endParaRPr lang="en-GB" dirty="0"/>
          </a:p>
        </p:txBody>
      </p:sp>
    </p:spTree>
    <p:extLst>
      <p:ext uri="{BB962C8B-B14F-4D97-AF65-F5344CB8AC3E}">
        <p14:creationId xmlns:p14="http://schemas.microsoft.com/office/powerpoint/2010/main" val="15035917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TM16401375[[fn=Madison]]</Template>
  <TotalTime>37</TotalTime>
  <Words>437</Words>
  <Application>Microsoft Office PowerPoint</Application>
  <PresentationFormat>Widescreen</PresentationFormat>
  <Paragraphs>19</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MS Shell Dlg 2</vt:lpstr>
      <vt:lpstr>Tahoma</vt:lpstr>
      <vt:lpstr>Wingdings</vt:lpstr>
      <vt:lpstr>Wingdings 3</vt:lpstr>
      <vt:lpstr>Madison</vt:lpstr>
      <vt:lpstr>Which digital tool is most commonly used for collaboration at UWTSD?</vt:lpstr>
      <vt:lpstr>Times have changed over the last few years including in the higher education system.</vt:lpstr>
      <vt:lpstr>Introduction</vt:lpstr>
      <vt:lpstr>Recent research</vt:lpstr>
      <vt:lpstr>Social Change in Education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tool is most commonly used for collaboration at UWTSD?</dc:title>
  <dc:creator>Emma-Jayne Clee</dc:creator>
  <cp:lastModifiedBy>Jack Adkins (2122691)</cp:lastModifiedBy>
  <cp:revision>4</cp:revision>
  <dcterms:created xsi:type="dcterms:W3CDTF">2022-02-27T11:31:29Z</dcterms:created>
  <dcterms:modified xsi:type="dcterms:W3CDTF">2022-02-27T12:40:29Z</dcterms:modified>
</cp:coreProperties>
</file>