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1"/>
  </p:sldMasterIdLst>
  <p:sldIdLst>
    <p:sldId id="256" r:id="rId2"/>
    <p:sldId id="28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5" r:id="rId12"/>
    <p:sldId id="277" r:id="rId13"/>
    <p:sldId id="274" r:id="rId14"/>
    <p:sldId id="279" r:id="rId15"/>
    <p:sldId id="265" r:id="rId16"/>
    <p:sldId id="266" r:id="rId17"/>
    <p:sldId id="267" r:id="rId18"/>
    <p:sldId id="268" r:id="rId19"/>
    <p:sldId id="272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32" autoAdjust="0"/>
    <p:restoredTop sz="94660"/>
  </p:normalViewPr>
  <p:slideViewPr>
    <p:cSldViewPr snapToGrid="0">
      <p:cViewPr varScale="1">
        <p:scale>
          <a:sx n="67" d="100"/>
          <a:sy n="67" d="100"/>
        </p:scale>
        <p:origin x="6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C7F40F-1DA7-40C6-A9C8-46B589CDF9AD}" type="doc">
      <dgm:prSet loTypeId="urn:microsoft.com/office/officeart/2005/8/layout/process5" loCatId="process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F2C537E-1446-4161-B53E-57ABD8A5D658}">
      <dgm:prSet phldrT="[Text]"/>
      <dgm:spPr/>
      <dgm:t>
        <a:bodyPr/>
        <a:lstStyle/>
        <a:p>
          <a:r>
            <a:rPr lang="en-US" dirty="0"/>
            <a:t>RECRUITING</a:t>
          </a:r>
        </a:p>
      </dgm:t>
    </dgm:pt>
    <dgm:pt modelId="{F8685F6E-7CA8-42FD-AA4C-E1903983E623}" type="parTrans" cxnId="{8F8FBED0-087F-4EA6-AF4B-BED7532554E9}">
      <dgm:prSet/>
      <dgm:spPr/>
      <dgm:t>
        <a:bodyPr/>
        <a:lstStyle/>
        <a:p>
          <a:endParaRPr lang="en-US"/>
        </a:p>
      </dgm:t>
    </dgm:pt>
    <dgm:pt modelId="{E383D2BF-9CF2-4E15-9490-597DAD5AFD7D}" type="sibTrans" cxnId="{8F8FBED0-087F-4EA6-AF4B-BED7532554E9}">
      <dgm:prSet/>
      <dgm:spPr/>
      <dgm:t>
        <a:bodyPr/>
        <a:lstStyle/>
        <a:p>
          <a:endParaRPr lang="en-US" dirty="0"/>
        </a:p>
      </dgm:t>
    </dgm:pt>
    <dgm:pt modelId="{A27421E6-D773-482E-92C0-D497D9CA4C06}">
      <dgm:prSet phldrT="[Text]"/>
      <dgm:spPr/>
      <dgm:t>
        <a:bodyPr/>
        <a:lstStyle/>
        <a:p>
          <a:r>
            <a:rPr lang="en-US" dirty="0"/>
            <a:t>SELECTING</a:t>
          </a:r>
        </a:p>
      </dgm:t>
    </dgm:pt>
    <dgm:pt modelId="{F3B6C7E8-CDE4-4E29-8163-F9BC00533CA1}" type="parTrans" cxnId="{6E484095-1499-41E6-B4E1-FD9C5B3A2196}">
      <dgm:prSet/>
      <dgm:spPr/>
      <dgm:t>
        <a:bodyPr/>
        <a:lstStyle/>
        <a:p>
          <a:endParaRPr lang="en-US"/>
        </a:p>
      </dgm:t>
    </dgm:pt>
    <dgm:pt modelId="{C775B40D-5FA3-45BB-AE51-AE73FA7B9EF7}" type="sibTrans" cxnId="{6E484095-1499-41E6-B4E1-FD9C5B3A2196}">
      <dgm:prSet/>
      <dgm:spPr/>
      <dgm:t>
        <a:bodyPr/>
        <a:lstStyle/>
        <a:p>
          <a:endParaRPr lang="en-US" dirty="0"/>
        </a:p>
      </dgm:t>
    </dgm:pt>
    <dgm:pt modelId="{0F5F4F57-B7A1-4E94-BFC5-43324D70850B}">
      <dgm:prSet phldrT="[Text]"/>
      <dgm:spPr/>
      <dgm:t>
        <a:bodyPr/>
        <a:lstStyle/>
        <a:p>
          <a:r>
            <a:rPr lang="en-US" dirty="0"/>
            <a:t>TRAINING</a:t>
          </a:r>
        </a:p>
      </dgm:t>
    </dgm:pt>
    <dgm:pt modelId="{66C819EC-DD0B-4E05-9906-3427F755AF5F}" type="parTrans" cxnId="{FB17C17D-4E06-468A-B089-8CAC5FF1A62E}">
      <dgm:prSet/>
      <dgm:spPr/>
      <dgm:t>
        <a:bodyPr/>
        <a:lstStyle/>
        <a:p>
          <a:endParaRPr lang="en-US"/>
        </a:p>
      </dgm:t>
    </dgm:pt>
    <dgm:pt modelId="{080E2491-727B-4819-BDBA-17D24FBFB4BC}" type="sibTrans" cxnId="{FB17C17D-4E06-468A-B089-8CAC5FF1A62E}">
      <dgm:prSet/>
      <dgm:spPr/>
      <dgm:t>
        <a:bodyPr/>
        <a:lstStyle/>
        <a:p>
          <a:endParaRPr lang="en-US" dirty="0"/>
        </a:p>
      </dgm:t>
    </dgm:pt>
    <dgm:pt modelId="{3FA2935D-746A-4905-B018-785405A46E17}">
      <dgm:prSet phldrT="[Text]"/>
      <dgm:spPr/>
      <dgm:t>
        <a:bodyPr/>
        <a:lstStyle/>
        <a:p>
          <a:r>
            <a:rPr lang="en-US" dirty="0"/>
            <a:t>MOTIVATION</a:t>
          </a:r>
        </a:p>
      </dgm:t>
    </dgm:pt>
    <dgm:pt modelId="{9DED169B-3A86-4797-9A46-6247C6EE2B5B}" type="parTrans" cxnId="{83A34FE4-F96A-4C61-8460-DC5B7BCF779C}">
      <dgm:prSet/>
      <dgm:spPr/>
      <dgm:t>
        <a:bodyPr/>
        <a:lstStyle/>
        <a:p>
          <a:endParaRPr lang="en-US"/>
        </a:p>
      </dgm:t>
    </dgm:pt>
    <dgm:pt modelId="{5B9AC054-3F75-4FA0-A0F5-266AFE9999F0}" type="sibTrans" cxnId="{83A34FE4-F96A-4C61-8460-DC5B7BCF779C}">
      <dgm:prSet/>
      <dgm:spPr/>
      <dgm:t>
        <a:bodyPr/>
        <a:lstStyle/>
        <a:p>
          <a:endParaRPr lang="en-US" dirty="0"/>
        </a:p>
      </dgm:t>
    </dgm:pt>
    <dgm:pt modelId="{ECB87329-3C8E-472A-AFBF-EE072C412A42}">
      <dgm:prSet phldrT="[Text]"/>
      <dgm:spPr/>
      <dgm:t>
        <a:bodyPr/>
        <a:lstStyle/>
        <a:p>
          <a:r>
            <a:rPr lang="en-US" dirty="0"/>
            <a:t>EVALUATION</a:t>
          </a:r>
        </a:p>
      </dgm:t>
    </dgm:pt>
    <dgm:pt modelId="{E4D9C56B-21CA-4AD7-A892-A672B4D6D568}" type="parTrans" cxnId="{B7EA6823-DE85-444D-AACC-E0824584F144}">
      <dgm:prSet/>
      <dgm:spPr/>
      <dgm:t>
        <a:bodyPr/>
        <a:lstStyle/>
        <a:p>
          <a:endParaRPr lang="en-US"/>
        </a:p>
      </dgm:t>
    </dgm:pt>
    <dgm:pt modelId="{63388A07-842F-49F0-913F-08CF88533D55}" type="sibTrans" cxnId="{B7EA6823-DE85-444D-AACC-E0824584F144}">
      <dgm:prSet/>
      <dgm:spPr/>
      <dgm:t>
        <a:bodyPr/>
        <a:lstStyle/>
        <a:p>
          <a:endParaRPr lang="en-US" dirty="0"/>
        </a:p>
      </dgm:t>
    </dgm:pt>
    <dgm:pt modelId="{CDC1BE44-F3DF-4084-A47A-CAE8CF110254}">
      <dgm:prSet phldrT="[Text]"/>
      <dgm:spPr/>
      <dgm:t>
        <a:bodyPr/>
        <a:lstStyle/>
        <a:p>
          <a:r>
            <a:rPr lang="en-US" dirty="0"/>
            <a:t>COMPENSATION</a:t>
          </a:r>
        </a:p>
      </dgm:t>
    </dgm:pt>
    <dgm:pt modelId="{13A3E191-890A-4A1D-A192-E23E252E7396}" type="parTrans" cxnId="{5BD6DB72-2CBB-4EEA-B413-54A8AC5BC935}">
      <dgm:prSet/>
      <dgm:spPr/>
    </dgm:pt>
    <dgm:pt modelId="{3C9F03E7-165D-4D72-9732-295E7BF52620}" type="sibTrans" cxnId="{5BD6DB72-2CBB-4EEA-B413-54A8AC5BC935}">
      <dgm:prSet/>
      <dgm:spPr/>
    </dgm:pt>
    <dgm:pt modelId="{B722BF2E-B2E8-404E-AE9E-0A2A0065C5A9}" type="pres">
      <dgm:prSet presAssocID="{67C7F40F-1DA7-40C6-A9C8-46B589CDF9AD}" presName="diagram" presStyleCnt="0">
        <dgm:presLayoutVars>
          <dgm:dir/>
          <dgm:resizeHandles val="exact"/>
        </dgm:presLayoutVars>
      </dgm:prSet>
      <dgm:spPr/>
    </dgm:pt>
    <dgm:pt modelId="{03F89C4A-E2F7-4D66-AB6A-6599CF911FE8}" type="pres">
      <dgm:prSet presAssocID="{CF2C537E-1446-4161-B53E-57ABD8A5D658}" presName="node" presStyleLbl="node1" presStyleIdx="0" presStyleCnt="6">
        <dgm:presLayoutVars>
          <dgm:bulletEnabled val="1"/>
        </dgm:presLayoutVars>
      </dgm:prSet>
      <dgm:spPr/>
    </dgm:pt>
    <dgm:pt modelId="{AA3E3EEA-ADC3-4887-9B49-01B3738EC7DD}" type="pres">
      <dgm:prSet presAssocID="{E383D2BF-9CF2-4E15-9490-597DAD5AFD7D}" presName="sibTrans" presStyleLbl="sibTrans2D1" presStyleIdx="0" presStyleCnt="5"/>
      <dgm:spPr/>
    </dgm:pt>
    <dgm:pt modelId="{7888EF7E-CB88-453C-AE81-6383BE581094}" type="pres">
      <dgm:prSet presAssocID="{E383D2BF-9CF2-4E15-9490-597DAD5AFD7D}" presName="connectorText" presStyleLbl="sibTrans2D1" presStyleIdx="0" presStyleCnt="5"/>
      <dgm:spPr/>
    </dgm:pt>
    <dgm:pt modelId="{A5763956-1168-4091-B6D2-034F03D54304}" type="pres">
      <dgm:prSet presAssocID="{A27421E6-D773-482E-92C0-D497D9CA4C06}" presName="node" presStyleLbl="node1" presStyleIdx="1" presStyleCnt="6">
        <dgm:presLayoutVars>
          <dgm:bulletEnabled val="1"/>
        </dgm:presLayoutVars>
      </dgm:prSet>
      <dgm:spPr/>
    </dgm:pt>
    <dgm:pt modelId="{D03ED258-AEA6-421B-92E2-C62821E9D6F4}" type="pres">
      <dgm:prSet presAssocID="{C775B40D-5FA3-45BB-AE51-AE73FA7B9EF7}" presName="sibTrans" presStyleLbl="sibTrans2D1" presStyleIdx="1" presStyleCnt="5"/>
      <dgm:spPr/>
    </dgm:pt>
    <dgm:pt modelId="{F6C2245D-A91D-4F1F-B0CD-C68B6FE98BE8}" type="pres">
      <dgm:prSet presAssocID="{C775B40D-5FA3-45BB-AE51-AE73FA7B9EF7}" presName="connectorText" presStyleLbl="sibTrans2D1" presStyleIdx="1" presStyleCnt="5"/>
      <dgm:spPr/>
    </dgm:pt>
    <dgm:pt modelId="{AC89AAD1-5E1B-4ECA-9272-AB363CCDCACD}" type="pres">
      <dgm:prSet presAssocID="{0F5F4F57-B7A1-4E94-BFC5-43324D70850B}" presName="node" presStyleLbl="node1" presStyleIdx="2" presStyleCnt="6">
        <dgm:presLayoutVars>
          <dgm:bulletEnabled val="1"/>
        </dgm:presLayoutVars>
      </dgm:prSet>
      <dgm:spPr/>
    </dgm:pt>
    <dgm:pt modelId="{108685CA-DA48-413F-97E0-D7FB241FE074}" type="pres">
      <dgm:prSet presAssocID="{080E2491-727B-4819-BDBA-17D24FBFB4BC}" presName="sibTrans" presStyleLbl="sibTrans2D1" presStyleIdx="2" presStyleCnt="5"/>
      <dgm:spPr/>
    </dgm:pt>
    <dgm:pt modelId="{D30D6FF1-631E-43D6-9A46-0EB043B8A514}" type="pres">
      <dgm:prSet presAssocID="{080E2491-727B-4819-BDBA-17D24FBFB4BC}" presName="connectorText" presStyleLbl="sibTrans2D1" presStyleIdx="2" presStyleCnt="5"/>
      <dgm:spPr/>
    </dgm:pt>
    <dgm:pt modelId="{68D16899-EC96-4D81-BBA4-B3FBBA3E2EE8}" type="pres">
      <dgm:prSet presAssocID="{3FA2935D-746A-4905-B018-785405A46E17}" presName="node" presStyleLbl="node1" presStyleIdx="3" presStyleCnt="6">
        <dgm:presLayoutVars>
          <dgm:bulletEnabled val="1"/>
        </dgm:presLayoutVars>
      </dgm:prSet>
      <dgm:spPr/>
    </dgm:pt>
    <dgm:pt modelId="{69E32A39-360E-4C2D-971E-191D44948DE0}" type="pres">
      <dgm:prSet presAssocID="{5B9AC054-3F75-4FA0-A0F5-266AFE9999F0}" presName="sibTrans" presStyleLbl="sibTrans2D1" presStyleIdx="3" presStyleCnt="5"/>
      <dgm:spPr/>
    </dgm:pt>
    <dgm:pt modelId="{2142B53A-8113-41A3-BA59-CE339EF933D3}" type="pres">
      <dgm:prSet presAssocID="{5B9AC054-3F75-4FA0-A0F5-266AFE9999F0}" presName="connectorText" presStyleLbl="sibTrans2D1" presStyleIdx="3" presStyleCnt="5"/>
      <dgm:spPr/>
    </dgm:pt>
    <dgm:pt modelId="{67AA158D-5D25-4C72-AE88-E27A0747E85C}" type="pres">
      <dgm:prSet presAssocID="{ECB87329-3C8E-472A-AFBF-EE072C412A42}" presName="node" presStyleLbl="node1" presStyleIdx="4" presStyleCnt="6">
        <dgm:presLayoutVars>
          <dgm:bulletEnabled val="1"/>
        </dgm:presLayoutVars>
      </dgm:prSet>
      <dgm:spPr/>
    </dgm:pt>
    <dgm:pt modelId="{940EA75E-758A-4CF1-B92C-07E1C87BFBC1}" type="pres">
      <dgm:prSet presAssocID="{63388A07-842F-49F0-913F-08CF88533D55}" presName="sibTrans" presStyleLbl="sibTrans2D1" presStyleIdx="4" presStyleCnt="5"/>
      <dgm:spPr/>
    </dgm:pt>
    <dgm:pt modelId="{482E24E5-0CEC-4B5B-85D5-ED7545E16DEE}" type="pres">
      <dgm:prSet presAssocID="{63388A07-842F-49F0-913F-08CF88533D55}" presName="connectorText" presStyleLbl="sibTrans2D1" presStyleIdx="4" presStyleCnt="5"/>
      <dgm:spPr/>
    </dgm:pt>
    <dgm:pt modelId="{7013E246-5316-4F9B-BCFF-D786D685400B}" type="pres">
      <dgm:prSet presAssocID="{CDC1BE44-F3DF-4084-A47A-CAE8CF110254}" presName="node" presStyleLbl="node1" presStyleIdx="5" presStyleCnt="6">
        <dgm:presLayoutVars>
          <dgm:bulletEnabled val="1"/>
        </dgm:presLayoutVars>
      </dgm:prSet>
      <dgm:spPr/>
    </dgm:pt>
  </dgm:ptLst>
  <dgm:cxnLst>
    <dgm:cxn modelId="{D6728401-C647-4275-9025-E62FA4A5FBF0}" type="presOf" srcId="{63388A07-842F-49F0-913F-08CF88533D55}" destId="{940EA75E-758A-4CF1-B92C-07E1C87BFBC1}" srcOrd="0" destOrd="0" presId="urn:microsoft.com/office/officeart/2005/8/layout/process5"/>
    <dgm:cxn modelId="{10F0B103-1F5D-48D4-858A-80E14F983476}" type="presOf" srcId="{63388A07-842F-49F0-913F-08CF88533D55}" destId="{482E24E5-0CEC-4B5B-85D5-ED7545E16DEE}" srcOrd="1" destOrd="0" presId="urn:microsoft.com/office/officeart/2005/8/layout/process5"/>
    <dgm:cxn modelId="{9750340D-2509-4765-8A1B-A38F999EF446}" type="presOf" srcId="{080E2491-727B-4819-BDBA-17D24FBFB4BC}" destId="{D30D6FF1-631E-43D6-9A46-0EB043B8A514}" srcOrd="1" destOrd="0" presId="urn:microsoft.com/office/officeart/2005/8/layout/process5"/>
    <dgm:cxn modelId="{8D56F818-4821-4139-85BF-DF37CE7C5F41}" type="presOf" srcId="{C775B40D-5FA3-45BB-AE51-AE73FA7B9EF7}" destId="{F6C2245D-A91D-4F1F-B0CD-C68B6FE98BE8}" srcOrd="1" destOrd="0" presId="urn:microsoft.com/office/officeart/2005/8/layout/process5"/>
    <dgm:cxn modelId="{B7EA6823-DE85-444D-AACC-E0824584F144}" srcId="{67C7F40F-1DA7-40C6-A9C8-46B589CDF9AD}" destId="{ECB87329-3C8E-472A-AFBF-EE072C412A42}" srcOrd="4" destOrd="0" parTransId="{E4D9C56B-21CA-4AD7-A892-A672B4D6D568}" sibTransId="{63388A07-842F-49F0-913F-08CF88533D55}"/>
    <dgm:cxn modelId="{4D990B25-A5FD-450F-AA22-7DF3C084EA97}" type="presOf" srcId="{ECB87329-3C8E-472A-AFBF-EE072C412A42}" destId="{67AA158D-5D25-4C72-AE88-E27A0747E85C}" srcOrd="0" destOrd="0" presId="urn:microsoft.com/office/officeart/2005/8/layout/process5"/>
    <dgm:cxn modelId="{4E791C3A-821C-4FA0-9AE8-9E57BEF77451}" type="presOf" srcId="{E383D2BF-9CF2-4E15-9490-597DAD5AFD7D}" destId="{AA3E3EEA-ADC3-4887-9B49-01B3738EC7DD}" srcOrd="0" destOrd="0" presId="urn:microsoft.com/office/officeart/2005/8/layout/process5"/>
    <dgm:cxn modelId="{28F4FB61-70F7-40EB-B288-E701C5F2372D}" type="presOf" srcId="{080E2491-727B-4819-BDBA-17D24FBFB4BC}" destId="{108685CA-DA48-413F-97E0-D7FB241FE074}" srcOrd="0" destOrd="0" presId="urn:microsoft.com/office/officeart/2005/8/layout/process5"/>
    <dgm:cxn modelId="{13F37D67-5052-4C39-AFD6-81B4D695B6BB}" type="presOf" srcId="{5B9AC054-3F75-4FA0-A0F5-266AFE9999F0}" destId="{69E32A39-360E-4C2D-971E-191D44948DE0}" srcOrd="0" destOrd="0" presId="urn:microsoft.com/office/officeart/2005/8/layout/process5"/>
    <dgm:cxn modelId="{5BD6DB72-2CBB-4EEA-B413-54A8AC5BC935}" srcId="{67C7F40F-1DA7-40C6-A9C8-46B589CDF9AD}" destId="{CDC1BE44-F3DF-4084-A47A-CAE8CF110254}" srcOrd="5" destOrd="0" parTransId="{13A3E191-890A-4A1D-A192-E23E252E7396}" sibTransId="{3C9F03E7-165D-4D72-9732-295E7BF52620}"/>
    <dgm:cxn modelId="{8AB07B57-460F-42B7-A55A-B546D016EEA0}" type="presOf" srcId="{0F5F4F57-B7A1-4E94-BFC5-43324D70850B}" destId="{AC89AAD1-5E1B-4ECA-9272-AB363CCDCACD}" srcOrd="0" destOrd="0" presId="urn:microsoft.com/office/officeart/2005/8/layout/process5"/>
    <dgm:cxn modelId="{FB17C17D-4E06-468A-B089-8CAC5FF1A62E}" srcId="{67C7F40F-1DA7-40C6-A9C8-46B589CDF9AD}" destId="{0F5F4F57-B7A1-4E94-BFC5-43324D70850B}" srcOrd="2" destOrd="0" parTransId="{66C819EC-DD0B-4E05-9906-3427F755AF5F}" sibTransId="{080E2491-727B-4819-BDBA-17D24FBFB4BC}"/>
    <dgm:cxn modelId="{27034581-A939-4921-BCA9-7C71484202F7}" type="presOf" srcId="{CDC1BE44-F3DF-4084-A47A-CAE8CF110254}" destId="{7013E246-5316-4F9B-BCFF-D786D685400B}" srcOrd="0" destOrd="0" presId="urn:microsoft.com/office/officeart/2005/8/layout/process5"/>
    <dgm:cxn modelId="{6E484095-1499-41E6-B4E1-FD9C5B3A2196}" srcId="{67C7F40F-1DA7-40C6-A9C8-46B589CDF9AD}" destId="{A27421E6-D773-482E-92C0-D497D9CA4C06}" srcOrd="1" destOrd="0" parTransId="{F3B6C7E8-CDE4-4E29-8163-F9BC00533CA1}" sibTransId="{C775B40D-5FA3-45BB-AE51-AE73FA7B9EF7}"/>
    <dgm:cxn modelId="{BFC1FA95-79D1-4D32-B766-4F1BC28B5FC2}" type="presOf" srcId="{3FA2935D-746A-4905-B018-785405A46E17}" destId="{68D16899-EC96-4D81-BBA4-B3FBBA3E2EE8}" srcOrd="0" destOrd="0" presId="urn:microsoft.com/office/officeart/2005/8/layout/process5"/>
    <dgm:cxn modelId="{8F382598-845B-4336-AA68-3F3ABA871C14}" type="presOf" srcId="{E383D2BF-9CF2-4E15-9490-597DAD5AFD7D}" destId="{7888EF7E-CB88-453C-AE81-6383BE581094}" srcOrd="1" destOrd="0" presId="urn:microsoft.com/office/officeart/2005/8/layout/process5"/>
    <dgm:cxn modelId="{626FF1A5-E9CF-4ABB-B8EC-53173050EA10}" type="presOf" srcId="{CF2C537E-1446-4161-B53E-57ABD8A5D658}" destId="{03F89C4A-E2F7-4D66-AB6A-6599CF911FE8}" srcOrd="0" destOrd="0" presId="urn:microsoft.com/office/officeart/2005/8/layout/process5"/>
    <dgm:cxn modelId="{61F380AB-37B6-4CBE-8017-58A06AD75824}" type="presOf" srcId="{C775B40D-5FA3-45BB-AE51-AE73FA7B9EF7}" destId="{D03ED258-AEA6-421B-92E2-C62821E9D6F4}" srcOrd="0" destOrd="0" presId="urn:microsoft.com/office/officeart/2005/8/layout/process5"/>
    <dgm:cxn modelId="{863000BA-BEB4-4E93-9403-B15830B57E0C}" type="presOf" srcId="{A27421E6-D773-482E-92C0-D497D9CA4C06}" destId="{A5763956-1168-4091-B6D2-034F03D54304}" srcOrd="0" destOrd="0" presId="urn:microsoft.com/office/officeart/2005/8/layout/process5"/>
    <dgm:cxn modelId="{8F8FBED0-087F-4EA6-AF4B-BED7532554E9}" srcId="{67C7F40F-1DA7-40C6-A9C8-46B589CDF9AD}" destId="{CF2C537E-1446-4161-B53E-57ABD8A5D658}" srcOrd="0" destOrd="0" parTransId="{F8685F6E-7CA8-42FD-AA4C-E1903983E623}" sibTransId="{E383D2BF-9CF2-4E15-9490-597DAD5AFD7D}"/>
    <dgm:cxn modelId="{3E5E54E3-4385-4BCD-9962-B8CDB98F6AAC}" type="presOf" srcId="{5B9AC054-3F75-4FA0-A0F5-266AFE9999F0}" destId="{2142B53A-8113-41A3-BA59-CE339EF933D3}" srcOrd="1" destOrd="0" presId="urn:microsoft.com/office/officeart/2005/8/layout/process5"/>
    <dgm:cxn modelId="{83A34FE4-F96A-4C61-8460-DC5B7BCF779C}" srcId="{67C7F40F-1DA7-40C6-A9C8-46B589CDF9AD}" destId="{3FA2935D-746A-4905-B018-785405A46E17}" srcOrd="3" destOrd="0" parTransId="{9DED169B-3A86-4797-9A46-6247C6EE2B5B}" sibTransId="{5B9AC054-3F75-4FA0-A0F5-266AFE9999F0}"/>
    <dgm:cxn modelId="{FE1413F0-78F8-4F40-ABDF-7213C6083B02}" type="presOf" srcId="{67C7F40F-1DA7-40C6-A9C8-46B589CDF9AD}" destId="{B722BF2E-B2E8-404E-AE9E-0A2A0065C5A9}" srcOrd="0" destOrd="0" presId="urn:microsoft.com/office/officeart/2005/8/layout/process5"/>
    <dgm:cxn modelId="{7C416B8C-235B-44DC-9CE4-335B89F8EBE1}" type="presParOf" srcId="{B722BF2E-B2E8-404E-AE9E-0A2A0065C5A9}" destId="{03F89C4A-E2F7-4D66-AB6A-6599CF911FE8}" srcOrd="0" destOrd="0" presId="urn:microsoft.com/office/officeart/2005/8/layout/process5"/>
    <dgm:cxn modelId="{2824D2B9-7499-441A-B05E-3BD2D756922B}" type="presParOf" srcId="{B722BF2E-B2E8-404E-AE9E-0A2A0065C5A9}" destId="{AA3E3EEA-ADC3-4887-9B49-01B3738EC7DD}" srcOrd="1" destOrd="0" presId="urn:microsoft.com/office/officeart/2005/8/layout/process5"/>
    <dgm:cxn modelId="{772E1A13-25AB-45FD-9A79-05A72DB9C993}" type="presParOf" srcId="{AA3E3EEA-ADC3-4887-9B49-01B3738EC7DD}" destId="{7888EF7E-CB88-453C-AE81-6383BE581094}" srcOrd="0" destOrd="0" presId="urn:microsoft.com/office/officeart/2005/8/layout/process5"/>
    <dgm:cxn modelId="{937FE49B-F2E4-4274-A098-A4126EF6886C}" type="presParOf" srcId="{B722BF2E-B2E8-404E-AE9E-0A2A0065C5A9}" destId="{A5763956-1168-4091-B6D2-034F03D54304}" srcOrd="2" destOrd="0" presId="urn:microsoft.com/office/officeart/2005/8/layout/process5"/>
    <dgm:cxn modelId="{7275F55F-0116-4F30-B780-6646FD92C70F}" type="presParOf" srcId="{B722BF2E-B2E8-404E-AE9E-0A2A0065C5A9}" destId="{D03ED258-AEA6-421B-92E2-C62821E9D6F4}" srcOrd="3" destOrd="0" presId="urn:microsoft.com/office/officeart/2005/8/layout/process5"/>
    <dgm:cxn modelId="{48296B68-C010-4D0F-B68D-04325643F9A8}" type="presParOf" srcId="{D03ED258-AEA6-421B-92E2-C62821E9D6F4}" destId="{F6C2245D-A91D-4F1F-B0CD-C68B6FE98BE8}" srcOrd="0" destOrd="0" presId="urn:microsoft.com/office/officeart/2005/8/layout/process5"/>
    <dgm:cxn modelId="{8555C4FD-ADE4-46ED-9C69-14FE4172EE83}" type="presParOf" srcId="{B722BF2E-B2E8-404E-AE9E-0A2A0065C5A9}" destId="{AC89AAD1-5E1B-4ECA-9272-AB363CCDCACD}" srcOrd="4" destOrd="0" presId="urn:microsoft.com/office/officeart/2005/8/layout/process5"/>
    <dgm:cxn modelId="{ECD03FCA-C35F-437E-A91E-00A1E2539412}" type="presParOf" srcId="{B722BF2E-B2E8-404E-AE9E-0A2A0065C5A9}" destId="{108685CA-DA48-413F-97E0-D7FB241FE074}" srcOrd="5" destOrd="0" presId="urn:microsoft.com/office/officeart/2005/8/layout/process5"/>
    <dgm:cxn modelId="{1EE7EE0C-99FF-4FAB-85B4-B320139A2053}" type="presParOf" srcId="{108685CA-DA48-413F-97E0-D7FB241FE074}" destId="{D30D6FF1-631E-43D6-9A46-0EB043B8A514}" srcOrd="0" destOrd="0" presId="urn:microsoft.com/office/officeart/2005/8/layout/process5"/>
    <dgm:cxn modelId="{2DE61003-D2A8-4371-B008-988190BDCF85}" type="presParOf" srcId="{B722BF2E-B2E8-404E-AE9E-0A2A0065C5A9}" destId="{68D16899-EC96-4D81-BBA4-B3FBBA3E2EE8}" srcOrd="6" destOrd="0" presId="urn:microsoft.com/office/officeart/2005/8/layout/process5"/>
    <dgm:cxn modelId="{763A8980-297D-443B-B716-C56F9E81AD2E}" type="presParOf" srcId="{B722BF2E-B2E8-404E-AE9E-0A2A0065C5A9}" destId="{69E32A39-360E-4C2D-971E-191D44948DE0}" srcOrd="7" destOrd="0" presId="urn:microsoft.com/office/officeart/2005/8/layout/process5"/>
    <dgm:cxn modelId="{6A0CDB9D-A919-4B7E-8F31-3D119EAE193F}" type="presParOf" srcId="{69E32A39-360E-4C2D-971E-191D44948DE0}" destId="{2142B53A-8113-41A3-BA59-CE339EF933D3}" srcOrd="0" destOrd="0" presId="urn:microsoft.com/office/officeart/2005/8/layout/process5"/>
    <dgm:cxn modelId="{EEE2257C-13AC-4A84-AB21-C3773636166E}" type="presParOf" srcId="{B722BF2E-B2E8-404E-AE9E-0A2A0065C5A9}" destId="{67AA158D-5D25-4C72-AE88-E27A0747E85C}" srcOrd="8" destOrd="0" presId="urn:microsoft.com/office/officeart/2005/8/layout/process5"/>
    <dgm:cxn modelId="{F4827AA5-5DA0-414C-BA3F-288ECE5B3C48}" type="presParOf" srcId="{B722BF2E-B2E8-404E-AE9E-0A2A0065C5A9}" destId="{940EA75E-758A-4CF1-B92C-07E1C87BFBC1}" srcOrd="9" destOrd="0" presId="urn:microsoft.com/office/officeart/2005/8/layout/process5"/>
    <dgm:cxn modelId="{9C015B18-95E6-4B31-A766-AC2C9345A73A}" type="presParOf" srcId="{940EA75E-758A-4CF1-B92C-07E1C87BFBC1}" destId="{482E24E5-0CEC-4B5B-85D5-ED7545E16DEE}" srcOrd="0" destOrd="0" presId="urn:microsoft.com/office/officeart/2005/8/layout/process5"/>
    <dgm:cxn modelId="{CBA845A4-CCBE-4AB2-B07C-E7A93B82FEE6}" type="presParOf" srcId="{B722BF2E-B2E8-404E-AE9E-0A2A0065C5A9}" destId="{7013E246-5316-4F9B-BCFF-D786D685400B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89C4A-E2F7-4D66-AB6A-6599CF911FE8}">
      <dsp:nvSpPr>
        <dsp:cNvPr id="0" name=""/>
        <dsp:cNvSpPr/>
      </dsp:nvSpPr>
      <dsp:spPr>
        <a:xfrm>
          <a:off x="7555" y="134149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3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RECRUITING</a:t>
          </a:r>
        </a:p>
      </dsp:txBody>
      <dsp:txXfrm>
        <a:off x="47239" y="173833"/>
        <a:ext cx="2178842" cy="1275558"/>
      </dsp:txXfrm>
    </dsp:sp>
    <dsp:sp modelId="{AA3E3EEA-ADC3-4887-9B49-01B3738EC7DD}">
      <dsp:nvSpPr>
        <dsp:cNvPr id="0" name=""/>
        <dsp:cNvSpPr/>
      </dsp:nvSpPr>
      <dsp:spPr>
        <a:xfrm>
          <a:off x="2464488" y="531594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3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2464488" y="643601"/>
        <a:ext cx="335118" cy="336022"/>
      </dsp:txXfrm>
    </dsp:sp>
    <dsp:sp modelId="{A5763956-1168-4091-B6D2-034F03D54304}">
      <dsp:nvSpPr>
        <dsp:cNvPr id="0" name=""/>
        <dsp:cNvSpPr/>
      </dsp:nvSpPr>
      <dsp:spPr>
        <a:xfrm>
          <a:off x="3169050" y="134149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-286681"/>
                <a:satOff val="236"/>
                <a:lumOff val="-196"/>
                <a:alphaOff val="0"/>
                <a:tint val="65000"/>
                <a:lumMod val="110000"/>
              </a:schemeClr>
            </a:gs>
            <a:gs pos="88000">
              <a:schemeClr val="accent3">
                <a:hueOff val="-286681"/>
                <a:satOff val="236"/>
                <a:lumOff val="-196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SELECTING</a:t>
          </a:r>
        </a:p>
      </dsp:txBody>
      <dsp:txXfrm>
        <a:off x="3208734" y="173833"/>
        <a:ext cx="2178842" cy="1275558"/>
      </dsp:txXfrm>
    </dsp:sp>
    <dsp:sp modelId="{D03ED258-AEA6-421B-92E2-C62821E9D6F4}">
      <dsp:nvSpPr>
        <dsp:cNvPr id="0" name=""/>
        <dsp:cNvSpPr/>
      </dsp:nvSpPr>
      <dsp:spPr>
        <a:xfrm>
          <a:off x="5625983" y="531594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-358351"/>
                <a:satOff val="295"/>
                <a:lumOff val="-245"/>
                <a:alphaOff val="0"/>
                <a:tint val="65000"/>
                <a:lumMod val="110000"/>
              </a:schemeClr>
            </a:gs>
            <a:gs pos="88000">
              <a:schemeClr val="accent3">
                <a:hueOff val="-358351"/>
                <a:satOff val="295"/>
                <a:lumOff val="-245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5625983" y="643601"/>
        <a:ext cx="335118" cy="336022"/>
      </dsp:txXfrm>
    </dsp:sp>
    <dsp:sp modelId="{AC89AAD1-5E1B-4ECA-9272-AB363CCDCACD}">
      <dsp:nvSpPr>
        <dsp:cNvPr id="0" name=""/>
        <dsp:cNvSpPr/>
      </dsp:nvSpPr>
      <dsp:spPr>
        <a:xfrm>
          <a:off x="6330545" y="134149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-573361"/>
                <a:satOff val="472"/>
                <a:lumOff val="-392"/>
                <a:alphaOff val="0"/>
                <a:tint val="65000"/>
                <a:lumMod val="110000"/>
              </a:schemeClr>
            </a:gs>
            <a:gs pos="88000">
              <a:schemeClr val="accent3">
                <a:hueOff val="-573361"/>
                <a:satOff val="472"/>
                <a:lumOff val="-392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TRAINING</a:t>
          </a:r>
        </a:p>
      </dsp:txBody>
      <dsp:txXfrm>
        <a:off x="6370229" y="173833"/>
        <a:ext cx="2178842" cy="1275558"/>
      </dsp:txXfrm>
    </dsp:sp>
    <dsp:sp modelId="{108685CA-DA48-413F-97E0-D7FB241FE074}">
      <dsp:nvSpPr>
        <dsp:cNvPr id="0" name=""/>
        <dsp:cNvSpPr/>
      </dsp:nvSpPr>
      <dsp:spPr>
        <a:xfrm rot="5400000">
          <a:off x="7220280" y="1647151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-716701"/>
                <a:satOff val="590"/>
                <a:lumOff val="-491"/>
                <a:alphaOff val="0"/>
                <a:tint val="65000"/>
                <a:lumMod val="110000"/>
              </a:schemeClr>
            </a:gs>
            <a:gs pos="88000">
              <a:schemeClr val="accent3">
                <a:hueOff val="-716701"/>
                <a:satOff val="590"/>
                <a:lumOff val="-491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 rot="-5400000">
        <a:off x="7291639" y="1687799"/>
        <a:ext cx="336022" cy="335118"/>
      </dsp:txXfrm>
    </dsp:sp>
    <dsp:sp modelId="{68D16899-EC96-4D81-BBA4-B3FBBA3E2EE8}">
      <dsp:nvSpPr>
        <dsp:cNvPr id="0" name=""/>
        <dsp:cNvSpPr/>
      </dsp:nvSpPr>
      <dsp:spPr>
        <a:xfrm>
          <a:off x="6330545" y="2392360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-860042"/>
                <a:satOff val="708"/>
                <a:lumOff val="-589"/>
                <a:alphaOff val="0"/>
                <a:tint val="65000"/>
                <a:lumMod val="110000"/>
              </a:schemeClr>
            </a:gs>
            <a:gs pos="88000">
              <a:schemeClr val="accent3">
                <a:hueOff val="-860042"/>
                <a:satOff val="708"/>
                <a:lumOff val="-589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MOTIVATION</a:t>
          </a:r>
        </a:p>
      </dsp:txBody>
      <dsp:txXfrm>
        <a:off x="6370229" y="2432044"/>
        <a:ext cx="2178842" cy="1275558"/>
      </dsp:txXfrm>
    </dsp:sp>
    <dsp:sp modelId="{69E32A39-360E-4C2D-971E-191D44948DE0}">
      <dsp:nvSpPr>
        <dsp:cNvPr id="0" name=""/>
        <dsp:cNvSpPr/>
      </dsp:nvSpPr>
      <dsp:spPr>
        <a:xfrm rot="10800000">
          <a:off x="5653082" y="2789805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-1075052"/>
                <a:satOff val="885"/>
                <a:lumOff val="-736"/>
                <a:alphaOff val="0"/>
                <a:tint val="65000"/>
                <a:lumMod val="110000"/>
              </a:schemeClr>
            </a:gs>
            <a:gs pos="88000">
              <a:schemeClr val="accent3">
                <a:hueOff val="-1075052"/>
                <a:satOff val="885"/>
                <a:lumOff val="-736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 rot="10800000">
        <a:off x="5796704" y="2901812"/>
        <a:ext cx="335118" cy="336022"/>
      </dsp:txXfrm>
    </dsp:sp>
    <dsp:sp modelId="{67AA158D-5D25-4C72-AE88-E27A0747E85C}">
      <dsp:nvSpPr>
        <dsp:cNvPr id="0" name=""/>
        <dsp:cNvSpPr/>
      </dsp:nvSpPr>
      <dsp:spPr>
        <a:xfrm>
          <a:off x="3169050" y="2392360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-1146722"/>
                <a:satOff val="944"/>
                <a:lumOff val="-785"/>
                <a:alphaOff val="0"/>
                <a:tint val="65000"/>
                <a:lumMod val="110000"/>
              </a:schemeClr>
            </a:gs>
            <a:gs pos="88000">
              <a:schemeClr val="accent3">
                <a:hueOff val="-1146722"/>
                <a:satOff val="944"/>
                <a:lumOff val="-785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EVALUATION</a:t>
          </a:r>
        </a:p>
      </dsp:txBody>
      <dsp:txXfrm>
        <a:off x="3208734" y="2432044"/>
        <a:ext cx="2178842" cy="1275558"/>
      </dsp:txXfrm>
    </dsp:sp>
    <dsp:sp modelId="{940EA75E-758A-4CF1-B92C-07E1C87BFBC1}">
      <dsp:nvSpPr>
        <dsp:cNvPr id="0" name=""/>
        <dsp:cNvSpPr/>
      </dsp:nvSpPr>
      <dsp:spPr>
        <a:xfrm rot="10800000">
          <a:off x="2491587" y="2789805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-1433403"/>
                <a:satOff val="1180"/>
                <a:lumOff val="-981"/>
                <a:alphaOff val="0"/>
                <a:tint val="65000"/>
                <a:lumMod val="110000"/>
              </a:schemeClr>
            </a:gs>
            <a:gs pos="88000">
              <a:schemeClr val="accent3">
                <a:hueOff val="-1433403"/>
                <a:satOff val="1180"/>
                <a:lumOff val="-981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 rot="10800000">
        <a:off x="2635209" y="2901812"/>
        <a:ext cx="335118" cy="336022"/>
      </dsp:txXfrm>
    </dsp:sp>
    <dsp:sp modelId="{7013E246-5316-4F9B-BCFF-D786D685400B}">
      <dsp:nvSpPr>
        <dsp:cNvPr id="0" name=""/>
        <dsp:cNvSpPr/>
      </dsp:nvSpPr>
      <dsp:spPr>
        <a:xfrm>
          <a:off x="7555" y="2392360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-1433403"/>
                <a:satOff val="1180"/>
                <a:lumOff val="-981"/>
                <a:alphaOff val="0"/>
                <a:tint val="65000"/>
                <a:lumMod val="110000"/>
              </a:schemeClr>
            </a:gs>
            <a:gs pos="88000">
              <a:schemeClr val="accent3">
                <a:hueOff val="-1433403"/>
                <a:satOff val="1180"/>
                <a:lumOff val="-981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COMPENSATION</a:t>
          </a:r>
        </a:p>
      </dsp:txBody>
      <dsp:txXfrm>
        <a:off x="47239" y="2432044"/>
        <a:ext cx="2178842" cy="1275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44678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0430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6210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01896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79910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27101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3705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1779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09018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6413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98018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03174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8894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37245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51374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5925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CC48B-83A9-408B-9B38-A507086DBAE2}" type="datetimeFigureOut">
              <a:rPr lang="en-IN" smtClean="0"/>
              <a:t>18-12-2018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B609B31-3F2B-41C6-A09A-EC1587A6ED85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6004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  <p:sldLayoutId id="2147483741" r:id="rId13"/>
    <p:sldLayoutId id="2147483742" r:id="rId14"/>
    <p:sldLayoutId id="2147483743" r:id="rId15"/>
    <p:sldLayoutId id="2147483744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7182" y="593967"/>
            <a:ext cx="7401802" cy="2167466"/>
          </a:xfrm>
        </p:spPr>
        <p:txBody>
          <a:bodyPr/>
          <a:lstStyle/>
          <a:p>
            <a:r>
              <a:rPr lang="en-IN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MANAGING PEOPLE</a:t>
            </a:r>
            <a:br>
              <a:rPr lang="en-IN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r>
              <a:rPr lang="en-IN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(LCBB5004)</a:t>
            </a:r>
            <a:endParaRPr lang="en-IN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8690" y="3331029"/>
            <a:ext cx="7859002" cy="2312124"/>
          </a:xfrm>
        </p:spPr>
        <p:txBody>
          <a:bodyPr>
            <a:normAutofit/>
          </a:bodyPr>
          <a:lstStyle/>
          <a:p>
            <a:r>
              <a:rPr lang="en-IN">
                <a:cs typeface="Calibri" panose="020F0502020204030204" pitchFamily="34" charset="0"/>
              </a:rPr>
              <a:t>STUDENT NAME:BRIJESHKUMAR PATEL</a:t>
            </a:r>
          </a:p>
          <a:p>
            <a:r>
              <a:rPr lang="en-IN">
                <a:cs typeface="Calibri" panose="020F0502020204030204" pitchFamily="34" charset="0"/>
              </a:rPr>
              <a:t>STUDENT NUMBER:1704795</a:t>
            </a:r>
          </a:p>
          <a:p>
            <a:r>
              <a:rPr lang="en-IN">
                <a:cs typeface="Calibri" panose="020F0502020204030204" pitchFamily="34" charset="0"/>
              </a:rPr>
              <a:t>UNIVERSITY OF WALES TRINITY SAINT DAVID</a:t>
            </a:r>
          </a:p>
          <a:p>
            <a:r>
              <a:rPr lang="en-IN">
                <a:cs typeface="Calibri" panose="020F0502020204030204" pitchFamily="34" charset="0"/>
              </a:rPr>
              <a:t>TUTOR NAME:MANOJ KUMAR</a:t>
            </a:r>
            <a:endParaRPr lang="en-IN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67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CDA69-1B32-46F1-8AE6-6CF8E97A5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47650"/>
            <a:ext cx="8596668" cy="1320800"/>
          </a:xfrm>
        </p:spPr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CA5BD-2B3F-4CD0-A911-6B584AFF5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89039"/>
            <a:ext cx="8596668" cy="3880773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MANAGEMNET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HRM PLANNING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HR STRATEGY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PURPOSE OF HR STRATEGY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BENEFITS OD ROBUST HR POLICES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MAJOR ACTVITIES PERFORMED BY HRM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RECURITMENT AND SELECTION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FACTOR AFFECTING RECRUITMENT AND SELECTION PROCESS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38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IN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009" y="2062934"/>
            <a:ext cx="8596668" cy="3880773"/>
          </a:xfrm>
        </p:spPr>
        <p:txBody>
          <a:bodyPr/>
          <a:lstStyle/>
          <a:p>
            <a:pPr marL="0" indent="0">
              <a:buClrTx/>
              <a:buNone/>
            </a:pP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HRM hiring employees who became reliable for the organization.</a:t>
            </a:r>
          </a:p>
          <a:p>
            <a:pPr marL="0" indent="0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 includes in HRM is following by analysing,planning,recruiting and selection.</a:t>
            </a:r>
          </a:p>
          <a:p>
            <a:pPr marL="0" indent="0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objective of HRM is to get Right people, at Right time ,in Right place.</a:t>
            </a:r>
          </a:p>
        </p:txBody>
      </p:sp>
    </p:spTree>
    <p:extLst>
      <p:ext uri="{BB962C8B-B14F-4D97-AF65-F5344CB8AC3E}">
        <p14:creationId xmlns:p14="http://schemas.microsoft.com/office/powerpoint/2010/main" val="262866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IN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HRM PLANING</a:t>
            </a: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Helps in achieving organisational goals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Identifies people needs and demands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Carries out an effective performance review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Keeps workers motivated and encouraging to achieve goals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Ensures employee skill development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Manpower planning helps to drive the organization towards versatile and flexible way.(Paul turner,2002)</a:t>
            </a: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4689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HR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strategy adopted by organization which aims at integrating an organizations culture.</a:t>
            </a:r>
          </a:p>
          <a:p>
            <a:pPr marL="0" indent="0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Process jointly by line manager and employee to solve business issue based on people.(Kaplan and hurd 2002)</a:t>
            </a:r>
          </a:p>
        </p:txBody>
      </p:sp>
    </p:spTree>
    <p:extLst>
      <p:ext uri="{BB962C8B-B14F-4D97-AF65-F5344CB8AC3E}">
        <p14:creationId xmlns:p14="http://schemas.microsoft.com/office/powerpoint/2010/main" val="3357263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IN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PURPOSE OF HR STRATEGY</a:t>
            </a: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63048"/>
            <a:ext cx="8596668" cy="3880773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practices reflect the competitive advantage of effective implementation (Othman,2009)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Ensures improving profitability by achieving sales targets.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Ensures better organization working culture, needs and strategic plan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Reduces customer complaints by providing good customer services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>
                <a:latin typeface="Times New Roman" panose="02020603050405020304" pitchFamily="18" charset="0"/>
                <a:cs typeface="Times New Roman" panose="02020603050405020304" pitchFamily="18" charset="0"/>
              </a:rPr>
              <a:t>Improves recruitment choice by selecting right person at right place </a:t>
            </a: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284684"/>
      </p:ext>
    </p:extLst>
  </p:cSld>
  <p:clrMapOvr>
    <a:masterClrMapping/>
  </p:clrMapOvr>
  <p:transition spd="slow"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OF ROBUST HR POLICES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68257"/>
            <a:ext cx="8596668" cy="3880773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HRM strategy identify the capabilities of human skills to develop business strategy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Improving skills towards designing and goals.(Gary P. Latham, 2012)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ensures motivation level of employee and employment rules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Lidl is the most popular nowdays in youth because of most desired workplace of UK because of their robust HR polices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policies include the benefits, rewards  and encourage workers by giving them better pay scale</a:t>
            </a:r>
          </a:p>
        </p:txBody>
      </p:sp>
    </p:spTree>
    <p:extLst>
      <p:ext uri="{BB962C8B-B14F-4D97-AF65-F5344CB8AC3E}">
        <p14:creationId xmlns:p14="http://schemas.microsoft.com/office/powerpoint/2010/main" val="2483980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MAJOR ACTVITIES PERFORMED BY HRM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1317638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996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RECURITMENT AND 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478" y="1455156"/>
            <a:ext cx="8596668" cy="429324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RECRUITMENT</a:t>
            </a:r>
          </a:p>
          <a:p>
            <a:pPr marL="0" indent="0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Recruitment is the process of finding and hiring best   candidate for particular job</a:t>
            </a:r>
          </a:p>
          <a:p>
            <a:pPr marL="0" indent="0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Recruitment is process of find manpower which can be meet the organization requirement.(Rohit singh,2017)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SELECTION</a:t>
            </a:r>
          </a:p>
          <a:p>
            <a:pPr marL="0" indent="0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Selection is the screening and interviewing person for specific job.</a:t>
            </a:r>
          </a:p>
          <a:p>
            <a:pPr marL="0" indent="0" algn="just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according to Edwin flippo recruitment and selection are the process of searching for potential employees and stimulating.</a:t>
            </a:r>
          </a:p>
          <a:p>
            <a:pPr marL="0" indent="0" algn="just">
              <a:buNone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81609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crucial part of selection.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Criteria for selection is the comparison among the short listed candidates.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Include personal interview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stage is free for and kind of bias ( e.g. sex, physical disability )</a:t>
            </a:r>
          </a:p>
        </p:txBody>
      </p:sp>
    </p:spTree>
    <p:extLst>
      <p:ext uri="{BB962C8B-B14F-4D97-AF65-F5344CB8AC3E}">
        <p14:creationId xmlns:p14="http://schemas.microsoft.com/office/powerpoint/2010/main" val="3407010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166" y="609600"/>
            <a:ext cx="3729076" cy="1320800"/>
          </a:xfrm>
        </p:spPr>
        <p:txBody>
          <a:bodyPr anchor="ctr"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166" y="2160589"/>
            <a:ext cx="4581939" cy="3560733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helps employees to increase their skills.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to improve customer satisfaction skills.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to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identifys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changes in  organization</a:t>
            </a:r>
          </a:p>
        </p:txBody>
      </p:sp>
      <p:pic>
        <p:nvPicPr>
          <p:cNvPr id="5" name="Picture 4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60ADB7B3-909D-4646-9FE3-F05D4AE09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7009" y="1537005"/>
            <a:ext cx="4581939" cy="3882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42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51" y="0"/>
            <a:ext cx="8596668" cy="890727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  <a:br>
              <a:rPr lang="en-US" sz="2800" dirty="0"/>
            </a:br>
            <a:endParaRPr lang="en-US" sz="2800" b="1" dirty="0">
              <a:latin typeface="+mn-lt"/>
            </a:endParaRP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843093" y="1307292"/>
            <a:ext cx="4953000" cy="5262979"/>
          </a:xfrm>
          <a:prstGeom prst="rect">
            <a:avLst/>
          </a:prstGeom>
          <a:noFill/>
          <a:ln w="19050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Day to day interaction with employees improve their interest toward workplace.</a:t>
            </a:r>
          </a:p>
          <a:p>
            <a:pPr marL="457200" indent="-45720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Recognition of their excellent performance in organization</a:t>
            </a:r>
          </a:p>
          <a:p>
            <a:pPr marL="457200" indent="-45720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their pay scale made them more reliable towards organization.</a:t>
            </a:r>
          </a:p>
          <a:p>
            <a:pPr marL="457200" indent="-45720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promotions and awards help them to work honestly for their organization.  </a:t>
            </a:r>
          </a:p>
          <a:p>
            <a:pPr>
              <a:buClr>
                <a:schemeClr val="accent1"/>
              </a:buClr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6211917-66B1-4EB4-AF57-D0A0A4486B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093" y="2179983"/>
            <a:ext cx="3944256" cy="235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31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13386"/>
            <a:ext cx="8596668" cy="1320800"/>
          </a:xfrm>
        </p:spPr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822580"/>
            <a:ext cx="4953000" cy="419100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to set up standard performance and reviewing the performances.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the targeted goals are met the requirements of organizations.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employee performing well and who don’t.</a:t>
            </a:r>
          </a:p>
        </p:txBody>
      </p:sp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EE33BD67-C634-40C1-90A2-2F219D8295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0334" y="495300"/>
            <a:ext cx="3643668" cy="548995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0365" y="279400"/>
            <a:ext cx="8596668" cy="1320800"/>
          </a:xfrm>
        </p:spPr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COMPENSATION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0365" y="1285740"/>
            <a:ext cx="5257800" cy="487680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Compensation include benefits.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helps when employee retirement.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includes some of the discount for people who work in organization.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Pension plan.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buy shares in organization in discount.</a:t>
            </a:r>
          </a:p>
        </p:txBody>
      </p:sp>
      <p:sp>
        <p:nvSpPr>
          <p:cNvPr id="3074" name="AutoShape 2" descr="Image result for compensation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076" name="AutoShape 4" descr="Image result for compensation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3078" name="Picture 6" descr="Image result for compensat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96767" y="2114282"/>
            <a:ext cx="2980266" cy="2286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317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 affecting recruitment and selection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 culture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 structure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relations and policies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rules and regulation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Terms and conditions</a:t>
            </a:r>
          </a:p>
        </p:txBody>
      </p:sp>
    </p:spTree>
    <p:extLst>
      <p:ext uri="{BB962C8B-B14F-4D97-AF65-F5344CB8AC3E}">
        <p14:creationId xmlns:p14="http://schemas.microsoft.com/office/powerpoint/2010/main" val="3158761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HRM serves the co-ordinating workforce within organization.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HRM helps to achieve highest level of advantages in modern business market.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HRM helps to drive organization through more efficient way.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 culture, structure and terms and condition affect recruitment and selection process. </a:t>
            </a:r>
          </a:p>
          <a:p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8806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87829" y="1277471"/>
            <a:ext cx="8596313" cy="366727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strategy help to maintain high level of motivation within the organization to continuous business growth.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crucial part of HRM strategy is to recruit and selecting better candidate.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0714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98583"/>
            <a:ext cx="8596668" cy="1320800"/>
          </a:xfrm>
        </p:spPr>
        <p:txBody>
          <a:bodyPr/>
          <a:lstStyle/>
          <a:p>
            <a:pPr marL="571500" indent="-5715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677334" y="1283452"/>
            <a:ext cx="6702260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Gary P. Latham, R. C. F., 2012. HR at Your Service: Lessons from Benchmark Service Organizations. s.l.:Society for human resource management.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Nancy.J.Kaplan, J. H., 2002. Business strategy, Volume 23, pp. 33-42.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Othman, 2009. Strategic integration of human resource management, 16(2), pp. 197-214.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Singh, R., 2017. Recruitment Process. s.l.:Gaurav Mehra.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Turner, P., 2002. HR Forecasting and Planning. s.l.:CIPD Publishing.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813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AF336B9-CCB8-4DED-A18F-AB78D72B3FAB}"/>
              </a:ext>
            </a:extLst>
          </p:cNvPr>
          <p:cNvSpPr/>
          <p:nvPr/>
        </p:nvSpPr>
        <p:spPr>
          <a:xfrm rot="19667129">
            <a:off x="5559673" y="3776960"/>
            <a:ext cx="39873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THANK YOU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DA6633-B1C8-4CD4-B0DE-2C8AFF86559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75" y="419100"/>
            <a:ext cx="5153745" cy="279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19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1319</TotalTime>
  <Words>777</Words>
  <Application>Microsoft Office PowerPoint</Application>
  <PresentationFormat>Widescreen</PresentationFormat>
  <Paragraphs>102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Times New Roman</vt:lpstr>
      <vt:lpstr>Trebuchet MS</vt:lpstr>
      <vt:lpstr>Wingdings</vt:lpstr>
      <vt:lpstr>Wingdings 3</vt:lpstr>
      <vt:lpstr>Facet</vt:lpstr>
      <vt:lpstr>MANAGING PEOPLE (LCBB5004)</vt:lpstr>
      <vt:lpstr>CONTENTS</vt:lpstr>
      <vt:lpstr>HUMAN RESOURCE MANAGEMENT</vt:lpstr>
      <vt:lpstr>HRM PLANING</vt:lpstr>
      <vt:lpstr>HR STRATEGY </vt:lpstr>
      <vt:lpstr>PURPOSE OF HR STRATEGY</vt:lpstr>
      <vt:lpstr>BENEFITS OF ROBUST HR POLICES</vt:lpstr>
      <vt:lpstr>MAJOR ACTVITIES PERFORMED BY HRM</vt:lpstr>
      <vt:lpstr>     RECURITMENT AND SELECTION</vt:lpstr>
      <vt:lpstr>  SELECTION</vt:lpstr>
      <vt:lpstr>TRAINING</vt:lpstr>
      <vt:lpstr>MOTIVATION </vt:lpstr>
      <vt:lpstr>EVALUATION</vt:lpstr>
      <vt:lpstr>COMPENSATION</vt:lpstr>
      <vt:lpstr>Factor affecting recruitment and selection process</vt:lpstr>
      <vt:lpstr>Conclusion </vt:lpstr>
      <vt:lpstr>PowerPoint Presentation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 (LCBB5004</dc:title>
  <dc:creator>Windows User</dc:creator>
  <cp:lastModifiedBy>guest mode</cp:lastModifiedBy>
  <cp:revision>71</cp:revision>
  <dcterms:created xsi:type="dcterms:W3CDTF">2018-12-03T19:12:39Z</dcterms:created>
  <dcterms:modified xsi:type="dcterms:W3CDTF">2018-12-18T19:47:07Z</dcterms:modified>
</cp:coreProperties>
</file>