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11"/>
  </p:notesMasterIdLst>
  <p:sldIdLst>
    <p:sldId id="256" r:id="rId2"/>
    <p:sldId id="257" r:id="rId3"/>
    <p:sldId id="258" r:id="rId4"/>
    <p:sldId id="259" r:id="rId5"/>
    <p:sldId id="260" r:id="rId6"/>
    <p:sldId id="263" r:id="rId7"/>
    <p:sldId id="264"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000" autoAdjust="0"/>
  </p:normalViewPr>
  <p:slideViewPr>
    <p:cSldViewPr snapToGrid="0">
      <p:cViewPr varScale="1">
        <p:scale>
          <a:sx n="51" d="100"/>
          <a:sy n="51" d="100"/>
        </p:scale>
        <p:origin x="123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image" Target="../media/image9.jp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AD6D9B-5327-46CA-A3E4-EC74B46B5EB2}" type="doc">
      <dgm:prSet loTypeId="urn:microsoft.com/office/officeart/2005/8/layout/cycle2" loCatId="cycle" qsTypeId="urn:microsoft.com/office/officeart/2005/8/quickstyle/simple3" qsCatId="simple" csTypeId="urn:microsoft.com/office/officeart/2005/8/colors/accent1_2" csCatId="accent1"/>
      <dgm:spPr/>
      <dgm:t>
        <a:bodyPr/>
        <a:lstStyle/>
        <a:p>
          <a:endParaRPr lang="en-US"/>
        </a:p>
      </dgm:t>
    </dgm:pt>
    <dgm:pt modelId="{1BB36C35-C990-4E6C-BCBB-8A549F9D004B}">
      <dgm:prSet/>
      <dgm:spPr/>
      <dgm:t>
        <a:bodyPr/>
        <a:lstStyle/>
        <a:p>
          <a:r>
            <a:rPr lang="en-US"/>
            <a:t>Talkative</a:t>
          </a:r>
        </a:p>
      </dgm:t>
    </dgm:pt>
    <dgm:pt modelId="{ABDBD3D0-05F7-48F5-8139-231C18462882}" type="parTrans" cxnId="{A1A6C72F-F028-4120-9996-8118BF23AB65}">
      <dgm:prSet/>
      <dgm:spPr/>
      <dgm:t>
        <a:bodyPr/>
        <a:lstStyle/>
        <a:p>
          <a:endParaRPr lang="en-US"/>
        </a:p>
      </dgm:t>
    </dgm:pt>
    <dgm:pt modelId="{D69F6C66-C2D2-4C34-837E-B21750AA2F29}" type="sibTrans" cxnId="{A1A6C72F-F028-4120-9996-8118BF23AB65}">
      <dgm:prSet/>
      <dgm:spPr/>
      <dgm:t>
        <a:bodyPr/>
        <a:lstStyle/>
        <a:p>
          <a:endParaRPr lang="en-US"/>
        </a:p>
      </dgm:t>
    </dgm:pt>
    <dgm:pt modelId="{7B2F4F42-3003-4479-B7DE-AA6A6B884F28}">
      <dgm:prSet/>
      <dgm:spPr/>
      <dgm:t>
        <a:bodyPr/>
        <a:lstStyle/>
        <a:p>
          <a:r>
            <a:rPr lang="en-US"/>
            <a:t>Over-thinker</a:t>
          </a:r>
        </a:p>
      </dgm:t>
    </dgm:pt>
    <dgm:pt modelId="{CE35C394-72BC-4AA7-84EB-3513A87CF989}" type="parTrans" cxnId="{2B8447A9-6F68-4358-B8D4-ABCBE3A69E5D}">
      <dgm:prSet/>
      <dgm:spPr/>
      <dgm:t>
        <a:bodyPr/>
        <a:lstStyle/>
        <a:p>
          <a:endParaRPr lang="en-US"/>
        </a:p>
      </dgm:t>
    </dgm:pt>
    <dgm:pt modelId="{548AE915-5CB5-4C8F-ACEA-6B518B5A38B6}" type="sibTrans" cxnId="{2B8447A9-6F68-4358-B8D4-ABCBE3A69E5D}">
      <dgm:prSet/>
      <dgm:spPr/>
      <dgm:t>
        <a:bodyPr/>
        <a:lstStyle/>
        <a:p>
          <a:endParaRPr lang="en-US"/>
        </a:p>
      </dgm:t>
    </dgm:pt>
    <dgm:pt modelId="{92BC01B4-B8ED-4037-97C9-55E9B15CCBDC}" type="pres">
      <dgm:prSet presAssocID="{E3AD6D9B-5327-46CA-A3E4-EC74B46B5EB2}" presName="cycle" presStyleCnt="0">
        <dgm:presLayoutVars>
          <dgm:dir/>
          <dgm:resizeHandles val="exact"/>
        </dgm:presLayoutVars>
      </dgm:prSet>
      <dgm:spPr/>
    </dgm:pt>
    <dgm:pt modelId="{94521027-DD9D-498E-A1D5-1D880D7C8D51}" type="pres">
      <dgm:prSet presAssocID="{1BB36C35-C990-4E6C-BCBB-8A549F9D004B}" presName="node" presStyleLbl="node1" presStyleIdx="0" presStyleCnt="2">
        <dgm:presLayoutVars>
          <dgm:bulletEnabled val="1"/>
        </dgm:presLayoutVars>
      </dgm:prSet>
      <dgm:spPr/>
    </dgm:pt>
    <dgm:pt modelId="{7B5791B3-D83F-4995-AC87-6B25C767B1B7}" type="pres">
      <dgm:prSet presAssocID="{D69F6C66-C2D2-4C34-837E-B21750AA2F29}" presName="sibTrans" presStyleLbl="sibTrans2D1" presStyleIdx="0" presStyleCnt="2"/>
      <dgm:spPr/>
    </dgm:pt>
    <dgm:pt modelId="{C5358E67-1E2C-40AC-B09B-2E7EA98FB724}" type="pres">
      <dgm:prSet presAssocID="{D69F6C66-C2D2-4C34-837E-B21750AA2F29}" presName="connectorText" presStyleLbl="sibTrans2D1" presStyleIdx="0" presStyleCnt="2"/>
      <dgm:spPr/>
    </dgm:pt>
    <dgm:pt modelId="{568599A3-C630-42A7-AA67-E8891C807175}" type="pres">
      <dgm:prSet presAssocID="{7B2F4F42-3003-4479-B7DE-AA6A6B884F28}" presName="node" presStyleLbl="node1" presStyleIdx="1" presStyleCnt="2">
        <dgm:presLayoutVars>
          <dgm:bulletEnabled val="1"/>
        </dgm:presLayoutVars>
      </dgm:prSet>
      <dgm:spPr/>
    </dgm:pt>
    <dgm:pt modelId="{E9C8428C-DEDE-4894-9FE9-148604534C1A}" type="pres">
      <dgm:prSet presAssocID="{548AE915-5CB5-4C8F-ACEA-6B518B5A38B6}" presName="sibTrans" presStyleLbl="sibTrans2D1" presStyleIdx="1" presStyleCnt="2"/>
      <dgm:spPr/>
    </dgm:pt>
    <dgm:pt modelId="{53C48163-790D-411F-A689-7CA36847692F}" type="pres">
      <dgm:prSet presAssocID="{548AE915-5CB5-4C8F-ACEA-6B518B5A38B6}" presName="connectorText" presStyleLbl="sibTrans2D1" presStyleIdx="1" presStyleCnt="2"/>
      <dgm:spPr/>
    </dgm:pt>
  </dgm:ptLst>
  <dgm:cxnLst>
    <dgm:cxn modelId="{777CCE0B-FA8B-42A9-843C-09ABA734D3E9}" type="presOf" srcId="{D69F6C66-C2D2-4C34-837E-B21750AA2F29}" destId="{7B5791B3-D83F-4995-AC87-6B25C767B1B7}" srcOrd="0" destOrd="0" presId="urn:microsoft.com/office/officeart/2005/8/layout/cycle2"/>
    <dgm:cxn modelId="{A0F5F30E-6219-421D-ACFD-6F713DBF5911}" type="presOf" srcId="{7B2F4F42-3003-4479-B7DE-AA6A6B884F28}" destId="{568599A3-C630-42A7-AA67-E8891C807175}" srcOrd="0" destOrd="0" presId="urn:microsoft.com/office/officeart/2005/8/layout/cycle2"/>
    <dgm:cxn modelId="{661DA125-96F8-4942-89B2-634B91A02528}" type="presOf" srcId="{548AE915-5CB5-4C8F-ACEA-6B518B5A38B6}" destId="{E9C8428C-DEDE-4894-9FE9-148604534C1A}" srcOrd="0" destOrd="0" presId="urn:microsoft.com/office/officeart/2005/8/layout/cycle2"/>
    <dgm:cxn modelId="{A1A6C72F-F028-4120-9996-8118BF23AB65}" srcId="{E3AD6D9B-5327-46CA-A3E4-EC74B46B5EB2}" destId="{1BB36C35-C990-4E6C-BCBB-8A549F9D004B}" srcOrd="0" destOrd="0" parTransId="{ABDBD3D0-05F7-48F5-8139-231C18462882}" sibTransId="{D69F6C66-C2D2-4C34-837E-B21750AA2F29}"/>
    <dgm:cxn modelId="{2B8447A9-6F68-4358-B8D4-ABCBE3A69E5D}" srcId="{E3AD6D9B-5327-46CA-A3E4-EC74B46B5EB2}" destId="{7B2F4F42-3003-4479-B7DE-AA6A6B884F28}" srcOrd="1" destOrd="0" parTransId="{CE35C394-72BC-4AA7-84EB-3513A87CF989}" sibTransId="{548AE915-5CB5-4C8F-ACEA-6B518B5A38B6}"/>
    <dgm:cxn modelId="{2CDB2CBE-2FC5-497B-A1D2-569E0760A7C3}" type="presOf" srcId="{548AE915-5CB5-4C8F-ACEA-6B518B5A38B6}" destId="{53C48163-790D-411F-A689-7CA36847692F}" srcOrd="1" destOrd="0" presId="urn:microsoft.com/office/officeart/2005/8/layout/cycle2"/>
    <dgm:cxn modelId="{22BECDD7-F4AC-4751-B23C-E7088339ED51}" type="presOf" srcId="{D69F6C66-C2D2-4C34-837E-B21750AA2F29}" destId="{C5358E67-1E2C-40AC-B09B-2E7EA98FB724}" srcOrd="1" destOrd="0" presId="urn:microsoft.com/office/officeart/2005/8/layout/cycle2"/>
    <dgm:cxn modelId="{3DCC70E5-15A3-4704-BF47-AAAFBE8D3B35}" type="presOf" srcId="{1BB36C35-C990-4E6C-BCBB-8A549F9D004B}" destId="{94521027-DD9D-498E-A1D5-1D880D7C8D51}" srcOrd="0" destOrd="0" presId="urn:microsoft.com/office/officeart/2005/8/layout/cycle2"/>
    <dgm:cxn modelId="{8C0614E8-10DB-40D4-A8B0-6C1F4609FDCC}" type="presOf" srcId="{E3AD6D9B-5327-46CA-A3E4-EC74B46B5EB2}" destId="{92BC01B4-B8ED-4037-97C9-55E9B15CCBDC}" srcOrd="0" destOrd="0" presId="urn:microsoft.com/office/officeart/2005/8/layout/cycle2"/>
    <dgm:cxn modelId="{7E19CA31-D5E9-4986-A24C-1EB5161DE473}" type="presParOf" srcId="{92BC01B4-B8ED-4037-97C9-55E9B15CCBDC}" destId="{94521027-DD9D-498E-A1D5-1D880D7C8D51}" srcOrd="0" destOrd="0" presId="urn:microsoft.com/office/officeart/2005/8/layout/cycle2"/>
    <dgm:cxn modelId="{6357F10F-EE0D-45B7-924D-9D3BB41ED3D7}" type="presParOf" srcId="{92BC01B4-B8ED-4037-97C9-55E9B15CCBDC}" destId="{7B5791B3-D83F-4995-AC87-6B25C767B1B7}" srcOrd="1" destOrd="0" presId="urn:microsoft.com/office/officeart/2005/8/layout/cycle2"/>
    <dgm:cxn modelId="{C7C7FA75-5B10-4D6D-93F1-D25B4DF76230}" type="presParOf" srcId="{7B5791B3-D83F-4995-AC87-6B25C767B1B7}" destId="{C5358E67-1E2C-40AC-B09B-2E7EA98FB724}" srcOrd="0" destOrd="0" presId="urn:microsoft.com/office/officeart/2005/8/layout/cycle2"/>
    <dgm:cxn modelId="{E7831826-4945-418A-89C3-D44330288FC7}" type="presParOf" srcId="{92BC01B4-B8ED-4037-97C9-55E9B15CCBDC}" destId="{568599A3-C630-42A7-AA67-E8891C807175}" srcOrd="2" destOrd="0" presId="urn:microsoft.com/office/officeart/2005/8/layout/cycle2"/>
    <dgm:cxn modelId="{124C2C4A-53F0-4920-9D1D-549392299930}" type="presParOf" srcId="{92BC01B4-B8ED-4037-97C9-55E9B15CCBDC}" destId="{E9C8428C-DEDE-4894-9FE9-148604534C1A}" srcOrd="3" destOrd="0" presId="urn:microsoft.com/office/officeart/2005/8/layout/cycle2"/>
    <dgm:cxn modelId="{90863992-9CA3-4793-A65C-AC67EF00F5E5}" type="presParOf" srcId="{E9C8428C-DEDE-4894-9FE9-148604534C1A}" destId="{53C48163-790D-411F-A689-7CA36847692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E285E5-83D2-42B8-B444-9D7583B7D78B}"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D0963442-30FC-4928-99AD-36824C005FAF}">
      <dgm:prSet/>
      <dgm:spPr/>
      <dgm:t>
        <a:bodyPr/>
        <a:lstStyle/>
        <a:p>
          <a:pPr>
            <a:defRPr cap="all"/>
          </a:pPr>
          <a:r>
            <a:rPr lang="en-US"/>
            <a:t>Skill oriented world.</a:t>
          </a:r>
        </a:p>
      </dgm:t>
    </dgm:pt>
    <dgm:pt modelId="{6B2E16FD-B442-4351-BE2E-C4984E943EFA}" type="parTrans" cxnId="{3655E24C-70F9-4A5C-B6B0-1962600237DF}">
      <dgm:prSet/>
      <dgm:spPr/>
      <dgm:t>
        <a:bodyPr/>
        <a:lstStyle/>
        <a:p>
          <a:endParaRPr lang="en-US"/>
        </a:p>
      </dgm:t>
    </dgm:pt>
    <dgm:pt modelId="{5F19DE51-F09C-46FE-88BA-71EA60083DAD}" type="sibTrans" cxnId="{3655E24C-70F9-4A5C-B6B0-1962600237DF}">
      <dgm:prSet/>
      <dgm:spPr/>
      <dgm:t>
        <a:bodyPr/>
        <a:lstStyle/>
        <a:p>
          <a:endParaRPr lang="en-US"/>
        </a:p>
      </dgm:t>
    </dgm:pt>
    <dgm:pt modelId="{6505F16D-2E2C-474D-A20C-F492C3C89456}">
      <dgm:prSet/>
      <dgm:spPr/>
      <dgm:t>
        <a:bodyPr/>
        <a:lstStyle/>
        <a:p>
          <a:pPr>
            <a:defRPr cap="all"/>
          </a:pPr>
          <a:r>
            <a:rPr lang="en-US"/>
            <a:t>Technological Advancement.</a:t>
          </a:r>
        </a:p>
      </dgm:t>
    </dgm:pt>
    <dgm:pt modelId="{3BA5AD98-6BC8-4A47-83EF-178221CF931B}" type="parTrans" cxnId="{058D89F4-4E9F-4DC9-A1A7-F6C3525C5216}">
      <dgm:prSet/>
      <dgm:spPr/>
      <dgm:t>
        <a:bodyPr/>
        <a:lstStyle/>
        <a:p>
          <a:endParaRPr lang="en-US"/>
        </a:p>
      </dgm:t>
    </dgm:pt>
    <dgm:pt modelId="{39461305-894C-4F05-961E-A69247F43386}" type="sibTrans" cxnId="{058D89F4-4E9F-4DC9-A1A7-F6C3525C5216}">
      <dgm:prSet/>
      <dgm:spPr/>
      <dgm:t>
        <a:bodyPr/>
        <a:lstStyle/>
        <a:p>
          <a:endParaRPr lang="en-US"/>
        </a:p>
      </dgm:t>
    </dgm:pt>
    <dgm:pt modelId="{2594ECBE-2113-42F5-9CA3-E742E7E29A5B}" type="pres">
      <dgm:prSet presAssocID="{FCE285E5-83D2-42B8-B444-9D7583B7D78B}" presName="root" presStyleCnt="0">
        <dgm:presLayoutVars>
          <dgm:dir/>
          <dgm:resizeHandles val="exact"/>
        </dgm:presLayoutVars>
      </dgm:prSet>
      <dgm:spPr/>
    </dgm:pt>
    <dgm:pt modelId="{80CDF474-E609-4363-81FC-A76D41746E14}" type="pres">
      <dgm:prSet presAssocID="{D0963442-30FC-4928-99AD-36824C005FAF}" presName="compNode" presStyleCnt="0"/>
      <dgm:spPr/>
    </dgm:pt>
    <dgm:pt modelId="{07568F6B-C31D-4137-A63D-6B0647C29848}" type="pres">
      <dgm:prSet presAssocID="{D0963442-30FC-4928-99AD-36824C005FAF}" presName="iconBgRect" presStyleLbl="bgShp" presStyleIdx="0" presStyleCnt="2"/>
      <dgm:spPr/>
    </dgm:pt>
    <dgm:pt modelId="{42007B43-7BF9-47D7-BB17-DD409120CE9F}" type="pres">
      <dgm:prSet presAssocID="{D0963442-30FC-4928-99AD-36824C005FA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AFFFB45-11BE-431E-9552-4D0B4907A68E}" type="pres">
      <dgm:prSet presAssocID="{D0963442-30FC-4928-99AD-36824C005FAF}" presName="spaceRect" presStyleCnt="0"/>
      <dgm:spPr/>
    </dgm:pt>
    <dgm:pt modelId="{D6120443-9633-4D50-8742-679FB168F0D8}" type="pres">
      <dgm:prSet presAssocID="{D0963442-30FC-4928-99AD-36824C005FAF}" presName="textRect" presStyleLbl="revTx" presStyleIdx="0" presStyleCnt="2">
        <dgm:presLayoutVars>
          <dgm:chMax val="1"/>
          <dgm:chPref val="1"/>
        </dgm:presLayoutVars>
      </dgm:prSet>
      <dgm:spPr/>
    </dgm:pt>
    <dgm:pt modelId="{447579E5-1BB9-42A4-A113-32F75397BDA3}" type="pres">
      <dgm:prSet presAssocID="{5F19DE51-F09C-46FE-88BA-71EA60083DAD}" presName="sibTrans" presStyleCnt="0"/>
      <dgm:spPr/>
    </dgm:pt>
    <dgm:pt modelId="{4D497E8A-2B09-40BC-AF23-601D82BABF6A}" type="pres">
      <dgm:prSet presAssocID="{6505F16D-2E2C-474D-A20C-F492C3C89456}" presName="compNode" presStyleCnt="0"/>
      <dgm:spPr/>
    </dgm:pt>
    <dgm:pt modelId="{E80E8AE3-BE13-497D-BFE0-A831984DCE0E}" type="pres">
      <dgm:prSet presAssocID="{6505F16D-2E2C-474D-A20C-F492C3C89456}" presName="iconBgRect" presStyleLbl="bgShp" presStyleIdx="1" presStyleCnt="2"/>
      <dgm:spPr/>
    </dgm:pt>
    <dgm:pt modelId="{CECBEE6C-EF8D-41BB-B8BB-70B225430F09}" type="pres">
      <dgm:prSet presAssocID="{6505F16D-2E2C-474D-A20C-F492C3C89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89AF40DA-6CA2-41A6-9639-7C7614D5A306}" type="pres">
      <dgm:prSet presAssocID="{6505F16D-2E2C-474D-A20C-F492C3C89456}" presName="spaceRect" presStyleCnt="0"/>
      <dgm:spPr/>
    </dgm:pt>
    <dgm:pt modelId="{9CBF160B-6689-43FD-9327-C674BCDB1CE0}" type="pres">
      <dgm:prSet presAssocID="{6505F16D-2E2C-474D-A20C-F492C3C89456}" presName="textRect" presStyleLbl="revTx" presStyleIdx="1" presStyleCnt="2">
        <dgm:presLayoutVars>
          <dgm:chMax val="1"/>
          <dgm:chPref val="1"/>
        </dgm:presLayoutVars>
      </dgm:prSet>
      <dgm:spPr/>
    </dgm:pt>
  </dgm:ptLst>
  <dgm:cxnLst>
    <dgm:cxn modelId="{39D5AC29-E7BC-4AD1-82CD-E68886D6E35F}" type="presOf" srcId="{D0963442-30FC-4928-99AD-36824C005FAF}" destId="{D6120443-9633-4D50-8742-679FB168F0D8}" srcOrd="0" destOrd="0" presId="urn:microsoft.com/office/officeart/2018/5/layout/IconCircleLabelList"/>
    <dgm:cxn modelId="{B338D75C-7852-40B2-BFA0-8C58CA0FF213}" type="presOf" srcId="{FCE285E5-83D2-42B8-B444-9D7583B7D78B}" destId="{2594ECBE-2113-42F5-9CA3-E742E7E29A5B}" srcOrd="0" destOrd="0" presId="urn:microsoft.com/office/officeart/2018/5/layout/IconCircleLabelList"/>
    <dgm:cxn modelId="{3655E24C-70F9-4A5C-B6B0-1962600237DF}" srcId="{FCE285E5-83D2-42B8-B444-9D7583B7D78B}" destId="{D0963442-30FC-4928-99AD-36824C005FAF}" srcOrd="0" destOrd="0" parTransId="{6B2E16FD-B442-4351-BE2E-C4984E943EFA}" sibTransId="{5F19DE51-F09C-46FE-88BA-71EA60083DAD}"/>
    <dgm:cxn modelId="{74FCAAAF-4415-4BAA-BD94-7B45DB6E05D9}" type="presOf" srcId="{6505F16D-2E2C-474D-A20C-F492C3C89456}" destId="{9CBF160B-6689-43FD-9327-C674BCDB1CE0}" srcOrd="0" destOrd="0" presId="urn:microsoft.com/office/officeart/2018/5/layout/IconCircleLabelList"/>
    <dgm:cxn modelId="{058D89F4-4E9F-4DC9-A1A7-F6C3525C5216}" srcId="{FCE285E5-83D2-42B8-B444-9D7583B7D78B}" destId="{6505F16D-2E2C-474D-A20C-F492C3C89456}" srcOrd="1" destOrd="0" parTransId="{3BA5AD98-6BC8-4A47-83EF-178221CF931B}" sibTransId="{39461305-894C-4F05-961E-A69247F43386}"/>
    <dgm:cxn modelId="{31BBFC81-00CA-4665-AFE0-EC68F49AFCD6}" type="presParOf" srcId="{2594ECBE-2113-42F5-9CA3-E742E7E29A5B}" destId="{80CDF474-E609-4363-81FC-A76D41746E14}" srcOrd="0" destOrd="0" presId="urn:microsoft.com/office/officeart/2018/5/layout/IconCircleLabelList"/>
    <dgm:cxn modelId="{6BA07A8B-908A-4C56-9A8C-7D5AA893D57F}" type="presParOf" srcId="{80CDF474-E609-4363-81FC-A76D41746E14}" destId="{07568F6B-C31D-4137-A63D-6B0647C29848}" srcOrd="0" destOrd="0" presId="urn:microsoft.com/office/officeart/2018/5/layout/IconCircleLabelList"/>
    <dgm:cxn modelId="{52A9574B-BCCF-45DF-B3A1-413A430B6F7F}" type="presParOf" srcId="{80CDF474-E609-4363-81FC-A76D41746E14}" destId="{42007B43-7BF9-47D7-BB17-DD409120CE9F}" srcOrd="1" destOrd="0" presId="urn:microsoft.com/office/officeart/2018/5/layout/IconCircleLabelList"/>
    <dgm:cxn modelId="{8BF2915B-999D-4D89-8EE5-901DABA4A236}" type="presParOf" srcId="{80CDF474-E609-4363-81FC-A76D41746E14}" destId="{BAFFFB45-11BE-431E-9552-4D0B4907A68E}" srcOrd="2" destOrd="0" presId="urn:microsoft.com/office/officeart/2018/5/layout/IconCircleLabelList"/>
    <dgm:cxn modelId="{5B463EF3-C1D5-4DA4-9785-D2BFD312F5F8}" type="presParOf" srcId="{80CDF474-E609-4363-81FC-A76D41746E14}" destId="{D6120443-9633-4D50-8742-679FB168F0D8}" srcOrd="3" destOrd="0" presId="urn:microsoft.com/office/officeart/2018/5/layout/IconCircleLabelList"/>
    <dgm:cxn modelId="{67C78879-C4BA-4403-A882-006B4924B7A9}" type="presParOf" srcId="{2594ECBE-2113-42F5-9CA3-E742E7E29A5B}" destId="{447579E5-1BB9-42A4-A113-32F75397BDA3}" srcOrd="1" destOrd="0" presId="urn:microsoft.com/office/officeart/2018/5/layout/IconCircleLabelList"/>
    <dgm:cxn modelId="{B403D19D-7F0D-49CE-B1A1-98C0CC47996C}" type="presParOf" srcId="{2594ECBE-2113-42F5-9CA3-E742E7E29A5B}" destId="{4D497E8A-2B09-40BC-AF23-601D82BABF6A}" srcOrd="2" destOrd="0" presId="urn:microsoft.com/office/officeart/2018/5/layout/IconCircleLabelList"/>
    <dgm:cxn modelId="{7451FAA3-AA44-41FA-BBE0-E878DFB4BE51}" type="presParOf" srcId="{4D497E8A-2B09-40BC-AF23-601D82BABF6A}" destId="{E80E8AE3-BE13-497D-BFE0-A831984DCE0E}" srcOrd="0" destOrd="0" presId="urn:microsoft.com/office/officeart/2018/5/layout/IconCircleLabelList"/>
    <dgm:cxn modelId="{6D071D40-4429-461A-9A20-76FC64C75B87}" type="presParOf" srcId="{4D497E8A-2B09-40BC-AF23-601D82BABF6A}" destId="{CECBEE6C-EF8D-41BB-B8BB-70B225430F09}" srcOrd="1" destOrd="0" presId="urn:microsoft.com/office/officeart/2018/5/layout/IconCircleLabelList"/>
    <dgm:cxn modelId="{4EA5807C-11BD-41D7-8D3D-B57EED2EF600}" type="presParOf" srcId="{4D497E8A-2B09-40BC-AF23-601D82BABF6A}" destId="{89AF40DA-6CA2-41A6-9639-7C7614D5A306}" srcOrd="2" destOrd="0" presId="urn:microsoft.com/office/officeart/2018/5/layout/IconCircleLabelList"/>
    <dgm:cxn modelId="{7C4A0432-92E0-46AF-915E-D8B11BB4F161}" type="presParOf" srcId="{4D497E8A-2B09-40BC-AF23-601D82BABF6A}" destId="{9CBF160B-6689-43FD-9327-C674BCDB1CE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E5145F-E173-4998-B749-30FBB18CE06F}" type="doc">
      <dgm:prSet loTypeId="urn:microsoft.com/office/officeart/2005/8/layout/vList3" loCatId="list" qsTypeId="urn:microsoft.com/office/officeart/2005/8/quickstyle/simple5" qsCatId="simple" csTypeId="urn:microsoft.com/office/officeart/2005/8/colors/accent0_3" csCatId="mainScheme" phldr="1"/>
      <dgm:spPr/>
      <dgm:t>
        <a:bodyPr/>
        <a:lstStyle/>
        <a:p>
          <a:endParaRPr lang="en-US"/>
        </a:p>
      </dgm:t>
    </dgm:pt>
    <dgm:pt modelId="{D993F6ED-CD87-4EF2-899C-487B45D271CE}">
      <dgm:prSet/>
      <dgm:spPr/>
      <dgm:t>
        <a:bodyPr/>
        <a:lstStyle/>
        <a:p>
          <a:r>
            <a:rPr lang="en-US" dirty="0"/>
            <a:t>The situation of pandemic</a:t>
          </a:r>
        </a:p>
      </dgm:t>
    </dgm:pt>
    <dgm:pt modelId="{06E2C329-3227-4D19-82E2-ADF66BD3D7F3}" type="parTrans" cxnId="{A2363C70-122A-4AEE-8318-638CC239FCE6}">
      <dgm:prSet/>
      <dgm:spPr/>
      <dgm:t>
        <a:bodyPr/>
        <a:lstStyle/>
        <a:p>
          <a:endParaRPr lang="en-US"/>
        </a:p>
      </dgm:t>
    </dgm:pt>
    <dgm:pt modelId="{4040BF04-A702-43AA-A442-6DAF88FBA394}" type="sibTrans" cxnId="{A2363C70-122A-4AEE-8318-638CC239FCE6}">
      <dgm:prSet/>
      <dgm:spPr/>
      <dgm:t>
        <a:bodyPr/>
        <a:lstStyle/>
        <a:p>
          <a:endParaRPr lang="en-US"/>
        </a:p>
      </dgm:t>
    </dgm:pt>
    <dgm:pt modelId="{DC0FACC4-A64E-44DF-88F3-19C982525AAC}">
      <dgm:prSet/>
      <dgm:spPr/>
      <dgm:t>
        <a:bodyPr/>
        <a:lstStyle/>
        <a:p>
          <a:r>
            <a:rPr lang="en-US" dirty="0"/>
            <a:t>Economic crisis</a:t>
          </a:r>
        </a:p>
      </dgm:t>
    </dgm:pt>
    <dgm:pt modelId="{D71EC379-6680-4C6F-AB4D-329B611B3FFF}" type="parTrans" cxnId="{7A781BE7-5A7B-48C2-A66B-4E9F59751A9C}">
      <dgm:prSet/>
      <dgm:spPr/>
      <dgm:t>
        <a:bodyPr/>
        <a:lstStyle/>
        <a:p>
          <a:endParaRPr lang="en-US"/>
        </a:p>
      </dgm:t>
    </dgm:pt>
    <dgm:pt modelId="{8D21A74C-E8E7-4AE8-930F-309ED4640A70}" type="sibTrans" cxnId="{7A781BE7-5A7B-48C2-A66B-4E9F59751A9C}">
      <dgm:prSet/>
      <dgm:spPr/>
      <dgm:t>
        <a:bodyPr/>
        <a:lstStyle/>
        <a:p>
          <a:endParaRPr lang="en-US"/>
        </a:p>
      </dgm:t>
    </dgm:pt>
    <dgm:pt modelId="{31CF6CD2-6B80-4AEA-AA65-65084636E7B7}" type="pres">
      <dgm:prSet presAssocID="{A3E5145F-E173-4998-B749-30FBB18CE06F}" presName="linearFlow" presStyleCnt="0">
        <dgm:presLayoutVars>
          <dgm:dir/>
          <dgm:resizeHandles val="exact"/>
        </dgm:presLayoutVars>
      </dgm:prSet>
      <dgm:spPr/>
    </dgm:pt>
    <dgm:pt modelId="{36E273FD-411B-49ED-A595-98D2B6FD4DAF}" type="pres">
      <dgm:prSet presAssocID="{D993F6ED-CD87-4EF2-899C-487B45D271CE}" presName="composite" presStyleCnt="0"/>
      <dgm:spPr/>
    </dgm:pt>
    <dgm:pt modelId="{1ADEFC3E-A7A4-421C-83B0-D01F20A1AAE0}" type="pres">
      <dgm:prSet presAssocID="{D993F6ED-CD87-4EF2-899C-487B45D271CE}" presName="imgShp" presStyleLbl="fgImgPlace1" presStyleIdx="0" presStyleCnt="2"/>
      <dgm:spPr>
        <a:blipFill>
          <a:blip xmlns:r="http://schemas.openxmlformats.org/officeDocument/2006/relationships" r:embed="rId1">
            <a:extLst>
              <a:ext uri="{28A0092B-C50C-407E-A947-70E740481C1C}">
                <a14:useLocalDpi xmlns:a14="http://schemas.microsoft.com/office/drawing/2010/main" val="0"/>
              </a:ext>
            </a:extLst>
          </a:blip>
          <a:srcRect/>
          <a:stretch>
            <a:fillRect l="-35000" r="-35000"/>
          </a:stretch>
        </a:blipFill>
      </dgm:spPr>
    </dgm:pt>
    <dgm:pt modelId="{AE902B92-FBB3-4017-BDD0-F9A2C0D32221}" type="pres">
      <dgm:prSet presAssocID="{D993F6ED-CD87-4EF2-899C-487B45D271CE}" presName="txShp" presStyleLbl="node1" presStyleIdx="0" presStyleCnt="2">
        <dgm:presLayoutVars>
          <dgm:bulletEnabled val="1"/>
        </dgm:presLayoutVars>
      </dgm:prSet>
      <dgm:spPr/>
    </dgm:pt>
    <dgm:pt modelId="{14C9D3BA-053D-4C5A-B79B-6B674843766D}" type="pres">
      <dgm:prSet presAssocID="{4040BF04-A702-43AA-A442-6DAF88FBA394}" presName="spacing" presStyleCnt="0"/>
      <dgm:spPr/>
    </dgm:pt>
    <dgm:pt modelId="{E96BC35E-2068-41AD-A6E0-C5F8EB20E3E6}" type="pres">
      <dgm:prSet presAssocID="{DC0FACC4-A64E-44DF-88F3-19C982525AAC}" presName="composite" presStyleCnt="0"/>
      <dgm:spPr/>
    </dgm:pt>
    <dgm:pt modelId="{D8CA0F98-5618-4EE9-A667-F0A355261CC7}" type="pres">
      <dgm:prSet presAssocID="{DC0FACC4-A64E-44DF-88F3-19C982525AAC}" presName="imgShp" presStyleLbl="fgImgPlace1" presStyleIdx="1" presStyleCnt="2"/>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A1D9F46B-0C53-4AE9-BF9E-A6C476EDFD8F}" type="pres">
      <dgm:prSet presAssocID="{DC0FACC4-A64E-44DF-88F3-19C982525AAC}" presName="txShp" presStyleLbl="node1" presStyleIdx="1" presStyleCnt="2">
        <dgm:presLayoutVars>
          <dgm:bulletEnabled val="1"/>
        </dgm:presLayoutVars>
      </dgm:prSet>
      <dgm:spPr/>
    </dgm:pt>
  </dgm:ptLst>
  <dgm:cxnLst>
    <dgm:cxn modelId="{4860A441-3C68-4A05-87E0-5A4266B6688D}" type="presOf" srcId="{DC0FACC4-A64E-44DF-88F3-19C982525AAC}" destId="{A1D9F46B-0C53-4AE9-BF9E-A6C476EDFD8F}" srcOrd="0" destOrd="0" presId="urn:microsoft.com/office/officeart/2005/8/layout/vList3"/>
    <dgm:cxn modelId="{A2363C70-122A-4AEE-8318-638CC239FCE6}" srcId="{A3E5145F-E173-4998-B749-30FBB18CE06F}" destId="{D993F6ED-CD87-4EF2-899C-487B45D271CE}" srcOrd="0" destOrd="0" parTransId="{06E2C329-3227-4D19-82E2-ADF66BD3D7F3}" sibTransId="{4040BF04-A702-43AA-A442-6DAF88FBA394}"/>
    <dgm:cxn modelId="{C54C489E-493C-4792-87CE-54114248440D}" type="presOf" srcId="{D993F6ED-CD87-4EF2-899C-487B45D271CE}" destId="{AE902B92-FBB3-4017-BDD0-F9A2C0D32221}" srcOrd="0" destOrd="0" presId="urn:microsoft.com/office/officeart/2005/8/layout/vList3"/>
    <dgm:cxn modelId="{7A781BE7-5A7B-48C2-A66B-4E9F59751A9C}" srcId="{A3E5145F-E173-4998-B749-30FBB18CE06F}" destId="{DC0FACC4-A64E-44DF-88F3-19C982525AAC}" srcOrd="1" destOrd="0" parTransId="{D71EC379-6680-4C6F-AB4D-329B611B3FFF}" sibTransId="{8D21A74C-E8E7-4AE8-930F-309ED4640A70}"/>
    <dgm:cxn modelId="{883964F8-7F3F-496C-9599-E4B9BE84E04D}" type="presOf" srcId="{A3E5145F-E173-4998-B749-30FBB18CE06F}" destId="{31CF6CD2-6B80-4AEA-AA65-65084636E7B7}" srcOrd="0" destOrd="0" presId="urn:microsoft.com/office/officeart/2005/8/layout/vList3"/>
    <dgm:cxn modelId="{270C2B51-A391-454D-8255-4ADDA0F88C3A}" type="presParOf" srcId="{31CF6CD2-6B80-4AEA-AA65-65084636E7B7}" destId="{36E273FD-411B-49ED-A595-98D2B6FD4DAF}" srcOrd="0" destOrd="0" presId="urn:microsoft.com/office/officeart/2005/8/layout/vList3"/>
    <dgm:cxn modelId="{1868C8D5-44BB-4D5F-93A5-5EFC5C579EC4}" type="presParOf" srcId="{36E273FD-411B-49ED-A595-98D2B6FD4DAF}" destId="{1ADEFC3E-A7A4-421C-83B0-D01F20A1AAE0}" srcOrd="0" destOrd="0" presId="urn:microsoft.com/office/officeart/2005/8/layout/vList3"/>
    <dgm:cxn modelId="{20A4334B-9591-4DAF-8569-0F281FC46D1A}" type="presParOf" srcId="{36E273FD-411B-49ED-A595-98D2B6FD4DAF}" destId="{AE902B92-FBB3-4017-BDD0-F9A2C0D32221}" srcOrd="1" destOrd="0" presId="urn:microsoft.com/office/officeart/2005/8/layout/vList3"/>
    <dgm:cxn modelId="{CF3824B3-397B-4366-9178-F1F1EECA7819}" type="presParOf" srcId="{31CF6CD2-6B80-4AEA-AA65-65084636E7B7}" destId="{14C9D3BA-053D-4C5A-B79B-6B674843766D}" srcOrd="1" destOrd="0" presId="urn:microsoft.com/office/officeart/2005/8/layout/vList3"/>
    <dgm:cxn modelId="{8C603079-E016-47E7-B982-B57CBE47A429}" type="presParOf" srcId="{31CF6CD2-6B80-4AEA-AA65-65084636E7B7}" destId="{E96BC35E-2068-41AD-A6E0-C5F8EB20E3E6}" srcOrd="2" destOrd="0" presId="urn:microsoft.com/office/officeart/2005/8/layout/vList3"/>
    <dgm:cxn modelId="{ACC1752F-EB0F-4C93-953E-A496C224CD39}" type="presParOf" srcId="{E96BC35E-2068-41AD-A6E0-C5F8EB20E3E6}" destId="{D8CA0F98-5618-4EE9-A667-F0A355261CC7}" srcOrd="0" destOrd="0" presId="urn:microsoft.com/office/officeart/2005/8/layout/vList3"/>
    <dgm:cxn modelId="{CC10EC35-565D-4344-BF61-2DE0B3D14B97}" type="presParOf" srcId="{E96BC35E-2068-41AD-A6E0-C5F8EB20E3E6}" destId="{A1D9F46B-0C53-4AE9-BF9E-A6C476EDFD8F}"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21027-DD9D-498E-A1D5-1D880D7C8D51}">
      <dsp:nvSpPr>
        <dsp:cNvPr id="0" name=""/>
        <dsp:cNvSpPr/>
      </dsp:nvSpPr>
      <dsp:spPr>
        <a:xfrm>
          <a:off x="1352" y="1377"/>
          <a:ext cx="3446882" cy="3446882"/>
        </a:xfrm>
        <a:prstGeom prst="ellipse">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040" tIns="66040" rIns="66040" bIns="66040" numCol="1" spcCol="1270" anchor="ctr" anchorCtr="0">
          <a:noAutofit/>
        </a:bodyPr>
        <a:lstStyle/>
        <a:p>
          <a:pPr marL="0" lvl="0" indent="0" algn="ctr" defTabSz="2311400">
            <a:lnSpc>
              <a:spcPct val="90000"/>
            </a:lnSpc>
            <a:spcBef>
              <a:spcPct val="0"/>
            </a:spcBef>
            <a:spcAft>
              <a:spcPct val="35000"/>
            </a:spcAft>
            <a:buNone/>
          </a:pPr>
          <a:r>
            <a:rPr lang="en-US" sz="5200" kern="1200"/>
            <a:t>Talkative</a:t>
          </a:r>
        </a:p>
      </dsp:txBody>
      <dsp:txXfrm>
        <a:off x="506136" y="506161"/>
        <a:ext cx="2437314" cy="2437314"/>
      </dsp:txXfrm>
    </dsp:sp>
    <dsp:sp modelId="{7B5791B3-D83F-4995-AC87-6B25C767B1B7}">
      <dsp:nvSpPr>
        <dsp:cNvPr id="0" name=""/>
        <dsp:cNvSpPr/>
      </dsp:nvSpPr>
      <dsp:spPr>
        <a:xfrm>
          <a:off x="3345580" y="-513157"/>
          <a:ext cx="2757148" cy="1163322"/>
        </a:xfrm>
        <a:prstGeom prst="rightArrow">
          <a:avLst>
            <a:gd name="adj1" fmla="val 60000"/>
            <a:gd name="adj2" fmla="val 50000"/>
          </a:avLst>
        </a:prstGeom>
        <a:gradFill rotWithShape="0">
          <a:gsLst>
            <a:gs pos="0">
              <a:schemeClr val="accent1">
                <a:tint val="60000"/>
                <a:hueOff val="0"/>
                <a:satOff val="0"/>
                <a:lumOff val="0"/>
                <a:alphaOff val="0"/>
                <a:tint val="54000"/>
                <a:alpha val="100000"/>
                <a:satMod val="105000"/>
                <a:lumMod val="110000"/>
              </a:schemeClr>
            </a:gs>
            <a:gs pos="100000">
              <a:schemeClr val="accent1">
                <a:tint val="60000"/>
                <a:hueOff val="0"/>
                <a:satOff val="0"/>
                <a:lumOff val="0"/>
                <a:alphaOff val="0"/>
                <a:tint val="78000"/>
                <a:alpha val="92000"/>
                <a:satMod val="109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866900">
            <a:lnSpc>
              <a:spcPct val="90000"/>
            </a:lnSpc>
            <a:spcBef>
              <a:spcPct val="0"/>
            </a:spcBef>
            <a:spcAft>
              <a:spcPct val="35000"/>
            </a:spcAft>
            <a:buNone/>
          </a:pPr>
          <a:endParaRPr lang="en-US" sz="4200" kern="1200"/>
        </a:p>
      </dsp:txBody>
      <dsp:txXfrm>
        <a:off x="3345580" y="-280493"/>
        <a:ext cx="2408151" cy="697994"/>
      </dsp:txXfrm>
    </dsp:sp>
    <dsp:sp modelId="{568599A3-C630-42A7-AA67-E8891C807175}">
      <dsp:nvSpPr>
        <dsp:cNvPr id="0" name=""/>
        <dsp:cNvSpPr/>
      </dsp:nvSpPr>
      <dsp:spPr>
        <a:xfrm>
          <a:off x="6156139" y="1377"/>
          <a:ext cx="3446882" cy="3446882"/>
        </a:xfrm>
        <a:prstGeom prst="ellipse">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040" tIns="66040" rIns="66040" bIns="66040" numCol="1" spcCol="1270" anchor="ctr" anchorCtr="0">
          <a:noAutofit/>
        </a:bodyPr>
        <a:lstStyle/>
        <a:p>
          <a:pPr marL="0" lvl="0" indent="0" algn="ctr" defTabSz="2311400">
            <a:lnSpc>
              <a:spcPct val="90000"/>
            </a:lnSpc>
            <a:spcBef>
              <a:spcPct val="0"/>
            </a:spcBef>
            <a:spcAft>
              <a:spcPct val="35000"/>
            </a:spcAft>
            <a:buNone/>
          </a:pPr>
          <a:r>
            <a:rPr lang="en-US" sz="5200" kern="1200"/>
            <a:t>Over-thinker</a:t>
          </a:r>
        </a:p>
      </dsp:txBody>
      <dsp:txXfrm>
        <a:off x="6660923" y="506161"/>
        <a:ext cx="2437314" cy="2437314"/>
      </dsp:txXfrm>
    </dsp:sp>
    <dsp:sp modelId="{E9C8428C-DEDE-4894-9FE9-148604534C1A}">
      <dsp:nvSpPr>
        <dsp:cNvPr id="0" name=""/>
        <dsp:cNvSpPr/>
      </dsp:nvSpPr>
      <dsp:spPr>
        <a:xfrm rot="10800000">
          <a:off x="3501645" y="2799472"/>
          <a:ext cx="2757148" cy="1163322"/>
        </a:xfrm>
        <a:prstGeom prst="rightArrow">
          <a:avLst>
            <a:gd name="adj1" fmla="val 60000"/>
            <a:gd name="adj2" fmla="val 50000"/>
          </a:avLst>
        </a:prstGeom>
        <a:gradFill rotWithShape="0">
          <a:gsLst>
            <a:gs pos="0">
              <a:schemeClr val="accent1">
                <a:tint val="60000"/>
                <a:hueOff val="0"/>
                <a:satOff val="0"/>
                <a:lumOff val="0"/>
                <a:alphaOff val="0"/>
                <a:tint val="54000"/>
                <a:alpha val="100000"/>
                <a:satMod val="105000"/>
                <a:lumMod val="110000"/>
              </a:schemeClr>
            </a:gs>
            <a:gs pos="100000">
              <a:schemeClr val="accent1">
                <a:tint val="60000"/>
                <a:hueOff val="0"/>
                <a:satOff val="0"/>
                <a:lumOff val="0"/>
                <a:alphaOff val="0"/>
                <a:tint val="78000"/>
                <a:alpha val="92000"/>
                <a:satMod val="109000"/>
                <a:lumMod val="10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866900">
            <a:lnSpc>
              <a:spcPct val="90000"/>
            </a:lnSpc>
            <a:spcBef>
              <a:spcPct val="0"/>
            </a:spcBef>
            <a:spcAft>
              <a:spcPct val="35000"/>
            </a:spcAft>
            <a:buNone/>
          </a:pPr>
          <a:endParaRPr lang="en-US" sz="4200" kern="1200"/>
        </a:p>
      </dsp:txBody>
      <dsp:txXfrm rot="10800000">
        <a:off x="3850642" y="3032136"/>
        <a:ext cx="2408151" cy="6979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68F6B-C31D-4137-A63D-6B0647C29848}">
      <dsp:nvSpPr>
        <dsp:cNvPr id="0" name=""/>
        <dsp:cNvSpPr/>
      </dsp:nvSpPr>
      <dsp:spPr>
        <a:xfrm>
          <a:off x="1244700" y="88810"/>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007B43-7BF9-47D7-BB17-DD409120CE9F}">
      <dsp:nvSpPr>
        <dsp:cNvPr id="0" name=""/>
        <dsp:cNvSpPr/>
      </dsp:nvSpPr>
      <dsp:spPr>
        <a:xfrm>
          <a:off x="1712700" y="55681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120443-9633-4D50-8742-679FB168F0D8}">
      <dsp:nvSpPr>
        <dsp:cNvPr id="0" name=""/>
        <dsp:cNvSpPr/>
      </dsp:nvSpPr>
      <dsp:spPr>
        <a:xfrm>
          <a:off x="542700" y="296881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Skill oriented world.</a:t>
          </a:r>
        </a:p>
      </dsp:txBody>
      <dsp:txXfrm>
        <a:off x="542700" y="2968811"/>
        <a:ext cx="3600000" cy="720000"/>
      </dsp:txXfrm>
    </dsp:sp>
    <dsp:sp modelId="{E80E8AE3-BE13-497D-BFE0-A831984DCE0E}">
      <dsp:nvSpPr>
        <dsp:cNvPr id="0" name=""/>
        <dsp:cNvSpPr/>
      </dsp:nvSpPr>
      <dsp:spPr>
        <a:xfrm>
          <a:off x="5474699" y="88810"/>
          <a:ext cx="2196000" cy="2196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CBEE6C-EF8D-41BB-B8BB-70B225430F09}">
      <dsp:nvSpPr>
        <dsp:cNvPr id="0" name=""/>
        <dsp:cNvSpPr/>
      </dsp:nvSpPr>
      <dsp:spPr>
        <a:xfrm>
          <a:off x="5942699" y="55681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BF160B-6689-43FD-9327-C674BCDB1CE0}">
      <dsp:nvSpPr>
        <dsp:cNvPr id="0" name=""/>
        <dsp:cNvSpPr/>
      </dsp:nvSpPr>
      <dsp:spPr>
        <a:xfrm>
          <a:off x="4772699" y="296881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Technological Advancement.</a:t>
          </a:r>
        </a:p>
      </dsp:txBody>
      <dsp:txXfrm>
        <a:off x="4772699" y="2968811"/>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02B92-FBB3-4017-BDD0-F9A2C0D32221}">
      <dsp:nvSpPr>
        <dsp:cNvPr id="0" name=""/>
        <dsp:cNvSpPr/>
      </dsp:nvSpPr>
      <dsp:spPr>
        <a:xfrm rot="10800000">
          <a:off x="1988921" y="252"/>
          <a:ext cx="6386909" cy="1520755"/>
        </a:xfrm>
        <a:prstGeom prst="homePlat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70611" tIns="167640" rIns="312928" bIns="167640" numCol="1" spcCol="1270" anchor="ctr" anchorCtr="0">
          <a:noAutofit/>
        </a:bodyPr>
        <a:lstStyle/>
        <a:p>
          <a:pPr marL="0" lvl="0" indent="0" algn="ctr" defTabSz="1955800">
            <a:lnSpc>
              <a:spcPct val="90000"/>
            </a:lnSpc>
            <a:spcBef>
              <a:spcPct val="0"/>
            </a:spcBef>
            <a:spcAft>
              <a:spcPct val="35000"/>
            </a:spcAft>
            <a:buNone/>
          </a:pPr>
          <a:r>
            <a:rPr lang="en-US" sz="4400" kern="1200" dirty="0"/>
            <a:t>The situation of pandemic</a:t>
          </a:r>
        </a:p>
      </dsp:txBody>
      <dsp:txXfrm rot="10800000">
        <a:off x="2369110" y="252"/>
        <a:ext cx="6006720" cy="1520755"/>
      </dsp:txXfrm>
    </dsp:sp>
    <dsp:sp modelId="{1ADEFC3E-A7A4-421C-83B0-D01F20A1AAE0}">
      <dsp:nvSpPr>
        <dsp:cNvPr id="0" name=""/>
        <dsp:cNvSpPr/>
      </dsp:nvSpPr>
      <dsp:spPr>
        <a:xfrm>
          <a:off x="1228544" y="252"/>
          <a:ext cx="1520755" cy="152075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5000" r="-35000"/>
          </a:stretch>
        </a:blip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1">
          <a:scrgbClr r="0" g="0" b="0"/>
        </a:fillRef>
        <a:effectRef idx="3">
          <a:scrgbClr r="0" g="0" b="0"/>
        </a:effectRef>
        <a:fontRef idx="minor"/>
      </dsp:style>
    </dsp:sp>
    <dsp:sp modelId="{A1D9F46B-0C53-4AE9-BF9E-A6C476EDFD8F}">
      <dsp:nvSpPr>
        <dsp:cNvPr id="0" name=""/>
        <dsp:cNvSpPr/>
      </dsp:nvSpPr>
      <dsp:spPr>
        <a:xfrm rot="10800000">
          <a:off x="1988921" y="1928630"/>
          <a:ext cx="6386909" cy="1520755"/>
        </a:xfrm>
        <a:prstGeom prst="homePlat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70611" tIns="167640" rIns="312928" bIns="167640" numCol="1" spcCol="1270" anchor="ctr" anchorCtr="0">
          <a:noAutofit/>
        </a:bodyPr>
        <a:lstStyle/>
        <a:p>
          <a:pPr marL="0" lvl="0" indent="0" algn="ctr" defTabSz="1955800">
            <a:lnSpc>
              <a:spcPct val="90000"/>
            </a:lnSpc>
            <a:spcBef>
              <a:spcPct val="0"/>
            </a:spcBef>
            <a:spcAft>
              <a:spcPct val="35000"/>
            </a:spcAft>
            <a:buNone/>
          </a:pPr>
          <a:r>
            <a:rPr lang="en-US" sz="4400" kern="1200" dirty="0"/>
            <a:t>Economic crisis</a:t>
          </a:r>
        </a:p>
      </dsp:txBody>
      <dsp:txXfrm rot="10800000">
        <a:off x="2369110" y="1928630"/>
        <a:ext cx="6006720" cy="1520755"/>
      </dsp:txXfrm>
    </dsp:sp>
    <dsp:sp modelId="{D8CA0F98-5618-4EE9-A667-F0A355261CC7}">
      <dsp:nvSpPr>
        <dsp:cNvPr id="0" name=""/>
        <dsp:cNvSpPr/>
      </dsp:nvSpPr>
      <dsp:spPr>
        <a:xfrm>
          <a:off x="1228544" y="1928630"/>
          <a:ext cx="1520755" cy="1520755"/>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1">
          <a:scrgbClr r="0" g="0" b="0"/>
        </a:fillRef>
        <a:effectRef idx="3">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887EFC-9A66-42B9-8B26-F5CC1045C325}" type="datetimeFigureOut">
              <a:rPr lang="en-US" smtClean="0"/>
              <a:t>3/30/2022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A1B70F-9375-4131-BABA-6D851267E24A}" type="slidenum">
              <a:rPr lang="en-US" smtClean="0"/>
              <a:t>‹#›</a:t>
            </a:fld>
            <a:endParaRPr lang="en-US"/>
          </a:p>
        </p:txBody>
      </p:sp>
    </p:spTree>
    <p:extLst>
      <p:ext uri="{BB962C8B-B14F-4D97-AF65-F5344CB8AC3E}">
        <p14:creationId xmlns:p14="http://schemas.microsoft.com/office/powerpoint/2010/main" val="3044779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Employees must possess certain abilities that will assist them in establishing themselves in a certain profession. Everyone has a dream job that they are passionate about. A person's line of employment should be chosen after taking into consideration his or her qualities and skills. They must continue to improve in order to be successful in their area.</a:t>
            </a:r>
          </a:p>
        </p:txBody>
      </p:sp>
      <p:sp>
        <p:nvSpPr>
          <p:cNvPr id="4" name="Slide Number Placeholder 3"/>
          <p:cNvSpPr>
            <a:spLocks noGrp="1"/>
          </p:cNvSpPr>
          <p:nvPr>
            <p:ph type="sldNum" sz="quarter" idx="5"/>
          </p:nvPr>
        </p:nvSpPr>
        <p:spPr/>
        <p:txBody>
          <a:bodyPr/>
          <a:lstStyle/>
          <a:p>
            <a:fld id="{31A1B70F-9375-4131-BABA-6D851267E24A}" type="slidenum">
              <a:rPr lang="en-US" smtClean="0"/>
              <a:t>2</a:t>
            </a:fld>
            <a:endParaRPr lang="en-US"/>
          </a:p>
        </p:txBody>
      </p:sp>
    </p:spTree>
    <p:extLst>
      <p:ext uri="{BB962C8B-B14F-4D97-AF65-F5344CB8AC3E}">
        <p14:creationId xmlns:p14="http://schemas.microsoft.com/office/powerpoint/2010/main" val="2725840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rPr>
              <a:t>I'm not going to approach my responsibilities like a list of to-dos. I believe it is my duty to do the tasks. Organizational managers are in charge of managing the whole organization and ensuring that there is a good balance between upper and lower levels of leadership (Tidd and Bessant, 2014). Organizational chaos may be reduced if a company's management skills are strong. For example, if employees continue to cause chaos inside the company, productivity and success may be hindered. Encourage employees to put their personal interests aside and work for the sake of the company would be my job as a manager. To be a successful manager, one must be able to handle challenging circumstances while maintaining a calm demeanor. For example, a management may find that their employees are unable to concentrate on their job due to pandemic worry. If I were a manager, it would be my duty to make sure they were happy and content. In addition, they need a certain number to help them deal with employees in general. Example: if employees are having problems communicating with management, I may need to talk to them to ensure that they understand and respect the importance of communication. There are some rules and regulations that must be adhered to in the workplace. These methods aid in the unification of the whole company. An organization's leaders, in my view, must be able to convince everyone to see it as an extension of their own lives and work environments If I can assist people perceive the firm as their home, they'll be more likely to contribute to the company's success, I believe as a manager (YUN, 2018). Employees' well-being may be improved through contributions from other parties. The company will be able to maximize its profits with relative ease. A self-assessment was carried out by myself. As a manager, I believe I have the qualities essential for success. In addition to my assets, I'm also constrained by a few drawbacks. However, I believe that hard effort and perseverance will help me overcome my shortcomings.. As a result, if I keep an appropriate degree of devotion, I will be able to enhance my talents and traits.</a:t>
            </a:r>
            <a:endParaRPr lang="en-US" dirty="0"/>
          </a:p>
        </p:txBody>
      </p:sp>
      <p:sp>
        <p:nvSpPr>
          <p:cNvPr id="4" name="Slide Number Placeholder 3"/>
          <p:cNvSpPr>
            <a:spLocks noGrp="1"/>
          </p:cNvSpPr>
          <p:nvPr>
            <p:ph type="sldNum" sz="quarter" idx="5"/>
          </p:nvPr>
        </p:nvSpPr>
        <p:spPr/>
        <p:txBody>
          <a:bodyPr/>
          <a:lstStyle/>
          <a:p>
            <a:fld id="{31A1B70F-9375-4131-BABA-6D851267E24A}" type="slidenum">
              <a:rPr lang="en-US" smtClean="0"/>
              <a:t>3</a:t>
            </a:fld>
            <a:endParaRPr lang="en-US"/>
          </a:p>
        </p:txBody>
      </p:sp>
    </p:spTree>
    <p:extLst>
      <p:ext uri="{BB962C8B-B14F-4D97-AF65-F5344CB8AC3E}">
        <p14:creationId xmlns:p14="http://schemas.microsoft.com/office/powerpoint/2010/main" val="749612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job, it is essential to put out maximum effort. Anyone who has a high work ethic has a distinct edge over their competitors. As a general rule, the more productive a person is, the more productive the organization as a whole will be (Staff, 2018). I am certain that my contributions will be of great use to the organization. Every goal is within reach if you are ready to put up the necessary time and effort. In addition, I am capable of making a decision in a short period of time. Making a faulty choice is more damaging than delaying making a decision for an extended period of time. I have the capacity to appraise the situation at hand in every situation swiftly and correctly, regardless of the situation. It makes it much simpler for me to make decisions as a result. In a corporate context, making decisions has a variety of implications. Profits and losses are inversely proportional to an individual's ability to make sound decisions. If a person spends an inordinate amount of time to make a decision, the organization may lose out on significant opportunity. As a result, the business reaps the advantages of my decision-making ability in a variety of areas (Rosenberg, 2019). The ability to keep track of time in an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amazonian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way is something I'm pretty excellent at. When it comes to teaching me how to efficiently manage my time, my lecturers are really encouraging and supportive. Through putting my time management abilities to the test, they encourage me to continue to improve them. I've been practicing and refining my technique on a consistent basis. My ability to keep track of time is enhanced as a result of this fact. Time management is critical for a manager's success. The reason is because management will be in control of the employees. Employees will lack the motivation to adhere to their typical work schedule if the timetable is not properly kept and followed (Miller, Kiffin and Dayton, 2010). In addition, I'm a strong leader with a lot of experience. My talents as an organizer will be valuable to my company in a number of ways, as you can see below.</a:t>
            </a:r>
            <a:endParaRPr lang="en-US" dirty="0"/>
          </a:p>
        </p:txBody>
      </p:sp>
      <p:sp>
        <p:nvSpPr>
          <p:cNvPr id="4" name="Slide Number Placeholder 3"/>
          <p:cNvSpPr>
            <a:spLocks noGrp="1"/>
          </p:cNvSpPr>
          <p:nvPr>
            <p:ph type="sldNum" sz="quarter" idx="5"/>
          </p:nvPr>
        </p:nvSpPr>
        <p:spPr/>
        <p:txBody>
          <a:bodyPr/>
          <a:lstStyle/>
          <a:p>
            <a:fld id="{31A1B70F-9375-4131-BABA-6D851267E24A}" type="slidenum">
              <a:rPr lang="en-US" smtClean="0"/>
              <a:t>4</a:t>
            </a:fld>
            <a:endParaRPr lang="en-US"/>
          </a:p>
        </p:txBody>
      </p:sp>
    </p:spTree>
    <p:extLst>
      <p:ext uri="{BB962C8B-B14F-4D97-AF65-F5344CB8AC3E}">
        <p14:creationId xmlns:p14="http://schemas.microsoft.com/office/powerpoint/2010/main" val="363072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Profit maximization will be a breeze for the company. I assessed myself. I'm capable of becoming a manager because of my skills. Likewise, I am not without flaws. But I'm certain that if I put in the time and effort, I'll be able to overcome my inadequacies. Moreover, if I maintain my focus on the task at hand, I will be able to develop my abilities. While speaking, I tend to get carried away. This does not bode well for my business. A important or sensitive issue can't be ignored at any cost. I'm prone to overthinking. My goal is to make progress in this area.</a:t>
            </a:r>
            <a:endParaRPr lang="en-US" dirty="0"/>
          </a:p>
        </p:txBody>
      </p:sp>
      <p:sp>
        <p:nvSpPr>
          <p:cNvPr id="4" name="Slide Number Placeholder 3"/>
          <p:cNvSpPr>
            <a:spLocks noGrp="1"/>
          </p:cNvSpPr>
          <p:nvPr>
            <p:ph type="sldNum" sz="quarter" idx="5"/>
          </p:nvPr>
        </p:nvSpPr>
        <p:spPr/>
        <p:txBody>
          <a:bodyPr/>
          <a:lstStyle/>
          <a:p>
            <a:fld id="{31A1B70F-9375-4131-BABA-6D851267E24A}" type="slidenum">
              <a:rPr lang="en-US" smtClean="0"/>
              <a:t>5</a:t>
            </a:fld>
            <a:endParaRPr lang="en-US"/>
          </a:p>
        </p:txBody>
      </p:sp>
    </p:spTree>
    <p:extLst>
      <p:ext uri="{BB962C8B-B14F-4D97-AF65-F5344CB8AC3E}">
        <p14:creationId xmlns:p14="http://schemas.microsoft.com/office/powerpoint/2010/main" val="3136788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Technological improvements may pave the way for a slew of new possibilities to become available. Having a thorough understanding of your field is becoming more important. Managers may be able to take advantage of such situations under certain circumstances.</a:t>
            </a:r>
            <a:endParaRPr lang="en-US" dirty="0"/>
          </a:p>
        </p:txBody>
      </p:sp>
      <p:sp>
        <p:nvSpPr>
          <p:cNvPr id="4" name="Slide Number Placeholder 3"/>
          <p:cNvSpPr>
            <a:spLocks noGrp="1"/>
          </p:cNvSpPr>
          <p:nvPr>
            <p:ph type="sldNum" sz="quarter" idx="5"/>
          </p:nvPr>
        </p:nvSpPr>
        <p:spPr/>
        <p:txBody>
          <a:bodyPr/>
          <a:lstStyle/>
          <a:p>
            <a:fld id="{31A1B70F-9375-4131-BABA-6D851267E24A}" type="slidenum">
              <a:rPr lang="en-US" smtClean="0"/>
              <a:t>6</a:t>
            </a:fld>
            <a:endParaRPr lang="en-US"/>
          </a:p>
        </p:txBody>
      </p:sp>
    </p:spTree>
    <p:extLst>
      <p:ext uri="{BB962C8B-B14F-4D97-AF65-F5344CB8AC3E}">
        <p14:creationId xmlns:p14="http://schemas.microsoft.com/office/powerpoint/2010/main" val="1980449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Pandemic has caused the regular life a havoc. As a manager I might face some unexpected threats due to this crisis. Again, economic crisis can put me in some situations that is quite tough for me as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maRegular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life has been upended by the pandemic. Due to the current situation, my position as a manager might be threatened. Once again, the current economic crisis may place me in a position that is difficult for me to handle as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manager.nager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p:txBody>
      </p:sp>
      <p:sp>
        <p:nvSpPr>
          <p:cNvPr id="4" name="Slide Number Placeholder 3"/>
          <p:cNvSpPr>
            <a:spLocks noGrp="1"/>
          </p:cNvSpPr>
          <p:nvPr>
            <p:ph type="sldNum" sz="quarter" idx="5"/>
          </p:nvPr>
        </p:nvSpPr>
        <p:spPr/>
        <p:txBody>
          <a:bodyPr/>
          <a:lstStyle/>
          <a:p>
            <a:fld id="{31A1B70F-9375-4131-BABA-6D851267E24A}" type="slidenum">
              <a:rPr lang="en-US" smtClean="0"/>
              <a:t>7</a:t>
            </a:fld>
            <a:endParaRPr lang="en-US"/>
          </a:p>
        </p:txBody>
      </p:sp>
    </p:spTree>
    <p:extLst>
      <p:ext uri="{BB962C8B-B14F-4D97-AF65-F5344CB8AC3E}">
        <p14:creationId xmlns:p14="http://schemas.microsoft.com/office/powerpoint/2010/main" val="3462558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for a person to be successful in the future, he or she must first identify and rectify any shortcomings that may exist. The capacity of an employee to function successfully in the job is dependent on the employee's ability to acquire particular skills. These are the kinds of characteristics that students should strive to achieve.</a:t>
            </a:r>
          </a:p>
        </p:txBody>
      </p:sp>
      <p:sp>
        <p:nvSpPr>
          <p:cNvPr id="4" name="Slide Number Placeholder 3"/>
          <p:cNvSpPr>
            <a:spLocks noGrp="1"/>
          </p:cNvSpPr>
          <p:nvPr>
            <p:ph type="sldNum" sz="quarter" idx="5"/>
          </p:nvPr>
        </p:nvSpPr>
        <p:spPr/>
        <p:txBody>
          <a:bodyPr/>
          <a:lstStyle/>
          <a:p>
            <a:fld id="{31A1B70F-9375-4131-BABA-6D851267E24A}" type="slidenum">
              <a:rPr lang="en-US" smtClean="0"/>
              <a:t>8</a:t>
            </a:fld>
            <a:endParaRPr lang="en-US"/>
          </a:p>
        </p:txBody>
      </p:sp>
    </p:spTree>
    <p:extLst>
      <p:ext uri="{BB962C8B-B14F-4D97-AF65-F5344CB8AC3E}">
        <p14:creationId xmlns:p14="http://schemas.microsoft.com/office/powerpoint/2010/main" val="804697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9A055A-6BAE-4512-AF68-24B82639B68E}" type="datetimeFigureOut">
              <a:rPr lang="en-US" smtClean="0"/>
              <a:t>3/30/2022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02C63B5-DF22-40DA-8A3F-2649EDB767D1}"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7320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A055A-6BAE-4512-AF68-24B82639B68E}"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2C63B5-DF22-40DA-8A3F-2649EDB767D1}"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2790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A055A-6BAE-4512-AF68-24B82639B68E}"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2C63B5-DF22-40DA-8A3F-2649EDB767D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70549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9A055A-6BAE-4512-AF68-24B82639B68E}"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2C63B5-DF22-40DA-8A3F-2649EDB767D1}"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4887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9A055A-6BAE-4512-AF68-24B82639B68E}" type="datetimeFigureOut">
              <a:rPr lang="en-US" smtClean="0"/>
              <a:t>3/30/2022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2C63B5-DF22-40DA-8A3F-2649EDB767D1}"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1746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9A055A-6BAE-4512-AF68-24B82639B68E}" type="datetimeFigureOut">
              <a:rPr lang="en-US" smtClean="0"/>
              <a:t>3/30/2022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2C63B5-DF22-40DA-8A3F-2649EDB767D1}"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051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A055A-6BAE-4512-AF68-24B82639B68E}" type="datetimeFigureOut">
              <a:rPr lang="en-US" smtClean="0"/>
              <a:t>3/30/2022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2C63B5-DF22-40DA-8A3F-2649EDB767D1}" type="slidenum">
              <a:rPr lang="en-US" smtClean="0"/>
              <a:t>‹#›</a:t>
            </a:fld>
            <a:endParaRPr lang="en-US"/>
          </a:p>
        </p:txBody>
      </p:sp>
    </p:spTree>
    <p:extLst>
      <p:ext uri="{BB962C8B-B14F-4D97-AF65-F5344CB8AC3E}">
        <p14:creationId xmlns:p14="http://schemas.microsoft.com/office/powerpoint/2010/main" val="4005211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9A055A-6BAE-4512-AF68-24B82639B68E}"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2C63B5-DF22-40DA-8A3F-2649EDB767D1}"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59369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69A055A-6BAE-4512-AF68-24B82639B68E}" type="datetimeFigureOut">
              <a:rPr lang="en-US" smtClean="0"/>
              <a:t>3/30/2022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02C63B5-DF22-40DA-8A3F-2649EDB767D1}"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2163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A055A-6BAE-4512-AF68-24B82639B68E}"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2C63B5-DF22-40DA-8A3F-2649EDB767D1}"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8851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A055A-6BAE-4512-AF68-24B82639B68E}"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2C63B5-DF22-40DA-8A3F-2649EDB767D1}"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13600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69A055A-6BAE-4512-AF68-24B82639B68E}" type="datetimeFigureOut">
              <a:rPr lang="en-US" smtClean="0"/>
              <a:t>3/30/2022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02C63B5-DF22-40DA-8A3F-2649EDB767D1}"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4714539"/>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Employability skills: what makes us employable?">
            <a:extLst>
              <a:ext uri="{FF2B5EF4-FFF2-40B4-BE49-F238E27FC236}">
                <a16:creationId xmlns:a16="http://schemas.microsoft.com/office/drawing/2014/main" id="{5A1C5F43-DA61-4FC0-90E5-6B3CA7F20E54}"/>
              </a:ext>
            </a:extLst>
          </p:cNvPr>
          <p:cNvPicPr>
            <a:picLocks noChangeAspect="1" noChangeArrowheads="1"/>
          </p:cNvPicPr>
          <p:nvPr/>
        </p:nvPicPr>
        <p:blipFill>
          <a:blip r:embed="rId2">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12734" y="0"/>
            <a:ext cx="12304734"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4FFD5C06-D5E1-4EE6-B9D9-869F1972F87B}"/>
              </a:ext>
            </a:extLst>
          </p:cNvPr>
          <p:cNvSpPr>
            <a:spLocks noGrp="1"/>
          </p:cNvSpPr>
          <p:nvPr>
            <p:ph type="ctrTitle"/>
          </p:nvPr>
        </p:nvSpPr>
        <p:spPr>
          <a:xfrm>
            <a:off x="152401" y="430632"/>
            <a:ext cx="11070920" cy="751397"/>
          </a:xfrm>
          <a:solidFill>
            <a:schemeClr val="bg2">
              <a:lumMod val="50000"/>
            </a:schemeClr>
          </a:solidFill>
        </p:spPr>
        <p:txBody>
          <a:bodyPr>
            <a:normAutofit/>
          </a:bodyPr>
          <a:lstStyle/>
          <a:p>
            <a:pPr algn="ctr"/>
            <a:r>
              <a:rPr lang="en-US" sz="4800" dirty="0">
                <a:solidFill>
                  <a:schemeClr val="bg1"/>
                </a:solidFill>
                <a:latin typeface="Arial Narrow" panose="020B0606020202030204" pitchFamily="34" charset="0"/>
              </a:rPr>
              <a:t>Welcome to the presentation</a:t>
            </a:r>
          </a:p>
        </p:txBody>
      </p:sp>
    </p:spTree>
    <p:extLst>
      <p:ext uri="{BB962C8B-B14F-4D97-AF65-F5344CB8AC3E}">
        <p14:creationId xmlns:p14="http://schemas.microsoft.com/office/powerpoint/2010/main" val="4229943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65000"/>
            <a:lumOff val="3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A120-8AD3-439D-B761-B4A28BD5CFE9}"/>
              </a:ext>
            </a:extLst>
          </p:cNvPr>
          <p:cNvSpPr>
            <a:spLocks noGrp="1"/>
          </p:cNvSpPr>
          <p:nvPr>
            <p:ph type="title"/>
          </p:nvPr>
        </p:nvSpPr>
        <p:spPr>
          <a:xfrm>
            <a:off x="804672" y="1295324"/>
            <a:ext cx="4977976" cy="1454051"/>
          </a:xfrm>
        </p:spPr>
        <p:txBody>
          <a:bodyPr>
            <a:normAutofit/>
          </a:bodyPr>
          <a:lstStyle/>
          <a:p>
            <a:r>
              <a:rPr lang="en-US" sz="3600" dirty="0">
                <a:solidFill>
                  <a:schemeClr val="tx2"/>
                </a:solidFill>
              </a:rPr>
              <a:t>Introduction</a:t>
            </a:r>
          </a:p>
        </p:txBody>
      </p:sp>
      <p:sp>
        <p:nvSpPr>
          <p:cNvPr id="3" name="Content Placeholder 2">
            <a:extLst>
              <a:ext uri="{FF2B5EF4-FFF2-40B4-BE49-F238E27FC236}">
                <a16:creationId xmlns:a16="http://schemas.microsoft.com/office/drawing/2014/main" id="{C416710C-E4CF-436C-8149-C250B4EC82BD}"/>
              </a:ext>
            </a:extLst>
          </p:cNvPr>
          <p:cNvSpPr>
            <a:spLocks noGrp="1"/>
          </p:cNvSpPr>
          <p:nvPr>
            <p:ph idx="1"/>
          </p:nvPr>
        </p:nvSpPr>
        <p:spPr>
          <a:xfrm>
            <a:off x="805070" y="2022349"/>
            <a:ext cx="4977578" cy="3639289"/>
          </a:xfrm>
        </p:spPr>
        <p:txBody>
          <a:bodyPr anchor="ctr">
            <a:normAutofit/>
          </a:bodyPr>
          <a:lstStyle/>
          <a:p>
            <a:pPr marL="0" indent="0" algn="just">
              <a:buNone/>
            </a:pPr>
            <a:r>
              <a:rPr lang="en-US" sz="1800" dirty="0">
                <a:latin typeface="Times New Roman" panose="02020603050405020304" pitchFamily="18" charset="0"/>
                <a:ea typeface="Calibri" panose="020F0502020204030204" pitchFamily="34" charset="0"/>
                <a:cs typeface="Times New Roman" panose="02020603050405020304" pitchFamily="18" charset="0"/>
              </a:rPr>
              <a:t>To be successful in a new profession, employees need to have a set of transferable abilities. Everyone has a dream job. Choosing a career path requires careful consideration of an individual's aptitudes and talents in light of the available options. To remain at the top of their game, they'll have to keep working hard.</a:t>
            </a:r>
            <a:endParaRPr lang="en-US" sz="1800" dirty="0"/>
          </a:p>
        </p:txBody>
      </p:sp>
      <p:pic>
        <p:nvPicPr>
          <p:cNvPr id="2050" name="Picture 2" descr="Unit 3 Employability and Professional Skills Assignment">
            <a:extLst>
              <a:ext uri="{FF2B5EF4-FFF2-40B4-BE49-F238E27FC236}">
                <a16:creationId xmlns:a16="http://schemas.microsoft.com/office/drawing/2014/main" id="{52A14083-9B4B-45EF-B773-A279AFA4A5A9}"/>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6604095" y="2564291"/>
            <a:ext cx="4681855" cy="23439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235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06601-0E20-4286-A6B0-8ABBA738ABF3}"/>
              </a:ext>
            </a:extLst>
          </p:cNvPr>
          <p:cNvSpPr>
            <a:spLocks noGrp="1"/>
          </p:cNvSpPr>
          <p:nvPr>
            <p:ph type="title"/>
          </p:nvPr>
        </p:nvSpPr>
        <p:spPr>
          <a:xfrm>
            <a:off x="795342" y="563043"/>
            <a:ext cx="9028259" cy="2760098"/>
          </a:xfrm>
        </p:spPr>
        <p:txBody>
          <a:bodyPr>
            <a:normAutofit/>
          </a:bodyPr>
          <a:lstStyle/>
          <a:p>
            <a:r>
              <a:rPr lang="en-US" sz="4000" dirty="0">
                <a:solidFill>
                  <a:schemeClr val="tx2"/>
                </a:solidFill>
              </a:rPr>
              <a:t>Interesting Field of Employability</a:t>
            </a:r>
          </a:p>
        </p:txBody>
      </p:sp>
      <p:sp>
        <p:nvSpPr>
          <p:cNvPr id="3" name="Content Placeholder 2">
            <a:extLst>
              <a:ext uri="{FF2B5EF4-FFF2-40B4-BE49-F238E27FC236}">
                <a16:creationId xmlns:a16="http://schemas.microsoft.com/office/drawing/2014/main" id="{15B59893-BE43-4CC6-B1EA-23B436BB0688}"/>
              </a:ext>
            </a:extLst>
          </p:cNvPr>
          <p:cNvSpPr>
            <a:spLocks noGrp="1"/>
          </p:cNvSpPr>
          <p:nvPr>
            <p:ph idx="1"/>
          </p:nvPr>
        </p:nvSpPr>
        <p:spPr>
          <a:xfrm>
            <a:off x="664778" y="1409181"/>
            <a:ext cx="10731880" cy="3827919"/>
          </a:xfrm>
          <a:noFill/>
          <a:ln>
            <a:noFill/>
          </a:ln>
        </p:spPr>
        <p:txBody>
          <a:bodyPr anchor="ctr">
            <a:normAutofit/>
          </a:bodyPr>
          <a:lstStyle/>
          <a:p>
            <a:pPr marL="0" indent="0" algn="just">
              <a:buNone/>
            </a:pPr>
            <a:r>
              <a:rPr lang="en-US" dirty="0">
                <a:latin typeface="Times New Roman" panose="02020603050405020304" pitchFamily="18" charset="0"/>
                <a:ea typeface="Calibri" panose="020F0502020204030204" pitchFamily="34" charset="0"/>
              </a:rPr>
              <a:t>I'm interested in many aspects of work. For someone like myself, I believe the administrative job route is the most intriguing. Given my expertise and abilities, I hoped to work as a Manager for a well-known worldwide firm. To succeed as a manager, I must be a good server. A effective manager must possess leadership, decision-making, and punctuality abilities. A manager must also be open to fresh ideas. His employees must be close to him. Managers should not be hesitant to listen to their staff. Being a manager demands dedication. I value hard effort. Doing the right thing shows my appreciation.</a:t>
            </a:r>
            <a:endParaRPr lang="en-US" dirty="0"/>
          </a:p>
        </p:txBody>
      </p:sp>
    </p:spTree>
    <p:extLst>
      <p:ext uri="{BB962C8B-B14F-4D97-AF65-F5344CB8AC3E}">
        <p14:creationId xmlns:p14="http://schemas.microsoft.com/office/powerpoint/2010/main" val="3080960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C548C2-7187-41ED-A55C-22C3008EF386}"/>
              </a:ext>
            </a:extLst>
          </p:cNvPr>
          <p:cNvSpPr>
            <a:spLocks noGrp="1"/>
          </p:cNvSpPr>
          <p:nvPr>
            <p:ph idx="1"/>
          </p:nvPr>
        </p:nvSpPr>
        <p:spPr>
          <a:xfrm>
            <a:off x="6579089" y="2123307"/>
            <a:ext cx="4977578" cy="3639289"/>
          </a:xfrm>
        </p:spPr>
        <p:txBody>
          <a:bodyPr anchor="ctr">
            <a:normAutofit/>
          </a:bodyPr>
          <a:lstStyle/>
          <a:p>
            <a:pPr>
              <a:spcBef>
                <a:spcPts val="0"/>
              </a:spcBef>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Decision making</a:t>
            </a:r>
          </a:p>
          <a:p>
            <a:pPr>
              <a:spcBef>
                <a:spcPts val="0"/>
              </a:spcBef>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Leadership</a:t>
            </a:r>
          </a:p>
          <a:p>
            <a:pPr>
              <a:spcBef>
                <a:spcPts val="0"/>
              </a:spcBef>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Punctual</a:t>
            </a:r>
          </a:p>
          <a:p>
            <a:pPr>
              <a:spcBef>
                <a:spcPts val="0"/>
              </a:spcBef>
              <a:spcAft>
                <a:spcPts val="800"/>
              </a:spcAft>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Hard-working</a:t>
            </a:r>
          </a:p>
        </p:txBody>
      </p:sp>
      <p:pic>
        <p:nvPicPr>
          <p:cNvPr id="3074" name="Picture 2" descr="Strengths Complex Like a Puzzle - Pictured As Word Strengths on a Puzzle  Pieces To Show that Strengths Can Be Difficult and Needs Stock Illustration  - Illustration of meaning, complicated: 164219572">
            <a:extLst>
              <a:ext uri="{FF2B5EF4-FFF2-40B4-BE49-F238E27FC236}">
                <a16:creationId xmlns:a16="http://schemas.microsoft.com/office/drawing/2014/main" id="{BBDD3C01-3E98-4887-8A25-472095F8B6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304" y="2415756"/>
            <a:ext cx="5430032" cy="3054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4550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95A5A-4B74-4664-8F05-F75A6065FAA1}"/>
              </a:ext>
            </a:extLst>
          </p:cNvPr>
          <p:cNvSpPr>
            <a:spLocks noGrp="1"/>
          </p:cNvSpPr>
          <p:nvPr>
            <p:ph type="title"/>
          </p:nvPr>
        </p:nvSpPr>
        <p:spPr/>
        <p:txBody>
          <a:bodyPr/>
          <a:lstStyle/>
          <a:p>
            <a:r>
              <a:rPr lang="en-US" b="1" dirty="0">
                <a:solidFill>
                  <a:schemeClr val="bg1"/>
                </a:solidFill>
              </a:rPr>
              <a:t>Weaknesses</a:t>
            </a:r>
          </a:p>
        </p:txBody>
      </p:sp>
      <p:graphicFrame>
        <p:nvGraphicFramePr>
          <p:cNvPr id="5" name="Content Placeholder 2">
            <a:extLst>
              <a:ext uri="{FF2B5EF4-FFF2-40B4-BE49-F238E27FC236}">
                <a16:creationId xmlns:a16="http://schemas.microsoft.com/office/drawing/2014/main" id="{3F7B3529-3820-4839-9E53-6E5DED6B47FC}"/>
              </a:ext>
            </a:extLst>
          </p:cNvPr>
          <p:cNvGraphicFramePr>
            <a:graphicFrameLocks noGrp="1"/>
          </p:cNvGraphicFramePr>
          <p:nvPr>
            <p:ph idx="1"/>
            <p:extLst>
              <p:ext uri="{D42A27DB-BD31-4B8C-83A1-F6EECF244321}">
                <p14:modId xmlns:p14="http://schemas.microsoft.com/office/powerpoint/2010/main" val="3379646799"/>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9175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3952-7047-4D4D-AB96-4C7B9489BD87}"/>
              </a:ext>
            </a:extLst>
          </p:cNvPr>
          <p:cNvSpPr>
            <a:spLocks noGrp="1"/>
          </p:cNvSpPr>
          <p:nvPr>
            <p:ph type="title"/>
          </p:nvPr>
        </p:nvSpPr>
        <p:spPr/>
        <p:txBody>
          <a:bodyPr anchor="t">
            <a:normAutofit/>
          </a:bodyPr>
          <a:lstStyle/>
          <a:p>
            <a:r>
              <a:rPr lang="en-US" dirty="0"/>
              <a:t>Opportunities</a:t>
            </a:r>
          </a:p>
        </p:txBody>
      </p:sp>
      <p:graphicFrame>
        <p:nvGraphicFramePr>
          <p:cNvPr id="5" name="Content Placeholder 2">
            <a:extLst>
              <a:ext uri="{FF2B5EF4-FFF2-40B4-BE49-F238E27FC236}">
                <a16:creationId xmlns:a16="http://schemas.microsoft.com/office/drawing/2014/main" id="{CCFA977B-256E-4F6A-893F-4400504DBC2F}"/>
              </a:ext>
            </a:extLst>
          </p:cNvPr>
          <p:cNvGraphicFramePr/>
          <p:nvPr>
            <p:extLst>
              <p:ext uri="{D42A27DB-BD31-4B8C-83A1-F6EECF244321}">
                <p14:modId xmlns:p14="http://schemas.microsoft.com/office/powerpoint/2010/main" val="1803075518"/>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058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BE38-0A8D-4E61-AA36-DC96D151E093}"/>
              </a:ext>
            </a:extLst>
          </p:cNvPr>
          <p:cNvSpPr>
            <a:spLocks noGrp="1"/>
          </p:cNvSpPr>
          <p:nvPr>
            <p:ph type="title"/>
          </p:nvPr>
        </p:nvSpPr>
        <p:spPr/>
        <p:txBody>
          <a:bodyPr anchor="t">
            <a:normAutofit/>
          </a:bodyPr>
          <a:lstStyle/>
          <a:p>
            <a:r>
              <a:rPr lang="en-US" dirty="0"/>
              <a:t>Threats</a:t>
            </a:r>
          </a:p>
        </p:txBody>
      </p:sp>
      <p:graphicFrame>
        <p:nvGraphicFramePr>
          <p:cNvPr id="5" name="Content Placeholder 2">
            <a:extLst>
              <a:ext uri="{FF2B5EF4-FFF2-40B4-BE49-F238E27FC236}">
                <a16:creationId xmlns:a16="http://schemas.microsoft.com/office/drawing/2014/main" id="{6B823D39-38E7-4188-B187-8EEFA05290E0}"/>
              </a:ext>
            </a:extLst>
          </p:cNvPr>
          <p:cNvGraphicFramePr>
            <a:graphicFrameLocks noGrp="1"/>
          </p:cNvGraphicFramePr>
          <p:nvPr>
            <p:ph idx="1"/>
            <p:extLst>
              <p:ext uri="{D42A27DB-BD31-4B8C-83A1-F6EECF244321}">
                <p14:modId xmlns:p14="http://schemas.microsoft.com/office/powerpoint/2010/main" val="2746323791"/>
              </p:ext>
            </p:extLst>
          </p:nvPr>
        </p:nvGraphicFramePr>
        <p:xfrm>
          <a:off x="1450975" y="2016125"/>
          <a:ext cx="9604375" cy="344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300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8DFEE-522F-45A3-9E3D-9485FAE9F079}"/>
              </a:ext>
            </a:extLst>
          </p:cNvPr>
          <p:cNvSpPr>
            <a:spLocks noGrp="1"/>
          </p:cNvSpPr>
          <p:nvPr>
            <p:ph type="title"/>
          </p:nvPr>
        </p:nvSpPr>
        <p:spPr>
          <a:xfrm>
            <a:off x="804672" y="1248429"/>
            <a:ext cx="4766330" cy="1454051"/>
          </a:xfrm>
        </p:spPr>
        <p:txBody>
          <a:bodyPr>
            <a:normAutofit/>
          </a:bodyPr>
          <a:lstStyle/>
          <a:p>
            <a:r>
              <a:rPr lang="en-US" sz="3600" dirty="0">
                <a:solidFill>
                  <a:schemeClr val="tx2"/>
                </a:solidFill>
              </a:rPr>
              <a:t>Conclusion</a:t>
            </a:r>
          </a:p>
        </p:txBody>
      </p:sp>
      <p:sp>
        <p:nvSpPr>
          <p:cNvPr id="3" name="Content Placeholder 2">
            <a:extLst>
              <a:ext uri="{FF2B5EF4-FFF2-40B4-BE49-F238E27FC236}">
                <a16:creationId xmlns:a16="http://schemas.microsoft.com/office/drawing/2014/main" id="{1A7026FD-763E-4FA8-85AE-DC662339A7DC}"/>
              </a:ext>
            </a:extLst>
          </p:cNvPr>
          <p:cNvSpPr>
            <a:spLocks noGrp="1"/>
          </p:cNvSpPr>
          <p:nvPr>
            <p:ph idx="1"/>
          </p:nvPr>
        </p:nvSpPr>
        <p:spPr>
          <a:xfrm>
            <a:off x="804672" y="2421683"/>
            <a:ext cx="4765949" cy="3353476"/>
          </a:xfrm>
        </p:spPr>
        <p:txBody>
          <a:bodyPr anchor="t">
            <a:normAutofit/>
          </a:bodyPr>
          <a:lstStyle/>
          <a:p>
            <a:pPr marL="0" indent="0" algn="just">
              <a:buNone/>
            </a:pPr>
            <a:r>
              <a:rPr lang="en-US" sz="2400" dirty="0">
                <a:latin typeface="Times New Roman" panose="02020603050405020304" pitchFamily="18" charset="0"/>
                <a:ea typeface="Calibri" panose="020F0502020204030204" pitchFamily="34" charset="0"/>
                <a:cs typeface="Times New Roman" panose="02020603050405020304" pitchFamily="18" charset="0"/>
              </a:rPr>
              <a:t>An individual's weaknesses should be worked on in order for him to succeed in the future. To be successful in the workplace, employees must possess specific skills. Students should strive to develop these traits.</a:t>
            </a:r>
            <a:endParaRPr lang="en-US" sz="2400" dirty="0"/>
          </a:p>
        </p:txBody>
      </p:sp>
      <p:pic>
        <p:nvPicPr>
          <p:cNvPr id="4098" name="Picture 2" descr="Employability Skills">
            <a:extLst>
              <a:ext uri="{FF2B5EF4-FFF2-40B4-BE49-F238E27FC236}">
                <a16:creationId xmlns:a16="http://schemas.microsoft.com/office/drawing/2014/main" id="{343D4C6E-E52C-4592-ADDD-F02428E47D39}"/>
              </a:ext>
            </a:extLst>
          </p:cNvPr>
          <p:cNvPicPr>
            <a:picLocks noChangeAspect="1" noChangeArrowheads="1"/>
          </p:cNvPicPr>
          <p:nvPr/>
        </p:nvPicPr>
        <p:blipFill>
          <a:blip r:embed="rId3">
            <a:grayscl/>
            <a:extLst>
              <a:ext uri="{BEBA8EAE-BF5A-486C-A8C5-ECC9F3942E4B}">
                <a14:imgProps xmlns:a14="http://schemas.microsoft.com/office/drawing/2010/main">
                  <a14:imgLayer r:embed="rId4">
                    <a14:imgEffect>
                      <a14:backgroundRemoval t="1800" b="99200" l="167" r="99167">
                        <a14:foregroundMark x1="18500" y1="88400" x2="13917" y2="88200"/>
                        <a14:foregroundMark x1="13917" y1="88200" x2="10000" y2="82200"/>
                        <a14:foregroundMark x1="10000" y1="82200" x2="7917" y2="68000"/>
                        <a14:foregroundMark x1="7917" y1="68000" x2="11917" y2="63200"/>
                        <a14:foregroundMark x1="11917" y1="63200" x2="16917" y2="62000"/>
                        <a14:foregroundMark x1="16917" y1="62000" x2="24250" y2="90200"/>
                        <a14:foregroundMark x1="24250" y1="90200" x2="24333" y2="90200"/>
                        <a14:foregroundMark x1="18167" y1="97200" x2="2083" y2="98600"/>
                        <a14:foregroundMark x1="2083" y1="98600" x2="2250" y2="86400"/>
                        <a14:foregroundMark x1="2250" y1="86400" x2="7583" y2="83400"/>
                        <a14:foregroundMark x1="7583" y1="83400" x2="8917" y2="83400"/>
                        <a14:foregroundMark x1="9583" y1="50800" x2="5000" y2="52200"/>
                        <a14:foregroundMark x1="5000" y1="52200" x2="1833" y2="60000"/>
                        <a14:foregroundMark x1="1833" y1="60000" x2="7417" y2="62200"/>
                        <a14:foregroundMark x1="7417" y1="62200" x2="10833" y2="55400"/>
                        <a14:foregroundMark x1="10833" y1="55400" x2="7833" y2="47400"/>
                        <a14:foregroundMark x1="7833" y1="47400" x2="3833" y2="54200"/>
                        <a14:foregroundMark x1="13833" y1="86000" x2="17833" y2="80000"/>
                        <a14:foregroundMark x1="17833" y1="80000" x2="21167" y2="70600"/>
                        <a14:foregroundMark x1="21167" y1="70600" x2="25417" y2="72400"/>
                        <a14:foregroundMark x1="25417" y1="72400" x2="27250" y2="82200"/>
                        <a14:foregroundMark x1="27250" y1="82200" x2="24333" y2="95400"/>
                        <a14:foregroundMark x1="24333" y1="95400" x2="23333" y2="97400"/>
                        <a14:foregroundMark x1="41667" y1="70000" x2="56417" y2="60200"/>
                        <a14:foregroundMark x1="56417" y1="60200" x2="69750" y2="60400"/>
                        <a14:foregroundMark x1="69750" y1="60400" x2="81583" y2="67000"/>
                        <a14:foregroundMark x1="81583" y1="67000" x2="88667" y2="68200"/>
                        <a14:foregroundMark x1="88667" y1="68200" x2="93500" y2="61600"/>
                        <a14:foregroundMark x1="93500" y1="61600" x2="96167" y2="51200"/>
                        <a14:foregroundMark x1="96167" y1="51200" x2="99167" y2="98600"/>
                        <a14:foregroundMark x1="99167" y1="98600" x2="99167" y2="99200"/>
                        <a14:foregroundMark x1="7949" y1="41598" x2="5000" y2="40000"/>
                        <a14:foregroundMark x1="52250" y1="65600" x2="7950" y2="41598"/>
                        <a14:foregroundMark x1="5000" y1="40000" x2="167" y2="42000"/>
                        <a14:foregroundMark x1="167" y1="42000" x2="167" y2="42000"/>
                        <a14:foregroundMark x1="78750" y1="13400" x2="70333" y2="1800"/>
                        <a14:foregroundMark x1="70333" y1="1800" x2="23833" y2="8000"/>
                        <a14:backgroundMark x1="95583" y1="33000" x2="87083" y2="28800"/>
                        <a14:backgroundMark x1="87083" y1="28800" x2="85583" y2="19200"/>
                        <a14:backgroundMark x1="85583" y1="19200" x2="89083" y2="13200"/>
                        <a14:backgroundMark x1="89083" y1="13200" x2="90167" y2="6800"/>
                        <a14:backgroundMark x1="90083" y1="7000" x2="90083" y2="7000"/>
                        <a14:backgroundMark x1="74833" y1="41400" x2="78083" y2="32200"/>
                        <a14:backgroundMark x1="78083" y1="32200" x2="82250" y2="36000"/>
                        <a14:backgroundMark x1="82250" y1="36000" x2="82250" y2="46200"/>
                        <a14:backgroundMark x1="82250" y1="46200" x2="77917" y2="46200"/>
                        <a14:backgroundMark x1="77917" y1="46200" x2="76833" y2="37800"/>
                        <a14:backgroundMark x1="15333" y1="6200" x2="22750" y2="29800"/>
                        <a14:backgroundMark x1="22750" y1="29800" x2="7250" y2="36800"/>
                        <a14:backgroundMark x1="7250" y1="36800" x2="6000" y2="26400"/>
                        <a14:backgroundMark x1="6000" y1="26400" x2="6667" y2="5000"/>
                        <a14:backgroundMark x1="6667" y1="5000" x2="17250" y2="7400"/>
                      </a14:backgroundRemoval>
                    </a14:imgEffect>
                  </a14:imgLayer>
                </a14:imgProps>
              </a:ext>
              <a:ext uri="{28A0092B-C50C-407E-A947-70E740481C1C}">
                <a14:useLocalDpi xmlns:a14="http://schemas.microsoft.com/office/drawing/2010/main" val="0"/>
              </a:ext>
            </a:extLst>
          </a:blip>
          <a:srcRect/>
          <a:stretch>
            <a:fillRect/>
          </a:stretch>
        </p:blipFill>
        <p:spPr bwMode="auto">
          <a:xfrm>
            <a:off x="5730328" y="2406296"/>
            <a:ext cx="6383055" cy="3029999"/>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030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8C414-3937-482D-A69F-958F08DE313C}"/>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References</a:t>
            </a:r>
          </a:p>
        </p:txBody>
      </p:sp>
      <p:sp>
        <p:nvSpPr>
          <p:cNvPr id="3" name="Content Placeholder 2">
            <a:extLst>
              <a:ext uri="{FF2B5EF4-FFF2-40B4-BE49-F238E27FC236}">
                <a16:creationId xmlns:a16="http://schemas.microsoft.com/office/drawing/2014/main" id="{9734B2E6-F557-492A-A13F-1DCC534544DA}"/>
              </a:ext>
            </a:extLst>
          </p:cNvPr>
          <p:cNvSpPr>
            <a:spLocks noGrp="1"/>
          </p:cNvSpPr>
          <p:nvPr>
            <p:ph idx="1"/>
          </p:nvPr>
        </p:nvSpPr>
        <p:spPr>
          <a:xfrm>
            <a:off x="3050412" y="2979336"/>
            <a:ext cx="5709721" cy="2430864"/>
          </a:xfrm>
        </p:spPr>
        <p:txBody>
          <a:bodyPr anchor="t">
            <a:normAutofit fontScale="92500" lnSpcReduction="20000"/>
          </a:bodyPr>
          <a:lstStyle/>
          <a:p>
            <a:pPr marL="285750" marR="0" indent="-285750">
              <a:spcBef>
                <a:spcPts val="0"/>
              </a:spcBef>
              <a:spcAft>
                <a:spcPts val="900"/>
              </a:spcAft>
            </a:pPr>
            <a:r>
              <a:rPr lang="en-US" sz="1400">
                <a:solidFill>
                  <a:schemeClr val="tx2"/>
                </a:solidFill>
                <a:effectLst/>
                <a:latin typeface="Times New Roman" panose="02020603050405020304" pitchFamily="18" charset="0"/>
                <a:ea typeface="Times New Roman" panose="02020603050405020304" pitchFamily="18" charset="0"/>
              </a:rPr>
              <a:t>Miller, M., Kiffin, M. and Dayton, S., 2010. </a:t>
            </a:r>
            <a:r>
              <a:rPr lang="en-US" sz="1400" i="1">
                <a:solidFill>
                  <a:schemeClr val="tx2"/>
                </a:solidFill>
                <a:effectLst/>
                <a:latin typeface="Times New Roman" panose="02020603050405020304" pitchFamily="18" charset="0"/>
                <a:ea typeface="Times New Roman" panose="02020603050405020304" pitchFamily="18" charset="0"/>
              </a:rPr>
              <a:t>Mark Miller's Indian market cookbook</a:t>
            </a:r>
            <a:r>
              <a:rPr lang="en-US" sz="1400">
                <a:solidFill>
                  <a:schemeClr val="tx2"/>
                </a:solidFill>
                <a:effectLst/>
                <a:latin typeface="Times New Roman" panose="02020603050405020304" pitchFamily="18" charset="0"/>
                <a:ea typeface="Times New Roman" panose="02020603050405020304" pitchFamily="18" charset="0"/>
              </a:rPr>
              <a:t>. Berkeley, Ca.: Ten Speed Press.</a:t>
            </a:r>
          </a:p>
          <a:p>
            <a:pPr marL="285750" marR="0" indent="-285750">
              <a:spcBef>
                <a:spcPts val="0"/>
              </a:spcBef>
              <a:spcAft>
                <a:spcPts val="900"/>
              </a:spcAft>
            </a:pPr>
            <a:r>
              <a:rPr lang="en-US" sz="1400">
                <a:solidFill>
                  <a:schemeClr val="tx2"/>
                </a:solidFill>
                <a:effectLst/>
                <a:latin typeface="Times New Roman" panose="02020603050405020304" pitchFamily="18" charset="0"/>
                <a:ea typeface="Times New Roman" panose="02020603050405020304" pitchFamily="18" charset="0"/>
              </a:rPr>
              <a:t>Rosenberg, N., 2019. </a:t>
            </a:r>
            <a:r>
              <a:rPr lang="en-US" sz="1400" i="1">
                <a:solidFill>
                  <a:schemeClr val="tx2"/>
                </a:solidFill>
                <a:effectLst/>
                <a:latin typeface="Times New Roman" panose="02020603050405020304" pitchFamily="18" charset="0"/>
                <a:ea typeface="Times New Roman" panose="02020603050405020304" pitchFamily="18" charset="0"/>
              </a:rPr>
              <a:t>Studies on science and the innovation process</a:t>
            </a:r>
            <a:r>
              <a:rPr lang="en-US" sz="1400">
                <a:solidFill>
                  <a:schemeClr val="tx2"/>
                </a:solidFill>
                <a:effectLst/>
                <a:latin typeface="Times New Roman" panose="02020603050405020304" pitchFamily="18" charset="0"/>
                <a:ea typeface="Times New Roman" panose="02020603050405020304" pitchFamily="18" charset="0"/>
              </a:rPr>
              <a:t>. Singapore: World Scientific.</a:t>
            </a:r>
          </a:p>
          <a:p>
            <a:pPr marL="285750" marR="0" indent="-285750">
              <a:spcBef>
                <a:spcPts val="0"/>
              </a:spcBef>
              <a:spcAft>
                <a:spcPts val="900"/>
              </a:spcAft>
            </a:pPr>
            <a:r>
              <a:rPr lang="en-US" sz="1400">
                <a:solidFill>
                  <a:schemeClr val="tx2"/>
                </a:solidFill>
                <a:effectLst/>
                <a:latin typeface="Times New Roman" panose="02020603050405020304" pitchFamily="18" charset="0"/>
                <a:ea typeface="Times New Roman" panose="02020603050405020304" pitchFamily="18" charset="0"/>
              </a:rPr>
              <a:t>Staff, C., 2018. </a:t>
            </a:r>
            <a:r>
              <a:rPr lang="en-US" sz="1400" i="1">
                <a:solidFill>
                  <a:schemeClr val="tx2"/>
                </a:solidFill>
                <a:effectLst/>
                <a:latin typeface="Times New Roman" panose="02020603050405020304" pitchFamily="18" charset="0"/>
                <a:ea typeface="Times New Roman" panose="02020603050405020304" pitchFamily="18" charset="0"/>
              </a:rPr>
              <a:t>Technology Commercialization</a:t>
            </a:r>
            <a:r>
              <a:rPr lang="en-US" sz="1400">
                <a:solidFill>
                  <a:schemeClr val="tx2"/>
                </a:solidFill>
                <a:effectLst/>
                <a:latin typeface="Times New Roman" panose="02020603050405020304" pitchFamily="18" charset="0"/>
                <a:ea typeface="Times New Roman" panose="02020603050405020304" pitchFamily="18" charset="0"/>
              </a:rPr>
              <a:t>. Washington: National Academies Press.</a:t>
            </a:r>
          </a:p>
          <a:p>
            <a:pPr marL="285750" marR="0" indent="-285750">
              <a:spcBef>
                <a:spcPts val="0"/>
              </a:spcBef>
              <a:spcAft>
                <a:spcPts val="900"/>
              </a:spcAft>
            </a:pPr>
            <a:r>
              <a:rPr lang="en-US" sz="1400">
                <a:solidFill>
                  <a:schemeClr val="tx2"/>
                </a:solidFill>
                <a:effectLst/>
                <a:latin typeface="Times New Roman" panose="02020603050405020304" pitchFamily="18" charset="0"/>
                <a:ea typeface="Times New Roman" panose="02020603050405020304" pitchFamily="18" charset="0"/>
              </a:rPr>
              <a:t>Tidd, J. and Bessant, J., 2014. </a:t>
            </a:r>
            <a:r>
              <a:rPr lang="en-US" sz="1400" i="1">
                <a:solidFill>
                  <a:schemeClr val="tx2"/>
                </a:solidFill>
                <a:effectLst/>
                <a:latin typeface="Times New Roman" panose="02020603050405020304" pitchFamily="18" charset="0"/>
                <a:ea typeface="Times New Roman" panose="02020603050405020304" pitchFamily="18" charset="0"/>
              </a:rPr>
              <a:t>Managing innovation</a:t>
            </a:r>
            <a:r>
              <a:rPr lang="en-US" sz="1400">
                <a:solidFill>
                  <a:schemeClr val="tx2"/>
                </a:solidFill>
                <a:effectLst/>
                <a:latin typeface="Times New Roman" panose="02020603050405020304" pitchFamily="18" charset="0"/>
                <a:ea typeface="Times New Roman" panose="02020603050405020304" pitchFamily="18" charset="0"/>
              </a:rPr>
              <a:t>.</a:t>
            </a:r>
          </a:p>
          <a:p>
            <a:pPr marL="285750" marR="0" indent="-285750">
              <a:spcBef>
                <a:spcPts val="0"/>
              </a:spcBef>
              <a:spcAft>
                <a:spcPts val="900"/>
              </a:spcAft>
            </a:pPr>
            <a:r>
              <a:rPr lang="en-US" sz="1400">
                <a:solidFill>
                  <a:schemeClr val="tx2"/>
                </a:solidFill>
                <a:effectLst/>
                <a:latin typeface="Times New Roman" panose="02020603050405020304" pitchFamily="18" charset="0"/>
                <a:ea typeface="Times New Roman" panose="02020603050405020304" pitchFamily="18" charset="0"/>
              </a:rPr>
              <a:t>YUN, J., 2018. </a:t>
            </a:r>
            <a:r>
              <a:rPr lang="en-US" sz="1400" i="1">
                <a:solidFill>
                  <a:schemeClr val="tx2"/>
                </a:solidFill>
                <a:effectLst/>
                <a:latin typeface="Times New Roman" panose="02020603050405020304" pitchFamily="18" charset="0"/>
                <a:ea typeface="Times New Roman" panose="02020603050405020304" pitchFamily="18" charset="0"/>
              </a:rPr>
              <a:t>BUSINESS MODEL DESIGN COMPASS</a:t>
            </a:r>
            <a:r>
              <a:rPr lang="en-US" sz="1400">
                <a:solidFill>
                  <a:schemeClr val="tx2"/>
                </a:solidFill>
                <a:effectLst/>
                <a:latin typeface="Times New Roman" panose="02020603050405020304" pitchFamily="18" charset="0"/>
                <a:ea typeface="Times New Roman" panose="02020603050405020304" pitchFamily="18" charset="0"/>
              </a:rPr>
              <a:t>. [Place of publication not identified]: SPRINGER.</a:t>
            </a:r>
          </a:p>
        </p:txBody>
      </p:sp>
    </p:spTree>
    <p:extLst>
      <p:ext uri="{BB962C8B-B14F-4D97-AF65-F5344CB8AC3E}">
        <p14:creationId xmlns:p14="http://schemas.microsoft.com/office/powerpoint/2010/main" val="9406848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78</TotalTime>
  <Words>1465</Words>
  <PresentationFormat>Widescreen</PresentationFormat>
  <Paragraphs>40</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 Narrow</vt:lpstr>
      <vt:lpstr>Calibri</vt:lpstr>
      <vt:lpstr>Gill Sans MT</vt:lpstr>
      <vt:lpstr>Times New Roman</vt:lpstr>
      <vt:lpstr>Gallery</vt:lpstr>
      <vt:lpstr>Welcome to the presentation</vt:lpstr>
      <vt:lpstr>Introduction</vt:lpstr>
      <vt:lpstr>Interesting Field of Employability</vt:lpstr>
      <vt:lpstr>PowerPoint Presentation</vt:lpstr>
      <vt:lpstr>Weaknesses</vt:lpstr>
      <vt:lpstr>Opportunities</vt:lpstr>
      <vt:lpstr>Threats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2021-12-14T09:03:36Z</dcterms:created>
  <dcterms:modified xsi:type="dcterms:W3CDTF">2022-03-30T14:40:34Z</dcterms:modified>
</cp:coreProperties>
</file>