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57" r:id="rId4"/>
    <p:sldId id="262" r:id="rId5"/>
    <p:sldId id="269" r:id="rId6"/>
    <p:sldId id="258" r:id="rId7"/>
    <p:sldId id="259" r:id="rId8"/>
    <p:sldId id="272" r:id="rId9"/>
    <p:sldId id="260" r:id="rId10"/>
    <p:sldId id="279" r:id="rId11"/>
    <p:sldId id="263" r:id="rId12"/>
    <p:sldId id="277" r:id="rId13"/>
    <p:sldId id="271" r:id="rId14"/>
    <p:sldId id="264" r:id="rId15"/>
    <p:sldId id="265" r:id="rId16"/>
    <p:sldId id="266" r:id="rId17"/>
    <p:sldId id="267" r:id="rId18"/>
    <p:sldId id="268" r:id="rId19"/>
    <p:sldId id="270" r:id="rId20"/>
    <p:sldId id="276"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6" d="100"/>
          <a:sy n="66" d="100"/>
        </p:scale>
        <p:origin x="90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709C44-13DA-48B2-BA30-C2044312BC13}" type="doc">
      <dgm:prSet loTypeId="urn:microsoft.com/office/officeart/2005/8/layout/hProcess11" loCatId="process" qsTypeId="urn:microsoft.com/office/officeart/2005/8/quickstyle/simple1" qsCatId="simple" csTypeId="urn:microsoft.com/office/officeart/2005/8/colors/accent0_3" csCatId="mainScheme" phldr="1"/>
      <dgm:spPr/>
      <dgm:t>
        <a:bodyPr/>
        <a:lstStyle/>
        <a:p>
          <a:endParaRPr lang="en-IN"/>
        </a:p>
      </dgm:t>
    </dgm:pt>
    <dgm:pt modelId="{FE7C596F-195E-4FE4-AD04-F0B63F70A691}">
      <dgm:prSet custT="1"/>
      <dgm:spPr/>
      <dgm:t>
        <a:bodyPr/>
        <a:lstStyle/>
        <a:p>
          <a:pPr algn="just">
            <a:lnSpc>
              <a:spcPct val="150000"/>
            </a:lnSpc>
          </a:pPr>
          <a:r>
            <a:rPr lang="en-US" sz="2000" dirty="0">
              <a:latin typeface="Arial" panose="020B0604020202020204" pitchFamily="34" charset="0"/>
              <a:cs typeface="Arial" panose="020B0604020202020204" pitchFamily="34" charset="0"/>
            </a:rPr>
            <a:t>Physical activity assessment among students at public institutions is critical for improving their overall well-being </a:t>
          </a:r>
          <a:r>
            <a:rPr lang="en-IN" sz="2000" dirty="0">
              <a:latin typeface="Arial" panose="020B0604020202020204" pitchFamily="34" charset="0"/>
              <a:cs typeface="Arial" panose="020B0604020202020204" pitchFamily="34" charset="0"/>
            </a:rPr>
            <a:t>(Marquez et al.2020)</a:t>
          </a:r>
          <a:r>
            <a:rPr lang="en-US" sz="2000" dirty="0">
              <a:latin typeface="Arial" panose="020B0604020202020204" pitchFamily="34" charset="0"/>
              <a:cs typeface="Arial" panose="020B0604020202020204" pitchFamily="34" charset="0"/>
            </a:rPr>
            <a:t>. </a:t>
          </a:r>
        </a:p>
        <a:p>
          <a:pPr algn="just">
            <a:lnSpc>
              <a:spcPct val="150000"/>
            </a:lnSpc>
          </a:pPr>
          <a:r>
            <a:rPr lang="en-US" sz="2000" dirty="0">
              <a:latin typeface="Arial" panose="020B0604020202020204" pitchFamily="34" charset="0"/>
              <a:cs typeface="Arial" panose="020B0604020202020204" pitchFamily="34" charset="0"/>
            </a:rPr>
            <a:t>This research investigates student motives for physical exercise, providing health insights and solutions despite shifting schedules and academic expectations.</a:t>
          </a:r>
        </a:p>
        <a:p>
          <a:pPr algn="just">
            <a:lnSpc>
              <a:spcPct val="150000"/>
            </a:lnSpc>
          </a:pPr>
          <a:r>
            <a:rPr lang="en-US" sz="2000" dirty="0">
              <a:latin typeface="Arial" panose="020B0604020202020204" pitchFamily="34" charset="0"/>
              <a:cs typeface="Arial" panose="020B0604020202020204" pitchFamily="34" charset="0"/>
            </a:rPr>
            <a:t>Learning about social, environmental, and psychological variables helps public universities, politicians, and health professionals develop specific solutions for youth and improve health.</a:t>
          </a:r>
          <a:endParaRPr lang="en-IN" sz="2000" dirty="0">
            <a:latin typeface="Arial" panose="020B0604020202020204" pitchFamily="34" charset="0"/>
            <a:cs typeface="Arial" panose="020B0604020202020204" pitchFamily="34" charset="0"/>
          </a:endParaRPr>
        </a:p>
      </dgm:t>
    </dgm:pt>
    <dgm:pt modelId="{9DE71290-14FD-4C91-9C2B-EC17F25D6787}" type="parTrans" cxnId="{935B544C-D993-4460-A14C-D697269C5269}">
      <dgm:prSet/>
      <dgm:spPr/>
      <dgm:t>
        <a:bodyPr/>
        <a:lstStyle/>
        <a:p>
          <a:endParaRPr lang="en-IN"/>
        </a:p>
      </dgm:t>
    </dgm:pt>
    <dgm:pt modelId="{2640D494-B9C0-4A3E-875A-0A9278E5C0D5}" type="sibTrans" cxnId="{935B544C-D993-4460-A14C-D697269C5269}">
      <dgm:prSet/>
      <dgm:spPr/>
      <dgm:t>
        <a:bodyPr/>
        <a:lstStyle/>
        <a:p>
          <a:endParaRPr lang="en-IN"/>
        </a:p>
      </dgm:t>
    </dgm:pt>
    <dgm:pt modelId="{75DC03B3-09DD-45AE-AC58-6EAD44360258}" type="pres">
      <dgm:prSet presAssocID="{A9709C44-13DA-48B2-BA30-C2044312BC13}" presName="Name0" presStyleCnt="0">
        <dgm:presLayoutVars>
          <dgm:dir/>
          <dgm:resizeHandles val="exact"/>
        </dgm:presLayoutVars>
      </dgm:prSet>
      <dgm:spPr/>
    </dgm:pt>
    <dgm:pt modelId="{DC9DFD17-73C2-4F48-9425-4FFC685929CA}" type="pres">
      <dgm:prSet presAssocID="{A9709C44-13DA-48B2-BA30-C2044312BC13}" presName="arrow" presStyleLbl="bgShp" presStyleIdx="0" presStyleCnt="1" custScaleX="65813" custScaleY="52812" custLinFactY="8478" custLinFactNeighborX="-24659" custLinFactNeighborY="100000"/>
      <dgm:spPr/>
    </dgm:pt>
    <dgm:pt modelId="{5F0DA012-F1C4-449D-B6BC-B6F19E2E8348}" type="pres">
      <dgm:prSet presAssocID="{A9709C44-13DA-48B2-BA30-C2044312BC13}" presName="points" presStyleCnt="0"/>
      <dgm:spPr/>
    </dgm:pt>
    <dgm:pt modelId="{64EE85C9-29F3-4D2F-9574-3DC7263EF3BA}" type="pres">
      <dgm:prSet presAssocID="{FE7C596F-195E-4FE4-AD04-F0B63F70A691}" presName="compositeA" presStyleCnt="0"/>
      <dgm:spPr/>
    </dgm:pt>
    <dgm:pt modelId="{5F0819AB-8E66-4C45-8381-E56E2B3F5673}" type="pres">
      <dgm:prSet presAssocID="{FE7C596F-195E-4FE4-AD04-F0B63F70A691}" presName="textA" presStyleLbl="revTx" presStyleIdx="0" presStyleCnt="1" custScaleX="74114" custScaleY="191957" custLinFactNeighborX="-18607" custLinFactNeighborY="28399">
        <dgm:presLayoutVars>
          <dgm:bulletEnabled val="1"/>
        </dgm:presLayoutVars>
      </dgm:prSet>
      <dgm:spPr/>
    </dgm:pt>
    <dgm:pt modelId="{61A05A91-09B1-4100-AFF8-2C0F4BBD6277}" type="pres">
      <dgm:prSet presAssocID="{FE7C596F-195E-4FE4-AD04-F0B63F70A691}" presName="circleA" presStyleLbl="node1" presStyleIdx="0" presStyleCnt="1" custScaleX="80571" custScaleY="71716" custLinFactX="-200000" custLinFactY="100000" custLinFactNeighborX="-216182" custLinFactNeighborY="183408"/>
      <dgm:spPr/>
    </dgm:pt>
    <dgm:pt modelId="{BEC43B54-0BA5-462B-8541-171E093D74D5}" type="pres">
      <dgm:prSet presAssocID="{FE7C596F-195E-4FE4-AD04-F0B63F70A691}" presName="spaceA" presStyleCnt="0"/>
      <dgm:spPr/>
    </dgm:pt>
  </dgm:ptLst>
  <dgm:cxnLst>
    <dgm:cxn modelId="{25C9550B-79D4-4B21-B5AB-F713546C1C33}" type="presOf" srcId="{FE7C596F-195E-4FE4-AD04-F0B63F70A691}" destId="{5F0819AB-8E66-4C45-8381-E56E2B3F5673}" srcOrd="0" destOrd="0" presId="urn:microsoft.com/office/officeart/2005/8/layout/hProcess11"/>
    <dgm:cxn modelId="{935B544C-D993-4460-A14C-D697269C5269}" srcId="{A9709C44-13DA-48B2-BA30-C2044312BC13}" destId="{FE7C596F-195E-4FE4-AD04-F0B63F70A691}" srcOrd="0" destOrd="0" parTransId="{9DE71290-14FD-4C91-9C2B-EC17F25D6787}" sibTransId="{2640D494-B9C0-4A3E-875A-0A9278E5C0D5}"/>
    <dgm:cxn modelId="{D48112B6-9ADB-46BD-A917-383BE1486D8C}" type="presOf" srcId="{A9709C44-13DA-48B2-BA30-C2044312BC13}" destId="{75DC03B3-09DD-45AE-AC58-6EAD44360258}" srcOrd="0" destOrd="0" presId="urn:microsoft.com/office/officeart/2005/8/layout/hProcess11"/>
    <dgm:cxn modelId="{BB405896-39E9-43A2-A514-192374AAFD84}" type="presParOf" srcId="{75DC03B3-09DD-45AE-AC58-6EAD44360258}" destId="{DC9DFD17-73C2-4F48-9425-4FFC685929CA}" srcOrd="0" destOrd="0" presId="urn:microsoft.com/office/officeart/2005/8/layout/hProcess11"/>
    <dgm:cxn modelId="{81B93D75-0E6F-43F8-9CF2-382D4004211A}" type="presParOf" srcId="{75DC03B3-09DD-45AE-AC58-6EAD44360258}" destId="{5F0DA012-F1C4-449D-B6BC-B6F19E2E8348}" srcOrd="1" destOrd="0" presId="urn:microsoft.com/office/officeart/2005/8/layout/hProcess11"/>
    <dgm:cxn modelId="{91ED61AC-EEDD-449E-BD9F-0C1281FE5E0E}" type="presParOf" srcId="{5F0DA012-F1C4-449D-B6BC-B6F19E2E8348}" destId="{64EE85C9-29F3-4D2F-9574-3DC7263EF3BA}" srcOrd="0" destOrd="0" presId="urn:microsoft.com/office/officeart/2005/8/layout/hProcess11"/>
    <dgm:cxn modelId="{E580BC78-CBDA-49B7-8861-A83A8F7F3BD9}" type="presParOf" srcId="{64EE85C9-29F3-4D2F-9574-3DC7263EF3BA}" destId="{5F0819AB-8E66-4C45-8381-E56E2B3F5673}" srcOrd="0" destOrd="0" presId="urn:microsoft.com/office/officeart/2005/8/layout/hProcess11"/>
    <dgm:cxn modelId="{80C001AF-54F1-4898-BE22-8753A8A6759B}" type="presParOf" srcId="{64EE85C9-29F3-4D2F-9574-3DC7263EF3BA}" destId="{61A05A91-09B1-4100-AFF8-2C0F4BBD6277}" srcOrd="1" destOrd="0" presId="urn:microsoft.com/office/officeart/2005/8/layout/hProcess11"/>
    <dgm:cxn modelId="{B9AA3542-73B9-4156-BC16-9A1D07771142}" type="presParOf" srcId="{64EE85C9-29F3-4D2F-9574-3DC7263EF3BA}" destId="{BEC43B54-0BA5-462B-8541-171E093D74D5}"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C7F015-88B0-4D1B-A243-44FAADBFC516}"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IN"/>
        </a:p>
      </dgm:t>
    </dgm:pt>
    <dgm:pt modelId="{5E0DDB96-5068-460D-AEED-A7205A1B0826}">
      <dgm:prSet custT="1"/>
      <dgm:spPr/>
      <dgm:t>
        <a:bodyPr/>
        <a:lstStyle/>
        <a:p>
          <a:pPr algn="just">
            <a:lnSpc>
              <a:spcPct val="150000"/>
            </a:lnSpc>
          </a:pPr>
          <a:r>
            <a:rPr lang="en-US" sz="2000" dirty="0">
              <a:latin typeface="Arial" panose="020B0604020202020204" pitchFamily="34" charset="0"/>
              <a:cs typeface="Arial" panose="020B0604020202020204" pitchFamily="34" charset="0"/>
            </a:rPr>
            <a:t>Physical exercise among students at public institutions is a significant source of concern across the globe. According to </a:t>
          </a:r>
          <a:r>
            <a:rPr lang="en-IN" sz="2000" dirty="0" err="1">
              <a:latin typeface="Arial" panose="020B0604020202020204" pitchFamily="34" charset="0"/>
              <a:cs typeface="Arial" panose="020B0604020202020204" pitchFamily="34" charset="0"/>
            </a:rPr>
            <a:t>Grasdalsmoen</a:t>
          </a:r>
          <a:r>
            <a:rPr lang="en-IN" sz="2000" dirty="0">
              <a:latin typeface="Arial" panose="020B0604020202020204" pitchFamily="34" charset="0"/>
              <a:cs typeface="Arial" panose="020B0604020202020204" pitchFamily="34" charset="0"/>
            </a:rPr>
            <a:t> et al. (2020)</a:t>
          </a:r>
          <a:r>
            <a:rPr lang="en-US" sz="2000" dirty="0">
              <a:latin typeface="Arial" panose="020B0604020202020204" pitchFamily="34" charset="0"/>
              <a:cs typeface="Arial" panose="020B0604020202020204" pitchFamily="34" charset="0"/>
            </a:rPr>
            <a:t>, most university students still need to reach prescribed physical activity levels. </a:t>
          </a:r>
        </a:p>
        <a:p>
          <a:pPr algn="just">
            <a:lnSpc>
              <a:spcPct val="150000"/>
            </a:lnSpc>
          </a:pPr>
          <a:r>
            <a:rPr lang="en-US" sz="2000" dirty="0">
              <a:latin typeface="Arial" panose="020B0604020202020204" pitchFamily="34" charset="0"/>
              <a:cs typeface="Arial" panose="020B0604020202020204" pitchFamily="34" charset="0"/>
            </a:rPr>
            <a:t>According to </a:t>
          </a:r>
          <a:r>
            <a:rPr lang="nl-NL" sz="2000" dirty="0">
              <a:latin typeface="Arial" panose="020B0604020202020204" pitchFamily="34" charset="0"/>
              <a:cs typeface="Arial" panose="020B0604020202020204" pitchFamily="34" charset="0"/>
            </a:rPr>
            <a:t>van Sluijs et al. (2021)</a:t>
          </a:r>
          <a:r>
            <a:rPr lang="en-US" sz="2000" dirty="0">
              <a:latin typeface="Arial" panose="020B0604020202020204" pitchFamily="34" charset="0"/>
              <a:cs typeface="Arial" panose="020B0604020202020204" pitchFamily="34" charset="0"/>
            </a:rPr>
            <a:t> around 81% of teenagers aged 11-17 years old, which includes university students, need to reach the minimum recommended levels of physical exercise. </a:t>
          </a:r>
        </a:p>
        <a:p>
          <a:pPr algn="just">
            <a:lnSpc>
              <a:spcPct val="150000"/>
            </a:lnSpc>
          </a:pPr>
          <a:r>
            <a:rPr lang="en-US" sz="2000" dirty="0">
              <a:latin typeface="Arial" panose="020B0604020202020204" pitchFamily="34" charset="0"/>
              <a:cs typeface="Arial" panose="020B0604020202020204" pitchFamily="34" charset="0"/>
            </a:rPr>
            <a:t>Furthermore, many students' levels of physical activity drop down as they adjust to life at college. University students are less active than they were in high school, according to research by </a:t>
          </a:r>
          <a:r>
            <a:rPr lang="en-IN" sz="2000" dirty="0">
              <a:latin typeface="Arial" panose="020B0604020202020204" pitchFamily="34" charset="0"/>
              <a:cs typeface="Arial" panose="020B0604020202020204" pitchFamily="34" charset="0"/>
            </a:rPr>
            <a:t>(Jeong and So 2020)</a:t>
          </a:r>
          <a:r>
            <a:rPr lang="en-US" sz="2000" dirty="0">
              <a:latin typeface="Arial" panose="020B0604020202020204" pitchFamily="34" charset="0"/>
              <a:cs typeface="Arial" panose="020B0604020202020204" pitchFamily="34" charset="0"/>
            </a:rPr>
            <a:t>. Academic stress, restricted access to recreational facilities, and changes in daily routines contribute to this decrease.</a:t>
          </a:r>
          <a:endParaRPr lang="en-IN" sz="2000" dirty="0">
            <a:latin typeface="Arial" panose="020B0604020202020204" pitchFamily="34" charset="0"/>
            <a:cs typeface="Arial" panose="020B0604020202020204" pitchFamily="34" charset="0"/>
          </a:endParaRPr>
        </a:p>
      </dgm:t>
    </dgm:pt>
    <dgm:pt modelId="{083B7DFD-CEF9-4C97-8187-C010DC91F2B9}" type="parTrans" cxnId="{9B4C2EA4-1DB4-4E22-83AC-6FAFAE8B21FA}">
      <dgm:prSet/>
      <dgm:spPr/>
      <dgm:t>
        <a:bodyPr/>
        <a:lstStyle/>
        <a:p>
          <a:endParaRPr lang="en-IN"/>
        </a:p>
      </dgm:t>
    </dgm:pt>
    <dgm:pt modelId="{135DB6A2-9ACB-4674-9206-6E772DF702C0}" type="sibTrans" cxnId="{9B4C2EA4-1DB4-4E22-83AC-6FAFAE8B21FA}">
      <dgm:prSet/>
      <dgm:spPr/>
      <dgm:t>
        <a:bodyPr/>
        <a:lstStyle/>
        <a:p>
          <a:endParaRPr lang="en-IN"/>
        </a:p>
      </dgm:t>
    </dgm:pt>
    <dgm:pt modelId="{CD3A2892-FBB8-4A50-AFD6-6D8F842CD5B1}" type="pres">
      <dgm:prSet presAssocID="{EDC7F015-88B0-4D1B-A243-44FAADBFC516}" presName="linear" presStyleCnt="0">
        <dgm:presLayoutVars>
          <dgm:animLvl val="lvl"/>
          <dgm:resizeHandles val="exact"/>
        </dgm:presLayoutVars>
      </dgm:prSet>
      <dgm:spPr/>
    </dgm:pt>
    <dgm:pt modelId="{660B63EC-91EE-4F85-8B91-1DF77471C625}" type="pres">
      <dgm:prSet presAssocID="{5E0DDB96-5068-460D-AEED-A7205A1B0826}" presName="parentText" presStyleLbl="node1" presStyleIdx="0" presStyleCnt="1" custLinFactNeighborX="-62" custLinFactNeighborY="-1801">
        <dgm:presLayoutVars>
          <dgm:chMax val="0"/>
          <dgm:bulletEnabled val="1"/>
        </dgm:presLayoutVars>
      </dgm:prSet>
      <dgm:spPr/>
    </dgm:pt>
  </dgm:ptLst>
  <dgm:cxnLst>
    <dgm:cxn modelId="{CE145703-5D47-4309-8997-84A8ADD257D7}" type="presOf" srcId="{5E0DDB96-5068-460D-AEED-A7205A1B0826}" destId="{660B63EC-91EE-4F85-8B91-1DF77471C625}" srcOrd="0" destOrd="0" presId="urn:microsoft.com/office/officeart/2005/8/layout/vList2"/>
    <dgm:cxn modelId="{52EC0C25-F902-4A15-9716-0BA23BA14392}" type="presOf" srcId="{EDC7F015-88B0-4D1B-A243-44FAADBFC516}" destId="{CD3A2892-FBB8-4A50-AFD6-6D8F842CD5B1}" srcOrd="0" destOrd="0" presId="urn:microsoft.com/office/officeart/2005/8/layout/vList2"/>
    <dgm:cxn modelId="{9B4C2EA4-1DB4-4E22-83AC-6FAFAE8B21FA}" srcId="{EDC7F015-88B0-4D1B-A243-44FAADBFC516}" destId="{5E0DDB96-5068-460D-AEED-A7205A1B0826}" srcOrd="0" destOrd="0" parTransId="{083B7DFD-CEF9-4C97-8187-C010DC91F2B9}" sibTransId="{135DB6A2-9ACB-4674-9206-6E772DF702C0}"/>
    <dgm:cxn modelId="{FD4EE5E9-5330-4955-B836-5F501E74A4E4}" type="presParOf" srcId="{CD3A2892-FBB8-4A50-AFD6-6D8F842CD5B1}" destId="{660B63EC-91EE-4F85-8B91-1DF77471C625}"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B16E28-DB0A-407E-A924-F0276EC05FCF}"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IN"/>
        </a:p>
      </dgm:t>
    </dgm:pt>
    <dgm:pt modelId="{F25865B1-B2C9-49C3-8692-9B33030622E0}">
      <dgm:prSet custT="1"/>
      <dgm:spPr/>
      <dgm:t>
        <a:bodyPr/>
        <a:lstStyle/>
        <a:p>
          <a:pPr algn="just">
            <a:lnSpc>
              <a:spcPct val="150000"/>
            </a:lnSpc>
          </a:pPr>
          <a:r>
            <a:rPr lang="en-US" sz="2000" dirty="0">
              <a:latin typeface="Arial" panose="020B0604020202020204" pitchFamily="34" charset="0"/>
              <a:cs typeface="Arial" panose="020B0604020202020204" pitchFamily="34" charset="0"/>
            </a:rPr>
            <a:t>According to Sport England's Active Lives study, 64.8% of students are active, meeting the requirement of at least 150 minutes of moderate-intensity physical activity per week (UK active research institute, 2020). </a:t>
          </a:r>
          <a:endParaRPr lang="en-IN" sz="2000" dirty="0">
            <a:latin typeface="Arial" panose="020B0604020202020204" pitchFamily="34" charset="0"/>
            <a:cs typeface="Arial" panose="020B0604020202020204" pitchFamily="34" charset="0"/>
          </a:endParaRPr>
        </a:p>
        <a:p>
          <a:pPr algn="just">
            <a:lnSpc>
              <a:spcPct val="150000"/>
            </a:lnSpc>
          </a:pPr>
          <a:r>
            <a:rPr lang="en-US" sz="2000" dirty="0">
              <a:latin typeface="Arial" panose="020B0604020202020204" pitchFamily="34" charset="0"/>
              <a:cs typeface="Arial" panose="020B0604020202020204" pitchFamily="34" charset="0"/>
            </a:rPr>
            <a:t>Twenty-five per cent to fifty per cent of students are deemed inactive because they participate in physical activity for less than thirty minutes each week. </a:t>
          </a:r>
        </a:p>
        <a:p>
          <a:pPr algn="just">
            <a:lnSpc>
              <a:spcPct val="150000"/>
            </a:lnSpc>
          </a:pPr>
          <a:r>
            <a:rPr lang="en-US" sz="2000" dirty="0">
              <a:latin typeface="Arial" panose="020B0604020202020204" pitchFamily="34" charset="0"/>
              <a:cs typeface="Arial" panose="020B0604020202020204" pitchFamily="34" charset="0"/>
            </a:rPr>
            <a:t>When 2019/2020 student activity levels are compared to the national Active Lives statistics for 16-24 and 25-34 year-olds, the student population is found to be less active (64.8% vs. 67.1% and 74.1%, respectively) and more inactive (25.6% vs. 16.5% and 21.0%). Both belong to the "fairly active" category.</a:t>
          </a:r>
          <a:endParaRPr lang="en-IN" sz="2000" dirty="0">
            <a:latin typeface="Arial" panose="020B0604020202020204" pitchFamily="34" charset="0"/>
            <a:cs typeface="Arial" panose="020B0604020202020204" pitchFamily="34" charset="0"/>
          </a:endParaRPr>
        </a:p>
      </dgm:t>
    </dgm:pt>
    <dgm:pt modelId="{0C231A83-9B63-4A79-B277-CAE3E072A7BB}" type="parTrans" cxnId="{E24823A9-6F29-4E52-99F5-379CF2A41AD7}">
      <dgm:prSet/>
      <dgm:spPr/>
      <dgm:t>
        <a:bodyPr/>
        <a:lstStyle/>
        <a:p>
          <a:endParaRPr lang="en-IN"/>
        </a:p>
      </dgm:t>
    </dgm:pt>
    <dgm:pt modelId="{EBCF935F-B5F9-48E2-91CA-E11A3D5A3A0F}" type="sibTrans" cxnId="{E24823A9-6F29-4E52-99F5-379CF2A41AD7}">
      <dgm:prSet/>
      <dgm:spPr/>
      <dgm:t>
        <a:bodyPr/>
        <a:lstStyle/>
        <a:p>
          <a:endParaRPr lang="en-IN"/>
        </a:p>
      </dgm:t>
    </dgm:pt>
    <dgm:pt modelId="{DCE5012D-F7B6-42D7-82BD-487D7037DC21}" type="pres">
      <dgm:prSet presAssocID="{B4B16E28-DB0A-407E-A924-F0276EC05FCF}" presName="diagram" presStyleCnt="0">
        <dgm:presLayoutVars>
          <dgm:dir/>
          <dgm:resizeHandles val="exact"/>
        </dgm:presLayoutVars>
      </dgm:prSet>
      <dgm:spPr/>
    </dgm:pt>
    <dgm:pt modelId="{6B4743B3-0B4C-4273-A40A-C9E40EB6C445}" type="pres">
      <dgm:prSet presAssocID="{F25865B1-B2C9-49C3-8692-9B33030622E0}" presName="node" presStyleLbl="node1" presStyleIdx="0" presStyleCnt="1" custScaleX="100000" custScaleY="134864" custLinFactNeighborX="-147" custLinFactNeighborY="4133">
        <dgm:presLayoutVars>
          <dgm:bulletEnabled val="1"/>
        </dgm:presLayoutVars>
      </dgm:prSet>
      <dgm:spPr/>
    </dgm:pt>
  </dgm:ptLst>
  <dgm:cxnLst>
    <dgm:cxn modelId="{6CBE6402-F97B-4F36-83DC-2A69A771AF9B}" type="presOf" srcId="{F25865B1-B2C9-49C3-8692-9B33030622E0}" destId="{6B4743B3-0B4C-4273-A40A-C9E40EB6C445}" srcOrd="0" destOrd="0" presId="urn:microsoft.com/office/officeart/2005/8/layout/default"/>
    <dgm:cxn modelId="{7A675A47-A8B0-49FA-A06F-6A3C02C7B0C4}" type="presOf" srcId="{B4B16E28-DB0A-407E-A924-F0276EC05FCF}" destId="{DCE5012D-F7B6-42D7-82BD-487D7037DC21}" srcOrd="0" destOrd="0" presId="urn:microsoft.com/office/officeart/2005/8/layout/default"/>
    <dgm:cxn modelId="{E24823A9-6F29-4E52-99F5-379CF2A41AD7}" srcId="{B4B16E28-DB0A-407E-A924-F0276EC05FCF}" destId="{F25865B1-B2C9-49C3-8692-9B33030622E0}" srcOrd="0" destOrd="0" parTransId="{0C231A83-9B63-4A79-B277-CAE3E072A7BB}" sibTransId="{EBCF935F-B5F9-48E2-91CA-E11A3D5A3A0F}"/>
    <dgm:cxn modelId="{293FF615-B964-4F39-AA44-4B6A59F4854F}" type="presParOf" srcId="{DCE5012D-F7B6-42D7-82BD-487D7037DC21}" destId="{6B4743B3-0B4C-4273-A40A-C9E40EB6C445}"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054EC5-C6DC-413B-814E-05317F78F34C}" type="doc">
      <dgm:prSet loTypeId="urn:microsoft.com/office/officeart/2005/8/layout/hList1" loCatId="list" qsTypeId="urn:microsoft.com/office/officeart/2005/8/quickstyle/simple1" qsCatId="simple" csTypeId="urn:microsoft.com/office/officeart/2005/8/colors/accent0_3" csCatId="mainScheme" phldr="1"/>
      <dgm:spPr/>
      <dgm:t>
        <a:bodyPr/>
        <a:lstStyle/>
        <a:p>
          <a:endParaRPr lang="en-IN"/>
        </a:p>
      </dgm:t>
    </dgm:pt>
    <dgm:pt modelId="{86B5E71D-6A9F-4022-B357-E8D3C961A54B}">
      <dgm:prSet custT="1"/>
      <dgm:spPr/>
      <dgm:t>
        <a:bodyPr/>
        <a:lstStyle/>
        <a:p>
          <a:pPr algn="ctr">
            <a:lnSpc>
              <a:spcPct val="150000"/>
            </a:lnSpc>
          </a:pPr>
          <a:r>
            <a:rPr lang="en-US" sz="2000" b="1" dirty="0">
              <a:latin typeface="Arial" panose="020B0604020202020204" pitchFamily="34" charset="0"/>
              <a:cs typeface="Arial" panose="020B0604020202020204" pitchFamily="34" charset="0"/>
            </a:rPr>
            <a:t>Aim</a:t>
          </a:r>
          <a:r>
            <a:rPr lang="en-IN" sz="2000" b="1" dirty="0">
              <a:latin typeface="Arial" panose="020B0604020202020204" pitchFamily="34" charset="0"/>
              <a:cs typeface="Arial" panose="020B0604020202020204" pitchFamily="34" charset="0"/>
            </a:rPr>
            <a:t> </a:t>
          </a:r>
        </a:p>
      </dgm:t>
    </dgm:pt>
    <dgm:pt modelId="{18E59BA5-1D41-4E83-B861-2B50BFF92DCA}" type="parTrans" cxnId="{66E4EF35-B435-4D17-8DF6-90553C1D6951}">
      <dgm:prSet/>
      <dgm:spPr/>
      <dgm:t>
        <a:bodyPr/>
        <a:lstStyle/>
        <a:p>
          <a:endParaRPr lang="en-IN"/>
        </a:p>
      </dgm:t>
    </dgm:pt>
    <dgm:pt modelId="{80355A04-0118-4FD9-95D1-85620B0D0EB6}" type="sibTrans" cxnId="{66E4EF35-B435-4D17-8DF6-90553C1D6951}">
      <dgm:prSet/>
      <dgm:spPr/>
      <dgm:t>
        <a:bodyPr/>
        <a:lstStyle/>
        <a:p>
          <a:endParaRPr lang="en-IN"/>
        </a:p>
      </dgm:t>
    </dgm:pt>
    <dgm:pt modelId="{D7BE4F67-9FC6-48D6-BE3A-16A2F7C2D2FB}">
      <dgm:prSet custT="1"/>
      <dgm:spPr/>
      <dgm:t>
        <a:bodyPr/>
        <a:lstStyle/>
        <a:p>
          <a:pPr algn="l">
            <a:lnSpc>
              <a:spcPct val="150000"/>
            </a:lnSpc>
          </a:pPr>
          <a:r>
            <a:rPr lang="en-IN" sz="2400" dirty="0">
              <a:latin typeface="Arial" panose="020B0604020202020204" pitchFamily="34" charset="0"/>
              <a:cs typeface="Arial" panose="020B0604020202020204" pitchFamily="34" charset="0"/>
            </a:rPr>
            <a:t>The aim of the research work is to examine the </a:t>
          </a:r>
          <a:r>
            <a:rPr lang="en-US" sz="2400" dirty="0">
              <a:latin typeface="Arial" panose="020B0604020202020204" pitchFamily="34" charset="0"/>
              <a:cs typeface="Arial" panose="020B0604020202020204" pitchFamily="34" charset="0"/>
            </a:rPr>
            <a:t>prevalence of physical activity among students in a public university.</a:t>
          </a:r>
          <a:br>
            <a:rPr lang="en-IN" sz="2800" dirty="0">
              <a:latin typeface="Arial" panose="020B0604020202020204" pitchFamily="34" charset="0"/>
              <a:cs typeface="Arial" panose="020B0604020202020204" pitchFamily="34" charset="0"/>
            </a:rPr>
          </a:br>
          <a:endParaRPr lang="en-IN" sz="2800" dirty="0">
            <a:latin typeface="Arial" panose="020B0604020202020204" pitchFamily="34" charset="0"/>
            <a:cs typeface="Arial" panose="020B0604020202020204" pitchFamily="34" charset="0"/>
          </a:endParaRPr>
        </a:p>
      </dgm:t>
    </dgm:pt>
    <dgm:pt modelId="{6FCBEAFB-7A49-43CD-8FF0-46D3B87859EC}" type="parTrans" cxnId="{3A78F177-F405-4FF7-94DA-2F0288155F91}">
      <dgm:prSet/>
      <dgm:spPr/>
      <dgm:t>
        <a:bodyPr/>
        <a:lstStyle/>
        <a:p>
          <a:endParaRPr lang="en-IN"/>
        </a:p>
      </dgm:t>
    </dgm:pt>
    <dgm:pt modelId="{E1391E50-E261-4164-B0F1-FE2BBB3FCAEE}" type="sibTrans" cxnId="{3A78F177-F405-4FF7-94DA-2F0288155F91}">
      <dgm:prSet/>
      <dgm:spPr/>
      <dgm:t>
        <a:bodyPr/>
        <a:lstStyle/>
        <a:p>
          <a:endParaRPr lang="en-IN"/>
        </a:p>
      </dgm:t>
    </dgm:pt>
    <dgm:pt modelId="{F8A6DB5F-5563-4B6D-B53B-84C52D701805}">
      <dgm:prSet custT="1"/>
      <dgm:spPr/>
      <dgm:t>
        <a:bodyPr/>
        <a:lstStyle/>
        <a:p>
          <a:pPr algn="ctr">
            <a:lnSpc>
              <a:spcPct val="150000"/>
            </a:lnSpc>
          </a:pPr>
          <a:r>
            <a:rPr lang="en-IN" sz="2000" b="1" dirty="0">
              <a:latin typeface="Arial" panose="020B0604020202020204" pitchFamily="34" charset="0"/>
              <a:cs typeface="Arial" panose="020B0604020202020204" pitchFamily="34" charset="0"/>
            </a:rPr>
            <a:t>Research Objectives</a:t>
          </a:r>
        </a:p>
      </dgm:t>
    </dgm:pt>
    <dgm:pt modelId="{EB28BE55-4D22-4B89-9562-6069FF9675F8}" type="parTrans" cxnId="{1F472621-FACF-461C-9172-59CCCB53E7FD}">
      <dgm:prSet/>
      <dgm:spPr/>
      <dgm:t>
        <a:bodyPr/>
        <a:lstStyle/>
        <a:p>
          <a:endParaRPr lang="en-IN"/>
        </a:p>
      </dgm:t>
    </dgm:pt>
    <dgm:pt modelId="{320DD942-6593-4F26-AABF-1FA28BA34F72}" type="sibTrans" cxnId="{1F472621-FACF-461C-9172-59CCCB53E7FD}">
      <dgm:prSet/>
      <dgm:spPr/>
      <dgm:t>
        <a:bodyPr/>
        <a:lstStyle/>
        <a:p>
          <a:endParaRPr lang="en-IN"/>
        </a:p>
      </dgm:t>
    </dgm:pt>
    <dgm:pt modelId="{90BE0F92-9EEC-4033-BFB4-E2948F205589}">
      <dgm:prSet custT="1"/>
      <dgm:spPr/>
      <dgm:t>
        <a:bodyPr/>
        <a:lstStyle/>
        <a:p>
          <a:pPr algn="l">
            <a:lnSpc>
              <a:spcPct val="150000"/>
            </a:lnSpc>
          </a:pPr>
          <a:r>
            <a:rPr lang="en-US" sz="2000" b="0" i="0" dirty="0">
              <a:latin typeface="Arial" panose="020B0604020202020204" pitchFamily="34" charset="0"/>
              <a:cs typeface="Arial" panose="020B0604020202020204" pitchFamily="34" charset="0"/>
            </a:rPr>
            <a:t>To determine the current prevalence and patterns of physical activity among pupils in a public university.</a:t>
          </a:r>
          <a:endParaRPr lang="en-IN" sz="2000" dirty="0">
            <a:latin typeface="Arial" panose="020B0604020202020204" pitchFamily="34" charset="0"/>
            <a:cs typeface="Arial" panose="020B0604020202020204" pitchFamily="34" charset="0"/>
          </a:endParaRPr>
        </a:p>
      </dgm:t>
    </dgm:pt>
    <dgm:pt modelId="{8523DF6A-1440-4199-9297-D50BD49CA21B}" type="parTrans" cxnId="{F11CCCA1-1B0F-48B2-B55E-D342CA0D6BBD}">
      <dgm:prSet/>
      <dgm:spPr/>
      <dgm:t>
        <a:bodyPr/>
        <a:lstStyle/>
        <a:p>
          <a:endParaRPr lang="en-IN"/>
        </a:p>
      </dgm:t>
    </dgm:pt>
    <dgm:pt modelId="{9F4FB313-C909-4D8D-8F63-7486E440B601}" type="sibTrans" cxnId="{F11CCCA1-1B0F-48B2-B55E-D342CA0D6BBD}">
      <dgm:prSet/>
      <dgm:spPr/>
      <dgm:t>
        <a:bodyPr/>
        <a:lstStyle/>
        <a:p>
          <a:endParaRPr lang="en-IN"/>
        </a:p>
      </dgm:t>
    </dgm:pt>
    <dgm:pt modelId="{B9EEB902-71AC-43AF-96A9-2AFB0B10DA32}">
      <dgm:prSet custT="1"/>
      <dgm:spPr/>
      <dgm:t>
        <a:bodyPr/>
        <a:lstStyle/>
        <a:p>
          <a:pPr algn="l">
            <a:lnSpc>
              <a:spcPct val="150000"/>
            </a:lnSpc>
          </a:pPr>
          <a:r>
            <a:rPr lang="en-US" sz="2000" b="0" i="0" dirty="0">
              <a:latin typeface="Arial" panose="020B0604020202020204" pitchFamily="34" charset="0"/>
              <a:cs typeface="Arial" panose="020B0604020202020204" pitchFamily="34" charset="0"/>
            </a:rPr>
            <a:t>To identify the barriers and challenges that hinder students' participation in physical activities within the university setting.</a:t>
          </a:r>
          <a:endParaRPr lang="en-IN" sz="2000" dirty="0">
            <a:latin typeface="Arial" panose="020B0604020202020204" pitchFamily="34" charset="0"/>
            <a:cs typeface="Arial" panose="020B0604020202020204" pitchFamily="34" charset="0"/>
          </a:endParaRPr>
        </a:p>
      </dgm:t>
    </dgm:pt>
    <dgm:pt modelId="{0EE8B059-2D5F-459A-8F49-80150C9155A7}" type="parTrans" cxnId="{3E5951B4-90C8-4E76-A962-CF129E22FFDE}">
      <dgm:prSet/>
      <dgm:spPr/>
      <dgm:t>
        <a:bodyPr/>
        <a:lstStyle/>
        <a:p>
          <a:endParaRPr lang="en-IN"/>
        </a:p>
      </dgm:t>
    </dgm:pt>
    <dgm:pt modelId="{9394BD71-AEC6-481E-8C9A-C1DF918DDA4A}" type="sibTrans" cxnId="{3E5951B4-90C8-4E76-A962-CF129E22FFDE}">
      <dgm:prSet/>
      <dgm:spPr/>
      <dgm:t>
        <a:bodyPr/>
        <a:lstStyle/>
        <a:p>
          <a:endParaRPr lang="en-IN"/>
        </a:p>
      </dgm:t>
    </dgm:pt>
    <dgm:pt modelId="{116CDDEC-AF9D-4206-BCDE-2DD45C22A7E1}">
      <dgm:prSet custT="1"/>
      <dgm:spPr/>
      <dgm:t>
        <a:bodyPr/>
        <a:lstStyle/>
        <a:p>
          <a:pPr algn="l">
            <a:lnSpc>
              <a:spcPct val="150000"/>
            </a:lnSpc>
          </a:pPr>
          <a:r>
            <a:rPr lang="en-US" sz="2000" b="0" i="0" dirty="0">
              <a:latin typeface="Arial" panose="020B0604020202020204" pitchFamily="34" charset="0"/>
              <a:cs typeface="Arial" panose="020B0604020202020204" pitchFamily="34" charset="0"/>
            </a:rPr>
            <a:t>To develop evidence-based strategies and recommendations for promoting physical activity and overcoming the identified challenges among students in the university.</a:t>
          </a:r>
          <a:endParaRPr lang="en-IN" sz="2000" dirty="0">
            <a:latin typeface="Arial" panose="020B0604020202020204" pitchFamily="34" charset="0"/>
            <a:cs typeface="Arial" panose="020B0604020202020204" pitchFamily="34" charset="0"/>
          </a:endParaRPr>
        </a:p>
      </dgm:t>
    </dgm:pt>
    <dgm:pt modelId="{B980E1BD-57B0-4964-BCE1-1EEDA5C363E0}" type="parTrans" cxnId="{7DA21B68-6D2F-44C5-A8A3-216B0E6F0DE4}">
      <dgm:prSet/>
      <dgm:spPr/>
      <dgm:t>
        <a:bodyPr/>
        <a:lstStyle/>
        <a:p>
          <a:endParaRPr lang="en-IN"/>
        </a:p>
      </dgm:t>
    </dgm:pt>
    <dgm:pt modelId="{8627426C-2689-439E-8AA8-F6099632F435}" type="sibTrans" cxnId="{7DA21B68-6D2F-44C5-A8A3-216B0E6F0DE4}">
      <dgm:prSet/>
      <dgm:spPr/>
      <dgm:t>
        <a:bodyPr/>
        <a:lstStyle/>
        <a:p>
          <a:endParaRPr lang="en-IN"/>
        </a:p>
      </dgm:t>
    </dgm:pt>
    <dgm:pt modelId="{04AD56DB-CF3F-4C75-8745-32ADAFFD4B77}" type="pres">
      <dgm:prSet presAssocID="{AA054EC5-C6DC-413B-814E-05317F78F34C}" presName="Name0" presStyleCnt="0">
        <dgm:presLayoutVars>
          <dgm:dir/>
          <dgm:animLvl val="lvl"/>
          <dgm:resizeHandles val="exact"/>
        </dgm:presLayoutVars>
      </dgm:prSet>
      <dgm:spPr/>
    </dgm:pt>
    <dgm:pt modelId="{6C79D0F5-E861-4887-A280-0EFB209CE293}" type="pres">
      <dgm:prSet presAssocID="{86B5E71D-6A9F-4022-B357-E8D3C961A54B}" presName="composite" presStyleCnt="0"/>
      <dgm:spPr/>
    </dgm:pt>
    <dgm:pt modelId="{13BD70F6-B7E4-48D7-BBE5-344B2B67B766}" type="pres">
      <dgm:prSet presAssocID="{86B5E71D-6A9F-4022-B357-E8D3C961A54B}" presName="parTx" presStyleLbl="alignNode1" presStyleIdx="0" presStyleCnt="2" custScaleY="95853" custLinFactNeighborY="-10315">
        <dgm:presLayoutVars>
          <dgm:chMax val="0"/>
          <dgm:chPref val="0"/>
          <dgm:bulletEnabled val="1"/>
        </dgm:presLayoutVars>
      </dgm:prSet>
      <dgm:spPr/>
    </dgm:pt>
    <dgm:pt modelId="{6AFCD35F-8055-4ECC-9AB7-9F843EB69A48}" type="pres">
      <dgm:prSet presAssocID="{86B5E71D-6A9F-4022-B357-E8D3C961A54B}" presName="desTx" presStyleLbl="alignAccFollowNode1" presStyleIdx="0" presStyleCnt="2" custScaleY="95853" custLinFactNeighborX="-1" custLinFactNeighborY="-2210">
        <dgm:presLayoutVars>
          <dgm:bulletEnabled val="1"/>
        </dgm:presLayoutVars>
      </dgm:prSet>
      <dgm:spPr/>
    </dgm:pt>
    <dgm:pt modelId="{F223CE15-3EEE-46F3-ADB5-8565752C451D}" type="pres">
      <dgm:prSet presAssocID="{80355A04-0118-4FD9-95D1-85620B0D0EB6}" presName="space" presStyleCnt="0"/>
      <dgm:spPr/>
    </dgm:pt>
    <dgm:pt modelId="{5B5AEB87-7F47-4FA7-AC53-1C38D2920A4F}" type="pres">
      <dgm:prSet presAssocID="{F8A6DB5F-5563-4B6D-B53B-84C52D701805}" presName="composite" presStyleCnt="0"/>
      <dgm:spPr/>
    </dgm:pt>
    <dgm:pt modelId="{5F5093B7-7948-4892-A56D-C42C3F631E13}" type="pres">
      <dgm:prSet presAssocID="{F8A6DB5F-5563-4B6D-B53B-84C52D701805}" presName="parTx" presStyleLbl="alignNode1" presStyleIdx="1" presStyleCnt="2" custScaleY="95853" custLinFactNeighborX="1" custLinFactNeighborY="-11536">
        <dgm:presLayoutVars>
          <dgm:chMax val="0"/>
          <dgm:chPref val="0"/>
          <dgm:bulletEnabled val="1"/>
        </dgm:presLayoutVars>
      </dgm:prSet>
      <dgm:spPr/>
    </dgm:pt>
    <dgm:pt modelId="{1383113F-F255-479F-94D5-1084538F83D7}" type="pres">
      <dgm:prSet presAssocID="{F8A6DB5F-5563-4B6D-B53B-84C52D701805}" presName="desTx" presStyleLbl="alignAccFollowNode1" presStyleIdx="1" presStyleCnt="2" custScaleY="95853" custLinFactNeighborX="1" custLinFactNeighborY="-1854">
        <dgm:presLayoutVars>
          <dgm:bulletEnabled val="1"/>
        </dgm:presLayoutVars>
      </dgm:prSet>
      <dgm:spPr/>
    </dgm:pt>
  </dgm:ptLst>
  <dgm:cxnLst>
    <dgm:cxn modelId="{1F472621-FACF-461C-9172-59CCCB53E7FD}" srcId="{AA054EC5-C6DC-413B-814E-05317F78F34C}" destId="{F8A6DB5F-5563-4B6D-B53B-84C52D701805}" srcOrd="1" destOrd="0" parTransId="{EB28BE55-4D22-4B89-9562-6069FF9675F8}" sibTransId="{320DD942-6593-4F26-AABF-1FA28BA34F72}"/>
    <dgm:cxn modelId="{66E4EF35-B435-4D17-8DF6-90553C1D6951}" srcId="{AA054EC5-C6DC-413B-814E-05317F78F34C}" destId="{86B5E71D-6A9F-4022-B357-E8D3C961A54B}" srcOrd="0" destOrd="0" parTransId="{18E59BA5-1D41-4E83-B861-2B50BFF92DCA}" sibTransId="{80355A04-0118-4FD9-95D1-85620B0D0EB6}"/>
    <dgm:cxn modelId="{7DA21B68-6D2F-44C5-A8A3-216B0E6F0DE4}" srcId="{F8A6DB5F-5563-4B6D-B53B-84C52D701805}" destId="{116CDDEC-AF9D-4206-BCDE-2DD45C22A7E1}" srcOrd="2" destOrd="0" parTransId="{B980E1BD-57B0-4964-BCE1-1EEDA5C363E0}" sibTransId="{8627426C-2689-439E-8AA8-F6099632F435}"/>
    <dgm:cxn modelId="{A213C14E-57A3-4003-862F-8D456ABC4F5C}" type="presOf" srcId="{B9EEB902-71AC-43AF-96A9-2AFB0B10DA32}" destId="{1383113F-F255-479F-94D5-1084538F83D7}" srcOrd="0" destOrd="1" presId="urn:microsoft.com/office/officeart/2005/8/layout/hList1"/>
    <dgm:cxn modelId="{3A78F177-F405-4FF7-94DA-2F0288155F91}" srcId="{86B5E71D-6A9F-4022-B357-E8D3C961A54B}" destId="{D7BE4F67-9FC6-48D6-BE3A-16A2F7C2D2FB}" srcOrd="0" destOrd="0" parTransId="{6FCBEAFB-7A49-43CD-8FF0-46D3B87859EC}" sibTransId="{E1391E50-E261-4164-B0F1-FE2BBB3FCAEE}"/>
    <dgm:cxn modelId="{7D14A87F-0CF8-484F-8EA8-5B0E600C3D1D}" type="presOf" srcId="{86B5E71D-6A9F-4022-B357-E8D3C961A54B}" destId="{13BD70F6-B7E4-48D7-BBE5-344B2B67B766}" srcOrd="0" destOrd="0" presId="urn:microsoft.com/office/officeart/2005/8/layout/hList1"/>
    <dgm:cxn modelId="{60934790-6EC1-4C66-AE55-C468075CB911}" type="presOf" srcId="{AA054EC5-C6DC-413B-814E-05317F78F34C}" destId="{04AD56DB-CF3F-4C75-8745-32ADAFFD4B77}" srcOrd="0" destOrd="0" presId="urn:microsoft.com/office/officeart/2005/8/layout/hList1"/>
    <dgm:cxn modelId="{4F4E3298-0A70-4F6F-A121-3C00D888F45F}" type="presOf" srcId="{90BE0F92-9EEC-4033-BFB4-E2948F205589}" destId="{1383113F-F255-479F-94D5-1084538F83D7}" srcOrd="0" destOrd="0" presId="urn:microsoft.com/office/officeart/2005/8/layout/hList1"/>
    <dgm:cxn modelId="{F11CCCA1-1B0F-48B2-B55E-D342CA0D6BBD}" srcId="{F8A6DB5F-5563-4B6D-B53B-84C52D701805}" destId="{90BE0F92-9EEC-4033-BFB4-E2948F205589}" srcOrd="0" destOrd="0" parTransId="{8523DF6A-1440-4199-9297-D50BD49CA21B}" sibTransId="{9F4FB313-C909-4D8D-8F63-7486E440B601}"/>
    <dgm:cxn modelId="{3E5951B4-90C8-4E76-A962-CF129E22FFDE}" srcId="{F8A6DB5F-5563-4B6D-B53B-84C52D701805}" destId="{B9EEB902-71AC-43AF-96A9-2AFB0B10DA32}" srcOrd="1" destOrd="0" parTransId="{0EE8B059-2D5F-459A-8F49-80150C9155A7}" sibTransId="{9394BD71-AEC6-481E-8C9A-C1DF918DDA4A}"/>
    <dgm:cxn modelId="{112578B7-3C23-414C-BA4F-29A5378FA52C}" type="presOf" srcId="{D7BE4F67-9FC6-48D6-BE3A-16A2F7C2D2FB}" destId="{6AFCD35F-8055-4ECC-9AB7-9F843EB69A48}" srcOrd="0" destOrd="0" presId="urn:microsoft.com/office/officeart/2005/8/layout/hList1"/>
    <dgm:cxn modelId="{715CBFD7-1918-465F-8588-6E25C956572B}" type="presOf" srcId="{116CDDEC-AF9D-4206-BCDE-2DD45C22A7E1}" destId="{1383113F-F255-479F-94D5-1084538F83D7}" srcOrd="0" destOrd="2" presId="urn:microsoft.com/office/officeart/2005/8/layout/hList1"/>
    <dgm:cxn modelId="{AA8CBBEF-64B3-422E-B957-89A99319D6B1}" type="presOf" srcId="{F8A6DB5F-5563-4B6D-B53B-84C52D701805}" destId="{5F5093B7-7948-4892-A56D-C42C3F631E13}" srcOrd="0" destOrd="0" presId="urn:microsoft.com/office/officeart/2005/8/layout/hList1"/>
    <dgm:cxn modelId="{E0E56C63-5847-463E-9B2B-CE6157842B32}" type="presParOf" srcId="{04AD56DB-CF3F-4C75-8745-32ADAFFD4B77}" destId="{6C79D0F5-E861-4887-A280-0EFB209CE293}" srcOrd="0" destOrd="0" presId="urn:microsoft.com/office/officeart/2005/8/layout/hList1"/>
    <dgm:cxn modelId="{0F058161-BE70-49B2-A7CC-892773DD6F20}" type="presParOf" srcId="{6C79D0F5-E861-4887-A280-0EFB209CE293}" destId="{13BD70F6-B7E4-48D7-BBE5-344B2B67B766}" srcOrd="0" destOrd="0" presId="urn:microsoft.com/office/officeart/2005/8/layout/hList1"/>
    <dgm:cxn modelId="{14C8FDBF-DA17-491F-929A-0DE312E16697}" type="presParOf" srcId="{6C79D0F5-E861-4887-A280-0EFB209CE293}" destId="{6AFCD35F-8055-4ECC-9AB7-9F843EB69A48}" srcOrd="1" destOrd="0" presId="urn:microsoft.com/office/officeart/2005/8/layout/hList1"/>
    <dgm:cxn modelId="{A5032490-9442-4A8B-92D9-8B50B7CAB998}" type="presParOf" srcId="{04AD56DB-CF3F-4C75-8745-32ADAFFD4B77}" destId="{F223CE15-3EEE-46F3-ADB5-8565752C451D}" srcOrd="1" destOrd="0" presId="urn:microsoft.com/office/officeart/2005/8/layout/hList1"/>
    <dgm:cxn modelId="{0D4DCBA1-247C-4D92-8B04-E406D10C8C01}" type="presParOf" srcId="{04AD56DB-CF3F-4C75-8745-32ADAFFD4B77}" destId="{5B5AEB87-7F47-4FA7-AC53-1C38D2920A4F}" srcOrd="2" destOrd="0" presId="urn:microsoft.com/office/officeart/2005/8/layout/hList1"/>
    <dgm:cxn modelId="{C1BA7242-5320-4BF0-89C3-82336777DF97}" type="presParOf" srcId="{5B5AEB87-7F47-4FA7-AC53-1C38D2920A4F}" destId="{5F5093B7-7948-4892-A56D-C42C3F631E13}" srcOrd="0" destOrd="0" presId="urn:microsoft.com/office/officeart/2005/8/layout/hList1"/>
    <dgm:cxn modelId="{2BB251B8-ECFC-470A-AA67-E4E09251AC7C}" type="presParOf" srcId="{5B5AEB87-7F47-4FA7-AC53-1C38D2920A4F}" destId="{1383113F-F255-479F-94D5-1084538F83D7}"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9944F62-9EEB-4821-A944-85DCB8898DEF}" type="doc">
      <dgm:prSet loTypeId="urn:microsoft.com/office/officeart/2005/8/layout/vList5" loCatId="list" qsTypeId="urn:microsoft.com/office/officeart/2005/8/quickstyle/simple1" qsCatId="simple" csTypeId="urn:microsoft.com/office/officeart/2005/8/colors/accent0_3" csCatId="mainScheme" phldr="1"/>
      <dgm:spPr/>
      <dgm:t>
        <a:bodyPr/>
        <a:lstStyle/>
        <a:p>
          <a:endParaRPr lang="en-IN"/>
        </a:p>
      </dgm:t>
    </dgm:pt>
    <dgm:pt modelId="{77CFB5A4-A27A-499C-B42C-1463083CDA1B}">
      <dgm:prSet custT="1"/>
      <dgm:spPr/>
      <dgm:t>
        <a:bodyPr/>
        <a:lstStyle/>
        <a:p>
          <a:pPr>
            <a:lnSpc>
              <a:spcPct val="150000"/>
            </a:lnSpc>
          </a:pPr>
          <a:r>
            <a:rPr lang="en-IN" sz="4000" b="1" dirty="0">
              <a:latin typeface="Arial" panose="020B0604020202020204" pitchFamily="34" charset="0"/>
              <a:cs typeface="Arial" panose="020B0604020202020204" pitchFamily="34" charset="0"/>
            </a:rPr>
            <a:t>Research Questions</a:t>
          </a:r>
        </a:p>
      </dgm:t>
    </dgm:pt>
    <dgm:pt modelId="{A50AA0F7-DBE2-477E-A536-A734BC7D199B}" type="parTrans" cxnId="{C10346EF-9FF3-4999-B613-EDCD1133360D}">
      <dgm:prSet/>
      <dgm:spPr/>
      <dgm:t>
        <a:bodyPr/>
        <a:lstStyle/>
        <a:p>
          <a:endParaRPr lang="en-IN"/>
        </a:p>
      </dgm:t>
    </dgm:pt>
    <dgm:pt modelId="{888555E2-D4C2-4B3F-A7EA-E8ABA74F701F}" type="sibTrans" cxnId="{C10346EF-9FF3-4999-B613-EDCD1133360D}">
      <dgm:prSet/>
      <dgm:spPr/>
      <dgm:t>
        <a:bodyPr/>
        <a:lstStyle/>
        <a:p>
          <a:endParaRPr lang="en-IN"/>
        </a:p>
      </dgm:t>
    </dgm:pt>
    <dgm:pt modelId="{26EE7CE4-D352-4C6F-9C54-844966AF471B}">
      <dgm:prSet custT="1"/>
      <dgm:spPr/>
      <dgm:t>
        <a:bodyPr/>
        <a:lstStyle/>
        <a:p>
          <a:pPr algn="just">
            <a:lnSpc>
              <a:spcPct val="150000"/>
            </a:lnSpc>
          </a:pPr>
          <a:r>
            <a:rPr lang="en-US" sz="2000" b="0" i="0" dirty="0">
              <a:latin typeface="Arial" panose="020B0604020202020204" pitchFamily="34" charset="0"/>
              <a:cs typeface="Arial" panose="020B0604020202020204" pitchFamily="34" charset="0"/>
            </a:rPr>
            <a:t>What is current prevalence and patterns of physical activity among students in a public university ?</a:t>
          </a:r>
          <a:endParaRPr lang="en-IN" sz="2000" dirty="0">
            <a:latin typeface="Arial" panose="020B0604020202020204" pitchFamily="34" charset="0"/>
            <a:cs typeface="Arial" panose="020B0604020202020204" pitchFamily="34" charset="0"/>
          </a:endParaRPr>
        </a:p>
      </dgm:t>
    </dgm:pt>
    <dgm:pt modelId="{7336223F-49A9-48A9-888E-10C7111CBFEB}" type="parTrans" cxnId="{186C5504-F3E0-40F7-B826-203CCDBCE6AE}">
      <dgm:prSet/>
      <dgm:spPr/>
      <dgm:t>
        <a:bodyPr/>
        <a:lstStyle/>
        <a:p>
          <a:endParaRPr lang="en-IN"/>
        </a:p>
      </dgm:t>
    </dgm:pt>
    <dgm:pt modelId="{55BEA620-6F63-49FD-84DB-98A3BCB0F9E3}" type="sibTrans" cxnId="{186C5504-F3E0-40F7-B826-203CCDBCE6AE}">
      <dgm:prSet/>
      <dgm:spPr/>
      <dgm:t>
        <a:bodyPr/>
        <a:lstStyle/>
        <a:p>
          <a:endParaRPr lang="en-IN"/>
        </a:p>
      </dgm:t>
    </dgm:pt>
    <dgm:pt modelId="{004A459D-9C52-421E-93F2-17984D8C918B}">
      <dgm:prSet custT="1"/>
      <dgm:spPr/>
      <dgm:t>
        <a:bodyPr/>
        <a:lstStyle/>
        <a:p>
          <a:pPr algn="just">
            <a:lnSpc>
              <a:spcPct val="150000"/>
            </a:lnSpc>
          </a:pPr>
          <a:r>
            <a:rPr lang="en-US" sz="2000" b="0" i="0" dirty="0">
              <a:latin typeface="Arial" panose="020B0604020202020204" pitchFamily="34" charset="0"/>
              <a:cs typeface="Arial" panose="020B0604020202020204" pitchFamily="34" charset="0"/>
            </a:rPr>
            <a:t>What are the common obstacles and barriers that hinder students' participation in physical activities within the university setting?</a:t>
          </a:r>
          <a:endParaRPr lang="en-IN" sz="2000" dirty="0">
            <a:latin typeface="Arial" panose="020B0604020202020204" pitchFamily="34" charset="0"/>
            <a:cs typeface="Arial" panose="020B0604020202020204" pitchFamily="34" charset="0"/>
          </a:endParaRPr>
        </a:p>
      </dgm:t>
    </dgm:pt>
    <dgm:pt modelId="{34494ED2-196A-45D2-AB50-6F90D08CA3E4}" type="parTrans" cxnId="{BCB8A222-3091-4149-9BC5-643F7DAD403C}">
      <dgm:prSet/>
      <dgm:spPr/>
      <dgm:t>
        <a:bodyPr/>
        <a:lstStyle/>
        <a:p>
          <a:endParaRPr lang="en-IN"/>
        </a:p>
      </dgm:t>
    </dgm:pt>
    <dgm:pt modelId="{E5164C2F-FE3F-414D-8373-A19A2E60FC0F}" type="sibTrans" cxnId="{BCB8A222-3091-4149-9BC5-643F7DAD403C}">
      <dgm:prSet/>
      <dgm:spPr/>
      <dgm:t>
        <a:bodyPr/>
        <a:lstStyle/>
        <a:p>
          <a:endParaRPr lang="en-IN"/>
        </a:p>
      </dgm:t>
    </dgm:pt>
    <dgm:pt modelId="{EAEED5AC-DAE3-4145-9CD1-BDEADDE42858}">
      <dgm:prSet custT="1"/>
      <dgm:spPr/>
      <dgm:t>
        <a:bodyPr/>
        <a:lstStyle/>
        <a:p>
          <a:pPr algn="just">
            <a:lnSpc>
              <a:spcPct val="150000"/>
            </a:lnSpc>
          </a:pPr>
          <a:r>
            <a:rPr lang="en-US" sz="2000" b="0" i="0" dirty="0">
              <a:latin typeface="Arial" panose="020B0604020202020204" pitchFamily="34" charset="0"/>
              <a:cs typeface="Arial" panose="020B0604020202020204" pitchFamily="34" charset="0"/>
            </a:rPr>
            <a:t>What is the most effective strategies and recommendations for promoting physical activity and overcoming the identified challenges among students in the university.</a:t>
          </a:r>
          <a:endParaRPr lang="en-IN" sz="2000" dirty="0">
            <a:latin typeface="Arial" panose="020B0604020202020204" pitchFamily="34" charset="0"/>
            <a:cs typeface="Arial" panose="020B0604020202020204" pitchFamily="34" charset="0"/>
          </a:endParaRPr>
        </a:p>
      </dgm:t>
    </dgm:pt>
    <dgm:pt modelId="{93C04AB2-9B43-42C2-AB47-D1D40CAC1B35}" type="parTrans" cxnId="{56CA6630-509A-4E50-B86A-70B7B1E259C5}">
      <dgm:prSet/>
      <dgm:spPr/>
      <dgm:t>
        <a:bodyPr/>
        <a:lstStyle/>
        <a:p>
          <a:endParaRPr lang="en-IN"/>
        </a:p>
      </dgm:t>
    </dgm:pt>
    <dgm:pt modelId="{500503B4-DCBA-4AC5-A1EF-6C4D57C8FE84}" type="sibTrans" cxnId="{56CA6630-509A-4E50-B86A-70B7B1E259C5}">
      <dgm:prSet/>
      <dgm:spPr/>
      <dgm:t>
        <a:bodyPr/>
        <a:lstStyle/>
        <a:p>
          <a:endParaRPr lang="en-IN"/>
        </a:p>
      </dgm:t>
    </dgm:pt>
    <dgm:pt modelId="{034A3EEF-BDE4-4F93-BBBD-0A7F3F68A2F7}" type="pres">
      <dgm:prSet presAssocID="{79944F62-9EEB-4821-A944-85DCB8898DEF}" presName="Name0" presStyleCnt="0">
        <dgm:presLayoutVars>
          <dgm:dir/>
          <dgm:animLvl val="lvl"/>
          <dgm:resizeHandles val="exact"/>
        </dgm:presLayoutVars>
      </dgm:prSet>
      <dgm:spPr/>
    </dgm:pt>
    <dgm:pt modelId="{9AE58A42-26EC-4713-9585-4A8EC4A45F68}" type="pres">
      <dgm:prSet presAssocID="{77CFB5A4-A27A-499C-B42C-1463083CDA1B}" presName="linNode" presStyleCnt="0"/>
      <dgm:spPr/>
    </dgm:pt>
    <dgm:pt modelId="{B3450758-B2BB-4CE2-B5C2-6BF81B3FD7EC}" type="pres">
      <dgm:prSet presAssocID="{77CFB5A4-A27A-499C-B42C-1463083CDA1B}" presName="parentText" presStyleLbl="node1" presStyleIdx="0" presStyleCnt="1">
        <dgm:presLayoutVars>
          <dgm:chMax val="1"/>
          <dgm:bulletEnabled val="1"/>
        </dgm:presLayoutVars>
      </dgm:prSet>
      <dgm:spPr/>
    </dgm:pt>
    <dgm:pt modelId="{09DD2C6A-E14A-4E68-8B19-6007F8373C10}" type="pres">
      <dgm:prSet presAssocID="{77CFB5A4-A27A-499C-B42C-1463083CDA1B}" presName="descendantText" presStyleLbl="alignAccFollowNode1" presStyleIdx="0" presStyleCnt="1" custLinFactNeighborX="0" custLinFactNeighborY="1723">
        <dgm:presLayoutVars>
          <dgm:bulletEnabled val="1"/>
        </dgm:presLayoutVars>
      </dgm:prSet>
      <dgm:spPr/>
    </dgm:pt>
  </dgm:ptLst>
  <dgm:cxnLst>
    <dgm:cxn modelId="{186C5504-F3E0-40F7-B826-203CCDBCE6AE}" srcId="{77CFB5A4-A27A-499C-B42C-1463083CDA1B}" destId="{26EE7CE4-D352-4C6F-9C54-844966AF471B}" srcOrd="0" destOrd="0" parTransId="{7336223F-49A9-48A9-888E-10C7111CBFEB}" sibTransId="{55BEA620-6F63-49FD-84DB-98A3BCB0F9E3}"/>
    <dgm:cxn modelId="{BCB8A222-3091-4149-9BC5-643F7DAD403C}" srcId="{77CFB5A4-A27A-499C-B42C-1463083CDA1B}" destId="{004A459D-9C52-421E-93F2-17984D8C918B}" srcOrd="1" destOrd="0" parTransId="{34494ED2-196A-45D2-AB50-6F90D08CA3E4}" sibTransId="{E5164C2F-FE3F-414D-8373-A19A2E60FC0F}"/>
    <dgm:cxn modelId="{B35B4230-A42E-4D32-8A65-32FFE2647409}" type="presOf" srcId="{77CFB5A4-A27A-499C-B42C-1463083CDA1B}" destId="{B3450758-B2BB-4CE2-B5C2-6BF81B3FD7EC}" srcOrd="0" destOrd="0" presId="urn:microsoft.com/office/officeart/2005/8/layout/vList5"/>
    <dgm:cxn modelId="{56CA6630-509A-4E50-B86A-70B7B1E259C5}" srcId="{77CFB5A4-A27A-499C-B42C-1463083CDA1B}" destId="{EAEED5AC-DAE3-4145-9CD1-BDEADDE42858}" srcOrd="2" destOrd="0" parTransId="{93C04AB2-9B43-42C2-AB47-D1D40CAC1B35}" sibTransId="{500503B4-DCBA-4AC5-A1EF-6C4D57C8FE84}"/>
    <dgm:cxn modelId="{C9DADB85-4722-472D-A53F-27E324052FBC}" type="presOf" srcId="{004A459D-9C52-421E-93F2-17984D8C918B}" destId="{09DD2C6A-E14A-4E68-8B19-6007F8373C10}" srcOrd="0" destOrd="1" presId="urn:microsoft.com/office/officeart/2005/8/layout/vList5"/>
    <dgm:cxn modelId="{087DA699-0D88-4FA6-87E2-EC2168FA7831}" type="presOf" srcId="{EAEED5AC-DAE3-4145-9CD1-BDEADDE42858}" destId="{09DD2C6A-E14A-4E68-8B19-6007F8373C10}" srcOrd="0" destOrd="2" presId="urn:microsoft.com/office/officeart/2005/8/layout/vList5"/>
    <dgm:cxn modelId="{72A933A5-B15E-4593-B8BD-908EC23229C3}" type="presOf" srcId="{79944F62-9EEB-4821-A944-85DCB8898DEF}" destId="{034A3EEF-BDE4-4F93-BBBD-0A7F3F68A2F7}" srcOrd="0" destOrd="0" presId="urn:microsoft.com/office/officeart/2005/8/layout/vList5"/>
    <dgm:cxn modelId="{AA109DC9-BF79-46FC-9E7B-6EF59C27AE53}" type="presOf" srcId="{26EE7CE4-D352-4C6F-9C54-844966AF471B}" destId="{09DD2C6A-E14A-4E68-8B19-6007F8373C10}" srcOrd="0" destOrd="0" presId="urn:microsoft.com/office/officeart/2005/8/layout/vList5"/>
    <dgm:cxn modelId="{C10346EF-9FF3-4999-B613-EDCD1133360D}" srcId="{79944F62-9EEB-4821-A944-85DCB8898DEF}" destId="{77CFB5A4-A27A-499C-B42C-1463083CDA1B}" srcOrd="0" destOrd="0" parTransId="{A50AA0F7-DBE2-477E-A536-A734BC7D199B}" sibTransId="{888555E2-D4C2-4B3F-A7EA-E8ABA74F701F}"/>
    <dgm:cxn modelId="{C8D1D5E7-262B-4107-8297-C086D7A480A0}" type="presParOf" srcId="{034A3EEF-BDE4-4F93-BBBD-0A7F3F68A2F7}" destId="{9AE58A42-26EC-4713-9585-4A8EC4A45F68}" srcOrd="0" destOrd="0" presId="urn:microsoft.com/office/officeart/2005/8/layout/vList5"/>
    <dgm:cxn modelId="{423CEA4C-CCCE-4218-8504-BB46658A3A89}" type="presParOf" srcId="{9AE58A42-26EC-4713-9585-4A8EC4A45F68}" destId="{B3450758-B2BB-4CE2-B5C2-6BF81B3FD7EC}" srcOrd="0" destOrd="0" presId="urn:microsoft.com/office/officeart/2005/8/layout/vList5"/>
    <dgm:cxn modelId="{7EAF83F1-8049-4B3F-ADCC-C43A116428CE}" type="presParOf" srcId="{9AE58A42-26EC-4713-9585-4A8EC4A45F68}" destId="{09DD2C6A-E14A-4E68-8B19-6007F8373C10}"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CE2B14B-722C-4BCF-8C7B-A614D73AA6E6}" type="doc">
      <dgm:prSet loTypeId="urn:microsoft.com/office/officeart/2005/8/layout/vList2" loCatId="list" qsTypeId="urn:microsoft.com/office/officeart/2005/8/quickstyle/simple1" qsCatId="simple" csTypeId="urn:microsoft.com/office/officeart/2005/8/colors/accent2_3" csCatId="accent2" phldr="1"/>
      <dgm:spPr/>
      <dgm:t>
        <a:bodyPr/>
        <a:lstStyle/>
        <a:p>
          <a:endParaRPr lang="en-US"/>
        </a:p>
      </dgm:t>
    </dgm:pt>
    <dgm:pt modelId="{33B8B1F2-5342-4828-8F65-453C456BE9F2}">
      <dgm:prSet phldrT="[Text]" custT="1"/>
      <dgm:spPr/>
      <dgm:t>
        <a:bodyPr/>
        <a:lstStyle/>
        <a:p>
          <a:pPr algn="just">
            <a:lnSpc>
              <a:spcPct val="150000"/>
            </a:lnSpc>
          </a:pPr>
          <a:r>
            <a:rPr lang="en-US" sz="2000" dirty="0">
              <a:latin typeface="Arial" panose="020B0604020202020204" pitchFamily="34" charset="0"/>
              <a:cs typeface="Arial" panose="020B0604020202020204" pitchFamily="34" charset="0"/>
            </a:rPr>
            <a:t>Cross-Sectional Study: </a:t>
          </a:r>
        </a:p>
      </dgm:t>
    </dgm:pt>
    <dgm:pt modelId="{EF622E25-9A52-4BEC-AE24-F92E8793E878}" type="parTrans" cxnId="{5E93BCD1-AF5E-40A7-BC6E-0311452E2597}">
      <dgm:prSet/>
      <dgm:spPr/>
      <dgm:t>
        <a:bodyPr/>
        <a:lstStyle/>
        <a:p>
          <a:endParaRPr lang="en-US"/>
        </a:p>
      </dgm:t>
    </dgm:pt>
    <dgm:pt modelId="{22012816-768D-46A5-810B-AE0897FFBA4A}" type="sibTrans" cxnId="{5E93BCD1-AF5E-40A7-BC6E-0311452E2597}">
      <dgm:prSet/>
      <dgm:spPr/>
      <dgm:t>
        <a:bodyPr/>
        <a:lstStyle/>
        <a:p>
          <a:endParaRPr lang="en-US"/>
        </a:p>
      </dgm:t>
    </dgm:pt>
    <dgm:pt modelId="{80DA719C-BE42-46C0-AFE4-54D16AD34F9C}">
      <dgm:prSet phldrT="[Text]" custT="1"/>
      <dgm:spPr/>
      <dgm:t>
        <a:bodyPr/>
        <a:lstStyle/>
        <a:p>
          <a:pPr algn="just">
            <a:lnSpc>
              <a:spcPct val="150000"/>
            </a:lnSpc>
          </a:pPr>
          <a:r>
            <a:rPr lang="en-US" sz="2000" dirty="0">
              <a:latin typeface="Arial" panose="020B0604020202020204" pitchFamily="34" charset="0"/>
              <a:cs typeface="Arial" panose="020B0604020202020204" pitchFamily="34" charset="0"/>
            </a:rPr>
            <a:t> </a:t>
          </a:r>
          <a:r>
            <a:rPr lang="en-US" sz="2000" b="1" dirty="0">
              <a:latin typeface="Arial" panose="020B0604020202020204" pitchFamily="34" charset="0"/>
              <a:cs typeface="Arial" panose="020B0604020202020204" pitchFamily="34" charset="0"/>
            </a:rPr>
            <a:t>Definition:</a:t>
          </a:r>
          <a:r>
            <a:rPr lang="en-US" sz="2000" dirty="0">
              <a:latin typeface="Arial" panose="020B0604020202020204" pitchFamily="34" charset="0"/>
              <a:cs typeface="Arial" panose="020B0604020202020204" pitchFamily="34" charset="0"/>
            </a:rPr>
            <a:t> A cross-sectional study's goal is to create a picture of a population by collecting data on them at a certain point in time and assessing it for a range of traits and relationships.</a:t>
          </a:r>
        </a:p>
      </dgm:t>
    </dgm:pt>
    <dgm:pt modelId="{315063CC-3E75-46A5-9630-BF6434179199}" type="parTrans" cxnId="{FD00A4C8-EFC5-406D-A566-115462841544}">
      <dgm:prSet/>
      <dgm:spPr/>
      <dgm:t>
        <a:bodyPr/>
        <a:lstStyle/>
        <a:p>
          <a:endParaRPr lang="en-US"/>
        </a:p>
      </dgm:t>
    </dgm:pt>
    <dgm:pt modelId="{645B78DD-9C9A-446B-B80D-FCEB9B76C82E}" type="sibTrans" cxnId="{FD00A4C8-EFC5-406D-A566-115462841544}">
      <dgm:prSet/>
      <dgm:spPr/>
      <dgm:t>
        <a:bodyPr/>
        <a:lstStyle/>
        <a:p>
          <a:endParaRPr lang="en-US"/>
        </a:p>
      </dgm:t>
    </dgm:pt>
    <dgm:pt modelId="{4894BD36-F716-43C3-A1C7-0732BDC2DC70}">
      <dgm:prSet custT="1"/>
      <dgm:spPr/>
      <dgm:t>
        <a:bodyPr/>
        <a:lstStyle/>
        <a:p>
          <a:pPr algn="just">
            <a:lnSpc>
              <a:spcPct val="150000"/>
            </a:lnSpc>
          </a:pPr>
          <a:r>
            <a:rPr lang="en-US" sz="2000" b="1" dirty="0">
              <a:latin typeface="Arial" panose="020B0604020202020204" pitchFamily="34" charset="0"/>
              <a:cs typeface="Arial" panose="020B0604020202020204" pitchFamily="34" charset="0"/>
            </a:rPr>
            <a:t>Strengths:</a:t>
          </a:r>
          <a:r>
            <a:rPr lang="en-US" sz="2000" dirty="0">
              <a:latin typeface="Arial" panose="020B0604020202020204" pitchFamily="34" charset="0"/>
              <a:cs typeface="Arial" panose="020B0604020202020204" pitchFamily="34" charset="0"/>
            </a:rPr>
            <a:t> Cross-sectional research is more efficient, less expensive, and quicker in generating hypotheses than longitudinal studies </a:t>
          </a:r>
          <a:r>
            <a:rPr lang="en-IN" sz="2000" dirty="0">
              <a:latin typeface="Arial" panose="020B0604020202020204" pitchFamily="34" charset="0"/>
              <a:cs typeface="Arial" panose="020B0604020202020204" pitchFamily="34" charset="0"/>
            </a:rPr>
            <a:t>(</a:t>
          </a:r>
          <a:r>
            <a:rPr lang="en-IN" sz="2000" dirty="0" err="1">
              <a:latin typeface="Arial" panose="020B0604020202020204" pitchFamily="34" charset="0"/>
              <a:cs typeface="Arial" panose="020B0604020202020204" pitchFamily="34" charset="0"/>
            </a:rPr>
            <a:t>Shawaqfeh</a:t>
          </a:r>
          <a:r>
            <a:rPr lang="en-IN" sz="2000" dirty="0">
              <a:latin typeface="Arial" panose="020B0604020202020204" pitchFamily="34" charset="0"/>
              <a:cs typeface="Arial" panose="020B0604020202020204" pitchFamily="34" charset="0"/>
            </a:rPr>
            <a:t> et al</a:t>
          </a:r>
          <a:r>
            <a:rPr lang="en-US" sz="2000" dirty="0">
              <a:latin typeface="Arial" panose="020B0604020202020204" pitchFamily="34" charset="0"/>
              <a:cs typeface="Arial" panose="020B0604020202020204" pitchFamily="34" charset="0"/>
            </a:rPr>
            <a:t>.</a:t>
          </a:r>
          <a:r>
            <a:rPr lang="en-IN" sz="2000" dirty="0">
              <a:latin typeface="Arial" panose="020B0604020202020204" pitchFamily="34" charset="0"/>
              <a:cs typeface="Arial" panose="020B0604020202020204" pitchFamily="34" charset="0"/>
            </a:rPr>
            <a:t> 2020)</a:t>
          </a:r>
          <a:r>
            <a:rPr lang="en-US" sz="2000" dirty="0">
              <a:latin typeface="Arial" panose="020B0604020202020204" pitchFamily="34" charset="0"/>
              <a:cs typeface="Arial" panose="020B0604020202020204" pitchFamily="34" charset="0"/>
            </a:rPr>
            <a:t>. They can help to spot trends, </a:t>
          </a:r>
          <a:r>
            <a:rPr lang="en-US" sz="2000" dirty="0" err="1">
              <a:latin typeface="Arial" panose="020B0604020202020204" pitchFamily="34" charset="0"/>
              <a:cs typeface="Arial" panose="020B0604020202020204" pitchFamily="34" charset="0"/>
            </a:rPr>
            <a:t>analyse</a:t>
          </a:r>
          <a:r>
            <a:rPr lang="en-US" sz="2000" dirty="0">
              <a:latin typeface="Arial" panose="020B0604020202020204" pitchFamily="34" charset="0"/>
              <a:cs typeface="Arial" panose="020B0604020202020204" pitchFamily="34" charset="0"/>
            </a:rPr>
            <a:t> policy choices, and plan solutions.</a:t>
          </a:r>
        </a:p>
      </dgm:t>
    </dgm:pt>
    <dgm:pt modelId="{746B7599-7D95-49E7-8300-B4C436E146CD}" type="parTrans" cxnId="{F89D38DF-E699-499E-8911-057576C2816F}">
      <dgm:prSet/>
      <dgm:spPr/>
      <dgm:t>
        <a:bodyPr/>
        <a:lstStyle/>
        <a:p>
          <a:endParaRPr lang="en-IN"/>
        </a:p>
      </dgm:t>
    </dgm:pt>
    <dgm:pt modelId="{53EA9E7A-8ACB-42D8-A365-4BA652618C46}" type="sibTrans" cxnId="{F89D38DF-E699-499E-8911-057576C2816F}">
      <dgm:prSet/>
      <dgm:spPr/>
      <dgm:t>
        <a:bodyPr/>
        <a:lstStyle/>
        <a:p>
          <a:endParaRPr lang="en-IN"/>
        </a:p>
      </dgm:t>
    </dgm:pt>
    <dgm:pt modelId="{D1E03B5C-2D68-4DC9-932D-2EF724F0C5B2}">
      <dgm:prSet custT="1"/>
      <dgm:spPr/>
      <dgm:t>
        <a:bodyPr/>
        <a:lstStyle/>
        <a:p>
          <a:pPr algn="just">
            <a:lnSpc>
              <a:spcPct val="150000"/>
            </a:lnSpc>
          </a:pPr>
          <a:r>
            <a:rPr lang="en-US" sz="2000" b="1" dirty="0">
              <a:latin typeface="Arial" panose="020B0604020202020204" pitchFamily="34" charset="0"/>
              <a:cs typeface="Arial" panose="020B0604020202020204" pitchFamily="34" charset="0"/>
            </a:rPr>
            <a:t>Limitations:</a:t>
          </a:r>
          <a:r>
            <a:rPr lang="en-US" sz="2000" dirty="0">
              <a:latin typeface="Arial" panose="020B0604020202020204" pitchFamily="34" charset="0"/>
              <a:cs typeface="Arial" panose="020B0604020202020204" pitchFamily="34" charset="0"/>
            </a:rPr>
            <a:t> These studies run the risk of selection bias and confounding variables since they only provide a snapshot and do not track changes over time. They do not always account for seasonal or long-term changes, and they only give a limited amount of temporal information overall.</a:t>
          </a:r>
        </a:p>
      </dgm:t>
    </dgm:pt>
    <dgm:pt modelId="{0214F831-1C74-4A9B-8AE6-C73ADBF6B3AB}" type="parTrans" cxnId="{015558B8-D52E-4D93-9C6A-EAC00CD72C7B}">
      <dgm:prSet/>
      <dgm:spPr/>
      <dgm:t>
        <a:bodyPr/>
        <a:lstStyle/>
        <a:p>
          <a:endParaRPr lang="en-IN"/>
        </a:p>
      </dgm:t>
    </dgm:pt>
    <dgm:pt modelId="{122AE4EA-25DF-4A69-994E-96C59BA2C2AD}" type="sibTrans" cxnId="{015558B8-D52E-4D93-9C6A-EAC00CD72C7B}">
      <dgm:prSet/>
      <dgm:spPr/>
      <dgm:t>
        <a:bodyPr/>
        <a:lstStyle/>
        <a:p>
          <a:endParaRPr lang="en-IN"/>
        </a:p>
      </dgm:t>
    </dgm:pt>
    <dgm:pt modelId="{DE6D963C-A801-477B-AC8F-8AAF2B626152}" type="pres">
      <dgm:prSet presAssocID="{CCE2B14B-722C-4BCF-8C7B-A614D73AA6E6}" presName="linear" presStyleCnt="0">
        <dgm:presLayoutVars>
          <dgm:animLvl val="lvl"/>
          <dgm:resizeHandles val="exact"/>
        </dgm:presLayoutVars>
      </dgm:prSet>
      <dgm:spPr/>
    </dgm:pt>
    <dgm:pt modelId="{96692FF3-5E31-4D06-B0C3-9D57CDAE2ADE}" type="pres">
      <dgm:prSet presAssocID="{33B8B1F2-5342-4828-8F65-453C456BE9F2}" presName="parentText" presStyleLbl="node1" presStyleIdx="0" presStyleCnt="1">
        <dgm:presLayoutVars>
          <dgm:chMax val="0"/>
          <dgm:bulletEnabled val="1"/>
        </dgm:presLayoutVars>
      </dgm:prSet>
      <dgm:spPr/>
    </dgm:pt>
    <dgm:pt modelId="{0985EE8A-F4C3-4303-BEE3-4C4807A3397B}" type="pres">
      <dgm:prSet presAssocID="{33B8B1F2-5342-4828-8F65-453C456BE9F2}" presName="childText" presStyleLbl="revTx" presStyleIdx="0" presStyleCnt="1">
        <dgm:presLayoutVars>
          <dgm:bulletEnabled val="1"/>
        </dgm:presLayoutVars>
      </dgm:prSet>
      <dgm:spPr/>
    </dgm:pt>
  </dgm:ptLst>
  <dgm:cxnLst>
    <dgm:cxn modelId="{83ECDA1D-015A-424F-AF3C-28A22B8B87D5}" type="presOf" srcId="{4894BD36-F716-43C3-A1C7-0732BDC2DC70}" destId="{0985EE8A-F4C3-4303-BEE3-4C4807A3397B}" srcOrd="0" destOrd="1" presId="urn:microsoft.com/office/officeart/2005/8/layout/vList2"/>
    <dgm:cxn modelId="{9D3CF320-B02C-43B4-AF5E-88535EA0E6B7}" type="presOf" srcId="{CCE2B14B-722C-4BCF-8C7B-A614D73AA6E6}" destId="{DE6D963C-A801-477B-AC8F-8AAF2B626152}" srcOrd="0" destOrd="0" presId="urn:microsoft.com/office/officeart/2005/8/layout/vList2"/>
    <dgm:cxn modelId="{6F97A754-E09E-4164-A01B-4B7F6E4DF9F3}" type="presOf" srcId="{33B8B1F2-5342-4828-8F65-453C456BE9F2}" destId="{96692FF3-5E31-4D06-B0C3-9D57CDAE2ADE}" srcOrd="0" destOrd="0" presId="urn:microsoft.com/office/officeart/2005/8/layout/vList2"/>
    <dgm:cxn modelId="{C6D2F17E-577F-4045-8CFF-99E66487BBFE}" type="presOf" srcId="{80DA719C-BE42-46C0-AFE4-54D16AD34F9C}" destId="{0985EE8A-F4C3-4303-BEE3-4C4807A3397B}" srcOrd="0" destOrd="0" presId="urn:microsoft.com/office/officeart/2005/8/layout/vList2"/>
    <dgm:cxn modelId="{015558B8-D52E-4D93-9C6A-EAC00CD72C7B}" srcId="{33B8B1F2-5342-4828-8F65-453C456BE9F2}" destId="{D1E03B5C-2D68-4DC9-932D-2EF724F0C5B2}" srcOrd="2" destOrd="0" parTransId="{0214F831-1C74-4A9B-8AE6-C73ADBF6B3AB}" sibTransId="{122AE4EA-25DF-4A69-994E-96C59BA2C2AD}"/>
    <dgm:cxn modelId="{0EA809BD-B4FB-4DFE-9983-FDF6F4E20126}" type="presOf" srcId="{D1E03B5C-2D68-4DC9-932D-2EF724F0C5B2}" destId="{0985EE8A-F4C3-4303-BEE3-4C4807A3397B}" srcOrd="0" destOrd="2" presId="urn:microsoft.com/office/officeart/2005/8/layout/vList2"/>
    <dgm:cxn modelId="{FD00A4C8-EFC5-406D-A566-115462841544}" srcId="{33B8B1F2-5342-4828-8F65-453C456BE9F2}" destId="{80DA719C-BE42-46C0-AFE4-54D16AD34F9C}" srcOrd="0" destOrd="0" parTransId="{315063CC-3E75-46A5-9630-BF6434179199}" sibTransId="{645B78DD-9C9A-446B-B80D-FCEB9B76C82E}"/>
    <dgm:cxn modelId="{5E93BCD1-AF5E-40A7-BC6E-0311452E2597}" srcId="{CCE2B14B-722C-4BCF-8C7B-A614D73AA6E6}" destId="{33B8B1F2-5342-4828-8F65-453C456BE9F2}" srcOrd="0" destOrd="0" parTransId="{EF622E25-9A52-4BEC-AE24-F92E8793E878}" sibTransId="{22012816-768D-46A5-810B-AE0897FFBA4A}"/>
    <dgm:cxn modelId="{F89D38DF-E699-499E-8911-057576C2816F}" srcId="{33B8B1F2-5342-4828-8F65-453C456BE9F2}" destId="{4894BD36-F716-43C3-A1C7-0732BDC2DC70}" srcOrd="1" destOrd="0" parTransId="{746B7599-7D95-49E7-8300-B4C436E146CD}" sibTransId="{53EA9E7A-8ACB-42D8-A365-4BA652618C46}"/>
    <dgm:cxn modelId="{2ADD48F0-1FE2-42D5-BD56-41FB85C1DD6C}" type="presParOf" srcId="{DE6D963C-A801-477B-AC8F-8AAF2B626152}" destId="{96692FF3-5E31-4D06-B0C3-9D57CDAE2ADE}" srcOrd="0" destOrd="0" presId="urn:microsoft.com/office/officeart/2005/8/layout/vList2"/>
    <dgm:cxn modelId="{7E8DE578-48A5-4DA7-8CAA-65AD332B0704}" type="presParOf" srcId="{DE6D963C-A801-477B-AC8F-8AAF2B626152}" destId="{0985EE8A-F4C3-4303-BEE3-4C4807A3397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6903E75-5434-44DB-BA14-90CC400D2706}" type="doc">
      <dgm:prSet loTypeId="urn:microsoft.com/office/officeart/2005/8/layout/pyramid2" loCatId="pyramid" qsTypeId="urn:microsoft.com/office/officeart/2005/8/quickstyle/simple1" qsCatId="simple" csTypeId="urn:microsoft.com/office/officeart/2005/8/colors/accent0_3" csCatId="mainScheme" phldr="1"/>
      <dgm:spPr/>
      <dgm:t>
        <a:bodyPr/>
        <a:lstStyle/>
        <a:p>
          <a:endParaRPr lang="en-IN"/>
        </a:p>
      </dgm:t>
    </dgm:pt>
    <dgm:pt modelId="{D9125B29-90EE-47AA-8D08-049BDFD9965C}">
      <dgm:prSet custT="1"/>
      <dgm:spPr/>
      <dgm:t>
        <a:bodyPr/>
        <a:lstStyle/>
        <a:p>
          <a:pPr algn="just">
            <a:lnSpc>
              <a:spcPct val="150000"/>
            </a:lnSpc>
          </a:pPr>
          <a:r>
            <a:rPr lang="en-US" sz="2000" dirty="0">
              <a:latin typeface="Arial" panose="020B0604020202020204" pitchFamily="34" charset="0"/>
              <a:cs typeface="Arial" panose="020B0604020202020204" pitchFamily="34" charset="0"/>
            </a:rPr>
            <a:t> The research will involve a varied range of participants, including university students. These students will differ in terms of academic majors, academic years, and socioeconomic backgrounds </a:t>
          </a:r>
          <a:r>
            <a:rPr lang="en-IN" sz="2000" dirty="0">
              <a:latin typeface="Arial" panose="020B0604020202020204" pitchFamily="34" charset="0"/>
              <a:cs typeface="Arial" panose="020B0604020202020204" pitchFamily="34" charset="0"/>
            </a:rPr>
            <a:t>(</a:t>
          </a:r>
          <a:r>
            <a:rPr lang="en-IN" sz="2000" dirty="0" err="1">
              <a:latin typeface="Arial" panose="020B0604020202020204" pitchFamily="34" charset="0"/>
              <a:cs typeface="Arial" panose="020B0604020202020204" pitchFamily="34" charset="0"/>
            </a:rPr>
            <a:t>Zawacki</a:t>
          </a:r>
          <a:r>
            <a:rPr lang="en-IN" sz="2000" dirty="0">
              <a:latin typeface="Arial" panose="020B0604020202020204" pitchFamily="34" charset="0"/>
              <a:cs typeface="Arial" panose="020B0604020202020204" pitchFamily="34" charset="0"/>
            </a:rPr>
            <a:t>-Richter et al. 2020)</a:t>
          </a:r>
          <a:r>
            <a:rPr lang="en-US" sz="2000" dirty="0">
              <a:latin typeface="Arial" panose="020B0604020202020204" pitchFamily="34" charset="0"/>
              <a:cs typeface="Arial" panose="020B0604020202020204" pitchFamily="34" charset="0"/>
            </a:rPr>
            <a:t>. This diversified representation will thoroughly evaluate physical activity prevalence and related characteristics among students, increasing the study's validity and relevance.</a:t>
          </a:r>
          <a:endParaRPr lang="en-IN" sz="2000" dirty="0">
            <a:latin typeface="Arial" panose="020B0604020202020204" pitchFamily="34" charset="0"/>
            <a:cs typeface="Arial" panose="020B0604020202020204" pitchFamily="34" charset="0"/>
          </a:endParaRPr>
        </a:p>
      </dgm:t>
    </dgm:pt>
    <dgm:pt modelId="{C84B27C7-41D5-47C6-A3CC-4CEC7566ECF9}" type="parTrans" cxnId="{A0F692E7-2B0D-4757-854E-0CB256DB69C8}">
      <dgm:prSet/>
      <dgm:spPr/>
      <dgm:t>
        <a:bodyPr/>
        <a:lstStyle/>
        <a:p>
          <a:endParaRPr lang="en-IN"/>
        </a:p>
      </dgm:t>
    </dgm:pt>
    <dgm:pt modelId="{70E6A328-8828-48D9-9688-1214A1186C93}" type="sibTrans" cxnId="{A0F692E7-2B0D-4757-854E-0CB256DB69C8}">
      <dgm:prSet/>
      <dgm:spPr/>
      <dgm:t>
        <a:bodyPr/>
        <a:lstStyle/>
        <a:p>
          <a:endParaRPr lang="en-IN"/>
        </a:p>
      </dgm:t>
    </dgm:pt>
    <dgm:pt modelId="{3EC9DC5C-4759-4D08-B56D-2A00B1CA90B1}" type="pres">
      <dgm:prSet presAssocID="{66903E75-5434-44DB-BA14-90CC400D2706}" presName="compositeShape" presStyleCnt="0">
        <dgm:presLayoutVars>
          <dgm:dir/>
          <dgm:resizeHandles/>
        </dgm:presLayoutVars>
      </dgm:prSet>
      <dgm:spPr/>
    </dgm:pt>
    <dgm:pt modelId="{DA1D733B-C146-457E-935F-6C2B0C7AF9C2}" type="pres">
      <dgm:prSet presAssocID="{66903E75-5434-44DB-BA14-90CC400D2706}" presName="pyramid" presStyleLbl="node1" presStyleIdx="0" presStyleCnt="1" custScaleX="111067"/>
      <dgm:spPr/>
    </dgm:pt>
    <dgm:pt modelId="{06C1956B-1E00-4359-B28F-2DC8973D3B4C}" type="pres">
      <dgm:prSet presAssocID="{66903E75-5434-44DB-BA14-90CC400D2706}" presName="theList" presStyleCnt="0"/>
      <dgm:spPr/>
    </dgm:pt>
    <dgm:pt modelId="{395604B7-83C2-4513-B3AE-510DC5590182}" type="pres">
      <dgm:prSet presAssocID="{D9125B29-90EE-47AA-8D08-049BDFD9965C}" presName="aNode" presStyleLbl="fgAcc1" presStyleIdx="0" presStyleCnt="1" custScaleX="182738" custScaleY="109246">
        <dgm:presLayoutVars>
          <dgm:bulletEnabled val="1"/>
        </dgm:presLayoutVars>
      </dgm:prSet>
      <dgm:spPr/>
    </dgm:pt>
    <dgm:pt modelId="{0AD58124-BD11-4981-BBE4-2628F3A924FD}" type="pres">
      <dgm:prSet presAssocID="{D9125B29-90EE-47AA-8D08-049BDFD9965C}" presName="aSpace" presStyleCnt="0"/>
      <dgm:spPr/>
    </dgm:pt>
  </dgm:ptLst>
  <dgm:cxnLst>
    <dgm:cxn modelId="{F470A827-CB28-453E-9E1E-69DCCC959E91}" type="presOf" srcId="{66903E75-5434-44DB-BA14-90CC400D2706}" destId="{3EC9DC5C-4759-4D08-B56D-2A00B1CA90B1}" srcOrd="0" destOrd="0" presId="urn:microsoft.com/office/officeart/2005/8/layout/pyramid2"/>
    <dgm:cxn modelId="{151BF077-5B81-4A79-8DE1-269F0B79B24E}" type="presOf" srcId="{D9125B29-90EE-47AA-8D08-049BDFD9965C}" destId="{395604B7-83C2-4513-B3AE-510DC5590182}" srcOrd="0" destOrd="0" presId="urn:microsoft.com/office/officeart/2005/8/layout/pyramid2"/>
    <dgm:cxn modelId="{A0F692E7-2B0D-4757-854E-0CB256DB69C8}" srcId="{66903E75-5434-44DB-BA14-90CC400D2706}" destId="{D9125B29-90EE-47AA-8D08-049BDFD9965C}" srcOrd="0" destOrd="0" parTransId="{C84B27C7-41D5-47C6-A3CC-4CEC7566ECF9}" sibTransId="{70E6A328-8828-48D9-9688-1214A1186C93}"/>
    <dgm:cxn modelId="{5092F83B-D4F6-4363-8226-E8CCE68A3F5E}" type="presParOf" srcId="{3EC9DC5C-4759-4D08-B56D-2A00B1CA90B1}" destId="{DA1D733B-C146-457E-935F-6C2B0C7AF9C2}" srcOrd="0" destOrd="0" presId="urn:microsoft.com/office/officeart/2005/8/layout/pyramid2"/>
    <dgm:cxn modelId="{B0477E0F-4E2E-4EAA-9AEF-B709E0ABD320}" type="presParOf" srcId="{3EC9DC5C-4759-4D08-B56D-2A00B1CA90B1}" destId="{06C1956B-1E00-4359-B28F-2DC8973D3B4C}" srcOrd="1" destOrd="0" presId="urn:microsoft.com/office/officeart/2005/8/layout/pyramid2"/>
    <dgm:cxn modelId="{CDB6F9F3-0D62-4A43-BC1D-400F5D84221F}" type="presParOf" srcId="{06C1956B-1E00-4359-B28F-2DC8973D3B4C}" destId="{395604B7-83C2-4513-B3AE-510DC5590182}" srcOrd="0" destOrd="0" presId="urn:microsoft.com/office/officeart/2005/8/layout/pyramid2"/>
    <dgm:cxn modelId="{44DC04D3-C264-401B-A6A6-CA72711680C2}" type="presParOf" srcId="{06C1956B-1E00-4359-B28F-2DC8973D3B4C}" destId="{0AD58124-BD11-4981-BBE4-2628F3A924FD}" srcOrd="1"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93178E3-F0F5-4CF7-86C2-391A88A99C22}"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IN"/>
        </a:p>
      </dgm:t>
    </dgm:pt>
    <dgm:pt modelId="{FB61DEA6-0B28-4AC1-B3F5-5B220400F359}">
      <dgm:prSet custT="1"/>
      <dgm:spPr/>
      <dgm:t>
        <a:bodyPr/>
        <a:lstStyle/>
        <a:p>
          <a:pPr algn="just">
            <a:lnSpc>
              <a:spcPct val="150000"/>
            </a:lnSpc>
          </a:pPr>
          <a:r>
            <a:rPr lang="en-US" sz="2000" dirty="0">
              <a:latin typeface="Arial" panose="020B0604020202020204" pitchFamily="34" charset="0"/>
              <a:cs typeface="Arial" panose="020B0604020202020204" pitchFamily="34" charset="0"/>
            </a:rPr>
            <a:t>The ethical implications of this research work are essential at every phase. Ethical research requires informed consent from participants, who will be notified of the study's aims, methodology, risks, and rewards. They will be informed that their participation is voluntary and that they may withdraw at any time.
</a:t>
          </a:r>
          <a:endParaRPr lang="en-IN" sz="2000" dirty="0">
            <a:latin typeface="Arial" panose="020B0604020202020204" pitchFamily="34" charset="0"/>
            <a:cs typeface="Arial" panose="020B0604020202020204" pitchFamily="34" charset="0"/>
          </a:endParaRPr>
        </a:p>
      </dgm:t>
    </dgm:pt>
    <dgm:pt modelId="{278EA5FC-9C4C-4D58-88A6-9CB792D47E81}" type="parTrans" cxnId="{CB8BCCE1-F99F-4495-B130-104A86D5D781}">
      <dgm:prSet/>
      <dgm:spPr/>
      <dgm:t>
        <a:bodyPr/>
        <a:lstStyle/>
        <a:p>
          <a:endParaRPr lang="en-IN"/>
        </a:p>
      </dgm:t>
    </dgm:pt>
    <dgm:pt modelId="{977307FE-B63D-4A6B-9AFB-F68E56DBAC1C}" type="sibTrans" cxnId="{CB8BCCE1-F99F-4495-B130-104A86D5D781}">
      <dgm:prSet/>
      <dgm:spPr/>
      <dgm:t>
        <a:bodyPr/>
        <a:lstStyle/>
        <a:p>
          <a:endParaRPr lang="en-IN"/>
        </a:p>
      </dgm:t>
    </dgm:pt>
    <dgm:pt modelId="{52EC9F4A-7874-4ADC-B61E-BC49F832CAC4}">
      <dgm:prSet custT="1"/>
      <dgm:spPr/>
      <dgm:t>
        <a:bodyPr/>
        <a:lstStyle/>
        <a:p>
          <a:pPr algn="just">
            <a:lnSpc>
              <a:spcPct val="150000"/>
            </a:lnSpc>
          </a:pPr>
          <a:r>
            <a:rPr lang="en-US" sz="2000" dirty="0">
              <a:latin typeface="Arial" panose="020B0604020202020204" pitchFamily="34" charset="0"/>
              <a:cs typeface="Arial" panose="020B0604020202020204" pitchFamily="34" charset="0"/>
            </a:rPr>
            <a:t>Maintaining the privacy of one's data is of the highest significance. To ensure the confidentiality of the participants, no identifying information will be shared. To protect individual privacy, data reporting will be done anonymously.</a:t>
          </a:r>
          <a:endParaRPr lang="en-IN" sz="2000" dirty="0">
            <a:latin typeface="Arial" panose="020B0604020202020204" pitchFamily="34" charset="0"/>
            <a:cs typeface="Arial" panose="020B0604020202020204" pitchFamily="34" charset="0"/>
          </a:endParaRPr>
        </a:p>
      </dgm:t>
    </dgm:pt>
    <dgm:pt modelId="{F23409B7-1EB9-4F31-9611-7F8DDF529632}" type="parTrans" cxnId="{0DD754B5-BF33-4F96-A972-D75E05952E8A}">
      <dgm:prSet/>
      <dgm:spPr/>
      <dgm:t>
        <a:bodyPr/>
        <a:lstStyle/>
        <a:p>
          <a:endParaRPr lang="en-IN"/>
        </a:p>
      </dgm:t>
    </dgm:pt>
    <dgm:pt modelId="{079AA493-AED4-42CA-BBC5-579F2F5A1058}" type="sibTrans" cxnId="{0DD754B5-BF33-4F96-A972-D75E05952E8A}">
      <dgm:prSet/>
      <dgm:spPr/>
      <dgm:t>
        <a:bodyPr/>
        <a:lstStyle/>
        <a:p>
          <a:endParaRPr lang="en-IN"/>
        </a:p>
      </dgm:t>
    </dgm:pt>
    <dgm:pt modelId="{FBBB52C1-E5B7-4FC2-98D0-45323ED39603}">
      <dgm:prSet custT="1"/>
      <dgm:spPr/>
      <dgm:t>
        <a:bodyPr/>
        <a:lstStyle/>
        <a:p>
          <a:pPr algn="just">
            <a:lnSpc>
              <a:spcPct val="150000"/>
            </a:lnSpc>
          </a:pPr>
          <a:r>
            <a:rPr lang="en-US" sz="2000" dirty="0">
              <a:latin typeface="Arial" panose="020B0604020202020204" pitchFamily="34" charset="0"/>
              <a:cs typeface="Arial" panose="020B0604020202020204" pitchFamily="34" charset="0"/>
            </a:rPr>
            <a:t>The study will seek permission from the university's Institutional Review Board (IRB) or ethics committee to ensure high ethical standards </a:t>
          </a:r>
          <a:r>
            <a:rPr lang="en-IN" sz="2000" dirty="0">
              <a:latin typeface="Arial" panose="020B0604020202020204" pitchFamily="34" charset="0"/>
              <a:cs typeface="Arial" panose="020B0604020202020204" pitchFamily="34" charset="0"/>
            </a:rPr>
            <a:t>(</a:t>
          </a:r>
          <a:r>
            <a:rPr lang="en-IN" sz="2000" dirty="0" err="1">
              <a:latin typeface="Arial" panose="020B0604020202020204" pitchFamily="34" charset="0"/>
              <a:cs typeface="Arial" panose="020B0604020202020204" pitchFamily="34" charset="0"/>
            </a:rPr>
            <a:t>Falb</a:t>
          </a:r>
          <a:r>
            <a:rPr lang="en-IN" sz="2000" dirty="0">
              <a:latin typeface="Arial" panose="020B0604020202020204" pitchFamily="34" charset="0"/>
              <a:cs typeface="Arial" panose="020B0604020202020204" pitchFamily="34" charset="0"/>
            </a:rPr>
            <a:t> et al., 2019)</a:t>
          </a:r>
          <a:r>
            <a:rPr lang="en-US" sz="2000" dirty="0">
              <a:latin typeface="Arial" panose="020B0604020202020204" pitchFamily="34" charset="0"/>
              <a:cs typeface="Arial" panose="020B0604020202020204" pitchFamily="34" charset="0"/>
            </a:rPr>
            <a:t>. This monitoring ensures that research respects and preserves the rights, well-being, and moral standards of all participants.</a:t>
          </a:r>
          <a:endParaRPr lang="en-IN" sz="2000" dirty="0">
            <a:latin typeface="Arial" panose="020B0604020202020204" pitchFamily="34" charset="0"/>
            <a:cs typeface="Arial" panose="020B0604020202020204" pitchFamily="34" charset="0"/>
          </a:endParaRPr>
        </a:p>
      </dgm:t>
    </dgm:pt>
    <dgm:pt modelId="{8EB641C1-5C9C-4868-A635-B27E9280EB1D}" type="parTrans" cxnId="{BF1793F0-BDA8-4486-A759-97924374390D}">
      <dgm:prSet/>
      <dgm:spPr/>
      <dgm:t>
        <a:bodyPr/>
        <a:lstStyle/>
        <a:p>
          <a:endParaRPr lang="en-IN"/>
        </a:p>
      </dgm:t>
    </dgm:pt>
    <dgm:pt modelId="{C2F75EC8-A456-43F3-9077-5CD949389A57}" type="sibTrans" cxnId="{BF1793F0-BDA8-4486-A759-97924374390D}">
      <dgm:prSet/>
      <dgm:spPr/>
      <dgm:t>
        <a:bodyPr/>
        <a:lstStyle/>
        <a:p>
          <a:endParaRPr lang="en-IN"/>
        </a:p>
      </dgm:t>
    </dgm:pt>
    <dgm:pt modelId="{E5016438-D2E4-47DA-A967-395EEA477888}" type="pres">
      <dgm:prSet presAssocID="{393178E3-F0F5-4CF7-86C2-391A88A99C22}" presName="vert0" presStyleCnt="0">
        <dgm:presLayoutVars>
          <dgm:dir/>
          <dgm:animOne val="branch"/>
          <dgm:animLvl val="lvl"/>
        </dgm:presLayoutVars>
      </dgm:prSet>
      <dgm:spPr/>
    </dgm:pt>
    <dgm:pt modelId="{828C7AF7-6043-48DE-88B9-325053124FD6}" type="pres">
      <dgm:prSet presAssocID="{FB61DEA6-0B28-4AC1-B3F5-5B220400F359}" presName="thickLine" presStyleLbl="alignNode1" presStyleIdx="0" presStyleCnt="3"/>
      <dgm:spPr/>
    </dgm:pt>
    <dgm:pt modelId="{D3F694DB-0C5F-47D7-91E6-37B577AB6218}" type="pres">
      <dgm:prSet presAssocID="{FB61DEA6-0B28-4AC1-B3F5-5B220400F359}" presName="horz1" presStyleCnt="0"/>
      <dgm:spPr/>
    </dgm:pt>
    <dgm:pt modelId="{74BB1A94-E00B-4FD4-9E42-493174317DD6}" type="pres">
      <dgm:prSet presAssocID="{FB61DEA6-0B28-4AC1-B3F5-5B220400F359}" presName="tx1" presStyleLbl="revTx" presStyleIdx="0" presStyleCnt="3" custScaleY="89337"/>
      <dgm:spPr/>
    </dgm:pt>
    <dgm:pt modelId="{2B28D221-5FB6-4B4D-9BA8-6F012AD00CCF}" type="pres">
      <dgm:prSet presAssocID="{FB61DEA6-0B28-4AC1-B3F5-5B220400F359}" presName="vert1" presStyleCnt="0"/>
      <dgm:spPr/>
    </dgm:pt>
    <dgm:pt modelId="{0BC344EE-10C2-4D9F-B371-466F54E28312}" type="pres">
      <dgm:prSet presAssocID="{52EC9F4A-7874-4ADC-B61E-BC49F832CAC4}" presName="thickLine" presStyleLbl="alignNode1" presStyleIdx="1" presStyleCnt="3"/>
      <dgm:spPr/>
    </dgm:pt>
    <dgm:pt modelId="{0476ACFA-6DFB-4C99-8F8F-7A24BDBFFD46}" type="pres">
      <dgm:prSet presAssocID="{52EC9F4A-7874-4ADC-B61E-BC49F832CAC4}" presName="horz1" presStyleCnt="0"/>
      <dgm:spPr/>
    </dgm:pt>
    <dgm:pt modelId="{067FB240-F9C6-412C-A49F-B99135829A53}" type="pres">
      <dgm:prSet presAssocID="{52EC9F4A-7874-4ADC-B61E-BC49F832CAC4}" presName="tx1" presStyleLbl="revTx" presStyleIdx="1" presStyleCnt="3" custScaleY="78836"/>
      <dgm:spPr/>
    </dgm:pt>
    <dgm:pt modelId="{7DB7ABFE-E4F8-429F-89B8-38338C0FEEEC}" type="pres">
      <dgm:prSet presAssocID="{52EC9F4A-7874-4ADC-B61E-BC49F832CAC4}" presName="vert1" presStyleCnt="0"/>
      <dgm:spPr/>
    </dgm:pt>
    <dgm:pt modelId="{1007CC19-79F3-4392-BF98-E6BBE7234055}" type="pres">
      <dgm:prSet presAssocID="{FBBB52C1-E5B7-4FC2-98D0-45323ED39603}" presName="thickLine" presStyleLbl="alignNode1" presStyleIdx="2" presStyleCnt="3"/>
      <dgm:spPr/>
    </dgm:pt>
    <dgm:pt modelId="{AF549831-CE2F-4A8D-94A2-8C4C9BB2FE2E}" type="pres">
      <dgm:prSet presAssocID="{FBBB52C1-E5B7-4FC2-98D0-45323ED39603}" presName="horz1" presStyleCnt="0"/>
      <dgm:spPr/>
    </dgm:pt>
    <dgm:pt modelId="{0DD20E34-8A83-483E-8000-EDD9470D5DB9}" type="pres">
      <dgm:prSet presAssocID="{FBBB52C1-E5B7-4FC2-98D0-45323ED39603}" presName="tx1" presStyleLbl="revTx" presStyleIdx="2" presStyleCnt="3"/>
      <dgm:spPr/>
    </dgm:pt>
    <dgm:pt modelId="{BC8D5629-DFDB-494F-9B6E-C964F8AF2C27}" type="pres">
      <dgm:prSet presAssocID="{FBBB52C1-E5B7-4FC2-98D0-45323ED39603}" presName="vert1" presStyleCnt="0"/>
      <dgm:spPr/>
    </dgm:pt>
  </dgm:ptLst>
  <dgm:cxnLst>
    <dgm:cxn modelId="{303D0565-1535-49CE-99A6-84940733724B}" type="presOf" srcId="{393178E3-F0F5-4CF7-86C2-391A88A99C22}" destId="{E5016438-D2E4-47DA-A967-395EEA477888}" srcOrd="0" destOrd="0" presId="urn:microsoft.com/office/officeart/2008/layout/LinedList"/>
    <dgm:cxn modelId="{B10BE17A-566B-4089-9BFC-4973B34B2E23}" type="presOf" srcId="{FBBB52C1-E5B7-4FC2-98D0-45323ED39603}" destId="{0DD20E34-8A83-483E-8000-EDD9470D5DB9}" srcOrd="0" destOrd="0" presId="urn:microsoft.com/office/officeart/2008/layout/LinedList"/>
    <dgm:cxn modelId="{95092F91-CD97-4443-8586-BB092CDF96E3}" type="presOf" srcId="{FB61DEA6-0B28-4AC1-B3F5-5B220400F359}" destId="{74BB1A94-E00B-4FD4-9E42-493174317DD6}" srcOrd="0" destOrd="0" presId="urn:microsoft.com/office/officeart/2008/layout/LinedList"/>
    <dgm:cxn modelId="{0DD754B5-BF33-4F96-A972-D75E05952E8A}" srcId="{393178E3-F0F5-4CF7-86C2-391A88A99C22}" destId="{52EC9F4A-7874-4ADC-B61E-BC49F832CAC4}" srcOrd="1" destOrd="0" parTransId="{F23409B7-1EB9-4F31-9611-7F8DDF529632}" sibTransId="{079AA493-AED4-42CA-BBC5-579F2F5A1058}"/>
    <dgm:cxn modelId="{8D24F6CF-0454-4036-AF41-8193F95EFEB8}" type="presOf" srcId="{52EC9F4A-7874-4ADC-B61E-BC49F832CAC4}" destId="{067FB240-F9C6-412C-A49F-B99135829A53}" srcOrd="0" destOrd="0" presId="urn:microsoft.com/office/officeart/2008/layout/LinedList"/>
    <dgm:cxn modelId="{CB8BCCE1-F99F-4495-B130-104A86D5D781}" srcId="{393178E3-F0F5-4CF7-86C2-391A88A99C22}" destId="{FB61DEA6-0B28-4AC1-B3F5-5B220400F359}" srcOrd="0" destOrd="0" parTransId="{278EA5FC-9C4C-4D58-88A6-9CB792D47E81}" sibTransId="{977307FE-B63D-4A6B-9AFB-F68E56DBAC1C}"/>
    <dgm:cxn modelId="{BF1793F0-BDA8-4486-A759-97924374390D}" srcId="{393178E3-F0F5-4CF7-86C2-391A88A99C22}" destId="{FBBB52C1-E5B7-4FC2-98D0-45323ED39603}" srcOrd="2" destOrd="0" parTransId="{8EB641C1-5C9C-4868-A635-B27E9280EB1D}" sibTransId="{C2F75EC8-A456-43F3-9077-5CD949389A57}"/>
    <dgm:cxn modelId="{E8883F4C-86DF-4FE3-B4E5-0A576BA7D993}" type="presParOf" srcId="{E5016438-D2E4-47DA-A967-395EEA477888}" destId="{828C7AF7-6043-48DE-88B9-325053124FD6}" srcOrd="0" destOrd="0" presId="urn:microsoft.com/office/officeart/2008/layout/LinedList"/>
    <dgm:cxn modelId="{95EFCC79-E3F4-44D5-A6A8-0E18B6E2EFD4}" type="presParOf" srcId="{E5016438-D2E4-47DA-A967-395EEA477888}" destId="{D3F694DB-0C5F-47D7-91E6-37B577AB6218}" srcOrd="1" destOrd="0" presId="urn:microsoft.com/office/officeart/2008/layout/LinedList"/>
    <dgm:cxn modelId="{CA4DD6E3-83ED-4761-B900-1D7C8238CF14}" type="presParOf" srcId="{D3F694DB-0C5F-47D7-91E6-37B577AB6218}" destId="{74BB1A94-E00B-4FD4-9E42-493174317DD6}" srcOrd="0" destOrd="0" presId="urn:microsoft.com/office/officeart/2008/layout/LinedList"/>
    <dgm:cxn modelId="{62085E1E-958F-4101-B026-5CCFBE13F206}" type="presParOf" srcId="{D3F694DB-0C5F-47D7-91E6-37B577AB6218}" destId="{2B28D221-5FB6-4B4D-9BA8-6F012AD00CCF}" srcOrd="1" destOrd="0" presId="urn:microsoft.com/office/officeart/2008/layout/LinedList"/>
    <dgm:cxn modelId="{1344DEDF-FB7D-4A73-A92F-E299F2A9B0AC}" type="presParOf" srcId="{E5016438-D2E4-47DA-A967-395EEA477888}" destId="{0BC344EE-10C2-4D9F-B371-466F54E28312}" srcOrd="2" destOrd="0" presId="urn:microsoft.com/office/officeart/2008/layout/LinedList"/>
    <dgm:cxn modelId="{E549B25C-F5A4-4022-923E-6E37B99CAA6E}" type="presParOf" srcId="{E5016438-D2E4-47DA-A967-395EEA477888}" destId="{0476ACFA-6DFB-4C99-8F8F-7A24BDBFFD46}" srcOrd="3" destOrd="0" presId="urn:microsoft.com/office/officeart/2008/layout/LinedList"/>
    <dgm:cxn modelId="{FDF6484A-3000-4E00-AEA1-9946E17E0514}" type="presParOf" srcId="{0476ACFA-6DFB-4C99-8F8F-7A24BDBFFD46}" destId="{067FB240-F9C6-412C-A49F-B99135829A53}" srcOrd="0" destOrd="0" presId="urn:microsoft.com/office/officeart/2008/layout/LinedList"/>
    <dgm:cxn modelId="{8E2819EE-534D-48E1-8A13-907E99606723}" type="presParOf" srcId="{0476ACFA-6DFB-4C99-8F8F-7A24BDBFFD46}" destId="{7DB7ABFE-E4F8-429F-89B8-38338C0FEEEC}" srcOrd="1" destOrd="0" presId="urn:microsoft.com/office/officeart/2008/layout/LinedList"/>
    <dgm:cxn modelId="{907899C0-BF92-417F-A893-27A892F2120C}" type="presParOf" srcId="{E5016438-D2E4-47DA-A967-395EEA477888}" destId="{1007CC19-79F3-4392-BF98-E6BBE7234055}" srcOrd="4" destOrd="0" presId="urn:microsoft.com/office/officeart/2008/layout/LinedList"/>
    <dgm:cxn modelId="{64DB97F4-644A-4FA9-BD3F-3F8FA9948E9F}" type="presParOf" srcId="{E5016438-D2E4-47DA-A967-395EEA477888}" destId="{AF549831-CE2F-4A8D-94A2-8C4C9BB2FE2E}" srcOrd="5" destOrd="0" presId="urn:microsoft.com/office/officeart/2008/layout/LinedList"/>
    <dgm:cxn modelId="{92B8BC5D-35C3-452C-9F8F-B2F95F27A88F}" type="presParOf" srcId="{AF549831-CE2F-4A8D-94A2-8C4C9BB2FE2E}" destId="{0DD20E34-8A83-483E-8000-EDD9470D5DB9}" srcOrd="0" destOrd="0" presId="urn:microsoft.com/office/officeart/2008/layout/LinedList"/>
    <dgm:cxn modelId="{0CE195C8-6D46-49BD-8DC1-1327CE5966C7}" type="presParOf" srcId="{AF549831-CE2F-4A8D-94A2-8C4C9BB2FE2E}" destId="{BC8D5629-DFDB-494F-9B6E-C964F8AF2C2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1A98E41-D9C0-4DEE-A32C-48359824B21A}" type="doc">
      <dgm:prSet loTypeId="urn:microsoft.com/office/officeart/2005/8/layout/target3" loCatId="relationship" qsTypeId="urn:microsoft.com/office/officeart/2005/8/quickstyle/simple1" qsCatId="simple" csTypeId="urn:microsoft.com/office/officeart/2005/8/colors/accent0_3" csCatId="mainScheme" phldr="1"/>
      <dgm:spPr/>
      <dgm:t>
        <a:bodyPr/>
        <a:lstStyle/>
        <a:p>
          <a:endParaRPr lang="en-IN"/>
        </a:p>
      </dgm:t>
    </dgm:pt>
    <dgm:pt modelId="{F65985E4-DA91-4E89-B5CC-A2863A354EFA}">
      <dgm:prSet custT="1"/>
      <dgm:spPr/>
      <dgm:t>
        <a:bodyPr/>
        <a:lstStyle/>
        <a:p>
          <a:pPr algn="just">
            <a:lnSpc>
              <a:spcPct val="150000"/>
            </a:lnSpc>
          </a:pPr>
          <a:r>
            <a:rPr lang="en-US" sz="2000" dirty="0">
              <a:latin typeface="Arial" panose="020B0604020202020204" pitchFamily="34" charset="0"/>
              <a:cs typeface="Arial" panose="020B0604020202020204" pitchFamily="34" charset="0"/>
            </a:rPr>
            <a:t>The results of this study might be used in numerous contexts. It will give an in-depth insight into the prevalence of physical activity among college pupils, their reasons, and the challenges that stand in their way </a:t>
          </a:r>
          <a:r>
            <a:rPr lang="en-IN" sz="2000" dirty="0">
              <a:latin typeface="Arial" panose="020B0604020202020204" pitchFamily="34" charset="0"/>
              <a:cs typeface="Arial" panose="020B0604020202020204" pitchFamily="34" charset="0"/>
            </a:rPr>
            <a:t>(Carballo-</a:t>
          </a:r>
          <a:r>
            <a:rPr lang="en-IN" sz="2000" dirty="0" err="1">
              <a:latin typeface="Arial" panose="020B0604020202020204" pitchFamily="34" charset="0"/>
              <a:cs typeface="Arial" panose="020B0604020202020204" pitchFamily="34" charset="0"/>
            </a:rPr>
            <a:t>Fazanes</a:t>
          </a:r>
          <a:r>
            <a:rPr lang="en-IN" sz="2000" dirty="0">
              <a:latin typeface="Arial" panose="020B0604020202020204" pitchFamily="34" charset="0"/>
              <a:cs typeface="Arial" panose="020B0604020202020204" pitchFamily="34" charset="0"/>
            </a:rPr>
            <a:t> et al., 2020)</a:t>
          </a:r>
          <a:r>
            <a:rPr lang="en-US" sz="2000" dirty="0">
              <a:latin typeface="Arial" panose="020B0604020202020204" pitchFamily="34" charset="0"/>
              <a:cs typeface="Arial" panose="020B0604020202020204" pitchFamily="34" charset="0"/>
            </a:rPr>
            <a:t>. </a:t>
          </a:r>
        </a:p>
        <a:p>
          <a:pPr algn="just">
            <a:lnSpc>
              <a:spcPct val="150000"/>
            </a:lnSpc>
          </a:pPr>
          <a:r>
            <a:rPr lang="en-US" sz="2000" dirty="0">
              <a:latin typeface="Arial" panose="020B0604020202020204" pitchFamily="34" charset="0"/>
              <a:cs typeface="Arial" panose="020B0604020202020204" pitchFamily="34" charset="0"/>
            </a:rPr>
            <a:t>The findings may contribute to establishing evidence-based policies that encourage a more active and health-conscious university community and influence targeted initiatives that promote physical activity and well-being on campus. </a:t>
          </a:r>
        </a:p>
        <a:p>
          <a:pPr algn="just">
            <a:lnSpc>
              <a:spcPct val="150000"/>
            </a:lnSpc>
          </a:pPr>
          <a:r>
            <a:rPr lang="en-US" sz="2000" dirty="0">
              <a:latin typeface="Arial" panose="020B0604020202020204" pitchFamily="34" charset="0"/>
              <a:cs typeface="Arial" panose="020B0604020202020204" pitchFamily="34" charset="0"/>
            </a:rPr>
            <a:t>The study aims to improve students' lives and academic performance at a public institution.</a:t>
          </a:r>
          <a:endParaRPr lang="en-IN" sz="2000" dirty="0">
            <a:latin typeface="Arial" panose="020B0604020202020204" pitchFamily="34" charset="0"/>
            <a:cs typeface="Arial" panose="020B0604020202020204" pitchFamily="34" charset="0"/>
          </a:endParaRPr>
        </a:p>
      </dgm:t>
    </dgm:pt>
    <dgm:pt modelId="{0132512C-E445-402B-AC1F-564F762FA21A}" type="parTrans" cxnId="{1CC329C2-87BC-465B-A48E-D868AF1AC934}">
      <dgm:prSet/>
      <dgm:spPr/>
      <dgm:t>
        <a:bodyPr/>
        <a:lstStyle/>
        <a:p>
          <a:endParaRPr lang="en-IN"/>
        </a:p>
      </dgm:t>
    </dgm:pt>
    <dgm:pt modelId="{72E48C31-EA43-4867-B61F-7EFCBE5540FD}" type="sibTrans" cxnId="{1CC329C2-87BC-465B-A48E-D868AF1AC934}">
      <dgm:prSet/>
      <dgm:spPr/>
      <dgm:t>
        <a:bodyPr/>
        <a:lstStyle/>
        <a:p>
          <a:endParaRPr lang="en-IN"/>
        </a:p>
      </dgm:t>
    </dgm:pt>
    <dgm:pt modelId="{A3D7A8B7-3D21-4982-8F37-3BA162009A70}" type="pres">
      <dgm:prSet presAssocID="{41A98E41-D9C0-4DEE-A32C-48359824B21A}" presName="Name0" presStyleCnt="0">
        <dgm:presLayoutVars>
          <dgm:chMax val="7"/>
          <dgm:dir/>
          <dgm:animLvl val="lvl"/>
          <dgm:resizeHandles val="exact"/>
        </dgm:presLayoutVars>
      </dgm:prSet>
      <dgm:spPr/>
    </dgm:pt>
    <dgm:pt modelId="{57D9974E-55E8-489D-834E-A32C7AC6F2B5}" type="pres">
      <dgm:prSet presAssocID="{F65985E4-DA91-4E89-B5CC-A2863A354EFA}" presName="circle1" presStyleLbl="node1" presStyleIdx="0" presStyleCnt="1"/>
      <dgm:spPr/>
    </dgm:pt>
    <dgm:pt modelId="{8528FAE4-2072-4F41-A38C-E81538DF20D0}" type="pres">
      <dgm:prSet presAssocID="{F65985E4-DA91-4E89-B5CC-A2863A354EFA}" presName="space" presStyleCnt="0"/>
      <dgm:spPr/>
    </dgm:pt>
    <dgm:pt modelId="{0F06FD18-1206-4F15-AF56-95959C27D35A}" type="pres">
      <dgm:prSet presAssocID="{F65985E4-DA91-4E89-B5CC-A2863A354EFA}" presName="rect1" presStyleLbl="alignAcc1" presStyleIdx="0" presStyleCnt="1" custLinFactNeighborX="481" custLinFactNeighborY="0"/>
      <dgm:spPr/>
    </dgm:pt>
    <dgm:pt modelId="{7C5DE0C5-6D1A-4B3B-B13A-B437FD6E7EA0}" type="pres">
      <dgm:prSet presAssocID="{F65985E4-DA91-4E89-B5CC-A2863A354EFA}" presName="rect1ParTxNoCh" presStyleLbl="alignAcc1" presStyleIdx="0" presStyleCnt="1">
        <dgm:presLayoutVars>
          <dgm:chMax val="1"/>
          <dgm:bulletEnabled val="1"/>
        </dgm:presLayoutVars>
      </dgm:prSet>
      <dgm:spPr/>
    </dgm:pt>
  </dgm:ptLst>
  <dgm:cxnLst>
    <dgm:cxn modelId="{18061649-3216-43CD-BFCE-B9D55305EDA9}" type="presOf" srcId="{41A98E41-D9C0-4DEE-A32C-48359824B21A}" destId="{A3D7A8B7-3D21-4982-8F37-3BA162009A70}" srcOrd="0" destOrd="0" presId="urn:microsoft.com/office/officeart/2005/8/layout/target3"/>
    <dgm:cxn modelId="{593A4FAA-1DD3-4B5A-A4C5-1E3E1BF7E892}" type="presOf" srcId="{F65985E4-DA91-4E89-B5CC-A2863A354EFA}" destId="{0F06FD18-1206-4F15-AF56-95959C27D35A}" srcOrd="0" destOrd="0" presId="urn:microsoft.com/office/officeart/2005/8/layout/target3"/>
    <dgm:cxn modelId="{1CC329C2-87BC-465B-A48E-D868AF1AC934}" srcId="{41A98E41-D9C0-4DEE-A32C-48359824B21A}" destId="{F65985E4-DA91-4E89-B5CC-A2863A354EFA}" srcOrd="0" destOrd="0" parTransId="{0132512C-E445-402B-AC1F-564F762FA21A}" sibTransId="{72E48C31-EA43-4867-B61F-7EFCBE5540FD}"/>
    <dgm:cxn modelId="{FA3B65CD-D565-4E69-9BAB-2DBC5C2B2A36}" type="presOf" srcId="{F65985E4-DA91-4E89-B5CC-A2863A354EFA}" destId="{7C5DE0C5-6D1A-4B3B-B13A-B437FD6E7EA0}" srcOrd="1" destOrd="0" presId="urn:microsoft.com/office/officeart/2005/8/layout/target3"/>
    <dgm:cxn modelId="{C9372E5C-4FF4-4C28-9AA7-C1333C9414E0}" type="presParOf" srcId="{A3D7A8B7-3D21-4982-8F37-3BA162009A70}" destId="{57D9974E-55E8-489D-834E-A32C7AC6F2B5}" srcOrd="0" destOrd="0" presId="urn:microsoft.com/office/officeart/2005/8/layout/target3"/>
    <dgm:cxn modelId="{1F2CD09B-50DC-4E29-B420-E9F2D36F71FB}" type="presParOf" srcId="{A3D7A8B7-3D21-4982-8F37-3BA162009A70}" destId="{8528FAE4-2072-4F41-A38C-E81538DF20D0}" srcOrd="1" destOrd="0" presId="urn:microsoft.com/office/officeart/2005/8/layout/target3"/>
    <dgm:cxn modelId="{0B2F038F-7732-4371-A754-B66B3AF3EAA1}" type="presParOf" srcId="{A3D7A8B7-3D21-4982-8F37-3BA162009A70}" destId="{0F06FD18-1206-4F15-AF56-95959C27D35A}" srcOrd="2" destOrd="0" presId="urn:microsoft.com/office/officeart/2005/8/layout/target3"/>
    <dgm:cxn modelId="{14FD2EF5-A68E-4631-A86F-5107C8378EF3}" type="presParOf" srcId="{A3D7A8B7-3D21-4982-8F37-3BA162009A70}" destId="{7C5DE0C5-6D1A-4B3B-B13A-B437FD6E7EA0}" srcOrd="3"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9DFD17-73C2-4F48-9425-4FFC685929CA}">
      <dsp:nvSpPr>
        <dsp:cNvPr id="0" name=""/>
        <dsp:cNvSpPr/>
      </dsp:nvSpPr>
      <dsp:spPr>
        <a:xfrm>
          <a:off x="0" y="4796784"/>
          <a:ext cx="7823322" cy="1284701"/>
        </a:xfrm>
        <a:prstGeom prst="notchedRightArrow">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0819AB-8E66-4C45-8381-E56E2B3F5673}">
      <dsp:nvSpPr>
        <dsp:cNvPr id="0" name=""/>
        <dsp:cNvSpPr/>
      </dsp:nvSpPr>
      <dsp:spPr>
        <a:xfrm>
          <a:off x="23" y="131597"/>
          <a:ext cx="7913592" cy="4669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142240" numCol="1" spcCol="1270" anchor="b" anchorCtr="0">
          <a:noAutofit/>
        </a:bodyPr>
        <a:lstStyle/>
        <a:p>
          <a:pPr marL="0" lvl="0" indent="0" algn="just"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Physical activity assessment among students at public institutions is critical for improving their overall well-being </a:t>
          </a:r>
          <a:r>
            <a:rPr lang="en-IN" sz="2000" kern="1200" dirty="0">
              <a:latin typeface="Arial" panose="020B0604020202020204" pitchFamily="34" charset="0"/>
              <a:cs typeface="Arial" panose="020B0604020202020204" pitchFamily="34" charset="0"/>
            </a:rPr>
            <a:t>(Marquez et al.2020)</a:t>
          </a:r>
          <a:r>
            <a:rPr lang="en-US" sz="2000" kern="1200" dirty="0">
              <a:latin typeface="Arial" panose="020B0604020202020204" pitchFamily="34" charset="0"/>
              <a:cs typeface="Arial" panose="020B0604020202020204" pitchFamily="34" charset="0"/>
            </a:rPr>
            <a:t>. </a:t>
          </a:r>
        </a:p>
        <a:p>
          <a:pPr marL="0" lvl="0" indent="0" algn="just"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This research investigates student motives for physical exercise, providing health insights and solutions despite shifting schedules and academic expectations.</a:t>
          </a:r>
        </a:p>
        <a:p>
          <a:pPr marL="0" lvl="0" indent="0" algn="just"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Learning about social, environmental, and psychological variables helps public universities, politicians, and health professionals develop specific solutions for youth and improve health.</a:t>
          </a:r>
          <a:endParaRPr lang="en-IN" sz="2000" kern="1200" dirty="0">
            <a:latin typeface="Arial" panose="020B0604020202020204" pitchFamily="34" charset="0"/>
            <a:cs typeface="Arial" panose="020B0604020202020204" pitchFamily="34" charset="0"/>
          </a:endParaRPr>
        </a:p>
      </dsp:txBody>
      <dsp:txXfrm>
        <a:off x="23" y="131597"/>
        <a:ext cx="7913592" cy="4669535"/>
      </dsp:txXfrm>
    </dsp:sp>
    <dsp:sp modelId="{61A05A91-09B1-4100-AFF8-2C0F4BBD6277}">
      <dsp:nvSpPr>
        <dsp:cNvPr id="0" name=""/>
        <dsp:cNvSpPr/>
      </dsp:nvSpPr>
      <dsp:spPr>
        <a:xfrm>
          <a:off x="3167599" y="5105450"/>
          <a:ext cx="489991" cy="436139"/>
        </a:xfrm>
        <a:prstGeom prst="ellips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0B63EC-91EE-4F85-8B91-1DF77471C625}">
      <dsp:nvSpPr>
        <dsp:cNvPr id="0" name=""/>
        <dsp:cNvSpPr/>
      </dsp:nvSpPr>
      <dsp:spPr>
        <a:xfrm>
          <a:off x="0" y="0"/>
          <a:ext cx="11625942" cy="5139225"/>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Physical exercise among students at public institutions is a significant source of concern across the globe. According to </a:t>
          </a:r>
          <a:r>
            <a:rPr lang="en-IN" sz="2000" kern="1200" dirty="0" err="1">
              <a:latin typeface="Arial" panose="020B0604020202020204" pitchFamily="34" charset="0"/>
              <a:cs typeface="Arial" panose="020B0604020202020204" pitchFamily="34" charset="0"/>
            </a:rPr>
            <a:t>Grasdalsmoen</a:t>
          </a:r>
          <a:r>
            <a:rPr lang="en-IN" sz="2000" kern="1200" dirty="0">
              <a:latin typeface="Arial" panose="020B0604020202020204" pitchFamily="34" charset="0"/>
              <a:cs typeface="Arial" panose="020B0604020202020204" pitchFamily="34" charset="0"/>
            </a:rPr>
            <a:t> et al. (2020)</a:t>
          </a:r>
          <a:r>
            <a:rPr lang="en-US" sz="2000" kern="1200" dirty="0">
              <a:latin typeface="Arial" panose="020B0604020202020204" pitchFamily="34" charset="0"/>
              <a:cs typeface="Arial" panose="020B0604020202020204" pitchFamily="34" charset="0"/>
            </a:rPr>
            <a:t>, most university students still need to reach prescribed physical activity levels. </a:t>
          </a:r>
        </a:p>
        <a:p>
          <a:pPr marL="0" lvl="0" indent="0" algn="just"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According to </a:t>
          </a:r>
          <a:r>
            <a:rPr lang="nl-NL" sz="2000" kern="1200" dirty="0">
              <a:latin typeface="Arial" panose="020B0604020202020204" pitchFamily="34" charset="0"/>
              <a:cs typeface="Arial" panose="020B0604020202020204" pitchFamily="34" charset="0"/>
            </a:rPr>
            <a:t>van Sluijs et al. (2021)</a:t>
          </a:r>
          <a:r>
            <a:rPr lang="en-US" sz="2000" kern="1200" dirty="0">
              <a:latin typeface="Arial" panose="020B0604020202020204" pitchFamily="34" charset="0"/>
              <a:cs typeface="Arial" panose="020B0604020202020204" pitchFamily="34" charset="0"/>
            </a:rPr>
            <a:t> around 81% of teenagers aged 11-17 years old, which includes university students, need to reach the minimum recommended levels of physical exercise. </a:t>
          </a:r>
        </a:p>
        <a:p>
          <a:pPr marL="0" lvl="0" indent="0" algn="just"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Furthermore, many students' levels of physical activity drop down as they adjust to life at college. University students are less active than they were in high school, according to research by </a:t>
          </a:r>
          <a:r>
            <a:rPr lang="en-IN" sz="2000" kern="1200" dirty="0">
              <a:latin typeface="Arial" panose="020B0604020202020204" pitchFamily="34" charset="0"/>
              <a:cs typeface="Arial" panose="020B0604020202020204" pitchFamily="34" charset="0"/>
            </a:rPr>
            <a:t>(Jeong and So 2020)</a:t>
          </a:r>
          <a:r>
            <a:rPr lang="en-US" sz="2000" kern="1200" dirty="0">
              <a:latin typeface="Arial" panose="020B0604020202020204" pitchFamily="34" charset="0"/>
              <a:cs typeface="Arial" panose="020B0604020202020204" pitchFamily="34" charset="0"/>
            </a:rPr>
            <a:t>. Academic stress, restricted access to recreational facilities, and changes in daily routines contribute to this decrease.</a:t>
          </a:r>
          <a:endParaRPr lang="en-IN" sz="2000" kern="1200" dirty="0">
            <a:latin typeface="Arial" panose="020B0604020202020204" pitchFamily="34" charset="0"/>
            <a:cs typeface="Arial" panose="020B0604020202020204" pitchFamily="34" charset="0"/>
          </a:endParaRPr>
        </a:p>
      </dsp:txBody>
      <dsp:txXfrm>
        <a:off x="250876" y="250876"/>
        <a:ext cx="11124190" cy="46374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4743B3-0B4C-4273-A40A-C9E40EB6C445}">
      <dsp:nvSpPr>
        <dsp:cNvPr id="0" name=""/>
        <dsp:cNvSpPr/>
      </dsp:nvSpPr>
      <dsp:spPr>
        <a:xfrm>
          <a:off x="0" y="1925"/>
          <a:ext cx="7491089" cy="6061670"/>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According to Sport England's Active Lives study, 64.8% of students are active, meeting the requirement of at least 150 minutes of moderate-intensity physical activity per week (UK active research institute, 2020). </a:t>
          </a:r>
          <a:endParaRPr lang="en-IN" sz="2000" kern="1200" dirty="0">
            <a:latin typeface="Arial" panose="020B0604020202020204" pitchFamily="34" charset="0"/>
            <a:cs typeface="Arial" panose="020B0604020202020204" pitchFamily="34" charset="0"/>
          </a:endParaRPr>
        </a:p>
        <a:p>
          <a:pPr marL="0" lvl="0" indent="0" algn="just"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Twenty-five per cent to fifty per cent of students are deemed inactive because they participate in physical activity for less than thirty minutes each week. </a:t>
          </a:r>
        </a:p>
        <a:p>
          <a:pPr marL="0" lvl="0" indent="0" algn="just"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When 2019/2020 student activity levels are compared to the national Active Lives statistics for 16-24 and 25-34 year-olds, the student population is found to be less active (64.8% vs. 67.1% and 74.1%, respectively) and more inactive (25.6% vs. 16.5% and 21.0%). Both belong to the "fairly active" category.</a:t>
          </a:r>
          <a:endParaRPr lang="en-IN" sz="2000" kern="1200" dirty="0">
            <a:latin typeface="Arial" panose="020B0604020202020204" pitchFamily="34" charset="0"/>
            <a:cs typeface="Arial" panose="020B0604020202020204" pitchFamily="34" charset="0"/>
          </a:endParaRPr>
        </a:p>
      </dsp:txBody>
      <dsp:txXfrm>
        <a:off x="0" y="1925"/>
        <a:ext cx="7491089" cy="60616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D70F6-B7E4-48D7-BBE5-344B2B67B766}">
      <dsp:nvSpPr>
        <dsp:cNvPr id="0" name=""/>
        <dsp:cNvSpPr/>
      </dsp:nvSpPr>
      <dsp:spPr>
        <a:xfrm>
          <a:off x="56" y="89315"/>
          <a:ext cx="5425847" cy="760905"/>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150000"/>
            </a:lnSpc>
            <a:spcBef>
              <a:spcPct val="0"/>
            </a:spcBef>
            <a:spcAft>
              <a:spcPct val="35000"/>
            </a:spcAft>
            <a:buNone/>
          </a:pPr>
          <a:r>
            <a:rPr lang="en-US" sz="2000" b="1" kern="1200" dirty="0">
              <a:latin typeface="Arial" panose="020B0604020202020204" pitchFamily="34" charset="0"/>
              <a:cs typeface="Arial" panose="020B0604020202020204" pitchFamily="34" charset="0"/>
            </a:rPr>
            <a:t>Aim</a:t>
          </a:r>
          <a:r>
            <a:rPr lang="en-IN" sz="2000" b="1" kern="1200" dirty="0">
              <a:latin typeface="Arial" panose="020B0604020202020204" pitchFamily="34" charset="0"/>
              <a:cs typeface="Arial" panose="020B0604020202020204" pitchFamily="34" charset="0"/>
            </a:rPr>
            <a:t> </a:t>
          </a:r>
        </a:p>
      </dsp:txBody>
      <dsp:txXfrm>
        <a:off x="56" y="89315"/>
        <a:ext cx="5425847" cy="760905"/>
      </dsp:txXfrm>
    </dsp:sp>
    <dsp:sp modelId="{6AFCD35F-8055-4ECC-9AB7-9F843EB69A48}">
      <dsp:nvSpPr>
        <dsp:cNvPr id="0" name=""/>
        <dsp:cNvSpPr/>
      </dsp:nvSpPr>
      <dsp:spPr>
        <a:xfrm>
          <a:off x="2" y="908901"/>
          <a:ext cx="5425847" cy="4734942"/>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150000"/>
            </a:lnSpc>
            <a:spcBef>
              <a:spcPct val="0"/>
            </a:spcBef>
            <a:spcAft>
              <a:spcPct val="15000"/>
            </a:spcAft>
            <a:buChar char="•"/>
          </a:pPr>
          <a:r>
            <a:rPr lang="en-IN" sz="2400" kern="1200" dirty="0">
              <a:latin typeface="Arial" panose="020B0604020202020204" pitchFamily="34" charset="0"/>
              <a:cs typeface="Arial" panose="020B0604020202020204" pitchFamily="34" charset="0"/>
            </a:rPr>
            <a:t>The aim of the research work is to examine the </a:t>
          </a:r>
          <a:r>
            <a:rPr lang="en-US" sz="2400" kern="1200" dirty="0">
              <a:latin typeface="Arial" panose="020B0604020202020204" pitchFamily="34" charset="0"/>
              <a:cs typeface="Arial" panose="020B0604020202020204" pitchFamily="34" charset="0"/>
            </a:rPr>
            <a:t>prevalence of physical activity among students in a public university.</a:t>
          </a:r>
          <a:br>
            <a:rPr lang="en-IN" sz="2800" kern="1200" dirty="0">
              <a:latin typeface="Arial" panose="020B0604020202020204" pitchFamily="34" charset="0"/>
              <a:cs typeface="Arial" panose="020B0604020202020204" pitchFamily="34" charset="0"/>
            </a:rPr>
          </a:br>
          <a:endParaRPr lang="en-IN" sz="2800" kern="1200" dirty="0">
            <a:latin typeface="Arial" panose="020B0604020202020204" pitchFamily="34" charset="0"/>
            <a:cs typeface="Arial" panose="020B0604020202020204" pitchFamily="34" charset="0"/>
          </a:endParaRPr>
        </a:p>
      </dsp:txBody>
      <dsp:txXfrm>
        <a:off x="2" y="908901"/>
        <a:ext cx="5425847" cy="4734942"/>
      </dsp:txXfrm>
    </dsp:sp>
    <dsp:sp modelId="{5F5093B7-7948-4892-A56D-C42C3F631E13}">
      <dsp:nvSpPr>
        <dsp:cNvPr id="0" name=""/>
        <dsp:cNvSpPr/>
      </dsp:nvSpPr>
      <dsp:spPr>
        <a:xfrm>
          <a:off x="6185577" y="0"/>
          <a:ext cx="5425847" cy="793825"/>
        </a:xfrm>
        <a:prstGeom prst="rect">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150000"/>
            </a:lnSpc>
            <a:spcBef>
              <a:spcPct val="0"/>
            </a:spcBef>
            <a:spcAft>
              <a:spcPct val="35000"/>
            </a:spcAft>
            <a:buNone/>
          </a:pPr>
          <a:r>
            <a:rPr lang="en-IN" sz="2000" b="1" kern="1200" dirty="0">
              <a:latin typeface="Arial" panose="020B0604020202020204" pitchFamily="34" charset="0"/>
              <a:cs typeface="Arial" panose="020B0604020202020204" pitchFamily="34" charset="0"/>
            </a:rPr>
            <a:t>Research Objectives</a:t>
          </a:r>
        </a:p>
      </dsp:txBody>
      <dsp:txXfrm>
        <a:off x="6185577" y="0"/>
        <a:ext cx="5425847" cy="793825"/>
      </dsp:txXfrm>
    </dsp:sp>
    <dsp:sp modelId="{1383113F-F255-479F-94D5-1084538F83D7}">
      <dsp:nvSpPr>
        <dsp:cNvPr id="0" name=""/>
        <dsp:cNvSpPr/>
      </dsp:nvSpPr>
      <dsp:spPr>
        <a:xfrm>
          <a:off x="6185577" y="838417"/>
          <a:ext cx="5425847" cy="4939796"/>
        </a:xfrm>
        <a:prstGeom prst="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l" defTabSz="889000">
            <a:lnSpc>
              <a:spcPct val="150000"/>
            </a:lnSpc>
            <a:spcBef>
              <a:spcPct val="0"/>
            </a:spcBef>
            <a:spcAft>
              <a:spcPct val="15000"/>
            </a:spcAft>
            <a:buChar char="•"/>
          </a:pPr>
          <a:r>
            <a:rPr lang="en-US" sz="2000" b="0" i="0" kern="1200" dirty="0">
              <a:latin typeface="Arial" panose="020B0604020202020204" pitchFamily="34" charset="0"/>
              <a:cs typeface="Arial" panose="020B0604020202020204" pitchFamily="34" charset="0"/>
            </a:rPr>
            <a:t>To determine the current prevalence and patterns of physical activity among pupils in a public university.</a:t>
          </a:r>
          <a:endParaRPr lang="en-IN" sz="2000" kern="1200" dirty="0">
            <a:latin typeface="Arial" panose="020B0604020202020204" pitchFamily="34" charset="0"/>
            <a:cs typeface="Arial" panose="020B0604020202020204" pitchFamily="34" charset="0"/>
          </a:endParaRPr>
        </a:p>
        <a:p>
          <a:pPr marL="228600" lvl="1" indent="-228600" algn="l" defTabSz="889000">
            <a:lnSpc>
              <a:spcPct val="150000"/>
            </a:lnSpc>
            <a:spcBef>
              <a:spcPct val="0"/>
            </a:spcBef>
            <a:spcAft>
              <a:spcPct val="15000"/>
            </a:spcAft>
            <a:buChar char="•"/>
          </a:pPr>
          <a:r>
            <a:rPr lang="en-US" sz="2000" b="0" i="0" kern="1200" dirty="0">
              <a:latin typeface="Arial" panose="020B0604020202020204" pitchFamily="34" charset="0"/>
              <a:cs typeface="Arial" panose="020B0604020202020204" pitchFamily="34" charset="0"/>
            </a:rPr>
            <a:t>To identify the barriers and challenges that hinder students' participation in physical activities within the university setting.</a:t>
          </a:r>
          <a:endParaRPr lang="en-IN" sz="2000" kern="1200" dirty="0">
            <a:latin typeface="Arial" panose="020B0604020202020204" pitchFamily="34" charset="0"/>
            <a:cs typeface="Arial" panose="020B0604020202020204" pitchFamily="34" charset="0"/>
          </a:endParaRPr>
        </a:p>
        <a:p>
          <a:pPr marL="228600" lvl="1" indent="-228600" algn="l" defTabSz="889000">
            <a:lnSpc>
              <a:spcPct val="150000"/>
            </a:lnSpc>
            <a:spcBef>
              <a:spcPct val="0"/>
            </a:spcBef>
            <a:spcAft>
              <a:spcPct val="15000"/>
            </a:spcAft>
            <a:buChar char="•"/>
          </a:pPr>
          <a:r>
            <a:rPr lang="en-US" sz="2000" b="0" i="0" kern="1200" dirty="0">
              <a:latin typeface="Arial" panose="020B0604020202020204" pitchFamily="34" charset="0"/>
              <a:cs typeface="Arial" panose="020B0604020202020204" pitchFamily="34" charset="0"/>
            </a:rPr>
            <a:t>To develop evidence-based strategies and recommendations for promoting physical activity and overcoming the identified challenges among students in the university.</a:t>
          </a:r>
          <a:endParaRPr lang="en-IN" sz="2000" kern="1200" dirty="0">
            <a:latin typeface="Arial" panose="020B0604020202020204" pitchFamily="34" charset="0"/>
            <a:cs typeface="Arial" panose="020B0604020202020204" pitchFamily="34" charset="0"/>
          </a:endParaRPr>
        </a:p>
      </dsp:txBody>
      <dsp:txXfrm>
        <a:off x="6185577" y="838417"/>
        <a:ext cx="5425847" cy="493979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DD2C6A-E14A-4E68-8B19-6007F8373C10}">
      <dsp:nvSpPr>
        <dsp:cNvPr id="0" name=""/>
        <dsp:cNvSpPr/>
      </dsp:nvSpPr>
      <dsp:spPr>
        <a:xfrm rot="5400000">
          <a:off x="5700734" y="-967621"/>
          <a:ext cx="4208294" cy="7345770"/>
        </a:xfrm>
        <a:prstGeom prst="round2SameRect">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just" defTabSz="889000">
            <a:lnSpc>
              <a:spcPct val="150000"/>
            </a:lnSpc>
            <a:spcBef>
              <a:spcPct val="0"/>
            </a:spcBef>
            <a:spcAft>
              <a:spcPct val="15000"/>
            </a:spcAft>
            <a:buChar char="•"/>
          </a:pPr>
          <a:r>
            <a:rPr lang="en-US" sz="2000" b="0" i="0" kern="1200" dirty="0">
              <a:latin typeface="Arial" panose="020B0604020202020204" pitchFamily="34" charset="0"/>
              <a:cs typeface="Arial" panose="020B0604020202020204" pitchFamily="34" charset="0"/>
            </a:rPr>
            <a:t>What is current prevalence and patterns of physical activity among students in a public university ?</a:t>
          </a:r>
          <a:endParaRPr lang="en-IN" sz="2000" kern="1200" dirty="0">
            <a:latin typeface="Arial" panose="020B0604020202020204" pitchFamily="34" charset="0"/>
            <a:cs typeface="Arial" panose="020B0604020202020204" pitchFamily="34" charset="0"/>
          </a:endParaRPr>
        </a:p>
        <a:p>
          <a:pPr marL="228600" lvl="1" indent="-228600" algn="just" defTabSz="889000">
            <a:lnSpc>
              <a:spcPct val="150000"/>
            </a:lnSpc>
            <a:spcBef>
              <a:spcPct val="0"/>
            </a:spcBef>
            <a:spcAft>
              <a:spcPct val="15000"/>
            </a:spcAft>
            <a:buChar char="•"/>
          </a:pPr>
          <a:r>
            <a:rPr lang="en-US" sz="2000" b="0" i="0" kern="1200" dirty="0">
              <a:latin typeface="Arial" panose="020B0604020202020204" pitchFamily="34" charset="0"/>
              <a:cs typeface="Arial" panose="020B0604020202020204" pitchFamily="34" charset="0"/>
            </a:rPr>
            <a:t>What are the common obstacles and barriers that hinder students' participation in physical activities within the university setting?</a:t>
          </a:r>
          <a:endParaRPr lang="en-IN" sz="2000" kern="1200" dirty="0">
            <a:latin typeface="Arial" panose="020B0604020202020204" pitchFamily="34" charset="0"/>
            <a:cs typeface="Arial" panose="020B0604020202020204" pitchFamily="34" charset="0"/>
          </a:endParaRPr>
        </a:p>
        <a:p>
          <a:pPr marL="228600" lvl="1" indent="-228600" algn="just" defTabSz="889000">
            <a:lnSpc>
              <a:spcPct val="150000"/>
            </a:lnSpc>
            <a:spcBef>
              <a:spcPct val="0"/>
            </a:spcBef>
            <a:spcAft>
              <a:spcPct val="15000"/>
            </a:spcAft>
            <a:buChar char="•"/>
          </a:pPr>
          <a:r>
            <a:rPr lang="en-US" sz="2000" b="0" i="0" kern="1200" dirty="0">
              <a:latin typeface="Arial" panose="020B0604020202020204" pitchFamily="34" charset="0"/>
              <a:cs typeface="Arial" panose="020B0604020202020204" pitchFamily="34" charset="0"/>
            </a:rPr>
            <a:t>What is the most effective strategies and recommendations for promoting physical activity and overcoming the identified challenges among students in the university.</a:t>
          </a:r>
          <a:endParaRPr lang="en-IN" sz="2000" kern="1200" dirty="0">
            <a:latin typeface="Arial" panose="020B0604020202020204" pitchFamily="34" charset="0"/>
            <a:cs typeface="Arial" panose="020B0604020202020204" pitchFamily="34" charset="0"/>
          </a:endParaRPr>
        </a:p>
      </dsp:txBody>
      <dsp:txXfrm rot="-5400000">
        <a:off x="4131996" y="806549"/>
        <a:ext cx="7140338" cy="3797430"/>
      </dsp:txXfrm>
    </dsp:sp>
    <dsp:sp modelId="{B3450758-B2BB-4CE2-B5C2-6BF81B3FD7EC}">
      <dsp:nvSpPr>
        <dsp:cNvPr id="0" name=""/>
        <dsp:cNvSpPr/>
      </dsp:nvSpPr>
      <dsp:spPr>
        <a:xfrm>
          <a:off x="0" y="2571"/>
          <a:ext cx="4131996" cy="5260367"/>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150000"/>
            </a:lnSpc>
            <a:spcBef>
              <a:spcPct val="0"/>
            </a:spcBef>
            <a:spcAft>
              <a:spcPct val="35000"/>
            </a:spcAft>
            <a:buNone/>
          </a:pPr>
          <a:r>
            <a:rPr lang="en-IN" sz="4000" b="1" kern="1200" dirty="0">
              <a:latin typeface="Arial" panose="020B0604020202020204" pitchFamily="34" charset="0"/>
              <a:cs typeface="Arial" panose="020B0604020202020204" pitchFamily="34" charset="0"/>
            </a:rPr>
            <a:t>Research Questions</a:t>
          </a:r>
        </a:p>
      </dsp:txBody>
      <dsp:txXfrm>
        <a:off x="201707" y="204278"/>
        <a:ext cx="3728582" cy="48569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692FF3-5E31-4D06-B0C3-9D57CDAE2ADE}">
      <dsp:nvSpPr>
        <dsp:cNvPr id="0" name=""/>
        <dsp:cNvSpPr/>
      </dsp:nvSpPr>
      <dsp:spPr>
        <a:xfrm>
          <a:off x="0" y="296189"/>
          <a:ext cx="11233239" cy="1216800"/>
        </a:xfrm>
        <a:prstGeom prst="roundRect">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Cross-Sectional Study: </a:t>
          </a:r>
        </a:p>
      </dsp:txBody>
      <dsp:txXfrm>
        <a:off x="59399" y="355588"/>
        <a:ext cx="11114441" cy="1098002"/>
      </dsp:txXfrm>
    </dsp:sp>
    <dsp:sp modelId="{0985EE8A-F4C3-4303-BEE3-4C4807A3397B}">
      <dsp:nvSpPr>
        <dsp:cNvPr id="0" name=""/>
        <dsp:cNvSpPr/>
      </dsp:nvSpPr>
      <dsp:spPr>
        <a:xfrm>
          <a:off x="0" y="1512989"/>
          <a:ext cx="11233239" cy="4103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6655" tIns="25400" rIns="142240" bIns="25400" numCol="1" spcCol="1270" anchor="t" anchorCtr="0">
          <a:noAutofit/>
        </a:bodyPr>
        <a:lstStyle/>
        <a:p>
          <a:pPr marL="228600" lvl="1" indent="-228600" algn="just" defTabSz="889000">
            <a:lnSpc>
              <a:spcPct val="150000"/>
            </a:lnSpc>
            <a:spcBef>
              <a:spcPct val="0"/>
            </a:spcBef>
            <a:spcAft>
              <a:spcPct val="20000"/>
            </a:spcAft>
            <a:buChar char="•"/>
          </a:pPr>
          <a:r>
            <a:rPr lang="en-US" sz="2000" kern="1200" dirty="0">
              <a:latin typeface="Arial" panose="020B0604020202020204" pitchFamily="34" charset="0"/>
              <a:cs typeface="Arial" panose="020B0604020202020204" pitchFamily="34" charset="0"/>
            </a:rPr>
            <a:t> </a:t>
          </a:r>
          <a:r>
            <a:rPr lang="en-US" sz="2000" b="1" kern="1200" dirty="0">
              <a:latin typeface="Arial" panose="020B0604020202020204" pitchFamily="34" charset="0"/>
              <a:cs typeface="Arial" panose="020B0604020202020204" pitchFamily="34" charset="0"/>
            </a:rPr>
            <a:t>Definition:</a:t>
          </a:r>
          <a:r>
            <a:rPr lang="en-US" sz="2000" kern="1200" dirty="0">
              <a:latin typeface="Arial" panose="020B0604020202020204" pitchFamily="34" charset="0"/>
              <a:cs typeface="Arial" panose="020B0604020202020204" pitchFamily="34" charset="0"/>
            </a:rPr>
            <a:t> A cross-sectional study's goal is to create a picture of a population by collecting data on them at a certain point in time and assessing it for a range of traits and relationships.</a:t>
          </a:r>
        </a:p>
        <a:p>
          <a:pPr marL="228600" lvl="1" indent="-228600" algn="just" defTabSz="889000">
            <a:lnSpc>
              <a:spcPct val="150000"/>
            </a:lnSpc>
            <a:spcBef>
              <a:spcPct val="0"/>
            </a:spcBef>
            <a:spcAft>
              <a:spcPct val="20000"/>
            </a:spcAft>
            <a:buChar char="•"/>
          </a:pPr>
          <a:r>
            <a:rPr lang="en-US" sz="2000" b="1" kern="1200" dirty="0">
              <a:latin typeface="Arial" panose="020B0604020202020204" pitchFamily="34" charset="0"/>
              <a:cs typeface="Arial" panose="020B0604020202020204" pitchFamily="34" charset="0"/>
            </a:rPr>
            <a:t>Strengths:</a:t>
          </a:r>
          <a:r>
            <a:rPr lang="en-US" sz="2000" kern="1200" dirty="0">
              <a:latin typeface="Arial" panose="020B0604020202020204" pitchFamily="34" charset="0"/>
              <a:cs typeface="Arial" panose="020B0604020202020204" pitchFamily="34" charset="0"/>
            </a:rPr>
            <a:t> Cross-sectional research is more efficient, less expensive, and quicker in generating hypotheses than longitudinal studies </a:t>
          </a:r>
          <a:r>
            <a:rPr lang="en-IN" sz="2000" kern="1200" dirty="0">
              <a:latin typeface="Arial" panose="020B0604020202020204" pitchFamily="34" charset="0"/>
              <a:cs typeface="Arial" panose="020B0604020202020204" pitchFamily="34" charset="0"/>
            </a:rPr>
            <a:t>(</a:t>
          </a:r>
          <a:r>
            <a:rPr lang="en-IN" sz="2000" kern="1200" dirty="0" err="1">
              <a:latin typeface="Arial" panose="020B0604020202020204" pitchFamily="34" charset="0"/>
              <a:cs typeface="Arial" panose="020B0604020202020204" pitchFamily="34" charset="0"/>
            </a:rPr>
            <a:t>Shawaqfeh</a:t>
          </a:r>
          <a:r>
            <a:rPr lang="en-IN" sz="2000" kern="1200" dirty="0">
              <a:latin typeface="Arial" panose="020B0604020202020204" pitchFamily="34" charset="0"/>
              <a:cs typeface="Arial" panose="020B0604020202020204" pitchFamily="34" charset="0"/>
            </a:rPr>
            <a:t> et al</a:t>
          </a:r>
          <a:r>
            <a:rPr lang="en-US" sz="2000" kern="1200" dirty="0">
              <a:latin typeface="Arial" panose="020B0604020202020204" pitchFamily="34" charset="0"/>
              <a:cs typeface="Arial" panose="020B0604020202020204" pitchFamily="34" charset="0"/>
            </a:rPr>
            <a:t>.</a:t>
          </a:r>
          <a:r>
            <a:rPr lang="en-IN" sz="2000" kern="1200" dirty="0">
              <a:latin typeface="Arial" panose="020B0604020202020204" pitchFamily="34" charset="0"/>
              <a:cs typeface="Arial" panose="020B0604020202020204" pitchFamily="34" charset="0"/>
            </a:rPr>
            <a:t> 2020)</a:t>
          </a:r>
          <a:r>
            <a:rPr lang="en-US" sz="2000" kern="1200" dirty="0">
              <a:latin typeface="Arial" panose="020B0604020202020204" pitchFamily="34" charset="0"/>
              <a:cs typeface="Arial" panose="020B0604020202020204" pitchFamily="34" charset="0"/>
            </a:rPr>
            <a:t>. They can help to spot trends, </a:t>
          </a:r>
          <a:r>
            <a:rPr lang="en-US" sz="2000" kern="1200" dirty="0" err="1">
              <a:latin typeface="Arial" panose="020B0604020202020204" pitchFamily="34" charset="0"/>
              <a:cs typeface="Arial" panose="020B0604020202020204" pitchFamily="34" charset="0"/>
            </a:rPr>
            <a:t>analyse</a:t>
          </a:r>
          <a:r>
            <a:rPr lang="en-US" sz="2000" kern="1200" dirty="0">
              <a:latin typeface="Arial" panose="020B0604020202020204" pitchFamily="34" charset="0"/>
              <a:cs typeface="Arial" panose="020B0604020202020204" pitchFamily="34" charset="0"/>
            </a:rPr>
            <a:t> policy choices, and plan solutions.</a:t>
          </a:r>
        </a:p>
        <a:p>
          <a:pPr marL="228600" lvl="1" indent="-228600" algn="just" defTabSz="889000">
            <a:lnSpc>
              <a:spcPct val="150000"/>
            </a:lnSpc>
            <a:spcBef>
              <a:spcPct val="0"/>
            </a:spcBef>
            <a:spcAft>
              <a:spcPct val="20000"/>
            </a:spcAft>
            <a:buChar char="•"/>
          </a:pPr>
          <a:r>
            <a:rPr lang="en-US" sz="2000" b="1" kern="1200" dirty="0">
              <a:latin typeface="Arial" panose="020B0604020202020204" pitchFamily="34" charset="0"/>
              <a:cs typeface="Arial" panose="020B0604020202020204" pitchFamily="34" charset="0"/>
            </a:rPr>
            <a:t>Limitations:</a:t>
          </a:r>
          <a:r>
            <a:rPr lang="en-US" sz="2000" kern="1200" dirty="0">
              <a:latin typeface="Arial" panose="020B0604020202020204" pitchFamily="34" charset="0"/>
              <a:cs typeface="Arial" panose="020B0604020202020204" pitchFamily="34" charset="0"/>
            </a:rPr>
            <a:t> These studies run the risk of selection bias and confounding variables since they only provide a snapshot and do not track changes over time. They do not always account for seasonal or long-term changes, and they only give a limited amount of temporal information overall.</a:t>
          </a:r>
        </a:p>
      </dsp:txBody>
      <dsp:txXfrm>
        <a:off x="0" y="1512989"/>
        <a:ext cx="11233239" cy="41037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1D733B-C146-457E-935F-6C2B0C7AF9C2}">
      <dsp:nvSpPr>
        <dsp:cNvPr id="0" name=""/>
        <dsp:cNvSpPr/>
      </dsp:nvSpPr>
      <dsp:spPr>
        <a:xfrm>
          <a:off x="1783156" y="0"/>
          <a:ext cx="6196883" cy="5579410"/>
        </a:xfrm>
        <a:prstGeom prst="triangl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5604B7-83C2-4513-B3AE-510DC5590182}">
      <dsp:nvSpPr>
        <dsp:cNvPr id="0" name=""/>
        <dsp:cNvSpPr/>
      </dsp:nvSpPr>
      <dsp:spPr>
        <a:xfrm>
          <a:off x="3381303" y="558194"/>
          <a:ext cx="6627206" cy="4004790"/>
        </a:xfrm>
        <a:prstGeom prst="round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 The research will involve a varied range of participants, including university students. These students will differ in terms of academic majors, academic years, and socioeconomic backgrounds </a:t>
          </a:r>
          <a:r>
            <a:rPr lang="en-IN" sz="2000" kern="1200" dirty="0">
              <a:latin typeface="Arial" panose="020B0604020202020204" pitchFamily="34" charset="0"/>
              <a:cs typeface="Arial" panose="020B0604020202020204" pitchFamily="34" charset="0"/>
            </a:rPr>
            <a:t>(</a:t>
          </a:r>
          <a:r>
            <a:rPr lang="en-IN" sz="2000" kern="1200" dirty="0" err="1">
              <a:latin typeface="Arial" panose="020B0604020202020204" pitchFamily="34" charset="0"/>
              <a:cs typeface="Arial" panose="020B0604020202020204" pitchFamily="34" charset="0"/>
            </a:rPr>
            <a:t>Zawacki</a:t>
          </a:r>
          <a:r>
            <a:rPr lang="en-IN" sz="2000" kern="1200" dirty="0">
              <a:latin typeface="Arial" panose="020B0604020202020204" pitchFamily="34" charset="0"/>
              <a:cs typeface="Arial" panose="020B0604020202020204" pitchFamily="34" charset="0"/>
            </a:rPr>
            <a:t>-Richter et al. 2020)</a:t>
          </a:r>
          <a:r>
            <a:rPr lang="en-US" sz="2000" kern="1200" dirty="0">
              <a:latin typeface="Arial" panose="020B0604020202020204" pitchFamily="34" charset="0"/>
              <a:cs typeface="Arial" panose="020B0604020202020204" pitchFamily="34" charset="0"/>
            </a:rPr>
            <a:t>. This diversified representation will thoroughly evaluate physical activity prevalence and related characteristics among students, increasing the study's validity and relevance.</a:t>
          </a:r>
          <a:endParaRPr lang="en-IN" sz="2000" kern="1200" dirty="0">
            <a:latin typeface="Arial" panose="020B0604020202020204" pitchFamily="34" charset="0"/>
            <a:cs typeface="Arial" panose="020B0604020202020204" pitchFamily="34" charset="0"/>
          </a:endParaRPr>
        </a:p>
      </dsp:txBody>
      <dsp:txXfrm>
        <a:off x="3576801" y="753692"/>
        <a:ext cx="6236210" cy="36137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8C7AF7-6043-48DE-88B9-325053124FD6}">
      <dsp:nvSpPr>
        <dsp:cNvPr id="0" name=""/>
        <dsp:cNvSpPr/>
      </dsp:nvSpPr>
      <dsp:spPr>
        <a:xfrm>
          <a:off x="0" y="2539"/>
          <a:ext cx="1178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BB1A94-E00B-4FD4-9E42-493174317DD6}">
      <dsp:nvSpPr>
        <dsp:cNvPr id="0" name=""/>
        <dsp:cNvSpPr/>
      </dsp:nvSpPr>
      <dsp:spPr>
        <a:xfrm>
          <a:off x="0" y="2539"/>
          <a:ext cx="11785600" cy="1881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The ethical implications of this research work are essential at every phase. Ethical research requires informed consent from participants, who will be notified of the study's aims, methodology, risks, and rewards. They will be informed that their participation is voluntary and that they may withdraw at any time.
</a:t>
          </a:r>
          <a:endParaRPr lang="en-IN" sz="2000" kern="1200" dirty="0">
            <a:latin typeface="Arial" panose="020B0604020202020204" pitchFamily="34" charset="0"/>
            <a:cs typeface="Arial" panose="020B0604020202020204" pitchFamily="34" charset="0"/>
          </a:endParaRPr>
        </a:p>
      </dsp:txBody>
      <dsp:txXfrm>
        <a:off x="0" y="2539"/>
        <a:ext cx="11785600" cy="1881608"/>
      </dsp:txXfrm>
    </dsp:sp>
    <dsp:sp modelId="{0BC344EE-10C2-4D9F-B371-466F54E28312}">
      <dsp:nvSpPr>
        <dsp:cNvPr id="0" name=""/>
        <dsp:cNvSpPr/>
      </dsp:nvSpPr>
      <dsp:spPr>
        <a:xfrm>
          <a:off x="0" y="1884147"/>
          <a:ext cx="1178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7FB240-F9C6-412C-A49F-B99135829A53}">
      <dsp:nvSpPr>
        <dsp:cNvPr id="0" name=""/>
        <dsp:cNvSpPr/>
      </dsp:nvSpPr>
      <dsp:spPr>
        <a:xfrm>
          <a:off x="0" y="1884147"/>
          <a:ext cx="11785600" cy="1660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Maintaining the privacy of one's data is of the highest significance. To ensure the confidentiality of the participants, no identifying information will be shared. To protect individual privacy, data reporting will be done anonymously.</a:t>
          </a:r>
          <a:endParaRPr lang="en-IN" sz="2000" kern="1200" dirty="0">
            <a:latin typeface="Arial" panose="020B0604020202020204" pitchFamily="34" charset="0"/>
            <a:cs typeface="Arial" panose="020B0604020202020204" pitchFamily="34" charset="0"/>
          </a:endParaRPr>
        </a:p>
      </dsp:txBody>
      <dsp:txXfrm>
        <a:off x="0" y="1884147"/>
        <a:ext cx="11785600" cy="1660437"/>
      </dsp:txXfrm>
    </dsp:sp>
    <dsp:sp modelId="{1007CC19-79F3-4392-BF98-E6BBE7234055}">
      <dsp:nvSpPr>
        <dsp:cNvPr id="0" name=""/>
        <dsp:cNvSpPr/>
      </dsp:nvSpPr>
      <dsp:spPr>
        <a:xfrm>
          <a:off x="0" y="3544584"/>
          <a:ext cx="1178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D20E34-8A83-483E-8000-EDD9470D5DB9}">
      <dsp:nvSpPr>
        <dsp:cNvPr id="0" name=""/>
        <dsp:cNvSpPr/>
      </dsp:nvSpPr>
      <dsp:spPr>
        <a:xfrm>
          <a:off x="0" y="3544584"/>
          <a:ext cx="11785600" cy="21061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The study will seek permission from the university's Institutional Review Board (IRB) or ethics committee to ensure high ethical standards </a:t>
          </a:r>
          <a:r>
            <a:rPr lang="en-IN" sz="2000" kern="1200" dirty="0">
              <a:latin typeface="Arial" panose="020B0604020202020204" pitchFamily="34" charset="0"/>
              <a:cs typeface="Arial" panose="020B0604020202020204" pitchFamily="34" charset="0"/>
            </a:rPr>
            <a:t>(</a:t>
          </a:r>
          <a:r>
            <a:rPr lang="en-IN" sz="2000" kern="1200" dirty="0" err="1">
              <a:latin typeface="Arial" panose="020B0604020202020204" pitchFamily="34" charset="0"/>
              <a:cs typeface="Arial" panose="020B0604020202020204" pitchFamily="34" charset="0"/>
            </a:rPr>
            <a:t>Falb</a:t>
          </a:r>
          <a:r>
            <a:rPr lang="en-IN" sz="2000" kern="1200" dirty="0">
              <a:latin typeface="Arial" panose="020B0604020202020204" pitchFamily="34" charset="0"/>
              <a:cs typeface="Arial" panose="020B0604020202020204" pitchFamily="34" charset="0"/>
            </a:rPr>
            <a:t> et al., 2019)</a:t>
          </a:r>
          <a:r>
            <a:rPr lang="en-US" sz="2000" kern="1200" dirty="0">
              <a:latin typeface="Arial" panose="020B0604020202020204" pitchFamily="34" charset="0"/>
              <a:cs typeface="Arial" panose="020B0604020202020204" pitchFamily="34" charset="0"/>
            </a:rPr>
            <a:t>. This monitoring ensures that research respects and preserves the rights, well-being, and moral standards of all participants.</a:t>
          </a:r>
          <a:endParaRPr lang="en-IN" sz="2000" kern="1200" dirty="0">
            <a:latin typeface="Arial" panose="020B0604020202020204" pitchFamily="34" charset="0"/>
            <a:cs typeface="Arial" panose="020B0604020202020204" pitchFamily="34" charset="0"/>
          </a:endParaRPr>
        </a:p>
      </dsp:txBody>
      <dsp:txXfrm>
        <a:off x="0" y="3544584"/>
        <a:ext cx="11785600" cy="210619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D9974E-55E8-489D-834E-A32C7AC6F2B5}">
      <dsp:nvSpPr>
        <dsp:cNvPr id="0" name=""/>
        <dsp:cNvSpPr/>
      </dsp:nvSpPr>
      <dsp:spPr>
        <a:xfrm>
          <a:off x="0" y="0"/>
          <a:ext cx="5464625" cy="5464625"/>
        </a:xfrm>
        <a:prstGeom prst="pie">
          <a:avLst>
            <a:gd name="adj1" fmla="val 5400000"/>
            <a:gd name="adj2" fmla="val 1620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06FD18-1206-4F15-AF56-95959C27D35A}">
      <dsp:nvSpPr>
        <dsp:cNvPr id="0" name=""/>
        <dsp:cNvSpPr/>
      </dsp:nvSpPr>
      <dsp:spPr>
        <a:xfrm>
          <a:off x="2732312" y="0"/>
          <a:ext cx="8995229" cy="5464625"/>
        </a:xfrm>
        <a:prstGeom prst="rect">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just"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The results of this study might be used in numerous contexts. It will give an in-depth insight into the prevalence of physical activity among college pupils, their reasons, and the challenges that stand in their way </a:t>
          </a:r>
          <a:r>
            <a:rPr lang="en-IN" sz="2000" kern="1200" dirty="0">
              <a:latin typeface="Arial" panose="020B0604020202020204" pitchFamily="34" charset="0"/>
              <a:cs typeface="Arial" panose="020B0604020202020204" pitchFamily="34" charset="0"/>
            </a:rPr>
            <a:t>(Carballo-</a:t>
          </a:r>
          <a:r>
            <a:rPr lang="en-IN" sz="2000" kern="1200" dirty="0" err="1">
              <a:latin typeface="Arial" panose="020B0604020202020204" pitchFamily="34" charset="0"/>
              <a:cs typeface="Arial" panose="020B0604020202020204" pitchFamily="34" charset="0"/>
            </a:rPr>
            <a:t>Fazanes</a:t>
          </a:r>
          <a:r>
            <a:rPr lang="en-IN" sz="2000" kern="1200" dirty="0">
              <a:latin typeface="Arial" panose="020B0604020202020204" pitchFamily="34" charset="0"/>
              <a:cs typeface="Arial" panose="020B0604020202020204" pitchFamily="34" charset="0"/>
            </a:rPr>
            <a:t> et al., 2020)</a:t>
          </a:r>
          <a:r>
            <a:rPr lang="en-US" sz="2000" kern="1200" dirty="0">
              <a:latin typeface="Arial" panose="020B0604020202020204" pitchFamily="34" charset="0"/>
              <a:cs typeface="Arial" panose="020B0604020202020204" pitchFamily="34" charset="0"/>
            </a:rPr>
            <a:t>. </a:t>
          </a:r>
        </a:p>
        <a:p>
          <a:pPr marL="0" lvl="0" indent="0" algn="just"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The findings may contribute to establishing evidence-based policies that encourage a more active and health-conscious university community and influence targeted initiatives that promote physical activity and well-being on campus. </a:t>
          </a:r>
        </a:p>
        <a:p>
          <a:pPr marL="0" lvl="0" indent="0" algn="just" defTabSz="889000">
            <a:lnSpc>
              <a:spcPct val="150000"/>
            </a:lnSpc>
            <a:spcBef>
              <a:spcPct val="0"/>
            </a:spcBef>
            <a:spcAft>
              <a:spcPct val="35000"/>
            </a:spcAft>
            <a:buNone/>
          </a:pPr>
          <a:r>
            <a:rPr lang="en-US" sz="2000" kern="1200" dirty="0">
              <a:latin typeface="Arial" panose="020B0604020202020204" pitchFamily="34" charset="0"/>
              <a:cs typeface="Arial" panose="020B0604020202020204" pitchFamily="34" charset="0"/>
            </a:rPr>
            <a:t>The study aims to improve students' lives and academic performance at a public institution.</a:t>
          </a:r>
          <a:endParaRPr lang="en-IN" sz="2000" kern="1200" dirty="0">
            <a:latin typeface="Arial" panose="020B0604020202020204" pitchFamily="34" charset="0"/>
            <a:cs typeface="Arial" panose="020B0604020202020204" pitchFamily="34" charset="0"/>
          </a:endParaRPr>
        </a:p>
      </dsp:txBody>
      <dsp:txXfrm>
        <a:off x="2732312" y="0"/>
        <a:ext cx="8995229" cy="546462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target3">
  <dgm:title val=""/>
  <dgm:desc val=""/>
  <dgm:catLst>
    <dgm:cat type="relationship" pri="113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E7D588F9-FFBD-41BB-83C5-8ABE79B0EA67}" type="datetimeFigureOut">
              <a:rPr lang="en-IN" smtClean="0"/>
              <a:t>18-10-2023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823BDC4-C17F-43DC-BF81-751F028E759F}" type="slidenum">
              <a:rPr lang="en-IN" smtClean="0"/>
              <a:t>‹#›</a:t>
            </a:fld>
            <a:endParaRPr lang="en-IN"/>
          </a:p>
        </p:txBody>
      </p:sp>
    </p:spTree>
    <p:extLst>
      <p:ext uri="{BB962C8B-B14F-4D97-AF65-F5344CB8AC3E}">
        <p14:creationId xmlns:p14="http://schemas.microsoft.com/office/powerpoint/2010/main" val="388636188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D588F9-FFBD-41BB-83C5-8ABE79B0EA67}" type="datetimeFigureOut">
              <a:rPr lang="en-IN" smtClean="0"/>
              <a:t>18-10-2023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823BDC4-C17F-43DC-BF81-751F028E759F}" type="slidenum">
              <a:rPr lang="en-IN" smtClean="0"/>
              <a:t>‹#›</a:t>
            </a:fld>
            <a:endParaRPr lang="en-IN"/>
          </a:p>
        </p:txBody>
      </p:sp>
    </p:spTree>
    <p:extLst>
      <p:ext uri="{BB962C8B-B14F-4D97-AF65-F5344CB8AC3E}">
        <p14:creationId xmlns:p14="http://schemas.microsoft.com/office/powerpoint/2010/main" val="273101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E7D588F9-FFBD-41BB-83C5-8ABE79B0EA67}" type="datetimeFigureOut">
              <a:rPr lang="en-IN" smtClean="0"/>
              <a:t>18-10-2023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823BDC4-C17F-43DC-BF81-751F028E759F}" type="slidenum">
              <a:rPr lang="en-IN" smtClean="0"/>
              <a:t>‹#›</a:t>
            </a:fld>
            <a:endParaRPr lang="en-IN"/>
          </a:p>
        </p:txBody>
      </p:sp>
    </p:spTree>
    <p:extLst>
      <p:ext uri="{BB962C8B-B14F-4D97-AF65-F5344CB8AC3E}">
        <p14:creationId xmlns:p14="http://schemas.microsoft.com/office/powerpoint/2010/main" val="218928387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E7D588F9-FFBD-41BB-83C5-8ABE79B0EA67}" type="datetimeFigureOut">
              <a:rPr lang="en-IN" smtClean="0"/>
              <a:t>18-10-2023</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E823BDC4-C17F-43DC-BF81-751F028E759F}" type="slidenum">
              <a:rPr lang="en-IN" smtClean="0"/>
              <a:t>‹#›</a:t>
            </a:fld>
            <a:endParaRPr lang="en-IN"/>
          </a:p>
        </p:txBody>
      </p:sp>
    </p:spTree>
    <p:extLst>
      <p:ext uri="{BB962C8B-B14F-4D97-AF65-F5344CB8AC3E}">
        <p14:creationId xmlns:p14="http://schemas.microsoft.com/office/powerpoint/2010/main" val="42640361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E7D588F9-FFBD-41BB-83C5-8ABE79B0EA67}" type="datetimeFigureOut">
              <a:rPr lang="en-IN" smtClean="0"/>
              <a:t>18-10-2023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823BDC4-C17F-43DC-BF81-751F028E759F}" type="slidenum">
              <a:rPr lang="en-IN" smtClean="0"/>
              <a:t>‹#›</a:t>
            </a:fld>
            <a:endParaRPr lang="en-IN"/>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3261719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D588F9-FFBD-41BB-83C5-8ABE79B0EA67}" type="datetimeFigureOut">
              <a:rPr lang="en-IN" smtClean="0"/>
              <a:t>18-10-2023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823BDC4-C17F-43DC-BF81-751F028E759F}" type="slidenum">
              <a:rPr lang="en-IN" smtClean="0"/>
              <a:t>‹#›</a:t>
            </a:fld>
            <a:endParaRPr lang="en-IN"/>
          </a:p>
        </p:txBody>
      </p:sp>
    </p:spTree>
    <p:extLst>
      <p:ext uri="{BB962C8B-B14F-4D97-AF65-F5344CB8AC3E}">
        <p14:creationId xmlns:p14="http://schemas.microsoft.com/office/powerpoint/2010/main" val="36187465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D588F9-FFBD-41BB-83C5-8ABE79B0EA67}" type="datetimeFigureOut">
              <a:rPr lang="en-IN" smtClean="0"/>
              <a:t>18-10-2023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E823BDC4-C17F-43DC-BF81-751F028E759F}" type="slidenum">
              <a:rPr lang="en-IN" smtClean="0"/>
              <a:t>‹#›</a:t>
            </a:fld>
            <a:endParaRPr lang="en-IN"/>
          </a:p>
        </p:txBody>
      </p:sp>
    </p:spTree>
    <p:extLst>
      <p:ext uri="{BB962C8B-B14F-4D97-AF65-F5344CB8AC3E}">
        <p14:creationId xmlns:p14="http://schemas.microsoft.com/office/powerpoint/2010/main" val="819954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E7D588F9-FFBD-41BB-83C5-8ABE79B0EA67}" type="datetimeFigureOut">
              <a:rPr lang="en-IN" smtClean="0"/>
              <a:t>18-10-2023</a:t>
            </a:fld>
            <a:endParaRPr lang="en-IN"/>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IN"/>
          </a:p>
        </p:txBody>
      </p:sp>
      <p:sp>
        <p:nvSpPr>
          <p:cNvPr id="11" name="Slide Number Placeholder 10"/>
          <p:cNvSpPr>
            <a:spLocks noGrp="1"/>
          </p:cNvSpPr>
          <p:nvPr>
            <p:ph type="sldNum" sz="quarter" idx="12"/>
          </p:nvPr>
        </p:nvSpPr>
        <p:spPr/>
        <p:txBody>
          <a:bodyPr/>
          <a:lstStyle/>
          <a:p>
            <a:fld id="{E823BDC4-C17F-43DC-BF81-751F028E759F}" type="slidenum">
              <a:rPr lang="en-IN" smtClean="0"/>
              <a:t>‹#›</a:t>
            </a:fld>
            <a:endParaRPr lang="en-IN"/>
          </a:p>
        </p:txBody>
      </p:sp>
    </p:spTree>
    <p:extLst>
      <p:ext uri="{BB962C8B-B14F-4D97-AF65-F5344CB8AC3E}">
        <p14:creationId xmlns:p14="http://schemas.microsoft.com/office/powerpoint/2010/main" val="16021278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E7D588F9-FFBD-41BB-83C5-8ABE79B0EA67}" type="datetimeFigureOut">
              <a:rPr lang="en-IN" smtClean="0"/>
              <a:t>18-10-2023</a:t>
            </a:fld>
            <a:endParaRPr lang="en-IN"/>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IN"/>
          </a:p>
        </p:txBody>
      </p:sp>
      <p:sp>
        <p:nvSpPr>
          <p:cNvPr id="10" name="Slide Number Placeholder 9"/>
          <p:cNvSpPr>
            <a:spLocks noGrp="1"/>
          </p:cNvSpPr>
          <p:nvPr>
            <p:ph type="sldNum" sz="quarter" idx="12"/>
          </p:nvPr>
        </p:nvSpPr>
        <p:spPr/>
        <p:txBody>
          <a:bodyPr/>
          <a:lstStyle/>
          <a:p>
            <a:fld id="{E823BDC4-C17F-43DC-BF81-751F028E759F}" type="slidenum">
              <a:rPr lang="en-IN" smtClean="0"/>
              <a:t>‹#›</a:t>
            </a:fld>
            <a:endParaRPr lang="en-IN"/>
          </a:p>
        </p:txBody>
      </p:sp>
    </p:spTree>
    <p:extLst>
      <p:ext uri="{BB962C8B-B14F-4D97-AF65-F5344CB8AC3E}">
        <p14:creationId xmlns:p14="http://schemas.microsoft.com/office/powerpoint/2010/main" val="3228337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D588F9-FFBD-41BB-83C5-8ABE79B0EA67}" type="datetimeFigureOut">
              <a:rPr lang="en-IN" smtClean="0"/>
              <a:t>18-10-2023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823BDC4-C17F-43DC-BF81-751F028E759F}" type="slidenum">
              <a:rPr lang="en-IN" smtClean="0"/>
              <a:t>‹#›</a:t>
            </a:fld>
            <a:endParaRPr lang="en-IN"/>
          </a:p>
        </p:txBody>
      </p:sp>
    </p:spTree>
    <p:extLst>
      <p:ext uri="{BB962C8B-B14F-4D97-AF65-F5344CB8AC3E}">
        <p14:creationId xmlns:p14="http://schemas.microsoft.com/office/powerpoint/2010/main" val="2455899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D588F9-FFBD-41BB-83C5-8ABE79B0EA67}" type="datetimeFigureOut">
              <a:rPr lang="en-IN" smtClean="0"/>
              <a:t>18-10-2023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823BDC4-C17F-43DC-BF81-751F028E759F}" type="slidenum">
              <a:rPr lang="en-IN" smtClean="0"/>
              <a:t>‹#›</a:t>
            </a:fld>
            <a:endParaRPr lang="en-IN"/>
          </a:p>
        </p:txBody>
      </p:sp>
    </p:spTree>
    <p:extLst>
      <p:ext uri="{BB962C8B-B14F-4D97-AF65-F5344CB8AC3E}">
        <p14:creationId xmlns:p14="http://schemas.microsoft.com/office/powerpoint/2010/main" val="820894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E7D588F9-FFBD-41BB-83C5-8ABE79B0EA67}" type="datetimeFigureOut">
              <a:rPr lang="en-IN" smtClean="0"/>
              <a:t>18-10-2023</a:t>
            </a:fld>
            <a:endParaRPr lang="en-IN"/>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IN"/>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E823BDC4-C17F-43DC-BF81-751F028E759F}" type="slidenum">
              <a:rPr lang="en-IN" smtClean="0"/>
              <a:t>‹#›</a:t>
            </a:fld>
            <a:endParaRPr lang="en-IN"/>
          </a:p>
        </p:txBody>
      </p:sp>
    </p:spTree>
    <p:extLst>
      <p:ext uri="{BB962C8B-B14F-4D97-AF65-F5344CB8AC3E}">
        <p14:creationId xmlns:p14="http://schemas.microsoft.com/office/powerpoint/2010/main" val="36865916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 /><Relationship Id="rId7" Type="http://schemas.openxmlformats.org/officeDocument/2006/relationships/image" Target="../media/image2.jpeg"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 /><Relationship Id="rId7" Type="http://schemas.openxmlformats.org/officeDocument/2006/relationships/image" Target="../media/image3.png"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 /><Relationship Id="rId2" Type="http://schemas.openxmlformats.org/officeDocument/2006/relationships/diagramData" Target="../diagrams/data4.xml" /><Relationship Id="rId1" Type="http://schemas.openxmlformats.org/officeDocument/2006/relationships/slideLayout" Target="../slideLayouts/slideLayout2.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 /><Relationship Id="rId2" Type="http://schemas.openxmlformats.org/officeDocument/2006/relationships/diagramData" Target="../diagrams/data5.xml" /><Relationship Id="rId1" Type="http://schemas.openxmlformats.org/officeDocument/2006/relationships/slideLayout" Target="../slideLayouts/slideLayout2.xml" /><Relationship Id="rId6" Type="http://schemas.microsoft.com/office/2007/relationships/diagramDrawing" Target="../diagrams/drawing5.xml" /><Relationship Id="rId5" Type="http://schemas.openxmlformats.org/officeDocument/2006/relationships/diagramColors" Target="../diagrams/colors5.xml" /><Relationship Id="rId4" Type="http://schemas.openxmlformats.org/officeDocument/2006/relationships/diagramQuickStyle" Target="../diagrams/quickStyle5.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 /><Relationship Id="rId2" Type="http://schemas.openxmlformats.org/officeDocument/2006/relationships/diagramData" Target="../diagrams/data6.xml" /><Relationship Id="rId1" Type="http://schemas.openxmlformats.org/officeDocument/2006/relationships/slideLayout" Target="../slideLayouts/slideLayout2.xml" /><Relationship Id="rId6" Type="http://schemas.microsoft.com/office/2007/relationships/diagramDrawing" Target="../diagrams/drawing6.xml" /><Relationship Id="rId5" Type="http://schemas.openxmlformats.org/officeDocument/2006/relationships/diagramColors" Target="../diagrams/colors6.xml" /><Relationship Id="rId4" Type="http://schemas.openxmlformats.org/officeDocument/2006/relationships/diagramQuickStyle" Target="../diagrams/quickStyle6.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7.xml" /><Relationship Id="rId2" Type="http://schemas.openxmlformats.org/officeDocument/2006/relationships/diagramData" Target="../diagrams/data7.xml" /><Relationship Id="rId1" Type="http://schemas.openxmlformats.org/officeDocument/2006/relationships/slideLayout" Target="../slideLayouts/slideLayout2.xml" /><Relationship Id="rId6" Type="http://schemas.microsoft.com/office/2007/relationships/diagramDrawing" Target="../diagrams/drawing7.xml" /><Relationship Id="rId5" Type="http://schemas.openxmlformats.org/officeDocument/2006/relationships/diagramColors" Target="../diagrams/colors7.xml" /><Relationship Id="rId4" Type="http://schemas.openxmlformats.org/officeDocument/2006/relationships/diagramQuickStyle" Target="../diagrams/quickStyle7.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8.xml" /><Relationship Id="rId2" Type="http://schemas.openxmlformats.org/officeDocument/2006/relationships/diagramData" Target="../diagrams/data8.xml" /><Relationship Id="rId1" Type="http://schemas.openxmlformats.org/officeDocument/2006/relationships/slideLayout" Target="../slideLayouts/slideLayout2.xml" /><Relationship Id="rId6" Type="http://schemas.microsoft.com/office/2007/relationships/diagramDrawing" Target="../diagrams/drawing8.xml" /><Relationship Id="rId5" Type="http://schemas.openxmlformats.org/officeDocument/2006/relationships/diagramColors" Target="../diagrams/colors8.xml" /><Relationship Id="rId4" Type="http://schemas.openxmlformats.org/officeDocument/2006/relationships/diagramQuickStyle" Target="../diagrams/quickStyle8.xml" /></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9.xml" /><Relationship Id="rId2" Type="http://schemas.openxmlformats.org/officeDocument/2006/relationships/diagramData" Target="../diagrams/data9.xml" /><Relationship Id="rId1" Type="http://schemas.openxmlformats.org/officeDocument/2006/relationships/slideLayout" Target="../slideLayouts/slideLayout2.xml" /><Relationship Id="rId6" Type="http://schemas.microsoft.com/office/2007/relationships/diagramDrawing" Target="../diagrams/drawing9.xml" /><Relationship Id="rId5" Type="http://schemas.openxmlformats.org/officeDocument/2006/relationships/diagramColors" Target="../diagrams/colors9.xml" /><Relationship Id="rId4" Type="http://schemas.openxmlformats.org/officeDocument/2006/relationships/diagramQuickStyle" Target="../diagrams/quickStyle9.xml" /></Relationships>
</file>

<file path=ppt/slides/_rels/slide18.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3" Type="http://schemas.openxmlformats.org/officeDocument/2006/relationships/hyperlink" Target="https://oro.open.ac.uk/75449/" TargetMode="External" /><Relationship Id="rId2" Type="http://schemas.openxmlformats.org/officeDocument/2006/relationships/hyperlink" Target="https://link.springer.com/article/10.1186/s12889-020-08508-9" TargetMode="External" /><Relationship Id="rId1" Type="http://schemas.openxmlformats.org/officeDocument/2006/relationships/slideLayout" Target="../slideLayouts/slideLayout2.xml" /></Relationships>
</file>

<file path=ppt/slides/_rels/slide20.xml.rels><?xml version="1.0" encoding="UTF-8" standalone="yes"?>
<Relationships xmlns="http://schemas.openxmlformats.org/package/2006/relationships"><Relationship Id="rId3" Type="http://schemas.openxmlformats.org/officeDocument/2006/relationships/hyperlink" Target="https://www.thelancet.com/article/S0140-6736(21)01259-9/fulltext" TargetMode="External" /><Relationship Id="rId2" Type="http://schemas.openxmlformats.org/officeDocument/2006/relationships/hyperlink" Target="https://journals.sagepub.com/doi/abs/10.1177/2382120520963039"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74772-290D-E28C-B23D-78A6882F6FA1}"/>
              </a:ext>
            </a:extLst>
          </p:cNvPr>
          <p:cNvSpPr>
            <a:spLocks noGrp="1"/>
          </p:cNvSpPr>
          <p:nvPr>
            <p:ph type="ctrTitle"/>
          </p:nvPr>
        </p:nvSpPr>
        <p:spPr>
          <a:xfrm>
            <a:off x="435429" y="435428"/>
            <a:ext cx="11408228" cy="3069772"/>
          </a:xfrm>
        </p:spPr>
        <p:txBody>
          <a:bodyPr>
            <a:noAutofit/>
          </a:bodyPr>
          <a:lstStyle/>
          <a:p>
            <a:pPr>
              <a:lnSpc>
                <a:spcPct val="150000"/>
              </a:lnSpc>
            </a:pPr>
            <a:br>
              <a:rPr lang="en-US" sz="2000" b="1" dirty="0">
                <a:solidFill>
                  <a:schemeClr val="bg1"/>
                </a:solidFill>
                <a:latin typeface="Arial" panose="020B0604020202020204" pitchFamily="34" charset="0"/>
                <a:cs typeface="Arial" panose="020B0604020202020204" pitchFamily="34" charset="0"/>
              </a:rPr>
            </a:br>
            <a:br>
              <a:rPr lang="en-US" sz="2000" b="1" dirty="0">
                <a:solidFill>
                  <a:schemeClr val="bg1"/>
                </a:solidFill>
                <a:latin typeface="Arial" panose="020B0604020202020204" pitchFamily="34" charset="0"/>
                <a:cs typeface="Arial" panose="020B0604020202020204" pitchFamily="34" charset="0"/>
              </a:rPr>
            </a:br>
            <a:br>
              <a:rPr lang="en-US" sz="2000" b="1" dirty="0">
                <a:solidFill>
                  <a:schemeClr val="bg1"/>
                </a:solidFill>
                <a:latin typeface="Arial" panose="020B0604020202020204" pitchFamily="34" charset="0"/>
                <a:cs typeface="Arial" panose="020B0604020202020204" pitchFamily="34" charset="0"/>
              </a:rPr>
            </a:br>
            <a:r>
              <a:rPr lang="en-US" sz="2000" b="1" dirty="0">
                <a:solidFill>
                  <a:schemeClr val="bg1"/>
                </a:solidFill>
                <a:latin typeface="Arial" panose="020B0604020202020204" pitchFamily="34" charset="0"/>
                <a:cs typeface="Arial" panose="020B0604020202020204" pitchFamily="34" charset="0"/>
              </a:rPr>
              <a:t>Title: Prevalence of physical activity among students in a public university</a:t>
            </a:r>
            <a:endParaRPr lang="en-IN" sz="2800" b="1" dirty="0">
              <a:solidFill>
                <a:schemeClr val="bg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0E464638-C8BB-3278-726D-3B3DC2E9090F}"/>
              </a:ext>
            </a:extLst>
          </p:cNvPr>
          <p:cNvSpPr>
            <a:spLocks noGrp="1"/>
          </p:cNvSpPr>
          <p:nvPr>
            <p:ph type="subTitle" idx="1"/>
          </p:nvPr>
        </p:nvSpPr>
        <p:spPr>
          <a:xfrm>
            <a:off x="595086" y="4145929"/>
            <a:ext cx="11132458" cy="2077449"/>
          </a:xfrm>
        </p:spPr>
        <p:txBody>
          <a:bodyPr>
            <a:normAutofit fontScale="85000" lnSpcReduction="20000"/>
          </a:bodyPr>
          <a:lstStyle/>
          <a:p>
            <a:pPr algn="l">
              <a:lnSpc>
                <a:spcPct val="150000"/>
              </a:lnSpc>
            </a:pPr>
            <a:r>
              <a:rPr lang="en-US" sz="2400" b="1" dirty="0">
                <a:solidFill>
                  <a:schemeClr val="bg1"/>
                </a:solidFill>
                <a:latin typeface="Arial" panose="020B0604020202020204" pitchFamily="34" charset="0"/>
                <a:cs typeface="Arial" panose="020B0604020202020204" pitchFamily="34" charset="0"/>
              </a:rPr>
              <a:t>Student Name: </a:t>
            </a:r>
            <a:r>
              <a:rPr lang="en-US" sz="2400" b="1" dirty="0" err="1">
                <a:solidFill>
                  <a:schemeClr val="bg1"/>
                </a:solidFill>
                <a:latin typeface="Arial" panose="020B0604020202020204" pitchFamily="34" charset="0"/>
                <a:cs typeface="Arial" panose="020B0604020202020204" pitchFamily="34" charset="0"/>
              </a:rPr>
              <a:t>Sukhjeet</a:t>
            </a:r>
            <a:r>
              <a:rPr lang="en-US" sz="2400" b="1" dirty="0">
                <a:solidFill>
                  <a:schemeClr val="bg1"/>
                </a:solidFill>
                <a:latin typeface="Arial" panose="020B0604020202020204" pitchFamily="34" charset="0"/>
                <a:cs typeface="Arial" panose="020B0604020202020204" pitchFamily="34" charset="0"/>
              </a:rPr>
              <a:t> </a:t>
            </a:r>
            <a:r>
              <a:rPr lang="en-US" sz="2400" b="1" dirty="0" err="1">
                <a:solidFill>
                  <a:schemeClr val="bg1"/>
                </a:solidFill>
                <a:latin typeface="Arial" panose="020B0604020202020204" pitchFamily="34" charset="0"/>
                <a:cs typeface="Arial" panose="020B0604020202020204" pitchFamily="34" charset="0"/>
              </a:rPr>
              <a:t>kaur</a:t>
            </a:r>
            <a:r>
              <a:rPr lang="en-US" sz="2400" b="1" dirty="0">
                <a:solidFill>
                  <a:schemeClr val="bg1"/>
                </a:solidFill>
                <a:latin typeface="Arial" panose="020B0604020202020204" pitchFamily="34" charset="0"/>
                <a:cs typeface="Arial" panose="020B0604020202020204" pitchFamily="34" charset="0"/>
              </a:rPr>
              <a:t> </a:t>
            </a:r>
          </a:p>
          <a:p>
            <a:pPr algn="l">
              <a:lnSpc>
                <a:spcPct val="150000"/>
              </a:lnSpc>
            </a:pPr>
            <a:r>
              <a:rPr lang="en-US" sz="2400" b="1" dirty="0">
                <a:solidFill>
                  <a:schemeClr val="bg1"/>
                </a:solidFill>
                <a:latin typeface="Arial" panose="020B0604020202020204" pitchFamily="34" charset="0"/>
                <a:cs typeface="Arial" panose="020B0604020202020204" pitchFamily="34" charset="0"/>
              </a:rPr>
              <a:t>Student Number:2237309</a:t>
            </a:r>
          </a:p>
          <a:p>
            <a:pPr algn="l">
              <a:lnSpc>
                <a:spcPct val="170000"/>
              </a:lnSpc>
            </a:pPr>
            <a:r>
              <a:rPr lang="en-US" sz="2400" b="1" dirty="0">
                <a:solidFill>
                  <a:schemeClr val="bg1"/>
                </a:solidFill>
                <a:latin typeface="Arial" panose="020B0604020202020204" pitchFamily="34" charset="0"/>
                <a:cs typeface="Arial" panose="020B0604020202020204" pitchFamily="34" charset="0"/>
              </a:rPr>
              <a:t>Module code and Title: </a:t>
            </a:r>
            <a:r>
              <a:rPr lang="en-IN" sz="2400" b="1" dirty="0">
                <a:solidFill>
                  <a:schemeClr val="bg1"/>
                </a:solidFill>
                <a:latin typeface="Arial" panose="020B0604020202020204" pitchFamily="34" charset="0"/>
                <a:cs typeface="Arial" panose="020B0604020202020204" pitchFamily="34" charset="0"/>
              </a:rPr>
              <a:t>LCHS7001</a:t>
            </a:r>
            <a:r>
              <a:rPr lang="en-IN" sz="2000" dirty="0"/>
              <a:t> </a:t>
            </a:r>
            <a:endParaRPr lang="en-US" sz="2400" b="1" dirty="0">
              <a:solidFill>
                <a:schemeClr val="bg1"/>
              </a:solidFill>
              <a:latin typeface="Arial" panose="020B0604020202020204" pitchFamily="34" charset="0"/>
              <a:cs typeface="Arial" panose="020B0604020202020204" pitchFamily="34" charset="0"/>
            </a:endParaRPr>
          </a:p>
          <a:p>
            <a:pPr algn="l">
              <a:lnSpc>
                <a:spcPct val="150000"/>
              </a:lnSpc>
            </a:pPr>
            <a:r>
              <a:rPr lang="en-US" sz="2400" b="1" dirty="0">
                <a:solidFill>
                  <a:schemeClr val="bg1"/>
                </a:solidFill>
                <a:latin typeface="Arial" panose="020B0604020202020204" pitchFamily="34" charset="0"/>
                <a:cs typeface="Arial" panose="020B0604020202020204" pitchFamily="34" charset="0"/>
              </a:rPr>
              <a:t>Lecturer’s Name: DR. AISHAT T. BAKRE </a:t>
            </a:r>
          </a:p>
        </p:txBody>
      </p:sp>
      <p:sp>
        <p:nvSpPr>
          <p:cNvPr id="5" name="AutoShape 2">
            <a:extLst>
              <a:ext uri="{FF2B5EF4-FFF2-40B4-BE49-F238E27FC236}">
                <a16:creationId xmlns:a16="http://schemas.microsoft.com/office/drawing/2014/main" id="{55FE31E9-556D-B6A0-A5C3-98C315CD6D1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7" name="Picture 6">
            <a:extLst>
              <a:ext uri="{FF2B5EF4-FFF2-40B4-BE49-F238E27FC236}">
                <a16:creationId xmlns:a16="http://schemas.microsoft.com/office/drawing/2014/main" id="{C13E63A1-6C4D-E45F-879A-E2EAC8AF4005}"/>
              </a:ext>
            </a:extLst>
          </p:cNvPr>
          <p:cNvPicPr>
            <a:picLocks noChangeAspect="1"/>
          </p:cNvPicPr>
          <p:nvPr/>
        </p:nvPicPr>
        <p:blipFill>
          <a:blip r:embed="rId2"/>
          <a:stretch>
            <a:fillRect/>
          </a:stretch>
        </p:blipFill>
        <p:spPr>
          <a:xfrm>
            <a:off x="4922440" y="634622"/>
            <a:ext cx="2651919" cy="1540336"/>
          </a:xfrm>
          <a:prstGeom prst="rect">
            <a:avLst/>
          </a:prstGeom>
        </p:spPr>
      </p:pic>
    </p:spTree>
    <p:extLst>
      <p:ext uri="{BB962C8B-B14F-4D97-AF65-F5344CB8AC3E}">
        <p14:creationId xmlns:p14="http://schemas.microsoft.com/office/powerpoint/2010/main" val="22816635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104E1-6E9A-6F35-92B2-EC9541CB1B9E}"/>
              </a:ext>
            </a:extLst>
          </p:cNvPr>
          <p:cNvSpPr>
            <a:spLocks noGrp="1"/>
          </p:cNvSpPr>
          <p:nvPr>
            <p:ph type="title"/>
          </p:nvPr>
        </p:nvSpPr>
        <p:spPr>
          <a:xfrm>
            <a:off x="838200" y="118383"/>
            <a:ext cx="10515600" cy="636360"/>
          </a:xfrm>
        </p:spPr>
        <p:txBody>
          <a:bodyPr>
            <a:normAutofit fontScale="90000"/>
          </a:bodyPr>
          <a:lstStyle/>
          <a:p>
            <a:r>
              <a:rPr lang="en-US" b="1" dirty="0">
                <a:latin typeface="Arial" panose="020B0604020202020204" pitchFamily="34" charset="0"/>
                <a:cs typeface="Arial" panose="020B0604020202020204" pitchFamily="34" charset="0"/>
              </a:rPr>
              <a:t>INDEX</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6324180-D2B7-9B84-BAAD-68D1529F57FE}"/>
              </a:ext>
            </a:extLst>
          </p:cNvPr>
          <p:cNvSpPr>
            <a:spLocks noGrp="1"/>
          </p:cNvSpPr>
          <p:nvPr>
            <p:ph idx="1"/>
          </p:nvPr>
        </p:nvSpPr>
        <p:spPr>
          <a:xfrm>
            <a:off x="130630" y="885371"/>
            <a:ext cx="11916228" cy="5854245"/>
          </a:xfrm>
        </p:spPr>
        <p:style>
          <a:lnRef idx="2">
            <a:schemeClr val="dk1"/>
          </a:lnRef>
          <a:fillRef idx="1">
            <a:schemeClr val="lt1"/>
          </a:fillRef>
          <a:effectRef idx="0">
            <a:schemeClr val="dk1"/>
          </a:effectRef>
          <a:fontRef idx="minor">
            <a:schemeClr val="dk1"/>
          </a:fontRef>
        </p:style>
        <p:txBody>
          <a:bodyPr numCol="2">
            <a:noAutofit/>
          </a:bodyPr>
          <a:lstStyle/>
          <a:p>
            <a:pPr marL="342900" indent="-342900" algn="just">
              <a:lnSpc>
                <a:spcPct val="150000"/>
              </a:lnSpc>
              <a:buFont typeface="+mj-lt"/>
              <a:buAutoNum type="arabicPeriod"/>
            </a:pPr>
            <a:r>
              <a:rPr lang="en-US" sz="2000" dirty="0">
                <a:solidFill>
                  <a:schemeClr val="tx1"/>
                </a:solidFill>
                <a:latin typeface="Arial" panose="020B0604020202020204" pitchFamily="34" charset="0"/>
                <a:cs typeface="Arial" panose="020B0604020202020204" pitchFamily="34" charset="0"/>
              </a:rPr>
              <a:t>Introduction </a:t>
            </a:r>
          </a:p>
          <a:p>
            <a:pPr marL="342900" indent="-342900" algn="just">
              <a:lnSpc>
                <a:spcPct val="150000"/>
              </a:lnSpc>
              <a:buFont typeface="+mj-lt"/>
              <a:buAutoNum type="arabicPeriod"/>
            </a:pPr>
            <a:r>
              <a:rPr lang="en-US" sz="2000" dirty="0">
                <a:solidFill>
                  <a:schemeClr val="tx1"/>
                </a:solidFill>
                <a:latin typeface="Arial" panose="020B0604020202020204" pitchFamily="34" charset="0"/>
                <a:cs typeface="Arial" panose="020B0604020202020204" pitchFamily="34" charset="0"/>
              </a:rPr>
              <a:t>Literature review</a:t>
            </a:r>
          </a:p>
          <a:p>
            <a:pPr marL="342900" indent="-342900" algn="just">
              <a:lnSpc>
                <a:spcPct val="150000"/>
              </a:lnSpc>
              <a:buFont typeface="+mj-lt"/>
              <a:buAutoNum type="arabicPeriod"/>
            </a:pPr>
            <a:r>
              <a:rPr lang="en-US" sz="2000" dirty="0">
                <a:solidFill>
                  <a:schemeClr val="tx1"/>
                </a:solidFill>
                <a:latin typeface="Arial" panose="020B0604020202020204" pitchFamily="34" charset="0"/>
                <a:cs typeface="Arial" panose="020B0604020202020204" pitchFamily="34" charset="0"/>
              </a:rPr>
              <a:t>Rationale</a:t>
            </a:r>
          </a:p>
          <a:p>
            <a:pPr marL="342900" indent="-342900" algn="just">
              <a:lnSpc>
                <a:spcPct val="150000"/>
              </a:lnSpc>
              <a:buFont typeface="+mj-lt"/>
              <a:buAutoNum type="arabicPeriod"/>
            </a:pPr>
            <a:r>
              <a:rPr lang="en-US" sz="2000" dirty="0">
                <a:solidFill>
                  <a:schemeClr val="tx1"/>
                </a:solidFill>
                <a:latin typeface="Arial" panose="020B0604020202020204" pitchFamily="34" charset="0"/>
                <a:cs typeface="Arial" panose="020B0604020202020204" pitchFamily="34" charset="0"/>
              </a:rPr>
              <a:t>Research question/aim/objective</a:t>
            </a:r>
          </a:p>
          <a:p>
            <a:pPr marL="342900" indent="-342900" algn="just">
              <a:lnSpc>
                <a:spcPct val="150000"/>
              </a:lnSpc>
              <a:buFont typeface="+mj-lt"/>
              <a:buAutoNum type="arabicPeriod"/>
            </a:pPr>
            <a:r>
              <a:rPr lang="en-US" sz="2000" dirty="0">
                <a:solidFill>
                  <a:schemeClr val="tx1"/>
                </a:solidFill>
                <a:latin typeface="Arial" panose="020B0604020202020204" pitchFamily="34" charset="0"/>
                <a:cs typeface="Arial" panose="020B0604020202020204" pitchFamily="34" charset="0"/>
              </a:rPr>
              <a:t>Research method</a:t>
            </a:r>
          </a:p>
          <a:p>
            <a:pPr marL="342900" indent="-342900" algn="just">
              <a:lnSpc>
                <a:spcPct val="150000"/>
              </a:lnSpc>
              <a:buFont typeface="+mj-lt"/>
              <a:buAutoNum type="arabicPeriod"/>
            </a:pPr>
            <a:r>
              <a:rPr lang="en-US" sz="2000" dirty="0">
                <a:solidFill>
                  <a:schemeClr val="tx1"/>
                </a:solidFill>
                <a:latin typeface="Arial" panose="020B0604020202020204" pitchFamily="34" charset="0"/>
                <a:cs typeface="Arial" panose="020B0604020202020204" pitchFamily="34" charset="0"/>
              </a:rPr>
              <a:t>Research design </a:t>
            </a:r>
          </a:p>
          <a:p>
            <a:pPr marL="342900" indent="-342900" algn="just">
              <a:lnSpc>
                <a:spcPct val="150000"/>
              </a:lnSpc>
              <a:buFont typeface="+mj-lt"/>
              <a:buAutoNum type="arabicPeriod"/>
            </a:pPr>
            <a:r>
              <a:rPr lang="en-GB" sz="2000" dirty="0">
                <a:solidFill>
                  <a:schemeClr val="tx1"/>
                </a:solidFill>
                <a:latin typeface="Arial" panose="020B0604020202020204" pitchFamily="34" charset="0"/>
                <a:cs typeface="Arial" panose="020B0604020202020204" pitchFamily="34" charset="0"/>
              </a:rPr>
              <a:t>Recruitment, Sampling &amp; Study Participants</a:t>
            </a:r>
          </a:p>
          <a:p>
            <a:pPr marL="342900" indent="-342900" algn="just">
              <a:lnSpc>
                <a:spcPct val="150000"/>
              </a:lnSpc>
              <a:buFont typeface="+mj-lt"/>
              <a:buAutoNum type="arabicPeriod"/>
            </a:pPr>
            <a:r>
              <a:rPr lang="en-GB" sz="2000" dirty="0">
                <a:solidFill>
                  <a:schemeClr val="tx1"/>
                </a:solidFill>
                <a:latin typeface="Arial" panose="020B0604020202020204" pitchFamily="34" charset="0"/>
                <a:cs typeface="Arial" panose="020B0604020202020204" pitchFamily="34" charset="0"/>
              </a:rPr>
              <a:t>Data Collection Method(s)/procedure/tool</a:t>
            </a:r>
          </a:p>
          <a:p>
            <a:pPr marL="342900" indent="-342900" algn="just">
              <a:lnSpc>
                <a:spcPct val="150000"/>
              </a:lnSpc>
              <a:buFont typeface="+mj-lt"/>
              <a:buAutoNum type="arabicPeriod"/>
            </a:pPr>
            <a:r>
              <a:rPr lang="en-US" sz="2000" dirty="0">
                <a:latin typeface="Arial" panose="020B0604020202020204" pitchFamily="34" charset="0"/>
                <a:cs typeface="Arial" panose="020B0604020202020204" pitchFamily="34" charset="0"/>
              </a:rPr>
              <a:t>Study and quantity method and data discretion</a:t>
            </a:r>
          </a:p>
          <a:p>
            <a:pPr marL="342900" indent="-342900" algn="just">
              <a:lnSpc>
                <a:spcPct val="150000"/>
              </a:lnSpc>
              <a:buFont typeface="+mj-lt"/>
              <a:buAutoNum type="arabicPeriod"/>
            </a:pPr>
            <a:r>
              <a:rPr lang="en-US" sz="2000" dirty="0">
                <a:latin typeface="Arial" panose="020B0604020202020204" pitchFamily="34" charset="0"/>
                <a:cs typeface="Arial" panose="020B0604020202020204" pitchFamily="34" charset="0"/>
              </a:rPr>
              <a:t>Use of Cross Sectional study, quantitative Method, Description</a:t>
            </a:r>
            <a:endParaRPr lang="en-GB" sz="2000" dirty="0">
              <a:solidFill>
                <a:schemeClr val="tx1"/>
              </a:solidFill>
              <a:latin typeface="Arial" panose="020B0604020202020204" pitchFamily="34" charset="0"/>
              <a:cs typeface="Arial" panose="020B0604020202020204" pitchFamily="34" charset="0"/>
            </a:endParaRPr>
          </a:p>
          <a:p>
            <a:pPr marL="342900" indent="-342900" algn="just">
              <a:lnSpc>
                <a:spcPct val="150000"/>
              </a:lnSpc>
              <a:buFont typeface="+mj-lt"/>
              <a:buAutoNum type="arabicPeriod"/>
            </a:pPr>
            <a:r>
              <a:rPr lang="en-GB" sz="2000" dirty="0">
                <a:solidFill>
                  <a:schemeClr val="tx1"/>
                </a:solidFill>
                <a:latin typeface="Arial" panose="020B0604020202020204" pitchFamily="34" charset="0"/>
                <a:cs typeface="Arial" panose="020B0604020202020204" pitchFamily="34" charset="0"/>
              </a:rPr>
              <a:t>Data analysis technique</a:t>
            </a:r>
          </a:p>
          <a:p>
            <a:pPr marL="342900" indent="-342900" algn="just">
              <a:lnSpc>
                <a:spcPct val="150000"/>
              </a:lnSpc>
              <a:buFont typeface="+mj-lt"/>
              <a:buAutoNum type="arabicPeriod"/>
            </a:pPr>
            <a:r>
              <a:rPr lang="en-GB" sz="2000" dirty="0">
                <a:solidFill>
                  <a:schemeClr val="tx1"/>
                </a:solidFill>
                <a:latin typeface="Arial" panose="020B0604020202020204" pitchFamily="34" charset="0"/>
                <a:cs typeface="Arial" panose="020B0604020202020204" pitchFamily="34" charset="0"/>
              </a:rPr>
              <a:t>Ethical considerations</a:t>
            </a:r>
          </a:p>
          <a:p>
            <a:pPr marL="342900" indent="-342900" algn="just">
              <a:lnSpc>
                <a:spcPct val="150000"/>
              </a:lnSpc>
              <a:buFont typeface="+mj-lt"/>
              <a:buAutoNum type="arabicPeriod"/>
            </a:pPr>
            <a:r>
              <a:rPr lang="en-GB" sz="2000" dirty="0">
                <a:solidFill>
                  <a:schemeClr val="tx1"/>
                </a:solidFill>
                <a:latin typeface="Arial" panose="020B0604020202020204" pitchFamily="34" charset="0"/>
                <a:cs typeface="Arial" panose="020B0604020202020204" pitchFamily="34" charset="0"/>
              </a:rPr>
              <a:t>Implication of research</a:t>
            </a:r>
          </a:p>
        </p:txBody>
      </p:sp>
    </p:spTree>
    <p:extLst>
      <p:ext uri="{BB962C8B-B14F-4D97-AF65-F5344CB8AC3E}">
        <p14:creationId xmlns:p14="http://schemas.microsoft.com/office/powerpoint/2010/main" val="3591746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C79E8-799C-A911-EAC9-3649498DC35D}"/>
              </a:ext>
            </a:extLst>
          </p:cNvPr>
          <p:cNvSpPr>
            <a:spLocks noGrp="1"/>
          </p:cNvSpPr>
          <p:nvPr>
            <p:ph type="title"/>
          </p:nvPr>
        </p:nvSpPr>
        <p:spPr>
          <a:xfrm>
            <a:off x="464457" y="137885"/>
            <a:ext cx="11306629" cy="658589"/>
          </a:xfrm>
        </p:spPr>
        <p:txBody>
          <a:bodyPr>
            <a:noAutofit/>
          </a:bodyPr>
          <a:lstStyle/>
          <a:p>
            <a:r>
              <a:rPr lang="en-US" sz="2400" b="1" dirty="0">
                <a:latin typeface="Arial" panose="020B0604020202020204" pitchFamily="34" charset="0"/>
                <a:cs typeface="Arial" panose="020B0604020202020204" pitchFamily="34" charset="0"/>
              </a:rPr>
              <a:t>Introduction</a:t>
            </a:r>
            <a:endParaRPr lang="en-IN" sz="2400" b="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455DEAFE-5255-8388-C3BE-1B5FCC293349}"/>
              </a:ext>
            </a:extLst>
          </p:cNvPr>
          <p:cNvGraphicFramePr>
            <a:graphicFrameLocks noGrp="1"/>
          </p:cNvGraphicFramePr>
          <p:nvPr>
            <p:ph idx="1"/>
            <p:extLst>
              <p:ext uri="{D42A27DB-BD31-4B8C-83A1-F6EECF244321}">
                <p14:modId xmlns:p14="http://schemas.microsoft.com/office/powerpoint/2010/main" val="2299770011"/>
              </p:ext>
            </p:extLst>
          </p:nvPr>
        </p:nvGraphicFramePr>
        <p:xfrm>
          <a:off x="174171" y="638629"/>
          <a:ext cx="11887200" cy="60814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A15A8530-6319-974D-3691-AB124F09255B}"/>
              </a:ext>
            </a:extLst>
          </p:cNvPr>
          <p:cNvSpPr txBox="1"/>
          <p:nvPr/>
        </p:nvSpPr>
        <p:spPr>
          <a:xfrm>
            <a:off x="8737600" y="6176653"/>
            <a:ext cx="104003" cy="157847"/>
          </a:xfrm>
          <a:prstGeom prst="rect">
            <a:avLst/>
          </a:prstGeom>
          <a:noFill/>
        </p:spPr>
        <p:txBody>
          <a:bodyPr wrap="square" rtlCol="0">
            <a:spAutoFit/>
          </a:bodyPr>
          <a:lstStyle/>
          <a:p>
            <a:endParaRPr lang="en-IN" dirty="0"/>
          </a:p>
        </p:txBody>
      </p:sp>
      <p:pic>
        <p:nvPicPr>
          <p:cNvPr id="1026" name="Picture 2" descr="Health Benefits of Physical Activity for Children, Adults, and Adults 65 and  Older | Physical Activity | CDC">
            <a:extLst>
              <a:ext uri="{FF2B5EF4-FFF2-40B4-BE49-F238E27FC236}">
                <a16:creationId xmlns:a16="http://schemas.microsoft.com/office/drawing/2014/main" id="{57F062E5-930F-2C65-DA96-D847F91BD89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72346" y="796474"/>
            <a:ext cx="3989025" cy="46899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5B41610-4F7B-FFDE-DBEB-9F621C557F2B}"/>
              </a:ext>
            </a:extLst>
          </p:cNvPr>
          <p:cNvSpPr txBox="1"/>
          <p:nvPr/>
        </p:nvSpPr>
        <p:spPr>
          <a:xfrm>
            <a:off x="8072346" y="5393095"/>
            <a:ext cx="3989026" cy="1420325"/>
          </a:xfrm>
          <a:prstGeom prst="rect">
            <a:avLst/>
          </a:prstGeom>
          <a:noFill/>
        </p:spPr>
        <p:txBody>
          <a:bodyPr wrap="square" rtlCol="0">
            <a:spAutoFit/>
          </a:bodyPr>
          <a:lstStyle/>
          <a:p>
            <a:pPr>
              <a:lnSpc>
                <a:spcPct val="150000"/>
              </a:lnSpc>
            </a:pPr>
            <a:r>
              <a:rPr lang="en-US" sz="2000" dirty="0">
                <a:latin typeface="Arial" panose="020B0604020202020204" pitchFamily="34" charset="0"/>
                <a:cs typeface="Arial" panose="020B0604020202020204" pitchFamily="34" charset="0"/>
              </a:rPr>
              <a:t>Image Source: (Centers for Disease Control and Prevention, 2023)</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52473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A8B09-BAB4-7E43-2068-2AEADB150F43}"/>
              </a:ext>
            </a:extLst>
          </p:cNvPr>
          <p:cNvSpPr>
            <a:spLocks noGrp="1"/>
          </p:cNvSpPr>
          <p:nvPr>
            <p:ph type="title"/>
          </p:nvPr>
        </p:nvSpPr>
        <p:spPr>
          <a:xfrm>
            <a:off x="838200" y="188686"/>
            <a:ext cx="10515600" cy="798285"/>
          </a:xfrm>
        </p:spPr>
        <p:txBody>
          <a:bodyPr>
            <a:normAutofit/>
          </a:bodyPr>
          <a:lstStyle/>
          <a:p>
            <a:r>
              <a:rPr lang="en-US" b="1" dirty="0">
                <a:latin typeface="Times New Roman" panose="02020603050405020304" pitchFamily="18" charset="0"/>
                <a:cs typeface="Times New Roman" panose="02020603050405020304" pitchFamily="18" charset="0"/>
              </a:rPr>
              <a:t>LITERATURE REVIEW </a:t>
            </a:r>
            <a:endParaRPr lang="en-IN" dirty="0"/>
          </a:p>
        </p:txBody>
      </p:sp>
      <p:graphicFrame>
        <p:nvGraphicFramePr>
          <p:cNvPr id="4" name="Content Placeholder 3">
            <a:extLst>
              <a:ext uri="{FF2B5EF4-FFF2-40B4-BE49-F238E27FC236}">
                <a16:creationId xmlns:a16="http://schemas.microsoft.com/office/drawing/2014/main" id="{43A8D39B-7FC2-9338-7A71-995C9311BC65}"/>
              </a:ext>
            </a:extLst>
          </p:cNvPr>
          <p:cNvGraphicFramePr>
            <a:graphicFrameLocks noGrp="1"/>
          </p:cNvGraphicFramePr>
          <p:nvPr>
            <p:ph idx="1"/>
            <p:extLst>
              <p:ext uri="{D42A27DB-BD31-4B8C-83A1-F6EECF244321}">
                <p14:modId xmlns:p14="http://schemas.microsoft.com/office/powerpoint/2010/main" val="704014640"/>
              </p:ext>
            </p:extLst>
          </p:nvPr>
        </p:nvGraphicFramePr>
        <p:xfrm>
          <a:off x="283029" y="1377125"/>
          <a:ext cx="11625942" cy="51430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9385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id="{BC2AF0FF-EE3F-ECB7-7F8C-C7A4DB220023}"/>
              </a:ext>
            </a:extLst>
          </p:cNvPr>
          <p:cNvGraphicFramePr>
            <a:graphicFrameLocks noGrp="1"/>
          </p:cNvGraphicFramePr>
          <p:nvPr>
            <p:ph idx="1"/>
            <p:extLst>
              <p:ext uri="{D42A27DB-BD31-4B8C-83A1-F6EECF244321}">
                <p14:modId xmlns:p14="http://schemas.microsoft.com/office/powerpoint/2010/main" val="243116118"/>
              </p:ext>
            </p:extLst>
          </p:nvPr>
        </p:nvGraphicFramePr>
        <p:xfrm>
          <a:off x="150442" y="779889"/>
          <a:ext cx="7513101" cy="60635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B4796B17-7204-CC5B-2D20-996D365C4D2A}"/>
              </a:ext>
            </a:extLst>
          </p:cNvPr>
          <p:cNvSpPr txBox="1"/>
          <p:nvPr/>
        </p:nvSpPr>
        <p:spPr>
          <a:xfrm>
            <a:off x="8215087" y="5971451"/>
            <a:ext cx="3826471" cy="872034"/>
          </a:xfrm>
          <a:prstGeom prst="rect">
            <a:avLst/>
          </a:prstGeom>
          <a:noFill/>
        </p:spPr>
        <p:txBody>
          <a:bodyPr wrap="square" rtlCol="0">
            <a:spAutoFit/>
          </a:bodyPr>
          <a:lstStyle/>
          <a:p>
            <a:pPr>
              <a:lnSpc>
                <a:spcPct val="150000"/>
              </a:lnSpc>
            </a:pPr>
            <a:r>
              <a:rPr lang="en-US" dirty="0">
                <a:latin typeface="Arial" panose="020B0604020202020204" pitchFamily="34" charset="0"/>
                <a:cs typeface="Arial" panose="020B0604020202020204" pitchFamily="34" charset="0"/>
              </a:rPr>
              <a:t>Image Source: (UK active research institute, 2020)</a:t>
            </a:r>
            <a:endParaRPr lang="en-IN" dirty="0">
              <a:latin typeface="Arial" panose="020B0604020202020204" pitchFamily="34" charset="0"/>
              <a:cs typeface="Arial" panose="020B0604020202020204" pitchFamily="34" charset="0"/>
            </a:endParaRPr>
          </a:p>
        </p:txBody>
      </p:sp>
      <p:sp>
        <p:nvSpPr>
          <p:cNvPr id="2" name="Title 1">
            <a:extLst>
              <a:ext uri="{FF2B5EF4-FFF2-40B4-BE49-F238E27FC236}">
                <a16:creationId xmlns:a16="http://schemas.microsoft.com/office/drawing/2014/main" id="{7B1A6425-25C1-5CE1-F951-E8CC4754091C}"/>
              </a:ext>
            </a:extLst>
          </p:cNvPr>
          <p:cNvSpPr>
            <a:spLocks noGrp="1"/>
          </p:cNvSpPr>
          <p:nvPr>
            <p:ph type="title"/>
          </p:nvPr>
        </p:nvSpPr>
        <p:spPr>
          <a:xfrm>
            <a:off x="1407884" y="103905"/>
            <a:ext cx="8853715" cy="675984"/>
          </a:xfrm>
        </p:spPr>
        <p:txBody>
          <a:bodyPr>
            <a:normAutofit fontScale="90000"/>
          </a:bodyPr>
          <a:lstStyle/>
          <a:p>
            <a:r>
              <a:rPr lang="en-US" b="1" dirty="0">
                <a:latin typeface="Times New Roman" panose="02020603050405020304" pitchFamily="18" charset="0"/>
                <a:cs typeface="Times New Roman" panose="02020603050405020304" pitchFamily="18" charset="0"/>
              </a:rPr>
              <a:t>LITERATURE REVIEW </a:t>
            </a:r>
            <a:endParaRPr lang="en-IN" dirty="0"/>
          </a:p>
        </p:txBody>
      </p:sp>
      <p:pic>
        <p:nvPicPr>
          <p:cNvPr id="4" name="Picture 3">
            <a:extLst>
              <a:ext uri="{FF2B5EF4-FFF2-40B4-BE49-F238E27FC236}">
                <a16:creationId xmlns:a16="http://schemas.microsoft.com/office/drawing/2014/main" id="{0CE6342D-6A0D-B5CD-983C-65CE1D33DC9F}"/>
              </a:ext>
            </a:extLst>
          </p:cNvPr>
          <p:cNvPicPr>
            <a:picLocks noChangeAspect="1"/>
          </p:cNvPicPr>
          <p:nvPr/>
        </p:nvPicPr>
        <p:blipFill>
          <a:blip r:embed="rId7"/>
          <a:stretch>
            <a:fillRect/>
          </a:stretch>
        </p:blipFill>
        <p:spPr>
          <a:xfrm>
            <a:off x="7784955" y="1524000"/>
            <a:ext cx="4378015" cy="4209143"/>
          </a:xfrm>
          <a:prstGeom prst="rect">
            <a:avLst/>
          </a:prstGeom>
        </p:spPr>
      </p:pic>
    </p:spTree>
    <p:extLst>
      <p:ext uri="{BB962C8B-B14F-4D97-AF65-F5344CB8AC3E}">
        <p14:creationId xmlns:p14="http://schemas.microsoft.com/office/powerpoint/2010/main" val="3192906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068D0-42CE-48ED-F41B-CC9960E66984}"/>
              </a:ext>
            </a:extLst>
          </p:cNvPr>
          <p:cNvSpPr>
            <a:spLocks noGrp="1"/>
          </p:cNvSpPr>
          <p:nvPr>
            <p:ph type="title"/>
          </p:nvPr>
        </p:nvSpPr>
        <p:spPr>
          <a:xfrm>
            <a:off x="399143" y="162299"/>
            <a:ext cx="11393713" cy="534387"/>
          </a:xfrm>
        </p:spPr>
        <p:txBody>
          <a:bodyPr>
            <a:noAutofit/>
          </a:bodyPr>
          <a:lstStyle/>
          <a:p>
            <a:pPr>
              <a:lnSpc>
                <a:spcPct val="150000"/>
              </a:lnSpc>
            </a:pPr>
            <a:r>
              <a:rPr lang="en-US" sz="2400" b="1" dirty="0">
                <a:latin typeface="Arial" panose="020B0604020202020204" pitchFamily="34" charset="0"/>
                <a:cs typeface="Arial" panose="020B0604020202020204" pitchFamily="34" charset="0"/>
              </a:rPr>
              <a:t>Rationale of the study</a:t>
            </a:r>
            <a:endParaRPr lang="en-IN" sz="2400" b="1"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552E2669-07E8-58A2-C6E2-15CD42DBA209}"/>
              </a:ext>
            </a:extLst>
          </p:cNvPr>
          <p:cNvSpPr>
            <a:spLocks noGrp="1"/>
          </p:cNvSpPr>
          <p:nvPr>
            <p:ph idx="1"/>
          </p:nvPr>
        </p:nvSpPr>
        <p:spPr>
          <a:xfrm>
            <a:off x="624114" y="1103086"/>
            <a:ext cx="11567886" cy="6161314"/>
          </a:xfrm>
        </p:spPr>
        <p:txBody>
          <a:bodyPr>
            <a:noAutofit/>
          </a:bodyPr>
          <a:lstStyle/>
          <a:p>
            <a:pPr algn="just">
              <a:lnSpc>
                <a:spcPct val="150000"/>
              </a:lnSpc>
            </a:pPr>
            <a:r>
              <a:rPr lang="en-US" sz="2000" dirty="0">
                <a:latin typeface="Arial" panose="020B0604020202020204" pitchFamily="34" charset="0"/>
                <a:cs typeface="Arial" panose="020B0604020202020204" pitchFamily="34" charset="0"/>
              </a:rPr>
              <a:t>Because of the concern about physical inactivity in college, a study on the prevalence of physical activity among students at a public institution is critical. </a:t>
            </a:r>
          </a:p>
          <a:p>
            <a:pPr algn="just">
              <a:lnSpc>
                <a:spcPct val="150000"/>
              </a:lnSpc>
            </a:pPr>
            <a:r>
              <a:rPr lang="en-US" sz="2000" dirty="0">
                <a:latin typeface="Arial" panose="020B0604020202020204" pitchFamily="34" charset="0"/>
                <a:cs typeface="Arial" panose="020B0604020202020204" pitchFamily="34" charset="0"/>
              </a:rPr>
              <a:t>These studies provide a thorough examination of the factors affecting students' participation in physical activity on campus, including sociodemographic characteristics and views of health-related course content (Herbert, 2020). </a:t>
            </a:r>
          </a:p>
          <a:p>
            <a:pPr algn="just">
              <a:lnSpc>
                <a:spcPct val="150000"/>
              </a:lnSpc>
            </a:pPr>
            <a:r>
              <a:rPr lang="en-US" sz="2000" dirty="0">
                <a:latin typeface="Arial" panose="020B0604020202020204" pitchFamily="34" charset="0"/>
                <a:cs typeface="Arial" panose="020B0604020202020204" pitchFamily="34" charset="0"/>
              </a:rPr>
              <a:t>These results, by throwing light on the scope of the issue, might guide the creation of more effective treatments and health promotion activities </a:t>
            </a:r>
            <a:r>
              <a:rPr lang="en-US" sz="2000" dirty="0" err="1">
                <a:latin typeface="Arial" panose="020B0604020202020204" pitchFamily="34" charset="0"/>
                <a:cs typeface="Arial" panose="020B0604020202020204" pitchFamily="34" charset="0"/>
              </a:rPr>
              <a:t>customised</a:t>
            </a:r>
            <a:r>
              <a:rPr lang="en-US" sz="2000" dirty="0">
                <a:latin typeface="Arial" panose="020B0604020202020204" pitchFamily="34" charset="0"/>
                <a:cs typeface="Arial" panose="020B0604020202020204" pitchFamily="34" charset="0"/>
              </a:rPr>
              <a:t> to college students, lowering sedentary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and increasing physical activity. </a:t>
            </a:r>
          </a:p>
          <a:p>
            <a:pPr algn="just">
              <a:lnSpc>
                <a:spcPct val="150000"/>
              </a:lnSpc>
            </a:pPr>
            <a:r>
              <a:rPr lang="en-US" sz="2000" dirty="0">
                <a:latin typeface="Arial" panose="020B0604020202020204" pitchFamily="34" charset="0"/>
                <a:cs typeface="Arial" panose="020B0604020202020204" pitchFamily="34" charset="0"/>
              </a:rPr>
              <a:t>These findings add to a better knowledge of students' activity levels throughout the educational spectrum, assisting policymakers and institutions in developing policies, </a:t>
            </a:r>
            <a:r>
              <a:rPr lang="en-US" sz="2000" dirty="0" err="1">
                <a:latin typeface="Arial" panose="020B0604020202020204" pitchFamily="34" charset="0"/>
                <a:cs typeface="Arial" panose="020B0604020202020204" pitchFamily="34" charset="0"/>
              </a:rPr>
              <a:t>programmes</a:t>
            </a:r>
            <a:r>
              <a:rPr lang="en-US" sz="2000" dirty="0">
                <a:latin typeface="Arial" panose="020B0604020202020204" pitchFamily="34" charset="0"/>
                <a:cs typeface="Arial" panose="020B0604020202020204" pitchFamily="34" charset="0"/>
              </a:rPr>
              <a:t>, and curriculum that </a:t>
            </a:r>
            <a:r>
              <a:rPr lang="en-US" sz="2000" dirty="0" err="1">
                <a:latin typeface="Arial" panose="020B0604020202020204" pitchFamily="34" charset="0"/>
                <a:cs typeface="Arial" panose="020B0604020202020204" pitchFamily="34" charset="0"/>
              </a:rPr>
              <a:t>prioritise</a:t>
            </a:r>
            <a:r>
              <a:rPr lang="en-US" sz="2000" dirty="0">
                <a:latin typeface="Arial" panose="020B0604020202020204" pitchFamily="34" charset="0"/>
                <a:cs typeface="Arial" panose="020B0604020202020204" pitchFamily="34" charset="0"/>
              </a:rPr>
              <a:t> and promote physical activity on campus.</a:t>
            </a:r>
          </a:p>
          <a:p>
            <a:pPr lvl="0" algn="just">
              <a:lnSpc>
                <a:spcPct val="150000"/>
              </a:lnSpc>
            </a:pPr>
            <a:endParaRPr lang="en-IN" sz="2000" dirty="0">
              <a:latin typeface="Arial" panose="020B0604020202020204" pitchFamily="34" charset="0"/>
              <a:cs typeface="Arial" panose="020B0604020202020204" pitchFamily="34" charset="0"/>
            </a:endParaRPr>
          </a:p>
          <a:p>
            <a:pPr lvl="0" algn="just">
              <a:lnSpc>
                <a:spcPct val="150000"/>
              </a:lnSpc>
            </a:pPr>
            <a:endParaRPr lang="en-IN" sz="2000" dirty="0">
              <a:latin typeface="Arial" panose="020B0604020202020204" pitchFamily="34" charset="0"/>
              <a:cs typeface="Arial" panose="020B0604020202020204" pitchFamily="34" charset="0"/>
            </a:endParaRPr>
          </a:p>
          <a:p>
            <a:pPr lvl="0" algn="just">
              <a:lnSpc>
                <a:spcPct val="150000"/>
              </a:lnSpc>
            </a:pPr>
            <a:endParaRPr lang="en-IN" sz="2000" dirty="0">
              <a:latin typeface="Arial" panose="020B0604020202020204" pitchFamily="34" charset="0"/>
              <a:cs typeface="Arial" panose="020B0604020202020204" pitchFamily="34" charset="0"/>
            </a:endParaRPr>
          </a:p>
          <a:p>
            <a:pPr lvl="0" algn="just">
              <a:lnSpc>
                <a:spcPct val="150000"/>
              </a:lnSpc>
            </a:pPr>
            <a:endParaRPr lang="en-IN" sz="2000" dirty="0">
              <a:latin typeface="Arial" panose="020B0604020202020204" pitchFamily="34" charset="0"/>
              <a:cs typeface="Arial" panose="020B0604020202020204" pitchFamily="34" charset="0"/>
            </a:endParaRPr>
          </a:p>
          <a:p>
            <a:endParaRPr lang="en-IN" sz="2000" dirty="0"/>
          </a:p>
        </p:txBody>
      </p:sp>
    </p:spTree>
    <p:extLst>
      <p:ext uri="{BB962C8B-B14F-4D97-AF65-F5344CB8AC3E}">
        <p14:creationId xmlns:p14="http://schemas.microsoft.com/office/powerpoint/2010/main" val="14717524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2A1F5-9516-09F9-75F8-A24BE315B484}"/>
              </a:ext>
            </a:extLst>
          </p:cNvPr>
          <p:cNvSpPr>
            <a:spLocks noGrp="1"/>
          </p:cNvSpPr>
          <p:nvPr>
            <p:ph type="title"/>
          </p:nvPr>
        </p:nvSpPr>
        <p:spPr>
          <a:xfrm>
            <a:off x="335778" y="114923"/>
            <a:ext cx="11611428" cy="457200"/>
          </a:xfrm>
        </p:spPr>
        <p:txBody>
          <a:bodyPr>
            <a:noAutofit/>
          </a:bodyPr>
          <a:lstStyle/>
          <a:p>
            <a:r>
              <a:rPr lang="en-US" sz="2400" b="1" dirty="0">
                <a:latin typeface="Arial" panose="020B0604020202020204" pitchFamily="34" charset="0"/>
                <a:cs typeface="Arial" panose="020B0604020202020204" pitchFamily="34" charset="0"/>
              </a:rPr>
              <a:t>Proposed Research Question/Aim/objectives</a:t>
            </a:r>
            <a:endParaRPr lang="en-IN" sz="2400" b="1" dirty="0">
              <a:latin typeface="Arial" panose="020B0604020202020204" pitchFamily="34" charset="0"/>
              <a:cs typeface="Arial" panose="020B0604020202020204" pitchFamily="34" charset="0"/>
            </a:endParaRPr>
          </a:p>
        </p:txBody>
      </p:sp>
      <p:graphicFrame>
        <p:nvGraphicFramePr>
          <p:cNvPr id="5" name="Content Placeholder 4">
            <a:extLst>
              <a:ext uri="{FF2B5EF4-FFF2-40B4-BE49-F238E27FC236}">
                <a16:creationId xmlns:a16="http://schemas.microsoft.com/office/drawing/2014/main" id="{9DC61508-D650-B10C-6195-8AD1930FC22E}"/>
              </a:ext>
            </a:extLst>
          </p:cNvPr>
          <p:cNvGraphicFramePr>
            <a:graphicFrameLocks noGrp="1"/>
          </p:cNvGraphicFramePr>
          <p:nvPr>
            <p:ph idx="1"/>
            <p:extLst>
              <p:ext uri="{D42A27DB-BD31-4B8C-83A1-F6EECF244321}">
                <p14:modId xmlns:p14="http://schemas.microsoft.com/office/powerpoint/2010/main" val="4181002049"/>
              </p:ext>
            </p:extLst>
          </p:nvPr>
        </p:nvGraphicFramePr>
        <p:xfrm>
          <a:off x="335778" y="723332"/>
          <a:ext cx="11611427" cy="59242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36021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AD4FB-7743-AF2E-5302-9D891AE05789}"/>
              </a:ext>
            </a:extLst>
          </p:cNvPr>
          <p:cNvSpPr>
            <a:spLocks noGrp="1"/>
          </p:cNvSpPr>
          <p:nvPr>
            <p:ph type="title"/>
          </p:nvPr>
        </p:nvSpPr>
        <p:spPr>
          <a:xfrm>
            <a:off x="341193" y="282304"/>
            <a:ext cx="11477767" cy="618448"/>
          </a:xfrm>
        </p:spPr>
        <p:txBody>
          <a:bodyPr>
            <a:normAutofit fontScale="90000"/>
          </a:bodyPr>
          <a:lstStyle/>
          <a:p>
            <a:r>
              <a:rPr lang="en-US" sz="2800" b="1" dirty="0">
                <a:latin typeface="Arial" panose="020B0604020202020204" pitchFamily="34" charset="0"/>
                <a:cs typeface="Arial" panose="020B0604020202020204" pitchFamily="34" charset="0"/>
              </a:rPr>
              <a:t>Proposed Research Question/Aim/objectives</a:t>
            </a:r>
            <a:endParaRPr lang="en-IN" dirty="0"/>
          </a:p>
        </p:txBody>
      </p:sp>
      <p:graphicFrame>
        <p:nvGraphicFramePr>
          <p:cNvPr id="4" name="Content Placeholder 3">
            <a:extLst>
              <a:ext uri="{FF2B5EF4-FFF2-40B4-BE49-F238E27FC236}">
                <a16:creationId xmlns:a16="http://schemas.microsoft.com/office/drawing/2014/main" id="{EF237891-E85F-24BA-EC73-68D4DF5414BD}"/>
              </a:ext>
            </a:extLst>
          </p:cNvPr>
          <p:cNvGraphicFramePr>
            <a:graphicFrameLocks noGrp="1"/>
          </p:cNvGraphicFramePr>
          <p:nvPr>
            <p:ph idx="1"/>
            <p:extLst>
              <p:ext uri="{D42A27DB-BD31-4B8C-83A1-F6EECF244321}">
                <p14:modId xmlns:p14="http://schemas.microsoft.com/office/powerpoint/2010/main" val="3081706994"/>
              </p:ext>
            </p:extLst>
          </p:nvPr>
        </p:nvGraphicFramePr>
        <p:xfrm>
          <a:off x="341193" y="1310186"/>
          <a:ext cx="11477767" cy="52655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438438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14A4B-F906-4C5F-CC9B-7176CEF63F32}"/>
              </a:ext>
            </a:extLst>
          </p:cNvPr>
          <p:cNvSpPr>
            <a:spLocks noGrp="1"/>
          </p:cNvSpPr>
          <p:nvPr>
            <p:ph type="title"/>
          </p:nvPr>
        </p:nvSpPr>
        <p:spPr>
          <a:xfrm>
            <a:off x="274320" y="78199"/>
            <a:ext cx="11670937" cy="531401"/>
          </a:xfrm>
        </p:spPr>
        <p:txBody>
          <a:bodyPr>
            <a:noAutofit/>
          </a:bodyPr>
          <a:lstStyle/>
          <a:p>
            <a:r>
              <a:rPr lang="en-US" sz="2400" b="1" dirty="0">
                <a:latin typeface="Arial" panose="020B0604020202020204" pitchFamily="34" charset="0"/>
                <a:cs typeface="Arial" panose="020B0604020202020204" pitchFamily="34" charset="0"/>
              </a:rPr>
              <a:t>Research methodology</a:t>
            </a:r>
            <a:endParaRPr lang="en-IN" sz="2400" b="1"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08C60E45-B0F3-A47B-3BBF-8D8CDB30DB31}"/>
              </a:ext>
            </a:extLst>
          </p:cNvPr>
          <p:cNvSpPr>
            <a:spLocks noGrp="1"/>
          </p:cNvSpPr>
          <p:nvPr>
            <p:ph idx="1"/>
          </p:nvPr>
        </p:nvSpPr>
        <p:spPr>
          <a:xfrm>
            <a:off x="274320" y="609600"/>
            <a:ext cx="11917680" cy="6458857"/>
          </a:xfrm>
        </p:spPr>
        <p:txBody>
          <a:bodyPr>
            <a:normAutofit/>
          </a:bodyPr>
          <a:lstStyle/>
          <a:p>
            <a:pPr algn="just">
              <a:lnSpc>
                <a:spcPct val="160000"/>
              </a:lnSpc>
              <a:spcBef>
                <a:spcPts val="0"/>
              </a:spcBef>
            </a:pPr>
            <a:r>
              <a:rPr lang="en-US" sz="2000" dirty="0">
                <a:solidFill>
                  <a:srgbClr val="0E101A"/>
                </a:solidFill>
                <a:effectLst/>
                <a:latin typeface="Arial" panose="020B0604020202020204" pitchFamily="34" charset="0"/>
                <a:cs typeface="Arial" panose="020B0604020202020204" pitchFamily="34" charset="0"/>
              </a:rPr>
              <a:t>Quantitative research entails gathering and </a:t>
            </a:r>
            <a:r>
              <a:rPr lang="en-US" sz="2000" dirty="0" err="1">
                <a:solidFill>
                  <a:srgbClr val="0E101A"/>
                </a:solidFill>
                <a:effectLst/>
                <a:latin typeface="Arial" panose="020B0604020202020204" pitchFamily="34" charset="0"/>
                <a:cs typeface="Arial" panose="020B0604020202020204" pitchFamily="34" charset="0"/>
              </a:rPr>
              <a:t>analysing</a:t>
            </a:r>
            <a:r>
              <a:rPr lang="en-US" sz="2000" dirty="0">
                <a:solidFill>
                  <a:srgbClr val="0E101A"/>
                </a:solidFill>
                <a:effectLst/>
                <a:latin typeface="Arial" panose="020B0604020202020204" pitchFamily="34" charset="0"/>
                <a:cs typeface="Arial" panose="020B0604020202020204" pitchFamily="34" charset="0"/>
              </a:rPr>
              <a:t> numerical data. It is good at spotting trends and averages, </a:t>
            </a:r>
            <a:r>
              <a:rPr lang="en-US" sz="2000" dirty="0" err="1">
                <a:solidFill>
                  <a:srgbClr val="0E101A"/>
                </a:solidFill>
                <a:effectLst/>
                <a:latin typeface="Arial" panose="020B0604020202020204" pitchFamily="34" charset="0"/>
                <a:cs typeface="Arial" panose="020B0604020202020204" pitchFamily="34" charset="0"/>
              </a:rPr>
              <a:t>analysing</a:t>
            </a:r>
            <a:r>
              <a:rPr lang="en-US" sz="2000" dirty="0">
                <a:solidFill>
                  <a:srgbClr val="0E101A"/>
                </a:solidFill>
                <a:effectLst/>
                <a:latin typeface="Arial" panose="020B0604020202020204" pitchFamily="34" charset="0"/>
                <a:cs typeface="Arial" panose="020B0604020202020204" pitchFamily="34" charset="0"/>
              </a:rPr>
              <a:t> relationships</a:t>
            </a:r>
            <a:r>
              <a:rPr lang="en-US" sz="2000">
                <a:solidFill>
                  <a:srgbClr val="0E101A"/>
                </a:solidFill>
                <a:effectLst/>
                <a:latin typeface="Arial" panose="020B0604020202020204" pitchFamily="34" charset="0"/>
                <a:cs typeface="Arial" panose="020B0604020202020204" pitchFamily="34" charset="0"/>
              </a:rPr>
              <a:t>, predicting, and </a:t>
            </a:r>
            <a:r>
              <a:rPr lang="en-US" sz="2000" dirty="0" err="1">
                <a:solidFill>
                  <a:srgbClr val="0E101A"/>
                </a:solidFill>
                <a:effectLst/>
                <a:latin typeface="Arial" panose="020B0604020202020204" pitchFamily="34" charset="0"/>
                <a:cs typeface="Arial" panose="020B0604020202020204" pitchFamily="34" charset="0"/>
              </a:rPr>
              <a:t>generalising</a:t>
            </a:r>
            <a:r>
              <a:rPr lang="en-US" sz="2000" dirty="0">
                <a:solidFill>
                  <a:srgbClr val="0E101A"/>
                </a:solidFill>
                <a:effectLst/>
                <a:latin typeface="Arial" panose="020B0604020202020204" pitchFamily="34" charset="0"/>
                <a:cs typeface="Arial" panose="020B0604020202020204" pitchFamily="34" charset="0"/>
              </a:rPr>
              <a:t> results for large populations.</a:t>
            </a:r>
            <a:endParaRPr lang="en-US" sz="2000" b="1" dirty="0">
              <a:solidFill>
                <a:srgbClr val="0E101A"/>
              </a:solidFill>
              <a:effectLst/>
              <a:latin typeface="Arial" panose="020B0604020202020204" pitchFamily="34" charset="0"/>
              <a:cs typeface="Arial" panose="020B0604020202020204" pitchFamily="34" charset="0"/>
            </a:endParaRPr>
          </a:p>
          <a:p>
            <a:pPr algn="just">
              <a:lnSpc>
                <a:spcPct val="160000"/>
              </a:lnSpc>
            </a:pPr>
            <a:r>
              <a:rPr lang="en-US" sz="2000" dirty="0">
                <a:solidFill>
                  <a:srgbClr val="0E101A"/>
                </a:solidFill>
                <a:effectLst/>
                <a:latin typeface="Arial" panose="020B0604020202020204" pitchFamily="34" charset="0"/>
                <a:cs typeface="Arial" panose="020B0604020202020204" pitchFamily="34" charset="0"/>
              </a:rPr>
              <a:t>This study will use a quantitative research strategy (</a:t>
            </a:r>
            <a:r>
              <a:rPr lang="en-US" sz="2000" dirty="0" err="1">
                <a:solidFill>
                  <a:srgbClr val="0E101A"/>
                </a:solidFill>
                <a:effectLst/>
                <a:latin typeface="Arial" panose="020B0604020202020204" pitchFamily="34" charset="0"/>
                <a:cs typeface="Arial" panose="020B0604020202020204" pitchFamily="34" charset="0"/>
              </a:rPr>
              <a:t>Dawadi</a:t>
            </a:r>
            <a:r>
              <a:rPr lang="en-US" sz="2000" dirty="0">
                <a:solidFill>
                  <a:srgbClr val="0E101A"/>
                </a:solidFill>
                <a:effectLst/>
                <a:latin typeface="Arial" panose="020B0604020202020204" pitchFamily="34" charset="0"/>
                <a:cs typeface="Arial" panose="020B0604020202020204" pitchFamily="34" charset="0"/>
              </a:rPr>
              <a:t>, Shrestha and Giri, 2021). The quantitative research technique is important because it allows for the collection of numerical data and offers a clear and measurable picture of activity levels. Surveys or </a:t>
            </a:r>
            <a:r>
              <a:rPr lang="en-US" sz="2000" dirty="0" err="1">
                <a:solidFill>
                  <a:srgbClr val="0E101A"/>
                </a:solidFill>
                <a:effectLst/>
                <a:latin typeface="Arial" panose="020B0604020202020204" pitchFamily="34" charset="0"/>
                <a:cs typeface="Arial" panose="020B0604020202020204" pitchFamily="34" charset="0"/>
              </a:rPr>
              <a:t>questionnairescan</a:t>
            </a:r>
            <a:r>
              <a:rPr lang="en-US" sz="2000" dirty="0">
                <a:solidFill>
                  <a:srgbClr val="0E101A"/>
                </a:solidFill>
                <a:effectLst/>
                <a:latin typeface="Arial" panose="020B0604020202020204" pitchFamily="34" charset="0"/>
                <a:cs typeface="Arial" panose="020B0604020202020204" pitchFamily="34" charset="0"/>
              </a:rPr>
              <a:t> be sent to a statistically significant portion of the student body in order to discover patterns, correlations, and trends in students' levels of physical activity engagement. </a:t>
            </a:r>
          </a:p>
          <a:p>
            <a:pPr algn="just">
              <a:lnSpc>
                <a:spcPct val="160000"/>
              </a:lnSpc>
            </a:pPr>
            <a:r>
              <a:rPr lang="en-US" sz="2000" b="1" dirty="0">
                <a:solidFill>
                  <a:srgbClr val="0E101A"/>
                </a:solidFill>
                <a:effectLst/>
                <a:latin typeface="Arial" panose="020B0604020202020204" pitchFamily="34" charset="0"/>
                <a:cs typeface="Arial" panose="020B0604020202020204" pitchFamily="34" charset="0"/>
              </a:rPr>
              <a:t>Strength and Limitations: </a:t>
            </a:r>
            <a:r>
              <a:rPr lang="en-US" sz="2000" dirty="0">
                <a:solidFill>
                  <a:srgbClr val="0E101A"/>
                </a:solidFill>
                <a:effectLst/>
                <a:latin typeface="Arial" panose="020B0604020202020204" pitchFamily="34" charset="0"/>
                <a:cs typeface="Arial" panose="020B0604020202020204" pitchFamily="34" charset="0"/>
              </a:rPr>
              <a:t>It enables reliable data collection and analysis by offering a consistent technique for assessing students' levels of physical activity. The results may be </a:t>
            </a:r>
            <a:r>
              <a:rPr lang="en-US" sz="2000" dirty="0" err="1">
                <a:solidFill>
                  <a:srgbClr val="0E101A"/>
                </a:solidFill>
                <a:effectLst/>
                <a:latin typeface="Arial" panose="020B0604020202020204" pitchFamily="34" charset="0"/>
                <a:cs typeface="Arial" panose="020B0604020202020204" pitchFamily="34" charset="0"/>
              </a:rPr>
              <a:t>generalised</a:t>
            </a:r>
            <a:r>
              <a:rPr lang="en-US" sz="2000" dirty="0">
                <a:solidFill>
                  <a:srgbClr val="0E101A"/>
                </a:solidFill>
                <a:effectLst/>
                <a:latin typeface="Arial" panose="020B0604020202020204" pitchFamily="34" charset="0"/>
                <a:cs typeface="Arial" panose="020B0604020202020204" pitchFamily="34" charset="0"/>
              </a:rPr>
              <a:t> to the whole population since a representative sample of the population is </a:t>
            </a:r>
            <a:r>
              <a:rPr lang="en-US" sz="2000" dirty="0" err="1">
                <a:solidFill>
                  <a:srgbClr val="0E101A"/>
                </a:solidFill>
                <a:effectLst/>
                <a:latin typeface="Arial" panose="020B0604020202020204" pitchFamily="34" charset="0"/>
                <a:cs typeface="Arial" panose="020B0604020202020204" pitchFamily="34" charset="0"/>
              </a:rPr>
              <a:t>utilised</a:t>
            </a:r>
            <a:r>
              <a:rPr lang="en-US" sz="2000" dirty="0">
                <a:solidFill>
                  <a:srgbClr val="0E101A"/>
                </a:solidFill>
                <a:effectLst/>
                <a:latin typeface="Arial" panose="020B0604020202020204" pitchFamily="34" charset="0"/>
                <a:cs typeface="Arial" panose="020B0604020202020204" pitchFamily="34" charset="0"/>
              </a:rPr>
              <a:t>. There is a risk that crucial qualitative insights into the experiences and motives behind students' physical activity </a:t>
            </a:r>
            <a:r>
              <a:rPr lang="en-US" sz="2000" dirty="0" err="1">
                <a:solidFill>
                  <a:srgbClr val="0E101A"/>
                </a:solidFill>
                <a:effectLst/>
                <a:latin typeface="Arial" panose="020B0604020202020204" pitchFamily="34" charset="0"/>
                <a:cs typeface="Arial" panose="020B0604020202020204" pitchFamily="34" charset="0"/>
              </a:rPr>
              <a:t>practises</a:t>
            </a:r>
            <a:r>
              <a:rPr lang="en-US" sz="2000" dirty="0">
                <a:solidFill>
                  <a:srgbClr val="0E101A"/>
                </a:solidFill>
                <a:effectLst/>
                <a:latin typeface="Arial" panose="020B0604020202020204" pitchFamily="34" charset="0"/>
                <a:cs typeface="Arial" panose="020B0604020202020204" pitchFamily="34" charset="0"/>
              </a:rPr>
              <a:t> may be lost. Obtaining and </a:t>
            </a:r>
            <a:r>
              <a:rPr lang="en-US" sz="2000" dirty="0" err="1">
                <a:solidFill>
                  <a:srgbClr val="0E101A"/>
                </a:solidFill>
                <a:effectLst/>
                <a:latin typeface="Arial" panose="020B0604020202020204" pitchFamily="34" charset="0"/>
                <a:cs typeface="Arial" panose="020B0604020202020204" pitchFamily="34" charset="0"/>
              </a:rPr>
              <a:t>analysing</a:t>
            </a:r>
            <a:r>
              <a:rPr lang="en-US" sz="2000" dirty="0">
                <a:solidFill>
                  <a:srgbClr val="0E101A"/>
                </a:solidFill>
                <a:effectLst/>
                <a:latin typeface="Arial" panose="020B0604020202020204" pitchFamily="34" charset="0"/>
                <a:cs typeface="Arial" panose="020B0604020202020204" pitchFamily="34" charset="0"/>
              </a:rPr>
              <a:t> quantitative data may be time-consuming and resource-intensive.</a:t>
            </a:r>
          </a:p>
          <a:p>
            <a:pPr algn="just">
              <a:lnSpc>
                <a:spcPct val="160000"/>
              </a:lnSpc>
            </a:pP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428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057F8D6-6069-D9B1-BEB6-77DF0A3D71F2}"/>
              </a:ext>
            </a:extLst>
          </p:cNvPr>
          <p:cNvSpPr>
            <a:spLocks noGrp="1"/>
          </p:cNvSpPr>
          <p:nvPr>
            <p:ph type="title"/>
          </p:nvPr>
        </p:nvSpPr>
        <p:spPr>
          <a:xfrm>
            <a:off x="212035" y="143057"/>
            <a:ext cx="11794435" cy="453291"/>
          </a:xfrm>
        </p:spPr>
        <p:txBody>
          <a:bodyPr>
            <a:noAutofit/>
          </a:bodyPr>
          <a:lstStyle/>
          <a:p>
            <a:r>
              <a:rPr lang="en-US" sz="2000" b="1" dirty="0">
                <a:latin typeface="Arial" panose="020B0604020202020204" pitchFamily="34" charset="0"/>
                <a:cs typeface="Arial" panose="020B0604020202020204" pitchFamily="34" charset="0"/>
              </a:rPr>
              <a:t> Research Design</a:t>
            </a:r>
            <a:endParaRPr lang="en-IN" sz="2000" b="1" dirty="0">
              <a:latin typeface="Arial" panose="020B0604020202020204" pitchFamily="34" charset="0"/>
              <a:cs typeface="Arial" panose="020B0604020202020204" pitchFamily="34" charset="0"/>
            </a:endParaRPr>
          </a:p>
        </p:txBody>
      </p:sp>
      <p:graphicFrame>
        <p:nvGraphicFramePr>
          <p:cNvPr id="5" name="Diagram 4"/>
          <p:cNvGraphicFramePr/>
          <p:nvPr>
            <p:extLst>
              <p:ext uri="{D42A27DB-BD31-4B8C-83A1-F6EECF244321}">
                <p14:modId xmlns:p14="http://schemas.microsoft.com/office/powerpoint/2010/main" val="1835984495"/>
              </p:ext>
            </p:extLst>
          </p:nvPr>
        </p:nvGraphicFramePr>
        <p:xfrm>
          <a:off x="538050" y="842016"/>
          <a:ext cx="11233239" cy="59129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9746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B2141-BD5A-4494-6B01-046049808742}"/>
              </a:ext>
            </a:extLst>
          </p:cNvPr>
          <p:cNvSpPr>
            <a:spLocks noGrp="1"/>
          </p:cNvSpPr>
          <p:nvPr>
            <p:ph type="title"/>
          </p:nvPr>
        </p:nvSpPr>
        <p:spPr>
          <a:xfrm>
            <a:off x="878113" y="544802"/>
            <a:ext cx="11567885" cy="443443"/>
          </a:xfrm>
        </p:spPr>
        <p:txBody>
          <a:bodyPr>
            <a:noAutofit/>
          </a:bodyPr>
          <a:lstStyle/>
          <a:p>
            <a:r>
              <a:rPr lang="en-IN" sz="2000" b="1" dirty="0">
                <a:latin typeface="Arial" panose="020B0604020202020204" pitchFamily="34" charset="0"/>
                <a:cs typeface="Arial" panose="020B0604020202020204" pitchFamily="34" charset="0"/>
              </a:rPr>
              <a:t>Recruitment</a:t>
            </a:r>
          </a:p>
        </p:txBody>
      </p:sp>
      <p:sp>
        <p:nvSpPr>
          <p:cNvPr id="4" name="TextBox 3">
            <a:extLst>
              <a:ext uri="{FF2B5EF4-FFF2-40B4-BE49-F238E27FC236}">
                <a16:creationId xmlns:a16="http://schemas.microsoft.com/office/drawing/2014/main" id="{622D4872-CE19-47B9-EAFF-8AA28311AF30}"/>
              </a:ext>
            </a:extLst>
          </p:cNvPr>
          <p:cNvSpPr txBox="1"/>
          <p:nvPr/>
        </p:nvSpPr>
        <p:spPr>
          <a:xfrm>
            <a:off x="878113" y="1553028"/>
            <a:ext cx="11190514" cy="3170099"/>
          </a:xfrm>
          <a:prstGeom prst="rect">
            <a:avLst/>
          </a:prstGeom>
          <a:noFill/>
        </p:spPr>
        <p:txBody>
          <a:bodyPr wrap="square" rtlCol="0">
            <a:spAutoFit/>
          </a:bodyPr>
          <a:lstStyle/>
          <a:p>
            <a:pPr marL="342900" lvl="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A wide range of public institution students will be recruited for this study endeavor using a thorough methodology. </a:t>
            </a:r>
          </a:p>
          <a:p>
            <a:pPr marL="342900" lvl="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University emails will be the primary means of student engagement. Massive social media platforms will help promote the study and recruit participants </a:t>
            </a:r>
            <a:r>
              <a:rPr lang="en-IN" sz="2000" dirty="0">
                <a:latin typeface="Arial" panose="020B0604020202020204" pitchFamily="34" charset="0"/>
                <a:cs typeface="Arial" panose="020B0604020202020204" pitchFamily="34" charset="0"/>
              </a:rPr>
              <a:t>(Farsi, 2020)</a:t>
            </a:r>
            <a:r>
              <a:rPr lang="en-US" sz="2000" dirty="0">
                <a:latin typeface="Arial" panose="020B0604020202020204" pitchFamily="34" charset="0"/>
                <a:cs typeface="Arial" panose="020B0604020202020204" pitchFamily="34" charset="0"/>
              </a:rPr>
              <a:t>. </a:t>
            </a:r>
          </a:p>
          <a:p>
            <a:pPr marL="342900" lvl="0" indent="-342900" algn="just">
              <a:lnSpc>
                <a:spcPct val="150000"/>
              </a:lnSpc>
              <a:buFont typeface="Arial" panose="020B0604020202020204" pitchFamily="34" charset="0"/>
              <a:buChar char="•"/>
            </a:pPr>
            <a:r>
              <a:rPr lang="en-US" sz="2000" dirty="0">
                <a:latin typeface="Arial" panose="020B0604020202020204" pitchFamily="34" charset="0"/>
                <a:cs typeface="Arial" panose="020B0604020202020204" pitchFamily="34" charset="0"/>
              </a:rPr>
              <a:t>The campus will have posters and announcements for students who don't use phones or computers.</a:t>
            </a:r>
            <a:endParaRPr lang="en-IN"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1980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89CA9-8F31-A1A5-2676-B3AC87E0F43F}"/>
              </a:ext>
            </a:extLst>
          </p:cNvPr>
          <p:cNvSpPr>
            <a:spLocks noGrp="1"/>
          </p:cNvSpPr>
          <p:nvPr>
            <p:ph type="title"/>
          </p:nvPr>
        </p:nvSpPr>
        <p:spPr>
          <a:xfrm>
            <a:off x="507999" y="195435"/>
            <a:ext cx="11306629" cy="762508"/>
          </a:xfrm>
        </p:spPr>
        <p:txBody>
          <a:bodyPr/>
          <a:lstStyle/>
          <a:p>
            <a:r>
              <a:rPr lang="en-IN" sz="2800" b="1" dirty="0">
                <a:latin typeface="Arial" panose="020B0604020202020204" pitchFamily="34" charset="0"/>
                <a:cs typeface="Arial" panose="020B0604020202020204" pitchFamily="34" charset="0"/>
              </a:rPr>
              <a:t>Sampling</a:t>
            </a:r>
            <a:endParaRPr lang="en-IN" dirty="0"/>
          </a:p>
        </p:txBody>
      </p:sp>
      <p:sp>
        <p:nvSpPr>
          <p:cNvPr id="5" name="Content Placeholder 4">
            <a:extLst>
              <a:ext uri="{FF2B5EF4-FFF2-40B4-BE49-F238E27FC236}">
                <a16:creationId xmlns:a16="http://schemas.microsoft.com/office/drawing/2014/main" id="{49EA0754-8C9D-EA41-5FFA-E7345CA4729C}"/>
              </a:ext>
            </a:extLst>
          </p:cNvPr>
          <p:cNvSpPr>
            <a:spLocks noGrp="1"/>
          </p:cNvSpPr>
          <p:nvPr>
            <p:ph idx="1"/>
          </p:nvPr>
        </p:nvSpPr>
        <p:spPr>
          <a:xfrm>
            <a:off x="333829" y="957943"/>
            <a:ext cx="11698514" cy="5900057"/>
          </a:xfrm>
        </p:spPr>
        <p:txBody>
          <a:bodyPr>
            <a:normAutofit/>
          </a:bodyPr>
          <a:lstStyle/>
          <a:p>
            <a:pPr algn="just">
              <a:lnSpc>
                <a:spcPct val="150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This study  uses Probability sampling strategy. This strategy divides the student population into digestible portions by using characteristics such as significant, academic year, and demographics.</a:t>
            </a:r>
          </a:p>
          <a:p>
            <a:pPr algn="just">
              <a:lnSpc>
                <a:spcPct val="150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 This strategy was selected to ensure that students from diverse backgrounds were sufficiently represented. </a:t>
            </a:r>
          </a:p>
          <a:p>
            <a:pPr algn="just">
              <a:lnSpc>
                <a:spcPct val="150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It accounts for differences in group sizes and demographics by allocating sample sizes according to the percentage of each stratum (Stratton, 2021).</a:t>
            </a:r>
          </a:p>
          <a:p>
            <a:pPr algn="just">
              <a:lnSpc>
                <a:spcPct val="150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The optimum strategy for this study produces a more representative cross-section of the student population and ensures that the findings may be extended to the whole student body. </a:t>
            </a:r>
          </a:p>
          <a:p>
            <a:pPr algn="just">
              <a:lnSpc>
                <a:spcPct val="150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This method is better because it eliminates bias and provides a complete picture of how much physical activity children from different demographics participate in.</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1916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E51E1-0A28-71AB-AD63-C426CE1F19B2}"/>
              </a:ext>
            </a:extLst>
          </p:cNvPr>
          <p:cNvSpPr>
            <a:spLocks noGrp="1"/>
          </p:cNvSpPr>
          <p:nvPr>
            <p:ph type="title"/>
          </p:nvPr>
        </p:nvSpPr>
        <p:spPr>
          <a:xfrm>
            <a:off x="450376" y="145827"/>
            <a:ext cx="11313994" cy="741278"/>
          </a:xfrm>
        </p:spPr>
        <p:txBody>
          <a:bodyPr>
            <a:normAutofit/>
          </a:bodyPr>
          <a:lstStyle/>
          <a:p>
            <a:r>
              <a:rPr lang="en-IN" sz="2400" b="1" dirty="0">
                <a:latin typeface="Arial" panose="020B0604020202020204" pitchFamily="34" charset="0"/>
                <a:cs typeface="Arial" panose="020B0604020202020204" pitchFamily="34" charset="0"/>
              </a:rPr>
              <a:t>Study Participants</a:t>
            </a:r>
            <a:endParaRPr lang="en-IN" sz="2400" dirty="0"/>
          </a:p>
        </p:txBody>
      </p:sp>
      <p:graphicFrame>
        <p:nvGraphicFramePr>
          <p:cNvPr id="4" name="Content Placeholder 3">
            <a:extLst>
              <a:ext uri="{FF2B5EF4-FFF2-40B4-BE49-F238E27FC236}">
                <a16:creationId xmlns:a16="http://schemas.microsoft.com/office/drawing/2014/main" id="{37716689-F124-ABF4-6359-BD0DA10382A6}"/>
              </a:ext>
            </a:extLst>
          </p:cNvPr>
          <p:cNvGraphicFramePr>
            <a:graphicFrameLocks noGrp="1"/>
          </p:cNvGraphicFramePr>
          <p:nvPr>
            <p:ph idx="1"/>
            <p:extLst>
              <p:ext uri="{D42A27DB-BD31-4B8C-83A1-F6EECF244321}">
                <p14:modId xmlns:p14="http://schemas.microsoft.com/office/powerpoint/2010/main" val="2858728785"/>
              </p:ext>
            </p:extLst>
          </p:nvPr>
        </p:nvGraphicFramePr>
        <p:xfrm>
          <a:off x="204716" y="1132764"/>
          <a:ext cx="11791666" cy="55794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38E3EA9C-0FB7-2E4E-9D4B-BFFB18B5982E}"/>
              </a:ext>
            </a:extLst>
          </p:cNvPr>
          <p:cNvSpPr txBox="1"/>
          <p:nvPr/>
        </p:nvSpPr>
        <p:spPr>
          <a:xfrm>
            <a:off x="450376" y="1015999"/>
            <a:ext cx="3033053" cy="1135247"/>
          </a:xfrm>
          <a:prstGeom prst="rect">
            <a:avLst/>
          </a:prstGeom>
          <a:noFill/>
        </p:spPr>
        <p:txBody>
          <a:bodyPr wrap="square" rtlCol="0">
            <a:spAutoFit/>
          </a:bodyPr>
          <a:lstStyle/>
          <a:p>
            <a:pPr>
              <a:lnSpc>
                <a:spcPct val="150000"/>
              </a:lnSpc>
            </a:pPr>
            <a:r>
              <a:rPr lang="en-IN" sz="2400" b="1" dirty="0">
                <a:latin typeface="Arial" panose="020B0604020202020204" pitchFamily="34" charset="0"/>
                <a:cs typeface="Arial" panose="020B0604020202020204" pitchFamily="34" charset="0"/>
              </a:rPr>
              <a:t>Study Participants</a:t>
            </a:r>
            <a:endParaRPr lang="en-US" sz="2400" b="1" dirty="0">
              <a:latin typeface="Arial" panose="020B0604020202020204" pitchFamily="34" charset="0"/>
              <a:cs typeface="Arial" panose="020B0604020202020204" pitchFamily="34" charset="0"/>
            </a:endParaRPr>
          </a:p>
          <a:p>
            <a:pPr>
              <a:lnSpc>
                <a:spcPct val="150000"/>
              </a:lnSpc>
            </a:pPr>
            <a:endParaRPr lang="en-IN" sz="2400" b="1" dirty="0"/>
          </a:p>
        </p:txBody>
      </p:sp>
    </p:spTree>
    <p:extLst>
      <p:ext uri="{BB962C8B-B14F-4D97-AF65-F5344CB8AC3E}">
        <p14:creationId xmlns:p14="http://schemas.microsoft.com/office/powerpoint/2010/main" val="10057395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DF7C3-360F-358F-8D5F-B183C8DCEF85}"/>
              </a:ext>
            </a:extLst>
          </p:cNvPr>
          <p:cNvSpPr>
            <a:spLocks noGrp="1"/>
          </p:cNvSpPr>
          <p:nvPr>
            <p:ph type="title"/>
          </p:nvPr>
        </p:nvSpPr>
        <p:spPr>
          <a:xfrm>
            <a:off x="326571" y="64864"/>
            <a:ext cx="11582400" cy="446540"/>
          </a:xfrm>
        </p:spPr>
        <p:txBody>
          <a:bodyPr>
            <a:noAutofit/>
          </a:bodyPr>
          <a:lstStyle/>
          <a:p>
            <a:r>
              <a:rPr lang="en-US" sz="2000" b="1" dirty="0">
                <a:latin typeface="Arial" panose="020B0604020202020204" pitchFamily="34" charset="0"/>
                <a:cs typeface="Arial" panose="020B0604020202020204" pitchFamily="34" charset="0"/>
              </a:rPr>
              <a:t>Data Collection Method(s)/procedure/tool</a:t>
            </a:r>
            <a:endParaRPr lang="en-IN" sz="2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85CA276-E693-AD79-9217-1930242CC40E}"/>
              </a:ext>
            </a:extLst>
          </p:cNvPr>
          <p:cNvSpPr>
            <a:spLocks noGrp="1"/>
          </p:cNvSpPr>
          <p:nvPr>
            <p:ph idx="1"/>
          </p:nvPr>
        </p:nvSpPr>
        <p:spPr>
          <a:xfrm>
            <a:off x="212035" y="511405"/>
            <a:ext cx="11863851" cy="6241592"/>
          </a:xfrm>
          <a:solidFill>
            <a:schemeClr val="tx2">
              <a:lumMod val="20000"/>
              <a:lumOff val="80000"/>
            </a:schemeClr>
          </a:solidFill>
        </p:spPr>
        <p:txBody>
          <a:bodyPr>
            <a:noAutofit/>
          </a:bodyPr>
          <a:lstStyle/>
          <a:p>
            <a:pPr marL="0" indent="0" algn="just">
              <a:lnSpc>
                <a:spcPct val="150000"/>
              </a:lnSpc>
              <a:buNone/>
            </a:pPr>
            <a:r>
              <a:rPr lang="en-US" sz="2000" b="1" i="0" dirty="0">
                <a:effectLst/>
                <a:latin typeface="Arial" panose="020B0604020202020204" pitchFamily="34" charset="0"/>
                <a:cs typeface="Arial" panose="020B0604020202020204" pitchFamily="34" charset="0"/>
              </a:rPr>
              <a:t>Data Collection Method – Primary</a:t>
            </a:r>
            <a:r>
              <a:rPr lang="en-US" sz="2000" b="0" i="0" dirty="0">
                <a:effectLst/>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The primary data-collecting strategy for this research work will be distributing a structured survey questionnaire to acquire quantitative data on students' physical activity levels (Abu-</a:t>
            </a:r>
            <a:r>
              <a:rPr lang="en-US" sz="2000" dirty="0" err="1">
                <a:latin typeface="Arial" panose="020B0604020202020204" pitchFamily="34" charset="0"/>
                <a:cs typeface="Arial" panose="020B0604020202020204" pitchFamily="34" charset="0"/>
              </a:rPr>
              <a:t>Taieh</a:t>
            </a:r>
            <a:r>
              <a:rPr lang="en-US" sz="2000" dirty="0">
                <a:latin typeface="Arial" panose="020B0604020202020204" pitchFamily="34" charset="0"/>
                <a:cs typeface="Arial" panose="020B0604020202020204" pitchFamily="34" charset="0"/>
              </a:rPr>
              <a:t>, Hadid and </a:t>
            </a:r>
            <a:r>
              <a:rPr lang="en-US" sz="2000" dirty="0" err="1">
                <a:latin typeface="Arial" panose="020B0604020202020204" pitchFamily="34" charset="0"/>
                <a:cs typeface="Arial" panose="020B0604020202020204" pitchFamily="34" charset="0"/>
              </a:rPr>
              <a:t>Mouatasim</a:t>
            </a:r>
            <a:r>
              <a:rPr lang="en-US" sz="2000" dirty="0">
                <a:latin typeface="Arial" panose="020B0604020202020204" pitchFamily="34" charset="0"/>
                <a:cs typeface="Arial" panose="020B0604020202020204" pitchFamily="34" charset="0"/>
              </a:rPr>
              <a:t>, 2020).</a:t>
            </a:r>
          </a:p>
          <a:p>
            <a:pPr marL="0" indent="0" algn="just">
              <a:lnSpc>
                <a:spcPct val="150000"/>
              </a:lnSpc>
              <a:buNone/>
            </a:pPr>
            <a:r>
              <a:rPr lang="en-US" sz="2000" b="1" dirty="0">
                <a:latin typeface="Arial" panose="020B0604020202020204" pitchFamily="34" charset="0"/>
                <a:cs typeface="Arial" panose="020B0604020202020204" pitchFamily="34" charset="0"/>
              </a:rPr>
              <a:t>Procedure: </a:t>
            </a:r>
            <a:r>
              <a:rPr lang="en-US" sz="2000" dirty="0">
                <a:latin typeface="Arial" panose="020B0604020202020204" pitchFamily="34" charset="0"/>
                <a:cs typeface="Arial" panose="020B0604020202020204" pitchFamily="34" charset="0"/>
              </a:rPr>
              <a:t>The use of a questionnaire with both open-ended and closed-ended questions will collect the data. Participants will have the option of doing the survey either online or on campus, depending on their availability and desire.</a:t>
            </a:r>
          </a:p>
          <a:p>
            <a:pPr lvl="1" algn="just">
              <a:lnSpc>
                <a:spcPct val="150000"/>
              </a:lnSpc>
            </a:pPr>
            <a:r>
              <a:rPr lang="en-US" sz="2000" dirty="0">
                <a:latin typeface="Arial" panose="020B0604020202020204" pitchFamily="34" charset="0"/>
                <a:cs typeface="Arial" panose="020B0604020202020204" pitchFamily="34" charset="0"/>
              </a:rPr>
              <a:t>It will employ a secure online survey platform to protect the privacy of the participants without sacrificing their convenience. In addition, data gathering stations will be set up in highly trafficked locations on campus to accommodate students who either don't want to use the internet or have restricted access to it.</a:t>
            </a:r>
          </a:p>
          <a:p>
            <a:pPr marL="0" indent="0" algn="just">
              <a:lnSpc>
                <a:spcPct val="150000"/>
              </a:lnSpc>
              <a:buNone/>
            </a:pPr>
            <a:r>
              <a:rPr lang="en-US" sz="2000" b="1" dirty="0">
                <a:latin typeface="Arial" panose="020B0604020202020204" pitchFamily="34" charset="0"/>
                <a:cs typeface="Arial" panose="020B0604020202020204" pitchFamily="34" charset="0"/>
              </a:rPr>
              <a:t>Tool: </a:t>
            </a:r>
            <a:r>
              <a:rPr lang="en-US" sz="2000" dirty="0">
                <a:latin typeface="Arial" panose="020B0604020202020204" pitchFamily="34" charset="0"/>
                <a:cs typeface="Arial" panose="020B0604020202020204" pitchFamily="34" charset="0"/>
              </a:rPr>
              <a:t>The International Physical Activity Questionnaire (IPAQ) will be used as the validated survey instrument for this data collection (</a:t>
            </a:r>
            <a:r>
              <a:rPr lang="en-US" sz="2000" dirty="0" err="1">
                <a:latin typeface="Arial" panose="020B0604020202020204" pitchFamily="34" charset="0"/>
                <a:cs typeface="Arial" panose="020B0604020202020204" pitchFamily="34" charset="0"/>
              </a:rPr>
              <a:t>Ács</a:t>
            </a:r>
            <a:r>
              <a:rPr lang="en-US" sz="2000" dirty="0">
                <a:latin typeface="Arial" panose="020B0604020202020204" pitchFamily="34" charset="0"/>
                <a:cs typeface="Arial" panose="020B0604020202020204" pitchFamily="34" charset="0"/>
              </a:rPr>
              <a:t> et al., 2020). Student involvement and health improvement will be measured using this standardized tool. </a:t>
            </a:r>
            <a:endParaRPr lang="en-IN"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29487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5359C-DB8A-9BD7-DE92-63E1DCEACA40}"/>
              </a:ext>
            </a:extLst>
          </p:cNvPr>
          <p:cNvSpPr>
            <a:spLocks noGrp="1"/>
          </p:cNvSpPr>
          <p:nvPr>
            <p:ph type="title"/>
          </p:nvPr>
        </p:nvSpPr>
        <p:spPr>
          <a:xfrm>
            <a:off x="348343" y="108349"/>
            <a:ext cx="11455835" cy="501251"/>
          </a:xfrm>
        </p:spPr>
        <p:txBody>
          <a:bodyPr>
            <a:noAutofit/>
          </a:bodyPr>
          <a:lstStyle/>
          <a:p>
            <a:r>
              <a:rPr lang="en-IN" sz="2000" b="1" dirty="0">
                <a:latin typeface="Arial" panose="020B0604020202020204" pitchFamily="34" charset="0"/>
                <a:cs typeface="Arial" panose="020B0604020202020204" pitchFamily="34" charset="0"/>
              </a:rPr>
              <a:t>Proposed data analysis technique</a:t>
            </a:r>
          </a:p>
        </p:txBody>
      </p:sp>
      <p:sp>
        <p:nvSpPr>
          <p:cNvPr id="4" name="Content Placeholder 3">
            <a:extLst>
              <a:ext uri="{FF2B5EF4-FFF2-40B4-BE49-F238E27FC236}">
                <a16:creationId xmlns:a16="http://schemas.microsoft.com/office/drawing/2014/main" id="{E0EAF444-3234-436E-8E2A-78C8A19BC695}"/>
              </a:ext>
            </a:extLst>
          </p:cNvPr>
          <p:cNvSpPr>
            <a:spLocks noGrp="1"/>
          </p:cNvSpPr>
          <p:nvPr>
            <p:ph idx="1"/>
          </p:nvPr>
        </p:nvSpPr>
        <p:spPr>
          <a:xfrm>
            <a:off x="348343" y="899886"/>
            <a:ext cx="11034921" cy="5740400"/>
          </a:xfrm>
        </p:spPr>
        <p:txBody>
          <a:bodyPr>
            <a:normAutofit/>
          </a:bodyPr>
          <a:lstStyle/>
          <a:p>
            <a:pPr algn="just">
              <a:lnSpc>
                <a:spcPct val="150000"/>
              </a:lnSpc>
              <a:spcBef>
                <a:spcPts val="0"/>
              </a:spcBef>
              <a:spcAft>
                <a:spcPts val="0"/>
              </a:spcAft>
            </a:pPr>
            <a:r>
              <a:rPr lang="en-US" sz="2000" b="1">
                <a:solidFill>
                  <a:srgbClr val="0E101A"/>
                </a:solidFill>
                <a:effectLst/>
                <a:latin typeface="Arial" panose="020B0604020202020204" pitchFamily="34" charset="0"/>
                <a:cs typeface="Arial" panose="020B0604020202020204" pitchFamily="34" charset="0"/>
              </a:rPr>
              <a:t>Data Analysis Technique: </a:t>
            </a:r>
            <a:r>
              <a:rPr lang="en-US" sz="2000">
                <a:solidFill>
                  <a:srgbClr val="0E101A"/>
                </a:solidFill>
                <a:effectLst/>
                <a:latin typeface="Arial" panose="020B0604020202020204" pitchFamily="34" charset="0"/>
                <a:cs typeface="Arial" panose="020B0604020202020204" pitchFamily="34" charset="0"/>
              </a:rPr>
              <a:t>Descriptive statistics and graphical representation will be used to analyze the obtained data on the level of physical activity at a public university.</a:t>
            </a:r>
          </a:p>
          <a:p>
            <a:pPr algn="just">
              <a:lnSpc>
                <a:spcPct val="150000"/>
              </a:lnSpc>
              <a:spcBef>
                <a:spcPts val="0"/>
              </a:spcBef>
              <a:spcAft>
                <a:spcPts val="0"/>
              </a:spcAft>
            </a:pPr>
            <a:r>
              <a:rPr lang="en-US" sz="2000" b="1">
                <a:solidFill>
                  <a:srgbClr val="0E101A"/>
                </a:solidFill>
                <a:effectLst/>
                <a:latin typeface="Arial" panose="020B0604020202020204" pitchFamily="34" charset="0"/>
                <a:cs typeface="Arial" panose="020B0604020202020204" pitchFamily="34" charset="0"/>
              </a:rPr>
              <a:t>Descriptive Statistics: </a:t>
            </a:r>
            <a:r>
              <a:rPr lang="en-US" sz="2000">
                <a:solidFill>
                  <a:srgbClr val="0E101A"/>
                </a:solidFill>
                <a:effectLst/>
                <a:latin typeface="Arial" panose="020B0604020202020204" pitchFamily="34" charset="0"/>
                <a:cs typeface="Arial" panose="020B0604020202020204" pitchFamily="34" charset="0"/>
              </a:rPr>
              <a:t>The quantitative data from the surveys will be summarized using descriptive statistics (Kaliyadan &amp; Kulkarni, 2019).  </a:t>
            </a:r>
          </a:p>
          <a:p>
            <a:pPr algn="just">
              <a:lnSpc>
                <a:spcPct val="150000"/>
              </a:lnSpc>
              <a:spcBef>
                <a:spcPts val="0"/>
              </a:spcBef>
              <a:spcAft>
                <a:spcPts val="0"/>
              </a:spcAft>
            </a:pPr>
            <a:r>
              <a:rPr lang="en-US" sz="2000" b="1">
                <a:solidFill>
                  <a:srgbClr val="0E101A"/>
                </a:solidFill>
                <a:effectLst/>
                <a:latin typeface="Arial" panose="020B0604020202020204" pitchFamily="34" charset="0"/>
                <a:cs typeface="Arial" panose="020B0604020202020204" pitchFamily="34" charset="0"/>
              </a:rPr>
              <a:t>Inferential statistics: </a:t>
            </a:r>
            <a:r>
              <a:rPr lang="en-US" sz="2000">
                <a:solidFill>
                  <a:srgbClr val="0E101A"/>
                </a:solidFill>
                <a:effectLst/>
                <a:latin typeface="Arial" panose="020B0604020202020204" pitchFamily="34" charset="0"/>
                <a:cs typeface="Arial" panose="020B0604020202020204" pitchFamily="34" charset="0"/>
              </a:rPr>
              <a:t>The Chi-Square Test is the best inferential statistical test for the study "Prevalence of physical activity among students attending a public university." This test may be beneficial in determining if there are statistically significant differences or connections between students' physical activity levels (categorical) and sociodemographic factors (e.g., age, gender, socioeconomic status) (Zhu et al., 2020). It is effective for categorizing the amount to which individuals participate in physical activity and its potential relationships. </a:t>
            </a:r>
          </a:p>
        </p:txBody>
      </p:sp>
    </p:spTree>
    <p:extLst>
      <p:ext uri="{BB962C8B-B14F-4D97-AF65-F5344CB8AC3E}">
        <p14:creationId xmlns:p14="http://schemas.microsoft.com/office/powerpoint/2010/main" val="15899220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21CF6-3398-E771-A1E1-2EF4AFF12943}"/>
              </a:ext>
            </a:extLst>
          </p:cNvPr>
          <p:cNvSpPr>
            <a:spLocks noGrp="1"/>
          </p:cNvSpPr>
          <p:nvPr>
            <p:ph type="title"/>
          </p:nvPr>
        </p:nvSpPr>
        <p:spPr>
          <a:xfrm>
            <a:off x="319314" y="116114"/>
            <a:ext cx="11553372" cy="653143"/>
          </a:xfrm>
        </p:spPr>
        <p:txBody>
          <a:bodyPr>
            <a:normAutofit fontScale="90000"/>
          </a:bodyPr>
          <a:lstStyle/>
          <a:p>
            <a:r>
              <a:rPr lang="en-IN" sz="2400" b="1" dirty="0">
                <a:latin typeface="Arial" panose="020B0604020202020204" pitchFamily="34" charset="0"/>
                <a:cs typeface="Arial" panose="020B0604020202020204" pitchFamily="34" charset="0"/>
              </a:rPr>
              <a:t>Ethical considerations</a:t>
            </a:r>
          </a:p>
        </p:txBody>
      </p:sp>
      <p:graphicFrame>
        <p:nvGraphicFramePr>
          <p:cNvPr id="4" name="Content Placeholder 3">
            <a:extLst>
              <a:ext uri="{FF2B5EF4-FFF2-40B4-BE49-F238E27FC236}">
                <a16:creationId xmlns:a16="http://schemas.microsoft.com/office/drawing/2014/main" id="{6E2C68F2-70FA-DF92-8B82-0E2A469E5D09}"/>
              </a:ext>
            </a:extLst>
          </p:cNvPr>
          <p:cNvGraphicFramePr>
            <a:graphicFrameLocks noGrp="1"/>
          </p:cNvGraphicFramePr>
          <p:nvPr>
            <p:ph idx="1"/>
            <p:extLst>
              <p:ext uri="{D42A27DB-BD31-4B8C-83A1-F6EECF244321}">
                <p14:modId xmlns:p14="http://schemas.microsoft.com/office/powerpoint/2010/main" val="490363934"/>
              </p:ext>
            </p:extLst>
          </p:nvPr>
        </p:nvGraphicFramePr>
        <p:xfrm>
          <a:off x="203200" y="1088570"/>
          <a:ext cx="11785600" cy="56533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3139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6A8A8-F81A-2D8C-2F21-655AA5B9418E}"/>
              </a:ext>
            </a:extLst>
          </p:cNvPr>
          <p:cNvSpPr>
            <a:spLocks noGrp="1"/>
          </p:cNvSpPr>
          <p:nvPr>
            <p:ph type="title"/>
          </p:nvPr>
        </p:nvSpPr>
        <p:spPr>
          <a:xfrm>
            <a:off x="522514" y="145144"/>
            <a:ext cx="11248572" cy="711200"/>
          </a:xfrm>
        </p:spPr>
        <p:txBody>
          <a:bodyPr>
            <a:normAutofit fontScale="90000"/>
          </a:bodyPr>
          <a:lstStyle/>
          <a:p>
            <a:r>
              <a:rPr lang="en-IN" b="1" dirty="0">
                <a:latin typeface="Arial" panose="020B0604020202020204" pitchFamily="34" charset="0"/>
                <a:cs typeface="Arial" panose="020B0604020202020204" pitchFamily="34" charset="0"/>
              </a:rPr>
              <a:t>Implication of research</a:t>
            </a:r>
          </a:p>
        </p:txBody>
      </p:sp>
      <p:graphicFrame>
        <p:nvGraphicFramePr>
          <p:cNvPr id="4" name="Content Placeholder 3">
            <a:extLst>
              <a:ext uri="{FF2B5EF4-FFF2-40B4-BE49-F238E27FC236}">
                <a16:creationId xmlns:a16="http://schemas.microsoft.com/office/drawing/2014/main" id="{A9DD5435-E610-3BF6-B5BF-37863D5D1F24}"/>
              </a:ext>
            </a:extLst>
          </p:cNvPr>
          <p:cNvGraphicFramePr>
            <a:graphicFrameLocks noGrp="1"/>
          </p:cNvGraphicFramePr>
          <p:nvPr>
            <p:ph idx="1"/>
            <p:extLst>
              <p:ext uri="{D42A27DB-BD31-4B8C-83A1-F6EECF244321}">
                <p14:modId xmlns:p14="http://schemas.microsoft.com/office/powerpoint/2010/main" val="1195022705"/>
              </p:ext>
            </p:extLst>
          </p:nvPr>
        </p:nvGraphicFramePr>
        <p:xfrm>
          <a:off x="232229" y="1248230"/>
          <a:ext cx="11727542" cy="54646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87791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D638C-44B6-0F68-92EE-DB2A8AE469CA}"/>
              </a:ext>
            </a:extLst>
          </p:cNvPr>
          <p:cNvSpPr>
            <a:spLocks noGrp="1"/>
          </p:cNvSpPr>
          <p:nvPr>
            <p:ph type="title"/>
          </p:nvPr>
        </p:nvSpPr>
        <p:spPr>
          <a:xfrm>
            <a:off x="723331" y="290286"/>
            <a:ext cx="10890914" cy="678705"/>
          </a:xfrm>
        </p:spPr>
        <p:txBody>
          <a:bodyPr>
            <a:normAutofit fontScale="90000"/>
          </a:bodyPr>
          <a:lstStyle/>
          <a:p>
            <a:pPr>
              <a:lnSpc>
                <a:spcPct val="150000"/>
              </a:lnSpc>
            </a:pPr>
            <a:r>
              <a:rPr lang="en-US" sz="2400" b="1" dirty="0">
                <a:latin typeface="Arial" panose="020B0604020202020204" pitchFamily="34" charset="0"/>
                <a:cs typeface="Arial" panose="020B0604020202020204" pitchFamily="34" charset="0"/>
              </a:rPr>
              <a:t>Plan of Work and Time Schedule (Gantt Chart)</a:t>
            </a:r>
            <a:endParaRPr lang="en-IN" sz="2400" b="1" dirty="0">
              <a:latin typeface="Arial" panose="020B0604020202020204" pitchFamily="34" charset="0"/>
              <a:cs typeface="Arial" panose="020B0604020202020204" pitchFamily="34" charset="0"/>
            </a:endParaRPr>
          </a:p>
        </p:txBody>
      </p:sp>
      <p:pic>
        <p:nvPicPr>
          <p:cNvPr id="9" name="Content Placeholder 8">
            <a:extLst>
              <a:ext uri="{FF2B5EF4-FFF2-40B4-BE49-F238E27FC236}">
                <a16:creationId xmlns:a16="http://schemas.microsoft.com/office/drawing/2014/main" id="{B1FAA36A-D8F6-602E-0F75-00488DA18660}"/>
              </a:ext>
            </a:extLst>
          </p:cNvPr>
          <p:cNvPicPr>
            <a:picLocks noGrp="1" noChangeAspect="1"/>
          </p:cNvPicPr>
          <p:nvPr>
            <p:ph idx="1"/>
          </p:nvPr>
        </p:nvPicPr>
        <p:blipFill>
          <a:blip r:embed="rId2"/>
          <a:stretch>
            <a:fillRect/>
          </a:stretch>
        </p:blipFill>
        <p:spPr>
          <a:xfrm>
            <a:off x="627797" y="1473958"/>
            <a:ext cx="10986448" cy="5093756"/>
          </a:xfrm>
        </p:spPr>
      </p:pic>
    </p:spTree>
    <p:extLst>
      <p:ext uri="{BB962C8B-B14F-4D97-AF65-F5344CB8AC3E}">
        <p14:creationId xmlns:p14="http://schemas.microsoft.com/office/powerpoint/2010/main" val="41057355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15AC9-1F9F-AB8E-F541-01448DEE39A8}"/>
              </a:ext>
            </a:extLst>
          </p:cNvPr>
          <p:cNvSpPr>
            <a:spLocks noGrp="1"/>
          </p:cNvSpPr>
          <p:nvPr>
            <p:ph type="title"/>
          </p:nvPr>
        </p:nvSpPr>
        <p:spPr>
          <a:xfrm>
            <a:off x="508000" y="101634"/>
            <a:ext cx="11408229" cy="648993"/>
          </a:xfrm>
        </p:spPr>
        <p:txBody>
          <a:bodyPr>
            <a:normAutofit fontScale="90000"/>
          </a:bodyPr>
          <a:lstStyle/>
          <a:p>
            <a:r>
              <a:rPr lang="en-US" sz="2400" b="1" dirty="0">
                <a:latin typeface="Arial" panose="020B0604020202020204" pitchFamily="34" charset="0"/>
                <a:cs typeface="Arial" panose="020B0604020202020204" pitchFamily="34" charset="0"/>
              </a:rPr>
              <a:t>REFERENCE LIST</a:t>
            </a:r>
            <a:endParaRPr lang="en-IN"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4E8BD52-F806-0B55-321C-DF12A355BB79}"/>
              </a:ext>
            </a:extLst>
          </p:cNvPr>
          <p:cNvSpPr>
            <a:spLocks noGrp="1"/>
          </p:cNvSpPr>
          <p:nvPr>
            <p:ph idx="1"/>
          </p:nvPr>
        </p:nvSpPr>
        <p:spPr>
          <a:xfrm>
            <a:off x="145142" y="859809"/>
            <a:ext cx="11946774" cy="5800297"/>
          </a:xfrm>
        </p:spPr>
        <p:txBody>
          <a:bodyPr>
            <a:noAutofit/>
          </a:bodyPr>
          <a:lstStyle/>
          <a:p>
            <a:pPr>
              <a:lnSpc>
                <a:spcPct val="107000"/>
              </a:lnSpc>
              <a:spcAft>
                <a:spcPts val="800"/>
              </a:spcAft>
            </a:pPr>
            <a:r>
              <a:rPr lang="en-US" sz="1000" dirty="0">
                <a:effectLst/>
                <a:latin typeface="Arial" panose="020B0604020202020204" pitchFamily="34" charset="0"/>
                <a:ea typeface="Calibri" panose="020F0502020204030204" pitchFamily="34" charset="0"/>
                <a:cs typeface="Arial" panose="020B0604020202020204" pitchFamily="34" charset="0"/>
              </a:rPr>
              <a:t>Abu-</a:t>
            </a:r>
            <a:r>
              <a:rPr lang="en-US" sz="1000" dirty="0" err="1">
                <a:effectLst/>
                <a:latin typeface="Arial" panose="020B0604020202020204" pitchFamily="34" charset="0"/>
                <a:ea typeface="Calibri" panose="020F0502020204030204" pitchFamily="34" charset="0"/>
                <a:cs typeface="Arial" panose="020B0604020202020204" pitchFamily="34" charset="0"/>
              </a:rPr>
              <a:t>Taieh</a:t>
            </a:r>
            <a:r>
              <a:rPr lang="en-US" sz="1000" dirty="0">
                <a:effectLst/>
                <a:latin typeface="Arial" panose="020B0604020202020204" pitchFamily="34" charset="0"/>
                <a:ea typeface="Calibri" panose="020F0502020204030204" pitchFamily="34" charset="0"/>
                <a:cs typeface="Arial" panose="020B0604020202020204" pitchFamily="34" charset="0"/>
              </a:rPr>
              <a:t>, E., Hadid, I.H.A. and </a:t>
            </a:r>
            <a:r>
              <a:rPr lang="en-US" sz="1000" dirty="0" err="1">
                <a:effectLst/>
                <a:latin typeface="Arial" panose="020B0604020202020204" pitchFamily="34" charset="0"/>
                <a:ea typeface="Calibri" panose="020F0502020204030204" pitchFamily="34" charset="0"/>
                <a:cs typeface="Arial" panose="020B0604020202020204" pitchFamily="34" charset="0"/>
              </a:rPr>
              <a:t>Mouatasim</a:t>
            </a:r>
            <a:r>
              <a:rPr lang="en-US" sz="1000" dirty="0">
                <a:effectLst/>
                <a:latin typeface="Arial" panose="020B0604020202020204" pitchFamily="34" charset="0"/>
                <a:ea typeface="Calibri" panose="020F0502020204030204" pitchFamily="34" charset="0"/>
                <a:cs typeface="Arial" panose="020B0604020202020204" pitchFamily="34" charset="0"/>
              </a:rPr>
              <a:t>, A.E. (2020). </a:t>
            </a:r>
            <a:r>
              <a:rPr lang="en-US" sz="1000" i="1" dirty="0">
                <a:effectLst/>
                <a:latin typeface="Arial" panose="020B0604020202020204" pitchFamily="34" charset="0"/>
                <a:ea typeface="Calibri" panose="020F0502020204030204" pitchFamily="34" charset="0"/>
                <a:cs typeface="Arial" panose="020B0604020202020204" pitchFamily="34" charset="0"/>
              </a:rPr>
              <a:t>Cyberspace</a:t>
            </a:r>
            <a:r>
              <a:rPr lang="en-US" sz="1000" dirty="0">
                <a:effectLst/>
                <a:latin typeface="Arial" panose="020B0604020202020204" pitchFamily="34" charset="0"/>
                <a:ea typeface="Calibri" panose="020F0502020204030204" pitchFamily="34" charset="0"/>
                <a:cs typeface="Arial" panose="020B0604020202020204" pitchFamily="34" charset="0"/>
              </a:rPr>
              <a:t>. [online] </a:t>
            </a:r>
            <a:r>
              <a:rPr lang="en-US" sz="1000" i="1" dirty="0">
                <a:effectLst/>
                <a:latin typeface="Arial" panose="020B0604020202020204" pitchFamily="34" charset="0"/>
                <a:ea typeface="Calibri" panose="020F0502020204030204" pitchFamily="34" charset="0"/>
                <a:cs typeface="Arial" panose="020B0604020202020204" pitchFamily="34" charset="0"/>
              </a:rPr>
              <a:t>Google Books</a:t>
            </a:r>
            <a:r>
              <a:rPr lang="en-US" sz="1000" dirty="0">
                <a:effectLst/>
                <a:latin typeface="Arial" panose="020B0604020202020204" pitchFamily="34" charset="0"/>
                <a:ea typeface="Calibri" panose="020F0502020204030204" pitchFamily="34" charset="0"/>
                <a:cs typeface="Arial" panose="020B0604020202020204" pitchFamily="34" charset="0"/>
              </a:rPr>
              <a:t>. </a:t>
            </a:r>
            <a:r>
              <a:rPr lang="en-US" sz="1000" dirty="0" err="1">
                <a:effectLst/>
                <a:latin typeface="Arial" panose="020B0604020202020204" pitchFamily="34" charset="0"/>
                <a:ea typeface="Calibri" panose="020F0502020204030204" pitchFamily="34" charset="0"/>
                <a:cs typeface="Arial" panose="020B0604020202020204" pitchFamily="34" charset="0"/>
              </a:rPr>
              <a:t>BoD</a:t>
            </a:r>
            <a:r>
              <a:rPr lang="en-US" sz="1000" dirty="0">
                <a:effectLst/>
                <a:latin typeface="Arial" panose="020B0604020202020204" pitchFamily="34" charset="0"/>
                <a:ea typeface="Calibri" panose="020F0502020204030204" pitchFamily="34" charset="0"/>
                <a:cs typeface="Arial" panose="020B0604020202020204" pitchFamily="34" charset="0"/>
              </a:rPr>
              <a:t> – Books on Demand. Available at: https://books.google.com/books?hl=en&amp;lr=&amp;id=eqf8DwAAQBAJ&amp;oi=fnd&amp;pg=PA27&amp;dq=The%C2%A0primary%C2%A0data+collection+method&amp;ots=cKV26XbaTe&amp;sig=rJsNS7cCTadYMSWHXRXaX_mDS6o.</a:t>
            </a:r>
            <a:endParaRPr lang="en-IN" sz="1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000" dirty="0" err="1">
                <a:effectLst/>
                <a:latin typeface="Arial" panose="020B0604020202020204" pitchFamily="34" charset="0"/>
                <a:ea typeface="Calibri" panose="020F0502020204030204" pitchFamily="34" charset="0"/>
                <a:cs typeface="Arial" panose="020B0604020202020204" pitchFamily="34" charset="0"/>
              </a:rPr>
              <a:t>Ács</a:t>
            </a:r>
            <a:r>
              <a:rPr lang="en-US" sz="1000" dirty="0">
                <a:effectLst/>
                <a:latin typeface="Arial" panose="020B0604020202020204" pitchFamily="34" charset="0"/>
                <a:ea typeface="Calibri" panose="020F0502020204030204" pitchFamily="34" charset="0"/>
                <a:cs typeface="Arial" panose="020B0604020202020204" pitchFamily="34" charset="0"/>
              </a:rPr>
              <a:t>, P., </a:t>
            </a:r>
            <a:r>
              <a:rPr lang="en-US" sz="1000" dirty="0" err="1">
                <a:effectLst/>
                <a:latin typeface="Arial" panose="020B0604020202020204" pitchFamily="34" charset="0"/>
                <a:ea typeface="Calibri" panose="020F0502020204030204" pitchFamily="34" charset="0"/>
                <a:cs typeface="Arial" panose="020B0604020202020204" pitchFamily="34" charset="0"/>
              </a:rPr>
              <a:t>Betlehem</a:t>
            </a:r>
            <a:r>
              <a:rPr lang="en-US" sz="1000" dirty="0">
                <a:effectLst/>
                <a:latin typeface="Arial" panose="020B0604020202020204" pitchFamily="34" charset="0"/>
                <a:ea typeface="Calibri" panose="020F0502020204030204" pitchFamily="34" charset="0"/>
                <a:cs typeface="Arial" panose="020B0604020202020204" pitchFamily="34" charset="0"/>
              </a:rPr>
              <a:t>, J., </a:t>
            </a:r>
            <a:r>
              <a:rPr lang="en-US" sz="1000" dirty="0" err="1">
                <a:effectLst/>
                <a:latin typeface="Arial" panose="020B0604020202020204" pitchFamily="34" charset="0"/>
                <a:ea typeface="Calibri" panose="020F0502020204030204" pitchFamily="34" charset="0"/>
                <a:cs typeface="Arial" panose="020B0604020202020204" pitchFamily="34" charset="0"/>
              </a:rPr>
              <a:t>Oláh</a:t>
            </a:r>
            <a:r>
              <a:rPr lang="en-US" sz="1000" dirty="0">
                <a:effectLst/>
                <a:latin typeface="Arial" panose="020B0604020202020204" pitchFamily="34" charset="0"/>
                <a:ea typeface="Calibri" panose="020F0502020204030204" pitchFamily="34" charset="0"/>
                <a:cs typeface="Arial" panose="020B0604020202020204" pitchFamily="34" charset="0"/>
              </a:rPr>
              <a:t>, A., </a:t>
            </a:r>
            <a:r>
              <a:rPr lang="en-US" sz="1000" dirty="0" err="1">
                <a:effectLst/>
                <a:latin typeface="Arial" panose="020B0604020202020204" pitchFamily="34" charset="0"/>
                <a:ea typeface="Calibri" panose="020F0502020204030204" pitchFamily="34" charset="0"/>
                <a:cs typeface="Arial" panose="020B0604020202020204" pitchFamily="34" charset="0"/>
              </a:rPr>
              <a:t>Bergier</a:t>
            </a:r>
            <a:r>
              <a:rPr lang="en-US" sz="1000" dirty="0">
                <a:effectLst/>
                <a:latin typeface="Arial" panose="020B0604020202020204" pitchFamily="34" charset="0"/>
                <a:ea typeface="Calibri" panose="020F0502020204030204" pitchFamily="34" charset="0"/>
                <a:cs typeface="Arial" panose="020B0604020202020204" pitchFamily="34" charset="0"/>
              </a:rPr>
              <a:t>, J., </a:t>
            </a:r>
            <a:r>
              <a:rPr lang="en-US" sz="1000" dirty="0" err="1">
                <a:effectLst/>
                <a:latin typeface="Arial" panose="020B0604020202020204" pitchFamily="34" charset="0"/>
                <a:ea typeface="Calibri" panose="020F0502020204030204" pitchFamily="34" charset="0"/>
                <a:cs typeface="Arial" panose="020B0604020202020204" pitchFamily="34" charset="0"/>
              </a:rPr>
              <a:t>Melczer</a:t>
            </a:r>
            <a:r>
              <a:rPr lang="en-US" sz="1000" dirty="0">
                <a:effectLst/>
                <a:latin typeface="Arial" panose="020B0604020202020204" pitchFamily="34" charset="0"/>
                <a:ea typeface="Calibri" panose="020F0502020204030204" pitchFamily="34" charset="0"/>
                <a:cs typeface="Arial" panose="020B0604020202020204" pitchFamily="34" charset="0"/>
              </a:rPr>
              <a:t>, C., </a:t>
            </a:r>
            <a:r>
              <a:rPr lang="en-US" sz="1000" dirty="0" err="1">
                <a:effectLst/>
                <a:latin typeface="Arial" panose="020B0604020202020204" pitchFamily="34" charset="0"/>
                <a:ea typeface="Calibri" panose="020F0502020204030204" pitchFamily="34" charset="0"/>
                <a:cs typeface="Arial" panose="020B0604020202020204" pitchFamily="34" charset="0"/>
              </a:rPr>
              <a:t>Prémusz</a:t>
            </a:r>
            <a:r>
              <a:rPr lang="en-US" sz="1000" dirty="0">
                <a:effectLst/>
                <a:latin typeface="Arial" panose="020B0604020202020204" pitchFamily="34" charset="0"/>
                <a:ea typeface="Calibri" panose="020F0502020204030204" pitchFamily="34" charset="0"/>
                <a:cs typeface="Arial" panose="020B0604020202020204" pitchFamily="34" charset="0"/>
              </a:rPr>
              <a:t>, V. and Makai, A. (2020). Measurement of public health benefits of physical activity: validity and reliability study of the international physical activity questionnaire in Hungary. </a:t>
            </a:r>
            <a:r>
              <a:rPr lang="en-US" sz="1000" i="1" dirty="0">
                <a:effectLst/>
                <a:latin typeface="Arial" panose="020B0604020202020204" pitchFamily="34" charset="0"/>
                <a:ea typeface="Calibri" panose="020F0502020204030204" pitchFamily="34" charset="0"/>
                <a:cs typeface="Arial" panose="020B0604020202020204" pitchFamily="34" charset="0"/>
              </a:rPr>
              <a:t>BMC Public Health</a:t>
            </a:r>
            <a:r>
              <a:rPr lang="en-US" sz="1000" dirty="0">
                <a:effectLst/>
                <a:latin typeface="Arial" panose="020B0604020202020204" pitchFamily="34" charset="0"/>
                <a:ea typeface="Calibri" panose="020F0502020204030204" pitchFamily="34" charset="0"/>
                <a:cs typeface="Arial" panose="020B0604020202020204" pitchFamily="34" charset="0"/>
              </a:rPr>
              <a:t>, [online] 20(S1). Available at: </a:t>
            </a:r>
            <a:r>
              <a:rPr lang="en-US" sz="1000" dirty="0">
                <a:effectLst/>
                <a:latin typeface="Arial" panose="020B0604020202020204" pitchFamily="34" charset="0"/>
                <a:ea typeface="Calibri" panose="020F0502020204030204" pitchFamily="34" charset="0"/>
                <a:cs typeface="Arial" panose="020B0604020202020204" pitchFamily="34" charset="0"/>
                <a:hlinkClick r:id="rId2"/>
              </a:rPr>
              <a:t>https://link.springer.com/article/10.1186/s12889-020-08508-9</a:t>
            </a:r>
            <a:r>
              <a:rPr lang="en-US" sz="10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US" sz="1000" dirty="0">
                <a:effectLst/>
                <a:latin typeface="Arial" panose="020B0604020202020204" pitchFamily="34" charset="0"/>
                <a:cs typeface="Arial" panose="020B0604020202020204" pitchFamily="34" charset="0"/>
              </a:rPr>
              <a:t>Bansal, N. (2023). </a:t>
            </a:r>
            <a:r>
              <a:rPr lang="en-US" sz="1000" i="1" dirty="0">
                <a:effectLst/>
                <a:latin typeface="Arial" panose="020B0604020202020204" pitchFamily="34" charset="0"/>
                <a:cs typeface="Arial" panose="020B0604020202020204" pitchFamily="34" charset="0"/>
              </a:rPr>
              <a:t>6 Effective Customer Satisfaction Survey Examples | Viable</a:t>
            </a:r>
            <a:r>
              <a:rPr lang="en-US" sz="1000" dirty="0">
                <a:effectLst/>
                <a:latin typeface="Arial" panose="020B0604020202020204" pitchFamily="34" charset="0"/>
                <a:cs typeface="Arial" panose="020B0604020202020204" pitchFamily="34" charset="0"/>
              </a:rPr>
              <a:t>. [online] www.askviable.com. Available at: https://www.askviable.com/blog/customer-satisfaction-survey-examples [Accessed 11 Oct. 2023].</a:t>
            </a:r>
            <a:endParaRPr lang="en-IN" sz="1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000" dirty="0">
                <a:effectLst/>
                <a:latin typeface="Arial" panose="020B0604020202020204" pitchFamily="34" charset="0"/>
                <a:ea typeface="Calibri" panose="020F0502020204030204" pitchFamily="34" charset="0"/>
                <a:cs typeface="Arial" panose="020B0604020202020204" pitchFamily="34" charset="0"/>
              </a:rPr>
              <a:t>Carballo-</a:t>
            </a:r>
            <a:r>
              <a:rPr lang="en-US" sz="1000" dirty="0" err="1">
                <a:effectLst/>
                <a:latin typeface="Arial" panose="020B0604020202020204" pitchFamily="34" charset="0"/>
                <a:ea typeface="Calibri" panose="020F0502020204030204" pitchFamily="34" charset="0"/>
                <a:cs typeface="Arial" panose="020B0604020202020204" pitchFamily="34" charset="0"/>
              </a:rPr>
              <a:t>Fazanes</a:t>
            </a:r>
            <a:r>
              <a:rPr lang="en-US" sz="1000" dirty="0">
                <a:effectLst/>
                <a:latin typeface="Arial" panose="020B0604020202020204" pitchFamily="34" charset="0"/>
                <a:ea typeface="Calibri" panose="020F0502020204030204" pitchFamily="34" charset="0"/>
                <a:cs typeface="Arial" panose="020B0604020202020204" pitchFamily="34" charset="0"/>
              </a:rPr>
              <a:t>, A., Rico-Díaz, J., </a:t>
            </a:r>
            <a:r>
              <a:rPr lang="en-US" sz="1000" dirty="0" err="1">
                <a:effectLst/>
                <a:latin typeface="Arial" panose="020B0604020202020204" pitchFamily="34" charset="0"/>
                <a:ea typeface="Calibri" panose="020F0502020204030204" pitchFamily="34" charset="0"/>
                <a:cs typeface="Arial" panose="020B0604020202020204" pitchFamily="34" charset="0"/>
              </a:rPr>
              <a:t>Barcala-Furelos</a:t>
            </a:r>
            <a:r>
              <a:rPr lang="en-US" sz="1000" dirty="0">
                <a:effectLst/>
                <a:latin typeface="Arial" panose="020B0604020202020204" pitchFamily="34" charset="0"/>
                <a:ea typeface="Calibri" panose="020F0502020204030204" pitchFamily="34" charset="0"/>
                <a:cs typeface="Arial" panose="020B0604020202020204" pitchFamily="34" charset="0"/>
              </a:rPr>
              <a:t>, R., Rey, E., Rodríguez-Fernández, J.E., Varela-</a:t>
            </a:r>
            <a:r>
              <a:rPr lang="en-US" sz="1000" dirty="0" err="1">
                <a:effectLst/>
                <a:latin typeface="Arial" panose="020B0604020202020204" pitchFamily="34" charset="0"/>
                <a:ea typeface="Calibri" panose="020F0502020204030204" pitchFamily="34" charset="0"/>
                <a:cs typeface="Arial" panose="020B0604020202020204" pitchFamily="34" charset="0"/>
              </a:rPr>
              <a:t>Casal</a:t>
            </a:r>
            <a:r>
              <a:rPr lang="en-US" sz="1000" dirty="0">
                <a:effectLst/>
                <a:latin typeface="Arial" panose="020B0604020202020204" pitchFamily="34" charset="0"/>
                <a:ea typeface="Calibri" panose="020F0502020204030204" pitchFamily="34" charset="0"/>
                <a:cs typeface="Arial" panose="020B0604020202020204" pitchFamily="34" charset="0"/>
              </a:rPr>
              <a:t>, C. and </a:t>
            </a:r>
            <a:r>
              <a:rPr lang="en-US" sz="1000" dirty="0" err="1">
                <a:effectLst/>
                <a:latin typeface="Arial" panose="020B0604020202020204" pitchFamily="34" charset="0"/>
                <a:ea typeface="Calibri" panose="020F0502020204030204" pitchFamily="34" charset="0"/>
                <a:cs typeface="Arial" panose="020B0604020202020204" pitchFamily="34" charset="0"/>
              </a:rPr>
              <a:t>Abelairas</a:t>
            </a:r>
            <a:r>
              <a:rPr lang="en-US" sz="1000" dirty="0">
                <a:effectLst/>
                <a:latin typeface="Arial" panose="020B0604020202020204" pitchFamily="34" charset="0"/>
                <a:ea typeface="Calibri" panose="020F0502020204030204" pitchFamily="34" charset="0"/>
                <a:cs typeface="Arial" panose="020B0604020202020204" pitchFamily="34" charset="0"/>
              </a:rPr>
              <a:t>-Gómez, C. (2020). Physical Activity Habits and Determinants, Sedentary </a:t>
            </a:r>
            <a:r>
              <a:rPr lang="en-US" sz="1000" dirty="0" err="1">
                <a:effectLst/>
                <a:latin typeface="Arial" panose="020B0604020202020204" pitchFamily="34" charset="0"/>
                <a:ea typeface="Calibri" panose="020F0502020204030204" pitchFamily="34" charset="0"/>
                <a:cs typeface="Arial" panose="020B0604020202020204" pitchFamily="34" charset="0"/>
              </a:rPr>
              <a:t>Behaviour</a:t>
            </a:r>
            <a:r>
              <a:rPr lang="en-US" sz="1000" dirty="0">
                <a:effectLst/>
                <a:latin typeface="Arial" panose="020B0604020202020204" pitchFamily="34" charset="0"/>
                <a:ea typeface="Calibri" panose="020F0502020204030204" pitchFamily="34" charset="0"/>
                <a:cs typeface="Arial" panose="020B0604020202020204" pitchFamily="34" charset="0"/>
              </a:rPr>
              <a:t> and Lifestyle in University Students. </a:t>
            </a:r>
            <a:r>
              <a:rPr lang="en-US" sz="1000" i="1" dirty="0">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US" sz="1000" dirty="0">
                <a:effectLst/>
                <a:latin typeface="Arial" panose="020B0604020202020204" pitchFamily="34" charset="0"/>
                <a:ea typeface="Calibri" panose="020F0502020204030204" pitchFamily="34" charset="0"/>
                <a:cs typeface="Arial" panose="020B0604020202020204" pitchFamily="34" charset="0"/>
              </a:rPr>
              <a:t>, [online] 17(9), p.3272. Available at: https://www.mdpi.com/1660-4601/17/9/3272.</a:t>
            </a:r>
            <a:endParaRPr lang="en-IN" sz="1000" dirty="0">
              <a:effectLst/>
              <a:latin typeface="Arial" panose="020B0604020202020204" pitchFamily="34" charset="0"/>
              <a:ea typeface="Calibri" panose="020F0502020204030204" pitchFamily="34" charset="0"/>
              <a:cs typeface="Arial" panose="020B0604020202020204" pitchFamily="34" charset="0"/>
            </a:endParaRPr>
          </a:p>
          <a:p>
            <a:pPr>
              <a:lnSpc>
                <a:spcPct val="150000"/>
              </a:lnSpc>
              <a:spcAft>
                <a:spcPts val="1200"/>
              </a:spcAft>
            </a:pPr>
            <a:r>
              <a:rPr lang="en-IN" sz="1000" dirty="0" err="1">
                <a:effectLst/>
                <a:latin typeface="Arial" panose="020B0604020202020204" pitchFamily="34" charset="0"/>
                <a:ea typeface="Times New Roman" panose="02020603050405020304" pitchFamily="18" charset="0"/>
                <a:cs typeface="Arial" panose="020B0604020202020204" pitchFamily="34" charset="0"/>
              </a:rPr>
              <a:t>Centers</a:t>
            </a:r>
            <a:r>
              <a:rPr lang="en-IN" sz="1000" dirty="0">
                <a:effectLst/>
                <a:latin typeface="Arial" panose="020B0604020202020204" pitchFamily="34" charset="0"/>
                <a:ea typeface="Times New Roman" panose="02020603050405020304" pitchFamily="18" charset="0"/>
                <a:cs typeface="Arial" panose="020B0604020202020204" pitchFamily="34" charset="0"/>
              </a:rPr>
              <a:t> for Disease Control and Prevention (2023). </a:t>
            </a:r>
            <a:r>
              <a:rPr lang="en-IN" sz="1000" i="1" dirty="0">
                <a:effectLst/>
                <a:latin typeface="Arial" panose="020B0604020202020204" pitchFamily="34" charset="0"/>
                <a:ea typeface="Times New Roman" panose="02020603050405020304" pitchFamily="18" charset="0"/>
                <a:cs typeface="Arial" panose="020B0604020202020204" pitchFamily="34" charset="0"/>
              </a:rPr>
              <a:t>Redirect Notice</a:t>
            </a:r>
            <a:r>
              <a:rPr lang="en-IN" sz="1000" dirty="0">
                <a:effectLst/>
                <a:latin typeface="Arial" panose="020B0604020202020204" pitchFamily="34" charset="0"/>
                <a:ea typeface="Times New Roman" panose="02020603050405020304" pitchFamily="18" charset="0"/>
                <a:cs typeface="Arial" panose="020B0604020202020204" pitchFamily="34" charset="0"/>
              </a:rPr>
              <a:t>. [online] Google.com. Available at: https://www.google.com/url?sa=i&amp;url=https%3A%2F%2Fwww.cdc.gov%2Fphysicalactivity%2Fbasics%2Fadults%2Fhealth-benefits-of-physical-activity.html&amp;psig=AOvVaw27T7LhbgtnKx5JV15zivFt&amp;ust=1696747647186000&amp;source=images&amp;cd=vfe&amp;opi=89978449&amp;ved=0CBMQjhxqFwoTCJjlqder44EDFQAAAAAdAAAAABAE.</a:t>
            </a:r>
          </a:p>
          <a:p>
            <a:pPr>
              <a:lnSpc>
                <a:spcPct val="150000"/>
              </a:lnSpc>
              <a:spcAft>
                <a:spcPts val="1200"/>
              </a:spcAft>
            </a:pPr>
            <a:r>
              <a:rPr lang="en-US" sz="1000" dirty="0">
                <a:effectLst/>
                <a:latin typeface="Arial" panose="020B0604020202020204" pitchFamily="34" charset="0"/>
                <a:cs typeface="Arial" panose="020B0604020202020204" pitchFamily="34" charset="0"/>
              </a:rPr>
              <a:t>comevo.com (2023). </a:t>
            </a:r>
            <a:r>
              <a:rPr lang="en-US" sz="1000" i="1" dirty="0">
                <a:effectLst/>
                <a:latin typeface="Arial" panose="020B0604020202020204" pitchFamily="34" charset="0"/>
                <a:cs typeface="Arial" panose="020B0604020202020204" pitchFamily="34" charset="0"/>
              </a:rPr>
              <a:t>Tips on how to Use Social Media as a Student Recruitment Tool - </a:t>
            </a:r>
            <a:r>
              <a:rPr lang="en-US" sz="1000" i="1" dirty="0" err="1">
                <a:effectLst/>
                <a:latin typeface="Arial" panose="020B0604020202020204" pitchFamily="34" charset="0"/>
                <a:cs typeface="Arial" panose="020B0604020202020204" pitchFamily="34" charset="0"/>
              </a:rPr>
              <a:t>Comevo</a:t>
            </a:r>
            <a:r>
              <a:rPr lang="en-US" sz="1000" dirty="0">
                <a:effectLst/>
                <a:latin typeface="Arial" panose="020B0604020202020204" pitchFamily="34" charset="0"/>
                <a:cs typeface="Arial" panose="020B0604020202020204" pitchFamily="34" charset="0"/>
              </a:rPr>
              <a:t>. [online] comevo.com. Available at: https://comevo.com/tips-on-how-to-use-social-media-as-a-student-recruitment-tool/.</a:t>
            </a:r>
            <a:endParaRPr lang="en-IN" sz="1000"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US" sz="1000" dirty="0" err="1">
                <a:effectLst/>
                <a:latin typeface="Arial" panose="020B0604020202020204" pitchFamily="34" charset="0"/>
                <a:ea typeface="Calibri" panose="020F0502020204030204" pitchFamily="34" charset="0"/>
                <a:cs typeface="Arial" panose="020B0604020202020204" pitchFamily="34" charset="0"/>
              </a:rPr>
              <a:t>Dawadi</a:t>
            </a:r>
            <a:r>
              <a:rPr lang="en-US" sz="1000" dirty="0">
                <a:effectLst/>
                <a:latin typeface="Arial" panose="020B0604020202020204" pitchFamily="34" charset="0"/>
                <a:ea typeface="Calibri" panose="020F0502020204030204" pitchFamily="34" charset="0"/>
                <a:cs typeface="Arial" panose="020B0604020202020204" pitchFamily="34" charset="0"/>
              </a:rPr>
              <a:t>, S., Shrestha, S. and Giri, R.A. (2021). Mixed-Methods Research: A Discussion on its Types, Challenges, and Criticisms. </a:t>
            </a:r>
            <a:r>
              <a:rPr lang="en-US" sz="1000" i="1" dirty="0">
                <a:effectLst/>
                <a:latin typeface="Arial" panose="020B0604020202020204" pitchFamily="34" charset="0"/>
                <a:ea typeface="Calibri" panose="020F0502020204030204" pitchFamily="34" charset="0"/>
                <a:cs typeface="Arial" panose="020B0604020202020204" pitchFamily="34" charset="0"/>
              </a:rPr>
              <a:t>Journal of Practical Studies in Education</a:t>
            </a:r>
            <a:r>
              <a:rPr lang="en-US" sz="1000" dirty="0">
                <a:effectLst/>
                <a:latin typeface="Arial" panose="020B0604020202020204" pitchFamily="34" charset="0"/>
                <a:ea typeface="Calibri" panose="020F0502020204030204" pitchFamily="34" charset="0"/>
                <a:cs typeface="Arial" panose="020B0604020202020204" pitchFamily="34" charset="0"/>
              </a:rPr>
              <a:t>, [online] 2(2), pp.25–36. Available at: </a:t>
            </a:r>
            <a:r>
              <a:rPr lang="en-US" sz="1000" dirty="0">
                <a:effectLst/>
                <a:latin typeface="Arial" panose="020B0604020202020204" pitchFamily="34" charset="0"/>
                <a:ea typeface="Calibri" panose="020F0502020204030204" pitchFamily="34" charset="0"/>
                <a:cs typeface="Arial" panose="020B0604020202020204" pitchFamily="34" charset="0"/>
                <a:hlinkClick r:id="rId3"/>
              </a:rPr>
              <a:t>https://oro.open.ac.uk/75449/</a:t>
            </a:r>
            <a:r>
              <a:rPr lang="en-US" sz="10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US" sz="1000" dirty="0">
                <a:effectLst/>
                <a:latin typeface="Arial" panose="020B0604020202020204" pitchFamily="34" charset="0"/>
                <a:cs typeface="Arial" panose="020B0604020202020204" pitchFamily="34" charset="0"/>
              </a:rPr>
              <a:t>Delve (2022). </a:t>
            </a:r>
            <a:r>
              <a:rPr lang="en-US" sz="1000" i="1" dirty="0">
                <a:effectLst/>
                <a:latin typeface="Arial" panose="020B0604020202020204" pitchFamily="34" charset="0"/>
                <a:cs typeface="Arial" panose="020B0604020202020204" pitchFamily="34" charset="0"/>
              </a:rPr>
              <a:t>What is Mixed Methods Research?</a:t>
            </a:r>
            <a:r>
              <a:rPr lang="en-US" sz="1000" dirty="0">
                <a:effectLst/>
                <a:latin typeface="Arial" panose="020B0604020202020204" pitchFamily="34" charset="0"/>
                <a:cs typeface="Arial" panose="020B0604020202020204" pitchFamily="34" charset="0"/>
              </a:rPr>
              <a:t> [online] Delve. Available at: https://delvetool.com/blog/mixedmethods.</a:t>
            </a:r>
            <a:endParaRPr lang="en-IN" sz="1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000" dirty="0" err="1">
                <a:effectLst/>
                <a:latin typeface="Arial" panose="020B0604020202020204" pitchFamily="34" charset="0"/>
                <a:ea typeface="Calibri" panose="020F0502020204030204" pitchFamily="34" charset="0"/>
                <a:cs typeface="Arial" panose="020B0604020202020204" pitchFamily="34" charset="0"/>
              </a:rPr>
              <a:t>Etikan</a:t>
            </a:r>
            <a:r>
              <a:rPr lang="en-US" sz="1000" dirty="0">
                <a:effectLst/>
                <a:latin typeface="Arial" panose="020B0604020202020204" pitchFamily="34" charset="0"/>
                <a:ea typeface="Calibri" panose="020F0502020204030204" pitchFamily="34" charset="0"/>
                <a:cs typeface="Arial" panose="020B0604020202020204" pitchFamily="34" charset="0"/>
              </a:rPr>
              <a:t>, I. and </a:t>
            </a:r>
            <a:r>
              <a:rPr lang="en-US" sz="1000" dirty="0" err="1">
                <a:effectLst/>
                <a:latin typeface="Arial" panose="020B0604020202020204" pitchFamily="34" charset="0"/>
                <a:ea typeface="Calibri" panose="020F0502020204030204" pitchFamily="34" charset="0"/>
                <a:cs typeface="Arial" panose="020B0604020202020204" pitchFamily="34" charset="0"/>
              </a:rPr>
              <a:t>Babatope</a:t>
            </a:r>
            <a:r>
              <a:rPr lang="en-US" sz="1000" dirty="0">
                <a:effectLst/>
                <a:latin typeface="Arial" panose="020B0604020202020204" pitchFamily="34" charset="0"/>
                <a:ea typeface="Calibri" panose="020F0502020204030204" pitchFamily="34" charset="0"/>
                <a:cs typeface="Arial" panose="020B0604020202020204" pitchFamily="34" charset="0"/>
              </a:rPr>
              <a:t>, O. (2019). A Basic Approach in Sampling Methodology and Sample Size Calculation Review Article. </a:t>
            </a:r>
            <a:r>
              <a:rPr lang="en-US" sz="1000" i="1" dirty="0" err="1">
                <a:effectLst/>
                <a:latin typeface="Arial" panose="020B0604020202020204" pitchFamily="34" charset="0"/>
                <a:ea typeface="Calibri" panose="020F0502020204030204" pitchFamily="34" charset="0"/>
                <a:cs typeface="Arial" panose="020B0604020202020204" pitchFamily="34" charset="0"/>
              </a:rPr>
              <a:t>MedLife</a:t>
            </a:r>
            <a:r>
              <a:rPr lang="en-US" sz="1000" i="1" dirty="0">
                <a:effectLst/>
                <a:latin typeface="Arial" panose="020B0604020202020204" pitchFamily="34" charset="0"/>
                <a:ea typeface="Calibri" panose="020F0502020204030204" pitchFamily="34" charset="0"/>
                <a:cs typeface="Arial" panose="020B0604020202020204" pitchFamily="34" charset="0"/>
              </a:rPr>
              <a:t> Clinics</a:t>
            </a:r>
            <a:r>
              <a:rPr lang="en-US" sz="1000" dirty="0">
                <a:effectLst/>
                <a:latin typeface="Arial" panose="020B0604020202020204" pitchFamily="34" charset="0"/>
                <a:ea typeface="Calibri" panose="020F0502020204030204" pitchFamily="34" charset="0"/>
                <a:cs typeface="Arial" panose="020B0604020202020204" pitchFamily="34" charset="0"/>
              </a:rPr>
              <a:t>, [online] 1, p.1006. Available at: https://www.medtextpublications.com/open-access/a-basic-approach-in-sampling-methodology-and-sample-size-calculation-249.pdf.</a:t>
            </a:r>
            <a:endParaRPr lang="en-IN" sz="1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000" dirty="0" err="1">
                <a:effectLst/>
                <a:latin typeface="Arial" panose="020B0604020202020204" pitchFamily="34" charset="0"/>
                <a:ea typeface="Calibri" panose="020F0502020204030204" pitchFamily="34" charset="0"/>
                <a:cs typeface="Arial" panose="020B0604020202020204" pitchFamily="34" charset="0"/>
              </a:rPr>
              <a:t>Falb</a:t>
            </a:r>
            <a:r>
              <a:rPr lang="en-US" sz="1000" dirty="0">
                <a:effectLst/>
                <a:latin typeface="Arial" panose="020B0604020202020204" pitchFamily="34" charset="0"/>
                <a:ea typeface="Calibri" panose="020F0502020204030204" pitchFamily="34" charset="0"/>
                <a:cs typeface="Arial" panose="020B0604020202020204" pitchFamily="34" charset="0"/>
              </a:rPr>
              <a:t>, K., Laird, B., Ratnayake, R., Rodrigues, K. and Annan, J. (2019). The ethical contours of research in crisis settings: five practical considerations for academic institutional review boards and researchers. </a:t>
            </a:r>
            <a:r>
              <a:rPr lang="en-US" sz="1000" i="1" dirty="0">
                <a:effectLst/>
                <a:latin typeface="Arial" panose="020B0604020202020204" pitchFamily="34" charset="0"/>
                <a:ea typeface="Calibri" panose="020F0502020204030204" pitchFamily="34" charset="0"/>
                <a:cs typeface="Arial" panose="020B0604020202020204" pitchFamily="34" charset="0"/>
              </a:rPr>
              <a:t>Disasters</a:t>
            </a:r>
            <a:r>
              <a:rPr lang="en-US" sz="1000" dirty="0">
                <a:effectLst/>
                <a:latin typeface="Arial" panose="020B0604020202020204" pitchFamily="34" charset="0"/>
                <a:ea typeface="Calibri" panose="020F0502020204030204" pitchFamily="34" charset="0"/>
                <a:cs typeface="Arial" panose="020B0604020202020204" pitchFamily="34" charset="0"/>
              </a:rPr>
              <a:t>, [online] 43(4), pp.711–726. Available at: https://onlinelibrary.wiley.com/doi/abs/10.1111/disa.12398.</a:t>
            </a:r>
            <a:endParaRPr lang="en-IN" sz="10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000" dirty="0">
                <a:effectLst/>
                <a:latin typeface="Arial" panose="020B0604020202020204" pitchFamily="34" charset="0"/>
                <a:ea typeface="Calibri" panose="020F0502020204030204" pitchFamily="34" charset="0"/>
                <a:cs typeface="Arial" panose="020B0604020202020204" pitchFamily="34" charset="0"/>
              </a:rPr>
              <a:t>Farsi, D. (2020). Social media and health care, part I: Literature review of social media use by health care providers. </a:t>
            </a:r>
            <a:r>
              <a:rPr lang="en-US" sz="1000" i="1" dirty="0">
                <a:effectLst/>
                <a:latin typeface="Arial" panose="020B0604020202020204" pitchFamily="34" charset="0"/>
                <a:ea typeface="Calibri" panose="020F0502020204030204" pitchFamily="34" charset="0"/>
                <a:cs typeface="Arial" panose="020B0604020202020204" pitchFamily="34" charset="0"/>
              </a:rPr>
              <a:t>Journal of Medical Internet Research</a:t>
            </a:r>
            <a:r>
              <a:rPr lang="en-US" sz="1000" dirty="0">
                <a:effectLst/>
                <a:latin typeface="Arial" panose="020B0604020202020204" pitchFamily="34" charset="0"/>
                <a:ea typeface="Calibri" panose="020F0502020204030204" pitchFamily="34" charset="0"/>
                <a:cs typeface="Arial" panose="020B0604020202020204" pitchFamily="34" charset="0"/>
              </a:rPr>
              <a:t>, [online] 23(4). Available at: https://www.jmir.org/2021/4/e23205/.</a:t>
            </a:r>
          </a:p>
        </p:txBody>
      </p:sp>
    </p:spTree>
    <p:extLst>
      <p:ext uri="{BB962C8B-B14F-4D97-AF65-F5344CB8AC3E}">
        <p14:creationId xmlns:p14="http://schemas.microsoft.com/office/powerpoint/2010/main" val="35477241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F9FD3D-6FDF-0334-B60B-DF299A169A83}"/>
              </a:ext>
            </a:extLst>
          </p:cNvPr>
          <p:cNvSpPr>
            <a:spLocks noGrp="1"/>
          </p:cNvSpPr>
          <p:nvPr>
            <p:ph idx="1"/>
          </p:nvPr>
        </p:nvSpPr>
        <p:spPr>
          <a:xfrm>
            <a:off x="232011" y="232012"/>
            <a:ext cx="11800331" cy="6441743"/>
          </a:xfrm>
        </p:spPr>
        <p:txBody>
          <a:bodyPr>
            <a:normAutofit fontScale="92500" lnSpcReduction="20000"/>
          </a:bodyPr>
          <a:lstStyle/>
          <a:p>
            <a:pPr>
              <a:lnSpc>
                <a:spcPct val="107000"/>
              </a:lnSpc>
              <a:spcAft>
                <a:spcPts val="800"/>
              </a:spcAft>
            </a:pPr>
            <a:r>
              <a:rPr lang="en-US" sz="1100" dirty="0" err="1">
                <a:effectLst/>
                <a:latin typeface="Arial" panose="020B0604020202020204" pitchFamily="34" charset="0"/>
                <a:ea typeface="Calibri" panose="020F0502020204030204" pitchFamily="34" charset="0"/>
                <a:cs typeface="Arial" panose="020B0604020202020204" pitchFamily="34" charset="0"/>
              </a:rPr>
              <a:t>Grasdalsmoen</a:t>
            </a:r>
            <a:r>
              <a:rPr lang="en-US" sz="1100" dirty="0">
                <a:effectLst/>
                <a:latin typeface="Arial" panose="020B0604020202020204" pitchFamily="34" charset="0"/>
                <a:ea typeface="Calibri" panose="020F0502020204030204" pitchFamily="34" charset="0"/>
                <a:cs typeface="Arial" panose="020B0604020202020204" pitchFamily="34" charset="0"/>
              </a:rPr>
              <a:t>, M., Eriksen, H.R., </a:t>
            </a:r>
            <a:r>
              <a:rPr lang="en-US" sz="1100" dirty="0" err="1">
                <a:effectLst/>
                <a:latin typeface="Arial" panose="020B0604020202020204" pitchFamily="34" charset="0"/>
                <a:ea typeface="Calibri" panose="020F0502020204030204" pitchFamily="34" charset="0"/>
                <a:cs typeface="Arial" panose="020B0604020202020204" pitchFamily="34" charset="0"/>
              </a:rPr>
              <a:t>Lønning</a:t>
            </a:r>
            <a:r>
              <a:rPr lang="en-US" sz="1100" dirty="0">
                <a:effectLst/>
                <a:latin typeface="Arial" panose="020B0604020202020204" pitchFamily="34" charset="0"/>
                <a:ea typeface="Calibri" panose="020F0502020204030204" pitchFamily="34" charset="0"/>
                <a:cs typeface="Arial" panose="020B0604020202020204" pitchFamily="34" charset="0"/>
              </a:rPr>
              <a:t>, K.J. and Sivertsen, B. (2020). Physical exercise, mental health problems, and suicide attempts in university students. </a:t>
            </a:r>
            <a:r>
              <a:rPr lang="en-US" sz="1100" i="1" dirty="0">
                <a:effectLst/>
                <a:latin typeface="Arial" panose="020B0604020202020204" pitchFamily="34" charset="0"/>
                <a:ea typeface="Calibri" panose="020F0502020204030204" pitchFamily="34" charset="0"/>
                <a:cs typeface="Arial" panose="020B0604020202020204" pitchFamily="34" charset="0"/>
              </a:rPr>
              <a:t>BMC psychiatry</a:t>
            </a:r>
            <a:r>
              <a:rPr lang="en-US" sz="1100" dirty="0">
                <a:effectLst/>
                <a:latin typeface="Arial" panose="020B0604020202020204" pitchFamily="34" charset="0"/>
                <a:ea typeface="Calibri" panose="020F0502020204030204" pitchFamily="34" charset="0"/>
                <a:cs typeface="Arial" panose="020B0604020202020204" pitchFamily="34" charset="0"/>
              </a:rPr>
              <a:t>, [online] 20(1), p.175. Available at: https://bmcpsychiatry.biomedcentral.com/articles/10.1186/s12888-020-02583-3.</a:t>
            </a:r>
            <a:endParaRPr lang="en-IN"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Herbert, C. (2020). </a:t>
            </a:r>
            <a:r>
              <a:rPr lang="en-US" sz="1100" i="1" dirty="0">
                <a:effectLst/>
                <a:latin typeface="Arial" panose="020B0604020202020204" pitchFamily="34" charset="0"/>
                <a:ea typeface="Calibri" panose="020F0502020204030204" pitchFamily="34" charset="0"/>
                <a:cs typeface="Arial" panose="020B0604020202020204" pitchFamily="34" charset="0"/>
              </a:rPr>
              <a:t>Regular Physical Activity, Short-Term Exercise, Mental Health, and Well-Being Among University Students: The Results of an Online and a Laboratory Study</a:t>
            </a:r>
            <a:r>
              <a:rPr lang="en-US" sz="1100" dirty="0">
                <a:effectLst/>
                <a:latin typeface="Arial" panose="020B0604020202020204" pitchFamily="34" charset="0"/>
                <a:ea typeface="Calibri" panose="020F0502020204030204" pitchFamily="34" charset="0"/>
                <a:cs typeface="Arial" panose="020B0604020202020204" pitchFamily="34" charset="0"/>
              </a:rPr>
              <a:t>. [online] Available at: https://www.frontiersin.org/articles/10.3389/fpsyg.2020.00509/full.</a:t>
            </a:r>
            <a:endParaRPr lang="en-IN"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Jeong, H.-C. and So, W.-Y. (2020). Difficulties of Online Physical Education Classes in Middle and High School and an Efficient Operation Plan to Address Them. </a:t>
            </a:r>
            <a:r>
              <a:rPr lang="en-US" sz="1100" i="1" dirty="0">
                <a:effectLst/>
                <a:latin typeface="Arial" panose="020B0604020202020204" pitchFamily="34" charset="0"/>
                <a:ea typeface="Calibri" panose="020F0502020204030204" pitchFamily="34" charset="0"/>
                <a:cs typeface="Arial" panose="020B0604020202020204" pitchFamily="34" charset="0"/>
              </a:rPr>
              <a:t>International Journal of Environmental Research and Public Health</a:t>
            </a:r>
            <a:r>
              <a:rPr lang="en-US" sz="1100" dirty="0">
                <a:effectLst/>
                <a:latin typeface="Arial" panose="020B0604020202020204" pitchFamily="34" charset="0"/>
                <a:ea typeface="Calibri" panose="020F0502020204030204" pitchFamily="34" charset="0"/>
                <a:cs typeface="Arial" panose="020B0604020202020204" pitchFamily="34" charset="0"/>
              </a:rPr>
              <a:t>, [online] 17(19), p.7279. Available at: https://www.mdpi.com/1660-4601/17/19/7279.</a:t>
            </a:r>
            <a:endParaRPr lang="en-IN"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Jess </a:t>
            </a:r>
            <a:r>
              <a:rPr lang="en-US" sz="1100" dirty="0" err="1">
                <a:effectLst/>
                <a:latin typeface="Arial" panose="020B0604020202020204" pitchFamily="34" charset="0"/>
                <a:ea typeface="Calibri" panose="020F0502020204030204" pitchFamily="34" charset="0"/>
                <a:cs typeface="Arial" panose="020B0604020202020204" pitchFamily="34" charset="0"/>
              </a:rPr>
              <a:t>Billitz</a:t>
            </a:r>
            <a:r>
              <a:rPr lang="en-US" sz="1100" dirty="0">
                <a:effectLst/>
                <a:latin typeface="Arial" panose="020B0604020202020204" pitchFamily="34" charset="0"/>
                <a:ea typeface="Calibri" panose="020F0502020204030204" pitchFamily="34" charset="0"/>
                <a:cs typeface="Arial" panose="020B0604020202020204" pitchFamily="34" charset="0"/>
              </a:rPr>
              <a:t>, B.S., CPT (2023). </a:t>
            </a:r>
            <a:r>
              <a:rPr lang="en-US" sz="1100" i="1" dirty="0">
                <a:effectLst/>
                <a:latin typeface="Arial" panose="020B0604020202020204" pitchFamily="34" charset="0"/>
                <a:ea typeface="Calibri" panose="020F0502020204030204" pitchFamily="34" charset="0"/>
                <a:cs typeface="Arial" panose="020B0604020202020204" pitchFamily="34" charset="0"/>
              </a:rPr>
              <a:t>Redirect Notice</a:t>
            </a:r>
            <a:r>
              <a:rPr lang="en-US" sz="1100" dirty="0">
                <a:effectLst/>
                <a:latin typeface="Arial" panose="020B0604020202020204" pitchFamily="34" charset="0"/>
                <a:ea typeface="Calibri" panose="020F0502020204030204" pitchFamily="34" charset="0"/>
                <a:cs typeface="Arial" panose="020B0604020202020204" pitchFamily="34" charset="0"/>
              </a:rPr>
              <a:t>. [online] Google.com. Available at: https://www.google.com/url?sa=i&amp;url=https%3A%2F%2Fwww.noobgains.com%2Fexercise-statistics-college-students%2F&amp;psig=AOvVaw0j9IPNjpOao2msFwvWF8SC&amp;ust=1696586028040000&amp;source=images&amp;cd=vfe&amp;opi=89978449&amp;ved=0CBMQjhxqFwoTCMDV5c3R3oEDFQAAAAAdAAAAABAl.</a:t>
            </a:r>
            <a:endParaRPr lang="en-IN"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100" dirty="0" err="1">
                <a:effectLst/>
                <a:latin typeface="Arial" panose="020B0604020202020204" pitchFamily="34" charset="0"/>
                <a:ea typeface="Calibri" panose="020F0502020204030204" pitchFamily="34" charset="0"/>
                <a:cs typeface="Arial" panose="020B0604020202020204" pitchFamily="34" charset="0"/>
              </a:rPr>
              <a:t>Kaliyadan</a:t>
            </a:r>
            <a:r>
              <a:rPr lang="en-US" sz="1100" dirty="0">
                <a:effectLst/>
                <a:latin typeface="Arial" panose="020B0604020202020204" pitchFamily="34" charset="0"/>
                <a:ea typeface="Calibri" panose="020F0502020204030204" pitchFamily="34" charset="0"/>
                <a:cs typeface="Arial" panose="020B0604020202020204" pitchFamily="34" charset="0"/>
              </a:rPr>
              <a:t>, F. and Kulkarni, V. (2019). Types of variables, descriptive statistics, and sample size. </a:t>
            </a:r>
            <a:r>
              <a:rPr lang="en-US" sz="1100" i="1" dirty="0">
                <a:effectLst/>
                <a:latin typeface="Arial" panose="020B0604020202020204" pitchFamily="34" charset="0"/>
                <a:ea typeface="Calibri" panose="020F0502020204030204" pitchFamily="34" charset="0"/>
                <a:cs typeface="Arial" panose="020B0604020202020204" pitchFamily="34" charset="0"/>
              </a:rPr>
              <a:t>Indian Dermatology Online Journal</a:t>
            </a:r>
            <a:r>
              <a:rPr lang="en-US" sz="1100" dirty="0">
                <a:effectLst/>
                <a:latin typeface="Arial" panose="020B0604020202020204" pitchFamily="34" charset="0"/>
                <a:ea typeface="Calibri" panose="020F0502020204030204" pitchFamily="34" charset="0"/>
                <a:cs typeface="Arial" panose="020B0604020202020204" pitchFamily="34" charset="0"/>
              </a:rPr>
              <a:t>, [online] 10(1), pp.82–86. Available at: https://www.ncbi.nlm.nih.gov/pmc/articles/PMC6362742/.</a:t>
            </a:r>
            <a:endParaRPr lang="en-IN"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Marquez, D.X., </a:t>
            </a:r>
            <a:r>
              <a:rPr lang="en-US" sz="1100" dirty="0" err="1">
                <a:effectLst/>
                <a:latin typeface="Arial" panose="020B0604020202020204" pitchFamily="34" charset="0"/>
                <a:ea typeface="Calibri" panose="020F0502020204030204" pitchFamily="34" charset="0"/>
                <a:cs typeface="Arial" panose="020B0604020202020204" pitchFamily="34" charset="0"/>
              </a:rPr>
              <a:t>Aguiñaga</a:t>
            </a:r>
            <a:r>
              <a:rPr lang="en-US" sz="1100" dirty="0">
                <a:effectLst/>
                <a:latin typeface="Arial" panose="020B0604020202020204" pitchFamily="34" charset="0"/>
                <a:ea typeface="Calibri" panose="020F0502020204030204" pitchFamily="34" charset="0"/>
                <a:cs typeface="Arial" panose="020B0604020202020204" pitchFamily="34" charset="0"/>
              </a:rPr>
              <a:t>, S., Vásquez, P.M., Conroy, D.E., Erickson, K.I., Hillman, C., Stillman, C.M., Ballard, R.M., Sheppard, B.B., </a:t>
            </a:r>
            <a:r>
              <a:rPr lang="en-US" sz="1100" dirty="0" err="1">
                <a:effectLst/>
                <a:latin typeface="Arial" panose="020B0604020202020204" pitchFamily="34" charset="0"/>
                <a:ea typeface="Calibri" panose="020F0502020204030204" pitchFamily="34" charset="0"/>
                <a:cs typeface="Arial" panose="020B0604020202020204" pitchFamily="34" charset="0"/>
              </a:rPr>
              <a:t>Petruzzello</a:t>
            </a:r>
            <a:r>
              <a:rPr lang="en-US" sz="1100" dirty="0">
                <a:effectLst/>
                <a:latin typeface="Arial" panose="020B0604020202020204" pitchFamily="34" charset="0"/>
                <a:ea typeface="Calibri" panose="020F0502020204030204" pitchFamily="34" charset="0"/>
                <a:cs typeface="Arial" panose="020B0604020202020204" pitchFamily="34" charset="0"/>
              </a:rPr>
              <a:t>, S.J., King, A.C. and Powell, K.E. (2020). A systematic review of physical activity and quality of life and well-being. </a:t>
            </a:r>
            <a:r>
              <a:rPr lang="en-US" sz="1100" i="1" dirty="0">
                <a:effectLst/>
                <a:latin typeface="Arial" panose="020B0604020202020204" pitchFamily="34" charset="0"/>
                <a:ea typeface="Calibri" panose="020F0502020204030204" pitchFamily="34" charset="0"/>
                <a:cs typeface="Arial" panose="020B0604020202020204" pitchFamily="34" charset="0"/>
              </a:rPr>
              <a:t>Translational Behavioral Medicine</a:t>
            </a:r>
            <a:r>
              <a:rPr lang="en-US" sz="1100" dirty="0">
                <a:effectLst/>
                <a:latin typeface="Arial" panose="020B0604020202020204" pitchFamily="34" charset="0"/>
                <a:ea typeface="Calibri" panose="020F0502020204030204" pitchFamily="34" charset="0"/>
                <a:cs typeface="Arial" panose="020B0604020202020204" pitchFamily="34" charset="0"/>
              </a:rPr>
              <a:t>, [online] 10(5), pp.1098–1109. Available at: https://academic.oup.com/tbm/article-abstract/10/5/1098/5921063.</a:t>
            </a:r>
          </a:p>
          <a:p>
            <a:pPr>
              <a:lnSpc>
                <a:spcPct val="107000"/>
              </a:lnSpc>
              <a:spcAft>
                <a:spcPts val="800"/>
              </a:spcAft>
            </a:pPr>
            <a:r>
              <a:rPr lang="en-IN" sz="1200" dirty="0" err="1">
                <a:effectLst/>
                <a:latin typeface="Arial" panose="020B0604020202020204" pitchFamily="34" charset="0"/>
                <a:cs typeface="Arial" panose="020B0604020202020204" pitchFamily="34" charset="0"/>
              </a:rPr>
              <a:t>Shawaqfeh</a:t>
            </a:r>
            <a:r>
              <a:rPr lang="en-IN" sz="1200" dirty="0">
                <a:effectLst/>
                <a:latin typeface="Arial" panose="020B0604020202020204" pitchFamily="34" charset="0"/>
                <a:cs typeface="Arial" panose="020B0604020202020204" pitchFamily="34" charset="0"/>
              </a:rPr>
              <a:t>, M.S., Al </a:t>
            </a:r>
            <a:r>
              <a:rPr lang="en-IN" sz="1200" dirty="0" err="1">
                <a:effectLst/>
                <a:latin typeface="Arial" panose="020B0604020202020204" pitchFamily="34" charset="0"/>
                <a:cs typeface="Arial" panose="020B0604020202020204" pitchFamily="34" charset="0"/>
              </a:rPr>
              <a:t>Bekairy</a:t>
            </a:r>
            <a:r>
              <a:rPr lang="en-IN" sz="1200" dirty="0">
                <a:effectLst/>
                <a:latin typeface="Arial" panose="020B0604020202020204" pitchFamily="34" charset="0"/>
                <a:cs typeface="Arial" panose="020B0604020202020204" pitchFamily="34" charset="0"/>
              </a:rPr>
              <a:t>, A.M., Al-</a:t>
            </a:r>
            <a:r>
              <a:rPr lang="en-IN" sz="1200" dirty="0" err="1">
                <a:effectLst/>
                <a:latin typeface="Arial" panose="020B0604020202020204" pitchFamily="34" charset="0"/>
                <a:cs typeface="Arial" panose="020B0604020202020204" pitchFamily="34" charset="0"/>
              </a:rPr>
              <a:t>Azayzih</a:t>
            </a:r>
            <a:r>
              <a:rPr lang="en-IN" sz="1200" dirty="0">
                <a:effectLst/>
                <a:latin typeface="Arial" panose="020B0604020202020204" pitchFamily="34" charset="0"/>
                <a:cs typeface="Arial" panose="020B0604020202020204" pitchFamily="34" charset="0"/>
              </a:rPr>
              <a:t>, A., </a:t>
            </a:r>
            <a:r>
              <a:rPr lang="en-IN" sz="1200" dirty="0" err="1">
                <a:effectLst/>
                <a:latin typeface="Arial" panose="020B0604020202020204" pitchFamily="34" charset="0"/>
                <a:cs typeface="Arial" panose="020B0604020202020204" pitchFamily="34" charset="0"/>
              </a:rPr>
              <a:t>Alkatheri</a:t>
            </a:r>
            <a:r>
              <a:rPr lang="en-IN" sz="1200" dirty="0">
                <a:effectLst/>
                <a:latin typeface="Arial" panose="020B0604020202020204" pitchFamily="34" charset="0"/>
                <a:cs typeface="Arial" panose="020B0604020202020204" pitchFamily="34" charset="0"/>
              </a:rPr>
              <a:t>, A.A., Qandil, A.M., </a:t>
            </a:r>
            <a:r>
              <a:rPr lang="en-IN" sz="1200" dirty="0" err="1">
                <a:effectLst/>
                <a:latin typeface="Arial" panose="020B0604020202020204" pitchFamily="34" charset="0"/>
                <a:cs typeface="Arial" panose="020B0604020202020204" pitchFamily="34" charset="0"/>
              </a:rPr>
              <a:t>Obaidat</a:t>
            </a:r>
            <a:r>
              <a:rPr lang="en-IN" sz="1200" dirty="0">
                <a:effectLst/>
                <a:latin typeface="Arial" panose="020B0604020202020204" pitchFamily="34" charset="0"/>
                <a:cs typeface="Arial" panose="020B0604020202020204" pitchFamily="34" charset="0"/>
              </a:rPr>
              <a:t>, A.A., Al Harbi, S. and </a:t>
            </a:r>
            <a:r>
              <a:rPr lang="en-IN" sz="1200" dirty="0" err="1">
                <a:effectLst/>
                <a:latin typeface="Arial" panose="020B0604020202020204" pitchFamily="34" charset="0"/>
                <a:cs typeface="Arial" panose="020B0604020202020204" pitchFamily="34" charset="0"/>
              </a:rPr>
              <a:t>Muflih</a:t>
            </a:r>
            <a:r>
              <a:rPr lang="en-IN" sz="1200" dirty="0">
                <a:effectLst/>
                <a:latin typeface="Arial" panose="020B0604020202020204" pitchFamily="34" charset="0"/>
                <a:cs typeface="Arial" panose="020B0604020202020204" pitchFamily="34" charset="0"/>
              </a:rPr>
              <a:t>, S.M. (2020). Pharmacy Students Perceptions of Their Distance Online Learning Experience During the COVID-19 Pandemic: A Cross-Sectional Survey Study. </a:t>
            </a:r>
            <a:r>
              <a:rPr lang="en-IN" sz="1200" i="1" dirty="0">
                <a:effectLst/>
                <a:latin typeface="Arial" panose="020B0604020202020204" pitchFamily="34" charset="0"/>
                <a:cs typeface="Arial" panose="020B0604020202020204" pitchFamily="34" charset="0"/>
              </a:rPr>
              <a:t>Journal of Medical Education and Curricular Development</a:t>
            </a:r>
            <a:r>
              <a:rPr lang="en-IN" sz="1200" dirty="0">
                <a:effectLst/>
                <a:latin typeface="Arial" panose="020B0604020202020204" pitchFamily="34" charset="0"/>
                <a:cs typeface="Arial" panose="020B0604020202020204" pitchFamily="34" charset="0"/>
              </a:rPr>
              <a:t>, [online] 7, p.238212052096303. Available at: </a:t>
            </a:r>
            <a:r>
              <a:rPr lang="en-IN" sz="1200" dirty="0">
                <a:effectLst/>
                <a:latin typeface="Arial" panose="020B0604020202020204" pitchFamily="34" charset="0"/>
                <a:cs typeface="Arial" panose="020B0604020202020204" pitchFamily="34" charset="0"/>
                <a:hlinkClick r:id="rId2"/>
              </a:rPr>
              <a:t>https://journals.sagepub.com/doi/abs/10.1177/2382120520963039</a:t>
            </a:r>
            <a:r>
              <a:rPr lang="en-IN" sz="1200" dirty="0">
                <a:effectLst/>
                <a:latin typeface="Arial" panose="020B0604020202020204" pitchFamily="34" charset="0"/>
                <a:cs typeface="Arial" panose="020B0604020202020204" pitchFamily="34" charset="0"/>
              </a:rPr>
              <a:t>.</a:t>
            </a:r>
          </a:p>
          <a:p>
            <a:pPr>
              <a:lnSpc>
                <a:spcPct val="107000"/>
              </a:lnSpc>
              <a:spcAft>
                <a:spcPts val="800"/>
              </a:spcAft>
            </a:pPr>
            <a:r>
              <a:rPr lang="en-US" sz="1200" dirty="0">
                <a:effectLst/>
                <a:latin typeface="Arial" panose="020B0604020202020204" pitchFamily="34" charset="0"/>
                <a:cs typeface="Arial" panose="020B0604020202020204" pitchFamily="34" charset="0"/>
              </a:rPr>
              <a:t>Stratton, S.J. (2021). Population research: Convenience Sampling Strategies. </a:t>
            </a:r>
            <a:r>
              <a:rPr lang="en-US" sz="1200" i="1" dirty="0">
                <a:effectLst/>
                <a:latin typeface="Arial" panose="020B0604020202020204" pitchFamily="34" charset="0"/>
                <a:cs typeface="Arial" panose="020B0604020202020204" pitchFamily="34" charset="0"/>
              </a:rPr>
              <a:t>Prehospital and Disaster Medicine</a:t>
            </a:r>
            <a:r>
              <a:rPr lang="en-US" sz="1200" dirty="0">
                <a:effectLst/>
                <a:latin typeface="Arial" panose="020B0604020202020204" pitchFamily="34" charset="0"/>
                <a:cs typeface="Arial" panose="020B0604020202020204" pitchFamily="34" charset="0"/>
              </a:rPr>
              <a:t>, [online] 36(4), pp.373–374. </a:t>
            </a:r>
            <a:r>
              <a:rPr lang="en-US" sz="1200" dirty="0" err="1">
                <a:effectLst/>
                <a:latin typeface="Arial" panose="020B0604020202020204" pitchFamily="34" charset="0"/>
                <a:cs typeface="Arial" panose="020B0604020202020204" pitchFamily="34" charset="0"/>
              </a:rPr>
              <a:t>doi:https</a:t>
            </a:r>
            <a:r>
              <a:rPr lang="en-US" sz="1200" dirty="0">
                <a:effectLst/>
                <a:latin typeface="Arial" panose="020B0604020202020204" pitchFamily="34" charset="0"/>
                <a:cs typeface="Arial" panose="020B0604020202020204" pitchFamily="34" charset="0"/>
              </a:rPr>
              <a:t>://doi.org/10.1017/S1049023X21000649.</a:t>
            </a:r>
            <a:endParaRPr lang="en-IN"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van </a:t>
            </a:r>
            <a:r>
              <a:rPr lang="en-US" sz="1100" dirty="0" err="1">
                <a:effectLst/>
                <a:latin typeface="Arial" panose="020B0604020202020204" pitchFamily="34" charset="0"/>
                <a:ea typeface="Calibri" panose="020F0502020204030204" pitchFamily="34" charset="0"/>
                <a:cs typeface="Arial" panose="020B0604020202020204" pitchFamily="34" charset="0"/>
              </a:rPr>
              <a:t>Sluijs</a:t>
            </a:r>
            <a:r>
              <a:rPr lang="en-US" sz="1100" dirty="0">
                <a:effectLst/>
                <a:latin typeface="Arial" panose="020B0604020202020204" pitchFamily="34" charset="0"/>
                <a:ea typeface="Calibri" panose="020F0502020204030204" pitchFamily="34" charset="0"/>
                <a:cs typeface="Arial" panose="020B0604020202020204" pitchFamily="34" charset="0"/>
              </a:rPr>
              <a:t>, E.M.F., </a:t>
            </a:r>
            <a:r>
              <a:rPr lang="en-US" sz="1100" dirty="0" err="1">
                <a:effectLst/>
                <a:latin typeface="Arial" panose="020B0604020202020204" pitchFamily="34" charset="0"/>
                <a:ea typeface="Calibri" panose="020F0502020204030204" pitchFamily="34" charset="0"/>
                <a:cs typeface="Arial" panose="020B0604020202020204" pitchFamily="34" charset="0"/>
              </a:rPr>
              <a:t>Ekelund</a:t>
            </a:r>
            <a:r>
              <a:rPr lang="en-US" sz="1100" dirty="0">
                <a:effectLst/>
                <a:latin typeface="Arial" panose="020B0604020202020204" pitchFamily="34" charset="0"/>
                <a:ea typeface="Calibri" panose="020F0502020204030204" pitchFamily="34" charset="0"/>
                <a:cs typeface="Arial" panose="020B0604020202020204" pitchFamily="34" charset="0"/>
              </a:rPr>
              <a:t>, U., </a:t>
            </a:r>
            <a:r>
              <a:rPr lang="en-US" sz="1100" dirty="0" err="1">
                <a:effectLst/>
                <a:latin typeface="Arial" panose="020B0604020202020204" pitchFamily="34" charset="0"/>
                <a:ea typeface="Calibri" panose="020F0502020204030204" pitchFamily="34" charset="0"/>
                <a:cs typeface="Arial" panose="020B0604020202020204" pitchFamily="34" charset="0"/>
              </a:rPr>
              <a:t>Crochemore</a:t>
            </a:r>
            <a:r>
              <a:rPr lang="en-US" sz="1100" dirty="0">
                <a:effectLst/>
                <a:latin typeface="Arial" panose="020B0604020202020204" pitchFamily="34" charset="0"/>
                <a:ea typeface="Calibri" panose="020F0502020204030204" pitchFamily="34" charset="0"/>
                <a:cs typeface="Arial" panose="020B0604020202020204" pitchFamily="34" charset="0"/>
              </a:rPr>
              <a:t>-Silva, I., </a:t>
            </a:r>
            <a:r>
              <a:rPr lang="en-US" sz="1100" dirty="0" err="1">
                <a:effectLst/>
                <a:latin typeface="Arial" panose="020B0604020202020204" pitchFamily="34" charset="0"/>
                <a:ea typeface="Calibri" panose="020F0502020204030204" pitchFamily="34" charset="0"/>
                <a:cs typeface="Arial" panose="020B0604020202020204" pitchFamily="34" charset="0"/>
              </a:rPr>
              <a:t>Guthold</a:t>
            </a:r>
            <a:r>
              <a:rPr lang="en-US" sz="1100" dirty="0">
                <a:effectLst/>
                <a:latin typeface="Arial" panose="020B0604020202020204" pitchFamily="34" charset="0"/>
                <a:ea typeface="Calibri" panose="020F0502020204030204" pitchFamily="34" charset="0"/>
                <a:cs typeface="Arial" panose="020B0604020202020204" pitchFamily="34" charset="0"/>
              </a:rPr>
              <a:t>, R., Ha, A., </a:t>
            </a:r>
            <a:r>
              <a:rPr lang="en-US" sz="1100" dirty="0" err="1">
                <a:effectLst/>
                <a:latin typeface="Arial" panose="020B0604020202020204" pitchFamily="34" charset="0"/>
                <a:ea typeface="Calibri" panose="020F0502020204030204" pitchFamily="34" charset="0"/>
                <a:cs typeface="Arial" panose="020B0604020202020204" pitchFamily="34" charset="0"/>
              </a:rPr>
              <a:t>Lubans</a:t>
            </a:r>
            <a:r>
              <a:rPr lang="en-US" sz="1100" dirty="0">
                <a:effectLst/>
                <a:latin typeface="Arial" panose="020B0604020202020204" pitchFamily="34" charset="0"/>
                <a:ea typeface="Calibri" panose="020F0502020204030204" pitchFamily="34" charset="0"/>
                <a:cs typeface="Arial" panose="020B0604020202020204" pitchFamily="34" charset="0"/>
              </a:rPr>
              <a:t>, D., Oyeyemi, A.L., Ding, D. and </a:t>
            </a:r>
            <a:r>
              <a:rPr lang="en-US" sz="1100" dirty="0" err="1">
                <a:effectLst/>
                <a:latin typeface="Arial" panose="020B0604020202020204" pitchFamily="34" charset="0"/>
                <a:ea typeface="Calibri" panose="020F0502020204030204" pitchFamily="34" charset="0"/>
                <a:cs typeface="Arial" panose="020B0604020202020204" pitchFamily="34" charset="0"/>
              </a:rPr>
              <a:t>Katzmarzyk</a:t>
            </a:r>
            <a:r>
              <a:rPr lang="en-US" sz="1100" dirty="0">
                <a:effectLst/>
                <a:latin typeface="Arial" panose="020B0604020202020204" pitchFamily="34" charset="0"/>
                <a:ea typeface="Calibri" panose="020F0502020204030204" pitchFamily="34" charset="0"/>
                <a:cs typeface="Arial" panose="020B0604020202020204" pitchFamily="34" charset="0"/>
              </a:rPr>
              <a:t>, P.T. (2021). Physical activity </a:t>
            </a:r>
            <a:r>
              <a:rPr lang="en-US" sz="1100" dirty="0" err="1">
                <a:effectLst/>
                <a:latin typeface="Arial" panose="020B0604020202020204" pitchFamily="34" charset="0"/>
                <a:ea typeface="Calibri" panose="020F0502020204030204" pitchFamily="34" charset="0"/>
                <a:cs typeface="Arial" panose="020B0604020202020204" pitchFamily="34" charset="0"/>
              </a:rPr>
              <a:t>behaviours</a:t>
            </a:r>
            <a:r>
              <a:rPr lang="en-US" sz="1100" dirty="0">
                <a:effectLst/>
                <a:latin typeface="Arial" panose="020B0604020202020204" pitchFamily="34" charset="0"/>
                <a:ea typeface="Calibri" panose="020F0502020204030204" pitchFamily="34" charset="0"/>
                <a:cs typeface="Arial" panose="020B0604020202020204" pitchFamily="34" charset="0"/>
              </a:rPr>
              <a:t> in adolescence: current evidence and opportunities for intervention. </a:t>
            </a:r>
            <a:r>
              <a:rPr lang="en-US" sz="1100" i="1" dirty="0">
                <a:effectLst/>
                <a:latin typeface="Arial" panose="020B0604020202020204" pitchFamily="34" charset="0"/>
                <a:ea typeface="Calibri" panose="020F0502020204030204" pitchFamily="34" charset="0"/>
                <a:cs typeface="Arial" panose="020B0604020202020204" pitchFamily="34" charset="0"/>
              </a:rPr>
              <a:t>The Lancet</a:t>
            </a:r>
            <a:r>
              <a:rPr lang="en-US" sz="1100" dirty="0">
                <a:effectLst/>
                <a:latin typeface="Arial" panose="020B0604020202020204" pitchFamily="34" charset="0"/>
                <a:ea typeface="Calibri" panose="020F0502020204030204" pitchFamily="34" charset="0"/>
                <a:cs typeface="Arial" panose="020B0604020202020204" pitchFamily="34" charset="0"/>
              </a:rPr>
              <a:t>, [online] 398(10298). Available at: </a:t>
            </a:r>
            <a:r>
              <a:rPr lang="en-US" sz="1100" dirty="0">
                <a:effectLst/>
                <a:latin typeface="Arial" panose="020B0604020202020204" pitchFamily="34" charset="0"/>
                <a:ea typeface="Calibri" panose="020F0502020204030204" pitchFamily="34" charset="0"/>
                <a:cs typeface="Arial" panose="020B0604020202020204" pitchFamily="34" charset="0"/>
                <a:hlinkClick r:id="rId3"/>
              </a:rPr>
              <a:t>https://www.thelancet.com/article/S0140-6736(21)01259-9/fulltext</a:t>
            </a:r>
            <a:r>
              <a:rPr lang="en-US" sz="1100" dirty="0">
                <a:effectLst/>
                <a:latin typeface="Arial" panose="020B0604020202020204" pitchFamily="34" charset="0"/>
                <a:ea typeface="Calibri" panose="020F0502020204030204" pitchFamily="34" charset="0"/>
                <a:cs typeface="Arial" panose="020B0604020202020204" pitchFamily="34" charset="0"/>
              </a:rPr>
              <a:t>.</a:t>
            </a:r>
          </a:p>
          <a:p>
            <a:pPr>
              <a:lnSpc>
                <a:spcPct val="107000"/>
              </a:lnSpc>
              <a:spcAft>
                <a:spcPts val="800"/>
              </a:spcAft>
            </a:pPr>
            <a:r>
              <a:rPr lang="en-US" sz="1100" dirty="0">
                <a:effectLst/>
                <a:latin typeface="Arial" panose="020B0604020202020204" pitchFamily="34" charset="0"/>
                <a:cs typeface="Arial" panose="020B0604020202020204" pitchFamily="34" charset="0"/>
              </a:rPr>
              <a:t>UK active research institute (2020). </a:t>
            </a:r>
            <a:r>
              <a:rPr lang="en-US" sz="1100" i="1" dirty="0">
                <a:effectLst/>
                <a:latin typeface="Arial" panose="020B0604020202020204" pitchFamily="34" charset="0"/>
                <a:cs typeface="Arial" panose="020B0604020202020204" pitchFamily="34" charset="0"/>
              </a:rPr>
              <a:t>British Active Students Survey: Further Education 2019/2020 Report</a:t>
            </a:r>
            <a:r>
              <a:rPr lang="en-US" sz="1100" dirty="0">
                <a:effectLst/>
                <a:latin typeface="Arial" panose="020B0604020202020204" pitchFamily="34" charset="0"/>
                <a:cs typeface="Arial" panose="020B0604020202020204" pitchFamily="34" charset="0"/>
              </a:rPr>
              <a:t>. [online] Available at: https://www.ukactive.com/wp-content/uploads/2020/06/BASS-2019-FE.pdf.</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100" dirty="0" err="1">
                <a:effectLst/>
                <a:latin typeface="Arial" panose="020B0604020202020204" pitchFamily="34" charset="0"/>
                <a:cs typeface="Arial" panose="020B0604020202020204" pitchFamily="34" charset="0"/>
              </a:rPr>
              <a:t>Wankhade</a:t>
            </a:r>
            <a:r>
              <a:rPr lang="en-US" sz="1100" dirty="0">
                <a:effectLst/>
                <a:latin typeface="Arial" panose="020B0604020202020204" pitchFamily="34" charset="0"/>
                <a:cs typeface="Arial" panose="020B0604020202020204" pitchFamily="34" charset="0"/>
              </a:rPr>
              <a:t>, M., Rao, A.C.S. and Kulkarni, C. (2022). A survey on sentiment analysis methods, applications, and challenges. </a:t>
            </a:r>
            <a:r>
              <a:rPr lang="en-US" sz="1100" i="1" dirty="0">
                <a:effectLst/>
                <a:latin typeface="Arial" panose="020B0604020202020204" pitchFamily="34" charset="0"/>
                <a:cs typeface="Arial" panose="020B0604020202020204" pitchFamily="34" charset="0"/>
              </a:rPr>
              <a:t>Artificial Intelligence Review</a:t>
            </a:r>
            <a:r>
              <a:rPr lang="en-US" sz="1100" dirty="0">
                <a:effectLst/>
                <a:latin typeface="Arial" panose="020B0604020202020204" pitchFamily="34" charset="0"/>
                <a:cs typeface="Arial" panose="020B0604020202020204" pitchFamily="34" charset="0"/>
              </a:rPr>
              <a:t>, [online] 55. Available at: https://link.springer.com/article/10.1007/s10462-022-10144-1.</a:t>
            </a:r>
            <a:endParaRPr lang="en-IN"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100" dirty="0" err="1">
                <a:effectLst/>
                <a:latin typeface="Arial" panose="020B0604020202020204" pitchFamily="34" charset="0"/>
                <a:ea typeface="Calibri" panose="020F0502020204030204" pitchFamily="34" charset="0"/>
                <a:cs typeface="Arial" panose="020B0604020202020204" pitchFamily="34" charset="0"/>
              </a:rPr>
              <a:t>Zawacki</a:t>
            </a:r>
            <a:r>
              <a:rPr lang="en-US" sz="1100" dirty="0">
                <a:effectLst/>
                <a:latin typeface="Arial" panose="020B0604020202020204" pitchFamily="34" charset="0"/>
                <a:ea typeface="Calibri" panose="020F0502020204030204" pitchFamily="34" charset="0"/>
                <a:cs typeface="Arial" panose="020B0604020202020204" pitchFamily="34" charset="0"/>
              </a:rPr>
              <a:t>-Richter, O., </a:t>
            </a:r>
            <a:r>
              <a:rPr lang="en-US" sz="1100" dirty="0" err="1">
                <a:effectLst/>
                <a:latin typeface="Arial" panose="020B0604020202020204" pitchFamily="34" charset="0"/>
                <a:ea typeface="Calibri" panose="020F0502020204030204" pitchFamily="34" charset="0"/>
                <a:cs typeface="Arial" panose="020B0604020202020204" pitchFamily="34" charset="0"/>
              </a:rPr>
              <a:t>Kerres</a:t>
            </a:r>
            <a:r>
              <a:rPr lang="en-US" sz="1100" dirty="0">
                <a:effectLst/>
                <a:latin typeface="Arial" panose="020B0604020202020204" pitchFamily="34" charset="0"/>
                <a:ea typeface="Calibri" panose="020F0502020204030204" pitchFamily="34" charset="0"/>
                <a:cs typeface="Arial" panose="020B0604020202020204" pitchFamily="34" charset="0"/>
              </a:rPr>
              <a:t>, M., </a:t>
            </a:r>
            <a:r>
              <a:rPr lang="en-US" sz="1100" dirty="0" err="1">
                <a:effectLst/>
                <a:latin typeface="Arial" panose="020B0604020202020204" pitchFamily="34" charset="0"/>
                <a:ea typeface="Calibri" panose="020F0502020204030204" pitchFamily="34" charset="0"/>
                <a:cs typeface="Arial" panose="020B0604020202020204" pitchFamily="34" charset="0"/>
              </a:rPr>
              <a:t>Bedenlier</a:t>
            </a:r>
            <a:r>
              <a:rPr lang="en-US" sz="1100" dirty="0">
                <a:effectLst/>
                <a:latin typeface="Arial" panose="020B0604020202020204" pitchFamily="34" charset="0"/>
                <a:ea typeface="Calibri" panose="020F0502020204030204" pitchFamily="34" charset="0"/>
                <a:cs typeface="Arial" panose="020B0604020202020204" pitchFamily="34" charset="0"/>
              </a:rPr>
              <a:t>, S., Bond, M. and Katja (2020). </a:t>
            </a:r>
            <a:r>
              <a:rPr lang="en-US" sz="1100" i="1" dirty="0">
                <a:effectLst/>
                <a:latin typeface="Arial" panose="020B0604020202020204" pitchFamily="34" charset="0"/>
                <a:ea typeface="Calibri" panose="020F0502020204030204" pitchFamily="34" charset="0"/>
                <a:cs typeface="Arial" panose="020B0604020202020204" pitchFamily="34" charset="0"/>
              </a:rPr>
              <a:t>Systematic Reviews in Educational Research Methodology, Perspectives and Application</a:t>
            </a:r>
            <a:r>
              <a:rPr lang="en-US" sz="1100" dirty="0">
                <a:effectLst/>
                <a:latin typeface="Arial" panose="020B0604020202020204" pitchFamily="34" charset="0"/>
                <a:ea typeface="Calibri" panose="020F0502020204030204" pitchFamily="34" charset="0"/>
                <a:cs typeface="Arial" panose="020B0604020202020204" pitchFamily="34" charset="0"/>
              </a:rPr>
              <a:t>. [online] Available at: https://library.oapen.org/bitstream/handle/20.500.12657/23142/1007012.pdf?sequenc#page=22.</a:t>
            </a:r>
            <a:endParaRPr lang="en-IN" sz="1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Zhu, Y., Xu, Y., Yu, F., Liu, Q., Wu, S. and Wang, L. (2020). Deep Graph Contrastive Representation Learning. </a:t>
            </a:r>
            <a:r>
              <a:rPr lang="en-US" sz="1100" i="1" dirty="0">
                <a:effectLst/>
                <a:latin typeface="Arial" panose="020B0604020202020204" pitchFamily="34" charset="0"/>
                <a:ea typeface="Calibri" panose="020F0502020204030204" pitchFamily="34" charset="0"/>
                <a:cs typeface="Arial" panose="020B0604020202020204" pitchFamily="34" charset="0"/>
              </a:rPr>
              <a:t>arXiv:2006.04131 [cs, stat]</a:t>
            </a:r>
            <a:r>
              <a:rPr lang="en-US" sz="1100" dirty="0">
                <a:effectLst/>
                <a:latin typeface="Arial" panose="020B0604020202020204" pitchFamily="34" charset="0"/>
                <a:ea typeface="Calibri" panose="020F0502020204030204" pitchFamily="34" charset="0"/>
                <a:cs typeface="Arial" panose="020B0604020202020204" pitchFamily="34" charset="0"/>
              </a:rPr>
              <a:t>. [online] Available at: https://arxiv.org/abs/2006.04131.</a:t>
            </a:r>
            <a:endParaRPr lang="en-IN" sz="1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3301905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722</TotalTime>
  <Words>3498</Words>
  <Application>Microsoft Office PowerPoint</Application>
  <PresentationFormat>Widescreen</PresentationFormat>
  <Paragraphs>118</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Parcel</vt:lpstr>
      <vt:lpstr>   Title: Prevalence of physical activity among students in a public university</vt:lpstr>
      <vt:lpstr>INDEX</vt:lpstr>
      <vt:lpstr>Introduction</vt:lpstr>
      <vt:lpstr>LITERATURE REVIEW </vt:lpstr>
      <vt:lpstr>LITERATURE REVIEW </vt:lpstr>
      <vt:lpstr>Rationale of the study</vt:lpstr>
      <vt:lpstr>Proposed Research Question/Aim/objectives</vt:lpstr>
      <vt:lpstr>Proposed Research Question/Aim/objectives</vt:lpstr>
      <vt:lpstr>Research methodology</vt:lpstr>
      <vt:lpstr> Research Design</vt:lpstr>
      <vt:lpstr>Recruitment</vt:lpstr>
      <vt:lpstr>Sampling</vt:lpstr>
      <vt:lpstr>Study Participants</vt:lpstr>
      <vt:lpstr>Data Collection Method(s)/procedure/tool</vt:lpstr>
      <vt:lpstr>Proposed data analysis technique</vt:lpstr>
      <vt:lpstr>Ethical considerations</vt:lpstr>
      <vt:lpstr>Implication of research</vt:lpstr>
      <vt:lpstr>Plan of Work and Time Schedule (Gantt Chart)</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Prevalence of physical activity among students in a public university</dc:title>
  <dc:creator>Admin</dc:creator>
  <cp:lastModifiedBy>Sukhjeet786@outlook.com</cp:lastModifiedBy>
  <cp:revision>79</cp:revision>
  <dcterms:created xsi:type="dcterms:W3CDTF">2023-10-05T07:40:33Z</dcterms:created>
  <dcterms:modified xsi:type="dcterms:W3CDTF">2023-10-18T11:12:48Z</dcterms:modified>
</cp:coreProperties>
</file>