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av" ContentType="audio/wav"/>
  <Default Extension="wmf" ContentType="image/x-wmf"/>
  <Default Extension="xls" ContentType="application/vnd.ms-exce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2" r:id="rId1"/>
  </p:sldMasterIdLst>
  <p:notesMasterIdLst>
    <p:notesMasterId r:id="rId30"/>
  </p:notesMasterIdLst>
  <p:sldIdLst>
    <p:sldId id="256" r:id="rId2"/>
    <p:sldId id="336" r:id="rId3"/>
    <p:sldId id="337" r:id="rId4"/>
    <p:sldId id="338" r:id="rId5"/>
    <p:sldId id="339" r:id="rId6"/>
    <p:sldId id="342" r:id="rId7"/>
    <p:sldId id="343" r:id="rId8"/>
    <p:sldId id="344" r:id="rId9"/>
    <p:sldId id="345" r:id="rId10"/>
    <p:sldId id="346" r:id="rId11"/>
    <p:sldId id="367" r:id="rId12"/>
    <p:sldId id="368" r:id="rId13"/>
    <p:sldId id="369" r:id="rId14"/>
    <p:sldId id="370" r:id="rId15"/>
    <p:sldId id="365" r:id="rId16"/>
    <p:sldId id="348" r:id="rId17"/>
    <p:sldId id="349" r:id="rId18"/>
    <p:sldId id="364" r:id="rId19"/>
    <p:sldId id="347" r:id="rId20"/>
    <p:sldId id="351" r:id="rId21"/>
    <p:sldId id="353" r:id="rId22"/>
    <p:sldId id="354" r:id="rId23"/>
    <p:sldId id="355" r:id="rId24"/>
    <p:sldId id="356" r:id="rId25"/>
    <p:sldId id="357" r:id="rId26"/>
    <p:sldId id="358" r:id="rId27"/>
    <p:sldId id="366" r:id="rId28"/>
    <p:sldId id="363" r:id="rId2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08"/>
    <p:restoredTop sz="94690"/>
  </p:normalViewPr>
  <p:slideViewPr>
    <p:cSldViewPr>
      <p:cViewPr varScale="1">
        <p:scale>
          <a:sx n="70" d="100"/>
          <a:sy n="70" d="100"/>
        </p:scale>
        <p:origin x="1722" y="2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26B340-1F62-4FB0-BB75-DBAD127E276D}" type="datetimeFigureOut">
              <a:rPr lang="en-US" smtClean="0"/>
              <a:pPr/>
              <a:t>2/6/2026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F73CD3-8614-414D-B46E-05B9848ED3B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88928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54002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92856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ctangle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ctangle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980728"/>
            <a:ext cx="4038600" cy="5794659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0728"/>
            <a:ext cx="4038600" cy="5794659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404664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484784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5" y="1484784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1988840"/>
            <a:ext cx="4041648" cy="4605879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4" y="1988840"/>
            <a:ext cx="4041775" cy="4605879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576064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620688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1556792"/>
            <a:ext cx="3383280" cy="5071655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476672"/>
            <a:ext cx="5102352" cy="615177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620688"/>
            <a:ext cx="1905000" cy="6008712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20688"/>
            <a:ext cx="6248400" cy="6008712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ctangle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ctangle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576064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980728"/>
            <a:ext cx="8229600" cy="559380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dirty="0"/>
              <a:t>Click to edit Master text styles</a:t>
            </a:r>
          </a:p>
          <a:p>
            <a:pPr lvl="1" eaLnBrk="1" latinLnBrk="0" hangingPunct="1"/>
            <a:r>
              <a:rPr kumimoji="0" lang="en-US" dirty="0"/>
              <a:t>Second level</a:t>
            </a:r>
          </a:p>
          <a:p>
            <a:pPr lvl="2" eaLnBrk="1" latinLnBrk="0" hangingPunct="1"/>
            <a:r>
              <a:rPr kumimoji="0" lang="en-US" dirty="0"/>
              <a:t>Third level</a:t>
            </a:r>
          </a:p>
          <a:p>
            <a:pPr lvl="3" eaLnBrk="1" latinLnBrk="0" hangingPunct="1"/>
            <a:r>
              <a:rPr kumimoji="0" lang="en-US" dirty="0"/>
              <a:t>Fourth level</a:t>
            </a:r>
          </a:p>
          <a:p>
            <a:pPr lvl="4" eaLnBrk="1" latinLnBrk="0" hangingPunct="1"/>
            <a:r>
              <a:rPr kumimoji="0" lang="en-US" dirty="0"/>
              <a:t>Fifth level</a:t>
            </a: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Arial" panose="020B0604020202020204" pitchFamily="34" charset="0"/>
        <a:buChar char="•"/>
        <a:defRPr kumimoji="0" sz="26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oleObject" Target="../embeddings/oleObject2.bin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oleObject" Target="../embeddings/oleObject3.bin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oleObject" Target="../embeddings/oleObject4.bin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7" Type="http://schemas.openxmlformats.org/officeDocument/2006/relationships/image" Target="../media/image12.wmf"/><Relationship Id="rId2" Type="http://schemas.openxmlformats.org/officeDocument/2006/relationships/oleObject" Target="../embeddings/oleObject5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6.bin"/><Relationship Id="rId5" Type="http://schemas.openxmlformats.org/officeDocument/2006/relationships/image" Target="../media/image11.emf"/><Relationship Id="rId4" Type="http://schemas.openxmlformats.org/officeDocument/2006/relationships/oleObject" Target="../embeddings/Microsoft_Excel_97-2003_Worksheet.xls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Data Warehousing &amp; Data Mining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ACCA6026</a:t>
            </a:r>
          </a:p>
          <a:p>
            <a:r>
              <a:rPr lang="en-GB" dirty="0"/>
              <a:t>Lecture 4 – Classification Analysis</a:t>
            </a:r>
          </a:p>
          <a:p>
            <a:endParaRPr lang="en-GB" dirty="0"/>
          </a:p>
          <a:p>
            <a:r>
              <a:rPr lang="en-GB" dirty="0"/>
              <a:t>Prof. </a:t>
            </a:r>
            <a:r>
              <a:rPr lang="en-GB" dirty="0" err="1"/>
              <a:t>Nik</a:t>
            </a:r>
            <a:r>
              <a:rPr lang="en-GB" dirty="0"/>
              <a:t> Whitehead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998ADFB-A259-A7E6-34D4-B99CE50030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8497" y="166922"/>
            <a:ext cx="2975605" cy="297560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Content Placeholder 8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877272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Assigns data to predefined categories</a:t>
            </a:r>
          </a:p>
          <a:p>
            <a:pPr lvl="1"/>
            <a:r>
              <a:rPr lang="en-GB" dirty="0"/>
              <a:t>Learns patterns from labelled datasets (supervised learning)</a:t>
            </a:r>
          </a:p>
          <a:p>
            <a:r>
              <a:rPr lang="en-GB" dirty="0"/>
              <a:t>Builds a predictive model in two stages</a:t>
            </a:r>
          </a:p>
          <a:p>
            <a:pPr lvl="1"/>
            <a:r>
              <a:rPr lang="en-GB" dirty="0"/>
              <a:t>Learning step (model construction)</a:t>
            </a:r>
          </a:p>
          <a:p>
            <a:pPr lvl="1"/>
            <a:r>
              <a:rPr lang="en-GB" dirty="0"/>
              <a:t>Classification step (predicting class labels)</a:t>
            </a:r>
          </a:p>
          <a:p>
            <a:r>
              <a:rPr lang="en-GB" dirty="0"/>
              <a:t>Uses feature attributes to determine decision boundaries that separate different classes accurately</a:t>
            </a:r>
          </a:p>
          <a:p>
            <a:r>
              <a:rPr lang="en-GB" dirty="0"/>
              <a:t>Many different algorithms available</a:t>
            </a:r>
          </a:p>
          <a:p>
            <a:pPr lvl="1"/>
            <a:r>
              <a:rPr lang="en-GB" dirty="0"/>
              <a:t>Decision trees (ID3, C4.5, CART), logistic regression, SVMs, neural networks, rule‑based methods…</a:t>
            </a:r>
          </a:p>
          <a:p>
            <a:r>
              <a:rPr lang="en-GB" dirty="0"/>
              <a:t>Performance metrics</a:t>
            </a:r>
          </a:p>
          <a:p>
            <a:pPr lvl="1"/>
            <a:r>
              <a:rPr lang="en-GB" dirty="0"/>
              <a:t>Accuracy, precision, recall, F1‑score, and confusion matrices on separate test data</a:t>
            </a:r>
          </a:p>
          <a:p>
            <a:r>
              <a:rPr lang="en-GB" dirty="0"/>
              <a:t>Commonly used</a:t>
            </a:r>
          </a:p>
          <a:p>
            <a:pPr lvl="1"/>
            <a:r>
              <a:rPr lang="en-GB" dirty="0"/>
              <a:t>Spam detection, fraud detection, medical diagnosis, marketing, and pattern recognition</a:t>
            </a:r>
          </a:p>
        </p:txBody>
      </p:sp>
      <p:sp>
        <p:nvSpPr>
          <p:cNvPr id="13314" name="Title 7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720080"/>
          </a:xfrm>
        </p:spPr>
        <p:txBody>
          <a:bodyPr>
            <a:normAutofit/>
          </a:bodyPr>
          <a:lstStyle/>
          <a:p>
            <a:r>
              <a:rPr lang="en-GB" sz="3600" dirty="0"/>
              <a:t>Classification Analysis</a:t>
            </a:r>
          </a:p>
        </p:txBody>
      </p:sp>
    </p:spTree>
    <p:extLst>
      <p:ext uri="{BB962C8B-B14F-4D97-AF65-F5344CB8AC3E}">
        <p14:creationId xmlns:p14="http://schemas.microsoft.com/office/powerpoint/2010/main" val="28574181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GB" sz="2600" dirty="0"/>
              <a:t>Training, Validation and Testing Examples</a:t>
            </a:r>
          </a:p>
        </p:txBody>
      </p:sp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13628"/>
            <a:ext cx="8229600" cy="667100"/>
          </a:xfrm>
        </p:spPr>
        <p:txBody>
          <a:bodyPr>
            <a:normAutofit/>
          </a:bodyPr>
          <a:lstStyle/>
          <a:p>
            <a:r>
              <a:rPr lang="en-GB" sz="3600" dirty="0"/>
              <a:t>Process of Classification</a:t>
            </a:r>
          </a:p>
        </p:txBody>
      </p:sp>
      <p:grpSp>
        <p:nvGrpSpPr>
          <p:cNvPr id="2" name="Group 47"/>
          <p:cNvGrpSpPr>
            <a:grpSpLocks/>
          </p:cNvGrpSpPr>
          <p:nvPr/>
        </p:nvGrpSpPr>
        <p:grpSpPr bwMode="auto">
          <a:xfrm>
            <a:off x="1285875" y="1928813"/>
            <a:ext cx="6502400" cy="4191000"/>
            <a:chOff x="768" y="1152"/>
            <a:chExt cx="4096" cy="2640"/>
          </a:xfrm>
        </p:grpSpPr>
        <p:sp>
          <p:nvSpPr>
            <p:cNvPr id="14346" name="AutoShape 3"/>
            <p:cNvSpPr>
              <a:spLocks noChangeArrowheads="1"/>
            </p:cNvSpPr>
            <p:nvPr/>
          </p:nvSpPr>
          <p:spPr bwMode="auto">
            <a:xfrm>
              <a:off x="1809" y="1317"/>
              <a:ext cx="282" cy="274"/>
            </a:xfrm>
            <a:prstGeom prst="can">
              <a:avLst>
                <a:gd name="adj" fmla="val 25000"/>
              </a:avLst>
            </a:prstGeom>
            <a:gradFill rotWithShape="0">
              <a:gsLst>
                <a:gs pos="0">
                  <a:srgbClr val="666666"/>
                </a:gs>
                <a:gs pos="50000">
                  <a:srgbClr val="DDDDDD"/>
                </a:gs>
                <a:gs pos="100000">
                  <a:srgbClr val="666666"/>
                </a:gs>
              </a:gsLst>
              <a:lin ang="0" scaled="1"/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4347" name="Text Box 4"/>
            <p:cNvSpPr txBox="1">
              <a:spLocks noChangeArrowheads="1"/>
            </p:cNvSpPr>
            <p:nvPr/>
          </p:nvSpPr>
          <p:spPr bwMode="auto">
            <a:xfrm>
              <a:off x="1521" y="1165"/>
              <a:ext cx="847" cy="1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en-GB" sz="1100" b="1">
                  <a:latin typeface="Helvetica" pitchFamily="34" charset="0"/>
                </a:rPr>
                <a:t>Training Records</a:t>
              </a:r>
            </a:p>
          </p:txBody>
        </p:sp>
        <p:sp>
          <p:nvSpPr>
            <p:cNvPr id="74" name="AutoShape 5"/>
            <p:cNvSpPr>
              <a:spLocks noChangeArrowheads="1"/>
            </p:cNvSpPr>
            <p:nvPr/>
          </p:nvSpPr>
          <p:spPr bwMode="auto">
            <a:xfrm>
              <a:off x="2608" y="1248"/>
              <a:ext cx="875" cy="391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 algn="ctr" eaLnBrk="0" hangingPunct="0">
                <a:defRPr/>
              </a:pPr>
              <a:r>
                <a:rPr lang="en-GB" sz="1300" b="1" dirty="0">
                  <a:solidFill>
                    <a:schemeClr val="bg1"/>
                  </a:solidFill>
                  <a:latin typeface="Arial Narrow" pitchFamily="34" charset="0"/>
                </a:rPr>
                <a:t>Model Construction</a:t>
              </a:r>
            </a:p>
            <a:p>
              <a:pPr algn="ctr" eaLnBrk="0" hangingPunct="0">
                <a:defRPr/>
              </a:pPr>
              <a:r>
                <a:rPr lang="en-GB" sz="1300" b="1" dirty="0">
                  <a:solidFill>
                    <a:schemeClr val="bg1"/>
                  </a:solidFill>
                  <a:latin typeface="Arial Narrow" pitchFamily="34" charset="0"/>
                </a:rPr>
                <a:t>Method</a:t>
              </a:r>
            </a:p>
          </p:txBody>
        </p:sp>
        <p:sp>
          <p:nvSpPr>
            <p:cNvPr id="75" name="AutoShape 6"/>
            <p:cNvSpPr>
              <a:spLocks noChangeArrowheads="1"/>
            </p:cNvSpPr>
            <p:nvPr/>
          </p:nvSpPr>
          <p:spPr bwMode="auto">
            <a:xfrm>
              <a:off x="4019" y="1317"/>
              <a:ext cx="484" cy="312"/>
            </a:xfrm>
            <a:prstGeom prst="triangle">
              <a:avLst>
                <a:gd name="adj" fmla="val 50000"/>
              </a:avLst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107763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4350" name="Text Box 7"/>
            <p:cNvSpPr txBox="1">
              <a:spLocks noChangeArrowheads="1"/>
            </p:cNvSpPr>
            <p:nvPr/>
          </p:nvSpPr>
          <p:spPr bwMode="auto">
            <a:xfrm>
              <a:off x="4011" y="1152"/>
              <a:ext cx="627" cy="1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en-GB" sz="1100" b="1" dirty="0">
                  <a:latin typeface="Helvetica" pitchFamily="34" charset="0"/>
                </a:rPr>
                <a:t>Initial Model</a:t>
              </a:r>
            </a:p>
          </p:txBody>
        </p:sp>
        <p:sp>
          <p:nvSpPr>
            <p:cNvPr id="14351" name="Line 8"/>
            <p:cNvSpPr>
              <a:spLocks noChangeShapeType="1"/>
            </p:cNvSpPr>
            <p:nvPr/>
          </p:nvSpPr>
          <p:spPr bwMode="auto">
            <a:xfrm>
              <a:off x="3531" y="1440"/>
              <a:ext cx="485" cy="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stealth" w="med" len="med"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78" name="AutoShape 22"/>
            <p:cNvSpPr>
              <a:spLocks noChangeArrowheads="1"/>
            </p:cNvSpPr>
            <p:nvPr/>
          </p:nvSpPr>
          <p:spPr bwMode="auto">
            <a:xfrm>
              <a:off x="1803" y="2952"/>
              <a:ext cx="282" cy="274"/>
            </a:xfrm>
            <a:prstGeom prst="can">
              <a:avLst>
                <a:gd name="adj" fmla="val 25000"/>
              </a:avLst>
            </a:prstGeom>
            <a:gradFill rotWithShape="0">
              <a:gsLst>
                <a:gs pos="0">
                  <a:schemeClr val="folHlink">
                    <a:gamma/>
                    <a:shade val="46275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4353" name="Text Box 23"/>
            <p:cNvSpPr txBox="1">
              <a:spLocks noChangeArrowheads="1"/>
            </p:cNvSpPr>
            <p:nvPr/>
          </p:nvSpPr>
          <p:spPr bwMode="auto">
            <a:xfrm>
              <a:off x="1722" y="2817"/>
              <a:ext cx="462" cy="1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en-GB" sz="1100" b="1">
                  <a:latin typeface="Helvetica" pitchFamily="34" charset="0"/>
                </a:rPr>
                <a:t>Test Set</a:t>
              </a:r>
            </a:p>
          </p:txBody>
        </p:sp>
        <p:sp>
          <p:nvSpPr>
            <p:cNvPr id="80" name="AutoShape 24"/>
            <p:cNvSpPr>
              <a:spLocks noChangeArrowheads="1"/>
            </p:cNvSpPr>
            <p:nvPr/>
          </p:nvSpPr>
          <p:spPr bwMode="auto">
            <a:xfrm>
              <a:off x="2619" y="3077"/>
              <a:ext cx="906" cy="391"/>
            </a:xfrm>
            <a:prstGeom prst="roundRect">
              <a:avLst>
                <a:gd name="adj" fmla="val 16667"/>
              </a:avLst>
            </a:prstGeom>
            <a:solidFill>
              <a:schemeClr val="accent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 algn="ctr" eaLnBrk="0" hangingPunct="0">
                <a:defRPr/>
              </a:pPr>
              <a:r>
                <a:rPr lang="en-GB" sz="1300" b="1" dirty="0">
                  <a:solidFill>
                    <a:schemeClr val="bg1"/>
                  </a:solidFill>
                  <a:latin typeface="Arial Narrow" pitchFamily="34" charset="0"/>
                </a:rPr>
                <a:t>Measuring</a:t>
              </a:r>
            </a:p>
            <a:p>
              <a:pPr algn="ctr" eaLnBrk="0" hangingPunct="0">
                <a:defRPr/>
              </a:pPr>
              <a:r>
                <a:rPr lang="en-GB" sz="1300" b="1" dirty="0">
                  <a:solidFill>
                    <a:schemeClr val="bg1"/>
                  </a:solidFill>
                  <a:latin typeface="Arial Narrow" pitchFamily="34" charset="0"/>
                </a:rPr>
                <a:t>Model Accuracy</a:t>
              </a:r>
            </a:p>
          </p:txBody>
        </p:sp>
        <p:sp>
          <p:nvSpPr>
            <p:cNvPr id="14355" name="Text Box 25"/>
            <p:cNvSpPr txBox="1">
              <a:spLocks noChangeArrowheads="1"/>
            </p:cNvSpPr>
            <p:nvPr/>
          </p:nvSpPr>
          <p:spPr bwMode="auto">
            <a:xfrm>
              <a:off x="3908" y="2880"/>
              <a:ext cx="956" cy="2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GB" sz="1100" b="1">
                  <a:latin typeface="Helvetica" pitchFamily="34" charset="0"/>
                </a:rPr>
                <a:t>Final Model with </a:t>
              </a:r>
            </a:p>
            <a:p>
              <a:pPr algn="ctr" eaLnBrk="0" hangingPunct="0"/>
              <a:r>
                <a:rPr lang="en-GB" sz="1100" b="1">
                  <a:latin typeface="Helvetica" pitchFamily="34" charset="0"/>
                </a:rPr>
                <a:t>Measured Accuracy</a:t>
              </a:r>
            </a:p>
          </p:txBody>
        </p:sp>
        <p:sp>
          <p:nvSpPr>
            <p:cNvPr id="14356" name="Line 26"/>
            <p:cNvSpPr>
              <a:spLocks noChangeShapeType="1"/>
            </p:cNvSpPr>
            <p:nvPr/>
          </p:nvSpPr>
          <p:spPr bwMode="auto">
            <a:xfrm>
              <a:off x="3562" y="3276"/>
              <a:ext cx="497" cy="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stealth" w="med" len="med"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4357" name="Line 27"/>
            <p:cNvSpPr>
              <a:spLocks noChangeShapeType="1"/>
            </p:cNvSpPr>
            <p:nvPr/>
          </p:nvSpPr>
          <p:spPr bwMode="auto">
            <a:xfrm>
              <a:off x="2187" y="3132"/>
              <a:ext cx="336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 type="stealth" w="med" len="med"/>
            </a:ln>
          </p:spPr>
          <p:txBody>
            <a:bodyPr wrap="none"/>
            <a:lstStyle/>
            <a:p>
              <a:endParaRPr lang="en-GB"/>
            </a:p>
          </p:txBody>
        </p:sp>
        <p:sp>
          <p:nvSpPr>
            <p:cNvPr id="84" name="AutoShape 28"/>
            <p:cNvSpPr>
              <a:spLocks noChangeArrowheads="1"/>
            </p:cNvSpPr>
            <p:nvPr/>
          </p:nvSpPr>
          <p:spPr bwMode="auto">
            <a:xfrm>
              <a:off x="1713" y="3267"/>
              <a:ext cx="484" cy="312"/>
            </a:xfrm>
            <a:prstGeom prst="triangle">
              <a:avLst>
                <a:gd name="adj" fmla="val 50000"/>
              </a:avLst>
            </a:prstGeom>
            <a:solidFill>
              <a:srgbClr val="C0C0C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107763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4359" name="Text Box 29"/>
            <p:cNvSpPr txBox="1">
              <a:spLocks noChangeArrowheads="1"/>
            </p:cNvSpPr>
            <p:nvPr/>
          </p:nvSpPr>
          <p:spPr bwMode="auto">
            <a:xfrm>
              <a:off x="1617" y="3627"/>
              <a:ext cx="723" cy="1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en-GB" sz="1100" b="1">
                  <a:latin typeface="Helvetica" pitchFamily="34" charset="0"/>
                </a:rPr>
                <a:t>Refined Model</a:t>
              </a:r>
            </a:p>
          </p:txBody>
        </p:sp>
        <p:sp>
          <p:nvSpPr>
            <p:cNvPr id="14360" name="Line 30"/>
            <p:cNvSpPr>
              <a:spLocks noChangeShapeType="1"/>
            </p:cNvSpPr>
            <p:nvPr/>
          </p:nvSpPr>
          <p:spPr bwMode="auto">
            <a:xfrm flipV="1">
              <a:off x="2163" y="3372"/>
              <a:ext cx="360" cy="12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 type="stealth" w="med" len="med"/>
            </a:ln>
          </p:spPr>
          <p:txBody>
            <a:bodyPr wrap="none"/>
            <a:lstStyle/>
            <a:p>
              <a:endParaRPr lang="en-GB"/>
            </a:p>
          </p:txBody>
        </p:sp>
        <p:sp>
          <p:nvSpPr>
            <p:cNvPr id="87" name="AutoShape 31"/>
            <p:cNvSpPr>
              <a:spLocks noChangeArrowheads="1"/>
            </p:cNvSpPr>
            <p:nvPr/>
          </p:nvSpPr>
          <p:spPr bwMode="auto">
            <a:xfrm>
              <a:off x="4055" y="3132"/>
              <a:ext cx="484" cy="312"/>
            </a:xfrm>
            <a:prstGeom prst="triangle">
              <a:avLst>
                <a:gd name="adj" fmla="val 50000"/>
              </a:avLst>
            </a:prstGeom>
            <a:solidFill>
              <a:schemeClr val="bg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107763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4362" name="AutoShape 11"/>
            <p:cNvSpPr>
              <a:spLocks noChangeArrowheads="1"/>
            </p:cNvSpPr>
            <p:nvPr/>
          </p:nvSpPr>
          <p:spPr bwMode="auto">
            <a:xfrm>
              <a:off x="1817" y="1845"/>
              <a:ext cx="282" cy="274"/>
            </a:xfrm>
            <a:prstGeom prst="can">
              <a:avLst>
                <a:gd name="adj" fmla="val 25000"/>
              </a:avLst>
            </a:prstGeom>
            <a:gradFill rotWithShape="0">
              <a:gsLst>
                <a:gs pos="0">
                  <a:srgbClr val="666666"/>
                </a:gs>
                <a:gs pos="50000">
                  <a:srgbClr val="DDDDDD"/>
                </a:gs>
                <a:gs pos="100000">
                  <a:srgbClr val="666666"/>
                </a:gs>
              </a:gsLst>
              <a:lin ang="0" scaled="1"/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4363" name="Text Box 12"/>
            <p:cNvSpPr txBox="1">
              <a:spLocks noChangeArrowheads="1"/>
            </p:cNvSpPr>
            <p:nvPr/>
          </p:nvSpPr>
          <p:spPr bwMode="auto">
            <a:xfrm>
              <a:off x="1532" y="1704"/>
              <a:ext cx="921" cy="1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en-GB" sz="1100" b="1">
                  <a:latin typeface="Helvetica" pitchFamily="34" charset="0"/>
                </a:rPr>
                <a:t>Validation Records</a:t>
              </a:r>
            </a:p>
          </p:txBody>
        </p:sp>
        <p:sp>
          <p:nvSpPr>
            <p:cNvPr id="90" name="AutoShape 13"/>
            <p:cNvSpPr>
              <a:spLocks noChangeArrowheads="1"/>
            </p:cNvSpPr>
            <p:nvPr/>
          </p:nvSpPr>
          <p:spPr bwMode="auto">
            <a:xfrm>
              <a:off x="2605" y="1937"/>
              <a:ext cx="895" cy="391"/>
            </a:xfrm>
            <a:prstGeom prst="roundRect">
              <a:avLst>
                <a:gd name="adj" fmla="val 16667"/>
              </a:avLst>
            </a:prstGeom>
            <a:solidFill>
              <a:schemeClr val="accent5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 algn="ctr" eaLnBrk="0" hangingPunct="0">
                <a:defRPr/>
              </a:pPr>
              <a:r>
                <a:rPr lang="en-GB" sz="1300" b="1" dirty="0">
                  <a:solidFill>
                    <a:schemeClr val="bg1"/>
                  </a:solidFill>
                  <a:latin typeface="Arial Narrow" pitchFamily="34" charset="0"/>
                </a:rPr>
                <a:t>Model Refinement</a:t>
              </a:r>
            </a:p>
            <a:p>
              <a:pPr algn="ctr" eaLnBrk="0" hangingPunct="0">
                <a:defRPr/>
              </a:pPr>
              <a:r>
                <a:rPr lang="en-GB" sz="1300" b="1" dirty="0">
                  <a:solidFill>
                    <a:schemeClr val="bg1"/>
                  </a:solidFill>
                  <a:latin typeface="Arial Narrow" pitchFamily="34" charset="0"/>
                </a:rPr>
                <a:t>Method</a:t>
              </a:r>
            </a:p>
          </p:txBody>
        </p:sp>
        <p:sp>
          <p:nvSpPr>
            <p:cNvPr id="91" name="AutoShape 14"/>
            <p:cNvSpPr>
              <a:spLocks noChangeArrowheads="1"/>
            </p:cNvSpPr>
            <p:nvPr/>
          </p:nvSpPr>
          <p:spPr bwMode="auto">
            <a:xfrm>
              <a:off x="4046" y="1988"/>
              <a:ext cx="484" cy="312"/>
            </a:xfrm>
            <a:prstGeom prst="triangle">
              <a:avLst>
                <a:gd name="adj" fmla="val 50000"/>
              </a:avLst>
            </a:prstGeom>
            <a:solidFill>
              <a:srgbClr val="C0C0C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107763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4366" name="Text Box 15"/>
            <p:cNvSpPr txBox="1">
              <a:spLocks noChangeArrowheads="1"/>
            </p:cNvSpPr>
            <p:nvPr/>
          </p:nvSpPr>
          <p:spPr bwMode="auto">
            <a:xfrm>
              <a:off x="3980" y="1852"/>
              <a:ext cx="723" cy="1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en-GB" sz="1100" b="1">
                  <a:latin typeface="Helvetica" pitchFamily="34" charset="0"/>
                </a:rPr>
                <a:t>Refined Model</a:t>
              </a:r>
            </a:p>
          </p:txBody>
        </p:sp>
        <p:sp>
          <p:nvSpPr>
            <p:cNvPr id="14367" name="Line 16"/>
            <p:cNvSpPr>
              <a:spLocks noChangeShapeType="1"/>
            </p:cNvSpPr>
            <p:nvPr/>
          </p:nvSpPr>
          <p:spPr bwMode="auto">
            <a:xfrm>
              <a:off x="3554" y="2136"/>
              <a:ext cx="485" cy="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stealth" w="med" len="med"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4" name="AutoShape 18"/>
            <p:cNvSpPr>
              <a:spLocks noChangeArrowheads="1"/>
            </p:cNvSpPr>
            <p:nvPr/>
          </p:nvSpPr>
          <p:spPr bwMode="auto">
            <a:xfrm>
              <a:off x="1703" y="2195"/>
              <a:ext cx="484" cy="312"/>
            </a:xfrm>
            <a:prstGeom prst="triangle">
              <a:avLst>
                <a:gd name="adj" fmla="val 50000"/>
              </a:avLst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107763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4369" name="Text Box 19"/>
            <p:cNvSpPr txBox="1">
              <a:spLocks noChangeArrowheads="1"/>
            </p:cNvSpPr>
            <p:nvPr/>
          </p:nvSpPr>
          <p:spPr bwMode="auto">
            <a:xfrm>
              <a:off x="1666" y="2526"/>
              <a:ext cx="627" cy="1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en-GB" sz="1100" b="1">
                  <a:latin typeface="Helvetica" pitchFamily="34" charset="0"/>
                </a:rPr>
                <a:t>Initial Model</a:t>
              </a:r>
            </a:p>
          </p:txBody>
        </p:sp>
        <p:sp>
          <p:nvSpPr>
            <p:cNvPr id="14370" name="Line 33"/>
            <p:cNvSpPr>
              <a:spLocks noChangeShapeType="1"/>
            </p:cNvSpPr>
            <p:nvPr/>
          </p:nvSpPr>
          <p:spPr bwMode="auto">
            <a:xfrm>
              <a:off x="2187" y="2016"/>
              <a:ext cx="353" cy="9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stealth" w="med" len="med"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371" name="Line 34"/>
            <p:cNvSpPr>
              <a:spLocks noChangeShapeType="1"/>
            </p:cNvSpPr>
            <p:nvPr/>
          </p:nvSpPr>
          <p:spPr bwMode="auto">
            <a:xfrm flipV="1">
              <a:off x="2156" y="2232"/>
              <a:ext cx="384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stealth" w="med" len="med"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372" name="Line 37"/>
            <p:cNvSpPr>
              <a:spLocks noChangeShapeType="1"/>
            </p:cNvSpPr>
            <p:nvPr/>
          </p:nvSpPr>
          <p:spPr bwMode="auto">
            <a:xfrm>
              <a:off x="2139" y="1440"/>
              <a:ext cx="38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stealth" w="med" len="med"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373" name="Text Box 40"/>
            <p:cNvSpPr txBox="1">
              <a:spLocks noChangeArrowheads="1"/>
            </p:cNvSpPr>
            <p:nvPr/>
          </p:nvSpPr>
          <p:spPr bwMode="auto">
            <a:xfrm>
              <a:off x="942" y="1470"/>
              <a:ext cx="629" cy="1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en-GB" sz="1100" b="1">
                  <a:latin typeface="Helvetica" pitchFamily="34" charset="0"/>
                </a:rPr>
                <a:t>Training Set</a:t>
              </a:r>
            </a:p>
          </p:txBody>
        </p:sp>
        <p:sp>
          <p:nvSpPr>
            <p:cNvPr id="100" name="AutoShape 41"/>
            <p:cNvSpPr>
              <a:spLocks noChangeArrowheads="1"/>
            </p:cNvSpPr>
            <p:nvPr/>
          </p:nvSpPr>
          <p:spPr bwMode="auto">
            <a:xfrm>
              <a:off x="768" y="2352"/>
              <a:ext cx="282" cy="274"/>
            </a:xfrm>
            <a:prstGeom prst="can">
              <a:avLst>
                <a:gd name="adj" fmla="val 25000"/>
              </a:avLst>
            </a:prstGeom>
            <a:gradFill rotWithShape="0">
              <a:gsLst>
                <a:gs pos="0">
                  <a:schemeClr val="folHlink">
                    <a:gamma/>
                    <a:shade val="46275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1" name="AutoShape 42"/>
            <p:cNvSpPr>
              <a:spLocks noChangeArrowheads="1"/>
            </p:cNvSpPr>
            <p:nvPr/>
          </p:nvSpPr>
          <p:spPr bwMode="auto">
            <a:xfrm>
              <a:off x="1104" y="1632"/>
              <a:ext cx="282" cy="274"/>
            </a:xfrm>
            <a:prstGeom prst="can">
              <a:avLst>
                <a:gd name="adj" fmla="val 25000"/>
              </a:avLst>
            </a:prstGeom>
            <a:gradFill rotWithShape="0">
              <a:gsLst>
                <a:gs pos="0">
                  <a:schemeClr val="folHlink">
                    <a:gamma/>
                    <a:shade val="46275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cxnSp>
          <p:nvCxnSpPr>
            <p:cNvPr id="14376" name="AutoShape 43"/>
            <p:cNvCxnSpPr>
              <a:cxnSpLocks noChangeShapeType="1"/>
              <a:stCxn id="100" idx="1"/>
              <a:endCxn id="101" idx="2"/>
            </p:cNvCxnSpPr>
            <p:nvPr/>
          </p:nvCxnSpPr>
          <p:spPr bwMode="auto">
            <a:xfrm rot="-5400000">
              <a:off x="715" y="1963"/>
              <a:ext cx="583" cy="195"/>
            </a:xfrm>
            <a:prstGeom prst="bentConnector2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 type="stealth" w="med" len="med"/>
            </a:ln>
          </p:spPr>
        </p:cxnSp>
        <p:cxnSp>
          <p:nvCxnSpPr>
            <p:cNvPr id="14377" name="AutoShape 44"/>
            <p:cNvCxnSpPr>
              <a:cxnSpLocks noChangeShapeType="1"/>
              <a:stCxn id="100" idx="3"/>
              <a:endCxn id="78" idx="2"/>
            </p:cNvCxnSpPr>
            <p:nvPr/>
          </p:nvCxnSpPr>
          <p:spPr bwMode="auto">
            <a:xfrm rot="16200000" flipH="1">
              <a:off x="1124" y="2411"/>
              <a:ext cx="463" cy="894"/>
            </a:xfrm>
            <a:prstGeom prst="bentConnector2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 type="stealth" w="med" len="med"/>
            </a:ln>
          </p:spPr>
        </p:cxnSp>
        <p:sp>
          <p:nvSpPr>
            <p:cNvPr id="14378" name="Line 45"/>
            <p:cNvSpPr>
              <a:spLocks noChangeShapeType="1"/>
            </p:cNvSpPr>
            <p:nvPr/>
          </p:nvSpPr>
          <p:spPr bwMode="auto">
            <a:xfrm flipV="1">
              <a:off x="1440" y="1488"/>
              <a:ext cx="288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stealth" w="med" len="med"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379" name="Line 46"/>
            <p:cNvSpPr>
              <a:spLocks noChangeShapeType="1"/>
            </p:cNvSpPr>
            <p:nvPr/>
          </p:nvSpPr>
          <p:spPr bwMode="auto">
            <a:xfrm>
              <a:off x="1440" y="1824"/>
              <a:ext cx="288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stealth" w="med" len="med"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4341" name="TextBox 106"/>
          <p:cNvSpPr txBox="1">
            <a:spLocks noChangeArrowheads="1"/>
          </p:cNvSpPr>
          <p:nvPr/>
        </p:nvSpPr>
        <p:spPr bwMode="auto">
          <a:xfrm>
            <a:off x="1685925" y="3910013"/>
            <a:ext cx="6413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1400" b="1"/>
              <a:t>50:50</a:t>
            </a:r>
          </a:p>
        </p:txBody>
      </p:sp>
      <p:sp>
        <p:nvSpPr>
          <p:cNvPr id="14342" name="TextBox 107"/>
          <p:cNvSpPr txBox="1">
            <a:spLocks noChangeArrowheads="1"/>
          </p:cNvSpPr>
          <p:nvPr/>
        </p:nvSpPr>
        <p:spPr bwMode="auto">
          <a:xfrm>
            <a:off x="1671638" y="3092450"/>
            <a:ext cx="74136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1400" b="1"/>
              <a:t>2/3:1/3</a:t>
            </a:r>
          </a:p>
        </p:txBody>
      </p:sp>
      <p:sp>
        <p:nvSpPr>
          <p:cNvPr id="14343" name="TextBox 108"/>
          <p:cNvSpPr txBox="1">
            <a:spLocks noChangeArrowheads="1"/>
          </p:cNvSpPr>
          <p:nvPr/>
        </p:nvSpPr>
        <p:spPr bwMode="auto">
          <a:xfrm>
            <a:off x="4714875" y="2714625"/>
            <a:ext cx="4032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1400" b="1"/>
              <a:t>(1)</a:t>
            </a:r>
          </a:p>
        </p:txBody>
      </p:sp>
      <p:sp>
        <p:nvSpPr>
          <p:cNvPr id="14344" name="TextBox 109"/>
          <p:cNvSpPr txBox="1">
            <a:spLocks noChangeArrowheads="1"/>
          </p:cNvSpPr>
          <p:nvPr/>
        </p:nvSpPr>
        <p:spPr bwMode="auto">
          <a:xfrm>
            <a:off x="4714875" y="3786188"/>
            <a:ext cx="4032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1400" b="1"/>
              <a:t>(2)</a:t>
            </a:r>
          </a:p>
        </p:txBody>
      </p:sp>
      <p:sp>
        <p:nvSpPr>
          <p:cNvPr id="14345" name="TextBox 110"/>
          <p:cNvSpPr txBox="1">
            <a:spLocks noChangeArrowheads="1"/>
          </p:cNvSpPr>
          <p:nvPr/>
        </p:nvSpPr>
        <p:spPr bwMode="auto">
          <a:xfrm>
            <a:off x="4714875" y="5621338"/>
            <a:ext cx="4032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1400" b="1"/>
              <a:t>(3)</a:t>
            </a:r>
          </a:p>
        </p:txBody>
      </p:sp>
    </p:spTree>
    <p:extLst>
      <p:ext uri="{BB962C8B-B14F-4D97-AF65-F5344CB8AC3E}">
        <p14:creationId xmlns:p14="http://schemas.microsoft.com/office/powerpoint/2010/main" val="26580557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266700" indent="-266700">
              <a:lnSpc>
                <a:spcPct val="90000"/>
              </a:lnSpc>
            </a:pPr>
            <a:r>
              <a:rPr lang="en-GB" sz="2800" dirty="0"/>
              <a:t>Influential Factors for a Good Model</a:t>
            </a:r>
          </a:p>
          <a:p>
            <a:pPr marL="628650" lvl="1" indent="-361950"/>
            <a:r>
              <a:rPr lang="en-GB" altLang="zh-CN" sz="2400" dirty="0">
                <a:ea typeface="SimSun" pitchFamily="2" charset="-122"/>
              </a:rPr>
              <a:t>Classification Accuracy</a:t>
            </a:r>
          </a:p>
          <a:p>
            <a:pPr marL="990600" lvl="2" indent="-263525"/>
            <a:r>
              <a:rPr lang="en-GB" altLang="zh-CN" sz="2000" dirty="0">
                <a:ea typeface="SimSun" pitchFamily="2" charset="-122"/>
              </a:rPr>
              <a:t>Estimated accuracy during development stage vs. actual accuracy during practical use</a:t>
            </a:r>
          </a:p>
          <a:p>
            <a:pPr marL="628650" lvl="1" indent="-361950"/>
            <a:r>
              <a:rPr lang="en-GB" altLang="zh-CN" sz="2400" dirty="0">
                <a:ea typeface="SimSun" pitchFamily="2" charset="-122"/>
              </a:rPr>
              <a:t>Classification Performance</a:t>
            </a:r>
          </a:p>
          <a:p>
            <a:pPr marL="990600" lvl="2" indent="-263525"/>
            <a:r>
              <a:rPr lang="en-GB" altLang="zh-CN" sz="2000" dirty="0">
                <a:ea typeface="SimSun" pitchFamily="2" charset="-122"/>
              </a:rPr>
              <a:t>Time taken for model construction </a:t>
            </a:r>
          </a:p>
          <a:p>
            <a:pPr marL="990600" lvl="2" indent="-263525"/>
            <a:r>
              <a:rPr lang="en-GB" altLang="zh-CN" sz="2000" dirty="0">
                <a:ea typeface="SimSun" pitchFamily="2" charset="-122"/>
              </a:rPr>
              <a:t>Time taken for classification</a:t>
            </a:r>
          </a:p>
          <a:p>
            <a:pPr marL="628650" lvl="1" indent="-361950"/>
            <a:r>
              <a:rPr lang="en-GB" altLang="zh-CN" sz="2400" dirty="0">
                <a:ea typeface="SimSun" pitchFamily="2" charset="-122"/>
              </a:rPr>
              <a:t>Comprehensibility of the model</a:t>
            </a:r>
          </a:p>
          <a:p>
            <a:pPr marL="990600" lvl="2" indent="-263525"/>
            <a:r>
              <a:rPr lang="en-GB" altLang="zh-CN" sz="2000" dirty="0">
                <a:ea typeface="SimSun" pitchFamily="2" charset="-122"/>
              </a:rPr>
              <a:t>Ease of interpreting decisions by the classification model</a:t>
            </a:r>
            <a:endParaRPr lang="en-GB" b="1" dirty="0"/>
          </a:p>
        </p:txBody>
      </p:sp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83464"/>
            <a:ext cx="8229600" cy="697264"/>
          </a:xfrm>
        </p:spPr>
        <p:txBody>
          <a:bodyPr>
            <a:normAutofit/>
          </a:bodyPr>
          <a:lstStyle/>
          <a:p>
            <a:r>
              <a:rPr lang="en-GB" sz="3600" dirty="0"/>
              <a:t>Process of Classification</a:t>
            </a:r>
          </a:p>
        </p:txBody>
      </p:sp>
    </p:spTree>
    <p:extLst>
      <p:ext uri="{BB962C8B-B14F-4D97-AF65-F5344CB8AC3E}">
        <p14:creationId xmlns:p14="http://schemas.microsoft.com/office/powerpoint/2010/main" val="41621634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5286412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The aim of classification is to put a new data item into a previously-defined cluster (or category)</a:t>
            </a:r>
          </a:p>
          <a:p>
            <a:r>
              <a:rPr lang="en-GB" dirty="0"/>
              <a:t>There are two main approaches for doing this – decision trees and rule sets</a:t>
            </a:r>
          </a:p>
          <a:p>
            <a:r>
              <a:rPr lang="en-GB" dirty="0"/>
              <a:t>Decision trees divide data at a node in some manner</a:t>
            </a:r>
          </a:p>
          <a:p>
            <a:pPr lvl="1"/>
            <a:r>
              <a:rPr lang="en-GB" dirty="0"/>
              <a:t>Most commonly this is by comparing the value of a specified attribute with a constant (parallel to one axis)</a:t>
            </a:r>
          </a:p>
          <a:p>
            <a:pPr lvl="1"/>
            <a:r>
              <a:rPr lang="en-GB" dirty="0"/>
              <a:t>Less commonly, multiple attributes can be compared with more complex functions (oblique or not parallel to an axis)</a:t>
            </a:r>
          </a:p>
          <a:p>
            <a:pPr lvl="1"/>
            <a:r>
              <a:rPr lang="en-GB" dirty="0"/>
              <a:t>Highly complex decision trees may use parallel splits at some nodes and oblique splits at others</a:t>
            </a:r>
          </a:p>
          <a:p>
            <a:r>
              <a:rPr lang="en-GB" dirty="0"/>
              <a:t>Trees are generally used to predict categories but can be used to predict the mean value for a numerical quantity</a:t>
            </a:r>
          </a:p>
          <a:p>
            <a:endParaRPr lang="en-GB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5</a:t>
            </a:fld>
            <a:endParaRPr lang="en-GB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Decision Trees</a:t>
            </a:r>
          </a:p>
        </p:txBody>
      </p:sp>
    </p:spTree>
    <p:extLst>
      <p:ext uri="{BB962C8B-B14F-4D97-AF65-F5344CB8AC3E}">
        <p14:creationId xmlns:p14="http://schemas.microsoft.com/office/powerpoint/2010/main" val="40952531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273050" indent="-273050"/>
            <a:r>
              <a:rPr lang="en-GB" sz="2800" dirty="0"/>
              <a:t>Many algorithms available</a:t>
            </a:r>
          </a:p>
          <a:p>
            <a:pPr marL="622300" lvl="1" indent="-349250"/>
            <a:r>
              <a:rPr lang="en-GB" sz="2400" dirty="0"/>
              <a:t> ID3 (only work for categorical attributes)</a:t>
            </a:r>
          </a:p>
          <a:p>
            <a:pPr marL="622300" lvl="1" indent="-349250"/>
            <a:r>
              <a:rPr lang="en-GB" sz="2400" dirty="0"/>
              <a:t>J48 (Java implementation of C4.5)</a:t>
            </a:r>
          </a:p>
          <a:p>
            <a:pPr marL="622300" lvl="1" indent="-349250"/>
            <a:r>
              <a:rPr lang="en-GB" sz="2400" dirty="0" err="1"/>
              <a:t>RandomTree</a:t>
            </a:r>
            <a:r>
              <a:rPr lang="en-GB" sz="2400" dirty="0"/>
              <a:t> (with K attributes)</a:t>
            </a:r>
          </a:p>
          <a:p>
            <a:pPr marL="622300" lvl="1" indent="-349250"/>
            <a:r>
              <a:rPr lang="en-GB" sz="2400" dirty="0" err="1"/>
              <a:t>RandomForest</a:t>
            </a:r>
            <a:r>
              <a:rPr lang="en-GB" sz="2400" dirty="0"/>
              <a:t> (a forest of random trees)</a:t>
            </a:r>
          </a:p>
          <a:p>
            <a:pPr marL="622300" lvl="1" indent="-349250"/>
            <a:r>
              <a:rPr lang="en-GB" sz="2400" dirty="0" err="1"/>
              <a:t>REPTree</a:t>
            </a:r>
            <a:r>
              <a:rPr lang="en-GB" sz="2400" dirty="0"/>
              <a:t> (regression tree with reduced error pruning)</a:t>
            </a:r>
          </a:p>
          <a:p>
            <a:pPr marL="622300" lvl="1" indent="-349250"/>
            <a:r>
              <a:rPr lang="en-GB" sz="2400" dirty="0" err="1"/>
              <a:t>BFTree</a:t>
            </a:r>
            <a:r>
              <a:rPr lang="en-GB" sz="2400" dirty="0"/>
              <a:t> (best-first tree, using Gain or </a:t>
            </a:r>
            <a:r>
              <a:rPr lang="en-GB" sz="2400" dirty="0" err="1"/>
              <a:t>Gini</a:t>
            </a:r>
            <a:r>
              <a:rPr lang="en-GB" sz="2400" dirty="0"/>
              <a:t>)</a:t>
            </a:r>
          </a:p>
          <a:p>
            <a:pPr marL="622300" lvl="1" indent="-349250"/>
            <a:r>
              <a:rPr lang="en-GB" sz="2400" dirty="0"/>
              <a:t>FT (functional tree, logistic regression as split nodes)</a:t>
            </a:r>
          </a:p>
          <a:p>
            <a:pPr marL="622300" lvl="1" indent="-349250"/>
            <a:r>
              <a:rPr lang="en-GB" sz="2400" dirty="0" err="1"/>
              <a:t>SimpleCart</a:t>
            </a:r>
            <a:r>
              <a:rPr lang="en-GB" sz="2400" dirty="0"/>
              <a:t> (CART with cost-complexity pruning)</a:t>
            </a:r>
          </a:p>
          <a:p>
            <a:pPr marL="622300" lvl="1" indent="-349250"/>
            <a:endParaRPr lang="en-GB" sz="2400" dirty="0"/>
          </a:p>
        </p:txBody>
      </p:sp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83464"/>
            <a:ext cx="8229600" cy="697264"/>
          </a:xfrm>
        </p:spPr>
        <p:txBody>
          <a:bodyPr>
            <a:normAutofit/>
          </a:bodyPr>
          <a:lstStyle/>
          <a:p>
            <a:r>
              <a:rPr lang="en-GB" sz="3600" dirty="0"/>
              <a:t>Decision Trees in </a:t>
            </a:r>
            <a:r>
              <a:rPr lang="en-GB" sz="3600" dirty="0" err="1"/>
              <a:t>Weka</a:t>
            </a:r>
            <a:endParaRPr lang="en-GB" sz="3600" dirty="0"/>
          </a:p>
        </p:txBody>
      </p:sp>
      <p:sp>
        <p:nvSpPr>
          <p:cNvPr id="31748" name="Rectangle 4"/>
          <p:cNvSpPr>
            <a:spLocks noChangeArrowheads="1"/>
          </p:cNvSpPr>
          <p:nvPr/>
        </p:nvSpPr>
        <p:spPr bwMode="auto">
          <a:xfrm>
            <a:off x="3824288" y="324326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87505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46058"/>
            <a:ext cx="8229600" cy="634670"/>
          </a:xfrm>
        </p:spPr>
        <p:txBody>
          <a:bodyPr>
            <a:normAutofit/>
          </a:bodyPr>
          <a:lstStyle/>
          <a:p>
            <a:r>
              <a:rPr lang="en-GB" sz="3200" dirty="0"/>
              <a:t>Decision Tree Induction</a:t>
            </a:r>
          </a:p>
        </p:txBody>
      </p:sp>
      <p:graphicFrame>
        <p:nvGraphicFramePr>
          <p:cNvPr id="1026" name="Object 1"/>
          <p:cNvGraphicFramePr>
            <a:graphicFrameLocks noChangeAspect="1"/>
          </p:cNvGraphicFramePr>
          <p:nvPr/>
        </p:nvGraphicFramePr>
        <p:xfrm>
          <a:off x="252413" y="2195513"/>
          <a:ext cx="4083050" cy="2792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2" imgW="4480587" imgH="2872741" progId="Excel.Sheet.8">
                  <p:embed/>
                </p:oleObj>
              </mc:Choice>
              <mc:Fallback>
                <p:oleObj name="Worksheet" r:id="rId2" imgW="4480587" imgH="2872741" progId="Excel.Sheet.8">
                  <p:embed/>
                  <p:pic>
                    <p:nvPicPr>
                      <p:cNvPr id="1026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2413" y="2195513"/>
                        <a:ext cx="4083050" cy="2792412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8" name="Text Box 7"/>
          <p:cNvSpPr txBox="1">
            <a:spLocks noChangeArrowheads="1"/>
          </p:cNvSpPr>
          <p:nvPr/>
        </p:nvSpPr>
        <p:spPr bwMode="auto">
          <a:xfrm>
            <a:off x="1042988" y="1836738"/>
            <a:ext cx="2124075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1600" b="1">
                <a:latin typeface="Arial Narrow" pitchFamily="34" charset="0"/>
              </a:rPr>
              <a:t>Input Training Examples</a:t>
            </a:r>
          </a:p>
        </p:txBody>
      </p:sp>
      <p:sp>
        <p:nvSpPr>
          <p:cNvPr id="1029" name="Text Box 7"/>
          <p:cNvSpPr txBox="1">
            <a:spLocks noChangeArrowheads="1"/>
          </p:cNvSpPr>
          <p:nvPr/>
        </p:nvSpPr>
        <p:spPr bwMode="auto">
          <a:xfrm>
            <a:off x="928688" y="5357813"/>
            <a:ext cx="1922462" cy="33813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1600" b="1">
                <a:latin typeface="Arial Narrow" pitchFamily="34" charset="0"/>
              </a:rPr>
              <a:t>Descriptive Attributes</a:t>
            </a:r>
          </a:p>
        </p:txBody>
      </p:sp>
      <p:sp>
        <p:nvSpPr>
          <p:cNvPr id="1030" name="Text Box 7"/>
          <p:cNvSpPr txBox="1">
            <a:spLocks noChangeArrowheads="1"/>
          </p:cNvSpPr>
          <p:nvPr/>
        </p:nvSpPr>
        <p:spPr bwMode="auto">
          <a:xfrm>
            <a:off x="3571875" y="5357813"/>
            <a:ext cx="1500188" cy="338137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sz="1600" b="1">
                <a:latin typeface="Arial Narrow" pitchFamily="34" charset="0"/>
              </a:rPr>
              <a:t>Class attribute</a:t>
            </a:r>
          </a:p>
        </p:txBody>
      </p:sp>
      <p:grpSp>
        <p:nvGrpSpPr>
          <p:cNvPr id="2" name="Group 59"/>
          <p:cNvGrpSpPr>
            <a:grpSpLocks/>
          </p:cNvGrpSpPr>
          <p:nvPr/>
        </p:nvGrpSpPr>
        <p:grpSpPr bwMode="auto">
          <a:xfrm>
            <a:off x="5219700" y="2555875"/>
            <a:ext cx="3741738" cy="1812925"/>
            <a:chOff x="3120" y="1690"/>
            <a:chExt cx="2357" cy="1142"/>
          </a:xfrm>
        </p:grpSpPr>
        <p:sp>
          <p:nvSpPr>
            <p:cNvPr id="1041" name="Line 10"/>
            <p:cNvSpPr>
              <a:spLocks noChangeShapeType="1"/>
            </p:cNvSpPr>
            <p:nvPr/>
          </p:nvSpPr>
          <p:spPr bwMode="auto">
            <a:xfrm>
              <a:off x="3744" y="2410"/>
              <a:ext cx="288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/>
            <a:lstStyle/>
            <a:p>
              <a:endParaRPr lang="en-GB"/>
            </a:p>
          </p:txBody>
        </p:sp>
        <p:sp>
          <p:nvSpPr>
            <p:cNvPr id="1042" name="Line 11"/>
            <p:cNvSpPr>
              <a:spLocks noChangeShapeType="1"/>
            </p:cNvSpPr>
            <p:nvPr/>
          </p:nvSpPr>
          <p:spPr bwMode="auto">
            <a:xfrm flipH="1">
              <a:off x="3264" y="2410"/>
              <a:ext cx="384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/>
            <a:lstStyle/>
            <a:p>
              <a:endParaRPr lang="en-GB"/>
            </a:p>
          </p:txBody>
        </p:sp>
        <p:sp>
          <p:nvSpPr>
            <p:cNvPr id="1043" name="Rectangle 12"/>
            <p:cNvSpPr>
              <a:spLocks noChangeArrowheads="1"/>
            </p:cNvSpPr>
            <p:nvPr/>
          </p:nvSpPr>
          <p:spPr bwMode="auto">
            <a:xfrm>
              <a:off x="4080" y="1690"/>
              <a:ext cx="577" cy="220"/>
            </a:xfrm>
            <a:prstGeom prst="rect">
              <a:avLst/>
            </a:prstGeom>
            <a:noFill/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44" name="Rectangle 13"/>
            <p:cNvSpPr>
              <a:spLocks noChangeArrowheads="1"/>
            </p:cNvSpPr>
            <p:nvPr/>
          </p:nvSpPr>
          <p:spPr bwMode="auto">
            <a:xfrm>
              <a:off x="4144" y="1786"/>
              <a:ext cx="483" cy="1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45" name="Rectangle 14"/>
            <p:cNvSpPr>
              <a:spLocks noChangeArrowheads="1"/>
            </p:cNvSpPr>
            <p:nvPr/>
          </p:nvSpPr>
          <p:spPr bwMode="auto">
            <a:xfrm>
              <a:off x="4176" y="1738"/>
              <a:ext cx="395" cy="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300" b="1">
                  <a:solidFill>
                    <a:srgbClr val="000000"/>
                  </a:solidFill>
                  <a:latin typeface="Helvetica" pitchFamily="34" charset="0"/>
                </a:rPr>
                <a:t>Outlook</a:t>
              </a:r>
              <a:endParaRPr lang="en-GB">
                <a:latin typeface="Times New Roman" pitchFamily="18" charset="0"/>
              </a:endParaRPr>
            </a:p>
          </p:txBody>
        </p:sp>
        <p:sp>
          <p:nvSpPr>
            <p:cNvPr id="1046" name="Line 15"/>
            <p:cNvSpPr>
              <a:spLocks noChangeShapeType="1"/>
            </p:cNvSpPr>
            <p:nvPr/>
          </p:nvSpPr>
          <p:spPr bwMode="auto">
            <a:xfrm flipH="1">
              <a:off x="3734" y="1909"/>
              <a:ext cx="426" cy="30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47" name="Line 16"/>
            <p:cNvSpPr>
              <a:spLocks noChangeShapeType="1"/>
            </p:cNvSpPr>
            <p:nvPr/>
          </p:nvSpPr>
          <p:spPr bwMode="auto">
            <a:xfrm>
              <a:off x="4373" y="1909"/>
              <a:ext cx="1" cy="25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48" name="Line 17"/>
            <p:cNvSpPr>
              <a:spLocks noChangeShapeType="1"/>
            </p:cNvSpPr>
            <p:nvPr/>
          </p:nvSpPr>
          <p:spPr bwMode="auto">
            <a:xfrm>
              <a:off x="4586" y="1909"/>
              <a:ext cx="404" cy="29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49" name="Oval 18"/>
            <p:cNvSpPr>
              <a:spLocks noChangeArrowheads="1"/>
            </p:cNvSpPr>
            <p:nvPr/>
          </p:nvSpPr>
          <p:spPr bwMode="auto">
            <a:xfrm>
              <a:off x="4251" y="2182"/>
              <a:ext cx="254" cy="124"/>
            </a:xfrm>
            <a:prstGeom prst="ellips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50" name="Rectangle 19"/>
            <p:cNvSpPr>
              <a:spLocks noChangeArrowheads="1"/>
            </p:cNvSpPr>
            <p:nvPr/>
          </p:nvSpPr>
          <p:spPr bwMode="auto">
            <a:xfrm>
              <a:off x="4358" y="2202"/>
              <a:ext cx="111" cy="1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51" name="Rectangle 20"/>
            <p:cNvSpPr>
              <a:spLocks noChangeArrowheads="1"/>
            </p:cNvSpPr>
            <p:nvPr/>
          </p:nvSpPr>
          <p:spPr bwMode="auto">
            <a:xfrm>
              <a:off x="4358" y="2201"/>
              <a:ext cx="6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200" b="1">
                  <a:solidFill>
                    <a:srgbClr val="000000"/>
                  </a:solidFill>
                  <a:latin typeface="Helvetica" pitchFamily="34" charset="0"/>
                </a:rPr>
                <a:t>P</a:t>
              </a:r>
              <a:endParaRPr lang="en-GB">
                <a:latin typeface="Times New Roman" pitchFamily="18" charset="0"/>
              </a:endParaRPr>
            </a:p>
          </p:txBody>
        </p:sp>
        <p:sp>
          <p:nvSpPr>
            <p:cNvPr id="1052" name="Rectangle 21"/>
            <p:cNvSpPr>
              <a:spLocks noChangeArrowheads="1"/>
            </p:cNvSpPr>
            <p:nvPr/>
          </p:nvSpPr>
          <p:spPr bwMode="auto">
            <a:xfrm>
              <a:off x="3781" y="2025"/>
              <a:ext cx="261" cy="1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53" name="Rectangle 22"/>
            <p:cNvSpPr>
              <a:spLocks noChangeArrowheads="1"/>
            </p:cNvSpPr>
            <p:nvPr/>
          </p:nvSpPr>
          <p:spPr bwMode="auto">
            <a:xfrm>
              <a:off x="3781" y="2017"/>
              <a:ext cx="285" cy="1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54" name="Rectangle 23"/>
            <p:cNvSpPr>
              <a:spLocks noChangeArrowheads="1"/>
            </p:cNvSpPr>
            <p:nvPr/>
          </p:nvSpPr>
          <p:spPr bwMode="auto">
            <a:xfrm>
              <a:off x="3648" y="1959"/>
              <a:ext cx="255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200">
                  <a:solidFill>
                    <a:srgbClr val="000000"/>
                  </a:solidFill>
                  <a:latin typeface="Helvetica" pitchFamily="34" charset="0"/>
                </a:rPr>
                <a:t>sunny</a:t>
              </a:r>
              <a:endParaRPr lang="en-GB">
                <a:latin typeface="Times New Roman" pitchFamily="18" charset="0"/>
              </a:endParaRPr>
            </a:p>
          </p:txBody>
        </p:sp>
        <p:sp>
          <p:nvSpPr>
            <p:cNvPr id="1055" name="Rectangle 24"/>
            <p:cNvSpPr>
              <a:spLocks noChangeArrowheads="1"/>
            </p:cNvSpPr>
            <p:nvPr/>
          </p:nvSpPr>
          <p:spPr bwMode="auto">
            <a:xfrm>
              <a:off x="4215" y="2025"/>
              <a:ext cx="371" cy="1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56" name="Rectangle 25"/>
            <p:cNvSpPr>
              <a:spLocks noChangeArrowheads="1"/>
            </p:cNvSpPr>
            <p:nvPr/>
          </p:nvSpPr>
          <p:spPr bwMode="auto">
            <a:xfrm>
              <a:off x="4215" y="2017"/>
              <a:ext cx="388" cy="1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57" name="Rectangle 26"/>
            <p:cNvSpPr>
              <a:spLocks noChangeArrowheads="1"/>
            </p:cNvSpPr>
            <p:nvPr/>
          </p:nvSpPr>
          <p:spPr bwMode="auto">
            <a:xfrm>
              <a:off x="4152" y="1978"/>
              <a:ext cx="430" cy="116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algn="ctr" eaLnBrk="0" hangingPunct="0"/>
              <a:r>
                <a:rPr lang="en-GB" sz="1200" dirty="0">
                  <a:latin typeface="Helvetica" pitchFamily="34" charset="0"/>
                </a:rPr>
                <a:t>overcast</a:t>
              </a:r>
              <a:endParaRPr lang="en-GB" dirty="0">
                <a:latin typeface="Times New Roman" pitchFamily="18" charset="0"/>
              </a:endParaRPr>
            </a:p>
          </p:txBody>
        </p:sp>
        <p:sp>
          <p:nvSpPr>
            <p:cNvPr id="1058" name="Rectangle 27"/>
            <p:cNvSpPr>
              <a:spLocks noChangeArrowheads="1"/>
            </p:cNvSpPr>
            <p:nvPr/>
          </p:nvSpPr>
          <p:spPr bwMode="auto">
            <a:xfrm>
              <a:off x="4745" y="2025"/>
              <a:ext cx="165" cy="1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59" name="Rectangle 28"/>
            <p:cNvSpPr>
              <a:spLocks noChangeArrowheads="1"/>
            </p:cNvSpPr>
            <p:nvPr/>
          </p:nvSpPr>
          <p:spPr bwMode="auto">
            <a:xfrm>
              <a:off x="4745" y="2017"/>
              <a:ext cx="199" cy="1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60" name="Rectangle 29"/>
            <p:cNvSpPr>
              <a:spLocks noChangeArrowheads="1"/>
            </p:cNvSpPr>
            <p:nvPr/>
          </p:nvSpPr>
          <p:spPr bwMode="auto">
            <a:xfrm>
              <a:off x="4881" y="1978"/>
              <a:ext cx="15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200">
                  <a:solidFill>
                    <a:srgbClr val="000000"/>
                  </a:solidFill>
                  <a:latin typeface="Helvetica" pitchFamily="34" charset="0"/>
                </a:rPr>
                <a:t>rain</a:t>
              </a:r>
              <a:endParaRPr lang="en-GB">
                <a:latin typeface="Times New Roman" pitchFamily="18" charset="0"/>
              </a:endParaRPr>
            </a:p>
          </p:txBody>
        </p:sp>
        <p:grpSp>
          <p:nvGrpSpPr>
            <p:cNvPr id="3" name="Group 31"/>
            <p:cNvGrpSpPr>
              <a:grpSpLocks/>
            </p:cNvGrpSpPr>
            <p:nvPr/>
          </p:nvGrpSpPr>
          <p:grpSpPr bwMode="auto">
            <a:xfrm>
              <a:off x="3408" y="2218"/>
              <a:ext cx="577" cy="220"/>
              <a:chOff x="3504" y="2400"/>
              <a:chExt cx="577" cy="220"/>
            </a:xfrm>
          </p:grpSpPr>
          <p:sp>
            <p:nvSpPr>
              <p:cNvPr id="1082" name="Rectangle 32"/>
              <p:cNvSpPr>
                <a:spLocks noChangeArrowheads="1"/>
              </p:cNvSpPr>
              <p:nvPr/>
            </p:nvSpPr>
            <p:spPr bwMode="auto">
              <a:xfrm>
                <a:off x="3504" y="2400"/>
                <a:ext cx="577" cy="220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83" name="Rectangle 33"/>
              <p:cNvSpPr>
                <a:spLocks noChangeArrowheads="1"/>
              </p:cNvSpPr>
              <p:nvPr/>
            </p:nvSpPr>
            <p:spPr bwMode="auto">
              <a:xfrm>
                <a:off x="3552" y="2448"/>
                <a:ext cx="450" cy="126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GB" sz="1300" b="1" dirty="0">
                    <a:latin typeface="Helvetica" pitchFamily="34" charset="0"/>
                  </a:rPr>
                  <a:t>Humidity</a:t>
                </a:r>
                <a:endParaRPr lang="en-GB" dirty="0">
                  <a:latin typeface="Times New Roman" pitchFamily="18" charset="0"/>
                </a:endParaRPr>
              </a:p>
            </p:txBody>
          </p:sp>
        </p:grpSp>
        <p:grpSp>
          <p:nvGrpSpPr>
            <p:cNvPr id="4" name="Group 34"/>
            <p:cNvGrpSpPr>
              <a:grpSpLocks/>
            </p:cNvGrpSpPr>
            <p:nvPr/>
          </p:nvGrpSpPr>
          <p:grpSpPr bwMode="auto">
            <a:xfrm>
              <a:off x="3120" y="2698"/>
              <a:ext cx="254" cy="134"/>
              <a:chOff x="3216" y="2448"/>
              <a:chExt cx="254" cy="134"/>
            </a:xfrm>
          </p:grpSpPr>
          <p:sp>
            <p:nvSpPr>
              <p:cNvPr id="1080" name="Oval 35"/>
              <p:cNvSpPr>
                <a:spLocks noChangeArrowheads="1"/>
              </p:cNvSpPr>
              <p:nvPr/>
            </p:nvSpPr>
            <p:spPr bwMode="auto">
              <a:xfrm>
                <a:off x="3216" y="2448"/>
                <a:ext cx="254" cy="124"/>
              </a:xfrm>
              <a:prstGeom prst="ellips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81" name="Rectangle 36"/>
              <p:cNvSpPr>
                <a:spLocks noChangeArrowheads="1"/>
              </p:cNvSpPr>
              <p:nvPr/>
            </p:nvSpPr>
            <p:spPr bwMode="auto">
              <a:xfrm>
                <a:off x="3323" y="2467"/>
                <a:ext cx="69" cy="11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GB" sz="1200" b="1">
                    <a:solidFill>
                      <a:srgbClr val="000000"/>
                    </a:solidFill>
                    <a:latin typeface="Helvetica" pitchFamily="34" charset="0"/>
                  </a:rPr>
                  <a:t>N</a:t>
                </a:r>
                <a:endParaRPr lang="en-GB">
                  <a:latin typeface="Times New Roman" pitchFamily="18" charset="0"/>
                </a:endParaRPr>
              </a:p>
            </p:txBody>
          </p:sp>
        </p:grpSp>
        <p:grpSp>
          <p:nvGrpSpPr>
            <p:cNvPr id="5" name="Group 37"/>
            <p:cNvGrpSpPr>
              <a:grpSpLocks/>
            </p:cNvGrpSpPr>
            <p:nvPr/>
          </p:nvGrpSpPr>
          <p:grpSpPr bwMode="auto">
            <a:xfrm>
              <a:off x="3936" y="2698"/>
              <a:ext cx="240" cy="134"/>
              <a:chOff x="3216" y="2448"/>
              <a:chExt cx="254" cy="134"/>
            </a:xfrm>
          </p:grpSpPr>
          <p:sp>
            <p:nvSpPr>
              <p:cNvPr id="1078" name="Oval 38"/>
              <p:cNvSpPr>
                <a:spLocks noChangeArrowheads="1"/>
              </p:cNvSpPr>
              <p:nvPr/>
            </p:nvSpPr>
            <p:spPr bwMode="auto">
              <a:xfrm>
                <a:off x="3216" y="2448"/>
                <a:ext cx="254" cy="124"/>
              </a:xfrm>
              <a:prstGeom prst="ellips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79" name="Rectangle 39"/>
              <p:cNvSpPr>
                <a:spLocks noChangeArrowheads="1"/>
              </p:cNvSpPr>
              <p:nvPr/>
            </p:nvSpPr>
            <p:spPr bwMode="auto">
              <a:xfrm>
                <a:off x="3323" y="2467"/>
                <a:ext cx="68" cy="11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GB" sz="1200" b="1">
                    <a:solidFill>
                      <a:srgbClr val="000000"/>
                    </a:solidFill>
                    <a:latin typeface="Helvetica" pitchFamily="34" charset="0"/>
                  </a:rPr>
                  <a:t>P</a:t>
                </a:r>
                <a:endParaRPr lang="en-GB">
                  <a:latin typeface="Times New Roman" pitchFamily="18" charset="0"/>
                </a:endParaRPr>
              </a:p>
            </p:txBody>
          </p:sp>
        </p:grpSp>
        <p:sp>
          <p:nvSpPr>
            <p:cNvPr id="1064" name="Rectangle 40"/>
            <p:cNvSpPr>
              <a:spLocks noChangeArrowheads="1"/>
            </p:cNvSpPr>
            <p:nvPr/>
          </p:nvSpPr>
          <p:spPr bwMode="auto">
            <a:xfrm>
              <a:off x="3180" y="2506"/>
              <a:ext cx="180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200">
                  <a:solidFill>
                    <a:srgbClr val="000000"/>
                  </a:solidFill>
                  <a:latin typeface="Helvetica" pitchFamily="34" charset="0"/>
                </a:rPr>
                <a:t>high</a:t>
              </a:r>
              <a:endParaRPr lang="en-GB">
                <a:latin typeface="Times New Roman" pitchFamily="18" charset="0"/>
              </a:endParaRPr>
            </a:p>
          </p:txBody>
        </p:sp>
        <p:sp>
          <p:nvSpPr>
            <p:cNvPr id="1065" name="Rectangle 41"/>
            <p:cNvSpPr>
              <a:spLocks noChangeArrowheads="1"/>
            </p:cNvSpPr>
            <p:nvPr/>
          </p:nvSpPr>
          <p:spPr bwMode="auto">
            <a:xfrm>
              <a:off x="3978" y="2506"/>
              <a:ext cx="29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200">
                  <a:solidFill>
                    <a:srgbClr val="000000"/>
                  </a:solidFill>
                  <a:latin typeface="Helvetica" pitchFamily="34" charset="0"/>
                </a:rPr>
                <a:t>normal</a:t>
              </a:r>
              <a:endParaRPr lang="en-GB">
                <a:latin typeface="Times New Roman" pitchFamily="18" charset="0"/>
              </a:endParaRPr>
            </a:p>
          </p:txBody>
        </p:sp>
        <p:sp>
          <p:nvSpPr>
            <p:cNvPr id="1066" name="Line 46"/>
            <p:cNvSpPr>
              <a:spLocks noChangeShapeType="1"/>
            </p:cNvSpPr>
            <p:nvPr/>
          </p:nvSpPr>
          <p:spPr bwMode="auto">
            <a:xfrm>
              <a:off x="5040" y="2400"/>
              <a:ext cx="288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/>
            <a:lstStyle/>
            <a:p>
              <a:endParaRPr lang="en-GB"/>
            </a:p>
          </p:txBody>
        </p:sp>
        <p:sp>
          <p:nvSpPr>
            <p:cNvPr id="1067" name="Line 47"/>
            <p:cNvSpPr>
              <a:spLocks noChangeShapeType="1"/>
            </p:cNvSpPr>
            <p:nvPr/>
          </p:nvSpPr>
          <p:spPr bwMode="auto">
            <a:xfrm flipH="1">
              <a:off x="4560" y="2400"/>
              <a:ext cx="384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/>
            <a:lstStyle/>
            <a:p>
              <a:endParaRPr lang="en-GB"/>
            </a:p>
          </p:txBody>
        </p:sp>
        <p:sp>
          <p:nvSpPr>
            <p:cNvPr id="1068" name="Rectangle 49"/>
            <p:cNvSpPr>
              <a:spLocks noChangeArrowheads="1"/>
            </p:cNvSpPr>
            <p:nvPr/>
          </p:nvSpPr>
          <p:spPr bwMode="auto">
            <a:xfrm>
              <a:off x="4704" y="2208"/>
              <a:ext cx="577" cy="22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69" name="Rectangle 50"/>
            <p:cNvSpPr>
              <a:spLocks noChangeArrowheads="1"/>
            </p:cNvSpPr>
            <p:nvPr/>
          </p:nvSpPr>
          <p:spPr bwMode="auto">
            <a:xfrm>
              <a:off x="4826" y="2256"/>
              <a:ext cx="315" cy="126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300" b="1" dirty="0">
                  <a:latin typeface="Helvetica" pitchFamily="34" charset="0"/>
                </a:rPr>
                <a:t>Wind</a:t>
              </a:r>
              <a:r>
                <a:rPr lang="en-GB" sz="1300" b="1" dirty="0">
                  <a:solidFill>
                    <a:srgbClr val="000000"/>
                  </a:solidFill>
                  <a:latin typeface="Helvetica" pitchFamily="34" charset="0"/>
                </a:rPr>
                <a:t>y</a:t>
              </a:r>
              <a:endParaRPr lang="en-GB" dirty="0">
                <a:latin typeface="Times New Roman" pitchFamily="18" charset="0"/>
              </a:endParaRPr>
            </a:p>
          </p:txBody>
        </p:sp>
        <p:grpSp>
          <p:nvGrpSpPr>
            <p:cNvPr id="6" name="Group 51"/>
            <p:cNvGrpSpPr>
              <a:grpSpLocks/>
            </p:cNvGrpSpPr>
            <p:nvPr/>
          </p:nvGrpSpPr>
          <p:grpSpPr bwMode="auto">
            <a:xfrm>
              <a:off x="4416" y="2688"/>
              <a:ext cx="254" cy="134"/>
              <a:chOff x="3216" y="2448"/>
              <a:chExt cx="254" cy="134"/>
            </a:xfrm>
          </p:grpSpPr>
          <p:sp>
            <p:nvSpPr>
              <p:cNvPr id="1076" name="Oval 52"/>
              <p:cNvSpPr>
                <a:spLocks noChangeArrowheads="1"/>
              </p:cNvSpPr>
              <p:nvPr/>
            </p:nvSpPr>
            <p:spPr bwMode="auto">
              <a:xfrm>
                <a:off x="3216" y="2448"/>
                <a:ext cx="254" cy="124"/>
              </a:xfrm>
              <a:prstGeom prst="ellips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77" name="Rectangle 53"/>
              <p:cNvSpPr>
                <a:spLocks noChangeArrowheads="1"/>
              </p:cNvSpPr>
              <p:nvPr/>
            </p:nvSpPr>
            <p:spPr bwMode="auto">
              <a:xfrm>
                <a:off x="3323" y="2467"/>
                <a:ext cx="69" cy="11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GB" sz="1200" b="1">
                    <a:solidFill>
                      <a:srgbClr val="000000"/>
                    </a:solidFill>
                    <a:latin typeface="Helvetica" pitchFamily="34" charset="0"/>
                  </a:rPr>
                  <a:t>N</a:t>
                </a:r>
                <a:endParaRPr lang="en-GB">
                  <a:latin typeface="Times New Roman" pitchFamily="18" charset="0"/>
                </a:endParaRPr>
              </a:p>
            </p:txBody>
          </p:sp>
        </p:grpSp>
        <p:grpSp>
          <p:nvGrpSpPr>
            <p:cNvPr id="7" name="Group 54"/>
            <p:cNvGrpSpPr>
              <a:grpSpLocks/>
            </p:cNvGrpSpPr>
            <p:nvPr/>
          </p:nvGrpSpPr>
          <p:grpSpPr bwMode="auto">
            <a:xfrm>
              <a:off x="5232" y="2688"/>
              <a:ext cx="240" cy="134"/>
              <a:chOff x="3216" y="2448"/>
              <a:chExt cx="254" cy="134"/>
            </a:xfrm>
          </p:grpSpPr>
          <p:sp>
            <p:nvSpPr>
              <p:cNvPr id="1074" name="Oval 55"/>
              <p:cNvSpPr>
                <a:spLocks noChangeArrowheads="1"/>
              </p:cNvSpPr>
              <p:nvPr/>
            </p:nvSpPr>
            <p:spPr bwMode="auto">
              <a:xfrm>
                <a:off x="3216" y="2448"/>
                <a:ext cx="254" cy="124"/>
              </a:xfrm>
              <a:prstGeom prst="ellips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75" name="Rectangle 56"/>
              <p:cNvSpPr>
                <a:spLocks noChangeArrowheads="1"/>
              </p:cNvSpPr>
              <p:nvPr/>
            </p:nvSpPr>
            <p:spPr bwMode="auto">
              <a:xfrm>
                <a:off x="3323" y="2467"/>
                <a:ext cx="68" cy="11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GB" sz="1200" b="1">
                    <a:solidFill>
                      <a:srgbClr val="000000"/>
                    </a:solidFill>
                    <a:latin typeface="Helvetica" pitchFamily="34" charset="0"/>
                  </a:rPr>
                  <a:t>P</a:t>
                </a:r>
                <a:endParaRPr lang="en-GB">
                  <a:latin typeface="Times New Roman" pitchFamily="18" charset="0"/>
                </a:endParaRPr>
              </a:p>
            </p:txBody>
          </p:sp>
        </p:grpSp>
        <p:sp>
          <p:nvSpPr>
            <p:cNvPr id="1072" name="Rectangle 57"/>
            <p:cNvSpPr>
              <a:spLocks noChangeArrowheads="1"/>
            </p:cNvSpPr>
            <p:nvPr/>
          </p:nvSpPr>
          <p:spPr bwMode="auto">
            <a:xfrm>
              <a:off x="4476" y="2496"/>
              <a:ext cx="165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200">
                  <a:solidFill>
                    <a:srgbClr val="000000"/>
                  </a:solidFill>
                  <a:latin typeface="Helvetica" pitchFamily="34" charset="0"/>
                </a:rPr>
                <a:t>true</a:t>
              </a:r>
              <a:endParaRPr lang="en-GB">
                <a:latin typeface="Times New Roman" pitchFamily="18" charset="0"/>
              </a:endParaRPr>
            </a:p>
          </p:txBody>
        </p:sp>
        <p:sp>
          <p:nvSpPr>
            <p:cNvPr id="1073" name="Rectangle 58"/>
            <p:cNvSpPr>
              <a:spLocks noChangeArrowheads="1"/>
            </p:cNvSpPr>
            <p:nvPr/>
          </p:nvSpPr>
          <p:spPr bwMode="auto">
            <a:xfrm>
              <a:off x="5274" y="2496"/>
              <a:ext cx="203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200">
                  <a:solidFill>
                    <a:srgbClr val="000000"/>
                  </a:solidFill>
                  <a:latin typeface="Helvetica" pitchFamily="34" charset="0"/>
                </a:rPr>
                <a:t>false</a:t>
              </a:r>
              <a:endParaRPr lang="en-GB">
                <a:latin typeface="Times New Roman" pitchFamily="18" charset="0"/>
              </a:endParaRPr>
            </a:p>
          </p:txBody>
        </p:sp>
      </p:grpSp>
      <p:sp>
        <p:nvSpPr>
          <p:cNvPr id="1032" name="Text Box 7"/>
          <p:cNvSpPr txBox="1">
            <a:spLocks noChangeArrowheads="1"/>
          </p:cNvSpPr>
          <p:nvPr/>
        </p:nvSpPr>
        <p:spPr bwMode="auto">
          <a:xfrm>
            <a:off x="6904038" y="4572000"/>
            <a:ext cx="2239962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1600" b="1">
                <a:latin typeface="Arial Narrow" pitchFamily="34" charset="0"/>
              </a:rPr>
              <a:t>Internal Nodes: Attributes</a:t>
            </a:r>
          </a:p>
          <a:p>
            <a:r>
              <a:rPr lang="en-GB" sz="1600" b="1">
                <a:latin typeface="Arial Narrow" pitchFamily="34" charset="0"/>
              </a:rPr>
              <a:t>Links: Attribute values</a:t>
            </a:r>
          </a:p>
          <a:p>
            <a:r>
              <a:rPr lang="en-GB" sz="1600" b="1">
                <a:latin typeface="Arial Narrow" pitchFamily="34" charset="0"/>
              </a:rPr>
              <a:t>Leaf Nodes: Class labels</a:t>
            </a:r>
          </a:p>
        </p:txBody>
      </p:sp>
      <p:sp>
        <p:nvSpPr>
          <p:cNvPr id="55" name="Right Arrow 54"/>
          <p:cNvSpPr/>
          <p:nvPr/>
        </p:nvSpPr>
        <p:spPr>
          <a:xfrm>
            <a:off x="4572000" y="3571875"/>
            <a:ext cx="571500" cy="136525"/>
          </a:xfrm>
          <a:prstGeom prst="rightArrow">
            <a:avLst/>
          </a:prstGeom>
          <a:solidFill>
            <a:srgbClr val="0033CC"/>
          </a:solidFill>
          <a:ln>
            <a:solidFill>
              <a:srgbClr val="00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GB">
              <a:solidFill>
                <a:srgbClr val="FFFFFF"/>
              </a:solidFill>
            </a:endParaRPr>
          </a:p>
        </p:txBody>
      </p:sp>
      <p:cxnSp>
        <p:nvCxnSpPr>
          <p:cNvPr id="56" name="Straight Arrow Connector 55"/>
          <p:cNvCxnSpPr>
            <a:stCxn id="1030" idx="0"/>
          </p:cNvCxnSpPr>
          <p:nvPr/>
        </p:nvCxnSpPr>
        <p:spPr>
          <a:xfrm rot="16200000" flipV="1">
            <a:off x="3982244" y="5018881"/>
            <a:ext cx="357188" cy="320675"/>
          </a:xfrm>
          <a:prstGeom prst="straightConnector1">
            <a:avLst/>
          </a:prstGeom>
          <a:ln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Arrow Connector 59"/>
          <p:cNvCxnSpPr>
            <a:stCxn id="1029" idx="0"/>
          </p:cNvCxnSpPr>
          <p:nvPr/>
        </p:nvCxnSpPr>
        <p:spPr>
          <a:xfrm rot="16200000" flipV="1">
            <a:off x="1159669" y="4626769"/>
            <a:ext cx="357188" cy="1104900"/>
          </a:xfrm>
          <a:prstGeom prst="straightConnector1">
            <a:avLst/>
          </a:prstGeom>
          <a:ln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Arrow Connector 61"/>
          <p:cNvCxnSpPr>
            <a:stCxn id="1029" idx="0"/>
          </p:cNvCxnSpPr>
          <p:nvPr/>
        </p:nvCxnSpPr>
        <p:spPr>
          <a:xfrm rot="16200000" flipV="1">
            <a:off x="1588294" y="5055394"/>
            <a:ext cx="357188" cy="247650"/>
          </a:xfrm>
          <a:prstGeom prst="straightConnector1">
            <a:avLst/>
          </a:prstGeom>
          <a:ln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Arrow Connector 63"/>
          <p:cNvCxnSpPr>
            <a:stCxn id="1029" idx="0"/>
          </p:cNvCxnSpPr>
          <p:nvPr/>
        </p:nvCxnSpPr>
        <p:spPr>
          <a:xfrm rot="5400000" flipH="1" flipV="1">
            <a:off x="2016919" y="4874419"/>
            <a:ext cx="357188" cy="609600"/>
          </a:xfrm>
          <a:prstGeom prst="straightConnector1">
            <a:avLst/>
          </a:prstGeom>
          <a:ln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Arrow Connector 67"/>
          <p:cNvCxnSpPr>
            <a:stCxn id="1029" idx="0"/>
          </p:cNvCxnSpPr>
          <p:nvPr/>
        </p:nvCxnSpPr>
        <p:spPr>
          <a:xfrm rot="5400000" flipH="1" flipV="1">
            <a:off x="2409825" y="4481513"/>
            <a:ext cx="357188" cy="1395412"/>
          </a:xfrm>
          <a:prstGeom prst="straightConnector1">
            <a:avLst/>
          </a:prstGeom>
          <a:ln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Rectangle 3"/>
          <p:cNvSpPr txBox="1">
            <a:spLocks noChangeArrowheads="1"/>
          </p:cNvSpPr>
          <p:nvPr/>
        </p:nvSpPr>
        <p:spPr>
          <a:xfrm>
            <a:off x="457200" y="1000108"/>
            <a:ext cx="8382000" cy="566738"/>
          </a:xfrm>
          <a:prstGeom prst="rect">
            <a:avLst/>
          </a:prstGeom>
        </p:spPr>
        <p:txBody>
          <a:bodyPr/>
          <a:lstStyle/>
          <a:p>
            <a:pPr marL="180975" indent="-180975" eaLnBrk="0" hangingPunct="0">
              <a:spcBef>
                <a:spcPct val="20000"/>
              </a:spcBef>
              <a:buFontTx/>
              <a:buChar char="•"/>
            </a:pPr>
            <a:r>
              <a:rPr lang="en-GB" altLang="zh-CN" sz="2800" dirty="0">
                <a:ea typeface="SimSun" pitchFamily="2" charset="-122"/>
              </a:rPr>
              <a:t>The Approach</a:t>
            </a:r>
          </a:p>
          <a:p>
            <a:pPr marL="762000" lvl="1" indent="-3175" eaLnBrk="0" hangingPunct="0">
              <a:spcBef>
                <a:spcPct val="20000"/>
              </a:spcBef>
              <a:buFontTx/>
              <a:buChar char="–"/>
            </a:pPr>
            <a:endParaRPr lang="en-GB" altLang="zh-CN" b="1" dirty="0">
              <a:solidFill>
                <a:schemeClr val="folHlink"/>
              </a:solidFill>
              <a:ea typeface="SimSun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508186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285750" indent="-285750"/>
            <a:r>
              <a:rPr lang="en-GB" sz="2800" dirty="0"/>
              <a:t>Algorithm Illustration</a:t>
            </a:r>
          </a:p>
          <a:p>
            <a:pPr marL="285750" indent="-285750"/>
            <a:endParaRPr lang="en-GB" dirty="0"/>
          </a:p>
        </p:txBody>
      </p:sp>
      <p:sp>
        <p:nvSpPr>
          <p:cNvPr id="2051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12040"/>
            <a:ext cx="8229600" cy="668688"/>
          </a:xfrm>
        </p:spPr>
        <p:txBody>
          <a:bodyPr>
            <a:normAutofit/>
          </a:bodyPr>
          <a:lstStyle/>
          <a:p>
            <a:r>
              <a:rPr lang="en-GB" sz="3600" dirty="0"/>
              <a:t>ID3 Algorithm</a:t>
            </a:r>
          </a:p>
        </p:txBody>
      </p:sp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850900" y="1789113"/>
          <a:ext cx="3792538" cy="2792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2" imgW="4160545" imgH="2872741" progId="Excel.Sheet.8">
                  <p:embed/>
                </p:oleObj>
              </mc:Choice>
              <mc:Fallback>
                <p:oleObj name="Worksheet" r:id="rId2" imgW="4160545" imgH="2872741" progId="Excel.Sheet.8">
                  <p:embed/>
                  <p:pic>
                    <p:nvPicPr>
                      <p:cNvPr id="205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50900" y="1789113"/>
                        <a:ext cx="3792538" cy="27924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3" name="Text Box 104"/>
          <p:cNvSpPr txBox="1">
            <a:spLocks noChangeArrowheads="1"/>
          </p:cNvSpPr>
          <p:nvPr/>
        </p:nvSpPr>
        <p:spPr bwMode="auto">
          <a:xfrm>
            <a:off x="1187450" y="4797425"/>
            <a:ext cx="2813050" cy="13223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1600" b="1" dirty="0">
                <a:solidFill>
                  <a:schemeClr val="accent1"/>
                </a:solidFill>
                <a:latin typeface="Arial Narrow" pitchFamily="34" charset="0"/>
              </a:rPr>
              <a:t>Gain(Outlook) = 0.246 bits</a:t>
            </a:r>
          </a:p>
          <a:p>
            <a:r>
              <a:rPr lang="en-GB" sz="1600" b="1" dirty="0">
                <a:latin typeface="Arial Narrow" pitchFamily="34" charset="0"/>
              </a:rPr>
              <a:t>Gain(Temperature) = 0.029 bits</a:t>
            </a:r>
          </a:p>
          <a:p>
            <a:r>
              <a:rPr lang="en-GB" sz="1600" b="1" dirty="0">
                <a:latin typeface="Arial Narrow" pitchFamily="34" charset="0"/>
              </a:rPr>
              <a:t>Gain(Humidity) = 0.151 bits</a:t>
            </a:r>
          </a:p>
          <a:p>
            <a:r>
              <a:rPr lang="en-GB" sz="1600" b="1" dirty="0">
                <a:latin typeface="Arial Narrow" pitchFamily="34" charset="0"/>
              </a:rPr>
              <a:t>Gain(Windy) = 0.048 bits</a:t>
            </a:r>
          </a:p>
          <a:p>
            <a:r>
              <a:rPr lang="en-GB" sz="1600" b="1" dirty="0">
                <a:latin typeface="Arial Narrow" pitchFamily="34" charset="0"/>
                <a:sym typeface="Symbol" pitchFamily="18" charset="2"/>
              </a:rPr>
              <a:t> </a:t>
            </a:r>
            <a:r>
              <a:rPr lang="en-GB" sz="1600" b="1" dirty="0">
                <a:latin typeface="Arial Narrow" pitchFamily="34" charset="0"/>
              </a:rPr>
              <a:t>Outlook is chosen as the root.</a:t>
            </a:r>
          </a:p>
        </p:txBody>
      </p:sp>
      <p:grpSp>
        <p:nvGrpSpPr>
          <p:cNvPr id="2" name="Group 161"/>
          <p:cNvGrpSpPr>
            <a:grpSpLocks/>
          </p:cNvGrpSpPr>
          <p:nvPr/>
        </p:nvGrpSpPr>
        <p:grpSpPr bwMode="auto">
          <a:xfrm>
            <a:off x="5638800" y="2794000"/>
            <a:ext cx="2667000" cy="1397000"/>
            <a:chOff x="3264" y="2768"/>
            <a:chExt cx="1680" cy="880"/>
          </a:xfrm>
        </p:grpSpPr>
        <p:sp>
          <p:nvSpPr>
            <p:cNvPr id="2056" name="Rectangle 107"/>
            <p:cNvSpPr>
              <a:spLocks noChangeArrowheads="1"/>
            </p:cNvSpPr>
            <p:nvPr/>
          </p:nvSpPr>
          <p:spPr bwMode="auto">
            <a:xfrm>
              <a:off x="3840" y="2768"/>
              <a:ext cx="577" cy="220"/>
            </a:xfrm>
            <a:prstGeom prst="rect">
              <a:avLst/>
            </a:prstGeom>
            <a:noFill/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57" name="Rectangle 108"/>
            <p:cNvSpPr>
              <a:spLocks noChangeArrowheads="1"/>
            </p:cNvSpPr>
            <p:nvPr/>
          </p:nvSpPr>
          <p:spPr bwMode="auto">
            <a:xfrm>
              <a:off x="3904" y="2880"/>
              <a:ext cx="483" cy="1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58" name="Rectangle 109"/>
            <p:cNvSpPr>
              <a:spLocks noChangeArrowheads="1"/>
            </p:cNvSpPr>
            <p:nvPr/>
          </p:nvSpPr>
          <p:spPr bwMode="auto">
            <a:xfrm>
              <a:off x="3936" y="2832"/>
              <a:ext cx="395" cy="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300" b="1">
                  <a:solidFill>
                    <a:srgbClr val="000000"/>
                  </a:solidFill>
                  <a:latin typeface="Helvetica" pitchFamily="34" charset="0"/>
                </a:rPr>
                <a:t>Outlook</a:t>
              </a:r>
              <a:endParaRPr lang="en-GB">
                <a:latin typeface="Times New Roman" pitchFamily="18" charset="0"/>
              </a:endParaRPr>
            </a:p>
          </p:txBody>
        </p:sp>
        <p:sp>
          <p:nvSpPr>
            <p:cNvPr id="2059" name="Line 116"/>
            <p:cNvSpPr>
              <a:spLocks noChangeShapeType="1"/>
            </p:cNvSpPr>
            <p:nvPr/>
          </p:nvSpPr>
          <p:spPr bwMode="auto">
            <a:xfrm flipH="1">
              <a:off x="3494" y="3003"/>
              <a:ext cx="426" cy="30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60" name="Line 117"/>
            <p:cNvSpPr>
              <a:spLocks noChangeShapeType="1"/>
            </p:cNvSpPr>
            <p:nvPr/>
          </p:nvSpPr>
          <p:spPr bwMode="auto">
            <a:xfrm>
              <a:off x="4133" y="3003"/>
              <a:ext cx="1" cy="25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61" name="Line 118"/>
            <p:cNvSpPr>
              <a:spLocks noChangeShapeType="1"/>
            </p:cNvSpPr>
            <p:nvPr/>
          </p:nvSpPr>
          <p:spPr bwMode="auto">
            <a:xfrm>
              <a:off x="4346" y="3003"/>
              <a:ext cx="404" cy="29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62" name="Oval 119"/>
            <p:cNvSpPr>
              <a:spLocks noChangeArrowheads="1"/>
            </p:cNvSpPr>
            <p:nvPr/>
          </p:nvSpPr>
          <p:spPr bwMode="auto">
            <a:xfrm>
              <a:off x="4011" y="3276"/>
              <a:ext cx="254" cy="124"/>
            </a:xfrm>
            <a:prstGeom prst="ellips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63" name="Rectangle 120"/>
            <p:cNvSpPr>
              <a:spLocks noChangeArrowheads="1"/>
            </p:cNvSpPr>
            <p:nvPr/>
          </p:nvSpPr>
          <p:spPr bwMode="auto">
            <a:xfrm>
              <a:off x="4118" y="3296"/>
              <a:ext cx="111" cy="1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64" name="Rectangle 121"/>
            <p:cNvSpPr>
              <a:spLocks noChangeArrowheads="1"/>
            </p:cNvSpPr>
            <p:nvPr/>
          </p:nvSpPr>
          <p:spPr bwMode="auto">
            <a:xfrm>
              <a:off x="4118" y="3295"/>
              <a:ext cx="6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200" b="1">
                  <a:solidFill>
                    <a:srgbClr val="000000"/>
                  </a:solidFill>
                  <a:latin typeface="Helvetica" pitchFamily="34" charset="0"/>
                </a:rPr>
                <a:t>P</a:t>
              </a:r>
              <a:endParaRPr lang="en-GB">
                <a:latin typeface="Times New Roman" pitchFamily="18" charset="0"/>
              </a:endParaRPr>
            </a:p>
          </p:txBody>
        </p:sp>
        <p:sp>
          <p:nvSpPr>
            <p:cNvPr id="2065" name="Rectangle 125"/>
            <p:cNvSpPr>
              <a:spLocks noChangeArrowheads="1"/>
            </p:cNvSpPr>
            <p:nvPr/>
          </p:nvSpPr>
          <p:spPr bwMode="auto">
            <a:xfrm>
              <a:off x="3541" y="3119"/>
              <a:ext cx="261" cy="1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66" name="Rectangle 126"/>
            <p:cNvSpPr>
              <a:spLocks noChangeArrowheads="1"/>
            </p:cNvSpPr>
            <p:nvPr/>
          </p:nvSpPr>
          <p:spPr bwMode="auto">
            <a:xfrm>
              <a:off x="3541" y="3111"/>
              <a:ext cx="285" cy="1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67" name="Rectangle 127"/>
            <p:cNvSpPr>
              <a:spLocks noChangeArrowheads="1"/>
            </p:cNvSpPr>
            <p:nvPr/>
          </p:nvSpPr>
          <p:spPr bwMode="auto">
            <a:xfrm>
              <a:off x="3408" y="3053"/>
              <a:ext cx="255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200">
                  <a:solidFill>
                    <a:srgbClr val="000000"/>
                  </a:solidFill>
                  <a:latin typeface="Helvetica" pitchFamily="34" charset="0"/>
                </a:rPr>
                <a:t>sunny</a:t>
              </a:r>
              <a:endParaRPr lang="en-GB">
                <a:latin typeface="Times New Roman" pitchFamily="18" charset="0"/>
              </a:endParaRPr>
            </a:p>
          </p:txBody>
        </p:sp>
        <p:sp>
          <p:nvSpPr>
            <p:cNvPr id="2068" name="Rectangle 128"/>
            <p:cNvSpPr>
              <a:spLocks noChangeArrowheads="1"/>
            </p:cNvSpPr>
            <p:nvPr/>
          </p:nvSpPr>
          <p:spPr bwMode="auto">
            <a:xfrm>
              <a:off x="3975" y="3119"/>
              <a:ext cx="371" cy="1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69" name="Rectangle 129"/>
            <p:cNvSpPr>
              <a:spLocks noChangeArrowheads="1"/>
            </p:cNvSpPr>
            <p:nvPr/>
          </p:nvSpPr>
          <p:spPr bwMode="auto">
            <a:xfrm>
              <a:off x="3975" y="3111"/>
              <a:ext cx="388" cy="1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70" name="Rectangle 130"/>
            <p:cNvSpPr>
              <a:spLocks noChangeArrowheads="1"/>
            </p:cNvSpPr>
            <p:nvPr/>
          </p:nvSpPr>
          <p:spPr bwMode="auto">
            <a:xfrm>
              <a:off x="3976" y="3072"/>
              <a:ext cx="362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200" dirty="0">
                  <a:solidFill>
                    <a:srgbClr val="000000"/>
                  </a:solidFill>
                  <a:latin typeface="Helvetica" pitchFamily="34" charset="0"/>
                </a:rPr>
                <a:t>overcast</a:t>
              </a:r>
              <a:endParaRPr lang="en-GB" dirty="0">
                <a:latin typeface="Times New Roman" pitchFamily="18" charset="0"/>
              </a:endParaRPr>
            </a:p>
          </p:txBody>
        </p:sp>
        <p:sp>
          <p:nvSpPr>
            <p:cNvPr id="2071" name="Rectangle 131"/>
            <p:cNvSpPr>
              <a:spLocks noChangeArrowheads="1"/>
            </p:cNvSpPr>
            <p:nvPr/>
          </p:nvSpPr>
          <p:spPr bwMode="auto">
            <a:xfrm>
              <a:off x="4505" y="3119"/>
              <a:ext cx="165" cy="1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72" name="Rectangle 132"/>
            <p:cNvSpPr>
              <a:spLocks noChangeArrowheads="1"/>
            </p:cNvSpPr>
            <p:nvPr/>
          </p:nvSpPr>
          <p:spPr bwMode="auto">
            <a:xfrm>
              <a:off x="4505" y="3111"/>
              <a:ext cx="199" cy="1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73" name="Rectangle 133"/>
            <p:cNvSpPr>
              <a:spLocks noChangeArrowheads="1"/>
            </p:cNvSpPr>
            <p:nvPr/>
          </p:nvSpPr>
          <p:spPr bwMode="auto">
            <a:xfrm>
              <a:off x="4641" y="3072"/>
              <a:ext cx="15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200">
                  <a:solidFill>
                    <a:srgbClr val="000000"/>
                  </a:solidFill>
                  <a:latin typeface="Helvetica" pitchFamily="34" charset="0"/>
                </a:rPr>
                <a:t>rain</a:t>
              </a:r>
              <a:endParaRPr lang="en-GB">
                <a:latin typeface="Times New Roman" pitchFamily="18" charset="0"/>
              </a:endParaRPr>
            </a:p>
          </p:txBody>
        </p:sp>
        <p:sp>
          <p:nvSpPr>
            <p:cNvPr id="2074" name="AutoShape 159"/>
            <p:cNvSpPr>
              <a:spLocks noChangeArrowheads="1"/>
            </p:cNvSpPr>
            <p:nvPr/>
          </p:nvSpPr>
          <p:spPr bwMode="auto">
            <a:xfrm>
              <a:off x="3264" y="3312"/>
              <a:ext cx="432" cy="336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075" name="AutoShape 160"/>
            <p:cNvSpPr>
              <a:spLocks noChangeArrowheads="1"/>
            </p:cNvSpPr>
            <p:nvPr/>
          </p:nvSpPr>
          <p:spPr bwMode="auto">
            <a:xfrm>
              <a:off x="4512" y="3264"/>
              <a:ext cx="432" cy="288"/>
            </a:xfrm>
            <a:prstGeom prst="triangle">
              <a:avLst>
                <a:gd name="adj" fmla="val 50000"/>
              </a:avLst>
            </a:prstGeom>
            <a:solidFill>
              <a:srgbClr val="FF9933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</p:grpSp>
      <p:sp>
        <p:nvSpPr>
          <p:cNvPr id="2055" name="AutoShape 162"/>
          <p:cNvSpPr>
            <a:spLocks noChangeArrowheads="1"/>
          </p:cNvSpPr>
          <p:nvPr/>
        </p:nvSpPr>
        <p:spPr bwMode="auto">
          <a:xfrm>
            <a:off x="2484438" y="4581525"/>
            <a:ext cx="228600" cy="228600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25934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285750" indent="-285750"/>
            <a:r>
              <a:rPr lang="en-GB" sz="2800" dirty="0"/>
              <a:t>Algorithm Illustration</a:t>
            </a:r>
          </a:p>
          <a:p>
            <a:pPr marL="285750" indent="-285750"/>
            <a:endParaRPr lang="en-GB" dirty="0"/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80289"/>
            <a:ext cx="8229600" cy="700439"/>
          </a:xfrm>
        </p:spPr>
        <p:txBody>
          <a:bodyPr>
            <a:normAutofit/>
          </a:bodyPr>
          <a:lstStyle/>
          <a:p>
            <a:r>
              <a:rPr lang="en-GB" sz="3600" dirty="0"/>
              <a:t>ID3 Algorithm</a:t>
            </a:r>
          </a:p>
        </p:txBody>
      </p:sp>
      <p:grpSp>
        <p:nvGrpSpPr>
          <p:cNvPr id="2" name="Group 30"/>
          <p:cNvGrpSpPr>
            <a:grpSpLocks/>
          </p:cNvGrpSpPr>
          <p:nvPr/>
        </p:nvGrpSpPr>
        <p:grpSpPr bwMode="auto">
          <a:xfrm>
            <a:off x="1062038" y="1844675"/>
            <a:ext cx="3581400" cy="1568450"/>
            <a:chOff x="480" y="1164"/>
            <a:chExt cx="2256" cy="852"/>
          </a:xfrm>
        </p:grpSpPr>
        <p:graphicFrame>
          <p:nvGraphicFramePr>
            <p:cNvPr id="3074" name="Object 2"/>
            <p:cNvGraphicFramePr>
              <a:graphicFrameLocks noChangeAspect="1"/>
            </p:cNvGraphicFramePr>
            <p:nvPr/>
          </p:nvGraphicFramePr>
          <p:xfrm>
            <a:off x="540" y="1386"/>
            <a:ext cx="1764" cy="63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Worksheet" r:id="rId2" imgW="3078000" imgH="1029240" progId="Excel.Sheet.8">
                    <p:embed/>
                  </p:oleObj>
                </mc:Choice>
                <mc:Fallback>
                  <p:oleObj name="Worksheet" r:id="rId2" imgW="3078000" imgH="1029240" progId="Excel.Sheet.8">
                    <p:embed/>
                    <p:pic>
                      <p:nvPicPr>
                        <p:cNvPr id="3074" name="Object 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40" y="1386"/>
                          <a:ext cx="1764" cy="63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113" name="Text Box 6"/>
            <p:cNvSpPr txBox="1">
              <a:spLocks noChangeArrowheads="1"/>
            </p:cNvSpPr>
            <p:nvPr/>
          </p:nvSpPr>
          <p:spPr bwMode="auto">
            <a:xfrm>
              <a:off x="480" y="1164"/>
              <a:ext cx="2256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GB" b="1"/>
                <a:t>Training Set(outlook=sunny)</a:t>
              </a:r>
            </a:p>
          </p:txBody>
        </p:sp>
      </p:grpSp>
      <p:sp>
        <p:nvSpPr>
          <p:cNvPr id="3078" name="Text Box 7"/>
          <p:cNvSpPr txBox="1">
            <a:spLocks noChangeArrowheads="1"/>
          </p:cNvSpPr>
          <p:nvPr/>
        </p:nvSpPr>
        <p:spPr bwMode="auto">
          <a:xfrm>
            <a:off x="1116013" y="3933825"/>
            <a:ext cx="2897187" cy="1076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1600" b="1" dirty="0">
                <a:latin typeface="Arial Narrow" pitchFamily="34" charset="0"/>
              </a:rPr>
              <a:t>Gain(Temperature) = 0.571 bits</a:t>
            </a:r>
          </a:p>
          <a:p>
            <a:r>
              <a:rPr lang="en-GB" sz="1600" b="1" dirty="0">
                <a:solidFill>
                  <a:schemeClr val="accent1"/>
                </a:solidFill>
                <a:latin typeface="Arial Narrow" pitchFamily="34" charset="0"/>
              </a:rPr>
              <a:t>Gain(Humidity) = 0.971 bits</a:t>
            </a:r>
          </a:p>
          <a:p>
            <a:r>
              <a:rPr lang="en-GB" sz="1600" b="1" dirty="0">
                <a:latin typeface="Arial Narrow" pitchFamily="34" charset="0"/>
              </a:rPr>
              <a:t>Gain(Windy) = 0.020 bits</a:t>
            </a:r>
          </a:p>
          <a:p>
            <a:r>
              <a:rPr lang="en-GB" sz="1600" b="1" dirty="0">
                <a:latin typeface="Arial Narrow" pitchFamily="34" charset="0"/>
                <a:sym typeface="Symbol" pitchFamily="18" charset="2"/>
              </a:rPr>
              <a:t> </a:t>
            </a:r>
            <a:r>
              <a:rPr lang="en-GB" sz="1600" b="1" dirty="0">
                <a:latin typeface="Arial Narrow" pitchFamily="34" charset="0"/>
              </a:rPr>
              <a:t>Humidity is chosen as the root.</a:t>
            </a:r>
          </a:p>
        </p:txBody>
      </p:sp>
      <p:sp>
        <p:nvSpPr>
          <p:cNvPr id="3079" name="AutoShape 31"/>
          <p:cNvSpPr>
            <a:spLocks noChangeArrowheads="1"/>
          </p:cNvSpPr>
          <p:nvPr/>
        </p:nvSpPr>
        <p:spPr bwMode="auto">
          <a:xfrm>
            <a:off x="2514600" y="3500438"/>
            <a:ext cx="257175" cy="309562"/>
          </a:xfrm>
          <a:prstGeom prst="downArrow">
            <a:avLst>
              <a:gd name="adj1" fmla="val 50000"/>
              <a:gd name="adj2" fmla="val 58446"/>
            </a:avLst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grpSp>
        <p:nvGrpSpPr>
          <p:cNvPr id="3" name="Group 47"/>
          <p:cNvGrpSpPr>
            <a:grpSpLocks/>
          </p:cNvGrpSpPr>
          <p:nvPr/>
        </p:nvGrpSpPr>
        <p:grpSpPr bwMode="auto">
          <a:xfrm>
            <a:off x="5219700" y="2606675"/>
            <a:ext cx="3276600" cy="1812925"/>
            <a:chOff x="3216" y="1392"/>
            <a:chExt cx="2064" cy="1142"/>
          </a:xfrm>
        </p:grpSpPr>
        <p:sp>
          <p:nvSpPr>
            <p:cNvPr id="3081" name="Line 45"/>
            <p:cNvSpPr>
              <a:spLocks noChangeShapeType="1"/>
            </p:cNvSpPr>
            <p:nvPr/>
          </p:nvSpPr>
          <p:spPr bwMode="auto">
            <a:xfrm>
              <a:off x="3840" y="2112"/>
              <a:ext cx="288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/>
            <a:lstStyle/>
            <a:p>
              <a:endParaRPr lang="en-GB"/>
            </a:p>
          </p:txBody>
        </p:sp>
        <p:sp>
          <p:nvSpPr>
            <p:cNvPr id="3082" name="Line 43"/>
            <p:cNvSpPr>
              <a:spLocks noChangeShapeType="1"/>
            </p:cNvSpPr>
            <p:nvPr/>
          </p:nvSpPr>
          <p:spPr bwMode="auto">
            <a:xfrm flipH="1">
              <a:off x="3360" y="2112"/>
              <a:ext cx="384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/>
            <a:lstStyle/>
            <a:p>
              <a:endParaRPr lang="en-GB"/>
            </a:p>
          </p:txBody>
        </p:sp>
        <p:sp>
          <p:nvSpPr>
            <p:cNvPr id="3083" name="Rectangle 10"/>
            <p:cNvSpPr>
              <a:spLocks noChangeArrowheads="1"/>
            </p:cNvSpPr>
            <p:nvPr/>
          </p:nvSpPr>
          <p:spPr bwMode="auto">
            <a:xfrm>
              <a:off x="4176" y="1392"/>
              <a:ext cx="577" cy="220"/>
            </a:xfrm>
            <a:prstGeom prst="rect">
              <a:avLst/>
            </a:prstGeom>
            <a:noFill/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084" name="Rectangle 11"/>
            <p:cNvSpPr>
              <a:spLocks noChangeArrowheads="1"/>
            </p:cNvSpPr>
            <p:nvPr/>
          </p:nvSpPr>
          <p:spPr bwMode="auto">
            <a:xfrm>
              <a:off x="4240" y="1488"/>
              <a:ext cx="483" cy="1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085" name="Rectangle 12"/>
            <p:cNvSpPr>
              <a:spLocks noChangeArrowheads="1"/>
            </p:cNvSpPr>
            <p:nvPr/>
          </p:nvSpPr>
          <p:spPr bwMode="auto">
            <a:xfrm>
              <a:off x="4272" y="1440"/>
              <a:ext cx="395" cy="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300" b="1">
                  <a:solidFill>
                    <a:srgbClr val="000000"/>
                  </a:solidFill>
                  <a:latin typeface="Helvetica" pitchFamily="34" charset="0"/>
                </a:rPr>
                <a:t>Outlook</a:t>
              </a:r>
              <a:endParaRPr lang="en-GB">
                <a:latin typeface="Times New Roman" pitchFamily="18" charset="0"/>
              </a:endParaRPr>
            </a:p>
          </p:txBody>
        </p:sp>
        <p:sp>
          <p:nvSpPr>
            <p:cNvPr id="3086" name="Line 13"/>
            <p:cNvSpPr>
              <a:spLocks noChangeShapeType="1"/>
            </p:cNvSpPr>
            <p:nvPr/>
          </p:nvSpPr>
          <p:spPr bwMode="auto">
            <a:xfrm flipH="1">
              <a:off x="3830" y="1611"/>
              <a:ext cx="426" cy="30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087" name="Line 14"/>
            <p:cNvSpPr>
              <a:spLocks noChangeShapeType="1"/>
            </p:cNvSpPr>
            <p:nvPr/>
          </p:nvSpPr>
          <p:spPr bwMode="auto">
            <a:xfrm>
              <a:off x="4469" y="1611"/>
              <a:ext cx="1" cy="25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088" name="Line 15"/>
            <p:cNvSpPr>
              <a:spLocks noChangeShapeType="1"/>
            </p:cNvSpPr>
            <p:nvPr/>
          </p:nvSpPr>
          <p:spPr bwMode="auto">
            <a:xfrm>
              <a:off x="4682" y="1611"/>
              <a:ext cx="404" cy="29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089" name="Oval 16"/>
            <p:cNvSpPr>
              <a:spLocks noChangeArrowheads="1"/>
            </p:cNvSpPr>
            <p:nvPr/>
          </p:nvSpPr>
          <p:spPr bwMode="auto">
            <a:xfrm>
              <a:off x="4347" y="1884"/>
              <a:ext cx="254" cy="124"/>
            </a:xfrm>
            <a:prstGeom prst="ellips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090" name="Rectangle 17"/>
            <p:cNvSpPr>
              <a:spLocks noChangeArrowheads="1"/>
            </p:cNvSpPr>
            <p:nvPr/>
          </p:nvSpPr>
          <p:spPr bwMode="auto">
            <a:xfrm>
              <a:off x="4454" y="1904"/>
              <a:ext cx="111" cy="1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091" name="Rectangle 18"/>
            <p:cNvSpPr>
              <a:spLocks noChangeArrowheads="1"/>
            </p:cNvSpPr>
            <p:nvPr/>
          </p:nvSpPr>
          <p:spPr bwMode="auto">
            <a:xfrm>
              <a:off x="4454" y="1903"/>
              <a:ext cx="6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200" b="1">
                  <a:solidFill>
                    <a:srgbClr val="000000"/>
                  </a:solidFill>
                  <a:latin typeface="Helvetica" pitchFamily="34" charset="0"/>
                </a:rPr>
                <a:t>P</a:t>
              </a:r>
              <a:endParaRPr lang="en-GB">
                <a:latin typeface="Times New Roman" pitchFamily="18" charset="0"/>
              </a:endParaRPr>
            </a:p>
          </p:txBody>
        </p:sp>
        <p:sp>
          <p:nvSpPr>
            <p:cNvPr id="3092" name="Rectangle 19"/>
            <p:cNvSpPr>
              <a:spLocks noChangeArrowheads="1"/>
            </p:cNvSpPr>
            <p:nvPr/>
          </p:nvSpPr>
          <p:spPr bwMode="auto">
            <a:xfrm>
              <a:off x="3877" y="1727"/>
              <a:ext cx="261" cy="1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093" name="Rectangle 20"/>
            <p:cNvSpPr>
              <a:spLocks noChangeArrowheads="1"/>
            </p:cNvSpPr>
            <p:nvPr/>
          </p:nvSpPr>
          <p:spPr bwMode="auto">
            <a:xfrm>
              <a:off x="3877" y="1719"/>
              <a:ext cx="285" cy="1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094" name="Rectangle 21"/>
            <p:cNvSpPr>
              <a:spLocks noChangeArrowheads="1"/>
            </p:cNvSpPr>
            <p:nvPr/>
          </p:nvSpPr>
          <p:spPr bwMode="auto">
            <a:xfrm>
              <a:off x="3744" y="1661"/>
              <a:ext cx="255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200">
                  <a:solidFill>
                    <a:srgbClr val="000000"/>
                  </a:solidFill>
                  <a:latin typeface="Helvetica" pitchFamily="34" charset="0"/>
                </a:rPr>
                <a:t>sunny</a:t>
              </a:r>
              <a:endParaRPr lang="en-GB">
                <a:latin typeface="Times New Roman" pitchFamily="18" charset="0"/>
              </a:endParaRPr>
            </a:p>
          </p:txBody>
        </p:sp>
        <p:sp>
          <p:nvSpPr>
            <p:cNvPr id="3095" name="Rectangle 22"/>
            <p:cNvSpPr>
              <a:spLocks noChangeArrowheads="1"/>
            </p:cNvSpPr>
            <p:nvPr/>
          </p:nvSpPr>
          <p:spPr bwMode="auto">
            <a:xfrm>
              <a:off x="4311" y="1727"/>
              <a:ext cx="371" cy="1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096" name="Rectangle 23"/>
            <p:cNvSpPr>
              <a:spLocks noChangeArrowheads="1"/>
            </p:cNvSpPr>
            <p:nvPr/>
          </p:nvSpPr>
          <p:spPr bwMode="auto">
            <a:xfrm>
              <a:off x="4311" y="1719"/>
              <a:ext cx="388" cy="1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097" name="Rectangle 24"/>
            <p:cNvSpPr>
              <a:spLocks noChangeArrowheads="1"/>
            </p:cNvSpPr>
            <p:nvPr/>
          </p:nvSpPr>
          <p:spPr bwMode="auto">
            <a:xfrm>
              <a:off x="4312" y="1680"/>
              <a:ext cx="362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200" dirty="0">
                  <a:solidFill>
                    <a:srgbClr val="000000"/>
                  </a:solidFill>
                  <a:latin typeface="Helvetica" pitchFamily="34" charset="0"/>
                </a:rPr>
                <a:t>overcast</a:t>
              </a:r>
              <a:endParaRPr lang="en-GB" dirty="0">
                <a:latin typeface="Times New Roman" pitchFamily="18" charset="0"/>
              </a:endParaRPr>
            </a:p>
          </p:txBody>
        </p:sp>
        <p:sp>
          <p:nvSpPr>
            <p:cNvPr id="3098" name="Rectangle 25"/>
            <p:cNvSpPr>
              <a:spLocks noChangeArrowheads="1"/>
            </p:cNvSpPr>
            <p:nvPr/>
          </p:nvSpPr>
          <p:spPr bwMode="auto">
            <a:xfrm>
              <a:off x="4841" y="1727"/>
              <a:ext cx="165" cy="1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099" name="Rectangle 26"/>
            <p:cNvSpPr>
              <a:spLocks noChangeArrowheads="1"/>
            </p:cNvSpPr>
            <p:nvPr/>
          </p:nvSpPr>
          <p:spPr bwMode="auto">
            <a:xfrm>
              <a:off x="4841" y="1719"/>
              <a:ext cx="199" cy="1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100" name="Rectangle 27"/>
            <p:cNvSpPr>
              <a:spLocks noChangeArrowheads="1"/>
            </p:cNvSpPr>
            <p:nvPr/>
          </p:nvSpPr>
          <p:spPr bwMode="auto">
            <a:xfrm>
              <a:off x="4977" y="1680"/>
              <a:ext cx="15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200">
                  <a:solidFill>
                    <a:srgbClr val="000000"/>
                  </a:solidFill>
                  <a:latin typeface="Helvetica" pitchFamily="34" charset="0"/>
                </a:rPr>
                <a:t>rain</a:t>
              </a:r>
              <a:endParaRPr lang="en-GB">
                <a:latin typeface="Times New Roman" pitchFamily="18" charset="0"/>
              </a:endParaRPr>
            </a:p>
          </p:txBody>
        </p:sp>
        <p:sp>
          <p:nvSpPr>
            <p:cNvPr id="3101" name="AutoShape 29"/>
            <p:cNvSpPr>
              <a:spLocks noChangeArrowheads="1"/>
            </p:cNvSpPr>
            <p:nvPr/>
          </p:nvSpPr>
          <p:spPr bwMode="auto">
            <a:xfrm>
              <a:off x="4848" y="1872"/>
              <a:ext cx="432" cy="288"/>
            </a:xfrm>
            <a:prstGeom prst="triangle">
              <a:avLst>
                <a:gd name="adj" fmla="val 50000"/>
              </a:avLst>
            </a:prstGeom>
            <a:solidFill>
              <a:srgbClr val="FF9933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grpSp>
          <p:nvGrpSpPr>
            <p:cNvPr id="4" name="Group 35"/>
            <p:cNvGrpSpPr>
              <a:grpSpLocks/>
            </p:cNvGrpSpPr>
            <p:nvPr/>
          </p:nvGrpSpPr>
          <p:grpSpPr bwMode="auto">
            <a:xfrm>
              <a:off x="3504" y="1920"/>
              <a:ext cx="577" cy="220"/>
              <a:chOff x="3504" y="2400"/>
              <a:chExt cx="577" cy="220"/>
            </a:xfrm>
          </p:grpSpPr>
          <p:sp>
            <p:nvSpPr>
              <p:cNvPr id="3111" name="Rectangle 32"/>
              <p:cNvSpPr>
                <a:spLocks noChangeArrowheads="1"/>
              </p:cNvSpPr>
              <p:nvPr/>
            </p:nvSpPr>
            <p:spPr bwMode="auto">
              <a:xfrm>
                <a:off x="3504" y="2400"/>
                <a:ext cx="577" cy="220"/>
              </a:xfrm>
              <a:prstGeom prst="rect">
                <a:avLst/>
              </a:prstGeom>
              <a:noFill/>
              <a:ln w="127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112" name="Rectangle 34"/>
              <p:cNvSpPr>
                <a:spLocks noChangeArrowheads="1"/>
              </p:cNvSpPr>
              <p:nvPr/>
            </p:nvSpPr>
            <p:spPr bwMode="auto">
              <a:xfrm>
                <a:off x="3552" y="2448"/>
                <a:ext cx="443" cy="1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GB" sz="1300" b="1" dirty="0">
                    <a:solidFill>
                      <a:srgbClr val="000000"/>
                    </a:solidFill>
                    <a:latin typeface="Helvetica" pitchFamily="34" charset="0"/>
                  </a:rPr>
                  <a:t>Humidity</a:t>
                </a:r>
                <a:endParaRPr lang="en-GB" dirty="0">
                  <a:latin typeface="Times New Roman" pitchFamily="18" charset="0"/>
                </a:endParaRPr>
              </a:p>
            </p:txBody>
          </p:sp>
        </p:grpSp>
        <p:grpSp>
          <p:nvGrpSpPr>
            <p:cNvPr id="5" name="Group 39"/>
            <p:cNvGrpSpPr>
              <a:grpSpLocks/>
            </p:cNvGrpSpPr>
            <p:nvPr/>
          </p:nvGrpSpPr>
          <p:grpSpPr bwMode="auto">
            <a:xfrm>
              <a:off x="3216" y="2400"/>
              <a:ext cx="254" cy="134"/>
              <a:chOff x="3216" y="2448"/>
              <a:chExt cx="254" cy="134"/>
            </a:xfrm>
          </p:grpSpPr>
          <p:sp>
            <p:nvSpPr>
              <p:cNvPr id="3109" name="Oval 36"/>
              <p:cNvSpPr>
                <a:spLocks noChangeArrowheads="1"/>
              </p:cNvSpPr>
              <p:nvPr/>
            </p:nvSpPr>
            <p:spPr bwMode="auto">
              <a:xfrm>
                <a:off x="3216" y="2448"/>
                <a:ext cx="254" cy="124"/>
              </a:xfrm>
              <a:prstGeom prst="ellips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110" name="Rectangle 38"/>
              <p:cNvSpPr>
                <a:spLocks noChangeArrowheads="1"/>
              </p:cNvSpPr>
              <p:nvPr/>
            </p:nvSpPr>
            <p:spPr bwMode="auto">
              <a:xfrm>
                <a:off x="3323" y="2467"/>
                <a:ext cx="69" cy="11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GB" sz="1200" b="1">
                    <a:solidFill>
                      <a:srgbClr val="000000"/>
                    </a:solidFill>
                    <a:latin typeface="Helvetica" pitchFamily="34" charset="0"/>
                  </a:rPr>
                  <a:t>N</a:t>
                </a:r>
                <a:endParaRPr lang="en-GB">
                  <a:latin typeface="Times New Roman" pitchFamily="18" charset="0"/>
                </a:endParaRPr>
              </a:p>
            </p:txBody>
          </p:sp>
        </p:grpSp>
        <p:grpSp>
          <p:nvGrpSpPr>
            <p:cNvPr id="6" name="Group 40"/>
            <p:cNvGrpSpPr>
              <a:grpSpLocks/>
            </p:cNvGrpSpPr>
            <p:nvPr/>
          </p:nvGrpSpPr>
          <p:grpSpPr bwMode="auto">
            <a:xfrm>
              <a:off x="4032" y="2400"/>
              <a:ext cx="240" cy="134"/>
              <a:chOff x="3216" y="2448"/>
              <a:chExt cx="254" cy="134"/>
            </a:xfrm>
          </p:grpSpPr>
          <p:sp>
            <p:nvSpPr>
              <p:cNvPr id="3107" name="Oval 41"/>
              <p:cNvSpPr>
                <a:spLocks noChangeArrowheads="1"/>
              </p:cNvSpPr>
              <p:nvPr/>
            </p:nvSpPr>
            <p:spPr bwMode="auto">
              <a:xfrm>
                <a:off x="3216" y="2448"/>
                <a:ext cx="254" cy="124"/>
              </a:xfrm>
              <a:prstGeom prst="ellips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108" name="Rectangle 42"/>
              <p:cNvSpPr>
                <a:spLocks noChangeArrowheads="1"/>
              </p:cNvSpPr>
              <p:nvPr/>
            </p:nvSpPr>
            <p:spPr bwMode="auto">
              <a:xfrm>
                <a:off x="3323" y="2467"/>
                <a:ext cx="68" cy="11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GB" sz="1200" b="1">
                    <a:solidFill>
                      <a:srgbClr val="000000"/>
                    </a:solidFill>
                    <a:latin typeface="Helvetica" pitchFamily="34" charset="0"/>
                  </a:rPr>
                  <a:t>P</a:t>
                </a:r>
                <a:endParaRPr lang="en-GB">
                  <a:latin typeface="Times New Roman" pitchFamily="18" charset="0"/>
                </a:endParaRPr>
              </a:p>
            </p:txBody>
          </p:sp>
        </p:grpSp>
        <p:sp>
          <p:nvSpPr>
            <p:cNvPr id="3105" name="Rectangle 44"/>
            <p:cNvSpPr>
              <a:spLocks noChangeArrowheads="1"/>
            </p:cNvSpPr>
            <p:nvPr/>
          </p:nvSpPr>
          <p:spPr bwMode="auto">
            <a:xfrm>
              <a:off x="3276" y="2208"/>
              <a:ext cx="180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200">
                  <a:solidFill>
                    <a:srgbClr val="000000"/>
                  </a:solidFill>
                  <a:latin typeface="Helvetica" pitchFamily="34" charset="0"/>
                </a:rPr>
                <a:t>high</a:t>
              </a:r>
              <a:endParaRPr lang="en-GB">
                <a:latin typeface="Times New Roman" pitchFamily="18" charset="0"/>
              </a:endParaRPr>
            </a:p>
          </p:txBody>
        </p:sp>
        <p:sp>
          <p:nvSpPr>
            <p:cNvPr id="3106" name="Rectangle 46"/>
            <p:cNvSpPr>
              <a:spLocks noChangeArrowheads="1"/>
            </p:cNvSpPr>
            <p:nvPr/>
          </p:nvSpPr>
          <p:spPr bwMode="auto">
            <a:xfrm>
              <a:off x="4074" y="2208"/>
              <a:ext cx="29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200">
                  <a:solidFill>
                    <a:srgbClr val="000000"/>
                  </a:solidFill>
                  <a:latin typeface="Helvetica" pitchFamily="34" charset="0"/>
                </a:rPr>
                <a:t>normal</a:t>
              </a:r>
              <a:endParaRPr lang="en-GB">
                <a:latin typeface="Times New Roman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268738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285750" indent="-285750"/>
            <a:r>
              <a:rPr lang="en-GB" sz="2800" dirty="0"/>
              <a:t>Algorithm Illustration</a:t>
            </a:r>
          </a:p>
          <a:p>
            <a:pPr marL="285750" indent="-285750"/>
            <a:endParaRPr lang="en-GB" dirty="0"/>
          </a:p>
        </p:txBody>
      </p:sp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67589"/>
            <a:ext cx="8229600" cy="713139"/>
          </a:xfrm>
        </p:spPr>
        <p:txBody>
          <a:bodyPr>
            <a:normAutofit/>
          </a:bodyPr>
          <a:lstStyle/>
          <a:p>
            <a:r>
              <a:rPr lang="en-GB" sz="3600" dirty="0"/>
              <a:t>ID3 Algorithm</a:t>
            </a:r>
          </a:p>
        </p:txBody>
      </p:sp>
      <p:sp>
        <p:nvSpPr>
          <p:cNvPr id="4101" name="Text Box 7"/>
          <p:cNvSpPr txBox="1">
            <a:spLocks noChangeArrowheads="1"/>
          </p:cNvSpPr>
          <p:nvPr/>
        </p:nvSpPr>
        <p:spPr bwMode="auto">
          <a:xfrm>
            <a:off x="971550" y="3863975"/>
            <a:ext cx="2681288" cy="107791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1600" b="1" dirty="0">
                <a:latin typeface="Arial Narrow" pitchFamily="34" charset="0"/>
              </a:rPr>
              <a:t>Gain(Temperature) = 0.020 bits</a:t>
            </a:r>
          </a:p>
          <a:p>
            <a:r>
              <a:rPr lang="en-GB" sz="1600" b="1" dirty="0">
                <a:latin typeface="Arial Narrow" pitchFamily="34" charset="0"/>
              </a:rPr>
              <a:t>Gain(Humidity) = 0.020 bits</a:t>
            </a:r>
          </a:p>
          <a:p>
            <a:r>
              <a:rPr lang="en-GB" sz="1600" b="1" dirty="0">
                <a:solidFill>
                  <a:schemeClr val="accent1"/>
                </a:solidFill>
                <a:latin typeface="Arial Narrow" pitchFamily="34" charset="0"/>
              </a:rPr>
              <a:t>Gain(Windy) = 0.971 bits</a:t>
            </a:r>
          </a:p>
          <a:p>
            <a:r>
              <a:rPr lang="en-GB" sz="1600" b="1" dirty="0">
                <a:latin typeface="Arial Narrow" pitchFamily="34" charset="0"/>
                <a:sym typeface="Symbol" pitchFamily="18" charset="2"/>
              </a:rPr>
              <a:t> </a:t>
            </a:r>
            <a:r>
              <a:rPr lang="en-GB" sz="1600" b="1" dirty="0">
                <a:latin typeface="Arial Narrow" pitchFamily="34" charset="0"/>
              </a:rPr>
              <a:t>Windy is chosen as the root.</a:t>
            </a:r>
          </a:p>
        </p:txBody>
      </p:sp>
      <p:sp>
        <p:nvSpPr>
          <p:cNvPr id="4102" name="AutoShape 8"/>
          <p:cNvSpPr>
            <a:spLocks noChangeArrowheads="1"/>
          </p:cNvSpPr>
          <p:nvPr/>
        </p:nvSpPr>
        <p:spPr bwMode="auto">
          <a:xfrm>
            <a:off x="2268538" y="3332163"/>
            <a:ext cx="215900" cy="312737"/>
          </a:xfrm>
          <a:prstGeom prst="downArrow">
            <a:avLst>
              <a:gd name="adj1" fmla="val 50000"/>
              <a:gd name="adj2" fmla="val 58283"/>
            </a:avLst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grpSp>
        <p:nvGrpSpPr>
          <p:cNvPr id="2" name="Group 45"/>
          <p:cNvGrpSpPr>
            <a:grpSpLocks/>
          </p:cNvGrpSpPr>
          <p:nvPr/>
        </p:nvGrpSpPr>
        <p:grpSpPr bwMode="auto">
          <a:xfrm>
            <a:off x="838200" y="1847850"/>
            <a:ext cx="3581400" cy="1352550"/>
            <a:chOff x="528" y="1104"/>
            <a:chExt cx="2256" cy="852"/>
          </a:xfrm>
        </p:grpSpPr>
        <p:sp>
          <p:nvSpPr>
            <p:cNvPr id="4148" name="Text Box 6"/>
            <p:cNvSpPr txBox="1">
              <a:spLocks noChangeArrowheads="1"/>
            </p:cNvSpPr>
            <p:nvPr/>
          </p:nvSpPr>
          <p:spPr bwMode="auto">
            <a:xfrm>
              <a:off x="528" y="1104"/>
              <a:ext cx="2256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GB" b="1"/>
                <a:t>Training Set(outlook=rain)</a:t>
              </a:r>
            </a:p>
          </p:txBody>
        </p:sp>
        <p:graphicFrame>
          <p:nvGraphicFramePr>
            <p:cNvPr id="4098" name="Object 2"/>
            <p:cNvGraphicFramePr>
              <a:graphicFrameLocks noChangeAspect="1"/>
            </p:cNvGraphicFramePr>
            <p:nvPr/>
          </p:nvGraphicFramePr>
          <p:xfrm>
            <a:off x="600" y="1326"/>
            <a:ext cx="1764" cy="63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Worksheet" r:id="rId2" imgW="3078000" imgH="1029240" progId="Excel.Sheet.8">
                    <p:embed/>
                  </p:oleObj>
                </mc:Choice>
                <mc:Fallback>
                  <p:oleObj name="Worksheet" r:id="rId2" imgW="3078000" imgH="1029240" progId="Excel.Sheet.8">
                    <p:embed/>
                    <p:pic>
                      <p:nvPicPr>
                        <p:cNvPr id="4098" name="Object 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00" y="1326"/>
                          <a:ext cx="1764" cy="63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" name="Group 59"/>
          <p:cNvGrpSpPr>
            <a:grpSpLocks/>
          </p:cNvGrpSpPr>
          <p:nvPr/>
        </p:nvGrpSpPr>
        <p:grpSpPr bwMode="auto">
          <a:xfrm>
            <a:off x="5021263" y="2835275"/>
            <a:ext cx="3741737" cy="1812925"/>
            <a:chOff x="3120" y="1690"/>
            <a:chExt cx="2357" cy="1142"/>
          </a:xfrm>
        </p:grpSpPr>
        <p:sp>
          <p:nvSpPr>
            <p:cNvPr id="4105" name="Line 10"/>
            <p:cNvSpPr>
              <a:spLocks noChangeShapeType="1"/>
            </p:cNvSpPr>
            <p:nvPr/>
          </p:nvSpPr>
          <p:spPr bwMode="auto">
            <a:xfrm>
              <a:off x="3744" y="2410"/>
              <a:ext cx="288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/>
            <a:lstStyle/>
            <a:p>
              <a:endParaRPr lang="en-GB"/>
            </a:p>
          </p:txBody>
        </p:sp>
        <p:sp>
          <p:nvSpPr>
            <p:cNvPr id="4106" name="Line 11"/>
            <p:cNvSpPr>
              <a:spLocks noChangeShapeType="1"/>
            </p:cNvSpPr>
            <p:nvPr/>
          </p:nvSpPr>
          <p:spPr bwMode="auto">
            <a:xfrm flipH="1">
              <a:off x="3264" y="2410"/>
              <a:ext cx="384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/>
            <a:lstStyle/>
            <a:p>
              <a:endParaRPr lang="en-GB"/>
            </a:p>
          </p:txBody>
        </p:sp>
        <p:sp>
          <p:nvSpPr>
            <p:cNvPr id="4107" name="Rectangle 12"/>
            <p:cNvSpPr>
              <a:spLocks noChangeArrowheads="1"/>
            </p:cNvSpPr>
            <p:nvPr/>
          </p:nvSpPr>
          <p:spPr bwMode="auto">
            <a:xfrm>
              <a:off x="4080" y="1690"/>
              <a:ext cx="577" cy="220"/>
            </a:xfrm>
            <a:prstGeom prst="rect">
              <a:avLst/>
            </a:prstGeom>
            <a:noFill/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108" name="Rectangle 13"/>
            <p:cNvSpPr>
              <a:spLocks noChangeArrowheads="1"/>
            </p:cNvSpPr>
            <p:nvPr/>
          </p:nvSpPr>
          <p:spPr bwMode="auto">
            <a:xfrm>
              <a:off x="4144" y="1786"/>
              <a:ext cx="483" cy="1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109" name="Rectangle 14"/>
            <p:cNvSpPr>
              <a:spLocks noChangeArrowheads="1"/>
            </p:cNvSpPr>
            <p:nvPr/>
          </p:nvSpPr>
          <p:spPr bwMode="auto">
            <a:xfrm>
              <a:off x="4176" y="1738"/>
              <a:ext cx="395" cy="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300" b="1">
                  <a:solidFill>
                    <a:srgbClr val="000000"/>
                  </a:solidFill>
                  <a:latin typeface="Helvetica" pitchFamily="34" charset="0"/>
                </a:rPr>
                <a:t>Outlook</a:t>
              </a:r>
              <a:endParaRPr lang="en-GB">
                <a:latin typeface="Times New Roman" pitchFamily="18" charset="0"/>
              </a:endParaRPr>
            </a:p>
          </p:txBody>
        </p:sp>
        <p:sp>
          <p:nvSpPr>
            <p:cNvPr id="4110" name="Line 15"/>
            <p:cNvSpPr>
              <a:spLocks noChangeShapeType="1"/>
            </p:cNvSpPr>
            <p:nvPr/>
          </p:nvSpPr>
          <p:spPr bwMode="auto">
            <a:xfrm flipH="1">
              <a:off x="3734" y="1909"/>
              <a:ext cx="426" cy="30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111" name="Line 16"/>
            <p:cNvSpPr>
              <a:spLocks noChangeShapeType="1"/>
            </p:cNvSpPr>
            <p:nvPr/>
          </p:nvSpPr>
          <p:spPr bwMode="auto">
            <a:xfrm>
              <a:off x="4373" y="1909"/>
              <a:ext cx="1" cy="25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112" name="Line 17"/>
            <p:cNvSpPr>
              <a:spLocks noChangeShapeType="1"/>
            </p:cNvSpPr>
            <p:nvPr/>
          </p:nvSpPr>
          <p:spPr bwMode="auto">
            <a:xfrm>
              <a:off x="4586" y="1909"/>
              <a:ext cx="404" cy="29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113" name="Oval 18"/>
            <p:cNvSpPr>
              <a:spLocks noChangeArrowheads="1"/>
            </p:cNvSpPr>
            <p:nvPr/>
          </p:nvSpPr>
          <p:spPr bwMode="auto">
            <a:xfrm>
              <a:off x="4251" y="2182"/>
              <a:ext cx="254" cy="124"/>
            </a:xfrm>
            <a:prstGeom prst="ellips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114" name="Rectangle 19"/>
            <p:cNvSpPr>
              <a:spLocks noChangeArrowheads="1"/>
            </p:cNvSpPr>
            <p:nvPr/>
          </p:nvSpPr>
          <p:spPr bwMode="auto">
            <a:xfrm>
              <a:off x="4358" y="2202"/>
              <a:ext cx="111" cy="1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115" name="Rectangle 20"/>
            <p:cNvSpPr>
              <a:spLocks noChangeArrowheads="1"/>
            </p:cNvSpPr>
            <p:nvPr/>
          </p:nvSpPr>
          <p:spPr bwMode="auto">
            <a:xfrm>
              <a:off x="4358" y="2201"/>
              <a:ext cx="6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200" b="1">
                  <a:solidFill>
                    <a:srgbClr val="000000"/>
                  </a:solidFill>
                  <a:latin typeface="Helvetica" pitchFamily="34" charset="0"/>
                </a:rPr>
                <a:t>P</a:t>
              </a:r>
              <a:endParaRPr lang="en-GB">
                <a:latin typeface="Times New Roman" pitchFamily="18" charset="0"/>
              </a:endParaRPr>
            </a:p>
          </p:txBody>
        </p:sp>
        <p:sp>
          <p:nvSpPr>
            <p:cNvPr id="4116" name="Rectangle 21"/>
            <p:cNvSpPr>
              <a:spLocks noChangeArrowheads="1"/>
            </p:cNvSpPr>
            <p:nvPr/>
          </p:nvSpPr>
          <p:spPr bwMode="auto">
            <a:xfrm>
              <a:off x="3781" y="2025"/>
              <a:ext cx="261" cy="1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117" name="Rectangle 22"/>
            <p:cNvSpPr>
              <a:spLocks noChangeArrowheads="1"/>
            </p:cNvSpPr>
            <p:nvPr/>
          </p:nvSpPr>
          <p:spPr bwMode="auto">
            <a:xfrm>
              <a:off x="3781" y="2017"/>
              <a:ext cx="285" cy="1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118" name="Rectangle 23"/>
            <p:cNvSpPr>
              <a:spLocks noChangeArrowheads="1"/>
            </p:cNvSpPr>
            <p:nvPr/>
          </p:nvSpPr>
          <p:spPr bwMode="auto">
            <a:xfrm>
              <a:off x="3648" y="1959"/>
              <a:ext cx="255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200">
                  <a:solidFill>
                    <a:srgbClr val="000000"/>
                  </a:solidFill>
                  <a:latin typeface="Helvetica" pitchFamily="34" charset="0"/>
                </a:rPr>
                <a:t>sunny</a:t>
              </a:r>
              <a:endParaRPr lang="en-GB">
                <a:latin typeface="Times New Roman" pitchFamily="18" charset="0"/>
              </a:endParaRPr>
            </a:p>
          </p:txBody>
        </p:sp>
        <p:sp>
          <p:nvSpPr>
            <p:cNvPr id="4119" name="Rectangle 24"/>
            <p:cNvSpPr>
              <a:spLocks noChangeArrowheads="1"/>
            </p:cNvSpPr>
            <p:nvPr/>
          </p:nvSpPr>
          <p:spPr bwMode="auto">
            <a:xfrm>
              <a:off x="4215" y="2025"/>
              <a:ext cx="371" cy="1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120" name="Rectangle 25"/>
            <p:cNvSpPr>
              <a:spLocks noChangeArrowheads="1"/>
            </p:cNvSpPr>
            <p:nvPr/>
          </p:nvSpPr>
          <p:spPr bwMode="auto">
            <a:xfrm>
              <a:off x="4215" y="2017"/>
              <a:ext cx="388" cy="1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121" name="Rectangle 26"/>
            <p:cNvSpPr>
              <a:spLocks noChangeArrowheads="1"/>
            </p:cNvSpPr>
            <p:nvPr/>
          </p:nvSpPr>
          <p:spPr bwMode="auto">
            <a:xfrm>
              <a:off x="4216" y="1978"/>
              <a:ext cx="362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200" dirty="0">
                  <a:solidFill>
                    <a:srgbClr val="000000"/>
                  </a:solidFill>
                  <a:latin typeface="Helvetica" pitchFamily="34" charset="0"/>
                </a:rPr>
                <a:t>overcast</a:t>
              </a:r>
              <a:endParaRPr lang="en-GB" dirty="0">
                <a:latin typeface="Times New Roman" pitchFamily="18" charset="0"/>
              </a:endParaRPr>
            </a:p>
          </p:txBody>
        </p:sp>
        <p:sp>
          <p:nvSpPr>
            <p:cNvPr id="4122" name="Rectangle 27"/>
            <p:cNvSpPr>
              <a:spLocks noChangeArrowheads="1"/>
            </p:cNvSpPr>
            <p:nvPr/>
          </p:nvSpPr>
          <p:spPr bwMode="auto">
            <a:xfrm>
              <a:off x="4745" y="2025"/>
              <a:ext cx="165" cy="1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123" name="Rectangle 28"/>
            <p:cNvSpPr>
              <a:spLocks noChangeArrowheads="1"/>
            </p:cNvSpPr>
            <p:nvPr/>
          </p:nvSpPr>
          <p:spPr bwMode="auto">
            <a:xfrm>
              <a:off x="4745" y="2017"/>
              <a:ext cx="199" cy="1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124" name="Rectangle 29"/>
            <p:cNvSpPr>
              <a:spLocks noChangeArrowheads="1"/>
            </p:cNvSpPr>
            <p:nvPr/>
          </p:nvSpPr>
          <p:spPr bwMode="auto">
            <a:xfrm>
              <a:off x="4881" y="1978"/>
              <a:ext cx="15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200">
                  <a:solidFill>
                    <a:srgbClr val="000000"/>
                  </a:solidFill>
                  <a:latin typeface="Helvetica" pitchFamily="34" charset="0"/>
                </a:rPr>
                <a:t>rain</a:t>
              </a:r>
              <a:endParaRPr lang="en-GB">
                <a:latin typeface="Times New Roman" pitchFamily="18" charset="0"/>
              </a:endParaRPr>
            </a:p>
          </p:txBody>
        </p:sp>
        <p:grpSp>
          <p:nvGrpSpPr>
            <p:cNvPr id="4" name="Group 31"/>
            <p:cNvGrpSpPr>
              <a:grpSpLocks/>
            </p:cNvGrpSpPr>
            <p:nvPr/>
          </p:nvGrpSpPr>
          <p:grpSpPr bwMode="auto">
            <a:xfrm>
              <a:off x="3408" y="2218"/>
              <a:ext cx="577" cy="220"/>
              <a:chOff x="3504" y="2400"/>
              <a:chExt cx="577" cy="220"/>
            </a:xfrm>
          </p:grpSpPr>
          <p:sp>
            <p:nvSpPr>
              <p:cNvPr id="4146" name="Rectangle 32"/>
              <p:cNvSpPr>
                <a:spLocks noChangeArrowheads="1"/>
              </p:cNvSpPr>
              <p:nvPr/>
            </p:nvSpPr>
            <p:spPr bwMode="auto">
              <a:xfrm>
                <a:off x="3504" y="2400"/>
                <a:ext cx="577" cy="220"/>
              </a:xfrm>
              <a:prstGeom prst="rect">
                <a:avLst/>
              </a:prstGeom>
              <a:noFill/>
              <a:ln w="127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147" name="Rectangle 33"/>
              <p:cNvSpPr>
                <a:spLocks noChangeArrowheads="1"/>
              </p:cNvSpPr>
              <p:nvPr/>
            </p:nvSpPr>
            <p:spPr bwMode="auto">
              <a:xfrm>
                <a:off x="3552" y="2448"/>
                <a:ext cx="443" cy="1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GB" sz="1300" b="1" dirty="0">
                    <a:solidFill>
                      <a:srgbClr val="000000"/>
                    </a:solidFill>
                    <a:latin typeface="Helvetica" pitchFamily="34" charset="0"/>
                  </a:rPr>
                  <a:t>Humidity</a:t>
                </a:r>
                <a:endParaRPr lang="en-GB" dirty="0">
                  <a:latin typeface="Times New Roman" pitchFamily="18" charset="0"/>
                </a:endParaRPr>
              </a:p>
            </p:txBody>
          </p:sp>
        </p:grpSp>
        <p:grpSp>
          <p:nvGrpSpPr>
            <p:cNvPr id="5" name="Group 34"/>
            <p:cNvGrpSpPr>
              <a:grpSpLocks/>
            </p:cNvGrpSpPr>
            <p:nvPr/>
          </p:nvGrpSpPr>
          <p:grpSpPr bwMode="auto">
            <a:xfrm>
              <a:off x="3120" y="2698"/>
              <a:ext cx="254" cy="134"/>
              <a:chOff x="3216" y="2448"/>
              <a:chExt cx="254" cy="134"/>
            </a:xfrm>
          </p:grpSpPr>
          <p:sp>
            <p:nvSpPr>
              <p:cNvPr id="4144" name="Oval 35"/>
              <p:cNvSpPr>
                <a:spLocks noChangeArrowheads="1"/>
              </p:cNvSpPr>
              <p:nvPr/>
            </p:nvSpPr>
            <p:spPr bwMode="auto">
              <a:xfrm>
                <a:off x="3216" y="2448"/>
                <a:ext cx="254" cy="124"/>
              </a:xfrm>
              <a:prstGeom prst="ellips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145" name="Rectangle 36"/>
              <p:cNvSpPr>
                <a:spLocks noChangeArrowheads="1"/>
              </p:cNvSpPr>
              <p:nvPr/>
            </p:nvSpPr>
            <p:spPr bwMode="auto">
              <a:xfrm>
                <a:off x="3323" y="2467"/>
                <a:ext cx="69" cy="11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GB" sz="1200" b="1">
                    <a:solidFill>
                      <a:srgbClr val="000000"/>
                    </a:solidFill>
                    <a:latin typeface="Helvetica" pitchFamily="34" charset="0"/>
                  </a:rPr>
                  <a:t>N</a:t>
                </a:r>
                <a:endParaRPr lang="en-GB">
                  <a:latin typeface="Times New Roman" pitchFamily="18" charset="0"/>
                </a:endParaRPr>
              </a:p>
            </p:txBody>
          </p:sp>
        </p:grpSp>
        <p:grpSp>
          <p:nvGrpSpPr>
            <p:cNvPr id="6" name="Group 37"/>
            <p:cNvGrpSpPr>
              <a:grpSpLocks/>
            </p:cNvGrpSpPr>
            <p:nvPr/>
          </p:nvGrpSpPr>
          <p:grpSpPr bwMode="auto">
            <a:xfrm>
              <a:off x="3936" y="2698"/>
              <a:ext cx="240" cy="134"/>
              <a:chOff x="3216" y="2448"/>
              <a:chExt cx="254" cy="134"/>
            </a:xfrm>
          </p:grpSpPr>
          <p:sp>
            <p:nvSpPr>
              <p:cNvPr id="4142" name="Oval 38"/>
              <p:cNvSpPr>
                <a:spLocks noChangeArrowheads="1"/>
              </p:cNvSpPr>
              <p:nvPr/>
            </p:nvSpPr>
            <p:spPr bwMode="auto">
              <a:xfrm>
                <a:off x="3216" y="2448"/>
                <a:ext cx="254" cy="124"/>
              </a:xfrm>
              <a:prstGeom prst="ellips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143" name="Rectangle 39"/>
              <p:cNvSpPr>
                <a:spLocks noChangeArrowheads="1"/>
              </p:cNvSpPr>
              <p:nvPr/>
            </p:nvSpPr>
            <p:spPr bwMode="auto">
              <a:xfrm>
                <a:off x="3323" y="2467"/>
                <a:ext cx="68" cy="11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GB" sz="1200" b="1">
                    <a:solidFill>
                      <a:srgbClr val="000000"/>
                    </a:solidFill>
                    <a:latin typeface="Helvetica" pitchFamily="34" charset="0"/>
                  </a:rPr>
                  <a:t>P</a:t>
                </a:r>
                <a:endParaRPr lang="en-GB">
                  <a:latin typeface="Times New Roman" pitchFamily="18" charset="0"/>
                </a:endParaRPr>
              </a:p>
            </p:txBody>
          </p:sp>
        </p:grpSp>
        <p:sp>
          <p:nvSpPr>
            <p:cNvPr id="4128" name="Rectangle 40"/>
            <p:cNvSpPr>
              <a:spLocks noChangeArrowheads="1"/>
            </p:cNvSpPr>
            <p:nvPr/>
          </p:nvSpPr>
          <p:spPr bwMode="auto">
            <a:xfrm>
              <a:off x="3180" y="2506"/>
              <a:ext cx="180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200">
                  <a:solidFill>
                    <a:srgbClr val="000000"/>
                  </a:solidFill>
                  <a:latin typeface="Helvetica" pitchFamily="34" charset="0"/>
                </a:rPr>
                <a:t>high</a:t>
              </a:r>
              <a:endParaRPr lang="en-GB">
                <a:latin typeface="Times New Roman" pitchFamily="18" charset="0"/>
              </a:endParaRPr>
            </a:p>
          </p:txBody>
        </p:sp>
        <p:sp>
          <p:nvSpPr>
            <p:cNvPr id="4129" name="Rectangle 41"/>
            <p:cNvSpPr>
              <a:spLocks noChangeArrowheads="1"/>
            </p:cNvSpPr>
            <p:nvPr/>
          </p:nvSpPr>
          <p:spPr bwMode="auto">
            <a:xfrm>
              <a:off x="3978" y="2506"/>
              <a:ext cx="29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200">
                  <a:solidFill>
                    <a:srgbClr val="000000"/>
                  </a:solidFill>
                  <a:latin typeface="Helvetica" pitchFamily="34" charset="0"/>
                </a:rPr>
                <a:t>normal</a:t>
              </a:r>
              <a:endParaRPr lang="en-GB">
                <a:latin typeface="Times New Roman" pitchFamily="18" charset="0"/>
              </a:endParaRPr>
            </a:p>
          </p:txBody>
        </p:sp>
        <p:sp>
          <p:nvSpPr>
            <p:cNvPr id="4130" name="Line 46"/>
            <p:cNvSpPr>
              <a:spLocks noChangeShapeType="1"/>
            </p:cNvSpPr>
            <p:nvPr/>
          </p:nvSpPr>
          <p:spPr bwMode="auto">
            <a:xfrm>
              <a:off x="5040" y="2400"/>
              <a:ext cx="288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/>
            <a:lstStyle/>
            <a:p>
              <a:endParaRPr lang="en-GB"/>
            </a:p>
          </p:txBody>
        </p:sp>
        <p:sp>
          <p:nvSpPr>
            <p:cNvPr id="4131" name="Line 47"/>
            <p:cNvSpPr>
              <a:spLocks noChangeShapeType="1"/>
            </p:cNvSpPr>
            <p:nvPr/>
          </p:nvSpPr>
          <p:spPr bwMode="auto">
            <a:xfrm flipH="1">
              <a:off x="4560" y="2400"/>
              <a:ext cx="384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/>
            <a:lstStyle/>
            <a:p>
              <a:endParaRPr lang="en-GB"/>
            </a:p>
          </p:txBody>
        </p:sp>
        <p:sp>
          <p:nvSpPr>
            <p:cNvPr id="4132" name="Rectangle 49"/>
            <p:cNvSpPr>
              <a:spLocks noChangeArrowheads="1"/>
            </p:cNvSpPr>
            <p:nvPr/>
          </p:nvSpPr>
          <p:spPr bwMode="auto">
            <a:xfrm>
              <a:off x="4704" y="2208"/>
              <a:ext cx="577" cy="220"/>
            </a:xfrm>
            <a:prstGeom prst="rect">
              <a:avLst/>
            </a:prstGeom>
            <a:noFill/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133" name="Rectangle 50"/>
            <p:cNvSpPr>
              <a:spLocks noChangeArrowheads="1"/>
            </p:cNvSpPr>
            <p:nvPr/>
          </p:nvSpPr>
          <p:spPr bwMode="auto">
            <a:xfrm>
              <a:off x="4826" y="2256"/>
              <a:ext cx="310" cy="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300" b="1" dirty="0">
                  <a:solidFill>
                    <a:srgbClr val="000000"/>
                  </a:solidFill>
                  <a:latin typeface="Helvetica" pitchFamily="34" charset="0"/>
                </a:rPr>
                <a:t>Windy</a:t>
              </a:r>
              <a:endParaRPr lang="en-GB" dirty="0">
                <a:latin typeface="Times New Roman" pitchFamily="18" charset="0"/>
              </a:endParaRPr>
            </a:p>
          </p:txBody>
        </p:sp>
        <p:grpSp>
          <p:nvGrpSpPr>
            <p:cNvPr id="7" name="Group 51"/>
            <p:cNvGrpSpPr>
              <a:grpSpLocks/>
            </p:cNvGrpSpPr>
            <p:nvPr/>
          </p:nvGrpSpPr>
          <p:grpSpPr bwMode="auto">
            <a:xfrm>
              <a:off x="4416" y="2688"/>
              <a:ext cx="254" cy="134"/>
              <a:chOff x="3216" y="2448"/>
              <a:chExt cx="254" cy="134"/>
            </a:xfrm>
          </p:grpSpPr>
          <p:sp>
            <p:nvSpPr>
              <p:cNvPr id="4140" name="Oval 52"/>
              <p:cNvSpPr>
                <a:spLocks noChangeArrowheads="1"/>
              </p:cNvSpPr>
              <p:nvPr/>
            </p:nvSpPr>
            <p:spPr bwMode="auto">
              <a:xfrm>
                <a:off x="3216" y="2448"/>
                <a:ext cx="254" cy="124"/>
              </a:xfrm>
              <a:prstGeom prst="ellips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141" name="Rectangle 53"/>
              <p:cNvSpPr>
                <a:spLocks noChangeArrowheads="1"/>
              </p:cNvSpPr>
              <p:nvPr/>
            </p:nvSpPr>
            <p:spPr bwMode="auto">
              <a:xfrm>
                <a:off x="3323" y="2467"/>
                <a:ext cx="69" cy="11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GB" sz="1200" b="1">
                    <a:solidFill>
                      <a:srgbClr val="000000"/>
                    </a:solidFill>
                    <a:latin typeface="Helvetica" pitchFamily="34" charset="0"/>
                  </a:rPr>
                  <a:t>N</a:t>
                </a:r>
                <a:endParaRPr lang="en-GB">
                  <a:latin typeface="Times New Roman" pitchFamily="18" charset="0"/>
                </a:endParaRPr>
              </a:p>
            </p:txBody>
          </p:sp>
        </p:grpSp>
        <p:grpSp>
          <p:nvGrpSpPr>
            <p:cNvPr id="8" name="Group 54"/>
            <p:cNvGrpSpPr>
              <a:grpSpLocks/>
            </p:cNvGrpSpPr>
            <p:nvPr/>
          </p:nvGrpSpPr>
          <p:grpSpPr bwMode="auto">
            <a:xfrm>
              <a:off x="5232" y="2688"/>
              <a:ext cx="240" cy="134"/>
              <a:chOff x="3216" y="2448"/>
              <a:chExt cx="254" cy="134"/>
            </a:xfrm>
          </p:grpSpPr>
          <p:sp>
            <p:nvSpPr>
              <p:cNvPr id="4138" name="Oval 55"/>
              <p:cNvSpPr>
                <a:spLocks noChangeArrowheads="1"/>
              </p:cNvSpPr>
              <p:nvPr/>
            </p:nvSpPr>
            <p:spPr bwMode="auto">
              <a:xfrm>
                <a:off x="3216" y="2448"/>
                <a:ext cx="254" cy="124"/>
              </a:xfrm>
              <a:prstGeom prst="ellips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139" name="Rectangle 56"/>
              <p:cNvSpPr>
                <a:spLocks noChangeArrowheads="1"/>
              </p:cNvSpPr>
              <p:nvPr/>
            </p:nvSpPr>
            <p:spPr bwMode="auto">
              <a:xfrm>
                <a:off x="3323" y="2467"/>
                <a:ext cx="68" cy="11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GB" sz="1200" b="1">
                    <a:solidFill>
                      <a:srgbClr val="000000"/>
                    </a:solidFill>
                    <a:latin typeface="Helvetica" pitchFamily="34" charset="0"/>
                  </a:rPr>
                  <a:t>P</a:t>
                </a:r>
                <a:endParaRPr lang="en-GB">
                  <a:latin typeface="Times New Roman" pitchFamily="18" charset="0"/>
                </a:endParaRPr>
              </a:p>
            </p:txBody>
          </p:sp>
        </p:grpSp>
        <p:sp>
          <p:nvSpPr>
            <p:cNvPr id="4136" name="Rectangle 57"/>
            <p:cNvSpPr>
              <a:spLocks noChangeArrowheads="1"/>
            </p:cNvSpPr>
            <p:nvPr/>
          </p:nvSpPr>
          <p:spPr bwMode="auto">
            <a:xfrm>
              <a:off x="4476" y="2496"/>
              <a:ext cx="165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200">
                  <a:solidFill>
                    <a:srgbClr val="000000"/>
                  </a:solidFill>
                  <a:latin typeface="Helvetica" pitchFamily="34" charset="0"/>
                </a:rPr>
                <a:t>true</a:t>
              </a:r>
              <a:endParaRPr lang="en-GB">
                <a:latin typeface="Times New Roman" pitchFamily="18" charset="0"/>
              </a:endParaRPr>
            </a:p>
          </p:txBody>
        </p:sp>
        <p:sp>
          <p:nvSpPr>
            <p:cNvPr id="4137" name="Rectangle 58"/>
            <p:cNvSpPr>
              <a:spLocks noChangeArrowheads="1"/>
            </p:cNvSpPr>
            <p:nvPr/>
          </p:nvSpPr>
          <p:spPr bwMode="auto">
            <a:xfrm>
              <a:off x="5274" y="2496"/>
              <a:ext cx="203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200">
                  <a:solidFill>
                    <a:srgbClr val="000000"/>
                  </a:solidFill>
                  <a:latin typeface="Helvetica" pitchFamily="34" charset="0"/>
                </a:rPr>
                <a:t>false</a:t>
              </a:r>
              <a:endParaRPr lang="en-GB">
                <a:latin typeface="Times New Roman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713792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5A333248-0154-0B46-E691-895F67BD3E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Classification with Weka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96ED77F-CF2B-51D7-479C-32EDC6D6AE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980728"/>
            <a:ext cx="4258816" cy="5877272"/>
          </a:xfrm>
        </p:spPr>
        <p:txBody>
          <a:bodyPr>
            <a:normAutofit fontScale="92500"/>
          </a:bodyPr>
          <a:lstStyle/>
          <a:p>
            <a:r>
              <a:rPr lang="en-GB" dirty="0"/>
              <a:t>On the Preprocess tab open up the ARFF file then swap to the Classify tab</a:t>
            </a:r>
          </a:p>
          <a:p>
            <a:r>
              <a:rPr lang="en-GB" dirty="0"/>
              <a:t>Classifier</a:t>
            </a:r>
          </a:p>
          <a:p>
            <a:pPr lvl="1"/>
            <a:r>
              <a:rPr lang="en-GB" dirty="0"/>
              <a:t>Allows choice of classifier</a:t>
            </a:r>
          </a:p>
          <a:p>
            <a:r>
              <a:rPr lang="en-GB" dirty="0"/>
              <a:t>Test options</a:t>
            </a:r>
          </a:p>
          <a:p>
            <a:pPr lvl="1"/>
            <a:r>
              <a:rPr lang="en-GB" dirty="0"/>
              <a:t>Allows you to choose which testing data you want to test the model on</a:t>
            </a:r>
          </a:p>
          <a:p>
            <a:r>
              <a:rPr lang="en-GB" dirty="0"/>
              <a:t>The dropdown shows the attribute that contains the class identifier</a:t>
            </a:r>
          </a:p>
          <a:p>
            <a:pPr lvl="1"/>
            <a:r>
              <a:rPr lang="en-GB" dirty="0"/>
              <a:t>This will be a (Nom) data type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639B47-E362-3CBC-6779-E1D3F6B463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11</a:t>
            </a:fld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7F1703-BEBA-3517-C547-B8C0B1C45C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6056" y="980728"/>
            <a:ext cx="3715268" cy="5172797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89D1A303-06E3-C2BB-0251-4B3FFF99942A}"/>
              </a:ext>
            </a:extLst>
          </p:cNvPr>
          <p:cNvSpPr/>
          <p:nvPr/>
        </p:nvSpPr>
        <p:spPr>
          <a:xfrm>
            <a:off x="5076056" y="2132856"/>
            <a:ext cx="2520280" cy="1296144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AAD49FD-9A2A-EE81-9D88-8CA76302F3E8}"/>
              </a:ext>
            </a:extLst>
          </p:cNvPr>
          <p:cNvSpPr/>
          <p:nvPr/>
        </p:nvSpPr>
        <p:spPr>
          <a:xfrm>
            <a:off x="5076056" y="3502264"/>
            <a:ext cx="2520280" cy="2230992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32516B2-8396-6D4C-AFC1-9AF482050541}"/>
              </a:ext>
            </a:extLst>
          </p:cNvPr>
          <p:cNvSpPr/>
          <p:nvPr/>
        </p:nvSpPr>
        <p:spPr>
          <a:xfrm>
            <a:off x="5076056" y="1641400"/>
            <a:ext cx="3610744" cy="418192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5478B2D3-4ABA-AA32-1867-D48521BA6BB6}"/>
              </a:ext>
            </a:extLst>
          </p:cNvPr>
          <p:cNvCxnSpPr>
            <a:cxnSpLocks/>
            <a:stCxn id="9" idx="1"/>
          </p:cNvCxnSpPr>
          <p:nvPr/>
        </p:nvCxnSpPr>
        <p:spPr>
          <a:xfrm flipH="1">
            <a:off x="3563888" y="1850496"/>
            <a:ext cx="1512168" cy="64240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C299494D-B6CA-67EF-5E03-BB8F5CB69FB4}"/>
              </a:ext>
            </a:extLst>
          </p:cNvPr>
          <p:cNvCxnSpPr/>
          <p:nvPr/>
        </p:nvCxnSpPr>
        <p:spPr>
          <a:xfrm flipH="1">
            <a:off x="3563888" y="2776453"/>
            <a:ext cx="1512168" cy="605768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B89C0FCD-6EBD-274A-2A82-0F177BAE0BB1}"/>
              </a:ext>
            </a:extLst>
          </p:cNvPr>
          <p:cNvCxnSpPr>
            <a:cxnSpLocks/>
          </p:cNvCxnSpPr>
          <p:nvPr/>
        </p:nvCxnSpPr>
        <p:spPr>
          <a:xfrm flipH="1">
            <a:off x="4427984" y="4851532"/>
            <a:ext cx="648072" cy="268578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296529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037741-455C-6FDF-7342-F04815D548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Classification with Weka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25C910B-C685-28A3-BDA4-7BDA13938E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12</a:t>
            </a:fld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B2769E2-3FB1-B780-B7AA-69143BEA59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6104" y="980728"/>
            <a:ext cx="8030696" cy="575390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129888B0-D4EA-9CC4-059E-3FE4E7C82785}"/>
              </a:ext>
            </a:extLst>
          </p:cNvPr>
          <p:cNvSpPr/>
          <p:nvPr/>
        </p:nvSpPr>
        <p:spPr>
          <a:xfrm>
            <a:off x="656104" y="1198008"/>
            <a:ext cx="7831792" cy="1726936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E93EF05-0AF5-78B2-0B89-6741A53D0616}"/>
              </a:ext>
            </a:extLst>
          </p:cNvPr>
          <p:cNvSpPr/>
          <p:nvPr/>
        </p:nvSpPr>
        <p:spPr>
          <a:xfrm>
            <a:off x="656104" y="3006072"/>
            <a:ext cx="7831792" cy="1863088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0E35988-EB39-AE5F-3E9F-33D1F8E8E114}"/>
              </a:ext>
            </a:extLst>
          </p:cNvPr>
          <p:cNvSpPr/>
          <p:nvPr/>
        </p:nvSpPr>
        <p:spPr>
          <a:xfrm>
            <a:off x="656104" y="4929823"/>
            <a:ext cx="7831792" cy="1744822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9F14081-3480-3327-8737-8D9FB2D09D6F}"/>
              </a:ext>
            </a:extLst>
          </p:cNvPr>
          <p:cNvSpPr txBox="1"/>
          <p:nvPr/>
        </p:nvSpPr>
        <p:spPr>
          <a:xfrm>
            <a:off x="5364088" y="2159173"/>
            <a:ext cx="2661434" cy="523220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chemeClr val="accent1"/>
                </a:solidFill>
              </a:rPr>
              <a:t>Overall Accuracy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531EA66-77BF-385A-67F2-981BDEF1C51F}"/>
              </a:ext>
            </a:extLst>
          </p:cNvPr>
          <p:cNvSpPr txBox="1"/>
          <p:nvPr/>
        </p:nvSpPr>
        <p:spPr>
          <a:xfrm>
            <a:off x="5076056" y="5501977"/>
            <a:ext cx="2757037" cy="523220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chemeClr val="accent1"/>
                </a:solidFill>
              </a:rPr>
              <a:t>Confusion Matrix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ADEDC60-99CD-CA80-D7EE-DA57744DE91D}"/>
              </a:ext>
            </a:extLst>
          </p:cNvPr>
          <p:cNvSpPr txBox="1"/>
          <p:nvPr/>
        </p:nvSpPr>
        <p:spPr>
          <a:xfrm>
            <a:off x="107504" y="3350633"/>
            <a:ext cx="1515287" cy="954107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chemeClr val="accent1"/>
                </a:solidFill>
              </a:rPr>
              <a:t>Class</a:t>
            </a:r>
          </a:p>
          <a:p>
            <a:r>
              <a:rPr lang="en-GB" sz="2800" b="1" dirty="0">
                <a:solidFill>
                  <a:schemeClr val="accent1"/>
                </a:solidFill>
              </a:rPr>
              <a:t>Accuracy</a:t>
            </a:r>
          </a:p>
        </p:txBody>
      </p:sp>
    </p:spTree>
    <p:extLst>
      <p:ext uri="{BB962C8B-B14F-4D97-AF65-F5344CB8AC3E}">
        <p14:creationId xmlns:p14="http://schemas.microsoft.com/office/powerpoint/2010/main" val="15554934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957D3D-9EAD-352A-788B-8400646208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Classification with Weka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963112-397C-5540-4D37-2FEF3B248C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980728"/>
            <a:ext cx="4114800" cy="5593808"/>
          </a:xfrm>
        </p:spPr>
        <p:txBody>
          <a:bodyPr/>
          <a:lstStyle/>
          <a:p>
            <a:r>
              <a:rPr lang="en-GB" dirty="0"/>
              <a:t>Once a model has been built it can be saved</a:t>
            </a:r>
          </a:p>
          <a:p>
            <a:r>
              <a:rPr lang="en-GB" dirty="0"/>
              <a:t>Saved models can be loaded for application to other datasets</a:t>
            </a:r>
          </a:p>
          <a:p>
            <a:r>
              <a:rPr lang="en-GB" dirty="0"/>
              <a:t>Trees and other useful outputs can be viewed using the model visualisation tools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F925484-3659-DCDF-DB37-E8BE75D296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13</a:t>
            </a:fld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CD2CA52-01F4-56BE-60DA-BDDEB46C47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88024" y="1523734"/>
            <a:ext cx="4010585" cy="3810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65757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BF165B-4220-1F42-5E31-BE3B513125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Classification with 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EDFA71-869D-1066-7EB6-57B6D7A09A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875000"/>
          </a:xfrm>
        </p:spPr>
        <p:txBody>
          <a:bodyPr>
            <a:normAutofit/>
          </a:bodyPr>
          <a:lstStyle/>
          <a:p>
            <a:r>
              <a:rPr lang="en-GB" dirty="0"/>
              <a:t>The package </a:t>
            </a:r>
            <a:r>
              <a:rPr lang="en-GB" i="1" dirty="0" err="1"/>
              <a:t>RWeka</a:t>
            </a:r>
            <a:r>
              <a:rPr lang="en-GB" dirty="0"/>
              <a:t> wraps the Java-based Weka library and makes much of its functionality available as R functions</a:t>
            </a:r>
          </a:p>
          <a:p>
            <a:pPr lvl="1"/>
            <a:r>
              <a:rPr lang="en-GB" dirty="0"/>
              <a:t>Good for producing understandable models</a:t>
            </a:r>
          </a:p>
          <a:p>
            <a:pPr lvl="1"/>
            <a:r>
              <a:rPr lang="en-GB" dirty="0"/>
              <a:t>Fits well within CRISP-DM process </a:t>
            </a:r>
          </a:p>
          <a:p>
            <a:pPr lvl="1"/>
            <a:r>
              <a:rPr lang="en-GB" dirty="0"/>
              <a:t>Good for teaching and learning, but not as powerful as other packages for large-scale data mining</a:t>
            </a:r>
          </a:p>
          <a:p>
            <a:r>
              <a:rPr lang="en-GB" dirty="0"/>
              <a:t>The </a:t>
            </a:r>
            <a:r>
              <a:rPr lang="en-GB" i="1" dirty="0"/>
              <a:t>caret</a:t>
            </a:r>
            <a:r>
              <a:rPr lang="en-GB" dirty="0"/>
              <a:t> package provides an interface to a wider range of data mining tasks</a:t>
            </a:r>
          </a:p>
          <a:p>
            <a:pPr lvl="1"/>
            <a:r>
              <a:rPr lang="en-GB" dirty="0"/>
              <a:t>More black-box solutions</a:t>
            </a:r>
          </a:p>
          <a:p>
            <a:r>
              <a:rPr lang="en-GB" dirty="0"/>
              <a:t>The </a:t>
            </a:r>
            <a:r>
              <a:rPr lang="en-GB" i="1" dirty="0" err="1"/>
              <a:t>tidymodels</a:t>
            </a:r>
            <a:r>
              <a:rPr lang="en-GB" dirty="0"/>
              <a:t> package produces ML models within the </a:t>
            </a:r>
            <a:r>
              <a:rPr lang="en-GB" i="1" dirty="0" err="1"/>
              <a:t>tidyverse</a:t>
            </a:r>
            <a:r>
              <a:rPr lang="en-GB" dirty="0"/>
              <a:t> ecosystem</a:t>
            </a:r>
          </a:p>
          <a:p>
            <a:pPr lvl="1"/>
            <a:r>
              <a:rPr lang="en-GB" dirty="0"/>
              <a:t>Plays well with ggplot2</a:t>
            </a:r>
          </a:p>
          <a:p>
            <a:pPr lvl="1"/>
            <a:endParaRPr lang="en-GB" dirty="0"/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233CE7-0773-6C88-6FC1-4577C501FB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53315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6E6E02-C8AA-7355-E6B7-FE82B8C804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Exercise – Exploring Split Criteria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88CC76-3C58-09E2-1047-7C0CC52799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Load the </a:t>
            </a:r>
            <a:r>
              <a:rPr lang="en-GB" dirty="0" err="1"/>
              <a:t>glass.arff</a:t>
            </a:r>
            <a:r>
              <a:rPr lang="en-GB" dirty="0"/>
              <a:t> dataset into Weka</a:t>
            </a:r>
          </a:p>
          <a:p>
            <a:r>
              <a:rPr lang="en-GB" dirty="0"/>
              <a:t>Train the following algorithms</a:t>
            </a:r>
          </a:p>
          <a:p>
            <a:pPr lvl="1"/>
            <a:r>
              <a:rPr lang="en-GB" dirty="0"/>
              <a:t>J48 with Information Gain</a:t>
            </a:r>
          </a:p>
          <a:p>
            <a:pPr lvl="1"/>
            <a:r>
              <a:rPr lang="en-GB" dirty="0"/>
              <a:t>J48 with Gain Ratio</a:t>
            </a:r>
          </a:p>
          <a:p>
            <a:pPr lvl="1"/>
            <a:r>
              <a:rPr lang="en-GB" dirty="0" err="1"/>
              <a:t>BFTree</a:t>
            </a:r>
            <a:r>
              <a:rPr lang="en-GB" dirty="0"/>
              <a:t> with Gini</a:t>
            </a:r>
          </a:p>
          <a:p>
            <a:r>
              <a:rPr lang="en-GB" dirty="0"/>
              <a:t>Compare the structure and accuracy of each tree</a:t>
            </a:r>
          </a:p>
          <a:p>
            <a:pPr lvl="1"/>
            <a:r>
              <a:rPr lang="en-GB" dirty="0"/>
              <a:t>Size – number of leaves, depth</a:t>
            </a:r>
          </a:p>
          <a:p>
            <a:pPr lvl="1"/>
            <a:r>
              <a:rPr lang="en-GB" dirty="0"/>
              <a:t>Accuracy – use a 10-fold CV</a:t>
            </a:r>
          </a:p>
          <a:p>
            <a:pPr lvl="1"/>
            <a:r>
              <a:rPr lang="en-GB" dirty="0"/>
              <a:t>Confusion matrix – what does it misclassify?</a:t>
            </a:r>
          </a:p>
          <a:p>
            <a:pPr lvl="1"/>
            <a:r>
              <a:rPr lang="en-GB" dirty="0"/>
              <a:t>Ease of interpretation</a:t>
            </a:r>
          </a:p>
          <a:p>
            <a:pPr lvl="1"/>
            <a:r>
              <a:rPr lang="en-GB" dirty="0"/>
              <a:t>Which is best at distinguishing between chemically similar samples (e.g. type 1 v. type 2)?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E43ED27-845A-72F6-3018-9CB26548F7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61747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142984"/>
            <a:ext cx="8229600" cy="5429288"/>
          </a:xfrm>
        </p:spPr>
        <p:txBody>
          <a:bodyPr>
            <a:normAutofit/>
          </a:bodyPr>
          <a:lstStyle/>
          <a:p>
            <a:pPr marL="505968" indent="-400050">
              <a:lnSpc>
                <a:spcPct val="90000"/>
              </a:lnSpc>
            </a:pPr>
            <a:r>
              <a:rPr lang="en-GB" dirty="0"/>
              <a:t>Any algorithms that build a classification model based on a finite set of training examples tend to have the problem of model </a:t>
            </a:r>
            <a:r>
              <a:rPr lang="en-GB" dirty="0" err="1"/>
              <a:t>overfitting</a:t>
            </a:r>
            <a:r>
              <a:rPr lang="en-GB" dirty="0"/>
              <a:t>: the model induced from the training examples fits the training examples </a:t>
            </a:r>
            <a:r>
              <a:rPr lang="en-GB" i="1" dirty="0"/>
              <a:t>too well</a:t>
            </a:r>
          </a:p>
          <a:p>
            <a:pPr marL="505968" indent="-400050">
              <a:lnSpc>
                <a:spcPct val="90000"/>
              </a:lnSpc>
            </a:pPr>
            <a:r>
              <a:rPr lang="en-GB" dirty="0"/>
              <a:t>It reflects the specific features of the examples than features of actual data at large </a:t>
            </a:r>
          </a:p>
          <a:p>
            <a:pPr marL="505968" indent="-400050">
              <a:lnSpc>
                <a:spcPct val="90000"/>
              </a:lnSpc>
            </a:pPr>
            <a:r>
              <a:rPr lang="en-GB" dirty="0"/>
              <a:t>A fuller tree with more branches towards the leaf nodes may be built in order to classify those few examples; </a:t>
            </a:r>
          </a:p>
          <a:p>
            <a:pPr marL="762000" lvl="1" indent="-400050">
              <a:lnSpc>
                <a:spcPct val="90000"/>
              </a:lnSpc>
            </a:pPr>
            <a:r>
              <a:rPr lang="en-GB" dirty="0"/>
              <a:t>Using such trees often results in misclassification</a:t>
            </a:r>
          </a:p>
          <a:p>
            <a:pPr marL="505968" indent="-400050">
              <a:lnSpc>
                <a:spcPct val="90000"/>
              </a:lnSpc>
            </a:pPr>
            <a:r>
              <a:rPr lang="en-GB" dirty="0"/>
              <a:t>Causes of the problem include presence of noise data, lack of representative training examples, etc. </a:t>
            </a:r>
          </a:p>
        </p:txBody>
      </p:sp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85728"/>
            <a:ext cx="8229600" cy="695000"/>
          </a:xfrm>
        </p:spPr>
        <p:txBody>
          <a:bodyPr>
            <a:normAutofit/>
          </a:bodyPr>
          <a:lstStyle/>
          <a:p>
            <a:r>
              <a:rPr lang="en-GB" sz="3600" dirty="0"/>
              <a:t>The Problem of Model Overfitting</a:t>
            </a:r>
          </a:p>
        </p:txBody>
      </p:sp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3729038" y="32242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GB"/>
          </a:p>
        </p:txBody>
      </p:sp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2952750" y="32242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41962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66700" indent="-266700"/>
            <a:r>
              <a:rPr lang="en-GB" sz="2800" dirty="0"/>
              <a:t>Approaches to Tackle the Problem</a:t>
            </a:r>
          </a:p>
          <a:p>
            <a:pPr lvl="1" indent="-274638"/>
            <a:r>
              <a:rPr lang="en-GB" sz="2400" dirty="0"/>
              <a:t>Early stopping rule (also known as pre-pruning): tree construction is halted at some stage</a:t>
            </a:r>
          </a:p>
          <a:p>
            <a:pPr lvl="1" indent="-274638"/>
            <a:r>
              <a:rPr lang="en-GB" sz="2400" dirty="0"/>
              <a:t>Tree pruning (also known as post-pruning): to “cut back” certain </a:t>
            </a:r>
            <a:r>
              <a:rPr lang="en-GB" sz="2400" dirty="0" err="1"/>
              <a:t>subtrees</a:t>
            </a:r>
            <a:r>
              <a:rPr lang="en-GB" sz="2400" dirty="0"/>
              <a:t> and replace them with leaf nodes, making the tree smaller and more robust</a:t>
            </a:r>
          </a:p>
          <a:p>
            <a:pPr lvl="1" indent="-274638"/>
            <a:r>
              <a:rPr lang="en-GB" sz="2400" dirty="0"/>
              <a:t>Use an independently sampled validation set to assist tree pruning</a:t>
            </a:r>
          </a:p>
          <a:p>
            <a:pPr lvl="1" indent="-274638"/>
            <a:r>
              <a:rPr lang="en-GB" sz="2400" dirty="0"/>
              <a:t>Pruning methods: </a:t>
            </a:r>
          </a:p>
          <a:p>
            <a:pPr lvl="2" indent="-274638"/>
            <a:r>
              <a:rPr lang="en-GB" sz="2000" dirty="0"/>
              <a:t>reduced error pruning</a:t>
            </a:r>
          </a:p>
          <a:p>
            <a:pPr lvl="2" indent="-274638"/>
            <a:r>
              <a:rPr lang="en-GB" sz="2000" dirty="0"/>
              <a:t>cost complexity pruning</a:t>
            </a:r>
          </a:p>
          <a:p>
            <a:pPr lvl="2" indent="-274638"/>
            <a:r>
              <a:rPr lang="en-GB" altLang="zh-CN" sz="2000" dirty="0">
                <a:ea typeface="SimSun" pitchFamily="2" charset="-122"/>
              </a:rPr>
              <a:t>pessimistic pruning and many others</a:t>
            </a:r>
          </a:p>
          <a:p>
            <a:pPr lvl="1" indent="-274638"/>
            <a:endParaRPr lang="en-GB" sz="2400" dirty="0"/>
          </a:p>
        </p:txBody>
      </p:sp>
      <p:sp>
        <p:nvSpPr>
          <p:cNvPr id="25602" name="Title 1"/>
          <p:cNvSpPr>
            <a:spLocks noGrp="1"/>
          </p:cNvSpPr>
          <p:nvPr>
            <p:ph type="title"/>
          </p:nvPr>
        </p:nvSpPr>
        <p:spPr>
          <a:xfrm>
            <a:off x="457200" y="283464"/>
            <a:ext cx="8229600" cy="697264"/>
          </a:xfrm>
        </p:spPr>
        <p:txBody>
          <a:bodyPr>
            <a:normAutofit/>
          </a:bodyPr>
          <a:lstStyle/>
          <a:p>
            <a:r>
              <a:rPr lang="en-GB" sz="3600" dirty="0"/>
              <a:t>The Problem of Model Overfitting</a:t>
            </a:r>
          </a:p>
        </p:txBody>
      </p:sp>
    </p:spTree>
    <p:extLst>
      <p:ext uri="{BB962C8B-B14F-4D97-AF65-F5344CB8AC3E}">
        <p14:creationId xmlns:p14="http://schemas.microsoft.com/office/powerpoint/2010/main" val="263552173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05B163-0F1F-6FE2-6E2A-C220200858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Random Tree and Random Forest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F34B21-62EF-6719-4EFA-80C6ED5221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875000"/>
          </a:xfrm>
        </p:spPr>
        <p:txBody>
          <a:bodyPr>
            <a:normAutofit lnSpcReduction="10000"/>
          </a:bodyPr>
          <a:lstStyle/>
          <a:p>
            <a:r>
              <a:rPr lang="en-GB" dirty="0" err="1"/>
              <a:t>RandomTree</a:t>
            </a:r>
            <a:r>
              <a:rPr lang="en-GB" dirty="0"/>
              <a:t> </a:t>
            </a:r>
          </a:p>
          <a:p>
            <a:pPr lvl="1"/>
            <a:r>
              <a:rPr lang="en-GB" dirty="0"/>
              <a:t>Selects a random subset of attributes at each node to determine splits, increasing variability between trees</a:t>
            </a:r>
          </a:p>
          <a:p>
            <a:r>
              <a:rPr lang="en-GB" dirty="0" err="1"/>
              <a:t>RandomForest</a:t>
            </a:r>
            <a:r>
              <a:rPr lang="en-GB" dirty="0"/>
              <a:t> </a:t>
            </a:r>
          </a:p>
          <a:p>
            <a:pPr lvl="1"/>
            <a:r>
              <a:rPr lang="en-GB" dirty="0"/>
              <a:t>Builds multiple </a:t>
            </a:r>
            <a:r>
              <a:rPr lang="en-GB" dirty="0" err="1"/>
              <a:t>RandomTrees</a:t>
            </a:r>
            <a:r>
              <a:rPr lang="en-GB" dirty="0"/>
              <a:t> then combines their outputs (majority vote for classification).</a:t>
            </a:r>
          </a:p>
          <a:p>
            <a:pPr lvl="1"/>
            <a:r>
              <a:rPr lang="en-GB" dirty="0"/>
              <a:t>Uses </a:t>
            </a:r>
            <a:r>
              <a:rPr lang="en-GB" i="1" dirty="0"/>
              <a:t>Bootstrap Aggregation (bagging)</a:t>
            </a:r>
            <a:r>
              <a:rPr lang="en-GB" dirty="0"/>
              <a:t> to create trees based on repeated sampling of the training dataset.</a:t>
            </a:r>
          </a:p>
          <a:p>
            <a:pPr lvl="1"/>
            <a:r>
              <a:rPr lang="en-GB" dirty="0"/>
              <a:t>Combines these using majority voting or averaging</a:t>
            </a:r>
          </a:p>
          <a:p>
            <a:r>
              <a:rPr lang="en-GB" dirty="0"/>
              <a:t>Advantages and disadvantages</a:t>
            </a:r>
          </a:p>
          <a:p>
            <a:pPr lvl="1"/>
            <a:r>
              <a:rPr lang="en-GB" dirty="0"/>
              <a:t>Fairly accurate, handles multiple datatypes well and limits overfitting </a:t>
            </a:r>
          </a:p>
          <a:p>
            <a:pPr lvl="1"/>
            <a:r>
              <a:rPr lang="en-GB" dirty="0"/>
              <a:t>Computationally expensive, does not extend well, and is effectively a black box technique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5F312C0-AE64-872C-F19E-EF5B6A4BCC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499277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285750" indent="-285750"/>
            <a:r>
              <a:rPr lang="en-GB" sz="2800" dirty="0" err="1"/>
              <a:t>RandomTree</a:t>
            </a:r>
            <a:r>
              <a:rPr lang="en-GB" sz="2800" dirty="0"/>
              <a:t> approach – pick attributes at random</a:t>
            </a:r>
          </a:p>
        </p:txBody>
      </p:sp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83464"/>
            <a:ext cx="8229600" cy="697264"/>
          </a:xfrm>
        </p:spPr>
        <p:txBody>
          <a:bodyPr>
            <a:normAutofit/>
          </a:bodyPr>
          <a:lstStyle/>
          <a:p>
            <a:r>
              <a:rPr lang="en-GB" sz="3600" dirty="0"/>
              <a:t>Decision Tree Induction</a:t>
            </a:r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1143000" y="1960563"/>
            <a:ext cx="7239000" cy="3954462"/>
            <a:chOff x="371" y="707"/>
            <a:chExt cx="4943" cy="2634"/>
          </a:xfrm>
        </p:grpSpPr>
        <p:sp>
          <p:nvSpPr>
            <p:cNvPr id="17413" name="Rectangle 6"/>
            <p:cNvSpPr>
              <a:spLocks noChangeArrowheads="1"/>
            </p:cNvSpPr>
            <p:nvPr/>
          </p:nvSpPr>
          <p:spPr bwMode="auto">
            <a:xfrm>
              <a:off x="2152" y="707"/>
              <a:ext cx="1003" cy="212"/>
            </a:xfrm>
            <a:prstGeom prst="rect">
              <a:avLst/>
            </a:prstGeom>
            <a:noFill/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14" name="Rectangle 7"/>
            <p:cNvSpPr>
              <a:spLocks noChangeArrowheads="1"/>
            </p:cNvSpPr>
            <p:nvPr/>
          </p:nvSpPr>
          <p:spPr bwMode="auto">
            <a:xfrm>
              <a:off x="2248" y="712"/>
              <a:ext cx="749" cy="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15" name="Rectangle 8"/>
            <p:cNvSpPr>
              <a:spLocks noChangeArrowheads="1"/>
            </p:cNvSpPr>
            <p:nvPr/>
          </p:nvSpPr>
          <p:spPr bwMode="auto">
            <a:xfrm>
              <a:off x="2368" y="748"/>
              <a:ext cx="578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 b="1">
                  <a:solidFill>
                    <a:srgbClr val="000000"/>
                  </a:solidFill>
                </a:rPr>
                <a:t>Temperature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416" name="Rectangle 10"/>
            <p:cNvSpPr>
              <a:spLocks noChangeArrowheads="1"/>
            </p:cNvSpPr>
            <p:nvPr/>
          </p:nvSpPr>
          <p:spPr bwMode="auto">
            <a:xfrm>
              <a:off x="882" y="1355"/>
              <a:ext cx="456" cy="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17" name="Rectangle 16"/>
            <p:cNvSpPr>
              <a:spLocks noChangeArrowheads="1"/>
            </p:cNvSpPr>
            <p:nvPr/>
          </p:nvSpPr>
          <p:spPr bwMode="auto">
            <a:xfrm>
              <a:off x="3998" y="1355"/>
              <a:ext cx="365" cy="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18" name="Rectangle 18"/>
            <p:cNvSpPr>
              <a:spLocks noChangeArrowheads="1"/>
            </p:cNvSpPr>
            <p:nvPr/>
          </p:nvSpPr>
          <p:spPr bwMode="auto">
            <a:xfrm>
              <a:off x="1120" y="1972"/>
              <a:ext cx="597" cy="211"/>
            </a:xfrm>
            <a:prstGeom prst="rect">
              <a:avLst/>
            </a:prstGeom>
            <a:noFill/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19" name="Rectangle 19"/>
            <p:cNvSpPr>
              <a:spLocks noChangeArrowheads="1"/>
            </p:cNvSpPr>
            <p:nvPr/>
          </p:nvSpPr>
          <p:spPr bwMode="auto">
            <a:xfrm>
              <a:off x="1227" y="1986"/>
              <a:ext cx="364" cy="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20" name="Rectangle 20"/>
            <p:cNvSpPr>
              <a:spLocks noChangeArrowheads="1"/>
            </p:cNvSpPr>
            <p:nvPr/>
          </p:nvSpPr>
          <p:spPr bwMode="auto">
            <a:xfrm>
              <a:off x="1287" y="2021"/>
              <a:ext cx="270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 b="1">
                  <a:solidFill>
                    <a:srgbClr val="000000"/>
                  </a:solidFill>
                </a:rPr>
                <a:t>windy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421" name="Line 21"/>
            <p:cNvSpPr>
              <a:spLocks noChangeShapeType="1"/>
            </p:cNvSpPr>
            <p:nvPr/>
          </p:nvSpPr>
          <p:spPr bwMode="auto">
            <a:xfrm flipH="1">
              <a:off x="1379" y="920"/>
              <a:ext cx="899" cy="421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22" name="Line 22"/>
            <p:cNvSpPr>
              <a:spLocks noChangeShapeType="1"/>
            </p:cNvSpPr>
            <p:nvPr/>
          </p:nvSpPr>
          <p:spPr bwMode="auto">
            <a:xfrm>
              <a:off x="2631" y="913"/>
              <a:ext cx="1" cy="421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23" name="Line 23"/>
            <p:cNvSpPr>
              <a:spLocks noChangeShapeType="1"/>
            </p:cNvSpPr>
            <p:nvPr/>
          </p:nvSpPr>
          <p:spPr bwMode="auto">
            <a:xfrm>
              <a:off x="3053" y="928"/>
              <a:ext cx="991" cy="411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24" name="Rectangle 24"/>
            <p:cNvSpPr>
              <a:spLocks noChangeArrowheads="1"/>
            </p:cNvSpPr>
            <p:nvPr/>
          </p:nvSpPr>
          <p:spPr bwMode="auto">
            <a:xfrm>
              <a:off x="1808" y="1951"/>
              <a:ext cx="597" cy="221"/>
            </a:xfrm>
            <a:prstGeom prst="rect">
              <a:avLst/>
            </a:prstGeom>
            <a:noFill/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25" name="Rectangle 25"/>
            <p:cNvSpPr>
              <a:spLocks noChangeArrowheads="1"/>
            </p:cNvSpPr>
            <p:nvPr/>
          </p:nvSpPr>
          <p:spPr bwMode="auto">
            <a:xfrm>
              <a:off x="1924" y="1977"/>
              <a:ext cx="365" cy="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26" name="Rectangle 26"/>
            <p:cNvSpPr>
              <a:spLocks noChangeArrowheads="1"/>
            </p:cNvSpPr>
            <p:nvPr/>
          </p:nvSpPr>
          <p:spPr bwMode="auto">
            <a:xfrm>
              <a:off x="1975" y="2008"/>
              <a:ext cx="270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 b="1">
                  <a:solidFill>
                    <a:srgbClr val="000000"/>
                  </a:solidFill>
                </a:rPr>
                <a:t>windy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427" name="Rectangle 28"/>
            <p:cNvSpPr>
              <a:spLocks noChangeArrowheads="1"/>
            </p:cNvSpPr>
            <p:nvPr/>
          </p:nvSpPr>
          <p:spPr bwMode="auto">
            <a:xfrm>
              <a:off x="2956" y="1967"/>
              <a:ext cx="538" cy="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28" name="Rectangle 30"/>
            <p:cNvSpPr>
              <a:spLocks noChangeArrowheads="1"/>
            </p:cNvSpPr>
            <p:nvPr/>
          </p:nvSpPr>
          <p:spPr bwMode="auto">
            <a:xfrm>
              <a:off x="4438" y="1951"/>
              <a:ext cx="669" cy="212"/>
            </a:xfrm>
            <a:prstGeom prst="rect">
              <a:avLst/>
            </a:prstGeom>
            <a:noFill/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29" name="Rectangle 31"/>
            <p:cNvSpPr>
              <a:spLocks noChangeArrowheads="1"/>
            </p:cNvSpPr>
            <p:nvPr/>
          </p:nvSpPr>
          <p:spPr bwMode="auto">
            <a:xfrm>
              <a:off x="4484" y="1967"/>
              <a:ext cx="537" cy="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30" name="Rectangle 32"/>
            <p:cNvSpPr>
              <a:spLocks noChangeArrowheads="1"/>
            </p:cNvSpPr>
            <p:nvPr/>
          </p:nvSpPr>
          <p:spPr bwMode="auto">
            <a:xfrm>
              <a:off x="4588" y="1990"/>
              <a:ext cx="396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 b="1">
                  <a:solidFill>
                    <a:srgbClr val="000000"/>
                  </a:solidFill>
                </a:rPr>
                <a:t>humidity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431" name="Line 33"/>
            <p:cNvSpPr>
              <a:spLocks noChangeShapeType="1"/>
            </p:cNvSpPr>
            <p:nvPr/>
          </p:nvSpPr>
          <p:spPr bwMode="auto">
            <a:xfrm>
              <a:off x="1186" y="1535"/>
              <a:ext cx="233" cy="442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32" name="Line 34"/>
            <p:cNvSpPr>
              <a:spLocks noChangeShapeType="1"/>
            </p:cNvSpPr>
            <p:nvPr/>
          </p:nvSpPr>
          <p:spPr bwMode="auto">
            <a:xfrm flipH="1">
              <a:off x="2045" y="1535"/>
              <a:ext cx="385" cy="411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33" name="Line 35"/>
            <p:cNvSpPr>
              <a:spLocks noChangeShapeType="1"/>
            </p:cNvSpPr>
            <p:nvPr/>
          </p:nvSpPr>
          <p:spPr bwMode="auto">
            <a:xfrm>
              <a:off x="2844" y="1545"/>
              <a:ext cx="360" cy="428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34" name="Line 36"/>
            <p:cNvSpPr>
              <a:spLocks noChangeShapeType="1"/>
            </p:cNvSpPr>
            <p:nvPr/>
          </p:nvSpPr>
          <p:spPr bwMode="auto">
            <a:xfrm flipH="1">
              <a:off x="3917" y="1545"/>
              <a:ext cx="212" cy="401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35" name="Line 37"/>
            <p:cNvSpPr>
              <a:spLocks noChangeShapeType="1"/>
            </p:cNvSpPr>
            <p:nvPr/>
          </p:nvSpPr>
          <p:spPr bwMode="auto">
            <a:xfrm>
              <a:off x="4321" y="1535"/>
              <a:ext cx="426" cy="411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36" name="Rectangle 38"/>
            <p:cNvSpPr>
              <a:spLocks noChangeArrowheads="1"/>
            </p:cNvSpPr>
            <p:nvPr/>
          </p:nvSpPr>
          <p:spPr bwMode="auto">
            <a:xfrm>
              <a:off x="3811" y="1951"/>
              <a:ext cx="193" cy="182"/>
            </a:xfrm>
            <a:prstGeom prst="rect">
              <a:avLst/>
            </a:prstGeom>
            <a:noFill/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37" name="Rectangle 39"/>
            <p:cNvSpPr>
              <a:spLocks noChangeArrowheads="1"/>
            </p:cNvSpPr>
            <p:nvPr/>
          </p:nvSpPr>
          <p:spPr bwMode="auto">
            <a:xfrm>
              <a:off x="3847" y="1977"/>
              <a:ext cx="143" cy="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38" name="Rectangle 40"/>
            <p:cNvSpPr>
              <a:spLocks noChangeArrowheads="1"/>
            </p:cNvSpPr>
            <p:nvPr/>
          </p:nvSpPr>
          <p:spPr bwMode="auto">
            <a:xfrm>
              <a:off x="3845" y="2000"/>
              <a:ext cx="70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 b="1">
                  <a:solidFill>
                    <a:srgbClr val="000000"/>
                  </a:solidFill>
                </a:rPr>
                <a:t>N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439" name="Rectangle 41"/>
            <p:cNvSpPr>
              <a:spLocks noChangeArrowheads="1"/>
            </p:cNvSpPr>
            <p:nvPr/>
          </p:nvSpPr>
          <p:spPr bwMode="auto">
            <a:xfrm>
              <a:off x="3932" y="2564"/>
              <a:ext cx="679" cy="200"/>
            </a:xfrm>
            <a:prstGeom prst="rect">
              <a:avLst/>
            </a:prstGeom>
            <a:noFill/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40" name="Rectangle 42"/>
            <p:cNvSpPr>
              <a:spLocks noChangeArrowheads="1"/>
            </p:cNvSpPr>
            <p:nvPr/>
          </p:nvSpPr>
          <p:spPr bwMode="auto">
            <a:xfrm>
              <a:off x="4048" y="2589"/>
              <a:ext cx="457" cy="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41" name="Rectangle 43"/>
            <p:cNvSpPr>
              <a:spLocks noChangeArrowheads="1"/>
            </p:cNvSpPr>
            <p:nvPr/>
          </p:nvSpPr>
          <p:spPr bwMode="auto">
            <a:xfrm>
              <a:off x="4048" y="2612"/>
              <a:ext cx="345" cy="1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 b="1">
                  <a:solidFill>
                    <a:srgbClr val="000000"/>
                  </a:solidFill>
                </a:rPr>
                <a:t>outlook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442" name="Rectangle 44"/>
            <p:cNvSpPr>
              <a:spLocks noChangeArrowheads="1"/>
            </p:cNvSpPr>
            <p:nvPr/>
          </p:nvSpPr>
          <p:spPr bwMode="auto">
            <a:xfrm>
              <a:off x="5085" y="2593"/>
              <a:ext cx="204" cy="183"/>
            </a:xfrm>
            <a:prstGeom prst="rect">
              <a:avLst/>
            </a:prstGeom>
            <a:noFill/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43" name="Line 45"/>
            <p:cNvSpPr>
              <a:spLocks noChangeShapeType="1"/>
            </p:cNvSpPr>
            <p:nvPr/>
          </p:nvSpPr>
          <p:spPr bwMode="auto">
            <a:xfrm>
              <a:off x="4786" y="2157"/>
              <a:ext cx="375" cy="421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44" name="Line 46"/>
            <p:cNvSpPr>
              <a:spLocks noChangeShapeType="1"/>
            </p:cNvSpPr>
            <p:nvPr/>
          </p:nvSpPr>
          <p:spPr bwMode="auto">
            <a:xfrm flipH="1">
              <a:off x="4321" y="2157"/>
              <a:ext cx="375" cy="411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45" name="Rectangle 47"/>
            <p:cNvSpPr>
              <a:spLocks noChangeArrowheads="1"/>
            </p:cNvSpPr>
            <p:nvPr/>
          </p:nvSpPr>
          <p:spPr bwMode="auto">
            <a:xfrm>
              <a:off x="3780" y="3155"/>
              <a:ext cx="204" cy="181"/>
            </a:xfrm>
            <a:prstGeom prst="rect">
              <a:avLst/>
            </a:prstGeom>
            <a:noFill/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46" name="Rectangle 48"/>
            <p:cNvSpPr>
              <a:spLocks noChangeArrowheads="1"/>
            </p:cNvSpPr>
            <p:nvPr/>
          </p:nvSpPr>
          <p:spPr bwMode="auto">
            <a:xfrm>
              <a:off x="4224" y="3130"/>
              <a:ext cx="204" cy="182"/>
            </a:xfrm>
            <a:prstGeom prst="rect">
              <a:avLst/>
            </a:prstGeom>
            <a:noFill/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47" name="Rectangle 49"/>
            <p:cNvSpPr>
              <a:spLocks noChangeArrowheads="1"/>
            </p:cNvSpPr>
            <p:nvPr/>
          </p:nvSpPr>
          <p:spPr bwMode="auto">
            <a:xfrm>
              <a:off x="4701" y="3155"/>
              <a:ext cx="204" cy="181"/>
            </a:xfrm>
            <a:prstGeom prst="rect">
              <a:avLst/>
            </a:prstGeom>
            <a:noFill/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48" name="Line 50"/>
            <p:cNvSpPr>
              <a:spLocks noChangeShapeType="1"/>
            </p:cNvSpPr>
            <p:nvPr/>
          </p:nvSpPr>
          <p:spPr bwMode="auto">
            <a:xfrm flipH="1">
              <a:off x="3887" y="2768"/>
              <a:ext cx="283" cy="382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49" name="Line 51"/>
            <p:cNvSpPr>
              <a:spLocks noChangeShapeType="1"/>
            </p:cNvSpPr>
            <p:nvPr/>
          </p:nvSpPr>
          <p:spPr bwMode="auto">
            <a:xfrm>
              <a:off x="4302" y="2769"/>
              <a:ext cx="19" cy="351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50" name="Line 52"/>
            <p:cNvSpPr>
              <a:spLocks noChangeShapeType="1"/>
            </p:cNvSpPr>
            <p:nvPr/>
          </p:nvSpPr>
          <p:spPr bwMode="auto">
            <a:xfrm>
              <a:off x="4433" y="2768"/>
              <a:ext cx="314" cy="392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51" name="Rectangle 53"/>
            <p:cNvSpPr>
              <a:spLocks noChangeArrowheads="1"/>
            </p:cNvSpPr>
            <p:nvPr/>
          </p:nvSpPr>
          <p:spPr bwMode="auto">
            <a:xfrm>
              <a:off x="2576" y="2563"/>
              <a:ext cx="599" cy="213"/>
            </a:xfrm>
            <a:prstGeom prst="rect">
              <a:avLst/>
            </a:prstGeom>
            <a:noFill/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52" name="Rectangle 54"/>
            <p:cNvSpPr>
              <a:spLocks noChangeArrowheads="1"/>
            </p:cNvSpPr>
            <p:nvPr/>
          </p:nvSpPr>
          <p:spPr bwMode="auto">
            <a:xfrm>
              <a:off x="2693" y="2579"/>
              <a:ext cx="366" cy="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53" name="Rectangle 55"/>
            <p:cNvSpPr>
              <a:spLocks noChangeArrowheads="1"/>
            </p:cNvSpPr>
            <p:nvPr/>
          </p:nvSpPr>
          <p:spPr bwMode="auto">
            <a:xfrm>
              <a:off x="2694" y="2601"/>
              <a:ext cx="270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 b="1">
                  <a:solidFill>
                    <a:srgbClr val="000000"/>
                  </a:solidFill>
                </a:rPr>
                <a:t>windy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454" name="Rectangle 56"/>
            <p:cNvSpPr>
              <a:spLocks noChangeArrowheads="1"/>
            </p:cNvSpPr>
            <p:nvPr/>
          </p:nvSpPr>
          <p:spPr bwMode="auto">
            <a:xfrm>
              <a:off x="3527" y="2593"/>
              <a:ext cx="203" cy="172"/>
            </a:xfrm>
            <a:prstGeom prst="rect">
              <a:avLst/>
            </a:prstGeom>
            <a:noFill/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55" name="Rectangle 57"/>
            <p:cNvSpPr>
              <a:spLocks noChangeArrowheads="1"/>
            </p:cNvSpPr>
            <p:nvPr/>
          </p:nvSpPr>
          <p:spPr bwMode="auto">
            <a:xfrm>
              <a:off x="3071" y="3155"/>
              <a:ext cx="193" cy="181"/>
            </a:xfrm>
            <a:prstGeom prst="rect">
              <a:avLst/>
            </a:prstGeom>
            <a:noFill/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56" name="Rectangle 58"/>
            <p:cNvSpPr>
              <a:spLocks noChangeArrowheads="1"/>
            </p:cNvSpPr>
            <p:nvPr/>
          </p:nvSpPr>
          <p:spPr bwMode="auto">
            <a:xfrm>
              <a:off x="2557" y="3145"/>
              <a:ext cx="203" cy="182"/>
            </a:xfrm>
            <a:prstGeom prst="rect">
              <a:avLst/>
            </a:prstGeom>
            <a:noFill/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57" name="Line 59"/>
            <p:cNvSpPr>
              <a:spLocks noChangeShapeType="1"/>
            </p:cNvSpPr>
            <p:nvPr/>
          </p:nvSpPr>
          <p:spPr bwMode="auto">
            <a:xfrm>
              <a:off x="3320" y="2157"/>
              <a:ext cx="283" cy="421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58" name="Line 60"/>
            <p:cNvSpPr>
              <a:spLocks noChangeShapeType="1"/>
            </p:cNvSpPr>
            <p:nvPr/>
          </p:nvSpPr>
          <p:spPr bwMode="auto">
            <a:xfrm flipH="1">
              <a:off x="2835" y="2157"/>
              <a:ext cx="222" cy="401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59" name="Line 61"/>
            <p:cNvSpPr>
              <a:spLocks noChangeShapeType="1"/>
            </p:cNvSpPr>
            <p:nvPr/>
          </p:nvSpPr>
          <p:spPr bwMode="auto">
            <a:xfrm>
              <a:off x="2925" y="2778"/>
              <a:ext cx="234" cy="382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60" name="Line 62"/>
            <p:cNvSpPr>
              <a:spLocks noChangeShapeType="1"/>
            </p:cNvSpPr>
            <p:nvPr/>
          </p:nvSpPr>
          <p:spPr bwMode="auto">
            <a:xfrm flipH="1">
              <a:off x="2626" y="2779"/>
              <a:ext cx="202" cy="371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61" name="Rectangle 63"/>
            <p:cNvSpPr>
              <a:spLocks noChangeArrowheads="1"/>
            </p:cNvSpPr>
            <p:nvPr/>
          </p:nvSpPr>
          <p:spPr bwMode="auto">
            <a:xfrm>
              <a:off x="2536" y="1982"/>
              <a:ext cx="203" cy="181"/>
            </a:xfrm>
            <a:prstGeom prst="rect">
              <a:avLst/>
            </a:prstGeom>
            <a:noFill/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62" name="Rectangle 64"/>
            <p:cNvSpPr>
              <a:spLocks noChangeArrowheads="1"/>
            </p:cNvSpPr>
            <p:nvPr/>
          </p:nvSpPr>
          <p:spPr bwMode="auto">
            <a:xfrm>
              <a:off x="2222" y="2609"/>
              <a:ext cx="203" cy="181"/>
            </a:xfrm>
            <a:prstGeom prst="rect">
              <a:avLst/>
            </a:prstGeom>
            <a:noFill/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63" name="Rectangle 65"/>
            <p:cNvSpPr>
              <a:spLocks noChangeArrowheads="1"/>
            </p:cNvSpPr>
            <p:nvPr/>
          </p:nvSpPr>
          <p:spPr bwMode="auto">
            <a:xfrm>
              <a:off x="1787" y="2598"/>
              <a:ext cx="205" cy="182"/>
            </a:xfrm>
            <a:prstGeom prst="rect">
              <a:avLst/>
            </a:prstGeom>
            <a:noFill/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64" name="Rectangle 66"/>
            <p:cNvSpPr>
              <a:spLocks noChangeArrowheads="1"/>
            </p:cNvSpPr>
            <p:nvPr/>
          </p:nvSpPr>
          <p:spPr bwMode="auto">
            <a:xfrm>
              <a:off x="1443" y="2594"/>
              <a:ext cx="203" cy="181"/>
            </a:xfrm>
            <a:prstGeom prst="rect">
              <a:avLst/>
            </a:prstGeom>
            <a:noFill/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65" name="Rectangle 67"/>
            <p:cNvSpPr>
              <a:spLocks noChangeArrowheads="1"/>
            </p:cNvSpPr>
            <p:nvPr/>
          </p:nvSpPr>
          <p:spPr bwMode="auto">
            <a:xfrm>
              <a:off x="1049" y="2634"/>
              <a:ext cx="203" cy="181"/>
            </a:xfrm>
            <a:prstGeom prst="rect">
              <a:avLst/>
            </a:prstGeom>
            <a:noFill/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66" name="Rectangle 68"/>
            <p:cNvSpPr>
              <a:spLocks noChangeArrowheads="1"/>
            </p:cNvSpPr>
            <p:nvPr/>
          </p:nvSpPr>
          <p:spPr bwMode="auto">
            <a:xfrm>
              <a:off x="817" y="1982"/>
              <a:ext cx="203" cy="181"/>
            </a:xfrm>
            <a:prstGeom prst="rect">
              <a:avLst/>
            </a:prstGeom>
            <a:noFill/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67" name="Rectangle 69"/>
            <p:cNvSpPr>
              <a:spLocks noChangeArrowheads="1"/>
            </p:cNvSpPr>
            <p:nvPr/>
          </p:nvSpPr>
          <p:spPr bwMode="auto">
            <a:xfrm>
              <a:off x="371" y="1982"/>
              <a:ext cx="194" cy="181"/>
            </a:xfrm>
            <a:prstGeom prst="rect">
              <a:avLst/>
            </a:prstGeom>
            <a:noFill/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68" name="Line 70"/>
            <p:cNvSpPr>
              <a:spLocks noChangeShapeType="1"/>
            </p:cNvSpPr>
            <p:nvPr/>
          </p:nvSpPr>
          <p:spPr bwMode="auto">
            <a:xfrm flipH="1">
              <a:off x="478" y="1535"/>
              <a:ext cx="415" cy="442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69" name="Line 71"/>
            <p:cNvSpPr>
              <a:spLocks noChangeShapeType="1"/>
            </p:cNvSpPr>
            <p:nvPr/>
          </p:nvSpPr>
          <p:spPr bwMode="auto">
            <a:xfrm flipH="1">
              <a:off x="933" y="1535"/>
              <a:ext cx="100" cy="451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70" name="Line 72"/>
            <p:cNvSpPr>
              <a:spLocks noChangeShapeType="1"/>
            </p:cNvSpPr>
            <p:nvPr/>
          </p:nvSpPr>
          <p:spPr bwMode="auto">
            <a:xfrm>
              <a:off x="2633" y="1535"/>
              <a:ext cx="1" cy="451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71" name="Line 73"/>
            <p:cNvSpPr>
              <a:spLocks noChangeShapeType="1"/>
            </p:cNvSpPr>
            <p:nvPr/>
          </p:nvSpPr>
          <p:spPr bwMode="auto">
            <a:xfrm>
              <a:off x="2178" y="2166"/>
              <a:ext cx="130" cy="432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72" name="Line 74"/>
            <p:cNvSpPr>
              <a:spLocks noChangeShapeType="1"/>
            </p:cNvSpPr>
            <p:nvPr/>
          </p:nvSpPr>
          <p:spPr bwMode="auto">
            <a:xfrm flipH="1">
              <a:off x="1884" y="2177"/>
              <a:ext cx="141" cy="421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73" name="Line 75"/>
            <p:cNvSpPr>
              <a:spLocks noChangeShapeType="1"/>
            </p:cNvSpPr>
            <p:nvPr/>
          </p:nvSpPr>
          <p:spPr bwMode="auto">
            <a:xfrm>
              <a:off x="1448" y="2177"/>
              <a:ext cx="52" cy="421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74" name="Line 76"/>
            <p:cNvSpPr>
              <a:spLocks noChangeShapeType="1"/>
            </p:cNvSpPr>
            <p:nvPr/>
          </p:nvSpPr>
          <p:spPr bwMode="auto">
            <a:xfrm flipH="1">
              <a:off x="1125" y="2177"/>
              <a:ext cx="162" cy="451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75" name="Rectangle 77"/>
            <p:cNvSpPr>
              <a:spLocks noChangeArrowheads="1"/>
            </p:cNvSpPr>
            <p:nvPr/>
          </p:nvSpPr>
          <p:spPr bwMode="auto">
            <a:xfrm>
              <a:off x="1671" y="1054"/>
              <a:ext cx="253" cy="1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76" name="Rectangle 78"/>
            <p:cNvSpPr>
              <a:spLocks noChangeArrowheads="1"/>
            </p:cNvSpPr>
            <p:nvPr/>
          </p:nvSpPr>
          <p:spPr bwMode="auto">
            <a:xfrm>
              <a:off x="1671" y="1053"/>
              <a:ext cx="214" cy="1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77" name="Rectangle 79"/>
            <p:cNvSpPr>
              <a:spLocks noChangeArrowheads="1"/>
            </p:cNvSpPr>
            <p:nvPr/>
          </p:nvSpPr>
          <p:spPr bwMode="auto">
            <a:xfrm>
              <a:off x="1629" y="1042"/>
              <a:ext cx="175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>
                  <a:solidFill>
                    <a:srgbClr val="000000"/>
                  </a:solidFill>
                </a:rPr>
                <a:t>cool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478" name="Rectangle 80"/>
            <p:cNvSpPr>
              <a:spLocks noChangeArrowheads="1"/>
            </p:cNvSpPr>
            <p:nvPr/>
          </p:nvSpPr>
          <p:spPr bwMode="auto">
            <a:xfrm>
              <a:off x="2541" y="1073"/>
              <a:ext cx="263" cy="1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79" name="Rectangle 81"/>
            <p:cNvSpPr>
              <a:spLocks noChangeArrowheads="1"/>
            </p:cNvSpPr>
            <p:nvPr/>
          </p:nvSpPr>
          <p:spPr bwMode="auto">
            <a:xfrm>
              <a:off x="2541" y="1073"/>
              <a:ext cx="234" cy="1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80" name="Rectangle 82"/>
            <p:cNvSpPr>
              <a:spLocks noChangeArrowheads="1"/>
            </p:cNvSpPr>
            <p:nvPr/>
          </p:nvSpPr>
          <p:spPr bwMode="auto">
            <a:xfrm>
              <a:off x="2541" y="1057"/>
              <a:ext cx="176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>
                  <a:solidFill>
                    <a:srgbClr val="000000"/>
                  </a:solidFill>
                </a:rPr>
                <a:t>mild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481" name="Rectangle 83"/>
            <p:cNvSpPr>
              <a:spLocks noChangeArrowheads="1"/>
            </p:cNvSpPr>
            <p:nvPr/>
          </p:nvSpPr>
          <p:spPr bwMode="auto">
            <a:xfrm>
              <a:off x="3432" y="1073"/>
              <a:ext cx="211" cy="1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82" name="Rectangle 84"/>
            <p:cNvSpPr>
              <a:spLocks noChangeArrowheads="1"/>
            </p:cNvSpPr>
            <p:nvPr/>
          </p:nvSpPr>
          <p:spPr bwMode="auto">
            <a:xfrm>
              <a:off x="3432" y="1073"/>
              <a:ext cx="172" cy="1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83" name="Rectangle 85"/>
            <p:cNvSpPr>
              <a:spLocks noChangeArrowheads="1"/>
            </p:cNvSpPr>
            <p:nvPr/>
          </p:nvSpPr>
          <p:spPr bwMode="auto">
            <a:xfrm>
              <a:off x="3623" y="1052"/>
              <a:ext cx="132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>
                  <a:solidFill>
                    <a:srgbClr val="000000"/>
                  </a:solidFill>
                </a:rPr>
                <a:t>hot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484" name="Rectangle 86"/>
            <p:cNvSpPr>
              <a:spLocks noChangeArrowheads="1"/>
            </p:cNvSpPr>
            <p:nvPr/>
          </p:nvSpPr>
          <p:spPr bwMode="auto">
            <a:xfrm>
              <a:off x="4433" y="1676"/>
              <a:ext cx="314" cy="1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85" name="Rectangle 87"/>
            <p:cNvSpPr>
              <a:spLocks noChangeArrowheads="1"/>
            </p:cNvSpPr>
            <p:nvPr/>
          </p:nvSpPr>
          <p:spPr bwMode="auto">
            <a:xfrm>
              <a:off x="4433" y="1676"/>
              <a:ext cx="214" cy="1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86" name="Rectangle 88"/>
            <p:cNvSpPr>
              <a:spLocks noChangeArrowheads="1"/>
            </p:cNvSpPr>
            <p:nvPr/>
          </p:nvSpPr>
          <p:spPr bwMode="auto">
            <a:xfrm>
              <a:off x="4431" y="1689"/>
              <a:ext cx="204" cy="1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>
                  <a:solidFill>
                    <a:srgbClr val="000000"/>
                  </a:solidFill>
                </a:rPr>
                <a:t>false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487" name="Rectangle 90"/>
            <p:cNvSpPr>
              <a:spLocks noChangeArrowheads="1"/>
            </p:cNvSpPr>
            <p:nvPr/>
          </p:nvSpPr>
          <p:spPr bwMode="auto">
            <a:xfrm>
              <a:off x="3876" y="1676"/>
              <a:ext cx="263" cy="1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88" name="Rectangle 91"/>
            <p:cNvSpPr>
              <a:spLocks noChangeArrowheads="1"/>
            </p:cNvSpPr>
            <p:nvPr/>
          </p:nvSpPr>
          <p:spPr bwMode="auto">
            <a:xfrm>
              <a:off x="3876" y="1676"/>
              <a:ext cx="193" cy="1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89" name="Rectangle 92"/>
            <p:cNvSpPr>
              <a:spLocks noChangeArrowheads="1"/>
            </p:cNvSpPr>
            <p:nvPr/>
          </p:nvSpPr>
          <p:spPr bwMode="auto">
            <a:xfrm>
              <a:off x="3874" y="1694"/>
              <a:ext cx="164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>
                  <a:solidFill>
                    <a:srgbClr val="000000"/>
                  </a:solidFill>
                </a:rPr>
                <a:t>true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490" name="Rectangle 93"/>
            <p:cNvSpPr>
              <a:spLocks noChangeArrowheads="1"/>
            </p:cNvSpPr>
            <p:nvPr/>
          </p:nvSpPr>
          <p:spPr bwMode="auto">
            <a:xfrm>
              <a:off x="2986" y="1716"/>
              <a:ext cx="243" cy="1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91" name="Rectangle 94"/>
            <p:cNvSpPr>
              <a:spLocks noChangeArrowheads="1"/>
            </p:cNvSpPr>
            <p:nvPr/>
          </p:nvSpPr>
          <p:spPr bwMode="auto">
            <a:xfrm>
              <a:off x="2986" y="1716"/>
              <a:ext cx="194" cy="1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92" name="Rectangle 95"/>
            <p:cNvSpPr>
              <a:spLocks noChangeArrowheads="1"/>
            </p:cNvSpPr>
            <p:nvPr/>
          </p:nvSpPr>
          <p:spPr bwMode="auto">
            <a:xfrm>
              <a:off x="2985" y="1734"/>
              <a:ext cx="159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>
                  <a:solidFill>
                    <a:srgbClr val="000000"/>
                  </a:solidFill>
                </a:rPr>
                <a:t>rain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493" name="Rectangle 96"/>
            <p:cNvSpPr>
              <a:spLocks noChangeArrowheads="1"/>
            </p:cNvSpPr>
            <p:nvPr/>
          </p:nvSpPr>
          <p:spPr bwMode="auto">
            <a:xfrm>
              <a:off x="4888" y="2307"/>
              <a:ext cx="426" cy="1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94" name="Rectangle 97"/>
            <p:cNvSpPr>
              <a:spLocks noChangeArrowheads="1"/>
            </p:cNvSpPr>
            <p:nvPr/>
          </p:nvSpPr>
          <p:spPr bwMode="auto">
            <a:xfrm>
              <a:off x="4888" y="2307"/>
              <a:ext cx="325" cy="1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95" name="Rectangle 98"/>
            <p:cNvSpPr>
              <a:spLocks noChangeArrowheads="1"/>
            </p:cNvSpPr>
            <p:nvPr/>
          </p:nvSpPr>
          <p:spPr bwMode="auto">
            <a:xfrm>
              <a:off x="4888" y="2327"/>
              <a:ext cx="292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>
                  <a:solidFill>
                    <a:srgbClr val="000000"/>
                  </a:solidFill>
                </a:rPr>
                <a:t>normal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496" name="Rectangle 99"/>
            <p:cNvSpPr>
              <a:spLocks noChangeArrowheads="1"/>
            </p:cNvSpPr>
            <p:nvPr/>
          </p:nvSpPr>
          <p:spPr bwMode="auto">
            <a:xfrm>
              <a:off x="4362" y="2318"/>
              <a:ext cx="263" cy="1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97" name="Rectangle 100"/>
            <p:cNvSpPr>
              <a:spLocks noChangeArrowheads="1"/>
            </p:cNvSpPr>
            <p:nvPr/>
          </p:nvSpPr>
          <p:spPr bwMode="auto">
            <a:xfrm>
              <a:off x="4362" y="2317"/>
              <a:ext cx="224" cy="1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98" name="Rectangle 101"/>
            <p:cNvSpPr>
              <a:spLocks noChangeArrowheads="1"/>
            </p:cNvSpPr>
            <p:nvPr/>
          </p:nvSpPr>
          <p:spPr bwMode="auto">
            <a:xfrm>
              <a:off x="4361" y="2336"/>
              <a:ext cx="181" cy="1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>
                  <a:solidFill>
                    <a:srgbClr val="000000"/>
                  </a:solidFill>
                </a:rPr>
                <a:t>high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499" name="Rectangle 102"/>
            <p:cNvSpPr>
              <a:spLocks noChangeArrowheads="1"/>
            </p:cNvSpPr>
            <p:nvPr/>
          </p:nvSpPr>
          <p:spPr bwMode="auto">
            <a:xfrm>
              <a:off x="4473" y="2839"/>
              <a:ext cx="243" cy="1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00" name="Rectangle 103"/>
            <p:cNvSpPr>
              <a:spLocks noChangeArrowheads="1"/>
            </p:cNvSpPr>
            <p:nvPr/>
          </p:nvSpPr>
          <p:spPr bwMode="auto">
            <a:xfrm>
              <a:off x="4473" y="2838"/>
              <a:ext cx="193" cy="1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01" name="Rectangle 104"/>
            <p:cNvSpPr>
              <a:spLocks noChangeArrowheads="1"/>
            </p:cNvSpPr>
            <p:nvPr/>
          </p:nvSpPr>
          <p:spPr bwMode="auto">
            <a:xfrm>
              <a:off x="4473" y="2858"/>
              <a:ext cx="159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>
                  <a:solidFill>
                    <a:srgbClr val="000000"/>
                  </a:solidFill>
                </a:rPr>
                <a:t>rain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502" name="Rectangle 105"/>
            <p:cNvSpPr>
              <a:spLocks noChangeArrowheads="1"/>
            </p:cNvSpPr>
            <p:nvPr/>
          </p:nvSpPr>
          <p:spPr bwMode="auto">
            <a:xfrm>
              <a:off x="4150" y="2979"/>
              <a:ext cx="374" cy="1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03" name="Rectangle 106"/>
            <p:cNvSpPr>
              <a:spLocks noChangeArrowheads="1"/>
            </p:cNvSpPr>
            <p:nvPr/>
          </p:nvSpPr>
          <p:spPr bwMode="auto">
            <a:xfrm>
              <a:off x="4150" y="2979"/>
              <a:ext cx="284" cy="1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04" name="Rectangle 107"/>
            <p:cNvSpPr>
              <a:spLocks noChangeArrowheads="1"/>
            </p:cNvSpPr>
            <p:nvPr/>
          </p:nvSpPr>
          <p:spPr bwMode="auto">
            <a:xfrm>
              <a:off x="4170" y="2867"/>
              <a:ext cx="249" cy="1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>
                  <a:solidFill>
                    <a:srgbClr val="000000"/>
                  </a:solidFill>
                </a:rPr>
                <a:t>o’cast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505" name="Rectangle 108"/>
            <p:cNvSpPr>
              <a:spLocks noChangeArrowheads="1"/>
            </p:cNvSpPr>
            <p:nvPr/>
          </p:nvSpPr>
          <p:spPr bwMode="auto">
            <a:xfrm>
              <a:off x="3847" y="2839"/>
              <a:ext cx="363" cy="1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06" name="Rectangle 109"/>
            <p:cNvSpPr>
              <a:spLocks noChangeArrowheads="1"/>
            </p:cNvSpPr>
            <p:nvPr/>
          </p:nvSpPr>
          <p:spPr bwMode="auto">
            <a:xfrm>
              <a:off x="3847" y="2838"/>
              <a:ext cx="283" cy="1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07" name="Rectangle 110"/>
            <p:cNvSpPr>
              <a:spLocks noChangeArrowheads="1"/>
            </p:cNvSpPr>
            <p:nvPr/>
          </p:nvSpPr>
          <p:spPr bwMode="auto">
            <a:xfrm>
              <a:off x="3845" y="2858"/>
              <a:ext cx="255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>
                  <a:solidFill>
                    <a:srgbClr val="000000"/>
                  </a:solidFill>
                </a:rPr>
                <a:t>sunny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508" name="Rectangle 111"/>
            <p:cNvSpPr>
              <a:spLocks noChangeArrowheads="1"/>
            </p:cNvSpPr>
            <p:nvPr/>
          </p:nvSpPr>
          <p:spPr bwMode="auto">
            <a:xfrm>
              <a:off x="2491" y="1726"/>
              <a:ext cx="374" cy="1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09" name="Rectangle 112"/>
            <p:cNvSpPr>
              <a:spLocks noChangeArrowheads="1"/>
            </p:cNvSpPr>
            <p:nvPr/>
          </p:nvSpPr>
          <p:spPr bwMode="auto">
            <a:xfrm>
              <a:off x="2491" y="1726"/>
              <a:ext cx="285" cy="1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10" name="Rectangle 113"/>
            <p:cNvSpPr>
              <a:spLocks noChangeArrowheads="1"/>
            </p:cNvSpPr>
            <p:nvPr/>
          </p:nvSpPr>
          <p:spPr bwMode="auto">
            <a:xfrm>
              <a:off x="2490" y="1745"/>
              <a:ext cx="250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>
                  <a:solidFill>
                    <a:srgbClr val="000000"/>
                  </a:solidFill>
                </a:rPr>
                <a:t>o’cast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511" name="Rectangle 114"/>
            <p:cNvSpPr>
              <a:spLocks noChangeArrowheads="1"/>
            </p:cNvSpPr>
            <p:nvPr/>
          </p:nvSpPr>
          <p:spPr bwMode="auto">
            <a:xfrm>
              <a:off x="2016" y="1705"/>
              <a:ext cx="354" cy="1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12" name="Rectangle 115"/>
            <p:cNvSpPr>
              <a:spLocks noChangeArrowheads="1"/>
            </p:cNvSpPr>
            <p:nvPr/>
          </p:nvSpPr>
          <p:spPr bwMode="auto">
            <a:xfrm>
              <a:off x="2016" y="1705"/>
              <a:ext cx="284" cy="1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13" name="Rectangle 116"/>
            <p:cNvSpPr>
              <a:spLocks noChangeArrowheads="1"/>
            </p:cNvSpPr>
            <p:nvPr/>
          </p:nvSpPr>
          <p:spPr bwMode="auto">
            <a:xfrm>
              <a:off x="2015" y="1725"/>
              <a:ext cx="255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>
                  <a:solidFill>
                    <a:srgbClr val="000000"/>
                  </a:solidFill>
                </a:rPr>
                <a:t>sunny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514" name="Rectangle 117"/>
            <p:cNvSpPr>
              <a:spLocks noChangeArrowheads="1"/>
            </p:cNvSpPr>
            <p:nvPr/>
          </p:nvSpPr>
          <p:spPr bwMode="auto">
            <a:xfrm>
              <a:off x="3340" y="2297"/>
              <a:ext cx="426" cy="1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15" name="Rectangle 118"/>
            <p:cNvSpPr>
              <a:spLocks noChangeArrowheads="1"/>
            </p:cNvSpPr>
            <p:nvPr/>
          </p:nvSpPr>
          <p:spPr bwMode="auto">
            <a:xfrm>
              <a:off x="3340" y="2297"/>
              <a:ext cx="325" cy="1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16" name="Rectangle 119"/>
            <p:cNvSpPr>
              <a:spLocks noChangeArrowheads="1"/>
            </p:cNvSpPr>
            <p:nvPr/>
          </p:nvSpPr>
          <p:spPr bwMode="auto">
            <a:xfrm>
              <a:off x="3340" y="2317"/>
              <a:ext cx="292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>
                  <a:solidFill>
                    <a:srgbClr val="000000"/>
                  </a:solidFill>
                </a:rPr>
                <a:t>normal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517" name="Rectangle 120"/>
            <p:cNvSpPr>
              <a:spLocks noChangeArrowheads="1"/>
            </p:cNvSpPr>
            <p:nvPr/>
          </p:nvSpPr>
          <p:spPr bwMode="auto">
            <a:xfrm>
              <a:off x="2844" y="2297"/>
              <a:ext cx="263" cy="1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18" name="Rectangle 121"/>
            <p:cNvSpPr>
              <a:spLocks noChangeArrowheads="1"/>
            </p:cNvSpPr>
            <p:nvPr/>
          </p:nvSpPr>
          <p:spPr bwMode="auto">
            <a:xfrm>
              <a:off x="2844" y="2297"/>
              <a:ext cx="224" cy="1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19" name="Rectangle 122"/>
            <p:cNvSpPr>
              <a:spLocks noChangeArrowheads="1"/>
            </p:cNvSpPr>
            <p:nvPr/>
          </p:nvSpPr>
          <p:spPr bwMode="auto">
            <a:xfrm>
              <a:off x="2844" y="2317"/>
              <a:ext cx="181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>
                  <a:solidFill>
                    <a:srgbClr val="000000"/>
                  </a:solidFill>
                </a:rPr>
                <a:t>high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520" name="Rectangle 123"/>
            <p:cNvSpPr>
              <a:spLocks noChangeArrowheads="1"/>
            </p:cNvSpPr>
            <p:nvPr/>
          </p:nvSpPr>
          <p:spPr bwMode="auto">
            <a:xfrm>
              <a:off x="2936" y="2899"/>
              <a:ext cx="323" cy="1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21" name="Rectangle 124"/>
            <p:cNvSpPr>
              <a:spLocks noChangeArrowheads="1"/>
            </p:cNvSpPr>
            <p:nvPr/>
          </p:nvSpPr>
          <p:spPr bwMode="auto">
            <a:xfrm>
              <a:off x="2936" y="2899"/>
              <a:ext cx="213" cy="1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22" name="Rectangle 125"/>
            <p:cNvSpPr>
              <a:spLocks noChangeArrowheads="1"/>
            </p:cNvSpPr>
            <p:nvPr/>
          </p:nvSpPr>
          <p:spPr bwMode="auto">
            <a:xfrm>
              <a:off x="2935" y="2913"/>
              <a:ext cx="204" cy="1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>
                  <a:solidFill>
                    <a:srgbClr val="000000"/>
                  </a:solidFill>
                </a:rPr>
                <a:t>false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523" name="Rectangle 127"/>
            <p:cNvSpPr>
              <a:spLocks noChangeArrowheads="1"/>
            </p:cNvSpPr>
            <p:nvPr/>
          </p:nvSpPr>
          <p:spPr bwMode="auto">
            <a:xfrm>
              <a:off x="2591" y="2879"/>
              <a:ext cx="263" cy="1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24" name="Rectangle 128"/>
            <p:cNvSpPr>
              <a:spLocks noChangeArrowheads="1"/>
            </p:cNvSpPr>
            <p:nvPr/>
          </p:nvSpPr>
          <p:spPr bwMode="auto">
            <a:xfrm>
              <a:off x="2591" y="2879"/>
              <a:ext cx="193" cy="1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25" name="Rectangle 129"/>
            <p:cNvSpPr>
              <a:spLocks noChangeArrowheads="1"/>
            </p:cNvSpPr>
            <p:nvPr/>
          </p:nvSpPr>
          <p:spPr bwMode="auto">
            <a:xfrm>
              <a:off x="2591" y="2898"/>
              <a:ext cx="164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>
                  <a:solidFill>
                    <a:srgbClr val="000000"/>
                  </a:solidFill>
                </a:rPr>
                <a:t>true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526" name="Rectangle 130"/>
            <p:cNvSpPr>
              <a:spLocks noChangeArrowheads="1"/>
            </p:cNvSpPr>
            <p:nvPr/>
          </p:nvSpPr>
          <p:spPr bwMode="auto">
            <a:xfrm>
              <a:off x="2157" y="2378"/>
              <a:ext cx="313" cy="1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27" name="Rectangle 131"/>
            <p:cNvSpPr>
              <a:spLocks noChangeArrowheads="1"/>
            </p:cNvSpPr>
            <p:nvPr/>
          </p:nvSpPr>
          <p:spPr bwMode="auto">
            <a:xfrm>
              <a:off x="2157" y="2377"/>
              <a:ext cx="214" cy="1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28" name="Rectangle 132"/>
            <p:cNvSpPr>
              <a:spLocks noChangeArrowheads="1"/>
            </p:cNvSpPr>
            <p:nvPr/>
          </p:nvSpPr>
          <p:spPr bwMode="auto">
            <a:xfrm>
              <a:off x="2155" y="2392"/>
              <a:ext cx="204" cy="1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>
                  <a:solidFill>
                    <a:srgbClr val="000000"/>
                  </a:solidFill>
                </a:rPr>
                <a:t>false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529" name="Rectangle 134"/>
            <p:cNvSpPr>
              <a:spLocks noChangeArrowheads="1"/>
            </p:cNvSpPr>
            <p:nvPr/>
          </p:nvSpPr>
          <p:spPr bwMode="auto">
            <a:xfrm>
              <a:off x="1803" y="2378"/>
              <a:ext cx="263" cy="1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30" name="Rectangle 135"/>
            <p:cNvSpPr>
              <a:spLocks noChangeArrowheads="1"/>
            </p:cNvSpPr>
            <p:nvPr/>
          </p:nvSpPr>
          <p:spPr bwMode="auto">
            <a:xfrm>
              <a:off x="1803" y="2377"/>
              <a:ext cx="193" cy="1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31" name="Rectangle 136"/>
            <p:cNvSpPr>
              <a:spLocks noChangeArrowheads="1"/>
            </p:cNvSpPr>
            <p:nvPr/>
          </p:nvSpPr>
          <p:spPr bwMode="auto">
            <a:xfrm>
              <a:off x="1802" y="2396"/>
              <a:ext cx="164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>
                  <a:solidFill>
                    <a:srgbClr val="000000"/>
                  </a:solidFill>
                </a:rPr>
                <a:t>true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532" name="Rectangle 137"/>
            <p:cNvSpPr>
              <a:spLocks noChangeArrowheads="1"/>
            </p:cNvSpPr>
            <p:nvPr/>
          </p:nvSpPr>
          <p:spPr bwMode="auto">
            <a:xfrm>
              <a:off x="1367" y="2378"/>
              <a:ext cx="315" cy="1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33" name="Rectangle 138"/>
            <p:cNvSpPr>
              <a:spLocks noChangeArrowheads="1"/>
            </p:cNvSpPr>
            <p:nvPr/>
          </p:nvSpPr>
          <p:spPr bwMode="auto">
            <a:xfrm>
              <a:off x="1367" y="2377"/>
              <a:ext cx="215" cy="1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34" name="Rectangle 139"/>
            <p:cNvSpPr>
              <a:spLocks noChangeArrowheads="1"/>
            </p:cNvSpPr>
            <p:nvPr/>
          </p:nvSpPr>
          <p:spPr bwMode="auto">
            <a:xfrm>
              <a:off x="1367" y="2392"/>
              <a:ext cx="215" cy="1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eaLnBrk="0" hangingPunct="0"/>
              <a:r>
                <a:rPr lang="en-GB" sz="1100">
                  <a:solidFill>
                    <a:srgbClr val="000000"/>
                  </a:solidFill>
                </a:rPr>
                <a:t>false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535" name="Rectangle 141"/>
            <p:cNvSpPr>
              <a:spLocks noChangeArrowheads="1"/>
            </p:cNvSpPr>
            <p:nvPr/>
          </p:nvSpPr>
          <p:spPr bwMode="auto">
            <a:xfrm>
              <a:off x="1044" y="2388"/>
              <a:ext cx="264" cy="1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36" name="Rectangle 142"/>
            <p:cNvSpPr>
              <a:spLocks noChangeArrowheads="1"/>
            </p:cNvSpPr>
            <p:nvPr/>
          </p:nvSpPr>
          <p:spPr bwMode="auto">
            <a:xfrm>
              <a:off x="1044" y="2388"/>
              <a:ext cx="194" cy="1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37" name="Rectangle 143"/>
            <p:cNvSpPr>
              <a:spLocks noChangeArrowheads="1"/>
            </p:cNvSpPr>
            <p:nvPr/>
          </p:nvSpPr>
          <p:spPr bwMode="auto">
            <a:xfrm>
              <a:off x="1043" y="2406"/>
              <a:ext cx="164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>
                  <a:solidFill>
                    <a:srgbClr val="000000"/>
                  </a:solidFill>
                </a:rPr>
                <a:t>true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538" name="Rectangle 144"/>
            <p:cNvSpPr>
              <a:spLocks noChangeArrowheads="1"/>
            </p:cNvSpPr>
            <p:nvPr/>
          </p:nvSpPr>
          <p:spPr bwMode="auto">
            <a:xfrm>
              <a:off x="812" y="1716"/>
              <a:ext cx="374" cy="1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39" name="Rectangle 145"/>
            <p:cNvSpPr>
              <a:spLocks noChangeArrowheads="1"/>
            </p:cNvSpPr>
            <p:nvPr/>
          </p:nvSpPr>
          <p:spPr bwMode="auto">
            <a:xfrm>
              <a:off x="812" y="1716"/>
              <a:ext cx="284" cy="1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40" name="Rectangle 146"/>
            <p:cNvSpPr>
              <a:spLocks noChangeArrowheads="1"/>
            </p:cNvSpPr>
            <p:nvPr/>
          </p:nvSpPr>
          <p:spPr bwMode="auto">
            <a:xfrm>
              <a:off x="811" y="1734"/>
              <a:ext cx="249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>
                  <a:solidFill>
                    <a:srgbClr val="000000"/>
                  </a:solidFill>
                </a:rPr>
                <a:t>o’cast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541" name="Rectangle 147"/>
            <p:cNvSpPr>
              <a:spLocks noChangeArrowheads="1"/>
            </p:cNvSpPr>
            <p:nvPr/>
          </p:nvSpPr>
          <p:spPr bwMode="auto">
            <a:xfrm>
              <a:off x="1246" y="1716"/>
              <a:ext cx="244" cy="1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42" name="Rectangle 148"/>
            <p:cNvSpPr>
              <a:spLocks noChangeArrowheads="1"/>
            </p:cNvSpPr>
            <p:nvPr/>
          </p:nvSpPr>
          <p:spPr bwMode="auto">
            <a:xfrm>
              <a:off x="1246" y="1716"/>
              <a:ext cx="194" cy="1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43" name="Rectangle 149"/>
            <p:cNvSpPr>
              <a:spLocks noChangeArrowheads="1"/>
            </p:cNvSpPr>
            <p:nvPr/>
          </p:nvSpPr>
          <p:spPr bwMode="auto">
            <a:xfrm>
              <a:off x="1246" y="1734"/>
              <a:ext cx="159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>
                  <a:solidFill>
                    <a:srgbClr val="000000"/>
                  </a:solidFill>
                </a:rPr>
                <a:t>rain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544" name="Rectangle 150"/>
            <p:cNvSpPr>
              <a:spLocks noChangeArrowheads="1"/>
            </p:cNvSpPr>
            <p:nvPr/>
          </p:nvSpPr>
          <p:spPr bwMode="auto">
            <a:xfrm>
              <a:off x="376" y="1716"/>
              <a:ext cx="365" cy="1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45" name="Rectangle 151"/>
            <p:cNvSpPr>
              <a:spLocks noChangeArrowheads="1"/>
            </p:cNvSpPr>
            <p:nvPr/>
          </p:nvSpPr>
          <p:spPr bwMode="auto">
            <a:xfrm>
              <a:off x="376" y="1716"/>
              <a:ext cx="285" cy="1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46" name="Rectangle 152"/>
            <p:cNvSpPr>
              <a:spLocks noChangeArrowheads="1"/>
            </p:cNvSpPr>
            <p:nvPr/>
          </p:nvSpPr>
          <p:spPr bwMode="auto">
            <a:xfrm>
              <a:off x="375" y="1734"/>
              <a:ext cx="255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>
                  <a:solidFill>
                    <a:srgbClr val="000000"/>
                  </a:solidFill>
                </a:rPr>
                <a:t>sunny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547" name="Rectangle 153"/>
            <p:cNvSpPr>
              <a:spLocks noChangeArrowheads="1"/>
            </p:cNvSpPr>
            <p:nvPr/>
          </p:nvSpPr>
          <p:spPr bwMode="auto">
            <a:xfrm>
              <a:off x="1115" y="2639"/>
              <a:ext cx="144" cy="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48" name="Rectangle 154"/>
            <p:cNvSpPr>
              <a:spLocks noChangeArrowheads="1"/>
            </p:cNvSpPr>
            <p:nvPr/>
          </p:nvSpPr>
          <p:spPr bwMode="auto">
            <a:xfrm>
              <a:off x="1114" y="2661"/>
              <a:ext cx="69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 b="1">
                  <a:solidFill>
                    <a:srgbClr val="000000"/>
                  </a:solidFill>
                </a:rPr>
                <a:t>N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549" name="Rectangle 155"/>
            <p:cNvSpPr>
              <a:spLocks noChangeArrowheads="1"/>
            </p:cNvSpPr>
            <p:nvPr/>
          </p:nvSpPr>
          <p:spPr bwMode="auto">
            <a:xfrm>
              <a:off x="2299" y="2629"/>
              <a:ext cx="143" cy="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50" name="Rectangle 156"/>
            <p:cNvSpPr>
              <a:spLocks noChangeArrowheads="1"/>
            </p:cNvSpPr>
            <p:nvPr/>
          </p:nvSpPr>
          <p:spPr bwMode="auto">
            <a:xfrm>
              <a:off x="2297" y="2652"/>
              <a:ext cx="70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 b="1">
                  <a:solidFill>
                    <a:srgbClr val="000000"/>
                  </a:solidFill>
                </a:rPr>
                <a:t>N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551" name="Rectangle 157"/>
            <p:cNvSpPr>
              <a:spLocks noChangeArrowheads="1"/>
            </p:cNvSpPr>
            <p:nvPr/>
          </p:nvSpPr>
          <p:spPr bwMode="auto">
            <a:xfrm>
              <a:off x="2612" y="3150"/>
              <a:ext cx="143" cy="1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52" name="Rectangle 158"/>
            <p:cNvSpPr>
              <a:spLocks noChangeArrowheads="1"/>
            </p:cNvSpPr>
            <p:nvPr/>
          </p:nvSpPr>
          <p:spPr bwMode="auto">
            <a:xfrm>
              <a:off x="2612" y="3174"/>
              <a:ext cx="69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 b="1">
                  <a:solidFill>
                    <a:srgbClr val="000000"/>
                  </a:solidFill>
                </a:rPr>
                <a:t>N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553" name="Rectangle 159"/>
            <p:cNvSpPr>
              <a:spLocks noChangeArrowheads="1"/>
            </p:cNvSpPr>
            <p:nvPr/>
          </p:nvSpPr>
          <p:spPr bwMode="auto">
            <a:xfrm>
              <a:off x="3816" y="3160"/>
              <a:ext cx="143" cy="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54" name="Rectangle 160"/>
            <p:cNvSpPr>
              <a:spLocks noChangeArrowheads="1"/>
            </p:cNvSpPr>
            <p:nvPr/>
          </p:nvSpPr>
          <p:spPr bwMode="auto">
            <a:xfrm>
              <a:off x="3815" y="3183"/>
              <a:ext cx="69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 b="1">
                  <a:solidFill>
                    <a:srgbClr val="000000"/>
                  </a:solidFill>
                </a:rPr>
                <a:t>N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555" name="Rectangle 161"/>
            <p:cNvSpPr>
              <a:spLocks noChangeArrowheads="1"/>
            </p:cNvSpPr>
            <p:nvPr/>
          </p:nvSpPr>
          <p:spPr bwMode="auto">
            <a:xfrm>
              <a:off x="1832" y="2618"/>
              <a:ext cx="124" cy="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56" name="Rectangle 162"/>
            <p:cNvSpPr>
              <a:spLocks noChangeArrowheads="1"/>
            </p:cNvSpPr>
            <p:nvPr/>
          </p:nvSpPr>
          <p:spPr bwMode="auto">
            <a:xfrm>
              <a:off x="1832" y="2641"/>
              <a:ext cx="64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 b="1">
                  <a:solidFill>
                    <a:srgbClr val="000000"/>
                  </a:solidFill>
                </a:rPr>
                <a:t>P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557" name="Rectangle 163"/>
            <p:cNvSpPr>
              <a:spLocks noChangeArrowheads="1"/>
            </p:cNvSpPr>
            <p:nvPr/>
          </p:nvSpPr>
          <p:spPr bwMode="auto">
            <a:xfrm>
              <a:off x="1500" y="2629"/>
              <a:ext cx="122" cy="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58" name="Rectangle 164"/>
            <p:cNvSpPr>
              <a:spLocks noChangeArrowheads="1"/>
            </p:cNvSpPr>
            <p:nvPr/>
          </p:nvSpPr>
          <p:spPr bwMode="auto">
            <a:xfrm>
              <a:off x="1513" y="2629"/>
              <a:ext cx="64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 b="1">
                  <a:solidFill>
                    <a:srgbClr val="000000"/>
                  </a:solidFill>
                </a:rPr>
                <a:t>P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559" name="Rectangle 165"/>
            <p:cNvSpPr>
              <a:spLocks noChangeArrowheads="1"/>
            </p:cNvSpPr>
            <p:nvPr/>
          </p:nvSpPr>
          <p:spPr bwMode="auto">
            <a:xfrm>
              <a:off x="872" y="1986"/>
              <a:ext cx="124" cy="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60" name="Rectangle 166"/>
            <p:cNvSpPr>
              <a:spLocks noChangeArrowheads="1"/>
            </p:cNvSpPr>
            <p:nvPr/>
          </p:nvSpPr>
          <p:spPr bwMode="auto">
            <a:xfrm>
              <a:off x="872" y="2010"/>
              <a:ext cx="64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 b="1">
                  <a:solidFill>
                    <a:srgbClr val="000000"/>
                  </a:solidFill>
                </a:rPr>
                <a:t>P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561" name="Rectangle 167"/>
            <p:cNvSpPr>
              <a:spLocks noChangeArrowheads="1"/>
            </p:cNvSpPr>
            <p:nvPr/>
          </p:nvSpPr>
          <p:spPr bwMode="auto">
            <a:xfrm>
              <a:off x="417" y="1986"/>
              <a:ext cx="122" cy="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62" name="Rectangle 168"/>
            <p:cNvSpPr>
              <a:spLocks noChangeArrowheads="1"/>
            </p:cNvSpPr>
            <p:nvPr/>
          </p:nvSpPr>
          <p:spPr bwMode="auto">
            <a:xfrm>
              <a:off x="417" y="2010"/>
              <a:ext cx="63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 b="1">
                  <a:solidFill>
                    <a:srgbClr val="000000"/>
                  </a:solidFill>
                </a:rPr>
                <a:t>P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563" name="Rectangle 169"/>
            <p:cNvSpPr>
              <a:spLocks noChangeArrowheads="1"/>
            </p:cNvSpPr>
            <p:nvPr/>
          </p:nvSpPr>
          <p:spPr bwMode="auto">
            <a:xfrm>
              <a:off x="2591" y="1977"/>
              <a:ext cx="124" cy="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64" name="Rectangle 170"/>
            <p:cNvSpPr>
              <a:spLocks noChangeArrowheads="1"/>
            </p:cNvSpPr>
            <p:nvPr/>
          </p:nvSpPr>
          <p:spPr bwMode="auto">
            <a:xfrm>
              <a:off x="2591" y="2000"/>
              <a:ext cx="64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 b="1">
                  <a:solidFill>
                    <a:srgbClr val="000000"/>
                  </a:solidFill>
                </a:rPr>
                <a:t>P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565" name="Rectangle 171"/>
            <p:cNvSpPr>
              <a:spLocks noChangeArrowheads="1"/>
            </p:cNvSpPr>
            <p:nvPr/>
          </p:nvSpPr>
          <p:spPr bwMode="auto">
            <a:xfrm>
              <a:off x="3572" y="2598"/>
              <a:ext cx="124" cy="1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66" name="Rectangle 172"/>
            <p:cNvSpPr>
              <a:spLocks noChangeArrowheads="1"/>
            </p:cNvSpPr>
            <p:nvPr/>
          </p:nvSpPr>
          <p:spPr bwMode="auto">
            <a:xfrm>
              <a:off x="3572" y="2622"/>
              <a:ext cx="64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 b="1">
                  <a:solidFill>
                    <a:srgbClr val="000000"/>
                  </a:solidFill>
                </a:rPr>
                <a:t>P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567" name="Rectangle 173"/>
            <p:cNvSpPr>
              <a:spLocks noChangeArrowheads="1"/>
            </p:cNvSpPr>
            <p:nvPr/>
          </p:nvSpPr>
          <p:spPr bwMode="auto">
            <a:xfrm>
              <a:off x="3199" y="3160"/>
              <a:ext cx="123" cy="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68" name="Rectangle 174"/>
            <p:cNvSpPr>
              <a:spLocks noChangeArrowheads="1"/>
            </p:cNvSpPr>
            <p:nvPr/>
          </p:nvSpPr>
          <p:spPr bwMode="auto">
            <a:xfrm>
              <a:off x="3136" y="3183"/>
              <a:ext cx="64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 b="1">
                  <a:solidFill>
                    <a:srgbClr val="000000"/>
                  </a:solidFill>
                </a:rPr>
                <a:t>P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569" name="Rectangle 175"/>
            <p:cNvSpPr>
              <a:spLocks noChangeArrowheads="1"/>
            </p:cNvSpPr>
            <p:nvPr/>
          </p:nvSpPr>
          <p:spPr bwMode="auto">
            <a:xfrm>
              <a:off x="4281" y="3150"/>
              <a:ext cx="122" cy="1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70" name="Rectangle 176"/>
            <p:cNvSpPr>
              <a:spLocks noChangeArrowheads="1"/>
            </p:cNvSpPr>
            <p:nvPr/>
          </p:nvSpPr>
          <p:spPr bwMode="auto">
            <a:xfrm>
              <a:off x="4281" y="3174"/>
              <a:ext cx="64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 b="1">
                  <a:solidFill>
                    <a:srgbClr val="000000"/>
                  </a:solidFill>
                </a:rPr>
                <a:t>P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571" name="Rectangle 177"/>
            <p:cNvSpPr>
              <a:spLocks noChangeArrowheads="1"/>
            </p:cNvSpPr>
            <p:nvPr/>
          </p:nvSpPr>
          <p:spPr bwMode="auto">
            <a:xfrm>
              <a:off x="5151" y="2608"/>
              <a:ext cx="122" cy="1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72" name="Rectangle 178"/>
            <p:cNvSpPr>
              <a:spLocks noChangeArrowheads="1"/>
            </p:cNvSpPr>
            <p:nvPr/>
          </p:nvSpPr>
          <p:spPr bwMode="auto">
            <a:xfrm>
              <a:off x="5151" y="2631"/>
              <a:ext cx="64" cy="1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 b="1">
                  <a:solidFill>
                    <a:srgbClr val="000000"/>
                  </a:solidFill>
                </a:rPr>
                <a:t>P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573" name="Freeform 179"/>
            <p:cNvSpPr>
              <a:spLocks/>
            </p:cNvSpPr>
            <p:nvPr/>
          </p:nvSpPr>
          <p:spPr bwMode="auto">
            <a:xfrm>
              <a:off x="4719" y="3163"/>
              <a:ext cx="166" cy="175"/>
            </a:xfrm>
            <a:custGeom>
              <a:avLst/>
              <a:gdLst>
                <a:gd name="T0" fmla="*/ 166 w 166"/>
                <a:gd name="T1" fmla="*/ 14 h 175"/>
                <a:gd name="T2" fmla="*/ 152 w 166"/>
                <a:gd name="T3" fmla="*/ 0 h 175"/>
                <a:gd name="T4" fmla="*/ 0 w 166"/>
                <a:gd name="T5" fmla="*/ 160 h 175"/>
                <a:gd name="T6" fmla="*/ 15 w 166"/>
                <a:gd name="T7" fmla="*/ 175 h 175"/>
                <a:gd name="T8" fmla="*/ 166 w 166"/>
                <a:gd name="T9" fmla="*/ 14 h 17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6"/>
                <a:gd name="T16" fmla="*/ 0 h 175"/>
                <a:gd name="T17" fmla="*/ 166 w 166"/>
                <a:gd name="T18" fmla="*/ 175 h 17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6" h="175">
                  <a:moveTo>
                    <a:pt x="166" y="14"/>
                  </a:moveTo>
                  <a:lnTo>
                    <a:pt x="152" y="0"/>
                  </a:lnTo>
                  <a:lnTo>
                    <a:pt x="0" y="160"/>
                  </a:lnTo>
                  <a:lnTo>
                    <a:pt x="15" y="175"/>
                  </a:lnTo>
                  <a:lnTo>
                    <a:pt x="166" y="14"/>
                  </a:lnTo>
                  <a:close/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74" name="Line 180"/>
            <p:cNvSpPr>
              <a:spLocks noChangeShapeType="1"/>
            </p:cNvSpPr>
            <p:nvPr/>
          </p:nvSpPr>
          <p:spPr bwMode="auto">
            <a:xfrm flipH="1">
              <a:off x="4728" y="3168"/>
              <a:ext cx="168" cy="14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7575" name="Rectangle 9"/>
            <p:cNvSpPr>
              <a:spLocks noChangeArrowheads="1"/>
            </p:cNvSpPr>
            <p:nvPr/>
          </p:nvSpPr>
          <p:spPr bwMode="auto">
            <a:xfrm>
              <a:off x="796" y="1339"/>
              <a:ext cx="689" cy="212"/>
            </a:xfrm>
            <a:prstGeom prst="rect">
              <a:avLst/>
            </a:prstGeom>
            <a:noFill/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76" name="Rectangle 11"/>
            <p:cNvSpPr>
              <a:spLocks noChangeArrowheads="1"/>
            </p:cNvSpPr>
            <p:nvPr/>
          </p:nvSpPr>
          <p:spPr bwMode="auto">
            <a:xfrm>
              <a:off x="992" y="1397"/>
              <a:ext cx="344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 b="1">
                  <a:solidFill>
                    <a:srgbClr val="000000"/>
                  </a:solidFill>
                </a:rPr>
                <a:t>outlook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577" name="Rectangle 12"/>
            <p:cNvSpPr>
              <a:spLocks noChangeArrowheads="1"/>
            </p:cNvSpPr>
            <p:nvPr/>
          </p:nvSpPr>
          <p:spPr bwMode="auto">
            <a:xfrm>
              <a:off x="2253" y="1339"/>
              <a:ext cx="709" cy="212"/>
            </a:xfrm>
            <a:prstGeom prst="rect">
              <a:avLst/>
            </a:prstGeom>
            <a:noFill/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78" name="Rectangle 14"/>
            <p:cNvSpPr>
              <a:spLocks noChangeArrowheads="1"/>
            </p:cNvSpPr>
            <p:nvPr/>
          </p:nvSpPr>
          <p:spPr bwMode="auto">
            <a:xfrm>
              <a:off x="2467" y="1397"/>
              <a:ext cx="345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 b="1" dirty="0">
                  <a:solidFill>
                    <a:srgbClr val="000000"/>
                  </a:solidFill>
                </a:rPr>
                <a:t>outlook</a:t>
              </a:r>
              <a:endParaRPr lang="en-GB" sz="1100" dirty="0">
                <a:latin typeface="Times New Roman" pitchFamily="18" charset="0"/>
              </a:endParaRPr>
            </a:p>
          </p:txBody>
        </p:sp>
        <p:sp>
          <p:nvSpPr>
            <p:cNvPr id="17579" name="Rectangle 15"/>
            <p:cNvSpPr>
              <a:spLocks noChangeArrowheads="1"/>
            </p:cNvSpPr>
            <p:nvPr/>
          </p:nvSpPr>
          <p:spPr bwMode="auto">
            <a:xfrm>
              <a:off x="3892" y="1339"/>
              <a:ext cx="618" cy="212"/>
            </a:xfrm>
            <a:prstGeom prst="rect">
              <a:avLst/>
            </a:prstGeom>
            <a:noFill/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80" name="Rectangle 17"/>
            <p:cNvSpPr>
              <a:spLocks noChangeArrowheads="1"/>
            </p:cNvSpPr>
            <p:nvPr/>
          </p:nvSpPr>
          <p:spPr bwMode="auto">
            <a:xfrm>
              <a:off x="4089" y="1397"/>
              <a:ext cx="270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 b="1" dirty="0">
                  <a:solidFill>
                    <a:srgbClr val="000000"/>
                  </a:solidFill>
                </a:rPr>
                <a:t>windy</a:t>
              </a:r>
              <a:endParaRPr lang="en-GB" sz="1100" dirty="0">
                <a:latin typeface="Times New Roman" pitchFamily="18" charset="0"/>
              </a:endParaRPr>
            </a:p>
          </p:txBody>
        </p:sp>
        <p:sp>
          <p:nvSpPr>
            <p:cNvPr id="17581" name="Rectangle 27"/>
            <p:cNvSpPr>
              <a:spLocks noChangeArrowheads="1"/>
            </p:cNvSpPr>
            <p:nvPr/>
          </p:nvSpPr>
          <p:spPr bwMode="auto">
            <a:xfrm>
              <a:off x="2910" y="1951"/>
              <a:ext cx="670" cy="212"/>
            </a:xfrm>
            <a:prstGeom prst="rect">
              <a:avLst/>
            </a:prstGeom>
            <a:noFill/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82" name="Rectangle 29"/>
            <p:cNvSpPr>
              <a:spLocks noChangeArrowheads="1"/>
            </p:cNvSpPr>
            <p:nvPr/>
          </p:nvSpPr>
          <p:spPr bwMode="auto">
            <a:xfrm>
              <a:off x="3057" y="1990"/>
              <a:ext cx="397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 b="1" dirty="0">
                  <a:solidFill>
                    <a:srgbClr val="000000"/>
                  </a:solidFill>
                </a:rPr>
                <a:t>humidity</a:t>
              </a:r>
              <a:endParaRPr lang="en-GB" sz="1100" dirty="0">
                <a:latin typeface="Times New Roman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02470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6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285750" indent="-285750">
              <a:lnSpc>
                <a:spcPct val="90000"/>
              </a:lnSpc>
            </a:pPr>
            <a:r>
              <a:rPr lang="en-GB" sz="2800" dirty="0"/>
              <a:t>What to Evaluate?</a:t>
            </a:r>
          </a:p>
          <a:p>
            <a:pPr marL="666750" lvl="1" indent="-393700">
              <a:lnSpc>
                <a:spcPct val="90000"/>
              </a:lnSpc>
            </a:pPr>
            <a:r>
              <a:rPr lang="en-GB" sz="2400" dirty="0"/>
              <a:t>Accuracy is measured in terms of error rate</a:t>
            </a:r>
          </a:p>
          <a:p>
            <a:pPr marL="666750" lvl="1" indent="-393700">
              <a:lnSpc>
                <a:spcPct val="90000"/>
              </a:lnSpc>
            </a:pPr>
            <a:r>
              <a:rPr lang="en-GB" sz="2400" dirty="0"/>
              <a:t>Details of errors are shown in a confusion matrix.</a:t>
            </a:r>
          </a:p>
        </p:txBody>
      </p:sp>
      <p:sp>
        <p:nvSpPr>
          <p:cNvPr id="10245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83464"/>
            <a:ext cx="8229600" cy="697264"/>
          </a:xfrm>
        </p:spPr>
        <p:txBody>
          <a:bodyPr>
            <a:normAutofit/>
          </a:bodyPr>
          <a:lstStyle/>
          <a:p>
            <a:r>
              <a:rPr lang="en-GB" sz="3600" dirty="0"/>
              <a:t>Evaluating Tree Accuracy</a:t>
            </a:r>
          </a:p>
        </p:txBody>
      </p:sp>
      <p:sp>
        <p:nvSpPr>
          <p:cNvPr id="10247" name="Rectangle 4"/>
          <p:cNvSpPr>
            <a:spLocks noChangeArrowheads="1"/>
          </p:cNvSpPr>
          <p:nvPr/>
        </p:nvSpPr>
        <p:spPr bwMode="auto">
          <a:xfrm>
            <a:off x="3729038" y="32242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GB"/>
          </a:p>
        </p:txBody>
      </p:sp>
      <p:sp>
        <p:nvSpPr>
          <p:cNvPr id="10248" name="Rectangle 5"/>
          <p:cNvSpPr>
            <a:spLocks noChangeArrowheads="1"/>
          </p:cNvSpPr>
          <p:nvPr/>
        </p:nvSpPr>
        <p:spPr bwMode="auto">
          <a:xfrm>
            <a:off x="2952750" y="32242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GB"/>
          </a:p>
        </p:txBody>
      </p:sp>
      <p:sp>
        <p:nvSpPr>
          <p:cNvPr id="10249" name="Rectangle 6"/>
          <p:cNvSpPr>
            <a:spLocks noChangeArrowheads="1"/>
          </p:cNvSpPr>
          <p:nvPr/>
        </p:nvSpPr>
        <p:spPr bwMode="auto">
          <a:xfrm>
            <a:off x="4114800" y="3314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GB"/>
          </a:p>
        </p:txBody>
      </p:sp>
      <p:sp>
        <p:nvSpPr>
          <p:cNvPr id="10250" name="Rectangle 9"/>
          <p:cNvSpPr>
            <a:spLocks noChangeArrowheads="1"/>
          </p:cNvSpPr>
          <p:nvPr/>
        </p:nvSpPr>
        <p:spPr bwMode="auto">
          <a:xfrm>
            <a:off x="3962400" y="32242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GB"/>
          </a:p>
        </p:txBody>
      </p:sp>
      <p:graphicFrame>
        <p:nvGraphicFramePr>
          <p:cNvPr id="10242" name="Object 2"/>
          <p:cNvGraphicFramePr>
            <a:graphicFrameLocks noChangeAspect="1"/>
          </p:cNvGraphicFramePr>
          <p:nvPr/>
        </p:nvGraphicFramePr>
        <p:xfrm>
          <a:off x="2124075" y="3933825"/>
          <a:ext cx="3851275" cy="1101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2" imgW="3762436" imgH="1009552" progId="Excel.Sheet.8">
                  <p:embed/>
                </p:oleObj>
              </mc:Choice>
              <mc:Fallback>
                <p:oleObj name="Worksheet" r:id="rId2" imgW="3762436" imgH="1009552" progId="Excel.Sheet.8">
                  <p:embed/>
                  <p:pic>
                    <p:nvPicPr>
                      <p:cNvPr id="10242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24075" y="3933825"/>
                        <a:ext cx="3851275" cy="1101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3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45011095"/>
              </p:ext>
            </p:extLst>
          </p:nvPr>
        </p:nvGraphicFramePr>
        <p:xfrm>
          <a:off x="1979613" y="2636838"/>
          <a:ext cx="4348162" cy="1069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4" imgW="4248258" imgH="981222" progId="Excel.Sheet.8">
                  <p:embed/>
                </p:oleObj>
              </mc:Choice>
              <mc:Fallback>
                <p:oleObj name="Worksheet" r:id="rId4" imgW="4248258" imgH="981222" progId="Excel.Sheet.8">
                  <p:embed/>
                  <p:pic>
                    <p:nvPicPr>
                      <p:cNvPr id="10243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79613" y="2636838"/>
                        <a:ext cx="4348162" cy="1069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51" name="TextBox 12"/>
          <p:cNvSpPr txBox="1">
            <a:spLocks noChangeArrowheads="1"/>
          </p:cNvSpPr>
          <p:nvPr/>
        </p:nvSpPr>
        <p:spPr bwMode="auto">
          <a:xfrm>
            <a:off x="1187450" y="3860800"/>
            <a:ext cx="15843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2000" b="1">
                <a:latin typeface="Arial Narrow" pitchFamily="34" charset="0"/>
              </a:rPr>
              <a:t>e.g.</a:t>
            </a:r>
          </a:p>
        </p:txBody>
      </p:sp>
      <p:sp>
        <p:nvSpPr>
          <p:cNvPr id="10252" name="TextBox 13"/>
          <p:cNvSpPr txBox="1">
            <a:spLocks noChangeArrowheads="1"/>
          </p:cNvSpPr>
          <p:nvPr/>
        </p:nvSpPr>
        <p:spPr bwMode="auto">
          <a:xfrm>
            <a:off x="900113" y="5272088"/>
            <a:ext cx="2871787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273050" indent="-273050">
              <a:buFont typeface="Arial" pitchFamily="34" charset="0"/>
              <a:buChar char="̶"/>
            </a:pPr>
            <a:r>
              <a:rPr lang="en-GB" sz="2400"/>
              <a:t>Overall error rate:</a:t>
            </a:r>
          </a:p>
        </p:txBody>
      </p:sp>
      <p:graphicFrame>
        <p:nvGraphicFramePr>
          <p:cNvPr id="10244" name="Object 4"/>
          <p:cNvGraphicFramePr>
            <a:graphicFrameLocks noChangeAspect="1"/>
          </p:cNvGraphicFramePr>
          <p:nvPr/>
        </p:nvGraphicFramePr>
        <p:xfrm>
          <a:off x="3924300" y="5300663"/>
          <a:ext cx="3743325" cy="663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2247840" imgH="393480" progId="Equation.3">
                  <p:embed/>
                </p:oleObj>
              </mc:Choice>
              <mc:Fallback>
                <p:oleObj name="Equation" r:id="rId6" imgW="2247840" imgH="393480" progId="Equation.3">
                  <p:embed/>
                  <p:pic>
                    <p:nvPicPr>
                      <p:cNvPr id="10244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24300" y="5300663"/>
                        <a:ext cx="3743325" cy="663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17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9701431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777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85750" indent="-285750">
              <a:lnSpc>
                <a:spcPct val="90000"/>
              </a:lnSpc>
            </a:pPr>
            <a:r>
              <a:rPr lang="en-GB" sz="2800" dirty="0"/>
              <a:t>Strengths</a:t>
            </a:r>
          </a:p>
          <a:p>
            <a:pPr marL="900684" lvl="2" indent="-342900">
              <a:lnSpc>
                <a:spcPct val="90000"/>
              </a:lnSpc>
            </a:pPr>
            <a:r>
              <a:rPr lang="en-GB" dirty="0"/>
              <a:t>Capability of generating understandable rules</a:t>
            </a:r>
          </a:p>
          <a:p>
            <a:pPr marL="881126" lvl="2" indent="-342900">
              <a:lnSpc>
                <a:spcPct val="90000"/>
              </a:lnSpc>
              <a:spcBef>
                <a:spcPts val="600"/>
              </a:spcBef>
            </a:pPr>
            <a:r>
              <a:rPr lang="en-GB" dirty="0"/>
              <a:t>Efficiency in classifying unseen data</a:t>
            </a:r>
          </a:p>
          <a:p>
            <a:pPr marL="881126" lvl="2" indent="-342900">
              <a:lnSpc>
                <a:spcPct val="90000"/>
              </a:lnSpc>
              <a:spcBef>
                <a:spcPts val="600"/>
              </a:spcBef>
            </a:pPr>
            <a:r>
              <a:rPr lang="en-GB" dirty="0"/>
              <a:t>Ability to handle categorical and continuous attributes</a:t>
            </a:r>
          </a:p>
          <a:p>
            <a:pPr marL="881126" lvl="2" indent="-342900">
              <a:lnSpc>
                <a:spcPct val="90000"/>
              </a:lnSpc>
              <a:spcBef>
                <a:spcPts val="600"/>
              </a:spcBef>
            </a:pPr>
            <a:r>
              <a:rPr lang="en-GB" dirty="0"/>
              <a:t>Ability to indicate the most important attribute for classification</a:t>
            </a:r>
          </a:p>
          <a:p>
            <a:pPr marL="273050" lvl="1" indent="0">
              <a:lnSpc>
                <a:spcPct val="90000"/>
              </a:lnSpc>
              <a:spcBef>
                <a:spcPts val="600"/>
              </a:spcBef>
              <a:buNone/>
            </a:pPr>
            <a:endParaRPr lang="en-GB" sz="2400" dirty="0"/>
          </a:p>
          <a:p>
            <a:pPr marL="285750" indent="-285750">
              <a:lnSpc>
                <a:spcPct val="90000"/>
              </a:lnSpc>
            </a:pPr>
            <a:r>
              <a:rPr lang="en-GB" dirty="0"/>
              <a:t>Weaknesses</a:t>
            </a:r>
          </a:p>
          <a:p>
            <a:pPr marL="881126" lvl="2" indent="-342900">
              <a:lnSpc>
                <a:spcPct val="90000"/>
              </a:lnSpc>
              <a:spcBef>
                <a:spcPts val="600"/>
              </a:spcBef>
            </a:pPr>
            <a:r>
              <a:rPr lang="en-GB" dirty="0"/>
              <a:t>Error rate increases as the training set contains a small</a:t>
            </a:r>
            <a:r>
              <a:rPr lang="en-GB" dirty="0">
                <a:sym typeface="Webdings" pitchFamily="18" charset="2"/>
              </a:rPr>
              <a:t> </a:t>
            </a:r>
            <a:r>
              <a:rPr lang="en-GB" dirty="0"/>
              <a:t>number of instances of a large variety of classes</a:t>
            </a:r>
          </a:p>
          <a:p>
            <a:pPr marL="881126" lvl="2" indent="-342900">
              <a:lnSpc>
                <a:spcPct val="90000"/>
              </a:lnSpc>
              <a:spcBef>
                <a:spcPts val="600"/>
              </a:spcBef>
            </a:pPr>
            <a:r>
              <a:rPr lang="en-GB" dirty="0"/>
              <a:t>The computationally expensive to build</a:t>
            </a:r>
          </a:p>
          <a:p>
            <a:pPr marL="881126" lvl="2" indent="-342900">
              <a:lnSpc>
                <a:spcPct val="90000"/>
              </a:lnSpc>
              <a:spcBef>
                <a:spcPts val="600"/>
              </a:spcBef>
            </a:pPr>
            <a:r>
              <a:rPr lang="en-GB" dirty="0"/>
              <a:t>Single attribute splitting results in class boxes in rectangular shapes.</a:t>
            </a:r>
          </a:p>
        </p:txBody>
      </p:sp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83464"/>
            <a:ext cx="8229600" cy="697264"/>
          </a:xfrm>
        </p:spPr>
        <p:txBody>
          <a:bodyPr>
            <a:normAutofit/>
          </a:bodyPr>
          <a:lstStyle/>
          <a:p>
            <a:r>
              <a:rPr lang="en-GB" sz="3600" dirty="0"/>
              <a:t>Strengths and Weaknesses</a:t>
            </a:r>
          </a:p>
        </p:txBody>
      </p:sp>
      <p:sp>
        <p:nvSpPr>
          <p:cNvPr id="40964" name="Rectangle 4"/>
          <p:cNvSpPr>
            <a:spLocks noChangeArrowheads="1"/>
          </p:cNvSpPr>
          <p:nvPr/>
        </p:nvSpPr>
        <p:spPr bwMode="auto">
          <a:xfrm>
            <a:off x="3729038" y="32242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GB"/>
          </a:p>
        </p:txBody>
      </p:sp>
      <p:sp>
        <p:nvSpPr>
          <p:cNvPr id="40965" name="Rectangle 5"/>
          <p:cNvSpPr>
            <a:spLocks noChangeArrowheads="1"/>
          </p:cNvSpPr>
          <p:nvPr/>
        </p:nvSpPr>
        <p:spPr bwMode="auto">
          <a:xfrm>
            <a:off x="2952750" y="32242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GB"/>
          </a:p>
        </p:txBody>
      </p:sp>
      <p:sp>
        <p:nvSpPr>
          <p:cNvPr id="40966" name="Rectangle 6"/>
          <p:cNvSpPr>
            <a:spLocks noChangeArrowheads="1"/>
          </p:cNvSpPr>
          <p:nvPr/>
        </p:nvSpPr>
        <p:spPr bwMode="auto">
          <a:xfrm>
            <a:off x="4114800" y="3314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GB"/>
          </a:p>
        </p:txBody>
      </p:sp>
      <p:sp>
        <p:nvSpPr>
          <p:cNvPr id="40967" name="Rectangle 7"/>
          <p:cNvSpPr>
            <a:spLocks noChangeArrowheads="1"/>
          </p:cNvSpPr>
          <p:nvPr/>
        </p:nvSpPr>
        <p:spPr bwMode="auto">
          <a:xfrm>
            <a:off x="3962400" y="32242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695278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61" name="Rectangle 14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85750" indent="-285750"/>
            <a:r>
              <a:rPr lang="en-GB" sz="2800" dirty="0"/>
              <a:t>Key Stages</a:t>
            </a:r>
          </a:p>
          <a:p>
            <a:pPr marL="857250" lvl="1" indent="-381000">
              <a:spcBef>
                <a:spcPts val="400"/>
              </a:spcBef>
            </a:pPr>
            <a:r>
              <a:rPr lang="en-GB" sz="2400" dirty="0"/>
              <a:t>Selection of class attribute</a:t>
            </a:r>
          </a:p>
          <a:p>
            <a:pPr marL="857250" lvl="1" indent="-381000">
              <a:spcBef>
                <a:spcPts val="400"/>
              </a:spcBef>
            </a:pPr>
            <a:r>
              <a:rPr lang="en-GB" sz="2400" dirty="0"/>
              <a:t>Inclusion of descriptive attributes (manual selection of attributes to be used not recommended)</a:t>
            </a:r>
          </a:p>
          <a:p>
            <a:pPr marL="857250" lvl="1" indent="-381000">
              <a:spcBef>
                <a:spcPts val="400"/>
              </a:spcBef>
            </a:pPr>
            <a:r>
              <a:rPr lang="en-GB" sz="2400" dirty="0"/>
              <a:t>Ensuring sufficient coverage of all classes and all descriptive values</a:t>
            </a:r>
          </a:p>
          <a:p>
            <a:pPr marL="857250" lvl="1" indent="-381000">
              <a:spcBef>
                <a:spcPts val="400"/>
              </a:spcBef>
            </a:pPr>
            <a:r>
              <a:rPr lang="en-GB" sz="2400" dirty="0"/>
              <a:t>Data transformation, if necessary, to suit the solution</a:t>
            </a:r>
          </a:p>
          <a:p>
            <a:pPr marL="857250" lvl="1" indent="-381000">
              <a:spcBef>
                <a:spcPts val="400"/>
              </a:spcBef>
            </a:pPr>
            <a:r>
              <a:rPr lang="en-GB" sz="2400" dirty="0"/>
              <a:t>Using a suitable test option</a:t>
            </a:r>
          </a:p>
          <a:p>
            <a:pPr marL="857250" lvl="1" indent="-381000">
              <a:spcBef>
                <a:spcPts val="400"/>
              </a:spcBef>
            </a:pPr>
            <a:r>
              <a:rPr lang="en-GB" sz="2400" dirty="0"/>
              <a:t>Setting solution parameters (minimum number of leaf node examples, pruned or </a:t>
            </a:r>
            <a:r>
              <a:rPr lang="en-GB" sz="2400" dirty="0" err="1"/>
              <a:t>unpruned</a:t>
            </a:r>
            <a:r>
              <a:rPr lang="en-GB" sz="2400" dirty="0"/>
              <a:t>)</a:t>
            </a:r>
          </a:p>
          <a:p>
            <a:pPr marL="857250" lvl="1" indent="-381000">
              <a:spcBef>
                <a:spcPts val="400"/>
              </a:spcBef>
            </a:pPr>
            <a:r>
              <a:rPr lang="en-GB" sz="2400" dirty="0"/>
              <a:t>Evaluating model accuracy (confusion matrix details)</a:t>
            </a:r>
          </a:p>
        </p:txBody>
      </p:sp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83464"/>
            <a:ext cx="8229600" cy="697264"/>
          </a:xfrm>
        </p:spPr>
        <p:txBody>
          <a:bodyPr>
            <a:normAutofit/>
          </a:bodyPr>
          <a:lstStyle/>
          <a:p>
            <a:r>
              <a:rPr lang="en-GB" sz="3600" dirty="0"/>
              <a:t>Decision Tree Induction in Practice</a:t>
            </a:r>
          </a:p>
        </p:txBody>
      </p:sp>
      <p:sp>
        <p:nvSpPr>
          <p:cNvPr id="45059" name="Rectangle 4"/>
          <p:cNvSpPr>
            <a:spLocks noChangeArrowheads="1"/>
          </p:cNvSpPr>
          <p:nvPr/>
        </p:nvSpPr>
        <p:spPr bwMode="auto">
          <a:xfrm>
            <a:off x="3824288" y="324326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GB"/>
          </a:p>
        </p:txBody>
      </p:sp>
      <p:sp>
        <p:nvSpPr>
          <p:cNvPr id="45060" name="Rectangle 5"/>
          <p:cNvSpPr>
            <a:spLocks noChangeArrowheads="1"/>
          </p:cNvSpPr>
          <p:nvPr/>
        </p:nvSpPr>
        <p:spPr bwMode="auto">
          <a:xfrm>
            <a:off x="3833813" y="324326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036085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5286412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It is very easy to turn a decision tree into a set of unambiguous rules</a:t>
            </a:r>
          </a:p>
          <a:p>
            <a:r>
              <a:rPr lang="en-GB" dirty="0"/>
              <a:t>The </a:t>
            </a:r>
            <a:r>
              <a:rPr lang="en-GB" i="1" dirty="0"/>
              <a:t>antecedent</a:t>
            </a:r>
            <a:r>
              <a:rPr lang="en-GB" dirty="0"/>
              <a:t> of a rule is a series of tests similar to the tests at the nodes of a decision tree</a:t>
            </a:r>
          </a:p>
          <a:p>
            <a:r>
              <a:rPr lang="en-GB" dirty="0"/>
              <a:t>The </a:t>
            </a:r>
            <a:r>
              <a:rPr lang="en-GB" i="1" dirty="0"/>
              <a:t>consequent</a:t>
            </a:r>
            <a:r>
              <a:rPr lang="en-GB" dirty="0"/>
              <a:t> of a rule is the class or classes that apply to instances covered by that rule</a:t>
            </a:r>
          </a:p>
          <a:p>
            <a:pPr lvl="1"/>
            <a:r>
              <a:rPr lang="en-GB" dirty="0"/>
              <a:t>This may be a probability function, not just a single class</a:t>
            </a:r>
          </a:p>
          <a:p>
            <a:r>
              <a:rPr lang="en-GB" dirty="0"/>
              <a:t>Generally all antecedents are </a:t>
            </a:r>
            <a:r>
              <a:rPr lang="en-GB" dirty="0" err="1"/>
              <a:t>ANDed</a:t>
            </a:r>
            <a:r>
              <a:rPr lang="en-GB" dirty="0"/>
              <a:t> together so that all tests must succeed if the rule is to fire</a:t>
            </a:r>
          </a:p>
          <a:p>
            <a:r>
              <a:rPr lang="en-GB" dirty="0"/>
              <a:t>Sometimes antecedents can be </a:t>
            </a:r>
            <a:r>
              <a:rPr lang="en-GB" dirty="0" err="1"/>
              <a:t>ORed</a:t>
            </a:r>
            <a:r>
              <a:rPr lang="en-GB" dirty="0"/>
              <a:t> together, although this can cause problems</a:t>
            </a:r>
          </a:p>
          <a:p>
            <a:r>
              <a:rPr lang="en-GB" dirty="0"/>
              <a:t>Rules generated from decision trees can be needlessly complex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23</a:t>
            </a:fld>
            <a:endParaRPr lang="en-GB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Rules</a:t>
            </a:r>
          </a:p>
        </p:txBody>
      </p:sp>
    </p:spTree>
    <p:extLst>
      <p:ext uri="{BB962C8B-B14F-4D97-AF65-F5344CB8AC3E}">
        <p14:creationId xmlns:p14="http://schemas.microsoft.com/office/powerpoint/2010/main" val="311540953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Content Placeholder 60"/>
          <p:cNvSpPr>
            <a:spLocks noGrp="1"/>
          </p:cNvSpPr>
          <p:nvPr>
            <p:ph sz="half" idx="2"/>
          </p:nvPr>
        </p:nvSpPr>
        <p:spPr>
          <a:xfrm>
            <a:off x="4286248" y="1481328"/>
            <a:ext cx="4714908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GB" sz="2000" dirty="0"/>
              <a:t>If (Outlook=sunny)</a:t>
            </a:r>
          </a:p>
          <a:p>
            <a:pPr>
              <a:buNone/>
            </a:pPr>
            <a:r>
              <a:rPr lang="en-GB" sz="2000" dirty="0"/>
              <a:t>{ </a:t>
            </a:r>
          </a:p>
          <a:p>
            <a:pPr>
              <a:buNone/>
            </a:pPr>
            <a:r>
              <a:rPr lang="en-GB" sz="2000" dirty="0"/>
              <a:t>	if (Humidity=high) Play=N </a:t>
            </a:r>
          </a:p>
          <a:p>
            <a:pPr>
              <a:buNone/>
            </a:pPr>
            <a:r>
              <a:rPr lang="en-GB" sz="2000" dirty="0"/>
              <a:t>	else Play=P</a:t>
            </a:r>
          </a:p>
          <a:p>
            <a:pPr>
              <a:buNone/>
            </a:pPr>
            <a:r>
              <a:rPr lang="en-GB" sz="2000" dirty="0"/>
              <a:t>}</a:t>
            </a:r>
          </a:p>
          <a:p>
            <a:pPr>
              <a:buNone/>
            </a:pPr>
            <a:r>
              <a:rPr lang="en-GB" sz="2000" dirty="0"/>
              <a:t>Else if (Outlook=rain)</a:t>
            </a:r>
          </a:p>
          <a:p>
            <a:pPr>
              <a:buNone/>
            </a:pPr>
            <a:r>
              <a:rPr lang="en-GB" sz="2000" dirty="0"/>
              <a:t>{ </a:t>
            </a:r>
          </a:p>
          <a:p>
            <a:pPr>
              <a:buNone/>
            </a:pPr>
            <a:r>
              <a:rPr lang="en-GB" sz="2000" dirty="0"/>
              <a:t>	if (Windy=true) play=N </a:t>
            </a:r>
          </a:p>
          <a:p>
            <a:pPr>
              <a:buNone/>
            </a:pPr>
            <a:r>
              <a:rPr lang="en-GB" sz="2000" dirty="0"/>
              <a:t>	else Play=P</a:t>
            </a:r>
          </a:p>
          <a:p>
            <a:pPr>
              <a:buNone/>
            </a:pPr>
            <a:r>
              <a:rPr lang="en-GB" sz="2000" dirty="0"/>
              <a:t>}</a:t>
            </a:r>
          </a:p>
          <a:p>
            <a:pPr>
              <a:buNone/>
            </a:pPr>
            <a:r>
              <a:rPr lang="en-GB" sz="2000" dirty="0"/>
              <a:t>Else Play=P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60648"/>
            <a:ext cx="8229600" cy="720080"/>
          </a:xfrm>
        </p:spPr>
        <p:txBody>
          <a:bodyPr>
            <a:normAutofit/>
          </a:bodyPr>
          <a:lstStyle/>
          <a:p>
            <a:r>
              <a:rPr lang="en-GB" sz="3600" dirty="0"/>
              <a:t>Decision Tree -&gt; Rules</a:t>
            </a:r>
          </a:p>
        </p:txBody>
      </p:sp>
      <p:grpSp>
        <p:nvGrpSpPr>
          <p:cNvPr id="2" name="Group 59"/>
          <p:cNvGrpSpPr>
            <a:grpSpLocks/>
          </p:cNvGrpSpPr>
          <p:nvPr/>
        </p:nvGrpSpPr>
        <p:grpSpPr bwMode="auto">
          <a:xfrm>
            <a:off x="357158" y="2616207"/>
            <a:ext cx="3741738" cy="1812925"/>
            <a:chOff x="3120" y="1690"/>
            <a:chExt cx="2357" cy="1142"/>
          </a:xfrm>
        </p:grpSpPr>
        <p:sp>
          <p:nvSpPr>
            <p:cNvPr id="1041" name="Line 10"/>
            <p:cNvSpPr>
              <a:spLocks noChangeShapeType="1"/>
            </p:cNvSpPr>
            <p:nvPr/>
          </p:nvSpPr>
          <p:spPr bwMode="auto">
            <a:xfrm>
              <a:off x="3744" y="2410"/>
              <a:ext cx="288" cy="288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/>
            <a:lstStyle/>
            <a:p>
              <a:endParaRPr lang="en-GB"/>
            </a:p>
          </p:txBody>
        </p:sp>
        <p:sp>
          <p:nvSpPr>
            <p:cNvPr id="1042" name="Line 11"/>
            <p:cNvSpPr>
              <a:spLocks noChangeShapeType="1"/>
            </p:cNvSpPr>
            <p:nvPr/>
          </p:nvSpPr>
          <p:spPr bwMode="auto">
            <a:xfrm flipH="1">
              <a:off x="3264" y="2410"/>
              <a:ext cx="384" cy="288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/>
            <a:lstStyle/>
            <a:p>
              <a:endParaRPr lang="en-GB"/>
            </a:p>
          </p:txBody>
        </p:sp>
        <p:sp>
          <p:nvSpPr>
            <p:cNvPr id="1043" name="Rectangle 12"/>
            <p:cNvSpPr>
              <a:spLocks noChangeArrowheads="1"/>
            </p:cNvSpPr>
            <p:nvPr/>
          </p:nvSpPr>
          <p:spPr bwMode="auto">
            <a:xfrm>
              <a:off x="4080" y="1690"/>
              <a:ext cx="577" cy="220"/>
            </a:xfrm>
            <a:prstGeom prst="rect">
              <a:avLst/>
            </a:prstGeom>
            <a:noFill/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44" name="Rectangle 13"/>
            <p:cNvSpPr>
              <a:spLocks noChangeArrowheads="1"/>
            </p:cNvSpPr>
            <p:nvPr/>
          </p:nvSpPr>
          <p:spPr bwMode="auto">
            <a:xfrm>
              <a:off x="4144" y="1786"/>
              <a:ext cx="483" cy="1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45" name="Rectangle 14"/>
            <p:cNvSpPr>
              <a:spLocks noChangeArrowheads="1"/>
            </p:cNvSpPr>
            <p:nvPr/>
          </p:nvSpPr>
          <p:spPr bwMode="auto">
            <a:xfrm>
              <a:off x="4176" y="1738"/>
              <a:ext cx="395" cy="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300" b="1">
                  <a:solidFill>
                    <a:srgbClr val="000000"/>
                  </a:solidFill>
                  <a:latin typeface="Helvetica" pitchFamily="34" charset="0"/>
                </a:rPr>
                <a:t>Outlook</a:t>
              </a:r>
              <a:endParaRPr lang="en-GB">
                <a:latin typeface="Times New Roman" pitchFamily="18" charset="0"/>
              </a:endParaRPr>
            </a:p>
          </p:txBody>
        </p:sp>
        <p:sp>
          <p:nvSpPr>
            <p:cNvPr id="1046" name="Line 15"/>
            <p:cNvSpPr>
              <a:spLocks noChangeShapeType="1"/>
            </p:cNvSpPr>
            <p:nvPr/>
          </p:nvSpPr>
          <p:spPr bwMode="auto">
            <a:xfrm flipH="1">
              <a:off x="3734" y="1909"/>
              <a:ext cx="426" cy="30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47" name="Line 16"/>
            <p:cNvSpPr>
              <a:spLocks noChangeShapeType="1"/>
            </p:cNvSpPr>
            <p:nvPr/>
          </p:nvSpPr>
          <p:spPr bwMode="auto">
            <a:xfrm>
              <a:off x="4373" y="1909"/>
              <a:ext cx="1" cy="25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48" name="Line 17"/>
            <p:cNvSpPr>
              <a:spLocks noChangeShapeType="1"/>
            </p:cNvSpPr>
            <p:nvPr/>
          </p:nvSpPr>
          <p:spPr bwMode="auto">
            <a:xfrm>
              <a:off x="4586" y="1909"/>
              <a:ext cx="404" cy="29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49" name="Oval 18"/>
            <p:cNvSpPr>
              <a:spLocks noChangeArrowheads="1"/>
            </p:cNvSpPr>
            <p:nvPr/>
          </p:nvSpPr>
          <p:spPr bwMode="auto">
            <a:xfrm>
              <a:off x="4251" y="2182"/>
              <a:ext cx="254" cy="124"/>
            </a:xfrm>
            <a:prstGeom prst="ellips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50" name="Rectangle 19"/>
            <p:cNvSpPr>
              <a:spLocks noChangeArrowheads="1"/>
            </p:cNvSpPr>
            <p:nvPr/>
          </p:nvSpPr>
          <p:spPr bwMode="auto">
            <a:xfrm>
              <a:off x="4358" y="2202"/>
              <a:ext cx="111" cy="1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51" name="Rectangle 20"/>
            <p:cNvSpPr>
              <a:spLocks noChangeArrowheads="1"/>
            </p:cNvSpPr>
            <p:nvPr/>
          </p:nvSpPr>
          <p:spPr bwMode="auto">
            <a:xfrm>
              <a:off x="4358" y="2201"/>
              <a:ext cx="6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200" b="1" dirty="0">
                  <a:solidFill>
                    <a:srgbClr val="000000"/>
                  </a:solidFill>
                  <a:latin typeface="Helvetica" pitchFamily="34" charset="0"/>
                </a:rPr>
                <a:t>P</a:t>
              </a:r>
              <a:endParaRPr lang="en-GB" dirty="0">
                <a:latin typeface="Times New Roman" pitchFamily="18" charset="0"/>
              </a:endParaRPr>
            </a:p>
          </p:txBody>
        </p:sp>
        <p:sp>
          <p:nvSpPr>
            <p:cNvPr id="1052" name="Rectangle 21"/>
            <p:cNvSpPr>
              <a:spLocks noChangeArrowheads="1"/>
            </p:cNvSpPr>
            <p:nvPr/>
          </p:nvSpPr>
          <p:spPr bwMode="auto">
            <a:xfrm>
              <a:off x="3781" y="2025"/>
              <a:ext cx="261" cy="1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53" name="Rectangle 22"/>
            <p:cNvSpPr>
              <a:spLocks noChangeArrowheads="1"/>
            </p:cNvSpPr>
            <p:nvPr/>
          </p:nvSpPr>
          <p:spPr bwMode="auto">
            <a:xfrm>
              <a:off x="3781" y="2017"/>
              <a:ext cx="285" cy="1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54" name="Rectangle 23"/>
            <p:cNvSpPr>
              <a:spLocks noChangeArrowheads="1"/>
            </p:cNvSpPr>
            <p:nvPr/>
          </p:nvSpPr>
          <p:spPr bwMode="auto">
            <a:xfrm>
              <a:off x="3648" y="1959"/>
              <a:ext cx="255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200">
                  <a:solidFill>
                    <a:srgbClr val="000000"/>
                  </a:solidFill>
                  <a:latin typeface="Helvetica" pitchFamily="34" charset="0"/>
                </a:rPr>
                <a:t>sunny</a:t>
              </a:r>
              <a:endParaRPr lang="en-GB">
                <a:latin typeface="Times New Roman" pitchFamily="18" charset="0"/>
              </a:endParaRPr>
            </a:p>
          </p:txBody>
        </p:sp>
        <p:sp>
          <p:nvSpPr>
            <p:cNvPr id="1055" name="Rectangle 24"/>
            <p:cNvSpPr>
              <a:spLocks noChangeArrowheads="1"/>
            </p:cNvSpPr>
            <p:nvPr/>
          </p:nvSpPr>
          <p:spPr bwMode="auto">
            <a:xfrm>
              <a:off x="4215" y="2025"/>
              <a:ext cx="371" cy="1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56" name="Rectangle 25"/>
            <p:cNvSpPr>
              <a:spLocks noChangeArrowheads="1"/>
            </p:cNvSpPr>
            <p:nvPr/>
          </p:nvSpPr>
          <p:spPr bwMode="auto">
            <a:xfrm>
              <a:off x="4215" y="2017"/>
              <a:ext cx="388" cy="1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57" name="Rectangle 26"/>
            <p:cNvSpPr>
              <a:spLocks noChangeArrowheads="1"/>
            </p:cNvSpPr>
            <p:nvPr/>
          </p:nvSpPr>
          <p:spPr bwMode="auto">
            <a:xfrm>
              <a:off x="4152" y="1978"/>
              <a:ext cx="430" cy="116"/>
            </a:xfrm>
            <a:prstGeom prst="rect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algn="ctr" eaLnBrk="0" hangingPunct="0"/>
              <a:r>
                <a:rPr lang="en-GB" sz="1200" dirty="0">
                  <a:solidFill>
                    <a:schemeClr val="bg1"/>
                  </a:solidFill>
                  <a:latin typeface="Helvetica" pitchFamily="34" charset="0"/>
                </a:rPr>
                <a:t>overcast</a:t>
              </a:r>
              <a:endParaRPr lang="en-GB" dirty="0">
                <a:solidFill>
                  <a:schemeClr val="bg1"/>
                </a:solidFill>
                <a:latin typeface="Times New Roman" pitchFamily="18" charset="0"/>
              </a:endParaRPr>
            </a:p>
          </p:txBody>
        </p:sp>
        <p:sp>
          <p:nvSpPr>
            <p:cNvPr id="1058" name="Rectangle 27"/>
            <p:cNvSpPr>
              <a:spLocks noChangeArrowheads="1"/>
            </p:cNvSpPr>
            <p:nvPr/>
          </p:nvSpPr>
          <p:spPr bwMode="auto">
            <a:xfrm>
              <a:off x="4745" y="2025"/>
              <a:ext cx="165" cy="1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59" name="Rectangle 28"/>
            <p:cNvSpPr>
              <a:spLocks noChangeArrowheads="1"/>
            </p:cNvSpPr>
            <p:nvPr/>
          </p:nvSpPr>
          <p:spPr bwMode="auto">
            <a:xfrm>
              <a:off x="4745" y="2017"/>
              <a:ext cx="199" cy="1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60" name="Rectangle 29"/>
            <p:cNvSpPr>
              <a:spLocks noChangeArrowheads="1"/>
            </p:cNvSpPr>
            <p:nvPr/>
          </p:nvSpPr>
          <p:spPr bwMode="auto">
            <a:xfrm>
              <a:off x="4881" y="1978"/>
              <a:ext cx="15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200">
                  <a:solidFill>
                    <a:srgbClr val="000000"/>
                  </a:solidFill>
                  <a:latin typeface="Helvetica" pitchFamily="34" charset="0"/>
                </a:rPr>
                <a:t>rain</a:t>
              </a:r>
              <a:endParaRPr lang="en-GB">
                <a:latin typeface="Times New Roman" pitchFamily="18" charset="0"/>
              </a:endParaRPr>
            </a:p>
          </p:txBody>
        </p:sp>
        <p:grpSp>
          <p:nvGrpSpPr>
            <p:cNvPr id="3" name="Group 31"/>
            <p:cNvGrpSpPr>
              <a:grpSpLocks/>
            </p:cNvGrpSpPr>
            <p:nvPr/>
          </p:nvGrpSpPr>
          <p:grpSpPr bwMode="auto">
            <a:xfrm>
              <a:off x="3408" y="2218"/>
              <a:ext cx="577" cy="220"/>
              <a:chOff x="3504" y="2400"/>
              <a:chExt cx="577" cy="220"/>
            </a:xfrm>
          </p:grpSpPr>
          <p:sp>
            <p:nvSpPr>
              <p:cNvPr id="1082" name="Rectangle 32"/>
              <p:cNvSpPr>
                <a:spLocks noChangeArrowheads="1"/>
              </p:cNvSpPr>
              <p:nvPr/>
            </p:nvSpPr>
            <p:spPr bwMode="auto">
              <a:xfrm>
                <a:off x="3504" y="2400"/>
                <a:ext cx="577" cy="220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83" name="Rectangle 33"/>
              <p:cNvSpPr>
                <a:spLocks noChangeArrowheads="1"/>
              </p:cNvSpPr>
              <p:nvPr/>
            </p:nvSpPr>
            <p:spPr bwMode="auto">
              <a:xfrm>
                <a:off x="3552" y="2448"/>
                <a:ext cx="450" cy="126"/>
              </a:xfrm>
              <a:prstGeom prst="rect">
                <a:avLst/>
              </a:prstGeom>
              <a:solidFill>
                <a:schemeClr val="tx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GB" sz="1300" b="1" dirty="0">
                    <a:solidFill>
                      <a:schemeClr val="bg1"/>
                    </a:solidFill>
                    <a:latin typeface="Helvetica" pitchFamily="34" charset="0"/>
                  </a:rPr>
                  <a:t>Humidity</a:t>
                </a:r>
                <a:endParaRPr lang="en-GB" dirty="0">
                  <a:solidFill>
                    <a:schemeClr val="bg1"/>
                  </a:solidFill>
                  <a:latin typeface="Times New Roman" pitchFamily="18" charset="0"/>
                </a:endParaRPr>
              </a:p>
            </p:txBody>
          </p:sp>
        </p:grpSp>
        <p:grpSp>
          <p:nvGrpSpPr>
            <p:cNvPr id="4" name="Group 34"/>
            <p:cNvGrpSpPr>
              <a:grpSpLocks/>
            </p:cNvGrpSpPr>
            <p:nvPr/>
          </p:nvGrpSpPr>
          <p:grpSpPr bwMode="auto">
            <a:xfrm>
              <a:off x="3120" y="2698"/>
              <a:ext cx="254" cy="134"/>
              <a:chOff x="3216" y="2448"/>
              <a:chExt cx="254" cy="134"/>
            </a:xfrm>
          </p:grpSpPr>
          <p:sp>
            <p:nvSpPr>
              <p:cNvPr id="1080" name="Oval 35"/>
              <p:cNvSpPr>
                <a:spLocks noChangeArrowheads="1"/>
              </p:cNvSpPr>
              <p:nvPr/>
            </p:nvSpPr>
            <p:spPr bwMode="auto">
              <a:xfrm>
                <a:off x="3216" y="2448"/>
                <a:ext cx="254" cy="124"/>
              </a:xfrm>
              <a:prstGeom prst="ellips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81" name="Rectangle 36"/>
              <p:cNvSpPr>
                <a:spLocks noChangeArrowheads="1"/>
              </p:cNvSpPr>
              <p:nvPr/>
            </p:nvSpPr>
            <p:spPr bwMode="auto">
              <a:xfrm>
                <a:off x="3323" y="2467"/>
                <a:ext cx="69" cy="11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GB" sz="1200" b="1">
                    <a:solidFill>
                      <a:srgbClr val="000000"/>
                    </a:solidFill>
                    <a:latin typeface="Helvetica" pitchFamily="34" charset="0"/>
                  </a:rPr>
                  <a:t>N</a:t>
                </a:r>
                <a:endParaRPr lang="en-GB">
                  <a:latin typeface="Times New Roman" pitchFamily="18" charset="0"/>
                </a:endParaRPr>
              </a:p>
            </p:txBody>
          </p:sp>
        </p:grpSp>
        <p:grpSp>
          <p:nvGrpSpPr>
            <p:cNvPr id="5" name="Group 37"/>
            <p:cNvGrpSpPr>
              <a:grpSpLocks/>
            </p:cNvGrpSpPr>
            <p:nvPr/>
          </p:nvGrpSpPr>
          <p:grpSpPr bwMode="auto">
            <a:xfrm>
              <a:off x="3936" y="2698"/>
              <a:ext cx="240" cy="134"/>
              <a:chOff x="3216" y="2448"/>
              <a:chExt cx="254" cy="134"/>
            </a:xfrm>
          </p:grpSpPr>
          <p:sp>
            <p:nvSpPr>
              <p:cNvPr id="1078" name="Oval 38"/>
              <p:cNvSpPr>
                <a:spLocks noChangeArrowheads="1"/>
              </p:cNvSpPr>
              <p:nvPr/>
            </p:nvSpPr>
            <p:spPr bwMode="auto">
              <a:xfrm>
                <a:off x="3216" y="2448"/>
                <a:ext cx="254" cy="124"/>
              </a:xfrm>
              <a:prstGeom prst="ellips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79" name="Rectangle 39"/>
              <p:cNvSpPr>
                <a:spLocks noChangeArrowheads="1"/>
              </p:cNvSpPr>
              <p:nvPr/>
            </p:nvSpPr>
            <p:spPr bwMode="auto">
              <a:xfrm>
                <a:off x="3323" y="2467"/>
                <a:ext cx="68" cy="11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GB" sz="1200" b="1">
                    <a:solidFill>
                      <a:srgbClr val="000000"/>
                    </a:solidFill>
                    <a:latin typeface="Helvetica" pitchFamily="34" charset="0"/>
                  </a:rPr>
                  <a:t>P</a:t>
                </a:r>
                <a:endParaRPr lang="en-GB">
                  <a:latin typeface="Times New Roman" pitchFamily="18" charset="0"/>
                </a:endParaRPr>
              </a:p>
            </p:txBody>
          </p:sp>
        </p:grpSp>
        <p:sp>
          <p:nvSpPr>
            <p:cNvPr id="1064" name="Rectangle 40"/>
            <p:cNvSpPr>
              <a:spLocks noChangeArrowheads="1"/>
            </p:cNvSpPr>
            <p:nvPr/>
          </p:nvSpPr>
          <p:spPr bwMode="auto">
            <a:xfrm>
              <a:off x="3180" y="2506"/>
              <a:ext cx="180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200">
                  <a:solidFill>
                    <a:srgbClr val="000000"/>
                  </a:solidFill>
                  <a:latin typeface="Helvetica" pitchFamily="34" charset="0"/>
                </a:rPr>
                <a:t>high</a:t>
              </a:r>
              <a:endParaRPr lang="en-GB">
                <a:latin typeface="Times New Roman" pitchFamily="18" charset="0"/>
              </a:endParaRPr>
            </a:p>
          </p:txBody>
        </p:sp>
        <p:sp>
          <p:nvSpPr>
            <p:cNvPr id="1065" name="Rectangle 41"/>
            <p:cNvSpPr>
              <a:spLocks noChangeArrowheads="1"/>
            </p:cNvSpPr>
            <p:nvPr/>
          </p:nvSpPr>
          <p:spPr bwMode="auto">
            <a:xfrm>
              <a:off x="3978" y="2506"/>
              <a:ext cx="29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200">
                  <a:solidFill>
                    <a:srgbClr val="000000"/>
                  </a:solidFill>
                  <a:latin typeface="Helvetica" pitchFamily="34" charset="0"/>
                </a:rPr>
                <a:t>normal</a:t>
              </a:r>
              <a:endParaRPr lang="en-GB">
                <a:latin typeface="Times New Roman" pitchFamily="18" charset="0"/>
              </a:endParaRPr>
            </a:p>
          </p:txBody>
        </p:sp>
        <p:sp>
          <p:nvSpPr>
            <p:cNvPr id="1066" name="Line 46"/>
            <p:cNvSpPr>
              <a:spLocks noChangeShapeType="1"/>
            </p:cNvSpPr>
            <p:nvPr/>
          </p:nvSpPr>
          <p:spPr bwMode="auto">
            <a:xfrm>
              <a:off x="5040" y="2400"/>
              <a:ext cx="288" cy="288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/>
            <a:lstStyle/>
            <a:p>
              <a:endParaRPr lang="en-GB"/>
            </a:p>
          </p:txBody>
        </p:sp>
        <p:sp>
          <p:nvSpPr>
            <p:cNvPr id="1067" name="Line 47"/>
            <p:cNvSpPr>
              <a:spLocks noChangeShapeType="1"/>
            </p:cNvSpPr>
            <p:nvPr/>
          </p:nvSpPr>
          <p:spPr bwMode="auto">
            <a:xfrm flipH="1">
              <a:off x="4560" y="2400"/>
              <a:ext cx="384" cy="288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/>
            <a:lstStyle/>
            <a:p>
              <a:endParaRPr lang="en-GB"/>
            </a:p>
          </p:txBody>
        </p:sp>
        <p:sp>
          <p:nvSpPr>
            <p:cNvPr id="1068" name="Rectangle 49"/>
            <p:cNvSpPr>
              <a:spLocks noChangeArrowheads="1"/>
            </p:cNvSpPr>
            <p:nvPr/>
          </p:nvSpPr>
          <p:spPr bwMode="auto">
            <a:xfrm>
              <a:off x="4704" y="2208"/>
              <a:ext cx="577" cy="220"/>
            </a:xfrm>
            <a:prstGeom prst="rect">
              <a:avLst/>
            </a:prstGeom>
            <a:solidFill>
              <a:schemeClr val="tx1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69" name="Rectangle 50"/>
            <p:cNvSpPr>
              <a:spLocks noChangeArrowheads="1"/>
            </p:cNvSpPr>
            <p:nvPr/>
          </p:nvSpPr>
          <p:spPr bwMode="auto">
            <a:xfrm>
              <a:off x="4826" y="2256"/>
              <a:ext cx="315" cy="126"/>
            </a:xfrm>
            <a:prstGeom prst="rect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300" b="1" dirty="0">
                  <a:solidFill>
                    <a:schemeClr val="bg1"/>
                  </a:solidFill>
                  <a:latin typeface="Helvetica" pitchFamily="34" charset="0"/>
                </a:rPr>
                <a:t>Windy</a:t>
              </a:r>
              <a:endParaRPr lang="en-GB" dirty="0">
                <a:solidFill>
                  <a:schemeClr val="bg1"/>
                </a:solidFill>
                <a:latin typeface="Times New Roman" pitchFamily="18" charset="0"/>
              </a:endParaRPr>
            </a:p>
          </p:txBody>
        </p:sp>
        <p:grpSp>
          <p:nvGrpSpPr>
            <p:cNvPr id="6" name="Group 51"/>
            <p:cNvGrpSpPr>
              <a:grpSpLocks/>
            </p:cNvGrpSpPr>
            <p:nvPr/>
          </p:nvGrpSpPr>
          <p:grpSpPr bwMode="auto">
            <a:xfrm>
              <a:off x="4416" y="2688"/>
              <a:ext cx="254" cy="134"/>
              <a:chOff x="3216" y="2448"/>
              <a:chExt cx="254" cy="134"/>
            </a:xfrm>
          </p:grpSpPr>
          <p:sp>
            <p:nvSpPr>
              <p:cNvPr id="1076" name="Oval 52"/>
              <p:cNvSpPr>
                <a:spLocks noChangeArrowheads="1"/>
              </p:cNvSpPr>
              <p:nvPr/>
            </p:nvSpPr>
            <p:spPr bwMode="auto">
              <a:xfrm>
                <a:off x="3216" y="2448"/>
                <a:ext cx="254" cy="124"/>
              </a:xfrm>
              <a:prstGeom prst="ellips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77" name="Rectangle 53"/>
              <p:cNvSpPr>
                <a:spLocks noChangeArrowheads="1"/>
              </p:cNvSpPr>
              <p:nvPr/>
            </p:nvSpPr>
            <p:spPr bwMode="auto">
              <a:xfrm>
                <a:off x="3323" y="2467"/>
                <a:ext cx="69" cy="11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GB" sz="1200" b="1" dirty="0">
                    <a:solidFill>
                      <a:srgbClr val="000000"/>
                    </a:solidFill>
                    <a:latin typeface="Helvetica" pitchFamily="34" charset="0"/>
                  </a:rPr>
                  <a:t>N</a:t>
                </a:r>
                <a:endParaRPr lang="en-GB" dirty="0">
                  <a:latin typeface="Times New Roman" pitchFamily="18" charset="0"/>
                </a:endParaRPr>
              </a:p>
            </p:txBody>
          </p:sp>
        </p:grpSp>
        <p:grpSp>
          <p:nvGrpSpPr>
            <p:cNvPr id="7" name="Group 54"/>
            <p:cNvGrpSpPr>
              <a:grpSpLocks/>
            </p:cNvGrpSpPr>
            <p:nvPr/>
          </p:nvGrpSpPr>
          <p:grpSpPr bwMode="auto">
            <a:xfrm>
              <a:off x="5232" y="2688"/>
              <a:ext cx="240" cy="134"/>
              <a:chOff x="3216" y="2448"/>
              <a:chExt cx="254" cy="134"/>
            </a:xfrm>
          </p:grpSpPr>
          <p:sp>
            <p:nvSpPr>
              <p:cNvPr id="1074" name="Oval 55"/>
              <p:cNvSpPr>
                <a:spLocks noChangeArrowheads="1"/>
              </p:cNvSpPr>
              <p:nvPr/>
            </p:nvSpPr>
            <p:spPr bwMode="auto">
              <a:xfrm>
                <a:off x="3216" y="2448"/>
                <a:ext cx="254" cy="124"/>
              </a:xfrm>
              <a:prstGeom prst="ellips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75" name="Rectangle 56"/>
              <p:cNvSpPr>
                <a:spLocks noChangeArrowheads="1"/>
              </p:cNvSpPr>
              <p:nvPr/>
            </p:nvSpPr>
            <p:spPr bwMode="auto">
              <a:xfrm>
                <a:off x="3323" y="2467"/>
                <a:ext cx="68" cy="11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GB" sz="1200" b="1">
                    <a:solidFill>
                      <a:srgbClr val="000000"/>
                    </a:solidFill>
                    <a:latin typeface="Helvetica" pitchFamily="34" charset="0"/>
                  </a:rPr>
                  <a:t>P</a:t>
                </a:r>
                <a:endParaRPr lang="en-GB">
                  <a:latin typeface="Times New Roman" pitchFamily="18" charset="0"/>
                </a:endParaRPr>
              </a:p>
            </p:txBody>
          </p:sp>
        </p:grpSp>
        <p:sp>
          <p:nvSpPr>
            <p:cNvPr id="1072" name="Rectangle 57"/>
            <p:cNvSpPr>
              <a:spLocks noChangeArrowheads="1"/>
            </p:cNvSpPr>
            <p:nvPr/>
          </p:nvSpPr>
          <p:spPr bwMode="auto">
            <a:xfrm>
              <a:off x="4476" y="2496"/>
              <a:ext cx="165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200" dirty="0">
                  <a:solidFill>
                    <a:srgbClr val="000000"/>
                  </a:solidFill>
                  <a:latin typeface="Helvetica" pitchFamily="34" charset="0"/>
                </a:rPr>
                <a:t>true</a:t>
              </a:r>
              <a:endParaRPr lang="en-GB" dirty="0">
                <a:latin typeface="Times New Roman" pitchFamily="18" charset="0"/>
              </a:endParaRPr>
            </a:p>
          </p:txBody>
        </p:sp>
        <p:sp>
          <p:nvSpPr>
            <p:cNvPr id="1073" name="Rectangle 58"/>
            <p:cNvSpPr>
              <a:spLocks noChangeArrowheads="1"/>
            </p:cNvSpPr>
            <p:nvPr/>
          </p:nvSpPr>
          <p:spPr bwMode="auto">
            <a:xfrm>
              <a:off x="5274" y="2496"/>
              <a:ext cx="203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200">
                  <a:solidFill>
                    <a:srgbClr val="000000"/>
                  </a:solidFill>
                  <a:latin typeface="Helvetica" pitchFamily="34" charset="0"/>
                </a:rPr>
                <a:t>false</a:t>
              </a:r>
              <a:endParaRPr lang="en-GB">
                <a:latin typeface="Times New Roman" pitchFamily="18" charset="0"/>
              </a:endParaRPr>
            </a:p>
          </p:txBody>
        </p:sp>
      </p:grpSp>
      <p:sp>
        <p:nvSpPr>
          <p:cNvPr id="69" name="Rectangle 3"/>
          <p:cNvSpPr txBox="1">
            <a:spLocks noChangeArrowheads="1"/>
          </p:cNvSpPr>
          <p:nvPr/>
        </p:nvSpPr>
        <p:spPr>
          <a:xfrm>
            <a:off x="457200" y="1000108"/>
            <a:ext cx="8382000" cy="566738"/>
          </a:xfrm>
          <a:prstGeom prst="rect">
            <a:avLst/>
          </a:prstGeom>
        </p:spPr>
        <p:txBody>
          <a:bodyPr/>
          <a:lstStyle/>
          <a:p>
            <a:pPr marL="180975" indent="-180975" eaLnBrk="0" hangingPunct="0">
              <a:spcBef>
                <a:spcPct val="20000"/>
              </a:spcBef>
              <a:buFontTx/>
              <a:buChar char="•"/>
            </a:pPr>
            <a:r>
              <a:rPr lang="en-GB" altLang="zh-CN" sz="2800" b="1" dirty="0">
                <a:ea typeface="SimSun" pitchFamily="2" charset="-122"/>
              </a:rPr>
              <a:t>The Approach</a:t>
            </a:r>
          </a:p>
          <a:p>
            <a:pPr marL="762000" lvl="1" indent="-3175" eaLnBrk="0" hangingPunct="0">
              <a:spcBef>
                <a:spcPct val="20000"/>
              </a:spcBef>
              <a:buFontTx/>
              <a:buChar char="–"/>
            </a:pPr>
            <a:endParaRPr lang="en-GB" altLang="zh-CN" b="1" dirty="0">
              <a:solidFill>
                <a:schemeClr val="folHlink"/>
              </a:solidFill>
              <a:ea typeface="SimSun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1418494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It is generally more difficult to go from a set of rules to a decision tree</a:t>
            </a:r>
          </a:p>
          <a:p>
            <a:r>
              <a:rPr lang="en-GB" dirty="0"/>
              <a:t>Often a given rule must be applied more than once, particularly when there are rules of the form </a:t>
            </a:r>
          </a:p>
          <a:p>
            <a:pPr lvl="1"/>
            <a:r>
              <a:rPr lang="en-GB" i="1" dirty="0"/>
              <a:t>if A AND B then X</a:t>
            </a:r>
          </a:p>
          <a:p>
            <a:pPr lvl="1"/>
            <a:r>
              <a:rPr lang="en-GB" i="1" dirty="0"/>
              <a:t>if C AND D then X</a:t>
            </a:r>
          </a:p>
          <a:p>
            <a:r>
              <a:rPr lang="en-GB" dirty="0"/>
              <a:t>This leads to repeated sub-trees in the tree because trees have problems dealing with AND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25</a:t>
            </a:fld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Rules -&gt; Decision Tree</a:t>
            </a:r>
          </a:p>
        </p:txBody>
      </p:sp>
    </p:spTree>
    <p:extLst>
      <p:ext uri="{BB962C8B-B14F-4D97-AF65-F5344CB8AC3E}">
        <p14:creationId xmlns:p14="http://schemas.microsoft.com/office/powerpoint/2010/main" val="110516031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Rules may need to be applied in a specific order</a:t>
            </a:r>
          </a:p>
          <a:p>
            <a:pPr lvl="1"/>
            <a:r>
              <a:rPr lang="en-GB" dirty="0"/>
              <a:t>Rule A then rule B classifies the item as X</a:t>
            </a:r>
          </a:p>
          <a:p>
            <a:pPr lvl="1"/>
            <a:r>
              <a:rPr lang="en-GB" dirty="0"/>
              <a:t>Rule B then rule A classifies the item as Y</a:t>
            </a:r>
          </a:p>
          <a:p>
            <a:r>
              <a:rPr lang="en-GB" dirty="0"/>
              <a:t>If the </a:t>
            </a:r>
            <a:r>
              <a:rPr lang="en-GB" dirty="0" err="1"/>
              <a:t>ruleset</a:t>
            </a:r>
            <a:r>
              <a:rPr lang="en-GB" dirty="0"/>
              <a:t> gives multiple classifications for an item there are two options</a:t>
            </a:r>
          </a:p>
          <a:p>
            <a:pPr lvl="1"/>
            <a:r>
              <a:rPr lang="en-GB" dirty="0"/>
              <a:t>Report it as not classified</a:t>
            </a:r>
          </a:p>
          <a:p>
            <a:pPr lvl="1"/>
            <a:r>
              <a:rPr lang="en-GB" dirty="0"/>
              <a:t>Report it as the most popular classification (the default)</a:t>
            </a:r>
          </a:p>
          <a:p>
            <a:r>
              <a:rPr lang="en-GB" dirty="0"/>
              <a:t>What happens if a </a:t>
            </a:r>
            <a:r>
              <a:rPr lang="en-GB" dirty="0" err="1"/>
              <a:t>ruleset</a:t>
            </a:r>
            <a:r>
              <a:rPr lang="en-GB" dirty="0"/>
              <a:t> fails entirely to classify an item?</a:t>
            </a:r>
          </a:p>
          <a:p>
            <a:r>
              <a:rPr lang="en-GB" dirty="0"/>
              <a:t>Machine-learning algorithms that produce </a:t>
            </a:r>
            <a:r>
              <a:rPr lang="en-GB" dirty="0" err="1"/>
              <a:t>rulesets</a:t>
            </a:r>
            <a:r>
              <a:rPr lang="en-GB" dirty="0"/>
              <a:t> generally produce order-specific </a:t>
            </a:r>
            <a:r>
              <a:rPr lang="en-GB" dirty="0" err="1"/>
              <a:t>rulesets</a:t>
            </a:r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26</a:t>
            </a:fld>
            <a:endParaRPr lang="en-GB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Problems with rules</a:t>
            </a:r>
          </a:p>
        </p:txBody>
      </p:sp>
    </p:spTree>
    <p:extLst>
      <p:ext uri="{BB962C8B-B14F-4D97-AF65-F5344CB8AC3E}">
        <p14:creationId xmlns:p14="http://schemas.microsoft.com/office/powerpoint/2010/main" val="419308358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D8E4AF-49B1-6A98-3075-B1E61388DD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E17D55-B724-1C5C-86C5-B59EB9A144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Exercise – Exploring Split Criteria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148094-EAA2-309C-8056-2F1B92112EF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Load the </a:t>
            </a:r>
            <a:r>
              <a:rPr lang="en-GB" dirty="0" err="1"/>
              <a:t>glass.arff</a:t>
            </a:r>
            <a:r>
              <a:rPr lang="en-GB" dirty="0"/>
              <a:t> dataset into Weka</a:t>
            </a:r>
          </a:p>
          <a:p>
            <a:r>
              <a:rPr lang="en-GB" dirty="0"/>
              <a:t>Train the following algorithms</a:t>
            </a:r>
          </a:p>
          <a:p>
            <a:pPr lvl="1"/>
            <a:r>
              <a:rPr lang="en-GB" dirty="0" err="1"/>
              <a:t>RandomTree</a:t>
            </a:r>
            <a:endParaRPr lang="en-GB" dirty="0"/>
          </a:p>
          <a:p>
            <a:pPr lvl="1"/>
            <a:r>
              <a:rPr lang="en-GB" dirty="0" err="1"/>
              <a:t>RandomForest</a:t>
            </a:r>
            <a:r>
              <a:rPr lang="en-GB" dirty="0"/>
              <a:t> using default parameters</a:t>
            </a:r>
          </a:p>
          <a:p>
            <a:r>
              <a:rPr lang="en-GB" dirty="0"/>
              <a:t>Compare the structure and accuracy of each tree</a:t>
            </a:r>
          </a:p>
          <a:p>
            <a:pPr lvl="1"/>
            <a:r>
              <a:rPr lang="en-GB" dirty="0"/>
              <a:t>Accuracy – use a 10-fold CV</a:t>
            </a:r>
          </a:p>
          <a:p>
            <a:pPr lvl="1"/>
            <a:r>
              <a:rPr lang="en-GB" dirty="0"/>
              <a:t>Confusion matrix – what does it misclassify?</a:t>
            </a:r>
          </a:p>
          <a:p>
            <a:pPr lvl="1"/>
            <a:r>
              <a:rPr lang="en-GB" dirty="0"/>
              <a:t>Runtime</a:t>
            </a:r>
          </a:p>
          <a:p>
            <a:pPr lvl="1"/>
            <a:r>
              <a:rPr lang="en-GB" dirty="0"/>
              <a:t>Stability – rerun the training and compare the results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BB7B1CC-45A2-3BE8-13EA-0CBF7DC086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110629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5" name="Content Placeholder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84163" indent="-284163"/>
            <a:r>
              <a:rPr lang="en-GB" sz="2400" dirty="0"/>
              <a:t>Next Session: Other </a:t>
            </a:r>
          </a:p>
          <a:p>
            <a:pPr marL="284163" indent="-284163"/>
            <a:endParaRPr lang="en-GB" sz="2400" dirty="0"/>
          </a:p>
          <a:p>
            <a:pPr marL="284163" indent="-284163"/>
            <a:endParaRPr lang="en-GB" sz="2400" dirty="0"/>
          </a:p>
          <a:p>
            <a:pPr marL="284163" indent="-284163"/>
            <a:r>
              <a:rPr lang="en-GB" sz="2400" dirty="0"/>
              <a:t>Homework: Read section 11.4 (Learning Algorithms) of </a:t>
            </a:r>
            <a:r>
              <a:rPr lang="en-GB" dirty="0"/>
              <a:t>W</a:t>
            </a:r>
            <a:r>
              <a:rPr lang="en-GB" sz="2400" dirty="0">
                <a:ea typeface="Arial Unicode MS" pitchFamily="34" charset="-128"/>
                <a:cs typeface="Arial Unicode MS" pitchFamily="34" charset="-128"/>
              </a:rPr>
              <a:t>itten, Frank &amp; Hall’s </a:t>
            </a:r>
            <a:r>
              <a:rPr lang="en-GB" sz="2400" i="1" dirty="0">
                <a:ea typeface="Arial Unicode MS" pitchFamily="34" charset="-128"/>
                <a:cs typeface="Arial Unicode MS" pitchFamily="34" charset="-128"/>
              </a:rPr>
              <a:t>Data Mining: Practical Machine Learning Tools &amp; Techniques</a:t>
            </a:r>
            <a:r>
              <a:rPr lang="en-GB" sz="2400" dirty="0">
                <a:ea typeface="Arial Unicode MS" pitchFamily="34" charset="-128"/>
                <a:cs typeface="Arial Unicode MS" pitchFamily="34" charset="-128"/>
              </a:rPr>
              <a:t> (3</a:t>
            </a:r>
            <a:r>
              <a:rPr lang="en-GB" sz="2400" baseline="30000" dirty="0">
                <a:ea typeface="Arial Unicode MS" pitchFamily="34" charset="-128"/>
                <a:cs typeface="Arial Unicode MS" pitchFamily="34" charset="-128"/>
              </a:rPr>
              <a:t>rd</a:t>
            </a:r>
            <a:r>
              <a:rPr lang="en-GB" sz="2400" dirty="0">
                <a:ea typeface="Arial Unicode MS" pitchFamily="34" charset="-128"/>
                <a:cs typeface="Arial Unicode MS" pitchFamily="34" charset="-128"/>
              </a:rPr>
              <a:t> Edition)</a:t>
            </a:r>
          </a:p>
          <a:p>
            <a:pPr marL="635508" lvl="1" indent="-342900"/>
            <a:r>
              <a:rPr lang="en-GB" sz="2200" dirty="0">
                <a:ea typeface="Arial Unicode MS" pitchFamily="34" charset="-128"/>
                <a:cs typeface="Arial Unicode MS" pitchFamily="34" charset="-128"/>
              </a:rPr>
              <a:t>This discusses trees, rules and other learning algorithms available in WEKA</a:t>
            </a:r>
          </a:p>
        </p:txBody>
      </p:sp>
      <p:sp>
        <p:nvSpPr>
          <p:cNvPr id="49154" name="Title 7"/>
          <p:cNvSpPr>
            <a:spLocks noGrp="1"/>
          </p:cNvSpPr>
          <p:nvPr>
            <p:ph type="title"/>
          </p:nvPr>
        </p:nvSpPr>
        <p:spPr>
          <a:xfrm>
            <a:off x="457200" y="283464"/>
            <a:ext cx="8229600" cy="697264"/>
          </a:xfrm>
        </p:spPr>
        <p:txBody>
          <a:bodyPr>
            <a:normAutofit/>
          </a:bodyPr>
          <a:lstStyle/>
          <a:p>
            <a:r>
              <a:rPr lang="en-GB" sz="3600" dirty="0"/>
              <a:t>Looking Ahead</a:t>
            </a:r>
          </a:p>
        </p:txBody>
      </p:sp>
    </p:spTree>
    <p:extLst>
      <p:ext uri="{BB962C8B-B14F-4D97-AF65-F5344CB8AC3E}">
        <p14:creationId xmlns:p14="http://schemas.microsoft.com/office/powerpoint/2010/main" val="354725640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ik2013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Cambria-Calibri">
      <a:majorFont>
        <a:latin typeface="Cambria" panose="02040503050406030204"/>
        <a:ea typeface=""/>
        <a:cs typeface=""/>
        <a:font script="Jpan" typeface="ＭＳ Ｐゴシック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Nik2013</Template>
  <TotalTime>7364</TotalTime>
  <Words>1811</Words>
  <Application>Microsoft Office PowerPoint</Application>
  <PresentationFormat>On-screen Show (4:3)</PresentationFormat>
  <Paragraphs>359</Paragraphs>
  <Slides>28</Slides>
  <Notes>2</Notes>
  <HiddenSlides>0</HiddenSlides>
  <MMClips>0</MMClips>
  <ScaleCrop>false</ScaleCrop>
  <HeadingPairs>
    <vt:vector size="8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3</vt:i4>
      </vt:variant>
      <vt:variant>
        <vt:lpstr>Slide Titles</vt:lpstr>
      </vt:variant>
      <vt:variant>
        <vt:i4>28</vt:i4>
      </vt:variant>
    </vt:vector>
  </HeadingPairs>
  <TitlesOfParts>
    <vt:vector size="43" baseType="lpstr">
      <vt:lpstr>SimSun</vt:lpstr>
      <vt:lpstr>Arial</vt:lpstr>
      <vt:lpstr>Arial Narrow</vt:lpstr>
      <vt:lpstr>Arial Unicode MS</vt:lpstr>
      <vt:lpstr>Calibri</vt:lpstr>
      <vt:lpstr>Cambria</vt:lpstr>
      <vt:lpstr>Georgia</vt:lpstr>
      <vt:lpstr>Helvetica</vt:lpstr>
      <vt:lpstr>Times New Roman</vt:lpstr>
      <vt:lpstr>Webdings</vt:lpstr>
      <vt:lpstr>Wingdings 2</vt:lpstr>
      <vt:lpstr>Nik2013</vt:lpstr>
      <vt:lpstr>Worksheet</vt:lpstr>
      <vt:lpstr>Microsoft Excel 97-2003 Worksheet</vt:lpstr>
      <vt:lpstr>Equation</vt:lpstr>
      <vt:lpstr>Data Warehousing &amp; Data Mining</vt:lpstr>
      <vt:lpstr>Classification Analysis</vt:lpstr>
      <vt:lpstr>Process of Classification</vt:lpstr>
      <vt:lpstr>Process of Classification</vt:lpstr>
      <vt:lpstr>Decision Trees</vt:lpstr>
      <vt:lpstr>Decision Trees in Weka</vt:lpstr>
      <vt:lpstr>Decision Tree Induction</vt:lpstr>
      <vt:lpstr>ID3 Algorithm</vt:lpstr>
      <vt:lpstr>ID3 Algorithm</vt:lpstr>
      <vt:lpstr>ID3 Algorithm</vt:lpstr>
      <vt:lpstr>Classification with Weka</vt:lpstr>
      <vt:lpstr>Classification with Weka</vt:lpstr>
      <vt:lpstr>Classification with Weka</vt:lpstr>
      <vt:lpstr>Classification with R</vt:lpstr>
      <vt:lpstr>Exercise – Exploring Split Criteria</vt:lpstr>
      <vt:lpstr>The Problem of Model Overfitting</vt:lpstr>
      <vt:lpstr>The Problem of Model Overfitting</vt:lpstr>
      <vt:lpstr>Random Tree and Random Forest</vt:lpstr>
      <vt:lpstr>Decision Tree Induction</vt:lpstr>
      <vt:lpstr>Evaluating Tree Accuracy</vt:lpstr>
      <vt:lpstr>Strengths and Weaknesses</vt:lpstr>
      <vt:lpstr>Decision Tree Induction in Practice</vt:lpstr>
      <vt:lpstr>Rules</vt:lpstr>
      <vt:lpstr>Decision Tree -&gt; Rules</vt:lpstr>
      <vt:lpstr>Rules -&gt; Decision Tree</vt:lpstr>
      <vt:lpstr>Problems with rules</vt:lpstr>
      <vt:lpstr>Exercise – Exploring Split Criteria</vt:lpstr>
      <vt:lpstr>Looking Ahead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Data Warehousing for Business Intelligence</dc:title>
  <dc:creator>Dr. Nik Whitehead</dc:creator>
  <cp:lastModifiedBy>Nik Whitehead</cp:lastModifiedBy>
  <cp:revision>304</cp:revision>
  <dcterms:created xsi:type="dcterms:W3CDTF">2011-09-13T10:27:46Z</dcterms:created>
  <dcterms:modified xsi:type="dcterms:W3CDTF">2026-02-06T14:06:19Z</dcterms:modified>
</cp:coreProperties>
</file>