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4"/>
  </p:notesMasterIdLst>
  <p:sldIdLst>
    <p:sldId id="256" r:id="rId2"/>
    <p:sldId id="258" r:id="rId3"/>
    <p:sldId id="257" r:id="rId4"/>
    <p:sldId id="342" r:id="rId5"/>
    <p:sldId id="343" r:id="rId6"/>
    <p:sldId id="377" r:id="rId7"/>
    <p:sldId id="366" r:id="rId8"/>
    <p:sldId id="344" r:id="rId9"/>
    <p:sldId id="345" r:id="rId10"/>
    <p:sldId id="346" r:id="rId11"/>
    <p:sldId id="365" r:id="rId12"/>
    <p:sldId id="367" r:id="rId13"/>
    <p:sldId id="364" r:id="rId14"/>
    <p:sldId id="347" r:id="rId15"/>
    <p:sldId id="348" r:id="rId16"/>
    <p:sldId id="349" r:id="rId17"/>
    <p:sldId id="350" r:id="rId18"/>
    <p:sldId id="351" r:id="rId19"/>
    <p:sldId id="352" r:id="rId20"/>
    <p:sldId id="353" r:id="rId21"/>
    <p:sldId id="368" r:id="rId22"/>
    <p:sldId id="354" r:id="rId23"/>
    <p:sldId id="355" r:id="rId24"/>
    <p:sldId id="369" r:id="rId25"/>
    <p:sldId id="370" r:id="rId26"/>
    <p:sldId id="373" r:id="rId27"/>
    <p:sldId id="375" r:id="rId28"/>
    <p:sldId id="371" r:id="rId29"/>
    <p:sldId id="374" r:id="rId30"/>
    <p:sldId id="376" r:id="rId31"/>
    <p:sldId id="361" r:id="rId32"/>
    <p:sldId id="333" r:id="rId33"/>
  </p:sldIdLst>
  <p:sldSz cx="9144000" cy="6858000" type="screen4x3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20" autoAdjust="0"/>
    <p:restoredTop sz="94660"/>
  </p:normalViewPr>
  <p:slideViewPr>
    <p:cSldViewPr>
      <p:cViewPr varScale="1">
        <p:scale>
          <a:sx n="103" d="100"/>
          <a:sy n="103" d="100"/>
        </p:scale>
        <p:origin x="1608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AF0D1B-04E6-4AC8-946A-34E3588DBA34}" type="datetimeFigureOut">
              <a:rPr lang="cy-GB" smtClean="0"/>
              <a:t>04/07/2019</a:t>
            </a:fld>
            <a:endParaRPr lang="cy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D5D248-116B-48BE-BA2A-9060C71AC032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19198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421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z="2400" smtClean="0">
              <a:latin typeface="Arial" pitchFamily="34" charset="0"/>
            </a:endParaRPr>
          </a:p>
        </p:txBody>
      </p:sp>
      <p:sp>
        <p:nvSpPr>
          <p:cNvPr id="9421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E0461B5F-BD94-4714-B68D-C1C9C90872FC}" type="slidenum">
              <a:rPr lang="en-GB" altLang="en-US">
                <a:solidFill>
                  <a:prstClr val="black"/>
                </a:solidFill>
              </a:rPr>
              <a:pPr eaLnBrk="1" hangingPunct="1">
                <a:spcBef>
                  <a:spcPct val="0"/>
                </a:spcBef>
              </a:pPr>
              <a:t>14</a:t>
            </a:fld>
            <a:endParaRPr lang="en-GB" alt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6677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04/07/2019</a:t>
            </a:fld>
            <a:endParaRPr lang="cy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04/07/2019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04/07/2019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04/07/2019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04/07/2019</a:t>
            </a:fld>
            <a:endParaRPr lang="cy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04/07/2019</a:t>
            </a:fld>
            <a:endParaRPr lang="cy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04/07/2019</a:t>
            </a:fld>
            <a:endParaRPr lang="cy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04/07/2019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04/07/2019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04/07/2019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04/07/2019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D86EE6F-8858-42E8-8945-86043AB08E48}" type="datetimeFigureOut">
              <a:rPr lang="cy-GB" smtClean="0"/>
              <a:t>04/07/2019</a:t>
            </a:fld>
            <a:endParaRPr lang="cy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www.google.co.uk/imgres?imgurl=http://successbeginstoday.org/wordpress/wp-content/uploads/2009/05/children-in-classroom.jpg&amp;imgrefurl=http://successbeginstoday.org/wordpress/2009/05/how-not-to-praise-your-kids/&amp;usg=__myghda-3wcfn-QI3wBA2znslToc=&amp;h=285&amp;w=421&amp;sz=42&amp;hl=en&amp;start=1&amp;zoom=1&amp;um=1&amp;itbs=1&amp;tbnid=my4U6X0_IRLS6M:&amp;tbnh=85&amp;tbnw=125&amp;prev=/search?q%3Dchildren%2Bin%2Bclassroom%26um%3D1%26hl%3Den%26sa%3DN%26biw%3D1004%26bih%3D610%26tbm%3Disch&amp;ei=ea3oTYPIGMLX8gPn1ZWMAQ" TargetMode="Externa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www.google.co.uk/imgres?imgurl=http://successbeginstoday.org/wordpress/wp-content/uploads/2009/05/children-in-classroom.jpg&amp;imgrefurl=http://successbeginstoday.org/wordpress/2009/05/how-not-to-praise-your-kids/&amp;usg=__myghda-3wcfn-QI3wBA2znslToc=&amp;h=285&amp;w=421&amp;sz=42&amp;hl=en&amp;start=1&amp;zoom=1&amp;um=1&amp;itbs=1&amp;tbnid=my4U6X0_IRLS6M:&amp;tbnh=85&amp;tbnw=125&amp;prev=/search?q%3Dchildren%2Bin%2Bclassroom%26um%3D1%26hl%3Den%26sa%3DN%26biw%3D1004%26bih%3D610%26tbm%3Disch&amp;ei=ea3oTYPIGMLX8gPn1ZWMAQ" TargetMode="Externa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hyperlink" Target="https://www.youtube.com/watch?v=QTsewNrHUHU" TargetMode="Externa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hyperlink" Target="http://www.google.co.uk/imgres?imgurl=http://imagecache6.allposters.com/LRG//26/2693/7GTUD00Z.jpg&amp;imgrefurl=http://www.natureposters.org/poster-55631-3591114/hf-harlows-research-into-relationship-between-child-mother-utilizing-infant-rhesus-monkey-photographic-print/&amp;usg=__jqnTrTHMtba4a6_0HIwr2yDO0cs=&amp;h=450&amp;w=337&amp;sz=64&amp;hl=en&amp;start=6&amp;zoom=1&amp;tbnid=bxrMNr3bU4FMdM:&amp;tbnh=127&amp;tbnw=95&amp;ei=sjjbT5mkG5Dp8QP8u9m1Cw&amp;prev=/search?q%3Dharlow's%2Bmonkeys%26hl%3Den%26gbv%3D2%26tbm%3Disch&amp;itbs=1" TargetMode="External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hyperlink" Target="http://libdoc.who.int/php/WHO_PHP_14_(part6)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smtClean="0">
                <a:latin typeface="Arial" panose="020B0604020202020204" pitchFamily="34" charset="0"/>
                <a:cs typeface="Arial" panose="020B0604020202020204" pitchFamily="34" charset="0"/>
              </a:rPr>
              <a:t>ECES4004</a:t>
            </a:r>
            <a:r>
              <a:rPr lang="en-GB" smtClean="0">
                <a:latin typeface="Arial" panose="020B0604020202020204" pitchFamily="34" charset="0"/>
                <a:cs typeface="Arial" panose="020B0604020202020204" pitchFamily="34" charset="0"/>
              </a:rPr>
              <a:t>/C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Individual Development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Datblygiad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Unigol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cy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Sesiwn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3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/ Session 3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982946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Gorolwg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Sesiwn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GB" sz="4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Session Overview</a:t>
            </a:r>
            <a:endParaRPr lang="en-GB" sz="44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Datblygiad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emosiynol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chymdeithasol</a:t>
            </a:r>
            <a:endParaRPr lang="en-GB" sz="3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Ymlyniad</a:t>
            </a:r>
            <a:endParaRPr lang="en-GB" sz="3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Perthnasedd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aseiniad</a:t>
            </a:r>
            <a:endParaRPr lang="en-GB" sz="3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r>
              <a:rPr lang="en-GB" sz="3200" i="1" dirty="0" smtClean="0">
                <a:latin typeface="Arial" panose="020B0604020202020204" pitchFamily="34" charset="0"/>
                <a:cs typeface="Arial" panose="020B0604020202020204" pitchFamily="34" charset="0"/>
              </a:rPr>
              <a:t>Social and emotional development</a:t>
            </a:r>
          </a:p>
          <a:p>
            <a:r>
              <a:rPr lang="en-GB" sz="3200" i="1" dirty="0" smtClean="0">
                <a:latin typeface="Arial" panose="020B0604020202020204" pitchFamily="34" charset="0"/>
                <a:cs typeface="Arial" panose="020B0604020202020204" pitchFamily="34" charset="0"/>
              </a:rPr>
              <a:t>Attachment</a:t>
            </a:r>
          </a:p>
          <a:p>
            <a:r>
              <a:rPr lang="en-GB" sz="3200" i="1" dirty="0" smtClean="0">
                <a:latin typeface="Arial" panose="020B0604020202020204" pitchFamily="34" charset="0"/>
                <a:cs typeface="Arial" panose="020B0604020202020204" pitchFamily="34" charset="0"/>
              </a:rPr>
              <a:t>Relevance to assignment</a:t>
            </a:r>
          </a:p>
        </p:txBody>
      </p:sp>
    </p:spTree>
    <p:extLst>
      <p:ext uri="{BB962C8B-B14F-4D97-AF65-F5344CB8AC3E}">
        <p14:creationId xmlns:p14="http://schemas.microsoft.com/office/powerpoint/2010/main" val="1880101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Deilliant</a:t>
            </a:r>
            <a:r>
              <a:rPr lang="en-GB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 1 / </a:t>
            </a:r>
            <a:r>
              <a:rPr lang="en-GB" sz="4000" i="1" dirty="0" smtClean="0">
                <a:latin typeface="Arial" panose="020B0604020202020204" pitchFamily="34" charset="0"/>
                <a:cs typeface="Arial" panose="020B0604020202020204" pitchFamily="34" charset="0"/>
              </a:rPr>
              <a:t>Learning Outcome 1</a:t>
            </a:r>
            <a:endParaRPr lang="en-GB" sz="40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Arddangos dealltwriaeth o'r damcaniaethau a’r cysyniadau sy’n penderfynu datblygiad ffisiolegol a seicolegol unigolyn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/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Demonstrate an understanding of the theories and concepts that determine physiological and psychological development of an individual </a:t>
            </a:r>
            <a:endParaRPr lang="en-US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i="1" dirty="0"/>
          </a:p>
        </p:txBody>
      </p:sp>
      <p:pic>
        <p:nvPicPr>
          <p:cNvPr id="1026" name="Picture 2" descr="C:\Users\l.roberts\AppData\Local\Microsoft\Windows\Temporary Internet Files\Content.IE5\6IDJCSBB\img_445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653136"/>
            <a:ext cx="3672408" cy="1967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9896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 err="1" smtClean="0">
                <a:solidFill>
                  <a:srgbClr val="21274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Deilliant</a:t>
            </a:r>
            <a:r>
              <a:rPr lang="en-GB" sz="4000" dirty="0" smtClean="0">
                <a:solidFill>
                  <a:srgbClr val="21274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solidFill>
                  <a:srgbClr val="21274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4000" dirty="0">
                <a:solidFill>
                  <a:srgbClr val="21274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smtClean="0">
                <a:solidFill>
                  <a:srgbClr val="21274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2/ </a:t>
            </a:r>
            <a:r>
              <a:rPr lang="en-GB" sz="4000" i="1" dirty="0">
                <a:solidFill>
                  <a:srgbClr val="21274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Learning </a:t>
            </a:r>
            <a:r>
              <a:rPr lang="en-GB" sz="4000" i="1" dirty="0" smtClean="0">
                <a:solidFill>
                  <a:srgbClr val="21274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Outcome 2</a:t>
            </a: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Trafod yr heriau allweddol a’r cerrig milltir a wynebir gan unigolion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/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Discuss the key challenges and milestones faced by individuals </a:t>
            </a:r>
            <a:endParaRPr lang="en-US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i="1" dirty="0"/>
          </a:p>
        </p:txBody>
      </p:sp>
      <p:pic>
        <p:nvPicPr>
          <p:cNvPr id="2050" name="Picture 2" descr="C:\Users\l.roberts\AppData\Local\Microsoft\Windows\Temporary Internet Files\Content.IE5\FDGQFACQ\child-1354354842lF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3200" y="4648200"/>
            <a:ext cx="3429000" cy="1809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83665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Deilliant</a:t>
            </a:r>
            <a:r>
              <a:rPr lang="en-GB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 3 / </a:t>
            </a:r>
            <a:r>
              <a:rPr lang="en-GB" sz="4000" i="1" dirty="0" smtClean="0">
                <a:latin typeface="Arial" panose="020B0604020202020204" pitchFamily="34" charset="0"/>
                <a:cs typeface="Arial" panose="020B0604020202020204" pitchFamily="34" charset="0"/>
              </a:rPr>
              <a:t>Learning Outcome 3</a:t>
            </a:r>
            <a:endParaRPr lang="en-GB" sz="40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Ystyried pwysigrwydd y datblygiad hwn i ymarferwyr sy’n gweithio gydag unigolion a rôl polisi/deddfwriaeth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/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Consider the importance of this development for practitioners working with individuals and the role of policy/legislation</a:t>
            </a:r>
            <a:endParaRPr lang="en-US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i="1" dirty="0"/>
          </a:p>
        </p:txBody>
      </p:sp>
      <p:pic>
        <p:nvPicPr>
          <p:cNvPr id="3074" name="Picture 2" descr="C:\Users\l.roberts\AppData\Local\Microsoft\Windows\Temporary Internet Files\Content.IE5\HEPN0LIZ\7718281594_2d5069797d_z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3700" y="4509120"/>
            <a:ext cx="3429000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06351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2648712"/>
          </a:xfrm>
        </p:spPr>
        <p:txBody>
          <a:bodyPr>
            <a:noAutofit/>
          </a:bodyPr>
          <a:lstStyle/>
          <a:p>
            <a:pPr algn="ctr"/>
            <a:r>
              <a:rPr lang="en-GB" sz="36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Asesiad</a:t>
            </a:r>
            <a: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 (100%) </a:t>
            </a:r>
            <a:r>
              <a:rPr lang="en-GB" sz="3600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Assessment </a:t>
            </a:r>
            <a: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4 Blog / 4 Blog entries</a:t>
            </a:r>
            <a: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  <a:t>(3000 words) </a:t>
            </a:r>
            <a:b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2666999"/>
            <a:ext cx="4038600" cy="3687925"/>
          </a:xfrm>
        </p:spPr>
        <p:txBody>
          <a:bodyPr>
            <a:normAutofit/>
          </a:bodyPr>
          <a:lstStyle/>
          <a:p>
            <a:pPr marL="342900" marR="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Symbol"/>
              <a:buChar char=""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Ysgrifennwch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bedwar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blog am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wahanol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elfennau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ddatblygiad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plant.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2666999"/>
            <a:ext cx="4038600" cy="3687925"/>
          </a:xfrm>
        </p:spPr>
        <p:txBody>
          <a:bodyPr>
            <a:normAutofit/>
          </a:bodyPr>
          <a:lstStyle/>
          <a:p>
            <a:pPr marL="0" marR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Write four blogs outlining different aspects of child development </a:t>
            </a:r>
          </a:p>
        </p:txBody>
      </p:sp>
    </p:spTree>
    <p:extLst>
      <p:ext uri="{BB962C8B-B14F-4D97-AF65-F5344CB8AC3E}">
        <p14:creationId xmlns:p14="http://schemas.microsoft.com/office/powerpoint/2010/main" val="1757273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 smtClean="0"/>
              <a:t>TASG/TASK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Beth </a:t>
            </a:r>
            <a:r>
              <a:rPr lang="en-GB" sz="2800" dirty="0" err="1" smtClean="0"/>
              <a:t>ydych</a:t>
            </a:r>
            <a:r>
              <a:rPr lang="en-GB" sz="2800" dirty="0" smtClean="0"/>
              <a:t> </a:t>
            </a:r>
            <a:r>
              <a:rPr lang="en-GB" sz="2800" dirty="0" err="1" smtClean="0"/>
              <a:t>chi’n</a:t>
            </a:r>
            <a:r>
              <a:rPr lang="en-GB" sz="2800" dirty="0" smtClean="0"/>
              <a:t> </a:t>
            </a:r>
            <a:r>
              <a:rPr lang="en-GB" sz="2800" dirty="0" err="1" smtClean="0"/>
              <a:t>deall</a:t>
            </a:r>
            <a:r>
              <a:rPr lang="en-GB" sz="2800" dirty="0" smtClean="0"/>
              <a:t> </a:t>
            </a:r>
            <a:r>
              <a:rPr lang="en-GB" sz="2800" dirty="0" err="1" smtClean="0"/>
              <a:t>gan</a:t>
            </a:r>
            <a:r>
              <a:rPr lang="en-GB" sz="2800" dirty="0" smtClean="0"/>
              <a:t> </a:t>
            </a:r>
            <a:r>
              <a:rPr lang="en-GB" sz="2800" dirty="0" err="1" smtClean="0"/>
              <a:t>ddatblygiad</a:t>
            </a:r>
            <a:r>
              <a:rPr lang="en-GB" sz="2800" dirty="0" smtClean="0"/>
              <a:t> </a:t>
            </a:r>
            <a:r>
              <a:rPr lang="en-GB" sz="2800" dirty="0" err="1" smtClean="0"/>
              <a:t>cymdeithasol</a:t>
            </a:r>
            <a:r>
              <a:rPr lang="en-GB" sz="2800" dirty="0" smtClean="0"/>
              <a:t> ac </a:t>
            </a:r>
            <a:r>
              <a:rPr lang="en-GB" sz="2800" dirty="0" err="1" smtClean="0"/>
              <a:t>emosiynol</a:t>
            </a:r>
            <a:r>
              <a:rPr lang="en-GB" sz="2800" dirty="0" smtClean="0"/>
              <a:t>?</a:t>
            </a:r>
            <a:endParaRPr lang="en-GB" sz="2800" dirty="0"/>
          </a:p>
          <a:p>
            <a:r>
              <a:rPr lang="en-GB" sz="2800" dirty="0" smtClean="0"/>
              <a:t>Pam </a:t>
            </a:r>
            <a:r>
              <a:rPr lang="en-GB" sz="2800" dirty="0" err="1" smtClean="0"/>
              <a:t>mae</a:t>
            </a:r>
            <a:r>
              <a:rPr lang="en-GB" sz="2800" dirty="0" smtClean="0"/>
              <a:t> </a:t>
            </a:r>
            <a:r>
              <a:rPr lang="en-GB" sz="2800" dirty="0" err="1" smtClean="0"/>
              <a:t>datblygiad</a:t>
            </a:r>
            <a:r>
              <a:rPr lang="en-GB" sz="2800" dirty="0" smtClean="0"/>
              <a:t> </a:t>
            </a:r>
            <a:r>
              <a:rPr lang="en-GB" sz="2800" dirty="0" err="1" smtClean="0"/>
              <a:t>cymdeithasol</a:t>
            </a:r>
            <a:r>
              <a:rPr lang="en-GB" sz="2800" dirty="0" smtClean="0"/>
              <a:t> ac </a:t>
            </a:r>
            <a:r>
              <a:rPr lang="en-GB" sz="2800" dirty="0" err="1" smtClean="0"/>
              <a:t>emosiynol</a:t>
            </a:r>
            <a:r>
              <a:rPr lang="en-GB" sz="2800" dirty="0" smtClean="0"/>
              <a:t> </a:t>
            </a:r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berthnasol</a:t>
            </a:r>
            <a:r>
              <a:rPr lang="en-GB" sz="2800" dirty="0" smtClean="0"/>
              <a:t> </a:t>
            </a:r>
            <a:r>
              <a:rPr lang="en-GB" sz="2800" dirty="0" err="1" smtClean="0"/>
              <a:t>ar</a:t>
            </a:r>
            <a:r>
              <a:rPr lang="en-GB" sz="2800" dirty="0" smtClean="0"/>
              <a:t> </a:t>
            </a:r>
            <a:r>
              <a:rPr lang="en-GB" sz="2800" dirty="0" err="1" smtClean="0"/>
              <a:t>gyfer</a:t>
            </a:r>
            <a:r>
              <a:rPr lang="en-GB" sz="2800" dirty="0" smtClean="0"/>
              <a:t> </a:t>
            </a:r>
            <a:r>
              <a:rPr lang="en-GB" sz="2800" dirty="0" err="1" smtClean="0"/>
              <a:t>ymarferwyr</a:t>
            </a:r>
            <a:r>
              <a:rPr lang="en-GB" sz="2800" dirty="0" smtClean="0"/>
              <a:t>?</a:t>
            </a:r>
            <a:endParaRPr lang="cy-GB" sz="28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800" i="1" dirty="0" smtClean="0"/>
              <a:t>What do you understand by social and emotional development?</a:t>
            </a:r>
          </a:p>
          <a:p>
            <a:r>
              <a:rPr lang="en-GB" sz="2800" i="1" dirty="0" smtClean="0"/>
              <a:t>Why is social and emotional development relevant for practitioners?</a:t>
            </a:r>
            <a:endParaRPr lang="cy-GB" sz="2800" i="1" dirty="0"/>
          </a:p>
        </p:txBody>
      </p:sp>
      <p:pic>
        <p:nvPicPr>
          <p:cNvPr id="1026" name="Picture 2" descr="C:\Users\l.roberts\AppData\Local\Microsoft\Windows\Temporary Internet Files\Content.IE5\HEPN0LIZ\FocusGroup2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88640"/>
            <a:ext cx="3429000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4197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US" altLang="en-US" dirty="0" err="1" smtClean="0"/>
              <a:t>Datblygiad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Emosiynol</a:t>
            </a:r>
            <a:r>
              <a:rPr lang="en-US" altLang="en-US" dirty="0" smtClean="0"/>
              <a:t/>
            </a:r>
            <a:br>
              <a:rPr lang="en-US" altLang="en-US" dirty="0" smtClean="0"/>
            </a:br>
            <a:r>
              <a:rPr lang="en-US" altLang="en-US" dirty="0" smtClean="0"/>
              <a:t>Emotional Development</a:t>
            </a:r>
          </a:p>
        </p:txBody>
      </p:sp>
      <p:sp>
        <p:nvSpPr>
          <p:cNvPr id="61443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920084"/>
            <a:ext cx="4038600" cy="4937916"/>
          </a:xfrm>
        </p:spPr>
        <p:txBody>
          <a:bodyPr>
            <a:normAutofit fontScale="92500" lnSpcReduction="10000"/>
          </a:bodyPr>
          <a:lstStyle/>
          <a:p>
            <a:r>
              <a:rPr lang="en-US" altLang="en-US" dirty="0" err="1" smtClean="0"/>
              <a:t>Datblygiad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Emosiynol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yw’r</a:t>
            </a:r>
            <a:r>
              <a:rPr lang="en-US" altLang="en-US" dirty="0" smtClean="0"/>
              <a:t> broses o </a:t>
            </a:r>
            <a:r>
              <a:rPr lang="en-US" altLang="en-US" dirty="0" err="1" smtClean="0"/>
              <a:t>ddysgu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i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adnabod</a:t>
            </a:r>
            <a:r>
              <a:rPr lang="en-US" altLang="en-US" dirty="0" smtClean="0"/>
              <a:t> a </a:t>
            </a:r>
            <a:r>
              <a:rPr lang="en-US" altLang="en-US" dirty="0" err="1" smtClean="0"/>
              <a:t>mynegi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teimladau</a:t>
            </a:r>
            <a:r>
              <a:rPr lang="en-US" altLang="en-US" dirty="0" smtClean="0"/>
              <a:t> a </a:t>
            </a:r>
            <a:r>
              <a:rPr lang="en-US" altLang="en-US" dirty="0" err="1" smtClean="0"/>
              <a:t>sefydlu’r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hunan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fel</a:t>
            </a:r>
            <a:r>
              <a:rPr lang="en-US" altLang="en-US" dirty="0" smtClean="0"/>
              <a:t> person </a:t>
            </a:r>
            <a:r>
              <a:rPr lang="en-US" altLang="en-US" dirty="0" err="1" smtClean="0"/>
              <a:t>unigryw</a:t>
            </a:r>
            <a:endParaRPr lang="en-US" altLang="en-US" dirty="0" smtClean="0"/>
          </a:p>
          <a:p>
            <a:pPr marL="0" indent="0">
              <a:buNone/>
            </a:pPr>
            <a:endParaRPr lang="en-US" altLang="en-US" dirty="0" smtClean="0"/>
          </a:p>
          <a:p>
            <a:r>
              <a:rPr lang="en-US" altLang="en-US" dirty="0" smtClean="0"/>
              <a:t>Mae </a:t>
            </a:r>
            <a:r>
              <a:rPr lang="en-US" altLang="en-US" dirty="0" err="1" smtClean="0"/>
              <a:t>datblygiad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emosiynol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iach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yn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arwain</a:t>
            </a:r>
            <a:r>
              <a:rPr lang="en-US" altLang="en-US" dirty="0" smtClean="0"/>
              <a:t> at </a:t>
            </a:r>
            <a:r>
              <a:rPr lang="en-US" altLang="en-US" dirty="0" err="1" smtClean="0"/>
              <a:t>berson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sydd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yn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delio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gyda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straen</a:t>
            </a:r>
            <a:r>
              <a:rPr lang="en-US" altLang="en-US" dirty="0" smtClean="0"/>
              <a:t>, </a:t>
            </a:r>
            <a:r>
              <a:rPr lang="en-US" altLang="en-US" dirty="0" err="1" smtClean="0"/>
              <a:t>dangos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empathi</a:t>
            </a:r>
            <a:r>
              <a:rPr lang="en-US" altLang="en-US" dirty="0" smtClean="0"/>
              <a:t> ac â </a:t>
            </a:r>
            <a:r>
              <a:rPr lang="en-US" altLang="en-US" dirty="0" err="1" smtClean="0"/>
              <a:t>hunan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hyder</a:t>
            </a:r>
            <a:endParaRPr lang="en-US" altLang="en-US" dirty="0" smtClean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1920084"/>
            <a:ext cx="4038600" cy="4821284"/>
          </a:xfrm>
        </p:spPr>
        <p:txBody>
          <a:bodyPr>
            <a:normAutofit fontScale="92500" lnSpcReduction="10000"/>
          </a:bodyPr>
          <a:lstStyle/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i="1" dirty="0"/>
              <a:t>Emotional Development is the process of learning to recognize and express one’s feelings and to establish one’s identity as a unique </a:t>
            </a:r>
            <a:r>
              <a:rPr lang="en-US" i="1" dirty="0" smtClean="0"/>
              <a:t>person</a:t>
            </a:r>
          </a:p>
          <a:p>
            <a:pPr marL="0" indent="0" fontAlgn="auto">
              <a:spcAft>
                <a:spcPts val="0"/>
              </a:spcAft>
              <a:buFontTx/>
              <a:buNone/>
              <a:defRPr/>
            </a:pPr>
            <a:endParaRPr lang="en-US" i="1" dirty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altLang="en-US" i="1" dirty="0"/>
              <a:t>Healthy emotional development leads to a person that can handle stress, shows empathy towards others, and has </a:t>
            </a:r>
            <a:r>
              <a:rPr lang="en-US" altLang="en-US" i="1" dirty="0" smtClean="0"/>
              <a:t>self-confidence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US" sz="1700" dirty="0" smtClean="0"/>
              <a:t>( Greenway, 2014)</a:t>
            </a:r>
            <a:endParaRPr lang="en-US" sz="1700" dirty="0"/>
          </a:p>
          <a:p>
            <a:pPr>
              <a:defRPr/>
            </a:pPr>
            <a:endParaRPr lang="en-GB" dirty="0"/>
          </a:p>
        </p:txBody>
      </p:sp>
      <p:pic>
        <p:nvPicPr>
          <p:cNvPr id="1026" name="Picture 2" descr="C:\Users\l.roberts\AppData\Local\Microsoft\Windows\Temporary Internet Files\Content.IE5\FDGQFACQ\happy-child-1359272326XgP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5" y="56381"/>
            <a:ext cx="2232247" cy="1434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5216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US" altLang="en-US" sz="4400" dirty="0" err="1" smtClean="0"/>
              <a:t>Datblygiad</a:t>
            </a:r>
            <a:r>
              <a:rPr lang="en-US" altLang="en-US" sz="4400" dirty="0" smtClean="0"/>
              <a:t> </a:t>
            </a:r>
            <a:r>
              <a:rPr lang="en-US" altLang="en-US" sz="4400" dirty="0" err="1" smtClean="0"/>
              <a:t>Cymdeithasol</a:t>
            </a:r>
            <a:r>
              <a:rPr lang="en-US" altLang="en-US" sz="4400" dirty="0" smtClean="0"/>
              <a:t/>
            </a:r>
            <a:br>
              <a:rPr lang="en-US" altLang="en-US" sz="4400" dirty="0" smtClean="0"/>
            </a:br>
            <a:r>
              <a:rPr lang="en-US" altLang="en-US" sz="4400" dirty="0" smtClean="0"/>
              <a:t>Social Development</a:t>
            </a:r>
          </a:p>
        </p:txBody>
      </p:sp>
      <p:sp>
        <p:nvSpPr>
          <p:cNvPr id="62467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US" altLang="en-US" sz="2400" smtClean="0"/>
              <a:t>Datblygiad Cymdeithasol yw’r broses o ddysgu rhyngweithio gydag eraill ac i fynegi ei hunan i eraill</a:t>
            </a:r>
          </a:p>
          <a:p>
            <a:r>
              <a:rPr lang="en-US" altLang="en-US" sz="2400" smtClean="0"/>
              <a:t>Mae datblygiad cymdeithasol iach yn arwain at berson sydd yn dangos goddefgarwch at eraill, yn medru cyfathrebu yn dda gydag eraill, a gwrando ar farn eraill cyn gwneud</a:t>
            </a:r>
          </a:p>
        </p:txBody>
      </p:sp>
      <p:sp>
        <p:nvSpPr>
          <p:cNvPr id="62468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1920084"/>
            <a:ext cx="4038600" cy="4749275"/>
          </a:xfrm>
        </p:spPr>
        <p:txBody>
          <a:bodyPr>
            <a:normAutofit lnSpcReduction="10000"/>
          </a:bodyPr>
          <a:lstStyle/>
          <a:p>
            <a:pPr marL="342900" lvl="1" indent="-342900">
              <a:buFontTx/>
              <a:buChar char="•"/>
            </a:pPr>
            <a:r>
              <a:rPr lang="en-US" altLang="en-US" i="1" dirty="0" smtClean="0"/>
              <a:t>Social Development is the process of learning to interact with others and to express oneself to others</a:t>
            </a:r>
          </a:p>
          <a:p>
            <a:pPr marL="342900" lvl="1" indent="-342900">
              <a:buFontTx/>
              <a:buChar char="•"/>
            </a:pPr>
            <a:r>
              <a:rPr lang="en-US" altLang="en-US" i="1" dirty="0" smtClean="0"/>
              <a:t>Healthy social development leads to a person who shows tolerance for others, can communicate well with others, and listen to different points of view before acting</a:t>
            </a:r>
          </a:p>
          <a:p>
            <a:pPr marL="342900" lvl="1" indent="-342900">
              <a:buFontTx/>
              <a:buChar char="•"/>
            </a:pPr>
            <a:r>
              <a:rPr lang="en-US" altLang="en-US" sz="1700" dirty="0" smtClean="0"/>
              <a:t>(Greenway, 2014)</a:t>
            </a:r>
          </a:p>
          <a:p>
            <a:endParaRPr lang="en-US" altLang="en-US" dirty="0" smtClean="0">
              <a:solidFill>
                <a:srgbClr val="0355CD"/>
              </a:solidFill>
            </a:endParaRPr>
          </a:p>
          <a:p>
            <a:endParaRPr lang="en-GB" altLang="en-US" dirty="0" smtClean="0"/>
          </a:p>
        </p:txBody>
      </p:sp>
      <p:pic>
        <p:nvPicPr>
          <p:cNvPr id="62469" name="Picture 4" descr="ANd9GcSgQkrwockwDbPNKW7E25SoU9UMDF-ejmdDgSz5ZSJVwlQ28FvuYUFS-0s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339752" cy="17728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17050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sp>
        <p:nvSpPr>
          <p:cNvPr id="63491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altLang="en-US" smtClean="0"/>
              <a:t>Cyswllt rhwng datblygiad emosiynol a chymdeithasol</a:t>
            </a:r>
          </a:p>
          <a:p>
            <a:r>
              <a:rPr lang="en-US" altLang="en-US" smtClean="0"/>
              <a:t>Dylanwadau yn cynnwys y rhwymyn rhwng rhiant a phlentyn, awyrgylch y cartref, ac anian y plentyn</a:t>
            </a:r>
          </a:p>
        </p:txBody>
      </p:sp>
      <p:sp>
        <p:nvSpPr>
          <p:cNvPr id="63492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4"/>
            <a:ext cx="4038600" cy="4677267"/>
          </a:xfrm>
        </p:spPr>
        <p:txBody>
          <a:bodyPr/>
          <a:lstStyle/>
          <a:p>
            <a:r>
              <a:rPr lang="en-US" altLang="en-US" i="1" dirty="0" smtClean="0"/>
              <a:t>Both social and emotional development are connected </a:t>
            </a:r>
          </a:p>
          <a:p>
            <a:r>
              <a:rPr lang="en-US" altLang="en-US" i="1" dirty="0" smtClean="0"/>
              <a:t>Influences include bond between parent and child, atmosphere of home, and temperament of child</a:t>
            </a:r>
          </a:p>
          <a:p>
            <a:endParaRPr lang="en-GB" altLang="en-US" dirty="0" smtClean="0"/>
          </a:p>
          <a:p>
            <a:endParaRPr lang="en-GB" altLang="en-US" dirty="0" smtClean="0"/>
          </a:p>
        </p:txBody>
      </p:sp>
      <p:pic>
        <p:nvPicPr>
          <p:cNvPr id="63493" name="Picture 4" descr="ANd9GcSgQkrwockwDbPNKW7E25SoU9UMDF-ejmdDgSz5ZSJVwlQ28FvuYUFS-0s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987824" cy="19168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89133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r"/>
            <a:r>
              <a:rPr lang="en-GB" sz="4000" dirty="0" err="1" smtClean="0"/>
              <a:t>Perthnasedd</a:t>
            </a:r>
            <a:r>
              <a:rPr lang="en-GB" sz="4000" dirty="0" smtClean="0"/>
              <a:t> </a:t>
            </a:r>
            <a:r>
              <a:rPr lang="en-GB" sz="4000" dirty="0" err="1"/>
              <a:t>i</a:t>
            </a:r>
            <a:r>
              <a:rPr lang="en-GB" sz="4000" dirty="0" err="1" smtClean="0"/>
              <a:t>’r</a:t>
            </a:r>
            <a:r>
              <a:rPr lang="en-GB" sz="4000" dirty="0" smtClean="0"/>
              <a:t> </a:t>
            </a:r>
            <a:r>
              <a:rPr lang="en-GB" sz="4000" dirty="0" err="1" smtClean="0"/>
              <a:t>ysgol</a:t>
            </a:r>
            <a:r>
              <a:rPr lang="en-GB" sz="4000" dirty="0" smtClean="0"/>
              <a:t/>
            </a:r>
            <a:br>
              <a:rPr lang="en-GB" sz="4000" dirty="0" smtClean="0"/>
            </a:br>
            <a:r>
              <a:rPr lang="en-GB" sz="4000" dirty="0" smtClean="0"/>
              <a:t>Relevance to school</a:t>
            </a:r>
            <a:endParaRPr lang="cy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err="1" smtClean="0"/>
              <a:t>Mae’r</a:t>
            </a:r>
            <a:r>
              <a:rPr lang="en-GB" dirty="0" smtClean="0"/>
              <a:t> </a:t>
            </a:r>
            <a:r>
              <a:rPr lang="en-GB" dirty="0" err="1" smtClean="0"/>
              <a:t>Ffindir</a:t>
            </a:r>
            <a:r>
              <a:rPr lang="en-GB" dirty="0" smtClean="0"/>
              <a:t> </a:t>
            </a:r>
            <a:r>
              <a:rPr lang="en-GB" dirty="0" err="1" smtClean="0"/>
              <a:t>wedi</a:t>
            </a:r>
            <a:r>
              <a:rPr lang="en-GB" dirty="0" smtClean="0"/>
              <a:t> </a:t>
            </a:r>
            <a:r>
              <a:rPr lang="en-GB" dirty="0" err="1" smtClean="0"/>
              <a:t>mabwysiadu</a:t>
            </a:r>
            <a:r>
              <a:rPr lang="en-GB" dirty="0" smtClean="0"/>
              <a:t> proses </a:t>
            </a:r>
            <a:r>
              <a:rPr lang="en-GB" dirty="0" err="1" smtClean="0"/>
              <a:t>cynnar</a:t>
            </a:r>
            <a:r>
              <a:rPr lang="en-GB" dirty="0" smtClean="0"/>
              <a:t> o </a:t>
            </a:r>
            <a:r>
              <a:rPr lang="en-GB" dirty="0" err="1" smtClean="0"/>
              <a:t>gymdeithasoli</a:t>
            </a:r>
            <a:endParaRPr lang="en-GB" dirty="0" smtClean="0"/>
          </a:p>
          <a:p>
            <a:r>
              <a:rPr lang="en-GB" dirty="0" err="1" smtClean="0"/>
              <a:t>Mae’r</a:t>
            </a:r>
            <a:r>
              <a:rPr lang="en-GB" dirty="0" smtClean="0"/>
              <a:t> DU </a:t>
            </a:r>
            <a:r>
              <a:rPr lang="en-GB" dirty="0" err="1" smtClean="0"/>
              <a:t>wedi</a:t>
            </a:r>
            <a:r>
              <a:rPr lang="en-GB" dirty="0" smtClean="0"/>
              <a:t> </a:t>
            </a:r>
            <a:r>
              <a:rPr lang="en-GB" dirty="0" err="1" smtClean="0"/>
              <a:t>canolbwyntio</a:t>
            </a:r>
            <a:r>
              <a:rPr lang="en-GB" dirty="0" smtClean="0"/>
              <a:t> </a:t>
            </a:r>
            <a:r>
              <a:rPr lang="en-GB" dirty="0" err="1" smtClean="0"/>
              <a:t>mwy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y </a:t>
            </a:r>
            <a:r>
              <a:rPr lang="en-GB" dirty="0" err="1" smtClean="0"/>
              <a:t>cwricwlwm</a:t>
            </a:r>
            <a:r>
              <a:rPr lang="en-GB" dirty="0" smtClean="0"/>
              <a:t> a </a:t>
            </a:r>
            <a:r>
              <a:rPr lang="en-GB" dirty="0" err="1" smtClean="0"/>
              <a:t>deilliannau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endParaRPr lang="en-GB" dirty="0" smtClean="0"/>
          </a:p>
          <a:p>
            <a:r>
              <a:rPr lang="en-GB" dirty="0"/>
              <a:t>‘Childhood should be free from adult worries and responsibilities, a time of learning and play, a period of happiness and relative freedom’</a:t>
            </a:r>
          </a:p>
          <a:p>
            <a:endParaRPr lang="en-GB" dirty="0" smtClean="0"/>
          </a:p>
          <a:p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i="1" dirty="0" smtClean="0"/>
              <a:t>Finland has adopted a more initial socializing process</a:t>
            </a:r>
          </a:p>
          <a:p>
            <a:r>
              <a:rPr lang="en-GB" i="1" dirty="0" smtClean="0"/>
              <a:t>UK has focused more on the curriculum and learning outcomes</a:t>
            </a:r>
          </a:p>
          <a:p>
            <a:r>
              <a:rPr lang="en-GB" i="1" dirty="0" smtClean="0"/>
              <a:t>‘Childhood should be free from adult worries and responsibilities, a time of learning and play, a period </a:t>
            </a:r>
            <a:r>
              <a:rPr lang="en-GB" i="1" dirty="0"/>
              <a:t>o</a:t>
            </a:r>
            <a:r>
              <a:rPr lang="en-GB" i="1" dirty="0" smtClean="0"/>
              <a:t>f happiness and relative freedom’</a:t>
            </a:r>
          </a:p>
          <a:p>
            <a:r>
              <a:rPr lang="en-GB" sz="1700" dirty="0" err="1"/>
              <a:t>Goldson</a:t>
            </a:r>
            <a:r>
              <a:rPr lang="en-GB" sz="1700" dirty="0"/>
              <a:t> ( 2002:9 cited in Brown &amp; White)</a:t>
            </a:r>
          </a:p>
          <a:p>
            <a:endParaRPr lang="en-GB" dirty="0" smtClean="0"/>
          </a:p>
          <a:p>
            <a:endParaRPr lang="cy-GB" dirty="0"/>
          </a:p>
        </p:txBody>
      </p:sp>
      <p:pic>
        <p:nvPicPr>
          <p:cNvPr id="2050" name="Picture 2" descr="C:\Users\l.roberts\AppData\Local\Microsoft\Windows\Temporary Internet Files\Content.IE5\FDGQFACQ\children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17517"/>
            <a:ext cx="3312368" cy="147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9634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en-GB" sz="3600" dirty="0" err="1" smtClean="0"/>
              <a:t>Enghreifftiau</a:t>
            </a:r>
            <a:r>
              <a:rPr lang="en-GB" sz="3600" dirty="0" smtClean="0"/>
              <a:t> o </a:t>
            </a:r>
            <a:r>
              <a:rPr lang="en-GB" sz="3600" dirty="0" err="1" smtClean="0"/>
              <a:t>ddatblygiad</a:t>
            </a:r>
            <a:r>
              <a:rPr lang="en-GB" sz="3600" dirty="0" smtClean="0"/>
              <a:t/>
            </a:r>
            <a:br>
              <a:rPr lang="en-GB" sz="3600" dirty="0" smtClean="0"/>
            </a:br>
            <a:r>
              <a:rPr lang="en-GB" sz="3600" dirty="0" smtClean="0"/>
              <a:t>Examples of development</a:t>
            </a:r>
            <a:endParaRPr lang="cy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3200" dirty="0" err="1" smtClean="0"/>
              <a:t>Empathi</a:t>
            </a:r>
            <a:endParaRPr lang="en-GB" sz="3200" dirty="0" smtClean="0"/>
          </a:p>
          <a:p>
            <a:r>
              <a:rPr lang="en-GB" sz="3200" dirty="0" err="1" smtClean="0"/>
              <a:t>Ymlyniad</a:t>
            </a:r>
            <a:endParaRPr lang="cy-GB" sz="3200" dirty="0"/>
          </a:p>
        </p:txBody>
      </p:sp>
      <p:pic>
        <p:nvPicPr>
          <p:cNvPr id="3075" name="Picture 3" descr="C:\Users\l.roberts\AppData\Local\Microsoft\Windows\Temporary Internet Files\Content.IE5\VGH11Z05\3813413656_436f05a428_z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88640"/>
            <a:ext cx="2448272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Empathy</a:t>
            </a:r>
          </a:p>
          <a:p>
            <a:r>
              <a:rPr lang="en-GB" sz="3200" dirty="0" smtClean="0"/>
              <a:t>Attachment</a:t>
            </a:r>
            <a:endParaRPr lang="cy-GB" sz="3200" dirty="0"/>
          </a:p>
        </p:txBody>
      </p:sp>
    </p:spTree>
    <p:extLst>
      <p:ext uri="{BB962C8B-B14F-4D97-AF65-F5344CB8AC3E}">
        <p14:creationId xmlns:p14="http://schemas.microsoft.com/office/powerpoint/2010/main" val="237530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sz="3600" dirty="0" err="1" smtClean="0"/>
              <a:t>Empathi</a:t>
            </a:r>
            <a:r>
              <a:rPr lang="en-GB" sz="3600" dirty="0" smtClean="0"/>
              <a:t> / Empathy</a:t>
            </a:r>
            <a:br>
              <a:rPr lang="en-GB" sz="3600" dirty="0" smtClean="0"/>
            </a:br>
            <a:r>
              <a:rPr lang="en-GB" sz="3600" dirty="0" smtClean="0"/>
              <a:t>: Hoffman (1982)</a:t>
            </a:r>
            <a:endParaRPr lang="cy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 marL="514350" indent="-514350">
              <a:buAutoNum type="arabicPeriod"/>
            </a:pPr>
            <a:r>
              <a:rPr lang="en-GB" dirty="0" err="1" smtClean="0"/>
              <a:t>Eang</a:t>
            </a:r>
            <a:r>
              <a:rPr lang="en-GB" dirty="0" smtClean="0"/>
              <a:t>- </a:t>
            </a:r>
            <a:r>
              <a:rPr lang="en-GB" dirty="0" err="1" smtClean="0"/>
              <a:t>babi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adlewyrchu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emosiwn</a:t>
            </a:r>
            <a:r>
              <a:rPr lang="en-GB" dirty="0" smtClean="0"/>
              <a:t> </a:t>
            </a:r>
            <a:r>
              <a:rPr lang="en-GB" dirty="0" err="1" smtClean="0"/>
              <a:t>o’i</a:t>
            </a:r>
            <a:r>
              <a:rPr lang="en-GB" dirty="0" smtClean="0"/>
              <a:t> </a:t>
            </a:r>
            <a:r>
              <a:rPr lang="en-GB" dirty="0" err="1" smtClean="0"/>
              <a:t>gwmpas</a:t>
            </a:r>
            <a:endParaRPr lang="en-GB" dirty="0" smtClean="0"/>
          </a:p>
          <a:p>
            <a:pPr marL="514350" indent="-514350">
              <a:buAutoNum type="arabicPeriod"/>
            </a:pPr>
            <a:r>
              <a:rPr lang="en-GB" dirty="0" err="1" smtClean="0"/>
              <a:t>Egosentrig</a:t>
            </a:r>
            <a:r>
              <a:rPr lang="en-GB" dirty="0" smtClean="0"/>
              <a:t>- 12-18 </a:t>
            </a:r>
            <a:r>
              <a:rPr lang="en-GB" dirty="0" err="1" smtClean="0"/>
              <a:t>mis</a:t>
            </a:r>
            <a:r>
              <a:rPr lang="en-GB" dirty="0" smtClean="0"/>
              <a:t> – </a:t>
            </a:r>
            <a:r>
              <a:rPr lang="en-GB" dirty="0" err="1" smtClean="0"/>
              <a:t>ceisio</a:t>
            </a:r>
            <a:r>
              <a:rPr lang="en-GB" dirty="0" smtClean="0"/>
              <a:t> ‘</a:t>
            </a:r>
            <a:r>
              <a:rPr lang="en-GB" dirty="0" err="1" smtClean="0"/>
              <a:t>gwella</a:t>
            </a:r>
            <a:r>
              <a:rPr lang="en-GB" dirty="0" smtClean="0"/>
              <a:t>’ problem </a:t>
            </a:r>
            <a:r>
              <a:rPr lang="en-GB" dirty="0" err="1" smtClean="0"/>
              <a:t>rhywun</a:t>
            </a:r>
            <a:r>
              <a:rPr lang="en-GB" dirty="0" smtClean="0"/>
              <a:t> </a:t>
            </a:r>
            <a:r>
              <a:rPr lang="en-GB" dirty="0" err="1" smtClean="0"/>
              <a:t>arall</a:t>
            </a:r>
            <a:r>
              <a:rPr lang="en-GB" dirty="0" smtClean="0"/>
              <a:t> </a:t>
            </a:r>
            <a:r>
              <a:rPr lang="en-GB" dirty="0" err="1" smtClean="0"/>
              <a:t>gan</a:t>
            </a:r>
            <a:r>
              <a:rPr lang="en-GB" dirty="0" smtClean="0"/>
              <a:t> </a:t>
            </a:r>
            <a:r>
              <a:rPr lang="en-GB" dirty="0" err="1" smtClean="0"/>
              <a:t>gynnig</a:t>
            </a:r>
            <a:r>
              <a:rPr lang="en-GB" dirty="0" smtClean="0"/>
              <a:t> </a:t>
            </a:r>
            <a:r>
              <a:rPr lang="en-GB" dirty="0" err="1" smtClean="0"/>
              <a:t>beth</a:t>
            </a:r>
            <a:r>
              <a:rPr lang="en-GB" dirty="0" smtClean="0"/>
              <a:t>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cysuro</a:t>
            </a:r>
            <a:r>
              <a:rPr lang="en-GB" dirty="0" smtClean="0"/>
              <a:t> </a:t>
            </a:r>
            <a:r>
              <a:rPr lang="en-GB" dirty="0" err="1" smtClean="0"/>
              <a:t>hwy</a:t>
            </a:r>
            <a:endParaRPr lang="en-GB" dirty="0" smtClean="0"/>
          </a:p>
          <a:p>
            <a:pPr marL="514350" indent="-514350">
              <a:buAutoNum type="arabicPeriod"/>
            </a:pPr>
            <a:r>
              <a:rPr lang="en-GB" dirty="0" err="1" smtClean="0"/>
              <a:t>Empathi</a:t>
            </a:r>
            <a:r>
              <a:rPr lang="en-GB" dirty="0" smtClean="0"/>
              <a:t> am </a:t>
            </a:r>
            <a:r>
              <a:rPr lang="en-GB" dirty="0" err="1" smtClean="0"/>
              <a:t>eraill</a:t>
            </a:r>
            <a:r>
              <a:rPr lang="en-GB" dirty="0" smtClean="0"/>
              <a:t> 2/3-11- </a:t>
            </a:r>
            <a:r>
              <a:rPr lang="en-GB" dirty="0" err="1" smtClean="0"/>
              <a:t>ymateb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dull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 smtClean="0"/>
              <a:t>ddim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egosentrig</a:t>
            </a:r>
            <a:endParaRPr lang="en-GB" dirty="0" smtClean="0"/>
          </a:p>
          <a:p>
            <a:pPr marL="514350" indent="-514350">
              <a:buAutoNum type="arabicPeriod"/>
            </a:pPr>
            <a:r>
              <a:rPr lang="en-GB" dirty="0" err="1" smtClean="0"/>
              <a:t>Empathi</a:t>
            </a:r>
            <a:r>
              <a:rPr lang="en-GB" dirty="0" smtClean="0"/>
              <a:t> am </a:t>
            </a:r>
            <a:r>
              <a:rPr lang="en-GB" dirty="0" err="1" smtClean="0"/>
              <a:t>sefyllfa</a:t>
            </a:r>
            <a:r>
              <a:rPr lang="en-GB" dirty="0" smtClean="0"/>
              <a:t> </a:t>
            </a:r>
            <a:r>
              <a:rPr lang="en-GB" dirty="0" err="1" smtClean="0"/>
              <a:t>bywyd</a:t>
            </a:r>
            <a:r>
              <a:rPr lang="en-GB" dirty="0" smtClean="0"/>
              <a:t> </a:t>
            </a:r>
            <a:r>
              <a:rPr lang="en-GB" dirty="0" err="1" smtClean="0"/>
              <a:t>rhywun</a:t>
            </a:r>
            <a:r>
              <a:rPr lang="en-GB" dirty="0" smtClean="0"/>
              <a:t> </a:t>
            </a:r>
            <a:r>
              <a:rPr lang="en-GB" dirty="0" err="1" smtClean="0"/>
              <a:t>arall</a:t>
            </a:r>
            <a:r>
              <a:rPr lang="en-GB" dirty="0" smtClean="0"/>
              <a:t> – </a:t>
            </a:r>
            <a:r>
              <a:rPr lang="en-GB" dirty="0" err="1" smtClean="0"/>
              <a:t>mwy</a:t>
            </a:r>
            <a:r>
              <a:rPr lang="en-GB" dirty="0" smtClean="0"/>
              <a:t> </a:t>
            </a:r>
            <a:r>
              <a:rPr lang="en-GB" dirty="0" err="1" smtClean="0"/>
              <a:t>cyffredinol</a:t>
            </a:r>
            <a:r>
              <a:rPr lang="en-GB" dirty="0" smtClean="0"/>
              <a:t> am </a:t>
            </a:r>
            <a:r>
              <a:rPr lang="en-GB" dirty="0" err="1" smtClean="0"/>
              <a:t>deimladau</a:t>
            </a:r>
            <a:r>
              <a:rPr lang="en-GB" dirty="0" smtClean="0"/>
              <a:t> / </a:t>
            </a:r>
            <a:r>
              <a:rPr lang="en-GB" dirty="0" err="1" smtClean="0"/>
              <a:t>sefyllfa</a:t>
            </a:r>
            <a:r>
              <a:rPr lang="en-GB" dirty="0" smtClean="0"/>
              <a:t> </a:t>
            </a:r>
            <a:r>
              <a:rPr lang="en-GB" dirty="0" err="1" smtClean="0"/>
              <a:t>eraill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4"/>
            <a:ext cx="4038600" cy="4937915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 smtClean="0"/>
              <a:t>1 : </a:t>
            </a:r>
            <a:r>
              <a:rPr lang="en-GB" i="1" dirty="0" smtClean="0"/>
              <a:t>Global – an infant may match an emotion around him</a:t>
            </a:r>
          </a:p>
          <a:p>
            <a:pPr marL="0" indent="0">
              <a:buNone/>
            </a:pPr>
            <a:r>
              <a:rPr lang="en-GB" i="1" dirty="0" smtClean="0"/>
              <a:t>2: Egocentric – 12- 18 months- will attempt to ‘cure’ another’s problem by offering what they would find comforting</a:t>
            </a:r>
          </a:p>
          <a:p>
            <a:pPr marL="0" indent="0">
              <a:buNone/>
            </a:pPr>
            <a:r>
              <a:rPr lang="en-GB" i="1" dirty="0" smtClean="0"/>
              <a:t>3: Empathy for another- 2/3 – 11- respond in non-egocentric ways</a:t>
            </a:r>
          </a:p>
          <a:p>
            <a:pPr marL="0" indent="0">
              <a:buNone/>
            </a:pPr>
            <a:r>
              <a:rPr lang="en-GB" i="1" dirty="0" smtClean="0"/>
              <a:t>4: Empathy for another’s life condition- a more generalized notion of others feelings / situation/ plight</a:t>
            </a:r>
          </a:p>
          <a:p>
            <a:endParaRPr lang="en-GB" dirty="0" smtClean="0"/>
          </a:p>
          <a:p>
            <a:r>
              <a:rPr lang="en-GB" sz="2100" dirty="0" smtClean="0"/>
              <a:t>Cited in Boyd &amp; Bee, 2012 </a:t>
            </a:r>
            <a:endParaRPr lang="cy-GB" sz="2100" dirty="0"/>
          </a:p>
        </p:txBody>
      </p:sp>
      <p:pic>
        <p:nvPicPr>
          <p:cNvPr id="1030" name="Picture 6" descr="C:\Users\l.roberts\AppData\Local\Microsoft\Windows\Temporary Internet Files\Content.IE5\VGH11Z05\empathy_cartoon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61924"/>
            <a:ext cx="3810000" cy="1610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2769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Title 3"/>
          <p:cNvSpPr>
            <a:spLocks noGrp="1"/>
          </p:cNvSpPr>
          <p:nvPr>
            <p:ph type="title"/>
          </p:nvPr>
        </p:nvSpPr>
        <p:spPr>
          <a:xfrm>
            <a:off x="395536" y="692696"/>
            <a:ext cx="8229600" cy="1143000"/>
          </a:xfrm>
        </p:spPr>
        <p:txBody>
          <a:bodyPr>
            <a:normAutofit/>
          </a:bodyPr>
          <a:lstStyle/>
          <a:p>
            <a:pPr algn="r"/>
            <a:r>
              <a:rPr lang="en-GB" altLang="en-US" sz="3600" dirty="0" err="1" smtClean="0"/>
              <a:t>Damcaniaeth</a:t>
            </a:r>
            <a:r>
              <a:rPr lang="en-GB" altLang="en-US" sz="3600" dirty="0" smtClean="0"/>
              <a:t> </a:t>
            </a:r>
            <a:r>
              <a:rPr lang="en-GB" altLang="en-US" sz="3600" dirty="0" err="1" smtClean="0"/>
              <a:t>Ymlyniad</a:t>
            </a:r>
            <a:r>
              <a:rPr lang="en-GB" altLang="en-US" sz="3600" dirty="0" smtClean="0"/>
              <a:t/>
            </a:r>
            <a:br>
              <a:rPr lang="en-GB" altLang="en-US" sz="3600" dirty="0" smtClean="0"/>
            </a:br>
            <a:r>
              <a:rPr lang="en-GB" altLang="en-US" sz="3600" dirty="0" smtClean="0"/>
              <a:t>Attachment Theory: Bowlby</a:t>
            </a:r>
          </a:p>
        </p:txBody>
      </p:sp>
      <p:sp>
        <p:nvSpPr>
          <p:cNvPr id="6451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920084"/>
            <a:ext cx="4038600" cy="4677267"/>
          </a:xfrm>
        </p:spPr>
        <p:txBody>
          <a:bodyPr>
            <a:normAutofit fontScale="92500" lnSpcReduction="10000"/>
          </a:bodyPr>
          <a:lstStyle/>
          <a:p>
            <a:r>
              <a:rPr lang="en-US" altLang="en-US" sz="2400" dirty="0" err="1" smtClean="0"/>
              <a:t>Diffinir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ymlyniad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fel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perthynas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weithredol</a:t>
            </a:r>
            <a:r>
              <a:rPr lang="en-US" altLang="en-US" sz="2400" dirty="0" smtClean="0"/>
              <a:t>, </a:t>
            </a:r>
            <a:r>
              <a:rPr lang="en-US" altLang="en-US" sz="2400" dirty="0" err="1" smtClean="0"/>
              <a:t>ddyws</a:t>
            </a:r>
            <a:r>
              <a:rPr lang="en-US" altLang="en-US" sz="2400" dirty="0" smtClean="0"/>
              <a:t>, </a:t>
            </a:r>
            <a:r>
              <a:rPr lang="en-US" altLang="en-US" sz="2400" dirty="0" err="1" smtClean="0"/>
              <a:t>emosiynol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rhwng</a:t>
            </a:r>
            <a:r>
              <a:rPr lang="en-US" altLang="en-US" sz="2400" dirty="0" smtClean="0"/>
              <a:t> 2 </a:t>
            </a:r>
            <a:r>
              <a:rPr lang="en-US" altLang="en-US" sz="2400" dirty="0" err="1" smtClean="0"/>
              <a:t>berson</a:t>
            </a:r>
            <a:r>
              <a:rPr lang="en-US" altLang="en-US" sz="2400" dirty="0" smtClean="0"/>
              <a:t>, </a:t>
            </a:r>
            <a:r>
              <a:rPr lang="en-US" altLang="en-US" sz="2400" dirty="0" err="1" smtClean="0"/>
              <a:t>dros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amser</a:t>
            </a:r>
            <a:endParaRPr lang="en-US" altLang="en-US" sz="2400" dirty="0" smtClean="0"/>
          </a:p>
          <a:p>
            <a:r>
              <a:rPr lang="en-US" altLang="en-US" sz="2400" dirty="0" err="1" smtClean="0"/>
              <a:t>Clwm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emosiynol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parhaus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gyda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pherson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arbennig</a:t>
            </a:r>
            <a:r>
              <a:rPr lang="en-US" altLang="en-US" sz="2400" dirty="0" smtClean="0"/>
              <a:t>, </a:t>
            </a:r>
            <a:r>
              <a:rPr lang="en-US" altLang="en-US" sz="2400" dirty="0" err="1" smtClean="0"/>
              <a:t>wedi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ei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nodweddi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gan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dueddiad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i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edrych</a:t>
            </a:r>
            <a:r>
              <a:rPr lang="en-US" altLang="en-US" sz="2400" dirty="0" smtClean="0"/>
              <a:t> am, a </a:t>
            </a:r>
            <a:r>
              <a:rPr lang="en-US" altLang="en-US" sz="2400" dirty="0" err="1" smtClean="0"/>
              <a:t>chynnal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agosatrwydd</a:t>
            </a:r>
            <a:r>
              <a:rPr lang="en-US" altLang="en-US" sz="2400" dirty="0" smtClean="0"/>
              <a:t>, </a:t>
            </a:r>
            <a:r>
              <a:rPr lang="en-US" altLang="en-US" sz="2400" dirty="0" err="1" smtClean="0"/>
              <a:t>yn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enwedig</a:t>
            </a:r>
            <a:r>
              <a:rPr lang="en-US" altLang="en-US" sz="2400" dirty="0" smtClean="0"/>
              <a:t> pan o </a:t>
            </a:r>
            <a:r>
              <a:rPr lang="en-US" altLang="en-US" sz="2400" dirty="0" err="1" smtClean="0"/>
              <a:t>dan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straen</a:t>
            </a:r>
            <a:endParaRPr lang="en-US" altLang="en-US" sz="2400" dirty="0" smtClean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644008" y="1988840"/>
            <a:ext cx="4038600" cy="4434840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US" i="1" dirty="0"/>
              <a:t>Attachment is defined as an active, intense, emotional relationship between 2 people that endures over </a:t>
            </a:r>
            <a:r>
              <a:rPr lang="en-US" i="1" dirty="0" smtClean="0"/>
              <a:t>time</a:t>
            </a:r>
            <a:endParaRPr lang="en-US" sz="1600" i="1" dirty="0"/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US" i="1" dirty="0"/>
              <a:t>An enduring emotional tie to a special person, characterized by a tendency to seek and maintain closeness, especially during times of stress. </a:t>
            </a:r>
            <a:endParaRPr lang="en-US" i="1" dirty="0" smtClean="0"/>
          </a:p>
          <a:p>
            <a:pPr marL="0" indent="0" eaLnBrk="1" hangingPunct="1">
              <a:buFont typeface="Times" pitchFamily="-112" charset="0"/>
              <a:buNone/>
              <a:defRPr/>
            </a:pPr>
            <a:r>
              <a:rPr lang="en-US" sz="1700" dirty="0" smtClean="0">
                <a:latin typeface="Tahoma" pitchFamily="34" charset="0"/>
              </a:rPr>
              <a:t>Boyd &amp; Bee 2012 </a:t>
            </a:r>
            <a:endParaRPr lang="en-US" sz="1700" dirty="0">
              <a:latin typeface="Tahoma" pitchFamily="34" charset="0"/>
            </a:endParaRPr>
          </a:p>
          <a:p>
            <a:pPr>
              <a:defRPr/>
            </a:pPr>
            <a:endParaRPr lang="en-GB" dirty="0"/>
          </a:p>
        </p:txBody>
      </p:sp>
      <p:pic>
        <p:nvPicPr>
          <p:cNvPr id="4098" name="Picture 2" descr="C:\Users\l.roberts\AppData\Local\Microsoft\Windows\Temporary Internet Files\Content.IE5\FX8L93BW\4620982034_3730d7faf6_z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35903"/>
            <a:ext cx="2915816" cy="1880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5250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sp>
        <p:nvSpPr>
          <p:cNvPr id="65539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altLang="en-US" sz="2800" dirty="0" smtClean="0"/>
              <a:t>Mae </a:t>
            </a:r>
            <a:r>
              <a:rPr lang="en-US" altLang="en-US" sz="2800" dirty="0" err="1"/>
              <a:t>y</a:t>
            </a:r>
            <a:r>
              <a:rPr lang="en-US" altLang="en-US" sz="2800" dirty="0" err="1" smtClean="0"/>
              <a:t>mddygiad</a:t>
            </a:r>
            <a:r>
              <a:rPr lang="en-US" altLang="en-US" sz="2800" dirty="0" smtClean="0"/>
              <a:t> </a:t>
            </a:r>
            <a:r>
              <a:rPr lang="en-US" altLang="en-US" sz="2800" dirty="0" err="1" smtClean="0"/>
              <a:t>cynhenid</a:t>
            </a:r>
            <a:r>
              <a:rPr lang="en-US" altLang="en-US" sz="2800" dirty="0" smtClean="0"/>
              <a:t> </a:t>
            </a:r>
            <a:r>
              <a:rPr lang="en-US" altLang="en-US" sz="2800" dirty="0" err="1" smtClean="0"/>
              <a:t>babi</a:t>
            </a:r>
            <a:r>
              <a:rPr lang="en-US" altLang="en-US" sz="2800" dirty="0" smtClean="0"/>
              <a:t> </a:t>
            </a:r>
            <a:r>
              <a:rPr lang="en-US" altLang="en-US" sz="2800" dirty="0" err="1" smtClean="0"/>
              <a:t>yn</a:t>
            </a:r>
            <a:r>
              <a:rPr lang="en-US" altLang="en-US" sz="2800" dirty="0" smtClean="0"/>
              <a:t> </a:t>
            </a:r>
            <a:r>
              <a:rPr lang="en-US" altLang="en-US" sz="2800" dirty="0" err="1" smtClean="0"/>
              <a:t>adweithiau</a:t>
            </a:r>
            <a:r>
              <a:rPr lang="en-US" altLang="en-US" sz="2800" dirty="0" smtClean="0"/>
              <a:t> </a:t>
            </a:r>
            <a:r>
              <a:rPr lang="en-US" altLang="en-US" sz="2800" dirty="0" err="1" smtClean="0"/>
              <a:t>datblygedig</a:t>
            </a:r>
            <a:r>
              <a:rPr lang="en-US" altLang="en-US" sz="2800" dirty="0" smtClean="0"/>
              <a:t> </a:t>
            </a:r>
            <a:r>
              <a:rPr lang="en-US" altLang="en-US" sz="2800" dirty="0" err="1" smtClean="0"/>
              <a:t>sydd</a:t>
            </a:r>
            <a:r>
              <a:rPr lang="en-US" altLang="en-US" sz="2800" dirty="0" smtClean="0"/>
              <a:t> </a:t>
            </a:r>
            <a:r>
              <a:rPr lang="en-US" altLang="en-US" sz="2800" dirty="0" err="1" smtClean="0"/>
              <a:t>yn</a:t>
            </a:r>
            <a:r>
              <a:rPr lang="en-US" altLang="en-US" sz="2800" dirty="0" smtClean="0"/>
              <a:t> </a:t>
            </a:r>
            <a:r>
              <a:rPr lang="en-US" altLang="en-US" sz="2800" dirty="0" err="1" smtClean="0"/>
              <a:t>annog</a:t>
            </a:r>
            <a:r>
              <a:rPr lang="en-US" altLang="en-US" sz="2800" dirty="0" smtClean="0"/>
              <a:t> </a:t>
            </a:r>
            <a:r>
              <a:rPr lang="en-US" altLang="en-US" sz="2800" dirty="0" err="1" smtClean="0"/>
              <a:t>goroesiad</a:t>
            </a:r>
            <a:r>
              <a:rPr lang="en-US" altLang="en-US" sz="2800" dirty="0" smtClean="0"/>
              <a:t>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644008" y="1920085"/>
            <a:ext cx="4042792" cy="4434840"/>
          </a:xfrm>
        </p:spPr>
        <p:txBody>
          <a:bodyPr/>
          <a:lstStyle/>
          <a:p>
            <a:pPr lvl="1" eaLnBrk="1" hangingPunct="1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en-US" sz="2800" i="1" dirty="0" smtClean="0">
                <a:ea typeface="ヒラギノ角ゴ Pro W3" pitchFamily="-112" charset="-128"/>
              </a:rPr>
              <a:t>Infant’s </a:t>
            </a:r>
            <a:r>
              <a:rPr lang="en-US" sz="2800" i="1" dirty="0">
                <a:ea typeface="ヒラギノ角ゴ Pro W3" pitchFamily="-112" charset="-128"/>
              </a:rPr>
              <a:t>innate </a:t>
            </a:r>
          </a:p>
          <a:p>
            <a:pPr lvl="1" indent="-20638" eaLnBrk="1" hangingPunct="1">
              <a:lnSpc>
                <a:spcPct val="90000"/>
              </a:lnSpc>
              <a:buFontTx/>
              <a:buNone/>
              <a:defRPr/>
            </a:pPr>
            <a:r>
              <a:rPr lang="en-US" sz="2800" i="1" dirty="0" err="1">
                <a:ea typeface="ヒラギノ角ゴ Pro W3" pitchFamily="-112" charset="-128"/>
              </a:rPr>
              <a:t>behaviours</a:t>
            </a:r>
            <a:r>
              <a:rPr lang="en-US" sz="2800" i="1" dirty="0">
                <a:ea typeface="ヒラギノ角ゴ Pro W3" pitchFamily="-112" charset="-128"/>
              </a:rPr>
              <a:t> are </a:t>
            </a:r>
          </a:p>
          <a:p>
            <a:pPr lvl="1" indent="-20638" eaLnBrk="1" hangingPunct="1">
              <a:lnSpc>
                <a:spcPct val="90000"/>
              </a:lnSpc>
              <a:buFontTx/>
              <a:buNone/>
              <a:defRPr/>
            </a:pPr>
            <a:r>
              <a:rPr lang="en-US" sz="2800" i="1" dirty="0">
                <a:ea typeface="ヒラギノ角ゴ Pro W3" pitchFamily="-112" charset="-128"/>
              </a:rPr>
              <a:t>evolved responses </a:t>
            </a:r>
          </a:p>
          <a:p>
            <a:pPr lvl="1" indent="-20638" eaLnBrk="1" hangingPunct="1">
              <a:lnSpc>
                <a:spcPct val="90000"/>
              </a:lnSpc>
              <a:buFontTx/>
              <a:buNone/>
              <a:defRPr/>
            </a:pPr>
            <a:r>
              <a:rPr lang="en-US" sz="2800" i="1" dirty="0">
                <a:ea typeface="ヒラギノ角ゴ Pro W3" pitchFamily="-112" charset="-128"/>
              </a:rPr>
              <a:t>which promote </a:t>
            </a:r>
          </a:p>
          <a:p>
            <a:pPr lvl="1" indent="-20638" eaLnBrk="1" hangingPunct="1">
              <a:lnSpc>
                <a:spcPct val="90000"/>
              </a:lnSpc>
              <a:buFontTx/>
              <a:buNone/>
              <a:defRPr/>
            </a:pPr>
            <a:r>
              <a:rPr lang="en-US" sz="2800" i="1" dirty="0">
                <a:ea typeface="ヒラギノ角ゴ Pro W3" pitchFamily="-112" charset="-128"/>
              </a:rPr>
              <a:t>s</a:t>
            </a:r>
            <a:r>
              <a:rPr lang="en-US" sz="2800" i="1" dirty="0" smtClean="0">
                <a:ea typeface="ヒラギノ角ゴ Pro W3" pitchFamily="-112" charset="-128"/>
              </a:rPr>
              <a:t>urvival</a:t>
            </a:r>
          </a:p>
          <a:p>
            <a:pPr lvl="1" indent="-20638" eaLnBrk="1" hangingPunct="1">
              <a:lnSpc>
                <a:spcPct val="90000"/>
              </a:lnSpc>
              <a:buFontTx/>
              <a:buNone/>
              <a:defRPr/>
            </a:pPr>
            <a:r>
              <a:rPr lang="en-GB" sz="1600" dirty="0" smtClean="0">
                <a:ea typeface="ヒラギノ角ゴ Pro W3" pitchFamily="-112" charset="-128"/>
              </a:rPr>
              <a:t>( Boyd &amp; Bee 2012) </a:t>
            </a:r>
            <a:endParaRPr lang="en-US" sz="1600" dirty="0">
              <a:ea typeface="ヒラギノ角ゴ Pro W3" pitchFamily="-112" charset="-128"/>
            </a:endParaRPr>
          </a:p>
          <a:p>
            <a:pPr>
              <a:defRPr/>
            </a:pPr>
            <a:endParaRPr lang="en-GB" sz="1600" dirty="0"/>
          </a:p>
        </p:txBody>
      </p:sp>
      <p:pic>
        <p:nvPicPr>
          <p:cNvPr id="5122" name="Picture 2" descr="C:\Users\l.roberts\AppData\Local\Microsoft\Windows\Temporary Internet Files\Content.IE5\VT7L4AUG\happy-baby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3625" y="4725144"/>
            <a:ext cx="4476750" cy="1878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7893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US" altLang="en-US" dirty="0" err="1" smtClean="0"/>
              <a:t>Cefndir</a:t>
            </a:r>
            <a:r>
              <a:rPr lang="en-US" altLang="en-US" dirty="0" smtClean="0"/>
              <a:t/>
            </a:r>
            <a:br>
              <a:rPr lang="en-US" altLang="en-US" dirty="0" smtClean="0"/>
            </a:br>
            <a:r>
              <a:rPr lang="en-US" altLang="en-US" dirty="0" smtClean="0"/>
              <a:t>Background</a:t>
            </a:r>
          </a:p>
        </p:txBody>
      </p:sp>
      <p:sp>
        <p:nvSpPr>
          <p:cNvPr id="66563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>
              <a:lnSpc>
                <a:spcPct val="110000"/>
              </a:lnSpc>
            </a:pPr>
            <a:r>
              <a:rPr lang="en-US" altLang="en-US" sz="2400" dirty="0" err="1" smtClean="0"/>
              <a:t>Wedi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ei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ddylanwadu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gan</a:t>
            </a:r>
            <a:r>
              <a:rPr lang="en-US" altLang="en-US" sz="2400" dirty="0" smtClean="0"/>
              <a:t> Lorenz</a:t>
            </a:r>
          </a:p>
          <a:p>
            <a:pPr>
              <a:lnSpc>
                <a:spcPct val="110000"/>
              </a:lnSpc>
            </a:pPr>
            <a:r>
              <a:rPr lang="en-US" altLang="en-US" sz="2400" dirty="0" err="1" smtClean="0"/>
              <a:t>Goblygiadau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ar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gyfer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teimladau’r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babi</a:t>
            </a:r>
            <a:r>
              <a:rPr lang="en-US" altLang="en-US" sz="2400" dirty="0" smtClean="0"/>
              <a:t> o </a:t>
            </a:r>
            <a:r>
              <a:rPr lang="en-US" altLang="en-US" sz="2400" dirty="0" err="1" smtClean="0"/>
              <a:t>ddiogelwch</a:t>
            </a:r>
            <a:endParaRPr lang="en-US" altLang="en-US" sz="2400" dirty="0" smtClean="0"/>
          </a:p>
          <a:p>
            <a:pPr>
              <a:lnSpc>
                <a:spcPct val="110000"/>
              </a:lnSpc>
            </a:pPr>
            <a:r>
              <a:rPr lang="en-US" altLang="en-US" sz="2400" dirty="0" err="1" smtClean="0"/>
              <a:t>Yn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effeithio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ar</a:t>
            </a:r>
            <a:r>
              <a:rPr lang="en-US" altLang="en-US" sz="2400" dirty="0" smtClean="0"/>
              <a:t> model </a:t>
            </a:r>
            <a:r>
              <a:rPr lang="en-US" altLang="en-US" sz="2400" dirty="0" err="1" smtClean="0"/>
              <a:t>mewnol</a:t>
            </a:r>
            <a:endParaRPr lang="en-US" altLang="en-US" sz="2400" dirty="0" smtClean="0"/>
          </a:p>
          <a:p>
            <a:pPr>
              <a:lnSpc>
                <a:spcPct val="110000"/>
              </a:lnSpc>
            </a:pPr>
            <a:r>
              <a:rPr lang="en-US" altLang="en-US" sz="2400" dirty="0" err="1" smtClean="0"/>
              <a:t>Disgrifiodd</a:t>
            </a:r>
            <a:r>
              <a:rPr lang="en-US" altLang="en-US" sz="2400" dirty="0" smtClean="0"/>
              <a:t> Freud ac Erikson a </a:t>
            </a:r>
            <a:r>
              <a:rPr lang="en-US" altLang="en-US" sz="2400" dirty="0" err="1" smtClean="0"/>
              <a:t>damcaniaethwyr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Ymddygiadol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ei</a:t>
            </a:r>
            <a:r>
              <a:rPr lang="en-US" altLang="en-US" sz="2400" dirty="0" smtClean="0"/>
              <a:t> impact </a:t>
            </a:r>
            <a:r>
              <a:rPr lang="en-US" altLang="en-US" sz="2400" dirty="0" err="1" smtClean="0"/>
              <a:t>ar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ddatblygiad</a:t>
            </a:r>
            <a:endParaRPr lang="en-US" altLang="en-US" sz="2400" dirty="0" smtClean="0"/>
          </a:p>
        </p:txBody>
      </p:sp>
      <p:sp>
        <p:nvSpPr>
          <p:cNvPr id="66564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pPr lvl="1" eaLnBrk="1" hangingPunct="1">
              <a:buFont typeface="Times" pitchFamily="18" charset="0"/>
              <a:buChar char="•"/>
            </a:pPr>
            <a:r>
              <a:rPr lang="en-US" altLang="en-US" sz="3200" i="1" dirty="0" smtClean="0"/>
              <a:t>Influenced by Lorenz</a:t>
            </a:r>
          </a:p>
          <a:p>
            <a:pPr lvl="1" eaLnBrk="1" hangingPunct="1">
              <a:buFont typeface="Times" pitchFamily="18" charset="0"/>
              <a:buChar char="•"/>
            </a:pPr>
            <a:r>
              <a:rPr lang="en-US" altLang="en-US" sz="3200" i="1" dirty="0" smtClean="0"/>
              <a:t>Implications for infant's sense of security</a:t>
            </a:r>
          </a:p>
          <a:p>
            <a:pPr lvl="1" eaLnBrk="1" hangingPunct="1">
              <a:buFont typeface="Times" pitchFamily="18" charset="0"/>
              <a:buChar char="•"/>
            </a:pPr>
            <a:r>
              <a:rPr lang="en-US" altLang="en-US" sz="3200" i="1" dirty="0" smtClean="0"/>
              <a:t>Affects internal working model</a:t>
            </a:r>
            <a:endParaRPr lang="en-US" altLang="en-US" i="1" dirty="0" smtClean="0"/>
          </a:p>
          <a:p>
            <a:pPr lvl="1" eaLnBrk="1" hangingPunct="1">
              <a:buFont typeface="Times" pitchFamily="18" charset="0"/>
              <a:buChar char="•"/>
            </a:pPr>
            <a:r>
              <a:rPr lang="en-US" altLang="en-US" sz="3200" i="1" dirty="0" smtClean="0"/>
              <a:t>Freud, Erikson, Behaviorists described its impact on development</a:t>
            </a:r>
          </a:p>
          <a:p>
            <a:pPr marL="393192" lvl="1" indent="0" eaLnBrk="1" hangingPunct="1">
              <a:buNone/>
            </a:pPr>
            <a:r>
              <a:rPr lang="en-GB" altLang="en-US" sz="1900" i="1" dirty="0" smtClean="0"/>
              <a:t>( Boyd &amp; Bee 2012)</a:t>
            </a:r>
            <a:endParaRPr lang="en-US" altLang="en-US" sz="1900" i="1" dirty="0" smtClean="0"/>
          </a:p>
          <a:p>
            <a:endParaRPr lang="en-GB" altLang="en-US" dirty="0" smtClean="0"/>
          </a:p>
        </p:txBody>
      </p:sp>
      <p:pic>
        <p:nvPicPr>
          <p:cNvPr id="5" name="Picture 2" descr="C:\Users\l.roberts\AppData\Local\Microsoft\Windows\Temporary Internet Files\Content.IE5\VT7L4AUG\happy-baby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3707904" cy="1772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34956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US" altLang="en-US" dirty="0" smtClean="0"/>
              <a:t>Cam 1</a:t>
            </a:r>
            <a:br>
              <a:rPr lang="en-US" altLang="en-US" dirty="0" smtClean="0"/>
            </a:br>
            <a:r>
              <a:rPr lang="en-US" altLang="en-US" dirty="0" smtClean="0"/>
              <a:t>Stage 1</a:t>
            </a:r>
          </a:p>
        </p:txBody>
      </p:sp>
      <p:sp>
        <p:nvSpPr>
          <p:cNvPr id="67587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altLang="en-US" smtClean="0"/>
              <a:t>Cam cyn –ymlyniad</a:t>
            </a:r>
          </a:p>
          <a:p>
            <a:pPr lvl="1"/>
            <a:r>
              <a:rPr lang="en-US" altLang="en-US" smtClean="0"/>
              <a:t>Geni-6 wythnos</a:t>
            </a:r>
          </a:p>
          <a:p>
            <a:pPr lvl="1"/>
            <a:r>
              <a:rPr lang="en-US" altLang="en-US" smtClean="0"/>
              <a:t>Arwyddion cynhenid yn  denu’r gofalwr</a:t>
            </a:r>
          </a:p>
          <a:p>
            <a:pPr lvl="1"/>
            <a:r>
              <a:rPr lang="en-US" altLang="en-US" smtClean="0"/>
              <a:t>Gofalwyr yn agos pan fo’r babi yn ymateb yn bositif</a:t>
            </a:r>
          </a:p>
        </p:txBody>
      </p:sp>
      <p:sp>
        <p:nvSpPr>
          <p:cNvPr id="67588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eaLnBrk="1" hangingPunct="1">
              <a:buFont typeface="Times" pitchFamily="18" charset="0"/>
              <a:buNone/>
            </a:pPr>
            <a:r>
              <a:rPr lang="en-US" altLang="en-US" i="1" dirty="0" smtClean="0"/>
              <a:t>Pre-attachment phase </a:t>
            </a:r>
          </a:p>
          <a:p>
            <a:pPr lvl="1" eaLnBrk="1" hangingPunct="1">
              <a:buFont typeface="Times" pitchFamily="18" charset="0"/>
              <a:buChar char="•"/>
            </a:pPr>
            <a:r>
              <a:rPr lang="en-US" altLang="en-US" i="1" dirty="0" smtClean="0"/>
              <a:t>Birth - 6 weeks</a:t>
            </a:r>
          </a:p>
          <a:p>
            <a:pPr lvl="1" eaLnBrk="1" hangingPunct="1">
              <a:buFont typeface="Times" pitchFamily="18" charset="0"/>
              <a:buChar char="•"/>
            </a:pPr>
            <a:r>
              <a:rPr lang="en-US" altLang="en-US" i="1" dirty="0" smtClean="0"/>
              <a:t>Baby’s innate signals attract caregiver </a:t>
            </a:r>
          </a:p>
          <a:p>
            <a:pPr lvl="1" eaLnBrk="1" hangingPunct="1">
              <a:buFont typeface="Times" pitchFamily="18" charset="0"/>
              <a:buChar char="•"/>
            </a:pPr>
            <a:r>
              <a:rPr lang="en-US" altLang="en-US" i="1" dirty="0" smtClean="0"/>
              <a:t>Caregivers remain close by when the baby responds positively</a:t>
            </a:r>
          </a:p>
          <a:p>
            <a:pPr marL="393192" lvl="1" indent="0" eaLnBrk="1" hangingPunct="1">
              <a:buNone/>
            </a:pPr>
            <a:r>
              <a:rPr lang="en-US" altLang="en-US" sz="1600" i="1" dirty="0" smtClean="0"/>
              <a:t>( Boyd &amp; Bee 2012)  </a:t>
            </a:r>
          </a:p>
          <a:p>
            <a:endParaRPr lang="en-GB" altLang="en-US" i="1" dirty="0" smtClean="0"/>
          </a:p>
        </p:txBody>
      </p:sp>
      <p:pic>
        <p:nvPicPr>
          <p:cNvPr id="6146" name="Picture 2" descr="C:\Users\l.roberts\AppData\Local\Microsoft\Windows\Temporary Internet Files\Content.IE5\N7NKQ001\02_baby_cute__(www.cute-pictures.blogspot.com)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788024" cy="1844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280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US" altLang="en-US" dirty="0" smtClean="0"/>
              <a:t>Cam 2</a:t>
            </a:r>
            <a:br>
              <a:rPr lang="en-US" altLang="en-US" dirty="0" smtClean="0"/>
            </a:br>
            <a:r>
              <a:rPr lang="en-US" altLang="en-US" dirty="0" smtClean="0"/>
              <a:t>Stage 2</a:t>
            </a:r>
          </a:p>
        </p:txBody>
      </p:sp>
      <p:sp>
        <p:nvSpPr>
          <p:cNvPr id="68611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844823"/>
            <a:ext cx="4038600" cy="4281339"/>
          </a:xfrm>
        </p:spPr>
        <p:txBody>
          <a:bodyPr>
            <a:normAutofit lnSpcReduction="10000"/>
          </a:bodyPr>
          <a:lstStyle/>
          <a:p>
            <a:r>
              <a:rPr lang="en-US" altLang="en-US" smtClean="0"/>
              <a:t>6 wythnos i 6-8 mis</a:t>
            </a:r>
          </a:p>
          <a:p>
            <a:r>
              <a:rPr lang="en-US" altLang="en-US" smtClean="0"/>
              <a:t>Datblygu synnwyr o ymddiriedaeth bydd y gofalwr yn ymateb pan mae angen</a:t>
            </a:r>
          </a:p>
          <a:p>
            <a:r>
              <a:rPr lang="en-US" altLang="en-US" smtClean="0"/>
              <a:t>Babis yn ymateb yn fwy positif i ofalwr cyfarwydd</a:t>
            </a:r>
          </a:p>
          <a:p>
            <a:r>
              <a:rPr lang="en-US" altLang="en-US" smtClean="0"/>
              <a:t>Babis ddim yn protestio pan wedi eu gwahanu oddi wrth ofalwr</a:t>
            </a:r>
          </a:p>
        </p:txBody>
      </p:sp>
      <p:sp>
        <p:nvSpPr>
          <p:cNvPr id="68612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1844823"/>
            <a:ext cx="4038600" cy="4281339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  <a:buFont typeface="Times" pitchFamily="18" charset="0"/>
              <a:buChar char="•"/>
            </a:pPr>
            <a:r>
              <a:rPr lang="en-US" altLang="en-US" i="1" dirty="0" smtClean="0"/>
              <a:t>6 </a:t>
            </a:r>
            <a:r>
              <a:rPr lang="en-US" altLang="en-US" i="1" dirty="0" err="1" smtClean="0"/>
              <a:t>wks</a:t>
            </a:r>
            <a:r>
              <a:rPr lang="en-US" altLang="en-US" i="1" dirty="0" smtClean="0"/>
              <a:t> to 6-8 months</a:t>
            </a:r>
          </a:p>
          <a:p>
            <a:pPr eaLnBrk="1" hangingPunct="1">
              <a:lnSpc>
                <a:spcPct val="90000"/>
              </a:lnSpc>
              <a:buFont typeface="Times" pitchFamily="18" charset="0"/>
              <a:buChar char="•"/>
            </a:pPr>
            <a:r>
              <a:rPr lang="en-US" altLang="en-US" i="1" dirty="0" smtClean="0"/>
              <a:t>Develops a sense of trust that caregiver will respond when signaled</a:t>
            </a:r>
          </a:p>
          <a:p>
            <a:pPr eaLnBrk="1" hangingPunct="1">
              <a:lnSpc>
                <a:spcPct val="90000"/>
              </a:lnSpc>
              <a:buFont typeface="Times" pitchFamily="18" charset="0"/>
              <a:buChar char="•"/>
            </a:pPr>
            <a:r>
              <a:rPr lang="en-US" altLang="en-US" i="1" dirty="0" smtClean="0"/>
              <a:t>Infants respond more positively to familiar caregiver</a:t>
            </a:r>
          </a:p>
          <a:p>
            <a:pPr eaLnBrk="1" hangingPunct="1">
              <a:lnSpc>
                <a:spcPct val="90000"/>
              </a:lnSpc>
              <a:buFont typeface="Times" pitchFamily="18" charset="0"/>
              <a:buChar char="•"/>
            </a:pPr>
            <a:r>
              <a:rPr lang="en-US" altLang="en-US" i="1" dirty="0" smtClean="0"/>
              <a:t>Babies don't protest when separated from parent</a:t>
            </a:r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en-GB" altLang="en-US" sz="1600" i="1" dirty="0" smtClean="0"/>
              <a:t>( Boyd &amp; Bee 2012) </a:t>
            </a:r>
            <a:endParaRPr lang="en-US" altLang="en-US" sz="1600" i="1" dirty="0" smtClean="0"/>
          </a:p>
          <a:p>
            <a:pPr eaLnBrk="1" hangingPunct="1">
              <a:lnSpc>
                <a:spcPct val="90000"/>
              </a:lnSpc>
              <a:buFont typeface="Times" pitchFamily="18" charset="0"/>
              <a:buChar char="•"/>
            </a:pPr>
            <a:endParaRPr lang="en-US" altLang="en-US" dirty="0" smtClean="0">
              <a:solidFill>
                <a:srgbClr val="3C3BB4"/>
              </a:solidFill>
              <a:latin typeface="Tahoma" pitchFamily="34" charset="0"/>
            </a:endParaRPr>
          </a:p>
          <a:p>
            <a:endParaRPr lang="en-GB" altLang="en-US" dirty="0" smtClean="0"/>
          </a:p>
        </p:txBody>
      </p:sp>
      <p:pic>
        <p:nvPicPr>
          <p:cNvPr id="7170" name="Picture 2" descr="C:\Users\l.roberts\AppData\Local\Microsoft\Windows\Temporary Internet Files\Content.IE5\VGH11Z05\baby-after-eating-chocolate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08144"/>
            <a:ext cx="2808312" cy="16327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8867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altLang="en-US" dirty="0" smtClean="0"/>
              <a:t>Cam 3</a:t>
            </a:r>
            <a:br>
              <a:rPr lang="en-GB" altLang="en-US" dirty="0" smtClean="0"/>
            </a:br>
            <a:r>
              <a:rPr lang="en-GB" altLang="en-US" dirty="0" smtClean="0"/>
              <a:t>Stage 3</a:t>
            </a:r>
          </a:p>
        </p:txBody>
      </p:sp>
      <p:sp>
        <p:nvSpPr>
          <p:cNvPr id="6963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US" altLang="en-US" sz="3200" dirty="0" smtClean="0"/>
              <a:t>6-8 </a:t>
            </a:r>
            <a:r>
              <a:rPr lang="en-US" altLang="en-US" sz="3200" dirty="0" err="1" smtClean="0"/>
              <a:t>mis</a:t>
            </a:r>
            <a:r>
              <a:rPr lang="en-US" altLang="en-US" sz="3200" dirty="0" smtClean="0"/>
              <a:t> </a:t>
            </a:r>
            <a:r>
              <a:rPr lang="en-US" altLang="en-US" sz="3200" dirty="0" err="1" smtClean="0"/>
              <a:t>i</a:t>
            </a:r>
            <a:r>
              <a:rPr lang="en-US" altLang="en-US" sz="3200" dirty="0" smtClean="0"/>
              <a:t> 18-24 </a:t>
            </a:r>
            <a:r>
              <a:rPr lang="en-US" altLang="en-US" sz="3200" dirty="0" err="1" smtClean="0"/>
              <a:t>mis</a:t>
            </a:r>
            <a:endParaRPr lang="en-US" altLang="en-US" sz="3200" dirty="0" smtClean="0"/>
          </a:p>
          <a:p>
            <a:r>
              <a:rPr lang="en-US" altLang="en-US" sz="3200" dirty="0" err="1" smtClean="0"/>
              <a:t>Baban</a:t>
            </a:r>
            <a:r>
              <a:rPr lang="en-US" altLang="en-US" sz="3200" dirty="0" smtClean="0"/>
              <a:t> </a:t>
            </a:r>
            <a:r>
              <a:rPr lang="en-US" altLang="en-US" sz="3200" dirty="0" err="1" smtClean="0"/>
              <a:t>yn</a:t>
            </a:r>
            <a:r>
              <a:rPr lang="en-US" altLang="en-US" sz="3200" dirty="0" smtClean="0"/>
              <a:t> </a:t>
            </a:r>
            <a:r>
              <a:rPr lang="en-US" altLang="en-US" sz="3200" dirty="0" err="1" smtClean="0"/>
              <a:t>dangos</a:t>
            </a:r>
            <a:r>
              <a:rPr lang="en-US" altLang="en-US" sz="3200" dirty="0" smtClean="0"/>
              <a:t> </a:t>
            </a:r>
            <a:r>
              <a:rPr lang="en-US" altLang="en-US" sz="3200" dirty="0" err="1" smtClean="0"/>
              <a:t>pryder</a:t>
            </a:r>
            <a:r>
              <a:rPr lang="en-US" altLang="en-US" sz="3200" dirty="0" smtClean="0"/>
              <a:t> </a:t>
            </a:r>
            <a:r>
              <a:rPr lang="en-US" altLang="en-US" sz="3200" dirty="0" err="1" smtClean="0"/>
              <a:t>gwahanu</a:t>
            </a:r>
            <a:endParaRPr lang="en-US" altLang="en-US" sz="3200" dirty="0" smtClean="0"/>
          </a:p>
          <a:p>
            <a:r>
              <a:rPr lang="en-US" altLang="en-US" sz="3200" dirty="0" err="1" smtClean="0"/>
              <a:t>Baban</a:t>
            </a:r>
            <a:r>
              <a:rPr lang="en-US" altLang="en-US" sz="3200" dirty="0" smtClean="0"/>
              <a:t> </a:t>
            </a:r>
            <a:r>
              <a:rPr lang="en-US" altLang="en-US" sz="3200" dirty="0" err="1" smtClean="0"/>
              <a:t>yn</a:t>
            </a:r>
            <a:r>
              <a:rPr lang="en-US" altLang="en-US" sz="3200" dirty="0" smtClean="0"/>
              <a:t> </a:t>
            </a:r>
            <a:r>
              <a:rPr lang="en-US" altLang="en-US" sz="3200" dirty="0" err="1" smtClean="0"/>
              <a:t>protestio</a:t>
            </a:r>
            <a:r>
              <a:rPr lang="en-US" altLang="en-US" sz="3200" dirty="0" smtClean="0"/>
              <a:t> pan </a:t>
            </a:r>
            <a:r>
              <a:rPr lang="en-US" altLang="en-US" sz="3200" dirty="0" err="1" smtClean="0"/>
              <a:t>fydd</a:t>
            </a:r>
            <a:r>
              <a:rPr lang="en-US" altLang="en-US" sz="3200" dirty="0" smtClean="0"/>
              <a:t> y </a:t>
            </a:r>
            <a:r>
              <a:rPr lang="en-US" altLang="en-US" sz="3200" dirty="0" err="1" smtClean="0"/>
              <a:t>rhiant</a:t>
            </a:r>
            <a:r>
              <a:rPr lang="en-US" altLang="en-US" sz="3200" dirty="0" smtClean="0"/>
              <a:t> </a:t>
            </a:r>
            <a:r>
              <a:rPr lang="en-US" altLang="en-US" sz="3200" dirty="0" err="1" smtClean="0"/>
              <a:t>yn</a:t>
            </a:r>
            <a:r>
              <a:rPr lang="en-US" altLang="en-US" sz="3200" dirty="0" smtClean="0"/>
              <a:t> </a:t>
            </a:r>
            <a:r>
              <a:rPr lang="en-US" altLang="en-US" sz="3200" dirty="0" err="1" smtClean="0"/>
              <a:t>gadael</a:t>
            </a:r>
            <a:endParaRPr lang="en-US" altLang="en-US" sz="3200" dirty="0" smtClean="0"/>
          </a:p>
          <a:p>
            <a:endParaRPr lang="en-US" altLang="en-US" dirty="0" smtClean="0"/>
          </a:p>
        </p:txBody>
      </p:sp>
      <p:sp>
        <p:nvSpPr>
          <p:cNvPr id="6963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lvl="1" eaLnBrk="1" hangingPunct="1">
              <a:buFont typeface="Times" pitchFamily="18" charset="0"/>
              <a:buChar char="•"/>
            </a:pPr>
            <a:r>
              <a:rPr lang="en-US" altLang="en-US" sz="3200" i="1" dirty="0" smtClean="0"/>
              <a:t>6-8 months to 18-24 months </a:t>
            </a:r>
          </a:p>
          <a:p>
            <a:pPr lvl="1" eaLnBrk="1" hangingPunct="1">
              <a:buFont typeface="Times" pitchFamily="18" charset="0"/>
              <a:buChar char="•"/>
            </a:pPr>
            <a:r>
              <a:rPr lang="en-US" altLang="en-US" sz="3200" i="1" dirty="0" smtClean="0">
                <a:ea typeface="ヒラギノ角ゴ Pro W3"/>
                <a:cs typeface="ヒラギノ角ゴ Pro W3"/>
              </a:rPr>
              <a:t>Babies display separation anxiety</a:t>
            </a:r>
          </a:p>
          <a:p>
            <a:pPr lvl="1" eaLnBrk="1" hangingPunct="1">
              <a:buFont typeface="Times" pitchFamily="18" charset="0"/>
              <a:buChar char="•"/>
            </a:pPr>
            <a:r>
              <a:rPr lang="en-US" altLang="en-US" sz="3200" i="1" dirty="0" smtClean="0">
                <a:ea typeface="ヒラギノ角ゴ Pro W3"/>
                <a:cs typeface="ヒラギノ角ゴ Pro W3"/>
              </a:rPr>
              <a:t>Babies protest when parent leaves</a:t>
            </a:r>
          </a:p>
          <a:p>
            <a:pPr marL="393192" lvl="1" indent="0" eaLnBrk="1" hangingPunct="1">
              <a:buNone/>
            </a:pPr>
            <a:r>
              <a:rPr lang="en-GB" altLang="en-US" sz="1600" i="1" dirty="0" smtClean="0"/>
              <a:t>( Boyd &amp; Bee 2012)</a:t>
            </a:r>
            <a:endParaRPr lang="en-US" altLang="en-US" sz="1600" i="1" dirty="0" smtClean="0"/>
          </a:p>
          <a:p>
            <a:pPr marL="0" indent="0">
              <a:buNone/>
            </a:pPr>
            <a:endParaRPr lang="en-GB" altLang="en-US" dirty="0" smtClean="0"/>
          </a:p>
        </p:txBody>
      </p:sp>
      <p:pic>
        <p:nvPicPr>
          <p:cNvPr id="8194" name="Picture 2" descr="C:\Users\l.roberts\AppData\Local\Microsoft\Windows\Temporary Internet Files\Content.IE5\EME09GLO\happy-halloween-toddler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299" y="0"/>
            <a:ext cx="2369469" cy="1772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06703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Title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r"/>
            <a:r>
              <a:rPr lang="en-GB" altLang="en-US" sz="4000" dirty="0" err="1" smtClean="0"/>
              <a:t>Datblygu</a:t>
            </a:r>
            <a:r>
              <a:rPr lang="en-GB" altLang="en-US" sz="4000" dirty="0" smtClean="0"/>
              <a:t> </a:t>
            </a:r>
            <a:r>
              <a:rPr lang="en-GB" altLang="en-US" sz="4000" dirty="0" err="1" smtClean="0"/>
              <a:t>perthynas</a:t>
            </a:r>
            <a:r>
              <a:rPr lang="en-GB" altLang="en-US" sz="4000" dirty="0" smtClean="0"/>
              <a:t/>
            </a:r>
            <a:br>
              <a:rPr lang="en-GB" altLang="en-US" sz="4000" dirty="0" smtClean="0"/>
            </a:br>
            <a:r>
              <a:rPr lang="en-GB" altLang="en-US" sz="4000" dirty="0" smtClean="0"/>
              <a:t>Reciprocal relationship</a:t>
            </a:r>
          </a:p>
        </p:txBody>
      </p:sp>
      <p:sp>
        <p:nvSpPr>
          <p:cNvPr id="70659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altLang="en-US" smtClean="0"/>
              <a:t>18 mis – 2 oed</a:t>
            </a:r>
          </a:p>
          <a:p>
            <a:r>
              <a:rPr lang="en-US" altLang="en-US" smtClean="0"/>
              <a:t>Plant bach yn datblygu eu dealltwriaeth o symbolau ac mae iaith yn datblygu</a:t>
            </a:r>
          </a:p>
          <a:p>
            <a:r>
              <a:rPr lang="en-US" altLang="en-US" smtClean="0"/>
              <a:t>Plant bach yn deall y dychwela rhieni</a:t>
            </a:r>
          </a:p>
        </p:txBody>
      </p:sp>
      <p:sp>
        <p:nvSpPr>
          <p:cNvPr id="70660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1" eaLnBrk="1" hangingPunct="1">
              <a:buFont typeface="Times" pitchFamily="18" charset="0"/>
              <a:buChar char="•"/>
            </a:pPr>
            <a:r>
              <a:rPr lang="en-US" altLang="en-US" sz="2800" i="1" dirty="0" smtClean="0"/>
              <a:t>18 months - 2yrs</a:t>
            </a:r>
          </a:p>
          <a:p>
            <a:pPr lvl="1" eaLnBrk="1" hangingPunct="1">
              <a:buFont typeface="Times" pitchFamily="18" charset="0"/>
              <a:buChar char="•"/>
            </a:pPr>
            <a:r>
              <a:rPr lang="en-US" altLang="en-US" sz="2800" i="1" dirty="0" smtClean="0"/>
              <a:t>Toddlers increase their understanding of symbols and language improves</a:t>
            </a:r>
          </a:p>
          <a:p>
            <a:pPr lvl="1" eaLnBrk="1" hangingPunct="1">
              <a:buFont typeface="Times" pitchFamily="18" charset="0"/>
              <a:buChar char="•"/>
            </a:pPr>
            <a:r>
              <a:rPr lang="en-US" altLang="en-US" sz="2800" i="1" dirty="0" smtClean="0"/>
              <a:t>Toddlers understand that parents will return</a:t>
            </a:r>
          </a:p>
          <a:p>
            <a:pPr marL="393192" lvl="1" indent="0" eaLnBrk="1" hangingPunct="1">
              <a:buNone/>
            </a:pPr>
            <a:r>
              <a:rPr lang="en-GB" altLang="en-US" sz="1600" i="1" dirty="0" smtClean="0"/>
              <a:t>( Boyd &amp; Bee 2012)</a:t>
            </a:r>
            <a:endParaRPr lang="en-US" altLang="en-US" sz="1600" i="1" dirty="0" smtClean="0"/>
          </a:p>
          <a:p>
            <a:endParaRPr lang="en-GB" altLang="en-US" dirty="0" smtClean="0"/>
          </a:p>
        </p:txBody>
      </p:sp>
      <p:pic>
        <p:nvPicPr>
          <p:cNvPr id="9218" name="Picture 2" descr="C:\Users\l.roberts\AppData\Local\Microsoft\Windows\Temporary Internet Files\Content.IE5\VT7L4AUG\evil-toddler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29" y="0"/>
            <a:ext cx="2820279" cy="1806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11765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 smtClean="0"/>
              <a:t>TASG/ TASK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Beth </a:t>
            </a:r>
            <a:r>
              <a:rPr lang="en-GB" sz="3200" dirty="0" err="1" smtClean="0"/>
              <a:t>yw’r</a:t>
            </a:r>
            <a:r>
              <a:rPr lang="en-GB" sz="3200" dirty="0" smtClean="0"/>
              <a:t> </a:t>
            </a:r>
            <a:r>
              <a:rPr lang="en-GB" sz="3200" dirty="0" err="1" smtClean="0"/>
              <a:t>ffactorau</a:t>
            </a:r>
            <a:r>
              <a:rPr lang="en-GB" sz="3200" dirty="0" smtClean="0"/>
              <a:t> a </a:t>
            </a:r>
            <a:r>
              <a:rPr lang="en-GB" sz="3200" dirty="0" err="1" smtClean="0"/>
              <a:t>fedr</a:t>
            </a:r>
            <a:r>
              <a:rPr lang="en-GB" sz="3200" dirty="0" smtClean="0"/>
              <a:t> </a:t>
            </a:r>
            <a:r>
              <a:rPr lang="en-GB" sz="3200" dirty="0" err="1" smtClean="0"/>
              <a:t>effeithio</a:t>
            </a:r>
            <a:r>
              <a:rPr lang="en-GB" sz="3200" dirty="0" smtClean="0"/>
              <a:t> </a:t>
            </a:r>
            <a:r>
              <a:rPr lang="en-GB" sz="3200" dirty="0" err="1" smtClean="0"/>
              <a:t>ar</a:t>
            </a:r>
            <a:r>
              <a:rPr lang="en-GB" sz="3200" dirty="0" smtClean="0"/>
              <a:t> </a:t>
            </a:r>
            <a:r>
              <a:rPr lang="en-GB" sz="3200" dirty="0" err="1" smtClean="0"/>
              <a:t>ymlyniad</a:t>
            </a:r>
            <a:r>
              <a:rPr lang="en-GB" sz="3200" dirty="0" smtClean="0"/>
              <a:t>?</a:t>
            </a:r>
            <a:endParaRPr lang="cy-GB" sz="32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3200" i="1" dirty="0" smtClean="0"/>
              <a:t>What do you think are the factors that could affect attachment?</a:t>
            </a:r>
          </a:p>
          <a:p>
            <a:pPr marL="0" indent="0">
              <a:buNone/>
            </a:pPr>
            <a:endParaRPr lang="cy-GB" dirty="0"/>
          </a:p>
        </p:txBody>
      </p:sp>
      <p:pic>
        <p:nvPicPr>
          <p:cNvPr id="10243" name="Picture 3" descr="C:\Users\l.roberts\AppData\Local\Microsoft\Windows\Temporary Internet Files\Content.IE5\6IDJCSBB\istock_discussionbubblesl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0282"/>
            <a:ext cx="3751387" cy="1752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88035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Title 3"/>
          <p:cNvSpPr>
            <a:spLocks noGrp="1"/>
          </p:cNvSpPr>
          <p:nvPr>
            <p:ph type="title"/>
          </p:nvPr>
        </p:nvSpPr>
        <p:spPr>
          <a:xfrm>
            <a:off x="395288" y="260350"/>
            <a:ext cx="8229600" cy="1143000"/>
          </a:xfrm>
        </p:spPr>
        <p:txBody>
          <a:bodyPr>
            <a:normAutofit fontScale="90000"/>
          </a:bodyPr>
          <a:lstStyle/>
          <a:p>
            <a:pPr algn="r"/>
            <a:r>
              <a:rPr lang="en-GB" altLang="en-US" dirty="0" err="1" smtClean="0"/>
              <a:t>Ffactorau</a:t>
            </a:r>
            <a:r>
              <a:rPr lang="en-GB" altLang="en-US" dirty="0" smtClean="0"/>
              <a:t/>
            </a:r>
            <a:br>
              <a:rPr lang="en-GB" altLang="en-US" dirty="0" smtClean="0"/>
            </a:br>
            <a:r>
              <a:rPr lang="en-GB" altLang="en-US" dirty="0" smtClean="0"/>
              <a:t>Factors</a:t>
            </a:r>
          </a:p>
        </p:txBody>
      </p:sp>
      <p:sp>
        <p:nvSpPr>
          <p:cNvPr id="71683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484783"/>
            <a:ext cx="4038600" cy="4641379"/>
          </a:xfrm>
        </p:spPr>
        <p:txBody>
          <a:bodyPr>
            <a:normAutofit lnSpcReduction="10000"/>
          </a:bodyPr>
          <a:lstStyle/>
          <a:p>
            <a:r>
              <a:rPr lang="en-US" altLang="en-US" dirty="0" err="1" smtClean="0"/>
              <a:t>Cyfle</a:t>
            </a:r>
            <a:r>
              <a:rPr lang="en-US" altLang="en-US" dirty="0" smtClean="0"/>
              <a:t> am </a:t>
            </a:r>
            <a:r>
              <a:rPr lang="en-US" altLang="en-US" dirty="0" err="1" smtClean="0"/>
              <a:t>ymlyniad</a:t>
            </a:r>
            <a:endParaRPr lang="en-US" altLang="en-US" dirty="0" smtClean="0"/>
          </a:p>
          <a:p>
            <a:r>
              <a:rPr lang="en-US" altLang="en-US" dirty="0" err="1" smtClean="0"/>
              <a:t>Ansawdd</a:t>
            </a:r>
            <a:r>
              <a:rPr lang="en-US" altLang="en-US" dirty="0" smtClean="0"/>
              <a:t> y </a:t>
            </a:r>
            <a:r>
              <a:rPr lang="en-US" altLang="en-US" dirty="0" err="1" smtClean="0"/>
              <a:t>gofalu</a:t>
            </a:r>
            <a:endParaRPr lang="en-US" altLang="en-US" dirty="0" smtClean="0"/>
          </a:p>
          <a:p>
            <a:pPr lvl="1"/>
            <a:r>
              <a:rPr lang="en-US" altLang="en-US" dirty="0" err="1" smtClean="0"/>
              <a:t>Ymateb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yn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gyflym</a:t>
            </a:r>
            <a:r>
              <a:rPr lang="en-US" altLang="en-US" dirty="0" smtClean="0"/>
              <a:t> ac </a:t>
            </a:r>
            <a:r>
              <a:rPr lang="en-US" altLang="en-US" dirty="0" err="1" smtClean="0"/>
              <a:t>yn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gyson</a:t>
            </a:r>
            <a:endParaRPr lang="en-US" altLang="en-US" dirty="0" smtClean="0"/>
          </a:p>
          <a:p>
            <a:pPr lvl="1"/>
            <a:r>
              <a:rPr lang="en-US" altLang="en-US" dirty="0" smtClean="0"/>
              <a:t>‘interactional synchrony’ – y </a:t>
            </a:r>
            <a:r>
              <a:rPr lang="en-US" altLang="en-US" dirty="0" err="1" smtClean="0"/>
              <a:t>ddawns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emosiynol</a:t>
            </a:r>
            <a:endParaRPr lang="en-US" altLang="en-US" dirty="0" smtClean="0"/>
          </a:p>
          <a:p>
            <a:r>
              <a:rPr lang="en-US" altLang="en-US" dirty="0" err="1" smtClean="0"/>
              <a:t>Nodweddion</a:t>
            </a:r>
            <a:r>
              <a:rPr lang="en-US" altLang="en-US" dirty="0" smtClean="0"/>
              <a:t> y </a:t>
            </a:r>
            <a:r>
              <a:rPr lang="en-US" altLang="en-US" dirty="0" err="1" smtClean="0"/>
              <a:t>babi</a:t>
            </a:r>
            <a:endParaRPr lang="en-US" altLang="en-US" dirty="0" smtClean="0"/>
          </a:p>
          <a:p>
            <a:pPr lvl="1"/>
            <a:r>
              <a:rPr lang="en-US" altLang="en-US" dirty="0" err="1" smtClean="0"/>
              <a:t>Anian</a:t>
            </a:r>
            <a:r>
              <a:rPr lang="en-US" altLang="en-US" dirty="0" smtClean="0"/>
              <a:t>, </a:t>
            </a:r>
            <a:r>
              <a:rPr lang="en-US" altLang="en-US" dirty="0" err="1" smtClean="0"/>
              <a:t>anghenion</a:t>
            </a:r>
            <a:r>
              <a:rPr lang="en-US" altLang="en-US" dirty="0" smtClean="0"/>
              <a:t>, </a:t>
            </a:r>
            <a:r>
              <a:rPr lang="en-US" altLang="en-US" dirty="0" err="1" smtClean="0"/>
              <a:t>genedigaeth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gynnar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neu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salwch</a:t>
            </a:r>
            <a:r>
              <a:rPr lang="en-US" altLang="en-US" dirty="0" smtClean="0"/>
              <a:t> y </a:t>
            </a:r>
            <a:r>
              <a:rPr lang="en-US" altLang="en-US" dirty="0" err="1" smtClean="0"/>
              <a:t>babi</a:t>
            </a:r>
            <a:endParaRPr lang="en-US" altLang="en-US" dirty="0" smtClean="0"/>
          </a:p>
          <a:p>
            <a:pPr lvl="1"/>
            <a:endParaRPr lang="en-US" altLang="en-US" dirty="0" smtClean="0"/>
          </a:p>
        </p:txBody>
      </p:sp>
      <p:sp>
        <p:nvSpPr>
          <p:cNvPr id="71684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1556792"/>
            <a:ext cx="4038600" cy="4569371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  <a:buFont typeface="Times" pitchFamily="18" charset="0"/>
              <a:buChar char="•"/>
            </a:pPr>
            <a:r>
              <a:rPr lang="en-US" altLang="en-US" sz="2400" i="1" dirty="0" smtClean="0"/>
              <a:t>Opportunity for attachment </a:t>
            </a:r>
          </a:p>
          <a:p>
            <a:pPr eaLnBrk="1" hangingPunct="1">
              <a:lnSpc>
                <a:spcPct val="90000"/>
              </a:lnSpc>
              <a:buFont typeface="Times" pitchFamily="18" charset="0"/>
              <a:buChar char="•"/>
            </a:pPr>
            <a:r>
              <a:rPr lang="en-US" altLang="en-US" sz="2400" i="1" dirty="0" smtClean="0"/>
              <a:t>Quality of caregiving </a:t>
            </a:r>
          </a:p>
          <a:p>
            <a:pPr lvl="2" eaLnBrk="1" hangingPunct="1">
              <a:lnSpc>
                <a:spcPct val="90000"/>
              </a:lnSpc>
              <a:buFont typeface="Times" pitchFamily="18" charset="0"/>
              <a:buChar char="•"/>
            </a:pPr>
            <a:r>
              <a:rPr lang="en-US" altLang="en-US" sz="2400" i="1" dirty="0" smtClean="0"/>
              <a:t>respond promptly and consistently</a:t>
            </a:r>
          </a:p>
          <a:p>
            <a:pPr lvl="2" eaLnBrk="1" hangingPunct="1">
              <a:lnSpc>
                <a:spcPct val="90000"/>
              </a:lnSpc>
              <a:buFont typeface="Times" pitchFamily="18" charset="0"/>
              <a:buChar char="•"/>
            </a:pPr>
            <a:r>
              <a:rPr lang="en-US" altLang="en-US" sz="2400" i="1" dirty="0" smtClean="0"/>
              <a:t>interactional synchrony – the sensitively tuned “emotional dance”</a:t>
            </a:r>
          </a:p>
          <a:p>
            <a:pPr eaLnBrk="1" hangingPunct="1">
              <a:lnSpc>
                <a:spcPct val="90000"/>
              </a:lnSpc>
              <a:buFont typeface="Times" pitchFamily="18" charset="0"/>
              <a:buChar char="•"/>
            </a:pPr>
            <a:r>
              <a:rPr lang="en-US" altLang="en-US" sz="2400" i="1" dirty="0" smtClean="0"/>
              <a:t>Infant characteristics</a:t>
            </a:r>
          </a:p>
          <a:p>
            <a:pPr lvl="2" eaLnBrk="1" hangingPunct="1">
              <a:lnSpc>
                <a:spcPct val="90000"/>
              </a:lnSpc>
              <a:buFont typeface="Times" pitchFamily="18" charset="0"/>
              <a:buChar char="•"/>
            </a:pPr>
            <a:r>
              <a:rPr lang="en-US" altLang="en-US" sz="2400" i="1" dirty="0" smtClean="0"/>
              <a:t>infant's temperament, special needs, prematurity, or illnesses</a:t>
            </a:r>
          </a:p>
          <a:p>
            <a:pPr eaLnBrk="1" hangingPunct="1">
              <a:lnSpc>
                <a:spcPct val="90000"/>
              </a:lnSpc>
              <a:buFont typeface="Times" pitchFamily="18" charset="0"/>
              <a:buChar char="•"/>
            </a:pPr>
            <a:endParaRPr lang="en-US" altLang="en-US" dirty="0" smtClean="0">
              <a:solidFill>
                <a:srgbClr val="3C3BB4"/>
              </a:solidFill>
              <a:latin typeface="Tahoma" pitchFamily="34" charset="0"/>
            </a:endParaRPr>
          </a:p>
          <a:p>
            <a:endParaRPr lang="en-GB" altLang="en-US" dirty="0" smtClean="0"/>
          </a:p>
        </p:txBody>
      </p:sp>
      <p:pic>
        <p:nvPicPr>
          <p:cNvPr id="11266" name="Picture 2" descr="C:\Users\l.roberts\AppData\Local\Microsoft\Windows\Temporary Internet Files\Content.IE5\S9T0P2O1\medium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2" y="0"/>
            <a:ext cx="233387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5103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altLang="en-US" dirty="0" err="1" smtClean="0"/>
              <a:t>Ffactorau</a:t>
            </a:r>
            <a:r>
              <a:rPr lang="en-GB" altLang="en-US" dirty="0" smtClean="0"/>
              <a:t/>
            </a:r>
            <a:br>
              <a:rPr lang="en-GB" altLang="en-US" dirty="0" smtClean="0"/>
            </a:br>
            <a:r>
              <a:rPr lang="en-GB" altLang="en-US" dirty="0" smtClean="0"/>
              <a:t>Factors</a:t>
            </a:r>
          </a:p>
        </p:txBody>
      </p:sp>
      <p:sp>
        <p:nvSpPr>
          <p:cNvPr id="72707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altLang="en-US" dirty="0" err="1" smtClean="0"/>
              <a:t>Sefyllfa’r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teulu</a:t>
            </a:r>
            <a:endParaRPr lang="en-US" altLang="en-US" dirty="0" smtClean="0"/>
          </a:p>
          <a:p>
            <a:pPr lvl="1"/>
            <a:r>
              <a:rPr lang="en-US" altLang="en-US" dirty="0" err="1" smtClean="0"/>
              <a:t>Straen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yn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medru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effeithio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ar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ymlyniad</a:t>
            </a:r>
            <a:endParaRPr lang="en-US" altLang="en-US" dirty="0" smtClean="0"/>
          </a:p>
          <a:p>
            <a:r>
              <a:rPr lang="en-US" altLang="en-US" dirty="0" err="1" smtClean="0"/>
              <a:t>Modelau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mewnol</a:t>
            </a:r>
            <a:r>
              <a:rPr lang="en-US" altLang="en-US" dirty="0" smtClean="0"/>
              <a:t> y </a:t>
            </a:r>
            <a:r>
              <a:rPr lang="en-US" altLang="en-US" dirty="0" err="1" smtClean="0"/>
              <a:t>rhieni</a:t>
            </a:r>
            <a:endParaRPr lang="en-US" altLang="en-US" dirty="0" smtClean="0"/>
          </a:p>
          <a:p>
            <a:r>
              <a:rPr lang="en-US" altLang="en-US" dirty="0" err="1" smtClean="0"/>
              <a:t>Profiadau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ymlyniad</a:t>
            </a:r>
            <a:r>
              <a:rPr lang="en-US" altLang="en-US" dirty="0" smtClean="0"/>
              <a:t> y </a:t>
            </a:r>
            <a:r>
              <a:rPr lang="en-US" altLang="en-US" dirty="0" err="1" smtClean="0"/>
              <a:t>rhieni</a:t>
            </a:r>
            <a:endParaRPr lang="en-US" altLang="en-US" dirty="0" smtClean="0"/>
          </a:p>
          <a:p>
            <a:r>
              <a:rPr lang="en-US" altLang="en-US" dirty="0" err="1" smtClean="0"/>
              <a:t>Gallu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rhieni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i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dderbyn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ei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gorffennol</a:t>
            </a:r>
            <a:endParaRPr lang="en-US" altLang="en-US" dirty="0" smtClean="0"/>
          </a:p>
        </p:txBody>
      </p:sp>
      <p:sp>
        <p:nvSpPr>
          <p:cNvPr id="72708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1" eaLnBrk="1" hangingPunct="1">
              <a:buFont typeface="Times" pitchFamily="18" charset="0"/>
              <a:buChar char="•"/>
            </a:pPr>
            <a:r>
              <a:rPr lang="en-US" altLang="en-US" i="1" dirty="0" smtClean="0"/>
              <a:t>Family circumstances</a:t>
            </a:r>
          </a:p>
          <a:p>
            <a:pPr lvl="2" eaLnBrk="1" hangingPunct="1">
              <a:buFont typeface="Times" pitchFamily="18" charset="0"/>
              <a:buChar char="•"/>
            </a:pPr>
            <a:r>
              <a:rPr lang="en-US" altLang="en-US" sz="2400" i="1" dirty="0" smtClean="0"/>
              <a:t>Stress can undermine attachment</a:t>
            </a:r>
          </a:p>
          <a:p>
            <a:pPr lvl="1" eaLnBrk="1" hangingPunct="1">
              <a:buFont typeface="Times" pitchFamily="18" charset="0"/>
              <a:buChar char="•"/>
            </a:pPr>
            <a:r>
              <a:rPr lang="en-US" altLang="en-US" i="1" dirty="0" smtClean="0"/>
              <a:t>Parents’ internal working models</a:t>
            </a:r>
          </a:p>
          <a:p>
            <a:pPr lvl="2" eaLnBrk="1" hangingPunct="1">
              <a:buFont typeface="Times" pitchFamily="18" charset="0"/>
              <a:buChar char="•"/>
            </a:pPr>
            <a:r>
              <a:rPr lang="en-US" altLang="en-US" sz="2400" i="1" dirty="0" smtClean="0"/>
              <a:t>Parents’ own attachment experiences</a:t>
            </a:r>
          </a:p>
          <a:p>
            <a:pPr lvl="2" eaLnBrk="1" hangingPunct="1">
              <a:buFont typeface="Times" pitchFamily="18" charset="0"/>
              <a:buChar char="•"/>
            </a:pPr>
            <a:r>
              <a:rPr lang="en-US" altLang="en-US" sz="2400" i="1" dirty="0" smtClean="0"/>
              <a:t>Parents’ ability to accept their past</a:t>
            </a:r>
          </a:p>
          <a:p>
            <a:endParaRPr lang="en-GB" altLang="en-US" sz="2400" dirty="0" smtClean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8986"/>
            <a:ext cx="2555776" cy="17238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49197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en-GB" sz="3200" dirty="0" err="1" smtClean="0"/>
              <a:t>Mesur</a:t>
            </a:r>
            <a:r>
              <a:rPr lang="en-GB" sz="3200" dirty="0" smtClean="0"/>
              <a:t> </a:t>
            </a:r>
            <a:r>
              <a:rPr lang="en-GB" sz="3200" dirty="0" err="1" smtClean="0"/>
              <a:t>ansawdd</a:t>
            </a:r>
            <a:r>
              <a:rPr lang="en-GB" sz="3200" dirty="0" smtClean="0"/>
              <a:t> </a:t>
            </a:r>
            <a:r>
              <a:rPr lang="en-GB" sz="3200" dirty="0" err="1" smtClean="0"/>
              <a:t>ymlyniad</a:t>
            </a:r>
            <a:r>
              <a:rPr lang="en-GB" sz="3200" dirty="0" smtClean="0"/>
              <a:t/>
            </a:r>
            <a:br>
              <a:rPr lang="en-GB" sz="3200" dirty="0" smtClean="0"/>
            </a:br>
            <a:r>
              <a:rPr lang="en-GB" sz="3200" dirty="0" smtClean="0"/>
              <a:t>Measuring the quality of attachment</a:t>
            </a:r>
            <a:endParaRPr lang="cy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Mary Ainsworth</a:t>
            </a:r>
          </a:p>
          <a:p>
            <a:r>
              <a:rPr lang="en-GB" dirty="0" smtClean="0"/>
              <a:t>Y </a:t>
            </a:r>
            <a:r>
              <a:rPr lang="en-GB" dirty="0" err="1" smtClean="0"/>
              <a:t>Sefyllfa</a:t>
            </a:r>
            <a:r>
              <a:rPr lang="en-GB" dirty="0" smtClean="0"/>
              <a:t> </a:t>
            </a:r>
            <a:r>
              <a:rPr lang="en-GB" dirty="0" err="1" smtClean="0"/>
              <a:t>Anghyffredin</a:t>
            </a:r>
            <a:endParaRPr lang="en-GB" dirty="0" smtClean="0"/>
          </a:p>
          <a:p>
            <a:r>
              <a:rPr lang="en-GB" dirty="0" err="1" smtClean="0"/>
              <a:t>Osgoi</a:t>
            </a:r>
            <a:endParaRPr lang="en-GB" dirty="0" smtClean="0"/>
          </a:p>
          <a:p>
            <a:r>
              <a:rPr lang="en-GB" dirty="0" err="1" smtClean="0"/>
              <a:t>Deuoliaeth</a:t>
            </a:r>
            <a:r>
              <a:rPr lang="en-GB" dirty="0" smtClean="0"/>
              <a:t> / </a:t>
            </a:r>
            <a:r>
              <a:rPr lang="en-GB" dirty="0" err="1" smtClean="0"/>
              <a:t>gwrthwynebol</a:t>
            </a:r>
            <a:endParaRPr lang="en-GB" dirty="0" smtClean="0"/>
          </a:p>
          <a:p>
            <a:r>
              <a:rPr lang="en-GB" dirty="0" err="1" smtClean="0"/>
              <a:t>Didrefn</a:t>
            </a:r>
            <a:endParaRPr lang="en-GB" dirty="0" smtClean="0"/>
          </a:p>
          <a:p>
            <a:r>
              <a:rPr lang="en-GB" dirty="0" smtClean="0"/>
              <a:t>Y </a:t>
            </a:r>
            <a:r>
              <a:rPr lang="en-GB" dirty="0" err="1"/>
              <a:t>s</a:t>
            </a:r>
            <a:r>
              <a:rPr lang="en-GB" dirty="0" err="1" smtClean="0"/>
              <a:t>trategaethau</a:t>
            </a:r>
            <a:r>
              <a:rPr lang="en-GB" dirty="0" smtClean="0"/>
              <a:t> </a:t>
            </a:r>
            <a:r>
              <a:rPr lang="en-GB" dirty="0" err="1" smtClean="0"/>
              <a:t>ymdopi</a:t>
            </a:r>
            <a:r>
              <a:rPr lang="en-GB" dirty="0" smtClean="0"/>
              <a:t> </a:t>
            </a:r>
            <a:r>
              <a:rPr lang="en-GB" dirty="0" err="1" smtClean="0"/>
              <a:t>hyn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ffyrdd</a:t>
            </a:r>
            <a:r>
              <a:rPr lang="en-GB" dirty="0" smtClean="0"/>
              <a:t> </a:t>
            </a:r>
            <a:r>
              <a:rPr lang="en-GB" dirty="0" err="1" smtClean="0"/>
              <a:t>aneffeithiol</a:t>
            </a:r>
            <a:r>
              <a:rPr lang="en-GB" dirty="0" smtClean="0"/>
              <a:t> o </a:t>
            </a:r>
            <a:r>
              <a:rPr lang="en-GB" dirty="0" err="1" smtClean="0"/>
              <a:t>gynnal</a:t>
            </a:r>
            <a:r>
              <a:rPr lang="en-GB" dirty="0" smtClean="0"/>
              <a:t> </a:t>
            </a:r>
            <a:r>
              <a:rPr lang="en-GB" dirty="0" err="1" smtClean="0"/>
              <a:t>ymlyniad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4"/>
            <a:ext cx="4038600" cy="4937916"/>
          </a:xfrm>
        </p:spPr>
        <p:txBody>
          <a:bodyPr>
            <a:normAutofit fontScale="92500"/>
          </a:bodyPr>
          <a:lstStyle/>
          <a:p>
            <a:r>
              <a:rPr lang="en-GB" i="1" dirty="0" smtClean="0"/>
              <a:t>Mary Ainsworth</a:t>
            </a:r>
          </a:p>
          <a:p>
            <a:r>
              <a:rPr lang="en-GB" i="1" dirty="0" smtClean="0"/>
              <a:t>The Strange Situation</a:t>
            </a:r>
          </a:p>
          <a:p>
            <a:r>
              <a:rPr lang="en-GB" i="1" dirty="0" smtClean="0"/>
              <a:t>Avoidant</a:t>
            </a:r>
          </a:p>
          <a:p>
            <a:r>
              <a:rPr lang="en-GB" i="1" dirty="0" smtClean="0"/>
              <a:t>Ambivalent / resistant</a:t>
            </a:r>
          </a:p>
          <a:p>
            <a:r>
              <a:rPr lang="en-GB" i="1" dirty="0" smtClean="0"/>
              <a:t>Disorganised</a:t>
            </a:r>
          </a:p>
          <a:p>
            <a:r>
              <a:rPr lang="en-GB" i="1" dirty="0" smtClean="0"/>
              <a:t>Ambivalent, avoidant and disorganised coping strategies are ineffective ways that the child tries to maintain attachments</a:t>
            </a:r>
          </a:p>
          <a:p>
            <a:r>
              <a:rPr lang="en-GB" i="1" dirty="0">
                <a:hlinkClick r:id="rId2"/>
              </a:rPr>
              <a:t>https</a:t>
            </a:r>
            <a:r>
              <a:rPr lang="en-GB" i="1">
                <a:hlinkClick r:id="rId2"/>
              </a:rPr>
              <a:t>://</a:t>
            </a:r>
            <a:r>
              <a:rPr lang="en-GB" i="1" smtClean="0">
                <a:hlinkClick r:id="rId2"/>
              </a:rPr>
              <a:t>www.youtube.com/watch?v=QTsewNrHUHU</a:t>
            </a:r>
            <a:endParaRPr lang="en-GB" i="1" smtClean="0"/>
          </a:p>
          <a:p>
            <a:endParaRPr lang="en-GB" i="1" dirty="0" smtClean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8986"/>
            <a:ext cx="1907704" cy="17238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99017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143000"/>
          </a:xfrm>
        </p:spPr>
        <p:txBody>
          <a:bodyPr>
            <a:normAutofit/>
          </a:bodyPr>
          <a:lstStyle/>
          <a:p>
            <a:pPr algn="r"/>
            <a:r>
              <a:rPr lang="en-GB" sz="3600" dirty="0" smtClean="0"/>
              <a:t>Pam </a:t>
            </a:r>
            <a:r>
              <a:rPr lang="en-GB" sz="3600" dirty="0" err="1" smtClean="0"/>
              <a:t>mae</a:t>
            </a:r>
            <a:r>
              <a:rPr lang="en-GB" sz="3600" dirty="0" smtClean="0"/>
              <a:t> </a:t>
            </a:r>
            <a:r>
              <a:rPr lang="en-GB" sz="3600" dirty="0" err="1" smtClean="0"/>
              <a:t>hyn</a:t>
            </a:r>
            <a:r>
              <a:rPr lang="en-GB" sz="3600" dirty="0" smtClean="0"/>
              <a:t> </a:t>
            </a:r>
            <a:r>
              <a:rPr lang="en-GB" sz="3600" dirty="0" err="1" smtClean="0"/>
              <a:t>yn</a:t>
            </a:r>
            <a:r>
              <a:rPr lang="en-GB" sz="3600" dirty="0" smtClean="0"/>
              <a:t> </a:t>
            </a:r>
            <a:r>
              <a:rPr lang="en-GB" sz="3600" dirty="0" err="1" smtClean="0"/>
              <a:t>bwysig</a:t>
            </a:r>
            <a:r>
              <a:rPr lang="en-GB" sz="3600" dirty="0" smtClean="0"/>
              <a:t>?</a:t>
            </a:r>
            <a:br>
              <a:rPr lang="en-GB" sz="3600" dirty="0" smtClean="0"/>
            </a:br>
            <a:r>
              <a:rPr lang="en-GB" sz="3600" dirty="0" smtClean="0"/>
              <a:t>Why is this important?</a:t>
            </a:r>
            <a:endParaRPr lang="cy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err="1" smtClean="0"/>
              <a:t>Tyfa’r</a:t>
            </a:r>
            <a:r>
              <a:rPr lang="en-GB" dirty="0" smtClean="0"/>
              <a:t> </a:t>
            </a:r>
            <a:r>
              <a:rPr lang="en-GB" dirty="0" err="1" smtClean="0"/>
              <a:t>babi</a:t>
            </a:r>
            <a:r>
              <a:rPr lang="en-GB" dirty="0" smtClean="0"/>
              <a:t> </a:t>
            </a:r>
            <a:r>
              <a:rPr lang="en-GB" dirty="0" err="1" smtClean="0"/>
              <a:t>cadarn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blentyn</a:t>
            </a:r>
            <a:r>
              <a:rPr lang="en-GB" dirty="0" smtClean="0"/>
              <a:t> </a:t>
            </a:r>
            <a:r>
              <a:rPr lang="en-GB" dirty="0" err="1" smtClean="0"/>
              <a:t>hyblyg</a:t>
            </a:r>
            <a:r>
              <a:rPr lang="en-GB" dirty="0" smtClean="0"/>
              <a:t> </a:t>
            </a:r>
            <a:r>
              <a:rPr lang="en-GB" dirty="0" err="1" smtClean="0"/>
              <a:t>medrus</a:t>
            </a:r>
            <a:endParaRPr lang="en-GB" dirty="0" smtClean="0"/>
          </a:p>
          <a:p>
            <a:r>
              <a:rPr lang="en-GB" dirty="0" err="1" smtClean="0"/>
              <a:t>Tuedda’r</a:t>
            </a:r>
            <a:r>
              <a:rPr lang="en-GB" dirty="0" smtClean="0"/>
              <a:t> </a:t>
            </a:r>
            <a:r>
              <a:rPr lang="en-GB" dirty="0" err="1" smtClean="0"/>
              <a:t>plentyn</a:t>
            </a:r>
            <a:r>
              <a:rPr lang="en-GB" dirty="0" smtClean="0"/>
              <a:t> </a:t>
            </a:r>
            <a:r>
              <a:rPr lang="en-GB" dirty="0" err="1" smtClean="0"/>
              <a:t>sy’n</a:t>
            </a:r>
            <a:r>
              <a:rPr lang="en-GB" dirty="0" smtClean="0"/>
              <a:t> </a:t>
            </a:r>
            <a:r>
              <a:rPr lang="en-GB" dirty="0" err="1" smtClean="0"/>
              <a:t>osgoi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fod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or-</a:t>
            </a:r>
            <a:r>
              <a:rPr lang="en-GB" dirty="0" err="1" smtClean="0"/>
              <a:t>rheoledig</a:t>
            </a:r>
            <a:endParaRPr lang="en-GB" dirty="0" smtClean="0"/>
          </a:p>
          <a:p>
            <a:r>
              <a:rPr lang="en-GB" dirty="0" err="1" smtClean="0"/>
              <a:t>Tuedda’r</a:t>
            </a:r>
            <a:r>
              <a:rPr lang="en-GB" dirty="0" smtClean="0"/>
              <a:t> </a:t>
            </a:r>
            <a:r>
              <a:rPr lang="en-GB" dirty="0" err="1" smtClean="0"/>
              <a:t>plentyn</a:t>
            </a:r>
            <a:r>
              <a:rPr lang="en-GB" dirty="0" smtClean="0"/>
              <a:t> </a:t>
            </a:r>
            <a:r>
              <a:rPr lang="en-GB" dirty="0" err="1" smtClean="0"/>
              <a:t>teimladau</a:t>
            </a:r>
            <a:r>
              <a:rPr lang="en-GB" dirty="0" smtClean="0"/>
              <a:t> </a:t>
            </a:r>
            <a:r>
              <a:rPr lang="en-GB" dirty="0" err="1" smtClean="0"/>
              <a:t>deuol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fod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dan-rheoledig</a:t>
            </a:r>
            <a:endParaRPr lang="en-GB" dirty="0" smtClean="0"/>
          </a:p>
          <a:p>
            <a:r>
              <a:rPr lang="en-GB" dirty="0" smtClean="0"/>
              <a:t>Bowlby (1969) – y model </a:t>
            </a:r>
            <a:r>
              <a:rPr lang="en-GB" dirty="0" err="1" smtClean="0"/>
              <a:t>mewnol</a:t>
            </a:r>
            <a:r>
              <a:rPr lang="en-GB" dirty="0" smtClean="0"/>
              <a:t> </a:t>
            </a:r>
            <a:r>
              <a:rPr lang="en-GB" dirty="0" err="1" smtClean="0"/>
              <a:t>yma</a:t>
            </a:r>
            <a:r>
              <a:rPr lang="en-GB" dirty="0" smtClean="0"/>
              <a:t>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datblgygu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fod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fodel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cymhwysedd</a:t>
            </a:r>
            <a:r>
              <a:rPr lang="en-GB" dirty="0" smtClean="0"/>
              <a:t> </a:t>
            </a:r>
            <a:r>
              <a:rPr lang="en-GB" dirty="0" err="1" smtClean="0"/>
              <a:t>cymdeithasol</a:t>
            </a:r>
            <a:r>
              <a:rPr lang="en-GB" dirty="0" smtClean="0"/>
              <a:t>, </a:t>
            </a:r>
            <a:r>
              <a:rPr lang="en-GB" dirty="0" err="1" smtClean="0"/>
              <a:t>emosiynol</a:t>
            </a:r>
            <a:r>
              <a:rPr lang="en-GB" dirty="0" smtClean="0"/>
              <a:t> a </a:t>
            </a:r>
            <a:r>
              <a:rPr lang="en-GB" dirty="0" err="1" smtClean="0"/>
              <a:t>gywybyddol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oedolyn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4"/>
            <a:ext cx="4038600" cy="4749275"/>
          </a:xfrm>
        </p:spPr>
        <p:txBody>
          <a:bodyPr>
            <a:normAutofit fontScale="92500" lnSpcReduction="20000"/>
          </a:bodyPr>
          <a:lstStyle/>
          <a:p>
            <a:r>
              <a:rPr lang="en-GB" i="1" dirty="0" smtClean="0"/>
              <a:t>The secure infant becomes a flexible resourceful child</a:t>
            </a:r>
          </a:p>
          <a:p>
            <a:r>
              <a:rPr lang="en-GB" i="1" dirty="0" smtClean="0"/>
              <a:t>The avoidant child tends to be over-controlled</a:t>
            </a:r>
          </a:p>
          <a:p>
            <a:r>
              <a:rPr lang="en-GB" i="1" dirty="0" smtClean="0"/>
              <a:t>The ambivalent child tends to be under-controlled</a:t>
            </a:r>
          </a:p>
          <a:p>
            <a:r>
              <a:rPr lang="en-GB" i="1" dirty="0" smtClean="0"/>
              <a:t>Bowlby (1969)- the childhood internal working model becomes the model for the adult’s social emotional and cognitive competence</a:t>
            </a:r>
          </a:p>
          <a:p>
            <a:r>
              <a:rPr lang="en-GB" sz="1900" dirty="0" smtClean="0"/>
              <a:t>(</a:t>
            </a:r>
            <a:r>
              <a:rPr lang="en-GB" sz="1900" dirty="0" err="1" smtClean="0"/>
              <a:t>Claveirole</a:t>
            </a:r>
            <a:r>
              <a:rPr lang="en-GB" sz="1900" dirty="0" smtClean="0"/>
              <a:t> &amp; </a:t>
            </a:r>
            <a:r>
              <a:rPr lang="en-GB" sz="1900" dirty="0" err="1" smtClean="0"/>
              <a:t>Gaughan</a:t>
            </a:r>
            <a:r>
              <a:rPr lang="en-GB" sz="1900" dirty="0" smtClean="0"/>
              <a:t>, 2011)</a:t>
            </a:r>
            <a:endParaRPr lang="cy-GB" sz="1900" dirty="0"/>
          </a:p>
        </p:txBody>
      </p:sp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8905"/>
            <a:ext cx="1908175" cy="1725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46570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err="1" smtClean="0"/>
              <a:t>Amddifadedd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Deprivation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err="1" smtClean="0"/>
              <a:t>Mae’r</a:t>
            </a:r>
            <a:r>
              <a:rPr lang="en-GB" dirty="0" smtClean="0"/>
              <a:t> </a:t>
            </a:r>
            <a:r>
              <a:rPr lang="en-GB" dirty="0" err="1" smtClean="0"/>
              <a:t>dybiaeth</a:t>
            </a:r>
            <a:r>
              <a:rPr lang="en-GB" dirty="0" smtClean="0"/>
              <a:t> </a:t>
            </a:r>
            <a:r>
              <a:rPr lang="en-GB" dirty="0" err="1" smtClean="0"/>
              <a:t>fod</a:t>
            </a:r>
            <a:r>
              <a:rPr lang="en-GB" dirty="0" smtClean="0"/>
              <a:t> </a:t>
            </a:r>
            <a:r>
              <a:rPr lang="en-GB" dirty="0" err="1" smtClean="0"/>
              <a:t>amddifadedd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effeithio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bob proses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gyfartal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brif</a:t>
            </a:r>
            <a:r>
              <a:rPr lang="en-GB" dirty="0" smtClean="0"/>
              <a:t> </a:t>
            </a:r>
            <a:r>
              <a:rPr lang="en-GB" dirty="0" err="1" smtClean="0"/>
              <a:t>ffynhonell</a:t>
            </a:r>
            <a:r>
              <a:rPr lang="en-GB" dirty="0" smtClean="0"/>
              <a:t> </a:t>
            </a:r>
            <a:r>
              <a:rPr lang="en-GB" dirty="0" err="1" smtClean="0"/>
              <a:t>camddealltwriaeth</a:t>
            </a:r>
            <a:r>
              <a:rPr lang="en-GB" dirty="0" smtClean="0"/>
              <a:t> a </a:t>
            </a:r>
            <a:r>
              <a:rPr lang="en-GB" dirty="0" err="1" smtClean="0"/>
              <a:t>dadl</a:t>
            </a:r>
            <a:endParaRPr lang="en-GB" dirty="0" smtClean="0"/>
          </a:p>
          <a:p>
            <a:r>
              <a:rPr lang="en-GB" dirty="0" err="1" smtClean="0"/>
              <a:t>Prosesau</a:t>
            </a:r>
            <a:r>
              <a:rPr lang="en-GB" dirty="0" smtClean="0"/>
              <a:t>- </a:t>
            </a:r>
            <a:r>
              <a:rPr lang="en-GB" dirty="0" err="1" smtClean="0"/>
              <a:t>gallu</a:t>
            </a:r>
            <a:r>
              <a:rPr lang="en-GB" dirty="0" smtClean="0"/>
              <a:t>, </a:t>
            </a:r>
            <a:r>
              <a:rPr lang="en-GB" dirty="0" err="1" smtClean="0"/>
              <a:t>iaith</a:t>
            </a:r>
            <a:r>
              <a:rPr lang="en-GB" dirty="0" smtClean="0"/>
              <a:t>, </a:t>
            </a:r>
            <a:r>
              <a:rPr lang="en-GB" dirty="0" err="1" smtClean="0"/>
              <a:t>ymlyniad</a:t>
            </a:r>
            <a:r>
              <a:rPr lang="en-GB" dirty="0" smtClean="0"/>
              <a:t> </a:t>
            </a:r>
            <a:r>
              <a:rPr lang="en-GB" dirty="0" err="1" smtClean="0"/>
              <a:t>rhyngbersonol</a:t>
            </a:r>
            <a:r>
              <a:rPr lang="en-GB" dirty="0" smtClean="0"/>
              <a:t>, </a:t>
            </a:r>
            <a:r>
              <a:rPr lang="en-GB" dirty="0" err="1" smtClean="0"/>
              <a:t>arferion</a:t>
            </a:r>
            <a:r>
              <a:rPr lang="en-GB" dirty="0" smtClean="0"/>
              <a:t> </a:t>
            </a:r>
            <a:r>
              <a:rPr lang="en-GB" dirty="0" err="1" smtClean="0"/>
              <a:t>fel</a:t>
            </a:r>
            <a:r>
              <a:rPr lang="en-GB" dirty="0" smtClean="0"/>
              <a:t> </a:t>
            </a:r>
            <a:r>
              <a:rPr lang="en-GB" dirty="0" err="1" smtClean="0"/>
              <a:t>sugno</a:t>
            </a:r>
            <a:r>
              <a:rPr lang="en-GB" dirty="0" smtClean="0"/>
              <a:t> bawd / </a:t>
            </a:r>
            <a:r>
              <a:rPr lang="en-GB" dirty="0" err="1" smtClean="0"/>
              <a:t>gwlychu’r</a:t>
            </a:r>
            <a:r>
              <a:rPr lang="en-GB" dirty="0" smtClean="0"/>
              <a:t> </a:t>
            </a:r>
            <a:r>
              <a:rPr lang="en-GB" dirty="0" err="1" smtClean="0"/>
              <a:t>gwely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i="1" dirty="0" smtClean="0"/>
              <a:t>The assumption that deprivation affects all processes in equal degree is a major source of misunderstanding and controversy</a:t>
            </a:r>
          </a:p>
          <a:p>
            <a:r>
              <a:rPr lang="en-GB" i="1" dirty="0" smtClean="0"/>
              <a:t>Processes- intelligence, language, interpersonal attachments, habit disorders such as thumb sucking / bed-wetting</a:t>
            </a:r>
          </a:p>
          <a:p>
            <a:r>
              <a:rPr lang="en-GB" dirty="0" smtClean="0"/>
              <a:t>( Ainsworth, 1972) </a:t>
            </a:r>
            <a:endParaRPr lang="cy-GB" dirty="0"/>
          </a:p>
        </p:txBody>
      </p:sp>
      <p:pic>
        <p:nvPicPr>
          <p:cNvPr id="2051" name="Picture 3" descr="C:\Users\l.roberts\AppData\Local\Microsoft\Windows\Temporary Internet Files\Content.IE5\VGH11Z05\sad-child-1347879421JRL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3387" y="0"/>
            <a:ext cx="3721291" cy="16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6326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en-GB" sz="3600" dirty="0" smtClean="0"/>
              <a:t>Impact </a:t>
            </a:r>
            <a:r>
              <a:rPr lang="en-GB" sz="3600" dirty="0" err="1" smtClean="0"/>
              <a:t>Tymor</a:t>
            </a:r>
            <a:r>
              <a:rPr lang="en-GB" sz="3600" dirty="0" smtClean="0"/>
              <a:t> </a:t>
            </a:r>
            <a:r>
              <a:rPr lang="en-GB" sz="3600" dirty="0" err="1" smtClean="0"/>
              <a:t>Hir</a:t>
            </a:r>
            <a:r>
              <a:rPr lang="en-GB" sz="3600" dirty="0" smtClean="0"/>
              <a:t/>
            </a:r>
            <a:br>
              <a:rPr lang="en-GB" sz="3600" dirty="0" smtClean="0"/>
            </a:br>
            <a:r>
              <a:rPr lang="en-GB" sz="3600" dirty="0" smtClean="0"/>
              <a:t>Long term impact</a:t>
            </a:r>
            <a:endParaRPr lang="cy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Plant ag </a:t>
            </a:r>
            <a:r>
              <a:rPr lang="en-GB" dirty="0" err="1" smtClean="0"/>
              <a:t>ymlyniad</a:t>
            </a:r>
            <a:r>
              <a:rPr lang="en-GB" dirty="0" smtClean="0"/>
              <a:t> </a:t>
            </a:r>
            <a:r>
              <a:rPr lang="en-GB" dirty="0" err="1" smtClean="0"/>
              <a:t>cadarn</a:t>
            </a:r>
            <a:endParaRPr lang="en-GB" dirty="0" smtClean="0"/>
          </a:p>
          <a:p>
            <a:pPr lvl="1"/>
            <a:r>
              <a:rPr lang="en-GB" dirty="0" err="1" smtClean="0"/>
              <a:t>Mwy</a:t>
            </a:r>
            <a:r>
              <a:rPr lang="en-GB" dirty="0" smtClean="0"/>
              <a:t> </a:t>
            </a:r>
            <a:r>
              <a:rPr lang="en-GB" dirty="0" err="1" smtClean="0"/>
              <a:t>cymdeithasol</a:t>
            </a:r>
            <a:endParaRPr lang="en-GB" dirty="0" smtClean="0"/>
          </a:p>
          <a:p>
            <a:pPr lvl="1"/>
            <a:r>
              <a:rPr lang="en-GB" dirty="0" err="1" smtClean="0"/>
              <a:t>Mwy</a:t>
            </a:r>
            <a:r>
              <a:rPr lang="en-GB" dirty="0" smtClean="0"/>
              <a:t> o </a:t>
            </a:r>
            <a:r>
              <a:rPr lang="en-GB" dirty="0" err="1" smtClean="0"/>
              <a:t>ymddygiad</a:t>
            </a:r>
            <a:r>
              <a:rPr lang="en-GB" dirty="0" smtClean="0"/>
              <a:t> </a:t>
            </a:r>
            <a:r>
              <a:rPr lang="en-GB" dirty="0" err="1" smtClean="0"/>
              <a:t>positif</a:t>
            </a:r>
            <a:endParaRPr lang="en-GB" dirty="0" smtClean="0"/>
          </a:p>
          <a:p>
            <a:pPr lvl="1"/>
            <a:r>
              <a:rPr lang="en-GB" dirty="0" err="1" smtClean="0"/>
              <a:t>Llai</a:t>
            </a:r>
            <a:r>
              <a:rPr lang="en-GB" dirty="0" smtClean="0"/>
              <a:t> ‘clingy’</a:t>
            </a:r>
          </a:p>
          <a:p>
            <a:pPr lvl="1"/>
            <a:r>
              <a:rPr lang="en-GB" dirty="0" err="1" smtClean="0"/>
              <a:t>Llai</a:t>
            </a:r>
            <a:r>
              <a:rPr lang="en-GB" dirty="0" smtClean="0"/>
              <a:t> </a:t>
            </a:r>
            <a:r>
              <a:rPr lang="en-GB" dirty="0" err="1" smtClean="0"/>
              <a:t>dibynnol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athrawon</a:t>
            </a:r>
            <a:endParaRPr lang="en-GB" dirty="0" smtClean="0"/>
          </a:p>
          <a:p>
            <a:pPr lvl="1"/>
            <a:r>
              <a:rPr lang="en-GB" dirty="0" err="1" smtClean="0"/>
              <a:t>Tarfu</a:t>
            </a:r>
            <a:r>
              <a:rPr lang="en-GB" dirty="0" smtClean="0"/>
              <a:t> </a:t>
            </a:r>
            <a:r>
              <a:rPr lang="en-GB" dirty="0" err="1" smtClean="0"/>
              <a:t>llai</a:t>
            </a:r>
            <a:endParaRPr lang="en-GB" dirty="0" smtClean="0"/>
          </a:p>
          <a:p>
            <a:pPr lvl="1"/>
            <a:r>
              <a:rPr lang="en-GB" dirty="0" err="1" smtClean="0"/>
              <a:t>Llai</a:t>
            </a:r>
            <a:r>
              <a:rPr lang="en-GB" dirty="0" smtClean="0"/>
              <a:t> </a:t>
            </a:r>
            <a:r>
              <a:rPr lang="en-GB" dirty="0" err="1" smtClean="0"/>
              <a:t>heriol</a:t>
            </a:r>
            <a:endParaRPr lang="en-GB" dirty="0" smtClean="0"/>
          </a:p>
          <a:p>
            <a:pPr lvl="1"/>
            <a:r>
              <a:rPr lang="en-GB" dirty="0" err="1" smtClean="0"/>
              <a:t>Mwy</a:t>
            </a:r>
            <a:r>
              <a:rPr lang="en-GB" dirty="0" smtClean="0"/>
              <a:t> o </a:t>
            </a:r>
            <a:r>
              <a:rPr lang="en-GB" dirty="0" err="1" smtClean="0"/>
              <a:t>empathi</a:t>
            </a:r>
            <a:endParaRPr lang="en-GB" dirty="0" smtClean="0"/>
          </a:p>
          <a:p>
            <a:pPr lvl="1"/>
            <a:r>
              <a:rPr lang="en-GB" dirty="0" err="1" smtClean="0"/>
              <a:t>Mwy</a:t>
            </a:r>
            <a:r>
              <a:rPr lang="en-GB" dirty="0" smtClean="0"/>
              <a:t> </a:t>
            </a:r>
            <a:r>
              <a:rPr lang="en-GB" dirty="0" err="1" smtClean="0"/>
              <a:t>aeddfed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emosiynol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i="1" dirty="0" smtClean="0"/>
              <a:t>Securely attached children</a:t>
            </a:r>
          </a:p>
          <a:p>
            <a:pPr lvl="1"/>
            <a:r>
              <a:rPr lang="en-GB" i="1" dirty="0" smtClean="0"/>
              <a:t>More sociable</a:t>
            </a:r>
          </a:p>
          <a:p>
            <a:pPr lvl="1"/>
            <a:r>
              <a:rPr lang="en-GB" i="1" dirty="0" smtClean="0"/>
              <a:t>More positive behaviour</a:t>
            </a:r>
          </a:p>
          <a:p>
            <a:pPr lvl="1"/>
            <a:r>
              <a:rPr lang="en-GB" i="1" dirty="0" smtClean="0"/>
              <a:t>Less clinging</a:t>
            </a:r>
          </a:p>
          <a:p>
            <a:pPr lvl="1"/>
            <a:r>
              <a:rPr lang="en-GB" i="1" dirty="0" smtClean="0"/>
              <a:t>Less dependent on teachers</a:t>
            </a:r>
          </a:p>
          <a:p>
            <a:pPr lvl="1"/>
            <a:r>
              <a:rPr lang="en-GB" i="1" dirty="0" smtClean="0"/>
              <a:t>Less disruptive</a:t>
            </a:r>
          </a:p>
          <a:p>
            <a:pPr lvl="1"/>
            <a:r>
              <a:rPr lang="en-GB" i="1" dirty="0" smtClean="0"/>
              <a:t>Less aggressive</a:t>
            </a:r>
          </a:p>
          <a:p>
            <a:pPr lvl="1"/>
            <a:r>
              <a:rPr lang="en-GB" i="1" dirty="0" smtClean="0"/>
              <a:t>More empathetic</a:t>
            </a:r>
          </a:p>
          <a:p>
            <a:pPr lvl="1"/>
            <a:r>
              <a:rPr lang="en-GB" i="1" dirty="0" smtClean="0"/>
              <a:t>More emotionally mature</a:t>
            </a:r>
          </a:p>
          <a:p>
            <a:pPr marL="393192" lvl="1" indent="0">
              <a:buNone/>
            </a:pPr>
            <a:r>
              <a:rPr lang="en-GB" sz="1700" dirty="0" smtClean="0"/>
              <a:t>( Boyd and Bee, 2012, p.277)</a:t>
            </a:r>
            <a:endParaRPr lang="cy-GB" sz="1700" dirty="0"/>
          </a:p>
        </p:txBody>
      </p:sp>
      <p:pic>
        <p:nvPicPr>
          <p:cNvPr id="3074" name="Picture 2" descr="C:\Users\l.roberts\AppData\Local\Microsoft\Windows\Temporary Internet Files\Content.IE5\6IDJCSBB\ist2_10093688-happy-young-girl-with-a-rain-coat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328"/>
            <a:ext cx="4067944" cy="1828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621439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err="1" smtClean="0"/>
              <a:t>Cefnogaeth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Bowlby</a:t>
            </a:r>
            <a:br>
              <a:rPr lang="en-GB" dirty="0" smtClean="0"/>
            </a:br>
            <a:r>
              <a:rPr lang="en-GB" dirty="0" smtClean="0"/>
              <a:t>Support for Bowlby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Continuity of attachment ( Waters et al,2000)</a:t>
            </a:r>
          </a:p>
          <a:p>
            <a:r>
              <a:rPr lang="en-GB" dirty="0" smtClean="0"/>
              <a:t>Adults choose the same attachment type partner (Owen et al,1995)</a:t>
            </a:r>
          </a:p>
          <a:p>
            <a:pPr lvl="0">
              <a:buClr>
                <a:srgbClr val="DEAE00"/>
              </a:buClr>
            </a:pPr>
            <a:r>
              <a:rPr lang="en-GB" dirty="0" smtClean="0"/>
              <a:t>Intergenerational transmission of attachment type (Benoit &amp; Parker, 1994)</a:t>
            </a:r>
            <a:r>
              <a:rPr lang="en-GB" sz="1800" dirty="0">
                <a:solidFill>
                  <a:prstClr val="black"/>
                </a:solidFill>
              </a:rPr>
              <a:t> </a:t>
            </a:r>
            <a:endParaRPr lang="en-GB" sz="1800" dirty="0" smtClean="0">
              <a:solidFill>
                <a:prstClr val="black"/>
              </a:solidFill>
            </a:endParaRPr>
          </a:p>
          <a:p>
            <a:pPr lvl="0">
              <a:buClr>
                <a:srgbClr val="DEAE00"/>
              </a:buClr>
            </a:pPr>
            <a:r>
              <a:rPr lang="en-GB" sz="1800" dirty="0" smtClean="0">
                <a:solidFill>
                  <a:prstClr val="black"/>
                </a:solidFill>
              </a:rPr>
              <a:t>(</a:t>
            </a:r>
            <a:r>
              <a:rPr lang="en-GB" sz="1800" dirty="0" err="1" smtClean="0">
                <a:solidFill>
                  <a:prstClr val="black"/>
                </a:solidFill>
              </a:rPr>
              <a:t>Claveirole</a:t>
            </a:r>
            <a:r>
              <a:rPr lang="en-GB" sz="1800" dirty="0" smtClean="0">
                <a:solidFill>
                  <a:prstClr val="black"/>
                </a:solidFill>
              </a:rPr>
              <a:t> </a:t>
            </a:r>
            <a:r>
              <a:rPr lang="en-GB" sz="1800" dirty="0">
                <a:solidFill>
                  <a:prstClr val="black"/>
                </a:solidFill>
              </a:rPr>
              <a:t>&amp; </a:t>
            </a:r>
            <a:r>
              <a:rPr lang="en-GB" sz="1800" dirty="0" err="1">
                <a:solidFill>
                  <a:prstClr val="black"/>
                </a:solidFill>
              </a:rPr>
              <a:t>Gaughan</a:t>
            </a:r>
            <a:r>
              <a:rPr lang="en-GB" sz="1800" dirty="0">
                <a:solidFill>
                  <a:prstClr val="black"/>
                </a:solidFill>
              </a:rPr>
              <a:t>, 2011)</a:t>
            </a:r>
            <a:endParaRPr lang="cy-GB" sz="1800" dirty="0">
              <a:solidFill>
                <a:prstClr val="black"/>
              </a:solidFill>
            </a:endParaRPr>
          </a:p>
          <a:p>
            <a:endParaRPr lang="en-GB" dirty="0" smtClean="0"/>
          </a:p>
          <a:p>
            <a:endParaRPr lang="en-GB" dirty="0" smtClean="0"/>
          </a:p>
          <a:p>
            <a:endParaRPr lang="cy-GB" dirty="0"/>
          </a:p>
        </p:txBody>
      </p:sp>
      <p:pic>
        <p:nvPicPr>
          <p:cNvPr id="14338" name="Picture 2" descr="C:\Users\l.roberts\AppData\Local\Microsoft\Windows\Temporary Internet Files\Content.IE5\VT7L4AUG\bowlby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88640"/>
            <a:ext cx="1944216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2548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428768"/>
          </a:xfrm>
        </p:spPr>
        <p:txBody>
          <a:bodyPr>
            <a:normAutofit fontScale="90000"/>
          </a:bodyPr>
          <a:lstStyle/>
          <a:p>
            <a:pPr algn="r"/>
            <a:r>
              <a:rPr lang="en-GB" sz="3600" dirty="0" err="1" smtClean="0"/>
              <a:t>Goblygiadau</a:t>
            </a:r>
            <a:r>
              <a:rPr lang="en-GB" sz="3600" dirty="0" smtClean="0"/>
              <a:t> </a:t>
            </a:r>
            <a:r>
              <a:rPr lang="en-GB" sz="3600" dirty="0" err="1" smtClean="0"/>
              <a:t>ar</a:t>
            </a:r>
            <a:r>
              <a:rPr lang="en-GB" sz="3600" dirty="0" smtClean="0"/>
              <a:t> </a:t>
            </a:r>
            <a:r>
              <a:rPr lang="en-GB" sz="3600" dirty="0" err="1" smtClean="0"/>
              <a:t>gyfer</a:t>
            </a:r>
            <a:r>
              <a:rPr lang="en-GB" sz="3600" dirty="0" smtClean="0"/>
              <a:t> </a:t>
            </a:r>
            <a:r>
              <a:rPr lang="en-GB" sz="3600" dirty="0" err="1" smtClean="0"/>
              <a:t>ymarferwyr</a:t>
            </a:r>
            <a:r>
              <a:rPr lang="en-GB" sz="3600" dirty="0" smtClean="0"/>
              <a:t/>
            </a:r>
            <a:br>
              <a:rPr lang="en-GB" sz="3600" dirty="0" smtClean="0"/>
            </a:br>
            <a:r>
              <a:rPr lang="en-GB" sz="3600" dirty="0" smtClean="0"/>
              <a:t>Implications for practitioners</a:t>
            </a:r>
            <a:br>
              <a:rPr lang="en-GB" sz="3600" dirty="0" smtClean="0"/>
            </a:br>
            <a:endParaRPr lang="cy-GB" sz="36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Felly?</a:t>
            </a:r>
          </a:p>
          <a:p>
            <a:r>
              <a:rPr lang="en-GB" dirty="0" smtClean="0"/>
              <a:t>Beth </a:t>
            </a:r>
            <a:r>
              <a:rPr lang="en-GB" dirty="0" err="1" smtClean="0"/>
              <a:t>yw</a:t>
            </a:r>
            <a:r>
              <a:rPr lang="en-GB" dirty="0" smtClean="0"/>
              <a:t> </a:t>
            </a:r>
            <a:r>
              <a:rPr lang="en-GB" dirty="0" err="1" smtClean="0"/>
              <a:t>goblygiadau</a:t>
            </a:r>
            <a:r>
              <a:rPr lang="en-GB" dirty="0" smtClean="0"/>
              <a:t> </a:t>
            </a:r>
            <a:r>
              <a:rPr lang="en-GB" dirty="0" err="1" smtClean="0"/>
              <a:t>materion</a:t>
            </a:r>
            <a:r>
              <a:rPr lang="en-GB" dirty="0" smtClean="0"/>
              <a:t> </a:t>
            </a:r>
            <a:r>
              <a:rPr lang="en-GB" dirty="0" err="1" smtClean="0"/>
              <a:t>ymlyniad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ymarferwyr</a:t>
            </a:r>
            <a:r>
              <a:rPr lang="en-GB" dirty="0" smtClean="0"/>
              <a:t>?</a:t>
            </a:r>
          </a:p>
          <a:p>
            <a:r>
              <a:rPr lang="en-GB" dirty="0" err="1" smtClean="0"/>
              <a:t>Trafodwch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grwpiau</a:t>
            </a:r>
            <a:r>
              <a:rPr lang="en-GB" dirty="0" smtClean="0"/>
              <a:t> </a:t>
            </a:r>
            <a:r>
              <a:rPr lang="en-GB" dirty="0" err="1" smtClean="0"/>
              <a:t>bach</a:t>
            </a:r>
            <a:endParaRPr lang="en-GB" dirty="0" smtClean="0"/>
          </a:p>
          <a:p>
            <a:r>
              <a:rPr lang="en-GB" dirty="0" err="1" smtClean="0"/>
              <a:t>Adborth</a:t>
            </a:r>
            <a:endParaRPr lang="cy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 smtClean="0"/>
              <a:t>So what?</a:t>
            </a:r>
          </a:p>
          <a:p>
            <a:r>
              <a:rPr lang="en-GB" i="1" dirty="0" smtClean="0"/>
              <a:t>What are the implications of attachment issues for practitioners?</a:t>
            </a:r>
          </a:p>
          <a:p>
            <a:r>
              <a:rPr lang="en-GB" i="1" dirty="0" smtClean="0"/>
              <a:t>Discuss in a small group</a:t>
            </a:r>
          </a:p>
          <a:p>
            <a:r>
              <a:rPr lang="en-GB" i="1" dirty="0" smtClean="0"/>
              <a:t>Feedback</a:t>
            </a:r>
            <a:endParaRPr lang="cy-GB" i="1" dirty="0"/>
          </a:p>
        </p:txBody>
      </p:sp>
      <p:pic>
        <p:nvPicPr>
          <p:cNvPr id="2051" name="Picture 3" descr="C:\Users\l.roberts\AppData\Local\Microsoft\Windows\Temporary Internet Files\Content.IE5\FDGQFACQ\03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483768" cy="1988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843612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smtClean="0"/>
              <a:t>Guiding Principles</a:t>
            </a:r>
            <a:br>
              <a:rPr lang="en-GB" dirty="0" smtClean="0"/>
            </a:br>
            <a:r>
              <a:rPr lang="en-GB" dirty="0" err="1" smtClean="0"/>
              <a:t>Egwyddorion</a:t>
            </a:r>
            <a:r>
              <a:rPr lang="en-GB" dirty="0" smtClean="0"/>
              <a:t> </a:t>
            </a:r>
            <a:r>
              <a:rPr lang="en-GB" dirty="0" err="1" smtClean="0"/>
              <a:t>Arweiniol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err="1" smtClean="0"/>
              <a:t>Perthnasau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hytrach</a:t>
            </a:r>
            <a:r>
              <a:rPr lang="en-GB" dirty="0" smtClean="0"/>
              <a:t> </a:t>
            </a:r>
            <a:r>
              <a:rPr lang="en-GB" dirty="0" err="1" smtClean="0"/>
              <a:t>na</a:t>
            </a:r>
            <a:r>
              <a:rPr lang="en-GB" dirty="0" smtClean="0"/>
              <a:t> </a:t>
            </a:r>
            <a:r>
              <a:rPr lang="en-GB" dirty="0" err="1" smtClean="0"/>
              <a:t>rhaglenni</a:t>
            </a:r>
            <a:endParaRPr lang="en-GB" dirty="0" smtClean="0"/>
          </a:p>
          <a:p>
            <a:pPr lvl="1"/>
            <a:r>
              <a:rPr lang="en-GB" dirty="0" smtClean="0"/>
              <a:t>Bod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chwareus</a:t>
            </a:r>
            <a:endParaRPr lang="en-GB" dirty="0" smtClean="0"/>
          </a:p>
          <a:p>
            <a:pPr lvl="1"/>
            <a:r>
              <a:rPr lang="en-GB" dirty="0" err="1" smtClean="0"/>
              <a:t>Derbyn</a:t>
            </a:r>
            <a:endParaRPr lang="en-GB" dirty="0" smtClean="0"/>
          </a:p>
          <a:p>
            <a:pPr lvl="1"/>
            <a:r>
              <a:rPr lang="en-GB" dirty="0" err="1" smtClean="0"/>
              <a:t>Chwilfrydedd</a:t>
            </a:r>
            <a:endParaRPr lang="en-GB" dirty="0" smtClean="0"/>
          </a:p>
          <a:p>
            <a:pPr lvl="1"/>
            <a:r>
              <a:rPr lang="en-GB" dirty="0" err="1" smtClean="0"/>
              <a:t>Empathi</a:t>
            </a:r>
            <a:endParaRPr lang="en-GB" dirty="0" smtClean="0"/>
          </a:p>
          <a:p>
            <a:r>
              <a:rPr lang="en-GB" dirty="0" err="1" smtClean="0"/>
              <a:t>Oedran</a:t>
            </a:r>
            <a:r>
              <a:rPr lang="en-GB" dirty="0" smtClean="0"/>
              <a:t> </a:t>
            </a:r>
            <a:r>
              <a:rPr lang="en-GB" dirty="0" err="1" smtClean="0"/>
              <a:t>emosiynol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hytrach</a:t>
            </a:r>
            <a:r>
              <a:rPr lang="en-GB" dirty="0" smtClean="0"/>
              <a:t> nag </a:t>
            </a:r>
            <a:r>
              <a:rPr lang="en-GB" dirty="0" err="1" smtClean="0"/>
              <a:t>oedran</a:t>
            </a:r>
            <a:r>
              <a:rPr lang="en-GB" dirty="0" smtClean="0"/>
              <a:t> </a:t>
            </a:r>
            <a:r>
              <a:rPr lang="en-GB" dirty="0" err="1" smtClean="0"/>
              <a:t>cronolegol</a:t>
            </a:r>
            <a:endParaRPr lang="en-GB" dirty="0" smtClean="0"/>
          </a:p>
          <a:p>
            <a:r>
              <a:rPr lang="en-GB" dirty="0" err="1" smtClean="0"/>
              <a:t>Strwythur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hytrach</a:t>
            </a:r>
            <a:r>
              <a:rPr lang="en-GB" dirty="0" smtClean="0"/>
              <a:t> nag </a:t>
            </a:r>
            <a:r>
              <a:rPr lang="en-GB" dirty="0" err="1" smtClean="0"/>
              <a:t>anrhefn</a:t>
            </a:r>
            <a:endParaRPr lang="en-GB" dirty="0" smtClean="0"/>
          </a:p>
          <a:p>
            <a:r>
              <a:rPr lang="en-GB" dirty="0" err="1" smtClean="0"/>
              <a:t>Amser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lle</a:t>
            </a:r>
            <a:r>
              <a:rPr lang="en-GB" dirty="0" smtClean="0"/>
              <a:t> </a:t>
            </a:r>
            <a:r>
              <a:rPr lang="en-GB" dirty="0" err="1" smtClean="0"/>
              <a:t>amser</a:t>
            </a:r>
            <a:r>
              <a:rPr lang="en-GB" dirty="0" smtClean="0"/>
              <a:t> </a:t>
            </a:r>
            <a:r>
              <a:rPr lang="en-GB" dirty="0" err="1" smtClean="0"/>
              <a:t>allan</a:t>
            </a:r>
            <a:endParaRPr lang="en-GB" dirty="0" smtClean="0"/>
          </a:p>
          <a:p>
            <a:r>
              <a:rPr lang="en-GB" dirty="0" err="1" smtClean="0"/>
              <a:t>Llai</a:t>
            </a:r>
            <a:r>
              <a:rPr lang="en-GB" dirty="0" smtClean="0"/>
              <a:t> o </a:t>
            </a:r>
            <a:r>
              <a:rPr lang="en-GB" dirty="0" err="1" smtClean="0"/>
              <a:t>orlwytho</a:t>
            </a:r>
            <a:r>
              <a:rPr lang="en-GB" dirty="0" smtClean="0"/>
              <a:t> </a:t>
            </a:r>
            <a:r>
              <a:rPr lang="en-GB" dirty="0" err="1" smtClean="0"/>
              <a:t>sensori</a:t>
            </a:r>
            <a:endParaRPr lang="en-GB" dirty="0" smtClean="0"/>
          </a:p>
          <a:p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i="1" dirty="0" smtClean="0"/>
              <a:t>Relationship </a:t>
            </a:r>
            <a:r>
              <a:rPr lang="en-GB" i="1" smtClean="0"/>
              <a:t>over programmes (PACE)</a:t>
            </a:r>
            <a:endParaRPr lang="en-GB" i="1" dirty="0" smtClean="0"/>
          </a:p>
          <a:p>
            <a:pPr lvl="1"/>
            <a:r>
              <a:rPr lang="en-GB" i="1" dirty="0" smtClean="0"/>
              <a:t>Playfulness</a:t>
            </a:r>
          </a:p>
          <a:p>
            <a:pPr lvl="1"/>
            <a:r>
              <a:rPr lang="en-GB" i="1" dirty="0" smtClean="0"/>
              <a:t>Accepting</a:t>
            </a:r>
          </a:p>
          <a:p>
            <a:pPr lvl="1"/>
            <a:r>
              <a:rPr lang="en-GB" i="1" dirty="0" smtClean="0"/>
              <a:t>Curiosity</a:t>
            </a:r>
          </a:p>
          <a:p>
            <a:pPr lvl="1"/>
            <a:r>
              <a:rPr lang="en-GB" i="1" dirty="0" smtClean="0"/>
              <a:t>Empathy</a:t>
            </a:r>
          </a:p>
          <a:p>
            <a:r>
              <a:rPr lang="en-GB" i="1" dirty="0" smtClean="0"/>
              <a:t>Emotional age over chronological age</a:t>
            </a:r>
          </a:p>
          <a:p>
            <a:r>
              <a:rPr lang="en-GB" i="1" dirty="0" smtClean="0"/>
              <a:t>Structure over chaos</a:t>
            </a:r>
          </a:p>
          <a:p>
            <a:r>
              <a:rPr lang="en-GB" i="1" dirty="0" smtClean="0"/>
              <a:t>Time in over time out</a:t>
            </a:r>
          </a:p>
          <a:p>
            <a:r>
              <a:rPr lang="en-GB" i="1" dirty="0" smtClean="0"/>
              <a:t>Sensory less over sensory more</a:t>
            </a:r>
          </a:p>
          <a:p>
            <a:pPr marL="0" indent="0">
              <a:buNone/>
            </a:pPr>
            <a:r>
              <a:rPr lang="en-GB" sz="1700" dirty="0" smtClean="0"/>
              <a:t>Marshall 2014</a:t>
            </a:r>
            <a:endParaRPr lang="en-US" sz="1700" dirty="0"/>
          </a:p>
        </p:txBody>
      </p:sp>
      <p:pic>
        <p:nvPicPr>
          <p:cNvPr id="5" name="Picture 3" descr="C:\Users\l.roberts\AppData\Local\Microsoft\Windows\Temporary Internet Files\Content.IE5\FDGQFACQ\03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195736" cy="1772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940569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en-US" altLang="en-US" sz="3600" dirty="0" err="1" smtClean="0">
                <a:solidFill>
                  <a:schemeClr val="tx1"/>
                </a:solidFill>
              </a:rPr>
              <a:t>Datblygiad</a:t>
            </a:r>
            <a:r>
              <a:rPr lang="en-US" altLang="en-US" sz="3600" dirty="0" smtClean="0">
                <a:solidFill>
                  <a:schemeClr val="tx1"/>
                </a:solidFill>
              </a:rPr>
              <a:t> </a:t>
            </a:r>
            <a:r>
              <a:rPr lang="en-US" altLang="en-US" sz="3600" dirty="0" err="1" smtClean="0">
                <a:solidFill>
                  <a:schemeClr val="tx1"/>
                </a:solidFill>
              </a:rPr>
              <a:t>Emosiynol-Cymdeithasol</a:t>
            </a:r>
            <a:r>
              <a:rPr lang="en-US" altLang="en-US" sz="3600" dirty="0" smtClean="0">
                <a:solidFill>
                  <a:schemeClr val="tx1"/>
                </a:solidFill>
              </a:rPr>
              <a:t/>
            </a:r>
            <a:br>
              <a:rPr lang="en-US" altLang="en-US" sz="3600" dirty="0" smtClean="0">
                <a:solidFill>
                  <a:schemeClr val="tx1"/>
                </a:solidFill>
              </a:rPr>
            </a:br>
            <a:r>
              <a:rPr lang="en-US" altLang="en-US" sz="3600" dirty="0" smtClean="0">
                <a:solidFill>
                  <a:schemeClr val="tx1"/>
                </a:solidFill>
              </a:rPr>
              <a:t>Social-Emotional Development</a:t>
            </a:r>
            <a:endParaRPr lang="en-GB" altLang="en-US" sz="3600" dirty="0" smtClean="0"/>
          </a:p>
        </p:txBody>
      </p:sp>
      <p:sp>
        <p:nvSpPr>
          <p:cNvPr id="78851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16832"/>
            <a:ext cx="4038600" cy="4536504"/>
          </a:xfrm>
        </p:spPr>
        <p:txBody>
          <a:bodyPr>
            <a:normAutofit fontScale="92500" lnSpcReduction="20000"/>
          </a:bodyPr>
          <a:lstStyle/>
          <a:p>
            <a:pPr eaLnBrk="1" hangingPunct="1"/>
            <a:r>
              <a:rPr lang="en-US" altLang="en-US" i="1" dirty="0" smtClean="0"/>
              <a:t>Attachment as “contact comfort”</a:t>
            </a:r>
          </a:p>
          <a:p>
            <a:pPr lvl="1" eaLnBrk="1" hangingPunct="1"/>
            <a:r>
              <a:rPr lang="en-US" altLang="en-US" sz="2600" i="1" dirty="0" smtClean="0"/>
              <a:t>Harlow (1959) found that infant monkeys preferred contact with terry cloth surface over access to food</a:t>
            </a:r>
          </a:p>
          <a:p>
            <a:r>
              <a:rPr lang="en-GB" altLang="en-US" i="1" dirty="0" smtClean="0"/>
              <a:t>Babies spent 17-18 hours a day with cloth mother but less than an hour with wire mother.</a:t>
            </a:r>
          </a:p>
          <a:p>
            <a:r>
              <a:rPr lang="en-GB" altLang="en-US" i="1" dirty="0" smtClean="0"/>
              <a:t>Regardless of food source they sought out cloth mother.</a:t>
            </a:r>
          </a:p>
          <a:p>
            <a:pPr lvl="1" eaLnBrk="1" hangingPunct="1"/>
            <a:endParaRPr lang="en-US" altLang="en-US" sz="2600" dirty="0" smtClean="0"/>
          </a:p>
          <a:p>
            <a:pPr eaLnBrk="1" hangingPunct="1">
              <a:buFontTx/>
              <a:buNone/>
            </a:pPr>
            <a:endParaRPr lang="en-US" altLang="en-US" dirty="0" smtClean="0"/>
          </a:p>
          <a:p>
            <a:endParaRPr lang="en-GB" altLang="en-US" dirty="0" smtClean="0"/>
          </a:p>
        </p:txBody>
      </p:sp>
      <p:pic>
        <p:nvPicPr>
          <p:cNvPr id="78852" name="Picture 2" descr="http://t0.gstatic.com/images?q=tbn:ANd9GcTY-Nwd63j4mnJOvpFFwEqFZXtA0LRQgXfM5unDIOzbxZYkysl2uidzzw">
            <a:hlinkClick r:id="rId2"/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971550" y="2132856"/>
            <a:ext cx="3168650" cy="3888532"/>
          </a:xfrm>
        </p:spPr>
      </p:pic>
    </p:spTree>
    <p:extLst>
      <p:ext uri="{BB962C8B-B14F-4D97-AF65-F5344CB8AC3E}">
        <p14:creationId xmlns:p14="http://schemas.microsoft.com/office/powerpoint/2010/main" val="45403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cy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1800" dirty="0"/>
              <a:t>Ainsworth, M ( </a:t>
            </a:r>
            <a:r>
              <a:rPr lang="en-GB" sz="1800" dirty="0" smtClean="0"/>
              <a:t>1972)  </a:t>
            </a:r>
            <a:r>
              <a:rPr lang="en-GB" sz="1800" dirty="0"/>
              <a:t>The effects of maternal deprivation : a review of findings and </a:t>
            </a:r>
            <a:r>
              <a:rPr lang="en-GB" sz="1800" dirty="0" err="1"/>
              <a:t>controversty</a:t>
            </a:r>
            <a:r>
              <a:rPr lang="en-GB" sz="1800" dirty="0"/>
              <a:t> in the context of research strategy. Available at  </a:t>
            </a:r>
            <a:r>
              <a:rPr lang="en-GB" sz="1800" dirty="0">
                <a:hlinkClick r:id="rId2"/>
              </a:rPr>
              <a:t>http://libdoc.who.int/php/WHO_PHP_14_(part6).pdf</a:t>
            </a:r>
            <a:r>
              <a:rPr lang="en-GB" sz="1800" dirty="0"/>
              <a:t> ( Accessed 17.2.15)</a:t>
            </a:r>
          </a:p>
          <a:p>
            <a:r>
              <a:rPr lang="en-GB" sz="1800" dirty="0" smtClean="0"/>
              <a:t>Bentham, S. ( 2011) </a:t>
            </a:r>
            <a:r>
              <a:rPr lang="en-GB" sz="1800" i="1" dirty="0" smtClean="0"/>
              <a:t>A Teaching Assistant’s Guide to Child Development and Psychology in the Classroom. </a:t>
            </a:r>
            <a:r>
              <a:rPr lang="en-GB" sz="1800" dirty="0" smtClean="0"/>
              <a:t>( 2</a:t>
            </a:r>
            <a:r>
              <a:rPr lang="en-GB" sz="1800" baseline="30000" dirty="0" smtClean="0"/>
              <a:t>nd</a:t>
            </a:r>
            <a:r>
              <a:rPr lang="en-GB" sz="1800" dirty="0" smtClean="0"/>
              <a:t> edition) Routledge: Oxon</a:t>
            </a:r>
          </a:p>
          <a:p>
            <a:r>
              <a:rPr lang="en-GB" sz="1800" dirty="0"/>
              <a:t>Boyd, D. and Bee, H. ( 2012) </a:t>
            </a:r>
            <a:r>
              <a:rPr lang="en-GB" sz="1800" i="1" dirty="0"/>
              <a:t>The developing child </a:t>
            </a:r>
            <a:r>
              <a:rPr lang="en-GB" sz="1800" dirty="0"/>
              <a:t>( 12</a:t>
            </a:r>
            <a:r>
              <a:rPr lang="en-GB" sz="1800" baseline="30000" dirty="0"/>
              <a:t>th</a:t>
            </a:r>
            <a:r>
              <a:rPr lang="en-GB" sz="1800" dirty="0"/>
              <a:t> edition). London: </a:t>
            </a:r>
            <a:r>
              <a:rPr lang="en-GB" sz="1800" dirty="0" err="1"/>
              <a:t>Allyn</a:t>
            </a:r>
            <a:r>
              <a:rPr lang="en-GB" sz="1800" dirty="0"/>
              <a:t> and </a:t>
            </a:r>
            <a:r>
              <a:rPr lang="en-GB" sz="1800" dirty="0" smtClean="0"/>
              <a:t>Bacon</a:t>
            </a:r>
          </a:p>
          <a:p>
            <a:r>
              <a:rPr lang="en-GB" sz="1800" dirty="0" smtClean="0"/>
              <a:t>Brown, M.A and White, J. ( </a:t>
            </a:r>
            <a:r>
              <a:rPr lang="en-GB" sz="1800" dirty="0" err="1" smtClean="0"/>
              <a:t>eds</a:t>
            </a:r>
            <a:r>
              <a:rPr lang="en-GB" sz="1800" dirty="0" smtClean="0"/>
              <a:t>) (2014) </a:t>
            </a:r>
            <a:r>
              <a:rPr lang="en-GB" sz="1800" i="1" dirty="0" smtClean="0"/>
              <a:t>Exploring Childhood in a Comparative Context.</a:t>
            </a:r>
            <a:r>
              <a:rPr lang="en-GB" sz="1800" dirty="0" smtClean="0"/>
              <a:t> Oxon: Routledge</a:t>
            </a:r>
          </a:p>
          <a:p>
            <a:r>
              <a:rPr lang="en-GB" sz="1800" dirty="0" err="1" smtClean="0"/>
              <a:t>Claveirole</a:t>
            </a:r>
            <a:r>
              <a:rPr lang="en-GB" sz="1800" dirty="0" smtClean="0"/>
              <a:t>, A. </a:t>
            </a:r>
            <a:r>
              <a:rPr lang="en-GB" sz="1800" dirty="0" err="1" smtClean="0"/>
              <a:t>amd</a:t>
            </a:r>
            <a:r>
              <a:rPr lang="en-GB" sz="1800" dirty="0" smtClean="0"/>
              <a:t> </a:t>
            </a:r>
            <a:r>
              <a:rPr lang="en-GB" sz="1800" dirty="0" err="1" smtClean="0"/>
              <a:t>Gaughan</a:t>
            </a:r>
            <a:r>
              <a:rPr lang="en-GB" sz="1800" dirty="0" smtClean="0"/>
              <a:t>, M. ( </a:t>
            </a:r>
            <a:r>
              <a:rPr lang="en-GB" sz="1800" dirty="0" err="1" smtClean="0"/>
              <a:t>eds</a:t>
            </a:r>
            <a:r>
              <a:rPr lang="en-GB" sz="1800" dirty="0" smtClean="0"/>
              <a:t>) (2011) </a:t>
            </a:r>
            <a:r>
              <a:rPr lang="en-GB" sz="1800" i="1" dirty="0" smtClean="0"/>
              <a:t>Understanding Children and Young People’s Mental Health</a:t>
            </a:r>
            <a:r>
              <a:rPr lang="en-GB" sz="1800" dirty="0" smtClean="0"/>
              <a:t>. Chichester: Wiley-Blackwell</a:t>
            </a:r>
          </a:p>
          <a:p>
            <a:r>
              <a:rPr lang="en-GB" sz="1800" dirty="0" err="1" smtClean="0"/>
              <a:t>Greenway,C</a:t>
            </a:r>
            <a:r>
              <a:rPr lang="en-GB" sz="1800" dirty="0" smtClean="0"/>
              <a:t>. ( 2014) SJTA5001 </a:t>
            </a:r>
            <a:r>
              <a:rPr lang="en-GB" sz="1800" i="1" dirty="0" smtClean="0"/>
              <a:t>Applications of Psychology in the Classroom</a:t>
            </a:r>
            <a:r>
              <a:rPr lang="en-GB" sz="1800" dirty="0" smtClean="0"/>
              <a:t>. UWTSD: unpublished</a:t>
            </a:r>
          </a:p>
          <a:p>
            <a:r>
              <a:rPr lang="en-US" sz="1800" dirty="0"/>
              <a:t>Harlow, H. F., &amp; Zimmermann, R. R. (1959). </a:t>
            </a:r>
            <a:r>
              <a:rPr lang="en-US" sz="1800" dirty="0" err="1"/>
              <a:t>Affectional</a:t>
            </a:r>
            <a:r>
              <a:rPr lang="en-US" sz="1800" dirty="0"/>
              <a:t> responses in the infant monkey; orphaned baby monkeys develop a strong and persistent attachment to inanimate surrogate mothers. </a:t>
            </a:r>
            <a:r>
              <a:rPr lang="en-US" sz="1800" i="1" dirty="0"/>
              <a:t>Science</a:t>
            </a:r>
            <a:r>
              <a:rPr lang="en-US" sz="1800" dirty="0"/>
              <a:t>, (130), 421-32</a:t>
            </a:r>
            <a:r>
              <a:rPr lang="en-US" sz="1800" dirty="0" smtClean="0"/>
              <a:t>. </a:t>
            </a:r>
          </a:p>
          <a:p>
            <a:r>
              <a:rPr lang="en-GB" sz="1800" dirty="0" smtClean="0"/>
              <a:t>Marshall, N. ( 2014) </a:t>
            </a:r>
            <a:r>
              <a:rPr lang="en-GB" sz="1800" i="1" dirty="0" smtClean="0"/>
              <a:t>The Teacher’s Introduction to Attachment</a:t>
            </a:r>
            <a:r>
              <a:rPr lang="en-GB" sz="1800" dirty="0" smtClean="0"/>
              <a:t>. London: jessica Kingsley Publishers</a:t>
            </a:r>
          </a:p>
          <a:p>
            <a:endParaRPr lang="en-GB" sz="1800" dirty="0"/>
          </a:p>
          <a:p>
            <a:endParaRPr lang="cy-GB" sz="1800" dirty="0"/>
          </a:p>
        </p:txBody>
      </p:sp>
    </p:spTree>
    <p:extLst>
      <p:ext uri="{BB962C8B-B14F-4D97-AF65-F5344CB8AC3E}">
        <p14:creationId xmlns:p14="http://schemas.microsoft.com/office/powerpoint/2010/main" val="34413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Composite">
      <a:dk1>
        <a:sysClr val="windowText" lastClr="000000"/>
      </a:dk1>
      <a:lt1>
        <a:sysClr val="window" lastClr="FFFFFF"/>
      </a:lt1>
      <a:dk2>
        <a:srgbClr val="5B6973"/>
      </a:dk2>
      <a:lt2>
        <a:srgbClr val="E7ECED"/>
      </a:lt2>
      <a:accent1>
        <a:srgbClr val="98C723"/>
      </a:accent1>
      <a:accent2>
        <a:srgbClr val="59B0B9"/>
      </a:accent2>
      <a:accent3>
        <a:srgbClr val="DEAE00"/>
      </a:accent3>
      <a:accent4>
        <a:srgbClr val="B77BB4"/>
      </a:accent4>
      <a:accent5>
        <a:srgbClr val="E0773C"/>
      </a:accent5>
      <a:accent6>
        <a:srgbClr val="A98D63"/>
      </a:accent6>
      <a:hlink>
        <a:srgbClr val="26CBEC"/>
      </a:hlink>
      <a:folHlink>
        <a:srgbClr val="598C8C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1076</TotalTime>
  <Words>1899</Words>
  <Application>Microsoft Office PowerPoint</Application>
  <PresentationFormat>On-screen Show (4:3)</PresentationFormat>
  <Paragraphs>255</Paragraphs>
  <Slides>32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40" baseType="lpstr">
      <vt:lpstr>Arial</vt:lpstr>
      <vt:lpstr>Calibri</vt:lpstr>
      <vt:lpstr>Symbol</vt:lpstr>
      <vt:lpstr>Tahoma</vt:lpstr>
      <vt:lpstr>Times</vt:lpstr>
      <vt:lpstr>Wingdings 2</vt:lpstr>
      <vt:lpstr>ヒラギノ角ゴ Pro W3</vt:lpstr>
      <vt:lpstr>Flow</vt:lpstr>
      <vt:lpstr>ECES4004/C Individual Development  Datblygiad Unigol </vt:lpstr>
      <vt:lpstr>Gorolwg Sesiwn / Session Overview</vt:lpstr>
      <vt:lpstr>Deilliant Dysgu 1 / Learning Outcome 1</vt:lpstr>
      <vt:lpstr>Deilliant Dysgu 2/ Learning Outcome 2</vt:lpstr>
      <vt:lpstr>Deilliant Dysgu 3 / Learning Outcome 3</vt:lpstr>
      <vt:lpstr>Asesiad  (100%) Assessment  4 Blog / 4 Blog entries (3000 words)   </vt:lpstr>
      <vt:lpstr>TASG/TASK</vt:lpstr>
      <vt:lpstr>Datblygiad Emosiynol Emotional Development</vt:lpstr>
      <vt:lpstr>Datblygiad Cymdeithasol Social Development</vt:lpstr>
      <vt:lpstr>PowerPoint Presentation</vt:lpstr>
      <vt:lpstr>Perthnasedd i’r ysgol Relevance to school</vt:lpstr>
      <vt:lpstr>Enghreifftiau o ddatblygiad Examples of development</vt:lpstr>
      <vt:lpstr>Empathi / Empathy : Hoffman (1982)</vt:lpstr>
      <vt:lpstr>Damcaniaeth Ymlyniad Attachment Theory: Bowlby</vt:lpstr>
      <vt:lpstr>PowerPoint Presentation</vt:lpstr>
      <vt:lpstr>Cefndir Background</vt:lpstr>
      <vt:lpstr>Cam 1 Stage 1</vt:lpstr>
      <vt:lpstr>Cam 2 Stage 2</vt:lpstr>
      <vt:lpstr>Cam 3 Stage 3</vt:lpstr>
      <vt:lpstr>Datblygu perthynas Reciprocal relationship</vt:lpstr>
      <vt:lpstr>TASG/ TASK</vt:lpstr>
      <vt:lpstr>Ffactorau Factors</vt:lpstr>
      <vt:lpstr>Ffactorau Factors</vt:lpstr>
      <vt:lpstr>Mesur ansawdd ymlyniad Measuring the quality of attachment</vt:lpstr>
      <vt:lpstr>Pam mae hyn yn bwysig? Why is this important?</vt:lpstr>
      <vt:lpstr>Amddifadedd Deprivation</vt:lpstr>
      <vt:lpstr>Impact Tymor Hir Long term impact</vt:lpstr>
      <vt:lpstr>Cefnogaeth i Bowlby Support for Bowlby</vt:lpstr>
      <vt:lpstr>Goblygiadau ar gyfer ymarferwyr Implications for practitioners </vt:lpstr>
      <vt:lpstr>Guiding Principles Egwyddorion Arweiniol</vt:lpstr>
      <vt:lpstr>Datblygiad Emosiynol-Cymdeithasol Social-Emotional Development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SJPE4007/C The Developing Child Y Plentyn Sy’n Datblygu</dc:title>
  <dc:creator>Administrator</dc:creator>
  <cp:lastModifiedBy>Lynwen Roberts</cp:lastModifiedBy>
  <cp:revision>91</cp:revision>
  <dcterms:created xsi:type="dcterms:W3CDTF">2015-01-21T10:50:09Z</dcterms:created>
  <dcterms:modified xsi:type="dcterms:W3CDTF">2019-07-04T09:21:45Z</dcterms:modified>
</cp:coreProperties>
</file>