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Nunito" panose="020F0502020204030204"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heZMmbOmB+cU8LBV0n/k1iLN1Gw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4439118-3C7B-4A7D-A9E7-DAD1A0C58B45}">
  <a:tblStyle styleId="{44439118-3C7B-4A7D-A9E7-DAD1A0C58B45}"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EBEA"/>
          </a:solidFill>
        </a:fill>
      </a:tcStyle>
    </a:wholeTbl>
    <a:band1H>
      <a:tcTxStyle/>
      <a:tcStyle>
        <a:tcBdr/>
        <a:fill>
          <a:solidFill>
            <a:srgbClr val="CAD6D3"/>
          </a:solidFill>
        </a:fill>
      </a:tcStyle>
    </a:band1H>
    <a:band2H>
      <a:tcTxStyle/>
      <a:tcStyle>
        <a:tcBdr/>
      </a:tcStyle>
    </a:band2H>
    <a:band1V>
      <a:tcTxStyle/>
      <a:tcStyle>
        <a:tcBdr/>
        <a:fill>
          <a:solidFill>
            <a:srgbClr val="CAD6D3"/>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89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customschemas.google.com/relationships/presentationmetadata" Target="metadata"/><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Entrepreneurial business planning involves common strategic approaches where the fundamental goal is to implement a business start-up that is feasible along with other profitability metrics. The proposed business idea of Root &amp; Table Birmingham Ltd is mainly a 48-cover casual dining restaurant in Digbeth, offering consumers plant-based foods, vegan items and affordability mostly. In that case, the presentation mainly gives an outline of the pre-proposed business plan with existing and new insights to ensure the Angle Investors keeps their interest over the idea. In doing so, the overall presentation gives both conceptual value of the idea proposed, legal, economic or managerial justification and also gives major strategic evaluation. A financial proposition is also involved within the discussion to ensure the initial costing of the business can be measured.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9" name="Google Shape;14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Business innovation in commercial food and restaurant chains has been a common trend in the UK, where proposed Root &amp; Table Birmingham Ltd is supposed to be a unique alternative for customers seeking affordable vegan plant-based organic foods. According to recent data, there is an exceeding number of people in the UK changing their food habits, as four in ten adults intend to eat more plant-based foods (GFI Europe, 2025). It clearly shows the value point for the proposed idea that Root &amp; Table Birmingham Ltd is going to offer the consumers where already there is a demand force has been found. In terms of USP, the affordability and seasonal bowl as well as shared system will enable consumers to reduce unexpected waste. It will become a true value point while meeting a unique sustainable development goal like food waste.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company operating flow or functional stability depends on the adopted management structure as well as legal format. Root &amp; Table Birmingham Ltd being a newly developed restaurant chain is going to operate as functional as it is quite common and effective. A functional manager focuses more on their individual execution level, which has been a trend in executive team composition. In that case, the management structure of the restaurant is going to impose more on their daily service delivery instead of long=term orientation and it makes the serviceability flexible enough. In addition, as the legal format, the restaurant business is named as Ltd which means, the company is going to be a limited entity. In terms of a limited company, it is either limited by shares or limited guarantee that imposes ownership structure of the company. Therefore, the company's current functional management structure and legal format have been found as key attributes for the business.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3" name="Google Shape;16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business external conditions, economic, social and legal factors have been found as key areas where Root &amp; Table Birmingham Ltd seems to have a direct influence. In 2026, estimated National Living Wage reached £12.71 making additional expense to training practices. It becomes a highly volatile factor for hiring a new workforce group. Consumers in Birmingham have a variety of needs regarding Vegan, vegetarian, halal and allergen controlled diets. It makes them quite personified and specifically driven into a separate area that maintains the customer demand. In addition, Food Safety, Allergen, Employment and Licensing regimes in the UK have been enforced strongly by the legal system of the country. It allows the newly adopted business owners or new start-ups like the Root &amp; Table Birmingham Ltd to control their way of food processing and waste management to remain in compliance.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0" name="Google Shape;17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 sz="1100" b="0" i="0" u="none" strike="noStrike" cap="none">
                <a:solidFill>
                  <a:srgbClr val="000000"/>
                </a:solidFill>
                <a:latin typeface="Arial"/>
                <a:ea typeface="Arial"/>
                <a:cs typeface="Arial"/>
                <a:sym typeface="Arial"/>
              </a:rPr>
              <a:t>In terms of strategic management, the proposed plan involves a range of marketing tactics. From page optimisation, social media usage, Business Profiling under Google, Search Optimisation are key attributes which will gauge the micro-influencer and their influence over the business. Marketing is one of the critical functions for a newly developed business plan. It maintains the brand recognition or ideation of the portfolio at primary levels. Root &amp; Table and its registered business in the Birmingham locality at basic will have zero visibility, if the brand does not get enough views online. For promotional campaigns, social media platforms like Instagram used by companies to conduct campaign initiations, while TikTok is a very much useful to direct communicate with users. In that case, digital campaigning, social media marketing and local sourcing are major strategies that will help the brand to reach its customers.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7" name="Google Shape;17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the overall business plan, it is projected to use a significant amount of funds in use to execute the plan of actions. Mostly, the funding requirement is found in the company's internal sourcing from labour, to equipment, raw materials, decoration and other expenses. In addition, external marketing and service chain establishment is needed. Accordingly, allocation of the funds is also supposed to be based on a specific cost budget that will be developed as well.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5" name="Google Shape;18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estimated business start-up cost and use of funds have been found in the above listed table where each operating and non-recurring costs have been mentioned for the first month. In managing the commercial space and balanced progress, it is important to facilitate the changes while maintaining the estimated cost in range (Liang, 2024). Similarly, the total cost of start-up has been found in the above section is segmented into short expenses. Therefore, in terms of managing the initial costing, those indicated areas are important to keep the start-up process executable.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2" name="Google Shape;19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Following the overall interpretation, a newly appointed business plan is supposed to comply with some values to attain adequate results. The proposed business idea is hereby developed as per the situational demand in the locality in Birmingham while also considering local legal, social and other operating factors. The identified strategic forces have been changing while maintaining the competitive brand valuations. Thus, it becomes a validated approach and commercially justified in managing the business outcomes as it is planned.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9" name="Google Shape;19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Buddha Bowl (2017) </a:t>
            </a:r>
            <a:r>
              <a:rPr lang="en" sz="1200" i="1">
                <a:solidFill>
                  <a:schemeClr val="dk1"/>
                </a:solidFill>
                <a:latin typeface="Times New Roman"/>
                <a:ea typeface="Times New Roman"/>
                <a:cs typeface="Times New Roman"/>
                <a:sym typeface="Times New Roman"/>
              </a:rPr>
              <a:t>Best Buddha Bowl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Love and Lemons</a:t>
            </a:r>
            <a:r>
              <a:rPr lang="en" sz="1200">
                <a:solidFill>
                  <a:schemeClr val="dk1"/>
                </a:solidFill>
                <a:latin typeface="Times New Roman"/>
                <a:ea typeface="Times New Roman"/>
                <a:cs typeface="Times New Roman"/>
                <a:sym typeface="Times New Roman"/>
              </a:rPr>
              <a:t>. Available at: https://www.loveandlemons.com/buddha-bowl-recipe/ (Accessed: July 12, 2026).</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Digbeth (no date) </a:t>
            </a:r>
            <a:r>
              <a:rPr lang="en" sz="1200" i="1">
                <a:solidFill>
                  <a:schemeClr val="dk1"/>
                </a:solidFill>
                <a:latin typeface="Times New Roman"/>
                <a:ea typeface="Times New Roman"/>
                <a:cs typeface="Times New Roman"/>
                <a:sym typeface="Times New Roman"/>
              </a:rPr>
              <a:t>Digbeth</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Digbeth</a:t>
            </a:r>
            <a:r>
              <a:rPr lang="en" sz="1200">
                <a:solidFill>
                  <a:schemeClr val="dk1"/>
                </a:solidFill>
                <a:latin typeface="Times New Roman"/>
                <a:ea typeface="Times New Roman"/>
                <a:cs typeface="Times New Roman"/>
                <a:sym typeface="Times New Roman"/>
              </a:rPr>
              <a:t>. Available at: https://www.digbeth.com/ (Accessed: July 12, 2026).</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Patel, H. (2025) </a:t>
            </a:r>
            <a:r>
              <a:rPr lang="en" sz="1200" i="1">
                <a:solidFill>
                  <a:schemeClr val="dk1"/>
                </a:solidFill>
                <a:latin typeface="Times New Roman"/>
                <a:ea typeface="Times New Roman"/>
                <a:cs typeface="Times New Roman"/>
                <a:sym typeface="Times New Roman"/>
              </a:rPr>
              <a:t>MAAFs: Rebalance if allocation in portfolio has drifted significantly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Bsindia</a:t>
            </a:r>
            <a:r>
              <a:rPr lang="en" sz="1200">
                <a:solidFill>
                  <a:schemeClr val="dk1"/>
                </a:solidFill>
                <a:latin typeface="Times New Roman"/>
                <a:ea typeface="Times New Roman"/>
                <a:cs typeface="Times New Roman"/>
                <a:sym typeface="Times New Roman"/>
              </a:rPr>
              <a:t>. Business Standard. Available at: https://www.business-standard.com/finance/personal-finance/maafs-rebalance-if-allocation-in-portfolio-has-drifted-significantly-125102300816_1.html (Accessed: July 12, 2026).</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5" name="Google Shape;205;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4"/>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4"/>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4"/>
          <p:cNvGrpSpPr/>
          <p:nvPr/>
        </p:nvGrpSpPr>
        <p:grpSpPr>
          <a:xfrm>
            <a:off x="255200" y="592"/>
            <a:ext cx="2250363" cy="1044300"/>
            <a:chOff x="255200" y="592"/>
            <a:chExt cx="2250363" cy="1044300"/>
          </a:xfrm>
        </p:grpSpPr>
        <p:sp>
          <p:nvSpPr>
            <p:cNvPr id="15" name="Google Shape;15;p14"/>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4"/>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4"/>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4"/>
          <p:cNvGrpSpPr/>
          <p:nvPr/>
        </p:nvGrpSpPr>
        <p:grpSpPr>
          <a:xfrm>
            <a:off x="905395" y="592"/>
            <a:ext cx="2250363" cy="1044300"/>
            <a:chOff x="905395" y="592"/>
            <a:chExt cx="2250363" cy="1044300"/>
          </a:xfrm>
        </p:grpSpPr>
        <p:sp>
          <p:nvSpPr>
            <p:cNvPr id="19" name="Google Shape;19;p14"/>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4"/>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4"/>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4"/>
          <p:cNvGrpSpPr/>
          <p:nvPr/>
        </p:nvGrpSpPr>
        <p:grpSpPr>
          <a:xfrm>
            <a:off x="7057468" y="5088"/>
            <a:ext cx="1851281" cy="752108"/>
            <a:chOff x="6917201" y="0"/>
            <a:chExt cx="2227776" cy="863400"/>
          </a:xfrm>
        </p:grpSpPr>
        <p:sp>
          <p:nvSpPr>
            <p:cNvPr id="23" name="Google Shape;23;p1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4"/>
          <p:cNvGrpSpPr/>
          <p:nvPr/>
        </p:nvGrpSpPr>
        <p:grpSpPr>
          <a:xfrm>
            <a:off x="6553032" y="4217852"/>
            <a:ext cx="2389067" cy="925737"/>
            <a:chOff x="6917201" y="0"/>
            <a:chExt cx="2227776" cy="863400"/>
          </a:xfrm>
        </p:grpSpPr>
        <p:sp>
          <p:nvSpPr>
            <p:cNvPr id="27" name="Google Shape;27;p14"/>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4"/>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4"/>
          <p:cNvGrpSpPr/>
          <p:nvPr/>
        </p:nvGrpSpPr>
        <p:grpSpPr>
          <a:xfrm>
            <a:off x="199149" y="4055652"/>
            <a:ext cx="2795413" cy="1083308"/>
            <a:chOff x="6917201" y="0"/>
            <a:chExt cx="2227776" cy="863400"/>
          </a:xfrm>
        </p:grpSpPr>
        <p:sp>
          <p:nvSpPr>
            <p:cNvPr id="31" name="Google Shape;31;p14"/>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4"/>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4"/>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4"/>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4"/>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5"/>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6"/>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6"/>
          <p:cNvGrpSpPr/>
          <p:nvPr/>
        </p:nvGrpSpPr>
        <p:grpSpPr>
          <a:xfrm>
            <a:off x="5594191" y="3961115"/>
            <a:ext cx="2910144" cy="1182340"/>
            <a:chOff x="6917201" y="0"/>
            <a:chExt cx="2227776" cy="863400"/>
          </a:xfrm>
        </p:grpSpPr>
        <p:sp>
          <p:nvSpPr>
            <p:cNvPr id="47" name="Google Shape;47;p16"/>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6"/>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6"/>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6"/>
          <p:cNvGrpSpPr/>
          <p:nvPr/>
        </p:nvGrpSpPr>
        <p:grpSpPr>
          <a:xfrm>
            <a:off x="199149" y="2"/>
            <a:ext cx="2795413" cy="1083308"/>
            <a:chOff x="6917201" y="0"/>
            <a:chExt cx="2227776" cy="863400"/>
          </a:xfrm>
        </p:grpSpPr>
        <p:sp>
          <p:nvSpPr>
            <p:cNvPr id="51" name="Google Shape;51;p1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6"/>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6"/>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7"/>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7"/>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7"/>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9"/>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9"/>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9"/>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0"/>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0"/>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0"/>
          <p:cNvGrpSpPr/>
          <p:nvPr/>
        </p:nvGrpSpPr>
        <p:grpSpPr>
          <a:xfrm>
            <a:off x="255991" y="-118"/>
            <a:ext cx="2251347" cy="1043408"/>
            <a:chOff x="3961956" y="4383950"/>
            <a:chExt cx="1160548" cy="548700"/>
          </a:xfrm>
        </p:grpSpPr>
        <p:sp>
          <p:nvSpPr>
            <p:cNvPr id="81" name="Google Shape;81;p20"/>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0"/>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0"/>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0"/>
          <p:cNvGrpSpPr/>
          <p:nvPr/>
        </p:nvGrpSpPr>
        <p:grpSpPr>
          <a:xfrm>
            <a:off x="34934" y="4522125"/>
            <a:ext cx="1593305" cy="617072"/>
            <a:chOff x="6917201" y="0"/>
            <a:chExt cx="2227776" cy="863400"/>
          </a:xfrm>
        </p:grpSpPr>
        <p:sp>
          <p:nvSpPr>
            <p:cNvPr id="86" name="Google Shape;86;p20"/>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0"/>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0"/>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0"/>
          <p:cNvGrpSpPr/>
          <p:nvPr/>
        </p:nvGrpSpPr>
        <p:grpSpPr>
          <a:xfrm>
            <a:off x="5886353" y="1243"/>
            <a:ext cx="3257454" cy="1261514"/>
            <a:chOff x="6917201" y="0"/>
            <a:chExt cx="2227776" cy="863400"/>
          </a:xfrm>
        </p:grpSpPr>
        <p:sp>
          <p:nvSpPr>
            <p:cNvPr id="90" name="Google Shape;90;p20"/>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0"/>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0"/>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0"/>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1"/>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1"/>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1"/>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2"/>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2"/>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2"/>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3"/>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3"/>
          <p:cNvGrpSpPr/>
          <p:nvPr/>
        </p:nvGrpSpPr>
        <p:grpSpPr>
          <a:xfrm>
            <a:off x="5959222" y="4119576"/>
            <a:ext cx="2520951" cy="1024165"/>
            <a:chOff x="6917201" y="0"/>
            <a:chExt cx="2227776" cy="863400"/>
          </a:xfrm>
        </p:grpSpPr>
        <p:sp>
          <p:nvSpPr>
            <p:cNvPr id="112" name="Google Shape;112;p2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3"/>
          <p:cNvGrpSpPr/>
          <p:nvPr/>
        </p:nvGrpSpPr>
        <p:grpSpPr>
          <a:xfrm>
            <a:off x="199149" y="2"/>
            <a:ext cx="2795413" cy="1083308"/>
            <a:chOff x="6917201" y="0"/>
            <a:chExt cx="2227776" cy="863400"/>
          </a:xfrm>
        </p:grpSpPr>
        <p:sp>
          <p:nvSpPr>
            <p:cNvPr id="116" name="Google Shape;116;p2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3"/>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3"/>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3"/>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9" name="Google Shape;129;p1"/>
          <p:cNvSpPr/>
          <p:nvPr/>
        </p:nvSpPr>
        <p:spPr>
          <a:xfrm>
            <a:off x="892175" y="1152525"/>
            <a:ext cx="9144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130" name="Google Shape;130;p1"/>
          <p:cNvPicPr preferRelativeResize="0"/>
          <p:nvPr/>
        </p:nvPicPr>
        <p:blipFill rotWithShape="1">
          <a:blip r:embed="rId3">
            <a:alphaModFix/>
          </a:blip>
          <a:srcRect/>
          <a:stretch/>
        </p:blipFill>
        <p:spPr>
          <a:xfrm>
            <a:off x="3390048" y="369761"/>
            <a:ext cx="1905000" cy="669925"/>
          </a:xfrm>
          <a:prstGeom prst="rect">
            <a:avLst/>
          </a:prstGeom>
          <a:noFill/>
          <a:ln>
            <a:noFill/>
          </a:ln>
        </p:spPr>
      </p:pic>
      <p:sp>
        <p:nvSpPr>
          <p:cNvPr id="131" name="Google Shape;131;p1"/>
          <p:cNvSpPr/>
          <p:nvPr/>
        </p:nvSpPr>
        <p:spPr>
          <a:xfrm>
            <a:off x="892175" y="2279650"/>
            <a:ext cx="9144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200"/>
              <a:buFont typeface="Arial"/>
              <a:buNone/>
            </a:pPr>
            <a:br>
              <a:rPr lang="en" sz="1200" b="0" i="0" u="none" strike="noStrike" cap="none">
                <a:solidFill>
                  <a:schemeClr val="dk1"/>
                </a:solidFill>
                <a:latin typeface="Arial"/>
                <a:ea typeface="Arial"/>
                <a:cs typeface="Arial"/>
                <a:sym typeface="Arial"/>
              </a:rPr>
            </a:br>
            <a:endParaRPr sz="6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graphicFrame>
        <p:nvGraphicFramePr>
          <p:cNvPr id="2" name="Table 1">
            <a:extLst>
              <a:ext uri="{FF2B5EF4-FFF2-40B4-BE49-F238E27FC236}">
                <a16:creationId xmlns:a16="http://schemas.microsoft.com/office/drawing/2014/main" id="{9099BADA-1EC1-18D4-A075-D0E1AF0238C5}"/>
              </a:ext>
            </a:extLst>
          </p:cNvPr>
          <p:cNvGraphicFramePr>
            <a:graphicFrameLocks noGrp="1"/>
          </p:cNvGraphicFramePr>
          <p:nvPr>
            <p:extLst>
              <p:ext uri="{D42A27DB-BD31-4B8C-83A1-F6EECF244321}">
                <p14:modId xmlns:p14="http://schemas.microsoft.com/office/powerpoint/2010/main" val="2546482379"/>
              </p:ext>
            </p:extLst>
          </p:nvPr>
        </p:nvGraphicFramePr>
        <p:xfrm>
          <a:off x="337350" y="3524435"/>
          <a:ext cx="5494399" cy="577048"/>
        </p:xfrm>
        <a:graphic>
          <a:graphicData uri="http://schemas.openxmlformats.org/drawingml/2006/table">
            <a:tbl>
              <a:tblPr firstRow="1" firstCol="1" bandRow="1">
                <a:noFill/>
                <a:tableStyleId>{44439118-3C7B-4A7D-A9E7-DAD1A0C58B45}</a:tableStyleId>
              </a:tblPr>
              <a:tblGrid>
                <a:gridCol w="5494399">
                  <a:extLst>
                    <a:ext uri="{9D8B030D-6E8A-4147-A177-3AD203B41FA5}">
                      <a16:colId xmlns:a16="http://schemas.microsoft.com/office/drawing/2014/main" val="3017754888"/>
                    </a:ext>
                  </a:extLst>
                </a:gridCol>
              </a:tblGrid>
              <a:tr h="240006">
                <a:tc>
                  <a:txBody>
                    <a:bodyPr/>
                    <a:lstStyle/>
                    <a:p>
                      <a:pPr marL="0" marR="0" lvl="0" indent="0" algn="just" rtl="0">
                        <a:lnSpc>
                          <a:spcPct val="100000"/>
                        </a:lnSpc>
                        <a:spcBef>
                          <a:spcPts val="0"/>
                        </a:spcBef>
                        <a:spcAft>
                          <a:spcPts val="0"/>
                        </a:spcAft>
                        <a:buClr>
                          <a:srgbClr val="000000"/>
                        </a:buClr>
                        <a:buSzPts val="1000"/>
                        <a:buFont typeface="Arial"/>
                        <a:buNone/>
                      </a:pPr>
                      <a:r>
                        <a:rPr lang="en" sz="1000" u="none" strike="noStrike" cap="none" dirty="0">
                          <a:solidFill>
                            <a:schemeClr val="dk2"/>
                          </a:solidFill>
                        </a:rPr>
                        <a:t>Certificate in Higher Education Business Skills for the Workplace</a:t>
                      </a:r>
                      <a:endParaRPr sz="1000" u="none" strike="noStrike" cap="none" dirty="0">
                        <a:solidFill>
                          <a:schemeClr val="dk2"/>
                        </a:solidFill>
                        <a:latin typeface="Times New Roman"/>
                        <a:ea typeface="Times New Roman"/>
                        <a:cs typeface="Times New Roman"/>
                        <a:sym typeface="Times New Roman"/>
                      </a:endParaRPr>
                    </a:p>
                  </a:txBody>
                  <a:tcPr marL="63075" marR="63075" marT="0" marB="0"/>
                </a:tc>
                <a:extLst>
                  <a:ext uri="{0D108BD9-81ED-4DB2-BD59-A6C34878D82A}">
                    <a16:rowId xmlns:a16="http://schemas.microsoft.com/office/drawing/2014/main" val="4013146497"/>
                  </a:ext>
                </a:extLst>
              </a:tr>
              <a:tr h="337042">
                <a:tc>
                  <a:txBody>
                    <a:bodyPr/>
                    <a:lstStyle/>
                    <a:p>
                      <a:pPr marL="0" marR="0" lvl="0" indent="0" algn="just" rtl="0">
                        <a:lnSpc>
                          <a:spcPct val="100000"/>
                        </a:lnSpc>
                        <a:spcBef>
                          <a:spcPts val="0"/>
                        </a:spcBef>
                        <a:spcAft>
                          <a:spcPts val="0"/>
                        </a:spcAft>
                        <a:buClr>
                          <a:srgbClr val="000000"/>
                        </a:buClr>
                        <a:buSzPts val="1000"/>
                        <a:buFont typeface="Arial"/>
                        <a:buNone/>
                      </a:pPr>
                      <a:r>
                        <a:rPr lang="en" sz="1000" u="none" strike="noStrike" cap="none" dirty="0">
                          <a:solidFill>
                            <a:schemeClr val="dk2"/>
                          </a:solidFill>
                        </a:rPr>
                        <a:t>Enterprise and Entrepreneurship     </a:t>
                      </a:r>
                      <a:endParaRPr sz="1000" u="none" strike="noStrike" cap="none" dirty="0">
                        <a:solidFill>
                          <a:schemeClr val="dk2"/>
                        </a:solidFill>
                        <a:latin typeface="Times New Roman"/>
                        <a:ea typeface="Times New Roman"/>
                        <a:cs typeface="Times New Roman"/>
                        <a:sym typeface="Times New Roman"/>
                      </a:endParaRPr>
                    </a:p>
                  </a:txBody>
                  <a:tcPr marL="63075" marR="63075" marT="0" marB="0"/>
                </a:tc>
                <a:extLst>
                  <a:ext uri="{0D108BD9-81ED-4DB2-BD59-A6C34878D82A}">
                    <a16:rowId xmlns:a16="http://schemas.microsoft.com/office/drawing/2014/main" val="4118600055"/>
                  </a:ext>
                </a:extLst>
              </a:tr>
            </a:tbl>
          </a:graphicData>
        </a:graphic>
      </p:graphicFrame>
      <p:sp>
        <p:nvSpPr>
          <p:cNvPr id="3" name="Title 2">
            <a:extLst>
              <a:ext uri="{FF2B5EF4-FFF2-40B4-BE49-F238E27FC236}">
                <a16:creationId xmlns:a16="http://schemas.microsoft.com/office/drawing/2014/main" id="{4AB90BA7-E5F9-C7B4-DC3C-6C99F46A9E71}"/>
              </a:ext>
            </a:extLst>
          </p:cNvPr>
          <p:cNvSpPr>
            <a:spLocks noGrp="1"/>
          </p:cNvSpPr>
          <p:nvPr>
            <p:ph type="title"/>
          </p:nvPr>
        </p:nvSpPr>
        <p:spPr>
          <a:xfrm>
            <a:off x="2032986" y="845600"/>
            <a:ext cx="6291864" cy="981672"/>
          </a:xfrm>
        </p:spPr>
        <p:txBody>
          <a:bodyPr>
            <a:normAutofit fontScale="90000"/>
          </a:bodyPr>
          <a:lstStyle/>
          <a:p>
            <a:br>
              <a:rPr lang="en-GB" dirty="0"/>
            </a:br>
            <a:br>
              <a:rPr lang="en-GB" dirty="0"/>
            </a:br>
            <a:r>
              <a:rPr lang="en-GB" dirty="0"/>
              <a:t>Ewelina Bernas </a:t>
            </a:r>
            <a:br>
              <a:rPr lang="en-GB" dirty="0"/>
            </a:br>
            <a:r>
              <a:rPr lang="en-GB" dirty="0"/>
              <a:t>Student ID 2509446</a:t>
            </a:r>
            <a:br>
              <a:rPr lang="en-GB" dirty="0"/>
            </a:br>
            <a:r>
              <a:rPr lang="en-GB" dirty="0"/>
              <a:t>Lecturer Miss  </a:t>
            </a:r>
            <a:r>
              <a:rPr lang="en-GB" b="1" dirty="0" err="1"/>
              <a:t>Fouziya</a:t>
            </a:r>
            <a:r>
              <a:rPr lang="en-GB" b="1" dirty="0"/>
              <a:t> Farheen</a:t>
            </a:r>
            <a:br>
              <a:rPr lang="en-GB" b="1" dirty="0"/>
            </a:br>
            <a:endParaRPr lang="en-GB" dirty="0"/>
          </a:p>
        </p:txBody>
      </p:sp>
      <p:sp>
        <p:nvSpPr>
          <p:cNvPr id="4" name="Text Placeholder 3">
            <a:extLst>
              <a:ext uri="{FF2B5EF4-FFF2-40B4-BE49-F238E27FC236}">
                <a16:creationId xmlns:a16="http://schemas.microsoft.com/office/drawing/2014/main" id="{216ECCF5-1903-BACF-34DC-60E09E45C1BD}"/>
              </a:ext>
            </a:extLst>
          </p:cNvPr>
          <p:cNvSpPr>
            <a:spLocks noGrp="1"/>
          </p:cNvSpPr>
          <p:nvPr>
            <p:ph type="body" idx="1"/>
          </p:nvPr>
        </p:nvSpPr>
        <p:spPr>
          <a:xfrm>
            <a:off x="819150" y="3098307"/>
            <a:ext cx="7437084" cy="308468"/>
          </a:xfrm>
        </p:spPr>
        <p:txBody>
          <a:bodyPr>
            <a:normAutofit fontScale="62500" lnSpcReduction="20000"/>
          </a:bodyPr>
          <a:lstStyle/>
          <a:p>
            <a:pPr marL="146050" indent="0">
              <a:buNone/>
            </a:pPr>
            <a:r>
              <a:rPr lang="en-GB" dirty="0"/>
              <a:t>ROOT AND TABLE RESTAURANT BUSINESS PLAN PRESENTATION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Contents</a:t>
            </a:r>
            <a:endParaRPr b="1">
              <a:solidFill>
                <a:srgbClr val="000000"/>
              </a:solidFill>
              <a:latin typeface="Times New Roman"/>
              <a:ea typeface="Times New Roman"/>
              <a:cs typeface="Times New Roman"/>
              <a:sym typeface="Times New Roman"/>
            </a:endParaRPr>
          </a:p>
        </p:txBody>
      </p:sp>
      <p:sp>
        <p:nvSpPr>
          <p:cNvPr id="137" name="Google Shape;137;p2"/>
          <p:cNvSpPr txBox="1">
            <a:spLocks noGrp="1"/>
          </p:cNvSpPr>
          <p:nvPr>
            <p:ph type="body" idx="1"/>
          </p:nvPr>
        </p:nvSpPr>
        <p:spPr>
          <a:xfrm>
            <a:off x="819150" y="1080900"/>
            <a:ext cx="3419100" cy="3357900"/>
          </a:xfrm>
          <a:prstGeom prst="rect">
            <a:avLst/>
          </a:prstGeom>
          <a:noFill/>
          <a:ln>
            <a:noFill/>
          </a:ln>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SzPct val="100386"/>
              <a:buNone/>
            </a:pPr>
            <a:r>
              <a:rPr lang="en" sz="1400" b="1">
                <a:latin typeface="Times New Roman"/>
                <a:ea typeface="Times New Roman"/>
                <a:cs typeface="Times New Roman"/>
                <a:sym typeface="Times New Roman"/>
              </a:rPr>
              <a:t>Slide 1: Introduction</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ct val="100386"/>
              <a:buNone/>
            </a:pPr>
            <a:r>
              <a:rPr lang="en" sz="1400" b="1">
                <a:latin typeface="Times New Roman"/>
                <a:ea typeface="Times New Roman"/>
                <a:cs typeface="Times New Roman"/>
                <a:sym typeface="Times New Roman"/>
              </a:rPr>
              <a:t>Slide 2: Overview of the business idea and USP</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ct val="100386"/>
              <a:buNone/>
            </a:pPr>
            <a:r>
              <a:rPr lang="en" sz="1400" b="1">
                <a:latin typeface="Times New Roman"/>
                <a:ea typeface="Times New Roman"/>
                <a:cs typeface="Times New Roman"/>
                <a:sym typeface="Times New Roman"/>
              </a:rPr>
              <a:t>Slide 3: Outline of the management structure and legal format</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ct val="100386"/>
              <a:buNone/>
            </a:pPr>
            <a:r>
              <a:rPr lang="en" sz="1400" b="1">
                <a:latin typeface="Times New Roman"/>
                <a:ea typeface="Times New Roman"/>
                <a:cs typeface="Times New Roman"/>
                <a:sym typeface="Times New Roman"/>
              </a:rPr>
              <a:t>Slide 4: Key external factors from PESTLE</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1200"/>
              </a:spcAft>
              <a:buSzPct val="100386"/>
              <a:buNone/>
            </a:pPr>
            <a:r>
              <a:rPr lang="en" sz="1400" b="1">
                <a:latin typeface="Times New Roman"/>
                <a:ea typeface="Times New Roman"/>
                <a:cs typeface="Times New Roman"/>
                <a:sym typeface="Times New Roman"/>
              </a:rPr>
              <a:t>Slide 5: Major Strategies, the business will use to reach customers</a:t>
            </a:r>
            <a:endParaRPr sz="1400" b="1">
              <a:latin typeface="Times New Roman"/>
              <a:ea typeface="Times New Roman"/>
              <a:cs typeface="Times New Roman"/>
              <a:sym typeface="Times New Roman"/>
            </a:endParaRPr>
          </a:p>
        </p:txBody>
      </p:sp>
      <p:sp>
        <p:nvSpPr>
          <p:cNvPr id="138" name="Google Shape;138;p2"/>
          <p:cNvSpPr txBox="1">
            <a:spLocks noGrp="1"/>
          </p:cNvSpPr>
          <p:nvPr>
            <p:ph type="body" idx="1"/>
          </p:nvPr>
        </p:nvSpPr>
        <p:spPr>
          <a:xfrm>
            <a:off x="4650675" y="1160700"/>
            <a:ext cx="3419100" cy="33579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1300"/>
              <a:buNone/>
            </a:pPr>
            <a:r>
              <a:rPr lang="en" sz="1400" b="1">
                <a:latin typeface="Times New Roman"/>
                <a:ea typeface="Times New Roman"/>
                <a:cs typeface="Times New Roman"/>
                <a:sym typeface="Times New Roman"/>
              </a:rPr>
              <a:t>Slide 6: Funding requirements and allocation</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 sz="1400" b="1">
                <a:latin typeface="Times New Roman"/>
                <a:ea typeface="Times New Roman"/>
                <a:cs typeface="Times New Roman"/>
                <a:sym typeface="Times New Roman"/>
              </a:rPr>
              <a:t>Slide 7: Initial Costing</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 sz="1400" b="1">
                <a:latin typeface="Times New Roman"/>
                <a:ea typeface="Times New Roman"/>
                <a:cs typeface="Times New Roman"/>
                <a:sym typeface="Times New Roman"/>
              </a:rPr>
              <a:t>Slide 8: Conclusion</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 sz="1400" b="1">
                <a:latin typeface="Times New Roman"/>
                <a:ea typeface="Times New Roman"/>
                <a:cs typeface="Times New Roman"/>
                <a:sym typeface="Times New Roman"/>
              </a:rPr>
              <a:t>Slide 9: Reference List</a:t>
            </a:r>
            <a:endParaRPr sz="1400" b="1">
              <a:latin typeface="Times New Roman"/>
              <a:ea typeface="Times New Roman"/>
              <a:cs typeface="Times New Roman"/>
              <a:sym typeface="Times New Roman"/>
            </a:endParaRPr>
          </a:p>
          <a:p>
            <a:pPr marL="0" lvl="0" indent="0" algn="just" rtl="0">
              <a:lnSpc>
                <a:spcPct val="150000"/>
              </a:lnSpc>
              <a:spcBef>
                <a:spcPts val="1200"/>
              </a:spcBef>
              <a:spcAft>
                <a:spcPts val="1200"/>
              </a:spcAft>
              <a:buSzPts val="1300"/>
              <a:buNone/>
            </a:pPr>
            <a:r>
              <a:rPr lang="en" sz="1400" b="1">
                <a:latin typeface="Times New Roman"/>
                <a:ea typeface="Times New Roman"/>
                <a:cs typeface="Times New Roman"/>
                <a:sym typeface="Times New Roman"/>
              </a:rPr>
              <a:t>Slide 10: Thank You</a:t>
            </a:r>
            <a:endParaRPr sz="1400" b="1">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3"/>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Introduction</a:t>
            </a:r>
            <a:endParaRPr b="1">
              <a:solidFill>
                <a:srgbClr val="000000"/>
              </a:solidFill>
              <a:latin typeface="Times New Roman"/>
              <a:ea typeface="Times New Roman"/>
              <a:cs typeface="Times New Roman"/>
              <a:sym typeface="Times New Roman"/>
            </a:endParaRPr>
          </a:p>
        </p:txBody>
      </p:sp>
      <p:sp>
        <p:nvSpPr>
          <p:cNvPr id="144" name="Google Shape;144;p3"/>
          <p:cNvSpPr txBox="1">
            <a:spLocks noGrp="1"/>
          </p:cNvSpPr>
          <p:nvPr>
            <p:ph type="body" idx="1"/>
          </p:nvPr>
        </p:nvSpPr>
        <p:spPr>
          <a:xfrm>
            <a:off x="383450" y="1080900"/>
            <a:ext cx="8320500" cy="2010000"/>
          </a:xfrm>
          <a:prstGeom prst="rect">
            <a:avLst/>
          </a:prstGeom>
          <a:noFill/>
          <a:ln>
            <a:noFill/>
          </a:ln>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Entrepreneurial business planning involves common strategic approaches where the fundamental goal is to implement a business start-up.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Root &amp; Table Birmingham Ltd is mainly a 48-cover casual dining restaurant in Digbeth, offering consumers plant-based foods, vegan items and affordability mostly.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presentation mainly outlines the pre-proposed business plan with existing and new insights to ensure the Angle Investors keeps their interest over the idea. </a:t>
            </a:r>
            <a:endParaRPr sz="1400">
              <a:latin typeface="Times New Roman"/>
              <a:ea typeface="Times New Roman"/>
              <a:cs typeface="Times New Roman"/>
              <a:sym typeface="Times New Roman"/>
            </a:endParaRPr>
          </a:p>
        </p:txBody>
      </p:sp>
      <p:pic>
        <p:nvPicPr>
          <p:cNvPr id="145" name="Google Shape;145;p3"/>
          <p:cNvPicPr preferRelativeResize="0"/>
          <p:nvPr/>
        </p:nvPicPr>
        <p:blipFill rotWithShape="1">
          <a:blip r:embed="rId3">
            <a:alphaModFix/>
          </a:blip>
          <a:srcRect/>
          <a:stretch/>
        </p:blipFill>
        <p:spPr>
          <a:xfrm>
            <a:off x="5231549" y="2873074"/>
            <a:ext cx="3093309" cy="1347900"/>
          </a:xfrm>
          <a:prstGeom prst="rect">
            <a:avLst/>
          </a:prstGeom>
          <a:noFill/>
          <a:ln>
            <a:noFill/>
          </a:ln>
        </p:spPr>
      </p:pic>
      <p:sp>
        <p:nvSpPr>
          <p:cNvPr id="146" name="Google Shape;146;p3"/>
          <p:cNvSpPr txBox="1"/>
          <p:nvPr/>
        </p:nvSpPr>
        <p:spPr>
          <a:xfrm>
            <a:off x="5760725" y="4308450"/>
            <a:ext cx="3000000" cy="369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0" i="0" u="none" strike="noStrike" cap="none">
                <a:solidFill>
                  <a:srgbClr val="000000"/>
                </a:solidFill>
                <a:latin typeface="Times New Roman"/>
                <a:ea typeface="Times New Roman"/>
                <a:cs typeface="Times New Roman"/>
                <a:sym typeface="Times New Roman"/>
              </a:rPr>
              <a:t>(Digbeth, no date)</a:t>
            </a:r>
            <a:r>
              <a:rPr lang="en" sz="11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4"/>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Overview of the business idea and USP</a:t>
            </a:r>
            <a:endParaRPr b="1">
              <a:solidFill>
                <a:srgbClr val="000000"/>
              </a:solidFill>
              <a:latin typeface="Times New Roman"/>
              <a:ea typeface="Times New Roman"/>
              <a:cs typeface="Times New Roman"/>
              <a:sym typeface="Times New Roman"/>
            </a:endParaRPr>
          </a:p>
        </p:txBody>
      </p:sp>
      <p:sp>
        <p:nvSpPr>
          <p:cNvPr id="152" name="Google Shape;152;p4"/>
          <p:cNvSpPr txBox="1">
            <a:spLocks noGrp="1"/>
          </p:cNvSpPr>
          <p:nvPr>
            <p:ph type="body" idx="1"/>
          </p:nvPr>
        </p:nvSpPr>
        <p:spPr>
          <a:xfrm>
            <a:off x="3536300" y="1080900"/>
            <a:ext cx="4788600" cy="3357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Proposed Root &amp; Table Birmingham Ltd is supposed to be a unique alternative for customers seeking affordable vegan plant-based organic foods.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In terms of USP, the affordability and seasonal bowl as well as shared system will enable consumers to reduce unexpected waste.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Business innovation in commercial food and restaurant chains has been a common trend. </a:t>
            </a:r>
            <a:endParaRPr sz="1400">
              <a:latin typeface="Times New Roman"/>
              <a:ea typeface="Times New Roman"/>
              <a:cs typeface="Times New Roman"/>
              <a:sym typeface="Times New Roman"/>
            </a:endParaRPr>
          </a:p>
        </p:txBody>
      </p:sp>
      <p:pic>
        <p:nvPicPr>
          <p:cNvPr id="153" name="Google Shape;153;p4"/>
          <p:cNvPicPr preferRelativeResize="0"/>
          <p:nvPr/>
        </p:nvPicPr>
        <p:blipFill rotWithShape="1">
          <a:blip r:embed="rId3">
            <a:alphaModFix/>
          </a:blip>
          <a:srcRect/>
          <a:stretch/>
        </p:blipFill>
        <p:spPr>
          <a:xfrm>
            <a:off x="358125" y="983193"/>
            <a:ext cx="3231502" cy="3390291"/>
          </a:xfrm>
          <a:prstGeom prst="rect">
            <a:avLst/>
          </a:prstGeom>
          <a:noFill/>
          <a:ln>
            <a:noFill/>
          </a:ln>
        </p:spPr>
      </p:pic>
      <p:sp>
        <p:nvSpPr>
          <p:cNvPr id="154" name="Google Shape;154;p4"/>
          <p:cNvSpPr txBox="1"/>
          <p:nvPr/>
        </p:nvSpPr>
        <p:spPr>
          <a:xfrm>
            <a:off x="1125525" y="4525875"/>
            <a:ext cx="3000000" cy="369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0" i="0" u="none" strike="noStrike" cap="none">
                <a:solidFill>
                  <a:srgbClr val="000000"/>
                </a:solidFill>
                <a:latin typeface="Times New Roman"/>
                <a:ea typeface="Times New Roman"/>
                <a:cs typeface="Times New Roman"/>
                <a:sym typeface="Times New Roman"/>
              </a:rPr>
              <a:t>(Buddha Bowl, 2017)</a:t>
            </a:r>
            <a:r>
              <a:rPr lang="en" sz="11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5"/>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Outline of the management structure and legal format</a:t>
            </a:r>
            <a:endParaRPr b="1">
              <a:solidFill>
                <a:srgbClr val="000000"/>
              </a:solidFill>
              <a:latin typeface="Times New Roman"/>
              <a:ea typeface="Times New Roman"/>
              <a:cs typeface="Times New Roman"/>
              <a:sym typeface="Times New Roman"/>
            </a:endParaRPr>
          </a:p>
        </p:txBody>
      </p:sp>
      <p:sp>
        <p:nvSpPr>
          <p:cNvPr id="160" name="Google Shape;160;p5"/>
          <p:cNvSpPr txBox="1">
            <a:spLocks noGrp="1"/>
          </p:cNvSpPr>
          <p:nvPr>
            <p:ph type="body" idx="1"/>
          </p:nvPr>
        </p:nvSpPr>
        <p:spPr>
          <a:xfrm>
            <a:off x="819150" y="1989625"/>
            <a:ext cx="7316100" cy="2547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Root &amp; Table Birmingham Ltd being a newly developed restaurant chain is going to operate as functional as it is quite common and effective.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A functional manager focuses more on their individual execution level, which has been a trend in executive team composition (Eriksson, Robertson and Näppä, 2020).</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In terms of a limited company, it is either limited by shares or limited guarantee that imposes ownership structure of the company (Peráček and Kaššaj, 2023).</a:t>
            </a:r>
            <a:endParaRPr sz="14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6"/>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45720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Key external factors from PESTLE</a:t>
            </a:r>
            <a:endParaRPr b="1">
              <a:solidFill>
                <a:srgbClr val="000000"/>
              </a:solidFill>
              <a:latin typeface="Times New Roman"/>
              <a:ea typeface="Times New Roman"/>
              <a:cs typeface="Times New Roman"/>
              <a:sym typeface="Times New Roman"/>
            </a:endParaRPr>
          </a:p>
        </p:txBody>
      </p:sp>
      <p:sp>
        <p:nvSpPr>
          <p:cNvPr id="166" name="Google Shape;166;p6"/>
          <p:cNvSpPr txBox="1">
            <a:spLocks noGrp="1"/>
          </p:cNvSpPr>
          <p:nvPr>
            <p:ph type="body" idx="1"/>
          </p:nvPr>
        </p:nvSpPr>
        <p:spPr>
          <a:xfrm>
            <a:off x="3717850" y="1080900"/>
            <a:ext cx="4607100" cy="3357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In 2026, estimated National Living Wage reached £12.71 making additional expense to training practices (Low Pay Commission, 2026).</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Consumers in Birmingham have a variety of needs regarding Vegan, vegetarian, halal and allergen controlled diets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Food Safety, Allergen, Employment and Licensing regimes in the UK have been enforced strongly by the legal system of the country (Joint, 2025).</a:t>
            </a:r>
            <a:endParaRPr sz="1400">
              <a:latin typeface="Times New Roman"/>
              <a:ea typeface="Times New Roman"/>
              <a:cs typeface="Times New Roman"/>
              <a:sym typeface="Times New Roman"/>
            </a:endParaRPr>
          </a:p>
        </p:txBody>
      </p:sp>
      <p:pic>
        <p:nvPicPr>
          <p:cNvPr id="167" name="Google Shape;167;p6"/>
          <p:cNvPicPr preferRelativeResize="0"/>
          <p:nvPr/>
        </p:nvPicPr>
        <p:blipFill rotWithShape="1">
          <a:blip r:embed="rId3">
            <a:alphaModFix/>
          </a:blip>
          <a:srcRect/>
          <a:stretch/>
        </p:blipFill>
        <p:spPr>
          <a:xfrm>
            <a:off x="454975" y="898481"/>
            <a:ext cx="3052899" cy="400790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7"/>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Major Strategies, the business will use to reach customers</a:t>
            </a:r>
            <a:endParaRPr b="1">
              <a:solidFill>
                <a:srgbClr val="000000"/>
              </a:solidFill>
              <a:latin typeface="Times New Roman"/>
              <a:ea typeface="Times New Roman"/>
              <a:cs typeface="Times New Roman"/>
              <a:sym typeface="Times New Roman"/>
            </a:endParaRPr>
          </a:p>
        </p:txBody>
      </p:sp>
      <p:sp>
        <p:nvSpPr>
          <p:cNvPr id="173" name="Google Shape;173;p7"/>
          <p:cNvSpPr txBox="1">
            <a:spLocks noGrp="1"/>
          </p:cNvSpPr>
          <p:nvPr>
            <p:ph type="body" idx="1"/>
          </p:nvPr>
        </p:nvSpPr>
        <p:spPr>
          <a:xfrm>
            <a:off x="819150" y="1254875"/>
            <a:ext cx="3842700" cy="3357900"/>
          </a:xfrm>
          <a:prstGeom prst="rect">
            <a:avLst/>
          </a:prstGeom>
          <a:noFill/>
          <a:ln>
            <a:noFill/>
          </a:ln>
        </p:spPr>
        <p:txBody>
          <a:bodyPr spcFirstLastPara="1" wrap="square" lIns="91425" tIns="91425" rIns="91425" bIns="91425" anchor="t" anchorCtr="0">
            <a:normAutofit fontScale="85000" lnSpcReduction="10000"/>
          </a:bodyPr>
          <a:lstStyle/>
          <a:p>
            <a:pPr marL="457200" lvl="0" indent="-317500" algn="just" rtl="0">
              <a:lnSpc>
                <a:spcPct val="150000"/>
              </a:lnSpc>
              <a:spcBef>
                <a:spcPts val="0"/>
              </a:spcBef>
              <a:spcAft>
                <a:spcPts val="0"/>
              </a:spcAft>
              <a:buClr>
                <a:srgbClr val="000000"/>
              </a:buClr>
              <a:buSzPct val="117647"/>
              <a:buFont typeface="Times New Roman"/>
              <a:buChar char="●"/>
            </a:pPr>
            <a:r>
              <a:rPr lang="en" sz="1400">
                <a:solidFill>
                  <a:srgbClr val="000000"/>
                </a:solidFill>
                <a:latin typeface="Times New Roman"/>
                <a:ea typeface="Times New Roman"/>
                <a:cs typeface="Times New Roman"/>
                <a:sym typeface="Times New Roman"/>
              </a:rPr>
              <a:t>Business Profiling under Google, Search Optimisation are key attributes which will gauge the micro-influencer. </a:t>
            </a:r>
            <a:endParaRPr/>
          </a:p>
          <a:p>
            <a:pPr marL="457200" lvl="0" indent="-317500" algn="just" rtl="0">
              <a:lnSpc>
                <a:spcPct val="150000"/>
              </a:lnSpc>
              <a:spcBef>
                <a:spcPts val="0"/>
              </a:spcBef>
              <a:spcAft>
                <a:spcPts val="0"/>
              </a:spcAft>
              <a:buClr>
                <a:srgbClr val="000000"/>
              </a:buClr>
              <a:buSzPct val="117647"/>
              <a:buFont typeface="Times New Roman"/>
              <a:buChar char="●"/>
            </a:pPr>
            <a:r>
              <a:rPr lang="en" sz="1400">
                <a:solidFill>
                  <a:srgbClr val="000000"/>
                </a:solidFill>
                <a:latin typeface="Times New Roman"/>
                <a:ea typeface="Times New Roman"/>
                <a:cs typeface="Times New Roman"/>
                <a:sym typeface="Times New Roman"/>
              </a:rPr>
              <a:t>Marketing is one of the critical functions for a newly developed business plan (Kaur et al., 2022). </a:t>
            </a:r>
            <a:endParaRPr/>
          </a:p>
          <a:p>
            <a:pPr marL="457200" lvl="0" indent="-317500" algn="just" rtl="0">
              <a:lnSpc>
                <a:spcPct val="150000"/>
              </a:lnSpc>
              <a:spcBef>
                <a:spcPts val="0"/>
              </a:spcBef>
              <a:spcAft>
                <a:spcPts val="0"/>
              </a:spcAft>
              <a:buClr>
                <a:srgbClr val="000000"/>
              </a:buClr>
              <a:buSzPct val="117647"/>
              <a:buFont typeface="Times New Roman"/>
              <a:buChar char="●"/>
            </a:pPr>
            <a:r>
              <a:rPr lang="en" sz="1400">
                <a:solidFill>
                  <a:srgbClr val="000000"/>
                </a:solidFill>
                <a:latin typeface="Times New Roman"/>
                <a:ea typeface="Times New Roman"/>
                <a:cs typeface="Times New Roman"/>
                <a:sym typeface="Times New Roman"/>
              </a:rPr>
              <a:t>In terms of social media, TikTok and Instagram are main gateway to promotional campaigns that will be used as well. </a:t>
            </a:r>
            <a:endParaRPr/>
          </a:p>
          <a:p>
            <a:pPr marL="457200" lvl="0" indent="-317500" algn="just" rtl="0">
              <a:lnSpc>
                <a:spcPct val="150000"/>
              </a:lnSpc>
              <a:spcBef>
                <a:spcPts val="0"/>
              </a:spcBef>
              <a:spcAft>
                <a:spcPts val="0"/>
              </a:spcAft>
              <a:buClr>
                <a:srgbClr val="000000"/>
              </a:buClr>
              <a:buSzPct val="117647"/>
              <a:buFont typeface="Times New Roman"/>
              <a:buChar char="●"/>
            </a:pPr>
            <a:r>
              <a:rPr lang="en" sz="1400">
                <a:solidFill>
                  <a:srgbClr val="000000"/>
                </a:solidFill>
                <a:latin typeface="Times New Roman"/>
                <a:ea typeface="Times New Roman"/>
                <a:cs typeface="Times New Roman"/>
                <a:sym typeface="Times New Roman"/>
              </a:rPr>
              <a:t>Root &amp; Table and its registered business in the Birmingham locality at basic will have zero visibility, if the brand does not get enough views online.</a:t>
            </a:r>
            <a:endParaRPr/>
          </a:p>
        </p:txBody>
      </p:sp>
      <p:pic>
        <p:nvPicPr>
          <p:cNvPr id="174" name="Google Shape;174;p7"/>
          <p:cNvPicPr preferRelativeResize="0"/>
          <p:nvPr/>
        </p:nvPicPr>
        <p:blipFill rotWithShape="1">
          <a:blip r:embed="rId3">
            <a:alphaModFix/>
          </a:blip>
          <a:srcRect/>
          <a:stretch/>
        </p:blipFill>
        <p:spPr>
          <a:xfrm>
            <a:off x="4814250" y="1481750"/>
            <a:ext cx="3429873" cy="228770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8"/>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Funding requirements and allocation</a:t>
            </a:r>
            <a:endParaRPr b="1">
              <a:solidFill>
                <a:srgbClr val="000000"/>
              </a:solidFill>
              <a:latin typeface="Times New Roman"/>
              <a:ea typeface="Times New Roman"/>
              <a:cs typeface="Times New Roman"/>
              <a:sym typeface="Times New Roman"/>
            </a:endParaRPr>
          </a:p>
        </p:txBody>
      </p:sp>
      <p:sp>
        <p:nvSpPr>
          <p:cNvPr id="180" name="Google Shape;180;p8"/>
          <p:cNvSpPr txBox="1">
            <a:spLocks noGrp="1"/>
          </p:cNvSpPr>
          <p:nvPr>
            <p:ph type="body" idx="1"/>
          </p:nvPr>
        </p:nvSpPr>
        <p:spPr>
          <a:xfrm>
            <a:off x="4698125" y="1080900"/>
            <a:ext cx="3626700" cy="3357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funding requirement is found in the company's internal sourcing from labour, to equipment, raw materials, decoration and other expenses.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Allocation of the funds is also supposed to be based on a specific cost budget that will be developed as well. </a:t>
            </a:r>
            <a:endParaRPr sz="1400">
              <a:latin typeface="Times New Roman"/>
              <a:ea typeface="Times New Roman"/>
              <a:cs typeface="Times New Roman"/>
              <a:sym typeface="Times New Roman"/>
            </a:endParaRPr>
          </a:p>
        </p:txBody>
      </p:sp>
      <p:pic>
        <p:nvPicPr>
          <p:cNvPr id="181" name="Google Shape;181;p8"/>
          <p:cNvPicPr preferRelativeResize="0"/>
          <p:nvPr/>
        </p:nvPicPr>
        <p:blipFill rotWithShape="1">
          <a:blip r:embed="rId3">
            <a:alphaModFix/>
          </a:blip>
          <a:srcRect/>
          <a:stretch/>
        </p:blipFill>
        <p:spPr>
          <a:xfrm>
            <a:off x="684900" y="1302790"/>
            <a:ext cx="3383901" cy="2537926"/>
          </a:xfrm>
          <a:prstGeom prst="rect">
            <a:avLst/>
          </a:prstGeom>
          <a:noFill/>
          <a:ln>
            <a:noFill/>
          </a:ln>
        </p:spPr>
      </p:pic>
      <p:sp>
        <p:nvSpPr>
          <p:cNvPr id="182" name="Google Shape;182;p8"/>
          <p:cNvSpPr txBox="1"/>
          <p:nvPr/>
        </p:nvSpPr>
        <p:spPr>
          <a:xfrm>
            <a:off x="1572000" y="3969575"/>
            <a:ext cx="3000000" cy="369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200"/>
              <a:buFont typeface="Arial"/>
              <a:buNone/>
            </a:pPr>
            <a:r>
              <a:rPr lang="en" sz="1200" b="0" i="0" u="none" strike="noStrike" cap="none">
                <a:solidFill>
                  <a:srgbClr val="000000"/>
                </a:solidFill>
                <a:latin typeface="Times New Roman"/>
                <a:ea typeface="Times New Roman"/>
                <a:cs typeface="Times New Roman"/>
                <a:sym typeface="Times New Roman"/>
              </a:rPr>
              <a:t>(Patel, 2025)</a:t>
            </a:r>
            <a:r>
              <a:rPr lang="en" sz="1100" b="0" i="0" u="none" strike="noStrike" cap="none">
                <a:solidFill>
                  <a:srgbClr val="000000"/>
                </a:solidFill>
                <a:latin typeface="Arial"/>
                <a:ea typeface="Arial"/>
                <a:cs typeface="Arial"/>
                <a:sym typeface="Arial"/>
              </a:rPr>
              <a:t> </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9"/>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Initial Costing</a:t>
            </a:r>
            <a:endParaRPr b="1">
              <a:solidFill>
                <a:srgbClr val="000000"/>
              </a:solidFill>
              <a:latin typeface="Times New Roman"/>
              <a:ea typeface="Times New Roman"/>
              <a:cs typeface="Times New Roman"/>
              <a:sym typeface="Times New Roman"/>
            </a:endParaRPr>
          </a:p>
        </p:txBody>
      </p:sp>
      <p:sp>
        <p:nvSpPr>
          <p:cNvPr id="188" name="Google Shape;188;p9"/>
          <p:cNvSpPr txBox="1">
            <a:spLocks noGrp="1"/>
          </p:cNvSpPr>
          <p:nvPr>
            <p:ph type="body" idx="1"/>
          </p:nvPr>
        </p:nvSpPr>
        <p:spPr>
          <a:xfrm>
            <a:off x="819150" y="1080900"/>
            <a:ext cx="3649200" cy="3357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estimated business start-up cost and use of funds have been found in the listed table.</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It is important to facilitate the changes while maintaining the estimated cost in range (Liang, 2024).</a:t>
            </a:r>
            <a:endParaRPr sz="1400">
              <a:latin typeface="Times New Roman"/>
              <a:ea typeface="Times New Roman"/>
              <a:cs typeface="Times New Roman"/>
              <a:sym typeface="Times New Roman"/>
            </a:endParaRPr>
          </a:p>
        </p:txBody>
      </p:sp>
      <p:pic>
        <p:nvPicPr>
          <p:cNvPr id="189" name="Google Shape;189;p9"/>
          <p:cNvPicPr preferRelativeResize="0"/>
          <p:nvPr/>
        </p:nvPicPr>
        <p:blipFill rotWithShape="1">
          <a:blip r:embed="rId3">
            <a:alphaModFix/>
          </a:blip>
          <a:srcRect/>
          <a:stretch/>
        </p:blipFill>
        <p:spPr>
          <a:xfrm>
            <a:off x="4572000" y="1407300"/>
            <a:ext cx="4191000" cy="2705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10"/>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Conclusion</a:t>
            </a:r>
            <a:endParaRPr b="1">
              <a:solidFill>
                <a:srgbClr val="000000"/>
              </a:solidFill>
              <a:latin typeface="Times New Roman"/>
              <a:ea typeface="Times New Roman"/>
              <a:cs typeface="Times New Roman"/>
              <a:sym typeface="Times New Roman"/>
            </a:endParaRPr>
          </a:p>
        </p:txBody>
      </p:sp>
      <p:sp>
        <p:nvSpPr>
          <p:cNvPr id="195" name="Google Shape;195;p10"/>
          <p:cNvSpPr txBox="1">
            <a:spLocks noGrp="1"/>
          </p:cNvSpPr>
          <p:nvPr>
            <p:ph type="body" idx="1"/>
          </p:nvPr>
        </p:nvSpPr>
        <p:spPr>
          <a:xfrm>
            <a:off x="4891775" y="1080900"/>
            <a:ext cx="3433200" cy="3357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A newly appointed business plan is supposed to comply with some values to attain adequate results.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 identified strategic forces have been changing while maintaining the competitive brand valuations. </a:t>
            </a:r>
            <a:endParaRPr sz="1400">
              <a:latin typeface="Times New Roman"/>
              <a:ea typeface="Times New Roman"/>
              <a:cs typeface="Times New Roman"/>
              <a:sym typeface="Times New Roman"/>
            </a:endParaRPr>
          </a:p>
        </p:txBody>
      </p:sp>
      <p:pic>
        <p:nvPicPr>
          <p:cNvPr id="196" name="Google Shape;196;p10"/>
          <p:cNvPicPr preferRelativeResize="0"/>
          <p:nvPr/>
        </p:nvPicPr>
        <p:blipFill rotWithShape="1">
          <a:blip r:embed="rId3">
            <a:alphaModFix/>
          </a:blip>
          <a:srcRect/>
          <a:stretch/>
        </p:blipFill>
        <p:spPr>
          <a:xfrm>
            <a:off x="249200" y="971093"/>
            <a:ext cx="4586976" cy="306180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11"/>
          <p:cNvSpPr txBox="1">
            <a:spLocks noGrp="1"/>
          </p:cNvSpPr>
          <p:nvPr>
            <p:ph type="title"/>
          </p:nvPr>
        </p:nvSpPr>
        <p:spPr>
          <a:xfrm>
            <a:off x="819150" y="258393"/>
            <a:ext cx="7505700" cy="572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 b="1">
                <a:solidFill>
                  <a:srgbClr val="000000"/>
                </a:solidFill>
                <a:latin typeface="Times New Roman"/>
                <a:ea typeface="Times New Roman"/>
                <a:cs typeface="Times New Roman"/>
                <a:sym typeface="Times New Roman"/>
              </a:rPr>
              <a:t>Reference List</a:t>
            </a:r>
            <a:endParaRPr b="1">
              <a:solidFill>
                <a:srgbClr val="000000"/>
              </a:solidFill>
              <a:latin typeface="Times New Roman"/>
              <a:ea typeface="Times New Roman"/>
              <a:cs typeface="Times New Roman"/>
              <a:sym typeface="Times New Roman"/>
            </a:endParaRPr>
          </a:p>
        </p:txBody>
      </p:sp>
      <p:sp>
        <p:nvSpPr>
          <p:cNvPr id="202" name="Google Shape;202;p11"/>
          <p:cNvSpPr txBox="1">
            <a:spLocks noGrp="1"/>
          </p:cNvSpPr>
          <p:nvPr>
            <p:ph type="body" idx="1"/>
          </p:nvPr>
        </p:nvSpPr>
        <p:spPr>
          <a:xfrm>
            <a:off x="819150" y="1080900"/>
            <a:ext cx="7505700" cy="3357900"/>
          </a:xfrm>
          <a:prstGeom prst="rect">
            <a:avLst/>
          </a:prstGeom>
          <a:noFill/>
          <a:ln>
            <a:noFill/>
          </a:ln>
        </p:spPr>
        <p:txBody>
          <a:bodyPr spcFirstLastPara="1" wrap="square" lIns="91425" tIns="91425" rIns="91425" bIns="91425" anchor="t" anchorCtr="0">
            <a:normAutofit fontScale="77500" lnSpcReduction="20000"/>
          </a:bodyPr>
          <a:lstStyle/>
          <a:p>
            <a:pPr marL="0" lvl="0" indent="0" algn="just" rtl="0">
              <a:lnSpc>
                <a:spcPct val="150000"/>
              </a:lnSpc>
              <a:spcBef>
                <a:spcPts val="0"/>
              </a:spcBef>
              <a:spcAft>
                <a:spcPts val="0"/>
              </a:spcAft>
              <a:buSzPct val="154762"/>
              <a:buNone/>
            </a:pPr>
            <a:r>
              <a:rPr lang="en" sz="1200">
                <a:solidFill>
                  <a:srgbClr val="000000"/>
                </a:solidFill>
                <a:latin typeface="Times New Roman"/>
                <a:ea typeface="Times New Roman"/>
                <a:cs typeface="Times New Roman"/>
                <a:sym typeface="Times New Roman"/>
              </a:rPr>
              <a:t>Eriksson, T., Robertson, J. and Näppä, A. (2020) “Functional top management teams and marketing organization: Exploring strategic decision-making,” </a:t>
            </a:r>
            <a:r>
              <a:rPr lang="en" sz="1200" i="1">
                <a:solidFill>
                  <a:srgbClr val="000000"/>
                </a:solidFill>
                <a:latin typeface="Times New Roman"/>
                <a:ea typeface="Times New Roman"/>
                <a:cs typeface="Times New Roman"/>
                <a:sym typeface="Times New Roman"/>
              </a:rPr>
              <a:t>Journal of Strategic Marketing</a:t>
            </a:r>
            <a:r>
              <a:rPr lang="en" sz="1200">
                <a:solidFill>
                  <a:srgbClr val="000000"/>
                </a:solidFill>
                <a:latin typeface="Times New Roman"/>
                <a:ea typeface="Times New Roman"/>
                <a:cs typeface="Times New Roman"/>
                <a:sym typeface="Times New Roman"/>
              </a:rPr>
              <a:t>, 33(1), pp. 1–18.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ct val="154762"/>
              <a:buNone/>
            </a:pPr>
            <a:r>
              <a:rPr lang="en" sz="1200">
                <a:solidFill>
                  <a:srgbClr val="000000"/>
                </a:solidFill>
                <a:latin typeface="Times New Roman"/>
                <a:ea typeface="Times New Roman"/>
                <a:cs typeface="Times New Roman"/>
                <a:sym typeface="Times New Roman"/>
              </a:rPr>
              <a:t>GFI Europe (2025) </a:t>
            </a:r>
            <a:r>
              <a:rPr lang="en" sz="1200" i="1">
                <a:solidFill>
                  <a:srgbClr val="000000"/>
                </a:solidFill>
                <a:latin typeface="Times New Roman"/>
                <a:ea typeface="Times New Roman"/>
                <a:cs typeface="Times New Roman"/>
                <a:sym typeface="Times New Roman"/>
              </a:rPr>
              <a:t>Plant-based Figures Point to Taste and Quality as Key Drivers for UK Consumers - GFI Europe</a:t>
            </a:r>
            <a:r>
              <a:rPr lang="en" sz="1200">
                <a:solidFill>
                  <a:srgbClr val="000000"/>
                </a:solidFill>
                <a:latin typeface="Times New Roman"/>
                <a:ea typeface="Times New Roman"/>
                <a:cs typeface="Times New Roman"/>
                <a:sym typeface="Times New Roman"/>
              </a:rPr>
              <a:t>, </a:t>
            </a:r>
            <a:r>
              <a:rPr lang="en" sz="1200" i="1">
                <a:solidFill>
                  <a:srgbClr val="000000"/>
                </a:solidFill>
                <a:latin typeface="Times New Roman"/>
                <a:ea typeface="Times New Roman"/>
                <a:cs typeface="Times New Roman"/>
                <a:sym typeface="Times New Roman"/>
              </a:rPr>
              <a:t>GFI Europe</a:t>
            </a:r>
            <a:r>
              <a:rPr lang="en" sz="1200">
                <a:solidFill>
                  <a:srgbClr val="000000"/>
                </a:solidFill>
                <a:latin typeface="Times New Roman"/>
                <a:ea typeface="Times New Roman"/>
                <a:cs typeface="Times New Roman"/>
                <a:sym typeface="Times New Roman"/>
              </a:rPr>
              <a:t>. Available at: https://gfieurope.org/press/plant-based-figures-point-to-taste-and-quality-as-key-drivers-for-uk-consumers/ (Accessed: July 12,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ct val="154762"/>
              <a:buNone/>
            </a:pPr>
            <a:r>
              <a:rPr lang="en" sz="1200">
                <a:solidFill>
                  <a:srgbClr val="000000"/>
                </a:solidFill>
                <a:latin typeface="Times New Roman"/>
                <a:ea typeface="Times New Roman"/>
                <a:cs typeface="Times New Roman"/>
                <a:sym typeface="Times New Roman"/>
              </a:rPr>
              <a:t>Kaur, R., Singh, R., Gehlot, A., Priyadarshi, N. and Twala, B. (2022) “Marketing Strategies 4.0: Recent Trends and Technologies in Marketing,” </a:t>
            </a:r>
            <a:r>
              <a:rPr lang="en" sz="1200" i="1">
                <a:solidFill>
                  <a:srgbClr val="000000"/>
                </a:solidFill>
                <a:latin typeface="Times New Roman"/>
                <a:ea typeface="Times New Roman"/>
                <a:cs typeface="Times New Roman"/>
                <a:sym typeface="Times New Roman"/>
              </a:rPr>
              <a:t>Sustainability</a:t>
            </a:r>
            <a:r>
              <a:rPr lang="en" sz="1200">
                <a:solidFill>
                  <a:srgbClr val="000000"/>
                </a:solidFill>
                <a:latin typeface="Times New Roman"/>
                <a:ea typeface="Times New Roman"/>
                <a:cs typeface="Times New Roman"/>
                <a:sym typeface="Times New Roman"/>
              </a:rPr>
              <a:t>, 14(24), p. 16356.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ct val="154762"/>
              <a:buNone/>
            </a:pPr>
            <a:r>
              <a:rPr lang="en" sz="1200">
                <a:solidFill>
                  <a:srgbClr val="000000"/>
                </a:solidFill>
                <a:latin typeface="Times New Roman"/>
                <a:ea typeface="Times New Roman"/>
                <a:cs typeface="Times New Roman"/>
                <a:sym typeface="Times New Roman"/>
              </a:rPr>
              <a:t>Liang, H. (2024) “Modern Technology’s Role in Accounting Cost Calculation of Industrial Enterprises: Informatization as a Key Strategy to Improve Management Efficiency,” </a:t>
            </a:r>
            <a:r>
              <a:rPr lang="en" sz="1200" i="1">
                <a:solidFill>
                  <a:srgbClr val="000000"/>
                </a:solidFill>
                <a:latin typeface="Times New Roman"/>
                <a:ea typeface="Times New Roman"/>
                <a:cs typeface="Times New Roman"/>
                <a:sym typeface="Times New Roman"/>
              </a:rPr>
              <a:t>Heliyon</a:t>
            </a:r>
            <a:r>
              <a:rPr lang="en" sz="1200">
                <a:solidFill>
                  <a:srgbClr val="000000"/>
                </a:solidFill>
                <a:latin typeface="Times New Roman"/>
                <a:ea typeface="Times New Roman"/>
                <a:cs typeface="Times New Roman"/>
                <a:sym typeface="Times New Roman"/>
              </a:rPr>
              <a:t>, 11(1), pp. e41523-e41523.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ct val="154762"/>
              <a:buNone/>
            </a:pPr>
            <a:r>
              <a:rPr lang="en" sz="1200">
                <a:solidFill>
                  <a:srgbClr val="000000"/>
                </a:solidFill>
                <a:latin typeface="Times New Roman"/>
                <a:ea typeface="Times New Roman"/>
                <a:cs typeface="Times New Roman"/>
                <a:sym typeface="Times New Roman"/>
              </a:rPr>
              <a:t>Low Pay Commission (2026) </a:t>
            </a:r>
            <a:r>
              <a:rPr lang="en" sz="1200" i="1">
                <a:solidFill>
                  <a:srgbClr val="000000"/>
                </a:solidFill>
                <a:latin typeface="Times New Roman"/>
                <a:ea typeface="Times New Roman"/>
                <a:cs typeface="Times New Roman"/>
                <a:sym typeface="Times New Roman"/>
              </a:rPr>
              <a:t>The National Minimum Wage in 2026</a:t>
            </a:r>
            <a:r>
              <a:rPr lang="en" sz="1200">
                <a:solidFill>
                  <a:srgbClr val="000000"/>
                </a:solidFill>
                <a:latin typeface="Times New Roman"/>
                <a:ea typeface="Times New Roman"/>
                <a:cs typeface="Times New Roman"/>
                <a:sym typeface="Times New Roman"/>
              </a:rPr>
              <a:t>, </a:t>
            </a:r>
            <a:r>
              <a:rPr lang="en" sz="1200" i="1">
                <a:solidFill>
                  <a:srgbClr val="000000"/>
                </a:solidFill>
                <a:latin typeface="Times New Roman"/>
                <a:ea typeface="Times New Roman"/>
                <a:cs typeface="Times New Roman"/>
                <a:sym typeface="Times New Roman"/>
              </a:rPr>
              <a:t>GOV.UK</a:t>
            </a:r>
            <a:r>
              <a:rPr lang="en" sz="1200">
                <a:solidFill>
                  <a:srgbClr val="000000"/>
                </a:solidFill>
                <a:latin typeface="Times New Roman"/>
                <a:ea typeface="Times New Roman"/>
                <a:cs typeface="Times New Roman"/>
                <a:sym typeface="Times New Roman"/>
              </a:rPr>
              <a:t>. Available at: https://www.gov.uk/government/publications/the-national-minimum-wage-in-2026 (Accessed: July 12, 2026).</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SzPct val="154762"/>
              <a:buNone/>
            </a:pPr>
            <a:r>
              <a:rPr lang="en" sz="1200">
                <a:solidFill>
                  <a:srgbClr val="000000"/>
                </a:solidFill>
                <a:latin typeface="Times New Roman"/>
                <a:ea typeface="Times New Roman"/>
                <a:cs typeface="Times New Roman"/>
                <a:sym typeface="Times New Roman"/>
              </a:rPr>
              <a:t>Peráček, T. and Kaššaj, M. (2023) “A Critical Analysis of the Rights and Obligations of the Manager of a Limited Liability Company: Managerial Legislative Basis,” </a:t>
            </a:r>
            <a:r>
              <a:rPr lang="en" sz="1200" i="1">
                <a:solidFill>
                  <a:srgbClr val="000000"/>
                </a:solidFill>
                <a:latin typeface="Times New Roman"/>
                <a:ea typeface="Times New Roman"/>
                <a:cs typeface="Times New Roman"/>
                <a:sym typeface="Times New Roman"/>
              </a:rPr>
              <a:t>Laws</a:t>
            </a:r>
            <a:r>
              <a:rPr lang="en" sz="1200">
                <a:solidFill>
                  <a:srgbClr val="000000"/>
                </a:solidFill>
                <a:latin typeface="Times New Roman"/>
                <a:ea typeface="Times New Roman"/>
                <a:cs typeface="Times New Roman"/>
                <a:sym typeface="Times New Roman"/>
              </a:rPr>
              <a:t>, 12(3), pp. 56–56. </a:t>
            </a:r>
            <a:endParaRPr sz="14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2"/>
          <p:cNvSpPr txBox="1">
            <a:spLocks noGrp="1"/>
          </p:cNvSpPr>
          <p:nvPr>
            <p:ph type="title"/>
          </p:nvPr>
        </p:nvSpPr>
        <p:spPr>
          <a:xfrm>
            <a:off x="743050" y="2063493"/>
            <a:ext cx="7505700" cy="5724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 sz="6000" b="1">
                <a:solidFill>
                  <a:srgbClr val="000000"/>
                </a:solidFill>
                <a:latin typeface="Times New Roman"/>
                <a:ea typeface="Times New Roman"/>
                <a:cs typeface="Times New Roman"/>
                <a:sym typeface="Times New Roman"/>
              </a:rPr>
              <a:t>Thank You</a:t>
            </a:r>
            <a:endParaRPr sz="6000" b="1">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2056</Words>
  <Application>Microsoft Office PowerPoint</Application>
  <PresentationFormat>On-screen Show (16:9)</PresentationFormat>
  <Paragraphs>68</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Times New Roman</vt:lpstr>
      <vt:lpstr>Arial</vt:lpstr>
      <vt:lpstr>Nunito</vt:lpstr>
      <vt:lpstr>Shift</vt:lpstr>
      <vt:lpstr>  Ewelina Bernas  Student ID 2509446 Lecturer Miss  Fouziya Farheen </vt:lpstr>
      <vt:lpstr>Contents</vt:lpstr>
      <vt:lpstr>Introduction</vt:lpstr>
      <vt:lpstr>Overview of the business idea and USP</vt:lpstr>
      <vt:lpstr>Outline of the management structure and legal format</vt:lpstr>
      <vt:lpstr>Key external factors from PESTLE</vt:lpstr>
      <vt:lpstr>Major Strategies, the business will use to reach customers</vt:lpstr>
      <vt:lpstr>Funding requirements and allocation</vt:lpstr>
      <vt:lpstr>Initial Costing</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Ewelina Bernaś</cp:lastModifiedBy>
  <cp:revision>1</cp:revision>
  <dcterms:modified xsi:type="dcterms:W3CDTF">2026-07-12T21:41:50Z</dcterms:modified>
</cp:coreProperties>
</file>