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265" r:id="rId3"/>
    <p:sldId id="270" r:id="rId4"/>
    <p:sldId id="267" r:id="rId5"/>
    <p:sldId id="268" r:id="rId6"/>
    <p:sldId id="266" r:id="rId7"/>
    <p:sldId id="271"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6" r:id="rId21"/>
    <p:sldId id="288" r:id="rId22"/>
    <p:sldId id="289" r:id="rId23"/>
    <p:sldId id="290" r:id="rId24"/>
    <p:sldId id="291" r:id="rId25"/>
    <p:sldId id="292" r:id="rId26"/>
    <p:sldId id="293" r:id="rId27"/>
    <p:sldId id="294" r:id="rId28"/>
    <p:sldId id="296" r:id="rId29"/>
    <p:sldId id="297" r:id="rId30"/>
    <p:sldId id="299" r:id="rId31"/>
    <p:sldId id="301" r:id="rId32"/>
    <p:sldId id="302" r:id="rId33"/>
    <p:sldId id="303" r:id="rId34"/>
    <p:sldId id="269" r:id="rId35"/>
    <p:sldId id="304" r:id="rId36"/>
    <p:sldId id="305" r:id="rId37"/>
    <p:sldId id="307" r:id="rId38"/>
    <p:sldId id="308" r:id="rId39"/>
    <p:sldId id="309" r:id="rId40"/>
    <p:sldId id="310" r:id="rId41"/>
    <p:sldId id="311" r:id="rId42"/>
    <p:sldId id="312" r:id="rId43"/>
    <p:sldId id="314" r:id="rId44"/>
    <p:sldId id="315" r:id="rId45"/>
    <p:sldId id="317" r:id="rId46"/>
    <p:sldId id="318" r:id="rId47"/>
    <p:sldId id="319" r:id="rId48"/>
    <p:sldId id="321" r:id="rId49"/>
    <p:sldId id="322" r:id="rId50"/>
    <p:sldId id="324" r:id="rId51"/>
    <p:sldId id="325" r:id="rId52"/>
    <p:sldId id="326" r:id="rId53"/>
    <p:sldId id="327" r:id="rId54"/>
    <p:sldId id="32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1CB"/>
    <a:srgbClr val="404040"/>
    <a:srgbClr val="77787B"/>
    <a:srgbClr val="EBEDEF"/>
    <a:srgbClr val="FFD6E5"/>
    <a:srgbClr val="FFD5E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0EF00C-2BF0-2CF7-DCEF-30C9B8153BE6}" v="2221" dt="2026-01-11T20:50:13.849"/>
    <p1510:client id="{39336C4C-6AA8-7548-84A9-13D260DC86D0}" v="246" dt="2026-01-11T20:53:22.8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an.page@gmail.com" userId="S::urn:spo:guest#bethan.page@gmail.com::" providerId="AD" clId="Web-{310EF00C-2BF0-2CF7-DCEF-30C9B8153BE6}"/>
    <pc:docChg chg="modSld">
      <pc:chgData name="bethan.page@gmail.com" userId="S::urn:spo:guest#bethan.page@gmail.com::" providerId="AD" clId="Web-{310EF00C-2BF0-2CF7-DCEF-30C9B8153BE6}" dt="2026-01-11T20:50:13.849" v="2239" actId="20577"/>
      <pc:docMkLst>
        <pc:docMk/>
      </pc:docMkLst>
      <pc:sldChg chg="modSp">
        <pc:chgData name="bethan.page@gmail.com" userId="S::urn:spo:guest#bethan.page@gmail.com::" providerId="AD" clId="Web-{310EF00C-2BF0-2CF7-DCEF-30C9B8153BE6}" dt="2026-01-11T18:11:50.663" v="72" actId="20577"/>
        <pc:sldMkLst>
          <pc:docMk/>
          <pc:sldMk cId="1508888008" sldId="265"/>
        </pc:sldMkLst>
        <pc:spChg chg="mod">
          <ac:chgData name="bethan.page@gmail.com" userId="S::urn:spo:guest#bethan.page@gmail.com::" providerId="AD" clId="Web-{310EF00C-2BF0-2CF7-DCEF-30C9B8153BE6}" dt="2026-01-11T18:11:50.663" v="72" actId="20577"/>
          <ac:spMkLst>
            <pc:docMk/>
            <pc:sldMk cId="1508888008" sldId="265"/>
            <ac:spMk id="3" creationId="{4B3CE8CB-E39C-4854-08FA-D5D9855B7BB6}"/>
          </ac:spMkLst>
        </pc:spChg>
      </pc:sldChg>
      <pc:sldChg chg="modSp">
        <pc:chgData name="bethan.page@gmail.com" userId="S::urn:spo:guest#bethan.page@gmail.com::" providerId="AD" clId="Web-{310EF00C-2BF0-2CF7-DCEF-30C9B8153BE6}" dt="2026-01-11T18:33:09.037" v="425" actId="20577"/>
        <pc:sldMkLst>
          <pc:docMk/>
          <pc:sldMk cId="3873552326" sldId="266"/>
        </pc:sldMkLst>
        <pc:spChg chg="mod">
          <ac:chgData name="bethan.page@gmail.com" userId="S::urn:spo:guest#bethan.page@gmail.com::" providerId="AD" clId="Web-{310EF00C-2BF0-2CF7-DCEF-30C9B8153BE6}" dt="2026-01-11T18:33:09.037" v="425" actId="20577"/>
          <ac:spMkLst>
            <pc:docMk/>
            <pc:sldMk cId="3873552326" sldId="266"/>
            <ac:spMk id="3" creationId="{4B3CE8CB-E39C-4854-08FA-D5D9855B7BB6}"/>
          </ac:spMkLst>
        </pc:spChg>
      </pc:sldChg>
      <pc:sldChg chg="modSp">
        <pc:chgData name="bethan.page@gmail.com" userId="S::urn:spo:guest#bethan.page@gmail.com::" providerId="AD" clId="Web-{310EF00C-2BF0-2CF7-DCEF-30C9B8153BE6}" dt="2026-01-11T18:14:17.948" v="104" actId="20577"/>
        <pc:sldMkLst>
          <pc:docMk/>
          <pc:sldMk cId="2025222914" sldId="267"/>
        </pc:sldMkLst>
        <pc:spChg chg="mod">
          <ac:chgData name="bethan.page@gmail.com" userId="S::urn:spo:guest#bethan.page@gmail.com::" providerId="AD" clId="Web-{310EF00C-2BF0-2CF7-DCEF-30C9B8153BE6}" dt="2026-01-11T18:14:17.948" v="104" actId="20577"/>
          <ac:spMkLst>
            <pc:docMk/>
            <pc:sldMk cId="2025222914" sldId="267"/>
            <ac:spMk id="3" creationId="{4B3CE8CB-E39C-4854-08FA-D5D9855B7BB6}"/>
          </ac:spMkLst>
        </pc:spChg>
      </pc:sldChg>
      <pc:sldChg chg="modSp">
        <pc:chgData name="bethan.page@gmail.com" userId="S::urn:spo:guest#bethan.page@gmail.com::" providerId="AD" clId="Web-{310EF00C-2BF0-2CF7-DCEF-30C9B8153BE6}" dt="2026-01-11T18:16:30.123" v="126" actId="20577"/>
        <pc:sldMkLst>
          <pc:docMk/>
          <pc:sldMk cId="102398982" sldId="268"/>
        </pc:sldMkLst>
        <pc:spChg chg="mod">
          <ac:chgData name="bethan.page@gmail.com" userId="S::urn:spo:guest#bethan.page@gmail.com::" providerId="AD" clId="Web-{310EF00C-2BF0-2CF7-DCEF-30C9B8153BE6}" dt="2026-01-11T18:16:30.123" v="126" actId="20577"/>
          <ac:spMkLst>
            <pc:docMk/>
            <pc:sldMk cId="102398982" sldId="268"/>
            <ac:spMk id="3" creationId="{4B3CE8CB-E39C-4854-08FA-D5D9855B7BB6}"/>
          </ac:spMkLst>
        </pc:spChg>
      </pc:sldChg>
      <pc:sldChg chg="modSp">
        <pc:chgData name="bethan.page@gmail.com" userId="S::urn:spo:guest#bethan.page@gmail.com::" providerId="AD" clId="Web-{310EF00C-2BF0-2CF7-DCEF-30C9B8153BE6}" dt="2026-01-11T20:10:03.299" v="1997" actId="20577"/>
        <pc:sldMkLst>
          <pc:docMk/>
          <pc:sldMk cId="2608089920" sldId="269"/>
        </pc:sldMkLst>
        <pc:spChg chg="mod">
          <ac:chgData name="bethan.page@gmail.com" userId="S::urn:spo:guest#bethan.page@gmail.com::" providerId="AD" clId="Web-{310EF00C-2BF0-2CF7-DCEF-30C9B8153BE6}" dt="2026-01-11T20:10:03.299" v="1997" actId="20577"/>
          <ac:spMkLst>
            <pc:docMk/>
            <pc:sldMk cId="2608089920" sldId="269"/>
            <ac:spMk id="3" creationId="{686BFF2B-2376-358B-4D98-9311C670A9BD}"/>
          </ac:spMkLst>
        </pc:spChg>
      </pc:sldChg>
      <pc:sldChg chg="modSp">
        <pc:chgData name="bethan.page@gmail.com" userId="S::urn:spo:guest#bethan.page@gmail.com::" providerId="AD" clId="Web-{310EF00C-2BF0-2CF7-DCEF-30C9B8153BE6}" dt="2026-01-11T18:39:00.589" v="641" actId="20577"/>
        <pc:sldMkLst>
          <pc:docMk/>
          <pc:sldMk cId="2309210255" sldId="273"/>
        </pc:sldMkLst>
        <pc:spChg chg="mod">
          <ac:chgData name="bethan.page@gmail.com" userId="S::urn:spo:guest#bethan.page@gmail.com::" providerId="AD" clId="Web-{310EF00C-2BF0-2CF7-DCEF-30C9B8153BE6}" dt="2026-01-11T18:39:00.589" v="641" actId="20577"/>
          <ac:spMkLst>
            <pc:docMk/>
            <pc:sldMk cId="2309210255" sldId="273"/>
            <ac:spMk id="3" creationId="{4B3CE8CB-E39C-4854-08FA-D5D9855B7BB6}"/>
          </ac:spMkLst>
        </pc:spChg>
      </pc:sldChg>
      <pc:sldChg chg="modSp">
        <pc:chgData name="bethan.page@gmail.com" userId="S::urn:spo:guest#bethan.page@gmail.com::" providerId="AD" clId="Web-{310EF00C-2BF0-2CF7-DCEF-30C9B8153BE6}" dt="2026-01-11T18:45:28.803" v="837" actId="20577"/>
        <pc:sldMkLst>
          <pc:docMk/>
          <pc:sldMk cId="3111843782" sldId="275"/>
        </pc:sldMkLst>
        <pc:spChg chg="mod">
          <ac:chgData name="bethan.page@gmail.com" userId="S::urn:spo:guest#bethan.page@gmail.com::" providerId="AD" clId="Web-{310EF00C-2BF0-2CF7-DCEF-30C9B8153BE6}" dt="2026-01-11T18:45:28.803" v="837" actId="20577"/>
          <ac:spMkLst>
            <pc:docMk/>
            <pc:sldMk cId="3111843782" sldId="275"/>
            <ac:spMk id="3" creationId="{4B3CE8CB-E39C-4854-08FA-D5D9855B7BB6}"/>
          </ac:spMkLst>
        </pc:spChg>
      </pc:sldChg>
      <pc:sldChg chg="modSp">
        <pc:chgData name="bethan.page@gmail.com" userId="S::urn:spo:guest#bethan.page@gmail.com::" providerId="AD" clId="Web-{310EF00C-2BF0-2CF7-DCEF-30C9B8153BE6}" dt="2026-01-11T18:47:11.526" v="930" actId="20577"/>
        <pc:sldMkLst>
          <pc:docMk/>
          <pc:sldMk cId="3513083482" sldId="276"/>
        </pc:sldMkLst>
        <pc:spChg chg="mod">
          <ac:chgData name="bethan.page@gmail.com" userId="S::urn:spo:guest#bethan.page@gmail.com::" providerId="AD" clId="Web-{310EF00C-2BF0-2CF7-DCEF-30C9B8153BE6}" dt="2026-01-11T18:47:11.526" v="930" actId="20577"/>
          <ac:spMkLst>
            <pc:docMk/>
            <pc:sldMk cId="3513083482" sldId="276"/>
            <ac:spMk id="3" creationId="{6FB3BE4F-D8B0-9170-F56F-2F99D185B267}"/>
          </ac:spMkLst>
        </pc:spChg>
      </pc:sldChg>
      <pc:sldChg chg="modSp">
        <pc:chgData name="bethan.page@gmail.com" userId="S::urn:spo:guest#bethan.page@gmail.com::" providerId="AD" clId="Web-{310EF00C-2BF0-2CF7-DCEF-30C9B8153BE6}" dt="2026-01-11T18:47:48.198" v="933" actId="20577"/>
        <pc:sldMkLst>
          <pc:docMk/>
          <pc:sldMk cId="4174464211" sldId="277"/>
        </pc:sldMkLst>
        <pc:spChg chg="mod">
          <ac:chgData name="bethan.page@gmail.com" userId="S::urn:spo:guest#bethan.page@gmail.com::" providerId="AD" clId="Web-{310EF00C-2BF0-2CF7-DCEF-30C9B8153BE6}" dt="2026-01-11T18:47:48.198" v="933" actId="20577"/>
          <ac:spMkLst>
            <pc:docMk/>
            <pc:sldMk cId="4174464211" sldId="277"/>
            <ac:spMk id="3" creationId="{7383E76E-04C4-9B02-F6AA-300653E9FF64}"/>
          </ac:spMkLst>
        </pc:spChg>
      </pc:sldChg>
      <pc:sldChg chg="modSp">
        <pc:chgData name="bethan.page@gmail.com" userId="S::urn:spo:guest#bethan.page@gmail.com::" providerId="AD" clId="Web-{310EF00C-2BF0-2CF7-DCEF-30C9B8153BE6}" dt="2026-01-11T18:48:33.699" v="937" actId="20577"/>
        <pc:sldMkLst>
          <pc:docMk/>
          <pc:sldMk cId="1524836360" sldId="278"/>
        </pc:sldMkLst>
        <pc:spChg chg="mod">
          <ac:chgData name="bethan.page@gmail.com" userId="S::urn:spo:guest#bethan.page@gmail.com::" providerId="AD" clId="Web-{310EF00C-2BF0-2CF7-DCEF-30C9B8153BE6}" dt="2026-01-11T18:48:33.699" v="937" actId="20577"/>
          <ac:spMkLst>
            <pc:docMk/>
            <pc:sldMk cId="1524836360" sldId="278"/>
            <ac:spMk id="3" creationId="{2ED59BBD-A2CB-3FBE-F899-58F189C4E280}"/>
          </ac:spMkLst>
        </pc:spChg>
      </pc:sldChg>
      <pc:sldChg chg="modSp">
        <pc:chgData name="bethan.page@gmail.com" userId="S::urn:spo:guest#bethan.page@gmail.com::" providerId="AD" clId="Web-{310EF00C-2BF0-2CF7-DCEF-30C9B8153BE6}" dt="2026-01-11T18:52:44.282" v="981" actId="20577"/>
        <pc:sldMkLst>
          <pc:docMk/>
          <pc:sldMk cId="2646347717" sldId="282"/>
        </pc:sldMkLst>
        <pc:spChg chg="mod">
          <ac:chgData name="bethan.page@gmail.com" userId="S::urn:spo:guest#bethan.page@gmail.com::" providerId="AD" clId="Web-{310EF00C-2BF0-2CF7-DCEF-30C9B8153BE6}" dt="2026-01-11T18:52:44.282" v="981" actId="20577"/>
          <ac:spMkLst>
            <pc:docMk/>
            <pc:sldMk cId="2646347717" sldId="282"/>
            <ac:spMk id="3" creationId="{730DCEEA-04DE-DD79-54A2-1DDF27011999}"/>
          </ac:spMkLst>
        </pc:spChg>
      </pc:sldChg>
      <pc:sldChg chg="modSp">
        <pc:chgData name="bethan.page@gmail.com" userId="S::urn:spo:guest#bethan.page@gmail.com::" providerId="AD" clId="Web-{310EF00C-2BF0-2CF7-DCEF-30C9B8153BE6}" dt="2026-01-11T18:59:42.506" v="1024" actId="20577"/>
        <pc:sldMkLst>
          <pc:docMk/>
          <pc:sldMk cId="3877332467" sldId="284"/>
        </pc:sldMkLst>
        <pc:spChg chg="mod">
          <ac:chgData name="bethan.page@gmail.com" userId="S::urn:spo:guest#bethan.page@gmail.com::" providerId="AD" clId="Web-{310EF00C-2BF0-2CF7-DCEF-30C9B8153BE6}" dt="2026-01-11T18:59:42.506" v="1024" actId="20577"/>
          <ac:spMkLst>
            <pc:docMk/>
            <pc:sldMk cId="3877332467" sldId="284"/>
            <ac:spMk id="3" creationId="{35E3785C-7A2B-AD25-F5C9-9582DAFECB54}"/>
          </ac:spMkLst>
        </pc:spChg>
      </pc:sldChg>
      <pc:sldChg chg="modSp">
        <pc:chgData name="bethan.page@gmail.com" userId="S::urn:spo:guest#bethan.page@gmail.com::" providerId="AD" clId="Web-{310EF00C-2BF0-2CF7-DCEF-30C9B8153BE6}" dt="2026-01-11T19:16:24.136" v="1465" actId="20577"/>
        <pc:sldMkLst>
          <pc:docMk/>
          <pc:sldMk cId="437554421" sldId="288"/>
        </pc:sldMkLst>
        <pc:spChg chg="mod">
          <ac:chgData name="bethan.page@gmail.com" userId="S::urn:spo:guest#bethan.page@gmail.com::" providerId="AD" clId="Web-{310EF00C-2BF0-2CF7-DCEF-30C9B8153BE6}" dt="2026-01-11T19:16:24.136" v="1465" actId="20577"/>
          <ac:spMkLst>
            <pc:docMk/>
            <pc:sldMk cId="437554421" sldId="288"/>
            <ac:spMk id="3" creationId="{4B3CE8CB-E39C-4854-08FA-D5D9855B7BB6}"/>
          </ac:spMkLst>
        </pc:spChg>
      </pc:sldChg>
      <pc:sldChg chg="modSp">
        <pc:chgData name="bethan.page@gmail.com" userId="S::urn:spo:guest#bethan.page@gmail.com::" providerId="AD" clId="Web-{310EF00C-2BF0-2CF7-DCEF-30C9B8153BE6}" dt="2026-01-11T19:20:50.743" v="1516" actId="20577"/>
        <pc:sldMkLst>
          <pc:docMk/>
          <pc:sldMk cId="2276568291" sldId="289"/>
        </pc:sldMkLst>
        <pc:spChg chg="mod">
          <ac:chgData name="bethan.page@gmail.com" userId="S::urn:spo:guest#bethan.page@gmail.com::" providerId="AD" clId="Web-{310EF00C-2BF0-2CF7-DCEF-30C9B8153BE6}" dt="2026-01-11T19:20:50.743" v="1516" actId="20577"/>
          <ac:spMkLst>
            <pc:docMk/>
            <pc:sldMk cId="2276568291" sldId="289"/>
            <ac:spMk id="7" creationId="{737D2352-9647-BBFE-BF36-BDEFD58F807D}"/>
          </ac:spMkLst>
        </pc:spChg>
      </pc:sldChg>
      <pc:sldChg chg="modSp">
        <pc:chgData name="bethan.page@gmail.com" userId="S::urn:spo:guest#bethan.page@gmail.com::" providerId="AD" clId="Web-{310EF00C-2BF0-2CF7-DCEF-30C9B8153BE6}" dt="2026-01-11T19:35:56.232" v="1648" actId="20577"/>
        <pc:sldMkLst>
          <pc:docMk/>
          <pc:sldMk cId="96537489" sldId="290"/>
        </pc:sldMkLst>
        <pc:spChg chg="mod">
          <ac:chgData name="bethan.page@gmail.com" userId="S::urn:spo:guest#bethan.page@gmail.com::" providerId="AD" clId="Web-{310EF00C-2BF0-2CF7-DCEF-30C9B8153BE6}" dt="2026-01-11T19:35:56.232" v="1648" actId="20577"/>
          <ac:spMkLst>
            <pc:docMk/>
            <pc:sldMk cId="96537489" sldId="290"/>
            <ac:spMk id="3" creationId="{4B3CE8CB-E39C-4854-08FA-D5D9855B7BB6}"/>
          </ac:spMkLst>
        </pc:spChg>
      </pc:sldChg>
      <pc:sldChg chg="modSp">
        <pc:chgData name="bethan.page@gmail.com" userId="S::urn:spo:guest#bethan.page@gmail.com::" providerId="AD" clId="Web-{310EF00C-2BF0-2CF7-DCEF-30C9B8153BE6}" dt="2026-01-11T19:39:32.254" v="1655" actId="20577"/>
        <pc:sldMkLst>
          <pc:docMk/>
          <pc:sldMk cId="2358923019" sldId="292"/>
        </pc:sldMkLst>
        <pc:spChg chg="mod">
          <ac:chgData name="bethan.page@gmail.com" userId="S::urn:spo:guest#bethan.page@gmail.com::" providerId="AD" clId="Web-{310EF00C-2BF0-2CF7-DCEF-30C9B8153BE6}" dt="2026-01-11T19:39:32.254" v="1655" actId="20577"/>
          <ac:spMkLst>
            <pc:docMk/>
            <pc:sldMk cId="2358923019" sldId="292"/>
            <ac:spMk id="3" creationId="{4B3CE8CB-E39C-4854-08FA-D5D9855B7BB6}"/>
          </ac:spMkLst>
        </pc:spChg>
      </pc:sldChg>
      <pc:sldChg chg="delSp">
        <pc:chgData name="bethan.page@gmail.com" userId="S::urn:spo:guest#bethan.page@gmail.com::" providerId="AD" clId="Web-{310EF00C-2BF0-2CF7-DCEF-30C9B8153BE6}" dt="2026-01-11T19:40:56.178" v="1656"/>
        <pc:sldMkLst>
          <pc:docMk/>
          <pc:sldMk cId="1800833268" sldId="293"/>
        </pc:sldMkLst>
        <pc:spChg chg="del">
          <ac:chgData name="bethan.page@gmail.com" userId="S::urn:spo:guest#bethan.page@gmail.com::" providerId="AD" clId="Web-{310EF00C-2BF0-2CF7-DCEF-30C9B8153BE6}" dt="2026-01-11T19:40:56.178" v="1656"/>
          <ac:spMkLst>
            <pc:docMk/>
            <pc:sldMk cId="1800833268" sldId="293"/>
            <ac:spMk id="9" creationId="{4929086E-EDF7-CC64-953A-65A8947E9259}"/>
          </ac:spMkLst>
        </pc:spChg>
      </pc:sldChg>
      <pc:sldChg chg="modSp">
        <pc:chgData name="bethan.page@gmail.com" userId="S::urn:spo:guest#bethan.page@gmail.com::" providerId="AD" clId="Web-{310EF00C-2BF0-2CF7-DCEF-30C9B8153BE6}" dt="2026-01-11T19:51:50.158" v="1739" actId="20577"/>
        <pc:sldMkLst>
          <pc:docMk/>
          <pc:sldMk cId="3994277474" sldId="296"/>
        </pc:sldMkLst>
        <pc:spChg chg="mod">
          <ac:chgData name="bethan.page@gmail.com" userId="S::urn:spo:guest#bethan.page@gmail.com::" providerId="AD" clId="Web-{310EF00C-2BF0-2CF7-DCEF-30C9B8153BE6}" dt="2026-01-11T19:51:50.158" v="1739" actId="20577"/>
          <ac:spMkLst>
            <pc:docMk/>
            <pc:sldMk cId="3994277474" sldId="296"/>
            <ac:spMk id="3" creationId="{4B3CE8CB-E39C-4854-08FA-D5D9855B7BB6}"/>
          </ac:spMkLst>
        </pc:spChg>
      </pc:sldChg>
      <pc:sldChg chg="modSp">
        <pc:chgData name="bethan.page@gmail.com" userId="S::urn:spo:guest#bethan.page@gmail.com::" providerId="AD" clId="Web-{310EF00C-2BF0-2CF7-DCEF-30C9B8153BE6}" dt="2026-01-11T19:56:50.043" v="1837" actId="20577"/>
        <pc:sldMkLst>
          <pc:docMk/>
          <pc:sldMk cId="4147975346" sldId="297"/>
        </pc:sldMkLst>
        <pc:spChg chg="mod">
          <ac:chgData name="bethan.page@gmail.com" userId="S::urn:spo:guest#bethan.page@gmail.com::" providerId="AD" clId="Web-{310EF00C-2BF0-2CF7-DCEF-30C9B8153BE6}" dt="2026-01-11T19:56:50.043" v="1837" actId="20577"/>
          <ac:spMkLst>
            <pc:docMk/>
            <pc:sldMk cId="4147975346" sldId="297"/>
            <ac:spMk id="7" creationId="{737D2352-9647-BBFE-BF36-BDEFD58F807D}"/>
          </ac:spMkLst>
        </pc:spChg>
      </pc:sldChg>
      <pc:sldChg chg="modSp">
        <pc:chgData name="bethan.page@gmail.com" userId="S::urn:spo:guest#bethan.page@gmail.com::" providerId="AD" clId="Web-{310EF00C-2BF0-2CF7-DCEF-30C9B8153BE6}" dt="2026-01-11T20:03:58.278" v="1869" actId="20577"/>
        <pc:sldMkLst>
          <pc:docMk/>
          <pc:sldMk cId="1326991618" sldId="301"/>
        </pc:sldMkLst>
        <pc:spChg chg="mod">
          <ac:chgData name="bethan.page@gmail.com" userId="S::urn:spo:guest#bethan.page@gmail.com::" providerId="AD" clId="Web-{310EF00C-2BF0-2CF7-DCEF-30C9B8153BE6}" dt="2026-01-11T20:03:58.278" v="1869" actId="20577"/>
          <ac:spMkLst>
            <pc:docMk/>
            <pc:sldMk cId="1326991618" sldId="301"/>
            <ac:spMk id="3" creationId="{4B3CE8CB-E39C-4854-08FA-D5D9855B7BB6}"/>
          </ac:spMkLst>
        </pc:spChg>
      </pc:sldChg>
      <pc:sldChg chg="modSp">
        <pc:chgData name="bethan.page@gmail.com" userId="S::urn:spo:guest#bethan.page@gmail.com::" providerId="AD" clId="Web-{310EF00C-2BF0-2CF7-DCEF-30C9B8153BE6}" dt="2026-01-11T20:07:20.169" v="1966" actId="20577"/>
        <pc:sldMkLst>
          <pc:docMk/>
          <pc:sldMk cId="3585438134" sldId="302"/>
        </pc:sldMkLst>
        <pc:spChg chg="mod">
          <ac:chgData name="bethan.page@gmail.com" userId="S::urn:spo:guest#bethan.page@gmail.com::" providerId="AD" clId="Web-{310EF00C-2BF0-2CF7-DCEF-30C9B8153BE6}" dt="2026-01-11T20:07:20.169" v="1966" actId="20577"/>
          <ac:spMkLst>
            <pc:docMk/>
            <pc:sldMk cId="3585438134" sldId="302"/>
            <ac:spMk id="3" creationId="{4288B158-1E25-0C78-EB51-D4C5E82CE833}"/>
          </ac:spMkLst>
        </pc:spChg>
      </pc:sldChg>
      <pc:sldChg chg="modSp">
        <pc:chgData name="bethan.page@gmail.com" userId="S::urn:spo:guest#bethan.page@gmail.com::" providerId="AD" clId="Web-{310EF00C-2BF0-2CF7-DCEF-30C9B8153BE6}" dt="2026-01-11T20:08:43.717" v="1992" actId="20577"/>
        <pc:sldMkLst>
          <pc:docMk/>
          <pc:sldMk cId="3483427183" sldId="303"/>
        </pc:sldMkLst>
        <pc:spChg chg="mod">
          <ac:chgData name="bethan.page@gmail.com" userId="S::urn:spo:guest#bethan.page@gmail.com::" providerId="AD" clId="Web-{310EF00C-2BF0-2CF7-DCEF-30C9B8153BE6}" dt="2026-01-11T20:08:43.717" v="1992" actId="20577"/>
          <ac:spMkLst>
            <pc:docMk/>
            <pc:sldMk cId="3483427183" sldId="303"/>
            <ac:spMk id="3" creationId="{9E50A850-A3CA-F73D-245A-F2C761064D1A}"/>
          </ac:spMkLst>
        </pc:spChg>
      </pc:sldChg>
      <pc:sldChg chg="modSp">
        <pc:chgData name="bethan.page@gmail.com" userId="S::urn:spo:guest#bethan.page@gmail.com::" providerId="AD" clId="Web-{310EF00C-2BF0-2CF7-DCEF-30C9B8153BE6}" dt="2026-01-11T20:13:45.820" v="2072" actId="20577"/>
        <pc:sldMkLst>
          <pc:docMk/>
          <pc:sldMk cId="2532640121" sldId="304"/>
        </pc:sldMkLst>
        <pc:spChg chg="mod">
          <ac:chgData name="bethan.page@gmail.com" userId="S::urn:spo:guest#bethan.page@gmail.com::" providerId="AD" clId="Web-{310EF00C-2BF0-2CF7-DCEF-30C9B8153BE6}" dt="2026-01-11T20:13:45.820" v="2072" actId="20577"/>
          <ac:spMkLst>
            <pc:docMk/>
            <pc:sldMk cId="2532640121" sldId="304"/>
            <ac:spMk id="3" creationId="{F217A3BE-B2E2-7C2E-A1F0-FD9CAAE7A194}"/>
          </ac:spMkLst>
        </pc:spChg>
      </pc:sldChg>
      <pc:sldChg chg="modSp">
        <pc:chgData name="bethan.page@gmail.com" userId="S::urn:spo:guest#bethan.page@gmail.com::" providerId="AD" clId="Web-{310EF00C-2BF0-2CF7-DCEF-30C9B8153BE6}" dt="2026-01-11T20:16:23.352" v="2098" actId="20577"/>
        <pc:sldMkLst>
          <pc:docMk/>
          <pc:sldMk cId="3281313523" sldId="307"/>
        </pc:sldMkLst>
        <pc:spChg chg="mod">
          <ac:chgData name="bethan.page@gmail.com" userId="S::urn:spo:guest#bethan.page@gmail.com::" providerId="AD" clId="Web-{310EF00C-2BF0-2CF7-DCEF-30C9B8153BE6}" dt="2026-01-11T20:16:23.352" v="2098" actId="20577"/>
          <ac:spMkLst>
            <pc:docMk/>
            <pc:sldMk cId="3281313523" sldId="307"/>
            <ac:spMk id="3" creationId="{4B3CE8CB-E39C-4854-08FA-D5D9855B7BB6}"/>
          </ac:spMkLst>
        </pc:spChg>
      </pc:sldChg>
      <pc:sldChg chg="modSp">
        <pc:chgData name="bethan.page@gmail.com" userId="S::urn:spo:guest#bethan.page@gmail.com::" providerId="AD" clId="Web-{310EF00C-2BF0-2CF7-DCEF-30C9B8153BE6}" dt="2026-01-11T20:21:05.541" v="2143" actId="20577"/>
        <pc:sldMkLst>
          <pc:docMk/>
          <pc:sldMk cId="378126301" sldId="308"/>
        </pc:sldMkLst>
        <pc:spChg chg="mod">
          <ac:chgData name="bethan.page@gmail.com" userId="S::urn:spo:guest#bethan.page@gmail.com::" providerId="AD" clId="Web-{310EF00C-2BF0-2CF7-DCEF-30C9B8153BE6}" dt="2026-01-11T20:21:05.541" v="2143" actId="20577"/>
          <ac:spMkLst>
            <pc:docMk/>
            <pc:sldMk cId="378126301" sldId="308"/>
            <ac:spMk id="7" creationId="{737D2352-9647-BBFE-BF36-BDEFD58F807D}"/>
          </ac:spMkLst>
        </pc:spChg>
      </pc:sldChg>
      <pc:sldChg chg="modSp">
        <pc:chgData name="bethan.page@gmail.com" userId="S::urn:spo:guest#bethan.page@gmail.com::" providerId="AD" clId="Web-{310EF00C-2BF0-2CF7-DCEF-30C9B8153BE6}" dt="2026-01-11T20:27:10.233" v="2158" actId="20577"/>
        <pc:sldMkLst>
          <pc:docMk/>
          <pc:sldMk cId="1236510668" sldId="310"/>
        </pc:sldMkLst>
        <pc:spChg chg="mod">
          <ac:chgData name="bethan.page@gmail.com" userId="S::urn:spo:guest#bethan.page@gmail.com::" providerId="AD" clId="Web-{310EF00C-2BF0-2CF7-DCEF-30C9B8153BE6}" dt="2026-01-11T20:27:10.233" v="2158" actId="20577"/>
          <ac:spMkLst>
            <pc:docMk/>
            <pc:sldMk cId="1236510668" sldId="310"/>
            <ac:spMk id="7" creationId="{5DC532E2-4985-36AE-21F8-33A90FFD5299}"/>
          </ac:spMkLst>
        </pc:spChg>
      </pc:sldChg>
      <pc:sldChg chg="modSp">
        <pc:chgData name="bethan.page@gmail.com" userId="S::urn:spo:guest#bethan.page@gmail.com::" providerId="AD" clId="Web-{310EF00C-2BF0-2CF7-DCEF-30C9B8153BE6}" dt="2026-01-11T20:28:50.190" v="2170" actId="20577"/>
        <pc:sldMkLst>
          <pc:docMk/>
          <pc:sldMk cId="2265085353" sldId="311"/>
        </pc:sldMkLst>
        <pc:spChg chg="mod">
          <ac:chgData name="bethan.page@gmail.com" userId="S::urn:spo:guest#bethan.page@gmail.com::" providerId="AD" clId="Web-{310EF00C-2BF0-2CF7-DCEF-30C9B8153BE6}" dt="2026-01-11T20:28:50.190" v="2170" actId="20577"/>
          <ac:spMkLst>
            <pc:docMk/>
            <pc:sldMk cId="2265085353" sldId="311"/>
            <ac:spMk id="7" creationId="{CC0DA6E2-AC03-F3A7-EFA9-9E00AC5AE094}"/>
          </ac:spMkLst>
        </pc:spChg>
      </pc:sldChg>
      <pc:sldChg chg="modSp">
        <pc:chgData name="bethan.page@gmail.com" userId="S::urn:spo:guest#bethan.page@gmail.com::" providerId="AD" clId="Web-{310EF00C-2BF0-2CF7-DCEF-30C9B8153BE6}" dt="2026-01-11T20:29:41.144" v="2179" actId="20577"/>
        <pc:sldMkLst>
          <pc:docMk/>
          <pc:sldMk cId="525818003" sldId="312"/>
        </pc:sldMkLst>
        <pc:spChg chg="mod">
          <ac:chgData name="bethan.page@gmail.com" userId="S::urn:spo:guest#bethan.page@gmail.com::" providerId="AD" clId="Web-{310EF00C-2BF0-2CF7-DCEF-30C9B8153BE6}" dt="2026-01-11T20:29:41.144" v="2179" actId="20577"/>
          <ac:spMkLst>
            <pc:docMk/>
            <pc:sldMk cId="525818003" sldId="312"/>
            <ac:spMk id="7" creationId="{294EA134-323E-F50F-FE46-7D3877EA5D60}"/>
          </ac:spMkLst>
        </pc:spChg>
      </pc:sldChg>
      <pc:sldChg chg="modSp">
        <pc:chgData name="bethan.page@gmail.com" userId="S::urn:spo:guest#bethan.page@gmail.com::" providerId="AD" clId="Web-{310EF00C-2BF0-2CF7-DCEF-30C9B8153BE6}" dt="2026-01-11T20:32:30.062" v="2192" actId="20577"/>
        <pc:sldMkLst>
          <pc:docMk/>
          <pc:sldMk cId="2042246188" sldId="317"/>
        </pc:sldMkLst>
        <pc:spChg chg="mod">
          <ac:chgData name="bethan.page@gmail.com" userId="S::urn:spo:guest#bethan.page@gmail.com::" providerId="AD" clId="Web-{310EF00C-2BF0-2CF7-DCEF-30C9B8153BE6}" dt="2026-01-11T20:32:30.062" v="2192" actId="20577"/>
          <ac:spMkLst>
            <pc:docMk/>
            <pc:sldMk cId="2042246188" sldId="317"/>
            <ac:spMk id="3" creationId="{4B3CE8CB-E39C-4854-08FA-D5D9855B7BB6}"/>
          </ac:spMkLst>
        </pc:spChg>
      </pc:sldChg>
      <pc:sldChg chg="modSp">
        <pc:chgData name="bethan.page@gmail.com" userId="S::urn:spo:guest#bethan.page@gmail.com::" providerId="AD" clId="Web-{310EF00C-2BF0-2CF7-DCEF-30C9B8153BE6}" dt="2026-01-11T20:38:07.942" v="2221" actId="20577"/>
        <pc:sldMkLst>
          <pc:docMk/>
          <pc:sldMk cId="3670974096" sldId="319"/>
        </pc:sldMkLst>
        <pc:spChg chg="mod">
          <ac:chgData name="bethan.page@gmail.com" userId="S::urn:spo:guest#bethan.page@gmail.com::" providerId="AD" clId="Web-{310EF00C-2BF0-2CF7-DCEF-30C9B8153BE6}" dt="2026-01-11T20:38:07.942" v="2221" actId="20577"/>
          <ac:spMkLst>
            <pc:docMk/>
            <pc:sldMk cId="3670974096" sldId="319"/>
            <ac:spMk id="3" creationId="{4288B158-1E25-0C78-EB51-D4C5E82CE833}"/>
          </ac:spMkLst>
        </pc:spChg>
      </pc:sldChg>
      <pc:sldChg chg="modSp">
        <pc:chgData name="bethan.page@gmail.com" userId="S::urn:spo:guest#bethan.page@gmail.com::" providerId="AD" clId="Web-{310EF00C-2BF0-2CF7-DCEF-30C9B8153BE6}" dt="2026-01-11T20:46:47.860" v="2234" actId="20577"/>
        <pc:sldMkLst>
          <pc:docMk/>
          <pc:sldMk cId="659864017" sldId="326"/>
        </pc:sldMkLst>
        <pc:spChg chg="mod">
          <ac:chgData name="bethan.page@gmail.com" userId="S::urn:spo:guest#bethan.page@gmail.com::" providerId="AD" clId="Web-{310EF00C-2BF0-2CF7-DCEF-30C9B8153BE6}" dt="2026-01-11T20:46:47.860" v="2234" actId="20577"/>
          <ac:spMkLst>
            <pc:docMk/>
            <pc:sldMk cId="659864017" sldId="326"/>
            <ac:spMk id="3" creationId="{119241CD-FAE8-45F2-5269-08C93409E5D2}"/>
          </ac:spMkLst>
        </pc:spChg>
      </pc:sldChg>
      <pc:sldChg chg="modSp">
        <pc:chgData name="bethan.page@gmail.com" userId="S::urn:spo:guest#bethan.page@gmail.com::" providerId="AD" clId="Web-{310EF00C-2BF0-2CF7-DCEF-30C9B8153BE6}" dt="2026-01-11T20:50:13.849" v="2239" actId="20577"/>
        <pc:sldMkLst>
          <pc:docMk/>
          <pc:sldMk cId="86844334" sldId="329"/>
        </pc:sldMkLst>
        <pc:spChg chg="mod">
          <ac:chgData name="bethan.page@gmail.com" userId="S::urn:spo:guest#bethan.page@gmail.com::" providerId="AD" clId="Web-{310EF00C-2BF0-2CF7-DCEF-30C9B8153BE6}" dt="2026-01-11T20:50:13.849" v="2239" actId="20577"/>
          <ac:spMkLst>
            <pc:docMk/>
            <pc:sldMk cId="86844334" sldId="329"/>
            <ac:spMk id="3" creationId="{84A33BCE-D314-0DCD-0CFA-3C845C45D025}"/>
          </ac:spMkLst>
        </pc:spChg>
      </pc:sldChg>
    </pc:docChg>
  </pc:docChgLst>
  <pc:docChgLst>
    <pc:chgData name="Lisa Page (2404674)" userId="52a94f33-4c63-4820-9358-f3b3c3e01f26" providerId="ADAL" clId="{253CF238-1C66-57A3-93C6-1702A8580582}"/>
    <pc:docChg chg="custSel delSld modSld">
      <pc:chgData name="Lisa Page (2404674)" userId="52a94f33-4c63-4820-9358-f3b3c3e01f26" providerId="ADAL" clId="{253CF238-1C66-57A3-93C6-1702A8580582}" dt="2026-01-11T20:53:22.879" v="239" actId="2696"/>
      <pc:docMkLst>
        <pc:docMk/>
      </pc:docMkLst>
      <pc:sldChg chg="del">
        <pc:chgData name="Lisa Page (2404674)" userId="52a94f33-4c63-4820-9358-f3b3c3e01f26" providerId="ADAL" clId="{253CF238-1C66-57A3-93C6-1702A8580582}" dt="2026-01-11T19:54:49.072" v="2" actId="2696"/>
        <pc:sldMkLst>
          <pc:docMk/>
          <pc:sldMk cId="2137980883" sldId="261"/>
        </pc:sldMkLst>
      </pc:sldChg>
      <pc:sldChg chg="del">
        <pc:chgData name="Lisa Page (2404674)" userId="52a94f33-4c63-4820-9358-f3b3c3e01f26" providerId="ADAL" clId="{253CF238-1C66-57A3-93C6-1702A8580582}" dt="2026-01-11T19:54:47.261" v="1" actId="2696"/>
        <pc:sldMkLst>
          <pc:docMk/>
          <pc:sldMk cId="4212839866" sldId="262"/>
        </pc:sldMkLst>
      </pc:sldChg>
      <pc:sldChg chg="modSp mod modNotesTx">
        <pc:chgData name="Lisa Page (2404674)" userId="52a94f33-4c63-4820-9358-f3b3c3e01f26" providerId="ADAL" clId="{253CF238-1C66-57A3-93C6-1702A8580582}" dt="2026-01-11T19:55:39.411" v="8" actId="33524"/>
        <pc:sldMkLst>
          <pc:docMk/>
          <pc:sldMk cId="1508888008" sldId="265"/>
        </pc:sldMkLst>
        <pc:spChg chg="mod">
          <ac:chgData name="Lisa Page (2404674)" userId="52a94f33-4c63-4820-9358-f3b3c3e01f26" providerId="ADAL" clId="{253CF238-1C66-57A3-93C6-1702A8580582}" dt="2026-01-11T19:55:39.411" v="8" actId="33524"/>
          <ac:spMkLst>
            <pc:docMk/>
            <pc:sldMk cId="1508888008" sldId="265"/>
            <ac:spMk id="3" creationId="{4B3CE8CB-E39C-4854-08FA-D5D9855B7BB6}"/>
          </ac:spMkLst>
        </pc:spChg>
      </pc:sldChg>
      <pc:sldChg chg="delSp modSp mod">
        <pc:chgData name="Lisa Page (2404674)" userId="52a94f33-4c63-4820-9358-f3b3c3e01f26" providerId="ADAL" clId="{253CF238-1C66-57A3-93C6-1702A8580582}" dt="2026-01-11T20:51:35.194" v="229" actId="14100"/>
        <pc:sldMkLst>
          <pc:docMk/>
          <pc:sldMk cId="3873552326" sldId="266"/>
        </pc:sldMkLst>
        <pc:spChg chg="mod">
          <ac:chgData name="Lisa Page (2404674)" userId="52a94f33-4c63-4820-9358-f3b3c3e01f26" providerId="ADAL" clId="{253CF238-1C66-57A3-93C6-1702A8580582}" dt="2026-01-11T19:58:47.063" v="61" actId="1076"/>
          <ac:spMkLst>
            <pc:docMk/>
            <pc:sldMk cId="3873552326" sldId="266"/>
            <ac:spMk id="2" creationId="{504E2CA1-286E-E835-AACD-D00F157709F0}"/>
          </ac:spMkLst>
        </pc:spChg>
        <pc:spChg chg="mod">
          <ac:chgData name="Lisa Page (2404674)" userId="52a94f33-4c63-4820-9358-f3b3c3e01f26" providerId="ADAL" clId="{253CF238-1C66-57A3-93C6-1702A8580582}" dt="2026-01-11T20:51:35.194" v="229" actId="14100"/>
          <ac:spMkLst>
            <pc:docMk/>
            <pc:sldMk cId="3873552326" sldId="266"/>
            <ac:spMk id="3" creationId="{4B3CE8CB-E39C-4854-08FA-D5D9855B7BB6}"/>
          </ac:spMkLst>
        </pc:spChg>
        <pc:spChg chg="del">
          <ac:chgData name="Lisa Page (2404674)" userId="52a94f33-4c63-4820-9358-f3b3c3e01f26" providerId="ADAL" clId="{253CF238-1C66-57A3-93C6-1702A8580582}" dt="2026-01-11T19:58:33.902" v="58" actId="478"/>
          <ac:spMkLst>
            <pc:docMk/>
            <pc:sldMk cId="3873552326" sldId="266"/>
            <ac:spMk id="4" creationId="{57A2A0E6-5AAB-3A9D-1117-BCE4F5CD88E6}"/>
          </ac:spMkLst>
        </pc:spChg>
      </pc:sldChg>
      <pc:sldChg chg="modSp mod">
        <pc:chgData name="Lisa Page (2404674)" userId="52a94f33-4c63-4820-9358-f3b3c3e01f26" providerId="ADAL" clId="{253CF238-1C66-57A3-93C6-1702A8580582}" dt="2026-01-11T20:51:09.283" v="228" actId="33524"/>
        <pc:sldMkLst>
          <pc:docMk/>
          <pc:sldMk cId="2025222914" sldId="267"/>
        </pc:sldMkLst>
        <pc:spChg chg="mod">
          <ac:chgData name="Lisa Page (2404674)" userId="52a94f33-4c63-4820-9358-f3b3c3e01f26" providerId="ADAL" clId="{253CF238-1C66-57A3-93C6-1702A8580582}" dt="2026-01-11T20:51:09.283" v="228" actId="33524"/>
          <ac:spMkLst>
            <pc:docMk/>
            <pc:sldMk cId="2025222914" sldId="267"/>
            <ac:spMk id="3" creationId="{4B3CE8CB-E39C-4854-08FA-D5D9855B7BB6}"/>
          </ac:spMkLst>
        </pc:spChg>
      </pc:sldChg>
      <pc:sldChg chg="modSp mod">
        <pc:chgData name="Lisa Page (2404674)" userId="52a94f33-4c63-4820-9358-f3b3c3e01f26" providerId="ADAL" clId="{253CF238-1C66-57A3-93C6-1702A8580582}" dt="2026-01-11T19:58:52.171" v="62" actId="1076"/>
        <pc:sldMkLst>
          <pc:docMk/>
          <pc:sldMk cId="102398982" sldId="268"/>
        </pc:sldMkLst>
        <pc:spChg chg="mod">
          <ac:chgData name="Lisa Page (2404674)" userId="52a94f33-4c63-4820-9358-f3b3c3e01f26" providerId="ADAL" clId="{253CF238-1C66-57A3-93C6-1702A8580582}" dt="2026-01-11T19:58:52.171" v="62" actId="1076"/>
          <ac:spMkLst>
            <pc:docMk/>
            <pc:sldMk cId="102398982" sldId="268"/>
            <ac:spMk id="2" creationId="{504E2CA1-286E-E835-AACD-D00F157709F0}"/>
          </ac:spMkLst>
        </pc:spChg>
        <pc:spChg chg="mod">
          <ac:chgData name="Lisa Page (2404674)" userId="52a94f33-4c63-4820-9358-f3b3c3e01f26" providerId="ADAL" clId="{253CF238-1C66-57A3-93C6-1702A8580582}" dt="2026-01-11T19:55:52.949" v="10" actId="123"/>
          <ac:spMkLst>
            <pc:docMk/>
            <pc:sldMk cId="102398982" sldId="268"/>
            <ac:spMk id="3" creationId="{4B3CE8CB-E39C-4854-08FA-D5D9855B7BB6}"/>
          </ac:spMkLst>
        </pc:spChg>
      </pc:sldChg>
      <pc:sldChg chg="modSp mod">
        <pc:chgData name="Lisa Page (2404674)" userId="52a94f33-4c63-4820-9358-f3b3c3e01f26" providerId="ADAL" clId="{253CF238-1C66-57A3-93C6-1702A8580582}" dt="2026-01-11T20:13:43.633" v="216" actId="14100"/>
        <pc:sldMkLst>
          <pc:docMk/>
          <pc:sldMk cId="2608089920" sldId="269"/>
        </pc:sldMkLst>
        <pc:spChg chg="mod">
          <ac:chgData name="Lisa Page (2404674)" userId="52a94f33-4c63-4820-9358-f3b3c3e01f26" providerId="ADAL" clId="{253CF238-1C66-57A3-93C6-1702A8580582}" dt="2026-01-11T20:13:43.633" v="216" actId="14100"/>
          <ac:spMkLst>
            <pc:docMk/>
            <pc:sldMk cId="2608089920" sldId="269"/>
            <ac:spMk id="3" creationId="{686BFF2B-2376-358B-4D98-9311C670A9BD}"/>
          </ac:spMkLst>
        </pc:spChg>
      </pc:sldChg>
      <pc:sldChg chg="del">
        <pc:chgData name="Lisa Page (2404674)" userId="52a94f33-4c63-4820-9358-f3b3c3e01f26" providerId="ADAL" clId="{253CF238-1C66-57A3-93C6-1702A8580582}" dt="2026-01-11T19:56:59.854" v="19" actId="2696"/>
        <pc:sldMkLst>
          <pc:docMk/>
          <pc:sldMk cId="742044789" sldId="272"/>
        </pc:sldMkLst>
      </pc:sldChg>
      <pc:sldChg chg="modSp mod">
        <pc:chgData name="Lisa Page (2404674)" userId="52a94f33-4c63-4820-9358-f3b3c3e01f26" providerId="ADAL" clId="{253CF238-1C66-57A3-93C6-1702A8580582}" dt="2026-01-11T20:51:48.727" v="231" actId="1076"/>
        <pc:sldMkLst>
          <pc:docMk/>
          <pc:sldMk cId="2309210255" sldId="273"/>
        </pc:sldMkLst>
        <pc:spChg chg="mod">
          <ac:chgData name="Lisa Page (2404674)" userId="52a94f33-4c63-4820-9358-f3b3c3e01f26" providerId="ADAL" clId="{253CF238-1C66-57A3-93C6-1702A8580582}" dt="2026-01-11T19:58:19.666" v="57" actId="1076"/>
          <ac:spMkLst>
            <pc:docMk/>
            <pc:sldMk cId="2309210255" sldId="273"/>
            <ac:spMk id="3" creationId="{4B3CE8CB-E39C-4854-08FA-D5D9855B7BB6}"/>
          </ac:spMkLst>
        </pc:spChg>
        <pc:spChg chg="mod">
          <ac:chgData name="Lisa Page (2404674)" userId="52a94f33-4c63-4820-9358-f3b3c3e01f26" providerId="ADAL" clId="{253CF238-1C66-57A3-93C6-1702A8580582}" dt="2026-01-11T20:51:48.727" v="231" actId="1076"/>
          <ac:spMkLst>
            <pc:docMk/>
            <pc:sldMk cId="2309210255" sldId="273"/>
            <ac:spMk id="6" creationId="{23F87DEC-1430-B41A-3AB7-DE7605FF8230}"/>
          </ac:spMkLst>
        </pc:spChg>
      </pc:sldChg>
      <pc:sldChg chg="modSp mod">
        <pc:chgData name="Lisa Page (2404674)" userId="52a94f33-4c63-4820-9358-f3b3c3e01f26" providerId="ADAL" clId="{253CF238-1C66-57A3-93C6-1702A8580582}" dt="2026-01-11T20:52:05.241" v="234" actId="20577"/>
        <pc:sldMkLst>
          <pc:docMk/>
          <pc:sldMk cId="3111843782" sldId="275"/>
        </pc:sldMkLst>
        <pc:spChg chg="mod">
          <ac:chgData name="Lisa Page (2404674)" userId="52a94f33-4c63-4820-9358-f3b3c3e01f26" providerId="ADAL" clId="{253CF238-1C66-57A3-93C6-1702A8580582}" dt="2026-01-11T20:52:05.241" v="234" actId="20577"/>
          <ac:spMkLst>
            <pc:docMk/>
            <pc:sldMk cId="3111843782" sldId="275"/>
            <ac:spMk id="3" creationId="{4B3CE8CB-E39C-4854-08FA-D5D9855B7BB6}"/>
          </ac:spMkLst>
        </pc:spChg>
        <pc:spChg chg="mod">
          <ac:chgData name="Lisa Page (2404674)" userId="52a94f33-4c63-4820-9358-f3b3c3e01f26" providerId="ADAL" clId="{253CF238-1C66-57A3-93C6-1702A8580582}" dt="2026-01-11T20:00:59.414" v="78" actId="1076"/>
          <ac:spMkLst>
            <pc:docMk/>
            <pc:sldMk cId="3111843782" sldId="275"/>
            <ac:spMk id="7" creationId="{88F1983D-5790-4CA9-E642-FD892FACC56E}"/>
          </ac:spMkLst>
        </pc:spChg>
      </pc:sldChg>
      <pc:sldChg chg="modSp mod">
        <pc:chgData name="Lisa Page (2404674)" userId="52a94f33-4c63-4820-9358-f3b3c3e01f26" providerId="ADAL" clId="{253CF238-1C66-57A3-93C6-1702A8580582}" dt="2026-01-11T20:52:12.191" v="237" actId="207"/>
        <pc:sldMkLst>
          <pc:docMk/>
          <pc:sldMk cId="3513083482" sldId="276"/>
        </pc:sldMkLst>
        <pc:spChg chg="mod">
          <ac:chgData name="Lisa Page (2404674)" userId="52a94f33-4c63-4820-9358-f3b3c3e01f26" providerId="ADAL" clId="{253CF238-1C66-57A3-93C6-1702A8580582}" dt="2026-01-11T20:52:12.191" v="237" actId="207"/>
          <ac:spMkLst>
            <pc:docMk/>
            <pc:sldMk cId="3513083482" sldId="276"/>
            <ac:spMk id="3" creationId="{6FB3BE4F-D8B0-9170-F56F-2F99D185B267}"/>
          </ac:spMkLst>
        </pc:spChg>
        <pc:spChg chg="mod">
          <ac:chgData name="Lisa Page (2404674)" userId="52a94f33-4c63-4820-9358-f3b3c3e01f26" providerId="ADAL" clId="{253CF238-1C66-57A3-93C6-1702A8580582}" dt="2026-01-11T20:05:39.444" v="91" actId="14100"/>
          <ac:spMkLst>
            <pc:docMk/>
            <pc:sldMk cId="3513083482" sldId="276"/>
            <ac:spMk id="7" creationId="{AADE5A0D-7D58-9185-A631-DB04463E6FD2}"/>
          </ac:spMkLst>
        </pc:spChg>
        <pc:picChg chg="mod">
          <ac:chgData name="Lisa Page (2404674)" userId="52a94f33-4c63-4820-9358-f3b3c3e01f26" providerId="ADAL" clId="{253CF238-1C66-57A3-93C6-1702A8580582}" dt="2026-01-11T20:05:33.860" v="89" actId="1076"/>
          <ac:picMkLst>
            <pc:docMk/>
            <pc:sldMk cId="3513083482" sldId="276"/>
            <ac:picMk id="1026" creationId="{DE55F914-A3C8-6142-14FA-35459A18FB8A}"/>
          </ac:picMkLst>
        </pc:picChg>
      </pc:sldChg>
      <pc:sldChg chg="addSp delSp modSp mod">
        <pc:chgData name="Lisa Page (2404674)" userId="52a94f33-4c63-4820-9358-f3b3c3e01f26" providerId="ADAL" clId="{253CF238-1C66-57A3-93C6-1702A8580582}" dt="2026-01-11T20:07:51.292" v="111"/>
        <pc:sldMkLst>
          <pc:docMk/>
          <pc:sldMk cId="4174464211" sldId="277"/>
        </pc:sldMkLst>
        <pc:spChg chg="del">
          <ac:chgData name="Lisa Page (2404674)" userId="52a94f33-4c63-4820-9358-f3b3c3e01f26" providerId="ADAL" clId="{253CF238-1C66-57A3-93C6-1702A8580582}" dt="2026-01-11T20:06:24.141" v="92" actId="478"/>
          <ac:spMkLst>
            <pc:docMk/>
            <pc:sldMk cId="4174464211" sldId="277"/>
            <ac:spMk id="7" creationId="{0E7376C2-BAE8-9D5F-BDF1-FF72429A98D8}"/>
          </ac:spMkLst>
        </pc:spChg>
        <pc:spChg chg="add mod">
          <ac:chgData name="Lisa Page (2404674)" userId="52a94f33-4c63-4820-9358-f3b3c3e01f26" providerId="ADAL" clId="{253CF238-1C66-57A3-93C6-1702A8580582}" dt="2026-01-11T20:07:51.292" v="111"/>
          <ac:spMkLst>
            <pc:docMk/>
            <pc:sldMk cId="4174464211" sldId="277"/>
            <ac:spMk id="10" creationId="{CD7EE4E8-1171-2450-DC45-2C63324177C1}"/>
          </ac:spMkLst>
        </pc:spChg>
      </pc:sldChg>
      <pc:sldChg chg="modSp mod">
        <pc:chgData name="Lisa Page (2404674)" userId="52a94f33-4c63-4820-9358-f3b3c3e01f26" providerId="ADAL" clId="{253CF238-1C66-57A3-93C6-1702A8580582}" dt="2026-01-11T20:08:34.350" v="133" actId="1076"/>
        <pc:sldMkLst>
          <pc:docMk/>
          <pc:sldMk cId="1524836360" sldId="278"/>
        </pc:sldMkLst>
        <pc:spChg chg="mod">
          <ac:chgData name="Lisa Page (2404674)" userId="52a94f33-4c63-4820-9358-f3b3c3e01f26" providerId="ADAL" clId="{253CF238-1C66-57A3-93C6-1702A8580582}" dt="2026-01-11T20:08:29.814" v="132" actId="1076"/>
          <ac:spMkLst>
            <pc:docMk/>
            <pc:sldMk cId="1524836360" sldId="278"/>
            <ac:spMk id="12" creationId="{D47E8DEC-C108-DD09-3E61-64DA4404944D}"/>
          </ac:spMkLst>
        </pc:spChg>
        <pc:picChg chg="mod">
          <ac:chgData name="Lisa Page (2404674)" userId="52a94f33-4c63-4820-9358-f3b3c3e01f26" providerId="ADAL" clId="{253CF238-1C66-57A3-93C6-1702A8580582}" dt="2026-01-11T20:08:34.350" v="133" actId="1076"/>
          <ac:picMkLst>
            <pc:docMk/>
            <pc:sldMk cId="1524836360" sldId="278"/>
            <ac:picMk id="5124" creationId="{6A026B2E-C032-289F-4CE6-0CC48C815C01}"/>
          </ac:picMkLst>
        </pc:picChg>
      </pc:sldChg>
      <pc:sldChg chg="modSp mod">
        <pc:chgData name="Lisa Page (2404674)" userId="52a94f33-4c63-4820-9358-f3b3c3e01f26" providerId="ADAL" clId="{253CF238-1C66-57A3-93C6-1702A8580582}" dt="2026-01-11T20:09:00.014" v="149" actId="1076"/>
        <pc:sldMkLst>
          <pc:docMk/>
          <pc:sldMk cId="3488402463" sldId="279"/>
        </pc:sldMkLst>
        <pc:spChg chg="mod">
          <ac:chgData name="Lisa Page (2404674)" userId="52a94f33-4c63-4820-9358-f3b3c3e01f26" providerId="ADAL" clId="{253CF238-1C66-57A3-93C6-1702A8580582}" dt="2026-01-11T20:09:00.014" v="149" actId="1076"/>
          <ac:spMkLst>
            <pc:docMk/>
            <pc:sldMk cId="3488402463" sldId="279"/>
            <ac:spMk id="7" creationId="{F11D9D8D-A5A8-5C69-7452-0209212F3891}"/>
          </ac:spMkLst>
        </pc:spChg>
      </pc:sldChg>
      <pc:sldChg chg="addSp delSp modSp mod">
        <pc:chgData name="Lisa Page (2404674)" userId="52a94f33-4c63-4820-9358-f3b3c3e01f26" providerId="ADAL" clId="{253CF238-1C66-57A3-93C6-1702A8580582}" dt="2026-01-11T20:10:44.495" v="166" actId="1076"/>
        <pc:sldMkLst>
          <pc:docMk/>
          <pc:sldMk cId="158453288" sldId="280"/>
        </pc:sldMkLst>
        <pc:spChg chg="del mod">
          <ac:chgData name="Lisa Page (2404674)" userId="52a94f33-4c63-4820-9358-f3b3c3e01f26" providerId="ADAL" clId="{253CF238-1C66-57A3-93C6-1702A8580582}" dt="2026-01-11T20:10:38.942" v="162" actId="478"/>
          <ac:spMkLst>
            <pc:docMk/>
            <pc:sldMk cId="158453288" sldId="280"/>
            <ac:spMk id="4" creationId="{9C5DC1BA-9D5C-0EC0-F37F-801BE566DBCE}"/>
          </ac:spMkLst>
        </pc:spChg>
        <pc:spChg chg="mod">
          <ac:chgData name="Lisa Page (2404674)" userId="52a94f33-4c63-4820-9358-f3b3c3e01f26" providerId="ADAL" clId="{253CF238-1C66-57A3-93C6-1702A8580582}" dt="2026-01-11T20:09:19.780" v="158" actId="1076"/>
          <ac:spMkLst>
            <pc:docMk/>
            <pc:sldMk cId="158453288" sldId="280"/>
            <ac:spMk id="7" creationId="{791C9CCA-1E53-78E9-7991-DDE805FC8298}"/>
          </ac:spMkLst>
        </pc:spChg>
        <pc:picChg chg="add mod">
          <ac:chgData name="Lisa Page (2404674)" userId="52a94f33-4c63-4820-9358-f3b3c3e01f26" providerId="ADAL" clId="{253CF238-1C66-57A3-93C6-1702A8580582}" dt="2026-01-11T20:10:44.495" v="166" actId="1076"/>
          <ac:picMkLst>
            <pc:docMk/>
            <pc:sldMk cId="158453288" sldId="280"/>
            <ac:picMk id="9" creationId="{26A4A086-EC62-CC69-04FA-C8620C055047}"/>
          </ac:picMkLst>
        </pc:picChg>
      </pc:sldChg>
      <pc:sldChg chg="modSp mod">
        <pc:chgData name="Lisa Page (2404674)" userId="52a94f33-4c63-4820-9358-f3b3c3e01f26" providerId="ADAL" clId="{253CF238-1C66-57A3-93C6-1702A8580582}" dt="2026-01-11T20:11:06.558" v="176" actId="1076"/>
        <pc:sldMkLst>
          <pc:docMk/>
          <pc:sldMk cId="1805475960" sldId="281"/>
        </pc:sldMkLst>
        <pc:spChg chg="mod">
          <ac:chgData name="Lisa Page (2404674)" userId="52a94f33-4c63-4820-9358-f3b3c3e01f26" providerId="ADAL" clId="{253CF238-1C66-57A3-93C6-1702A8580582}" dt="2026-01-11T20:11:06.558" v="176" actId="1076"/>
          <ac:spMkLst>
            <pc:docMk/>
            <pc:sldMk cId="1805475960" sldId="281"/>
            <ac:spMk id="9" creationId="{C5CE2213-0AB5-4684-F689-E53B5DF77BA1}"/>
          </ac:spMkLst>
        </pc:spChg>
      </pc:sldChg>
      <pc:sldChg chg="modSp mod">
        <pc:chgData name="Lisa Page (2404674)" userId="52a94f33-4c63-4820-9358-f3b3c3e01f26" providerId="ADAL" clId="{253CF238-1C66-57A3-93C6-1702A8580582}" dt="2026-01-11T20:52:42.029" v="238" actId="313"/>
        <pc:sldMkLst>
          <pc:docMk/>
          <pc:sldMk cId="2646347717" sldId="282"/>
        </pc:sldMkLst>
        <pc:spChg chg="mod">
          <ac:chgData name="Lisa Page (2404674)" userId="52a94f33-4c63-4820-9358-f3b3c3e01f26" providerId="ADAL" clId="{253CF238-1C66-57A3-93C6-1702A8580582}" dt="2026-01-11T20:52:42.029" v="238" actId="313"/>
          <ac:spMkLst>
            <pc:docMk/>
            <pc:sldMk cId="2646347717" sldId="282"/>
            <ac:spMk id="3" creationId="{730DCEEA-04DE-DD79-54A2-1DDF27011999}"/>
          </ac:spMkLst>
        </pc:spChg>
        <pc:spChg chg="mod">
          <ac:chgData name="Lisa Page (2404674)" userId="52a94f33-4c63-4820-9358-f3b3c3e01f26" providerId="ADAL" clId="{253CF238-1C66-57A3-93C6-1702A8580582}" dt="2026-01-11T20:11:22.826" v="184" actId="1076"/>
          <ac:spMkLst>
            <pc:docMk/>
            <pc:sldMk cId="2646347717" sldId="282"/>
            <ac:spMk id="6" creationId="{8268FFA5-0391-117D-BC18-596FBDEB7A52}"/>
          </ac:spMkLst>
        </pc:spChg>
      </pc:sldChg>
      <pc:sldChg chg="modSp mod">
        <pc:chgData name="Lisa Page (2404674)" userId="52a94f33-4c63-4820-9358-f3b3c3e01f26" providerId="ADAL" clId="{253CF238-1C66-57A3-93C6-1702A8580582}" dt="2026-01-11T20:12:04.282" v="192" actId="1076"/>
        <pc:sldMkLst>
          <pc:docMk/>
          <pc:sldMk cId="3051596020" sldId="283"/>
        </pc:sldMkLst>
        <pc:spChg chg="mod">
          <ac:chgData name="Lisa Page (2404674)" userId="52a94f33-4c63-4820-9358-f3b3c3e01f26" providerId="ADAL" clId="{253CF238-1C66-57A3-93C6-1702A8580582}" dt="2026-01-11T20:12:04.282" v="192" actId="1076"/>
          <ac:spMkLst>
            <pc:docMk/>
            <pc:sldMk cId="3051596020" sldId="283"/>
            <ac:spMk id="6" creationId="{588D60CE-CCB9-7DCD-27FE-34F01C956C40}"/>
          </ac:spMkLst>
        </pc:spChg>
      </pc:sldChg>
      <pc:sldChg chg="modSp mod">
        <pc:chgData name="Lisa Page (2404674)" userId="52a94f33-4c63-4820-9358-f3b3c3e01f26" providerId="ADAL" clId="{253CF238-1C66-57A3-93C6-1702A8580582}" dt="2026-01-11T20:12:20.419" v="202" actId="1076"/>
        <pc:sldMkLst>
          <pc:docMk/>
          <pc:sldMk cId="3877332467" sldId="284"/>
        </pc:sldMkLst>
        <pc:spChg chg="mod">
          <ac:chgData name="Lisa Page (2404674)" userId="52a94f33-4c63-4820-9358-f3b3c3e01f26" providerId="ADAL" clId="{253CF238-1C66-57A3-93C6-1702A8580582}" dt="2026-01-11T20:12:20.419" v="202" actId="1076"/>
          <ac:spMkLst>
            <pc:docMk/>
            <pc:sldMk cId="3877332467" sldId="284"/>
            <ac:spMk id="7" creationId="{EDEE6E32-D07D-732A-7214-BE047101F24E}"/>
          </ac:spMkLst>
        </pc:spChg>
      </pc:sldChg>
      <pc:sldChg chg="del">
        <pc:chgData name="Lisa Page (2404674)" userId="52a94f33-4c63-4820-9358-f3b3c3e01f26" providerId="ADAL" clId="{253CF238-1C66-57A3-93C6-1702A8580582}" dt="2026-01-11T19:54:44.215" v="0" actId="2696"/>
        <pc:sldMkLst>
          <pc:docMk/>
          <pc:sldMk cId="2148902362" sldId="285"/>
        </pc:sldMkLst>
      </pc:sldChg>
      <pc:sldChg chg="del">
        <pc:chgData name="Lisa Page (2404674)" userId="52a94f33-4c63-4820-9358-f3b3c3e01f26" providerId="ADAL" clId="{253CF238-1C66-57A3-93C6-1702A8580582}" dt="2026-01-11T20:12:25.457" v="203" actId="2696"/>
        <pc:sldMkLst>
          <pc:docMk/>
          <pc:sldMk cId="643788150" sldId="287"/>
        </pc:sldMkLst>
      </pc:sldChg>
      <pc:sldChg chg="modSp mod">
        <pc:chgData name="Lisa Page (2404674)" userId="52a94f33-4c63-4820-9358-f3b3c3e01f26" providerId="ADAL" clId="{253CF238-1C66-57A3-93C6-1702A8580582}" dt="2026-01-11T20:12:29.279" v="204" actId="14100"/>
        <pc:sldMkLst>
          <pc:docMk/>
          <pc:sldMk cId="437554421" sldId="288"/>
        </pc:sldMkLst>
        <pc:spChg chg="mod">
          <ac:chgData name="Lisa Page (2404674)" userId="52a94f33-4c63-4820-9358-f3b3c3e01f26" providerId="ADAL" clId="{253CF238-1C66-57A3-93C6-1702A8580582}" dt="2026-01-11T20:12:29.279" v="204" actId="14100"/>
          <ac:spMkLst>
            <pc:docMk/>
            <pc:sldMk cId="437554421" sldId="288"/>
            <ac:spMk id="3" creationId="{4B3CE8CB-E39C-4854-08FA-D5D9855B7BB6}"/>
          </ac:spMkLst>
        </pc:spChg>
      </pc:sldChg>
      <pc:sldChg chg="modSp mod">
        <pc:chgData name="Lisa Page (2404674)" userId="52a94f33-4c63-4820-9358-f3b3c3e01f26" providerId="ADAL" clId="{253CF238-1C66-57A3-93C6-1702A8580582}" dt="2026-01-11T20:12:41.001" v="206" actId="1076"/>
        <pc:sldMkLst>
          <pc:docMk/>
          <pc:sldMk cId="96537489" sldId="290"/>
        </pc:sldMkLst>
        <pc:spChg chg="mod">
          <ac:chgData name="Lisa Page (2404674)" userId="52a94f33-4c63-4820-9358-f3b3c3e01f26" providerId="ADAL" clId="{253CF238-1C66-57A3-93C6-1702A8580582}" dt="2026-01-11T20:12:41.001" v="206" actId="1076"/>
          <ac:spMkLst>
            <pc:docMk/>
            <pc:sldMk cId="96537489" sldId="290"/>
            <ac:spMk id="3" creationId="{4B3CE8CB-E39C-4854-08FA-D5D9855B7BB6}"/>
          </ac:spMkLst>
        </pc:spChg>
      </pc:sldChg>
      <pc:sldChg chg="delSp mod">
        <pc:chgData name="Lisa Page (2404674)" userId="52a94f33-4c63-4820-9358-f3b3c3e01f26" providerId="ADAL" clId="{253CF238-1C66-57A3-93C6-1702A8580582}" dt="2026-01-11T20:12:48.658" v="207" actId="478"/>
        <pc:sldMkLst>
          <pc:docMk/>
          <pc:sldMk cId="206073136" sldId="291"/>
        </pc:sldMkLst>
        <pc:spChg chg="del">
          <ac:chgData name="Lisa Page (2404674)" userId="52a94f33-4c63-4820-9358-f3b3c3e01f26" providerId="ADAL" clId="{253CF238-1C66-57A3-93C6-1702A8580582}" dt="2026-01-11T20:12:48.658" v="207" actId="478"/>
          <ac:spMkLst>
            <pc:docMk/>
            <pc:sldMk cId="206073136" sldId="291"/>
            <ac:spMk id="9" creationId="{16D3BC72-A90C-CF20-B0D0-F4142999EA6C}"/>
          </ac:spMkLst>
        </pc:spChg>
      </pc:sldChg>
      <pc:sldChg chg="delSp mod">
        <pc:chgData name="Lisa Page (2404674)" userId="52a94f33-4c63-4820-9358-f3b3c3e01f26" providerId="ADAL" clId="{253CF238-1C66-57A3-93C6-1702A8580582}" dt="2026-01-11T20:12:55.824" v="209" actId="478"/>
        <pc:sldMkLst>
          <pc:docMk/>
          <pc:sldMk cId="2358923019" sldId="292"/>
        </pc:sldMkLst>
        <pc:spChg chg="del">
          <ac:chgData name="Lisa Page (2404674)" userId="52a94f33-4c63-4820-9358-f3b3c3e01f26" providerId="ADAL" clId="{253CF238-1C66-57A3-93C6-1702A8580582}" dt="2026-01-11T20:12:55.824" v="209" actId="478"/>
          <ac:spMkLst>
            <pc:docMk/>
            <pc:sldMk cId="2358923019" sldId="292"/>
            <ac:spMk id="8" creationId="{1F70AF30-310D-EA75-4482-45D092C65670}"/>
          </ac:spMkLst>
        </pc:spChg>
        <pc:spChg chg="del">
          <ac:chgData name="Lisa Page (2404674)" userId="52a94f33-4c63-4820-9358-f3b3c3e01f26" providerId="ADAL" clId="{253CF238-1C66-57A3-93C6-1702A8580582}" dt="2026-01-11T20:12:53.610" v="208" actId="478"/>
          <ac:spMkLst>
            <pc:docMk/>
            <pc:sldMk cId="2358923019" sldId="292"/>
            <ac:spMk id="10" creationId="{865B8CC0-C7B5-C509-AC39-1C2718A79D4B}"/>
          </ac:spMkLst>
        </pc:spChg>
      </pc:sldChg>
      <pc:sldChg chg="del">
        <pc:chgData name="Lisa Page (2404674)" userId="52a94f33-4c63-4820-9358-f3b3c3e01f26" providerId="ADAL" clId="{253CF238-1C66-57A3-93C6-1702A8580582}" dt="2026-01-11T20:13:03.709" v="210" actId="2696"/>
        <pc:sldMkLst>
          <pc:docMk/>
          <pc:sldMk cId="2597765837" sldId="295"/>
        </pc:sldMkLst>
      </pc:sldChg>
      <pc:sldChg chg="del">
        <pc:chgData name="Lisa Page (2404674)" userId="52a94f33-4c63-4820-9358-f3b3c3e01f26" providerId="ADAL" clId="{253CF238-1C66-57A3-93C6-1702A8580582}" dt="2026-01-11T20:13:10.427" v="211" actId="2696"/>
        <pc:sldMkLst>
          <pc:docMk/>
          <pc:sldMk cId="3731386861" sldId="298"/>
        </pc:sldMkLst>
      </pc:sldChg>
      <pc:sldChg chg="del">
        <pc:chgData name="Lisa Page (2404674)" userId="52a94f33-4c63-4820-9358-f3b3c3e01f26" providerId="ADAL" clId="{253CF238-1C66-57A3-93C6-1702A8580582}" dt="2026-01-11T20:13:13.005" v="212" actId="2696"/>
        <pc:sldMkLst>
          <pc:docMk/>
          <pc:sldMk cId="683610756" sldId="300"/>
        </pc:sldMkLst>
      </pc:sldChg>
      <pc:sldChg chg="modSp mod">
        <pc:chgData name="Lisa Page (2404674)" userId="52a94f33-4c63-4820-9358-f3b3c3e01f26" providerId="ADAL" clId="{253CF238-1C66-57A3-93C6-1702A8580582}" dt="2026-01-11T20:13:16.665" v="213" actId="14100"/>
        <pc:sldMkLst>
          <pc:docMk/>
          <pc:sldMk cId="1326991618" sldId="301"/>
        </pc:sldMkLst>
        <pc:spChg chg="mod">
          <ac:chgData name="Lisa Page (2404674)" userId="52a94f33-4c63-4820-9358-f3b3c3e01f26" providerId="ADAL" clId="{253CF238-1C66-57A3-93C6-1702A8580582}" dt="2026-01-11T20:13:16.665" v="213" actId="14100"/>
          <ac:spMkLst>
            <pc:docMk/>
            <pc:sldMk cId="1326991618" sldId="301"/>
            <ac:spMk id="3" creationId="{4B3CE8CB-E39C-4854-08FA-D5D9855B7BB6}"/>
          </ac:spMkLst>
        </pc:spChg>
      </pc:sldChg>
      <pc:sldChg chg="modSp mod">
        <pc:chgData name="Lisa Page (2404674)" userId="52a94f33-4c63-4820-9358-f3b3c3e01f26" providerId="ADAL" clId="{253CF238-1C66-57A3-93C6-1702A8580582}" dt="2026-01-11T20:13:34.220" v="215" actId="27107"/>
        <pc:sldMkLst>
          <pc:docMk/>
          <pc:sldMk cId="3585438134" sldId="302"/>
        </pc:sldMkLst>
        <pc:spChg chg="mod">
          <ac:chgData name="Lisa Page (2404674)" userId="52a94f33-4c63-4820-9358-f3b3c3e01f26" providerId="ADAL" clId="{253CF238-1C66-57A3-93C6-1702A8580582}" dt="2026-01-11T20:13:34.220" v="215" actId="27107"/>
          <ac:spMkLst>
            <pc:docMk/>
            <pc:sldMk cId="3585438134" sldId="302"/>
            <ac:spMk id="3" creationId="{4288B158-1E25-0C78-EB51-D4C5E82CE833}"/>
          </ac:spMkLst>
        </pc:spChg>
      </pc:sldChg>
      <pc:sldChg chg="modSp mod">
        <pc:chgData name="Lisa Page (2404674)" userId="52a94f33-4c63-4820-9358-f3b3c3e01f26" providerId="ADAL" clId="{253CF238-1C66-57A3-93C6-1702A8580582}" dt="2026-01-11T20:13:58.256" v="217" actId="1076"/>
        <pc:sldMkLst>
          <pc:docMk/>
          <pc:sldMk cId="2532640121" sldId="304"/>
        </pc:sldMkLst>
        <pc:picChg chg="mod">
          <ac:chgData name="Lisa Page (2404674)" userId="52a94f33-4c63-4820-9358-f3b3c3e01f26" providerId="ADAL" clId="{253CF238-1C66-57A3-93C6-1702A8580582}" dt="2026-01-11T20:13:58.256" v="217" actId="1076"/>
          <ac:picMkLst>
            <pc:docMk/>
            <pc:sldMk cId="2532640121" sldId="304"/>
            <ac:picMk id="20" creationId="{689DB993-7860-E996-787B-DB477272AC5A}"/>
          </ac:picMkLst>
        </pc:picChg>
      </pc:sldChg>
      <pc:sldChg chg="del">
        <pc:chgData name="Lisa Page (2404674)" userId="52a94f33-4c63-4820-9358-f3b3c3e01f26" providerId="ADAL" clId="{253CF238-1C66-57A3-93C6-1702A8580582}" dt="2026-01-11T20:53:22.879" v="239" actId="2696"/>
        <pc:sldMkLst>
          <pc:docMk/>
          <pc:sldMk cId="970215578" sldId="306"/>
        </pc:sldMkLst>
      </pc:sldChg>
      <pc:sldChg chg="modSp mod">
        <pc:chgData name="Lisa Page (2404674)" userId="52a94f33-4c63-4820-9358-f3b3c3e01f26" providerId="ADAL" clId="{253CF238-1C66-57A3-93C6-1702A8580582}" dt="2026-01-11T20:30:54.348" v="222" actId="255"/>
        <pc:sldMkLst>
          <pc:docMk/>
          <pc:sldMk cId="1236510668" sldId="310"/>
        </pc:sldMkLst>
        <pc:spChg chg="mod">
          <ac:chgData name="Lisa Page (2404674)" userId="52a94f33-4c63-4820-9358-f3b3c3e01f26" providerId="ADAL" clId="{253CF238-1C66-57A3-93C6-1702A8580582}" dt="2026-01-11T20:30:54.348" v="222" actId="255"/>
          <ac:spMkLst>
            <pc:docMk/>
            <pc:sldMk cId="1236510668" sldId="310"/>
            <ac:spMk id="7" creationId="{5DC532E2-4985-36AE-21F8-33A90FFD5299}"/>
          </ac:spMkLst>
        </pc:spChg>
      </pc:sldChg>
      <pc:sldChg chg="del">
        <pc:chgData name="Lisa Page (2404674)" userId="52a94f33-4c63-4820-9358-f3b3c3e01f26" providerId="ADAL" clId="{253CF238-1C66-57A3-93C6-1702A8580582}" dt="2026-01-11T20:31:06.627" v="223" actId="2696"/>
        <pc:sldMkLst>
          <pc:docMk/>
          <pc:sldMk cId="1695439755" sldId="313"/>
        </pc:sldMkLst>
      </pc:sldChg>
      <pc:sldChg chg="del">
        <pc:chgData name="Lisa Page (2404674)" userId="52a94f33-4c63-4820-9358-f3b3c3e01f26" providerId="ADAL" clId="{253CF238-1C66-57A3-93C6-1702A8580582}" dt="2026-01-11T20:31:11.212" v="224" actId="2696"/>
        <pc:sldMkLst>
          <pc:docMk/>
          <pc:sldMk cId="3959870977" sldId="316"/>
        </pc:sldMkLst>
      </pc:sldChg>
      <pc:sldChg chg="del">
        <pc:chgData name="Lisa Page (2404674)" userId="52a94f33-4c63-4820-9358-f3b3c3e01f26" providerId="ADAL" clId="{253CF238-1C66-57A3-93C6-1702A8580582}" dt="2026-01-11T20:36:27.746" v="225" actId="2696"/>
        <pc:sldMkLst>
          <pc:docMk/>
          <pc:sldMk cId="4248462093" sldId="320"/>
        </pc:sldMkLst>
      </pc:sldChg>
      <pc:sldChg chg="del">
        <pc:chgData name="Lisa Page (2404674)" userId="52a94f33-4c63-4820-9358-f3b3c3e01f26" providerId="ADAL" clId="{253CF238-1C66-57A3-93C6-1702A8580582}" dt="2026-01-11T20:36:37.977" v="226" actId="2696"/>
        <pc:sldMkLst>
          <pc:docMk/>
          <pc:sldMk cId="4006494056" sldId="323"/>
        </pc:sldMkLst>
      </pc:sldChg>
      <pc:sldChg chg="del">
        <pc:chgData name="Lisa Page (2404674)" userId="52a94f33-4c63-4820-9358-f3b3c3e01f26" providerId="ADAL" clId="{253CF238-1C66-57A3-93C6-1702A8580582}" dt="2026-01-11T20:36:54.298" v="227" actId="2696"/>
        <pc:sldMkLst>
          <pc:docMk/>
          <pc:sldMk cId="2596043330" sldId="32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B94C39-A689-CB4E-9101-6FB4AF508F54}" type="datetimeFigureOut">
              <a:rPr lang="en-US" smtClean="0"/>
              <a:t>1/11/2026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1C2725-4E97-384B-998A-03925C2C60D7}" type="slidenum">
              <a:rPr lang="en-US" smtClean="0"/>
              <a:t>‹#›</a:t>
            </a:fld>
            <a:endParaRPr lang="en-US"/>
          </a:p>
        </p:txBody>
      </p:sp>
    </p:spTree>
    <p:extLst>
      <p:ext uri="{BB962C8B-B14F-4D97-AF65-F5344CB8AC3E}">
        <p14:creationId xmlns:p14="http://schemas.microsoft.com/office/powerpoint/2010/main" val="2427509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en.wikipedia.org/wiki/Saigon_Execution#cite_note-2" TargetMode="External"/><Relationship Id="rId13" Type="http://schemas.openxmlformats.org/officeDocument/2006/relationships/hyperlink" Target="https://en.wikipedia.org/wiki/Pulitzer_Prize_for_Breaking_News_Photography" TargetMode="External"/><Relationship Id="rId18" Type="http://schemas.openxmlformats.org/officeDocument/2006/relationships/hyperlink" Target="https://en.wikipedia.org/wiki/Front_organization" TargetMode="External"/><Relationship Id="rId3" Type="http://schemas.openxmlformats.org/officeDocument/2006/relationships/hyperlink" Target="https://en.wikipedia.org/wiki/Tet_Offensive" TargetMode="External"/><Relationship Id="rId7" Type="http://schemas.openxmlformats.org/officeDocument/2006/relationships/hyperlink" Target="https://en.wikipedia.org/wiki/Viet_Cong" TargetMode="External"/><Relationship Id="rId12" Type="http://schemas.openxmlformats.org/officeDocument/2006/relationships/hyperlink" Target="https://en.wikipedia.org/wiki/Saigon_Execution#cite_note-FOOTNOTEBraestrup1983348-4" TargetMode="External"/><Relationship Id="rId17" Type="http://schemas.openxmlformats.org/officeDocument/2006/relationships/hyperlink" Target="https://en.wikipedia.org/wiki/Arms_trafficking" TargetMode="External"/><Relationship Id="rId2" Type="http://schemas.openxmlformats.org/officeDocument/2006/relationships/slide" Target="../slides/slide21.xml"/><Relationship Id="rId16" Type="http://schemas.openxmlformats.org/officeDocument/2006/relationships/hyperlink" Target="https://en.wikipedia.org/wiki/Saigon_Execution#cite_note-6" TargetMode="External"/><Relationship Id="rId1" Type="http://schemas.openxmlformats.org/officeDocument/2006/relationships/notesMaster" Target="../notesMasters/notesMaster1.xml"/><Relationship Id="rId6" Type="http://schemas.openxmlformats.org/officeDocument/2006/relationships/hyperlink" Target="https://en.wikipedia.org/wiki/Nguy%E1%BB%85n_Ng%E1%BB%8Dc_Loan" TargetMode="External"/><Relationship Id="rId11" Type="http://schemas.openxmlformats.org/officeDocument/2006/relationships/hyperlink" Target="https://en.wikipedia.org/wiki/Ho_Chi_Minh_City" TargetMode="External"/><Relationship Id="rId5" Type="http://schemas.openxmlformats.org/officeDocument/2006/relationships/hyperlink" Target="https://en.wikipedia.org/wiki/South_Vietnam" TargetMode="External"/><Relationship Id="rId15" Type="http://schemas.openxmlformats.org/officeDocument/2006/relationships/hyperlink" Target="https://en.wikipedia.org/wiki/World_Press_Photo_of_the_Year" TargetMode="External"/><Relationship Id="rId10" Type="http://schemas.openxmlformats.org/officeDocument/2006/relationships/hyperlink" Target="https://en.wikipedia.org/wiki/%E1%BA%A4n_Quang_Pagoda" TargetMode="External"/><Relationship Id="rId4" Type="http://schemas.openxmlformats.org/officeDocument/2006/relationships/hyperlink" Target="https://en.wikipedia.org/wiki/Vietnam_War" TargetMode="External"/><Relationship Id="rId9" Type="http://schemas.openxmlformats.org/officeDocument/2006/relationships/hyperlink" Target="https://en.wikipedia.org/wiki/Saigon_Execution#cite_note-3" TargetMode="External"/><Relationship Id="rId14" Type="http://schemas.openxmlformats.org/officeDocument/2006/relationships/hyperlink" Target="https://en.wikipedia.org/wiki/Saigon_Execution#cite_note-5"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GB" b="0" i="0" u="none" strike="noStrike">
              <a:solidFill>
                <a:srgbClr val="EEF0FF"/>
              </a:solidFill>
              <a:effectLst/>
              <a:latin typeface="Google Sans"/>
            </a:endParaRPr>
          </a:p>
        </p:txBody>
      </p:sp>
      <p:sp>
        <p:nvSpPr>
          <p:cNvPr id="4" name="Slide Number Placeholder 3"/>
          <p:cNvSpPr>
            <a:spLocks noGrp="1"/>
          </p:cNvSpPr>
          <p:nvPr>
            <p:ph type="sldNum" sz="quarter" idx="5"/>
          </p:nvPr>
        </p:nvSpPr>
        <p:spPr/>
        <p:txBody>
          <a:bodyPr/>
          <a:lstStyle/>
          <a:p>
            <a:fld id="{631C2725-4E97-384B-998A-03925C2C60D7}" type="slidenum">
              <a:rPr lang="en-US" smtClean="0"/>
              <a:t>2</a:t>
            </a:fld>
            <a:endParaRPr lang="en-US"/>
          </a:p>
        </p:txBody>
      </p:sp>
    </p:spTree>
    <p:extLst>
      <p:ext uri="{BB962C8B-B14F-4D97-AF65-F5344CB8AC3E}">
        <p14:creationId xmlns:p14="http://schemas.microsoft.com/office/powerpoint/2010/main" val="3520105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1200" b="0" i="0" u="none" strike="noStrike" kern="1200">
                <a:solidFill>
                  <a:schemeClr val="tx1"/>
                </a:solidFill>
                <a:effectLst/>
                <a:latin typeface="+mn-lt"/>
                <a:ea typeface="+mn-ea"/>
                <a:cs typeface="+mn-cs"/>
              </a:rPr>
              <a:t>taken during the </a:t>
            </a:r>
            <a:r>
              <a:rPr lang="en-GB" sz="1200" b="0" i="0" u="none" strike="noStrike" kern="1200">
                <a:solidFill>
                  <a:schemeClr val="tx1"/>
                </a:solidFill>
                <a:effectLst/>
                <a:latin typeface="+mn-lt"/>
                <a:ea typeface="+mn-ea"/>
                <a:cs typeface="+mn-cs"/>
                <a:hlinkClick r:id="rId3" tooltip="Tet Offensive"/>
              </a:rPr>
              <a:t>Tet Offensive</a:t>
            </a:r>
            <a:r>
              <a:rPr lang="en-GB" sz="1200" b="0" i="0" u="none" strike="noStrike" kern="1200">
                <a:solidFill>
                  <a:schemeClr val="tx1"/>
                </a:solidFill>
                <a:effectLst/>
                <a:latin typeface="+mn-lt"/>
                <a:ea typeface="+mn-ea"/>
                <a:cs typeface="+mn-cs"/>
              </a:rPr>
              <a:t> of the </a:t>
            </a:r>
            <a:r>
              <a:rPr lang="en-GB" sz="1200" b="0" i="0" u="none" strike="noStrike" kern="1200">
                <a:solidFill>
                  <a:schemeClr val="tx1"/>
                </a:solidFill>
                <a:effectLst/>
                <a:latin typeface="+mn-lt"/>
                <a:ea typeface="+mn-ea"/>
                <a:cs typeface="+mn-cs"/>
                <a:hlinkClick r:id="rId4" tooltip="Vietnam War"/>
              </a:rPr>
              <a:t>Vietnam War</a:t>
            </a:r>
            <a:r>
              <a:rPr lang="en-GB" sz="1200" b="0" i="0" u="none" strike="noStrike" kern="1200">
                <a:solidFill>
                  <a:schemeClr val="tx1"/>
                </a:solidFill>
                <a:effectLst/>
                <a:latin typeface="+mn-lt"/>
                <a:ea typeface="+mn-ea"/>
                <a:cs typeface="+mn-cs"/>
              </a:rPr>
              <a:t>. It depicts </a:t>
            </a:r>
            <a:r>
              <a:rPr lang="en-GB" sz="1200" b="0" i="0" u="none" strike="noStrike" kern="1200">
                <a:solidFill>
                  <a:schemeClr val="tx1"/>
                </a:solidFill>
                <a:effectLst/>
                <a:latin typeface="+mn-lt"/>
                <a:ea typeface="+mn-ea"/>
                <a:cs typeface="+mn-cs"/>
                <a:hlinkClick r:id="rId5" tooltip="South Vietnam"/>
              </a:rPr>
              <a:t>South Vietnamese</a:t>
            </a:r>
            <a:r>
              <a:rPr lang="en-GB" sz="1200" b="0" i="0" u="none" strike="noStrike" kern="1200">
                <a:solidFill>
                  <a:schemeClr val="tx1"/>
                </a:solidFill>
                <a:effectLst/>
                <a:latin typeface="+mn-lt"/>
                <a:ea typeface="+mn-ea"/>
                <a:cs typeface="+mn-cs"/>
              </a:rPr>
              <a:t> police chief </a:t>
            </a:r>
            <a:r>
              <a:rPr lang="en-GB" sz="1200" b="0" i="0" u="none" strike="noStrike" kern="1200">
                <a:solidFill>
                  <a:schemeClr val="tx1"/>
                </a:solidFill>
                <a:effectLst/>
                <a:latin typeface="+mn-lt"/>
                <a:ea typeface="+mn-ea"/>
                <a:cs typeface="+mn-cs"/>
                <a:hlinkClick r:id="rId6" tooltip="Nguyễn Ngọc Loan"/>
              </a:rPr>
              <a:t>Nguyễn Ngọc Loan</a:t>
            </a:r>
            <a:r>
              <a:rPr lang="en-GB" sz="1200" b="0" i="0" u="none" strike="noStrike" kern="1200">
                <a:solidFill>
                  <a:schemeClr val="tx1"/>
                </a:solidFill>
                <a:effectLst/>
                <a:latin typeface="+mn-lt"/>
                <a:ea typeface="+mn-ea"/>
                <a:cs typeface="+mn-cs"/>
              </a:rPr>
              <a:t> shooting </a:t>
            </a:r>
            <a:r>
              <a:rPr lang="en-GB" sz="1200" b="0" i="0" u="none" strike="noStrike" kern="1200">
                <a:solidFill>
                  <a:schemeClr val="tx1"/>
                </a:solidFill>
                <a:effectLst/>
                <a:latin typeface="+mn-lt"/>
                <a:ea typeface="+mn-ea"/>
                <a:cs typeface="+mn-cs"/>
                <a:hlinkClick r:id="rId7" tooltip="Viet Cong"/>
              </a:rPr>
              <a:t>Viet </a:t>
            </a:r>
            <a:r>
              <a:rPr lang="en-GB" sz="1200" b="0" i="0" u="none" strike="noStrike" kern="1200" err="1">
                <a:solidFill>
                  <a:schemeClr val="tx1"/>
                </a:solidFill>
                <a:effectLst/>
                <a:latin typeface="+mn-lt"/>
                <a:ea typeface="+mn-ea"/>
                <a:cs typeface="+mn-cs"/>
                <a:hlinkClick r:id="rId7" tooltip="Viet Cong"/>
              </a:rPr>
              <a:t>Cong</a:t>
            </a:r>
            <a:r>
              <a:rPr lang="en-GB" sz="1200" b="0" i="0" u="none" strike="noStrike" kern="1200" err="1">
                <a:solidFill>
                  <a:schemeClr val="tx1"/>
                </a:solidFill>
                <a:effectLst/>
                <a:latin typeface="+mn-lt"/>
                <a:ea typeface="+mn-ea"/>
                <a:cs typeface="+mn-cs"/>
              </a:rPr>
              <a:t>captain</a:t>
            </a:r>
            <a:r>
              <a:rPr lang="en-GB" sz="1200" b="0" i="0" u="none" strike="noStrike" kern="1200">
                <a:solidFill>
                  <a:schemeClr val="tx1"/>
                </a:solidFill>
                <a:effectLst/>
                <a:latin typeface="+mn-lt"/>
                <a:ea typeface="+mn-ea"/>
                <a:cs typeface="+mn-cs"/>
              </a:rPr>
              <a:t> </a:t>
            </a:r>
            <a:r>
              <a:rPr lang="en-GB" sz="1200" b="1" i="0" u="none" strike="noStrike" kern="1200">
                <a:solidFill>
                  <a:schemeClr val="tx1"/>
                </a:solidFill>
                <a:effectLst/>
                <a:latin typeface="+mn-lt"/>
                <a:ea typeface="+mn-ea"/>
                <a:cs typeface="+mn-cs"/>
              </a:rPr>
              <a:t>Nguyễn Văn Lém</a:t>
            </a:r>
            <a:r>
              <a:rPr lang="en-GB" sz="1200" b="0" i="0" u="none" strike="noStrike" kern="1200" baseline="30000">
                <a:solidFill>
                  <a:schemeClr val="tx1"/>
                </a:solidFill>
                <a:effectLst/>
                <a:latin typeface="+mn-lt"/>
                <a:ea typeface="+mn-ea"/>
                <a:cs typeface="+mn-cs"/>
                <a:hlinkClick r:id="rId8"/>
              </a:rPr>
              <a:t>[a]</a:t>
            </a:r>
            <a:r>
              <a:rPr lang="en-GB" sz="1200" b="0" i="0" u="none" strike="noStrike" kern="1200" baseline="30000">
                <a:solidFill>
                  <a:schemeClr val="tx1"/>
                </a:solidFill>
                <a:effectLst/>
                <a:latin typeface="+mn-lt"/>
                <a:ea typeface="+mn-ea"/>
                <a:cs typeface="+mn-cs"/>
                <a:hlinkClick r:id="rId9"/>
              </a:rPr>
              <a:t>[b]</a:t>
            </a:r>
            <a:r>
              <a:rPr lang="en-GB" sz="1200" b="0" i="0" u="none" strike="noStrike" kern="1200">
                <a:solidFill>
                  <a:schemeClr val="tx1"/>
                </a:solidFill>
                <a:effectLst/>
                <a:latin typeface="+mn-lt"/>
                <a:ea typeface="+mn-ea"/>
                <a:cs typeface="+mn-cs"/>
              </a:rPr>
              <a:t>near the </a:t>
            </a:r>
            <a:r>
              <a:rPr lang="en-GB" sz="1200" b="0" i="0" u="none" strike="noStrike" kern="1200">
                <a:solidFill>
                  <a:schemeClr val="tx1"/>
                </a:solidFill>
                <a:effectLst/>
                <a:latin typeface="+mn-lt"/>
                <a:ea typeface="+mn-ea"/>
                <a:cs typeface="+mn-cs"/>
                <a:hlinkClick r:id="rId10" tooltip="Ấn Quang Pagoda"/>
              </a:rPr>
              <a:t>Ấn Quang Pagoda</a:t>
            </a:r>
            <a:r>
              <a:rPr lang="en-GB" sz="1200" b="0" i="0" u="none" strike="noStrike" kern="1200">
                <a:solidFill>
                  <a:schemeClr val="tx1"/>
                </a:solidFill>
                <a:effectLst/>
                <a:latin typeface="+mn-lt"/>
                <a:ea typeface="+mn-ea"/>
                <a:cs typeface="+mn-cs"/>
              </a:rPr>
              <a:t> in </a:t>
            </a:r>
            <a:r>
              <a:rPr lang="en-GB" sz="1200" b="0" i="0" u="none" strike="noStrike" kern="1200">
                <a:solidFill>
                  <a:schemeClr val="tx1"/>
                </a:solidFill>
                <a:effectLst/>
                <a:latin typeface="+mn-lt"/>
                <a:ea typeface="+mn-ea"/>
                <a:cs typeface="+mn-cs"/>
                <a:hlinkClick r:id="rId11" tooltip="Ho Chi Minh City"/>
              </a:rPr>
              <a:t>Saigon</a:t>
            </a:r>
            <a:r>
              <a:rPr lang="en-GB" sz="1200" b="0" i="0" u="none" strike="noStrike" kern="1200">
                <a:solidFill>
                  <a:schemeClr val="tx1"/>
                </a:solidFill>
                <a:effectLst/>
                <a:latin typeface="+mn-lt"/>
                <a:ea typeface="+mn-ea"/>
                <a:cs typeface="+mn-cs"/>
              </a:rPr>
              <a:t>. The photograph was published extensively by American news media the next day,</a:t>
            </a:r>
            <a:r>
              <a:rPr lang="en-GB" sz="1200" b="0" i="0" u="none" strike="noStrike" kern="1200" baseline="30000">
                <a:solidFill>
                  <a:schemeClr val="tx1"/>
                </a:solidFill>
                <a:effectLst/>
                <a:latin typeface="+mn-lt"/>
                <a:ea typeface="+mn-ea"/>
                <a:cs typeface="+mn-cs"/>
                <a:hlinkClick r:id="rId12"/>
              </a:rPr>
              <a:t>[2]</a:t>
            </a:r>
            <a:r>
              <a:rPr lang="en-GB" sz="1200" b="0" i="0" u="none" strike="noStrike" kern="1200">
                <a:solidFill>
                  <a:schemeClr val="tx1"/>
                </a:solidFill>
                <a:effectLst/>
                <a:latin typeface="+mn-lt"/>
                <a:ea typeface="+mn-ea"/>
                <a:cs typeface="+mn-cs"/>
              </a:rPr>
              <a:t> and would later win Adams the 1969 </a:t>
            </a:r>
            <a:r>
              <a:rPr lang="en-GB" sz="1200" b="0" i="0" u="none" strike="noStrike" kern="1200">
                <a:solidFill>
                  <a:schemeClr val="tx1"/>
                </a:solidFill>
                <a:effectLst/>
                <a:latin typeface="+mn-lt"/>
                <a:ea typeface="+mn-ea"/>
                <a:cs typeface="+mn-cs"/>
                <a:hlinkClick r:id="rId13" tooltip="Pulitzer Prize for Breaking News Photography"/>
              </a:rPr>
              <a:t>Pulitzer Prize for Spot News Photography</a:t>
            </a:r>
            <a:r>
              <a:rPr lang="en-GB" sz="1200" b="0" i="0" u="none" strike="noStrike" kern="1200" baseline="30000">
                <a:solidFill>
                  <a:schemeClr val="tx1"/>
                </a:solidFill>
                <a:effectLst/>
                <a:latin typeface="+mn-lt"/>
                <a:ea typeface="+mn-ea"/>
                <a:cs typeface="+mn-cs"/>
                <a:hlinkClick r:id="rId14"/>
              </a:rPr>
              <a:t>[3]</a:t>
            </a:r>
            <a:r>
              <a:rPr lang="en-GB" sz="1200" b="0" i="0" u="none" strike="noStrike" kern="1200">
                <a:solidFill>
                  <a:schemeClr val="tx1"/>
                </a:solidFill>
                <a:effectLst/>
                <a:latin typeface="+mn-lt"/>
                <a:ea typeface="+mn-ea"/>
                <a:cs typeface="+mn-cs"/>
              </a:rPr>
              <a:t> and the 1968 </a:t>
            </a:r>
            <a:r>
              <a:rPr lang="en-GB" sz="1200" b="0" i="0" u="none" strike="noStrike" kern="1200">
                <a:solidFill>
                  <a:schemeClr val="tx1"/>
                </a:solidFill>
                <a:effectLst/>
                <a:latin typeface="+mn-lt"/>
                <a:ea typeface="+mn-ea"/>
                <a:cs typeface="+mn-cs"/>
                <a:hlinkClick r:id="rId15" tooltip="World Press Photo of the Year"/>
              </a:rPr>
              <a:t>World Press Photo of the Year</a:t>
            </a:r>
            <a:r>
              <a:rPr lang="en-GB" sz="1200" b="0" i="0" u="none" strike="noStrike" kern="1200">
                <a:solidFill>
                  <a:schemeClr val="tx1"/>
                </a:solidFill>
                <a:effectLst/>
                <a:latin typeface="+mn-lt"/>
                <a:ea typeface="+mn-ea"/>
                <a:cs typeface="+mn-cs"/>
              </a:rPr>
              <a:t>.</a:t>
            </a:r>
            <a:r>
              <a:rPr lang="en-GB" sz="1200" b="0" i="0" u="none" strike="noStrike" kern="1200" baseline="30000">
                <a:solidFill>
                  <a:schemeClr val="tx1"/>
                </a:solidFill>
                <a:effectLst/>
                <a:latin typeface="+mn-lt"/>
                <a:ea typeface="+mn-ea"/>
                <a:cs typeface="+mn-cs"/>
                <a:hlinkClick r:id="rId16"/>
              </a:rPr>
              <a:t>[4]</a:t>
            </a:r>
            <a:endParaRPr lang="en-GB" sz="1200" b="0" i="0" u="none" strike="noStrike" kern="1200" baseline="30000">
              <a:solidFill>
                <a:schemeClr val="tx1"/>
              </a:solidFill>
              <a:effectLst/>
              <a:latin typeface="+mn-lt"/>
              <a:ea typeface="+mn-ea"/>
              <a:cs typeface="+mn-cs"/>
            </a:endParaRPr>
          </a:p>
          <a:p>
            <a:r>
              <a:rPr lang="en-GB" sz="1200" b="0" i="0" u="none" strike="noStrike" kern="1200">
                <a:solidFill>
                  <a:schemeClr val="tx1"/>
                </a:solidFill>
                <a:effectLst/>
                <a:latin typeface="+mn-lt"/>
                <a:ea typeface="+mn-ea"/>
                <a:cs typeface="+mn-cs"/>
              </a:rPr>
              <a:t>undercover </a:t>
            </a:r>
            <a:r>
              <a:rPr lang="en-GB" sz="1200" b="0" i="0" u="none" strike="noStrike" kern="1200">
                <a:solidFill>
                  <a:schemeClr val="tx1"/>
                </a:solidFill>
                <a:effectLst/>
                <a:latin typeface="+mn-lt"/>
                <a:ea typeface="+mn-ea"/>
                <a:cs typeface="+mn-cs"/>
                <a:hlinkClick r:id="rId17" tooltip="Arms trafficking"/>
              </a:rPr>
              <a:t>arms traffickers</a:t>
            </a:r>
            <a:r>
              <a:rPr lang="en-GB" sz="1200" b="0" i="0" u="none" strike="noStrike" kern="1200">
                <a:solidFill>
                  <a:schemeClr val="tx1"/>
                </a:solidFill>
                <a:effectLst/>
                <a:latin typeface="+mn-lt"/>
                <a:ea typeface="+mn-ea"/>
                <a:cs typeface="+mn-cs"/>
              </a:rPr>
              <a:t> in </a:t>
            </a:r>
            <a:r>
              <a:rPr lang="en-GB" sz="1200" b="0" i="0" u="none" strike="noStrike" kern="1200">
                <a:solidFill>
                  <a:schemeClr val="tx1"/>
                </a:solidFill>
                <a:effectLst/>
                <a:latin typeface="+mn-lt"/>
                <a:ea typeface="+mn-ea"/>
                <a:cs typeface="+mn-cs"/>
                <a:hlinkClick r:id="rId11" tooltip="Ho Chi Minh City"/>
              </a:rPr>
              <a:t>Saigon</a:t>
            </a:r>
            <a:r>
              <a:rPr lang="en-GB" sz="1200" b="0" i="0" u="none" strike="noStrike" kern="1200">
                <a:solidFill>
                  <a:schemeClr val="tx1"/>
                </a:solidFill>
                <a:effectLst/>
                <a:latin typeface="+mn-lt"/>
                <a:ea typeface="+mn-ea"/>
                <a:cs typeface="+mn-cs"/>
              </a:rPr>
              <a:t>, trading tires as a </a:t>
            </a:r>
            <a:r>
              <a:rPr lang="en-GB" sz="1200" b="0" i="0" u="none" strike="noStrike" kern="1200">
                <a:solidFill>
                  <a:schemeClr val="tx1"/>
                </a:solidFill>
                <a:effectLst/>
                <a:latin typeface="+mn-lt"/>
                <a:ea typeface="+mn-ea"/>
                <a:cs typeface="+mn-cs"/>
                <a:hlinkClick r:id="rId18" tooltip="Front organization"/>
              </a:rPr>
              <a:t>front business</a:t>
            </a:r>
            <a:endParaRPr lang="en-GB"/>
          </a:p>
        </p:txBody>
      </p:sp>
      <p:sp>
        <p:nvSpPr>
          <p:cNvPr id="4" name="Slide Number Placeholder 3"/>
          <p:cNvSpPr>
            <a:spLocks noGrp="1"/>
          </p:cNvSpPr>
          <p:nvPr>
            <p:ph type="sldNum" sz="quarter" idx="5"/>
          </p:nvPr>
        </p:nvSpPr>
        <p:spPr/>
        <p:txBody>
          <a:bodyPr/>
          <a:lstStyle/>
          <a:p>
            <a:fld id="{631C2725-4E97-384B-998A-03925C2C60D7}" type="slidenum">
              <a:rPr lang="en-US" smtClean="0"/>
              <a:t>21</a:t>
            </a:fld>
            <a:endParaRPr lang="en-US"/>
          </a:p>
        </p:txBody>
      </p:sp>
    </p:spTree>
    <p:extLst>
      <p:ext uri="{BB962C8B-B14F-4D97-AF65-F5344CB8AC3E}">
        <p14:creationId xmlns:p14="http://schemas.microsoft.com/office/powerpoint/2010/main" val="482498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1C2725-4E97-384B-998A-03925C2C60D7}" type="slidenum">
              <a:rPr lang="en-US" smtClean="0"/>
              <a:t>23</a:t>
            </a:fld>
            <a:endParaRPr lang="en-US"/>
          </a:p>
        </p:txBody>
      </p:sp>
    </p:spTree>
    <p:extLst>
      <p:ext uri="{BB962C8B-B14F-4D97-AF65-F5344CB8AC3E}">
        <p14:creationId xmlns:p14="http://schemas.microsoft.com/office/powerpoint/2010/main" val="920555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1C2725-4E97-384B-998A-03925C2C60D7}" type="slidenum">
              <a:rPr lang="en-US" smtClean="0"/>
              <a:t>43</a:t>
            </a:fld>
            <a:endParaRPr lang="en-US"/>
          </a:p>
        </p:txBody>
      </p:sp>
    </p:spTree>
    <p:extLst>
      <p:ext uri="{BB962C8B-B14F-4D97-AF65-F5344CB8AC3E}">
        <p14:creationId xmlns:p14="http://schemas.microsoft.com/office/powerpoint/2010/main" val="1238335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1C2725-4E97-384B-998A-03925C2C60D7}" type="slidenum">
              <a:rPr lang="en-US" smtClean="0"/>
              <a:t>47</a:t>
            </a:fld>
            <a:endParaRPr lang="en-US"/>
          </a:p>
        </p:txBody>
      </p:sp>
    </p:spTree>
    <p:extLst>
      <p:ext uri="{BB962C8B-B14F-4D97-AF65-F5344CB8AC3E}">
        <p14:creationId xmlns:p14="http://schemas.microsoft.com/office/powerpoint/2010/main" val="1763929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1C2725-4E97-384B-998A-03925C2C60D7}" type="slidenum">
              <a:rPr lang="en-US" smtClean="0"/>
              <a:t>52</a:t>
            </a:fld>
            <a:endParaRPr lang="en-US"/>
          </a:p>
        </p:txBody>
      </p:sp>
    </p:spTree>
    <p:extLst>
      <p:ext uri="{BB962C8B-B14F-4D97-AF65-F5344CB8AC3E}">
        <p14:creationId xmlns:p14="http://schemas.microsoft.com/office/powerpoint/2010/main" val="1256501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1FF0B-C21F-AEF2-1CDB-E81F22ADF0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AFE6DD-CEC6-A9D4-1536-3CED9DE356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C1E9D0A-FF21-11EF-9F4C-5FB3088B332F}"/>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5" name="Footer Placeholder 4">
            <a:extLst>
              <a:ext uri="{FF2B5EF4-FFF2-40B4-BE49-F238E27FC236}">
                <a16:creationId xmlns:a16="http://schemas.microsoft.com/office/drawing/2014/main" id="{4A6177FD-1625-768D-4550-3B849842E7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FD554C-1333-CEC6-45BB-CC60F18768D0}"/>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626416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8DBDD-B939-5CBE-3355-F032B9E2CB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CF755C-4C14-D67C-CC50-B404D36F42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EF0037-842A-D4AC-673F-C47E350263D0}"/>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5" name="Footer Placeholder 4">
            <a:extLst>
              <a:ext uri="{FF2B5EF4-FFF2-40B4-BE49-F238E27FC236}">
                <a16:creationId xmlns:a16="http://schemas.microsoft.com/office/drawing/2014/main" id="{34E41BDD-8E1B-E69D-3C69-61E2F65448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A4BDD-1AE1-C7BD-DB4A-703866D974FC}"/>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464878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56AA9-D2D3-24BB-0E3A-22A88E20EF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FD87CD-7C90-D9D0-C476-D25F6A2CABA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BAE895-28AE-9C41-E92C-04A5105873E5}"/>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5" name="Footer Placeholder 4">
            <a:extLst>
              <a:ext uri="{FF2B5EF4-FFF2-40B4-BE49-F238E27FC236}">
                <a16:creationId xmlns:a16="http://schemas.microsoft.com/office/drawing/2014/main" id="{79B343A8-0768-70E8-B6AD-84C489465E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377C2D-F1D4-813F-784A-EE9BFB9045E6}"/>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908345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BB0B8-4DB7-268C-00B0-1503066872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80A1DC-00AD-50F1-4B93-02503F940D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E2BD16-E8BB-4F0C-D74E-237A845B4F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76C7DE-99BB-7E70-313C-A3EA6D0BDF82}"/>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6" name="Footer Placeholder 5">
            <a:extLst>
              <a:ext uri="{FF2B5EF4-FFF2-40B4-BE49-F238E27FC236}">
                <a16:creationId xmlns:a16="http://schemas.microsoft.com/office/drawing/2014/main" id="{16E470B8-2740-2F6B-D76C-E653E86EA1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839E37-0AC2-9D38-371D-9744E0C38742}"/>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15562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61353-ACFB-9A67-6AA3-7A727DA9FA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39352A-6AE6-F453-91A0-F5603597F7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3F3A3F-771B-76A3-17DA-61D7A058A1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18D0DB-4921-9590-E752-8C7910DECF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4D95AE-6870-412E-07C6-2605E27694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79D0E2-392B-9C8A-9DC0-503601FC3F14}"/>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8" name="Footer Placeholder 7">
            <a:extLst>
              <a:ext uri="{FF2B5EF4-FFF2-40B4-BE49-F238E27FC236}">
                <a16:creationId xmlns:a16="http://schemas.microsoft.com/office/drawing/2014/main" id="{2FBBE4F1-0DE2-DFAD-85BD-93A1733071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50ED23-46DB-1DC4-5C56-49448F80F18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868428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A242F-8736-05A7-C582-46C1173485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6880547-EF1C-3D3A-1293-EB49252E859D}"/>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4" name="Footer Placeholder 3">
            <a:extLst>
              <a:ext uri="{FF2B5EF4-FFF2-40B4-BE49-F238E27FC236}">
                <a16:creationId xmlns:a16="http://schemas.microsoft.com/office/drawing/2014/main" id="{6B453591-5741-5EA8-27D3-8CA4FAAEEA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D5F7FF-28AE-A5E2-9712-D5877E8A3D9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644167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A7AC25-D9FB-11B2-B027-CF594B636463}"/>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3" name="Footer Placeholder 2">
            <a:extLst>
              <a:ext uri="{FF2B5EF4-FFF2-40B4-BE49-F238E27FC236}">
                <a16:creationId xmlns:a16="http://schemas.microsoft.com/office/drawing/2014/main" id="{C7EBF134-734D-AB91-FA82-DC8577E911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67B54A-8437-91F4-EC31-9BD970FBB68A}"/>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4181692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96B27-C1A3-E139-EF08-E5D7C1D94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B66777-390C-F66C-4E11-103C5FF963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7F53033-0253-1038-0F0C-C883A9FD1D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E3F746-6F34-F8E3-3EB9-E0852C615804}"/>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6" name="Footer Placeholder 5">
            <a:extLst>
              <a:ext uri="{FF2B5EF4-FFF2-40B4-BE49-F238E27FC236}">
                <a16:creationId xmlns:a16="http://schemas.microsoft.com/office/drawing/2014/main" id="{B3F94288-1BD0-1659-1EA0-774B066AF5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A7132C-5CE3-0852-2A41-9C8337503127}"/>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602755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4803B-8935-C9D4-F4C1-C0FFD5DEC4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CFDA01-0328-82D9-0B4F-467DFFC780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834BE9-0AB0-886C-558C-0011AAEDE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D29D8E-3523-14D2-65A4-6C2522E2357B}"/>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6" name="Footer Placeholder 5">
            <a:extLst>
              <a:ext uri="{FF2B5EF4-FFF2-40B4-BE49-F238E27FC236}">
                <a16:creationId xmlns:a16="http://schemas.microsoft.com/office/drawing/2014/main" id="{060D7C0A-FE15-2578-8D31-CE4ACCFE2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284D49-BA0A-1957-6385-15D3AEEA82D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403947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9AC7F-59EA-F426-21CB-26C2B0E2A0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AF26AF-ABBB-C586-9239-F6EB3605BB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08837B-AE23-E783-2E14-EA0B0E061657}"/>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5" name="Footer Placeholder 4">
            <a:extLst>
              <a:ext uri="{FF2B5EF4-FFF2-40B4-BE49-F238E27FC236}">
                <a16:creationId xmlns:a16="http://schemas.microsoft.com/office/drawing/2014/main" id="{C99CD25F-5AC2-DE78-2EEC-FAF8323843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F1D428-B8C1-EBAC-295D-8FAB882817A4}"/>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56537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14AB8-B4E0-AEAC-06D2-CBF103DAF4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DCE2CD-D0CC-5F78-F2FD-E1A22AB08F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673856-0807-0747-8B69-A368D1007AF3}"/>
              </a:ext>
            </a:extLst>
          </p:cNvPr>
          <p:cNvSpPr>
            <a:spLocks noGrp="1"/>
          </p:cNvSpPr>
          <p:nvPr>
            <p:ph type="dt" sz="half" idx="10"/>
          </p:nvPr>
        </p:nvSpPr>
        <p:spPr/>
        <p:txBody>
          <a:bodyPr/>
          <a:lstStyle/>
          <a:p>
            <a:fld id="{E54227C2-EBEF-410F-809B-7EA2E212FC6D}" type="datetimeFigureOut">
              <a:rPr lang="en-GB" smtClean="0"/>
              <a:t>11/01/2026</a:t>
            </a:fld>
            <a:endParaRPr lang="en-GB"/>
          </a:p>
        </p:txBody>
      </p:sp>
      <p:sp>
        <p:nvSpPr>
          <p:cNvPr id="5" name="Footer Placeholder 4">
            <a:extLst>
              <a:ext uri="{FF2B5EF4-FFF2-40B4-BE49-F238E27FC236}">
                <a16:creationId xmlns:a16="http://schemas.microsoft.com/office/drawing/2014/main" id="{7DE22D5D-0048-E4FE-65C1-494C661D84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D3FFFE-DAE5-AFC2-52C6-33F54F1EBA4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638559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2BB6E5-5BE5-431F-14EF-D789260085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C8D82A-AC9B-03C6-E4A4-DBEA26F09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E4AD5E-4DF9-47B2-499B-3891DEE532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54227C2-EBEF-410F-809B-7EA2E212FC6D}" type="datetimeFigureOut">
              <a:rPr lang="en-GB" smtClean="0"/>
              <a:t>11/01/2026</a:t>
            </a:fld>
            <a:endParaRPr lang="en-GB"/>
          </a:p>
        </p:txBody>
      </p:sp>
      <p:sp>
        <p:nvSpPr>
          <p:cNvPr id="5" name="Footer Placeholder 4">
            <a:extLst>
              <a:ext uri="{FF2B5EF4-FFF2-40B4-BE49-F238E27FC236}">
                <a16:creationId xmlns:a16="http://schemas.microsoft.com/office/drawing/2014/main" id="{6D7DD5E0-948E-7DBD-CB42-FE72D4123F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A33456-7442-2062-7FA9-CD475F420B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D415E9C-570A-41BC-AD93-93684533893A}" type="slidenum">
              <a:rPr lang="en-GB" smtClean="0"/>
              <a:t>‹#›</a:t>
            </a:fld>
            <a:endParaRPr lang="en-GB"/>
          </a:p>
        </p:txBody>
      </p:sp>
    </p:spTree>
    <p:extLst>
      <p:ext uri="{BB962C8B-B14F-4D97-AF65-F5344CB8AC3E}">
        <p14:creationId xmlns:p14="http://schemas.microsoft.com/office/powerpoint/2010/main" val="2687482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moma.org/collection/works/50989"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app.milanote.com/1SWL9G1wbmWCeC/composition?p=C5Y6Z6RlGpt"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lensculture.com/articles/shunta-kimura-living-in-the-transition"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hyperlink" Target="https://www.lensculture.com/articles/alastair-philip-wiper-unintended-beauty"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eur01.safelinks.protection.outlook.com/?url=https%3A%2F%2Fwww.independent.co.uk%2Fnews%2Fworld%2Famericas%2Fsecret-state-trevor-paglen-documents-the-hidden-world-of-governmental-surveillance-from-drone-bases-to-black-sites-9536376.html&amp;data=05%7C02%7C2404674%40student.uwtsd.ac.uk%7C1c04981bd70141c8648b08de12378940%7C4e0f11f9046e45059cb8db2152311e21%7C0%7C0%7C638968226901908380%7CUnknown%7CTWFpbGZsb3d8eyJFbXB0eU1hcGkiOnRydWUsIlYiOiIwLjAuMDAwMCIsIlAiOiJXaW4zMiIsIkFOIjoiTWFpbCIsIldUIjoyfQ%3D%3D%7C0%7C%7C%7C&amp;sdata=1hYsIgg4Fs5JITENeb%2F78B7XAY0nzhgEIR431KBYMlQ%3D&amp;reserved=0" TargetMode="External"/><Relationship Id="rId2" Type="http://schemas.openxmlformats.org/officeDocument/2006/relationships/hyperlink" Target="https://eur01.safelinks.protection.outlook.com/?url=https%3A%2F%2Fpaglen.studio%2F2020%2F04%2F22%2Flimit-telephotography%2F&amp;data=05%7C02%7C2404674%40student.uwtsd.ac.uk%7C1c04981bd70141c8648b08de12378940%7C4e0f11f9046e45059cb8db2152311e21%7C0%7C0%7C638968226901887429%7CUnknown%7CTWFpbGZsb3d8eyJFbXB0eU1hcGkiOnRydWUsIlYiOiIwLjAuMDAwMCIsIlAiOiJXaW4zMiIsIkFOIjoiTWFpbCIsIldUIjoyfQ%3D%3D%7C0%7C%7C%7C&amp;sdata=qwGCwMQHMZ6O5gMPHWuLo9C4qAGwKYm1ZvDoI2ghRjo%3D&amp;reserved=0" TargetMode="Externa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huckmag.com/article/in-photos-ghanas-toxic-e-waste-industry" TargetMode="External"/><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antony-cairns.co.uk/bio?" TargetMode="External"/><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53.jpeg"/></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4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20.jpeg"/><Relationship Id="rId4" Type="http://schemas.openxmlformats.org/officeDocument/2006/relationships/image" Target="../media/image25.jpeg"/></Relationships>
</file>

<file path=ppt/slides/_rels/slide4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4HRS IN PHOTO — ERIK KESSELS">
            <a:extLst>
              <a:ext uri="{FF2B5EF4-FFF2-40B4-BE49-F238E27FC236}">
                <a16:creationId xmlns:a16="http://schemas.microsoft.com/office/drawing/2014/main" id="{954AF100-7AAC-B489-50C6-26ED981CA9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944" b="5944"/>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407426"/>
            <a:ext cx="10515086" cy="1018309"/>
          </a:xfrm>
          <a:solidFill>
            <a:srgbClr val="FFA1CB"/>
          </a:solidFill>
        </p:spPr>
        <p:txBody>
          <a:bodyPr lIns="72000" tIns="144000" rIns="72000" bIns="72000" anchor="ctr">
            <a:normAutofit fontScale="90000"/>
          </a:bodyPr>
          <a:lstStyle/>
          <a:p>
            <a:r>
              <a:rPr lang="en-GB">
                <a:solidFill>
                  <a:schemeClr val="tx1">
                    <a:lumMod val="65000"/>
                    <a:lumOff val="35000"/>
                  </a:schemeClr>
                </a:solidFill>
                <a:latin typeface="Futura" pitchFamily="50" charset="0"/>
              </a:rPr>
              <a:t>IMAGE ANALYSIS 1 - CONTENT</a:t>
            </a:r>
          </a:p>
        </p:txBody>
      </p:sp>
    </p:spTree>
    <p:extLst>
      <p:ext uri="{BB962C8B-B14F-4D97-AF65-F5344CB8AC3E}">
        <p14:creationId xmlns:p14="http://schemas.microsoft.com/office/powerpoint/2010/main" val="1234169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01752" y="0"/>
            <a:ext cx="4802671" cy="1325563"/>
          </a:xfrm>
        </p:spPr>
        <p:txBody>
          <a:bodyPr>
            <a:normAutofit/>
          </a:bodyPr>
          <a:lstStyle/>
          <a:p>
            <a:r>
              <a:rPr lang="en-GB" sz="4000" b="1">
                <a:solidFill>
                  <a:schemeClr val="bg1">
                    <a:lumMod val="75000"/>
                  </a:schemeClr>
                </a:solidFill>
                <a:latin typeface="Futura" pitchFamily="50" charset="0"/>
              </a:rPr>
              <a:t>Visual Studies 1</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638634" y="1016006"/>
            <a:ext cx="5501640" cy="5457945"/>
          </a:xfrm>
          <a:custGeom>
            <a:avLst/>
            <a:gdLst>
              <a:gd name="connsiteX0" fmla="*/ 0 w 5501640"/>
              <a:gd name="connsiteY0" fmla="*/ 0 h 5457945"/>
              <a:gd name="connsiteX1" fmla="*/ 577672 w 5501640"/>
              <a:gd name="connsiteY1" fmla="*/ 0 h 5457945"/>
              <a:gd name="connsiteX2" fmla="*/ 1265377 w 5501640"/>
              <a:gd name="connsiteY2" fmla="*/ 0 h 5457945"/>
              <a:gd name="connsiteX3" fmla="*/ 2063115 w 5501640"/>
              <a:gd name="connsiteY3" fmla="*/ 0 h 5457945"/>
              <a:gd name="connsiteX4" fmla="*/ 2640787 w 5501640"/>
              <a:gd name="connsiteY4" fmla="*/ 0 h 5457945"/>
              <a:gd name="connsiteX5" fmla="*/ 3383509 w 5501640"/>
              <a:gd name="connsiteY5" fmla="*/ 0 h 5457945"/>
              <a:gd name="connsiteX6" fmla="*/ 3961181 w 5501640"/>
              <a:gd name="connsiteY6" fmla="*/ 0 h 5457945"/>
              <a:gd name="connsiteX7" fmla="*/ 4648886 w 5501640"/>
              <a:gd name="connsiteY7" fmla="*/ 0 h 5457945"/>
              <a:gd name="connsiteX8" fmla="*/ 5501640 w 5501640"/>
              <a:gd name="connsiteY8" fmla="*/ 0 h 5457945"/>
              <a:gd name="connsiteX9" fmla="*/ 5501640 w 5501640"/>
              <a:gd name="connsiteY9" fmla="*/ 518505 h 5457945"/>
              <a:gd name="connsiteX10" fmla="*/ 5501640 w 5501640"/>
              <a:gd name="connsiteY10" fmla="*/ 1309907 h 5457945"/>
              <a:gd name="connsiteX11" fmla="*/ 5501640 w 5501640"/>
              <a:gd name="connsiteY11" fmla="*/ 1992150 h 5457945"/>
              <a:gd name="connsiteX12" fmla="*/ 5501640 w 5501640"/>
              <a:gd name="connsiteY12" fmla="*/ 2783552 h 5457945"/>
              <a:gd name="connsiteX13" fmla="*/ 5501640 w 5501640"/>
              <a:gd name="connsiteY13" fmla="*/ 3520375 h 5457945"/>
              <a:gd name="connsiteX14" fmla="*/ 5501640 w 5501640"/>
              <a:gd name="connsiteY14" fmla="*/ 4148038 h 5457945"/>
              <a:gd name="connsiteX15" fmla="*/ 5501640 w 5501640"/>
              <a:gd name="connsiteY15" fmla="*/ 5457945 h 5457945"/>
              <a:gd name="connsiteX16" fmla="*/ 4923968 w 5501640"/>
              <a:gd name="connsiteY16" fmla="*/ 5457945 h 5457945"/>
              <a:gd name="connsiteX17" fmla="*/ 4236263 w 5501640"/>
              <a:gd name="connsiteY17" fmla="*/ 5457945 h 5457945"/>
              <a:gd name="connsiteX18" fmla="*/ 3438525 w 5501640"/>
              <a:gd name="connsiteY18" fmla="*/ 5457945 h 5457945"/>
              <a:gd name="connsiteX19" fmla="*/ 2640787 w 5501640"/>
              <a:gd name="connsiteY19" fmla="*/ 5457945 h 5457945"/>
              <a:gd name="connsiteX20" fmla="*/ 1898066 w 5501640"/>
              <a:gd name="connsiteY20" fmla="*/ 5457945 h 5457945"/>
              <a:gd name="connsiteX21" fmla="*/ 1155344 w 5501640"/>
              <a:gd name="connsiteY21" fmla="*/ 5457945 h 5457945"/>
              <a:gd name="connsiteX22" fmla="*/ 0 w 5501640"/>
              <a:gd name="connsiteY22" fmla="*/ 5457945 h 5457945"/>
              <a:gd name="connsiteX23" fmla="*/ 0 w 5501640"/>
              <a:gd name="connsiteY23" fmla="*/ 4884861 h 5457945"/>
              <a:gd name="connsiteX24" fmla="*/ 0 w 5501640"/>
              <a:gd name="connsiteY24" fmla="*/ 4202618 h 5457945"/>
              <a:gd name="connsiteX25" fmla="*/ 0 w 5501640"/>
              <a:gd name="connsiteY25" fmla="*/ 3520375 h 5457945"/>
              <a:gd name="connsiteX26" fmla="*/ 0 w 5501640"/>
              <a:gd name="connsiteY26" fmla="*/ 3001870 h 5457945"/>
              <a:gd name="connsiteX27" fmla="*/ 0 w 5501640"/>
              <a:gd name="connsiteY27" fmla="*/ 2265047 h 5457945"/>
              <a:gd name="connsiteX28" fmla="*/ 0 w 5501640"/>
              <a:gd name="connsiteY28" fmla="*/ 1746542 h 5457945"/>
              <a:gd name="connsiteX29" fmla="*/ 0 w 5501640"/>
              <a:gd name="connsiteY29" fmla="*/ 1064299 h 5457945"/>
              <a:gd name="connsiteX30" fmla="*/ 0 w 5501640"/>
              <a:gd name="connsiteY30" fmla="*/ 0 h 545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501640" h="5457945"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495253" y="127230"/>
                  <a:pt x="5523413" y="289083"/>
                  <a:pt x="5501640" y="518505"/>
                </a:cubicBezTo>
                <a:cubicBezTo>
                  <a:pt x="5479867" y="747927"/>
                  <a:pt x="5470130" y="934418"/>
                  <a:pt x="5501640" y="1309907"/>
                </a:cubicBezTo>
                <a:cubicBezTo>
                  <a:pt x="5533150" y="1685396"/>
                  <a:pt x="5535737" y="1755668"/>
                  <a:pt x="5501640" y="1992150"/>
                </a:cubicBezTo>
                <a:cubicBezTo>
                  <a:pt x="5467543" y="2228632"/>
                  <a:pt x="5512944" y="2608634"/>
                  <a:pt x="5501640" y="2783552"/>
                </a:cubicBezTo>
                <a:cubicBezTo>
                  <a:pt x="5490336" y="2958470"/>
                  <a:pt x="5499881" y="3354085"/>
                  <a:pt x="5501640" y="3520375"/>
                </a:cubicBezTo>
                <a:cubicBezTo>
                  <a:pt x="5503399" y="3686665"/>
                  <a:pt x="5482101" y="4005263"/>
                  <a:pt x="5501640" y="4148038"/>
                </a:cubicBezTo>
                <a:cubicBezTo>
                  <a:pt x="5521179" y="4290813"/>
                  <a:pt x="5447546" y="4833401"/>
                  <a:pt x="5501640" y="5457945"/>
                </a:cubicBezTo>
                <a:cubicBezTo>
                  <a:pt x="5278622" y="5482849"/>
                  <a:pt x="5175143" y="5455359"/>
                  <a:pt x="4923968" y="5457945"/>
                </a:cubicBezTo>
                <a:cubicBezTo>
                  <a:pt x="4672793" y="5460531"/>
                  <a:pt x="4391334" y="5436937"/>
                  <a:pt x="4236263" y="5457945"/>
                </a:cubicBezTo>
                <a:cubicBezTo>
                  <a:pt x="4081193" y="5478953"/>
                  <a:pt x="3603231" y="5445291"/>
                  <a:pt x="3438525" y="5457945"/>
                </a:cubicBezTo>
                <a:cubicBezTo>
                  <a:pt x="3273819" y="5470599"/>
                  <a:pt x="2911685" y="5437423"/>
                  <a:pt x="2640787" y="5457945"/>
                </a:cubicBezTo>
                <a:cubicBezTo>
                  <a:pt x="2369889" y="5478467"/>
                  <a:pt x="2086077" y="5491758"/>
                  <a:pt x="1898066" y="5457945"/>
                </a:cubicBezTo>
                <a:cubicBezTo>
                  <a:pt x="1710055" y="5424132"/>
                  <a:pt x="1442598" y="5447455"/>
                  <a:pt x="1155344" y="5457945"/>
                </a:cubicBezTo>
                <a:cubicBezTo>
                  <a:pt x="868090" y="5468435"/>
                  <a:pt x="440071" y="5404233"/>
                  <a:pt x="0" y="5457945"/>
                </a:cubicBezTo>
                <a:cubicBezTo>
                  <a:pt x="14330" y="5180922"/>
                  <a:pt x="12450" y="5146907"/>
                  <a:pt x="0" y="4884861"/>
                </a:cubicBezTo>
                <a:cubicBezTo>
                  <a:pt x="-12450" y="4622815"/>
                  <a:pt x="12" y="4343709"/>
                  <a:pt x="0" y="4202618"/>
                </a:cubicBezTo>
                <a:cubicBezTo>
                  <a:pt x="-12" y="4061527"/>
                  <a:pt x="-28910" y="3803531"/>
                  <a:pt x="0" y="3520375"/>
                </a:cubicBezTo>
                <a:cubicBezTo>
                  <a:pt x="28910" y="3237219"/>
                  <a:pt x="3664" y="3237698"/>
                  <a:pt x="0" y="3001870"/>
                </a:cubicBezTo>
                <a:cubicBezTo>
                  <a:pt x="-3664" y="2766042"/>
                  <a:pt x="-21872" y="2549684"/>
                  <a:pt x="0" y="2265047"/>
                </a:cubicBezTo>
                <a:cubicBezTo>
                  <a:pt x="21872" y="1980410"/>
                  <a:pt x="-1242" y="1975109"/>
                  <a:pt x="0" y="1746542"/>
                </a:cubicBezTo>
                <a:cubicBezTo>
                  <a:pt x="1242" y="1517976"/>
                  <a:pt x="-16250" y="1219041"/>
                  <a:pt x="0" y="1064299"/>
                </a:cubicBezTo>
                <a:cubicBezTo>
                  <a:pt x="16250" y="909557"/>
                  <a:pt x="-31284" y="494658"/>
                  <a:pt x="0" y="0"/>
                </a:cubicBezTo>
                <a:close/>
              </a:path>
              <a:path w="5501640" h="5457945"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18498" y="388161"/>
                  <a:pt x="5480465" y="475078"/>
                  <a:pt x="5501640" y="791402"/>
                </a:cubicBezTo>
                <a:cubicBezTo>
                  <a:pt x="5522815" y="1107726"/>
                  <a:pt x="5495746" y="1145049"/>
                  <a:pt x="5501640" y="1364486"/>
                </a:cubicBezTo>
                <a:cubicBezTo>
                  <a:pt x="5507534" y="1583923"/>
                  <a:pt x="5535417" y="1852873"/>
                  <a:pt x="5501640" y="2046729"/>
                </a:cubicBezTo>
                <a:cubicBezTo>
                  <a:pt x="5467863" y="2240585"/>
                  <a:pt x="5502609" y="2507290"/>
                  <a:pt x="5501640" y="2783552"/>
                </a:cubicBezTo>
                <a:cubicBezTo>
                  <a:pt x="5500671" y="3059814"/>
                  <a:pt x="5494802" y="3125393"/>
                  <a:pt x="5501640" y="3302057"/>
                </a:cubicBezTo>
                <a:cubicBezTo>
                  <a:pt x="5508478" y="3478722"/>
                  <a:pt x="5489366" y="3667216"/>
                  <a:pt x="5501640" y="3984300"/>
                </a:cubicBezTo>
                <a:cubicBezTo>
                  <a:pt x="5513914" y="4301384"/>
                  <a:pt x="5498597" y="4473058"/>
                  <a:pt x="5501640" y="4666543"/>
                </a:cubicBezTo>
                <a:cubicBezTo>
                  <a:pt x="5504683" y="4860028"/>
                  <a:pt x="5506585" y="5067841"/>
                  <a:pt x="5501640" y="5457945"/>
                </a:cubicBezTo>
                <a:cubicBezTo>
                  <a:pt x="5144697" y="5470346"/>
                  <a:pt x="4952730" y="5465733"/>
                  <a:pt x="4758919" y="5457945"/>
                </a:cubicBezTo>
                <a:cubicBezTo>
                  <a:pt x="4565108" y="5450157"/>
                  <a:pt x="4384335" y="5439677"/>
                  <a:pt x="4071214" y="5457945"/>
                </a:cubicBezTo>
                <a:cubicBezTo>
                  <a:pt x="3758094" y="5476213"/>
                  <a:pt x="3734394" y="5478004"/>
                  <a:pt x="3548558" y="5457945"/>
                </a:cubicBezTo>
                <a:cubicBezTo>
                  <a:pt x="3362722" y="5437886"/>
                  <a:pt x="3227128" y="5450373"/>
                  <a:pt x="2970886" y="5457945"/>
                </a:cubicBezTo>
                <a:cubicBezTo>
                  <a:pt x="2714644" y="5465517"/>
                  <a:pt x="2571183" y="5423272"/>
                  <a:pt x="2173148" y="5457945"/>
                </a:cubicBezTo>
                <a:cubicBezTo>
                  <a:pt x="1775113" y="5492618"/>
                  <a:pt x="1652986" y="5462637"/>
                  <a:pt x="1485443" y="5457945"/>
                </a:cubicBezTo>
                <a:cubicBezTo>
                  <a:pt x="1317900" y="5453253"/>
                  <a:pt x="1069443" y="5482765"/>
                  <a:pt x="907771" y="5457945"/>
                </a:cubicBezTo>
                <a:cubicBezTo>
                  <a:pt x="746099" y="5433125"/>
                  <a:pt x="297367" y="5430082"/>
                  <a:pt x="0" y="5457945"/>
                </a:cubicBezTo>
                <a:cubicBezTo>
                  <a:pt x="1889" y="5314840"/>
                  <a:pt x="7928" y="5102516"/>
                  <a:pt x="0" y="4939440"/>
                </a:cubicBezTo>
                <a:cubicBezTo>
                  <a:pt x="-7928" y="4776364"/>
                  <a:pt x="15403" y="4584471"/>
                  <a:pt x="0" y="4420935"/>
                </a:cubicBezTo>
                <a:cubicBezTo>
                  <a:pt x="-15403" y="4257399"/>
                  <a:pt x="4217" y="4004095"/>
                  <a:pt x="0" y="3684113"/>
                </a:cubicBezTo>
                <a:cubicBezTo>
                  <a:pt x="-4217" y="3364131"/>
                  <a:pt x="15057" y="3281998"/>
                  <a:pt x="0" y="3111029"/>
                </a:cubicBezTo>
                <a:cubicBezTo>
                  <a:pt x="-15057" y="2940060"/>
                  <a:pt x="25525" y="2616908"/>
                  <a:pt x="0" y="2319627"/>
                </a:cubicBezTo>
                <a:cubicBezTo>
                  <a:pt x="-25525" y="2022346"/>
                  <a:pt x="-14882" y="1954351"/>
                  <a:pt x="0" y="1691963"/>
                </a:cubicBezTo>
                <a:cubicBezTo>
                  <a:pt x="14882" y="1429575"/>
                  <a:pt x="17723" y="1427534"/>
                  <a:pt x="0" y="1173458"/>
                </a:cubicBezTo>
                <a:cubicBezTo>
                  <a:pt x="-17723" y="919383"/>
                  <a:pt x="-51573" y="475002"/>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lnSpcReduction="10000"/>
          </a:bodyPr>
          <a:lstStyle/>
          <a:p>
            <a:pPr marL="0" indent="0" algn="just">
              <a:buNone/>
            </a:pPr>
            <a:r>
              <a:rPr lang="en-GB" sz="1100" b="1" i="1">
                <a:solidFill>
                  <a:schemeClr val="bg1"/>
                </a:solidFill>
              </a:rPr>
              <a:t>Visual Studies</a:t>
            </a:r>
          </a:p>
          <a:p>
            <a:pPr marL="0" indent="0" algn="just">
              <a:buNone/>
            </a:pPr>
            <a:r>
              <a:rPr lang="en-GB" sz="1100">
                <a:solidFill>
                  <a:schemeClr val="bg1"/>
                </a:solidFill>
              </a:rPr>
              <a:t>Visual Studies is the analysis of how meaning is constructed in a photograph, which is found by deconstructing its visual content as well as the context in which it was created. By dissecting a photograph as well as the context behind it, we can understand how it was perceived at the time of its creation and consider how it is interpreted today. Additionally, Visual Studies explores how artists and exhibition curators create narratives and dialogues between artworks to create a cohesive portrayal of historical moments, political climates, art movements or any other themes that offer the viewers a thought-provoking experience.</a:t>
            </a:r>
          </a:p>
          <a:p>
            <a:pPr marL="0" indent="0" algn="just">
              <a:buNone/>
            </a:pPr>
            <a:r>
              <a:rPr lang="en-GB" sz="1100">
                <a:solidFill>
                  <a:schemeClr val="bg1"/>
                </a:solidFill>
              </a:rPr>
              <a:t>I look forward to learning the context and history behind artworks, and how the state of the world at the time impacted the creation and reception of the work. I also look forward to understanding the importance of these photographs, and what it is that makes them so significant. Understanding this will hopefully elevate my photography by my ability to capture people in a more profound and meaningful way.</a:t>
            </a:r>
          </a:p>
          <a:p>
            <a:pPr marL="0" indent="0" algn="just">
              <a:buNone/>
            </a:pPr>
            <a:r>
              <a:rPr lang="en-GB" sz="1100" b="1" i="1">
                <a:solidFill>
                  <a:schemeClr val="bg1"/>
                </a:solidFill>
              </a:rPr>
              <a:t>Migrant Mother</a:t>
            </a:r>
          </a:p>
          <a:p>
            <a:pPr marL="0" indent="0" algn="just">
              <a:buNone/>
            </a:pPr>
            <a:r>
              <a:rPr lang="en-GB" sz="1100">
                <a:solidFill>
                  <a:schemeClr val="bg1"/>
                </a:solidFill>
              </a:rPr>
              <a:t>The content, composition and context all amplify this photograph’s meaning. These elements of Visual Studies construct the effect a photograph has on the viewer. For example, the context behind this image enhances its emotional impact;</a:t>
            </a:r>
            <a:endParaRPr lang="en-GB" sz="1100" b="1" u="sng">
              <a:solidFill>
                <a:schemeClr val="bg1"/>
              </a:solidFill>
            </a:endParaRPr>
          </a:p>
          <a:p>
            <a:pPr marL="0" indent="0" algn="just">
              <a:buNone/>
            </a:pPr>
            <a:r>
              <a:rPr lang="en-GB" sz="1100">
                <a:solidFill>
                  <a:schemeClr val="bg1"/>
                </a:solidFill>
              </a:rPr>
              <a:t>Migrant Mother by Dorothea Lange, photographed in the March of 1936 during the Great Depression, in Nipomo, California. Three figures are present in this black and white portrait, with one of them being the focal point – Florence Owens Thompson. She seems unconcerned about Dorothea Lange taking a photograph of her but appears thoughtful - she stares out beyond the frame of the image. On either side of her are two children. Their faces are obscured as their heads are turned away and hide behind Thompson. The title of the photograph tells us that these are her children. While they cower behind her, wearing large, tarnished shirts with holes in them, that engulf their bodies, the mother pensively scowls, the lines on her forehead visible. Despite the wrinkles across her forehead, some going across and some pointing down towards her brow, and the ones on the outside of either eye, she does not look old. She looks exhausted from starving due to the failure of the pea crops and from caring for two young children in such a difficult time. Her clothes too, look worn, with the sleeve of her right arm ripped at the elbow. Her right arm rests on her leg as it holds up her face lightly, her fingers brushing the skin beside her mouth. Her mouth has a slight grimace, her thoughts and emotions very much present in the photograph. The whole family's hair is tousled, and the mother's skin is sun damaged, reflecting  her difficult  situation. </a:t>
            </a:r>
          </a:p>
        </p:txBody>
      </p:sp>
      <p:sp>
        <p:nvSpPr>
          <p:cNvPr id="7" name="TextBox 6">
            <a:extLst>
              <a:ext uri="{FF2B5EF4-FFF2-40B4-BE49-F238E27FC236}">
                <a16:creationId xmlns:a16="http://schemas.microsoft.com/office/drawing/2014/main" id="{EB31FC05-0AB3-736C-17E4-439A6BA74CC6}"/>
              </a:ext>
            </a:extLst>
          </p:cNvPr>
          <p:cNvSpPr txBox="1"/>
          <p:nvPr/>
        </p:nvSpPr>
        <p:spPr>
          <a:xfrm>
            <a:off x="9165026" y="0"/>
            <a:ext cx="3277131" cy="261610"/>
          </a:xfrm>
          <a:prstGeom prst="rect">
            <a:avLst/>
          </a:prstGeom>
          <a:noFill/>
        </p:spPr>
        <p:txBody>
          <a:bodyPr wrap="square">
            <a:spAutoFit/>
          </a:bodyPr>
          <a:lstStyle/>
          <a:p>
            <a:r>
              <a:rPr lang="en-US" sz="1100">
                <a:solidFill>
                  <a:schemeClr val="bg1">
                    <a:lumMod val="75000"/>
                  </a:schemeClr>
                </a:solidFill>
                <a:hlinkClick r:id="rId3">
                  <a:extLst>
                    <a:ext uri="{A12FA001-AC4F-418D-AE19-62706E023703}">
                      <ahyp:hlinkClr xmlns:ahyp="http://schemas.microsoft.com/office/drawing/2018/hyperlinkcolor" val="tx"/>
                    </a:ext>
                  </a:extLst>
                </a:hlinkClick>
              </a:rPr>
              <a:t>https://www.moma.org/collection/works/50989</a:t>
            </a:r>
            <a:endParaRPr lang="en-US" sz="1100">
              <a:solidFill>
                <a:schemeClr val="bg1">
                  <a:lumMod val="75000"/>
                </a:schemeClr>
              </a:solidFill>
            </a:endParaRPr>
          </a:p>
        </p:txBody>
      </p:sp>
      <p:grpSp>
        <p:nvGrpSpPr>
          <p:cNvPr id="9" name="Group 8">
            <a:extLst>
              <a:ext uri="{FF2B5EF4-FFF2-40B4-BE49-F238E27FC236}">
                <a16:creationId xmlns:a16="http://schemas.microsoft.com/office/drawing/2014/main" id="{007AEE30-5BC6-3B8F-E6D8-551FCC305DBE}"/>
              </a:ext>
            </a:extLst>
          </p:cNvPr>
          <p:cNvGrpSpPr/>
          <p:nvPr/>
        </p:nvGrpSpPr>
        <p:grpSpPr>
          <a:xfrm>
            <a:off x="7087579" y="1183744"/>
            <a:ext cx="3854175" cy="5255029"/>
            <a:chOff x="7087579" y="1183744"/>
            <a:chExt cx="3854175" cy="5255029"/>
          </a:xfrm>
        </p:grpSpPr>
        <p:sp>
          <p:nvSpPr>
            <p:cNvPr id="8" name="TextBox 7">
              <a:extLst>
                <a:ext uri="{FF2B5EF4-FFF2-40B4-BE49-F238E27FC236}">
                  <a16:creationId xmlns:a16="http://schemas.microsoft.com/office/drawing/2014/main" id="{31A94CF1-3890-6CAE-4A30-0337B0D9D167}"/>
                </a:ext>
              </a:extLst>
            </p:cNvPr>
            <p:cNvSpPr txBox="1"/>
            <p:nvPr/>
          </p:nvSpPr>
          <p:spPr>
            <a:xfrm>
              <a:off x="7087579" y="6177163"/>
              <a:ext cx="3716013" cy="261610"/>
            </a:xfrm>
            <a:prstGeom prst="rect">
              <a:avLst/>
            </a:prstGeom>
            <a:noFill/>
          </p:spPr>
          <p:txBody>
            <a:bodyPr wrap="square">
              <a:spAutoFit/>
            </a:bodyPr>
            <a:lstStyle/>
            <a:p>
              <a:r>
                <a:rPr lang="en-GB" sz="1100" i="1">
                  <a:solidFill>
                    <a:schemeClr val="bg1">
                      <a:lumMod val="75000"/>
                    </a:schemeClr>
                  </a:solidFill>
                </a:rPr>
                <a:t>Migrant Mother,</a:t>
              </a:r>
              <a:r>
                <a:rPr lang="en-GB" sz="1100">
                  <a:solidFill>
                    <a:schemeClr val="bg1">
                      <a:lumMod val="75000"/>
                    </a:schemeClr>
                  </a:solidFill>
                </a:rPr>
                <a:t> 1936. Dorothea Lange</a:t>
              </a:r>
              <a:endParaRPr lang="en-US" sz="1100">
                <a:solidFill>
                  <a:schemeClr val="bg1">
                    <a:lumMod val="75000"/>
                  </a:schemeClr>
                </a:solidFill>
              </a:endParaRPr>
            </a:p>
          </p:txBody>
        </p:sp>
        <p:pic>
          <p:nvPicPr>
            <p:cNvPr id="5" name="Picture 4" descr="A person holding her face with her hands&#10;&#10;AI-generated content may be incorrect.">
              <a:extLst>
                <a:ext uri="{FF2B5EF4-FFF2-40B4-BE49-F238E27FC236}">
                  <a16:creationId xmlns:a16="http://schemas.microsoft.com/office/drawing/2014/main" id="{87DFD20F-600C-7F62-FCC8-42506B65799D}"/>
                </a:ext>
              </a:extLst>
            </p:cNvPr>
            <p:cNvPicPr>
              <a:picLocks noChangeAspect="1"/>
            </p:cNvPicPr>
            <p:nvPr/>
          </p:nvPicPr>
          <p:blipFill>
            <a:blip r:embed="rId4">
              <a:extLst>
                <a:ext uri="{28A0092B-C50C-407E-A947-70E740481C1C}">
                  <a14:useLocalDpi xmlns:a14="http://schemas.microsoft.com/office/drawing/2010/main" val="0"/>
                </a:ext>
              </a:extLst>
            </a:blip>
            <a:srcRect l="2613" t="1837" r="2535" b="2757"/>
            <a:stretch>
              <a:fillRect/>
            </a:stretch>
          </p:blipFill>
          <p:spPr>
            <a:xfrm>
              <a:off x="7087579" y="1183744"/>
              <a:ext cx="3854175" cy="4993419"/>
            </a:xfrm>
            <a:prstGeom prst="rect">
              <a:avLst/>
            </a:prstGeom>
          </p:spPr>
        </p:pic>
      </p:grpSp>
    </p:spTree>
    <p:extLst>
      <p:ext uri="{BB962C8B-B14F-4D97-AF65-F5344CB8AC3E}">
        <p14:creationId xmlns:p14="http://schemas.microsoft.com/office/powerpoint/2010/main" val="1508888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40790" y="0"/>
            <a:ext cx="11621663" cy="1325563"/>
          </a:xfrm>
        </p:spPr>
        <p:txBody>
          <a:bodyPr>
            <a:normAutofit/>
          </a:bodyPr>
          <a:lstStyle/>
          <a:p>
            <a:r>
              <a:rPr lang="en-GB" sz="2700" b="1" i="1">
                <a:solidFill>
                  <a:schemeClr val="bg1">
                    <a:lumMod val="75000"/>
                  </a:schemeClr>
                </a:solidFill>
                <a:latin typeface="Futura" pitchFamily="50" charset="0"/>
              </a:rPr>
              <a:t>Garden Of Earthly Delights. </a:t>
            </a:r>
            <a:r>
              <a:rPr lang="en-GB" sz="2700" b="1">
                <a:solidFill>
                  <a:schemeClr val="bg1">
                    <a:lumMod val="75000"/>
                  </a:schemeClr>
                </a:solidFill>
                <a:latin typeface="Futura" pitchFamily="50" charset="0"/>
              </a:rPr>
              <a:t>Hieronymus Bosch. 1503 - 1515.</a:t>
            </a:r>
          </a:p>
        </p:txBody>
      </p:sp>
      <p:pic>
        <p:nvPicPr>
          <p:cNvPr id="4" name="Picture 3">
            <a:extLst>
              <a:ext uri="{FF2B5EF4-FFF2-40B4-BE49-F238E27FC236}">
                <a16:creationId xmlns:a16="http://schemas.microsoft.com/office/drawing/2014/main" id="{12B160C5-3C52-6EBF-A94A-E06F421C45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9303" y="1110795"/>
            <a:ext cx="4895114" cy="5268359"/>
          </a:xfrm>
          <a:prstGeom prst="rect">
            <a:avLst/>
          </a:prstGeom>
        </p:spPr>
      </p:pic>
      <p:grpSp>
        <p:nvGrpSpPr>
          <p:cNvPr id="5" name="Group 4">
            <a:extLst>
              <a:ext uri="{FF2B5EF4-FFF2-40B4-BE49-F238E27FC236}">
                <a16:creationId xmlns:a16="http://schemas.microsoft.com/office/drawing/2014/main" id="{AA46B504-CB68-D143-6F1C-6FBB3CE41008}"/>
              </a:ext>
            </a:extLst>
          </p:cNvPr>
          <p:cNvGrpSpPr/>
          <p:nvPr/>
        </p:nvGrpSpPr>
        <p:grpSpPr>
          <a:xfrm>
            <a:off x="418539" y="1957177"/>
            <a:ext cx="5801710" cy="3355052"/>
            <a:chOff x="418539" y="1957177"/>
            <a:chExt cx="5801710" cy="3355052"/>
          </a:xfrm>
        </p:grpSpPr>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697583" y="2135044"/>
              <a:ext cx="3479229" cy="39618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i="1">
                  <a:solidFill>
                    <a:schemeClr val="bg1"/>
                  </a:solidFill>
                </a:rPr>
                <a:t>Menti “word cloud” from the session.</a:t>
              </a:r>
            </a:p>
          </p:txBody>
        </p:sp>
        <p:pic>
          <p:nvPicPr>
            <p:cNvPr id="3" name="Picture 2">
              <a:extLst>
                <a:ext uri="{FF2B5EF4-FFF2-40B4-BE49-F238E27FC236}">
                  <a16:creationId xmlns:a16="http://schemas.microsoft.com/office/drawing/2014/main" id="{09986D30-BDF2-0A4C-FF1F-B74CA8AAEC78}"/>
                </a:ext>
              </a:extLst>
            </p:cNvPr>
            <p:cNvPicPr>
              <a:picLocks noChangeAspect="1"/>
            </p:cNvPicPr>
            <p:nvPr/>
          </p:nvPicPr>
          <p:blipFill>
            <a:blip r:embed="rId3">
              <a:biLevel thresh="75000"/>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t="2224"/>
            <a:stretch>
              <a:fillRect/>
            </a:stretch>
          </p:blipFill>
          <p:spPr>
            <a:xfrm>
              <a:off x="697583" y="2511918"/>
              <a:ext cx="5243622" cy="2501234"/>
            </a:xfrm>
            <a:prstGeom prst="rect">
              <a:avLst/>
            </a:prstGeom>
          </p:spPr>
        </p:pic>
        <p:sp>
          <p:nvSpPr>
            <p:cNvPr id="6" name="Rectangle 5">
              <a:extLst>
                <a:ext uri="{FF2B5EF4-FFF2-40B4-BE49-F238E27FC236}">
                  <a16:creationId xmlns:a16="http://schemas.microsoft.com/office/drawing/2014/main" id="{630303C4-47F3-DAAB-57D3-622779CFFE5C}"/>
                </a:ext>
              </a:extLst>
            </p:cNvPr>
            <p:cNvSpPr/>
            <p:nvPr/>
          </p:nvSpPr>
          <p:spPr>
            <a:xfrm>
              <a:off x="418539" y="1957177"/>
              <a:ext cx="5801710" cy="3355052"/>
            </a:xfrm>
            <a:custGeom>
              <a:avLst/>
              <a:gdLst>
                <a:gd name="csX0" fmla="*/ 0 w 5801710"/>
                <a:gd name="csY0" fmla="*/ 0 h 3355052"/>
                <a:gd name="csX1" fmla="*/ 586617 w 5801710"/>
                <a:gd name="csY1" fmla="*/ 0 h 3355052"/>
                <a:gd name="csX2" fmla="*/ 1057200 w 5801710"/>
                <a:gd name="csY2" fmla="*/ 0 h 3355052"/>
                <a:gd name="csX3" fmla="*/ 1817869 w 5801710"/>
                <a:gd name="csY3" fmla="*/ 0 h 3355052"/>
                <a:gd name="csX4" fmla="*/ 2404486 w 5801710"/>
                <a:gd name="csY4" fmla="*/ 0 h 3355052"/>
                <a:gd name="csX5" fmla="*/ 2991104 w 5801710"/>
                <a:gd name="csY5" fmla="*/ 0 h 3355052"/>
                <a:gd name="csX6" fmla="*/ 3751772 w 5801710"/>
                <a:gd name="csY6" fmla="*/ 0 h 3355052"/>
                <a:gd name="csX7" fmla="*/ 4280373 w 5801710"/>
                <a:gd name="csY7" fmla="*/ 0 h 3355052"/>
                <a:gd name="csX8" fmla="*/ 5041041 w 5801710"/>
                <a:gd name="csY8" fmla="*/ 0 h 3355052"/>
                <a:gd name="csX9" fmla="*/ 5801710 w 5801710"/>
                <a:gd name="csY9" fmla="*/ 0 h 3355052"/>
                <a:gd name="csX10" fmla="*/ 5801710 w 5801710"/>
                <a:gd name="csY10" fmla="*/ 671010 h 3355052"/>
                <a:gd name="csX11" fmla="*/ 5801710 w 5801710"/>
                <a:gd name="csY11" fmla="*/ 1342021 h 3355052"/>
                <a:gd name="csX12" fmla="*/ 5801710 w 5801710"/>
                <a:gd name="csY12" fmla="*/ 2046582 h 3355052"/>
                <a:gd name="csX13" fmla="*/ 5801710 w 5801710"/>
                <a:gd name="csY13" fmla="*/ 2616941 h 3355052"/>
                <a:gd name="csX14" fmla="*/ 5801710 w 5801710"/>
                <a:gd name="csY14" fmla="*/ 3355052 h 3355052"/>
                <a:gd name="csX15" fmla="*/ 5157076 w 5801710"/>
                <a:gd name="csY15" fmla="*/ 3355052 h 3355052"/>
                <a:gd name="csX16" fmla="*/ 4512441 w 5801710"/>
                <a:gd name="csY16" fmla="*/ 3355052 h 3355052"/>
                <a:gd name="csX17" fmla="*/ 3751772 w 5801710"/>
                <a:gd name="csY17" fmla="*/ 3355052 h 3355052"/>
                <a:gd name="csX18" fmla="*/ 3107138 w 5801710"/>
                <a:gd name="csY18" fmla="*/ 3355052 h 3355052"/>
                <a:gd name="csX19" fmla="*/ 2636555 w 5801710"/>
                <a:gd name="csY19" fmla="*/ 3355052 h 3355052"/>
                <a:gd name="csX20" fmla="*/ 2107955 w 5801710"/>
                <a:gd name="csY20" fmla="*/ 3355052 h 3355052"/>
                <a:gd name="csX21" fmla="*/ 1347286 w 5801710"/>
                <a:gd name="csY21" fmla="*/ 3355052 h 3355052"/>
                <a:gd name="csX22" fmla="*/ 702652 w 5801710"/>
                <a:gd name="csY22" fmla="*/ 3355052 h 3355052"/>
                <a:gd name="csX23" fmla="*/ 0 w 5801710"/>
                <a:gd name="csY23" fmla="*/ 3355052 h 3355052"/>
                <a:gd name="csX24" fmla="*/ 0 w 5801710"/>
                <a:gd name="csY24" fmla="*/ 2684042 h 3355052"/>
                <a:gd name="csX25" fmla="*/ 0 w 5801710"/>
                <a:gd name="csY25" fmla="*/ 2113683 h 3355052"/>
                <a:gd name="csX26" fmla="*/ 0 w 5801710"/>
                <a:gd name="csY26" fmla="*/ 1543324 h 3355052"/>
                <a:gd name="csX27" fmla="*/ 0 w 5801710"/>
                <a:gd name="csY27" fmla="*/ 838763 h 3355052"/>
                <a:gd name="csX28" fmla="*/ 0 w 5801710"/>
                <a:gd name="csY28" fmla="*/ 0 h 33550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5801710" h="3355052" extrusionOk="0">
                  <a:moveTo>
                    <a:pt x="0" y="0"/>
                  </a:moveTo>
                  <a:cubicBezTo>
                    <a:pt x="124519" y="-21601"/>
                    <a:pt x="447131" y="24632"/>
                    <a:pt x="586617" y="0"/>
                  </a:cubicBezTo>
                  <a:cubicBezTo>
                    <a:pt x="726103" y="-24632"/>
                    <a:pt x="945447" y="3262"/>
                    <a:pt x="1057200" y="0"/>
                  </a:cubicBezTo>
                  <a:cubicBezTo>
                    <a:pt x="1168953" y="-3262"/>
                    <a:pt x="1604133" y="-19426"/>
                    <a:pt x="1817869" y="0"/>
                  </a:cubicBezTo>
                  <a:cubicBezTo>
                    <a:pt x="2031605" y="19426"/>
                    <a:pt x="2275561" y="-15947"/>
                    <a:pt x="2404486" y="0"/>
                  </a:cubicBezTo>
                  <a:cubicBezTo>
                    <a:pt x="2533411" y="15947"/>
                    <a:pt x="2826236" y="23523"/>
                    <a:pt x="2991104" y="0"/>
                  </a:cubicBezTo>
                  <a:cubicBezTo>
                    <a:pt x="3155972" y="-23523"/>
                    <a:pt x="3465615" y="10293"/>
                    <a:pt x="3751772" y="0"/>
                  </a:cubicBezTo>
                  <a:cubicBezTo>
                    <a:pt x="4037929" y="-10293"/>
                    <a:pt x="4115226" y="-14433"/>
                    <a:pt x="4280373" y="0"/>
                  </a:cubicBezTo>
                  <a:cubicBezTo>
                    <a:pt x="4445520" y="14433"/>
                    <a:pt x="4774888" y="-32534"/>
                    <a:pt x="5041041" y="0"/>
                  </a:cubicBezTo>
                  <a:cubicBezTo>
                    <a:pt x="5307194" y="32534"/>
                    <a:pt x="5612322" y="8121"/>
                    <a:pt x="5801710" y="0"/>
                  </a:cubicBezTo>
                  <a:cubicBezTo>
                    <a:pt x="5802227" y="165094"/>
                    <a:pt x="5825334" y="341604"/>
                    <a:pt x="5801710" y="671010"/>
                  </a:cubicBezTo>
                  <a:cubicBezTo>
                    <a:pt x="5778087" y="1000416"/>
                    <a:pt x="5811766" y="1152448"/>
                    <a:pt x="5801710" y="1342021"/>
                  </a:cubicBezTo>
                  <a:cubicBezTo>
                    <a:pt x="5791654" y="1531594"/>
                    <a:pt x="5822927" y="1796052"/>
                    <a:pt x="5801710" y="2046582"/>
                  </a:cubicBezTo>
                  <a:cubicBezTo>
                    <a:pt x="5780493" y="2297112"/>
                    <a:pt x="5828402" y="2430319"/>
                    <a:pt x="5801710" y="2616941"/>
                  </a:cubicBezTo>
                  <a:cubicBezTo>
                    <a:pt x="5775018" y="2803563"/>
                    <a:pt x="5814525" y="3102242"/>
                    <a:pt x="5801710" y="3355052"/>
                  </a:cubicBezTo>
                  <a:cubicBezTo>
                    <a:pt x="5482089" y="3323097"/>
                    <a:pt x="5299380" y="3365720"/>
                    <a:pt x="5157076" y="3355052"/>
                  </a:cubicBezTo>
                  <a:cubicBezTo>
                    <a:pt x="5014772" y="3344384"/>
                    <a:pt x="4828956" y="3346078"/>
                    <a:pt x="4512441" y="3355052"/>
                  </a:cubicBezTo>
                  <a:cubicBezTo>
                    <a:pt x="4195927" y="3364026"/>
                    <a:pt x="4114100" y="3384682"/>
                    <a:pt x="3751772" y="3355052"/>
                  </a:cubicBezTo>
                  <a:cubicBezTo>
                    <a:pt x="3389444" y="3325422"/>
                    <a:pt x="3292237" y="3359393"/>
                    <a:pt x="3107138" y="3355052"/>
                  </a:cubicBezTo>
                  <a:cubicBezTo>
                    <a:pt x="2922039" y="3350711"/>
                    <a:pt x="2857277" y="3333280"/>
                    <a:pt x="2636555" y="3355052"/>
                  </a:cubicBezTo>
                  <a:cubicBezTo>
                    <a:pt x="2415833" y="3376824"/>
                    <a:pt x="2366184" y="3376699"/>
                    <a:pt x="2107955" y="3355052"/>
                  </a:cubicBezTo>
                  <a:cubicBezTo>
                    <a:pt x="1849726" y="3333405"/>
                    <a:pt x="1707961" y="3360423"/>
                    <a:pt x="1347286" y="3355052"/>
                  </a:cubicBezTo>
                  <a:cubicBezTo>
                    <a:pt x="986611" y="3349681"/>
                    <a:pt x="996579" y="3373142"/>
                    <a:pt x="702652" y="3355052"/>
                  </a:cubicBezTo>
                  <a:cubicBezTo>
                    <a:pt x="408725" y="3336962"/>
                    <a:pt x="181592" y="3368096"/>
                    <a:pt x="0" y="3355052"/>
                  </a:cubicBezTo>
                  <a:cubicBezTo>
                    <a:pt x="25276" y="3193310"/>
                    <a:pt x="5873" y="2906647"/>
                    <a:pt x="0" y="2684042"/>
                  </a:cubicBezTo>
                  <a:cubicBezTo>
                    <a:pt x="-5873" y="2461437"/>
                    <a:pt x="25573" y="2314894"/>
                    <a:pt x="0" y="2113683"/>
                  </a:cubicBezTo>
                  <a:cubicBezTo>
                    <a:pt x="-25573" y="1912472"/>
                    <a:pt x="11563" y="1783441"/>
                    <a:pt x="0" y="1543324"/>
                  </a:cubicBezTo>
                  <a:cubicBezTo>
                    <a:pt x="-11563" y="1303207"/>
                    <a:pt x="-1369" y="1096617"/>
                    <a:pt x="0" y="838763"/>
                  </a:cubicBezTo>
                  <a:cubicBezTo>
                    <a:pt x="1369" y="580909"/>
                    <a:pt x="41665" y="235976"/>
                    <a:pt x="0" y="0"/>
                  </a:cubicBezTo>
                  <a:close/>
                </a:path>
              </a:pathLst>
            </a:custGeom>
            <a:noFill/>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34806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294696" y="265077"/>
            <a:ext cx="10515600" cy="929385"/>
          </a:xfrm>
        </p:spPr>
        <p:txBody>
          <a:bodyPr>
            <a:normAutofit/>
          </a:bodyPr>
          <a:lstStyle/>
          <a:p>
            <a:r>
              <a:rPr lang="en-GB" sz="4000" b="1" i="1">
                <a:solidFill>
                  <a:schemeClr val="bg1">
                    <a:lumMod val="75000"/>
                  </a:schemeClr>
                </a:solidFill>
                <a:latin typeface="Futura" pitchFamily="50" charset="0"/>
              </a:rPr>
              <a:t>Pinhole Selfie</a:t>
            </a:r>
            <a:r>
              <a:rPr lang="en-GB" sz="4000" b="1">
                <a:solidFill>
                  <a:schemeClr val="bg1">
                    <a:lumMod val="75000"/>
                  </a:schemeClr>
                </a:solidFill>
                <a:latin typeface="Futura" pitchFamily="50" charset="0"/>
              </a:rPr>
              <a:t>. Lisa Page. 2025.</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448057" y="1412183"/>
            <a:ext cx="5501640" cy="4275385"/>
          </a:xfrm>
          <a:custGeom>
            <a:avLst/>
            <a:gdLst>
              <a:gd name="csX0" fmla="*/ 0 w 5501640"/>
              <a:gd name="csY0" fmla="*/ 0 h 4275385"/>
              <a:gd name="csX1" fmla="*/ 522656 w 5501640"/>
              <a:gd name="csY1" fmla="*/ 0 h 4275385"/>
              <a:gd name="csX2" fmla="*/ 1265377 w 5501640"/>
              <a:gd name="csY2" fmla="*/ 0 h 4275385"/>
              <a:gd name="csX3" fmla="*/ 1898066 w 5501640"/>
              <a:gd name="csY3" fmla="*/ 0 h 4275385"/>
              <a:gd name="csX4" fmla="*/ 2585771 w 5501640"/>
              <a:gd name="csY4" fmla="*/ 0 h 4275385"/>
              <a:gd name="csX5" fmla="*/ 3383509 w 5501640"/>
              <a:gd name="csY5" fmla="*/ 0 h 4275385"/>
              <a:gd name="csX6" fmla="*/ 3961181 w 5501640"/>
              <a:gd name="csY6" fmla="*/ 0 h 4275385"/>
              <a:gd name="csX7" fmla="*/ 4703902 w 5501640"/>
              <a:gd name="csY7" fmla="*/ 0 h 4275385"/>
              <a:gd name="csX8" fmla="*/ 5501640 w 5501640"/>
              <a:gd name="csY8" fmla="*/ 0 h 4275385"/>
              <a:gd name="csX9" fmla="*/ 5501640 w 5501640"/>
              <a:gd name="csY9" fmla="*/ 610769 h 4275385"/>
              <a:gd name="csX10" fmla="*/ 5501640 w 5501640"/>
              <a:gd name="csY10" fmla="*/ 1221539 h 4275385"/>
              <a:gd name="csX11" fmla="*/ 5501640 w 5501640"/>
              <a:gd name="csY11" fmla="*/ 1746800 h 4275385"/>
              <a:gd name="csX12" fmla="*/ 5501640 w 5501640"/>
              <a:gd name="csY12" fmla="*/ 2443077 h 4275385"/>
              <a:gd name="csX13" fmla="*/ 5501640 w 5501640"/>
              <a:gd name="csY13" fmla="*/ 3053846 h 4275385"/>
              <a:gd name="csX14" fmla="*/ 5501640 w 5501640"/>
              <a:gd name="csY14" fmla="*/ 3750123 h 4275385"/>
              <a:gd name="csX15" fmla="*/ 5501640 w 5501640"/>
              <a:gd name="csY15" fmla="*/ 4275385 h 4275385"/>
              <a:gd name="csX16" fmla="*/ 4868951 w 5501640"/>
              <a:gd name="csY16" fmla="*/ 4275385 h 4275385"/>
              <a:gd name="csX17" fmla="*/ 4236263 w 5501640"/>
              <a:gd name="csY17" fmla="*/ 4275385 h 4275385"/>
              <a:gd name="csX18" fmla="*/ 3493541 w 5501640"/>
              <a:gd name="csY18" fmla="*/ 4275385 h 4275385"/>
              <a:gd name="csX19" fmla="*/ 2805836 w 5501640"/>
              <a:gd name="csY19" fmla="*/ 4275385 h 4275385"/>
              <a:gd name="csX20" fmla="*/ 2008099 w 5501640"/>
              <a:gd name="csY20" fmla="*/ 4275385 h 4275385"/>
              <a:gd name="csX21" fmla="*/ 1210361 w 5501640"/>
              <a:gd name="csY21" fmla="*/ 4275385 h 4275385"/>
              <a:gd name="csX22" fmla="*/ 0 w 5501640"/>
              <a:gd name="csY22" fmla="*/ 4275385 h 4275385"/>
              <a:gd name="csX23" fmla="*/ 0 w 5501640"/>
              <a:gd name="csY23" fmla="*/ 3621862 h 4275385"/>
              <a:gd name="csX24" fmla="*/ 0 w 5501640"/>
              <a:gd name="csY24" fmla="*/ 2968339 h 4275385"/>
              <a:gd name="csX25" fmla="*/ 0 w 5501640"/>
              <a:gd name="csY25" fmla="*/ 2357569 h 4275385"/>
              <a:gd name="csX26" fmla="*/ 0 w 5501640"/>
              <a:gd name="csY26" fmla="*/ 1746800 h 4275385"/>
              <a:gd name="csX27" fmla="*/ 0 w 5501640"/>
              <a:gd name="csY27" fmla="*/ 1136031 h 4275385"/>
              <a:gd name="csX28" fmla="*/ 0 w 5501640"/>
              <a:gd name="csY28" fmla="*/ 653523 h 4275385"/>
              <a:gd name="csX29" fmla="*/ 0 w 5501640"/>
              <a:gd name="csY29" fmla="*/ 0 h 42753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275385"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527206" y="196907"/>
                  <a:pt x="5492927" y="388145"/>
                  <a:pt x="5501640" y="610769"/>
                </a:cubicBezTo>
                <a:cubicBezTo>
                  <a:pt x="5510353" y="833393"/>
                  <a:pt x="5522228" y="921486"/>
                  <a:pt x="5501640" y="1221539"/>
                </a:cubicBezTo>
                <a:cubicBezTo>
                  <a:pt x="5481053" y="1521592"/>
                  <a:pt x="5497852" y="1547540"/>
                  <a:pt x="5501640" y="1746800"/>
                </a:cubicBezTo>
                <a:cubicBezTo>
                  <a:pt x="5505428" y="1946060"/>
                  <a:pt x="5510823" y="2301301"/>
                  <a:pt x="5501640" y="2443077"/>
                </a:cubicBezTo>
                <a:cubicBezTo>
                  <a:pt x="5492457" y="2584853"/>
                  <a:pt x="5507145" y="2919545"/>
                  <a:pt x="5501640" y="3053846"/>
                </a:cubicBezTo>
                <a:cubicBezTo>
                  <a:pt x="5496135" y="3188147"/>
                  <a:pt x="5501836" y="3427038"/>
                  <a:pt x="5501640" y="3750123"/>
                </a:cubicBezTo>
                <a:cubicBezTo>
                  <a:pt x="5501444" y="4073208"/>
                  <a:pt x="5508065" y="4074488"/>
                  <a:pt x="5501640" y="4275385"/>
                </a:cubicBezTo>
                <a:cubicBezTo>
                  <a:pt x="5272218" y="4285519"/>
                  <a:pt x="5040250" y="4261964"/>
                  <a:pt x="4868951" y="4275385"/>
                </a:cubicBezTo>
                <a:cubicBezTo>
                  <a:pt x="4697652" y="4288806"/>
                  <a:pt x="4368549" y="4291923"/>
                  <a:pt x="4236263" y="4275385"/>
                </a:cubicBezTo>
                <a:cubicBezTo>
                  <a:pt x="4103977" y="4258847"/>
                  <a:pt x="3678150" y="4308496"/>
                  <a:pt x="3493541" y="4275385"/>
                </a:cubicBezTo>
                <a:cubicBezTo>
                  <a:pt x="3308932" y="4242274"/>
                  <a:pt x="2960907" y="4254377"/>
                  <a:pt x="2805836" y="4275385"/>
                </a:cubicBezTo>
                <a:cubicBezTo>
                  <a:pt x="2650766" y="4296393"/>
                  <a:pt x="2169940" y="4261902"/>
                  <a:pt x="2008099" y="4275385"/>
                </a:cubicBezTo>
                <a:cubicBezTo>
                  <a:pt x="1846258" y="4288868"/>
                  <a:pt x="1481259" y="4254863"/>
                  <a:pt x="1210361" y="4275385"/>
                </a:cubicBezTo>
                <a:cubicBezTo>
                  <a:pt x="939463" y="4295907"/>
                  <a:pt x="543180" y="4273199"/>
                  <a:pt x="0" y="4275385"/>
                </a:cubicBezTo>
                <a:cubicBezTo>
                  <a:pt x="-27986" y="3954929"/>
                  <a:pt x="3028" y="3842073"/>
                  <a:pt x="0" y="3621862"/>
                </a:cubicBezTo>
                <a:cubicBezTo>
                  <a:pt x="-3028" y="3401651"/>
                  <a:pt x="27616" y="3285003"/>
                  <a:pt x="0" y="2968339"/>
                </a:cubicBezTo>
                <a:cubicBezTo>
                  <a:pt x="-27616" y="2651675"/>
                  <a:pt x="27342" y="2641141"/>
                  <a:pt x="0" y="2357569"/>
                </a:cubicBezTo>
                <a:cubicBezTo>
                  <a:pt x="-27342" y="2073997"/>
                  <a:pt x="-21108" y="1991452"/>
                  <a:pt x="0" y="1746800"/>
                </a:cubicBezTo>
                <a:cubicBezTo>
                  <a:pt x="21108" y="1502148"/>
                  <a:pt x="20123" y="1281308"/>
                  <a:pt x="0" y="1136031"/>
                </a:cubicBezTo>
                <a:cubicBezTo>
                  <a:pt x="-20123" y="990754"/>
                  <a:pt x="17386" y="860275"/>
                  <a:pt x="0" y="653523"/>
                </a:cubicBezTo>
                <a:cubicBezTo>
                  <a:pt x="-17386" y="446771"/>
                  <a:pt x="-3554" y="248873"/>
                  <a:pt x="0" y="0"/>
                </a:cubicBezTo>
                <a:close/>
              </a:path>
              <a:path w="5501640" h="4275385"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496166" y="341623"/>
                  <a:pt x="5534982" y="483401"/>
                  <a:pt x="5501640" y="696277"/>
                </a:cubicBezTo>
                <a:cubicBezTo>
                  <a:pt x="5468298" y="909153"/>
                  <a:pt x="5481175" y="1003707"/>
                  <a:pt x="5501640" y="1221539"/>
                </a:cubicBezTo>
                <a:cubicBezTo>
                  <a:pt x="5522105" y="1439371"/>
                  <a:pt x="5497386" y="1636038"/>
                  <a:pt x="5501640" y="1832308"/>
                </a:cubicBezTo>
                <a:cubicBezTo>
                  <a:pt x="5505894" y="2028578"/>
                  <a:pt x="5509675" y="2181029"/>
                  <a:pt x="5501640" y="2485831"/>
                </a:cubicBezTo>
                <a:cubicBezTo>
                  <a:pt x="5493605" y="2790633"/>
                  <a:pt x="5501079" y="2802047"/>
                  <a:pt x="5501640" y="2968339"/>
                </a:cubicBezTo>
                <a:cubicBezTo>
                  <a:pt x="5502201" y="3134631"/>
                  <a:pt x="5525571" y="3413914"/>
                  <a:pt x="5501640" y="3579108"/>
                </a:cubicBezTo>
                <a:cubicBezTo>
                  <a:pt x="5477709" y="3744302"/>
                  <a:pt x="5508727" y="4057990"/>
                  <a:pt x="5501640" y="4275385"/>
                </a:cubicBezTo>
                <a:cubicBezTo>
                  <a:pt x="5167841" y="4263213"/>
                  <a:pt x="5117503" y="4278546"/>
                  <a:pt x="4813935" y="4275385"/>
                </a:cubicBezTo>
                <a:cubicBezTo>
                  <a:pt x="4510368" y="4272224"/>
                  <a:pt x="4353616" y="4240237"/>
                  <a:pt x="4016197" y="4275385"/>
                </a:cubicBezTo>
                <a:cubicBezTo>
                  <a:pt x="3678778" y="4310533"/>
                  <a:pt x="3641613" y="4257117"/>
                  <a:pt x="3328492" y="4275385"/>
                </a:cubicBezTo>
                <a:cubicBezTo>
                  <a:pt x="3015372" y="4293653"/>
                  <a:pt x="2991672" y="4295444"/>
                  <a:pt x="2805836" y="4275385"/>
                </a:cubicBezTo>
                <a:cubicBezTo>
                  <a:pt x="2620000" y="4255326"/>
                  <a:pt x="2484406" y="4267813"/>
                  <a:pt x="2228164" y="4275385"/>
                </a:cubicBezTo>
                <a:cubicBezTo>
                  <a:pt x="1971922" y="4282957"/>
                  <a:pt x="1828461" y="4240712"/>
                  <a:pt x="1430426" y="4275385"/>
                </a:cubicBezTo>
                <a:cubicBezTo>
                  <a:pt x="1032391" y="4310058"/>
                  <a:pt x="910264" y="4280077"/>
                  <a:pt x="742721" y="4275385"/>
                </a:cubicBezTo>
                <a:cubicBezTo>
                  <a:pt x="575178" y="4270693"/>
                  <a:pt x="240242" y="4274705"/>
                  <a:pt x="0" y="4275385"/>
                </a:cubicBezTo>
                <a:cubicBezTo>
                  <a:pt x="-29391" y="4074475"/>
                  <a:pt x="16" y="3963747"/>
                  <a:pt x="0" y="3664616"/>
                </a:cubicBezTo>
                <a:cubicBezTo>
                  <a:pt x="-16" y="3365485"/>
                  <a:pt x="23788" y="3396744"/>
                  <a:pt x="0" y="3182108"/>
                </a:cubicBezTo>
                <a:cubicBezTo>
                  <a:pt x="-23788" y="2967472"/>
                  <a:pt x="-18119" y="2816043"/>
                  <a:pt x="0" y="2699600"/>
                </a:cubicBezTo>
                <a:cubicBezTo>
                  <a:pt x="18119" y="2583157"/>
                  <a:pt x="-31552" y="2234268"/>
                  <a:pt x="0" y="2046077"/>
                </a:cubicBezTo>
                <a:cubicBezTo>
                  <a:pt x="31552" y="1857886"/>
                  <a:pt x="-20967" y="1762647"/>
                  <a:pt x="0" y="1520816"/>
                </a:cubicBezTo>
                <a:cubicBezTo>
                  <a:pt x="20967" y="1278985"/>
                  <a:pt x="3441" y="984533"/>
                  <a:pt x="0" y="824539"/>
                </a:cubicBezTo>
                <a:cubicBezTo>
                  <a:pt x="-3441" y="664545"/>
                  <a:pt x="-26085" y="397288"/>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gn="just">
              <a:buNone/>
            </a:pPr>
            <a:r>
              <a:rPr lang="en-GB" sz="1300">
                <a:solidFill>
                  <a:schemeClr val="bg1"/>
                </a:solidFill>
              </a:rPr>
              <a:t>This black and white portrait is quite imperfect - It’s very grainy and under-exposed. Central in the image is me, staring directly at the pinhole camera. My facial expression is neutral with an element of concentration, with my brow furrowed, as I hold the camera steadily and count how long to keep the "shutter" open. My hair is straight and comes down to my shoulders, with a swooping fringe. Blocking a large portion of the bottom of the frame is my hand, holding the camera steady. My hand is large in the image as it is closest to the camera and is also the brightest apart from the parts very closest to the camera – these are cast in shadow. </a:t>
            </a:r>
          </a:p>
          <a:p>
            <a:pPr marL="0" indent="0" algn="just">
              <a:buNone/>
            </a:pPr>
            <a:r>
              <a:rPr lang="en-GB" sz="1300">
                <a:solidFill>
                  <a:schemeClr val="bg1"/>
                </a:solidFill>
              </a:rPr>
              <a:t>A building behind me takes up the entirety of the background. It seems to be quite a few metres away from the camera, with both storeys in view. Part of the row of tall rectangular windows is visible on the left side of the photo, but all of the windows on the second storey that are within the frame are visible. There are no visible reflections on the windows in this grainy image. </a:t>
            </a:r>
          </a:p>
          <a:p>
            <a:pPr marL="0" indent="0" algn="just">
              <a:buNone/>
            </a:pPr>
            <a:r>
              <a:rPr lang="en-GB" sz="1300">
                <a:solidFill>
                  <a:schemeClr val="bg1"/>
                </a:solidFill>
              </a:rPr>
              <a:t>The roof of the building extends beyond the walls, casting a shadow on the windows, making the upper part of the photograph darker, like the bottom of the frame – creating a nice vignette. </a:t>
            </a:r>
          </a:p>
          <a:p>
            <a:pPr marL="0" indent="0" algn="just">
              <a:buNone/>
            </a:pPr>
            <a:r>
              <a:rPr lang="en-GB" sz="1300">
                <a:solidFill>
                  <a:schemeClr val="bg1"/>
                </a:solidFill>
              </a:rPr>
              <a:t>To the right of me and closer to the camera than the building is a bush on a wall. It is slightly unintelligible due to the quality of the photograph, but the shapes make it clear that it's a bush of some kind. The wall has no defining features; therefore, it is difficult to tell what it is made of.</a:t>
            </a:r>
          </a:p>
        </p:txBody>
      </p:sp>
      <p:grpSp>
        <p:nvGrpSpPr>
          <p:cNvPr id="5" name="Group 4">
            <a:extLst>
              <a:ext uri="{FF2B5EF4-FFF2-40B4-BE49-F238E27FC236}">
                <a16:creationId xmlns:a16="http://schemas.microsoft.com/office/drawing/2014/main" id="{F7C64D16-38DF-20DE-4303-0C0A796F8043}"/>
              </a:ext>
            </a:extLst>
          </p:cNvPr>
          <p:cNvGrpSpPr/>
          <p:nvPr/>
        </p:nvGrpSpPr>
        <p:grpSpPr>
          <a:xfrm>
            <a:off x="6242304" y="1412183"/>
            <a:ext cx="5220550" cy="4650464"/>
            <a:chOff x="6242304" y="1412183"/>
            <a:chExt cx="5220550" cy="4650464"/>
          </a:xfrm>
        </p:grpSpPr>
        <p:pic>
          <p:nvPicPr>
            <p:cNvPr id="4" name="Picture 3">
              <a:extLst>
                <a:ext uri="{FF2B5EF4-FFF2-40B4-BE49-F238E27FC236}">
                  <a16:creationId xmlns:a16="http://schemas.microsoft.com/office/drawing/2014/main" id="{6A2D1863-CA69-92FB-1AC1-C2DBF6E4FAC6}"/>
                </a:ext>
              </a:extLst>
            </p:cNvPr>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6242304" y="1412183"/>
              <a:ext cx="2537123" cy="4650463"/>
            </a:xfrm>
            <a:prstGeom prst="rect">
              <a:avLst/>
            </a:prstGeom>
          </p:spPr>
        </p:pic>
        <p:pic>
          <p:nvPicPr>
            <p:cNvPr id="6" name="Picture 5">
              <a:extLst>
                <a:ext uri="{FF2B5EF4-FFF2-40B4-BE49-F238E27FC236}">
                  <a16:creationId xmlns:a16="http://schemas.microsoft.com/office/drawing/2014/main" id="{8F8CEE44-7AAA-A62F-E095-59F591C73AD7}"/>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8925731" y="1412184"/>
              <a:ext cx="2537123" cy="4650463"/>
            </a:xfrm>
            <a:prstGeom prst="rect">
              <a:avLst/>
            </a:prstGeom>
          </p:spPr>
        </p:pic>
      </p:grpSp>
    </p:spTree>
    <p:extLst>
      <p:ext uri="{BB962C8B-B14F-4D97-AF65-F5344CB8AC3E}">
        <p14:creationId xmlns:p14="http://schemas.microsoft.com/office/powerpoint/2010/main" val="202522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83662" y="73152"/>
            <a:ext cx="12009896" cy="1325563"/>
          </a:xfrm>
        </p:spPr>
        <p:txBody>
          <a:bodyPr>
            <a:normAutofit/>
          </a:bodyPr>
          <a:lstStyle/>
          <a:p>
            <a:r>
              <a:rPr lang="en-GB" sz="2800" b="1" i="1">
                <a:solidFill>
                  <a:schemeClr val="bg1">
                    <a:lumMod val="75000"/>
                  </a:schemeClr>
                </a:solidFill>
                <a:latin typeface="Futura" pitchFamily="50" charset="0"/>
              </a:rPr>
              <a:t>(no title)Courtesy of Hamburger Eyes</a:t>
            </a:r>
            <a:r>
              <a:rPr lang="en-GB" sz="2800" b="1">
                <a:solidFill>
                  <a:schemeClr val="bg1">
                    <a:lumMod val="75000"/>
                  </a:schemeClr>
                </a:solidFill>
                <a:latin typeface="Futura" pitchFamily="50" charset="0"/>
              </a:rPr>
              <a:t>. Tom Souzer. (no year).</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459660" y="1256637"/>
            <a:ext cx="5501640" cy="5127778"/>
          </a:xfrm>
          <a:custGeom>
            <a:avLst/>
            <a:gdLst>
              <a:gd name="csX0" fmla="*/ 0 w 5501640"/>
              <a:gd name="csY0" fmla="*/ 0 h 5127778"/>
              <a:gd name="csX1" fmla="*/ 577672 w 5501640"/>
              <a:gd name="csY1" fmla="*/ 0 h 5127778"/>
              <a:gd name="csX2" fmla="*/ 1265377 w 5501640"/>
              <a:gd name="csY2" fmla="*/ 0 h 5127778"/>
              <a:gd name="csX3" fmla="*/ 2063115 w 5501640"/>
              <a:gd name="csY3" fmla="*/ 0 h 5127778"/>
              <a:gd name="csX4" fmla="*/ 2640787 w 5501640"/>
              <a:gd name="csY4" fmla="*/ 0 h 5127778"/>
              <a:gd name="csX5" fmla="*/ 3383509 w 5501640"/>
              <a:gd name="csY5" fmla="*/ 0 h 5127778"/>
              <a:gd name="csX6" fmla="*/ 3961181 w 5501640"/>
              <a:gd name="csY6" fmla="*/ 0 h 5127778"/>
              <a:gd name="csX7" fmla="*/ 4648886 w 5501640"/>
              <a:gd name="csY7" fmla="*/ 0 h 5127778"/>
              <a:gd name="csX8" fmla="*/ 5501640 w 5501640"/>
              <a:gd name="csY8" fmla="*/ 0 h 5127778"/>
              <a:gd name="csX9" fmla="*/ 5501640 w 5501640"/>
              <a:gd name="csY9" fmla="*/ 487139 h 5127778"/>
              <a:gd name="csX10" fmla="*/ 5501640 w 5501640"/>
              <a:gd name="csY10" fmla="*/ 1230667 h 5127778"/>
              <a:gd name="csX11" fmla="*/ 5501640 w 5501640"/>
              <a:gd name="csY11" fmla="*/ 1871639 h 5127778"/>
              <a:gd name="csX12" fmla="*/ 5501640 w 5501640"/>
              <a:gd name="csY12" fmla="*/ 2615167 h 5127778"/>
              <a:gd name="csX13" fmla="*/ 5501640 w 5501640"/>
              <a:gd name="csY13" fmla="*/ 3307417 h 5127778"/>
              <a:gd name="csX14" fmla="*/ 5501640 w 5501640"/>
              <a:gd name="csY14" fmla="*/ 3897111 h 5127778"/>
              <a:gd name="csX15" fmla="*/ 5501640 w 5501640"/>
              <a:gd name="csY15" fmla="*/ 5127778 h 5127778"/>
              <a:gd name="csX16" fmla="*/ 4923968 w 5501640"/>
              <a:gd name="csY16" fmla="*/ 5127778 h 5127778"/>
              <a:gd name="csX17" fmla="*/ 4236263 w 5501640"/>
              <a:gd name="csY17" fmla="*/ 5127778 h 5127778"/>
              <a:gd name="csX18" fmla="*/ 3438525 w 5501640"/>
              <a:gd name="csY18" fmla="*/ 5127778 h 5127778"/>
              <a:gd name="csX19" fmla="*/ 2640787 w 5501640"/>
              <a:gd name="csY19" fmla="*/ 5127778 h 5127778"/>
              <a:gd name="csX20" fmla="*/ 1898066 w 5501640"/>
              <a:gd name="csY20" fmla="*/ 5127778 h 5127778"/>
              <a:gd name="csX21" fmla="*/ 1155344 w 5501640"/>
              <a:gd name="csY21" fmla="*/ 5127778 h 5127778"/>
              <a:gd name="csX22" fmla="*/ 0 w 5501640"/>
              <a:gd name="csY22" fmla="*/ 5127778 h 5127778"/>
              <a:gd name="csX23" fmla="*/ 0 w 5501640"/>
              <a:gd name="csY23" fmla="*/ 4589361 h 5127778"/>
              <a:gd name="csX24" fmla="*/ 0 w 5501640"/>
              <a:gd name="csY24" fmla="*/ 3948389 h 5127778"/>
              <a:gd name="csX25" fmla="*/ 0 w 5501640"/>
              <a:gd name="csY25" fmla="*/ 3307417 h 5127778"/>
              <a:gd name="csX26" fmla="*/ 0 w 5501640"/>
              <a:gd name="csY26" fmla="*/ 2820278 h 5127778"/>
              <a:gd name="csX27" fmla="*/ 0 w 5501640"/>
              <a:gd name="csY27" fmla="*/ 2128028 h 5127778"/>
              <a:gd name="csX28" fmla="*/ 0 w 5501640"/>
              <a:gd name="csY28" fmla="*/ 1640889 h 5127778"/>
              <a:gd name="csX29" fmla="*/ 0 w 5501640"/>
              <a:gd name="csY29" fmla="*/ 999917 h 5127778"/>
              <a:gd name="csX30" fmla="*/ 0 w 5501640"/>
              <a:gd name="csY30" fmla="*/ 0 h 512777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127778"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506187" y="125619"/>
                  <a:pt x="5477791" y="300311"/>
                  <a:pt x="5501640" y="487139"/>
                </a:cubicBezTo>
                <a:cubicBezTo>
                  <a:pt x="5525489" y="673967"/>
                  <a:pt x="5505602" y="959432"/>
                  <a:pt x="5501640" y="1230667"/>
                </a:cubicBezTo>
                <a:cubicBezTo>
                  <a:pt x="5497678" y="1501902"/>
                  <a:pt x="5511998" y="1719313"/>
                  <a:pt x="5501640" y="1871639"/>
                </a:cubicBezTo>
                <a:cubicBezTo>
                  <a:pt x="5491282" y="2023965"/>
                  <a:pt x="5533229" y="2369946"/>
                  <a:pt x="5501640" y="2615167"/>
                </a:cubicBezTo>
                <a:cubicBezTo>
                  <a:pt x="5470051" y="2860388"/>
                  <a:pt x="5467241" y="3091385"/>
                  <a:pt x="5501640" y="3307417"/>
                </a:cubicBezTo>
                <a:cubicBezTo>
                  <a:pt x="5536040" y="3523449"/>
                  <a:pt x="5499822" y="3721638"/>
                  <a:pt x="5501640" y="3897111"/>
                </a:cubicBezTo>
                <a:cubicBezTo>
                  <a:pt x="5503458" y="4072584"/>
                  <a:pt x="5447047" y="4674041"/>
                  <a:pt x="5501640" y="5127778"/>
                </a:cubicBezTo>
                <a:cubicBezTo>
                  <a:pt x="5278622" y="5152682"/>
                  <a:pt x="5175143" y="5125192"/>
                  <a:pt x="4923968" y="5127778"/>
                </a:cubicBezTo>
                <a:cubicBezTo>
                  <a:pt x="4672793" y="5130364"/>
                  <a:pt x="4391334" y="5106770"/>
                  <a:pt x="4236263" y="5127778"/>
                </a:cubicBezTo>
                <a:cubicBezTo>
                  <a:pt x="4081193" y="5148786"/>
                  <a:pt x="3603231" y="5115124"/>
                  <a:pt x="3438525" y="5127778"/>
                </a:cubicBezTo>
                <a:cubicBezTo>
                  <a:pt x="3273819" y="5140432"/>
                  <a:pt x="2911685" y="5107256"/>
                  <a:pt x="2640787" y="5127778"/>
                </a:cubicBezTo>
                <a:cubicBezTo>
                  <a:pt x="2369889" y="5148300"/>
                  <a:pt x="2086077" y="5161591"/>
                  <a:pt x="1898066" y="5127778"/>
                </a:cubicBezTo>
                <a:cubicBezTo>
                  <a:pt x="1710055" y="5093965"/>
                  <a:pt x="1442598" y="5117288"/>
                  <a:pt x="1155344" y="5127778"/>
                </a:cubicBezTo>
                <a:cubicBezTo>
                  <a:pt x="868090" y="5138268"/>
                  <a:pt x="440071" y="5074066"/>
                  <a:pt x="0" y="5127778"/>
                </a:cubicBezTo>
                <a:cubicBezTo>
                  <a:pt x="41" y="4923868"/>
                  <a:pt x="-23242" y="4709285"/>
                  <a:pt x="0" y="4589361"/>
                </a:cubicBezTo>
                <a:cubicBezTo>
                  <a:pt x="23242" y="4469437"/>
                  <a:pt x="-22104" y="4228230"/>
                  <a:pt x="0" y="3948389"/>
                </a:cubicBezTo>
                <a:cubicBezTo>
                  <a:pt x="22104" y="3668548"/>
                  <a:pt x="6107" y="3460624"/>
                  <a:pt x="0" y="3307417"/>
                </a:cubicBezTo>
                <a:cubicBezTo>
                  <a:pt x="-6107" y="3154210"/>
                  <a:pt x="-18463" y="2918277"/>
                  <a:pt x="0" y="2820278"/>
                </a:cubicBezTo>
                <a:cubicBezTo>
                  <a:pt x="18463" y="2722279"/>
                  <a:pt x="31572" y="2421053"/>
                  <a:pt x="0" y="2128028"/>
                </a:cubicBezTo>
                <a:cubicBezTo>
                  <a:pt x="-31572" y="1835003"/>
                  <a:pt x="-16534" y="1757087"/>
                  <a:pt x="0" y="1640889"/>
                </a:cubicBezTo>
                <a:cubicBezTo>
                  <a:pt x="16534" y="1524691"/>
                  <a:pt x="11329" y="1184961"/>
                  <a:pt x="0" y="999917"/>
                </a:cubicBezTo>
                <a:cubicBezTo>
                  <a:pt x="-11329" y="814873"/>
                  <a:pt x="3253" y="438036"/>
                  <a:pt x="0" y="0"/>
                </a:cubicBezTo>
                <a:close/>
              </a:path>
              <a:path w="5501640" h="5127778"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29158" y="312969"/>
                  <a:pt x="5526463" y="529421"/>
                  <a:pt x="5501640" y="743528"/>
                </a:cubicBezTo>
                <a:cubicBezTo>
                  <a:pt x="5476817" y="957635"/>
                  <a:pt x="5517531" y="1022808"/>
                  <a:pt x="5501640" y="1281945"/>
                </a:cubicBezTo>
                <a:cubicBezTo>
                  <a:pt x="5485749" y="1541082"/>
                  <a:pt x="5507901" y="1721740"/>
                  <a:pt x="5501640" y="1922917"/>
                </a:cubicBezTo>
                <a:cubicBezTo>
                  <a:pt x="5495379" y="2124094"/>
                  <a:pt x="5494779" y="2387988"/>
                  <a:pt x="5501640" y="2615167"/>
                </a:cubicBezTo>
                <a:cubicBezTo>
                  <a:pt x="5508502" y="2842346"/>
                  <a:pt x="5520103" y="2918830"/>
                  <a:pt x="5501640" y="3102306"/>
                </a:cubicBezTo>
                <a:cubicBezTo>
                  <a:pt x="5483177" y="3285782"/>
                  <a:pt x="5486000" y="3504642"/>
                  <a:pt x="5501640" y="3743278"/>
                </a:cubicBezTo>
                <a:cubicBezTo>
                  <a:pt x="5517280" y="3981914"/>
                  <a:pt x="5518778" y="4085696"/>
                  <a:pt x="5501640" y="4384250"/>
                </a:cubicBezTo>
                <a:cubicBezTo>
                  <a:pt x="5484502" y="4682804"/>
                  <a:pt x="5526532" y="4857140"/>
                  <a:pt x="5501640" y="5127778"/>
                </a:cubicBezTo>
                <a:cubicBezTo>
                  <a:pt x="5144697" y="5140179"/>
                  <a:pt x="4952730" y="5135566"/>
                  <a:pt x="4758919" y="5127778"/>
                </a:cubicBezTo>
                <a:cubicBezTo>
                  <a:pt x="4565108" y="5119990"/>
                  <a:pt x="4384335" y="5109510"/>
                  <a:pt x="4071214" y="5127778"/>
                </a:cubicBezTo>
                <a:cubicBezTo>
                  <a:pt x="3758094" y="5146046"/>
                  <a:pt x="3734394" y="5147837"/>
                  <a:pt x="3548558" y="5127778"/>
                </a:cubicBezTo>
                <a:cubicBezTo>
                  <a:pt x="3362722" y="5107719"/>
                  <a:pt x="3227128" y="5120206"/>
                  <a:pt x="2970886" y="5127778"/>
                </a:cubicBezTo>
                <a:cubicBezTo>
                  <a:pt x="2714644" y="5135350"/>
                  <a:pt x="2571183" y="5093105"/>
                  <a:pt x="2173148" y="5127778"/>
                </a:cubicBezTo>
                <a:cubicBezTo>
                  <a:pt x="1775113" y="5162451"/>
                  <a:pt x="1652986" y="5132470"/>
                  <a:pt x="1485443" y="5127778"/>
                </a:cubicBezTo>
                <a:cubicBezTo>
                  <a:pt x="1317900" y="5123086"/>
                  <a:pt x="1069443" y="5152598"/>
                  <a:pt x="907771" y="5127778"/>
                </a:cubicBezTo>
                <a:cubicBezTo>
                  <a:pt x="746099" y="5102958"/>
                  <a:pt x="297367" y="5099915"/>
                  <a:pt x="0" y="5127778"/>
                </a:cubicBezTo>
                <a:cubicBezTo>
                  <a:pt x="10910" y="4892723"/>
                  <a:pt x="19675" y="4770366"/>
                  <a:pt x="0" y="4640639"/>
                </a:cubicBezTo>
                <a:cubicBezTo>
                  <a:pt x="-19675" y="4510912"/>
                  <a:pt x="4116" y="4296903"/>
                  <a:pt x="0" y="4153500"/>
                </a:cubicBezTo>
                <a:cubicBezTo>
                  <a:pt x="-4116" y="4010097"/>
                  <a:pt x="-19024" y="3795906"/>
                  <a:pt x="0" y="3461250"/>
                </a:cubicBezTo>
                <a:cubicBezTo>
                  <a:pt x="19024" y="3126594"/>
                  <a:pt x="-25625" y="3151706"/>
                  <a:pt x="0" y="2922833"/>
                </a:cubicBezTo>
                <a:cubicBezTo>
                  <a:pt x="25625" y="2693960"/>
                  <a:pt x="3583" y="2528448"/>
                  <a:pt x="0" y="2179306"/>
                </a:cubicBezTo>
                <a:cubicBezTo>
                  <a:pt x="-3583" y="1830164"/>
                  <a:pt x="15159" y="1825879"/>
                  <a:pt x="0" y="1589611"/>
                </a:cubicBezTo>
                <a:cubicBezTo>
                  <a:pt x="-15159" y="1353344"/>
                  <a:pt x="15761" y="1218975"/>
                  <a:pt x="0" y="1102472"/>
                </a:cubicBezTo>
                <a:cubicBezTo>
                  <a:pt x="-15761" y="985969"/>
                  <a:pt x="6388" y="451382"/>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lnSpcReduction="10000"/>
          </a:bodyPr>
          <a:lstStyle/>
          <a:p>
            <a:pPr marL="0" indent="0" algn="just">
              <a:buNone/>
            </a:pPr>
            <a:r>
              <a:rPr lang="en-GB" sz="1300">
                <a:solidFill>
                  <a:schemeClr val="bg1"/>
                </a:solidFill>
              </a:rPr>
              <a:t>A city scene – this modern black and white film photograph is located in a concrete landscape. Taking up about a third of the frame on right is the concrete wall of a building, which is closest to the camera than anything else in the frame. Walking around the corner of the building on the pavement in the centre of the photograph is a stout man, only seen from the knees up. He wears a collared shirt tucked into his dark trousers. His shirt pocket holds a pen and travelling down from his ears are black earphone cables. His short grey hair unkempt above his tired-looking face with deep eyebags, he seems to be in 60s perhaps. The element of this man that stands out the most in the image is the large bandage on his nose, which makes its way up onto his forehead. The white bandage seems to be the focal point of the image. In his left hand we can just about see some kind of folder or collection of papers. His appearance suggests that he is coming from or going to an office job. </a:t>
            </a:r>
          </a:p>
          <a:p>
            <a:pPr marL="0" indent="0" algn="just">
              <a:buNone/>
            </a:pPr>
            <a:r>
              <a:rPr lang="en-GB" sz="1300">
                <a:solidFill>
                  <a:schemeClr val="bg1"/>
                </a:solidFill>
              </a:rPr>
              <a:t>His expression seems neutral, but his eyes stare directly at the camera as he is caught in motion. His eyes are partially covered by the bandage on his nose, and his mouth is slightly open. </a:t>
            </a:r>
          </a:p>
          <a:p>
            <a:pPr marL="0" indent="0" algn="just">
              <a:buNone/>
            </a:pPr>
            <a:r>
              <a:rPr lang="en-GB" sz="1300">
                <a:solidFill>
                  <a:schemeClr val="bg1"/>
                </a:solidFill>
              </a:rPr>
              <a:t>The city scene behind the man features what seems to be a black American police car, although the man is blocking the writing on the side, so it is difficult to tell. The car is situated on the right side of the road, closest to the man. To the bottom left of the frame, closer to the camera than the car but further than the man, is a black bin. The bin, made of black metal strips so that the rubbish inside can be seen ever so slightly, has miscellaneous pieces of rubbish leaning against its left side, in the very bottom left of the photo. Directly above the rubbish in the background of the image and in line with the man‘s head is a woman walking on the pavement on the opposite side of the road. She walks beside another grey concrete building with pillars at the bottom and three large windows above – the windows are seen above the police car. A tall streetlamp on the same side of the street as the lady protrudes behind the police car. </a:t>
            </a:r>
          </a:p>
        </p:txBody>
      </p:sp>
      <p:pic>
        <p:nvPicPr>
          <p:cNvPr id="7" name="Picture 6">
            <a:extLst>
              <a:ext uri="{FF2B5EF4-FFF2-40B4-BE49-F238E27FC236}">
                <a16:creationId xmlns:a16="http://schemas.microsoft.com/office/drawing/2014/main" id="{F20D53B7-99BF-4935-E618-BF33348175B4}"/>
              </a:ext>
            </a:extLst>
          </p:cNvPr>
          <p:cNvPicPr>
            <a:picLocks noChangeAspect="1"/>
          </p:cNvPicPr>
          <p:nvPr/>
        </p:nvPicPr>
        <p:blipFill>
          <a:blip r:embed="rId2"/>
          <a:stretch>
            <a:fillRect/>
          </a:stretch>
        </p:blipFill>
        <p:spPr>
          <a:xfrm>
            <a:off x="6388610" y="1856316"/>
            <a:ext cx="5290370" cy="3777324"/>
          </a:xfrm>
          <a:prstGeom prst="rect">
            <a:avLst/>
          </a:prstGeom>
        </p:spPr>
      </p:pic>
    </p:spTree>
    <p:extLst>
      <p:ext uri="{BB962C8B-B14F-4D97-AF65-F5344CB8AC3E}">
        <p14:creationId xmlns:p14="http://schemas.microsoft.com/office/powerpoint/2010/main" val="102398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221384" y="279095"/>
            <a:ext cx="12009895" cy="943302"/>
          </a:xfrm>
        </p:spPr>
        <p:txBody>
          <a:bodyPr>
            <a:normAutofit fontScale="90000"/>
          </a:bodyPr>
          <a:lstStyle/>
          <a:p>
            <a:r>
              <a:rPr lang="en-GB" sz="3200" b="1" i="1">
                <a:solidFill>
                  <a:schemeClr val="bg1">
                    <a:lumMod val="75000"/>
                  </a:schemeClr>
                </a:solidFill>
                <a:latin typeface="Futura"/>
              </a:rPr>
              <a:t>Lady Bartender at home with a souvenir dog, New Orleans</a:t>
            </a:r>
            <a:r>
              <a:rPr lang="en-GB" sz="3200" b="1">
                <a:solidFill>
                  <a:schemeClr val="bg1">
                    <a:lumMod val="75000"/>
                  </a:schemeClr>
                </a:solidFill>
                <a:latin typeface="Futura"/>
              </a:rPr>
              <a:t>. Diane Arbus. 1964.</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464030" y="1222397"/>
            <a:ext cx="5501640" cy="5356508"/>
          </a:xfrm>
          <a:custGeom>
            <a:avLst/>
            <a:gdLst>
              <a:gd name="csX0" fmla="*/ 0 w 5501640"/>
              <a:gd name="csY0" fmla="*/ 0 h 5356508"/>
              <a:gd name="csX1" fmla="*/ 577672 w 5501640"/>
              <a:gd name="csY1" fmla="*/ 0 h 5356508"/>
              <a:gd name="csX2" fmla="*/ 1265377 w 5501640"/>
              <a:gd name="csY2" fmla="*/ 0 h 5356508"/>
              <a:gd name="csX3" fmla="*/ 2063115 w 5501640"/>
              <a:gd name="csY3" fmla="*/ 0 h 5356508"/>
              <a:gd name="csX4" fmla="*/ 2640787 w 5501640"/>
              <a:gd name="csY4" fmla="*/ 0 h 5356508"/>
              <a:gd name="csX5" fmla="*/ 3383509 w 5501640"/>
              <a:gd name="csY5" fmla="*/ 0 h 5356508"/>
              <a:gd name="csX6" fmla="*/ 3961181 w 5501640"/>
              <a:gd name="csY6" fmla="*/ 0 h 5356508"/>
              <a:gd name="csX7" fmla="*/ 4648886 w 5501640"/>
              <a:gd name="csY7" fmla="*/ 0 h 5356508"/>
              <a:gd name="csX8" fmla="*/ 5501640 w 5501640"/>
              <a:gd name="csY8" fmla="*/ 0 h 5356508"/>
              <a:gd name="csX9" fmla="*/ 5501640 w 5501640"/>
              <a:gd name="csY9" fmla="*/ 508868 h 5356508"/>
              <a:gd name="csX10" fmla="*/ 5501640 w 5501640"/>
              <a:gd name="csY10" fmla="*/ 1285562 h 5356508"/>
              <a:gd name="csX11" fmla="*/ 5501640 w 5501640"/>
              <a:gd name="csY11" fmla="*/ 1955125 h 5356508"/>
              <a:gd name="csX12" fmla="*/ 5501640 w 5501640"/>
              <a:gd name="csY12" fmla="*/ 2731819 h 5356508"/>
              <a:gd name="csX13" fmla="*/ 5501640 w 5501640"/>
              <a:gd name="csY13" fmla="*/ 3454948 h 5356508"/>
              <a:gd name="csX14" fmla="*/ 5501640 w 5501640"/>
              <a:gd name="csY14" fmla="*/ 4070946 h 5356508"/>
              <a:gd name="csX15" fmla="*/ 5501640 w 5501640"/>
              <a:gd name="csY15" fmla="*/ 5356508 h 5356508"/>
              <a:gd name="csX16" fmla="*/ 4923968 w 5501640"/>
              <a:gd name="csY16" fmla="*/ 5356508 h 5356508"/>
              <a:gd name="csX17" fmla="*/ 4236263 w 5501640"/>
              <a:gd name="csY17" fmla="*/ 5356508 h 5356508"/>
              <a:gd name="csX18" fmla="*/ 3438525 w 5501640"/>
              <a:gd name="csY18" fmla="*/ 5356508 h 5356508"/>
              <a:gd name="csX19" fmla="*/ 2640787 w 5501640"/>
              <a:gd name="csY19" fmla="*/ 5356508 h 5356508"/>
              <a:gd name="csX20" fmla="*/ 1898066 w 5501640"/>
              <a:gd name="csY20" fmla="*/ 5356508 h 5356508"/>
              <a:gd name="csX21" fmla="*/ 1155344 w 5501640"/>
              <a:gd name="csY21" fmla="*/ 5356508 h 5356508"/>
              <a:gd name="csX22" fmla="*/ 0 w 5501640"/>
              <a:gd name="csY22" fmla="*/ 5356508 h 5356508"/>
              <a:gd name="csX23" fmla="*/ 0 w 5501640"/>
              <a:gd name="csY23" fmla="*/ 4794075 h 5356508"/>
              <a:gd name="csX24" fmla="*/ 0 w 5501640"/>
              <a:gd name="csY24" fmla="*/ 4124511 h 5356508"/>
              <a:gd name="csX25" fmla="*/ 0 w 5501640"/>
              <a:gd name="csY25" fmla="*/ 3454948 h 5356508"/>
              <a:gd name="csX26" fmla="*/ 0 w 5501640"/>
              <a:gd name="csY26" fmla="*/ 2946079 h 5356508"/>
              <a:gd name="csX27" fmla="*/ 0 w 5501640"/>
              <a:gd name="csY27" fmla="*/ 2222951 h 5356508"/>
              <a:gd name="csX28" fmla="*/ 0 w 5501640"/>
              <a:gd name="csY28" fmla="*/ 1714083 h 5356508"/>
              <a:gd name="csX29" fmla="*/ 0 w 5501640"/>
              <a:gd name="csY29" fmla="*/ 1044519 h 5356508"/>
              <a:gd name="csX30" fmla="*/ 0 w 5501640"/>
              <a:gd name="csY30" fmla="*/ 0 h 5356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356508"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500276" y="244352"/>
                  <a:pt x="5494330" y="275597"/>
                  <a:pt x="5501640" y="508868"/>
                </a:cubicBezTo>
                <a:cubicBezTo>
                  <a:pt x="5508950" y="742139"/>
                  <a:pt x="5519326" y="911136"/>
                  <a:pt x="5501640" y="1285562"/>
                </a:cubicBezTo>
                <a:cubicBezTo>
                  <a:pt x="5483954" y="1659988"/>
                  <a:pt x="5485068" y="1791847"/>
                  <a:pt x="5501640" y="1955125"/>
                </a:cubicBezTo>
                <a:cubicBezTo>
                  <a:pt x="5518212" y="2118403"/>
                  <a:pt x="5531150" y="2425244"/>
                  <a:pt x="5501640" y="2731819"/>
                </a:cubicBezTo>
                <a:cubicBezTo>
                  <a:pt x="5472130" y="3038394"/>
                  <a:pt x="5521455" y="3183506"/>
                  <a:pt x="5501640" y="3454948"/>
                </a:cubicBezTo>
                <a:cubicBezTo>
                  <a:pt x="5481825" y="3726390"/>
                  <a:pt x="5506008" y="3774410"/>
                  <a:pt x="5501640" y="4070946"/>
                </a:cubicBezTo>
                <a:cubicBezTo>
                  <a:pt x="5497272" y="4367482"/>
                  <a:pt x="5546977" y="4896525"/>
                  <a:pt x="5501640" y="5356508"/>
                </a:cubicBezTo>
                <a:cubicBezTo>
                  <a:pt x="5278622" y="5381412"/>
                  <a:pt x="5175143" y="5353922"/>
                  <a:pt x="4923968" y="5356508"/>
                </a:cubicBezTo>
                <a:cubicBezTo>
                  <a:pt x="4672793" y="5359094"/>
                  <a:pt x="4391334" y="5335500"/>
                  <a:pt x="4236263" y="5356508"/>
                </a:cubicBezTo>
                <a:cubicBezTo>
                  <a:pt x="4081193" y="5377516"/>
                  <a:pt x="3603231" y="5343854"/>
                  <a:pt x="3438525" y="5356508"/>
                </a:cubicBezTo>
                <a:cubicBezTo>
                  <a:pt x="3273819" y="5369162"/>
                  <a:pt x="2911685" y="5335986"/>
                  <a:pt x="2640787" y="5356508"/>
                </a:cubicBezTo>
                <a:cubicBezTo>
                  <a:pt x="2369889" y="5377030"/>
                  <a:pt x="2086077" y="5390321"/>
                  <a:pt x="1898066" y="5356508"/>
                </a:cubicBezTo>
                <a:cubicBezTo>
                  <a:pt x="1710055" y="5322695"/>
                  <a:pt x="1442598" y="5346018"/>
                  <a:pt x="1155344" y="5356508"/>
                </a:cubicBezTo>
                <a:cubicBezTo>
                  <a:pt x="868090" y="5366998"/>
                  <a:pt x="440071" y="5302796"/>
                  <a:pt x="0" y="5356508"/>
                </a:cubicBezTo>
                <a:cubicBezTo>
                  <a:pt x="-19723" y="5131690"/>
                  <a:pt x="8200" y="5071919"/>
                  <a:pt x="0" y="4794075"/>
                </a:cubicBezTo>
                <a:cubicBezTo>
                  <a:pt x="-8200" y="4516231"/>
                  <a:pt x="30902" y="4404384"/>
                  <a:pt x="0" y="4124511"/>
                </a:cubicBezTo>
                <a:cubicBezTo>
                  <a:pt x="-30902" y="3844638"/>
                  <a:pt x="29126" y="3650805"/>
                  <a:pt x="0" y="3454948"/>
                </a:cubicBezTo>
                <a:cubicBezTo>
                  <a:pt x="-29126" y="3259091"/>
                  <a:pt x="16356" y="3150373"/>
                  <a:pt x="0" y="2946079"/>
                </a:cubicBezTo>
                <a:cubicBezTo>
                  <a:pt x="-16356" y="2741785"/>
                  <a:pt x="-25414" y="2494506"/>
                  <a:pt x="0" y="2222951"/>
                </a:cubicBezTo>
                <a:cubicBezTo>
                  <a:pt x="25414" y="1951396"/>
                  <a:pt x="7330" y="1906987"/>
                  <a:pt x="0" y="1714083"/>
                </a:cubicBezTo>
                <a:cubicBezTo>
                  <a:pt x="-7330" y="1521179"/>
                  <a:pt x="22435" y="1327271"/>
                  <a:pt x="0" y="1044519"/>
                </a:cubicBezTo>
                <a:cubicBezTo>
                  <a:pt x="-22435" y="761767"/>
                  <a:pt x="-21262" y="404896"/>
                  <a:pt x="0" y="0"/>
                </a:cubicBezTo>
                <a:close/>
              </a:path>
              <a:path w="5501640" h="5356508"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17902" y="363950"/>
                  <a:pt x="5496721" y="394870"/>
                  <a:pt x="5501640" y="776694"/>
                </a:cubicBezTo>
                <a:cubicBezTo>
                  <a:pt x="5506559" y="1158518"/>
                  <a:pt x="5512253" y="1147241"/>
                  <a:pt x="5501640" y="1339127"/>
                </a:cubicBezTo>
                <a:cubicBezTo>
                  <a:pt x="5491027" y="1531013"/>
                  <a:pt x="5517047" y="1772831"/>
                  <a:pt x="5501640" y="2008691"/>
                </a:cubicBezTo>
                <a:cubicBezTo>
                  <a:pt x="5486233" y="2244551"/>
                  <a:pt x="5485121" y="2586662"/>
                  <a:pt x="5501640" y="2731819"/>
                </a:cubicBezTo>
                <a:cubicBezTo>
                  <a:pt x="5518159" y="2876976"/>
                  <a:pt x="5498914" y="3072021"/>
                  <a:pt x="5501640" y="3240687"/>
                </a:cubicBezTo>
                <a:cubicBezTo>
                  <a:pt x="5504366" y="3409353"/>
                  <a:pt x="5484078" y="3745470"/>
                  <a:pt x="5501640" y="3910251"/>
                </a:cubicBezTo>
                <a:cubicBezTo>
                  <a:pt x="5519202" y="4075032"/>
                  <a:pt x="5524416" y="4318622"/>
                  <a:pt x="5501640" y="4579814"/>
                </a:cubicBezTo>
                <a:cubicBezTo>
                  <a:pt x="5478864" y="4841006"/>
                  <a:pt x="5487646" y="5180954"/>
                  <a:pt x="5501640" y="5356508"/>
                </a:cubicBezTo>
                <a:cubicBezTo>
                  <a:pt x="5144697" y="5368909"/>
                  <a:pt x="4952730" y="5364296"/>
                  <a:pt x="4758919" y="5356508"/>
                </a:cubicBezTo>
                <a:cubicBezTo>
                  <a:pt x="4565108" y="5348720"/>
                  <a:pt x="4384335" y="5338240"/>
                  <a:pt x="4071214" y="5356508"/>
                </a:cubicBezTo>
                <a:cubicBezTo>
                  <a:pt x="3758094" y="5374776"/>
                  <a:pt x="3734394" y="5376567"/>
                  <a:pt x="3548558" y="5356508"/>
                </a:cubicBezTo>
                <a:cubicBezTo>
                  <a:pt x="3362722" y="5336449"/>
                  <a:pt x="3227128" y="5348936"/>
                  <a:pt x="2970886" y="5356508"/>
                </a:cubicBezTo>
                <a:cubicBezTo>
                  <a:pt x="2714644" y="5364080"/>
                  <a:pt x="2571183" y="5321835"/>
                  <a:pt x="2173148" y="5356508"/>
                </a:cubicBezTo>
                <a:cubicBezTo>
                  <a:pt x="1775113" y="5391181"/>
                  <a:pt x="1652986" y="5361200"/>
                  <a:pt x="1485443" y="5356508"/>
                </a:cubicBezTo>
                <a:cubicBezTo>
                  <a:pt x="1317900" y="5351816"/>
                  <a:pt x="1069443" y="5381328"/>
                  <a:pt x="907771" y="5356508"/>
                </a:cubicBezTo>
                <a:cubicBezTo>
                  <a:pt x="746099" y="5331688"/>
                  <a:pt x="297367" y="5328645"/>
                  <a:pt x="0" y="5356508"/>
                </a:cubicBezTo>
                <a:cubicBezTo>
                  <a:pt x="85" y="5121222"/>
                  <a:pt x="15243" y="5053454"/>
                  <a:pt x="0" y="4847640"/>
                </a:cubicBezTo>
                <a:cubicBezTo>
                  <a:pt x="-15243" y="4641826"/>
                  <a:pt x="7304" y="4573445"/>
                  <a:pt x="0" y="4338771"/>
                </a:cubicBezTo>
                <a:cubicBezTo>
                  <a:pt x="-7304" y="4104097"/>
                  <a:pt x="-11907" y="3864222"/>
                  <a:pt x="0" y="3615643"/>
                </a:cubicBezTo>
                <a:cubicBezTo>
                  <a:pt x="11907" y="3367064"/>
                  <a:pt x="-729" y="3261773"/>
                  <a:pt x="0" y="3053210"/>
                </a:cubicBezTo>
                <a:cubicBezTo>
                  <a:pt x="729" y="2844647"/>
                  <a:pt x="16045" y="2636030"/>
                  <a:pt x="0" y="2276516"/>
                </a:cubicBezTo>
                <a:cubicBezTo>
                  <a:pt x="-16045" y="1917002"/>
                  <a:pt x="30325" y="1818447"/>
                  <a:pt x="0" y="1660517"/>
                </a:cubicBezTo>
                <a:cubicBezTo>
                  <a:pt x="-30325" y="1502587"/>
                  <a:pt x="18552" y="1263829"/>
                  <a:pt x="0" y="1151649"/>
                </a:cubicBezTo>
                <a:cubicBezTo>
                  <a:pt x="-18552" y="1039469"/>
                  <a:pt x="40422" y="427343"/>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lnSpcReduction="10000"/>
          </a:bodyPr>
          <a:lstStyle/>
          <a:p>
            <a:pPr marL="0" indent="0" algn="just">
              <a:buNone/>
            </a:pPr>
            <a:r>
              <a:rPr lang="en-GB" sz="1000">
                <a:solidFill>
                  <a:schemeClr val="bg1"/>
                </a:solidFill>
              </a:rPr>
              <a:t>This is a square black and white photograph. Taken from slightly higher than eye-level, we can see </a:t>
            </a:r>
            <a:r>
              <a:rPr lang="en-GB" sz="1100">
                <a:solidFill>
                  <a:schemeClr val="bg1"/>
                </a:solidFill>
              </a:rPr>
              <a:t>the floor and walls of presumably the "Lady Bartender's" home. The camera is not positioned parallel with the wall – instead, the camera is at an angle, which allows us to see more of the floor and less of the wall on the left side of the frame than the right. The floor is a tiled black and white chequered pattern, with small specks of texture on each one. The wall seems to be quite a light solid colour. On the highest part of the wall visible in the photograph, slightly to the left of the centre is an artwork of what seems to be a 'King of Clubs' playing card made of black and white wires. The artwork has a mirrored depiction of the king, and the club's symbol in the upper left corner. </a:t>
            </a:r>
            <a:endParaRPr lang="en-US" sz="1100">
              <a:solidFill>
                <a:schemeClr val="bg1"/>
              </a:solidFill>
            </a:endParaRPr>
          </a:p>
          <a:p>
            <a:pPr marL="0" indent="0" algn="just">
              <a:buNone/>
            </a:pPr>
            <a:r>
              <a:rPr lang="en-GB" sz="1100">
                <a:solidFill>
                  <a:schemeClr val="bg1"/>
                </a:solidFill>
              </a:rPr>
              <a:t>On the left side of the image, in the centre is a wire rack with three tiers and decorative swirls on both ends of each leg. It looks as if it could be a shoe rack or maybe, just a piece of furniture. In this case, it has been used to hold decorative items.</a:t>
            </a:r>
            <a:r>
              <a:rPr lang="en-GB" sz="1100">
                <a:solidFill>
                  <a:srgbClr val="FF0000"/>
                </a:solidFill>
              </a:rPr>
              <a:t> </a:t>
            </a:r>
          </a:p>
          <a:p>
            <a:pPr marL="0" indent="0" algn="just">
              <a:buNone/>
            </a:pPr>
            <a:r>
              <a:rPr lang="en-GB" sz="1100">
                <a:solidFill>
                  <a:schemeClr val="bg1"/>
                </a:solidFill>
              </a:rPr>
              <a:t>The item on the middle shelf is quite a large upturned scallop shell. The item on the top shelf, named in the title of the photograph is a 'souvenir dog'. The fake dog depicts a poodle, although the shapes are exaggerated to make it fluffier and less realistic, like a caricature of the breed of dog. The souvenir has thin legs on which it stands, and a small black nose along with a pair of little black eyes. </a:t>
            </a:r>
          </a:p>
          <a:p>
            <a:pPr marL="0" indent="0" algn="just">
              <a:buNone/>
            </a:pPr>
            <a:r>
              <a:rPr lang="en-GB" sz="1100">
                <a:solidFill>
                  <a:schemeClr val="bg1"/>
                </a:solidFill>
              </a:rPr>
              <a:t>The main subject of the image is a young woman, the "Lady Bartender". She sits on an armchair with one leg folded up under her onto the chair, and the other leg held up over it. Her body is slightly twisted to one side. Her right arm rests on one arm of the chair, with her hand in an elegant, posed position; her pinkie lifted slightly, and her wrist bent so that her hand falls naturally onto the armrest. Her other hand is not visible, hidden behind her leg. </a:t>
            </a:r>
          </a:p>
          <a:p>
            <a:pPr marL="0" indent="0" algn="just">
              <a:buNone/>
            </a:pPr>
            <a:r>
              <a:rPr lang="en-GB" sz="1100">
                <a:solidFill>
                  <a:schemeClr val="bg1"/>
                </a:solidFill>
              </a:rPr>
              <a:t>She stares directly into the camera, a neutral expression, with perhaps a little element of concern in her eyes. Her face seems pale, with dark and bold eyeliner and eyebrows to contrast this strongly. To further contrast her dark makeup, she has very light hair -possibly white - in an exaggerated up-do. She has a long fringe which covers her eyebrows, a very large upright bun which is tied by a thick plait. To compliment this eye-catching look, she wears a long-sleeved black turtleneck which sits underneath a button-up leopard print vest. She  is wearing dark trousers in a lightweight fabric which tuck into her short leather heeled boots. She sits next to a door or a window that lets light into the room. This seems to be the only source of light in the photo. This makes her left side lit, while her right side and the rest of the room is in gradual darkness. Her head and upper body cast a faint shadow on the wall. </a:t>
            </a:r>
          </a:p>
        </p:txBody>
      </p:sp>
      <p:pic>
        <p:nvPicPr>
          <p:cNvPr id="1026" name="Picture 2">
            <a:extLst>
              <a:ext uri="{FF2B5EF4-FFF2-40B4-BE49-F238E27FC236}">
                <a16:creationId xmlns:a16="http://schemas.microsoft.com/office/drawing/2014/main" id="{BDB5AF64-7FCA-1166-97E6-8E91F68DD5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2182" y="1224911"/>
            <a:ext cx="5149084" cy="5133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552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e Perspectival Eye — Glass Bead">
            <a:extLst>
              <a:ext uri="{FF2B5EF4-FFF2-40B4-BE49-F238E27FC236}">
                <a16:creationId xmlns:a16="http://schemas.microsoft.com/office/drawing/2014/main" id="{AAE61DA0-0CDB-3E74-6805-F1FA56D28F7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748" t="11230" b="19917"/>
          <a:stretch/>
        </p:blipFill>
        <p:spPr bwMode="auto">
          <a:xfrm>
            <a:off x="0" y="0"/>
            <a:ext cx="1218895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848945" y="5393410"/>
            <a:ext cx="10491061" cy="922148"/>
          </a:xfrm>
          <a:solidFill>
            <a:srgbClr val="FFA1CB"/>
          </a:solidFill>
          <a:ln>
            <a:solidFill>
              <a:srgbClr val="FFA1CB"/>
            </a:solidFill>
          </a:ln>
        </p:spPr>
        <p:txBody>
          <a:bodyPr vert="horz" lIns="91440" tIns="45720" rIns="91440" bIns="45720" rtlCol="0" anchor="ctr">
            <a:normAutofit/>
          </a:bodyPr>
          <a:lstStyle/>
          <a:p>
            <a:r>
              <a:rPr lang="en-US" sz="4400">
                <a:solidFill>
                  <a:schemeClr val="tx1">
                    <a:lumMod val="65000"/>
                    <a:lumOff val="35000"/>
                  </a:schemeClr>
                </a:solidFill>
                <a:latin typeface="Futura Medium" panose="020B0602020204020303" pitchFamily="34" charset="-79"/>
                <a:cs typeface="Futura Medium" panose="020B0602020204020303" pitchFamily="34" charset="-79"/>
              </a:rPr>
              <a:t>IMAGE ANALYSIS 2 - COMPOSITION</a:t>
            </a:r>
          </a:p>
        </p:txBody>
      </p:sp>
      <p:sp>
        <p:nvSpPr>
          <p:cNvPr id="5" name="TextBox 4">
            <a:extLst>
              <a:ext uri="{FF2B5EF4-FFF2-40B4-BE49-F238E27FC236}">
                <a16:creationId xmlns:a16="http://schemas.microsoft.com/office/drawing/2014/main" id="{67844B88-F386-9D45-ACB1-6F3F7F7547E9}"/>
              </a:ext>
            </a:extLst>
          </p:cNvPr>
          <p:cNvSpPr txBox="1"/>
          <p:nvPr/>
        </p:nvSpPr>
        <p:spPr>
          <a:xfrm>
            <a:off x="0" y="6488668"/>
            <a:ext cx="12188952" cy="369332"/>
          </a:xfrm>
          <a:prstGeom prst="rect">
            <a:avLst/>
          </a:prstGeom>
          <a:solidFill>
            <a:srgbClr val="D9D9D9">
              <a:alpha val="63922"/>
            </a:srgbClr>
          </a:solidFill>
        </p:spPr>
        <p:txBody>
          <a:bodyPr wrap="square">
            <a:spAutoFit/>
          </a:bodyPr>
          <a:lstStyle/>
          <a:p>
            <a:pPr algn="ctr"/>
            <a:r>
              <a:rPr lang="en-GB" b="0" i="0">
                <a:effectLst/>
                <a:latin typeface="Substance W00 Regular"/>
              </a:rPr>
              <a:t>Image From: Brook Taylor, </a:t>
            </a:r>
            <a:r>
              <a:rPr lang="en-GB" b="0" i="1">
                <a:effectLst/>
                <a:latin typeface="Substance W00 Regular"/>
              </a:rPr>
              <a:t>New Principles of Linear Perspective</a:t>
            </a:r>
            <a:r>
              <a:rPr lang="en-GB" b="0" i="0">
                <a:effectLst/>
                <a:latin typeface="Substance W00 Regular"/>
              </a:rPr>
              <a:t> (Fourth Edition) (London: J. Taylor, 1811)</a:t>
            </a:r>
            <a:endParaRPr lang="en-GB"/>
          </a:p>
        </p:txBody>
      </p:sp>
    </p:spTree>
    <p:extLst>
      <p:ext uri="{BB962C8B-B14F-4D97-AF65-F5344CB8AC3E}">
        <p14:creationId xmlns:p14="http://schemas.microsoft.com/office/powerpoint/2010/main" val="330973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3366638" cy="1325563"/>
          </a:xfrm>
        </p:spPr>
        <p:txBody>
          <a:bodyPr>
            <a:normAutofit/>
          </a:bodyPr>
          <a:lstStyle/>
          <a:p>
            <a:r>
              <a:rPr lang="en-GB" sz="4000">
                <a:solidFill>
                  <a:schemeClr val="bg1">
                    <a:lumMod val="75000"/>
                  </a:schemeClr>
                </a:solidFill>
                <a:latin typeface="Futura" pitchFamily="50" charset="0"/>
              </a:rPr>
              <a:t>Composition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194537" y="1412183"/>
            <a:ext cx="5456456" cy="4899910"/>
          </a:xfrm>
          <a:custGeom>
            <a:avLst/>
            <a:gdLst>
              <a:gd name="csX0" fmla="*/ 0 w 5456456"/>
              <a:gd name="csY0" fmla="*/ 0 h 4899910"/>
              <a:gd name="csX1" fmla="*/ 518363 w 5456456"/>
              <a:gd name="csY1" fmla="*/ 0 h 4899910"/>
              <a:gd name="csX2" fmla="*/ 1254985 w 5456456"/>
              <a:gd name="csY2" fmla="*/ 0 h 4899910"/>
              <a:gd name="csX3" fmla="*/ 1882477 w 5456456"/>
              <a:gd name="csY3" fmla="*/ 0 h 4899910"/>
              <a:gd name="csX4" fmla="*/ 2564534 w 5456456"/>
              <a:gd name="csY4" fmla="*/ 0 h 4899910"/>
              <a:gd name="csX5" fmla="*/ 3355720 w 5456456"/>
              <a:gd name="csY5" fmla="*/ 0 h 4899910"/>
              <a:gd name="csX6" fmla="*/ 3928648 w 5456456"/>
              <a:gd name="csY6" fmla="*/ 0 h 4899910"/>
              <a:gd name="csX7" fmla="*/ 4665270 w 5456456"/>
              <a:gd name="csY7" fmla="*/ 0 h 4899910"/>
              <a:gd name="csX8" fmla="*/ 5456456 w 5456456"/>
              <a:gd name="csY8" fmla="*/ 0 h 4899910"/>
              <a:gd name="csX9" fmla="*/ 5456456 w 5456456"/>
              <a:gd name="csY9" fmla="*/ 699987 h 4899910"/>
              <a:gd name="csX10" fmla="*/ 5456456 w 5456456"/>
              <a:gd name="csY10" fmla="*/ 1399974 h 4899910"/>
              <a:gd name="csX11" fmla="*/ 5456456 w 5456456"/>
              <a:gd name="csY11" fmla="*/ 2001963 h 4899910"/>
              <a:gd name="csX12" fmla="*/ 5456456 w 5456456"/>
              <a:gd name="csY12" fmla="*/ 2799949 h 4899910"/>
              <a:gd name="csX13" fmla="*/ 5456456 w 5456456"/>
              <a:gd name="csY13" fmla="*/ 3499936 h 4899910"/>
              <a:gd name="csX14" fmla="*/ 5456456 w 5456456"/>
              <a:gd name="csY14" fmla="*/ 4297921 h 4899910"/>
              <a:gd name="csX15" fmla="*/ 5456456 w 5456456"/>
              <a:gd name="csY15" fmla="*/ 4899910 h 4899910"/>
              <a:gd name="csX16" fmla="*/ 4828964 w 5456456"/>
              <a:gd name="csY16" fmla="*/ 4899910 h 4899910"/>
              <a:gd name="csX17" fmla="*/ 4201471 w 5456456"/>
              <a:gd name="csY17" fmla="*/ 4899910 h 4899910"/>
              <a:gd name="csX18" fmla="*/ 3464850 w 5456456"/>
              <a:gd name="csY18" fmla="*/ 4899910 h 4899910"/>
              <a:gd name="csX19" fmla="*/ 2782793 w 5456456"/>
              <a:gd name="csY19" fmla="*/ 4899910 h 4899910"/>
              <a:gd name="csX20" fmla="*/ 1991606 w 5456456"/>
              <a:gd name="csY20" fmla="*/ 4899910 h 4899910"/>
              <a:gd name="csX21" fmla="*/ 1200420 w 5456456"/>
              <a:gd name="csY21" fmla="*/ 4899910 h 4899910"/>
              <a:gd name="csX22" fmla="*/ 0 w 5456456"/>
              <a:gd name="csY22" fmla="*/ 4899910 h 4899910"/>
              <a:gd name="csX23" fmla="*/ 0 w 5456456"/>
              <a:gd name="csY23" fmla="*/ 4150924 h 4899910"/>
              <a:gd name="csX24" fmla="*/ 0 w 5456456"/>
              <a:gd name="csY24" fmla="*/ 3401938 h 4899910"/>
              <a:gd name="csX25" fmla="*/ 0 w 5456456"/>
              <a:gd name="csY25" fmla="*/ 2701950 h 4899910"/>
              <a:gd name="csX26" fmla="*/ 0 w 5456456"/>
              <a:gd name="csY26" fmla="*/ 2001963 h 4899910"/>
              <a:gd name="csX27" fmla="*/ 0 w 5456456"/>
              <a:gd name="csY27" fmla="*/ 1301976 h 4899910"/>
              <a:gd name="csX28" fmla="*/ 0 w 5456456"/>
              <a:gd name="csY28" fmla="*/ 748986 h 4899910"/>
              <a:gd name="csX29" fmla="*/ 0 w 5456456"/>
              <a:gd name="csY29" fmla="*/ 0 h 48999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456456" h="4899910" fill="none" extrusionOk="0">
                <a:moveTo>
                  <a:pt x="0" y="0"/>
                </a:moveTo>
                <a:cubicBezTo>
                  <a:pt x="211200" y="7600"/>
                  <a:pt x="408395" y="-2142"/>
                  <a:pt x="518363" y="0"/>
                </a:cubicBezTo>
                <a:cubicBezTo>
                  <a:pt x="628331" y="2142"/>
                  <a:pt x="1042166" y="-8970"/>
                  <a:pt x="1254985" y="0"/>
                </a:cubicBezTo>
                <a:cubicBezTo>
                  <a:pt x="1467804" y="8970"/>
                  <a:pt x="1713922" y="10744"/>
                  <a:pt x="1882477" y="0"/>
                </a:cubicBezTo>
                <a:cubicBezTo>
                  <a:pt x="2051032" y="-10744"/>
                  <a:pt x="2310444" y="-18610"/>
                  <a:pt x="2564534" y="0"/>
                </a:cubicBezTo>
                <a:cubicBezTo>
                  <a:pt x="2818624" y="18610"/>
                  <a:pt x="3013439" y="-15817"/>
                  <a:pt x="3355720" y="0"/>
                </a:cubicBezTo>
                <a:cubicBezTo>
                  <a:pt x="3698001" y="15817"/>
                  <a:pt x="3809689" y="1526"/>
                  <a:pt x="3928648" y="0"/>
                </a:cubicBezTo>
                <a:cubicBezTo>
                  <a:pt x="4047607" y="-1526"/>
                  <a:pt x="4375156" y="-21952"/>
                  <a:pt x="4665270" y="0"/>
                </a:cubicBezTo>
                <a:cubicBezTo>
                  <a:pt x="4955384" y="21952"/>
                  <a:pt x="5065483" y="-2630"/>
                  <a:pt x="5456456" y="0"/>
                </a:cubicBezTo>
                <a:cubicBezTo>
                  <a:pt x="5465539" y="281382"/>
                  <a:pt x="5471887" y="522344"/>
                  <a:pt x="5456456" y="699987"/>
                </a:cubicBezTo>
                <a:cubicBezTo>
                  <a:pt x="5441025" y="877630"/>
                  <a:pt x="5485786" y="1087601"/>
                  <a:pt x="5456456" y="1399974"/>
                </a:cubicBezTo>
                <a:cubicBezTo>
                  <a:pt x="5427126" y="1712347"/>
                  <a:pt x="5432383" y="1845039"/>
                  <a:pt x="5456456" y="2001963"/>
                </a:cubicBezTo>
                <a:cubicBezTo>
                  <a:pt x="5480529" y="2158887"/>
                  <a:pt x="5421871" y="2568499"/>
                  <a:pt x="5456456" y="2799949"/>
                </a:cubicBezTo>
                <a:cubicBezTo>
                  <a:pt x="5491041" y="3031399"/>
                  <a:pt x="5433658" y="3283249"/>
                  <a:pt x="5456456" y="3499936"/>
                </a:cubicBezTo>
                <a:cubicBezTo>
                  <a:pt x="5479254" y="3716623"/>
                  <a:pt x="5455287" y="3944959"/>
                  <a:pt x="5456456" y="4297921"/>
                </a:cubicBezTo>
                <a:cubicBezTo>
                  <a:pt x="5457625" y="4650884"/>
                  <a:pt x="5461390" y="4738199"/>
                  <a:pt x="5456456" y="4899910"/>
                </a:cubicBezTo>
                <a:cubicBezTo>
                  <a:pt x="5252847" y="4884314"/>
                  <a:pt x="5055073" y="4910428"/>
                  <a:pt x="4828964" y="4899910"/>
                </a:cubicBezTo>
                <a:cubicBezTo>
                  <a:pt x="4602855" y="4889392"/>
                  <a:pt x="4474879" y="4895532"/>
                  <a:pt x="4201471" y="4899910"/>
                </a:cubicBezTo>
                <a:cubicBezTo>
                  <a:pt x="3928063" y="4904288"/>
                  <a:pt x="3811847" y="4883955"/>
                  <a:pt x="3464850" y="4899910"/>
                </a:cubicBezTo>
                <a:cubicBezTo>
                  <a:pt x="3117853" y="4915865"/>
                  <a:pt x="2947595" y="4919248"/>
                  <a:pt x="2782793" y="4899910"/>
                </a:cubicBezTo>
                <a:cubicBezTo>
                  <a:pt x="2617991" y="4880572"/>
                  <a:pt x="2371025" y="4917960"/>
                  <a:pt x="1991606" y="4899910"/>
                </a:cubicBezTo>
                <a:cubicBezTo>
                  <a:pt x="1612187" y="4881860"/>
                  <a:pt x="1571822" y="4927418"/>
                  <a:pt x="1200420" y="4899910"/>
                </a:cubicBezTo>
                <a:cubicBezTo>
                  <a:pt x="829018" y="4872402"/>
                  <a:pt x="543454" y="4949660"/>
                  <a:pt x="0" y="4899910"/>
                </a:cubicBezTo>
                <a:cubicBezTo>
                  <a:pt x="-22771" y="4592465"/>
                  <a:pt x="23040" y="4305177"/>
                  <a:pt x="0" y="4150924"/>
                </a:cubicBezTo>
                <a:cubicBezTo>
                  <a:pt x="-23040" y="3996671"/>
                  <a:pt x="-32198" y="3705404"/>
                  <a:pt x="0" y="3401938"/>
                </a:cubicBezTo>
                <a:cubicBezTo>
                  <a:pt x="32198" y="3098472"/>
                  <a:pt x="-20393" y="2859265"/>
                  <a:pt x="0" y="2701950"/>
                </a:cubicBezTo>
                <a:cubicBezTo>
                  <a:pt x="20393" y="2544635"/>
                  <a:pt x="24114" y="2205059"/>
                  <a:pt x="0" y="2001963"/>
                </a:cubicBezTo>
                <a:cubicBezTo>
                  <a:pt x="-24114" y="1798867"/>
                  <a:pt x="-11733" y="1650759"/>
                  <a:pt x="0" y="1301976"/>
                </a:cubicBezTo>
                <a:cubicBezTo>
                  <a:pt x="11733" y="953193"/>
                  <a:pt x="-459" y="920526"/>
                  <a:pt x="0" y="748986"/>
                </a:cubicBezTo>
                <a:cubicBezTo>
                  <a:pt x="459" y="577446"/>
                  <a:pt x="1896" y="353691"/>
                  <a:pt x="0" y="0"/>
                </a:cubicBezTo>
                <a:close/>
              </a:path>
              <a:path w="5456456" h="4899910" stroke="0" extrusionOk="0">
                <a:moveTo>
                  <a:pt x="0" y="0"/>
                </a:moveTo>
                <a:cubicBezTo>
                  <a:pt x="162423" y="27416"/>
                  <a:pt x="474792" y="1132"/>
                  <a:pt x="627492" y="0"/>
                </a:cubicBezTo>
                <a:cubicBezTo>
                  <a:pt x="780192" y="-1132"/>
                  <a:pt x="1039281" y="-13126"/>
                  <a:pt x="1145856" y="0"/>
                </a:cubicBezTo>
                <a:cubicBezTo>
                  <a:pt x="1252431" y="13126"/>
                  <a:pt x="1542846" y="20854"/>
                  <a:pt x="1937042" y="0"/>
                </a:cubicBezTo>
                <a:cubicBezTo>
                  <a:pt x="2331238" y="-20854"/>
                  <a:pt x="2349965" y="-8926"/>
                  <a:pt x="2564534" y="0"/>
                </a:cubicBezTo>
                <a:cubicBezTo>
                  <a:pt x="2779103" y="8926"/>
                  <a:pt x="3005518" y="-31067"/>
                  <a:pt x="3192027" y="0"/>
                </a:cubicBezTo>
                <a:cubicBezTo>
                  <a:pt x="3378536" y="31067"/>
                  <a:pt x="3775062" y="-30806"/>
                  <a:pt x="3983213" y="0"/>
                </a:cubicBezTo>
                <a:cubicBezTo>
                  <a:pt x="4191364" y="30806"/>
                  <a:pt x="4315106" y="-18933"/>
                  <a:pt x="4556141" y="0"/>
                </a:cubicBezTo>
                <a:cubicBezTo>
                  <a:pt x="4797176" y="18933"/>
                  <a:pt x="5269786" y="-39826"/>
                  <a:pt x="5456456" y="0"/>
                </a:cubicBezTo>
                <a:cubicBezTo>
                  <a:pt x="5459267" y="221375"/>
                  <a:pt x="5458537" y="596433"/>
                  <a:pt x="5456456" y="797985"/>
                </a:cubicBezTo>
                <a:cubicBezTo>
                  <a:pt x="5454375" y="999537"/>
                  <a:pt x="5444622" y="1135589"/>
                  <a:pt x="5456456" y="1399974"/>
                </a:cubicBezTo>
                <a:cubicBezTo>
                  <a:pt x="5468290" y="1664359"/>
                  <a:pt x="5463752" y="1798669"/>
                  <a:pt x="5456456" y="2099961"/>
                </a:cubicBezTo>
                <a:cubicBezTo>
                  <a:pt x="5449160" y="2401253"/>
                  <a:pt x="5422738" y="2604363"/>
                  <a:pt x="5456456" y="2848948"/>
                </a:cubicBezTo>
                <a:cubicBezTo>
                  <a:pt x="5490174" y="3093533"/>
                  <a:pt x="5478020" y="3157239"/>
                  <a:pt x="5456456" y="3401938"/>
                </a:cubicBezTo>
                <a:cubicBezTo>
                  <a:pt x="5434893" y="3646637"/>
                  <a:pt x="5474909" y="3796521"/>
                  <a:pt x="5456456" y="4101925"/>
                </a:cubicBezTo>
                <a:cubicBezTo>
                  <a:pt x="5438003" y="4407329"/>
                  <a:pt x="5476748" y="4706112"/>
                  <a:pt x="5456456" y="4899910"/>
                </a:cubicBezTo>
                <a:cubicBezTo>
                  <a:pt x="5115623" y="4870143"/>
                  <a:pt x="4930586" y="4902120"/>
                  <a:pt x="4774399" y="4899910"/>
                </a:cubicBezTo>
                <a:cubicBezTo>
                  <a:pt x="4618212" y="4897700"/>
                  <a:pt x="4376268" y="4897976"/>
                  <a:pt x="3983213" y="4899910"/>
                </a:cubicBezTo>
                <a:cubicBezTo>
                  <a:pt x="3590158" y="4901844"/>
                  <a:pt x="3475809" y="4918877"/>
                  <a:pt x="3301156" y="4899910"/>
                </a:cubicBezTo>
                <a:cubicBezTo>
                  <a:pt x="3126503" y="4880943"/>
                  <a:pt x="2909574" y="4915840"/>
                  <a:pt x="2782793" y="4899910"/>
                </a:cubicBezTo>
                <a:cubicBezTo>
                  <a:pt x="2656012" y="4883980"/>
                  <a:pt x="2335343" y="4902865"/>
                  <a:pt x="2209865" y="4899910"/>
                </a:cubicBezTo>
                <a:cubicBezTo>
                  <a:pt x="2084387" y="4896955"/>
                  <a:pt x="1738844" y="4882143"/>
                  <a:pt x="1418679" y="4899910"/>
                </a:cubicBezTo>
                <a:cubicBezTo>
                  <a:pt x="1098514" y="4917677"/>
                  <a:pt x="1014212" y="4909990"/>
                  <a:pt x="736622" y="4899910"/>
                </a:cubicBezTo>
                <a:cubicBezTo>
                  <a:pt x="459032" y="4889830"/>
                  <a:pt x="319173" y="4927654"/>
                  <a:pt x="0" y="4899910"/>
                </a:cubicBezTo>
                <a:cubicBezTo>
                  <a:pt x="-25685" y="4704226"/>
                  <a:pt x="32703" y="4396795"/>
                  <a:pt x="0" y="4199923"/>
                </a:cubicBezTo>
                <a:cubicBezTo>
                  <a:pt x="-32703" y="4003051"/>
                  <a:pt x="9680" y="3904756"/>
                  <a:pt x="0" y="3646933"/>
                </a:cubicBezTo>
                <a:cubicBezTo>
                  <a:pt x="-9680" y="3389110"/>
                  <a:pt x="27394" y="3300963"/>
                  <a:pt x="0" y="3093943"/>
                </a:cubicBezTo>
                <a:cubicBezTo>
                  <a:pt x="-27394" y="2886923"/>
                  <a:pt x="9798" y="2659310"/>
                  <a:pt x="0" y="2344957"/>
                </a:cubicBezTo>
                <a:cubicBezTo>
                  <a:pt x="-9798" y="2030604"/>
                  <a:pt x="-19617" y="1949862"/>
                  <a:pt x="0" y="1742968"/>
                </a:cubicBezTo>
                <a:cubicBezTo>
                  <a:pt x="19617" y="1536074"/>
                  <a:pt x="-12653" y="1292170"/>
                  <a:pt x="0" y="944983"/>
                </a:cubicBezTo>
                <a:cubicBezTo>
                  <a:pt x="12653" y="597796"/>
                  <a:pt x="-38760" y="278618"/>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77500" lnSpcReduction="20000"/>
          </a:bodyPr>
          <a:lstStyle/>
          <a:p>
            <a:pPr marL="0" indent="0" algn="just">
              <a:buNone/>
            </a:pPr>
            <a:r>
              <a:rPr lang="en-GB" sz="1800">
                <a:solidFill>
                  <a:schemeClr val="bg1"/>
                </a:solidFill>
              </a:rPr>
              <a:t>Composition is a very large aspect of photography in terms of its impact on the overall image. To create an eye-catching image, all elements of the photograph should be taken into consideration and arranged in such a way that shows clear subjects and draws the viewer's eye to certain parts of the scene. For example, just by glancing at this image by Philip Wolmuth, it is clear that the main subject in it is the cyclist jumping over a fence. Although there are other people and elements in the shot, the cyclist stands out most. To do this, Wolmuth has used different elements of composition to create a pleasing and striking image. First and foremost, the cyclist is in the centre of the frame - this is perhaps the most common types of composition. The cyclist is a dark silhouette against the bright sky in the background, dead centre in the frame, creating a clear main subject. To have the cyclist stand out against the sky, Wolmuth has used a low angle shot. The use of this angle also increases the dramatic effect of the image – being below the cyclist makes the stunt all the more impressive and thrilling.</a:t>
            </a:r>
          </a:p>
          <a:p>
            <a:pPr marL="0" indent="0" algn="just">
              <a:buNone/>
            </a:pPr>
            <a:r>
              <a:rPr lang="en-GB" sz="1800">
                <a:solidFill>
                  <a:schemeClr val="bg1"/>
                </a:solidFill>
              </a:rPr>
              <a:t>Additionally, Wolmuth has used the fence on the right as leading lines to guide the viewers eyes directly to the centre of the image. This also breaks the photograph into clearer parts, with the fence taking up about half of the frame on the right in the foreground. </a:t>
            </a:r>
          </a:p>
          <a:p>
            <a:pPr marL="0" indent="0" algn="just">
              <a:buNone/>
            </a:pPr>
            <a:r>
              <a:rPr lang="en-GB" sz="1800">
                <a:solidFill>
                  <a:schemeClr val="bg1"/>
                </a:solidFill>
              </a:rPr>
              <a:t>In the lower left part of the image, leaning against the fence is a group of people, most of whom are looking at the stunt taking place. Looking at them also leads our eyes back to the cyclist.</a:t>
            </a:r>
          </a:p>
          <a:p>
            <a:pPr marL="0" indent="0" algn="just">
              <a:buNone/>
            </a:pPr>
            <a:r>
              <a:rPr lang="en-GB" sz="1800">
                <a:solidFill>
                  <a:schemeClr val="bg1"/>
                </a:solidFill>
              </a:rPr>
              <a:t>Without taking into consideration these elements of composition, the image would feel messy and with a lack of focus. Having clear subjects can elevate your photography, and practicing composition in general will help to develop a style, create interesting and non-conventional photographs. </a:t>
            </a:r>
          </a:p>
          <a:p>
            <a:pPr marL="0" indent="0">
              <a:buNone/>
            </a:pPr>
            <a:endParaRPr lang="en-GB" sz="1300">
              <a:solidFill>
                <a:srgbClr val="000000"/>
              </a:solidFill>
            </a:endParaRPr>
          </a:p>
        </p:txBody>
      </p:sp>
      <p:sp>
        <p:nvSpPr>
          <p:cNvPr id="6" name="TextBox 5">
            <a:extLst>
              <a:ext uri="{FF2B5EF4-FFF2-40B4-BE49-F238E27FC236}">
                <a16:creationId xmlns:a16="http://schemas.microsoft.com/office/drawing/2014/main" id="{23F87DEC-1430-B41A-3AB7-DE7605FF8230}"/>
              </a:ext>
            </a:extLst>
          </p:cNvPr>
          <p:cNvSpPr txBox="1"/>
          <p:nvPr/>
        </p:nvSpPr>
        <p:spPr>
          <a:xfrm>
            <a:off x="4215430" y="103071"/>
            <a:ext cx="7976570" cy="646331"/>
          </a:xfrm>
          <a:prstGeom prst="rect">
            <a:avLst/>
          </a:prstGeom>
          <a:noFill/>
        </p:spPr>
        <p:txBody>
          <a:bodyPr wrap="square">
            <a:spAutoFit/>
          </a:bodyPr>
          <a:lstStyle/>
          <a:p>
            <a:r>
              <a:rPr lang="en-US">
                <a:hlinkClick r:id="rId2"/>
              </a:rPr>
              <a:t>https://app.milanote.com/1SWL9G1wbmWCeC/composition?p=C5Y6Z6RlGpt</a:t>
            </a:r>
            <a:endParaRPr lang="en-US"/>
          </a:p>
          <a:p>
            <a:endParaRPr lang="en-US"/>
          </a:p>
        </p:txBody>
      </p:sp>
      <p:pic>
        <p:nvPicPr>
          <p:cNvPr id="1026" name="Picture 2">
            <a:extLst>
              <a:ext uri="{FF2B5EF4-FFF2-40B4-BE49-F238E27FC236}">
                <a16:creationId xmlns:a16="http://schemas.microsoft.com/office/drawing/2014/main" id="{943CCAC1-4B83-9C7A-85CB-4F51DBE820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6470" y="1412183"/>
            <a:ext cx="5980993" cy="399978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a:extLst>
              <a:ext uri="{FF2B5EF4-FFF2-40B4-BE49-F238E27FC236}">
                <a16:creationId xmlns:a16="http://schemas.microsoft.com/office/drawing/2014/main" id="{EE522164-48F6-A4AA-3B2E-7226B6CE9488}"/>
              </a:ext>
            </a:extLst>
          </p:cNvPr>
          <p:cNvSpPr>
            <a:spLocks noChangeArrowheads="1"/>
          </p:cNvSpPr>
          <p:nvPr/>
        </p:nvSpPr>
        <p:spPr bwMode="auto">
          <a:xfrm>
            <a:off x="5923038" y="5445817"/>
            <a:ext cx="6112328"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1" u="none" strike="noStrike" cap="none" normalizeH="0" baseline="0">
                <a:ln>
                  <a:noFill/>
                </a:ln>
                <a:solidFill>
                  <a:schemeClr val="bg1">
                    <a:lumMod val="75000"/>
                  </a:schemeClr>
                </a:solidFill>
                <a:effectLst/>
                <a:latin typeface="Arial" panose="020B0604020202020204" pitchFamily="34" charset="0"/>
              </a:rPr>
              <a:t>A young biker flies through the air at Meanwhile Gardens skateboard bowl in West London, </a:t>
            </a:r>
            <a:r>
              <a:rPr kumimoji="0" lang="en-US" altLang="en-US" sz="1050" b="0" i="0" u="none" strike="noStrike" cap="none" normalizeH="0" baseline="0">
                <a:ln>
                  <a:noFill/>
                </a:ln>
                <a:solidFill>
                  <a:schemeClr val="bg1">
                    <a:lumMod val="75000"/>
                  </a:schemeClr>
                </a:solidFill>
                <a:effectLst/>
                <a:latin typeface="Arial" panose="020B0604020202020204" pitchFamily="34" charset="0"/>
              </a:rPr>
              <a:t>1970’s. Philip Wolmuth</a:t>
            </a:r>
          </a:p>
        </p:txBody>
      </p:sp>
    </p:spTree>
    <p:extLst>
      <p:ext uri="{BB962C8B-B14F-4D97-AF65-F5344CB8AC3E}">
        <p14:creationId xmlns:p14="http://schemas.microsoft.com/office/powerpoint/2010/main" val="2309210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solidFill>
                  <a:schemeClr val="bg1">
                    <a:lumMod val="75000"/>
                  </a:schemeClr>
                </a:solidFill>
                <a:latin typeface="Futura" pitchFamily="50" charset="0"/>
              </a:rPr>
              <a:t>Mood board</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1" y="1049872"/>
            <a:ext cx="11295888" cy="1777994"/>
          </a:xfrm>
          <a:custGeom>
            <a:avLst/>
            <a:gdLst>
              <a:gd name="csX0" fmla="*/ 0 w 11295888"/>
              <a:gd name="csY0" fmla="*/ 0 h 1777994"/>
              <a:gd name="csX1" fmla="*/ 438546 w 11295888"/>
              <a:gd name="csY1" fmla="*/ 0 h 1777994"/>
              <a:gd name="csX2" fmla="*/ 764134 w 11295888"/>
              <a:gd name="csY2" fmla="*/ 0 h 1777994"/>
              <a:gd name="csX3" fmla="*/ 1428598 w 11295888"/>
              <a:gd name="csY3" fmla="*/ 0 h 1777994"/>
              <a:gd name="csX4" fmla="*/ 2318979 w 11295888"/>
              <a:gd name="csY4" fmla="*/ 0 h 1777994"/>
              <a:gd name="csX5" fmla="*/ 2870484 w 11295888"/>
              <a:gd name="csY5" fmla="*/ 0 h 1777994"/>
              <a:gd name="csX6" fmla="*/ 3421990 w 11295888"/>
              <a:gd name="csY6" fmla="*/ 0 h 1777994"/>
              <a:gd name="csX7" fmla="*/ 4086454 w 11295888"/>
              <a:gd name="csY7" fmla="*/ 0 h 1777994"/>
              <a:gd name="csX8" fmla="*/ 4863876 w 11295888"/>
              <a:gd name="csY8" fmla="*/ 0 h 1777994"/>
              <a:gd name="csX9" fmla="*/ 5641299 w 11295888"/>
              <a:gd name="csY9" fmla="*/ 0 h 1777994"/>
              <a:gd name="csX10" fmla="*/ 6418722 w 11295888"/>
              <a:gd name="csY10" fmla="*/ 0 h 1777994"/>
              <a:gd name="csX11" fmla="*/ 7309104 w 11295888"/>
              <a:gd name="csY11" fmla="*/ 0 h 1777994"/>
              <a:gd name="csX12" fmla="*/ 7973568 w 11295888"/>
              <a:gd name="csY12" fmla="*/ 0 h 1777994"/>
              <a:gd name="csX13" fmla="*/ 8750991 w 11295888"/>
              <a:gd name="csY13" fmla="*/ 0 h 1777994"/>
              <a:gd name="csX14" fmla="*/ 9415455 w 11295888"/>
              <a:gd name="csY14" fmla="*/ 0 h 1777994"/>
              <a:gd name="csX15" fmla="*/ 10079919 w 11295888"/>
              <a:gd name="csY15" fmla="*/ 0 h 1777994"/>
              <a:gd name="csX16" fmla="*/ 11295888 w 11295888"/>
              <a:gd name="csY16" fmla="*/ 0 h 1777994"/>
              <a:gd name="csX17" fmla="*/ 11295888 w 11295888"/>
              <a:gd name="csY17" fmla="*/ 539325 h 1777994"/>
              <a:gd name="csX18" fmla="*/ 11295888 w 11295888"/>
              <a:gd name="csY18" fmla="*/ 1149769 h 1777994"/>
              <a:gd name="csX19" fmla="*/ 11295888 w 11295888"/>
              <a:gd name="csY19" fmla="*/ 1777994 h 1777994"/>
              <a:gd name="csX20" fmla="*/ 10518465 w 11295888"/>
              <a:gd name="csY20" fmla="*/ 1777994 h 1777994"/>
              <a:gd name="csX21" fmla="*/ 9741042 w 11295888"/>
              <a:gd name="csY21" fmla="*/ 1777994 h 1777994"/>
              <a:gd name="csX22" fmla="*/ 9076578 w 11295888"/>
              <a:gd name="csY22" fmla="*/ 1777994 h 1777994"/>
              <a:gd name="csX23" fmla="*/ 8750991 w 11295888"/>
              <a:gd name="csY23" fmla="*/ 1777994 h 1777994"/>
              <a:gd name="csX24" fmla="*/ 8199486 w 11295888"/>
              <a:gd name="csY24" fmla="*/ 1777994 h 1777994"/>
              <a:gd name="csX25" fmla="*/ 7422063 w 11295888"/>
              <a:gd name="csY25" fmla="*/ 1777994 h 1777994"/>
              <a:gd name="csX26" fmla="*/ 6983517 w 11295888"/>
              <a:gd name="csY26" fmla="*/ 1777994 h 1777994"/>
              <a:gd name="csX27" fmla="*/ 6093135 w 11295888"/>
              <a:gd name="csY27" fmla="*/ 1777994 h 1777994"/>
              <a:gd name="csX28" fmla="*/ 5202753 w 11295888"/>
              <a:gd name="csY28" fmla="*/ 1777994 h 1777994"/>
              <a:gd name="csX29" fmla="*/ 4538289 w 11295888"/>
              <a:gd name="csY29" fmla="*/ 1777994 h 1777994"/>
              <a:gd name="csX30" fmla="*/ 3647907 w 11295888"/>
              <a:gd name="csY30" fmla="*/ 1777994 h 1777994"/>
              <a:gd name="csX31" fmla="*/ 2983443 w 11295888"/>
              <a:gd name="csY31" fmla="*/ 1777994 h 1777994"/>
              <a:gd name="csX32" fmla="*/ 2206020 w 11295888"/>
              <a:gd name="csY32" fmla="*/ 1777994 h 1777994"/>
              <a:gd name="csX33" fmla="*/ 1880433 w 11295888"/>
              <a:gd name="csY33" fmla="*/ 1777994 h 1777994"/>
              <a:gd name="csX34" fmla="*/ 990051 w 11295888"/>
              <a:gd name="csY34" fmla="*/ 1777994 h 1777994"/>
              <a:gd name="csX35" fmla="*/ 0 w 11295888"/>
              <a:gd name="csY35" fmla="*/ 1777994 h 1777994"/>
              <a:gd name="csX36" fmla="*/ 0 w 11295888"/>
              <a:gd name="csY36" fmla="*/ 1167549 h 1777994"/>
              <a:gd name="csX37" fmla="*/ 0 w 11295888"/>
              <a:gd name="csY37" fmla="*/ 610445 h 1777994"/>
              <a:gd name="csX38" fmla="*/ 0 w 11295888"/>
              <a:gd name="csY38" fmla="*/ 0 h 17779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11295888" h="1777994" fill="none" extrusionOk="0">
                <a:moveTo>
                  <a:pt x="0" y="0"/>
                </a:moveTo>
                <a:cubicBezTo>
                  <a:pt x="201794" y="-14151"/>
                  <a:pt x="340940" y="-6312"/>
                  <a:pt x="438546" y="0"/>
                </a:cubicBezTo>
                <a:cubicBezTo>
                  <a:pt x="536152" y="6312"/>
                  <a:pt x="626702" y="-14231"/>
                  <a:pt x="764134" y="0"/>
                </a:cubicBezTo>
                <a:cubicBezTo>
                  <a:pt x="901566" y="14231"/>
                  <a:pt x="1110749" y="8515"/>
                  <a:pt x="1428598" y="0"/>
                </a:cubicBezTo>
                <a:cubicBezTo>
                  <a:pt x="1746447" y="-8515"/>
                  <a:pt x="1985021" y="27138"/>
                  <a:pt x="2318979" y="0"/>
                </a:cubicBezTo>
                <a:cubicBezTo>
                  <a:pt x="2652937" y="-27138"/>
                  <a:pt x="2748387" y="26364"/>
                  <a:pt x="2870484" y="0"/>
                </a:cubicBezTo>
                <a:cubicBezTo>
                  <a:pt x="2992582" y="-26364"/>
                  <a:pt x="3302164" y="19041"/>
                  <a:pt x="3421990" y="0"/>
                </a:cubicBezTo>
                <a:cubicBezTo>
                  <a:pt x="3541816" y="-19041"/>
                  <a:pt x="3942493" y="-12770"/>
                  <a:pt x="4086454" y="0"/>
                </a:cubicBezTo>
                <a:cubicBezTo>
                  <a:pt x="4230415" y="12770"/>
                  <a:pt x="4592468" y="31885"/>
                  <a:pt x="4863876" y="0"/>
                </a:cubicBezTo>
                <a:cubicBezTo>
                  <a:pt x="5135284" y="-31885"/>
                  <a:pt x="5408741" y="16979"/>
                  <a:pt x="5641299" y="0"/>
                </a:cubicBezTo>
                <a:cubicBezTo>
                  <a:pt x="5873857" y="-16979"/>
                  <a:pt x="6053826" y="35105"/>
                  <a:pt x="6418722" y="0"/>
                </a:cubicBezTo>
                <a:cubicBezTo>
                  <a:pt x="6783618" y="-35105"/>
                  <a:pt x="7116050" y="-41728"/>
                  <a:pt x="7309104" y="0"/>
                </a:cubicBezTo>
                <a:cubicBezTo>
                  <a:pt x="7502158" y="41728"/>
                  <a:pt x="7825786" y="13712"/>
                  <a:pt x="7973568" y="0"/>
                </a:cubicBezTo>
                <a:cubicBezTo>
                  <a:pt x="8121350" y="-13712"/>
                  <a:pt x="8425989" y="-36142"/>
                  <a:pt x="8750991" y="0"/>
                </a:cubicBezTo>
                <a:cubicBezTo>
                  <a:pt x="9075993" y="36142"/>
                  <a:pt x="9248992" y="-11359"/>
                  <a:pt x="9415455" y="0"/>
                </a:cubicBezTo>
                <a:cubicBezTo>
                  <a:pt x="9581918" y="11359"/>
                  <a:pt x="9934048" y="25972"/>
                  <a:pt x="10079919" y="0"/>
                </a:cubicBezTo>
                <a:cubicBezTo>
                  <a:pt x="10225790" y="-25972"/>
                  <a:pt x="10765455" y="52130"/>
                  <a:pt x="11295888" y="0"/>
                </a:cubicBezTo>
                <a:cubicBezTo>
                  <a:pt x="11277501" y="150446"/>
                  <a:pt x="11305521" y="350230"/>
                  <a:pt x="11295888" y="539325"/>
                </a:cubicBezTo>
                <a:cubicBezTo>
                  <a:pt x="11286255" y="728421"/>
                  <a:pt x="11319069" y="859165"/>
                  <a:pt x="11295888" y="1149769"/>
                </a:cubicBezTo>
                <a:cubicBezTo>
                  <a:pt x="11272707" y="1440373"/>
                  <a:pt x="11285292" y="1465474"/>
                  <a:pt x="11295888" y="1777994"/>
                </a:cubicBezTo>
                <a:cubicBezTo>
                  <a:pt x="10994587" y="1795865"/>
                  <a:pt x="10751564" y="1760986"/>
                  <a:pt x="10518465" y="1777994"/>
                </a:cubicBezTo>
                <a:cubicBezTo>
                  <a:pt x="10285366" y="1795002"/>
                  <a:pt x="10014506" y="1753390"/>
                  <a:pt x="9741042" y="1777994"/>
                </a:cubicBezTo>
                <a:cubicBezTo>
                  <a:pt x="9467578" y="1802598"/>
                  <a:pt x="9279509" y="1792956"/>
                  <a:pt x="9076578" y="1777994"/>
                </a:cubicBezTo>
                <a:cubicBezTo>
                  <a:pt x="8873647" y="1763032"/>
                  <a:pt x="8902593" y="1791210"/>
                  <a:pt x="8750991" y="1777994"/>
                </a:cubicBezTo>
                <a:cubicBezTo>
                  <a:pt x="8599389" y="1764778"/>
                  <a:pt x="8313800" y="1781398"/>
                  <a:pt x="8199486" y="1777994"/>
                </a:cubicBezTo>
                <a:cubicBezTo>
                  <a:pt x="8085173" y="1774590"/>
                  <a:pt x="7608895" y="1790089"/>
                  <a:pt x="7422063" y="1777994"/>
                </a:cubicBezTo>
                <a:cubicBezTo>
                  <a:pt x="7235231" y="1765899"/>
                  <a:pt x="7088215" y="1795316"/>
                  <a:pt x="6983517" y="1777994"/>
                </a:cubicBezTo>
                <a:cubicBezTo>
                  <a:pt x="6878819" y="1760672"/>
                  <a:pt x="6517406" y="1737295"/>
                  <a:pt x="6093135" y="1777994"/>
                </a:cubicBezTo>
                <a:cubicBezTo>
                  <a:pt x="5668864" y="1818693"/>
                  <a:pt x="5580525" y="1783644"/>
                  <a:pt x="5202753" y="1777994"/>
                </a:cubicBezTo>
                <a:cubicBezTo>
                  <a:pt x="4824981" y="1772344"/>
                  <a:pt x="4756988" y="1750775"/>
                  <a:pt x="4538289" y="1777994"/>
                </a:cubicBezTo>
                <a:cubicBezTo>
                  <a:pt x="4319590" y="1805213"/>
                  <a:pt x="3950418" y="1787584"/>
                  <a:pt x="3647907" y="1777994"/>
                </a:cubicBezTo>
                <a:cubicBezTo>
                  <a:pt x="3345396" y="1768404"/>
                  <a:pt x="3281933" y="1760579"/>
                  <a:pt x="2983443" y="1777994"/>
                </a:cubicBezTo>
                <a:cubicBezTo>
                  <a:pt x="2684953" y="1795409"/>
                  <a:pt x="2574213" y="1808391"/>
                  <a:pt x="2206020" y="1777994"/>
                </a:cubicBezTo>
                <a:cubicBezTo>
                  <a:pt x="1837827" y="1747597"/>
                  <a:pt x="2040231" y="1769650"/>
                  <a:pt x="1880433" y="1777994"/>
                </a:cubicBezTo>
                <a:cubicBezTo>
                  <a:pt x="1720635" y="1786338"/>
                  <a:pt x="1256914" y="1752030"/>
                  <a:pt x="990051" y="1777994"/>
                </a:cubicBezTo>
                <a:cubicBezTo>
                  <a:pt x="723188" y="1803958"/>
                  <a:pt x="453152" y="1751167"/>
                  <a:pt x="0" y="1777994"/>
                </a:cubicBezTo>
                <a:cubicBezTo>
                  <a:pt x="23790" y="1606017"/>
                  <a:pt x="-22720" y="1441646"/>
                  <a:pt x="0" y="1167549"/>
                </a:cubicBezTo>
                <a:cubicBezTo>
                  <a:pt x="22720" y="893452"/>
                  <a:pt x="-18623" y="743593"/>
                  <a:pt x="0" y="610445"/>
                </a:cubicBezTo>
                <a:cubicBezTo>
                  <a:pt x="18623" y="477297"/>
                  <a:pt x="27130" y="279873"/>
                  <a:pt x="0" y="0"/>
                </a:cubicBezTo>
                <a:close/>
              </a:path>
              <a:path w="11295888" h="1777994" stroke="0" extrusionOk="0">
                <a:moveTo>
                  <a:pt x="0" y="0"/>
                </a:moveTo>
                <a:cubicBezTo>
                  <a:pt x="181644" y="-19046"/>
                  <a:pt x="330862" y="-11646"/>
                  <a:pt x="551505" y="0"/>
                </a:cubicBezTo>
                <a:cubicBezTo>
                  <a:pt x="772148" y="11646"/>
                  <a:pt x="796952" y="-10558"/>
                  <a:pt x="877092" y="0"/>
                </a:cubicBezTo>
                <a:cubicBezTo>
                  <a:pt x="957232" y="10558"/>
                  <a:pt x="1465295" y="-21626"/>
                  <a:pt x="1767474" y="0"/>
                </a:cubicBezTo>
                <a:cubicBezTo>
                  <a:pt x="2069653" y="21626"/>
                  <a:pt x="2094885" y="18191"/>
                  <a:pt x="2318979" y="0"/>
                </a:cubicBezTo>
                <a:cubicBezTo>
                  <a:pt x="2543073" y="-18191"/>
                  <a:pt x="2633969" y="-12709"/>
                  <a:pt x="2870484" y="0"/>
                </a:cubicBezTo>
                <a:cubicBezTo>
                  <a:pt x="3106999" y="12709"/>
                  <a:pt x="3525017" y="23694"/>
                  <a:pt x="3760866" y="0"/>
                </a:cubicBezTo>
                <a:cubicBezTo>
                  <a:pt x="3996715" y="-23694"/>
                  <a:pt x="4051281" y="-11271"/>
                  <a:pt x="4199412" y="0"/>
                </a:cubicBezTo>
                <a:cubicBezTo>
                  <a:pt x="4347543" y="11271"/>
                  <a:pt x="4656540" y="15744"/>
                  <a:pt x="5089794" y="0"/>
                </a:cubicBezTo>
                <a:cubicBezTo>
                  <a:pt x="5523048" y="-15744"/>
                  <a:pt x="5536200" y="26497"/>
                  <a:pt x="5980176" y="0"/>
                </a:cubicBezTo>
                <a:cubicBezTo>
                  <a:pt x="6424152" y="-26497"/>
                  <a:pt x="6477033" y="-29601"/>
                  <a:pt x="6644640" y="0"/>
                </a:cubicBezTo>
                <a:cubicBezTo>
                  <a:pt x="6812247" y="29601"/>
                  <a:pt x="7141140" y="-41602"/>
                  <a:pt x="7535022" y="0"/>
                </a:cubicBezTo>
                <a:cubicBezTo>
                  <a:pt x="7928904" y="41602"/>
                  <a:pt x="7944941" y="15269"/>
                  <a:pt x="8086527" y="0"/>
                </a:cubicBezTo>
                <a:cubicBezTo>
                  <a:pt x="8228114" y="-15269"/>
                  <a:pt x="8524684" y="-23381"/>
                  <a:pt x="8638032" y="0"/>
                </a:cubicBezTo>
                <a:cubicBezTo>
                  <a:pt x="8751381" y="23381"/>
                  <a:pt x="9196921" y="5349"/>
                  <a:pt x="9415455" y="0"/>
                </a:cubicBezTo>
                <a:cubicBezTo>
                  <a:pt x="9633989" y="-5349"/>
                  <a:pt x="9736884" y="3128"/>
                  <a:pt x="9966960" y="0"/>
                </a:cubicBezTo>
                <a:cubicBezTo>
                  <a:pt x="10197036" y="-3128"/>
                  <a:pt x="10953303" y="-4088"/>
                  <a:pt x="11295888" y="0"/>
                </a:cubicBezTo>
                <a:cubicBezTo>
                  <a:pt x="11284077" y="300750"/>
                  <a:pt x="11309303" y="478895"/>
                  <a:pt x="11295888" y="628225"/>
                </a:cubicBezTo>
                <a:cubicBezTo>
                  <a:pt x="11282473" y="777556"/>
                  <a:pt x="11321119" y="1020980"/>
                  <a:pt x="11295888" y="1238669"/>
                </a:cubicBezTo>
                <a:cubicBezTo>
                  <a:pt x="11270657" y="1456358"/>
                  <a:pt x="11292815" y="1569422"/>
                  <a:pt x="11295888" y="1777994"/>
                </a:cubicBezTo>
                <a:cubicBezTo>
                  <a:pt x="11145630" y="1777966"/>
                  <a:pt x="11097166" y="1790052"/>
                  <a:pt x="10970301" y="1777994"/>
                </a:cubicBezTo>
                <a:cubicBezTo>
                  <a:pt x="10843436" y="1765936"/>
                  <a:pt x="10398600" y="1790045"/>
                  <a:pt x="10079919" y="1777994"/>
                </a:cubicBezTo>
                <a:cubicBezTo>
                  <a:pt x="9761238" y="1765943"/>
                  <a:pt x="9589591" y="1792040"/>
                  <a:pt x="9415455" y="1777994"/>
                </a:cubicBezTo>
                <a:cubicBezTo>
                  <a:pt x="9241319" y="1763948"/>
                  <a:pt x="9195117" y="1775751"/>
                  <a:pt x="8976909" y="1777994"/>
                </a:cubicBezTo>
                <a:cubicBezTo>
                  <a:pt x="8758701" y="1780237"/>
                  <a:pt x="8560738" y="1784191"/>
                  <a:pt x="8312445" y="1777994"/>
                </a:cubicBezTo>
                <a:cubicBezTo>
                  <a:pt x="8064152" y="1771797"/>
                  <a:pt x="8126184" y="1786749"/>
                  <a:pt x="7986857" y="1777994"/>
                </a:cubicBezTo>
                <a:cubicBezTo>
                  <a:pt x="7847530" y="1769239"/>
                  <a:pt x="7771691" y="1768852"/>
                  <a:pt x="7661270" y="1777994"/>
                </a:cubicBezTo>
                <a:cubicBezTo>
                  <a:pt x="7550849" y="1787136"/>
                  <a:pt x="7156923" y="1758780"/>
                  <a:pt x="6996806" y="1777994"/>
                </a:cubicBezTo>
                <a:cubicBezTo>
                  <a:pt x="6836689" y="1797208"/>
                  <a:pt x="6729812" y="1758922"/>
                  <a:pt x="6558260" y="1777994"/>
                </a:cubicBezTo>
                <a:cubicBezTo>
                  <a:pt x="6386708" y="1797066"/>
                  <a:pt x="6076161" y="1808074"/>
                  <a:pt x="5780837" y="1777994"/>
                </a:cubicBezTo>
                <a:cubicBezTo>
                  <a:pt x="5485513" y="1747914"/>
                  <a:pt x="5521665" y="1795195"/>
                  <a:pt x="5342291" y="1777994"/>
                </a:cubicBezTo>
                <a:cubicBezTo>
                  <a:pt x="5162917" y="1760793"/>
                  <a:pt x="4831721" y="1746953"/>
                  <a:pt x="4564868" y="1777994"/>
                </a:cubicBezTo>
                <a:cubicBezTo>
                  <a:pt x="4298015" y="1809035"/>
                  <a:pt x="4347632" y="1776169"/>
                  <a:pt x="4239280" y="1777994"/>
                </a:cubicBezTo>
                <a:cubicBezTo>
                  <a:pt x="4130928" y="1779819"/>
                  <a:pt x="3722692" y="1806509"/>
                  <a:pt x="3461857" y="1777994"/>
                </a:cubicBezTo>
                <a:cubicBezTo>
                  <a:pt x="3201022" y="1749479"/>
                  <a:pt x="3185501" y="1773159"/>
                  <a:pt x="3023311" y="1777994"/>
                </a:cubicBezTo>
                <a:cubicBezTo>
                  <a:pt x="2861121" y="1782829"/>
                  <a:pt x="2805880" y="1765452"/>
                  <a:pt x="2697724" y="1777994"/>
                </a:cubicBezTo>
                <a:cubicBezTo>
                  <a:pt x="2589568" y="1790536"/>
                  <a:pt x="2474517" y="1769737"/>
                  <a:pt x="2259178" y="1777994"/>
                </a:cubicBezTo>
                <a:cubicBezTo>
                  <a:pt x="2043839" y="1786251"/>
                  <a:pt x="1815680" y="1761526"/>
                  <a:pt x="1481755" y="1777994"/>
                </a:cubicBezTo>
                <a:cubicBezTo>
                  <a:pt x="1147830" y="1794462"/>
                  <a:pt x="1204526" y="1759083"/>
                  <a:pt x="1043208" y="1777994"/>
                </a:cubicBezTo>
                <a:cubicBezTo>
                  <a:pt x="881890" y="1796905"/>
                  <a:pt x="836045" y="1766096"/>
                  <a:pt x="717621" y="1777994"/>
                </a:cubicBezTo>
                <a:cubicBezTo>
                  <a:pt x="599197" y="1789892"/>
                  <a:pt x="216654" y="1802315"/>
                  <a:pt x="0" y="1777994"/>
                </a:cubicBezTo>
                <a:cubicBezTo>
                  <a:pt x="25253" y="1518266"/>
                  <a:pt x="-26981" y="1384636"/>
                  <a:pt x="0" y="1203109"/>
                </a:cubicBezTo>
                <a:cubicBezTo>
                  <a:pt x="26981" y="1021582"/>
                  <a:pt x="22597" y="823935"/>
                  <a:pt x="0" y="663784"/>
                </a:cubicBezTo>
                <a:cubicBezTo>
                  <a:pt x="-22597" y="503633"/>
                  <a:pt x="14164" y="209740"/>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gn="just">
              <a:buNone/>
            </a:pPr>
            <a:r>
              <a:rPr lang="en-GB" sz="1400">
                <a:solidFill>
                  <a:schemeClr val="bg1"/>
                </a:solidFill>
              </a:rPr>
              <a:t>The 'Positioning/Viewpoint' mood board on the left displays three different subcategories. Above, Eye-level and Below. These three different viewpoint types are laid out clearly, with two photo examples for each. Their examples display a variety of positioning, with one of the photos from the ‘Below’ section being a lower angle than the other. The photographs are varied, with three portrait photographs and three landscape photographs. They effectively show the different viewpoints in photographs.</a:t>
            </a:r>
          </a:p>
          <a:p>
            <a:pPr marL="0" indent="0" algn="just">
              <a:buNone/>
            </a:pPr>
            <a:r>
              <a:rPr lang="en-GB" sz="1400">
                <a:solidFill>
                  <a:schemeClr val="bg1"/>
                </a:solidFill>
              </a:rPr>
              <a:t>The mood board on the right, ‘Focus’, shows a few examples of focus in photography. They have chosen very varied photographs that display these focus techniques well. The two examples for ‘Focal Point’ have been selected well. One shows a deep depth of field, with a focus on the foreground, and the other shows focus on one object in the middle ground. The example for ‘Shallow, low aperture’, contrasts very well with the image chosen for ‘Deep, high aperture’. </a:t>
            </a:r>
          </a:p>
        </p:txBody>
      </p:sp>
      <p:pic>
        <p:nvPicPr>
          <p:cNvPr id="7" name="Picture 6" descr="A screenshot of a computer screen&#10;&#10;AI-generated content may be incorrect.">
            <a:extLst>
              <a:ext uri="{FF2B5EF4-FFF2-40B4-BE49-F238E27FC236}">
                <a16:creationId xmlns:a16="http://schemas.microsoft.com/office/drawing/2014/main" id="{CDDAD58F-0B2F-B6B4-DE0B-B177C0A81F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751" y="3008391"/>
            <a:ext cx="4128735" cy="3580633"/>
          </a:xfrm>
          <a:prstGeom prst="rect">
            <a:avLst/>
          </a:prstGeom>
        </p:spPr>
      </p:pic>
      <p:grpSp>
        <p:nvGrpSpPr>
          <p:cNvPr id="13" name="Group 12">
            <a:extLst>
              <a:ext uri="{FF2B5EF4-FFF2-40B4-BE49-F238E27FC236}">
                <a16:creationId xmlns:a16="http://schemas.microsoft.com/office/drawing/2014/main" id="{8132A3EC-650D-7A5D-1E1F-12D99EE77410}"/>
              </a:ext>
            </a:extLst>
          </p:cNvPr>
          <p:cNvGrpSpPr/>
          <p:nvPr/>
        </p:nvGrpSpPr>
        <p:grpSpPr>
          <a:xfrm>
            <a:off x="7195457" y="3007456"/>
            <a:ext cx="4402183" cy="3578893"/>
            <a:chOff x="7195457" y="3007456"/>
            <a:chExt cx="4402183" cy="3578893"/>
          </a:xfrm>
        </p:grpSpPr>
        <p:pic>
          <p:nvPicPr>
            <p:cNvPr id="11" name="Picture 10" descr="A diagram of a person&#10;&#10;AI-generated content may be incorrect.">
              <a:extLst>
                <a:ext uri="{FF2B5EF4-FFF2-40B4-BE49-F238E27FC236}">
                  <a16:creationId xmlns:a16="http://schemas.microsoft.com/office/drawing/2014/main" id="{9D631598-5544-F787-86E6-DA5EAF74AA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5457" y="3007456"/>
              <a:ext cx="4402183" cy="3578893"/>
            </a:xfrm>
            <a:prstGeom prst="rect">
              <a:avLst/>
            </a:prstGeom>
          </p:spPr>
        </p:pic>
        <p:sp>
          <p:nvSpPr>
            <p:cNvPr id="12" name="Rectangle 11">
              <a:extLst>
                <a:ext uri="{FF2B5EF4-FFF2-40B4-BE49-F238E27FC236}">
                  <a16:creationId xmlns:a16="http://schemas.microsoft.com/office/drawing/2014/main" id="{BFA39018-80CD-0CFB-D35D-04D4868CF441}"/>
                </a:ext>
              </a:extLst>
            </p:cNvPr>
            <p:cNvSpPr/>
            <p:nvPr/>
          </p:nvSpPr>
          <p:spPr>
            <a:xfrm>
              <a:off x="10972800" y="6183086"/>
              <a:ext cx="624840" cy="403263"/>
            </a:xfrm>
            <a:prstGeom prst="rect">
              <a:avLst/>
            </a:prstGeom>
            <a:solidFill>
              <a:srgbClr val="EBED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632885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6" y="86621"/>
            <a:ext cx="1503260" cy="929385"/>
          </a:xfrm>
        </p:spPr>
        <p:txBody>
          <a:bodyPr>
            <a:normAutofit/>
          </a:bodyPr>
          <a:lstStyle/>
          <a:p>
            <a:r>
              <a:rPr lang="en-GB" sz="4000" i="1">
                <a:solidFill>
                  <a:schemeClr val="bg1">
                    <a:lumMod val="75000"/>
                  </a:schemeClr>
                </a:solidFill>
                <a:latin typeface="Futura" pitchFamily="50" charset="0"/>
              </a:rPr>
              <a:t>LINE</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6562186" cy="5457945"/>
          </a:xfrm>
          <a:custGeom>
            <a:avLst/>
            <a:gdLst>
              <a:gd name="connsiteX0" fmla="*/ 0 w 6562186"/>
              <a:gd name="connsiteY0" fmla="*/ 0 h 5457945"/>
              <a:gd name="connsiteX1" fmla="*/ 524975 w 6562186"/>
              <a:gd name="connsiteY1" fmla="*/ 0 h 5457945"/>
              <a:gd name="connsiteX2" fmla="*/ 1181193 w 6562186"/>
              <a:gd name="connsiteY2" fmla="*/ 0 h 5457945"/>
              <a:gd name="connsiteX3" fmla="*/ 1903034 w 6562186"/>
              <a:gd name="connsiteY3" fmla="*/ 0 h 5457945"/>
              <a:gd name="connsiteX4" fmla="*/ 2362387 w 6562186"/>
              <a:gd name="connsiteY4" fmla="*/ 0 h 5457945"/>
              <a:gd name="connsiteX5" fmla="*/ 2821740 w 6562186"/>
              <a:gd name="connsiteY5" fmla="*/ 0 h 5457945"/>
              <a:gd name="connsiteX6" fmla="*/ 3609202 w 6562186"/>
              <a:gd name="connsiteY6" fmla="*/ 0 h 5457945"/>
              <a:gd name="connsiteX7" fmla="*/ 4265421 w 6562186"/>
              <a:gd name="connsiteY7" fmla="*/ 0 h 5457945"/>
              <a:gd name="connsiteX8" fmla="*/ 4724774 w 6562186"/>
              <a:gd name="connsiteY8" fmla="*/ 0 h 5457945"/>
              <a:gd name="connsiteX9" fmla="*/ 5380993 w 6562186"/>
              <a:gd name="connsiteY9" fmla="*/ 0 h 5457945"/>
              <a:gd name="connsiteX10" fmla="*/ 6562186 w 6562186"/>
              <a:gd name="connsiteY10" fmla="*/ 0 h 5457945"/>
              <a:gd name="connsiteX11" fmla="*/ 6562186 w 6562186"/>
              <a:gd name="connsiteY11" fmla="*/ 627664 h 5457945"/>
              <a:gd name="connsiteX12" fmla="*/ 6562186 w 6562186"/>
              <a:gd name="connsiteY12" fmla="*/ 1309907 h 5457945"/>
              <a:gd name="connsiteX13" fmla="*/ 6562186 w 6562186"/>
              <a:gd name="connsiteY13" fmla="*/ 1828412 h 5457945"/>
              <a:gd name="connsiteX14" fmla="*/ 6562186 w 6562186"/>
              <a:gd name="connsiteY14" fmla="*/ 2619814 h 5457945"/>
              <a:gd name="connsiteX15" fmla="*/ 6562186 w 6562186"/>
              <a:gd name="connsiteY15" fmla="*/ 3302057 h 5457945"/>
              <a:gd name="connsiteX16" fmla="*/ 6562186 w 6562186"/>
              <a:gd name="connsiteY16" fmla="*/ 4093459 h 5457945"/>
              <a:gd name="connsiteX17" fmla="*/ 6562186 w 6562186"/>
              <a:gd name="connsiteY17" fmla="*/ 4721122 h 5457945"/>
              <a:gd name="connsiteX18" fmla="*/ 6562186 w 6562186"/>
              <a:gd name="connsiteY18" fmla="*/ 5457945 h 5457945"/>
              <a:gd name="connsiteX19" fmla="*/ 5905967 w 6562186"/>
              <a:gd name="connsiteY19" fmla="*/ 5457945 h 5457945"/>
              <a:gd name="connsiteX20" fmla="*/ 5249749 w 6562186"/>
              <a:gd name="connsiteY20" fmla="*/ 5457945 h 5457945"/>
              <a:gd name="connsiteX21" fmla="*/ 4790396 w 6562186"/>
              <a:gd name="connsiteY21" fmla="*/ 5457945 h 5457945"/>
              <a:gd name="connsiteX22" fmla="*/ 4134177 w 6562186"/>
              <a:gd name="connsiteY22" fmla="*/ 5457945 h 5457945"/>
              <a:gd name="connsiteX23" fmla="*/ 3543580 w 6562186"/>
              <a:gd name="connsiteY23" fmla="*/ 5457945 h 5457945"/>
              <a:gd name="connsiteX24" fmla="*/ 2952984 w 6562186"/>
              <a:gd name="connsiteY24" fmla="*/ 5457945 h 5457945"/>
              <a:gd name="connsiteX25" fmla="*/ 2362387 w 6562186"/>
              <a:gd name="connsiteY25" fmla="*/ 5457945 h 5457945"/>
              <a:gd name="connsiteX26" fmla="*/ 1771790 w 6562186"/>
              <a:gd name="connsiteY26" fmla="*/ 5457945 h 5457945"/>
              <a:gd name="connsiteX27" fmla="*/ 1049950 w 6562186"/>
              <a:gd name="connsiteY27" fmla="*/ 5457945 h 5457945"/>
              <a:gd name="connsiteX28" fmla="*/ 0 w 6562186"/>
              <a:gd name="connsiteY28" fmla="*/ 5457945 h 5457945"/>
              <a:gd name="connsiteX29" fmla="*/ 0 w 6562186"/>
              <a:gd name="connsiteY29" fmla="*/ 4939440 h 5457945"/>
              <a:gd name="connsiteX30" fmla="*/ 0 w 6562186"/>
              <a:gd name="connsiteY30" fmla="*/ 4311777 h 5457945"/>
              <a:gd name="connsiteX31" fmla="*/ 0 w 6562186"/>
              <a:gd name="connsiteY31" fmla="*/ 3574954 h 5457945"/>
              <a:gd name="connsiteX32" fmla="*/ 0 w 6562186"/>
              <a:gd name="connsiteY32" fmla="*/ 2783552 h 5457945"/>
              <a:gd name="connsiteX33" fmla="*/ 0 w 6562186"/>
              <a:gd name="connsiteY33" fmla="*/ 2265047 h 5457945"/>
              <a:gd name="connsiteX34" fmla="*/ 0 w 6562186"/>
              <a:gd name="connsiteY34" fmla="*/ 1746542 h 5457945"/>
              <a:gd name="connsiteX35" fmla="*/ 0 w 6562186"/>
              <a:gd name="connsiteY35" fmla="*/ 955140 h 5457945"/>
              <a:gd name="connsiteX36" fmla="*/ 0 w 6562186"/>
              <a:gd name="connsiteY36" fmla="*/ 0 h 545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62186" h="5457945" fill="none" extrusionOk="0">
                <a:moveTo>
                  <a:pt x="0" y="0"/>
                </a:moveTo>
                <a:cubicBezTo>
                  <a:pt x="237991" y="5476"/>
                  <a:pt x="399392" y="-11967"/>
                  <a:pt x="524975" y="0"/>
                </a:cubicBezTo>
                <a:cubicBezTo>
                  <a:pt x="650558" y="11967"/>
                  <a:pt x="989024" y="-15180"/>
                  <a:pt x="1181193" y="0"/>
                </a:cubicBezTo>
                <a:cubicBezTo>
                  <a:pt x="1373362" y="15180"/>
                  <a:pt x="1653764" y="-1900"/>
                  <a:pt x="1903034" y="0"/>
                </a:cubicBezTo>
                <a:cubicBezTo>
                  <a:pt x="2152304" y="1900"/>
                  <a:pt x="2157386" y="20097"/>
                  <a:pt x="2362387" y="0"/>
                </a:cubicBezTo>
                <a:cubicBezTo>
                  <a:pt x="2567388" y="-20097"/>
                  <a:pt x="2630693" y="17164"/>
                  <a:pt x="2821740" y="0"/>
                </a:cubicBezTo>
                <a:cubicBezTo>
                  <a:pt x="3012787" y="-17164"/>
                  <a:pt x="3226953" y="19457"/>
                  <a:pt x="3609202" y="0"/>
                </a:cubicBezTo>
                <a:cubicBezTo>
                  <a:pt x="3991451" y="-19457"/>
                  <a:pt x="4048106" y="-22574"/>
                  <a:pt x="4265421" y="0"/>
                </a:cubicBezTo>
                <a:cubicBezTo>
                  <a:pt x="4482736" y="22574"/>
                  <a:pt x="4543101" y="2466"/>
                  <a:pt x="4724774" y="0"/>
                </a:cubicBezTo>
                <a:cubicBezTo>
                  <a:pt x="4906447" y="-2466"/>
                  <a:pt x="5124852" y="-15277"/>
                  <a:pt x="5380993" y="0"/>
                </a:cubicBezTo>
                <a:cubicBezTo>
                  <a:pt x="5637134" y="15277"/>
                  <a:pt x="6027517" y="46129"/>
                  <a:pt x="6562186" y="0"/>
                </a:cubicBezTo>
                <a:cubicBezTo>
                  <a:pt x="6551903" y="257329"/>
                  <a:pt x="6576599" y="344654"/>
                  <a:pt x="6562186" y="627664"/>
                </a:cubicBezTo>
                <a:cubicBezTo>
                  <a:pt x="6547773" y="910674"/>
                  <a:pt x="6592510" y="1110266"/>
                  <a:pt x="6562186" y="1309907"/>
                </a:cubicBezTo>
                <a:cubicBezTo>
                  <a:pt x="6531862" y="1509548"/>
                  <a:pt x="6568864" y="1605153"/>
                  <a:pt x="6562186" y="1828412"/>
                </a:cubicBezTo>
                <a:cubicBezTo>
                  <a:pt x="6555508" y="2051672"/>
                  <a:pt x="6588336" y="2300627"/>
                  <a:pt x="6562186" y="2619814"/>
                </a:cubicBezTo>
                <a:cubicBezTo>
                  <a:pt x="6536036" y="2939001"/>
                  <a:pt x="6536724" y="2980742"/>
                  <a:pt x="6562186" y="3302057"/>
                </a:cubicBezTo>
                <a:cubicBezTo>
                  <a:pt x="6587648" y="3623372"/>
                  <a:pt x="6552803" y="3822023"/>
                  <a:pt x="6562186" y="4093459"/>
                </a:cubicBezTo>
                <a:cubicBezTo>
                  <a:pt x="6571569" y="4364895"/>
                  <a:pt x="6584059" y="4478573"/>
                  <a:pt x="6562186" y="4721122"/>
                </a:cubicBezTo>
                <a:cubicBezTo>
                  <a:pt x="6540313" y="4963671"/>
                  <a:pt x="6556042" y="5261579"/>
                  <a:pt x="6562186" y="5457945"/>
                </a:cubicBezTo>
                <a:cubicBezTo>
                  <a:pt x="6370050" y="5430746"/>
                  <a:pt x="6205765" y="5472344"/>
                  <a:pt x="5905967" y="5457945"/>
                </a:cubicBezTo>
                <a:cubicBezTo>
                  <a:pt x="5606169" y="5443546"/>
                  <a:pt x="5557336" y="5485614"/>
                  <a:pt x="5249749" y="5457945"/>
                </a:cubicBezTo>
                <a:cubicBezTo>
                  <a:pt x="4942162" y="5430276"/>
                  <a:pt x="4930804" y="5471969"/>
                  <a:pt x="4790396" y="5457945"/>
                </a:cubicBezTo>
                <a:cubicBezTo>
                  <a:pt x="4649988" y="5443921"/>
                  <a:pt x="4352803" y="5442616"/>
                  <a:pt x="4134177" y="5457945"/>
                </a:cubicBezTo>
                <a:cubicBezTo>
                  <a:pt x="3915551" y="5473274"/>
                  <a:pt x="3755085" y="5469810"/>
                  <a:pt x="3543580" y="5457945"/>
                </a:cubicBezTo>
                <a:cubicBezTo>
                  <a:pt x="3332075" y="5446080"/>
                  <a:pt x="3110402" y="5461813"/>
                  <a:pt x="2952984" y="5457945"/>
                </a:cubicBezTo>
                <a:cubicBezTo>
                  <a:pt x="2795566" y="5454077"/>
                  <a:pt x="2495055" y="5433005"/>
                  <a:pt x="2362387" y="5457945"/>
                </a:cubicBezTo>
                <a:cubicBezTo>
                  <a:pt x="2229719" y="5482885"/>
                  <a:pt x="2040033" y="5437758"/>
                  <a:pt x="1771790" y="5457945"/>
                </a:cubicBezTo>
                <a:cubicBezTo>
                  <a:pt x="1503547" y="5478132"/>
                  <a:pt x="1224262" y="5439323"/>
                  <a:pt x="1049950" y="5457945"/>
                </a:cubicBezTo>
                <a:cubicBezTo>
                  <a:pt x="875638" y="5476567"/>
                  <a:pt x="478001" y="5426860"/>
                  <a:pt x="0" y="5457945"/>
                </a:cubicBezTo>
                <a:cubicBezTo>
                  <a:pt x="-3046" y="5282969"/>
                  <a:pt x="15909" y="5128415"/>
                  <a:pt x="0" y="4939440"/>
                </a:cubicBezTo>
                <a:cubicBezTo>
                  <a:pt x="-15909" y="4750466"/>
                  <a:pt x="20814" y="4476536"/>
                  <a:pt x="0" y="4311777"/>
                </a:cubicBezTo>
                <a:cubicBezTo>
                  <a:pt x="-20814" y="4147018"/>
                  <a:pt x="-4185" y="3891219"/>
                  <a:pt x="0" y="3574954"/>
                </a:cubicBezTo>
                <a:cubicBezTo>
                  <a:pt x="4185" y="3258689"/>
                  <a:pt x="-32007" y="3070732"/>
                  <a:pt x="0" y="2783552"/>
                </a:cubicBezTo>
                <a:cubicBezTo>
                  <a:pt x="32007" y="2496372"/>
                  <a:pt x="19554" y="2410748"/>
                  <a:pt x="0" y="2265047"/>
                </a:cubicBezTo>
                <a:cubicBezTo>
                  <a:pt x="-19554" y="2119347"/>
                  <a:pt x="1439" y="1874984"/>
                  <a:pt x="0" y="1746542"/>
                </a:cubicBezTo>
                <a:cubicBezTo>
                  <a:pt x="-1439" y="1618101"/>
                  <a:pt x="-28004" y="1218995"/>
                  <a:pt x="0" y="955140"/>
                </a:cubicBezTo>
                <a:cubicBezTo>
                  <a:pt x="28004" y="691285"/>
                  <a:pt x="20728" y="195065"/>
                  <a:pt x="0" y="0"/>
                </a:cubicBezTo>
                <a:close/>
              </a:path>
              <a:path w="6562186" h="5457945"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35023" y="336636"/>
                  <a:pt x="6557954" y="528138"/>
                  <a:pt x="6562186" y="791402"/>
                </a:cubicBezTo>
                <a:cubicBezTo>
                  <a:pt x="6566418" y="1054666"/>
                  <a:pt x="6563155" y="1251963"/>
                  <a:pt x="6562186" y="1528225"/>
                </a:cubicBezTo>
                <a:cubicBezTo>
                  <a:pt x="6561217" y="1804487"/>
                  <a:pt x="6552143" y="1875325"/>
                  <a:pt x="6562186" y="2046729"/>
                </a:cubicBezTo>
                <a:cubicBezTo>
                  <a:pt x="6572229" y="2218133"/>
                  <a:pt x="6553551" y="2410102"/>
                  <a:pt x="6562186" y="2728973"/>
                </a:cubicBezTo>
                <a:cubicBezTo>
                  <a:pt x="6570821" y="3047844"/>
                  <a:pt x="6559143" y="3217731"/>
                  <a:pt x="6562186" y="3411216"/>
                </a:cubicBezTo>
                <a:cubicBezTo>
                  <a:pt x="6565229" y="3604701"/>
                  <a:pt x="6536693" y="3847782"/>
                  <a:pt x="6562186" y="4093459"/>
                </a:cubicBezTo>
                <a:cubicBezTo>
                  <a:pt x="6587679" y="4339136"/>
                  <a:pt x="6576320" y="4657961"/>
                  <a:pt x="6562186" y="4830281"/>
                </a:cubicBezTo>
                <a:cubicBezTo>
                  <a:pt x="6548052" y="5002601"/>
                  <a:pt x="6559486" y="5173684"/>
                  <a:pt x="6562186" y="5457945"/>
                </a:cubicBezTo>
                <a:cubicBezTo>
                  <a:pt x="6345921" y="5455897"/>
                  <a:pt x="6193344" y="5440426"/>
                  <a:pt x="5840346" y="5457945"/>
                </a:cubicBezTo>
                <a:cubicBezTo>
                  <a:pt x="5487348" y="5475464"/>
                  <a:pt x="5550472" y="5460038"/>
                  <a:pt x="5315371" y="5457945"/>
                </a:cubicBezTo>
                <a:cubicBezTo>
                  <a:pt x="5080270" y="5455852"/>
                  <a:pt x="4871142" y="5423640"/>
                  <a:pt x="4527908" y="5457945"/>
                </a:cubicBezTo>
                <a:cubicBezTo>
                  <a:pt x="4184674" y="5492250"/>
                  <a:pt x="4073141" y="5445400"/>
                  <a:pt x="3871690" y="5457945"/>
                </a:cubicBezTo>
                <a:cubicBezTo>
                  <a:pt x="3670239" y="5470490"/>
                  <a:pt x="3486858" y="5469051"/>
                  <a:pt x="3346715" y="5457945"/>
                </a:cubicBezTo>
                <a:cubicBezTo>
                  <a:pt x="3206573" y="5446839"/>
                  <a:pt x="2875121" y="5490251"/>
                  <a:pt x="2690496" y="5457945"/>
                </a:cubicBezTo>
                <a:cubicBezTo>
                  <a:pt x="2505871" y="5425639"/>
                  <a:pt x="2383317" y="5451348"/>
                  <a:pt x="2231143" y="5457945"/>
                </a:cubicBezTo>
                <a:cubicBezTo>
                  <a:pt x="2078969" y="5464542"/>
                  <a:pt x="1967491" y="5453396"/>
                  <a:pt x="1771790" y="5457945"/>
                </a:cubicBezTo>
                <a:cubicBezTo>
                  <a:pt x="1576089" y="5462494"/>
                  <a:pt x="1257508" y="5442583"/>
                  <a:pt x="1115572" y="5457945"/>
                </a:cubicBezTo>
                <a:cubicBezTo>
                  <a:pt x="973636" y="5473307"/>
                  <a:pt x="849670" y="5449145"/>
                  <a:pt x="590597" y="5457945"/>
                </a:cubicBezTo>
                <a:cubicBezTo>
                  <a:pt x="331525" y="5466745"/>
                  <a:pt x="241312" y="5486664"/>
                  <a:pt x="0" y="5457945"/>
                </a:cubicBezTo>
                <a:cubicBezTo>
                  <a:pt x="-6625" y="5273712"/>
                  <a:pt x="20899" y="5111034"/>
                  <a:pt x="0" y="4884861"/>
                </a:cubicBezTo>
                <a:cubicBezTo>
                  <a:pt x="-20899" y="4658688"/>
                  <a:pt x="17723" y="4620432"/>
                  <a:pt x="0" y="4366356"/>
                </a:cubicBezTo>
                <a:cubicBezTo>
                  <a:pt x="-17723" y="4112281"/>
                  <a:pt x="-35729" y="3928456"/>
                  <a:pt x="0" y="3629533"/>
                </a:cubicBezTo>
                <a:cubicBezTo>
                  <a:pt x="35729" y="3330610"/>
                  <a:pt x="-25335" y="3264578"/>
                  <a:pt x="0" y="3056449"/>
                </a:cubicBezTo>
                <a:cubicBezTo>
                  <a:pt x="25335" y="2848320"/>
                  <a:pt x="-28082" y="2678241"/>
                  <a:pt x="0" y="2319627"/>
                </a:cubicBezTo>
                <a:cubicBezTo>
                  <a:pt x="28082" y="1961013"/>
                  <a:pt x="-1263" y="1724079"/>
                  <a:pt x="0" y="1528225"/>
                </a:cubicBezTo>
                <a:cubicBezTo>
                  <a:pt x="1263" y="1332371"/>
                  <a:pt x="9465" y="1204861"/>
                  <a:pt x="0" y="900561"/>
                </a:cubicBezTo>
                <a:cubicBezTo>
                  <a:pt x="-9465" y="596261"/>
                  <a:pt x="-19605" y="245933"/>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92500" lnSpcReduction="10000"/>
          </a:bodyPr>
          <a:lstStyle/>
          <a:p>
            <a:pPr marL="0" indent="0">
              <a:buNone/>
            </a:pPr>
            <a:r>
              <a:rPr lang="en-GB" sz="2400" b="1">
                <a:solidFill>
                  <a:schemeClr val="bg1"/>
                </a:solidFill>
              </a:rPr>
              <a:t>Leading Lines: </a:t>
            </a:r>
            <a:r>
              <a:rPr lang="en-GB" sz="2400">
                <a:solidFill>
                  <a:schemeClr val="bg1"/>
                </a:solidFill>
              </a:rPr>
              <a:t>Lines created by elements within the image to guide the eyes to the subject of the image. </a:t>
            </a:r>
            <a:endParaRPr lang="en-GB" sz="2400" b="1">
              <a:solidFill>
                <a:schemeClr val="bg1"/>
              </a:solidFill>
            </a:endParaRPr>
          </a:p>
          <a:p>
            <a:pPr marL="0" indent="0">
              <a:buNone/>
            </a:pPr>
            <a:endParaRPr lang="en-GB" sz="2400" b="1">
              <a:solidFill>
                <a:schemeClr val="bg1"/>
              </a:solidFill>
            </a:endParaRPr>
          </a:p>
          <a:p>
            <a:pPr marL="0" indent="0">
              <a:buNone/>
            </a:pPr>
            <a:r>
              <a:rPr lang="en-GB" sz="2400" b="1">
                <a:solidFill>
                  <a:schemeClr val="bg1"/>
                </a:solidFill>
              </a:rPr>
              <a:t>Diagonals: </a:t>
            </a:r>
            <a:r>
              <a:rPr lang="en-GB" sz="2400">
                <a:solidFill>
                  <a:schemeClr val="bg1"/>
                </a:solidFill>
              </a:rPr>
              <a:t>Lines leading from corner to corner of an image, or in a similar direction in any part of an image. A diagonal can be used to divide an image and/or to lead the eye in a certain direction.</a:t>
            </a:r>
          </a:p>
          <a:p>
            <a:pPr marL="0" indent="0">
              <a:buNone/>
            </a:pPr>
            <a:endParaRPr lang="en-GB" sz="2400" b="1">
              <a:solidFill>
                <a:schemeClr val="bg1"/>
              </a:solidFill>
            </a:endParaRPr>
          </a:p>
          <a:p>
            <a:pPr marL="0" indent="0">
              <a:buNone/>
            </a:pPr>
            <a:r>
              <a:rPr lang="en-GB" sz="2400" b="1">
                <a:solidFill>
                  <a:schemeClr val="bg1"/>
                </a:solidFill>
              </a:rPr>
              <a:t>Horizon:</a:t>
            </a:r>
          </a:p>
          <a:p>
            <a:pPr marL="0" indent="0">
              <a:buNone/>
            </a:pPr>
            <a:r>
              <a:rPr lang="en-GB" sz="2400">
                <a:solidFill>
                  <a:schemeClr val="bg1"/>
                </a:solidFill>
              </a:rPr>
              <a:t>The horizon line is generally horizontal and helps to identify 3d space in a landscape. It can be used to create a wide, open scene.</a:t>
            </a:r>
          </a:p>
          <a:p>
            <a:pPr marL="0" indent="0">
              <a:buNone/>
            </a:pPr>
            <a:endParaRPr lang="en-GB" sz="2400">
              <a:solidFill>
                <a:schemeClr val="bg1"/>
              </a:solidFill>
            </a:endParaRPr>
          </a:p>
          <a:p>
            <a:pPr marL="0" indent="0">
              <a:buNone/>
            </a:pPr>
            <a:r>
              <a:rPr lang="en-GB" sz="2400" b="1">
                <a:solidFill>
                  <a:schemeClr val="bg1"/>
                </a:solidFill>
              </a:rPr>
              <a:t>Eye-line: </a:t>
            </a:r>
            <a:r>
              <a:rPr lang="en-GB" sz="2400">
                <a:solidFill>
                  <a:schemeClr val="bg1"/>
                </a:solidFill>
              </a:rPr>
              <a:t>Being eye-line with the subject of the image creates a sense of humanity and unity. </a:t>
            </a:r>
          </a:p>
        </p:txBody>
      </p:sp>
      <p:pic>
        <p:nvPicPr>
          <p:cNvPr id="9218" name="Picture 2">
            <a:extLst>
              <a:ext uri="{FF2B5EF4-FFF2-40B4-BE49-F238E27FC236}">
                <a16:creationId xmlns:a16="http://schemas.microsoft.com/office/drawing/2014/main" id="{E2B9B084-E8BC-57D5-E0C3-34434BC43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730" y="86621"/>
            <a:ext cx="3823165" cy="307619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8F1983D-5790-4CA9-E642-FD892FACC56E}"/>
              </a:ext>
            </a:extLst>
          </p:cNvPr>
          <p:cNvSpPr txBox="1"/>
          <p:nvPr/>
        </p:nvSpPr>
        <p:spPr>
          <a:xfrm>
            <a:off x="3427454" y="63514"/>
            <a:ext cx="6113928" cy="276999"/>
          </a:xfrm>
          <a:prstGeom prst="rect">
            <a:avLst/>
          </a:prstGeom>
          <a:noFill/>
        </p:spPr>
        <p:txBody>
          <a:bodyPr wrap="square">
            <a:spAutoFit/>
          </a:bodyPr>
          <a:lstStyle/>
          <a:p>
            <a:r>
              <a:rPr lang="en-GB" sz="1200" i="1">
                <a:solidFill>
                  <a:schemeClr val="bg1">
                    <a:lumMod val="75000"/>
                  </a:schemeClr>
                </a:solidFill>
              </a:rPr>
              <a:t>Living in the Transition, Shunta Kimura </a:t>
            </a:r>
            <a:r>
              <a:rPr lang="en-GB" sz="1200" i="1">
                <a:solidFill>
                  <a:schemeClr val="bg1">
                    <a:lumMod val="75000"/>
                  </a:schemeClr>
                </a:solidFill>
                <a:hlinkClick r:id="rId3">
                  <a:extLst>
                    <a:ext uri="{A12FA001-AC4F-418D-AE19-62706E023703}">
                      <ahyp:hlinkClr xmlns:ahyp="http://schemas.microsoft.com/office/drawing/2018/hyperlinkcolor" val="tx"/>
                    </a:ext>
                  </a:extLst>
                </a:hlinkClick>
              </a:rPr>
              <a:t>www.lensculture.com</a:t>
            </a:r>
            <a:endParaRPr lang="en-GB" sz="1200" i="1">
              <a:solidFill>
                <a:schemeClr val="bg1">
                  <a:lumMod val="75000"/>
                </a:schemeClr>
              </a:solidFill>
            </a:endParaRPr>
          </a:p>
        </p:txBody>
      </p:sp>
      <p:pic>
        <p:nvPicPr>
          <p:cNvPr id="9" name="Picture 8" descr="A large rock in the water&#10;&#10;AI-generated content may be incorrect.">
            <a:extLst>
              <a:ext uri="{FF2B5EF4-FFF2-40B4-BE49-F238E27FC236}">
                <a16:creationId xmlns:a16="http://schemas.microsoft.com/office/drawing/2014/main" id="{8C30243B-EC9B-7EA1-38D2-E162902486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7550" y="3309883"/>
            <a:ext cx="2307664" cy="3461496"/>
          </a:xfrm>
          <a:prstGeom prst="rect">
            <a:avLst/>
          </a:prstGeom>
        </p:spPr>
      </p:pic>
    </p:spTree>
    <p:extLst>
      <p:ext uri="{BB962C8B-B14F-4D97-AF65-F5344CB8AC3E}">
        <p14:creationId xmlns:p14="http://schemas.microsoft.com/office/powerpoint/2010/main" val="3111843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E7C26-228D-8F4A-31F6-4C6B0DEF54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79A31E-ECC5-8133-5352-3CF312382857}"/>
              </a:ext>
            </a:extLst>
          </p:cNvPr>
          <p:cNvSpPr>
            <a:spLocks noGrp="1"/>
          </p:cNvSpPr>
          <p:nvPr>
            <p:ph type="title"/>
          </p:nvPr>
        </p:nvSpPr>
        <p:spPr>
          <a:xfrm>
            <a:off x="182105" y="86621"/>
            <a:ext cx="10515600" cy="929385"/>
          </a:xfrm>
        </p:spPr>
        <p:txBody>
          <a:bodyPr>
            <a:normAutofit/>
          </a:bodyPr>
          <a:lstStyle/>
          <a:p>
            <a:r>
              <a:rPr lang="en-GB" sz="4000" i="1">
                <a:solidFill>
                  <a:schemeClr val="bg1">
                    <a:lumMod val="75000"/>
                  </a:schemeClr>
                </a:solidFill>
                <a:latin typeface="Futura" pitchFamily="50" charset="0"/>
              </a:rPr>
              <a:t>SHAPE</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6FB3BE4F-D8B0-9170-F56F-2F99D185B267}"/>
              </a:ext>
            </a:extLst>
          </p:cNvPr>
          <p:cNvSpPr>
            <a:spLocks noGrp="1"/>
          </p:cNvSpPr>
          <p:nvPr>
            <p:ph idx="1"/>
          </p:nvPr>
        </p:nvSpPr>
        <p:spPr>
          <a:xfrm>
            <a:off x="301752" y="1016006"/>
            <a:ext cx="6562186" cy="4339765"/>
          </a:xfrm>
          <a:custGeom>
            <a:avLst/>
            <a:gdLst>
              <a:gd name="csX0" fmla="*/ 0 w 6562186"/>
              <a:gd name="csY0" fmla="*/ 0 h 4339765"/>
              <a:gd name="csX1" fmla="*/ 590597 w 6562186"/>
              <a:gd name="csY1" fmla="*/ 0 h 4339765"/>
              <a:gd name="csX2" fmla="*/ 1312437 w 6562186"/>
              <a:gd name="csY2" fmla="*/ 0 h 4339765"/>
              <a:gd name="csX3" fmla="*/ 1837412 w 6562186"/>
              <a:gd name="csY3" fmla="*/ 0 h 4339765"/>
              <a:gd name="csX4" fmla="*/ 2493631 w 6562186"/>
              <a:gd name="csY4" fmla="*/ 0 h 4339765"/>
              <a:gd name="csX5" fmla="*/ 3215471 w 6562186"/>
              <a:gd name="csY5" fmla="*/ 0 h 4339765"/>
              <a:gd name="csX6" fmla="*/ 3674824 w 6562186"/>
              <a:gd name="csY6" fmla="*/ 0 h 4339765"/>
              <a:gd name="csX7" fmla="*/ 4134177 w 6562186"/>
              <a:gd name="csY7" fmla="*/ 0 h 4339765"/>
              <a:gd name="csX8" fmla="*/ 4921640 w 6562186"/>
              <a:gd name="csY8" fmla="*/ 0 h 4339765"/>
              <a:gd name="csX9" fmla="*/ 5577858 w 6562186"/>
              <a:gd name="csY9" fmla="*/ 0 h 4339765"/>
              <a:gd name="csX10" fmla="*/ 6562186 w 6562186"/>
              <a:gd name="csY10" fmla="*/ 0 h 4339765"/>
              <a:gd name="csX11" fmla="*/ 6562186 w 6562186"/>
              <a:gd name="csY11" fmla="*/ 619966 h 4339765"/>
              <a:gd name="csX12" fmla="*/ 6562186 w 6562186"/>
              <a:gd name="csY12" fmla="*/ 1283331 h 4339765"/>
              <a:gd name="csX13" fmla="*/ 6562186 w 6562186"/>
              <a:gd name="csY13" fmla="*/ 1816502 h 4339765"/>
              <a:gd name="csX14" fmla="*/ 6562186 w 6562186"/>
              <a:gd name="csY14" fmla="*/ 2436468 h 4339765"/>
              <a:gd name="csX15" fmla="*/ 6562186 w 6562186"/>
              <a:gd name="csY15" fmla="*/ 2926242 h 4339765"/>
              <a:gd name="csX16" fmla="*/ 6562186 w 6562186"/>
              <a:gd name="csY16" fmla="*/ 3633003 h 4339765"/>
              <a:gd name="csX17" fmla="*/ 6562186 w 6562186"/>
              <a:gd name="csY17" fmla="*/ 4339765 h 4339765"/>
              <a:gd name="csX18" fmla="*/ 5774724 w 6562186"/>
              <a:gd name="csY18" fmla="*/ 4339765 h 4339765"/>
              <a:gd name="csX19" fmla="*/ 5052883 w 6562186"/>
              <a:gd name="csY19" fmla="*/ 4339765 h 4339765"/>
              <a:gd name="csX20" fmla="*/ 4527908 w 6562186"/>
              <a:gd name="csY20" fmla="*/ 4339765 h 4339765"/>
              <a:gd name="csX21" fmla="*/ 3740446 w 6562186"/>
              <a:gd name="csY21" fmla="*/ 4339765 h 4339765"/>
              <a:gd name="csX22" fmla="*/ 3084227 w 6562186"/>
              <a:gd name="csY22" fmla="*/ 4339765 h 4339765"/>
              <a:gd name="csX23" fmla="*/ 2624874 w 6562186"/>
              <a:gd name="csY23" fmla="*/ 4339765 h 4339765"/>
              <a:gd name="csX24" fmla="*/ 1968656 w 6562186"/>
              <a:gd name="csY24" fmla="*/ 4339765 h 4339765"/>
              <a:gd name="csX25" fmla="*/ 1378059 w 6562186"/>
              <a:gd name="csY25" fmla="*/ 4339765 h 4339765"/>
              <a:gd name="csX26" fmla="*/ 787462 w 6562186"/>
              <a:gd name="csY26" fmla="*/ 4339765 h 4339765"/>
              <a:gd name="csX27" fmla="*/ 0 w 6562186"/>
              <a:gd name="csY27" fmla="*/ 4339765 h 4339765"/>
              <a:gd name="csX28" fmla="*/ 0 w 6562186"/>
              <a:gd name="csY28" fmla="*/ 3763196 h 4339765"/>
              <a:gd name="csX29" fmla="*/ 0 w 6562186"/>
              <a:gd name="csY29" fmla="*/ 3099832 h 4339765"/>
              <a:gd name="csX30" fmla="*/ 0 w 6562186"/>
              <a:gd name="csY30" fmla="*/ 2523263 h 4339765"/>
              <a:gd name="csX31" fmla="*/ 0 w 6562186"/>
              <a:gd name="csY31" fmla="*/ 2033490 h 4339765"/>
              <a:gd name="csX32" fmla="*/ 0 w 6562186"/>
              <a:gd name="csY32" fmla="*/ 1456921 h 4339765"/>
              <a:gd name="csX33" fmla="*/ 0 w 6562186"/>
              <a:gd name="csY33" fmla="*/ 793557 h 4339765"/>
              <a:gd name="csX34" fmla="*/ 0 w 6562186"/>
              <a:gd name="csY34" fmla="*/ 0 h 43397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6562186" h="4339765" fill="none" extrusionOk="0">
                <a:moveTo>
                  <a:pt x="0" y="0"/>
                </a:moveTo>
                <a:cubicBezTo>
                  <a:pt x="210851" y="-19226"/>
                  <a:pt x="432306" y="-9213"/>
                  <a:pt x="590597" y="0"/>
                </a:cubicBezTo>
                <a:cubicBezTo>
                  <a:pt x="748888" y="9213"/>
                  <a:pt x="988595" y="-7270"/>
                  <a:pt x="1312437" y="0"/>
                </a:cubicBezTo>
                <a:cubicBezTo>
                  <a:pt x="1636279" y="7270"/>
                  <a:pt x="1711829" y="-11967"/>
                  <a:pt x="1837412" y="0"/>
                </a:cubicBezTo>
                <a:cubicBezTo>
                  <a:pt x="1962995" y="11967"/>
                  <a:pt x="2295714" y="-18958"/>
                  <a:pt x="2493631" y="0"/>
                </a:cubicBezTo>
                <a:cubicBezTo>
                  <a:pt x="2691548" y="18958"/>
                  <a:pt x="2970396" y="-209"/>
                  <a:pt x="3215471" y="0"/>
                </a:cubicBezTo>
                <a:cubicBezTo>
                  <a:pt x="3460546" y="209"/>
                  <a:pt x="3469823" y="20097"/>
                  <a:pt x="3674824" y="0"/>
                </a:cubicBezTo>
                <a:cubicBezTo>
                  <a:pt x="3879825" y="-20097"/>
                  <a:pt x="3943130" y="17164"/>
                  <a:pt x="4134177" y="0"/>
                </a:cubicBezTo>
                <a:cubicBezTo>
                  <a:pt x="4325224" y="-17164"/>
                  <a:pt x="4536772" y="15635"/>
                  <a:pt x="4921640" y="0"/>
                </a:cubicBezTo>
                <a:cubicBezTo>
                  <a:pt x="5306508" y="-15635"/>
                  <a:pt x="5362836" y="-20891"/>
                  <a:pt x="5577858" y="0"/>
                </a:cubicBezTo>
                <a:cubicBezTo>
                  <a:pt x="5792880" y="20891"/>
                  <a:pt x="6287984" y="-30688"/>
                  <a:pt x="6562186" y="0"/>
                </a:cubicBezTo>
                <a:cubicBezTo>
                  <a:pt x="6540135" y="260407"/>
                  <a:pt x="6588932" y="350212"/>
                  <a:pt x="6562186" y="619966"/>
                </a:cubicBezTo>
                <a:cubicBezTo>
                  <a:pt x="6535440" y="889720"/>
                  <a:pt x="6586818" y="1116731"/>
                  <a:pt x="6562186" y="1283331"/>
                </a:cubicBezTo>
                <a:cubicBezTo>
                  <a:pt x="6537554" y="1449931"/>
                  <a:pt x="6584661" y="1563164"/>
                  <a:pt x="6562186" y="1816502"/>
                </a:cubicBezTo>
                <a:cubicBezTo>
                  <a:pt x="6539711" y="2069840"/>
                  <a:pt x="6564194" y="2219427"/>
                  <a:pt x="6562186" y="2436468"/>
                </a:cubicBezTo>
                <a:cubicBezTo>
                  <a:pt x="6560178" y="2653509"/>
                  <a:pt x="6579465" y="2728405"/>
                  <a:pt x="6562186" y="2926242"/>
                </a:cubicBezTo>
                <a:cubicBezTo>
                  <a:pt x="6544907" y="3124079"/>
                  <a:pt x="6572243" y="3442542"/>
                  <a:pt x="6562186" y="3633003"/>
                </a:cubicBezTo>
                <a:cubicBezTo>
                  <a:pt x="6552129" y="3823464"/>
                  <a:pt x="6533316" y="4130646"/>
                  <a:pt x="6562186" y="4339765"/>
                </a:cubicBezTo>
                <a:cubicBezTo>
                  <a:pt x="6267883" y="4324821"/>
                  <a:pt x="6064826" y="4303528"/>
                  <a:pt x="5774724" y="4339765"/>
                </a:cubicBezTo>
                <a:cubicBezTo>
                  <a:pt x="5484622" y="4376002"/>
                  <a:pt x="5408894" y="4331400"/>
                  <a:pt x="5052883" y="4339765"/>
                </a:cubicBezTo>
                <a:cubicBezTo>
                  <a:pt x="4696872" y="4348130"/>
                  <a:pt x="4650712" y="4356509"/>
                  <a:pt x="4527908" y="4339765"/>
                </a:cubicBezTo>
                <a:cubicBezTo>
                  <a:pt x="4405104" y="4323021"/>
                  <a:pt x="3944095" y="4345801"/>
                  <a:pt x="3740446" y="4339765"/>
                </a:cubicBezTo>
                <a:cubicBezTo>
                  <a:pt x="3536797" y="4333729"/>
                  <a:pt x="3397702" y="4369602"/>
                  <a:pt x="3084227" y="4339765"/>
                </a:cubicBezTo>
                <a:cubicBezTo>
                  <a:pt x="2770752" y="4309928"/>
                  <a:pt x="2765282" y="4353789"/>
                  <a:pt x="2624874" y="4339765"/>
                </a:cubicBezTo>
                <a:cubicBezTo>
                  <a:pt x="2484466" y="4325741"/>
                  <a:pt x="2182937" y="4319541"/>
                  <a:pt x="1968656" y="4339765"/>
                </a:cubicBezTo>
                <a:cubicBezTo>
                  <a:pt x="1754375" y="4359989"/>
                  <a:pt x="1589564" y="4351630"/>
                  <a:pt x="1378059" y="4339765"/>
                </a:cubicBezTo>
                <a:cubicBezTo>
                  <a:pt x="1166554" y="4327900"/>
                  <a:pt x="950342" y="4348217"/>
                  <a:pt x="787462" y="4339765"/>
                </a:cubicBezTo>
                <a:cubicBezTo>
                  <a:pt x="624582" y="4331313"/>
                  <a:pt x="288155" y="4303593"/>
                  <a:pt x="0" y="4339765"/>
                </a:cubicBezTo>
                <a:cubicBezTo>
                  <a:pt x="-325" y="4174033"/>
                  <a:pt x="-10072" y="3951333"/>
                  <a:pt x="0" y="3763196"/>
                </a:cubicBezTo>
                <a:cubicBezTo>
                  <a:pt x="10072" y="3575059"/>
                  <a:pt x="18415" y="3313143"/>
                  <a:pt x="0" y="3099832"/>
                </a:cubicBezTo>
                <a:cubicBezTo>
                  <a:pt x="-18415" y="2886521"/>
                  <a:pt x="-24076" y="2704934"/>
                  <a:pt x="0" y="2523263"/>
                </a:cubicBezTo>
                <a:cubicBezTo>
                  <a:pt x="24076" y="2341592"/>
                  <a:pt x="-6907" y="2134050"/>
                  <a:pt x="0" y="2033490"/>
                </a:cubicBezTo>
                <a:cubicBezTo>
                  <a:pt x="6907" y="1932930"/>
                  <a:pt x="18096" y="1647742"/>
                  <a:pt x="0" y="1456921"/>
                </a:cubicBezTo>
                <a:cubicBezTo>
                  <a:pt x="-18096" y="1266100"/>
                  <a:pt x="-16414" y="1109258"/>
                  <a:pt x="0" y="793557"/>
                </a:cubicBezTo>
                <a:cubicBezTo>
                  <a:pt x="16414" y="477856"/>
                  <a:pt x="-4938" y="265538"/>
                  <a:pt x="0" y="0"/>
                </a:cubicBezTo>
                <a:close/>
              </a:path>
              <a:path w="6562186" h="4339765"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36988" y="194611"/>
                  <a:pt x="6586892" y="386121"/>
                  <a:pt x="6562186" y="706762"/>
                </a:cubicBezTo>
                <a:cubicBezTo>
                  <a:pt x="6537480" y="1027403"/>
                  <a:pt x="6551051" y="1182183"/>
                  <a:pt x="6562186" y="1370126"/>
                </a:cubicBezTo>
                <a:cubicBezTo>
                  <a:pt x="6573321" y="1558069"/>
                  <a:pt x="6553795" y="1622474"/>
                  <a:pt x="6562186" y="1859899"/>
                </a:cubicBezTo>
                <a:cubicBezTo>
                  <a:pt x="6570577" y="2097324"/>
                  <a:pt x="6590597" y="2189950"/>
                  <a:pt x="6562186" y="2479866"/>
                </a:cubicBezTo>
                <a:cubicBezTo>
                  <a:pt x="6533775" y="2769782"/>
                  <a:pt x="6551170" y="2840646"/>
                  <a:pt x="6562186" y="3099832"/>
                </a:cubicBezTo>
                <a:cubicBezTo>
                  <a:pt x="6573202" y="3359018"/>
                  <a:pt x="6541310" y="3538513"/>
                  <a:pt x="6562186" y="3719799"/>
                </a:cubicBezTo>
                <a:cubicBezTo>
                  <a:pt x="6583062" y="3901085"/>
                  <a:pt x="6534697" y="4065251"/>
                  <a:pt x="6562186" y="4339765"/>
                </a:cubicBezTo>
                <a:cubicBezTo>
                  <a:pt x="6380692" y="4374132"/>
                  <a:pt x="6041302" y="4371103"/>
                  <a:pt x="5840346" y="4339765"/>
                </a:cubicBezTo>
                <a:cubicBezTo>
                  <a:pt x="5639390" y="4308427"/>
                  <a:pt x="5606442" y="4316999"/>
                  <a:pt x="5380993" y="4339765"/>
                </a:cubicBezTo>
                <a:cubicBezTo>
                  <a:pt x="5155544" y="4362531"/>
                  <a:pt x="5091119" y="4341858"/>
                  <a:pt x="4856018" y="4339765"/>
                </a:cubicBezTo>
                <a:cubicBezTo>
                  <a:pt x="4620917" y="4337672"/>
                  <a:pt x="4411789" y="4305460"/>
                  <a:pt x="4068555" y="4339765"/>
                </a:cubicBezTo>
                <a:cubicBezTo>
                  <a:pt x="3725321" y="4374070"/>
                  <a:pt x="3613788" y="4327220"/>
                  <a:pt x="3412337" y="4339765"/>
                </a:cubicBezTo>
                <a:cubicBezTo>
                  <a:pt x="3210886" y="4352310"/>
                  <a:pt x="3027505" y="4350871"/>
                  <a:pt x="2887362" y="4339765"/>
                </a:cubicBezTo>
                <a:cubicBezTo>
                  <a:pt x="2747220" y="4328659"/>
                  <a:pt x="2415768" y="4372071"/>
                  <a:pt x="2231143" y="4339765"/>
                </a:cubicBezTo>
                <a:cubicBezTo>
                  <a:pt x="2046518" y="4307459"/>
                  <a:pt x="1923964" y="4333168"/>
                  <a:pt x="1771790" y="4339765"/>
                </a:cubicBezTo>
                <a:cubicBezTo>
                  <a:pt x="1619616" y="4346362"/>
                  <a:pt x="1508138" y="4335216"/>
                  <a:pt x="1312437" y="4339765"/>
                </a:cubicBezTo>
                <a:cubicBezTo>
                  <a:pt x="1116736" y="4344314"/>
                  <a:pt x="798155" y="4324403"/>
                  <a:pt x="656219" y="4339765"/>
                </a:cubicBezTo>
                <a:cubicBezTo>
                  <a:pt x="514283" y="4355127"/>
                  <a:pt x="283382" y="4363942"/>
                  <a:pt x="0" y="4339765"/>
                </a:cubicBezTo>
                <a:cubicBezTo>
                  <a:pt x="-2057" y="4120843"/>
                  <a:pt x="18065" y="3848752"/>
                  <a:pt x="0" y="3676401"/>
                </a:cubicBezTo>
                <a:cubicBezTo>
                  <a:pt x="-18065" y="3504050"/>
                  <a:pt x="8704" y="3355541"/>
                  <a:pt x="0" y="3099832"/>
                </a:cubicBezTo>
                <a:cubicBezTo>
                  <a:pt x="-8704" y="2844123"/>
                  <a:pt x="18387" y="2792091"/>
                  <a:pt x="0" y="2610059"/>
                </a:cubicBezTo>
                <a:cubicBezTo>
                  <a:pt x="-18387" y="2428027"/>
                  <a:pt x="31735" y="2192363"/>
                  <a:pt x="0" y="1946695"/>
                </a:cubicBezTo>
                <a:cubicBezTo>
                  <a:pt x="-31735" y="1701027"/>
                  <a:pt x="898" y="1593246"/>
                  <a:pt x="0" y="1413523"/>
                </a:cubicBezTo>
                <a:cubicBezTo>
                  <a:pt x="-898" y="1233800"/>
                  <a:pt x="-26474" y="1072658"/>
                  <a:pt x="0" y="750159"/>
                </a:cubicBezTo>
                <a:cubicBezTo>
                  <a:pt x="26474" y="427660"/>
                  <a:pt x="-33189" y="195830"/>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92500"/>
          </a:bodyPr>
          <a:lstStyle/>
          <a:p>
            <a:pPr marL="0" indent="0">
              <a:buNone/>
            </a:pPr>
            <a:r>
              <a:rPr lang="en-GB" sz="2400" b="1">
                <a:solidFill>
                  <a:schemeClr val="bg1"/>
                </a:solidFill>
              </a:rPr>
              <a:t>Form – 3D: </a:t>
            </a:r>
            <a:r>
              <a:rPr lang="en-GB" sz="2400">
                <a:solidFill>
                  <a:schemeClr val="bg1"/>
                </a:solidFill>
              </a:rPr>
              <a:t>Solid forms which can be looked at in the round – from the front, side, behind, above or below</a:t>
            </a:r>
          </a:p>
          <a:p>
            <a:pPr marL="0" indent="0">
              <a:buNone/>
            </a:pPr>
            <a:endParaRPr lang="en-GB" sz="2400" b="1">
              <a:solidFill>
                <a:schemeClr val="bg1"/>
              </a:solidFill>
            </a:endParaRPr>
          </a:p>
          <a:p>
            <a:pPr marL="0" indent="0">
              <a:buNone/>
            </a:pPr>
            <a:r>
              <a:rPr lang="en-GB" sz="2400" b="1">
                <a:solidFill>
                  <a:schemeClr val="bg1"/>
                </a:solidFill>
              </a:rPr>
              <a:t>Geometric: S</a:t>
            </a:r>
            <a:r>
              <a:rPr lang="en-GB" sz="2400">
                <a:solidFill>
                  <a:schemeClr val="bg1"/>
                </a:solidFill>
              </a:rPr>
              <a:t>hapes, lines, angles and patterns to guide the viewer’s eye</a:t>
            </a:r>
            <a:endParaRPr lang="en-GB" sz="2400" b="1">
              <a:solidFill>
                <a:schemeClr val="bg1"/>
              </a:solidFill>
            </a:endParaRPr>
          </a:p>
          <a:p>
            <a:pPr marL="0" indent="0">
              <a:buNone/>
            </a:pPr>
            <a:endParaRPr lang="en-GB" sz="2400" b="1">
              <a:solidFill>
                <a:schemeClr val="bg1"/>
              </a:solidFill>
            </a:endParaRPr>
          </a:p>
          <a:p>
            <a:pPr marL="0" indent="0">
              <a:buNone/>
            </a:pPr>
            <a:r>
              <a:rPr lang="en-GB" sz="2400" b="1">
                <a:solidFill>
                  <a:schemeClr val="bg1"/>
                </a:solidFill>
              </a:rPr>
              <a:t>Biomorphic: </a:t>
            </a:r>
            <a:r>
              <a:rPr lang="en-GB" sz="2400">
                <a:solidFill>
                  <a:schemeClr val="bg1"/>
                </a:solidFill>
              </a:rPr>
              <a:t>Organic, flowing shapes and lines which talk of the natural world.</a:t>
            </a:r>
          </a:p>
          <a:p>
            <a:pPr marL="0" indent="0">
              <a:buNone/>
            </a:pPr>
            <a:endParaRPr lang="en-GB" sz="2400" b="1">
              <a:solidFill>
                <a:schemeClr val="bg1"/>
              </a:solidFill>
            </a:endParaRPr>
          </a:p>
          <a:p>
            <a:pPr marL="0" indent="0">
              <a:buNone/>
            </a:pPr>
            <a:r>
              <a:rPr lang="en-GB" sz="2400" b="1">
                <a:solidFill>
                  <a:schemeClr val="bg1"/>
                </a:solidFill>
              </a:rPr>
              <a:t>Negative Space: </a:t>
            </a:r>
            <a:r>
              <a:rPr lang="en-GB" sz="2400">
                <a:solidFill>
                  <a:schemeClr val="bg1"/>
                </a:solidFill>
              </a:rPr>
              <a:t>Empty space around an object/objects, emphasising the subject</a:t>
            </a:r>
          </a:p>
        </p:txBody>
      </p:sp>
      <p:pic>
        <p:nvPicPr>
          <p:cNvPr id="1026" name="Picture 2">
            <a:extLst>
              <a:ext uri="{FF2B5EF4-FFF2-40B4-BE49-F238E27FC236}">
                <a16:creationId xmlns:a16="http://schemas.microsoft.com/office/drawing/2014/main" id="{DE55F914-A3C8-6142-14FA-35459A18FB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9045" y="148187"/>
            <a:ext cx="3797126" cy="303770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ADE5A0D-7D58-9185-A631-DB04463E6FD2}"/>
              </a:ext>
            </a:extLst>
          </p:cNvPr>
          <p:cNvSpPr txBox="1"/>
          <p:nvPr/>
        </p:nvSpPr>
        <p:spPr>
          <a:xfrm>
            <a:off x="4242815" y="86621"/>
            <a:ext cx="3851597" cy="646331"/>
          </a:xfrm>
          <a:prstGeom prst="rect">
            <a:avLst/>
          </a:prstGeom>
          <a:noFill/>
        </p:spPr>
        <p:txBody>
          <a:bodyPr wrap="square">
            <a:spAutoFit/>
          </a:bodyPr>
          <a:lstStyle/>
          <a:p>
            <a:r>
              <a:rPr lang="en-GB" sz="1200" i="1">
                <a:solidFill>
                  <a:schemeClr val="bg1">
                    <a:lumMod val="75000"/>
                  </a:schemeClr>
                </a:solidFill>
              </a:rPr>
              <a:t>Maersk Triple E container ship under construction, Alastair Wiper </a:t>
            </a:r>
            <a:r>
              <a:rPr lang="en-GB" sz="1200" i="1">
                <a:solidFill>
                  <a:schemeClr val="bg1">
                    <a:lumMod val="75000"/>
                  </a:schemeClr>
                </a:solidFill>
                <a:hlinkClick r:id="rId3">
                  <a:extLst>
                    <a:ext uri="{A12FA001-AC4F-418D-AE19-62706E023703}">
                      <ahyp:hlinkClr xmlns:ahyp="http://schemas.microsoft.com/office/drawing/2018/hyperlinkcolor" val="tx"/>
                    </a:ext>
                  </a:extLst>
                </a:hlinkClick>
              </a:rPr>
              <a:t>www.lensculture.com</a:t>
            </a:r>
            <a:endParaRPr lang="en-GB" sz="1200" i="1">
              <a:solidFill>
                <a:schemeClr val="bg1">
                  <a:lumMod val="75000"/>
                </a:schemeClr>
              </a:solidFill>
            </a:endParaRPr>
          </a:p>
          <a:p>
            <a:endParaRPr lang="en-GB" sz="1200"/>
          </a:p>
        </p:txBody>
      </p:sp>
      <p:pic>
        <p:nvPicPr>
          <p:cNvPr id="10" name="Picture 9" descr="A couple of ducks swimming in a lake&#10;&#10;AI-generated content may be incorrect.">
            <a:extLst>
              <a:ext uri="{FF2B5EF4-FFF2-40B4-BE49-F238E27FC236}">
                <a16:creationId xmlns:a16="http://schemas.microsoft.com/office/drawing/2014/main" id="{29E6E99C-0C94-EA0F-633C-94371B4371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03212" y="3429000"/>
            <a:ext cx="2208793" cy="3317011"/>
          </a:xfrm>
          <a:prstGeom prst="rect">
            <a:avLst/>
          </a:prstGeom>
        </p:spPr>
      </p:pic>
    </p:spTree>
    <p:extLst>
      <p:ext uri="{BB962C8B-B14F-4D97-AF65-F5344CB8AC3E}">
        <p14:creationId xmlns:p14="http://schemas.microsoft.com/office/powerpoint/2010/main" val="3513083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247CE-9D62-811D-D5D2-97A9D325E1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2EFE39-76C4-DED2-CA94-D7DBC5D55331}"/>
              </a:ext>
            </a:extLst>
          </p:cNvPr>
          <p:cNvSpPr>
            <a:spLocks noGrp="1"/>
          </p:cNvSpPr>
          <p:nvPr>
            <p:ph type="title"/>
          </p:nvPr>
        </p:nvSpPr>
        <p:spPr>
          <a:xfrm>
            <a:off x="182105" y="86621"/>
            <a:ext cx="2256295" cy="929385"/>
          </a:xfrm>
        </p:spPr>
        <p:txBody>
          <a:bodyPr>
            <a:normAutofit/>
          </a:bodyPr>
          <a:lstStyle/>
          <a:p>
            <a:r>
              <a:rPr lang="en-GB" sz="4000" i="1">
                <a:solidFill>
                  <a:schemeClr val="bg1">
                    <a:lumMod val="75000"/>
                  </a:schemeClr>
                </a:solidFill>
                <a:latin typeface="Futura" pitchFamily="50" charset="0"/>
              </a:rPr>
              <a:t>TONE</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7383E76E-04C4-9B02-F6AA-300653E9FF64}"/>
              </a:ext>
            </a:extLst>
          </p:cNvPr>
          <p:cNvSpPr>
            <a:spLocks noGrp="1"/>
          </p:cNvSpPr>
          <p:nvPr>
            <p:ph idx="1"/>
          </p:nvPr>
        </p:nvSpPr>
        <p:spPr>
          <a:xfrm>
            <a:off x="301752" y="1016006"/>
            <a:ext cx="6562186" cy="5457945"/>
          </a:xfrm>
          <a:custGeom>
            <a:avLst/>
            <a:gdLst>
              <a:gd name="connsiteX0" fmla="*/ 0 w 6562186"/>
              <a:gd name="connsiteY0" fmla="*/ 0 h 5457945"/>
              <a:gd name="connsiteX1" fmla="*/ 524975 w 6562186"/>
              <a:gd name="connsiteY1" fmla="*/ 0 h 5457945"/>
              <a:gd name="connsiteX2" fmla="*/ 1181193 w 6562186"/>
              <a:gd name="connsiteY2" fmla="*/ 0 h 5457945"/>
              <a:gd name="connsiteX3" fmla="*/ 1903034 w 6562186"/>
              <a:gd name="connsiteY3" fmla="*/ 0 h 5457945"/>
              <a:gd name="connsiteX4" fmla="*/ 2362387 w 6562186"/>
              <a:gd name="connsiteY4" fmla="*/ 0 h 5457945"/>
              <a:gd name="connsiteX5" fmla="*/ 2821740 w 6562186"/>
              <a:gd name="connsiteY5" fmla="*/ 0 h 5457945"/>
              <a:gd name="connsiteX6" fmla="*/ 3609202 w 6562186"/>
              <a:gd name="connsiteY6" fmla="*/ 0 h 5457945"/>
              <a:gd name="connsiteX7" fmla="*/ 4265421 w 6562186"/>
              <a:gd name="connsiteY7" fmla="*/ 0 h 5457945"/>
              <a:gd name="connsiteX8" fmla="*/ 4724774 w 6562186"/>
              <a:gd name="connsiteY8" fmla="*/ 0 h 5457945"/>
              <a:gd name="connsiteX9" fmla="*/ 5380993 w 6562186"/>
              <a:gd name="connsiteY9" fmla="*/ 0 h 5457945"/>
              <a:gd name="connsiteX10" fmla="*/ 6562186 w 6562186"/>
              <a:gd name="connsiteY10" fmla="*/ 0 h 5457945"/>
              <a:gd name="connsiteX11" fmla="*/ 6562186 w 6562186"/>
              <a:gd name="connsiteY11" fmla="*/ 627664 h 5457945"/>
              <a:gd name="connsiteX12" fmla="*/ 6562186 w 6562186"/>
              <a:gd name="connsiteY12" fmla="*/ 1309907 h 5457945"/>
              <a:gd name="connsiteX13" fmla="*/ 6562186 w 6562186"/>
              <a:gd name="connsiteY13" fmla="*/ 1828412 h 5457945"/>
              <a:gd name="connsiteX14" fmla="*/ 6562186 w 6562186"/>
              <a:gd name="connsiteY14" fmla="*/ 2619814 h 5457945"/>
              <a:gd name="connsiteX15" fmla="*/ 6562186 w 6562186"/>
              <a:gd name="connsiteY15" fmla="*/ 3302057 h 5457945"/>
              <a:gd name="connsiteX16" fmla="*/ 6562186 w 6562186"/>
              <a:gd name="connsiteY16" fmla="*/ 4093459 h 5457945"/>
              <a:gd name="connsiteX17" fmla="*/ 6562186 w 6562186"/>
              <a:gd name="connsiteY17" fmla="*/ 4721122 h 5457945"/>
              <a:gd name="connsiteX18" fmla="*/ 6562186 w 6562186"/>
              <a:gd name="connsiteY18" fmla="*/ 5457945 h 5457945"/>
              <a:gd name="connsiteX19" fmla="*/ 5905967 w 6562186"/>
              <a:gd name="connsiteY19" fmla="*/ 5457945 h 5457945"/>
              <a:gd name="connsiteX20" fmla="*/ 5249749 w 6562186"/>
              <a:gd name="connsiteY20" fmla="*/ 5457945 h 5457945"/>
              <a:gd name="connsiteX21" fmla="*/ 4790396 w 6562186"/>
              <a:gd name="connsiteY21" fmla="*/ 5457945 h 5457945"/>
              <a:gd name="connsiteX22" fmla="*/ 4134177 w 6562186"/>
              <a:gd name="connsiteY22" fmla="*/ 5457945 h 5457945"/>
              <a:gd name="connsiteX23" fmla="*/ 3543580 w 6562186"/>
              <a:gd name="connsiteY23" fmla="*/ 5457945 h 5457945"/>
              <a:gd name="connsiteX24" fmla="*/ 2952984 w 6562186"/>
              <a:gd name="connsiteY24" fmla="*/ 5457945 h 5457945"/>
              <a:gd name="connsiteX25" fmla="*/ 2362387 w 6562186"/>
              <a:gd name="connsiteY25" fmla="*/ 5457945 h 5457945"/>
              <a:gd name="connsiteX26" fmla="*/ 1771790 w 6562186"/>
              <a:gd name="connsiteY26" fmla="*/ 5457945 h 5457945"/>
              <a:gd name="connsiteX27" fmla="*/ 1049950 w 6562186"/>
              <a:gd name="connsiteY27" fmla="*/ 5457945 h 5457945"/>
              <a:gd name="connsiteX28" fmla="*/ 0 w 6562186"/>
              <a:gd name="connsiteY28" fmla="*/ 5457945 h 5457945"/>
              <a:gd name="connsiteX29" fmla="*/ 0 w 6562186"/>
              <a:gd name="connsiteY29" fmla="*/ 4939440 h 5457945"/>
              <a:gd name="connsiteX30" fmla="*/ 0 w 6562186"/>
              <a:gd name="connsiteY30" fmla="*/ 4311777 h 5457945"/>
              <a:gd name="connsiteX31" fmla="*/ 0 w 6562186"/>
              <a:gd name="connsiteY31" fmla="*/ 3574954 h 5457945"/>
              <a:gd name="connsiteX32" fmla="*/ 0 w 6562186"/>
              <a:gd name="connsiteY32" fmla="*/ 2783552 h 5457945"/>
              <a:gd name="connsiteX33" fmla="*/ 0 w 6562186"/>
              <a:gd name="connsiteY33" fmla="*/ 2265047 h 5457945"/>
              <a:gd name="connsiteX34" fmla="*/ 0 w 6562186"/>
              <a:gd name="connsiteY34" fmla="*/ 1746542 h 5457945"/>
              <a:gd name="connsiteX35" fmla="*/ 0 w 6562186"/>
              <a:gd name="connsiteY35" fmla="*/ 955140 h 5457945"/>
              <a:gd name="connsiteX36" fmla="*/ 0 w 6562186"/>
              <a:gd name="connsiteY36" fmla="*/ 0 h 545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62186" h="5457945" fill="none" extrusionOk="0">
                <a:moveTo>
                  <a:pt x="0" y="0"/>
                </a:moveTo>
                <a:cubicBezTo>
                  <a:pt x="237991" y="5476"/>
                  <a:pt x="399392" y="-11967"/>
                  <a:pt x="524975" y="0"/>
                </a:cubicBezTo>
                <a:cubicBezTo>
                  <a:pt x="650558" y="11967"/>
                  <a:pt x="989024" y="-15180"/>
                  <a:pt x="1181193" y="0"/>
                </a:cubicBezTo>
                <a:cubicBezTo>
                  <a:pt x="1373362" y="15180"/>
                  <a:pt x="1653764" y="-1900"/>
                  <a:pt x="1903034" y="0"/>
                </a:cubicBezTo>
                <a:cubicBezTo>
                  <a:pt x="2152304" y="1900"/>
                  <a:pt x="2157386" y="20097"/>
                  <a:pt x="2362387" y="0"/>
                </a:cubicBezTo>
                <a:cubicBezTo>
                  <a:pt x="2567388" y="-20097"/>
                  <a:pt x="2630693" y="17164"/>
                  <a:pt x="2821740" y="0"/>
                </a:cubicBezTo>
                <a:cubicBezTo>
                  <a:pt x="3012787" y="-17164"/>
                  <a:pt x="3226953" y="19457"/>
                  <a:pt x="3609202" y="0"/>
                </a:cubicBezTo>
                <a:cubicBezTo>
                  <a:pt x="3991451" y="-19457"/>
                  <a:pt x="4048106" y="-22574"/>
                  <a:pt x="4265421" y="0"/>
                </a:cubicBezTo>
                <a:cubicBezTo>
                  <a:pt x="4482736" y="22574"/>
                  <a:pt x="4543101" y="2466"/>
                  <a:pt x="4724774" y="0"/>
                </a:cubicBezTo>
                <a:cubicBezTo>
                  <a:pt x="4906447" y="-2466"/>
                  <a:pt x="5124852" y="-15277"/>
                  <a:pt x="5380993" y="0"/>
                </a:cubicBezTo>
                <a:cubicBezTo>
                  <a:pt x="5637134" y="15277"/>
                  <a:pt x="6027517" y="46129"/>
                  <a:pt x="6562186" y="0"/>
                </a:cubicBezTo>
                <a:cubicBezTo>
                  <a:pt x="6551903" y="257329"/>
                  <a:pt x="6576599" y="344654"/>
                  <a:pt x="6562186" y="627664"/>
                </a:cubicBezTo>
                <a:cubicBezTo>
                  <a:pt x="6547773" y="910674"/>
                  <a:pt x="6592510" y="1110266"/>
                  <a:pt x="6562186" y="1309907"/>
                </a:cubicBezTo>
                <a:cubicBezTo>
                  <a:pt x="6531862" y="1509548"/>
                  <a:pt x="6568864" y="1605153"/>
                  <a:pt x="6562186" y="1828412"/>
                </a:cubicBezTo>
                <a:cubicBezTo>
                  <a:pt x="6555508" y="2051672"/>
                  <a:pt x="6588336" y="2300627"/>
                  <a:pt x="6562186" y="2619814"/>
                </a:cubicBezTo>
                <a:cubicBezTo>
                  <a:pt x="6536036" y="2939001"/>
                  <a:pt x="6536724" y="2980742"/>
                  <a:pt x="6562186" y="3302057"/>
                </a:cubicBezTo>
                <a:cubicBezTo>
                  <a:pt x="6587648" y="3623372"/>
                  <a:pt x="6552803" y="3822023"/>
                  <a:pt x="6562186" y="4093459"/>
                </a:cubicBezTo>
                <a:cubicBezTo>
                  <a:pt x="6571569" y="4364895"/>
                  <a:pt x="6584059" y="4478573"/>
                  <a:pt x="6562186" y="4721122"/>
                </a:cubicBezTo>
                <a:cubicBezTo>
                  <a:pt x="6540313" y="4963671"/>
                  <a:pt x="6556042" y="5261579"/>
                  <a:pt x="6562186" y="5457945"/>
                </a:cubicBezTo>
                <a:cubicBezTo>
                  <a:pt x="6370050" y="5430746"/>
                  <a:pt x="6205765" y="5472344"/>
                  <a:pt x="5905967" y="5457945"/>
                </a:cubicBezTo>
                <a:cubicBezTo>
                  <a:pt x="5606169" y="5443546"/>
                  <a:pt x="5557336" y="5485614"/>
                  <a:pt x="5249749" y="5457945"/>
                </a:cubicBezTo>
                <a:cubicBezTo>
                  <a:pt x="4942162" y="5430276"/>
                  <a:pt x="4930804" y="5471969"/>
                  <a:pt x="4790396" y="5457945"/>
                </a:cubicBezTo>
                <a:cubicBezTo>
                  <a:pt x="4649988" y="5443921"/>
                  <a:pt x="4352803" y="5442616"/>
                  <a:pt x="4134177" y="5457945"/>
                </a:cubicBezTo>
                <a:cubicBezTo>
                  <a:pt x="3915551" y="5473274"/>
                  <a:pt x="3755085" y="5469810"/>
                  <a:pt x="3543580" y="5457945"/>
                </a:cubicBezTo>
                <a:cubicBezTo>
                  <a:pt x="3332075" y="5446080"/>
                  <a:pt x="3110402" y="5461813"/>
                  <a:pt x="2952984" y="5457945"/>
                </a:cubicBezTo>
                <a:cubicBezTo>
                  <a:pt x="2795566" y="5454077"/>
                  <a:pt x="2495055" y="5433005"/>
                  <a:pt x="2362387" y="5457945"/>
                </a:cubicBezTo>
                <a:cubicBezTo>
                  <a:pt x="2229719" y="5482885"/>
                  <a:pt x="2040033" y="5437758"/>
                  <a:pt x="1771790" y="5457945"/>
                </a:cubicBezTo>
                <a:cubicBezTo>
                  <a:pt x="1503547" y="5478132"/>
                  <a:pt x="1224262" y="5439323"/>
                  <a:pt x="1049950" y="5457945"/>
                </a:cubicBezTo>
                <a:cubicBezTo>
                  <a:pt x="875638" y="5476567"/>
                  <a:pt x="478001" y="5426860"/>
                  <a:pt x="0" y="5457945"/>
                </a:cubicBezTo>
                <a:cubicBezTo>
                  <a:pt x="-3046" y="5282969"/>
                  <a:pt x="15909" y="5128415"/>
                  <a:pt x="0" y="4939440"/>
                </a:cubicBezTo>
                <a:cubicBezTo>
                  <a:pt x="-15909" y="4750466"/>
                  <a:pt x="20814" y="4476536"/>
                  <a:pt x="0" y="4311777"/>
                </a:cubicBezTo>
                <a:cubicBezTo>
                  <a:pt x="-20814" y="4147018"/>
                  <a:pt x="-4185" y="3891219"/>
                  <a:pt x="0" y="3574954"/>
                </a:cubicBezTo>
                <a:cubicBezTo>
                  <a:pt x="4185" y="3258689"/>
                  <a:pt x="-32007" y="3070732"/>
                  <a:pt x="0" y="2783552"/>
                </a:cubicBezTo>
                <a:cubicBezTo>
                  <a:pt x="32007" y="2496372"/>
                  <a:pt x="19554" y="2410748"/>
                  <a:pt x="0" y="2265047"/>
                </a:cubicBezTo>
                <a:cubicBezTo>
                  <a:pt x="-19554" y="2119347"/>
                  <a:pt x="1439" y="1874984"/>
                  <a:pt x="0" y="1746542"/>
                </a:cubicBezTo>
                <a:cubicBezTo>
                  <a:pt x="-1439" y="1618101"/>
                  <a:pt x="-28004" y="1218995"/>
                  <a:pt x="0" y="955140"/>
                </a:cubicBezTo>
                <a:cubicBezTo>
                  <a:pt x="28004" y="691285"/>
                  <a:pt x="20728" y="195065"/>
                  <a:pt x="0" y="0"/>
                </a:cubicBezTo>
                <a:close/>
              </a:path>
              <a:path w="6562186" h="5457945"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35023" y="336636"/>
                  <a:pt x="6557954" y="528138"/>
                  <a:pt x="6562186" y="791402"/>
                </a:cubicBezTo>
                <a:cubicBezTo>
                  <a:pt x="6566418" y="1054666"/>
                  <a:pt x="6563155" y="1251963"/>
                  <a:pt x="6562186" y="1528225"/>
                </a:cubicBezTo>
                <a:cubicBezTo>
                  <a:pt x="6561217" y="1804487"/>
                  <a:pt x="6552143" y="1875325"/>
                  <a:pt x="6562186" y="2046729"/>
                </a:cubicBezTo>
                <a:cubicBezTo>
                  <a:pt x="6572229" y="2218133"/>
                  <a:pt x="6553551" y="2410102"/>
                  <a:pt x="6562186" y="2728973"/>
                </a:cubicBezTo>
                <a:cubicBezTo>
                  <a:pt x="6570821" y="3047844"/>
                  <a:pt x="6559143" y="3217731"/>
                  <a:pt x="6562186" y="3411216"/>
                </a:cubicBezTo>
                <a:cubicBezTo>
                  <a:pt x="6565229" y="3604701"/>
                  <a:pt x="6536693" y="3847782"/>
                  <a:pt x="6562186" y="4093459"/>
                </a:cubicBezTo>
                <a:cubicBezTo>
                  <a:pt x="6587679" y="4339136"/>
                  <a:pt x="6576320" y="4657961"/>
                  <a:pt x="6562186" y="4830281"/>
                </a:cubicBezTo>
                <a:cubicBezTo>
                  <a:pt x="6548052" y="5002601"/>
                  <a:pt x="6559486" y="5173684"/>
                  <a:pt x="6562186" y="5457945"/>
                </a:cubicBezTo>
                <a:cubicBezTo>
                  <a:pt x="6345921" y="5455897"/>
                  <a:pt x="6193344" y="5440426"/>
                  <a:pt x="5840346" y="5457945"/>
                </a:cubicBezTo>
                <a:cubicBezTo>
                  <a:pt x="5487348" y="5475464"/>
                  <a:pt x="5550472" y="5460038"/>
                  <a:pt x="5315371" y="5457945"/>
                </a:cubicBezTo>
                <a:cubicBezTo>
                  <a:pt x="5080270" y="5455852"/>
                  <a:pt x="4871142" y="5423640"/>
                  <a:pt x="4527908" y="5457945"/>
                </a:cubicBezTo>
                <a:cubicBezTo>
                  <a:pt x="4184674" y="5492250"/>
                  <a:pt x="4073141" y="5445400"/>
                  <a:pt x="3871690" y="5457945"/>
                </a:cubicBezTo>
                <a:cubicBezTo>
                  <a:pt x="3670239" y="5470490"/>
                  <a:pt x="3486858" y="5469051"/>
                  <a:pt x="3346715" y="5457945"/>
                </a:cubicBezTo>
                <a:cubicBezTo>
                  <a:pt x="3206573" y="5446839"/>
                  <a:pt x="2875121" y="5490251"/>
                  <a:pt x="2690496" y="5457945"/>
                </a:cubicBezTo>
                <a:cubicBezTo>
                  <a:pt x="2505871" y="5425639"/>
                  <a:pt x="2383317" y="5451348"/>
                  <a:pt x="2231143" y="5457945"/>
                </a:cubicBezTo>
                <a:cubicBezTo>
                  <a:pt x="2078969" y="5464542"/>
                  <a:pt x="1967491" y="5453396"/>
                  <a:pt x="1771790" y="5457945"/>
                </a:cubicBezTo>
                <a:cubicBezTo>
                  <a:pt x="1576089" y="5462494"/>
                  <a:pt x="1257508" y="5442583"/>
                  <a:pt x="1115572" y="5457945"/>
                </a:cubicBezTo>
                <a:cubicBezTo>
                  <a:pt x="973636" y="5473307"/>
                  <a:pt x="849670" y="5449145"/>
                  <a:pt x="590597" y="5457945"/>
                </a:cubicBezTo>
                <a:cubicBezTo>
                  <a:pt x="331525" y="5466745"/>
                  <a:pt x="241312" y="5486664"/>
                  <a:pt x="0" y="5457945"/>
                </a:cubicBezTo>
                <a:cubicBezTo>
                  <a:pt x="-6625" y="5273712"/>
                  <a:pt x="20899" y="5111034"/>
                  <a:pt x="0" y="4884861"/>
                </a:cubicBezTo>
                <a:cubicBezTo>
                  <a:pt x="-20899" y="4658688"/>
                  <a:pt x="17723" y="4620432"/>
                  <a:pt x="0" y="4366356"/>
                </a:cubicBezTo>
                <a:cubicBezTo>
                  <a:pt x="-17723" y="4112281"/>
                  <a:pt x="-35729" y="3928456"/>
                  <a:pt x="0" y="3629533"/>
                </a:cubicBezTo>
                <a:cubicBezTo>
                  <a:pt x="35729" y="3330610"/>
                  <a:pt x="-25335" y="3264578"/>
                  <a:pt x="0" y="3056449"/>
                </a:cubicBezTo>
                <a:cubicBezTo>
                  <a:pt x="25335" y="2848320"/>
                  <a:pt x="-28082" y="2678241"/>
                  <a:pt x="0" y="2319627"/>
                </a:cubicBezTo>
                <a:cubicBezTo>
                  <a:pt x="28082" y="1961013"/>
                  <a:pt x="-1263" y="1724079"/>
                  <a:pt x="0" y="1528225"/>
                </a:cubicBezTo>
                <a:cubicBezTo>
                  <a:pt x="1263" y="1332371"/>
                  <a:pt x="9465" y="1204861"/>
                  <a:pt x="0" y="900561"/>
                </a:cubicBezTo>
                <a:cubicBezTo>
                  <a:pt x="-9465" y="596261"/>
                  <a:pt x="-19605" y="245933"/>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nSpc>
                <a:spcPct val="150000"/>
              </a:lnSpc>
              <a:buNone/>
            </a:pPr>
            <a:r>
              <a:rPr lang="en-GB" sz="2400" b="1">
                <a:solidFill>
                  <a:schemeClr val="bg1"/>
                </a:solidFill>
              </a:rPr>
              <a:t>High Contrast: </a:t>
            </a:r>
            <a:r>
              <a:rPr lang="en-GB" sz="2400">
                <a:solidFill>
                  <a:schemeClr val="bg1"/>
                </a:solidFill>
              </a:rPr>
              <a:t>A large difference between the lightest and darkest parts of the image.</a:t>
            </a:r>
          </a:p>
          <a:p>
            <a:pPr marL="0" indent="0">
              <a:lnSpc>
                <a:spcPct val="150000"/>
              </a:lnSpc>
              <a:buNone/>
            </a:pPr>
            <a:r>
              <a:rPr lang="en-GB" sz="2400" b="1">
                <a:solidFill>
                  <a:schemeClr val="bg1"/>
                </a:solidFill>
              </a:rPr>
              <a:t>Low Contrast: </a:t>
            </a:r>
            <a:r>
              <a:rPr lang="en-GB" sz="2400">
                <a:solidFill>
                  <a:schemeClr val="bg1"/>
                </a:solidFill>
              </a:rPr>
              <a:t>Similar tones throughout, creating more of a flat image.</a:t>
            </a:r>
            <a:endParaRPr lang="en-GB" sz="2400" b="1">
              <a:solidFill>
                <a:schemeClr val="bg1"/>
              </a:solidFill>
            </a:endParaRPr>
          </a:p>
          <a:p>
            <a:pPr marL="0" indent="0">
              <a:lnSpc>
                <a:spcPct val="150000"/>
              </a:lnSpc>
              <a:buNone/>
            </a:pPr>
            <a:r>
              <a:rPr lang="en-GB" sz="2400" b="1">
                <a:solidFill>
                  <a:schemeClr val="bg1"/>
                </a:solidFill>
              </a:rPr>
              <a:t>Monotone: </a:t>
            </a:r>
            <a:r>
              <a:rPr lang="en-GB" sz="2400">
                <a:solidFill>
                  <a:schemeClr val="bg1"/>
                </a:solidFill>
              </a:rPr>
              <a:t>The image has variations of one colour, creating a cohesive and consistent look. </a:t>
            </a:r>
          </a:p>
          <a:p>
            <a:pPr marL="0" indent="0">
              <a:lnSpc>
                <a:spcPct val="150000"/>
              </a:lnSpc>
              <a:buNone/>
            </a:pPr>
            <a:r>
              <a:rPr lang="en-GB" sz="2400" b="1">
                <a:solidFill>
                  <a:schemeClr val="bg1"/>
                </a:solidFill>
              </a:rPr>
              <a:t>Temperature:</a:t>
            </a:r>
            <a:r>
              <a:rPr lang="en-GB" sz="2400">
                <a:solidFill>
                  <a:schemeClr val="bg1"/>
                </a:solidFill>
              </a:rPr>
              <a:t> Colour temperature can warm or cool an image by mismatching the temperature of light to the camera settings. </a:t>
            </a:r>
            <a:endParaRPr lang="en-GB" sz="2400" b="1">
              <a:solidFill>
                <a:schemeClr val="bg1"/>
              </a:solidFill>
            </a:endParaRPr>
          </a:p>
        </p:txBody>
      </p:sp>
      <p:pic>
        <p:nvPicPr>
          <p:cNvPr id="4098" name="Picture 2">
            <a:extLst>
              <a:ext uri="{FF2B5EF4-FFF2-40B4-BE49-F238E27FC236}">
                <a16:creationId xmlns:a16="http://schemas.microsoft.com/office/drawing/2014/main" id="{C1ADCA99-9BA0-DC98-ABAC-3470D4099A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3912" y="86621"/>
            <a:ext cx="4115114" cy="313975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close-up of a tree&#10;&#10;AI-generated content may be incorrect.">
            <a:extLst>
              <a:ext uri="{FF2B5EF4-FFF2-40B4-BE49-F238E27FC236}">
                <a16:creationId xmlns:a16="http://schemas.microsoft.com/office/drawing/2014/main" id="{CB72865D-71AF-F374-A998-BC59A6593A48}"/>
              </a:ext>
            </a:extLst>
          </p:cNvPr>
          <p:cNvPicPr>
            <a:picLocks noChangeAspect="1"/>
          </p:cNvPicPr>
          <p:nvPr/>
        </p:nvPicPr>
        <p:blipFill>
          <a:blip r:embed="rId3">
            <a:extLst>
              <a:ext uri="{28A0092B-C50C-407E-A947-70E740481C1C}">
                <a14:useLocalDpi xmlns:a14="http://schemas.microsoft.com/office/drawing/2010/main" val="0"/>
              </a:ext>
            </a:extLst>
          </a:blip>
          <a:srcRect l="2773" t="3810" r="4007" b="52954"/>
          <a:stretch>
            <a:fillRect/>
          </a:stretch>
        </p:blipFill>
        <p:spPr>
          <a:xfrm>
            <a:off x="7269962" y="3631625"/>
            <a:ext cx="4523014" cy="2965119"/>
          </a:xfrm>
          <a:prstGeom prst="rect">
            <a:avLst/>
          </a:prstGeom>
        </p:spPr>
      </p:pic>
      <p:sp>
        <p:nvSpPr>
          <p:cNvPr id="10" name="Rectangle 3">
            <a:extLst>
              <a:ext uri="{FF2B5EF4-FFF2-40B4-BE49-F238E27FC236}">
                <a16:creationId xmlns:a16="http://schemas.microsoft.com/office/drawing/2014/main" id="{CD7EE4E8-1171-2450-DC45-2C63324177C1}"/>
              </a:ext>
            </a:extLst>
          </p:cNvPr>
          <p:cNvSpPr>
            <a:spLocks noChangeArrowheads="1"/>
          </p:cNvSpPr>
          <p:nvPr/>
        </p:nvSpPr>
        <p:spPr bwMode="auto">
          <a:xfrm>
            <a:off x="4126992" y="112732"/>
            <a:ext cx="4523014"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US" altLang="en-US" sz="1300" b="0" i="1" u="none" strike="noStrike" cap="none" normalizeH="0" baseline="0">
                <a:ln>
                  <a:noFill/>
                </a:ln>
                <a:solidFill>
                  <a:schemeClr val="bg1">
                    <a:lumMod val="75000"/>
                  </a:schemeClr>
                </a:solidFill>
                <a:effectLst/>
              </a:rPr>
              <a:t>MAGICAL PLACE XXI, </a:t>
            </a:r>
            <a:r>
              <a:rPr lang="en-US" altLang="en-US" sz="1300" i="1">
                <a:solidFill>
                  <a:schemeClr val="bg1">
                    <a:lumMod val="75000"/>
                  </a:schemeClr>
                </a:solidFill>
              </a:rPr>
              <a:t>David De Beyter, </a:t>
            </a:r>
            <a:r>
              <a:rPr kumimoji="0" lang="en-US" altLang="en-US" sz="1300" b="0" i="1" u="none" strike="noStrike" cap="none" normalizeH="0" baseline="0">
                <a:ln>
                  <a:noFill/>
                </a:ln>
                <a:solidFill>
                  <a:schemeClr val="bg1">
                    <a:lumMod val="75000"/>
                  </a:schemeClr>
                </a:solidFill>
                <a:effectLst/>
              </a:rPr>
              <a:t>2024</a:t>
            </a:r>
            <a:endParaRPr kumimoji="0" lang="en-US" altLang="en-US" sz="1800" b="0" i="1" u="none" strike="noStrike" cap="none" normalizeH="0" baseline="0">
              <a:ln>
                <a:noFill/>
              </a:ln>
              <a:solidFill>
                <a:schemeClr val="bg1">
                  <a:lumMod val="75000"/>
                </a:schemeClr>
              </a:solidFill>
              <a:effectLst/>
            </a:endParaRPr>
          </a:p>
        </p:txBody>
      </p:sp>
    </p:spTree>
    <p:extLst>
      <p:ext uri="{BB962C8B-B14F-4D97-AF65-F5344CB8AC3E}">
        <p14:creationId xmlns:p14="http://schemas.microsoft.com/office/powerpoint/2010/main" val="4174464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5F8EE-7AA5-AAC1-5121-E25C4781CB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6DE77-C7FE-DD24-E5D3-B1148AEED92B}"/>
              </a:ext>
            </a:extLst>
          </p:cNvPr>
          <p:cNvSpPr>
            <a:spLocks noGrp="1"/>
          </p:cNvSpPr>
          <p:nvPr>
            <p:ph type="title"/>
          </p:nvPr>
        </p:nvSpPr>
        <p:spPr>
          <a:xfrm>
            <a:off x="182105" y="86621"/>
            <a:ext cx="10515600" cy="929385"/>
          </a:xfrm>
        </p:spPr>
        <p:txBody>
          <a:bodyPr>
            <a:normAutofit/>
          </a:bodyPr>
          <a:lstStyle/>
          <a:p>
            <a:r>
              <a:rPr lang="en-GB" sz="4000" i="1">
                <a:solidFill>
                  <a:schemeClr val="bg1">
                    <a:lumMod val="75000"/>
                  </a:schemeClr>
                </a:solidFill>
                <a:latin typeface="Futura" pitchFamily="50" charset="0"/>
              </a:rPr>
              <a:t>PATTERN</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2ED59BBD-A2CB-3FBE-F899-58F189C4E280}"/>
              </a:ext>
            </a:extLst>
          </p:cNvPr>
          <p:cNvSpPr>
            <a:spLocks noGrp="1"/>
          </p:cNvSpPr>
          <p:nvPr>
            <p:ph idx="1"/>
          </p:nvPr>
        </p:nvSpPr>
        <p:spPr>
          <a:xfrm>
            <a:off x="301752" y="1016006"/>
            <a:ext cx="6562186" cy="5457945"/>
          </a:xfrm>
          <a:custGeom>
            <a:avLst/>
            <a:gdLst>
              <a:gd name="connsiteX0" fmla="*/ 0 w 6562186"/>
              <a:gd name="connsiteY0" fmla="*/ 0 h 5457945"/>
              <a:gd name="connsiteX1" fmla="*/ 524975 w 6562186"/>
              <a:gd name="connsiteY1" fmla="*/ 0 h 5457945"/>
              <a:gd name="connsiteX2" fmla="*/ 1181193 w 6562186"/>
              <a:gd name="connsiteY2" fmla="*/ 0 h 5457945"/>
              <a:gd name="connsiteX3" fmla="*/ 1903034 w 6562186"/>
              <a:gd name="connsiteY3" fmla="*/ 0 h 5457945"/>
              <a:gd name="connsiteX4" fmla="*/ 2362387 w 6562186"/>
              <a:gd name="connsiteY4" fmla="*/ 0 h 5457945"/>
              <a:gd name="connsiteX5" fmla="*/ 2821740 w 6562186"/>
              <a:gd name="connsiteY5" fmla="*/ 0 h 5457945"/>
              <a:gd name="connsiteX6" fmla="*/ 3609202 w 6562186"/>
              <a:gd name="connsiteY6" fmla="*/ 0 h 5457945"/>
              <a:gd name="connsiteX7" fmla="*/ 4265421 w 6562186"/>
              <a:gd name="connsiteY7" fmla="*/ 0 h 5457945"/>
              <a:gd name="connsiteX8" fmla="*/ 4724774 w 6562186"/>
              <a:gd name="connsiteY8" fmla="*/ 0 h 5457945"/>
              <a:gd name="connsiteX9" fmla="*/ 5380993 w 6562186"/>
              <a:gd name="connsiteY9" fmla="*/ 0 h 5457945"/>
              <a:gd name="connsiteX10" fmla="*/ 6562186 w 6562186"/>
              <a:gd name="connsiteY10" fmla="*/ 0 h 5457945"/>
              <a:gd name="connsiteX11" fmla="*/ 6562186 w 6562186"/>
              <a:gd name="connsiteY11" fmla="*/ 627664 h 5457945"/>
              <a:gd name="connsiteX12" fmla="*/ 6562186 w 6562186"/>
              <a:gd name="connsiteY12" fmla="*/ 1309907 h 5457945"/>
              <a:gd name="connsiteX13" fmla="*/ 6562186 w 6562186"/>
              <a:gd name="connsiteY13" fmla="*/ 1828412 h 5457945"/>
              <a:gd name="connsiteX14" fmla="*/ 6562186 w 6562186"/>
              <a:gd name="connsiteY14" fmla="*/ 2619814 h 5457945"/>
              <a:gd name="connsiteX15" fmla="*/ 6562186 w 6562186"/>
              <a:gd name="connsiteY15" fmla="*/ 3302057 h 5457945"/>
              <a:gd name="connsiteX16" fmla="*/ 6562186 w 6562186"/>
              <a:gd name="connsiteY16" fmla="*/ 4093459 h 5457945"/>
              <a:gd name="connsiteX17" fmla="*/ 6562186 w 6562186"/>
              <a:gd name="connsiteY17" fmla="*/ 4721122 h 5457945"/>
              <a:gd name="connsiteX18" fmla="*/ 6562186 w 6562186"/>
              <a:gd name="connsiteY18" fmla="*/ 5457945 h 5457945"/>
              <a:gd name="connsiteX19" fmla="*/ 5905967 w 6562186"/>
              <a:gd name="connsiteY19" fmla="*/ 5457945 h 5457945"/>
              <a:gd name="connsiteX20" fmla="*/ 5249749 w 6562186"/>
              <a:gd name="connsiteY20" fmla="*/ 5457945 h 5457945"/>
              <a:gd name="connsiteX21" fmla="*/ 4790396 w 6562186"/>
              <a:gd name="connsiteY21" fmla="*/ 5457945 h 5457945"/>
              <a:gd name="connsiteX22" fmla="*/ 4134177 w 6562186"/>
              <a:gd name="connsiteY22" fmla="*/ 5457945 h 5457945"/>
              <a:gd name="connsiteX23" fmla="*/ 3543580 w 6562186"/>
              <a:gd name="connsiteY23" fmla="*/ 5457945 h 5457945"/>
              <a:gd name="connsiteX24" fmla="*/ 2952984 w 6562186"/>
              <a:gd name="connsiteY24" fmla="*/ 5457945 h 5457945"/>
              <a:gd name="connsiteX25" fmla="*/ 2362387 w 6562186"/>
              <a:gd name="connsiteY25" fmla="*/ 5457945 h 5457945"/>
              <a:gd name="connsiteX26" fmla="*/ 1771790 w 6562186"/>
              <a:gd name="connsiteY26" fmla="*/ 5457945 h 5457945"/>
              <a:gd name="connsiteX27" fmla="*/ 1049950 w 6562186"/>
              <a:gd name="connsiteY27" fmla="*/ 5457945 h 5457945"/>
              <a:gd name="connsiteX28" fmla="*/ 0 w 6562186"/>
              <a:gd name="connsiteY28" fmla="*/ 5457945 h 5457945"/>
              <a:gd name="connsiteX29" fmla="*/ 0 w 6562186"/>
              <a:gd name="connsiteY29" fmla="*/ 4939440 h 5457945"/>
              <a:gd name="connsiteX30" fmla="*/ 0 w 6562186"/>
              <a:gd name="connsiteY30" fmla="*/ 4311777 h 5457945"/>
              <a:gd name="connsiteX31" fmla="*/ 0 w 6562186"/>
              <a:gd name="connsiteY31" fmla="*/ 3574954 h 5457945"/>
              <a:gd name="connsiteX32" fmla="*/ 0 w 6562186"/>
              <a:gd name="connsiteY32" fmla="*/ 2783552 h 5457945"/>
              <a:gd name="connsiteX33" fmla="*/ 0 w 6562186"/>
              <a:gd name="connsiteY33" fmla="*/ 2265047 h 5457945"/>
              <a:gd name="connsiteX34" fmla="*/ 0 w 6562186"/>
              <a:gd name="connsiteY34" fmla="*/ 1746542 h 5457945"/>
              <a:gd name="connsiteX35" fmla="*/ 0 w 6562186"/>
              <a:gd name="connsiteY35" fmla="*/ 955140 h 5457945"/>
              <a:gd name="connsiteX36" fmla="*/ 0 w 6562186"/>
              <a:gd name="connsiteY36" fmla="*/ 0 h 545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62186" h="5457945" fill="none" extrusionOk="0">
                <a:moveTo>
                  <a:pt x="0" y="0"/>
                </a:moveTo>
                <a:cubicBezTo>
                  <a:pt x="237991" y="5476"/>
                  <a:pt x="399392" y="-11967"/>
                  <a:pt x="524975" y="0"/>
                </a:cubicBezTo>
                <a:cubicBezTo>
                  <a:pt x="650558" y="11967"/>
                  <a:pt x="989024" y="-15180"/>
                  <a:pt x="1181193" y="0"/>
                </a:cubicBezTo>
                <a:cubicBezTo>
                  <a:pt x="1373362" y="15180"/>
                  <a:pt x="1653764" y="-1900"/>
                  <a:pt x="1903034" y="0"/>
                </a:cubicBezTo>
                <a:cubicBezTo>
                  <a:pt x="2152304" y="1900"/>
                  <a:pt x="2157386" y="20097"/>
                  <a:pt x="2362387" y="0"/>
                </a:cubicBezTo>
                <a:cubicBezTo>
                  <a:pt x="2567388" y="-20097"/>
                  <a:pt x="2630693" y="17164"/>
                  <a:pt x="2821740" y="0"/>
                </a:cubicBezTo>
                <a:cubicBezTo>
                  <a:pt x="3012787" y="-17164"/>
                  <a:pt x="3226953" y="19457"/>
                  <a:pt x="3609202" y="0"/>
                </a:cubicBezTo>
                <a:cubicBezTo>
                  <a:pt x="3991451" y="-19457"/>
                  <a:pt x="4048106" y="-22574"/>
                  <a:pt x="4265421" y="0"/>
                </a:cubicBezTo>
                <a:cubicBezTo>
                  <a:pt x="4482736" y="22574"/>
                  <a:pt x="4543101" y="2466"/>
                  <a:pt x="4724774" y="0"/>
                </a:cubicBezTo>
                <a:cubicBezTo>
                  <a:pt x="4906447" y="-2466"/>
                  <a:pt x="5124852" y="-15277"/>
                  <a:pt x="5380993" y="0"/>
                </a:cubicBezTo>
                <a:cubicBezTo>
                  <a:pt x="5637134" y="15277"/>
                  <a:pt x="6027517" y="46129"/>
                  <a:pt x="6562186" y="0"/>
                </a:cubicBezTo>
                <a:cubicBezTo>
                  <a:pt x="6551903" y="257329"/>
                  <a:pt x="6576599" y="344654"/>
                  <a:pt x="6562186" y="627664"/>
                </a:cubicBezTo>
                <a:cubicBezTo>
                  <a:pt x="6547773" y="910674"/>
                  <a:pt x="6592510" y="1110266"/>
                  <a:pt x="6562186" y="1309907"/>
                </a:cubicBezTo>
                <a:cubicBezTo>
                  <a:pt x="6531862" y="1509548"/>
                  <a:pt x="6568864" y="1605153"/>
                  <a:pt x="6562186" y="1828412"/>
                </a:cubicBezTo>
                <a:cubicBezTo>
                  <a:pt x="6555508" y="2051672"/>
                  <a:pt x="6588336" y="2300627"/>
                  <a:pt x="6562186" y="2619814"/>
                </a:cubicBezTo>
                <a:cubicBezTo>
                  <a:pt x="6536036" y="2939001"/>
                  <a:pt x="6536724" y="2980742"/>
                  <a:pt x="6562186" y="3302057"/>
                </a:cubicBezTo>
                <a:cubicBezTo>
                  <a:pt x="6587648" y="3623372"/>
                  <a:pt x="6552803" y="3822023"/>
                  <a:pt x="6562186" y="4093459"/>
                </a:cubicBezTo>
                <a:cubicBezTo>
                  <a:pt x="6571569" y="4364895"/>
                  <a:pt x="6584059" y="4478573"/>
                  <a:pt x="6562186" y="4721122"/>
                </a:cubicBezTo>
                <a:cubicBezTo>
                  <a:pt x="6540313" y="4963671"/>
                  <a:pt x="6556042" y="5261579"/>
                  <a:pt x="6562186" y="5457945"/>
                </a:cubicBezTo>
                <a:cubicBezTo>
                  <a:pt x="6370050" y="5430746"/>
                  <a:pt x="6205765" y="5472344"/>
                  <a:pt x="5905967" y="5457945"/>
                </a:cubicBezTo>
                <a:cubicBezTo>
                  <a:pt x="5606169" y="5443546"/>
                  <a:pt x="5557336" y="5485614"/>
                  <a:pt x="5249749" y="5457945"/>
                </a:cubicBezTo>
                <a:cubicBezTo>
                  <a:pt x="4942162" y="5430276"/>
                  <a:pt x="4930804" y="5471969"/>
                  <a:pt x="4790396" y="5457945"/>
                </a:cubicBezTo>
                <a:cubicBezTo>
                  <a:pt x="4649988" y="5443921"/>
                  <a:pt x="4352803" y="5442616"/>
                  <a:pt x="4134177" y="5457945"/>
                </a:cubicBezTo>
                <a:cubicBezTo>
                  <a:pt x="3915551" y="5473274"/>
                  <a:pt x="3755085" y="5469810"/>
                  <a:pt x="3543580" y="5457945"/>
                </a:cubicBezTo>
                <a:cubicBezTo>
                  <a:pt x="3332075" y="5446080"/>
                  <a:pt x="3110402" y="5461813"/>
                  <a:pt x="2952984" y="5457945"/>
                </a:cubicBezTo>
                <a:cubicBezTo>
                  <a:pt x="2795566" y="5454077"/>
                  <a:pt x="2495055" y="5433005"/>
                  <a:pt x="2362387" y="5457945"/>
                </a:cubicBezTo>
                <a:cubicBezTo>
                  <a:pt x="2229719" y="5482885"/>
                  <a:pt x="2040033" y="5437758"/>
                  <a:pt x="1771790" y="5457945"/>
                </a:cubicBezTo>
                <a:cubicBezTo>
                  <a:pt x="1503547" y="5478132"/>
                  <a:pt x="1224262" y="5439323"/>
                  <a:pt x="1049950" y="5457945"/>
                </a:cubicBezTo>
                <a:cubicBezTo>
                  <a:pt x="875638" y="5476567"/>
                  <a:pt x="478001" y="5426860"/>
                  <a:pt x="0" y="5457945"/>
                </a:cubicBezTo>
                <a:cubicBezTo>
                  <a:pt x="-3046" y="5282969"/>
                  <a:pt x="15909" y="5128415"/>
                  <a:pt x="0" y="4939440"/>
                </a:cubicBezTo>
                <a:cubicBezTo>
                  <a:pt x="-15909" y="4750466"/>
                  <a:pt x="20814" y="4476536"/>
                  <a:pt x="0" y="4311777"/>
                </a:cubicBezTo>
                <a:cubicBezTo>
                  <a:pt x="-20814" y="4147018"/>
                  <a:pt x="-4185" y="3891219"/>
                  <a:pt x="0" y="3574954"/>
                </a:cubicBezTo>
                <a:cubicBezTo>
                  <a:pt x="4185" y="3258689"/>
                  <a:pt x="-32007" y="3070732"/>
                  <a:pt x="0" y="2783552"/>
                </a:cubicBezTo>
                <a:cubicBezTo>
                  <a:pt x="32007" y="2496372"/>
                  <a:pt x="19554" y="2410748"/>
                  <a:pt x="0" y="2265047"/>
                </a:cubicBezTo>
                <a:cubicBezTo>
                  <a:pt x="-19554" y="2119347"/>
                  <a:pt x="1439" y="1874984"/>
                  <a:pt x="0" y="1746542"/>
                </a:cubicBezTo>
                <a:cubicBezTo>
                  <a:pt x="-1439" y="1618101"/>
                  <a:pt x="-28004" y="1218995"/>
                  <a:pt x="0" y="955140"/>
                </a:cubicBezTo>
                <a:cubicBezTo>
                  <a:pt x="28004" y="691285"/>
                  <a:pt x="20728" y="195065"/>
                  <a:pt x="0" y="0"/>
                </a:cubicBezTo>
                <a:close/>
              </a:path>
              <a:path w="6562186" h="5457945"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35023" y="336636"/>
                  <a:pt x="6557954" y="528138"/>
                  <a:pt x="6562186" y="791402"/>
                </a:cubicBezTo>
                <a:cubicBezTo>
                  <a:pt x="6566418" y="1054666"/>
                  <a:pt x="6563155" y="1251963"/>
                  <a:pt x="6562186" y="1528225"/>
                </a:cubicBezTo>
                <a:cubicBezTo>
                  <a:pt x="6561217" y="1804487"/>
                  <a:pt x="6552143" y="1875325"/>
                  <a:pt x="6562186" y="2046729"/>
                </a:cubicBezTo>
                <a:cubicBezTo>
                  <a:pt x="6572229" y="2218133"/>
                  <a:pt x="6553551" y="2410102"/>
                  <a:pt x="6562186" y="2728973"/>
                </a:cubicBezTo>
                <a:cubicBezTo>
                  <a:pt x="6570821" y="3047844"/>
                  <a:pt x="6559143" y="3217731"/>
                  <a:pt x="6562186" y="3411216"/>
                </a:cubicBezTo>
                <a:cubicBezTo>
                  <a:pt x="6565229" y="3604701"/>
                  <a:pt x="6536693" y="3847782"/>
                  <a:pt x="6562186" y="4093459"/>
                </a:cubicBezTo>
                <a:cubicBezTo>
                  <a:pt x="6587679" y="4339136"/>
                  <a:pt x="6576320" y="4657961"/>
                  <a:pt x="6562186" y="4830281"/>
                </a:cubicBezTo>
                <a:cubicBezTo>
                  <a:pt x="6548052" y="5002601"/>
                  <a:pt x="6559486" y="5173684"/>
                  <a:pt x="6562186" y="5457945"/>
                </a:cubicBezTo>
                <a:cubicBezTo>
                  <a:pt x="6345921" y="5455897"/>
                  <a:pt x="6193344" y="5440426"/>
                  <a:pt x="5840346" y="5457945"/>
                </a:cubicBezTo>
                <a:cubicBezTo>
                  <a:pt x="5487348" y="5475464"/>
                  <a:pt x="5550472" y="5460038"/>
                  <a:pt x="5315371" y="5457945"/>
                </a:cubicBezTo>
                <a:cubicBezTo>
                  <a:pt x="5080270" y="5455852"/>
                  <a:pt x="4871142" y="5423640"/>
                  <a:pt x="4527908" y="5457945"/>
                </a:cubicBezTo>
                <a:cubicBezTo>
                  <a:pt x="4184674" y="5492250"/>
                  <a:pt x="4073141" y="5445400"/>
                  <a:pt x="3871690" y="5457945"/>
                </a:cubicBezTo>
                <a:cubicBezTo>
                  <a:pt x="3670239" y="5470490"/>
                  <a:pt x="3486858" y="5469051"/>
                  <a:pt x="3346715" y="5457945"/>
                </a:cubicBezTo>
                <a:cubicBezTo>
                  <a:pt x="3206573" y="5446839"/>
                  <a:pt x="2875121" y="5490251"/>
                  <a:pt x="2690496" y="5457945"/>
                </a:cubicBezTo>
                <a:cubicBezTo>
                  <a:pt x="2505871" y="5425639"/>
                  <a:pt x="2383317" y="5451348"/>
                  <a:pt x="2231143" y="5457945"/>
                </a:cubicBezTo>
                <a:cubicBezTo>
                  <a:pt x="2078969" y="5464542"/>
                  <a:pt x="1967491" y="5453396"/>
                  <a:pt x="1771790" y="5457945"/>
                </a:cubicBezTo>
                <a:cubicBezTo>
                  <a:pt x="1576089" y="5462494"/>
                  <a:pt x="1257508" y="5442583"/>
                  <a:pt x="1115572" y="5457945"/>
                </a:cubicBezTo>
                <a:cubicBezTo>
                  <a:pt x="973636" y="5473307"/>
                  <a:pt x="849670" y="5449145"/>
                  <a:pt x="590597" y="5457945"/>
                </a:cubicBezTo>
                <a:cubicBezTo>
                  <a:pt x="331525" y="5466745"/>
                  <a:pt x="241312" y="5486664"/>
                  <a:pt x="0" y="5457945"/>
                </a:cubicBezTo>
                <a:cubicBezTo>
                  <a:pt x="-6625" y="5273712"/>
                  <a:pt x="20899" y="5111034"/>
                  <a:pt x="0" y="4884861"/>
                </a:cubicBezTo>
                <a:cubicBezTo>
                  <a:pt x="-20899" y="4658688"/>
                  <a:pt x="17723" y="4620432"/>
                  <a:pt x="0" y="4366356"/>
                </a:cubicBezTo>
                <a:cubicBezTo>
                  <a:pt x="-17723" y="4112281"/>
                  <a:pt x="-35729" y="3928456"/>
                  <a:pt x="0" y="3629533"/>
                </a:cubicBezTo>
                <a:cubicBezTo>
                  <a:pt x="35729" y="3330610"/>
                  <a:pt x="-25335" y="3264578"/>
                  <a:pt x="0" y="3056449"/>
                </a:cubicBezTo>
                <a:cubicBezTo>
                  <a:pt x="25335" y="2848320"/>
                  <a:pt x="-28082" y="2678241"/>
                  <a:pt x="0" y="2319627"/>
                </a:cubicBezTo>
                <a:cubicBezTo>
                  <a:pt x="28082" y="1961013"/>
                  <a:pt x="-1263" y="1724079"/>
                  <a:pt x="0" y="1528225"/>
                </a:cubicBezTo>
                <a:cubicBezTo>
                  <a:pt x="1263" y="1332371"/>
                  <a:pt x="9465" y="1204861"/>
                  <a:pt x="0" y="900561"/>
                </a:cubicBezTo>
                <a:cubicBezTo>
                  <a:pt x="-9465" y="596261"/>
                  <a:pt x="-19605" y="245933"/>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92500"/>
          </a:bodyPr>
          <a:lstStyle/>
          <a:p>
            <a:pPr marL="0" indent="0">
              <a:lnSpc>
                <a:spcPct val="107000"/>
              </a:lnSpc>
              <a:spcAft>
                <a:spcPts val="800"/>
              </a:spcAft>
              <a:buNone/>
            </a:pPr>
            <a:r>
              <a:rPr lang="en-GB" sz="2400" b="1"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Texture</a:t>
            </a:r>
            <a:r>
              <a:rPr lang="en-GB" sz="24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 H</a:t>
            </a:r>
            <a:r>
              <a:rPr lang="en-GB" sz="2400">
                <a:solidFill>
                  <a:schemeClr val="bg1"/>
                </a:solidFill>
              </a:rPr>
              <a:t>ighlights the surface details of subjects through light and shadow.</a:t>
            </a:r>
            <a:endParaRPr lang="en-GB" sz="24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b="1"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Repetition: </a:t>
            </a:r>
            <a:r>
              <a:rPr lang="en-GB" sz="24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A recurring motif or object. Could be a literal repetition of an image/part of an image.</a:t>
            </a:r>
          </a:p>
          <a:p>
            <a:pPr marL="0" indent="0">
              <a:lnSpc>
                <a:spcPct val="107000"/>
              </a:lnSpc>
              <a:spcAft>
                <a:spcPts val="800"/>
              </a:spcAft>
              <a:buNone/>
            </a:pPr>
            <a:r>
              <a:rPr lang="en-GB" sz="2400" b="1"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Pattern-break: </a:t>
            </a:r>
            <a:r>
              <a:rPr lang="en-GB" sz="24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A stop in the repetition of a motif, creating a sudden and noticeable difference.</a:t>
            </a:r>
            <a:endParaRPr lang="en-GB" sz="2400" b="1" kern="10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b="1"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Film-Grain/Digital-noise: </a:t>
            </a:r>
            <a:r>
              <a:rPr lang="en-GB" sz="24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Visible texture from increased ISO or low light. Adds texture and can reduce image clarity.</a:t>
            </a:r>
          </a:p>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Juxtaposition: </a:t>
            </a:r>
            <a:r>
              <a:rPr lang="en-GB" sz="2400" kern="100">
                <a:solidFill>
                  <a:schemeClr val="bg1"/>
                </a:solidFill>
                <a:effectLst/>
                <a:latin typeface="Aptos"/>
                <a:ea typeface="Aptos" panose="020B0004020202020204" pitchFamily="34" charset="0"/>
                <a:cs typeface="Times New Roman"/>
              </a:rPr>
              <a:t>How images are placed in proximity to each</a:t>
            </a:r>
            <a:r>
              <a:rPr lang="en-GB" sz="2400" kern="100">
                <a:solidFill>
                  <a:schemeClr val="bg1"/>
                </a:solidFill>
                <a:latin typeface="Aptos"/>
                <a:ea typeface="Aptos" panose="020B0004020202020204" pitchFamily="34" charset="0"/>
                <a:cs typeface="Times New Roman"/>
              </a:rPr>
              <a:t> other</a:t>
            </a:r>
            <a:r>
              <a:rPr lang="en-GB" sz="2400" kern="100">
                <a:solidFill>
                  <a:schemeClr val="bg1"/>
                </a:solidFill>
                <a:effectLst/>
                <a:latin typeface="Aptos"/>
                <a:ea typeface="Aptos" panose="020B0004020202020204" pitchFamily="34" charset="0"/>
                <a:cs typeface="Times New Roman"/>
              </a:rPr>
              <a:t>. Can create visual narrative/highlight interest in a scene.</a:t>
            </a:r>
          </a:p>
        </p:txBody>
      </p:sp>
      <p:pic>
        <p:nvPicPr>
          <p:cNvPr id="5124" name="Picture 4">
            <a:extLst>
              <a:ext uri="{FF2B5EF4-FFF2-40B4-BE49-F238E27FC236}">
                <a16:creationId xmlns:a16="http://schemas.microsoft.com/office/drawing/2014/main" id="{6A026B2E-C032-289F-4CE6-0CC48C815C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6868" y="262118"/>
            <a:ext cx="2475057" cy="309382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D47E8DEC-C108-DD09-3E61-64DA4404944D}"/>
              </a:ext>
            </a:extLst>
          </p:cNvPr>
          <p:cNvSpPr txBox="1"/>
          <p:nvPr/>
        </p:nvSpPr>
        <p:spPr>
          <a:xfrm>
            <a:off x="5439905" y="118378"/>
            <a:ext cx="3176611" cy="292388"/>
          </a:xfrm>
          <a:prstGeom prst="rect">
            <a:avLst/>
          </a:prstGeom>
          <a:noFill/>
        </p:spPr>
        <p:txBody>
          <a:bodyPr wrap="square">
            <a:spAutoFit/>
          </a:bodyPr>
          <a:lstStyle/>
          <a:p>
            <a:r>
              <a:rPr lang="en-GB" sz="1300" i="1">
                <a:solidFill>
                  <a:schemeClr val="bg1">
                    <a:lumMod val="75000"/>
                  </a:schemeClr>
                </a:solidFill>
              </a:rPr>
              <a:t> "An Elusive Echo," Widline Cadet, 2023</a:t>
            </a:r>
          </a:p>
        </p:txBody>
      </p:sp>
      <p:pic>
        <p:nvPicPr>
          <p:cNvPr id="14" name="Picture 13" descr="A group of birds on a bench&#10;&#10;AI-generated content may be incorrect.">
            <a:extLst>
              <a:ext uri="{FF2B5EF4-FFF2-40B4-BE49-F238E27FC236}">
                <a16:creationId xmlns:a16="http://schemas.microsoft.com/office/drawing/2014/main" id="{2CD17FC6-D33D-B5D7-A7B8-1B1B51A78D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7015" y="3502061"/>
            <a:ext cx="4554764" cy="3033454"/>
          </a:xfrm>
          <a:prstGeom prst="rect">
            <a:avLst/>
          </a:prstGeom>
        </p:spPr>
      </p:pic>
    </p:spTree>
    <p:extLst>
      <p:ext uri="{BB962C8B-B14F-4D97-AF65-F5344CB8AC3E}">
        <p14:creationId xmlns:p14="http://schemas.microsoft.com/office/powerpoint/2010/main" val="1524836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F6C89-4E53-8C20-D831-5DCA5D844B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4DB7CA-1556-50D5-C3A9-E1771E7C74EC}"/>
              </a:ext>
            </a:extLst>
          </p:cNvPr>
          <p:cNvSpPr>
            <a:spLocks noGrp="1"/>
          </p:cNvSpPr>
          <p:nvPr>
            <p:ph type="title"/>
          </p:nvPr>
        </p:nvSpPr>
        <p:spPr>
          <a:xfrm>
            <a:off x="182105" y="86621"/>
            <a:ext cx="3421707" cy="929385"/>
          </a:xfrm>
        </p:spPr>
        <p:txBody>
          <a:bodyPr>
            <a:normAutofit/>
          </a:bodyPr>
          <a:lstStyle/>
          <a:p>
            <a:r>
              <a:rPr lang="en-GB" sz="4000" i="1">
                <a:solidFill>
                  <a:schemeClr val="bg1">
                    <a:lumMod val="75000"/>
                  </a:schemeClr>
                </a:solidFill>
                <a:latin typeface="Futura" pitchFamily="50" charset="0"/>
              </a:rPr>
              <a:t>BALANCE</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2CCEA16A-D156-C2E9-6C89-A7E644E88DBA}"/>
              </a:ext>
            </a:extLst>
          </p:cNvPr>
          <p:cNvSpPr>
            <a:spLocks noGrp="1"/>
          </p:cNvSpPr>
          <p:nvPr>
            <p:ph idx="1"/>
          </p:nvPr>
        </p:nvSpPr>
        <p:spPr>
          <a:xfrm>
            <a:off x="322719" y="1520374"/>
            <a:ext cx="6562186" cy="3817251"/>
          </a:xfrm>
          <a:custGeom>
            <a:avLst/>
            <a:gdLst>
              <a:gd name="csX0" fmla="*/ 0 w 6562186"/>
              <a:gd name="csY0" fmla="*/ 0 h 3817251"/>
              <a:gd name="csX1" fmla="*/ 721840 w 6562186"/>
              <a:gd name="csY1" fmla="*/ 0 h 3817251"/>
              <a:gd name="csX2" fmla="*/ 1509303 w 6562186"/>
              <a:gd name="csY2" fmla="*/ 0 h 3817251"/>
              <a:gd name="csX3" fmla="*/ 2034278 w 6562186"/>
              <a:gd name="csY3" fmla="*/ 0 h 3817251"/>
              <a:gd name="csX4" fmla="*/ 2756118 w 6562186"/>
              <a:gd name="csY4" fmla="*/ 0 h 3817251"/>
              <a:gd name="csX5" fmla="*/ 3281093 w 6562186"/>
              <a:gd name="csY5" fmla="*/ 0 h 3817251"/>
              <a:gd name="csX6" fmla="*/ 3937312 w 6562186"/>
              <a:gd name="csY6" fmla="*/ 0 h 3817251"/>
              <a:gd name="csX7" fmla="*/ 4659152 w 6562186"/>
              <a:gd name="csY7" fmla="*/ 0 h 3817251"/>
              <a:gd name="csX8" fmla="*/ 5118505 w 6562186"/>
              <a:gd name="csY8" fmla="*/ 0 h 3817251"/>
              <a:gd name="csX9" fmla="*/ 5577858 w 6562186"/>
              <a:gd name="csY9" fmla="*/ 0 h 3817251"/>
              <a:gd name="csX10" fmla="*/ 6562186 w 6562186"/>
              <a:gd name="csY10" fmla="*/ 0 h 3817251"/>
              <a:gd name="csX11" fmla="*/ 6562186 w 6562186"/>
              <a:gd name="csY11" fmla="*/ 636209 h 3817251"/>
              <a:gd name="csX12" fmla="*/ 6562186 w 6562186"/>
              <a:gd name="csY12" fmla="*/ 1310590 h 3817251"/>
              <a:gd name="csX13" fmla="*/ 6562186 w 6562186"/>
              <a:gd name="csY13" fmla="*/ 1908626 h 3817251"/>
              <a:gd name="csX14" fmla="*/ 6562186 w 6562186"/>
              <a:gd name="csY14" fmla="*/ 2583007 h 3817251"/>
              <a:gd name="csX15" fmla="*/ 6562186 w 6562186"/>
              <a:gd name="csY15" fmla="*/ 3142870 h 3817251"/>
              <a:gd name="csX16" fmla="*/ 6562186 w 6562186"/>
              <a:gd name="csY16" fmla="*/ 3817251 h 3817251"/>
              <a:gd name="csX17" fmla="*/ 6102833 w 6562186"/>
              <a:gd name="csY17" fmla="*/ 3817251 h 3817251"/>
              <a:gd name="csX18" fmla="*/ 5315371 w 6562186"/>
              <a:gd name="csY18" fmla="*/ 3817251 h 3817251"/>
              <a:gd name="csX19" fmla="*/ 4593530 w 6562186"/>
              <a:gd name="csY19" fmla="*/ 3817251 h 3817251"/>
              <a:gd name="csX20" fmla="*/ 3871690 w 6562186"/>
              <a:gd name="csY20" fmla="*/ 3817251 h 3817251"/>
              <a:gd name="csX21" fmla="*/ 3149849 w 6562186"/>
              <a:gd name="csY21" fmla="*/ 3817251 h 3817251"/>
              <a:gd name="csX22" fmla="*/ 2624874 w 6562186"/>
              <a:gd name="csY22" fmla="*/ 3817251 h 3817251"/>
              <a:gd name="csX23" fmla="*/ 1837412 w 6562186"/>
              <a:gd name="csY23" fmla="*/ 3817251 h 3817251"/>
              <a:gd name="csX24" fmla="*/ 1181193 w 6562186"/>
              <a:gd name="csY24" fmla="*/ 3817251 h 3817251"/>
              <a:gd name="csX25" fmla="*/ 721840 w 6562186"/>
              <a:gd name="csY25" fmla="*/ 3817251 h 3817251"/>
              <a:gd name="csX26" fmla="*/ 0 w 6562186"/>
              <a:gd name="csY26" fmla="*/ 3817251 h 3817251"/>
              <a:gd name="csX27" fmla="*/ 0 w 6562186"/>
              <a:gd name="csY27" fmla="*/ 3219215 h 3817251"/>
              <a:gd name="csX28" fmla="*/ 0 w 6562186"/>
              <a:gd name="csY28" fmla="*/ 2583007 h 3817251"/>
              <a:gd name="csX29" fmla="*/ 0 w 6562186"/>
              <a:gd name="csY29" fmla="*/ 1870453 h 3817251"/>
              <a:gd name="csX30" fmla="*/ 0 w 6562186"/>
              <a:gd name="csY30" fmla="*/ 1157899 h 3817251"/>
              <a:gd name="csX31" fmla="*/ 0 w 6562186"/>
              <a:gd name="csY31" fmla="*/ 0 h 38172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Lst>
            <a:rect l="l" t="t" r="r" b="b"/>
            <a:pathLst>
              <a:path w="6562186" h="3817251" fill="none" extrusionOk="0">
                <a:moveTo>
                  <a:pt x="0" y="0"/>
                </a:moveTo>
                <a:cubicBezTo>
                  <a:pt x="275600" y="-26479"/>
                  <a:pt x="560971" y="7307"/>
                  <a:pt x="721840" y="0"/>
                </a:cubicBezTo>
                <a:cubicBezTo>
                  <a:pt x="882709" y="-7307"/>
                  <a:pt x="1163033" y="30548"/>
                  <a:pt x="1509303" y="0"/>
                </a:cubicBezTo>
                <a:cubicBezTo>
                  <a:pt x="1855573" y="-30548"/>
                  <a:pt x="1848677" y="-25520"/>
                  <a:pt x="2034278" y="0"/>
                </a:cubicBezTo>
                <a:cubicBezTo>
                  <a:pt x="2219880" y="25520"/>
                  <a:pt x="2432276" y="-7270"/>
                  <a:pt x="2756118" y="0"/>
                </a:cubicBezTo>
                <a:cubicBezTo>
                  <a:pt x="3079960" y="7270"/>
                  <a:pt x="3155510" y="-11967"/>
                  <a:pt x="3281093" y="0"/>
                </a:cubicBezTo>
                <a:cubicBezTo>
                  <a:pt x="3406676" y="11967"/>
                  <a:pt x="3739395" y="-18958"/>
                  <a:pt x="3937312" y="0"/>
                </a:cubicBezTo>
                <a:cubicBezTo>
                  <a:pt x="4135229" y="18958"/>
                  <a:pt x="4414077" y="-209"/>
                  <a:pt x="4659152" y="0"/>
                </a:cubicBezTo>
                <a:cubicBezTo>
                  <a:pt x="4904227" y="209"/>
                  <a:pt x="4913504" y="20097"/>
                  <a:pt x="5118505" y="0"/>
                </a:cubicBezTo>
                <a:cubicBezTo>
                  <a:pt x="5323506" y="-20097"/>
                  <a:pt x="5386811" y="17164"/>
                  <a:pt x="5577858" y="0"/>
                </a:cubicBezTo>
                <a:cubicBezTo>
                  <a:pt x="5768905" y="-17164"/>
                  <a:pt x="6200322" y="27771"/>
                  <a:pt x="6562186" y="0"/>
                </a:cubicBezTo>
                <a:cubicBezTo>
                  <a:pt x="6576392" y="317680"/>
                  <a:pt x="6566194" y="480777"/>
                  <a:pt x="6562186" y="636209"/>
                </a:cubicBezTo>
                <a:cubicBezTo>
                  <a:pt x="6558178" y="791641"/>
                  <a:pt x="6566120" y="1099479"/>
                  <a:pt x="6562186" y="1310590"/>
                </a:cubicBezTo>
                <a:cubicBezTo>
                  <a:pt x="6558252" y="1521701"/>
                  <a:pt x="6533161" y="1636610"/>
                  <a:pt x="6562186" y="1908626"/>
                </a:cubicBezTo>
                <a:cubicBezTo>
                  <a:pt x="6591211" y="2180642"/>
                  <a:pt x="6534778" y="2255130"/>
                  <a:pt x="6562186" y="2583007"/>
                </a:cubicBezTo>
                <a:cubicBezTo>
                  <a:pt x="6589594" y="2910884"/>
                  <a:pt x="6543717" y="2924161"/>
                  <a:pt x="6562186" y="3142870"/>
                </a:cubicBezTo>
                <a:cubicBezTo>
                  <a:pt x="6580655" y="3361579"/>
                  <a:pt x="6538023" y="3545040"/>
                  <a:pt x="6562186" y="3817251"/>
                </a:cubicBezTo>
                <a:cubicBezTo>
                  <a:pt x="6412041" y="3811587"/>
                  <a:pt x="6270962" y="3836873"/>
                  <a:pt x="6102833" y="3817251"/>
                </a:cubicBezTo>
                <a:cubicBezTo>
                  <a:pt x="5934704" y="3797629"/>
                  <a:pt x="5700870" y="3839860"/>
                  <a:pt x="5315371" y="3817251"/>
                </a:cubicBezTo>
                <a:cubicBezTo>
                  <a:pt x="4929872" y="3794642"/>
                  <a:pt x="4927046" y="3823115"/>
                  <a:pt x="4593530" y="3817251"/>
                </a:cubicBezTo>
                <a:cubicBezTo>
                  <a:pt x="4260014" y="3811387"/>
                  <a:pt x="4148703" y="3849684"/>
                  <a:pt x="3871690" y="3817251"/>
                </a:cubicBezTo>
                <a:cubicBezTo>
                  <a:pt x="3594677" y="3784818"/>
                  <a:pt x="3505860" y="3808886"/>
                  <a:pt x="3149849" y="3817251"/>
                </a:cubicBezTo>
                <a:cubicBezTo>
                  <a:pt x="2793838" y="3825616"/>
                  <a:pt x="2747678" y="3833995"/>
                  <a:pt x="2624874" y="3817251"/>
                </a:cubicBezTo>
                <a:cubicBezTo>
                  <a:pt x="2502070" y="3800507"/>
                  <a:pt x="2041061" y="3823287"/>
                  <a:pt x="1837412" y="3817251"/>
                </a:cubicBezTo>
                <a:cubicBezTo>
                  <a:pt x="1633763" y="3811215"/>
                  <a:pt x="1494668" y="3847088"/>
                  <a:pt x="1181193" y="3817251"/>
                </a:cubicBezTo>
                <a:cubicBezTo>
                  <a:pt x="867718" y="3787414"/>
                  <a:pt x="862248" y="3831275"/>
                  <a:pt x="721840" y="3817251"/>
                </a:cubicBezTo>
                <a:cubicBezTo>
                  <a:pt x="581432" y="3803227"/>
                  <a:pt x="148132" y="3827447"/>
                  <a:pt x="0" y="3817251"/>
                </a:cubicBezTo>
                <a:cubicBezTo>
                  <a:pt x="-12167" y="3611977"/>
                  <a:pt x="-20340" y="3481222"/>
                  <a:pt x="0" y="3219215"/>
                </a:cubicBezTo>
                <a:cubicBezTo>
                  <a:pt x="20340" y="2957208"/>
                  <a:pt x="-2569" y="2870264"/>
                  <a:pt x="0" y="2583007"/>
                </a:cubicBezTo>
                <a:cubicBezTo>
                  <a:pt x="2569" y="2295750"/>
                  <a:pt x="17636" y="2050581"/>
                  <a:pt x="0" y="1870453"/>
                </a:cubicBezTo>
                <a:cubicBezTo>
                  <a:pt x="-17636" y="1690325"/>
                  <a:pt x="10594" y="1356144"/>
                  <a:pt x="0" y="1157899"/>
                </a:cubicBezTo>
                <a:cubicBezTo>
                  <a:pt x="-10594" y="959654"/>
                  <a:pt x="-36918" y="516235"/>
                  <a:pt x="0" y="0"/>
                </a:cubicBezTo>
                <a:close/>
              </a:path>
              <a:path w="6562186" h="3817251"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26617" y="311173"/>
                  <a:pt x="6565419" y="508533"/>
                  <a:pt x="6562186" y="712554"/>
                </a:cubicBezTo>
                <a:cubicBezTo>
                  <a:pt x="6558953" y="916575"/>
                  <a:pt x="6594244" y="1240870"/>
                  <a:pt x="6562186" y="1386935"/>
                </a:cubicBezTo>
                <a:cubicBezTo>
                  <a:pt x="6530128" y="1533000"/>
                  <a:pt x="6537353" y="1724898"/>
                  <a:pt x="6562186" y="1908625"/>
                </a:cubicBezTo>
                <a:cubicBezTo>
                  <a:pt x="6587020" y="2092352"/>
                  <a:pt x="6548317" y="2391496"/>
                  <a:pt x="6562186" y="2544834"/>
                </a:cubicBezTo>
                <a:cubicBezTo>
                  <a:pt x="6576055" y="2698172"/>
                  <a:pt x="6536491" y="2994913"/>
                  <a:pt x="6562186" y="3181042"/>
                </a:cubicBezTo>
                <a:cubicBezTo>
                  <a:pt x="6587881" y="3367171"/>
                  <a:pt x="6583829" y="3654130"/>
                  <a:pt x="6562186" y="3817251"/>
                </a:cubicBezTo>
                <a:cubicBezTo>
                  <a:pt x="6285273" y="3841166"/>
                  <a:pt x="6049500" y="3809919"/>
                  <a:pt x="5840346" y="3817251"/>
                </a:cubicBezTo>
                <a:cubicBezTo>
                  <a:pt x="5631192" y="3824583"/>
                  <a:pt x="5435517" y="3820420"/>
                  <a:pt x="5184127" y="3817251"/>
                </a:cubicBezTo>
                <a:cubicBezTo>
                  <a:pt x="4932737" y="3814082"/>
                  <a:pt x="4950223" y="3794485"/>
                  <a:pt x="4724774" y="3817251"/>
                </a:cubicBezTo>
                <a:cubicBezTo>
                  <a:pt x="4499325" y="3840017"/>
                  <a:pt x="4434900" y="3819344"/>
                  <a:pt x="4199799" y="3817251"/>
                </a:cubicBezTo>
                <a:cubicBezTo>
                  <a:pt x="3964698" y="3815158"/>
                  <a:pt x="3751816" y="3782814"/>
                  <a:pt x="3412337" y="3817251"/>
                </a:cubicBezTo>
                <a:cubicBezTo>
                  <a:pt x="3072858" y="3851688"/>
                  <a:pt x="2957929" y="3805337"/>
                  <a:pt x="2756118" y="3817251"/>
                </a:cubicBezTo>
                <a:cubicBezTo>
                  <a:pt x="2554307" y="3829165"/>
                  <a:pt x="2371286" y="3828357"/>
                  <a:pt x="2231143" y="3817251"/>
                </a:cubicBezTo>
                <a:cubicBezTo>
                  <a:pt x="2091001" y="3806145"/>
                  <a:pt x="1758357" y="3847933"/>
                  <a:pt x="1574925" y="3817251"/>
                </a:cubicBezTo>
                <a:cubicBezTo>
                  <a:pt x="1391493" y="3786569"/>
                  <a:pt x="1267746" y="3810654"/>
                  <a:pt x="1115572" y="3817251"/>
                </a:cubicBezTo>
                <a:cubicBezTo>
                  <a:pt x="963398" y="3823848"/>
                  <a:pt x="851920" y="3812702"/>
                  <a:pt x="656219" y="3817251"/>
                </a:cubicBezTo>
                <a:cubicBezTo>
                  <a:pt x="460518" y="3821800"/>
                  <a:pt x="143533" y="3804418"/>
                  <a:pt x="0" y="3817251"/>
                </a:cubicBezTo>
                <a:cubicBezTo>
                  <a:pt x="9054" y="3586015"/>
                  <a:pt x="9982" y="3444634"/>
                  <a:pt x="0" y="3257388"/>
                </a:cubicBezTo>
                <a:cubicBezTo>
                  <a:pt x="-9982" y="3070142"/>
                  <a:pt x="16977" y="2856407"/>
                  <a:pt x="0" y="2544834"/>
                </a:cubicBezTo>
                <a:cubicBezTo>
                  <a:pt x="-16977" y="2233261"/>
                  <a:pt x="17386" y="2165664"/>
                  <a:pt x="0" y="1946798"/>
                </a:cubicBezTo>
                <a:cubicBezTo>
                  <a:pt x="-17386" y="1727932"/>
                  <a:pt x="6120" y="1610848"/>
                  <a:pt x="0" y="1425107"/>
                </a:cubicBezTo>
                <a:cubicBezTo>
                  <a:pt x="-6120" y="1239366"/>
                  <a:pt x="-18299" y="1086596"/>
                  <a:pt x="0" y="750726"/>
                </a:cubicBezTo>
                <a:cubicBezTo>
                  <a:pt x="18299" y="414856"/>
                  <a:pt x="-21646" y="168842"/>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Symmetry:</a:t>
            </a:r>
            <a:r>
              <a:rPr lang="en-GB" sz="2400" b="1" kern="100">
                <a:solidFill>
                  <a:schemeClr val="bg1"/>
                </a:solidFill>
                <a:latin typeface="Aptos"/>
                <a:ea typeface="Aptos" panose="020B0004020202020204" pitchFamily="34" charset="0"/>
                <a:cs typeface="Times New Roman"/>
              </a:rPr>
              <a:t> </a:t>
            </a:r>
            <a:r>
              <a:rPr lang="en-GB" sz="2400" kern="100">
                <a:solidFill>
                  <a:schemeClr val="bg1"/>
                </a:solidFill>
                <a:latin typeface="Aptos"/>
                <a:ea typeface="Aptos" panose="020B0004020202020204" pitchFamily="34" charset="0"/>
                <a:cs typeface="Times New Roman"/>
              </a:rPr>
              <a:t>The image, or elements of the image are similar or the same on two halves of the image.</a:t>
            </a:r>
            <a:endParaRPr lang="en-GB" sz="2400" kern="100">
              <a:solidFill>
                <a:schemeClr val="bg1"/>
              </a:solidFill>
              <a:latin typeface="Aptos"/>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Asymmetry: </a:t>
            </a:r>
            <a:r>
              <a:rPr lang="en-GB" sz="2400" kern="100">
                <a:solidFill>
                  <a:schemeClr val="bg1"/>
                </a:solidFill>
                <a:latin typeface="Aptos"/>
                <a:ea typeface="Aptos" panose="020B0004020202020204" pitchFamily="34" charset="0"/>
                <a:cs typeface="Times New Roman"/>
              </a:rPr>
              <a:t>U</a:t>
            </a:r>
            <a:r>
              <a:rPr lang="en-GB" sz="2400" kern="100">
                <a:solidFill>
                  <a:schemeClr val="bg1"/>
                </a:solidFill>
                <a:effectLst/>
                <a:latin typeface="Aptos"/>
                <a:ea typeface="Aptos" panose="020B0004020202020204" pitchFamily="34" charset="0"/>
                <a:cs typeface="Times New Roman"/>
              </a:rPr>
              <a:t>nbalanced elements to draw the eye, add tension or to create a feeling of unease.</a:t>
            </a:r>
            <a:endParaRPr lang="en-GB" sz="2400" kern="100">
              <a:solidFill>
                <a:schemeClr val="bg1"/>
              </a:solidFill>
              <a:latin typeface="Aptos"/>
              <a:ea typeface="Aptos" panose="020B0004020202020204" pitchFamily="34" charset="0"/>
              <a:cs typeface="Times New Roman"/>
            </a:endParaRPr>
          </a:p>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Foreground/Background: </a:t>
            </a:r>
            <a:r>
              <a:rPr lang="en-GB" sz="2400" kern="100">
                <a:solidFill>
                  <a:schemeClr val="bg1"/>
                </a:solidFill>
                <a:effectLst/>
                <a:latin typeface="Aptos"/>
                <a:ea typeface="Aptos" panose="020B0004020202020204" pitchFamily="34" charset="0"/>
                <a:cs typeface="Times New Roman"/>
              </a:rPr>
              <a:t>Maintaining balance between the foreground and background can help isolate or highlight subjects</a:t>
            </a:r>
          </a:p>
        </p:txBody>
      </p:sp>
      <p:pic>
        <p:nvPicPr>
          <p:cNvPr id="6" name="Picture 2">
            <a:extLst>
              <a:ext uri="{FF2B5EF4-FFF2-40B4-BE49-F238E27FC236}">
                <a16:creationId xmlns:a16="http://schemas.microsoft.com/office/drawing/2014/main" id="{68627C91-B221-BD34-7639-45159303AF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8077" y="220360"/>
            <a:ext cx="2426783" cy="303347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a:extLst>
              <a:ext uri="{FF2B5EF4-FFF2-40B4-BE49-F238E27FC236}">
                <a16:creationId xmlns:a16="http://schemas.microsoft.com/office/drawing/2014/main" id="{F11D9D8D-A5A8-5C69-7452-0209212F3891}"/>
              </a:ext>
            </a:extLst>
          </p:cNvPr>
          <p:cNvSpPr>
            <a:spLocks noChangeArrowheads="1"/>
          </p:cNvSpPr>
          <p:nvPr/>
        </p:nvSpPr>
        <p:spPr bwMode="auto">
          <a:xfrm>
            <a:off x="5491887" y="86621"/>
            <a:ext cx="2786036"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300" b="0" i="1" u="none" strike="noStrike" cap="none" normalizeH="0" baseline="0">
                <a:ln>
                  <a:noFill/>
                </a:ln>
                <a:solidFill>
                  <a:srgbClr val="9B9B9B"/>
                </a:solidFill>
                <a:effectLst/>
                <a:latin typeface="Georgia" panose="02040502050405020303" pitchFamily="18" charset="0"/>
              </a:rPr>
              <a:t>"Calling Song," Koyoltzintli, 2022</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9" name="Picture 8" descr="A large rock in the water&#10;&#10;AI-generated content may be incorrect.">
            <a:extLst>
              <a:ext uri="{FF2B5EF4-FFF2-40B4-BE49-F238E27FC236}">
                <a16:creationId xmlns:a16="http://schemas.microsoft.com/office/drawing/2014/main" id="{21C42FB0-D8C9-D3FD-9F75-E39CCC8903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13191" y="3429000"/>
            <a:ext cx="2236556" cy="3354834"/>
          </a:xfrm>
          <a:prstGeom prst="rect">
            <a:avLst/>
          </a:prstGeom>
        </p:spPr>
      </p:pic>
    </p:spTree>
    <p:extLst>
      <p:ext uri="{BB962C8B-B14F-4D97-AF65-F5344CB8AC3E}">
        <p14:creationId xmlns:p14="http://schemas.microsoft.com/office/powerpoint/2010/main" val="3488402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4DF81-C7EA-6A46-2EB6-63AA8BFA20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16CBB-C15A-084B-9BE6-D04909F983FF}"/>
              </a:ext>
            </a:extLst>
          </p:cNvPr>
          <p:cNvSpPr>
            <a:spLocks noGrp="1"/>
          </p:cNvSpPr>
          <p:nvPr>
            <p:ph type="title"/>
          </p:nvPr>
        </p:nvSpPr>
        <p:spPr>
          <a:xfrm>
            <a:off x="182105" y="86621"/>
            <a:ext cx="10515600" cy="929385"/>
          </a:xfrm>
        </p:spPr>
        <p:txBody>
          <a:bodyPr>
            <a:normAutofit/>
          </a:bodyPr>
          <a:lstStyle/>
          <a:p>
            <a:r>
              <a:rPr lang="en-GB" sz="4000" i="1">
                <a:solidFill>
                  <a:schemeClr val="bg1">
                    <a:lumMod val="75000"/>
                  </a:schemeClr>
                </a:solidFill>
                <a:latin typeface="Futura" pitchFamily="50" charset="0"/>
              </a:rPr>
              <a:t>COLOUR</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3D2992A6-9235-149A-9664-298F5D806E0E}"/>
              </a:ext>
            </a:extLst>
          </p:cNvPr>
          <p:cNvSpPr>
            <a:spLocks noGrp="1"/>
          </p:cNvSpPr>
          <p:nvPr>
            <p:ph idx="1"/>
          </p:nvPr>
        </p:nvSpPr>
        <p:spPr>
          <a:xfrm>
            <a:off x="301752" y="1388862"/>
            <a:ext cx="6562186" cy="3768265"/>
          </a:xfrm>
          <a:custGeom>
            <a:avLst/>
            <a:gdLst>
              <a:gd name="csX0" fmla="*/ 0 w 6562186"/>
              <a:gd name="csY0" fmla="*/ 0 h 3768265"/>
              <a:gd name="csX1" fmla="*/ 721840 w 6562186"/>
              <a:gd name="csY1" fmla="*/ 0 h 3768265"/>
              <a:gd name="csX2" fmla="*/ 1509303 w 6562186"/>
              <a:gd name="csY2" fmla="*/ 0 h 3768265"/>
              <a:gd name="csX3" fmla="*/ 2034278 w 6562186"/>
              <a:gd name="csY3" fmla="*/ 0 h 3768265"/>
              <a:gd name="csX4" fmla="*/ 2756118 w 6562186"/>
              <a:gd name="csY4" fmla="*/ 0 h 3768265"/>
              <a:gd name="csX5" fmla="*/ 3281093 w 6562186"/>
              <a:gd name="csY5" fmla="*/ 0 h 3768265"/>
              <a:gd name="csX6" fmla="*/ 3937312 w 6562186"/>
              <a:gd name="csY6" fmla="*/ 0 h 3768265"/>
              <a:gd name="csX7" fmla="*/ 4659152 w 6562186"/>
              <a:gd name="csY7" fmla="*/ 0 h 3768265"/>
              <a:gd name="csX8" fmla="*/ 5118505 w 6562186"/>
              <a:gd name="csY8" fmla="*/ 0 h 3768265"/>
              <a:gd name="csX9" fmla="*/ 5577858 w 6562186"/>
              <a:gd name="csY9" fmla="*/ 0 h 3768265"/>
              <a:gd name="csX10" fmla="*/ 6562186 w 6562186"/>
              <a:gd name="csY10" fmla="*/ 0 h 3768265"/>
              <a:gd name="csX11" fmla="*/ 6562186 w 6562186"/>
              <a:gd name="csY11" fmla="*/ 628044 h 3768265"/>
              <a:gd name="csX12" fmla="*/ 6562186 w 6562186"/>
              <a:gd name="csY12" fmla="*/ 1293771 h 3768265"/>
              <a:gd name="csX13" fmla="*/ 6562186 w 6562186"/>
              <a:gd name="csY13" fmla="*/ 1884133 h 3768265"/>
              <a:gd name="csX14" fmla="*/ 6562186 w 6562186"/>
              <a:gd name="csY14" fmla="*/ 2549859 h 3768265"/>
              <a:gd name="csX15" fmla="*/ 6562186 w 6562186"/>
              <a:gd name="csY15" fmla="*/ 3102538 h 3768265"/>
              <a:gd name="csX16" fmla="*/ 6562186 w 6562186"/>
              <a:gd name="csY16" fmla="*/ 3768265 h 3768265"/>
              <a:gd name="csX17" fmla="*/ 6102833 w 6562186"/>
              <a:gd name="csY17" fmla="*/ 3768265 h 3768265"/>
              <a:gd name="csX18" fmla="*/ 5315371 w 6562186"/>
              <a:gd name="csY18" fmla="*/ 3768265 h 3768265"/>
              <a:gd name="csX19" fmla="*/ 4593530 w 6562186"/>
              <a:gd name="csY19" fmla="*/ 3768265 h 3768265"/>
              <a:gd name="csX20" fmla="*/ 3871690 w 6562186"/>
              <a:gd name="csY20" fmla="*/ 3768265 h 3768265"/>
              <a:gd name="csX21" fmla="*/ 3149849 w 6562186"/>
              <a:gd name="csY21" fmla="*/ 3768265 h 3768265"/>
              <a:gd name="csX22" fmla="*/ 2624874 w 6562186"/>
              <a:gd name="csY22" fmla="*/ 3768265 h 3768265"/>
              <a:gd name="csX23" fmla="*/ 1837412 w 6562186"/>
              <a:gd name="csY23" fmla="*/ 3768265 h 3768265"/>
              <a:gd name="csX24" fmla="*/ 1181193 w 6562186"/>
              <a:gd name="csY24" fmla="*/ 3768265 h 3768265"/>
              <a:gd name="csX25" fmla="*/ 721840 w 6562186"/>
              <a:gd name="csY25" fmla="*/ 3768265 h 3768265"/>
              <a:gd name="csX26" fmla="*/ 0 w 6562186"/>
              <a:gd name="csY26" fmla="*/ 3768265 h 3768265"/>
              <a:gd name="csX27" fmla="*/ 0 w 6562186"/>
              <a:gd name="csY27" fmla="*/ 3177903 h 3768265"/>
              <a:gd name="csX28" fmla="*/ 0 w 6562186"/>
              <a:gd name="csY28" fmla="*/ 2549859 h 3768265"/>
              <a:gd name="csX29" fmla="*/ 0 w 6562186"/>
              <a:gd name="csY29" fmla="*/ 1846450 h 3768265"/>
              <a:gd name="csX30" fmla="*/ 0 w 6562186"/>
              <a:gd name="csY30" fmla="*/ 1143040 h 3768265"/>
              <a:gd name="csX31" fmla="*/ 0 w 6562186"/>
              <a:gd name="csY31" fmla="*/ 0 h 37682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Lst>
            <a:rect l="l" t="t" r="r" b="b"/>
            <a:pathLst>
              <a:path w="6562186" h="3768265" fill="none" extrusionOk="0">
                <a:moveTo>
                  <a:pt x="0" y="0"/>
                </a:moveTo>
                <a:cubicBezTo>
                  <a:pt x="275600" y="-26479"/>
                  <a:pt x="560971" y="7307"/>
                  <a:pt x="721840" y="0"/>
                </a:cubicBezTo>
                <a:cubicBezTo>
                  <a:pt x="882709" y="-7307"/>
                  <a:pt x="1163033" y="30548"/>
                  <a:pt x="1509303" y="0"/>
                </a:cubicBezTo>
                <a:cubicBezTo>
                  <a:pt x="1855573" y="-30548"/>
                  <a:pt x="1848677" y="-25520"/>
                  <a:pt x="2034278" y="0"/>
                </a:cubicBezTo>
                <a:cubicBezTo>
                  <a:pt x="2219880" y="25520"/>
                  <a:pt x="2432276" y="-7270"/>
                  <a:pt x="2756118" y="0"/>
                </a:cubicBezTo>
                <a:cubicBezTo>
                  <a:pt x="3079960" y="7270"/>
                  <a:pt x="3155510" y="-11967"/>
                  <a:pt x="3281093" y="0"/>
                </a:cubicBezTo>
                <a:cubicBezTo>
                  <a:pt x="3406676" y="11967"/>
                  <a:pt x="3739395" y="-18958"/>
                  <a:pt x="3937312" y="0"/>
                </a:cubicBezTo>
                <a:cubicBezTo>
                  <a:pt x="4135229" y="18958"/>
                  <a:pt x="4414077" y="-209"/>
                  <a:pt x="4659152" y="0"/>
                </a:cubicBezTo>
                <a:cubicBezTo>
                  <a:pt x="4904227" y="209"/>
                  <a:pt x="4913504" y="20097"/>
                  <a:pt x="5118505" y="0"/>
                </a:cubicBezTo>
                <a:cubicBezTo>
                  <a:pt x="5323506" y="-20097"/>
                  <a:pt x="5386811" y="17164"/>
                  <a:pt x="5577858" y="0"/>
                </a:cubicBezTo>
                <a:cubicBezTo>
                  <a:pt x="5768905" y="-17164"/>
                  <a:pt x="6200322" y="27771"/>
                  <a:pt x="6562186" y="0"/>
                </a:cubicBezTo>
                <a:cubicBezTo>
                  <a:pt x="6539066" y="221242"/>
                  <a:pt x="6575279" y="439115"/>
                  <a:pt x="6562186" y="628044"/>
                </a:cubicBezTo>
                <a:cubicBezTo>
                  <a:pt x="6549093" y="816973"/>
                  <a:pt x="6564075" y="1060620"/>
                  <a:pt x="6562186" y="1293771"/>
                </a:cubicBezTo>
                <a:cubicBezTo>
                  <a:pt x="6560297" y="1526922"/>
                  <a:pt x="6534485" y="1723277"/>
                  <a:pt x="6562186" y="1884133"/>
                </a:cubicBezTo>
                <a:cubicBezTo>
                  <a:pt x="6589887" y="2044989"/>
                  <a:pt x="6553231" y="2270810"/>
                  <a:pt x="6562186" y="2549859"/>
                </a:cubicBezTo>
                <a:cubicBezTo>
                  <a:pt x="6571141" y="2828908"/>
                  <a:pt x="6549158" y="2906811"/>
                  <a:pt x="6562186" y="3102538"/>
                </a:cubicBezTo>
                <a:cubicBezTo>
                  <a:pt x="6575214" y="3298265"/>
                  <a:pt x="6592617" y="3621901"/>
                  <a:pt x="6562186" y="3768265"/>
                </a:cubicBezTo>
                <a:cubicBezTo>
                  <a:pt x="6412041" y="3762601"/>
                  <a:pt x="6270962" y="3787887"/>
                  <a:pt x="6102833" y="3768265"/>
                </a:cubicBezTo>
                <a:cubicBezTo>
                  <a:pt x="5934704" y="3748643"/>
                  <a:pt x="5700870" y="3790874"/>
                  <a:pt x="5315371" y="3768265"/>
                </a:cubicBezTo>
                <a:cubicBezTo>
                  <a:pt x="4929872" y="3745656"/>
                  <a:pt x="4927046" y="3774129"/>
                  <a:pt x="4593530" y="3768265"/>
                </a:cubicBezTo>
                <a:cubicBezTo>
                  <a:pt x="4260014" y="3762401"/>
                  <a:pt x="4148703" y="3800698"/>
                  <a:pt x="3871690" y="3768265"/>
                </a:cubicBezTo>
                <a:cubicBezTo>
                  <a:pt x="3594677" y="3735832"/>
                  <a:pt x="3505860" y="3759900"/>
                  <a:pt x="3149849" y="3768265"/>
                </a:cubicBezTo>
                <a:cubicBezTo>
                  <a:pt x="2793838" y="3776630"/>
                  <a:pt x="2747678" y="3785009"/>
                  <a:pt x="2624874" y="3768265"/>
                </a:cubicBezTo>
                <a:cubicBezTo>
                  <a:pt x="2502070" y="3751521"/>
                  <a:pt x="2041061" y="3774301"/>
                  <a:pt x="1837412" y="3768265"/>
                </a:cubicBezTo>
                <a:cubicBezTo>
                  <a:pt x="1633763" y="3762229"/>
                  <a:pt x="1494668" y="3798102"/>
                  <a:pt x="1181193" y="3768265"/>
                </a:cubicBezTo>
                <a:cubicBezTo>
                  <a:pt x="867718" y="3738428"/>
                  <a:pt x="862248" y="3782289"/>
                  <a:pt x="721840" y="3768265"/>
                </a:cubicBezTo>
                <a:cubicBezTo>
                  <a:pt x="581432" y="3754241"/>
                  <a:pt x="148132" y="3778461"/>
                  <a:pt x="0" y="3768265"/>
                </a:cubicBezTo>
                <a:cubicBezTo>
                  <a:pt x="-24563" y="3555103"/>
                  <a:pt x="-12311" y="3355447"/>
                  <a:pt x="0" y="3177903"/>
                </a:cubicBezTo>
                <a:cubicBezTo>
                  <a:pt x="12311" y="3000359"/>
                  <a:pt x="29636" y="2779695"/>
                  <a:pt x="0" y="2549859"/>
                </a:cubicBezTo>
                <a:cubicBezTo>
                  <a:pt x="-29636" y="2320023"/>
                  <a:pt x="-22276" y="2148681"/>
                  <a:pt x="0" y="1846450"/>
                </a:cubicBezTo>
                <a:cubicBezTo>
                  <a:pt x="22276" y="1544219"/>
                  <a:pt x="18861" y="1358995"/>
                  <a:pt x="0" y="1143040"/>
                </a:cubicBezTo>
                <a:cubicBezTo>
                  <a:pt x="-18861" y="927085"/>
                  <a:pt x="53742" y="490484"/>
                  <a:pt x="0" y="0"/>
                </a:cubicBezTo>
                <a:close/>
              </a:path>
              <a:path w="6562186" h="3768265"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97208" y="350056"/>
                  <a:pt x="6531498" y="495221"/>
                  <a:pt x="6562186" y="703409"/>
                </a:cubicBezTo>
                <a:cubicBezTo>
                  <a:pt x="6592874" y="911597"/>
                  <a:pt x="6551291" y="1210635"/>
                  <a:pt x="6562186" y="1369136"/>
                </a:cubicBezTo>
                <a:cubicBezTo>
                  <a:pt x="6573081" y="1527637"/>
                  <a:pt x="6536793" y="1779682"/>
                  <a:pt x="6562186" y="1884132"/>
                </a:cubicBezTo>
                <a:cubicBezTo>
                  <a:pt x="6587579" y="1988582"/>
                  <a:pt x="6532230" y="2357762"/>
                  <a:pt x="6562186" y="2512177"/>
                </a:cubicBezTo>
                <a:cubicBezTo>
                  <a:pt x="6592142" y="2666593"/>
                  <a:pt x="6574123" y="2859827"/>
                  <a:pt x="6562186" y="3140221"/>
                </a:cubicBezTo>
                <a:cubicBezTo>
                  <a:pt x="6550249" y="3420615"/>
                  <a:pt x="6548524" y="3462882"/>
                  <a:pt x="6562186" y="3768265"/>
                </a:cubicBezTo>
                <a:cubicBezTo>
                  <a:pt x="6285273" y="3792180"/>
                  <a:pt x="6049500" y="3760933"/>
                  <a:pt x="5840346" y="3768265"/>
                </a:cubicBezTo>
                <a:cubicBezTo>
                  <a:pt x="5631192" y="3775597"/>
                  <a:pt x="5435517" y="3771434"/>
                  <a:pt x="5184127" y="3768265"/>
                </a:cubicBezTo>
                <a:cubicBezTo>
                  <a:pt x="4932737" y="3765096"/>
                  <a:pt x="4950223" y="3745499"/>
                  <a:pt x="4724774" y="3768265"/>
                </a:cubicBezTo>
                <a:cubicBezTo>
                  <a:pt x="4499325" y="3791031"/>
                  <a:pt x="4434900" y="3770358"/>
                  <a:pt x="4199799" y="3768265"/>
                </a:cubicBezTo>
                <a:cubicBezTo>
                  <a:pt x="3964698" y="3766172"/>
                  <a:pt x="3751816" y="3733828"/>
                  <a:pt x="3412337" y="3768265"/>
                </a:cubicBezTo>
                <a:cubicBezTo>
                  <a:pt x="3072858" y="3802702"/>
                  <a:pt x="2957929" y="3756351"/>
                  <a:pt x="2756118" y="3768265"/>
                </a:cubicBezTo>
                <a:cubicBezTo>
                  <a:pt x="2554307" y="3780179"/>
                  <a:pt x="2371286" y="3779371"/>
                  <a:pt x="2231143" y="3768265"/>
                </a:cubicBezTo>
                <a:cubicBezTo>
                  <a:pt x="2091001" y="3757159"/>
                  <a:pt x="1758357" y="3798947"/>
                  <a:pt x="1574925" y="3768265"/>
                </a:cubicBezTo>
                <a:cubicBezTo>
                  <a:pt x="1391493" y="3737583"/>
                  <a:pt x="1267746" y="3761668"/>
                  <a:pt x="1115572" y="3768265"/>
                </a:cubicBezTo>
                <a:cubicBezTo>
                  <a:pt x="963398" y="3774862"/>
                  <a:pt x="851920" y="3763716"/>
                  <a:pt x="656219" y="3768265"/>
                </a:cubicBezTo>
                <a:cubicBezTo>
                  <a:pt x="460518" y="3772814"/>
                  <a:pt x="143533" y="3755432"/>
                  <a:pt x="0" y="3768265"/>
                </a:cubicBezTo>
                <a:cubicBezTo>
                  <a:pt x="26565" y="3563413"/>
                  <a:pt x="-27139" y="3349665"/>
                  <a:pt x="0" y="3215586"/>
                </a:cubicBezTo>
                <a:cubicBezTo>
                  <a:pt x="27139" y="3081507"/>
                  <a:pt x="-23884" y="2683166"/>
                  <a:pt x="0" y="2512177"/>
                </a:cubicBezTo>
                <a:cubicBezTo>
                  <a:pt x="23884" y="2341188"/>
                  <a:pt x="-8246" y="2097332"/>
                  <a:pt x="0" y="1921815"/>
                </a:cubicBezTo>
                <a:cubicBezTo>
                  <a:pt x="8246" y="1746298"/>
                  <a:pt x="3616" y="1660866"/>
                  <a:pt x="0" y="1406819"/>
                </a:cubicBezTo>
                <a:cubicBezTo>
                  <a:pt x="-3616" y="1152772"/>
                  <a:pt x="28180" y="918249"/>
                  <a:pt x="0" y="741092"/>
                </a:cubicBezTo>
                <a:cubicBezTo>
                  <a:pt x="-28180" y="563935"/>
                  <a:pt x="-24283" y="226517"/>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Complimentary Colours:</a:t>
            </a:r>
            <a:r>
              <a:rPr lang="en-GB" sz="2400" b="1" kern="100">
                <a:solidFill>
                  <a:schemeClr val="bg1"/>
                </a:solidFill>
                <a:latin typeface="Aptos"/>
                <a:ea typeface="Aptos" panose="020B0004020202020204" pitchFamily="34" charset="0"/>
                <a:cs typeface="Times New Roman"/>
              </a:rPr>
              <a:t> </a:t>
            </a:r>
            <a:r>
              <a:rPr lang="en-GB" sz="2400" kern="100">
                <a:solidFill>
                  <a:schemeClr val="bg1"/>
                </a:solidFill>
                <a:latin typeface="Aptos"/>
                <a:ea typeface="Aptos" panose="020B0004020202020204" pitchFamily="34" charset="0"/>
                <a:cs typeface="Times New Roman"/>
              </a:rPr>
              <a:t>Colours that harmonise and accentuate each other to create a pleasing image.</a:t>
            </a:r>
            <a:endParaRPr lang="en-US">
              <a:solidFill>
                <a:schemeClr val="bg1"/>
              </a:solidFill>
            </a:endParaRPr>
          </a:p>
          <a:p>
            <a:pPr marL="0" indent="0">
              <a:lnSpc>
                <a:spcPct val="107000"/>
              </a:lnSpc>
              <a:spcAft>
                <a:spcPts val="800"/>
              </a:spcAft>
              <a:buNone/>
            </a:pPr>
            <a:r>
              <a:rPr lang="en-GB" sz="2400" b="1" kern="100">
                <a:solidFill>
                  <a:schemeClr val="bg1"/>
                </a:solidFill>
                <a:latin typeface="Aptos" panose="020B0004020202020204" pitchFamily="34" charset="0"/>
                <a:ea typeface="Aptos" panose="020B0004020202020204" pitchFamily="34" charset="0"/>
                <a:cs typeface="Times New Roman" panose="02020603050405020304" pitchFamily="18" charset="0"/>
              </a:rPr>
              <a:t>Clashing Colours: </a:t>
            </a:r>
            <a:r>
              <a:rPr lang="en-GB" sz="2400" kern="100">
                <a:solidFill>
                  <a:schemeClr val="bg1"/>
                </a:solidFill>
                <a:latin typeface="Aptos" panose="020B0004020202020204" pitchFamily="34" charset="0"/>
                <a:ea typeface="Aptos" panose="020B0004020202020204" pitchFamily="34" charset="0"/>
                <a:cs typeface="Times New Roman" panose="02020603050405020304" pitchFamily="18" charset="0"/>
              </a:rPr>
              <a:t>Clashing colours can be used to create dynamism or chaos in a scene. </a:t>
            </a:r>
          </a:p>
          <a:p>
            <a:pPr marL="0" indent="0">
              <a:lnSpc>
                <a:spcPct val="107000"/>
              </a:lnSpc>
              <a:spcAft>
                <a:spcPts val="800"/>
              </a:spcAft>
              <a:buNone/>
            </a:pPr>
            <a:r>
              <a:rPr lang="en-GB" sz="2400" b="1" kern="100">
                <a:solidFill>
                  <a:schemeClr val="bg1"/>
                </a:solidFill>
                <a:latin typeface="Aptos"/>
                <a:ea typeface="Aptos" panose="020B0004020202020204" pitchFamily="34" charset="0"/>
                <a:cs typeface="Times New Roman"/>
              </a:rPr>
              <a:t>Saturation: </a:t>
            </a:r>
            <a:r>
              <a:rPr lang="en-GB" sz="2400" kern="100">
                <a:solidFill>
                  <a:schemeClr val="bg1"/>
                </a:solidFill>
                <a:latin typeface="Aptos"/>
                <a:ea typeface="Aptos" panose="020B0004020202020204" pitchFamily="34" charset="0"/>
                <a:cs typeface="Times New Roman"/>
              </a:rPr>
              <a:t>High saturation creates a vibrant and exciting image, where lower saturation could create a more solemn, calm feeling. </a:t>
            </a:r>
            <a:endParaRPr lang="en-GB" sz="2400" kern="100">
              <a:solidFill>
                <a:schemeClr val="bg1"/>
              </a:solidFill>
              <a:latin typeface="Aptos"/>
              <a:ea typeface="Aptos" panose="020B0004020202020204" pitchFamily="34" charset="0"/>
              <a:cs typeface="Times New Roman" panose="02020603050405020304" pitchFamily="18" charset="0"/>
            </a:endParaRPr>
          </a:p>
        </p:txBody>
      </p:sp>
      <p:pic>
        <p:nvPicPr>
          <p:cNvPr id="7170" name="Picture 2" descr="© Kristin Schnell">
            <a:extLst>
              <a:ext uri="{FF2B5EF4-FFF2-40B4-BE49-F238E27FC236}">
                <a16:creationId xmlns:a16="http://schemas.microsoft.com/office/drawing/2014/main" id="{23E24FD3-702F-2D78-F210-F8426A5013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8124" y="86621"/>
            <a:ext cx="2246689" cy="318637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91C9CCA-1E53-78E9-7991-DDE805FC8298}"/>
              </a:ext>
            </a:extLst>
          </p:cNvPr>
          <p:cNvSpPr txBox="1"/>
          <p:nvPr/>
        </p:nvSpPr>
        <p:spPr>
          <a:xfrm>
            <a:off x="6096000" y="98911"/>
            <a:ext cx="2533046" cy="292388"/>
          </a:xfrm>
          <a:prstGeom prst="rect">
            <a:avLst/>
          </a:prstGeom>
          <a:noFill/>
        </p:spPr>
        <p:txBody>
          <a:bodyPr wrap="square">
            <a:spAutoFit/>
          </a:bodyPr>
          <a:lstStyle/>
          <a:p>
            <a:r>
              <a:rPr lang="en-GB" sz="1300" i="1">
                <a:solidFill>
                  <a:schemeClr val="bg1">
                    <a:lumMod val="75000"/>
                  </a:schemeClr>
                </a:solidFill>
              </a:rPr>
              <a:t>Yardbird Suite, Kristin Schnell</a:t>
            </a:r>
          </a:p>
        </p:txBody>
      </p:sp>
      <p:pic>
        <p:nvPicPr>
          <p:cNvPr id="9" name="Picture 8" descr="A person wearing a white hoodie and glasses&#10;&#10;AI-generated content may be incorrect.">
            <a:extLst>
              <a:ext uri="{FF2B5EF4-FFF2-40B4-BE49-F238E27FC236}">
                <a16:creationId xmlns:a16="http://schemas.microsoft.com/office/drawing/2014/main" id="{26A4A086-EC62-CC69-04FA-C8620C0550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7179" y="3585006"/>
            <a:ext cx="4022917" cy="3016430"/>
          </a:xfrm>
          <a:prstGeom prst="rect">
            <a:avLst/>
          </a:prstGeom>
        </p:spPr>
      </p:pic>
    </p:spTree>
    <p:extLst>
      <p:ext uri="{BB962C8B-B14F-4D97-AF65-F5344CB8AC3E}">
        <p14:creationId xmlns:p14="http://schemas.microsoft.com/office/powerpoint/2010/main" val="158453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B0AD8-2EB7-E456-115C-58CD17FCB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5BB1A-0FAB-076C-58F6-C3C71CCB2911}"/>
              </a:ext>
            </a:extLst>
          </p:cNvPr>
          <p:cNvSpPr>
            <a:spLocks noGrp="1"/>
          </p:cNvSpPr>
          <p:nvPr>
            <p:ph type="title"/>
          </p:nvPr>
        </p:nvSpPr>
        <p:spPr>
          <a:xfrm>
            <a:off x="182105" y="86621"/>
            <a:ext cx="6681833" cy="929385"/>
          </a:xfrm>
        </p:spPr>
        <p:txBody>
          <a:bodyPr>
            <a:normAutofit/>
          </a:bodyPr>
          <a:lstStyle/>
          <a:p>
            <a:r>
              <a:rPr lang="en-GB" sz="4000" i="1">
                <a:solidFill>
                  <a:schemeClr val="bg1">
                    <a:lumMod val="75000"/>
                  </a:schemeClr>
                </a:solidFill>
                <a:latin typeface="Futura" pitchFamily="50" charset="0"/>
              </a:rPr>
              <a:t>FRAMING</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9FD6E556-E697-5CF4-61FC-59C9B5E96C73}"/>
              </a:ext>
            </a:extLst>
          </p:cNvPr>
          <p:cNvSpPr>
            <a:spLocks noGrp="1"/>
          </p:cNvSpPr>
          <p:nvPr>
            <p:ph idx="1"/>
          </p:nvPr>
        </p:nvSpPr>
        <p:spPr>
          <a:xfrm>
            <a:off x="301752" y="1367810"/>
            <a:ext cx="6562186" cy="4534562"/>
          </a:xfrm>
          <a:custGeom>
            <a:avLst/>
            <a:gdLst>
              <a:gd name="csX0" fmla="*/ 0 w 6562186"/>
              <a:gd name="csY0" fmla="*/ 0 h 4534562"/>
              <a:gd name="csX1" fmla="*/ 590597 w 6562186"/>
              <a:gd name="csY1" fmla="*/ 0 h 4534562"/>
              <a:gd name="csX2" fmla="*/ 1312437 w 6562186"/>
              <a:gd name="csY2" fmla="*/ 0 h 4534562"/>
              <a:gd name="csX3" fmla="*/ 1837412 w 6562186"/>
              <a:gd name="csY3" fmla="*/ 0 h 4534562"/>
              <a:gd name="csX4" fmla="*/ 2493631 w 6562186"/>
              <a:gd name="csY4" fmla="*/ 0 h 4534562"/>
              <a:gd name="csX5" fmla="*/ 3215471 w 6562186"/>
              <a:gd name="csY5" fmla="*/ 0 h 4534562"/>
              <a:gd name="csX6" fmla="*/ 3674824 w 6562186"/>
              <a:gd name="csY6" fmla="*/ 0 h 4534562"/>
              <a:gd name="csX7" fmla="*/ 4134177 w 6562186"/>
              <a:gd name="csY7" fmla="*/ 0 h 4534562"/>
              <a:gd name="csX8" fmla="*/ 4921640 w 6562186"/>
              <a:gd name="csY8" fmla="*/ 0 h 4534562"/>
              <a:gd name="csX9" fmla="*/ 5577858 w 6562186"/>
              <a:gd name="csY9" fmla="*/ 0 h 4534562"/>
              <a:gd name="csX10" fmla="*/ 6562186 w 6562186"/>
              <a:gd name="csY10" fmla="*/ 0 h 4534562"/>
              <a:gd name="csX11" fmla="*/ 6562186 w 6562186"/>
              <a:gd name="csY11" fmla="*/ 647795 h 4534562"/>
              <a:gd name="csX12" fmla="*/ 6562186 w 6562186"/>
              <a:gd name="csY12" fmla="*/ 1340935 h 4534562"/>
              <a:gd name="csX13" fmla="*/ 6562186 w 6562186"/>
              <a:gd name="csY13" fmla="*/ 1898038 h 4534562"/>
              <a:gd name="csX14" fmla="*/ 6562186 w 6562186"/>
              <a:gd name="csY14" fmla="*/ 2545833 h 4534562"/>
              <a:gd name="csX15" fmla="*/ 6562186 w 6562186"/>
              <a:gd name="csY15" fmla="*/ 3057590 h 4534562"/>
              <a:gd name="csX16" fmla="*/ 6562186 w 6562186"/>
              <a:gd name="csY16" fmla="*/ 3796076 h 4534562"/>
              <a:gd name="csX17" fmla="*/ 6562186 w 6562186"/>
              <a:gd name="csY17" fmla="*/ 4534562 h 4534562"/>
              <a:gd name="csX18" fmla="*/ 5774724 w 6562186"/>
              <a:gd name="csY18" fmla="*/ 4534562 h 4534562"/>
              <a:gd name="csX19" fmla="*/ 5052883 w 6562186"/>
              <a:gd name="csY19" fmla="*/ 4534562 h 4534562"/>
              <a:gd name="csX20" fmla="*/ 4527908 w 6562186"/>
              <a:gd name="csY20" fmla="*/ 4534562 h 4534562"/>
              <a:gd name="csX21" fmla="*/ 3740446 w 6562186"/>
              <a:gd name="csY21" fmla="*/ 4534562 h 4534562"/>
              <a:gd name="csX22" fmla="*/ 3084227 w 6562186"/>
              <a:gd name="csY22" fmla="*/ 4534562 h 4534562"/>
              <a:gd name="csX23" fmla="*/ 2624874 w 6562186"/>
              <a:gd name="csY23" fmla="*/ 4534562 h 4534562"/>
              <a:gd name="csX24" fmla="*/ 1968656 w 6562186"/>
              <a:gd name="csY24" fmla="*/ 4534562 h 4534562"/>
              <a:gd name="csX25" fmla="*/ 1378059 w 6562186"/>
              <a:gd name="csY25" fmla="*/ 4534562 h 4534562"/>
              <a:gd name="csX26" fmla="*/ 787462 w 6562186"/>
              <a:gd name="csY26" fmla="*/ 4534562 h 4534562"/>
              <a:gd name="csX27" fmla="*/ 0 w 6562186"/>
              <a:gd name="csY27" fmla="*/ 4534562 h 4534562"/>
              <a:gd name="csX28" fmla="*/ 0 w 6562186"/>
              <a:gd name="csY28" fmla="*/ 3932113 h 4534562"/>
              <a:gd name="csX29" fmla="*/ 0 w 6562186"/>
              <a:gd name="csY29" fmla="*/ 3238973 h 4534562"/>
              <a:gd name="csX30" fmla="*/ 0 w 6562186"/>
              <a:gd name="csY30" fmla="*/ 2636524 h 4534562"/>
              <a:gd name="csX31" fmla="*/ 0 w 6562186"/>
              <a:gd name="csY31" fmla="*/ 2124766 h 4534562"/>
              <a:gd name="csX32" fmla="*/ 0 w 6562186"/>
              <a:gd name="csY32" fmla="*/ 1522317 h 4534562"/>
              <a:gd name="csX33" fmla="*/ 0 w 6562186"/>
              <a:gd name="csY33" fmla="*/ 829177 h 4534562"/>
              <a:gd name="csX34" fmla="*/ 0 w 6562186"/>
              <a:gd name="csY34" fmla="*/ 0 h 45345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6562186" h="4534562" fill="none" extrusionOk="0">
                <a:moveTo>
                  <a:pt x="0" y="0"/>
                </a:moveTo>
                <a:cubicBezTo>
                  <a:pt x="210851" y="-19226"/>
                  <a:pt x="432306" y="-9213"/>
                  <a:pt x="590597" y="0"/>
                </a:cubicBezTo>
                <a:cubicBezTo>
                  <a:pt x="748888" y="9213"/>
                  <a:pt x="988595" y="-7270"/>
                  <a:pt x="1312437" y="0"/>
                </a:cubicBezTo>
                <a:cubicBezTo>
                  <a:pt x="1636279" y="7270"/>
                  <a:pt x="1711829" y="-11967"/>
                  <a:pt x="1837412" y="0"/>
                </a:cubicBezTo>
                <a:cubicBezTo>
                  <a:pt x="1962995" y="11967"/>
                  <a:pt x="2295714" y="-18958"/>
                  <a:pt x="2493631" y="0"/>
                </a:cubicBezTo>
                <a:cubicBezTo>
                  <a:pt x="2691548" y="18958"/>
                  <a:pt x="2970396" y="-209"/>
                  <a:pt x="3215471" y="0"/>
                </a:cubicBezTo>
                <a:cubicBezTo>
                  <a:pt x="3460546" y="209"/>
                  <a:pt x="3469823" y="20097"/>
                  <a:pt x="3674824" y="0"/>
                </a:cubicBezTo>
                <a:cubicBezTo>
                  <a:pt x="3879825" y="-20097"/>
                  <a:pt x="3943130" y="17164"/>
                  <a:pt x="4134177" y="0"/>
                </a:cubicBezTo>
                <a:cubicBezTo>
                  <a:pt x="4325224" y="-17164"/>
                  <a:pt x="4536772" y="15635"/>
                  <a:pt x="4921640" y="0"/>
                </a:cubicBezTo>
                <a:cubicBezTo>
                  <a:pt x="5306508" y="-15635"/>
                  <a:pt x="5362836" y="-20891"/>
                  <a:pt x="5577858" y="0"/>
                </a:cubicBezTo>
                <a:cubicBezTo>
                  <a:pt x="5792880" y="20891"/>
                  <a:pt x="6287984" y="-30688"/>
                  <a:pt x="6562186" y="0"/>
                </a:cubicBezTo>
                <a:cubicBezTo>
                  <a:pt x="6557692" y="134451"/>
                  <a:pt x="6537209" y="514632"/>
                  <a:pt x="6562186" y="647795"/>
                </a:cubicBezTo>
                <a:cubicBezTo>
                  <a:pt x="6587163" y="780959"/>
                  <a:pt x="6565713" y="1077980"/>
                  <a:pt x="6562186" y="1340935"/>
                </a:cubicBezTo>
                <a:cubicBezTo>
                  <a:pt x="6558659" y="1603890"/>
                  <a:pt x="6579854" y="1704752"/>
                  <a:pt x="6562186" y="1898038"/>
                </a:cubicBezTo>
                <a:cubicBezTo>
                  <a:pt x="6544518" y="2091324"/>
                  <a:pt x="6559402" y="2352153"/>
                  <a:pt x="6562186" y="2545833"/>
                </a:cubicBezTo>
                <a:cubicBezTo>
                  <a:pt x="6564970" y="2739513"/>
                  <a:pt x="6548703" y="2906421"/>
                  <a:pt x="6562186" y="3057590"/>
                </a:cubicBezTo>
                <a:cubicBezTo>
                  <a:pt x="6575669" y="3208759"/>
                  <a:pt x="6567778" y="3610977"/>
                  <a:pt x="6562186" y="3796076"/>
                </a:cubicBezTo>
                <a:cubicBezTo>
                  <a:pt x="6556594" y="3981175"/>
                  <a:pt x="6534735" y="4208954"/>
                  <a:pt x="6562186" y="4534562"/>
                </a:cubicBezTo>
                <a:cubicBezTo>
                  <a:pt x="6267883" y="4519618"/>
                  <a:pt x="6064826" y="4498325"/>
                  <a:pt x="5774724" y="4534562"/>
                </a:cubicBezTo>
                <a:cubicBezTo>
                  <a:pt x="5484622" y="4570799"/>
                  <a:pt x="5408894" y="4526197"/>
                  <a:pt x="5052883" y="4534562"/>
                </a:cubicBezTo>
                <a:cubicBezTo>
                  <a:pt x="4696872" y="4542927"/>
                  <a:pt x="4650712" y="4551306"/>
                  <a:pt x="4527908" y="4534562"/>
                </a:cubicBezTo>
                <a:cubicBezTo>
                  <a:pt x="4405104" y="4517818"/>
                  <a:pt x="3944095" y="4540598"/>
                  <a:pt x="3740446" y="4534562"/>
                </a:cubicBezTo>
                <a:cubicBezTo>
                  <a:pt x="3536797" y="4528526"/>
                  <a:pt x="3397702" y="4564399"/>
                  <a:pt x="3084227" y="4534562"/>
                </a:cubicBezTo>
                <a:cubicBezTo>
                  <a:pt x="2770752" y="4504725"/>
                  <a:pt x="2765282" y="4548586"/>
                  <a:pt x="2624874" y="4534562"/>
                </a:cubicBezTo>
                <a:cubicBezTo>
                  <a:pt x="2484466" y="4520538"/>
                  <a:pt x="2182937" y="4514338"/>
                  <a:pt x="1968656" y="4534562"/>
                </a:cubicBezTo>
                <a:cubicBezTo>
                  <a:pt x="1754375" y="4554786"/>
                  <a:pt x="1589564" y="4546427"/>
                  <a:pt x="1378059" y="4534562"/>
                </a:cubicBezTo>
                <a:cubicBezTo>
                  <a:pt x="1166554" y="4522697"/>
                  <a:pt x="950342" y="4543014"/>
                  <a:pt x="787462" y="4534562"/>
                </a:cubicBezTo>
                <a:cubicBezTo>
                  <a:pt x="624582" y="4526110"/>
                  <a:pt x="288155" y="4498390"/>
                  <a:pt x="0" y="4534562"/>
                </a:cubicBezTo>
                <a:cubicBezTo>
                  <a:pt x="5608" y="4405158"/>
                  <a:pt x="-11456" y="4107486"/>
                  <a:pt x="0" y="3932113"/>
                </a:cubicBezTo>
                <a:cubicBezTo>
                  <a:pt x="11456" y="3756740"/>
                  <a:pt x="19401" y="3429320"/>
                  <a:pt x="0" y="3238973"/>
                </a:cubicBezTo>
                <a:cubicBezTo>
                  <a:pt x="-19401" y="3048626"/>
                  <a:pt x="3575" y="2809889"/>
                  <a:pt x="0" y="2636524"/>
                </a:cubicBezTo>
                <a:cubicBezTo>
                  <a:pt x="-3575" y="2463159"/>
                  <a:pt x="-4802" y="2259093"/>
                  <a:pt x="0" y="2124766"/>
                </a:cubicBezTo>
                <a:cubicBezTo>
                  <a:pt x="4802" y="1990439"/>
                  <a:pt x="-20926" y="1736031"/>
                  <a:pt x="0" y="1522317"/>
                </a:cubicBezTo>
                <a:cubicBezTo>
                  <a:pt x="20926" y="1308603"/>
                  <a:pt x="970" y="983528"/>
                  <a:pt x="0" y="829177"/>
                </a:cubicBezTo>
                <a:cubicBezTo>
                  <a:pt x="-970" y="674826"/>
                  <a:pt x="-29030" y="303742"/>
                  <a:pt x="0" y="0"/>
                </a:cubicBezTo>
                <a:close/>
              </a:path>
              <a:path w="6562186" h="4534562"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37238" y="344995"/>
                  <a:pt x="6597154" y="508020"/>
                  <a:pt x="6562186" y="738486"/>
                </a:cubicBezTo>
                <a:cubicBezTo>
                  <a:pt x="6527218" y="968952"/>
                  <a:pt x="6529333" y="1204036"/>
                  <a:pt x="6562186" y="1431626"/>
                </a:cubicBezTo>
                <a:cubicBezTo>
                  <a:pt x="6595039" y="1659216"/>
                  <a:pt x="6580263" y="1791554"/>
                  <a:pt x="6562186" y="1943384"/>
                </a:cubicBezTo>
                <a:cubicBezTo>
                  <a:pt x="6544109" y="2095214"/>
                  <a:pt x="6539862" y="2402600"/>
                  <a:pt x="6562186" y="2591178"/>
                </a:cubicBezTo>
                <a:cubicBezTo>
                  <a:pt x="6584510" y="2779756"/>
                  <a:pt x="6569299" y="2984468"/>
                  <a:pt x="6562186" y="3238973"/>
                </a:cubicBezTo>
                <a:cubicBezTo>
                  <a:pt x="6555073" y="3493478"/>
                  <a:pt x="6583102" y="3630707"/>
                  <a:pt x="6562186" y="3886767"/>
                </a:cubicBezTo>
                <a:cubicBezTo>
                  <a:pt x="6541270" y="4142827"/>
                  <a:pt x="6587056" y="4313209"/>
                  <a:pt x="6562186" y="4534562"/>
                </a:cubicBezTo>
                <a:cubicBezTo>
                  <a:pt x="6380692" y="4568929"/>
                  <a:pt x="6041302" y="4565900"/>
                  <a:pt x="5840346" y="4534562"/>
                </a:cubicBezTo>
                <a:cubicBezTo>
                  <a:pt x="5639390" y="4503224"/>
                  <a:pt x="5606442" y="4511796"/>
                  <a:pt x="5380993" y="4534562"/>
                </a:cubicBezTo>
                <a:cubicBezTo>
                  <a:pt x="5155544" y="4557328"/>
                  <a:pt x="5091119" y="4536655"/>
                  <a:pt x="4856018" y="4534562"/>
                </a:cubicBezTo>
                <a:cubicBezTo>
                  <a:pt x="4620917" y="4532469"/>
                  <a:pt x="4411789" y="4500257"/>
                  <a:pt x="4068555" y="4534562"/>
                </a:cubicBezTo>
                <a:cubicBezTo>
                  <a:pt x="3725321" y="4568867"/>
                  <a:pt x="3613788" y="4522017"/>
                  <a:pt x="3412337" y="4534562"/>
                </a:cubicBezTo>
                <a:cubicBezTo>
                  <a:pt x="3210886" y="4547107"/>
                  <a:pt x="3027505" y="4545668"/>
                  <a:pt x="2887362" y="4534562"/>
                </a:cubicBezTo>
                <a:cubicBezTo>
                  <a:pt x="2747220" y="4523456"/>
                  <a:pt x="2415768" y="4566868"/>
                  <a:pt x="2231143" y="4534562"/>
                </a:cubicBezTo>
                <a:cubicBezTo>
                  <a:pt x="2046518" y="4502256"/>
                  <a:pt x="1923964" y="4527965"/>
                  <a:pt x="1771790" y="4534562"/>
                </a:cubicBezTo>
                <a:cubicBezTo>
                  <a:pt x="1619616" y="4541159"/>
                  <a:pt x="1508138" y="4530013"/>
                  <a:pt x="1312437" y="4534562"/>
                </a:cubicBezTo>
                <a:cubicBezTo>
                  <a:pt x="1116736" y="4539111"/>
                  <a:pt x="798155" y="4519200"/>
                  <a:pt x="656219" y="4534562"/>
                </a:cubicBezTo>
                <a:cubicBezTo>
                  <a:pt x="514283" y="4549924"/>
                  <a:pt x="283382" y="4558739"/>
                  <a:pt x="0" y="4534562"/>
                </a:cubicBezTo>
                <a:cubicBezTo>
                  <a:pt x="-28470" y="4367474"/>
                  <a:pt x="19019" y="4147756"/>
                  <a:pt x="0" y="3841422"/>
                </a:cubicBezTo>
                <a:cubicBezTo>
                  <a:pt x="-19019" y="3535088"/>
                  <a:pt x="23870" y="3371578"/>
                  <a:pt x="0" y="3238973"/>
                </a:cubicBezTo>
                <a:cubicBezTo>
                  <a:pt x="-23870" y="3106368"/>
                  <a:pt x="18743" y="2969084"/>
                  <a:pt x="0" y="2727215"/>
                </a:cubicBezTo>
                <a:cubicBezTo>
                  <a:pt x="-18743" y="2485346"/>
                  <a:pt x="-13101" y="2253583"/>
                  <a:pt x="0" y="2034075"/>
                </a:cubicBezTo>
                <a:cubicBezTo>
                  <a:pt x="13101" y="1814567"/>
                  <a:pt x="27668" y="1607132"/>
                  <a:pt x="0" y="1476972"/>
                </a:cubicBezTo>
                <a:cubicBezTo>
                  <a:pt x="-27668" y="1346812"/>
                  <a:pt x="-4948" y="1089988"/>
                  <a:pt x="0" y="783831"/>
                </a:cubicBezTo>
                <a:cubicBezTo>
                  <a:pt x="4948" y="477674"/>
                  <a:pt x="-7286" y="163019"/>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nSpc>
                <a:spcPct val="107000"/>
              </a:lnSpc>
              <a:spcAft>
                <a:spcPts val="800"/>
              </a:spcAft>
              <a:buNone/>
            </a:pPr>
            <a:r>
              <a:rPr lang="en-GB" sz="2400" b="1"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Sub-framing: </a:t>
            </a:r>
            <a:r>
              <a:rPr lang="en-GB" sz="24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finding frames within the frame can create visual interest. </a:t>
            </a:r>
            <a:r>
              <a:rPr lang="en-GB" sz="2400" kern="100">
                <a:solidFill>
                  <a:schemeClr val="bg1"/>
                </a:solidFill>
                <a:latin typeface="Aptos" panose="020B0004020202020204" pitchFamily="34" charset="0"/>
                <a:ea typeface="Aptos" panose="020B0004020202020204" pitchFamily="34" charset="0"/>
                <a:cs typeface="Times New Roman" panose="02020603050405020304" pitchFamily="18" charset="0"/>
              </a:rPr>
              <a:t>Can help to order information or draw the eye.</a:t>
            </a:r>
          </a:p>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Rule of Thirds:</a:t>
            </a:r>
            <a:r>
              <a:rPr lang="en-GB" sz="2400" b="1" kern="100">
                <a:solidFill>
                  <a:schemeClr val="bg1"/>
                </a:solidFill>
                <a:latin typeface="Aptos"/>
                <a:ea typeface="Aptos" panose="020B0004020202020204" pitchFamily="34" charset="0"/>
                <a:cs typeface="Times New Roman"/>
              </a:rPr>
              <a:t> </a:t>
            </a:r>
            <a:r>
              <a:rPr lang="en-GB" sz="2400" kern="100">
                <a:solidFill>
                  <a:schemeClr val="bg1"/>
                </a:solidFill>
                <a:latin typeface="Aptos"/>
                <a:ea typeface="Aptos" panose="020B0004020202020204" pitchFamily="34" charset="0"/>
                <a:cs typeface="Times New Roman"/>
              </a:rPr>
              <a:t>Breaking the image into 9 rectangles and placing subjects at certain parts to create a clean and cohesive composition.</a:t>
            </a:r>
            <a:endParaRPr lang="en-GB" sz="2400" kern="100">
              <a:solidFill>
                <a:schemeClr val="bg1"/>
              </a:solidFill>
              <a:latin typeface="Aptos"/>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b="1" kern="100">
                <a:solidFill>
                  <a:schemeClr val="bg1"/>
                </a:solidFill>
                <a:latin typeface="Aptos"/>
                <a:ea typeface="Aptos" panose="020B0004020202020204" pitchFamily="34" charset="0"/>
                <a:cs typeface="Times New Roman"/>
              </a:rPr>
              <a:t>Golden Ratio: </a:t>
            </a:r>
            <a:r>
              <a:rPr lang="en-GB" sz="2400" kern="100">
                <a:solidFill>
                  <a:schemeClr val="bg1"/>
                </a:solidFill>
                <a:latin typeface="Aptos"/>
                <a:ea typeface="Aptos" panose="020B0004020202020204" pitchFamily="34" charset="0"/>
                <a:cs typeface="Times New Roman"/>
              </a:rPr>
              <a:t>A grid named the Phi Grid or the Golden Spiral. Used to create accurately balanced and images that are pleasing to the eye.</a:t>
            </a:r>
            <a:endParaRPr lang="en-GB" sz="2400" kern="100">
              <a:solidFill>
                <a:schemeClr val="bg1"/>
              </a:solidFill>
              <a:effectLst/>
              <a:latin typeface="Aptos"/>
              <a:ea typeface="Aptos" panose="020B0004020202020204" pitchFamily="34" charset="0"/>
              <a:cs typeface="Times New Roman"/>
            </a:endParaRPr>
          </a:p>
        </p:txBody>
      </p:sp>
      <p:pic>
        <p:nvPicPr>
          <p:cNvPr id="8194" name="Picture 2">
            <a:extLst>
              <a:ext uri="{FF2B5EF4-FFF2-40B4-BE49-F238E27FC236}">
                <a16:creationId xmlns:a16="http://schemas.microsoft.com/office/drawing/2014/main" id="{45C570F9-DB09-A1DA-59B8-6191F6996E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3897" y="220360"/>
            <a:ext cx="4284202" cy="324299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5CE2213-0AB5-4684-F689-E53B5DF77BA1}"/>
              </a:ext>
            </a:extLst>
          </p:cNvPr>
          <p:cNvSpPr txBox="1"/>
          <p:nvPr/>
        </p:nvSpPr>
        <p:spPr>
          <a:xfrm>
            <a:off x="5668325" y="220360"/>
            <a:ext cx="1825572" cy="292388"/>
          </a:xfrm>
          <a:prstGeom prst="rect">
            <a:avLst/>
          </a:prstGeom>
          <a:noFill/>
        </p:spPr>
        <p:txBody>
          <a:bodyPr wrap="square">
            <a:spAutoFit/>
          </a:bodyPr>
          <a:lstStyle/>
          <a:p>
            <a:r>
              <a:rPr lang="en-GB" sz="1300" i="1">
                <a:solidFill>
                  <a:schemeClr val="bg1">
                    <a:lumMod val="75000"/>
                  </a:schemeClr>
                </a:solidFill>
              </a:rPr>
              <a:t>#053kids, Toby Binder</a:t>
            </a:r>
          </a:p>
        </p:txBody>
      </p:sp>
      <p:pic>
        <p:nvPicPr>
          <p:cNvPr id="11" name="Picture 10" descr="A group of cars on a street&#10;&#10;AI-generated content may be incorrect.">
            <a:extLst>
              <a:ext uri="{FF2B5EF4-FFF2-40B4-BE49-F238E27FC236}">
                <a16:creationId xmlns:a16="http://schemas.microsoft.com/office/drawing/2014/main" id="{3AA772A0-0DC1-6104-DCFC-93DD9CE533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1748" y="3635091"/>
            <a:ext cx="4508500" cy="3002549"/>
          </a:xfrm>
          <a:prstGeom prst="rect">
            <a:avLst/>
          </a:prstGeom>
        </p:spPr>
      </p:pic>
    </p:spTree>
    <p:extLst>
      <p:ext uri="{BB962C8B-B14F-4D97-AF65-F5344CB8AC3E}">
        <p14:creationId xmlns:p14="http://schemas.microsoft.com/office/powerpoint/2010/main" val="1805475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73ED1-845F-D70F-D153-3E160CFFC5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BA987C-60CA-984E-B474-92CC4F5C4AA6}"/>
              </a:ext>
            </a:extLst>
          </p:cNvPr>
          <p:cNvSpPr>
            <a:spLocks noGrp="1"/>
          </p:cNvSpPr>
          <p:nvPr>
            <p:ph type="title"/>
          </p:nvPr>
        </p:nvSpPr>
        <p:spPr>
          <a:xfrm>
            <a:off x="182105" y="86621"/>
            <a:ext cx="10515600" cy="929385"/>
          </a:xfrm>
        </p:spPr>
        <p:txBody>
          <a:bodyPr>
            <a:normAutofit/>
          </a:bodyPr>
          <a:lstStyle/>
          <a:p>
            <a:r>
              <a:rPr lang="en-GB" sz="4000" i="1">
                <a:solidFill>
                  <a:schemeClr val="bg1">
                    <a:lumMod val="75000"/>
                  </a:schemeClr>
                </a:solidFill>
                <a:latin typeface="Futura" pitchFamily="50" charset="0"/>
              </a:rPr>
              <a:t>FOCUS</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730DCEEA-04DE-DD79-54A2-1DDF27011999}"/>
              </a:ext>
            </a:extLst>
          </p:cNvPr>
          <p:cNvSpPr>
            <a:spLocks noGrp="1"/>
          </p:cNvSpPr>
          <p:nvPr>
            <p:ph idx="1"/>
          </p:nvPr>
        </p:nvSpPr>
        <p:spPr>
          <a:xfrm>
            <a:off x="301752" y="1161719"/>
            <a:ext cx="6562186" cy="4534562"/>
          </a:xfrm>
          <a:custGeom>
            <a:avLst/>
            <a:gdLst>
              <a:gd name="csX0" fmla="*/ 0 w 6562186"/>
              <a:gd name="csY0" fmla="*/ 0 h 4534562"/>
              <a:gd name="csX1" fmla="*/ 590597 w 6562186"/>
              <a:gd name="csY1" fmla="*/ 0 h 4534562"/>
              <a:gd name="csX2" fmla="*/ 1312437 w 6562186"/>
              <a:gd name="csY2" fmla="*/ 0 h 4534562"/>
              <a:gd name="csX3" fmla="*/ 1837412 w 6562186"/>
              <a:gd name="csY3" fmla="*/ 0 h 4534562"/>
              <a:gd name="csX4" fmla="*/ 2493631 w 6562186"/>
              <a:gd name="csY4" fmla="*/ 0 h 4534562"/>
              <a:gd name="csX5" fmla="*/ 3215471 w 6562186"/>
              <a:gd name="csY5" fmla="*/ 0 h 4534562"/>
              <a:gd name="csX6" fmla="*/ 3674824 w 6562186"/>
              <a:gd name="csY6" fmla="*/ 0 h 4534562"/>
              <a:gd name="csX7" fmla="*/ 4134177 w 6562186"/>
              <a:gd name="csY7" fmla="*/ 0 h 4534562"/>
              <a:gd name="csX8" fmla="*/ 4921640 w 6562186"/>
              <a:gd name="csY8" fmla="*/ 0 h 4534562"/>
              <a:gd name="csX9" fmla="*/ 5577858 w 6562186"/>
              <a:gd name="csY9" fmla="*/ 0 h 4534562"/>
              <a:gd name="csX10" fmla="*/ 6562186 w 6562186"/>
              <a:gd name="csY10" fmla="*/ 0 h 4534562"/>
              <a:gd name="csX11" fmla="*/ 6562186 w 6562186"/>
              <a:gd name="csY11" fmla="*/ 647795 h 4534562"/>
              <a:gd name="csX12" fmla="*/ 6562186 w 6562186"/>
              <a:gd name="csY12" fmla="*/ 1340935 h 4534562"/>
              <a:gd name="csX13" fmla="*/ 6562186 w 6562186"/>
              <a:gd name="csY13" fmla="*/ 1898038 h 4534562"/>
              <a:gd name="csX14" fmla="*/ 6562186 w 6562186"/>
              <a:gd name="csY14" fmla="*/ 2545833 h 4534562"/>
              <a:gd name="csX15" fmla="*/ 6562186 w 6562186"/>
              <a:gd name="csY15" fmla="*/ 3057590 h 4534562"/>
              <a:gd name="csX16" fmla="*/ 6562186 w 6562186"/>
              <a:gd name="csY16" fmla="*/ 3796076 h 4534562"/>
              <a:gd name="csX17" fmla="*/ 6562186 w 6562186"/>
              <a:gd name="csY17" fmla="*/ 4534562 h 4534562"/>
              <a:gd name="csX18" fmla="*/ 5774724 w 6562186"/>
              <a:gd name="csY18" fmla="*/ 4534562 h 4534562"/>
              <a:gd name="csX19" fmla="*/ 5052883 w 6562186"/>
              <a:gd name="csY19" fmla="*/ 4534562 h 4534562"/>
              <a:gd name="csX20" fmla="*/ 4527908 w 6562186"/>
              <a:gd name="csY20" fmla="*/ 4534562 h 4534562"/>
              <a:gd name="csX21" fmla="*/ 3740446 w 6562186"/>
              <a:gd name="csY21" fmla="*/ 4534562 h 4534562"/>
              <a:gd name="csX22" fmla="*/ 3084227 w 6562186"/>
              <a:gd name="csY22" fmla="*/ 4534562 h 4534562"/>
              <a:gd name="csX23" fmla="*/ 2624874 w 6562186"/>
              <a:gd name="csY23" fmla="*/ 4534562 h 4534562"/>
              <a:gd name="csX24" fmla="*/ 1968656 w 6562186"/>
              <a:gd name="csY24" fmla="*/ 4534562 h 4534562"/>
              <a:gd name="csX25" fmla="*/ 1378059 w 6562186"/>
              <a:gd name="csY25" fmla="*/ 4534562 h 4534562"/>
              <a:gd name="csX26" fmla="*/ 787462 w 6562186"/>
              <a:gd name="csY26" fmla="*/ 4534562 h 4534562"/>
              <a:gd name="csX27" fmla="*/ 0 w 6562186"/>
              <a:gd name="csY27" fmla="*/ 4534562 h 4534562"/>
              <a:gd name="csX28" fmla="*/ 0 w 6562186"/>
              <a:gd name="csY28" fmla="*/ 3932113 h 4534562"/>
              <a:gd name="csX29" fmla="*/ 0 w 6562186"/>
              <a:gd name="csY29" fmla="*/ 3238973 h 4534562"/>
              <a:gd name="csX30" fmla="*/ 0 w 6562186"/>
              <a:gd name="csY30" fmla="*/ 2636524 h 4534562"/>
              <a:gd name="csX31" fmla="*/ 0 w 6562186"/>
              <a:gd name="csY31" fmla="*/ 2124766 h 4534562"/>
              <a:gd name="csX32" fmla="*/ 0 w 6562186"/>
              <a:gd name="csY32" fmla="*/ 1522317 h 4534562"/>
              <a:gd name="csX33" fmla="*/ 0 w 6562186"/>
              <a:gd name="csY33" fmla="*/ 829177 h 4534562"/>
              <a:gd name="csX34" fmla="*/ 0 w 6562186"/>
              <a:gd name="csY34" fmla="*/ 0 h 45345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6562186" h="4534562" fill="none" extrusionOk="0">
                <a:moveTo>
                  <a:pt x="0" y="0"/>
                </a:moveTo>
                <a:cubicBezTo>
                  <a:pt x="210851" y="-19226"/>
                  <a:pt x="432306" y="-9213"/>
                  <a:pt x="590597" y="0"/>
                </a:cubicBezTo>
                <a:cubicBezTo>
                  <a:pt x="748888" y="9213"/>
                  <a:pt x="988595" y="-7270"/>
                  <a:pt x="1312437" y="0"/>
                </a:cubicBezTo>
                <a:cubicBezTo>
                  <a:pt x="1636279" y="7270"/>
                  <a:pt x="1711829" y="-11967"/>
                  <a:pt x="1837412" y="0"/>
                </a:cubicBezTo>
                <a:cubicBezTo>
                  <a:pt x="1962995" y="11967"/>
                  <a:pt x="2295714" y="-18958"/>
                  <a:pt x="2493631" y="0"/>
                </a:cubicBezTo>
                <a:cubicBezTo>
                  <a:pt x="2691548" y="18958"/>
                  <a:pt x="2970396" y="-209"/>
                  <a:pt x="3215471" y="0"/>
                </a:cubicBezTo>
                <a:cubicBezTo>
                  <a:pt x="3460546" y="209"/>
                  <a:pt x="3469823" y="20097"/>
                  <a:pt x="3674824" y="0"/>
                </a:cubicBezTo>
                <a:cubicBezTo>
                  <a:pt x="3879825" y="-20097"/>
                  <a:pt x="3943130" y="17164"/>
                  <a:pt x="4134177" y="0"/>
                </a:cubicBezTo>
                <a:cubicBezTo>
                  <a:pt x="4325224" y="-17164"/>
                  <a:pt x="4536772" y="15635"/>
                  <a:pt x="4921640" y="0"/>
                </a:cubicBezTo>
                <a:cubicBezTo>
                  <a:pt x="5306508" y="-15635"/>
                  <a:pt x="5362836" y="-20891"/>
                  <a:pt x="5577858" y="0"/>
                </a:cubicBezTo>
                <a:cubicBezTo>
                  <a:pt x="5792880" y="20891"/>
                  <a:pt x="6287984" y="-30688"/>
                  <a:pt x="6562186" y="0"/>
                </a:cubicBezTo>
                <a:cubicBezTo>
                  <a:pt x="6557692" y="134451"/>
                  <a:pt x="6537209" y="514632"/>
                  <a:pt x="6562186" y="647795"/>
                </a:cubicBezTo>
                <a:cubicBezTo>
                  <a:pt x="6587163" y="780959"/>
                  <a:pt x="6565713" y="1077980"/>
                  <a:pt x="6562186" y="1340935"/>
                </a:cubicBezTo>
                <a:cubicBezTo>
                  <a:pt x="6558659" y="1603890"/>
                  <a:pt x="6579854" y="1704752"/>
                  <a:pt x="6562186" y="1898038"/>
                </a:cubicBezTo>
                <a:cubicBezTo>
                  <a:pt x="6544518" y="2091324"/>
                  <a:pt x="6559402" y="2352153"/>
                  <a:pt x="6562186" y="2545833"/>
                </a:cubicBezTo>
                <a:cubicBezTo>
                  <a:pt x="6564970" y="2739513"/>
                  <a:pt x="6548703" y="2906421"/>
                  <a:pt x="6562186" y="3057590"/>
                </a:cubicBezTo>
                <a:cubicBezTo>
                  <a:pt x="6575669" y="3208759"/>
                  <a:pt x="6567778" y="3610977"/>
                  <a:pt x="6562186" y="3796076"/>
                </a:cubicBezTo>
                <a:cubicBezTo>
                  <a:pt x="6556594" y="3981175"/>
                  <a:pt x="6534735" y="4208954"/>
                  <a:pt x="6562186" y="4534562"/>
                </a:cubicBezTo>
                <a:cubicBezTo>
                  <a:pt x="6267883" y="4519618"/>
                  <a:pt x="6064826" y="4498325"/>
                  <a:pt x="5774724" y="4534562"/>
                </a:cubicBezTo>
                <a:cubicBezTo>
                  <a:pt x="5484622" y="4570799"/>
                  <a:pt x="5408894" y="4526197"/>
                  <a:pt x="5052883" y="4534562"/>
                </a:cubicBezTo>
                <a:cubicBezTo>
                  <a:pt x="4696872" y="4542927"/>
                  <a:pt x="4650712" y="4551306"/>
                  <a:pt x="4527908" y="4534562"/>
                </a:cubicBezTo>
                <a:cubicBezTo>
                  <a:pt x="4405104" y="4517818"/>
                  <a:pt x="3944095" y="4540598"/>
                  <a:pt x="3740446" y="4534562"/>
                </a:cubicBezTo>
                <a:cubicBezTo>
                  <a:pt x="3536797" y="4528526"/>
                  <a:pt x="3397702" y="4564399"/>
                  <a:pt x="3084227" y="4534562"/>
                </a:cubicBezTo>
                <a:cubicBezTo>
                  <a:pt x="2770752" y="4504725"/>
                  <a:pt x="2765282" y="4548586"/>
                  <a:pt x="2624874" y="4534562"/>
                </a:cubicBezTo>
                <a:cubicBezTo>
                  <a:pt x="2484466" y="4520538"/>
                  <a:pt x="2182937" y="4514338"/>
                  <a:pt x="1968656" y="4534562"/>
                </a:cubicBezTo>
                <a:cubicBezTo>
                  <a:pt x="1754375" y="4554786"/>
                  <a:pt x="1589564" y="4546427"/>
                  <a:pt x="1378059" y="4534562"/>
                </a:cubicBezTo>
                <a:cubicBezTo>
                  <a:pt x="1166554" y="4522697"/>
                  <a:pt x="950342" y="4543014"/>
                  <a:pt x="787462" y="4534562"/>
                </a:cubicBezTo>
                <a:cubicBezTo>
                  <a:pt x="624582" y="4526110"/>
                  <a:pt x="288155" y="4498390"/>
                  <a:pt x="0" y="4534562"/>
                </a:cubicBezTo>
                <a:cubicBezTo>
                  <a:pt x="5608" y="4405158"/>
                  <a:pt x="-11456" y="4107486"/>
                  <a:pt x="0" y="3932113"/>
                </a:cubicBezTo>
                <a:cubicBezTo>
                  <a:pt x="11456" y="3756740"/>
                  <a:pt x="19401" y="3429320"/>
                  <a:pt x="0" y="3238973"/>
                </a:cubicBezTo>
                <a:cubicBezTo>
                  <a:pt x="-19401" y="3048626"/>
                  <a:pt x="3575" y="2809889"/>
                  <a:pt x="0" y="2636524"/>
                </a:cubicBezTo>
                <a:cubicBezTo>
                  <a:pt x="-3575" y="2463159"/>
                  <a:pt x="-4802" y="2259093"/>
                  <a:pt x="0" y="2124766"/>
                </a:cubicBezTo>
                <a:cubicBezTo>
                  <a:pt x="4802" y="1990439"/>
                  <a:pt x="-20926" y="1736031"/>
                  <a:pt x="0" y="1522317"/>
                </a:cubicBezTo>
                <a:cubicBezTo>
                  <a:pt x="20926" y="1308603"/>
                  <a:pt x="970" y="983528"/>
                  <a:pt x="0" y="829177"/>
                </a:cubicBezTo>
                <a:cubicBezTo>
                  <a:pt x="-970" y="674826"/>
                  <a:pt x="-29030" y="303742"/>
                  <a:pt x="0" y="0"/>
                </a:cubicBezTo>
                <a:close/>
              </a:path>
              <a:path w="6562186" h="4534562"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37238" y="344995"/>
                  <a:pt x="6597154" y="508020"/>
                  <a:pt x="6562186" y="738486"/>
                </a:cubicBezTo>
                <a:cubicBezTo>
                  <a:pt x="6527218" y="968952"/>
                  <a:pt x="6529333" y="1204036"/>
                  <a:pt x="6562186" y="1431626"/>
                </a:cubicBezTo>
                <a:cubicBezTo>
                  <a:pt x="6595039" y="1659216"/>
                  <a:pt x="6580263" y="1791554"/>
                  <a:pt x="6562186" y="1943384"/>
                </a:cubicBezTo>
                <a:cubicBezTo>
                  <a:pt x="6544109" y="2095214"/>
                  <a:pt x="6539862" y="2402600"/>
                  <a:pt x="6562186" y="2591178"/>
                </a:cubicBezTo>
                <a:cubicBezTo>
                  <a:pt x="6584510" y="2779756"/>
                  <a:pt x="6569299" y="2984468"/>
                  <a:pt x="6562186" y="3238973"/>
                </a:cubicBezTo>
                <a:cubicBezTo>
                  <a:pt x="6555073" y="3493478"/>
                  <a:pt x="6583102" y="3630707"/>
                  <a:pt x="6562186" y="3886767"/>
                </a:cubicBezTo>
                <a:cubicBezTo>
                  <a:pt x="6541270" y="4142827"/>
                  <a:pt x="6587056" y="4313209"/>
                  <a:pt x="6562186" y="4534562"/>
                </a:cubicBezTo>
                <a:cubicBezTo>
                  <a:pt x="6380692" y="4568929"/>
                  <a:pt x="6041302" y="4565900"/>
                  <a:pt x="5840346" y="4534562"/>
                </a:cubicBezTo>
                <a:cubicBezTo>
                  <a:pt x="5639390" y="4503224"/>
                  <a:pt x="5606442" y="4511796"/>
                  <a:pt x="5380993" y="4534562"/>
                </a:cubicBezTo>
                <a:cubicBezTo>
                  <a:pt x="5155544" y="4557328"/>
                  <a:pt x="5091119" y="4536655"/>
                  <a:pt x="4856018" y="4534562"/>
                </a:cubicBezTo>
                <a:cubicBezTo>
                  <a:pt x="4620917" y="4532469"/>
                  <a:pt x="4411789" y="4500257"/>
                  <a:pt x="4068555" y="4534562"/>
                </a:cubicBezTo>
                <a:cubicBezTo>
                  <a:pt x="3725321" y="4568867"/>
                  <a:pt x="3613788" y="4522017"/>
                  <a:pt x="3412337" y="4534562"/>
                </a:cubicBezTo>
                <a:cubicBezTo>
                  <a:pt x="3210886" y="4547107"/>
                  <a:pt x="3027505" y="4545668"/>
                  <a:pt x="2887362" y="4534562"/>
                </a:cubicBezTo>
                <a:cubicBezTo>
                  <a:pt x="2747220" y="4523456"/>
                  <a:pt x="2415768" y="4566868"/>
                  <a:pt x="2231143" y="4534562"/>
                </a:cubicBezTo>
                <a:cubicBezTo>
                  <a:pt x="2046518" y="4502256"/>
                  <a:pt x="1923964" y="4527965"/>
                  <a:pt x="1771790" y="4534562"/>
                </a:cubicBezTo>
                <a:cubicBezTo>
                  <a:pt x="1619616" y="4541159"/>
                  <a:pt x="1508138" y="4530013"/>
                  <a:pt x="1312437" y="4534562"/>
                </a:cubicBezTo>
                <a:cubicBezTo>
                  <a:pt x="1116736" y="4539111"/>
                  <a:pt x="798155" y="4519200"/>
                  <a:pt x="656219" y="4534562"/>
                </a:cubicBezTo>
                <a:cubicBezTo>
                  <a:pt x="514283" y="4549924"/>
                  <a:pt x="283382" y="4558739"/>
                  <a:pt x="0" y="4534562"/>
                </a:cubicBezTo>
                <a:cubicBezTo>
                  <a:pt x="-28470" y="4367474"/>
                  <a:pt x="19019" y="4147756"/>
                  <a:pt x="0" y="3841422"/>
                </a:cubicBezTo>
                <a:cubicBezTo>
                  <a:pt x="-19019" y="3535088"/>
                  <a:pt x="23870" y="3371578"/>
                  <a:pt x="0" y="3238973"/>
                </a:cubicBezTo>
                <a:cubicBezTo>
                  <a:pt x="-23870" y="3106368"/>
                  <a:pt x="18743" y="2969084"/>
                  <a:pt x="0" y="2727215"/>
                </a:cubicBezTo>
                <a:cubicBezTo>
                  <a:pt x="-18743" y="2485346"/>
                  <a:pt x="-13101" y="2253583"/>
                  <a:pt x="0" y="2034075"/>
                </a:cubicBezTo>
                <a:cubicBezTo>
                  <a:pt x="13101" y="1814567"/>
                  <a:pt x="27668" y="1607132"/>
                  <a:pt x="0" y="1476972"/>
                </a:cubicBezTo>
                <a:cubicBezTo>
                  <a:pt x="-27668" y="1346812"/>
                  <a:pt x="-4948" y="1089988"/>
                  <a:pt x="0" y="783831"/>
                </a:cubicBezTo>
                <a:cubicBezTo>
                  <a:pt x="4948" y="477674"/>
                  <a:pt x="-7286" y="163019"/>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Focal Point:</a:t>
            </a:r>
            <a:r>
              <a:rPr lang="en-GB" sz="2400" b="1" kern="100">
                <a:solidFill>
                  <a:schemeClr val="bg1"/>
                </a:solidFill>
                <a:latin typeface="Aptos"/>
                <a:ea typeface="Aptos" panose="020B0004020202020204" pitchFamily="34" charset="0"/>
                <a:cs typeface="Times New Roman"/>
              </a:rPr>
              <a:t> </a:t>
            </a:r>
            <a:r>
              <a:rPr lang="en-GB" sz="2400" kern="100">
                <a:solidFill>
                  <a:schemeClr val="bg1"/>
                </a:solidFill>
                <a:latin typeface="Aptos"/>
                <a:ea typeface="Aptos" panose="020B0004020202020204" pitchFamily="34" charset="0"/>
                <a:cs typeface="Times New Roman"/>
              </a:rPr>
              <a:t>The sharpest part of the image, directing the viewers attention to a certain part of the image.</a:t>
            </a:r>
          </a:p>
          <a:p>
            <a:pPr marL="0" indent="0">
              <a:lnSpc>
                <a:spcPct val="107000"/>
              </a:lnSpc>
              <a:spcAft>
                <a:spcPts val="800"/>
              </a:spcAft>
              <a:buNone/>
            </a:pPr>
            <a:r>
              <a:rPr lang="en-GB" sz="2400" b="1" kern="100">
                <a:solidFill>
                  <a:schemeClr val="bg1"/>
                </a:solidFill>
                <a:latin typeface="Aptos"/>
                <a:ea typeface="Aptos" panose="020B0004020202020204" pitchFamily="34" charset="0"/>
                <a:cs typeface="Times New Roman"/>
              </a:rPr>
              <a:t>Depth of Field: </a:t>
            </a:r>
            <a:r>
              <a:rPr lang="en-GB" sz="2400" kern="100">
                <a:solidFill>
                  <a:schemeClr val="bg1"/>
                </a:solidFill>
                <a:latin typeface="Aptos"/>
                <a:ea typeface="Aptos" panose="020B0004020202020204" pitchFamily="34" charset="0"/>
                <a:cs typeface="Times New Roman"/>
              </a:rPr>
              <a:t>The range of distance in which the image is sharp and focused. </a:t>
            </a:r>
          </a:p>
          <a:p>
            <a:pPr marL="0" indent="0">
              <a:lnSpc>
                <a:spcPct val="107000"/>
              </a:lnSpc>
              <a:spcAft>
                <a:spcPts val="800"/>
              </a:spcAft>
              <a:buNone/>
            </a:pPr>
            <a:r>
              <a:rPr lang="en-GB" sz="2400" b="1" kern="100">
                <a:solidFill>
                  <a:schemeClr val="bg1"/>
                </a:solidFill>
                <a:latin typeface="Aptos"/>
                <a:ea typeface="Aptos" panose="020B0004020202020204" pitchFamily="34" charset="0"/>
                <a:cs typeface="Times New Roman"/>
              </a:rPr>
              <a:t>Hyperfocal Distance: </a:t>
            </a:r>
            <a:r>
              <a:rPr lang="en-GB" sz="2400" kern="100">
                <a:solidFill>
                  <a:schemeClr val="bg1"/>
                </a:solidFill>
                <a:latin typeface="Aptos"/>
                <a:ea typeface="Aptos" panose="020B0004020202020204" pitchFamily="34" charset="0"/>
                <a:cs typeface="Times New Roman"/>
              </a:rPr>
              <a:t>Dependent on the lens used. The focus and aperture combination that gives you the largest possible depth of field. When the full range of information is in focus it can create a sense of realism and depth. </a:t>
            </a:r>
            <a:endParaRPr lang="en-GB" sz="2400" kern="100">
              <a:solidFill>
                <a:schemeClr val="bg1"/>
              </a:solidFill>
              <a:effectLst/>
              <a:latin typeface="Aptos"/>
              <a:ea typeface="Aptos" panose="020B0004020202020204" pitchFamily="34" charset="0"/>
              <a:cs typeface="Times New Roman" panose="02020603050405020304" pitchFamily="18" charset="0"/>
            </a:endParaRPr>
          </a:p>
        </p:txBody>
      </p:sp>
      <p:pic>
        <p:nvPicPr>
          <p:cNvPr id="10242" name="Picture 2">
            <a:extLst>
              <a:ext uri="{FF2B5EF4-FFF2-40B4-BE49-F238E27FC236}">
                <a16:creationId xmlns:a16="http://schemas.microsoft.com/office/drawing/2014/main" id="{31EFBF15-E9E0-039A-503E-2CFE91BEFB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0013" y="86621"/>
            <a:ext cx="4022911" cy="321832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8268FFA5-0391-117D-BC18-596FBDEB7A52}"/>
              </a:ext>
            </a:extLst>
          </p:cNvPr>
          <p:cNvSpPr>
            <a:spLocks noChangeArrowheads="1"/>
          </p:cNvSpPr>
          <p:nvPr/>
        </p:nvSpPr>
        <p:spPr bwMode="auto">
          <a:xfrm>
            <a:off x="5607021" y="86621"/>
            <a:ext cx="3675529"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300" b="0" i="1" u="none" strike="noStrike" cap="none" normalizeH="0" baseline="0">
                <a:ln>
                  <a:noFill/>
                </a:ln>
                <a:solidFill>
                  <a:schemeClr val="bg1">
                    <a:lumMod val="75000"/>
                  </a:schemeClr>
                </a:solidFill>
                <a:effectLst/>
              </a:rPr>
              <a:t>Bob's dash, Bryan Birks</a:t>
            </a:r>
            <a:endParaRPr kumimoji="0" lang="en-US" altLang="en-US" sz="1800" b="0" i="0" u="none" strike="noStrike" cap="none" normalizeH="0" baseline="0">
              <a:ln>
                <a:noFill/>
              </a:ln>
              <a:solidFill>
                <a:schemeClr val="bg1">
                  <a:lumMod val="75000"/>
                </a:schemeClr>
              </a:solidFill>
              <a:effectLst/>
            </a:endParaRPr>
          </a:p>
        </p:txBody>
      </p:sp>
      <p:pic>
        <p:nvPicPr>
          <p:cNvPr id="8" name="Picture 7" descr="A glass of wine with a shadow of glasses&#10;&#10;AI-generated content may be incorrect.">
            <a:extLst>
              <a:ext uri="{FF2B5EF4-FFF2-40B4-BE49-F238E27FC236}">
                <a16:creationId xmlns:a16="http://schemas.microsoft.com/office/drawing/2014/main" id="{ECAA0E3A-78D6-55E9-8A9D-519FA2FC12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5193" y="3429000"/>
            <a:ext cx="4902012" cy="3120357"/>
          </a:xfrm>
          <a:prstGeom prst="rect">
            <a:avLst/>
          </a:prstGeom>
        </p:spPr>
      </p:pic>
    </p:spTree>
    <p:extLst>
      <p:ext uri="{BB962C8B-B14F-4D97-AF65-F5344CB8AC3E}">
        <p14:creationId xmlns:p14="http://schemas.microsoft.com/office/powerpoint/2010/main" val="2646347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5946B-C28D-A8E1-884E-5CA5B065FD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CB1CBF-EE57-762F-C2A9-A19899513C28}"/>
              </a:ext>
            </a:extLst>
          </p:cNvPr>
          <p:cNvSpPr>
            <a:spLocks noGrp="1"/>
          </p:cNvSpPr>
          <p:nvPr>
            <p:ph type="title"/>
          </p:nvPr>
        </p:nvSpPr>
        <p:spPr>
          <a:xfrm>
            <a:off x="182105" y="86621"/>
            <a:ext cx="10515600" cy="929385"/>
          </a:xfrm>
        </p:spPr>
        <p:txBody>
          <a:bodyPr>
            <a:normAutofit/>
          </a:bodyPr>
          <a:lstStyle/>
          <a:p>
            <a:r>
              <a:rPr lang="en-GB" sz="4000" i="1">
                <a:solidFill>
                  <a:schemeClr val="bg1">
                    <a:lumMod val="75000"/>
                  </a:schemeClr>
                </a:solidFill>
                <a:latin typeface="Futura" pitchFamily="50" charset="0"/>
              </a:rPr>
              <a:t>POSITION/VIEWPOINT</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FBC99157-00A1-DF7A-FE2F-A5E02CF08CFD}"/>
              </a:ext>
            </a:extLst>
          </p:cNvPr>
          <p:cNvSpPr>
            <a:spLocks noGrp="1"/>
          </p:cNvSpPr>
          <p:nvPr>
            <p:ph idx="1"/>
          </p:nvPr>
        </p:nvSpPr>
        <p:spPr>
          <a:xfrm>
            <a:off x="235203" y="1544867"/>
            <a:ext cx="6562186" cy="3768265"/>
          </a:xfrm>
          <a:custGeom>
            <a:avLst/>
            <a:gdLst>
              <a:gd name="csX0" fmla="*/ 0 w 6562186"/>
              <a:gd name="csY0" fmla="*/ 0 h 3768265"/>
              <a:gd name="csX1" fmla="*/ 721840 w 6562186"/>
              <a:gd name="csY1" fmla="*/ 0 h 3768265"/>
              <a:gd name="csX2" fmla="*/ 1509303 w 6562186"/>
              <a:gd name="csY2" fmla="*/ 0 h 3768265"/>
              <a:gd name="csX3" fmla="*/ 2034278 w 6562186"/>
              <a:gd name="csY3" fmla="*/ 0 h 3768265"/>
              <a:gd name="csX4" fmla="*/ 2756118 w 6562186"/>
              <a:gd name="csY4" fmla="*/ 0 h 3768265"/>
              <a:gd name="csX5" fmla="*/ 3281093 w 6562186"/>
              <a:gd name="csY5" fmla="*/ 0 h 3768265"/>
              <a:gd name="csX6" fmla="*/ 3937312 w 6562186"/>
              <a:gd name="csY6" fmla="*/ 0 h 3768265"/>
              <a:gd name="csX7" fmla="*/ 4659152 w 6562186"/>
              <a:gd name="csY7" fmla="*/ 0 h 3768265"/>
              <a:gd name="csX8" fmla="*/ 5118505 w 6562186"/>
              <a:gd name="csY8" fmla="*/ 0 h 3768265"/>
              <a:gd name="csX9" fmla="*/ 5577858 w 6562186"/>
              <a:gd name="csY9" fmla="*/ 0 h 3768265"/>
              <a:gd name="csX10" fmla="*/ 6562186 w 6562186"/>
              <a:gd name="csY10" fmla="*/ 0 h 3768265"/>
              <a:gd name="csX11" fmla="*/ 6562186 w 6562186"/>
              <a:gd name="csY11" fmla="*/ 628044 h 3768265"/>
              <a:gd name="csX12" fmla="*/ 6562186 w 6562186"/>
              <a:gd name="csY12" fmla="*/ 1293771 h 3768265"/>
              <a:gd name="csX13" fmla="*/ 6562186 w 6562186"/>
              <a:gd name="csY13" fmla="*/ 1884133 h 3768265"/>
              <a:gd name="csX14" fmla="*/ 6562186 w 6562186"/>
              <a:gd name="csY14" fmla="*/ 2549859 h 3768265"/>
              <a:gd name="csX15" fmla="*/ 6562186 w 6562186"/>
              <a:gd name="csY15" fmla="*/ 3102538 h 3768265"/>
              <a:gd name="csX16" fmla="*/ 6562186 w 6562186"/>
              <a:gd name="csY16" fmla="*/ 3768265 h 3768265"/>
              <a:gd name="csX17" fmla="*/ 6102833 w 6562186"/>
              <a:gd name="csY17" fmla="*/ 3768265 h 3768265"/>
              <a:gd name="csX18" fmla="*/ 5315371 w 6562186"/>
              <a:gd name="csY18" fmla="*/ 3768265 h 3768265"/>
              <a:gd name="csX19" fmla="*/ 4593530 w 6562186"/>
              <a:gd name="csY19" fmla="*/ 3768265 h 3768265"/>
              <a:gd name="csX20" fmla="*/ 3871690 w 6562186"/>
              <a:gd name="csY20" fmla="*/ 3768265 h 3768265"/>
              <a:gd name="csX21" fmla="*/ 3149849 w 6562186"/>
              <a:gd name="csY21" fmla="*/ 3768265 h 3768265"/>
              <a:gd name="csX22" fmla="*/ 2624874 w 6562186"/>
              <a:gd name="csY22" fmla="*/ 3768265 h 3768265"/>
              <a:gd name="csX23" fmla="*/ 1837412 w 6562186"/>
              <a:gd name="csY23" fmla="*/ 3768265 h 3768265"/>
              <a:gd name="csX24" fmla="*/ 1181193 w 6562186"/>
              <a:gd name="csY24" fmla="*/ 3768265 h 3768265"/>
              <a:gd name="csX25" fmla="*/ 721840 w 6562186"/>
              <a:gd name="csY25" fmla="*/ 3768265 h 3768265"/>
              <a:gd name="csX26" fmla="*/ 0 w 6562186"/>
              <a:gd name="csY26" fmla="*/ 3768265 h 3768265"/>
              <a:gd name="csX27" fmla="*/ 0 w 6562186"/>
              <a:gd name="csY27" fmla="*/ 3177903 h 3768265"/>
              <a:gd name="csX28" fmla="*/ 0 w 6562186"/>
              <a:gd name="csY28" fmla="*/ 2549859 h 3768265"/>
              <a:gd name="csX29" fmla="*/ 0 w 6562186"/>
              <a:gd name="csY29" fmla="*/ 1846450 h 3768265"/>
              <a:gd name="csX30" fmla="*/ 0 w 6562186"/>
              <a:gd name="csY30" fmla="*/ 1143040 h 3768265"/>
              <a:gd name="csX31" fmla="*/ 0 w 6562186"/>
              <a:gd name="csY31" fmla="*/ 0 h 37682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Lst>
            <a:rect l="l" t="t" r="r" b="b"/>
            <a:pathLst>
              <a:path w="6562186" h="3768265" fill="none" extrusionOk="0">
                <a:moveTo>
                  <a:pt x="0" y="0"/>
                </a:moveTo>
                <a:cubicBezTo>
                  <a:pt x="275600" y="-26479"/>
                  <a:pt x="560971" y="7307"/>
                  <a:pt x="721840" y="0"/>
                </a:cubicBezTo>
                <a:cubicBezTo>
                  <a:pt x="882709" y="-7307"/>
                  <a:pt x="1163033" y="30548"/>
                  <a:pt x="1509303" y="0"/>
                </a:cubicBezTo>
                <a:cubicBezTo>
                  <a:pt x="1855573" y="-30548"/>
                  <a:pt x="1848677" y="-25520"/>
                  <a:pt x="2034278" y="0"/>
                </a:cubicBezTo>
                <a:cubicBezTo>
                  <a:pt x="2219880" y="25520"/>
                  <a:pt x="2432276" y="-7270"/>
                  <a:pt x="2756118" y="0"/>
                </a:cubicBezTo>
                <a:cubicBezTo>
                  <a:pt x="3079960" y="7270"/>
                  <a:pt x="3155510" y="-11967"/>
                  <a:pt x="3281093" y="0"/>
                </a:cubicBezTo>
                <a:cubicBezTo>
                  <a:pt x="3406676" y="11967"/>
                  <a:pt x="3739395" y="-18958"/>
                  <a:pt x="3937312" y="0"/>
                </a:cubicBezTo>
                <a:cubicBezTo>
                  <a:pt x="4135229" y="18958"/>
                  <a:pt x="4414077" y="-209"/>
                  <a:pt x="4659152" y="0"/>
                </a:cubicBezTo>
                <a:cubicBezTo>
                  <a:pt x="4904227" y="209"/>
                  <a:pt x="4913504" y="20097"/>
                  <a:pt x="5118505" y="0"/>
                </a:cubicBezTo>
                <a:cubicBezTo>
                  <a:pt x="5323506" y="-20097"/>
                  <a:pt x="5386811" y="17164"/>
                  <a:pt x="5577858" y="0"/>
                </a:cubicBezTo>
                <a:cubicBezTo>
                  <a:pt x="5768905" y="-17164"/>
                  <a:pt x="6200322" y="27771"/>
                  <a:pt x="6562186" y="0"/>
                </a:cubicBezTo>
                <a:cubicBezTo>
                  <a:pt x="6539066" y="221242"/>
                  <a:pt x="6575279" y="439115"/>
                  <a:pt x="6562186" y="628044"/>
                </a:cubicBezTo>
                <a:cubicBezTo>
                  <a:pt x="6549093" y="816973"/>
                  <a:pt x="6564075" y="1060620"/>
                  <a:pt x="6562186" y="1293771"/>
                </a:cubicBezTo>
                <a:cubicBezTo>
                  <a:pt x="6560297" y="1526922"/>
                  <a:pt x="6534485" y="1723277"/>
                  <a:pt x="6562186" y="1884133"/>
                </a:cubicBezTo>
                <a:cubicBezTo>
                  <a:pt x="6589887" y="2044989"/>
                  <a:pt x="6553231" y="2270810"/>
                  <a:pt x="6562186" y="2549859"/>
                </a:cubicBezTo>
                <a:cubicBezTo>
                  <a:pt x="6571141" y="2828908"/>
                  <a:pt x="6549158" y="2906811"/>
                  <a:pt x="6562186" y="3102538"/>
                </a:cubicBezTo>
                <a:cubicBezTo>
                  <a:pt x="6575214" y="3298265"/>
                  <a:pt x="6592617" y="3621901"/>
                  <a:pt x="6562186" y="3768265"/>
                </a:cubicBezTo>
                <a:cubicBezTo>
                  <a:pt x="6412041" y="3762601"/>
                  <a:pt x="6270962" y="3787887"/>
                  <a:pt x="6102833" y="3768265"/>
                </a:cubicBezTo>
                <a:cubicBezTo>
                  <a:pt x="5934704" y="3748643"/>
                  <a:pt x="5700870" y="3790874"/>
                  <a:pt x="5315371" y="3768265"/>
                </a:cubicBezTo>
                <a:cubicBezTo>
                  <a:pt x="4929872" y="3745656"/>
                  <a:pt x="4927046" y="3774129"/>
                  <a:pt x="4593530" y="3768265"/>
                </a:cubicBezTo>
                <a:cubicBezTo>
                  <a:pt x="4260014" y="3762401"/>
                  <a:pt x="4148703" y="3800698"/>
                  <a:pt x="3871690" y="3768265"/>
                </a:cubicBezTo>
                <a:cubicBezTo>
                  <a:pt x="3594677" y="3735832"/>
                  <a:pt x="3505860" y="3759900"/>
                  <a:pt x="3149849" y="3768265"/>
                </a:cubicBezTo>
                <a:cubicBezTo>
                  <a:pt x="2793838" y="3776630"/>
                  <a:pt x="2747678" y="3785009"/>
                  <a:pt x="2624874" y="3768265"/>
                </a:cubicBezTo>
                <a:cubicBezTo>
                  <a:pt x="2502070" y="3751521"/>
                  <a:pt x="2041061" y="3774301"/>
                  <a:pt x="1837412" y="3768265"/>
                </a:cubicBezTo>
                <a:cubicBezTo>
                  <a:pt x="1633763" y="3762229"/>
                  <a:pt x="1494668" y="3798102"/>
                  <a:pt x="1181193" y="3768265"/>
                </a:cubicBezTo>
                <a:cubicBezTo>
                  <a:pt x="867718" y="3738428"/>
                  <a:pt x="862248" y="3782289"/>
                  <a:pt x="721840" y="3768265"/>
                </a:cubicBezTo>
                <a:cubicBezTo>
                  <a:pt x="581432" y="3754241"/>
                  <a:pt x="148132" y="3778461"/>
                  <a:pt x="0" y="3768265"/>
                </a:cubicBezTo>
                <a:cubicBezTo>
                  <a:pt x="-24563" y="3555103"/>
                  <a:pt x="-12311" y="3355447"/>
                  <a:pt x="0" y="3177903"/>
                </a:cubicBezTo>
                <a:cubicBezTo>
                  <a:pt x="12311" y="3000359"/>
                  <a:pt x="29636" y="2779695"/>
                  <a:pt x="0" y="2549859"/>
                </a:cubicBezTo>
                <a:cubicBezTo>
                  <a:pt x="-29636" y="2320023"/>
                  <a:pt x="-22276" y="2148681"/>
                  <a:pt x="0" y="1846450"/>
                </a:cubicBezTo>
                <a:cubicBezTo>
                  <a:pt x="22276" y="1544219"/>
                  <a:pt x="18861" y="1358995"/>
                  <a:pt x="0" y="1143040"/>
                </a:cubicBezTo>
                <a:cubicBezTo>
                  <a:pt x="-18861" y="927085"/>
                  <a:pt x="53742" y="490484"/>
                  <a:pt x="0" y="0"/>
                </a:cubicBezTo>
                <a:close/>
              </a:path>
              <a:path w="6562186" h="3768265"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97208" y="350056"/>
                  <a:pt x="6531498" y="495221"/>
                  <a:pt x="6562186" y="703409"/>
                </a:cubicBezTo>
                <a:cubicBezTo>
                  <a:pt x="6592874" y="911597"/>
                  <a:pt x="6551291" y="1210635"/>
                  <a:pt x="6562186" y="1369136"/>
                </a:cubicBezTo>
                <a:cubicBezTo>
                  <a:pt x="6573081" y="1527637"/>
                  <a:pt x="6536793" y="1779682"/>
                  <a:pt x="6562186" y="1884132"/>
                </a:cubicBezTo>
                <a:cubicBezTo>
                  <a:pt x="6587579" y="1988582"/>
                  <a:pt x="6532230" y="2357762"/>
                  <a:pt x="6562186" y="2512177"/>
                </a:cubicBezTo>
                <a:cubicBezTo>
                  <a:pt x="6592142" y="2666593"/>
                  <a:pt x="6574123" y="2859827"/>
                  <a:pt x="6562186" y="3140221"/>
                </a:cubicBezTo>
                <a:cubicBezTo>
                  <a:pt x="6550249" y="3420615"/>
                  <a:pt x="6548524" y="3462882"/>
                  <a:pt x="6562186" y="3768265"/>
                </a:cubicBezTo>
                <a:cubicBezTo>
                  <a:pt x="6285273" y="3792180"/>
                  <a:pt x="6049500" y="3760933"/>
                  <a:pt x="5840346" y="3768265"/>
                </a:cubicBezTo>
                <a:cubicBezTo>
                  <a:pt x="5631192" y="3775597"/>
                  <a:pt x="5435517" y="3771434"/>
                  <a:pt x="5184127" y="3768265"/>
                </a:cubicBezTo>
                <a:cubicBezTo>
                  <a:pt x="4932737" y="3765096"/>
                  <a:pt x="4950223" y="3745499"/>
                  <a:pt x="4724774" y="3768265"/>
                </a:cubicBezTo>
                <a:cubicBezTo>
                  <a:pt x="4499325" y="3791031"/>
                  <a:pt x="4434900" y="3770358"/>
                  <a:pt x="4199799" y="3768265"/>
                </a:cubicBezTo>
                <a:cubicBezTo>
                  <a:pt x="3964698" y="3766172"/>
                  <a:pt x="3751816" y="3733828"/>
                  <a:pt x="3412337" y="3768265"/>
                </a:cubicBezTo>
                <a:cubicBezTo>
                  <a:pt x="3072858" y="3802702"/>
                  <a:pt x="2957929" y="3756351"/>
                  <a:pt x="2756118" y="3768265"/>
                </a:cubicBezTo>
                <a:cubicBezTo>
                  <a:pt x="2554307" y="3780179"/>
                  <a:pt x="2371286" y="3779371"/>
                  <a:pt x="2231143" y="3768265"/>
                </a:cubicBezTo>
                <a:cubicBezTo>
                  <a:pt x="2091001" y="3757159"/>
                  <a:pt x="1758357" y="3798947"/>
                  <a:pt x="1574925" y="3768265"/>
                </a:cubicBezTo>
                <a:cubicBezTo>
                  <a:pt x="1391493" y="3737583"/>
                  <a:pt x="1267746" y="3761668"/>
                  <a:pt x="1115572" y="3768265"/>
                </a:cubicBezTo>
                <a:cubicBezTo>
                  <a:pt x="963398" y="3774862"/>
                  <a:pt x="851920" y="3763716"/>
                  <a:pt x="656219" y="3768265"/>
                </a:cubicBezTo>
                <a:cubicBezTo>
                  <a:pt x="460518" y="3772814"/>
                  <a:pt x="143533" y="3755432"/>
                  <a:pt x="0" y="3768265"/>
                </a:cubicBezTo>
                <a:cubicBezTo>
                  <a:pt x="26565" y="3563413"/>
                  <a:pt x="-27139" y="3349665"/>
                  <a:pt x="0" y="3215586"/>
                </a:cubicBezTo>
                <a:cubicBezTo>
                  <a:pt x="27139" y="3081507"/>
                  <a:pt x="-23884" y="2683166"/>
                  <a:pt x="0" y="2512177"/>
                </a:cubicBezTo>
                <a:cubicBezTo>
                  <a:pt x="23884" y="2341188"/>
                  <a:pt x="-8246" y="2097332"/>
                  <a:pt x="0" y="1921815"/>
                </a:cubicBezTo>
                <a:cubicBezTo>
                  <a:pt x="8246" y="1746298"/>
                  <a:pt x="3616" y="1660866"/>
                  <a:pt x="0" y="1406819"/>
                </a:cubicBezTo>
                <a:cubicBezTo>
                  <a:pt x="-3616" y="1152772"/>
                  <a:pt x="28180" y="918249"/>
                  <a:pt x="0" y="741092"/>
                </a:cubicBezTo>
                <a:cubicBezTo>
                  <a:pt x="-28180" y="563935"/>
                  <a:pt x="-24283" y="226517"/>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Eye-level:</a:t>
            </a:r>
            <a:r>
              <a:rPr lang="en-GB" sz="2400" b="1" kern="100">
                <a:solidFill>
                  <a:schemeClr val="bg1"/>
                </a:solidFill>
                <a:latin typeface="Aptos"/>
                <a:ea typeface="Aptos" panose="020B0004020202020204" pitchFamily="34" charset="0"/>
                <a:cs typeface="Times New Roman"/>
              </a:rPr>
              <a:t> T</a:t>
            </a:r>
            <a:r>
              <a:rPr lang="en-GB" sz="2400" kern="100">
                <a:solidFill>
                  <a:schemeClr val="bg1"/>
                </a:solidFill>
                <a:latin typeface="Aptos"/>
                <a:ea typeface="Aptos" panose="020B0004020202020204" pitchFamily="34" charset="0"/>
                <a:cs typeface="Times New Roman"/>
              </a:rPr>
              <a:t>he camera being the same height as the subject’s eyes. Creates a feeling of equality.</a:t>
            </a:r>
            <a:endParaRPr lang="en-GB" sz="2400" kern="100">
              <a:solidFill>
                <a:schemeClr val="bg1"/>
              </a:solidFill>
              <a:effectLst/>
              <a:latin typeface="Aptos"/>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b="1" kern="100">
                <a:solidFill>
                  <a:schemeClr val="bg1"/>
                </a:solidFill>
                <a:latin typeface="Aptos"/>
                <a:ea typeface="Aptos" panose="020B0004020202020204" pitchFamily="34" charset="0"/>
                <a:cs typeface="Times New Roman"/>
              </a:rPr>
              <a:t>Above: </a:t>
            </a:r>
            <a:r>
              <a:rPr lang="en-GB" sz="2400" kern="100">
                <a:solidFill>
                  <a:schemeClr val="bg1"/>
                </a:solidFill>
                <a:latin typeface="Aptos"/>
                <a:ea typeface="Aptos" panose="020B0004020202020204" pitchFamily="34" charset="0"/>
                <a:cs typeface="Times New Roman"/>
              </a:rPr>
              <a:t>The position of the camera is above the subject. This can make the viewer feel larger and more powerful than the subject.</a:t>
            </a:r>
          </a:p>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Below: </a:t>
            </a:r>
            <a:r>
              <a:rPr lang="en-GB" sz="2400" kern="100">
                <a:solidFill>
                  <a:schemeClr val="bg1"/>
                </a:solidFill>
                <a:effectLst/>
                <a:latin typeface="Aptos"/>
                <a:ea typeface="Aptos" panose="020B0004020202020204" pitchFamily="34" charset="0"/>
                <a:cs typeface="Times New Roman"/>
              </a:rPr>
              <a:t>Looking up to a subject makes it appear dominant and towering. This can create a sense of respect or make the viewer feel small.</a:t>
            </a:r>
          </a:p>
        </p:txBody>
      </p:sp>
      <p:pic>
        <p:nvPicPr>
          <p:cNvPr id="11266" name="Picture 2">
            <a:extLst>
              <a:ext uri="{FF2B5EF4-FFF2-40B4-BE49-F238E27FC236}">
                <a16:creationId xmlns:a16="http://schemas.microsoft.com/office/drawing/2014/main" id="{CB717AFE-DAC2-5DA2-13CE-749475BFD6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3202" y="86620"/>
            <a:ext cx="3486797" cy="34867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588D60CE-CCB9-7DCD-27FE-34F01C956C40}"/>
              </a:ext>
            </a:extLst>
          </p:cNvPr>
          <p:cNvSpPr>
            <a:spLocks noChangeArrowheads="1"/>
          </p:cNvSpPr>
          <p:nvPr/>
        </p:nvSpPr>
        <p:spPr bwMode="auto">
          <a:xfrm>
            <a:off x="4248799" y="19510"/>
            <a:ext cx="4482353"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300" b="0" i="1" u="none" strike="noStrike" cap="none" normalizeH="0" baseline="0">
                <a:ln>
                  <a:noFill/>
                </a:ln>
                <a:solidFill>
                  <a:srgbClr val="9B9B9B"/>
                </a:solidFill>
                <a:effectLst/>
              </a:rPr>
              <a:t>Three Girls Near the Supermarket, Ousman Diallo</a:t>
            </a:r>
            <a:endParaRPr kumimoji="0" lang="en-US" altLang="en-US" sz="1800" b="0" i="0" u="none" strike="noStrike" cap="none" normalizeH="0" baseline="0">
              <a:ln>
                <a:noFill/>
              </a:ln>
              <a:solidFill>
                <a:schemeClr val="tx1"/>
              </a:solidFill>
              <a:effectLst/>
            </a:endParaRPr>
          </a:p>
        </p:txBody>
      </p:sp>
      <p:pic>
        <p:nvPicPr>
          <p:cNvPr id="8" name="Picture 7" descr="A couple of women posing for a picture&#10;&#10;AI-generated content may be incorrect.">
            <a:extLst>
              <a:ext uri="{FF2B5EF4-FFF2-40B4-BE49-F238E27FC236}">
                <a16:creationId xmlns:a16="http://schemas.microsoft.com/office/drawing/2014/main" id="{5DB65B63-B1D9-B622-9890-A47AA970FE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3673" y="3692817"/>
            <a:ext cx="4633124" cy="2999479"/>
          </a:xfrm>
          <a:prstGeom prst="rect">
            <a:avLst/>
          </a:prstGeom>
        </p:spPr>
      </p:pic>
    </p:spTree>
    <p:extLst>
      <p:ext uri="{BB962C8B-B14F-4D97-AF65-F5344CB8AC3E}">
        <p14:creationId xmlns:p14="http://schemas.microsoft.com/office/powerpoint/2010/main" val="3051596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64F76-A4BE-EA04-FC22-9400B63515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F79B6B-755A-2541-136D-742BD36CC0E4}"/>
              </a:ext>
            </a:extLst>
          </p:cNvPr>
          <p:cNvSpPr>
            <a:spLocks noGrp="1"/>
          </p:cNvSpPr>
          <p:nvPr>
            <p:ph type="title"/>
          </p:nvPr>
        </p:nvSpPr>
        <p:spPr>
          <a:xfrm>
            <a:off x="182105" y="86621"/>
            <a:ext cx="10515600" cy="929385"/>
          </a:xfrm>
        </p:spPr>
        <p:txBody>
          <a:bodyPr>
            <a:normAutofit/>
          </a:bodyPr>
          <a:lstStyle/>
          <a:p>
            <a:r>
              <a:rPr lang="en-GB" sz="4000" i="1">
                <a:solidFill>
                  <a:schemeClr val="bg1">
                    <a:lumMod val="75000"/>
                  </a:schemeClr>
                </a:solidFill>
                <a:latin typeface="Futura" pitchFamily="50" charset="0"/>
              </a:rPr>
              <a:t>MOVEMENT</a:t>
            </a:r>
            <a:endParaRPr lang="en-GB" sz="4000">
              <a:solidFill>
                <a:schemeClr val="bg1">
                  <a:lumMod val="75000"/>
                </a:schemeClr>
              </a:solidFill>
              <a:latin typeface="Futura" pitchFamily="50" charset="0"/>
            </a:endParaRPr>
          </a:p>
        </p:txBody>
      </p:sp>
      <p:sp>
        <p:nvSpPr>
          <p:cNvPr id="3" name="Content Placeholder 2">
            <a:extLst>
              <a:ext uri="{FF2B5EF4-FFF2-40B4-BE49-F238E27FC236}">
                <a16:creationId xmlns:a16="http://schemas.microsoft.com/office/drawing/2014/main" id="{35E3785C-7A2B-AD25-F5C9-9582DAFECB54}"/>
              </a:ext>
            </a:extLst>
          </p:cNvPr>
          <p:cNvSpPr>
            <a:spLocks noGrp="1"/>
          </p:cNvSpPr>
          <p:nvPr>
            <p:ph idx="1"/>
          </p:nvPr>
        </p:nvSpPr>
        <p:spPr>
          <a:xfrm>
            <a:off x="301752" y="1830810"/>
            <a:ext cx="6562186" cy="2930352"/>
          </a:xfrm>
          <a:custGeom>
            <a:avLst/>
            <a:gdLst>
              <a:gd name="csX0" fmla="*/ 0 w 6562186"/>
              <a:gd name="csY0" fmla="*/ 0 h 2930352"/>
              <a:gd name="csX1" fmla="*/ 459353 w 6562186"/>
              <a:gd name="csY1" fmla="*/ 0 h 2930352"/>
              <a:gd name="csX2" fmla="*/ 1181193 w 6562186"/>
              <a:gd name="csY2" fmla="*/ 0 h 2930352"/>
              <a:gd name="csX3" fmla="*/ 1771790 w 6562186"/>
              <a:gd name="csY3" fmla="*/ 0 h 2930352"/>
              <a:gd name="csX4" fmla="*/ 2428009 w 6562186"/>
              <a:gd name="csY4" fmla="*/ 0 h 2930352"/>
              <a:gd name="csX5" fmla="*/ 3215471 w 6562186"/>
              <a:gd name="csY5" fmla="*/ 0 h 2930352"/>
              <a:gd name="csX6" fmla="*/ 3740446 w 6562186"/>
              <a:gd name="csY6" fmla="*/ 0 h 2930352"/>
              <a:gd name="csX7" fmla="*/ 4462286 w 6562186"/>
              <a:gd name="csY7" fmla="*/ 0 h 2930352"/>
              <a:gd name="csX8" fmla="*/ 4987261 w 6562186"/>
              <a:gd name="csY8" fmla="*/ 0 h 2930352"/>
              <a:gd name="csX9" fmla="*/ 5643480 w 6562186"/>
              <a:gd name="csY9" fmla="*/ 0 h 2930352"/>
              <a:gd name="csX10" fmla="*/ 6562186 w 6562186"/>
              <a:gd name="csY10" fmla="*/ 0 h 2930352"/>
              <a:gd name="csX11" fmla="*/ 6562186 w 6562186"/>
              <a:gd name="csY11" fmla="*/ 498160 h 2930352"/>
              <a:gd name="csX12" fmla="*/ 6562186 w 6562186"/>
              <a:gd name="csY12" fmla="*/ 1142837 h 2930352"/>
              <a:gd name="csX13" fmla="*/ 6562186 w 6562186"/>
              <a:gd name="csY13" fmla="*/ 1728908 h 2930352"/>
              <a:gd name="csX14" fmla="*/ 6562186 w 6562186"/>
              <a:gd name="csY14" fmla="*/ 2373585 h 2930352"/>
              <a:gd name="csX15" fmla="*/ 6562186 w 6562186"/>
              <a:gd name="csY15" fmla="*/ 2930352 h 2930352"/>
              <a:gd name="csX16" fmla="*/ 5971589 w 6562186"/>
              <a:gd name="csY16" fmla="*/ 2930352 h 2930352"/>
              <a:gd name="csX17" fmla="*/ 5380993 w 6562186"/>
              <a:gd name="csY17" fmla="*/ 2930352 h 2930352"/>
              <a:gd name="csX18" fmla="*/ 4659152 w 6562186"/>
              <a:gd name="csY18" fmla="*/ 2930352 h 2930352"/>
              <a:gd name="csX19" fmla="*/ 4002933 w 6562186"/>
              <a:gd name="csY19" fmla="*/ 2930352 h 2930352"/>
              <a:gd name="csX20" fmla="*/ 3215471 w 6562186"/>
              <a:gd name="csY20" fmla="*/ 2930352 h 2930352"/>
              <a:gd name="csX21" fmla="*/ 2428009 w 6562186"/>
              <a:gd name="csY21" fmla="*/ 2930352 h 2930352"/>
              <a:gd name="csX22" fmla="*/ 1706168 w 6562186"/>
              <a:gd name="csY22" fmla="*/ 2930352 h 2930352"/>
              <a:gd name="csX23" fmla="*/ 984328 w 6562186"/>
              <a:gd name="csY23" fmla="*/ 2930352 h 2930352"/>
              <a:gd name="csX24" fmla="*/ 0 w 6562186"/>
              <a:gd name="csY24" fmla="*/ 2930352 h 2930352"/>
              <a:gd name="csX25" fmla="*/ 0 w 6562186"/>
              <a:gd name="csY25" fmla="*/ 2402889 h 2930352"/>
              <a:gd name="csX26" fmla="*/ 0 w 6562186"/>
              <a:gd name="csY26" fmla="*/ 1816818 h 2930352"/>
              <a:gd name="csX27" fmla="*/ 0 w 6562186"/>
              <a:gd name="csY27" fmla="*/ 1230748 h 2930352"/>
              <a:gd name="csX28" fmla="*/ 0 w 6562186"/>
              <a:gd name="csY28" fmla="*/ 732588 h 2930352"/>
              <a:gd name="csX29" fmla="*/ 0 w 6562186"/>
              <a:gd name="csY29" fmla="*/ 0 h 29303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6562186" h="2930352" fill="none" extrusionOk="0">
                <a:moveTo>
                  <a:pt x="0" y="0"/>
                </a:moveTo>
                <a:cubicBezTo>
                  <a:pt x="181729" y="1533"/>
                  <a:pt x="312693" y="8011"/>
                  <a:pt x="459353" y="0"/>
                </a:cubicBezTo>
                <a:cubicBezTo>
                  <a:pt x="606013" y="-8011"/>
                  <a:pt x="900446" y="-29453"/>
                  <a:pt x="1181193" y="0"/>
                </a:cubicBezTo>
                <a:cubicBezTo>
                  <a:pt x="1461940" y="29453"/>
                  <a:pt x="1590084" y="-3464"/>
                  <a:pt x="1771790" y="0"/>
                </a:cubicBezTo>
                <a:cubicBezTo>
                  <a:pt x="1953496" y="3464"/>
                  <a:pt x="2253844" y="7918"/>
                  <a:pt x="2428009" y="0"/>
                </a:cubicBezTo>
                <a:cubicBezTo>
                  <a:pt x="2602174" y="-7918"/>
                  <a:pt x="2872579" y="34577"/>
                  <a:pt x="3215471" y="0"/>
                </a:cubicBezTo>
                <a:cubicBezTo>
                  <a:pt x="3558363" y="-34577"/>
                  <a:pt x="3554845" y="-25520"/>
                  <a:pt x="3740446" y="0"/>
                </a:cubicBezTo>
                <a:cubicBezTo>
                  <a:pt x="3926048" y="25520"/>
                  <a:pt x="4138444" y="-7270"/>
                  <a:pt x="4462286" y="0"/>
                </a:cubicBezTo>
                <a:cubicBezTo>
                  <a:pt x="4786128" y="7270"/>
                  <a:pt x="4861678" y="-11967"/>
                  <a:pt x="4987261" y="0"/>
                </a:cubicBezTo>
                <a:cubicBezTo>
                  <a:pt x="5112844" y="11967"/>
                  <a:pt x="5445563" y="-18958"/>
                  <a:pt x="5643480" y="0"/>
                </a:cubicBezTo>
                <a:cubicBezTo>
                  <a:pt x="5841397" y="18958"/>
                  <a:pt x="6239563" y="35158"/>
                  <a:pt x="6562186" y="0"/>
                </a:cubicBezTo>
                <a:cubicBezTo>
                  <a:pt x="6563017" y="202605"/>
                  <a:pt x="6568083" y="394062"/>
                  <a:pt x="6562186" y="498160"/>
                </a:cubicBezTo>
                <a:cubicBezTo>
                  <a:pt x="6556289" y="602258"/>
                  <a:pt x="6554158" y="833440"/>
                  <a:pt x="6562186" y="1142837"/>
                </a:cubicBezTo>
                <a:cubicBezTo>
                  <a:pt x="6570214" y="1452234"/>
                  <a:pt x="6544754" y="1577712"/>
                  <a:pt x="6562186" y="1728908"/>
                </a:cubicBezTo>
                <a:cubicBezTo>
                  <a:pt x="6579618" y="1880104"/>
                  <a:pt x="6561964" y="2186826"/>
                  <a:pt x="6562186" y="2373585"/>
                </a:cubicBezTo>
                <a:cubicBezTo>
                  <a:pt x="6562408" y="2560344"/>
                  <a:pt x="6567370" y="2799175"/>
                  <a:pt x="6562186" y="2930352"/>
                </a:cubicBezTo>
                <a:cubicBezTo>
                  <a:pt x="6308941" y="2903073"/>
                  <a:pt x="6246745" y="2930742"/>
                  <a:pt x="5971589" y="2930352"/>
                </a:cubicBezTo>
                <a:cubicBezTo>
                  <a:pt x="5696433" y="2929962"/>
                  <a:pt x="5649404" y="2949659"/>
                  <a:pt x="5380993" y="2930352"/>
                </a:cubicBezTo>
                <a:cubicBezTo>
                  <a:pt x="5112582" y="2911045"/>
                  <a:pt x="4895315" y="2897191"/>
                  <a:pt x="4659152" y="2930352"/>
                </a:cubicBezTo>
                <a:cubicBezTo>
                  <a:pt x="4422989" y="2963513"/>
                  <a:pt x="4292629" y="2900606"/>
                  <a:pt x="4002933" y="2930352"/>
                </a:cubicBezTo>
                <a:cubicBezTo>
                  <a:pt x="3713237" y="2960098"/>
                  <a:pt x="3461167" y="2907080"/>
                  <a:pt x="3215471" y="2930352"/>
                </a:cubicBezTo>
                <a:cubicBezTo>
                  <a:pt x="2969775" y="2953624"/>
                  <a:pt x="2813508" y="2952961"/>
                  <a:pt x="2428009" y="2930352"/>
                </a:cubicBezTo>
                <a:cubicBezTo>
                  <a:pt x="2042510" y="2907743"/>
                  <a:pt x="2039684" y="2936216"/>
                  <a:pt x="1706168" y="2930352"/>
                </a:cubicBezTo>
                <a:cubicBezTo>
                  <a:pt x="1372652" y="2924488"/>
                  <a:pt x="1261341" y="2962785"/>
                  <a:pt x="984328" y="2930352"/>
                </a:cubicBezTo>
                <a:cubicBezTo>
                  <a:pt x="707315" y="2897919"/>
                  <a:pt x="466160" y="2881548"/>
                  <a:pt x="0" y="2930352"/>
                </a:cubicBezTo>
                <a:cubicBezTo>
                  <a:pt x="24348" y="2748555"/>
                  <a:pt x="22213" y="2550940"/>
                  <a:pt x="0" y="2402889"/>
                </a:cubicBezTo>
                <a:cubicBezTo>
                  <a:pt x="-22213" y="2254838"/>
                  <a:pt x="-19444" y="2089977"/>
                  <a:pt x="0" y="1816818"/>
                </a:cubicBezTo>
                <a:cubicBezTo>
                  <a:pt x="19444" y="1543659"/>
                  <a:pt x="-9142" y="1509811"/>
                  <a:pt x="0" y="1230748"/>
                </a:cubicBezTo>
                <a:cubicBezTo>
                  <a:pt x="9142" y="951685"/>
                  <a:pt x="-11003" y="839972"/>
                  <a:pt x="0" y="732588"/>
                </a:cubicBezTo>
                <a:cubicBezTo>
                  <a:pt x="11003" y="625204"/>
                  <a:pt x="-27485" y="194140"/>
                  <a:pt x="0" y="0"/>
                </a:cubicBezTo>
                <a:close/>
              </a:path>
              <a:path w="6562186" h="2930352" stroke="0" extrusionOk="0">
                <a:moveTo>
                  <a:pt x="0" y="0"/>
                </a:moveTo>
                <a:cubicBezTo>
                  <a:pt x="164500" y="-15231"/>
                  <a:pt x="455457" y="3224"/>
                  <a:pt x="590597" y="0"/>
                </a:cubicBezTo>
                <a:cubicBezTo>
                  <a:pt x="725737" y="-3224"/>
                  <a:pt x="842950" y="-8738"/>
                  <a:pt x="1049950" y="0"/>
                </a:cubicBezTo>
                <a:cubicBezTo>
                  <a:pt x="1256950" y="8738"/>
                  <a:pt x="1562713" y="14873"/>
                  <a:pt x="1837412" y="0"/>
                </a:cubicBezTo>
                <a:cubicBezTo>
                  <a:pt x="2112111" y="-14873"/>
                  <a:pt x="2302541" y="-29523"/>
                  <a:pt x="2428009" y="0"/>
                </a:cubicBezTo>
                <a:cubicBezTo>
                  <a:pt x="2553477" y="29523"/>
                  <a:pt x="2834731" y="1545"/>
                  <a:pt x="3018606" y="0"/>
                </a:cubicBezTo>
                <a:cubicBezTo>
                  <a:pt x="3202481" y="-1545"/>
                  <a:pt x="3590671" y="-31660"/>
                  <a:pt x="3806068" y="0"/>
                </a:cubicBezTo>
                <a:cubicBezTo>
                  <a:pt x="4021465" y="31660"/>
                  <a:pt x="4201502" y="8223"/>
                  <a:pt x="4331043" y="0"/>
                </a:cubicBezTo>
                <a:cubicBezTo>
                  <a:pt x="4460585" y="-8223"/>
                  <a:pt x="4933862" y="-8095"/>
                  <a:pt x="5118505" y="0"/>
                </a:cubicBezTo>
                <a:cubicBezTo>
                  <a:pt x="5303148" y="8095"/>
                  <a:pt x="5675688" y="-12681"/>
                  <a:pt x="5905967" y="0"/>
                </a:cubicBezTo>
                <a:cubicBezTo>
                  <a:pt x="6136246" y="12681"/>
                  <a:pt x="6395552" y="-21551"/>
                  <a:pt x="6562186" y="0"/>
                </a:cubicBezTo>
                <a:cubicBezTo>
                  <a:pt x="6543926" y="283695"/>
                  <a:pt x="6549284" y="357447"/>
                  <a:pt x="6562186" y="644677"/>
                </a:cubicBezTo>
                <a:cubicBezTo>
                  <a:pt x="6575088" y="931907"/>
                  <a:pt x="6548545" y="1055753"/>
                  <a:pt x="6562186" y="1260051"/>
                </a:cubicBezTo>
                <a:cubicBezTo>
                  <a:pt x="6575827" y="1464349"/>
                  <a:pt x="6563853" y="1592797"/>
                  <a:pt x="6562186" y="1758211"/>
                </a:cubicBezTo>
                <a:cubicBezTo>
                  <a:pt x="6560519" y="1923625"/>
                  <a:pt x="6586414" y="2226294"/>
                  <a:pt x="6562186" y="2344282"/>
                </a:cubicBezTo>
                <a:cubicBezTo>
                  <a:pt x="6537958" y="2462270"/>
                  <a:pt x="6575363" y="2736304"/>
                  <a:pt x="6562186" y="2930352"/>
                </a:cubicBezTo>
                <a:cubicBezTo>
                  <a:pt x="6246772" y="2920236"/>
                  <a:pt x="6068344" y="2961856"/>
                  <a:pt x="5905967" y="2930352"/>
                </a:cubicBezTo>
                <a:cubicBezTo>
                  <a:pt x="5743590" y="2898848"/>
                  <a:pt x="5399662" y="2965989"/>
                  <a:pt x="5118505" y="2930352"/>
                </a:cubicBezTo>
                <a:cubicBezTo>
                  <a:pt x="4837348" y="2894715"/>
                  <a:pt x="4713676" y="2933521"/>
                  <a:pt x="4462286" y="2930352"/>
                </a:cubicBezTo>
                <a:cubicBezTo>
                  <a:pt x="4210896" y="2927183"/>
                  <a:pt x="4228382" y="2907586"/>
                  <a:pt x="4002933" y="2930352"/>
                </a:cubicBezTo>
                <a:cubicBezTo>
                  <a:pt x="3777484" y="2953118"/>
                  <a:pt x="3711435" y="2924434"/>
                  <a:pt x="3477959" y="2930352"/>
                </a:cubicBezTo>
                <a:cubicBezTo>
                  <a:pt x="3244483" y="2936270"/>
                  <a:pt x="3033730" y="2896047"/>
                  <a:pt x="2690496" y="2930352"/>
                </a:cubicBezTo>
                <a:cubicBezTo>
                  <a:pt x="2347262" y="2964657"/>
                  <a:pt x="2235729" y="2917807"/>
                  <a:pt x="2034278" y="2930352"/>
                </a:cubicBezTo>
                <a:cubicBezTo>
                  <a:pt x="1832827" y="2942897"/>
                  <a:pt x="1649446" y="2941458"/>
                  <a:pt x="1509303" y="2930352"/>
                </a:cubicBezTo>
                <a:cubicBezTo>
                  <a:pt x="1369161" y="2919246"/>
                  <a:pt x="1037709" y="2962658"/>
                  <a:pt x="853084" y="2930352"/>
                </a:cubicBezTo>
                <a:cubicBezTo>
                  <a:pt x="668459" y="2898046"/>
                  <a:pt x="418555" y="2942855"/>
                  <a:pt x="0" y="2930352"/>
                </a:cubicBezTo>
                <a:cubicBezTo>
                  <a:pt x="6198" y="2731326"/>
                  <a:pt x="-109" y="2560330"/>
                  <a:pt x="0" y="2432192"/>
                </a:cubicBezTo>
                <a:cubicBezTo>
                  <a:pt x="109" y="2304054"/>
                  <a:pt x="17541" y="1971077"/>
                  <a:pt x="0" y="1816818"/>
                </a:cubicBezTo>
                <a:cubicBezTo>
                  <a:pt x="-17541" y="1662559"/>
                  <a:pt x="24400" y="1443086"/>
                  <a:pt x="0" y="1289355"/>
                </a:cubicBezTo>
                <a:cubicBezTo>
                  <a:pt x="-24400" y="1135624"/>
                  <a:pt x="-25024" y="958823"/>
                  <a:pt x="0" y="644677"/>
                </a:cubicBezTo>
                <a:cubicBezTo>
                  <a:pt x="25024" y="330531"/>
                  <a:pt x="24999" y="226444"/>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92500"/>
          </a:bodyPr>
          <a:lstStyle/>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Frozen:</a:t>
            </a:r>
            <a:r>
              <a:rPr lang="en-GB" sz="2400" kern="100">
                <a:solidFill>
                  <a:schemeClr val="bg1"/>
                </a:solidFill>
                <a:effectLst/>
                <a:latin typeface="Aptos"/>
                <a:ea typeface="Aptos" panose="020B0004020202020204" pitchFamily="34" charset="0"/>
                <a:cs typeface="Times New Roman"/>
              </a:rPr>
              <a:t> (High Shutter speed) – </a:t>
            </a:r>
            <a:r>
              <a:rPr lang="en-GB" sz="2400" kern="100">
                <a:solidFill>
                  <a:schemeClr val="bg1"/>
                </a:solidFill>
                <a:latin typeface="Aptos"/>
                <a:ea typeface="Aptos" panose="020B0004020202020204" pitchFamily="34" charset="0"/>
                <a:cs typeface="Times New Roman"/>
              </a:rPr>
              <a:t>Captures a decisive</a:t>
            </a:r>
            <a:r>
              <a:rPr lang="en-GB" sz="2400" kern="100">
                <a:solidFill>
                  <a:schemeClr val="bg1"/>
                </a:solidFill>
                <a:effectLst/>
                <a:latin typeface="Aptos"/>
                <a:ea typeface="Aptos" panose="020B0004020202020204" pitchFamily="34" charset="0"/>
                <a:cs typeface="Times New Roman"/>
              </a:rPr>
              <a:t> moment. </a:t>
            </a:r>
            <a:endParaRPr lang="en-GB" sz="2400" kern="100">
              <a:solidFill>
                <a:schemeClr val="bg1"/>
              </a:solidFill>
              <a:latin typeface="Aptos"/>
              <a:ea typeface="Aptos" panose="020B0004020202020204" pitchFamily="34" charset="0"/>
              <a:cs typeface="Times New Roman"/>
            </a:endParaRPr>
          </a:p>
          <a:p>
            <a:pPr marL="0" indent="0">
              <a:lnSpc>
                <a:spcPct val="107000"/>
              </a:lnSpc>
              <a:spcAft>
                <a:spcPts val="800"/>
              </a:spcAft>
              <a:buNone/>
            </a:pPr>
            <a:r>
              <a:rPr lang="en-GB" sz="2400" b="1" kern="100">
                <a:solidFill>
                  <a:schemeClr val="bg1"/>
                </a:solidFill>
                <a:effectLst/>
                <a:latin typeface="Aptos"/>
                <a:ea typeface="Aptos" panose="020B0004020202020204" pitchFamily="34" charset="0"/>
                <a:cs typeface="Times New Roman"/>
              </a:rPr>
              <a:t>Blur: (</a:t>
            </a:r>
            <a:r>
              <a:rPr lang="en-GB" sz="2400" kern="100">
                <a:solidFill>
                  <a:schemeClr val="bg1"/>
                </a:solidFill>
                <a:effectLst/>
                <a:latin typeface="Aptos"/>
                <a:ea typeface="Aptos" panose="020B0004020202020204" pitchFamily="34" charset="0"/>
                <a:cs typeface="Times New Roman"/>
              </a:rPr>
              <a:t>Lower shutter speed) </a:t>
            </a:r>
            <a:r>
              <a:rPr lang="en-GB" sz="2400" kern="100">
                <a:solidFill>
                  <a:schemeClr val="bg1"/>
                </a:solidFill>
                <a:latin typeface="Aptos"/>
                <a:ea typeface="Aptos" panose="020B0004020202020204" pitchFamily="34" charset="0"/>
                <a:cs typeface="Times New Roman"/>
              </a:rPr>
              <a:t>- Captures movement.</a:t>
            </a:r>
            <a:endParaRPr lang="en-GB" sz="2400" kern="100">
              <a:solidFill>
                <a:schemeClr val="bg1"/>
              </a:solidFill>
              <a:effectLst/>
              <a:latin typeface="Aptos"/>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b="1" kern="100">
                <a:solidFill>
                  <a:schemeClr val="bg1"/>
                </a:solidFill>
                <a:latin typeface="Aptos"/>
                <a:ea typeface="Aptos" panose="020B0004020202020204" pitchFamily="34" charset="0"/>
                <a:cs typeface="Times New Roman"/>
              </a:rPr>
              <a:t>Long Exposure: </a:t>
            </a:r>
            <a:r>
              <a:rPr lang="en-GB" sz="2400" kern="100">
                <a:solidFill>
                  <a:schemeClr val="bg1"/>
                </a:solidFill>
                <a:latin typeface="Aptos"/>
                <a:ea typeface="Aptos" panose="020B0004020202020204" pitchFamily="34" charset="0"/>
                <a:cs typeface="Times New Roman"/>
              </a:rPr>
              <a:t>Creates images of smooth water or ghostly moving objects. Useful to show the passing of time.</a:t>
            </a:r>
            <a:endParaRPr lang="en-GB" sz="2400" kern="100">
              <a:solidFill>
                <a:schemeClr val="bg1"/>
              </a:solidFill>
              <a:effectLst/>
              <a:latin typeface="Aptos"/>
              <a:ea typeface="Aptos" panose="020B0004020202020204" pitchFamily="34" charset="0"/>
              <a:cs typeface="Times New Roman"/>
            </a:endParaRPr>
          </a:p>
        </p:txBody>
      </p:sp>
      <p:pic>
        <p:nvPicPr>
          <p:cNvPr id="12290" name="Picture 2">
            <a:extLst>
              <a:ext uri="{FF2B5EF4-FFF2-40B4-BE49-F238E27FC236}">
                <a16:creationId xmlns:a16="http://schemas.microsoft.com/office/drawing/2014/main" id="{00C4D8DA-6B56-70BE-C97B-C44DAF2378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84" y="251034"/>
            <a:ext cx="4135712" cy="31017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DEE6E32-D07D-732A-7214-BE047101F24E}"/>
              </a:ext>
            </a:extLst>
          </p:cNvPr>
          <p:cNvSpPr txBox="1"/>
          <p:nvPr/>
        </p:nvSpPr>
        <p:spPr>
          <a:xfrm>
            <a:off x="5246272" y="258925"/>
            <a:ext cx="3235331" cy="292388"/>
          </a:xfrm>
          <a:prstGeom prst="rect">
            <a:avLst/>
          </a:prstGeom>
          <a:noFill/>
        </p:spPr>
        <p:txBody>
          <a:bodyPr wrap="square">
            <a:spAutoFit/>
          </a:bodyPr>
          <a:lstStyle/>
          <a:p>
            <a:r>
              <a:rPr lang="en-GB" sz="1300" i="1">
                <a:solidFill>
                  <a:schemeClr val="bg1">
                    <a:lumMod val="75000"/>
                  </a:schemeClr>
                </a:solidFill>
              </a:rPr>
              <a:t> Passing Me By, David Coyle</a:t>
            </a:r>
          </a:p>
        </p:txBody>
      </p:sp>
      <p:pic>
        <p:nvPicPr>
          <p:cNvPr id="9" name="Picture 8" descr="A view of a marina from a window&#10;&#10;AI-generated content may be incorrect.">
            <a:extLst>
              <a:ext uri="{FF2B5EF4-FFF2-40B4-BE49-F238E27FC236}">
                <a16:creationId xmlns:a16="http://schemas.microsoft.com/office/drawing/2014/main" id="{6138D6FA-D405-CF0D-2AD4-4AE2E28177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5833" y="3562015"/>
            <a:ext cx="4554415" cy="3044951"/>
          </a:xfrm>
          <a:prstGeom prst="rect">
            <a:avLst/>
          </a:prstGeom>
        </p:spPr>
      </p:pic>
    </p:spTree>
    <p:extLst>
      <p:ext uri="{BB962C8B-B14F-4D97-AF65-F5344CB8AC3E}">
        <p14:creationId xmlns:p14="http://schemas.microsoft.com/office/powerpoint/2010/main" val="3877332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1266701"/>
            <a:ext cx="10162309" cy="1647702"/>
          </a:xfrm>
          <a:solidFill>
            <a:srgbClr val="FFA1CB"/>
          </a:solidFill>
        </p:spPr>
        <p:txBody>
          <a:bodyPr lIns="72000" tIns="144000" rIns="72000" bIns="72000" anchor="ctr">
            <a:normAutofit fontScale="90000"/>
          </a:bodyPr>
          <a:lstStyle/>
          <a:p>
            <a:r>
              <a:rPr lang="en-GB">
                <a:solidFill>
                  <a:schemeClr val="tx1">
                    <a:lumMod val="65000"/>
                    <a:lumOff val="35000"/>
                  </a:schemeClr>
                </a:solidFill>
                <a:latin typeface="Futura" pitchFamily="50" charset="0"/>
              </a:rPr>
              <a:t>IMAGE ANALYSIS 3 - CONTEXT</a:t>
            </a:r>
          </a:p>
        </p:txBody>
      </p:sp>
    </p:spTree>
    <p:extLst>
      <p:ext uri="{BB962C8B-B14F-4D97-AF65-F5344CB8AC3E}">
        <p14:creationId xmlns:p14="http://schemas.microsoft.com/office/powerpoint/2010/main" val="71560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244928" y="0"/>
            <a:ext cx="4604658" cy="1325563"/>
          </a:xfrm>
        </p:spPr>
        <p:txBody>
          <a:bodyPr>
            <a:normAutofit/>
          </a:bodyPr>
          <a:lstStyle/>
          <a:p>
            <a:r>
              <a:rPr lang="en-GB" sz="4000">
                <a:solidFill>
                  <a:schemeClr val="bg1">
                    <a:lumMod val="75000"/>
                  </a:schemeClr>
                </a:solidFill>
                <a:latin typeface="Futura" pitchFamily="50" charset="0"/>
              </a:rPr>
              <a:t>Context - definition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custGeom>
            <a:avLst/>
            <a:gdLst>
              <a:gd name="csX0" fmla="*/ 0 w 5501640"/>
              <a:gd name="csY0" fmla="*/ 0 h 5457945"/>
              <a:gd name="csX1" fmla="*/ 577672 w 5501640"/>
              <a:gd name="csY1" fmla="*/ 0 h 5457945"/>
              <a:gd name="csX2" fmla="*/ 1265377 w 5501640"/>
              <a:gd name="csY2" fmla="*/ 0 h 5457945"/>
              <a:gd name="csX3" fmla="*/ 2063115 w 5501640"/>
              <a:gd name="csY3" fmla="*/ 0 h 5457945"/>
              <a:gd name="csX4" fmla="*/ 2640787 w 5501640"/>
              <a:gd name="csY4" fmla="*/ 0 h 5457945"/>
              <a:gd name="csX5" fmla="*/ 3383509 w 5501640"/>
              <a:gd name="csY5" fmla="*/ 0 h 5457945"/>
              <a:gd name="csX6" fmla="*/ 3961181 w 5501640"/>
              <a:gd name="csY6" fmla="*/ 0 h 5457945"/>
              <a:gd name="csX7" fmla="*/ 4648886 w 5501640"/>
              <a:gd name="csY7" fmla="*/ 0 h 5457945"/>
              <a:gd name="csX8" fmla="*/ 5501640 w 5501640"/>
              <a:gd name="csY8" fmla="*/ 0 h 5457945"/>
              <a:gd name="csX9" fmla="*/ 5501640 w 5501640"/>
              <a:gd name="csY9" fmla="*/ 518505 h 5457945"/>
              <a:gd name="csX10" fmla="*/ 5501640 w 5501640"/>
              <a:gd name="csY10" fmla="*/ 1309907 h 5457945"/>
              <a:gd name="csX11" fmla="*/ 5501640 w 5501640"/>
              <a:gd name="csY11" fmla="*/ 1992150 h 5457945"/>
              <a:gd name="csX12" fmla="*/ 5501640 w 5501640"/>
              <a:gd name="csY12" fmla="*/ 2783552 h 5457945"/>
              <a:gd name="csX13" fmla="*/ 5501640 w 5501640"/>
              <a:gd name="csY13" fmla="*/ 3520375 h 5457945"/>
              <a:gd name="csX14" fmla="*/ 5501640 w 5501640"/>
              <a:gd name="csY14" fmla="*/ 4148038 h 5457945"/>
              <a:gd name="csX15" fmla="*/ 5501640 w 5501640"/>
              <a:gd name="csY15" fmla="*/ 5457945 h 5457945"/>
              <a:gd name="csX16" fmla="*/ 4923968 w 5501640"/>
              <a:gd name="csY16" fmla="*/ 5457945 h 5457945"/>
              <a:gd name="csX17" fmla="*/ 4236263 w 5501640"/>
              <a:gd name="csY17" fmla="*/ 5457945 h 5457945"/>
              <a:gd name="csX18" fmla="*/ 3438525 w 5501640"/>
              <a:gd name="csY18" fmla="*/ 5457945 h 5457945"/>
              <a:gd name="csX19" fmla="*/ 2640787 w 5501640"/>
              <a:gd name="csY19" fmla="*/ 5457945 h 5457945"/>
              <a:gd name="csX20" fmla="*/ 1898066 w 5501640"/>
              <a:gd name="csY20" fmla="*/ 5457945 h 5457945"/>
              <a:gd name="csX21" fmla="*/ 1155344 w 5501640"/>
              <a:gd name="csY21" fmla="*/ 5457945 h 5457945"/>
              <a:gd name="csX22" fmla="*/ 0 w 5501640"/>
              <a:gd name="csY22" fmla="*/ 5457945 h 5457945"/>
              <a:gd name="csX23" fmla="*/ 0 w 5501640"/>
              <a:gd name="csY23" fmla="*/ 4884861 h 5457945"/>
              <a:gd name="csX24" fmla="*/ 0 w 5501640"/>
              <a:gd name="csY24" fmla="*/ 4202618 h 5457945"/>
              <a:gd name="csX25" fmla="*/ 0 w 5501640"/>
              <a:gd name="csY25" fmla="*/ 3520375 h 5457945"/>
              <a:gd name="csX26" fmla="*/ 0 w 5501640"/>
              <a:gd name="csY26" fmla="*/ 3001870 h 5457945"/>
              <a:gd name="csX27" fmla="*/ 0 w 5501640"/>
              <a:gd name="csY27" fmla="*/ 2265047 h 5457945"/>
              <a:gd name="csX28" fmla="*/ 0 w 5501640"/>
              <a:gd name="csY28" fmla="*/ 1746542 h 5457945"/>
              <a:gd name="csX29" fmla="*/ 0 w 5501640"/>
              <a:gd name="csY29" fmla="*/ 1064299 h 5457945"/>
              <a:gd name="csX30" fmla="*/ 0 w 5501640"/>
              <a:gd name="csY30" fmla="*/ 0 h 54579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457945"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495253" y="127230"/>
                  <a:pt x="5523413" y="289083"/>
                  <a:pt x="5501640" y="518505"/>
                </a:cubicBezTo>
                <a:cubicBezTo>
                  <a:pt x="5479867" y="747927"/>
                  <a:pt x="5470130" y="934418"/>
                  <a:pt x="5501640" y="1309907"/>
                </a:cubicBezTo>
                <a:cubicBezTo>
                  <a:pt x="5533150" y="1685396"/>
                  <a:pt x="5535737" y="1755668"/>
                  <a:pt x="5501640" y="1992150"/>
                </a:cubicBezTo>
                <a:cubicBezTo>
                  <a:pt x="5467543" y="2228632"/>
                  <a:pt x="5512944" y="2608634"/>
                  <a:pt x="5501640" y="2783552"/>
                </a:cubicBezTo>
                <a:cubicBezTo>
                  <a:pt x="5490336" y="2958470"/>
                  <a:pt x="5499881" y="3354085"/>
                  <a:pt x="5501640" y="3520375"/>
                </a:cubicBezTo>
                <a:cubicBezTo>
                  <a:pt x="5503399" y="3686665"/>
                  <a:pt x="5482101" y="4005263"/>
                  <a:pt x="5501640" y="4148038"/>
                </a:cubicBezTo>
                <a:cubicBezTo>
                  <a:pt x="5521179" y="4290813"/>
                  <a:pt x="5447546" y="4833401"/>
                  <a:pt x="5501640" y="5457945"/>
                </a:cubicBezTo>
                <a:cubicBezTo>
                  <a:pt x="5278622" y="5482849"/>
                  <a:pt x="5175143" y="5455359"/>
                  <a:pt x="4923968" y="5457945"/>
                </a:cubicBezTo>
                <a:cubicBezTo>
                  <a:pt x="4672793" y="5460531"/>
                  <a:pt x="4391334" y="5436937"/>
                  <a:pt x="4236263" y="5457945"/>
                </a:cubicBezTo>
                <a:cubicBezTo>
                  <a:pt x="4081193" y="5478953"/>
                  <a:pt x="3603231" y="5445291"/>
                  <a:pt x="3438525" y="5457945"/>
                </a:cubicBezTo>
                <a:cubicBezTo>
                  <a:pt x="3273819" y="5470599"/>
                  <a:pt x="2911685" y="5437423"/>
                  <a:pt x="2640787" y="5457945"/>
                </a:cubicBezTo>
                <a:cubicBezTo>
                  <a:pt x="2369889" y="5478467"/>
                  <a:pt x="2086077" y="5491758"/>
                  <a:pt x="1898066" y="5457945"/>
                </a:cubicBezTo>
                <a:cubicBezTo>
                  <a:pt x="1710055" y="5424132"/>
                  <a:pt x="1442598" y="5447455"/>
                  <a:pt x="1155344" y="5457945"/>
                </a:cubicBezTo>
                <a:cubicBezTo>
                  <a:pt x="868090" y="5468435"/>
                  <a:pt x="440071" y="5404233"/>
                  <a:pt x="0" y="5457945"/>
                </a:cubicBezTo>
                <a:cubicBezTo>
                  <a:pt x="14330" y="5180922"/>
                  <a:pt x="12450" y="5146907"/>
                  <a:pt x="0" y="4884861"/>
                </a:cubicBezTo>
                <a:cubicBezTo>
                  <a:pt x="-12450" y="4622815"/>
                  <a:pt x="12" y="4343709"/>
                  <a:pt x="0" y="4202618"/>
                </a:cubicBezTo>
                <a:cubicBezTo>
                  <a:pt x="-12" y="4061527"/>
                  <a:pt x="-28910" y="3803531"/>
                  <a:pt x="0" y="3520375"/>
                </a:cubicBezTo>
                <a:cubicBezTo>
                  <a:pt x="28910" y="3237219"/>
                  <a:pt x="3664" y="3237698"/>
                  <a:pt x="0" y="3001870"/>
                </a:cubicBezTo>
                <a:cubicBezTo>
                  <a:pt x="-3664" y="2766042"/>
                  <a:pt x="-21872" y="2549684"/>
                  <a:pt x="0" y="2265047"/>
                </a:cubicBezTo>
                <a:cubicBezTo>
                  <a:pt x="21872" y="1980410"/>
                  <a:pt x="-1242" y="1975109"/>
                  <a:pt x="0" y="1746542"/>
                </a:cubicBezTo>
                <a:cubicBezTo>
                  <a:pt x="1242" y="1517976"/>
                  <a:pt x="-16250" y="1219041"/>
                  <a:pt x="0" y="1064299"/>
                </a:cubicBezTo>
                <a:cubicBezTo>
                  <a:pt x="16250" y="909557"/>
                  <a:pt x="-31284" y="494658"/>
                  <a:pt x="0" y="0"/>
                </a:cubicBezTo>
                <a:close/>
              </a:path>
              <a:path w="5501640" h="5457945"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18498" y="388161"/>
                  <a:pt x="5480465" y="475078"/>
                  <a:pt x="5501640" y="791402"/>
                </a:cubicBezTo>
                <a:cubicBezTo>
                  <a:pt x="5522815" y="1107726"/>
                  <a:pt x="5495746" y="1145049"/>
                  <a:pt x="5501640" y="1364486"/>
                </a:cubicBezTo>
                <a:cubicBezTo>
                  <a:pt x="5507534" y="1583923"/>
                  <a:pt x="5535417" y="1852873"/>
                  <a:pt x="5501640" y="2046729"/>
                </a:cubicBezTo>
                <a:cubicBezTo>
                  <a:pt x="5467863" y="2240585"/>
                  <a:pt x="5502609" y="2507290"/>
                  <a:pt x="5501640" y="2783552"/>
                </a:cubicBezTo>
                <a:cubicBezTo>
                  <a:pt x="5500671" y="3059814"/>
                  <a:pt x="5494802" y="3125393"/>
                  <a:pt x="5501640" y="3302057"/>
                </a:cubicBezTo>
                <a:cubicBezTo>
                  <a:pt x="5508478" y="3478722"/>
                  <a:pt x="5489366" y="3667216"/>
                  <a:pt x="5501640" y="3984300"/>
                </a:cubicBezTo>
                <a:cubicBezTo>
                  <a:pt x="5513914" y="4301384"/>
                  <a:pt x="5498597" y="4473058"/>
                  <a:pt x="5501640" y="4666543"/>
                </a:cubicBezTo>
                <a:cubicBezTo>
                  <a:pt x="5504683" y="4860028"/>
                  <a:pt x="5506585" y="5067841"/>
                  <a:pt x="5501640" y="5457945"/>
                </a:cubicBezTo>
                <a:cubicBezTo>
                  <a:pt x="5144697" y="5470346"/>
                  <a:pt x="4952730" y="5465733"/>
                  <a:pt x="4758919" y="5457945"/>
                </a:cubicBezTo>
                <a:cubicBezTo>
                  <a:pt x="4565108" y="5450157"/>
                  <a:pt x="4384335" y="5439677"/>
                  <a:pt x="4071214" y="5457945"/>
                </a:cubicBezTo>
                <a:cubicBezTo>
                  <a:pt x="3758094" y="5476213"/>
                  <a:pt x="3734394" y="5478004"/>
                  <a:pt x="3548558" y="5457945"/>
                </a:cubicBezTo>
                <a:cubicBezTo>
                  <a:pt x="3362722" y="5437886"/>
                  <a:pt x="3227128" y="5450373"/>
                  <a:pt x="2970886" y="5457945"/>
                </a:cubicBezTo>
                <a:cubicBezTo>
                  <a:pt x="2714644" y="5465517"/>
                  <a:pt x="2571183" y="5423272"/>
                  <a:pt x="2173148" y="5457945"/>
                </a:cubicBezTo>
                <a:cubicBezTo>
                  <a:pt x="1775113" y="5492618"/>
                  <a:pt x="1652986" y="5462637"/>
                  <a:pt x="1485443" y="5457945"/>
                </a:cubicBezTo>
                <a:cubicBezTo>
                  <a:pt x="1317900" y="5453253"/>
                  <a:pt x="1069443" y="5482765"/>
                  <a:pt x="907771" y="5457945"/>
                </a:cubicBezTo>
                <a:cubicBezTo>
                  <a:pt x="746099" y="5433125"/>
                  <a:pt x="297367" y="5430082"/>
                  <a:pt x="0" y="5457945"/>
                </a:cubicBezTo>
                <a:cubicBezTo>
                  <a:pt x="1889" y="5314840"/>
                  <a:pt x="7928" y="5102516"/>
                  <a:pt x="0" y="4939440"/>
                </a:cubicBezTo>
                <a:cubicBezTo>
                  <a:pt x="-7928" y="4776364"/>
                  <a:pt x="15403" y="4584471"/>
                  <a:pt x="0" y="4420935"/>
                </a:cubicBezTo>
                <a:cubicBezTo>
                  <a:pt x="-15403" y="4257399"/>
                  <a:pt x="4217" y="4004095"/>
                  <a:pt x="0" y="3684113"/>
                </a:cubicBezTo>
                <a:cubicBezTo>
                  <a:pt x="-4217" y="3364131"/>
                  <a:pt x="15057" y="3281998"/>
                  <a:pt x="0" y="3111029"/>
                </a:cubicBezTo>
                <a:cubicBezTo>
                  <a:pt x="-15057" y="2940060"/>
                  <a:pt x="25525" y="2616908"/>
                  <a:pt x="0" y="2319627"/>
                </a:cubicBezTo>
                <a:cubicBezTo>
                  <a:pt x="-25525" y="2022346"/>
                  <a:pt x="-14882" y="1954351"/>
                  <a:pt x="0" y="1691963"/>
                </a:cubicBezTo>
                <a:cubicBezTo>
                  <a:pt x="14882" y="1429575"/>
                  <a:pt x="17723" y="1427534"/>
                  <a:pt x="0" y="1173458"/>
                </a:cubicBezTo>
                <a:cubicBezTo>
                  <a:pt x="-17723" y="919383"/>
                  <a:pt x="-51573" y="475002"/>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lnSpcReduction="10000"/>
          </a:bodyPr>
          <a:lstStyle/>
          <a:p>
            <a:pPr marL="0" indent="0" algn="just">
              <a:buNone/>
            </a:pPr>
            <a:r>
              <a:rPr lang="en-GB" sz="1300">
                <a:solidFill>
                  <a:schemeClr val="bg1"/>
                </a:solidFill>
              </a:rPr>
              <a:t>Context often supplies the viewer with a better understanding of the significance of a photograph. Without it, we often come to our own conclusions on the image, not understanding the true emotional, political or cultural value. </a:t>
            </a:r>
            <a:endParaRPr lang="en-US">
              <a:solidFill>
                <a:schemeClr val="bg1"/>
              </a:solidFill>
            </a:endParaRPr>
          </a:p>
          <a:p>
            <a:pPr marL="0" indent="0" algn="just">
              <a:buNone/>
            </a:pPr>
            <a:r>
              <a:rPr lang="en-GB" sz="1300">
                <a:solidFill>
                  <a:schemeClr val="bg1"/>
                </a:solidFill>
              </a:rPr>
              <a:t>The Death of the Author theory discusses ideas around the interpretation of an artwork being with the viewer of the artwork, rather than the person who created the artwork.  The theory means that the viewer can impose their own feelings, experiences and opinions around artworks which might not be in tune with the artist's original intentions. </a:t>
            </a:r>
          </a:p>
          <a:p>
            <a:pPr marL="0" indent="0" algn="just">
              <a:buNone/>
            </a:pPr>
            <a:r>
              <a:rPr lang="en-GB" sz="1300">
                <a:solidFill>
                  <a:schemeClr val="bg1"/>
                </a:solidFill>
              </a:rPr>
              <a:t>The photograph ‘Saigon Execution’ by Eddie Adams is a great example of context being an important element to understanding the entirety of a photo. At first glance, the viewer understands the distressing and fearful feeling in the photograph; a gun being pointed towards a man’s head; his arms behind his back, most likely restrained; his face in anguish, as though anticipating the bullet. A soldier stands at the edge of the left side of the frame – it must be a military execution. The man holding the gun, at the left side of the photo, stands with his back to the camera. Almost expressionless, he extends his right arm with the gun in hand, towards the man’s head, who is standing to his right. As the viewers, we watch apprehensively in utter terror for the execution, as if we're there. We are bystanders, made witness to the moments leading up to a deeply upsetting scene, unable to look away – yet spared from the actual act. </a:t>
            </a:r>
            <a:endParaRPr lang="en-US">
              <a:solidFill>
                <a:schemeClr val="bg1"/>
              </a:solidFill>
            </a:endParaRPr>
          </a:p>
          <a:p>
            <a:pPr marL="0" indent="0" algn="just">
              <a:buNone/>
            </a:pPr>
            <a:r>
              <a:rPr lang="en-GB" sz="1300">
                <a:solidFill>
                  <a:schemeClr val="bg1"/>
                </a:solidFill>
              </a:rPr>
              <a:t>The two figures stand against an overexposed background, with strong contrast against it. The black and white film used suggests it is an old photograph, with the soldier’s uniform suggesting it is at a time of war. By reading about the context of the photograph, we come to understand the full story. The photo was taken by photojournalist Eddie Adams in Saigon, during the Tet Offensive of the Vietnam War. To the left of the image is police chief Nguyễn Ngoc Loan, holding a gun up to Viet Cong captain Nguyễn Văn Lém. </a:t>
            </a:r>
          </a:p>
        </p:txBody>
      </p:sp>
      <p:pic>
        <p:nvPicPr>
          <p:cNvPr id="4" name="Picture 2" descr="Eddie Adams (1933-2004)/ AP - 'Execution of a Viet Cong - Catawiki">
            <a:extLst>
              <a:ext uri="{FF2B5EF4-FFF2-40B4-BE49-F238E27FC236}">
                <a16:creationId xmlns:a16="http://schemas.microsoft.com/office/drawing/2014/main" id="{32D913F5-7657-63A9-567A-276E481F85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6720" y="1553733"/>
            <a:ext cx="4764743" cy="37505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DD9184B-3C87-95C4-003B-3FE8949930F9}"/>
              </a:ext>
            </a:extLst>
          </p:cNvPr>
          <p:cNvSpPr txBox="1"/>
          <p:nvPr/>
        </p:nvSpPr>
        <p:spPr>
          <a:xfrm>
            <a:off x="6676720" y="5304267"/>
            <a:ext cx="4083809" cy="307777"/>
          </a:xfrm>
          <a:prstGeom prst="rect">
            <a:avLst/>
          </a:prstGeom>
          <a:noFill/>
        </p:spPr>
        <p:txBody>
          <a:bodyPr wrap="square">
            <a:spAutoFit/>
          </a:bodyPr>
          <a:lstStyle/>
          <a:p>
            <a:r>
              <a:rPr lang="en-GB" sz="1400" i="1">
                <a:solidFill>
                  <a:schemeClr val="bg1">
                    <a:lumMod val="75000"/>
                  </a:schemeClr>
                </a:solidFill>
              </a:rPr>
              <a:t>Eddie Adams ‘Saigon Execution’  (1968)</a:t>
            </a:r>
          </a:p>
        </p:txBody>
      </p:sp>
    </p:spTree>
    <p:extLst>
      <p:ext uri="{BB962C8B-B14F-4D97-AF65-F5344CB8AC3E}">
        <p14:creationId xmlns:p14="http://schemas.microsoft.com/office/powerpoint/2010/main" val="4375544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3068674" cy="1325563"/>
          </a:xfrm>
        </p:spPr>
        <p:txBody>
          <a:bodyPr>
            <a:normAutofit/>
          </a:bodyPr>
          <a:lstStyle/>
          <a:p>
            <a:r>
              <a:rPr lang="en-GB" sz="4000" i="1">
                <a:solidFill>
                  <a:schemeClr val="bg1">
                    <a:lumMod val="75000"/>
                  </a:schemeClr>
                </a:solidFill>
                <a:latin typeface="Futura" pitchFamily="50" charset="0"/>
              </a:rPr>
              <a:t>V-J Day in Times Square</a:t>
            </a:r>
            <a:r>
              <a:rPr lang="en-GB" sz="4000">
                <a:solidFill>
                  <a:schemeClr val="bg1">
                    <a:lumMod val="75000"/>
                  </a:schemeClr>
                </a:solidFill>
                <a:latin typeface="Futura" pitchFamily="50" charset="0"/>
              </a:rPr>
              <a:t>. Alfred Eisenstaedt. 1945.</a:t>
            </a: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594360" y="1192155"/>
            <a:ext cx="5501640" cy="5208333"/>
          </a:xfrm>
          <a:custGeom>
            <a:avLst/>
            <a:gdLst>
              <a:gd name="csX0" fmla="*/ 0 w 5501640"/>
              <a:gd name="csY0" fmla="*/ 0 h 5208333"/>
              <a:gd name="csX1" fmla="*/ 577672 w 5501640"/>
              <a:gd name="csY1" fmla="*/ 0 h 5208333"/>
              <a:gd name="csX2" fmla="*/ 1265377 w 5501640"/>
              <a:gd name="csY2" fmla="*/ 0 h 5208333"/>
              <a:gd name="csX3" fmla="*/ 2063115 w 5501640"/>
              <a:gd name="csY3" fmla="*/ 0 h 5208333"/>
              <a:gd name="csX4" fmla="*/ 2640787 w 5501640"/>
              <a:gd name="csY4" fmla="*/ 0 h 5208333"/>
              <a:gd name="csX5" fmla="*/ 3383509 w 5501640"/>
              <a:gd name="csY5" fmla="*/ 0 h 5208333"/>
              <a:gd name="csX6" fmla="*/ 3961181 w 5501640"/>
              <a:gd name="csY6" fmla="*/ 0 h 5208333"/>
              <a:gd name="csX7" fmla="*/ 4648886 w 5501640"/>
              <a:gd name="csY7" fmla="*/ 0 h 5208333"/>
              <a:gd name="csX8" fmla="*/ 5501640 w 5501640"/>
              <a:gd name="csY8" fmla="*/ 0 h 5208333"/>
              <a:gd name="csX9" fmla="*/ 5501640 w 5501640"/>
              <a:gd name="csY9" fmla="*/ 494792 h 5208333"/>
              <a:gd name="csX10" fmla="*/ 5501640 w 5501640"/>
              <a:gd name="csY10" fmla="*/ 1250000 h 5208333"/>
              <a:gd name="csX11" fmla="*/ 5501640 w 5501640"/>
              <a:gd name="csY11" fmla="*/ 1901042 h 5208333"/>
              <a:gd name="csX12" fmla="*/ 5501640 w 5501640"/>
              <a:gd name="csY12" fmla="*/ 2656250 h 5208333"/>
              <a:gd name="csX13" fmla="*/ 5501640 w 5501640"/>
              <a:gd name="csY13" fmla="*/ 3359375 h 5208333"/>
              <a:gd name="csX14" fmla="*/ 5501640 w 5501640"/>
              <a:gd name="csY14" fmla="*/ 3958333 h 5208333"/>
              <a:gd name="csX15" fmla="*/ 5501640 w 5501640"/>
              <a:gd name="csY15" fmla="*/ 5208333 h 5208333"/>
              <a:gd name="csX16" fmla="*/ 4923968 w 5501640"/>
              <a:gd name="csY16" fmla="*/ 5208333 h 5208333"/>
              <a:gd name="csX17" fmla="*/ 4236263 w 5501640"/>
              <a:gd name="csY17" fmla="*/ 5208333 h 5208333"/>
              <a:gd name="csX18" fmla="*/ 3438525 w 5501640"/>
              <a:gd name="csY18" fmla="*/ 5208333 h 5208333"/>
              <a:gd name="csX19" fmla="*/ 2640787 w 5501640"/>
              <a:gd name="csY19" fmla="*/ 5208333 h 5208333"/>
              <a:gd name="csX20" fmla="*/ 1898066 w 5501640"/>
              <a:gd name="csY20" fmla="*/ 5208333 h 5208333"/>
              <a:gd name="csX21" fmla="*/ 1155344 w 5501640"/>
              <a:gd name="csY21" fmla="*/ 5208333 h 5208333"/>
              <a:gd name="csX22" fmla="*/ 0 w 5501640"/>
              <a:gd name="csY22" fmla="*/ 5208333 h 5208333"/>
              <a:gd name="csX23" fmla="*/ 0 w 5501640"/>
              <a:gd name="csY23" fmla="*/ 4661458 h 5208333"/>
              <a:gd name="csX24" fmla="*/ 0 w 5501640"/>
              <a:gd name="csY24" fmla="*/ 4010416 h 5208333"/>
              <a:gd name="csX25" fmla="*/ 0 w 5501640"/>
              <a:gd name="csY25" fmla="*/ 3359375 h 5208333"/>
              <a:gd name="csX26" fmla="*/ 0 w 5501640"/>
              <a:gd name="csY26" fmla="*/ 2864583 h 5208333"/>
              <a:gd name="csX27" fmla="*/ 0 w 5501640"/>
              <a:gd name="csY27" fmla="*/ 2161458 h 5208333"/>
              <a:gd name="csX28" fmla="*/ 0 w 5501640"/>
              <a:gd name="csY28" fmla="*/ 1666667 h 5208333"/>
              <a:gd name="csX29" fmla="*/ 0 w 5501640"/>
              <a:gd name="csY29" fmla="*/ 1015625 h 5208333"/>
              <a:gd name="csX30" fmla="*/ 0 w 5501640"/>
              <a:gd name="csY30" fmla="*/ 0 h 520833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208333"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508096" y="191573"/>
                  <a:pt x="5513408" y="310805"/>
                  <a:pt x="5501640" y="494792"/>
                </a:cubicBezTo>
                <a:cubicBezTo>
                  <a:pt x="5489872" y="678779"/>
                  <a:pt x="5497571" y="959902"/>
                  <a:pt x="5501640" y="1250000"/>
                </a:cubicBezTo>
                <a:cubicBezTo>
                  <a:pt x="5505709" y="1540098"/>
                  <a:pt x="5523030" y="1722553"/>
                  <a:pt x="5501640" y="1901042"/>
                </a:cubicBezTo>
                <a:cubicBezTo>
                  <a:pt x="5480250" y="2079531"/>
                  <a:pt x="5466327" y="2316646"/>
                  <a:pt x="5501640" y="2656250"/>
                </a:cubicBezTo>
                <a:cubicBezTo>
                  <a:pt x="5536953" y="2995854"/>
                  <a:pt x="5525159" y="3079129"/>
                  <a:pt x="5501640" y="3359375"/>
                </a:cubicBezTo>
                <a:cubicBezTo>
                  <a:pt x="5478121" y="3639621"/>
                  <a:pt x="5501619" y="3736773"/>
                  <a:pt x="5501640" y="3958333"/>
                </a:cubicBezTo>
                <a:cubicBezTo>
                  <a:pt x="5501661" y="4179893"/>
                  <a:pt x="5552500" y="4685132"/>
                  <a:pt x="5501640" y="5208333"/>
                </a:cubicBezTo>
                <a:cubicBezTo>
                  <a:pt x="5278622" y="5233237"/>
                  <a:pt x="5175143" y="5205747"/>
                  <a:pt x="4923968" y="5208333"/>
                </a:cubicBezTo>
                <a:cubicBezTo>
                  <a:pt x="4672793" y="5210919"/>
                  <a:pt x="4391334" y="5187325"/>
                  <a:pt x="4236263" y="5208333"/>
                </a:cubicBezTo>
                <a:cubicBezTo>
                  <a:pt x="4081193" y="5229341"/>
                  <a:pt x="3603231" y="5195679"/>
                  <a:pt x="3438525" y="5208333"/>
                </a:cubicBezTo>
                <a:cubicBezTo>
                  <a:pt x="3273819" y="5220987"/>
                  <a:pt x="2911685" y="5187811"/>
                  <a:pt x="2640787" y="5208333"/>
                </a:cubicBezTo>
                <a:cubicBezTo>
                  <a:pt x="2369889" y="5228855"/>
                  <a:pt x="2086077" y="5242146"/>
                  <a:pt x="1898066" y="5208333"/>
                </a:cubicBezTo>
                <a:cubicBezTo>
                  <a:pt x="1710055" y="5174520"/>
                  <a:pt x="1442598" y="5197843"/>
                  <a:pt x="1155344" y="5208333"/>
                </a:cubicBezTo>
                <a:cubicBezTo>
                  <a:pt x="868090" y="5218823"/>
                  <a:pt x="440071" y="5154621"/>
                  <a:pt x="0" y="5208333"/>
                </a:cubicBezTo>
                <a:cubicBezTo>
                  <a:pt x="11148" y="5071871"/>
                  <a:pt x="-8360" y="4841870"/>
                  <a:pt x="0" y="4661458"/>
                </a:cubicBezTo>
                <a:cubicBezTo>
                  <a:pt x="8360" y="4481047"/>
                  <a:pt x="15637" y="4256994"/>
                  <a:pt x="0" y="4010416"/>
                </a:cubicBezTo>
                <a:cubicBezTo>
                  <a:pt x="-15637" y="3763838"/>
                  <a:pt x="16474" y="3576877"/>
                  <a:pt x="0" y="3359375"/>
                </a:cubicBezTo>
                <a:cubicBezTo>
                  <a:pt x="-16474" y="3141873"/>
                  <a:pt x="17831" y="3035130"/>
                  <a:pt x="0" y="2864583"/>
                </a:cubicBezTo>
                <a:cubicBezTo>
                  <a:pt x="-17831" y="2694036"/>
                  <a:pt x="20903" y="2315285"/>
                  <a:pt x="0" y="2161458"/>
                </a:cubicBezTo>
                <a:cubicBezTo>
                  <a:pt x="-20903" y="2007631"/>
                  <a:pt x="-19567" y="1889264"/>
                  <a:pt x="0" y="1666667"/>
                </a:cubicBezTo>
                <a:cubicBezTo>
                  <a:pt x="19567" y="1444070"/>
                  <a:pt x="-12889" y="1176826"/>
                  <a:pt x="0" y="1015625"/>
                </a:cubicBezTo>
                <a:cubicBezTo>
                  <a:pt x="12889" y="854424"/>
                  <a:pt x="40398" y="421106"/>
                  <a:pt x="0" y="0"/>
                </a:cubicBezTo>
                <a:close/>
              </a:path>
              <a:path w="5501640" h="5208333"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473428" y="269486"/>
                  <a:pt x="5481973" y="573882"/>
                  <a:pt x="5501640" y="755208"/>
                </a:cubicBezTo>
                <a:cubicBezTo>
                  <a:pt x="5521307" y="936534"/>
                  <a:pt x="5504931" y="1038369"/>
                  <a:pt x="5501640" y="1302083"/>
                </a:cubicBezTo>
                <a:cubicBezTo>
                  <a:pt x="5498349" y="1565798"/>
                  <a:pt x="5513828" y="1744402"/>
                  <a:pt x="5501640" y="1953125"/>
                </a:cubicBezTo>
                <a:cubicBezTo>
                  <a:pt x="5489452" y="2161848"/>
                  <a:pt x="5510097" y="2327904"/>
                  <a:pt x="5501640" y="2656250"/>
                </a:cubicBezTo>
                <a:cubicBezTo>
                  <a:pt x="5493183" y="2984597"/>
                  <a:pt x="5497258" y="3024216"/>
                  <a:pt x="5501640" y="3151041"/>
                </a:cubicBezTo>
                <a:cubicBezTo>
                  <a:pt x="5506022" y="3277866"/>
                  <a:pt x="5492212" y="3558089"/>
                  <a:pt x="5501640" y="3802083"/>
                </a:cubicBezTo>
                <a:cubicBezTo>
                  <a:pt x="5511068" y="4046077"/>
                  <a:pt x="5474343" y="4220960"/>
                  <a:pt x="5501640" y="4453125"/>
                </a:cubicBezTo>
                <a:cubicBezTo>
                  <a:pt x="5528937" y="4685290"/>
                  <a:pt x="5503599" y="4996462"/>
                  <a:pt x="5501640" y="5208333"/>
                </a:cubicBezTo>
                <a:cubicBezTo>
                  <a:pt x="5144697" y="5220734"/>
                  <a:pt x="4952730" y="5216121"/>
                  <a:pt x="4758919" y="5208333"/>
                </a:cubicBezTo>
                <a:cubicBezTo>
                  <a:pt x="4565108" y="5200545"/>
                  <a:pt x="4384335" y="5190065"/>
                  <a:pt x="4071214" y="5208333"/>
                </a:cubicBezTo>
                <a:cubicBezTo>
                  <a:pt x="3758094" y="5226601"/>
                  <a:pt x="3734394" y="5228392"/>
                  <a:pt x="3548558" y="5208333"/>
                </a:cubicBezTo>
                <a:cubicBezTo>
                  <a:pt x="3362722" y="5188274"/>
                  <a:pt x="3227128" y="5200761"/>
                  <a:pt x="2970886" y="5208333"/>
                </a:cubicBezTo>
                <a:cubicBezTo>
                  <a:pt x="2714644" y="5215905"/>
                  <a:pt x="2571183" y="5173660"/>
                  <a:pt x="2173148" y="5208333"/>
                </a:cubicBezTo>
                <a:cubicBezTo>
                  <a:pt x="1775113" y="5243006"/>
                  <a:pt x="1652986" y="5213025"/>
                  <a:pt x="1485443" y="5208333"/>
                </a:cubicBezTo>
                <a:cubicBezTo>
                  <a:pt x="1317900" y="5203641"/>
                  <a:pt x="1069443" y="5233153"/>
                  <a:pt x="907771" y="5208333"/>
                </a:cubicBezTo>
                <a:cubicBezTo>
                  <a:pt x="746099" y="5183513"/>
                  <a:pt x="297367" y="5180470"/>
                  <a:pt x="0" y="5208333"/>
                </a:cubicBezTo>
                <a:cubicBezTo>
                  <a:pt x="-16131" y="5095507"/>
                  <a:pt x="-8123" y="4951155"/>
                  <a:pt x="0" y="4713541"/>
                </a:cubicBezTo>
                <a:cubicBezTo>
                  <a:pt x="8123" y="4475927"/>
                  <a:pt x="13935" y="4438753"/>
                  <a:pt x="0" y="4218750"/>
                </a:cubicBezTo>
                <a:cubicBezTo>
                  <a:pt x="-13935" y="3998747"/>
                  <a:pt x="16020" y="3860778"/>
                  <a:pt x="0" y="3515625"/>
                </a:cubicBezTo>
                <a:cubicBezTo>
                  <a:pt x="-16020" y="3170472"/>
                  <a:pt x="3890" y="3190316"/>
                  <a:pt x="0" y="2968750"/>
                </a:cubicBezTo>
                <a:cubicBezTo>
                  <a:pt x="-3890" y="2747185"/>
                  <a:pt x="5350" y="2516839"/>
                  <a:pt x="0" y="2213542"/>
                </a:cubicBezTo>
                <a:cubicBezTo>
                  <a:pt x="-5350" y="1910245"/>
                  <a:pt x="-18712" y="1775518"/>
                  <a:pt x="0" y="1614583"/>
                </a:cubicBezTo>
                <a:cubicBezTo>
                  <a:pt x="18712" y="1453648"/>
                  <a:pt x="17423" y="1359496"/>
                  <a:pt x="0" y="1119792"/>
                </a:cubicBezTo>
                <a:cubicBezTo>
                  <a:pt x="-17423" y="880088"/>
                  <a:pt x="-38439" y="226294"/>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1400">
                <a:solidFill>
                  <a:schemeClr val="bg1"/>
                </a:solidFill>
              </a:rPr>
              <a:t>Visible context is the information we gather from a photograph just by studying its content and composition. Depending on the viewer’s knowledge of the topics that are present in a photograph, we can gather different information based on the visual contexts. For example, in this photograph, ‘V–J Day in Times Square’ there are many visual clues that help us piece together the story behind the photograph. </a:t>
            </a:r>
          </a:p>
          <a:p>
            <a:pPr marL="0" indent="0" algn="just">
              <a:buNone/>
            </a:pPr>
            <a:r>
              <a:rPr lang="en-GB" sz="1400">
                <a:solidFill>
                  <a:schemeClr val="bg1"/>
                </a:solidFill>
              </a:rPr>
              <a:t>Centre frame in this portrait photograph is a woman and a man, embracing each other in a deep kiss in the middle of a busy street. Their spontaneous and joyous pose is a symbol of celebration. Some people in the background have stopped to watch with smiles on their faces, sharing the joy. Tall buildings line either side of the street, towering above the pedestrians, creating vertical lines that frame the couple. </a:t>
            </a:r>
          </a:p>
          <a:p>
            <a:pPr marL="0" indent="0" algn="just">
              <a:buNone/>
            </a:pPr>
            <a:r>
              <a:rPr lang="en-GB" sz="1400">
                <a:solidFill>
                  <a:schemeClr val="bg1"/>
                </a:solidFill>
              </a:rPr>
              <a:t>The crowded street suggests that this celebration is not private and is shared with the people that surround the couple. Some pedestrians wear Navy Sailor uniforms – including the man embracing his lover. With this element and the date provided along with the title of the photograph, we can gather that this is the official ending of WWII, after the surrender of Japan. Attached to one of the buildings on the left side of the street is the USA flag – therefore, situating this scene in a city in America. The flag symbolises victory and national pride. </a:t>
            </a:r>
          </a:p>
          <a:p>
            <a:pPr marL="0" indent="0" algn="just">
              <a:buNone/>
            </a:pPr>
            <a:r>
              <a:rPr lang="en-GB" sz="1400">
                <a:solidFill>
                  <a:schemeClr val="bg1"/>
                </a:solidFill>
              </a:rPr>
              <a:t>Along with the Navy Sailor in uniform, is his partner wearing a nurse uniform – both symbolising two aspects of the war; the Navy Sailor representing war and destruction, and the nurse representing health and healing. The contrast in colour in their uniforms symbolises their actions during the war - the white of the nurse's uniform symbolises purity and renewal after the war, and the dark uniform of the sailor against her uniform elevates this idea. Their embrace with these contrasting tones suggests unity and relief in the aftermath of the war. </a:t>
            </a:r>
          </a:p>
          <a:p>
            <a:pPr marL="0" indent="0" algn="just">
              <a:buNone/>
            </a:pPr>
            <a:r>
              <a:rPr lang="en-GB" sz="1400">
                <a:solidFill>
                  <a:schemeClr val="bg1"/>
                </a:solidFill>
              </a:rPr>
              <a:t>Despite the couple being central, the image isn’t perfectly symmetrical. This indicates that this image is a documentary photograph and is unscripted. They are framed as important people, representing the large number of people who worked hard during the war, often going unseen and underappreciated. </a:t>
            </a:r>
          </a:p>
        </p:txBody>
      </p:sp>
      <p:pic>
        <p:nvPicPr>
          <p:cNvPr id="3" name="Picture 2">
            <a:extLst>
              <a:ext uri="{FF2B5EF4-FFF2-40B4-BE49-F238E27FC236}">
                <a16:creationId xmlns:a16="http://schemas.microsoft.com/office/drawing/2014/main" id="{E5AD8D01-39EF-4C47-47C3-E9FA56BA8FF4}"/>
              </a:ext>
            </a:extLst>
          </p:cNvPr>
          <p:cNvPicPr>
            <a:picLocks noChangeAspect="1"/>
          </p:cNvPicPr>
          <p:nvPr/>
        </p:nvPicPr>
        <p:blipFill>
          <a:blip r:embed="rId2"/>
          <a:stretch>
            <a:fillRect/>
          </a:stretch>
        </p:blipFill>
        <p:spPr>
          <a:xfrm>
            <a:off x="7539831" y="1334170"/>
            <a:ext cx="3278770" cy="4924302"/>
          </a:xfrm>
          <a:prstGeom prst="rect">
            <a:avLst/>
          </a:prstGeom>
          <a:ln>
            <a:noFill/>
          </a:ln>
        </p:spPr>
      </p:pic>
    </p:spTree>
    <p:extLst>
      <p:ext uri="{BB962C8B-B14F-4D97-AF65-F5344CB8AC3E}">
        <p14:creationId xmlns:p14="http://schemas.microsoft.com/office/powerpoint/2010/main" val="2276568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132579"/>
          </a:xfrm>
        </p:spPr>
        <p:txBody>
          <a:bodyPr>
            <a:normAutofit/>
          </a:bodyPr>
          <a:lstStyle/>
          <a:p>
            <a:r>
              <a:rPr lang="en-GB" sz="4000" i="1">
                <a:solidFill>
                  <a:schemeClr val="bg1">
                    <a:lumMod val="75000"/>
                  </a:schemeClr>
                </a:solidFill>
                <a:latin typeface="Futura" pitchFamily="50" charset="0"/>
              </a:rPr>
              <a:t>Undersea Cables</a:t>
            </a:r>
            <a:r>
              <a:rPr lang="en-GB" sz="4000">
                <a:solidFill>
                  <a:schemeClr val="bg1">
                    <a:lumMod val="75000"/>
                  </a:schemeClr>
                </a:solidFill>
                <a:latin typeface="Futura" pitchFamily="50" charset="0"/>
              </a:rPr>
              <a:t>. Trevor Paglen. 2016.</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56616" y="1406088"/>
            <a:ext cx="5501640" cy="4547885"/>
          </a:xfrm>
          <a:custGeom>
            <a:avLst/>
            <a:gdLst>
              <a:gd name="csX0" fmla="*/ 0 w 5501640"/>
              <a:gd name="csY0" fmla="*/ 0 h 4547885"/>
              <a:gd name="csX1" fmla="*/ 522656 w 5501640"/>
              <a:gd name="csY1" fmla="*/ 0 h 4547885"/>
              <a:gd name="csX2" fmla="*/ 1265377 w 5501640"/>
              <a:gd name="csY2" fmla="*/ 0 h 4547885"/>
              <a:gd name="csX3" fmla="*/ 1898066 w 5501640"/>
              <a:gd name="csY3" fmla="*/ 0 h 4547885"/>
              <a:gd name="csX4" fmla="*/ 2585771 w 5501640"/>
              <a:gd name="csY4" fmla="*/ 0 h 4547885"/>
              <a:gd name="csX5" fmla="*/ 3383509 w 5501640"/>
              <a:gd name="csY5" fmla="*/ 0 h 4547885"/>
              <a:gd name="csX6" fmla="*/ 3961181 w 5501640"/>
              <a:gd name="csY6" fmla="*/ 0 h 4547885"/>
              <a:gd name="csX7" fmla="*/ 4703902 w 5501640"/>
              <a:gd name="csY7" fmla="*/ 0 h 4547885"/>
              <a:gd name="csX8" fmla="*/ 5501640 w 5501640"/>
              <a:gd name="csY8" fmla="*/ 0 h 4547885"/>
              <a:gd name="csX9" fmla="*/ 5501640 w 5501640"/>
              <a:gd name="csY9" fmla="*/ 649698 h 4547885"/>
              <a:gd name="csX10" fmla="*/ 5501640 w 5501640"/>
              <a:gd name="csY10" fmla="*/ 1299396 h 4547885"/>
              <a:gd name="csX11" fmla="*/ 5501640 w 5501640"/>
              <a:gd name="csY11" fmla="*/ 1858136 h 4547885"/>
              <a:gd name="csX12" fmla="*/ 5501640 w 5501640"/>
              <a:gd name="csY12" fmla="*/ 2598791 h 4547885"/>
              <a:gd name="csX13" fmla="*/ 5501640 w 5501640"/>
              <a:gd name="csY13" fmla="*/ 3248489 h 4547885"/>
              <a:gd name="csX14" fmla="*/ 5501640 w 5501640"/>
              <a:gd name="csY14" fmla="*/ 3989145 h 4547885"/>
              <a:gd name="csX15" fmla="*/ 5501640 w 5501640"/>
              <a:gd name="csY15" fmla="*/ 4547885 h 4547885"/>
              <a:gd name="csX16" fmla="*/ 4868951 w 5501640"/>
              <a:gd name="csY16" fmla="*/ 4547885 h 4547885"/>
              <a:gd name="csX17" fmla="*/ 4236263 w 5501640"/>
              <a:gd name="csY17" fmla="*/ 4547885 h 4547885"/>
              <a:gd name="csX18" fmla="*/ 3493541 w 5501640"/>
              <a:gd name="csY18" fmla="*/ 4547885 h 4547885"/>
              <a:gd name="csX19" fmla="*/ 2805836 w 5501640"/>
              <a:gd name="csY19" fmla="*/ 4547885 h 4547885"/>
              <a:gd name="csX20" fmla="*/ 2008099 w 5501640"/>
              <a:gd name="csY20" fmla="*/ 4547885 h 4547885"/>
              <a:gd name="csX21" fmla="*/ 1210361 w 5501640"/>
              <a:gd name="csY21" fmla="*/ 4547885 h 4547885"/>
              <a:gd name="csX22" fmla="*/ 0 w 5501640"/>
              <a:gd name="csY22" fmla="*/ 4547885 h 4547885"/>
              <a:gd name="csX23" fmla="*/ 0 w 5501640"/>
              <a:gd name="csY23" fmla="*/ 3852708 h 4547885"/>
              <a:gd name="csX24" fmla="*/ 0 w 5501640"/>
              <a:gd name="csY24" fmla="*/ 3157532 h 4547885"/>
              <a:gd name="csX25" fmla="*/ 0 w 5501640"/>
              <a:gd name="csY25" fmla="*/ 2507834 h 4547885"/>
              <a:gd name="csX26" fmla="*/ 0 w 5501640"/>
              <a:gd name="csY26" fmla="*/ 1858136 h 4547885"/>
              <a:gd name="csX27" fmla="*/ 0 w 5501640"/>
              <a:gd name="csY27" fmla="*/ 1208438 h 4547885"/>
              <a:gd name="csX28" fmla="*/ 0 w 5501640"/>
              <a:gd name="csY28" fmla="*/ 695177 h 4547885"/>
              <a:gd name="csX29" fmla="*/ 0 w 5501640"/>
              <a:gd name="csY29" fmla="*/ 0 h 45478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547885"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512053" y="318087"/>
                  <a:pt x="5513407" y="412546"/>
                  <a:pt x="5501640" y="649698"/>
                </a:cubicBezTo>
                <a:cubicBezTo>
                  <a:pt x="5489873" y="886850"/>
                  <a:pt x="5483920" y="1141866"/>
                  <a:pt x="5501640" y="1299396"/>
                </a:cubicBezTo>
                <a:cubicBezTo>
                  <a:pt x="5519360" y="1456926"/>
                  <a:pt x="5489272" y="1722841"/>
                  <a:pt x="5501640" y="1858136"/>
                </a:cubicBezTo>
                <a:cubicBezTo>
                  <a:pt x="5514008" y="1993431"/>
                  <a:pt x="5537416" y="2384695"/>
                  <a:pt x="5501640" y="2598791"/>
                </a:cubicBezTo>
                <a:cubicBezTo>
                  <a:pt x="5465864" y="2812887"/>
                  <a:pt x="5469753" y="3040912"/>
                  <a:pt x="5501640" y="3248489"/>
                </a:cubicBezTo>
                <a:cubicBezTo>
                  <a:pt x="5533527" y="3456066"/>
                  <a:pt x="5493915" y="3827972"/>
                  <a:pt x="5501640" y="3989145"/>
                </a:cubicBezTo>
                <a:cubicBezTo>
                  <a:pt x="5509365" y="4150318"/>
                  <a:pt x="5528074" y="4349613"/>
                  <a:pt x="5501640" y="4547885"/>
                </a:cubicBezTo>
                <a:cubicBezTo>
                  <a:pt x="5272218" y="4558019"/>
                  <a:pt x="5040250" y="4534464"/>
                  <a:pt x="4868951" y="4547885"/>
                </a:cubicBezTo>
                <a:cubicBezTo>
                  <a:pt x="4697652" y="4561306"/>
                  <a:pt x="4368549" y="4564423"/>
                  <a:pt x="4236263" y="4547885"/>
                </a:cubicBezTo>
                <a:cubicBezTo>
                  <a:pt x="4103977" y="4531347"/>
                  <a:pt x="3678150" y="4580996"/>
                  <a:pt x="3493541" y="4547885"/>
                </a:cubicBezTo>
                <a:cubicBezTo>
                  <a:pt x="3308932" y="4514774"/>
                  <a:pt x="2960907" y="4526877"/>
                  <a:pt x="2805836" y="4547885"/>
                </a:cubicBezTo>
                <a:cubicBezTo>
                  <a:pt x="2650766" y="4568893"/>
                  <a:pt x="2169940" y="4534402"/>
                  <a:pt x="2008099" y="4547885"/>
                </a:cubicBezTo>
                <a:cubicBezTo>
                  <a:pt x="1846258" y="4561368"/>
                  <a:pt x="1481259" y="4527363"/>
                  <a:pt x="1210361" y="4547885"/>
                </a:cubicBezTo>
                <a:cubicBezTo>
                  <a:pt x="939463" y="4568407"/>
                  <a:pt x="543180" y="4545699"/>
                  <a:pt x="0" y="4547885"/>
                </a:cubicBezTo>
                <a:cubicBezTo>
                  <a:pt x="-9520" y="4340834"/>
                  <a:pt x="-9202" y="4044408"/>
                  <a:pt x="0" y="3852708"/>
                </a:cubicBezTo>
                <a:cubicBezTo>
                  <a:pt x="9202" y="3661008"/>
                  <a:pt x="12006" y="3330219"/>
                  <a:pt x="0" y="3157532"/>
                </a:cubicBezTo>
                <a:cubicBezTo>
                  <a:pt x="-12006" y="2984845"/>
                  <a:pt x="25289" y="2671176"/>
                  <a:pt x="0" y="2507834"/>
                </a:cubicBezTo>
                <a:cubicBezTo>
                  <a:pt x="-25289" y="2344492"/>
                  <a:pt x="924" y="2138275"/>
                  <a:pt x="0" y="1858136"/>
                </a:cubicBezTo>
                <a:cubicBezTo>
                  <a:pt x="-924" y="1577997"/>
                  <a:pt x="25411" y="1483620"/>
                  <a:pt x="0" y="1208438"/>
                </a:cubicBezTo>
                <a:cubicBezTo>
                  <a:pt x="-25411" y="933256"/>
                  <a:pt x="-6159" y="889824"/>
                  <a:pt x="0" y="695177"/>
                </a:cubicBezTo>
                <a:cubicBezTo>
                  <a:pt x="6159" y="500530"/>
                  <a:pt x="30121" y="281323"/>
                  <a:pt x="0" y="0"/>
                </a:cubicBezTo>
                <a:close/>
              </a:path>
              <a:path w="5501640" h="4547885"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33669" y="282700"/>
                  <a:pt x="5472474" y="475604"/>
                  <a:pt x="5501640" y="740656"/>
                </a:cubicBezTo>
                <a:cubicBezTo>
                  <a:pt x="5530806" y="1005708"/>
                  <a:pt x="5521932" y="1185445"/>
                  <a:pt x="5501640" y="1299396"/>
                </a:cubicBezTo>
                <a:cubicBezTo>
                  <a:pt x="5481348" y="1413347"/>
                  <a:pt x="5490597" y="1807301"/>
                  <a:pt x="5501640" y="1949094"/>
                </a:cubicBezTo>
                <a:cubicBezTo>
                  <a:pt x="5512683" y="2090887"/>
                  <a:pt x="5526166" y="2461597"/>
                  <a:pt x="5501640" y="2644270"/>
                </a:cubicBezTo>
                <a:cubicBezTo>
                  <a:pt x="5477114" y="2826943"/>
                  <a:pt x="5527291" y="2997223"/>
                  <a:pt x="5501640" y="3157532"/>
                </a:cubicBezTo>
                <a:cubicBezTo>
                  <a:pt x="5475989" y="3317841"/>
                  <a:pt x="5495862" y="3547109"/>
                  <a:pt x="5501640" y="3807229"/>
                </a:cubicBezTo>
                <a:cubicBezTo>
                  <a:pt x="5507418" y="4067349"/>
                  <a:pt x="5467132" y="4247618"/>
                  <a:pt x="5501640" y="4547885"/>
                </a:cubicBezTo>
                <a:cubicBezTo>
                  <a:pt x="5167841" y="4535713"/>
                  <a:pt x="5117503" y="4551046"/>
                  <a:pt x="4813935" y="4547885"/>
                </a:cubicBezTo>
                <a:cubicBezTo>
                  <a:pt x="4510368" y="4544724"/>
                  <a:pt x="4353616" y="4512737"/>
                  <a:pt x="4016197" y="4547885"/>
                </a:cubicBezTo>
                <a:cubicBezTo>
                  <a:pt x="3678778" y="4583033"/>
                  <a:pt x="3641613" y="4529617"/>
                  <a:pt x="3328492" y="4547885"/>
                </a:cubicBezTo>
                <a:cubicBezTo>
                  <a:pt x="3015372" y="4566153"/>
                  <a:pt x="2991672" y="4567944"/>
                  <a:pt x="2805836" y="4547885"/>
                </a:cubicBezTo>
                <a:cubicBezTo>
                  <a:pt x="2620000" y="4527826"/>
                  <a:pt x="2484406" y="4540313"/>
                  <a:pt x="2228164" y="4547885"/>
                </a:cubicBezTo>
                <a:cubicBezTo>
                  <a:pt x="1971922" y="4555457"/>
                  <a:pt x="1828461" y="4513212"/>
                  <a:pt x="1430426" y="4547885"/>
                </a:cubicBezTo>
                <a:cubicBezTo>
                  <a:pt x="1032391" y="4582558"/>
                  <a:pt x="910264" y="4552577"/>
                  <a:pt x="742721" y="4547885"/>
                </a:cubicBezTo>
                <a:cubicBezTo>
                  <a:pt x="575178" y="4543193"/>
                  <a:pt x="240242" y="4547205"/>
                  <a:pt x="0" y="4547885"/>
                </a:cubicBezTo>
                <a:cubicBezTo>
                  <a:pt x="-27389" y="4298497"/>
                  <a:pt x="31753" y="4148237"/>
                  <a:pt x="0" y="3898187"/>
                </a:cubicBezTo>
                <a:cubicBezTo>
                  <a:pt x="-31753" y="3648137"/>
                  <a:pt x="14654" y="3635196"/>
                  <a:pt x="0" y="3384926"/>
                </a:cubicBezTo>
                <a:cubicBezTo>
                  <a:pt x="-14654" y="3134656"/>
                  <a:pt x="-7042" y="3001854"/>
                  <a:pt x="0" y="2871665"/>
                </a:cubicBezTo>
                <a:cubicBezTo>
                  <a:pt x="7042" y="2741476"/>
                  <a:pt x="1073" y="2319528"/>
                  <a:pt x="0" y="2176488"/>
                </a:cubicBezTo>
                <a:cubicBezTo>
                  <a:pt x="-1073" y="2033448"/>
                  <a:pt x="-8015" y="1890188"/>
                  <a:pt x="0" y="1617748"/>
                </a:cubicBezTo>
                <a:cubicBezTo>
                  <a:pt x="8015" y="1345308"/>
                  <a:pt x="23663" y="1087464"/>
                  <a:pt x="0" y="877092"/>
                </a:cubicBezTo>
                <a:cubicBezTo>
                  <a:pt x="-23663" y="666720"/>
                  <a:pt x="5913" y="178405"/>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92500" lnSpcReduction="20000"/>
          </a:bodyPr>
          <a:lstStyle/>
          <a:p>
            <a:pPr marL="0" indent="0" algn="just">
              <a:buNone/>
            </a:pPr>
            <a:r>
              <a:rPr lang="en-GB" sz="1400">
                <a:solidFill>
                  <a:schemeClr val="bg1"/>
                </a:solidFill>
              </a:rPr>
              <a:t>Invisible contexts of an image is contexts that are gained through having external knowledge – information that cannot be learnt by studying the photograph itself. Acquiring certain background information through content and composition is not always possible; therefore, photographs can often seem random and without meaning. A great example of this is ‘Undersea Cables’ by Trevor Paglen. An unassuming photograph which isn’t very visually interesting soon becomes fascinating when you understand the production, meaning and intention behind it. </a:t>
            </a:r>
          </a:p>
          <a:p>
            <a:pPr marL="0" indent="0" algn="just">
              <a:buNone/>
            </a:pPr>
            <a:r>
              <a:rPr lang="en-GB" sz="1400">
                <a:solidFill>
                  <a:schemeClr val="bg1"/>
                </a:solidFill>
              </a:rPr>
              <a:t>This photograph in particular is quite plain, with very little context within the frame - a deutsch angle photograph of what seems to be a seabed. The water is quite clear, but the visibility in the image is poor. The only colours visible are the light blue of the water and the beige of the sand. Without understanding the invisible contexts, we are given very little information and therefore are less likely to feel the way Paglen intended. </a:t>
            </a:r>
          </a:p>
          <a:p>
            <a:pPr marL="0" indent="0" algn="just">
              <a:buNone/>
            </a:pPr>
            <a:r>
              <a:rPr lang="en-GB" sz="1400">
                <a:solidFill>
                  <a:schemeClr val="bg1"/>
                </a:solidFill>
              </a:rPr>
              <a:t>Through Trevor Paglen’s own words on his website, we learn the story behind this peculiar image. While working on a project based on “infrastructures of the internet and mass surveillance”, Paglen considered the possibility of exploring underwater internet cables that transfer internet globally, that he had originally been photographing on land. To prepare for this project, Paglen learned how to scuba-dive and learnt underwater navigation. </a:t>
            </a:r>
          </a:p>
          <a:p>
            <a:pPr marL="0" indent="0" algn="just">
              <a:buNone/>
            </a:pPr>
            <a:r>
              <a:rPr lang="en-GB" sz="1400">
                <a:solidFill>
                  <a:schemeClr val="bg1"/>
                </a:solidFill>
              </a:rPr>
              <a:t>This invisible context provides us with an understanding of why </a:t>
            </a:r>
            <a:r>
              <a:rPr lang="en-GB" sz="1400" err="1">
                <a:solidFill>
                  <a:schemeClr val="bg1"/>
                </a:solidFill>
              </a:rPr>
              <a:t>Paglen</a:t>
            </a:r>
            <a:r>
              <a:rPr lang="en-GB" sz="1400">
                <a:solidFill>
                  <a:schemeClr val="bg1"/>
                </a:solidFill>
              </a:rPr>
              <a:t> made this work, why it looks the way it does, and what he was attempting to achieve. Understanding these aspects helps us view the photograph in a very different way. From the off-kilter angle of the photograph and the line visible in the sand, we now understand that </a:t>
            </a:r>
            <a:r>
              <a:rPr lang="en-GB" sz="1400" err="1">
                <a:solidFill>
                  <a:schemeClr val="bg1"/>
                </a:solidFill>
              </a:rPr>
              <a:t>Paglen</a:t>
            </a:r>
            <a:r>
              <a:rPr lang="en-GB" sz="1400">
                <a:solidFill>
                  <a:schemeClr val="bg1"/>
                </a:solidFill>
              </a:rPr>
              <a:t> had been trying to photograph this internet cable. Rather than being a random, badly shot photo, we now understand it to be a documentation of something that may have seemed non-existent to most people. </a:t>
            </a:r>
            <a:endParaRPr lang="en-GB">
              <a:solidFill>
                <a:schemeClr val="bg1"/>
              </a:solidFill>
            </a:endParaRPr>
          </a:p>
        </p:txBody>
      </p:sp>
      <p:pic>
        <p:nvPicPr>
          <p:cNvPr id="4" name="Picture 3">
            <a:extLst>
              <a:ext uri="{FF2B5EF4-FFF2-40B4-BE49-F238E27FC236}">
                <a16:creationId xmlns:a16="http://schemas.microsoft.com/office/drawing/2014/main" id="{E84D9A6B-D283-F8C1-495A-1922FA78F0C6}"/>
              </a:ext>
            </a:extLst>
          </p:cNvPr>
          <p:cNvPicPr>
            <a:picLocks noChangeAspect="1"/>
          </p:cNvPicPr>
          <p:nvPr/>
        </p:nvPicPr>
        <p:blipFill>
          <a:blip r:embed="rId3"/>
          <a:stretch>
            <a:fillRect/>
          </a:stretch>
        </p:blipFill>
        <p:spPr>
          <a:xfrm>
            <a:off x="6096000" y="1412184"/>
            <a:ext cx="5875512" cy="4699262"/>
          </a:xfrm>
          <a:prstGeom prst="rect">
            <a:avLst/>
          </a:prstGeom>
        </p:spPr>
      </p:pic>
    </p:spTree>
    <p:extLst>
      <p:ext uri="{BB962C8B-B14F-4D97-AF65-F5344CB8AC3E}">
        <p14:creationId xmlns:p14="http://schemas.microsoft.com/office/powerpoint/2010/main" val="965374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01752" y="-27892"/>
            <a:ext cx="12507200" cy="1325563"/>
          </a:xfrm>
        </p:spPr>
        <p:txBody>
          <a:bodyPr>
            <a:normAutofit/>
          </a:bodyPr>
          <a:lstStyle/>
          <a:p>
            <a:r>
              <a:rPr lang="en-GB" sz="4000" i="1">
                <a:solidFill>
                  <a:schemeClr val="bg1">
                    <a:lumMod val="75000"/>
                  </a:schemeClr>
                </a:solidFill>
                <a:latin typeface="Futura" pitchFamily="50" charset="0"/>
              </a:rPr>
              <a:t>No Country for Young Men</a:t>
            </a:r>
            <a:r>
              <a:rPr lang="en-GB" sz="4000">
                <a:solidFill>
                  <a:schemeClr val="bg1">
                    <a:lumMod val="75000"/>
                  </a:schemeClr>
                </a:solidFill>
                <a:latin typeface="Futura" pitchFamily="50" charset="0"/>
              </a:rPr>
              <a:t>. Martin Seeds. 2021</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594360" y="1473878"/>
            <a:ext cx="5501640" cy="4266522"/>
          </a:xfrm>
          <a:custGeom>
            <a:avLst/>
            <a:gdLst>
              <a:gd name="csX0" fmla="*/ 0 w 5501640"/>
              <a:gd name="csY0" fmla="*/ 0 h 4266522"/>
              <a:gd name="csX1" fmla="*/ 522656 w 5501640"/>
              <a:gd name="csY1" fmla="*/ 0 h 4266522"/>
              <a:gd name="csX2" fmla="*/ 1265377 w 5501640"/>
              <a:gd name="csY2" fmla="*/ 0 h 4266522"/>
              <a:gd name="csX3" fmla="*/ 1898066 w 5501640"/>
              <a:gd name="csY3" fmla="*/ 0 h 4266522"/>
              <a:gd name="csX4" fmla="*/ 2585771 w 5501640"/>
              <a:gd name="csY4" fmla="*/ 0 h 4266522"/>
              <a:gd name="csX5" fmla="*/ 3383509 w 5501640"/>
              <a:gd name="csY5" fmla="*/ 0 h 4266522"/>
              <a:gd name="csX6" fmla="*/ 3961181 w 5501640"/>
              <a:gd name="csY6" fmla="*/ 0 h 4266522"/>
              <a:gd name="csX7" fmla="*/ 4703902 w 5501640"/>
              <a:gd name="csY7" fmla="*/ 0 h 4266522"/>
              <a:gd name="csX8" fmla="*/ 5501640 w 5501640"/>
              <a:gd name="csY8" fmla="*/ 0 h 4266522"/>
              <a:gd name="csX9" fmla="*/ 5501640 w 5501640"/>
              <a:gd name="csY9" fmla="*/ 609503 h 4266522"/>
              <a:gd name="csX10" fmla="*/ 5501640 w 5501640"/>
              <a:gd name="csY10" fmla="*/ 1219006 h 4266522"/>
              <a:gd name="csX11" fmla="*/ 5501640 w 5501640"/>
              <a:gd name="csY11" fmla="*/ 1743179 h 4266522"/>
              <a:gd name="csX12" fmla="*/ 5501640 w 5501640"/>
              <a:gd name="csY12" fmla="*/ 2438013 h 4266522"/>
              <a:gd name="csX13" fmla="*/ 5501640 w 5501640"/>
              <a:gd name="csY13" fmla="*/ 3047516 h 4266522"/>
              <a:gd name="csX14" fmla="*/ 5501640 w 5501640"/>
              <a:gd name="csY14" fmla="*/ 3742349 h 4266522"/>
              <a:gd name="csX15" fmla="*/ 5501640 w 5501640"/>
              <a:gd name="csY15" fmla="*/ 4266522 h 4266522"/>
              <a:gd name="csX16" fmla="*/ 4868951 w 5501640"/>
              <a:gd name="csY16" fmla="*/ 4266522 h 4266522"/>
              <a:gd name="csX17" fmla="*/ 4236263 w 5501640"/>
              <a:gd name="csY17" fmla="*/ 4266522 h 4266522"/>
              <a:gd name="csX18" fmla="*/ 3493541 w 5501640"/>
              <a:gd name="csY18" fmla="*/ 4266522 h 4266522"/>
              <a:gd name="csX19" fmla="*/ 2805836 w 5501640"/>
              <a:gd name="csY19" fmla="*/ 4266522 h 4266522"/>
              <a:gd name="csX20" fmla="*/ 2008099 w 5501640"/>
              <a:gd name="csY20" fmla="*/ 4266522 h 4266522"/>
              <a:gd name="csX21" fmla="*/ 1210361 w 5501640"/>
              <a:gd name="csY21" fmla="*/ 4266522 h 4266522"/>
              <a:gd name="csX22" fmla="*/ 0 w 5501640"/>
              <a:gd name="csY22" fmla="*/ 4266522 h 4266522"/>
              <a:gd name="csX23" fmla="*/ 0 w 5501640"/>
              <a:gd name="csY23" fmla="*/ 3614354 h 4266522"/>
              <a:gd name="csX24" fmla="*/ 0 w 5501640"/>
              <a:gd name="csY24" fmla="*/ 2962185 h 4266522"/>
              <a:gd name="csX25" fmla="*/ 0 w 5501640"/>
              <a:gd name="csY25" fmla="*/ 2352682 h 4266522"/>
              <a:gd name="csX26" fmla="*/ 0 w 5501640"/>
              <a:gd name="csY26" fmla="*/ 1743179 h 4266522"/>
              <a:gd name="csX27" fmla="*/ 0 w 5501640"/>
              <a:gd name="csY27" fmla="*/ 1133676 h 4266522"/>
              <a:gd name="csX28" fmla="*/ 0 w 5501640"/>
              <a:gd name="csY28" fmla="*/ 652168 h 4266522"/>
              <a:gd name="csX29" fmla="*/ 0 w 5501640"/>
              <a:gd name="csY29" fmla="*/ 0 h 426652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266522"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509034" y="152205"/>
                  <a:pt x="5494930" y="399853"/>
                  <a:pt x="5501640" y="609503"/>
                </a:cubicBezTo>
                <a:cubicBezTo>
                  <a:pt x="5508350" y="819153"/>
                  <a:pt x="5511063" y="1061340"/>
                  <a:pt x="5501640" y="1219006"/>
                </a:cubicBezTo>
                <a:cubicBezTo>
                  <a:pt x="5492217" y="1376672"/>
                  <a:pt x="5508435" y="1560219"/>
                  <a:pt x="5501640" y="1743179"/>
                </a:cubicBezTo>
                <a:cubicBezTo>
                  <a:pt x="5494845" y="1926139"/>
                  <a:pt x="5476082" y="2271437"/>
                  <a:pt x="5501640" y="2438013"/>
                </a:cubicBezTo>
                <a:cubicBezTo>
                  <a:pt x="5527198" y="2604589"/>
                  <a:pt x="5496123" y="2826681"/>
                  <a:pt x="5501640" y="3047516"/>
                </a:cubicBezTo>
                <a:cubicBezTo>
                  <a:pt x="5507157" y="3268351"/>
                  <a:pt x="5509797" y="3585142"/>
                  <a:pt x="5501640" y="3742349"/>
                </a:cubicBezTo>
                <a:cubicBezTo>
                  <a:pt x="5493483" y="3899556"/>
                  <a:pt x="5488456" y="4042415"/>
                  <a:pt x="5501640" y="4266522"/>
                </a:cubicBezTo>
                <a:cubicBezTo>
                  <a:pt x="5272218" y="4276656"/>
                  <a:pt x="5040250" y="4253101"/>
                  <a:pt x="4868951" y="4266522"/>
                </a:cubicBezTo>
                <a:cubicBezTo>
                  <a:pt x="4697652" y="4279943"/>
                  <a:pt x="4368549" y="4283060"/>
                  <a:pt x="4236263" y="4266522"/>
                </a:cubicBezTo>
                <a:cubicBezTo>
                  <a:pt x="4103977" y="4249984"/>
                  <a:pt x="3678150" y="4299633"/>
                  <a:pt x="3493541" y="4266522"/>
                </a:cubicBezTo>
                <a:cubicBezTo>
                  <a:pt x="3308932" y="4233411"/>
                  <a:pt x="2960907" y="4245514"/>
                  <a:pt x="2805836" y="4266522"/>
                </a:cubicBezTo>
                <a:cubicBezTo>
                  <a:pt x="2650766" y="4287530"/>
                  <a:pt x="2169940" y="4253039"/>
                  <a:pt x="2008099" y="4266522"/>
                </a:cubicBezTo>
                <a:cubicBezTo>
                  <a:pt x="1846258" y="4280005"/>
                  <a:pt x="1481259" y="4246000"/>
                  <a:pt x="1210361" y="4266522"/>
                </a:cubicBezTo>
                <a:cubicBezTo>
                  <a:pt x="939463" y="4287044"/>
                  <a:pt x="543180" y="4264336"/>
                  <a:pt x="0" y="4266522"/>
                </a:cubicBezTo>
                <a:cubicBezTo>
                  <a:pt x="-25988" y="4054434"/>
                  <a:pt x="-8193" y="3818965"/>
                  <a:pt x="0" y="3614354"/>
                </a:cubicBezTo>
                <a:cubicBezTo>
                  <a:pt x="8193" y="3409743"/>
                  <a:pt x="8294" y="3229545"/>
                  <a:pt x="0" y="2962185"/>
                </a:cubicBezTo>
                <a:cubicBezTo>
                  <a:pt x="-8294" y="2694825"/>
                  <a:pt x="-23495" y="2654745"/>
                  <a:pt x="0" y="2352682"/>
                </a:cubicBezTo>
                <a:cubicBezTo>
                  <a:pt x="23495" y="2050619"/>
                  <a:pt x="3562" y="1867299"/>
                  <a:pt x="0" y="1743179"/>
                </a:cubicBezTo>
                <a:cubicBezTo>
                  <a:pt x="-3562" y="1619059"/>
                  <a:pt x="24470" y="1299819"/>
                  <a:pt x="0" y="1133676"/>
                </a:cubicBezTo>
                <a:cubicBezTo>
                  <a:pt x="-24470" y="967533"/>
                  <a:pt x="3788" y="876628"/>
                  <a:pt x="0" y="652168"/>
                </a:cubicBezTo>
                <a:cubicBezTo>
                  <a:pt x="-3788" y="427708"/>
                  <a:pt x="29661" y="188402"/>
                  <a:pt x="0" y="0"/>
                </a:cubicBezTo>
                <a:close/>
              </a:path>
              <a:path w="5501640" h="4266522"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26975" y="148989"/>
                  <a:pt x="5481737" y="545991"/>
                  <a:pt x="5501640" y="694834"/>
                </a:cubicBezTo>
                <a:cubicBezTo>
                  <a:pt x="5521543" y="843677"/>
                  <a:pt x="5498011" y="994645"/>
                  <a:pt x="5501640" y="1219006"/>
                </a:cubicBezTo>
                <a:cubicBezTo>
                  <a:pt x="5505269" y="1443367"/>
                  <a:pt x="5481290" y="1549298"/>
                  <a:pt x="5501640" y="1828509"/>
                </a:cubicBezTo>
                <a:cubicBezTo>
                  <a:pt x="5521990" y="2107720"/>
                  <a:pt x="5501675" y="2201624"/>
                  <a:pt x="5501640" y="2480678"/>
                </a:cubicBezTo>
                <a:cubicBezTo>
                  <a:pt x="5501605" y="2759732"/>
                  <a:pt x="5520635" y="2820375"/>
                  <a:pt x="5501640" y="2962185"/>
                </a:cubicBezTo>
                <a:cubicBezTo>
                  <a:pt x="5482645" y="3103995"/>
                  <a:pt x="5499296" y="3372491"/>
                  <a:pt x="5501640" y="3571688"/>
                </a:cubicBezTo>
                <a:cubicBezTo>
                  <a:pt x="5503984" y="3770885"/>
                  <a:pt x="5505819" y="4000439"/>
                  <a:pt x="5501640" y="4266522"/>
                </a:cubicBezTo>
                <a:cubicBezTo>
                  <a:pt x="5167841" y="4254350"/>
                  <a:pt x="5117503" y="4269683"/>
                  <a:pt x="4813935" y="4266522"/>
                </a:cubicBezTo>
                <a:cubicBezTo>
                  <a:pt x="4510368" y="4263361"/>
                  <a:pt x="4353616" y="4231374"/>
                  <a:pt x="4016197" y="4266522"/>
                </a:cubicBezTo>
                <a:cubicBezTo>
                  <a:pt x="3678778" y="4301670"/>
                  <a:pt x="3641613" y="4248254"/>
                  <a:pt x="3328492" y="4266522"/>
                </a:cubicBezTo>
                <a:cubicBezTo>
                  <a:pt x="3015372" y="4284790"/>
                  <a:pt x="2991672" y="4286581"/>
                  <a:pt x="2805836" y="4266522"/>
                </a:cubicBezTo>
                <a:cubicBezTo>
                  <a:pt x="2620000" y="4246463"/>
                  <a:pt x="2484406" y="4258950"/>
                  <a:pt x="2228164" y="4266522"/>
                </a:cubicBezTo>
                <a:cubicBezTo>
                  <a:pt x="1971922" y="4274094"/>
                  <a:pt x="1828461" y="4231849"/>
                  <a:pt x="1430426" y="4266522"/>
                </a:cubicBezTo>
                <a:cubicBezTo>
                  <a:pt x="1032391" y="4301195"/>
                  <a:pt x="910264" y="4271214"/>
                  <a:pt x="742721" y="4266522"/>
                </a:cubicBezTo>
                <a:cubicBezTo>
                  <a:pt x="575178" y="4261830"/>
                  <a:pt x="240242" y="4265842"/>
                  <a:pt x="0" y="4266522"/>
                </a:cubicBezTo>
                <a:cubicBezTo>
                  <a:pt x="-13609" y="4090166"/>
                  <a:pt x="17150" y="3808260"/>
                  <a:pt x="0" y="3657019"/>
                </a:cubicBezTo>
                <a:cubicBezTo>
                  <a:pt x="-17150" y="3505778"/>
                  <a:pt x="-11774" y="3310702"/>
                  <a:pt x="0" y="3175511"/>
                </a:cubicBezTo>
                <a:cubicBezTo>
                  <a:pt x="11774" y="3040320"/>
                  <a:pt x="-10078" y="2874659"/>
                  <a:pt x="0" y="2694004"/>
                </a:cubicBezTo>
                <a:cubicBezTo>
                  <a:pt x="10078" y="2513349"/>
                  <a:pt x="-7505" y="2337942"/>
                  <a:pt x="0" y="2041836"/>
                </a:cubicBezTo>
                <a:cubicBezTo>
                  <a:pt x="7505" y="1745730"/>
                  <a:pt x="3159" y="1657230"/>
                  <a:pt x="0" y="1517663"/>
                </a:cubicBezTo>
                <a:cubicBezTo>
                  <a:pt x="-3159" y="1378096"/>
                  <a:pt x="-10170" y="987917"/>
                  <a:pt x="0" y="822829"/>
                </a:cubicBezTo>
                <a:cubicBezTo>
                  <a:pt x="10170" y="657741"/>
                  <a:pt x="8116" y="314265"/>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a:normAutofit lnSpcReduction="10000"/>
          </a:bodyPr>
          <a:lstStyle/>
          <a:p>
            <a:pPr marL="0" indent="0" algn="just">
              <a:buNone/>
            </a:pPr>
            <a:r>
              <a:rPr lang="en-GB" sz="1400">
                <a:solidFill>
                  <a:schemeClr val="bg1"/>
                </a:solidFill>
              </a:rPr>
              <a:t>The way in which artwork is presented can often change its context. The entire meaning of an image can be transformed based on its presentation – from being presented online to being shown on a wall in a gallery. Even surrounding artworks can shift its meaning. </a:t>
            </a:r>
          </a:p>
          <a:p>
            <a:pPr marL="0" indent="0" algn="just">
              <a:buNone/>
            </a:pPr>
            <a:r>
              <a:rPr lang="en-GB" sz="1400">
                <a:solidFill>
                  <a:schemeClr val="bg1"/>
                </a:solidFill>
              </a:rPr>
              <a:t>Martin Seeds’ 2021 series </a:t>
            </a:r>
            <a:r>
              <a:rPr lang="en-GB" sz="1400" i="1">
                <a:solidFill>
                  <a:schemeClr val="bg1"/>
                </a:solidFill>
              </a:rPr>
              <a:t>No Country for Young Men</a:t>
            </a:r>
            <a:r>
              <a:rPr lang="en-GB" sz="1400">
                <a:solidFill>
                  <a:schemeClr val="bg1"/>
                </a:solidFill>
              </a:rPr>
              <a:t> is an accurate representation of this. A set of unobtrusive black and white headshot images of schoolboys laid out next to each other on a white wall in a gallery – there is nothing particularly outstanding about the set of images until you understand why they have been presented in this way. </a:t>
            </a:r>
          </a:p>
          <a:p>
            <a:pPr marL="0" indent="0" algn="just">
              <a:buNone/>
            </a:pPr>
            <a:r>
              <a:rPr lang="en-GB" sz="1400">
                <a:solidFill>
                  <a:schemeClr val="bg1"/>
                </a:solidFill>
              </a:rPr>
              <a:t>Seeds discovered these images in a Belfast school yearbook from 1965, enlarged them and presented them decades after their conception. 1965 being a violent year in Northern Ireland, the blank stares of the school children in their portraits begin to resonate substantially with the audience – the children are unknowing about what lies in their near future. </a:t>
            </a:r>
          </a:p>
          <a:p>
            <a:pPr marL="0" indent="0" algn="just">
              <a:buNone/>
            </a:pPr>
            <a:r>
              <a:rPr lang="en-GB" sz="1400">
                <a:solidFill>
                  <a:schemeClr val="bg1"/>
                </a:solidFill>
              </a:rPr>
              <a:t>Enlarging photographs of these schoolboys that may have otherwise been seen by very little people, lays a lot of importance on them. They are no longer school portraits, but symbols of the youth at “a time of great upheaval in the province.” They are the faces of children who are yet to experience the Troubles and face their effects – effects they are likely to be victim to throughout their lives. </a:t>
            </a:r>
          </a:p>
        </p:txBody>
      </p:sp>
      <p:pic>
        <p:nvPicPr>
          <p:cNvPr id="4" name="Picture 3">
            <a:extLst>
              <a:ext uri="{FF2B5EF4-FFF2-40B4-BE49-F238E27FC236}">
                <a16:creationId xmlns:a16="http://schemas.microsoft.com/office/drawing/2014/main" id="{4500B9C3-7BA2-FCE5-04D9-8231D544DFA4}"/>
              </a:ext>
            </a:extLst>
          </p:cNvPr>
          <p:cNvPicPr>
            <a:picLocks noChangeAspect="1"/>
          </p:cNvPicPr>
          <p:nvPr/>
        </p:nvPicPr>
        <p:blipFill>
          <a:blip r:embed="rId2"/>
          <a:srcRect l="32940" t="13185" r="36986" b="25538"/>
          <a:stretch/>
        </p:blipFill>
        <p:spPr>
          <a:xfrm>
            <a:off x="6757578" y="1141426"/>
            <a:ext cx="4543353" cy="5207104"/>
          </a:xfrm>
          <a:prstGeom prst="rect">
            <a:avLst/>
          </a:prstGeom>
        </p:spPr>
      </p:pic>
    </p:spTree>
    <p:extLst>
      <p:ext uri="{BB962C8B-B14F-4D97-AF65-F5344CB8AC3E}">
        <p14:creationId xmlns:p14="http://schemas.microsoft.com/office/powerpoint/2010/main" val="2060731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6" y="86621"/>
            <a:ext cx="8995762" cy="1224987"/>
          </a:xfrm>
        </p:spPr>
        <p:txBody>
          <a:bodyPr>
            <a:normAutofit/>
          </a:bodyPr>
          <a:lstStyle/>
          <a:p>
            <a:r>
              <a:rPr lang="en-GB" sz="4000" i="1">
                <a:solidFill>
                  <a:schemeClr val="bg1">
                    <a:lumMod val="75000"/>
                  </a:schemeClr>
                </a:solidFill>
                <a:latin typeface="Futura" pitchFamily="50" charset="0"/>
              </a:rPr>
              <a:t>Drill Bit Digs</a:t>
            </a:r>
            <a:r>
              <a:rPr lang="en-GB" sz="4000">
                <a:solidFill>
                  <a:schemeClr val="bg1">
                    <a:lumMod val="75000"/>
                  </a:schemeClr>
                </a:solidFill>
                <a:latin typeface="Futura" pitchFamily="50" charset="0"/>
              </a:rPr>
              <a:t>. Hannah Fletcher. 2024.</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26857" y="1173108"/>
            <a:ext cx="5501640" cy="5164661"/>
          </a:xfrm>
          <a:custGeom>
            <a:avLst/>
            <a:gdLst>
              <a:gd name="csX0" fmla="*/ 0 w 5501640"/>
              <a:gd name="csY0" fmla="*/ 0 h 5164661"/>
              <a:gd name="csX1" fmla="*/ 577672 w 5501640"/>
              <a:gd name="csY1" fmla="*/ 0 h 5164661"/>
              <a:gd name="csX2" fmla="*/ 1265377 w 5501640"/>
              <a:gd name="csY2" fmla="*/ 0 h 5164661"/>
              <a:gd name="csX3" fmla="*/ 2063115 w 5501640"/>
              <a:gd name="csY3" fmla="*/ 0 h 5164661"/>
              <a:gd name="csX4" fmla="*/ 2640787 w 5501640"/>
              <a:gd name="csY4" fmla="*/ 0 h 5164661"/>
              <a:gd name="csX5" fmla="*/ 3383509 w 5501640"/>
              <a:gd name="csY5" fmla="*/ 0 h 5164661"/>
              <a:gd name="csX6" fmla="*/ 3961181 w 5501640"/>
              <a:gd name="csY6" fmla="*/ 0 h 5164661"/>
              <a:gd name="csX7" fmla="*/ 4648886 w 5501640"/>
              <a:gd name="csY7" fmla="*/ 0 h 5164661"/>
              <a:gd name="csX8" fmla="*/ 5501640 w 5501640"/>
              <a:gd name="csY8" fmla="*/ 0 h 5164661"/>
              <a:gd name="csX9" fmla="*/ 5501640 w 5501640"/>
              <a:gd name="csY9" fmla="*/ 490643 h 5164661"/>
              <a:gd name="csX10" fmla="*/ 5501640 w 5501640"/>
              <a:gd name="csY10" fmla="*/ 1239519 h 5164661"/>
              <a:gd name="csX11" fmla="*/ 5501640 w 5501640"/>
              <a:gd name="csY11" fmla="*/ 1885101 h 5164661"/>
              <a:gd name="csX12" fmla="*/ 5501640 w 5501640"/>
              <a:gd name="csY12" fmla="*/ 2633977 h 5164661"/>
              <a:gd name="csX13" fmla="*/ 5501640 w 5501640"/>
              <a:gd name="csY13" fmla="*/ 3331206 h 5164661"/>
              <a:gd name="csX14" fmla="*/ 5501640 w 5501640"/>
              <a:gd name="csY14" fmla="*/ 3925142 h 5164661"/>
              <a:gd name="csX15" fmla="*/ 5501640 w 5501640"/>
              <a:gd name="csY15" fmla="*/ 5164661 h 5164661"/>
              <a:gd name="csX16" fmla="*/ 4923968 w 5501640"/>
              <a:gd name="csY16" fmla="*/ 5164661 h 5164661"/>
              <a:gd name="csX17" fmla="*/ 4236263 w 5501640"/>
              <a:gd name="csY17" fmla="*/ 5164661 h 5164661"/>
              <a:gd name="csX18" fmla="*/ 3438525 w 5501640"/>
              <a:gd name="csY18" fmla="*/ 5164661 h 5164661"/>
              <a:gd name="csX19" fmla="*/ 2640787 w 5501640"/>
              <a:gd name="csY19" fmla="*/ 5164661 h 5164661"/>
              <a:gd name="csX20" fmla="*/ 1898066 w 5501640"/>
              <a:gd name="csY20" fmla="*/ 5164661 h 5164661"/>
              <a:gd name="csX21" fmla="*/ 1155344 w 5501640"/>
              <a:gd name="csY21" fmla="*/ 5164661 h 5164661"/>
              <a:gd name="csX22" fmla="*/ 0 w 5501640"/>
              <a:gd name="csY22" fmla="*/ 5164661 h 5164661"/>
              <a:gd name="csX23" fmla="*/ 0 w 5501640"/>
              <a:gd name="csY23" fmla="*/ 4622372 h 5164661"/>
              <a:gd name="csX24" fmla="*/ 0 w 5501640"/>
              <a:gd name="csY24" fmla="*/ 3976789 h 5164661"/>
              <a:gd name="csX25" fmla="*/ 0 w 5501640"/>
              <a:gd name="csY25" fmla="*/ 3331206 h 5164661"/>
              <a:gd name="csX26" fmla="*/ 0 w 5501640"/>
              <a:gd name="csY26" fmla="*/ 2840564 h 5164661"/>
              <a:gd name="csX27" fmla="*/ 0 w 5501640"/>
              <a:gd name="csY27" fmla="*/ 2143334 h 5164661"/>
              <a:gd name="csX28" fmla="*/ 0 w 5501640"/>
              <a:gd name="csY28" fmla="*/ 1652692 h 5164661"/>
              <a:gd name="csX29" fmla="*/ 0 w 5501640"/>
              <a:gd name="csY29" fmla="*/ 1007109 h 5164661"/>
              <a:gd name="csX30" fmla="*/ 0 w 5501640"/>
              <a:gd name="csY30" fmla="*/ 0 h 51646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164661"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498132" y="115373"/>
                  <a:pt x="5494837" y="331529"/>
                  <a:pt x="5501640" y="490643"/>
                </a:cubicBezTo>
                <a:cubicBezTo>
                  <a:pt x="5508443" y="649757"/>
                  <a:pt x="5508664" y="997734"/>
                  <a:pt x="5501640" y="1239519"/>
                </a:cubicBezTo>
                <a:cubicBezTo>
                  <a:pt x="5494616" y="1481304"/>
                  <a:pt x="5490270" y="1611997"/>
                  <a:pt x="5501640" y="1885101"/>
                </a:cubicBezTo>
                <a:cubicBezTo>
                  <a:pt x="5513010" y="2158205"/>
                  <a:pt x="5490502" y="2292140"/>
                  <a:pt x="5501640" y="2633977"/>
                </a:cubicBezTo>
                <a:cubicBezTo>
                  <a:pt x="5512778" y="2975814"/>
                  <a:pt x="5485078" y="3051397"/>
                  <a:pt x="5501640" y="3331206"/>
                </a:cubicBezTo>
                <a:cubicBezTo>
                  <a:pt x="5518202" y="3611015"/>
                  <a:pt x="5502277" y="3799422"/>
                  <a:pt x="5501640" y="3925142"/>
                </a:cubicBezTo>
                <a:cubicBezTo>
                  <a:pt x="5501003" y="4050862"/>
                  <a:pt x="5449552" y="4552541"/>
                  <a:pt x="5501640" y="5164661"/>
                </a:cubicBezTo>
                <a:cubicBezTo>
                  <a:pt x="5278622" y="5189565"/>
                  <a:pt x="5175143" y="5162075"/>
                  <a:pt x="4923968" y="5164661"/>
                </a:cubicBezTo>
                <a:cubicBezTo>
                  <a:pt x="4672793" y="5167247"/>
                  <a:pt x="4391334" y="5143653"/>
                  <a:pt x="4236263" y="5164661"/>
                </a:cubicBezTo>
                <a:cubicBezTo>
                  <a:pt x="4081193" y="5185669"/>
                  <a:pt x="3603231" y="5152007"/>
                  <a:pt x="3438525" y="5164661"/>
                </a:cubicBezTo>
                <a:cubicBezTo>
                  <a:pt x="3273819" y="5177315"/>
                  <a:pt x="2911685" y="5144139"/>
                  <a:pt x="2640787" y="5164661"/>
                </a:cubicBezTo>
                <a:cubicBezTo>
                  <a:pt x="2369889" y="5185183"/>
                  <a:pt x="2086077" y="5198474"/>
                  <a:pt x="1898066" y="5164661"/>
                </a:cubicBezTo>
                <a:cubicBezTo>
                  <a:pt x="1710055" y="5130848"/>
                  <a:pt x="1442598" y="5154171"/>
                  <a:pt x="1155344" y="5164661"/>
                </a:cubicBezTo>
                <a:cubicBezTo>
                  <a:pt x="868090" y="5175151"/>
                  <a:pt x="440071" y="5110949"/>
                  <a:pt x="0" y="5164661"/>
                </a:cubicBezTo>
                <a:cubicBezTo>
                  <a:pt x="16758" y="5055576"/>
                  <a:pt x="-24" y="4811091"/>
                  <a:pt x="0" y="4622372"/>
                </a:cubicBezTo>
                <a:cubicBezTo>
                  <a:pt x="24" y="4433653"/>
                  <a:pt x="6263" y="4155987"/>
                  <a:pt x="0" y="3976789"/>
                </a:cubicBezTo>
                <a:cubicBezTo>
                  <a:pt x="-6263" y="3797591"/>
                  <a:pt x="-842" y="3630478"/>
                  <a:pt x="0" y="3331206"/>
                </a:cubicBezTo>
                <a:cubicBezTo>
                  <a:pt x="842" y="3031934"/>
                  <a:pt x="-12161" y="3006872"/>
                  <a:pt x="0" y="2840564"/>
                </a:cubicBezTo>
                <a:cubicBezTo>
                  <a:pt x="12161" y="2674256"/>
                  <a:pt x="-12940" y="2292551"/>
                  <a:pt x="0" y="2143334"/>
                </a:cubicBezTo>
                <a:cubicBezTo>
                  <a:pt x="12940" y="1994117"/>
                  <a:pt x="-5158" y="1845519"/>
                  <a:pt x="0" y="1652692"/>
                </a:cubicBezTo>
                <a:cubicBezTo>
                  <a:pt x="5158" y="1459865"/>
                  <a:pt x="11985" y="1152765"/>
                  <a:pt x="0" y="1007109"/>
                </a:cubicBezTo>
                <a:cubicBezTo>
                  <a:pt x="-11985" y="861453"/>
                  <a:pt x="-29705" y="298945"/>
                  <a:pt x="0" y="0"/>
                </a:cubicBezTo>
                <a:close/>
              </a:path>
              <a:path w="5501640" h="5164661"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35145" y="288771"/>
                  <a:pt x="5508531" y="442365"/>
                  <a:pt x="5501640" y="748876"/>
                </a:cubicBezTo>
                <a:cubicBezTo>
                  <a:pt x="5494749" y="1055387"/>
                  <a:pt x="5495884" y="1128146"/>
                  <a:pt x="5501640" y="1291165"/>
                </a:cubicBezTo>
                <a:cubicBezTo>
                  <a:pt x="5507396" y="1454184"/>
                  <a:pt x="5510274" y="1751394"/>
                  <a:pt x="5501640" y="1936748"/>
                </a:cubicBezTo>
                <a:cubicBezTo>
                  <a:pt x="5493006" y="2122102"/>
                  <a:pt x="5467509" y="2484876"/>
                  <a:pt x="5501640" y="2633977"/>
                </a:cubicBezTo>
                <a:cubicBezTo>
                  <a:pt x="5535771" y="2783078"/>
                  <a:pt x="5501083" y="2899737"/>
                  <a:pt x="5501640" y="3124620"/>
                </a:cubicBezTo>
                <a:cubicBezTo>
                  <a:pt x="5502197" y="3349503"/>
                  <a:pt x="5527465" y="3480089"/>
                  <a:pt x="5501640" y="3770203"/>
                </a:cubicBezTo>
                <a:cubicBezTo>
                  <a:pt x="5475815" y="4060317"/>
                  <a:pt x="5497918" y="4206044"/>
                  <a:pt x="5501640" y="4415785"/>
                </a:cubicBezTo>
                <a:cubicBezTo>
                  <a:pt x="5505362" y="4625526"/>
                  <a:pt x="5513558" y="4936894"/>
                  <a:pt x="5501640" y="5164661"/>
                </a:cubicBezTo>
                <a:cubicBezTo>
                  <a:pt x="5144697" y="5177062"/>
                  <a:pt x="4952730" y="5172449"/>
                  <a:pt x="4758919" y="5164661"/>
                </a:cubicBezTo>
                <a:cubicBezTo>
                  <a:pt x="4565108" y="5156873"/>
                  <a:pt x="4384335" y="5146393"/>
                  <a:pt x="4071214" y="5164661"/>
                </a:cubicBezTo>
                <a:cubicBezTo>
                  <a:pt x="3758094" y="5182929"/>
                  <a:pt x="3734394" y="5184720"/>
                  <a:pt x="3548558" y="5164661"/>
                </a:cubicBezTo>
                <a:cubicBezTo>
                  <a:pt x="3362722" y="5144602"/>
                  <a:pt x="3227128" y="5157089"/>
                  <a:pt x="2970886" y="5164661"/>
                </a:cubicBezTo>
                <a:cubicBezTo>
                  <a:pt x="2714644" y="5172233"/>
                  <a:pt x="2571183" y="5129988"/>
                  <a:pt x="2173148" y="5164661"/>
                </a:cubicBezTo>
                <a:cubicBezTo>
                  <a:pt x="1775113" y="5199334"/>
                  <a:pt x="1652986" y="5169353"/>
                  <a:pt x="1485443" y="5164661"/>
                </a:cubicBezTo>
                <a:cubicBezTo>
                  <a:pt x="1317900" y="5159969"/>
                  <a:pt x="1069443" y="5189481"/>
                  <a:pt x="907771" y="5164661"/>
                </a:cubicBezTo>
                <a:cubicBezTo>
                  <a:pt x="746099" y="5139841"/>
                  <a:pt x="297367" y="5136798"/>
                  <a:pt x="0" y="5164661"/>
                </a:cubicBezTo>
                <a:cubicBezTo>
                  <a:pt x="3088" y="4970792"/>
                  <a:pt x="-17245" y="4871054"/>
                  <a:pt x="0" y="4674018"/>
                </a:cubicBezTo>
                <a:cubicBezTo>
                  <a:pt x="17245" y="4476982"/>
                  <a:pt x="19585" y="4330382"/>
                  <a:pt x="0" y="4183375"/>
                </a:cubicBezTo>
                <a:cubicBezTo>
                  <a:pt x="-19585" y="4036368"/>
                  <a:pt x="-24930" y="3672922"/>
                  <a:pt x="0" y="3486146"/>
                </a:cubicBezTo>
                <a:cubicBezTo>
                  <a:pt x="24930" y="3299370"/>
                  <a:pt x="11958" y="3083645"/>
                  <a:pt x="0" y="2943857"/>
                </a:cubicBezTo>
                <a:cubicBezTo>
                  <a:pt x="-11958" y="2804069"/>
                  <a:pt x="24511" y="2539613"/>
                  <a:pt x="0" y="2194981"/>
                </a:cubicBezTo>
                <a:cubicBezTo>
                  <a:pt x="-24511" y="1850349"/>
                  <a:pt x="-10139" y="1779027"/>
                  <a:pt x="0" y="1601045"/>
                </a:cubicBezTo>
                <a:cubicBezTo>
                  <a:pt x="10139" y="1423063"/>
                  <a:pt x="-23890" y="1302778"/>
                  <a:pt x="0" y="1110402"/>
                </a:cubicBezTo>
                <a:cubicBezTo>
                  <a:pt x="23890" y="918026"/>
                  <a:pt x="-24779" y="349931"/>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gn="just">
              <a:buNone/>
            </a:pPr>
            <a:r>
              <a:rPr lang="en-GB" sz="1300">
                <a:solidFill>
                  <a:schemeClr val="bg1"/>
                </a:solidFill>
              </a:rPr>
              <a:t>Materials and method are often used in art to provide context. What the artist chooses to use in the creation of their work can enhance the meaning, tone and overall impact. Many environmental artists use certain processes that are sustainable and don’t harm the environment. One artist that is loyal to the environment while using photographic practices is Hannah Fletcher.</a:t>
            </a:r>
          </a:p>
          <a:p>
            <a:pPr marL="0" indent="0" algn="just">
              <a:buNone/>
            </a:pPr>
            <a:r>
              <a:rPr lang="en-GB" sz="1300">
                <a:solidFill>
                  <a:schemeClr val="bg1"/>
                </a:solidFill>
              </a:rPr>
              <a:t>This artwork, </a:t>
            </a:r>
            <a:r>
              <a:rPr lang="en-GB" sz="1300" i="1">
                <a:solidFill>
                  <a:schemeClr val="bg1"/>
                </a:solidFill>
              </a:rPr>
              <a:t>Drill Bit Digs,</a:t>
            </a:r>
            <a:r>
              <a:rPr lang="en-GB" sz="1300">
                <a:solidFill>
                  <a:schemeClr val="bg1"/>
                </a:solidFill>
              </a:rPr>
              <a:t> is a recent example of her vast experimentation with sustainable photographic practices. At a glance, the piece appears to be a collage of fragments from monotone photographs of something industrial, on a piece of dyed fabric. The piece is interesting to study, but without context provided on the materials and methods used, we lack full understanding and appreciation of the piece. </a:t>
            </a:r>
          </a:p>
          <a:p>
            <a:pPr marL="0" indent="0" algn="just">
              <a:buNone/>
            </a:pPr>
            <a:r>
              <a:rPr lang="en-GB" sz="1300">
                <a:solidFill>
                  <a:schemeClr val="bg1"/>
                </a:solidFill>
              </a:rPr>
              <a:t>The fabric used as the base for the piece is 100% hemp linen, which is more sustainable and environmentally friendly than most fabrics, as “hemp is one of the fastest growing commercial plants in the world”. Fletcher printed cyanotypes onto the fabric, which she toned with ”ivy collected from [a] petroleum distillation site.” Her process therefore involved sourcing materials that she could reuse and that would biodegrade in time, making this piece far more poignant than if it were made unsustainably. </a:t>
            </a:r>
          </a:p>
          <a:p>
            <a:pPr marL="0" indent="0" algn="just">
              <a:buNone/>
            </a:pPr>
            <a:r>
              <a:rPr lang="en-US" altLang="en-US" sz="1300">
                <a:solidFill>
                  <a:schemeClr val="bg1"/>
                </a:solidFill>
              </a:rPr>
              <a:t>The use of sustainable methods and materials to present her work - which includes images of industrial sites potentially linked to fossil fuels - acts as a form of resistance against these industries. It demonstrates how one individual, despite having far less impact than large corporations, can still make a meaningful difference while these industries continue to contribute to environmental destruction.</a:t>
            </a:r>
            <a:endParaRPr lang="en-GB" sz="1400">
              <a:solidFill>
                <a:srgbClr val="0D0D0D"/>
              </a:solidFill>
              <a:latin typeface="ui-sans-serif"/>
            </a:endParaRPr>
          </a:p>
          <a:p>
            <a:pPr marL="0" indent="0">
              <a:buNone/>
            </a:pPr>
            <a:endParaRPr lang="en-GB" sz="1400">
              <a:solidFill>
                <a:srgbClr val="0D0D0D"/>
              </a:solidFill>
              <a:latin typeface="ui-sans-serif"/>
            </a:endParaRPr>
          </a:p>
          <a:p>
            <a:pPr marL="0" indent="0">
              <a:buNone/>
            </a:pPr>
            <a:endParaRPr lang="en-GB" sz="1300">
              <a:solidFill>
                <a:schemeClr val="bg1"/>
              </a:solidFill>
            </a:endParaRPr>
          </a:p>
        </p:txBody>
      </p:sp>
      <p:pic>
        <p:nvPicPr>
          <p:cNvPr id="18436" name="Picture 4">
            <a:extLst>
              <a:ext uri="{FF2B5EF4-FFF2-40B4-BE49-F238E27FC236}">
                <a16:creationId xmlns:a16="http://schemas.microsoft.com/office/drawing/2014/main" id="{B0D6E000-567D-A08D-7A5F-501B9FBD22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490133"/>
            <a:ext cx="5813906" cy="3877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89230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4C1A8-1E58-2347-6B7A-7646327F2B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E593BB-B8EB-A9F1-7883-B4E66278FD57}"/>
              </a:ext>
            </a:extLst>
          </p:cNvPr>
          <p:cNvSpPr>
            <a:spLocks noGrp="1"/>
          </p:cNvSpPr>
          <p:nvPr>
            <p:ph type="title"/>
          </p:nvPr>
        </p:nvSpPr>
        <p:spPr>
          <a:xfrm>
            <a:off x="367162" y="162821"/>
            <a:ext cx="11824838" cy="1325563"/>
          </a:xfrm>
        </p:spPr>
        <p:txBody>
          <a:bodyPr>
            <a:noAutofit/>
          </a:bodyPr>
          <a:lstStyle/>
          <a:p>
            <a:r>
              <a:rPr lang="en-GB" sz="2800" i="1">
                <a:solidFill>
                  <a:schemeClr val="bg1">
                    <a:lumMod val="75000"/>
                  </a:schemeClr>
                </a:solidFill>
                <a:latin typeface="Futura" pitchFamily="50" charset="0"/>
              </a:rPr>
              <a:t>National Reconnaissance Office Ground Station (ADF-SW), Jornada del Muerto, New Mexico</a:t>
            </a:r>
            <a:r>
              <a:rPr lang="en-GB" sz="2800">
                <a:solidFill>
                  <a:schemeClr val="bg1">
                    <a:lumMod val="75000"/>
                  </a:schemeClr>
                </a:solidFill>
                <a:latin typeface="Futura" pitchFamily="50" charset="0"/>
              </a:rPr>
              <a:t>. Trevor Paglen. Circa 2012.</a:t>
            </a:r>
          </a:p>
        </p:txBody>
      </p:sp>
      <p:sp>
        <p:nvSpPr>
          <p:cNvPr id="8" name="Content Placeholder 2">
            <a:extLst>
              <a:ext uri="{FF2B5EF4-FFF2-40B4-BE49-F238E27FC236}">
                <a16:creationId xmlns:a16="http://schemas.microsoft.com/office/drawing/2014/main" id="{EEF11300-C536-6920-651E-FD763F628391}"/>
              </a:ext>
            </a:extLst>
          </p:cNvPr>
          <p:cNvSpPr>
            <a:spLocks noGrp="1"/>
          </p:cNvSpPr>
          <p:nvPr>
            <p:ph idx="1"/>
          </p:nvPr>
        </p:nvSpPr>
        <p:spPr>
          <a:xfrm>
            <a:off x="367162" y="1463563"/>
            <a:ext cx="5501640" cy="4839266"/>
          </a:xfrm>
          <a:custGeom>
            <a:avLst/>
            <a:gdLst>
              <a:gd name="connsiteX0" fmla="*/ 0 w 5501640"/>
              <a:gd name="connsiteY0" fmla="*/ 0 h 4839266"/>
              <a:gd name="connsiteX1" fmla="*/ 522656 w 5501640"/>
              <a:gd name="connsiteY1" fmla="*/ 0 h 4839266"/>
              <a:gd name="connsiteX2" fmla="*/ 1265377 w 5501640"/>
              <a:gd name="connsiteY2" fmla="*/ 0 h 4839266"/>
              <a:gd name="connsiteX3" fmla="*/ 1898066 w 5501640"/>
              <a:gd name="connsiteY3" fmla="*/ 0 h 4839266"/>
              <a:gd name="connsiteX4" fmla="*/ 2585771 w 5501640"/>
              <a:gd name="connsiteY4" fmla="*/ 0 h 4839266"/>
              <a:gd name="connsiteX5" fmla="*/ 3383509 w 5501640"/>
              <a:gd name="connsiteY5" fmla="*/ 0 h 4839266"/>
              <a:gd name="connsiteX6" fmla="*/ 3961181 w 5501640"/>
              <a:gd name="connsiteY6" fmla="*/ 0 h 4839266"/>
              <a:gd name="connsiteX7" fmla="*/ 4703902 w 5501640"/>
              <a:gd name="connsiteY7" fmla="*/ 0 h 4839266"/>
              <a:gd name="connsiteX8" fmla="*/ 5501640 w 5501640"/>
              <a:gd name="connsiteY8" fmla="*/ 0 h 4839266"/>
              <a:gd name="connsiteX9" fmla="*/ 5501640 w 5501640"/>
              <a:gd name="connsiteY9" fmla="*/ 691324 h 4839266"/>
              <a:gd name="connsiteX10" fmla="*/ 5501640 w 5501640"/>
              <a:gd name="connsiteY10" fmla="*/ 1382647 h 4839266"/>
              <a:gd name="connsiteX11" fmla="*/ 5501640 w 5501640"/>
              <a:gd name="connsiteY11" fmla="*/ 1977186 h 4839266"/>
              <a:gd name="connsiteX12" fmla="*/ 5501640 w 5501640"/>
              <a:gd name="connsiteY12" fmla="*/ 2765295 h 4839266"/>
              <a:gd name="connsiteX13" fmla="*/ 5501640 w 5501640"/>
              <a:gd name="connsiteY13" fmla="*/ 3456619 h 4839266"/>
              <a:gd name="connsiteX14" fmla="*/ 5501640 w 5501640"/>
              <a:gd name="connsiteY14" fmla="*/ 4244728 h 4839266"/>
              <a:gd name="connsiteX15" fmla="*/ 5501640 w 5501640"/>
              <a:gd name="connsiteY15" fmla="*/ 4839266 h 4839266"/>
              <a:gd name="connsiteX16" fmla="*/ 4868951 w 5501640"/>
              <a:gd name="connsiteY16" fmla="*/ 4839266 h 4839266"/>
              <a:gd name="connsiteX17" fmla="*/ 4236263 w 5501640"/>
              <a:gd name="connsiteY17" fmla="*/ 4839266 h 4839266"/>
              <a:gd name="connsiteX18" fmla="*/ 3493541 w 5501640"/>
              <a:gd name="connsiteY18" fmla="*/ 4839266 h 4839266"/>
              <a:gd name="connsiteX19" fmla="*/ 2805836 w 5501640"/>
              <a:gd name="connsiteY19" fmla="*/ 4839266 h 4839266"/>
              <a:gd name="connsiteX20" fmla="*/ 2008099 w 5501640"/>
              <a:gd name="connsiteY20" fmla="*/ 4839266 h 4839266"/>
              <a:gd name="connsiteX21" fmla="*/ 1210361 w 5501640"/>
              <a:gd name="connsiteY21" fmla="*/ 4839266 h 4839266"/>
              <a:gd name="connsiteX22" fmla="*/ 0 w 5501640"/>
              <a:gd name="connsiteY22" fmla="*/ 4839266 h 4839266"/>
              <a:gd name="connsiteX23" fmla="*/ 0 w 5501640"/>
              <a:gd name="connsiteY23" fmla="*/ 4099550 h 4839266"/>
              <a:gd name="connsiteX24" fmla="*/ 0 w 5501640"/>
              <a:gd name="connsiteY24" fmla="*/ 3359833 h 4839266"/>
              <a:gd name="connsiteX25" fmla="*/ 0 w 5501640"/>
              <a:gd name="connsiteY25" fmla="*/ 2668510 h 4839266"/>
              <a:gd name="connsiteX26" fmla="*/ 0 w 5501640"/>
              <a:gd name="connsiteY26" fmla="*/ 1977186 h 4839266"/>
              <a:gd name="connsiteX27" fmla="*/ 0 w 5501640"/>
              <a:gd name="connsiteY27" fmla="*/ 1285862 h 4839266"/>
              <a:gd name="connsiteX28" fmla="*/ 0 w 5501640"/>
              <a:gd name="connsiteY28" fmla="*/ 739716 h 4839266"/>
              <a:gd name="connsiteX29" fmla="*/ 0 w 5501640"/>
              <a:gd name="connsiteY29" fmla="*/ 0 h 4839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01640" h="4839266"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528526" y="293898"/>
                  <a:pt x="5515459" y="355016"/>
                  <a:pt x="5501640" y="691324"/>
                </a:cubicBezTo>
                <a:cubicBezTo>
                  <a:pt x="5487821" y="1027632"/>
                  <a:pt x="5532397" y="1144429"/>
                  <a:pt x="5501640" y="1382647"/>
                </a:cubicBezTo>
                <a:cubicBezTo>
                  <a:pt x="5470883" y="1620865"/>
                  <a:pt x="5500887" y="1708304"/>
                  <a:pt x="5501640" y="1977186"/>
                </a:cubicBezTo>
                <a:cubicBezTo>
                  <a:pt x="5502393" y="2246068"/>
                  <a:pt x="5481100" y="2422680"/>
                  <a:pt x="5501640" y="2765295"/>
                </a:cubicBezTo>
                <a:cubicBezTo>
                  <a:pt x="5522180" y="3107910"/>
                  <a:pt x="5519573" y="3318311"/>
                  <a:pt x="5501640" y="3456619"/>
                </a:cubicBezTo>
                <a:cubicBezTo>
                  <a:pt x="5483707" y="3594927"/>
                  <a:pt x="5537529" y="3947015"/>
                  <a:pt x="5501640" y="4244728"/>
                </a:cubicBezTo>
                <a:cubicBezTo>
                  <a:pt x="5465751" y="4542441"/>
                  <a:pt x="5525422" y="4698651"/>
                  <a:pt x="5501640" y="4839266"/>
                </a:cubicBezTo>
                <a:cubicBezTo>
                  <a:pt x="5272218" y="4849400"/>
                  <a:pt x="5040250" y="4825845"/>
                  <a:pt x="4868951" y="4839266"/>
                </a:cubicBezTo>
                <a:cubicBezTo>
                  <a:pt x="4697652" y="4852687"/>
                  <a:pt x="4368549" y="4855804"/>
                  <a:pt x="4236263" y="4839266"/>
                </a:cubicBezTo>
                <a:cubicBezTo>
                  <a:pt x="4103977" y="4822728"/>
                  <a:pt x="3678150" y="4872377"/>
                  <a:pt x="3493541" y="4839266"/>
                </a:cubicBezTo>
                <a:cubicBezTo>
                  <a:pt x="3308932" y="4806155"/>
                  <a:pt x="2960907" y="4818258"/>
                  <a:pt x="2805836" y="4839266"/>
                </a:cubicBezTo>
                <a:cubicBezTo>
                  <a:pt x="2650766" y="4860274"/>
                  <a:pt x="2169940" y="4825783"/>
                  <a:pt x="2008099" y="4839266"/>
                </a:cubicBezTo>
                <a:cubicBezTo>
                  <a:pt x="1846258" y="4852749"/>
                  <a:pt x="1481259" y="4818744"/>
                  <a:pt x="1210361" y="4839266"/>
                </a:cubicBezTo>
                <a:cubicBezTo>
                  <a:pt x="939463" y="4859788"/>
                  <a:pt x="543180" y="4837080"/>
                  <a:pt x="0" y="4839266"/>
                </a:cubicBezTo>
                <a:cubicBezTo>
                  <a:pt x="19541" y="4559713"/>
                  <a:pt x="-21356" y="4269172"/>
                  <a:pt x="0" y="4099550"/>
                </a:cubicBezTo>
                <a:cubicBezTo>
                  <a:pt x="21356" y="3929928"/>
                  <a:pt x="10113" y="3651541"/>
                  <a:pt x="0" y="3359833"/>
                </a:cubicBezTo>
                <a:cubicBezTo>
                  <a:pt x="-10113" y="3068125"/>
                  <a:pt x="-3470" y="2837646"/>
                  <a:pt x="0" y="2668510"/>
                </a:cubicBezTo>
                <a:cubicBezTo>
                  <a:pt x="3470" y="2499374"/>
                  <a:pt x="3820" y="2255878"/>
                  <a:pt x="0" y="1977186"/>
                </a:cubicBezTo>
                <a:cubicBezTo>
                  <a:pt x="-3820" y="1698494"/>
                  <a:pt x="-6398" y="1608997"/>
                  <a:pt x="0" y="1285862"/>
                </a:cubicBezTo>
                <a:cubicBezTo>
                  <a:pt x="6398" y="962727"/>
                  <a:pt x="5147" y="934886"/>
                  <a:pt x="0" y="739716"/>
                </a:cubicBezTo>
                <a:cubicBezTo>
                  <a:pt x="-5147" y="544546"/>
                  <a:pt x="-23058" y="204336"/>
                  <a:pt x="0" y="0"/>
                </a:cubicBezTo>
                <a:close/>
              </a:path>
              <a:path w="5501640" h="4839266"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481494" y="186060"/>
                  <a:pt x="5532231" y="475810"/>
                  <a:pt x="5501640" y="788109"/>
                </a:cubicBezTo>
                <a:cubicBezTo>
                  <a:pt x="5471049" y="1100408"/>
                  <a:pt x="5508270" y="1144435"/>
                  <a:pt x="5501640" y="1382647"/>
                </a:cubicBezTo>
                <a:cubicBezTo>
                  <a:pt x="5495010" y="1620859"/>
                  <a:pt x="5508370" y="1896028"/>
                  <a:pt x="5501640" y="2073971"/>
                </a:cubicBezTo>
                <a:cubicBezTo>
                  <a:pt x="5494910" y="2251914"/>
                  <a:pt x="5479247" y="2618927"/>
                  <a:pt x="5501640" y="2813688"/>
                </a:cubicBezTo>
                <a:cubicBezTo>
                  <a:pt x="5524033" y="3008449"/>
                  <a:pt x="5489373" y="3124076"/>
                  <a:pt x="5501640" y="3359833"/>
                </a:cubicBezTo>
                <a:cubicBezTo>
                  <a:pt x="5513907" y="3595590"/>
                  <a:pt x="5489384" y="3896232"/>
                  <a:pt x="5501640" y="4051157"/>
                </a:cubicBezTo>
                <a:cubicBezTo>
                  <a:pt x="5513896" y="4206082"/>
                  <a:pt x="5465883" y="4493900"/>
                  <a:pt x="5501640" y="4839266"/>
                </a:cubicBezTo>
                <a:cubicBezTo>
                  <a:pt x="5167841" y="4827094"/>
                  <a:pt x="5117503" y="4842427"/>
                  <a:pt x="4813935" y="4839266"/>
                </a:cubicBezTo>
                <a:cubicBezTo>
                  <a:pt x="4510368" y="4836105"/>
                  <a:pt x="4353616" y="4804118"/>
                  <a:pt x="4016197" y="4839266"/>
                </a:cubicBezTo>
                <a:cubicBezTo>
                  <a:pt x="3678778" y="4874414"/>
                  <a:pt x="3641613" y="4820998"/>
                  <a:pt x="3328492" y="4839266"/>
                </a:cubicBezTo>
                <a:cubicBezTo>
                  <a:pt x="3015372" y="4857534"/>
                  <a:pt x="2991672" y="4859325"/>
                  <a:pt x="2805836" y="4839266"/>
                </a:cubicBezTo>
                <a:cubicBezTo>
                  <a:pt x="2620000" y="4819207"/>
                  <a:pt x="2484406" y="4831694"/>
                  <a:pt x="2228164" y="4839266"/>
                </a:cubicBezTo>
                <a:cubicBezTo>
                  <a:pt x="1971922" y="4846838"/>
                  <a:pt x="1828461" y="4804593"/>
                  <a:pt x="1430426" y="4839266"/>
                </a:cubicBezTo>
                <a:cubicBezTo>
                  <a:pt x="1032391" y="4873939"/>
                  <a:pt x="910264" y="4843958"/>
                  <a:pt x="742721" y="4839266"/>
                </a:cubicBezTo>
                <a:cubicBezTo>
                  <a:pt x="575178" y="4834574"/>
                  <a:pt x="240242" y="4838586"/>
                  <a:pt x="0" y="4839266"/>
                </a:cubicBezTo>
                <a:cubicBezTo>
                  <a:pt x="34207" y="4504729"/>
                  <a:pt x="30623" y="4309224"/>
                  <a:pt x="0" y="4147942"/>
                </a:cubicBezTo>
                <a:cubicBezTo>
                  <a:pt x="-30623" y="3986660"/>
                  <a:pt x="-13627" y="3837296"/>
                  <a:pt x="0" y="3601797"/>
                </a:cubicBezTo>
                <a:cubicBezTo>
                  <a:pt x="13627" y="3366299"/>
                  <a:pt x="2947" y="3277168"/>
                  <a:pt x="0" y="3055651"/>
                </a:cubicBezTo>
                <a:cubicBezTo>
                  <a:pt x="-2947" y="2834134"/>
                  <a:pt x="12115" y="2683487"/>
                  <a:pt x="0" y="2315934"/>
                </a:cubicBezTo>
                <a:cubicBezTo>
                  <a:pt x="-12115" y="1948381"/>
                  <a:pt x="11385" y="1991990"/>
                  <a:pt x="0" y="1721396"/>
                </a:cubicBezTo>
                <a:cubicBezTo>
                  <a:pt x="-11385" y="1450802"/>
                  <a:pt x="2709" y="1104179"/>
                  <a:pt x="0" y="933287"/>
                </a:cubicBezTo>
                <a:cubicBezTo>
                  <a:pt x="-2709" y="762395"/>
                  <a:pt x="-12441" y="365579"/>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a:normAutofit fontScale="85000" lnSpcReduction="20000"/>
          </a:bodyPr>
          <a:lstStyle/>
          <a:p>
            <a:pPr marL="0" lvl="0" indent="0" eaLnBrk="0" fontAlgn="base" hangingPunct="0">
              <a:lnSpc>
                <a:spcPct val="100000"/>
              </a:lnSpc>
              <a:spcBef>
                <a:spcPct val="0"/>
              </a:spcBef>
              <a:spcAft>
                <a:spcPct val="0"/>
              </a:spcAft>
              <a:buNone/>
            </a:pPr>
            <a:r>
              <a:rPr lang="en-US" altLang="en-US" sz="1400">
                <a:solidFill>
                  <a:schemeClr val="bg1"/>
                </a:solidFill>
              </a:rPr>
              <a:t>This colour image consists of two halves - it features a bright and slightly cloudy sky in the top half of the image, a green hill in the bottom half that rolls all the way to the front of the frame from the furthest distance visible in the image. On the furthest and highest point of the hill is some kind of domed building – it’s situated slightly to the right of the center point of the photograph but is still the focus point. To the left of strange building are poles of different heights. There are seven poles, although it is quite difficult to tell because of the lack of clarity in the photo. The lack of focus is very noticeable. Nothing is clear, as if the photo was taken from very far away. Part of the hill at the front of the frame is shrouded by a shadow that it has created itself. This shadow places the attention on the building because the grass isn’t distracting at the front of the photograph.</a:t>
            </a:r>
          </a:p>
          <a:p>
            <a:pPr marL="0" lvl="0" indent="0" eaLnBrk="0" fontAlgn="base" hangingPunct="0">
              <a:lnSpc>
                <a:spcPct val="100000"/>
              </a:lnSpc>
              <a:spcBef>
                <a:spcPct val="0"/>
              </a:spcBef>
              <a:spcAft>
                <a:spcPct val="0"/>
              </a:spcAft>
              <a:buNone/>
            </a:pPr>
            <a:endParaRPr lang="en-US" altLang="en-US" sz="1400">
              <a:solidFill>
                <a:schemeClr val="bg1"/>
              </a:solidFill>
            </a:endParaRPr>
          </a:p>
          <a:p>
            <a:pPr marL="0" lvl="0" indent="0" eaLnBrk="0" fontAlgn="base" hangingPunct="0">
              <a:lnSpc>
                <a:spcPct val="100000"/>
              </a:lnSpc>
              <a:spcBef>
                <a:spcPct val="0"/>
              </a:spcBef>
              <a:spcAft>
                <a:spcPct val="0"/>
              </a:spcAft>
              <a:buNone/>
            </a:pPr>
            <a:r>
              <a:rPr lang="en-US" altLang="en-US" sz="1400">
                <a:solidFill>
                  <a:schemeClr val="bg1"/>
                </a:solidFill>
              </a:rPr>
              <a:t>The context behind the image explains the lack of clarity and the ambiguity of the image. Paglen created a series of photographs of military infrastructure. These classified structures tend to be in remote landscapes, impossible for the unknowing to ever see. To see these structures, Paglen used lenses with large focal lengths – between 1300mm and 7000mm. Paglen’s own website (</a:t>
            </a:r>
            <a:r>
              <a:rPr lang="en-US" altLang="en-US" sz="1400" u="sng">
                <a:solidFill>
                  <a:schemeClr val="bg1"/>
                </a:solidFill>
                <a:hlinkClick r:id="rId2" tooltip="Original URL: https://paglen.studio/2020/04/22/limit-telephotography/. Click or tap if you trust this link.">
                  <a:extLst>
                    <a:ext uri="{A12FA001-AC4F-418D-AE19-62706E023703}">
                      <ahyp:hlinkClr xmlns:ahyp="http://schemas.microsoft.com/office/drawing/2018/hyperlinkcolor" val="tx"/>
                    </a:ext>
                  </a:extLst>
                </a:hlinkClick>
              </a:rPr>
              <a:t>paglen.studio</a:t>
            </a:r>
            <a:r>
              <a:rPr lang="en-US" altLang="en-US" sz="1400">
                <a:solidFill>
                  <a:schemeClr val="bg1"/>
                </a:solidFill>
              </a:rPr>
              <a:t>) states that </a:t>
            </a:r>
            <a:r>
              <a:rPr lang="en-US" altLang="en-US" sz="1400" i="1">
                <a:solidFill>
                  <a:schemeClr val="bg1"/>
                </a:solidFill>
              </a:rPr>
              <a:t>“In some ways[…]it is easier to photograph the depth of the solar system than it is to photograph the recesses of the military industrial complex.”  </a:t>
            </a:r>
            <a:r>
              <a:rPr lang="en-US" altLang="en-US" sz="1400">
                <a:solidFill>
                  <a:schemeClr val="bg1"/>
                </a:solidFill>
              </a:rPr>
              <a:t>This explains the blurriness of the photo, and the ambiguity of the strange building in the distance. </a:t>
            </a:r>
          </a:p>
          <a:p>
            <a:pPr marL="0" lvl="0" indent="0" eaLnBrk="0" fontAlgn="base" hangingPunct="0">
              <a:lnSpc>
                <a:spcPct val="100000"/>
              </a:lnSpc>
              <a:spcBef>
                <a:spcPct val="0"/>
              </a:spcBef>
              <a:spcAft>
                <a:spcPct val="0"/>
              </a:spcAft>
              <a:buNone/>
            </a:pPr>
            <a:endParaRPr lang="en-US" altLang="en-US" sz="1400">
              <a:solidFill>
                <a:schemeClr val="bg1"/>
              </a:solidFill>
            </a:endParaRPr>
          </a:p>
          <a:p>
            <a:pPr marL="0" lvl="0" indent="0" eaLnBrk="0" fontAlgn="base" hangingPunct="0">
              <a:lnSpc>
                <a:spcPct val="100000"/>
              </a:lnSpc>
              <a:spcBef>
                <a:spcPct val="0"/>
              </a:spcBef>
              <a:spcAft>
                <a:spcPct val="0"/>
              </a:spcAft>
              <a:buNone/>
            </a:pPr>
            <a:r>
              <a:rPr lang="en-US" altLang="en-US" sz="1400">
                <a:solidFill>
                  <a:schemeClr val="bg1"/>
                </a:solidFill>
              </a:rPr>
              <a:t>In an </a:t>
            </a:r>
            <a:r>
              <a:rPr lang="en-US" altLang="en-US" sz="1400" u="sng">
                <a:solidFill>
                  <a:schemeClr val="bg1"/>
                </a:solidFill>
                <a:hlinkClick r:id="rId3" tooltip="Original URL: https://www.independent.co.uk/news/world/americas/secret-state-trevor-paglen-documents-the-hidden-world-of-governmental-surveillance-from-drone-bases-to-black-sites-9536376.html. Click or tap if you trust this link.">
                  <a:extLst>
                    <a:ext uri="{A12FA001-AC4F-418D-AE19-62706E023703}">
                      <ahyp:hlinkClr xmlns:ahyp="http://schemas.microsoft.com/office/drawing/2018/hyperlinkcolor" val="tx"/>
                    </a:ext>
                  </a:extLst>
                </a:hlinkClick>
              </a:rPr>
              <a:t>independent.co.uk</a:t>
            </a:r>
            <a:r>
              <a:rPr lang="en-US" altLang="en-US" sz="1400">
                <a:solidFill>
                  <a:schemeClr val="bg1"/>
                </a:solidFill>
              </a:rPr>
              <a:t> article, it is stated that Paglen was </a:t>
            </a:r>
            <a:r>
              <a:rPr lang="en-US" altLang="en-US" sz="1400" i="1">
                <a:solidFill>
                  <a:schemeClr val="bg1"/>
                </a:solidFill>
              </a:rPr>
              <a:t>“99.999 per cent sure</a:t>
            </a:r>
            <a:r>
              <a:rPr lang="en-US" altLang="en-US" sz="1400">
                <a:solidFill>
                  <a:schemeClr val="bg1"/>
                </a:solidFill>
              </a:rPr>
              <a:t>” that the building is a place </a:t>
            </a:r>
            <a:r>
              <a:rPr lang="en-US" altLang="en-US" sz="1400" i="1">
                <a:solidFill>
                  <a:schemeClr val="bg1"/>
                </a:solidFill>
              </a:rPr>
              <a:t>“they call the Salt Pit: a never-before-identified-or-photographed CIA prison.” </a:t>
            </a:r>
            <a:r>
              <a:rPr lang="en-US" altLang="en-US" sz="1400">
                <a:solidFill>
                  <a:schemeClr val="bg1"/>
                </a:solidFill>
              </a:rPr>
              <a:t>This transforms the ambiguous photograph into a highly impressive and important document of an infamous building that hasn’t been documented before by the public. It is also suggested in the article that even taking photographs of secret government and military buildings is in itself dangerous. The photographs are considered very valuable and important because of </a:t>
            </a:r>
            <a:r>
              <a:rPr lang="en-US" altLang="en-US" sz="1400" i="1">
                <a:solidFill>
                  <a:schemeClr val="bg1"/>
                </a:solidFill>
              </a:rPr>
              <a:t>“the arduous, painstaking, sometimes dangerous path that culminated in pressing the shutter; and because it reveals something that the most powerful state in history has done everything in its power to keep secret.”</a:t>
            </a:r>
            <a:endParaRPr lang="en-US" altLang="en-US" sz="1400">
              <a:solidFill>
                <a:schemeClr val="bg1"/>
              </a:solidFill>
            </a:endParaRPr>
          </a:p>
        </p:txBody>
      </p:sp>
      <p:pic>
        <p:nvPicPr>
          <p:cNvPr id="1028" name="Picture 4" descr="Limit Telephotography – Trevor Paglen">
            <a:extLst>
              <a:ext uri="{FF2B5EF4-FFF2-40B4-BE49-F238E27FC236}">
                <a16:creationId xmlns:a16="http://schemas.microsoft.com/office/drawing/2014/main" id="{530450F1-17B2-B885-DF43-C636CE9436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3200" y="1810992"/>
            <a:ext cx="5331209" cy="4169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0833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National Reconnaissance Office Ground Station, New Mexico">
            <a:extLst>
              <a:ext uri="{FF2B5EF4-FFF2-40B4-BE49-F238E27FC236}">
                <a16:creationId xmlns:a16="http://schemas.microsoft.com/office/drawing/2014/main" id="{F97A761F-86B3-0F3A-97A0-5699DF3AD7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957"/>
          <a:stretch>
            <a:fillRect/>
          </a:stretch>
        </p:blipFill>
        <p:spPr bwMode="auto">
          <a:xfrm>
            <a:off x="0" y="0"/>
            <a:ext cx="6095999" cy="68903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FE670440-E3A2-271E-C5E0-D154722BB1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9691"/>
          <a:stretch/>
        </p:blipFill>
        <p:spPr bwMode="auto">
          <a:xfrm>
            <a:off x="6095999" y="0"/>
            <a:ext cx="6096001" cy="689034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145472"/>
            <a:ext cx="10162309" cy="1647702"/>
          </a:xfrm>
          <a:solidFill>
            <a:srgbClr val="FFA1CB"/>
          </a:solidFill>
        </p:spPr>
        <p:txBody>
          <a:bodyPr lIns="72000" tIns="144000" rIns="72000" bIns="72000" anchor="ctr">
            <a:normAutofit fontScale="90000"/>
          </a:bodyPr>
          <a:lstStyle/>
          <a:p>
            <a:r>
              <a:rPr lang="en-GB">
                <a:solidFill>
                  <a:srgbClr val="404040"/>
                </a:solidFill>
                <a:latin typeface="Futura" pitchFamily="50" charset="0"/>
              </a:rPr>
              <a:t>ARTWORK STUDY </a:t>
            </a:r>
            <a:br>
              <a:rPr lang="en-GB">
                <a:solidFill>
                  <a:srgbClr val="404040"/>
                </a:solidFill>
                <a:latin typeface="Futura" pitchFamily="50" charset="0"/>
              </a:rPr>
            </a:br>
            <a:r>
              <a:rPr lang="en-GB">
                <a:solidFill>
                  <a:srgbClr val="404040"/>
                </a:solidFill>
                <a:latin typeface="Futura" pitchFamily="50" charset="0"/>
              </a:rPr>
              <a:t>SEMINAR</a:t>
            </a:r>
          </a:p>
        </p:txBody>
      </p:sp>
      <p:sp>
        <p:nvSpPr>
          <p:cNvPr id="6" name="TextBox 5">
            <a:extLst>
              <a:ext uri="{FF2B5EF4-FFF2-40B4-BE49-F238E27FC236}">
                <a16:creationId xmlns:a16="http://schemas.microsoft.com/office/drawing/2014/main" id="{75133813-7407-3EB2-62D5-AE3E8EFD2302}"/>
              </a:ext>
            </a:extLst>
          </p:cNvPr>
          <p:cNvSpPr txBox="1"/>
          <p:nvPr/>
        </p:nvSpPr>
        <p:spPr>
          <a:xfrm>
            <a:off x="14230350" y="-19545300"/>
            <a:ext cx="184731" cy="369332"/>
          </a:xfrm>
          <a:prstGeom prst="rect">
            <a:avLst/>
          </a:prstGeom>
          <a:noFill/>
        </p:spPr>
        <p:txBody>
          <a:bodyPr wrap="none" rtlCol="0">
            <a:spAutoFit/>
          </a:bodyPr>
          <a:lstStyle/>
          <a:p>
            <a:endParaRPr lang="en-GB"/>
          </a:p>
        </p:txBody>
      </p:sp>
    </p:spTree>
    <p:extLst>
      <p:ext uri="{BB962C8B-B14F-4D97-AF65-F5344CB8AC3E}">
        <p14:creationId xmlns:p14="http://schemas.microsoft.com/office/powerpoint/2010/main" val="36385816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7002111" cy="1325563"/>
          </a:xfrm>
        </p:spPr>
        <p:txBody>
          <a:bodyPr>
            <a:normAutofit/>
          </a:bodyPr>
          <a:lstStyle/>
          <a:p>
            <a:r>
              <a:rPr lang="en-GB" sz="4000">
                <a:solidFill>
                  <a:schemeClr val="bg1">
                    <a:lumMod val="75000"/>
                  </a:schemeClr>
                </a:solidFill>
                <a:latin typeface="Futura" pitchFamily="50" charset="0"/>
              </a:rPr>
              <a:t>Context - definition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53316" y="1412184"/>
            <a:ext cx="5913895" cy="4847495"/>
          </a:xfrm>
          <a:custGeom>
            <a:avLst/>
            <a:gdLst>
              <a:gd name="csX0" fmla="*/ 0 w 5913895"/>
              <a:gd name="csY0" fmla="*/ 0 h 4847495"/>
              <a:gd name="csX1" fmla="*/ 538822 w 5913895"/>
              <a:gd name="csY1" fmla="*/ 0 h 4847495"/>
              <a:gd name="csX2" fmla="*/ 1195921 w 5913895"/>
              <a:gd name="csY2" fmla="*/ 0 h 4847495"/>
              <a:gd name="csX3" fmla="*/ 1971298 w 5913895"/>
              <a:gd name="csY3" fmla="*/ 0 h 4847495"/>
              <a:gd name="csX4" fmla="*/ 2510120 w 5913895"/>
              <a:gd name="csY4" fmla="*/ 0 h 4847495"/>
              <a:gd name="csX5" fmla="*/ 3226358 w 5913895"/>
              <a:gd name="csY5" fmla="*/ 0 h 4847495"/>
              <a:gd name="csX6" fmla="*/ 3765180 w 5913895"/>
              <a:gd name="csY6" fmla="*/ 0 h 4847495"/>
              <a:gd name="csX7" fmla="*/ 4422279 w 5913895"/>
              <a:gd name="csY7" fmla="*/ 0 h 4847495"/>
              <a:gd name="csX8" fmla="*/ 5138518 w 5913895"/>
              <a:gd name="csY8" fmla="*/ 0 h 4847495"/>
              <a:gd name="csX9" fmla="*/ 5913895 w 5913895"/>
              <a:gd name="csY9" fmla="*/ 0 h 4847495"/>
              <a:gd name="csX10" fmla="*/ 5913895 w 5913895"/>
              <a:gd name="csY10" fmla="*/ 547074 h 4847495"/>
              <a:gd name="csX11" fmla="*/ 5913895 w 5913895"/>
              <a:gd name="csY11" fmla="*/ 1239574 h 4847495"/>
              <a:gd name="csX12" fmla="*/ 5913895 w 5913895"/>
              <a:gd name="csY12" fmla="*/ 2029023 h 4847495"/>
              <a:gd name="csX13" fmla="*/ 5913895 w 5913895"/>
              <a:gd name="csY13" fmla="*/ 2769997 h 4847495"/>
              <a:gd name="csX14" fmla="*/ 5913895 w 5913895"/>
              <a:gd name="csY14" fmla="*/ 3414021 h 4847495"/>
              <a:gd name="csX15" fmla="*/ 5913895 w 5913895"/>
              <a:gd name="csY15" fmla="*/ 4154996 h 4847495"/>
              <a:gd name="csX16" fmla="*/ 5913895 w 5913895"/>
              <a:gd name="csY16" fmla="*/ 4847495 h 4847495"/>
              <a:gd name="csX17" fmla="*/ 5256796 w 5913895"/>
              <a:gd name="csY17" fmla="*/ 4847495 h 4847495"/>
              <a:gd name="csX18" fmla="*/ 4481418 w 5913895"/>
              <a:gd name="csY18" fmla="*/ 4847495 h 4847495"/>
              <a:gd name="csX19" fmla="*/ 3706041 w 5913895"/>
              <a:gd name="csY19" fmla="*/ 4847495 h 4847495"/>
              <a:gd name="csX20" fmla="*/ 2989802 w 5913895"/>
              <a:gd name="csY20" fmla="*/ 4847495 h 4847495"/>
              <a:gd name="csX21" fmla="*/ 2273564 w 5913895"/>
              <a:gd name="csY21" fmla="*/ 4847495 h 4847495"/>
              <a:gd name="csX22" fmla="*/ 1557326 w 5913895"/>
              <a:gd name="csY22" fmla="*/ 4847495 h 4847495"/>
              <a:gd name="csX23" fmla="*/ 1018504 w 5913895"/>
              <a:gd name="csY23" fmla="*/ 4847495 h 4847495"/>
              <a:gd name="csX24" fmla="*/ 0 w 5913895"/>
              <a:gd name="csY24" fmla="*/ 4847495 h 4847495"/>
              <a:gd name="csX25" fmla="*/ 0 w 5913895"/>
              <a:gd name="csY25" fmla="*/ 4154996 h 4847495"/>
              <a:gd name="csX26" fmla="*/ 0 w 5913895"/>
              <a:gd name="csY26" fmla="*/ 3607921 h 4847495"/>
              <a:gd name="csX27" fmla="*/ 0 w 5913895"/>
              <a:gd name="csY27" fmla="*/ 2866947 h 4847495"/>
              <a:gd name="csX28" fmla="*/ 0 w 5913895"/>
              <a:gd name="csY28" fmla="*/ 2319873 h 4847495"/>
              <a:gd name="csX29" fmla="*/ 0 w 5913895"/>
              <a:gd name="csY29" fmla="*/ 1627373 h 4847495"/>
              <a:gd name="csX30" fmla="*/ 0 w 5913895"/>
              <a:gd name="csY30" fmla="*/ 837924 h 4847495"/>
              <a:gd name="csX31" fmla="*/ 0 w 5913895"/>
              <a:gd name="csY31" fmla="*/ 0 h 48474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Lst>
            <a:rect l="l" t="t" r="r" b="b"/>
            <a:pathLst>
              <a:path w="5913895" h="4847495" fill="none" extrusionOk="0">
                <a:moveTo>
                  <a:pt x="0" y="0"/>
                </a:moveTo>
                <a:cubicBezTo>
                  <a:pt x="203295" y="22955"/>
                  <a:pt x="274911" y="5223"/>
                  <a:pt x="538822" y="0"/>
                </a:cubicBezTo>
                <a:cubicBezTo>
                  <a:pt x="802733" y="-5223"/>
                  <a:pt x="1059093" y="27053"/>
                  <a:pt x="1195921" y="0"/>
                </a:cubicBezTo>
                <a:cubicBezTo>
                  <a:pt x="1332749" y="-27053"/>
                  <a:pt x="1742860" y="30762"/>
                  <a:pt x="1971298" y="0"/>
                </a:cubicBezTo>
                <a:cubicBezTo>
                  <a:pt x="2199736" y="-30762"/>
                  <a:pt x="2352438" y="-24745"/>
                  <a:pt x="2510120" y="0"/>
                </a:cubicBezTo>
                <a:cubicBezTo>
                  <a:pt x="2667802" y="24745"/>
                  <a:pt x="2881206" y="-8125"/>
                  <a:pt x="3226358" y="0"/>
                </a:cubicBezTo>
                <a:cubicBezTo>
                  <a:pt x="3571510" y="8125"/>
                  <a:pt x="3579654" y="15092"/>
                  <a:pt x="3765180" y="0"/>
                </a:cubicBezTo>
                <a:cubicBezTo>
                  <a:pt x="3950706" y="-15092"/>
                  <a:pt x="4094214" y="8179"/>
                  <a:pt x="4422279" y="0"/>
                </a:cubicBezTo>
                <a:cubicBezTo>
                  <a:pt x="4750344" y="-8179"/>
                  <a:pt x="4967394" y="14207"/>
                  <a:pt x="5138518" y="0"/>
                </a:cubicBezTo>
                <a:cubicBezTo>
                  <a:pt x="5309642" y="-14207"/>
                  <a:pt x="5699816" y="9841"/>
                  <a:pt x="5913895" y="0"/>
                </a:cubicBezTo>
                <a:cubicBezTo>
                  <a:pt x="5936348" y="236626"/>
                  <a:pt x="5897736" y="405848"/>
                  <a:pt x="5913895" y="547074"/>
                </a:cubicBezTo>
                <a:cubicBezTo>
                  <a:pt x="5930054" y="688300"/>
                  <a:pt x="5929671" y="1010199"/>
                  <a:pt x="5913895" y="1239574"/>
                </a:cubicBezTo>
                <a:cubicBezTo>
                  <a:pt x="5898119" y="1468949"/>
                  <a:pt x="5876915" y="1859108"/>
                  <a:pt x="5913895" y="2029023"/>
                </a:cubicBezTo>
                <a:cubicBezTo>
                  <a:pt x="5950875" y="2198938"/>
                  <a:pt x="5930177" y="2412489"/>
                  <a:pt x="5913895" y="2769997"/>
                </a:cubicBezTo>
                <a:cubicBezTo>
                  <a:pt x="5897613" y="3127505"/>
                  <a:pt x="5932140" y="3246861"/>
                  <a:pt x="5913895" y="3414021"/>
                </a:cubicBezTo>
                <a:cubicBezTo>
                  <a:pt x="5895650" y="3581181"/>
                  <a:pt x="5907594" y="3787962"/>
                  <a:pt x="5913895" y="4154996"/>
                </a:cubicBezTo>
                <a:cubicBezTo>
                  <a:pt x="5920196" y="4522030"/>
                  <a:pt x="5906001" y="4510236"/>
                  <a:pt x="5913895" y="4847495"/>
                </a:cubicBezTo>
                <a:cubicBezTo>
                  <a:pt x="5778537" y="4854339"/>
                  <a:pt x="5565084" y="4870040"/>
                  <a:pt x="5256796" y="4847495"/>
                </a:cubicBezTo>
                <a:cubicBezTo>
                  <a:pt x="4948508" y="4824950"/>
                  <a:pt x="4768411" y="4837761"/>
                  <a:pt x="4481418" y="4847495"/>
                </a:cubicBezTo>
                <a:cubicBezTo>
                  <a:pt x="4194425" y="4857229"/>
                  <a:pt x="4007799" y="4827667"/>
                  <a:pt x="3706041" y="4847495"/>
                </a:cubicBezTo>
                <a:cubicBezTo>
                  <a:pt x="3404283" y="4867323"/>
                  <a:pt x="3214058" y="4846064"/>
                  <a:pt x="2989802" y="4847495"/>
                </a:cubicBezTo>
                <a:cubicBezTo>
                  <a:pt x="2765546" y="4848926"/>
                  <a:pt x="2473555" y="4867931"/>
                  <a:pt x="2273564" y="4847495"/>
                </a:cubicBezTo>
                <a:cubicBezTo>
                  <a:pt x="2073573" y="4827059"/>
                  <a:pt x="1894495" y="4868982"/>
                  <a:pt x="1557326" y="4847495"/>
                </a:cubicBezTo>
                <a:cubicBezTo>
                  <a:pt x="1220157" y="4826008"/>
                  <a:pt x="1244262" y="4868523"/>
                  <a:pt x="1018504" y="4847495"/>
                </a:cubicBezTo>
                <a:cubicBezTo>
                  <a:pt x="792746" y="4826467"/>
                  <a:pt x="364353" y="4869378"/>
                  <a:pt x="0" y="4847495"/>
                </a:cubicBezTo>
                <a:cubicBezTo>
                  <a:pt x="2964" y="4539159"/>
                  <a:pt x="-17195" y="4423120"/>
                  <a:pt x="0" y="4154996"/>
                </a:cubicBezTo>
                <a:cubicBezTo>
                  <a:pt x="17195" y="3886872"/>
                  <a:pt x="24317" y="3834583"/>
                  <a:pt x="0" y="3607921"/>
                </a:cubicBezTo>
                <a:cubicBezTo>
                  <a:pt x="-24317" y="3381260"/>
                  <a:pt x="12656" y="3192165"/>
                  <a:pt x="0" y="2866947"/>
                </a:cubicBezTo>
                <a:cubicBezTo>
                  <a:pt x="-12656" y="2541729"/>
                  <a:pt x="11066" y="2579217"/>
                  <a:pt x="0" y="2319873"/>
                </a:cubicBezTo>
                <a:cubicBezTo>
                  <a:pt x="-11066" y="2060529"/>
                  <a:pt x="-7153" y="1964500"/>
                  <a:pt x="0" y="1627373"/>
                </a:cubicBezTo>
                <a:cubicBezTo>
                  <a:pt x="7153" y="1290246"/>
                  <a:pt x="15845" y="1094538"/>
                  <a:pt x="0" y="837924"/>
                </a:cubicBezTo>
                <a:cubicBezTo>
                  <a:pt x="-15845" y="581310"/>
                  <a:pt x="-12853" y="175609"/>
                  <a:pt x="0" y="0"/>
                </a:cubicBezTo>
                <a:close/>
              </a:path>
              <a:path w="5913895" h="4847495" stroke="0" extrusionOk="0">
                <a:moveTo>
                  <a:pt x="0" y="0"/>
                </a:moveTo>
                <a:cubicBezTo>
                  <a:pt x="217742" y="24413"/>
                  <a:pt x="376823" y="1805"/>
                  <a:pt x="597960" y="0"/>
                </a:cubicBezTo>
                <a:cubicBezTo>
                  <a:pt x="819097" y="-1805"/>
                  <a:pt x="946317" y="-22454"/>
                  <a:pt x="1077643" y="0"/>
                </a:cubicBezTo>
                <a:cubicBezTo>
                  <a:pt x="1208969" y="22454"/>
                  <a:pt x="1579953" y="10995"/>
                  <a:pt x="1853020" y="0"/>
                </a:cubicBezTo>
                <a:cubicBezTo>
                  <a:pt x="2126087" y="-10995"/>
                  <a:pt x="2182434" y="16209"/>
                  <a:pt x="2450981" y="0"/>
                </a:cubicBezTo>
                <a:cubicBezTo>
                  <a:pt x="2719528" y="-16209"/>
                  <a:pt x="2865904" y="28375"/>
                  <a:pt x="3048941" y="0"/>
                </a:cubicBezTo>
                <a:cubicBezTo>
                  <a:pt x="3231978" y="-28375"/>
                  <a:pt x="3475963" y="-755"/>
                  <a:pt x="3824319" y="0"/>
                </a:cubicBezTo>
                <a:cubicBezTo>
                  <a:pt x="4172675" y="755"/>
                  <a:pt x="4181484" y="-5354"/>
                  <a:pt x="4363140" y="0"/>
                </a:cubicBezTo>
                <a:cubicBezTo>
                  <a:pt x="4544796" y="5354"/>
                  <a:pt x="4952548" y="21318"/>
                  <a:pt x="5138518" y="0"/>
                </a:cubicBezTo>
                <a:cubicBezTo>
                  <a:pt x="5324488" y="-21318"/>
                  <a:pt x="5639016" y="-15854"/>
                  <a:pt x="5913895" y="0"/>
                </a:cubicBezTo>
                <a:cubicBezTo>
                  <a:pt x="5942525" y="294604"/>
                  <a:pt x="5921008" y="489899"/>
                  <a:pt x="5913895" y="692499"/>
                </a:cubicBezTo>
                <a:cubicBezTo>
                  <a:pt x="5906782" y="895099"/>
                  <a:pt x="5918739" y="1159094"/>
                  <a:pt x="5913895" y="1384999"/>
                </a:cubicBezTo>
                <a:cubicBezTo>
                  <a:pt x="5909051" y="1610904"/>
                  <a:pt x="5944874" y="1849797"/>
                  <a:pt x="5913895" y="2125973"/>
                </a:cubicBezTo>
                <a:cubicBezTo>
                  <a:pt x="5882916" y="2402149"/>
                  <a:pt x="5938079" y="2557437"/>
                  <a:pt x="5913895" y="2673047"/>
                </a:cubicBezTo>
                <a:cubicBezTo>
                  <a:pt x="5889711" y="2788657"/>
                  <a:pt x="5900581" y="3215197"/>
                  <a:pt x="5913895" y="3365547"/>
                </a:cubicBezTo>
                <a:cubicBezTo>
                  <a:pt x="5927209" y="3515897"/>
                  <a:pt x="5886986" y="3871465"/>
                  <a:pt x="5913895" y="4058046"/>
                </a:cubicBezTo>
                <a:cubicBezTo>
                  <a:pt x="5940804" y="4244627"/>
                  <a:pt x="5878168" y="4497680"/>
                  <a:pt x="5913895" y="4847495"/>
                </a:cubicBezTo>
                <a:cubicBezTo>
                  <a:pt x="5707839" y="4846917"/>
                  <a:pt x="5504420" y="4855787"/>
                  <a:pt x="5197657" y="4847495"/>
                </a:cubicBezTo>
                <a:cubicBezTo>
                  <a:pt x="4890894" y="4839203"/>
                  <a:pt x="4778249" y="4870720"/>
                  <a:pt x="4540557" y="4847495"/>
                </a:cubicBezTo>
                <a:cubicBezTo>
                  <a:pt x="4302865" y="4824270"/>
                  <a:pt x="4224335" y="4829578"/>
                  <a:pt x="4060875" y="4847495"/>
                </a:cubicBezTo>
                <a:cubicBezTo>
                  <a:pt x="3897415" y="4865412"/>
                  <a:pt x="3789513" y="4833763"/>
                  <a:pt x="3522053" y="4847495"/>
                </a:cubicBezTo>
                <a:cubicBezTo>
                  <a:pt x="3254593" y="4861227"/>
                  <a:pt x="3063104" y="4846734"/>
                  <a:pt x="2746676" y="4847495"/>
                </a:cubicBezTo>
                <a:cubicBezTo>
                  <a:pt x="2430248" y="4848256"/>
                  <a:pt x="2410799" y="4866473"/>
                  <a:pt x="2089576" y="4847495"/>
                </a:cubicBezTo>
                <a:cubicBezTo>
                  <a:pt x="1768353" y="4828517"/>
                  <a:pt x="1772242" y="4847110"/>
                  <a:pt x="1550755" y="4847495"/>
                </a:cubicBezTo>
                <a:cubicBezTo>
                  <a:pt x="1329268" y="4847880"/>
                  <a:pt x="1143129" y="4865586"/>
                  <a:pt x="893655" y="4847495"/>
                </a:cubicBezTo>
                <a:cubicBezTo>
                  <a:pt x="644181" y="4829404"/>
                  <a:pt x="358601" y="4808076"/>
                  <a:pt x="0" y="4847495"/>
                </a:cubicBezTo>
                <a:cubicBezTo>
                  <a:pt x="11982" y="4630735"/>
                  <a:pt x="27042" y="4430989"/>
                  <a:pt x="0" y="4300421"/>
                </a:cubicBezTo>
                <a:cubicBezTo>
                  <a:pt x="-27042" y="4169853"/>
                  <a:pt x="6330" y="3799572"/>
                  <a:pt x="0" y="3559446"/>
                </a:cubicBezTo>
                <a:cubicBezTo>
                  <a:pt x="-6330" y="3319320"/>
                  <a:pt x="7793" y="3259669"/>
                  <a:pt x="0" y="2963897"/>
                </a:cubicBezTo>
                <a:cubicBezTo>
                  <a:pt x="-7793" y="2668125"/>
                  <a:pt x="18941" y="2484635"/>
                  <a:pt x="0" y="2174448"/>
                </a:cubicBezTo>
                <a:cubicBezTo>
                  <a:pt x="-18941" y="1864261"/>
                  <a:pt x="-23778" y="1842945"/>
                  <a:pt x="0" y="1530423"/>
                </a:cubicBezTo>
                <a:cubicBezTo>
                  <a:pt x="23778" y="1217902"/>
                  <a:pt x="-24284" y="1146843"/>
                  <a:pt x="0" y="983349"/>
                </a:cubicBezTo>
                <a:cubicBezTo>
                  <a:pt x="24284" y="819855"/>
                  <a:pt x="7181" y="337380"/>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buNone/>
            </a:pPr>
            <a:r>
              <a:rPr lang="en-GB" sz="1100">
                <a:solidFill>
                  <a:schemeClr val="bg1"/>
                </a:solidFill>
              </a:rPr>
              <a:t>In the seminar, the word ‘stark’ was used, due to the image’s bare quality. I agreed with this description, and contributed the word ‘eerie’, which I thought complemented ‘stark’ quite well. The image’s lack of focus and official-sounding title gives an eerie feel, we agreed on this. Mysterious was suggested as an adjective to describe the photograph, due to the amount of negative space surrounding the structure, as well as the lack of detail the blurriness gives us. Someone then added that the title of the photograph gives a sense of mystery because of its very ‘official’ sounding name. </a:t>
            </a:r>
          </a:p>
          <a:p>
            <a:pPr marL="0" indent="0">
              <a:buNone/>
            </a:pPr>
            <a:r>
              <a:rPr lang="en-GB" sz="1100">
                <a:solidFill>
                  <a:schemeClr val="bg1"/>
                </a:solidFill>
              </a:rPr>
              <a:t>One visible context someone pointed out was that the distance the photograph was taken from is very obvious because of the blurring. This element encourages the viewer to wonder why Paglen couldn’t get closer. I added that the large shadow in the foreground of the image shows the distance too. The closest part of the image to us is also blurred, amplifying that distance. </a:t>
            </a:r>
          </a:p>
          <a:p>
            <a:pPr marL="0" indent="0">
              <a:buNone/>
            </a:pPr>
            <a:r>
              <a:rPr lang="en-GB" sz="1100">
                <a:solidFill>
                  <a:schemeClr val="bg1"/>
                </a:solidFill>
              </a:rPr>
              <a:t>The focal point of the image was also mentioned. The building is the central focus of the image; therefore, it must have some significance. I agreed with this, along with another point that was made about Paglen’s choice to not crop the image closer to the building. The surrounding aspects add context to the distance of the building, and the inability to get closer. He intentionally left plenty negative space to add the element of mystery. </a:t>
            </a:r>
          </a:p>
          <a:p>
            <a:pPr marL="0" indent="0">
              <a:buNone/>
            </a:pPr>
            <a:r>
              <a:rPr lang="en-GB" sz="1100">
                <a:solidFill>
                  <a:schemeClr val="bg1"/>
                </a:solidFill>
              </a:rPr>
              <a:t>I added that his choice to not edit/over-edit the image adds to the atmosphere of the work. He could have made the building stand more against the bright sky – but he chose to show how well these buildings can blend with their surroundings, leaving them unseen to the naked eye. </a:t>
            </a:r>
          </a:p>
          <a:p>
            <a:pPr marL="0" indent="0">
              <a:buNone/>
            </a:pPr>
            <a:r>
              <a:rPr lang="en-GB" sz="1100">
                <a:solidFill>
                  <a:schemeClr val="bg1"/>
                </a:solidFill>
              </a:rPr>
              <a:t>Information was shared in the group about Paglen’s invention of the term ‘Limit-telephotography’. The name was given due to the buildings he has photographed not being visible to the naked eye – extreme telephoto lenses are required. It was added that the use of the description ‘Circa 2012’ in the caption is unconventional for an artist to use for their own work. This may have been done intentionally to make the photograph come across as documentation, and not an art piece. </a:t>
            </a:r>
          </a:p>
          <a:p>
            <a:pPr marL="0" indent="0">
              <a:buNone/>
            </a:pPr>
            <a:r>
              <a:rPr lang="en-GB" sz="1100">
                <a:solidFill>
                  <a:schemeClr val="bg1"/>
                </a:solidFill>
              </a:rPr>
              <a:t>Through his terminology and naming of the piece, he has made his work seem more ‘official’, in turn complimenting the photograph’s blurry quality and overall appearance. </a:t>
            </a:r>
          </a:p>
        </p:txBody>
      </p:sp>
      <p:pic>
        <p:nvPicPr>
          <p:cNvPr id="4" name="Picture 4" descr="Limit Telephotography – Trevor Paglen">
            <a:extLst>
              <a:ext uri="{FF2B5EF4-FFF2-40B4-BE49-F238E27FC236}">
                <a16:creationId xmlns:a16="http://schemas.microsoft.com/office/drawing/2014/main" id="{723FCEC7-D1A3-C2EA-F254-CE64DADDE7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7475" y="1659563"/>
            <a:ext cx="5331209" cy="416922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57F0026-068E-4568-BD82-CBA057027947}"/>
              </a:ext>
            </a:extLst>
          </p:cNvPr>
          <p:cNvSpPr txBox="1"/>
          <p:nvPr/>
        </p:nvSpPr>
        <p:spPr>
          <a:xfrm>
            <a:off x="6507475" y="5828792"/>
            <a:ext cx="5331209" cy="430887"/>
          </a:xfrm>
          <a:prstGeom prst="rect">
            <a:avLst/>
          </a:prstGeom>
          <a:noFill/>
        </p:spPr>
        <p:txBody>
          <a:bodyPr wrap="square">
            <a:spAutoFit/>
          </a:bodyPr>
          <a:lstStyle/>
          <a:p>
            <a:r>
              <a:rPr lang="en-GB" sz="1100" i="1">
                <a:solidFill>
                  <a:schemeClr val="bg1">
                    <a:lumMod val="75000"/>
                  </a:schemeClr>
                </a:solidFill>
                <a:latin typeface="Futura" pitchFamily="50" charset="0"/>
              </a:rPr>
              <a:t>National Reconnaissance Office Ground Station (ADF-SW), Jornada del Muerto, New Mexico</a:t>
            </a:r>
            <a:r>
              <a:rPr lang="en-GB" sz="1100">
                <a:solidFill>
                  <a:schemeClr val="bg1">
                    <a:lumMod val="75000"/>
                  </a:schemeClr>
                </a:solidFill>
                <a:latin typeface="Futura" pitchFamily="50" charset="0"/>
              </a:rPr>
              <a:t>. Trevor Paglen. Circa 2012.</a:t>
            </a:r>
            <a:endParaRPr lang="en-GB" sz="1100"/>
          </a:p>
        </p:txBody>
      </p:sp>
    </p:spTree>
    <p:extLst>
      <p:ext uri="{BB962C8B-B14F-4D97-AF65-F5344CB8AC3E}">
        <p14:creationId xmlns:p14="http://schemas.microsoft.com/office/powerpoint/2010/main" val="3994277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4" y="86621"/>
            <a:ext cx="12009895" cy="1325563"/>
          </a:xfrm>
        </p:spPr>
        <p:txBody>
          <a:bodyPr>
            <a:noAutofit/>
          </a:bodyPr>
          <a:lstStyle/>
          <a:p>
            <a:r>
              <a:rPr lang="en-GB" sz="3200" i="1">
                <a:solidFill>
                  <a:schemeClr val="bg1">
                    <a:lumMod val="75000"/>
                  </a:schemeClr>
                </a:solidFill>
                <a:latin typeface="Futura" pitchFamily="50" charset="0"/>
              </a:rPr>
              <a:t>National Reconnaissance Office Ground Station (ADF-SW), Jornada del Muerto, New Mexico</a:t>
            </a:r>
            <a:r>
              <a:rPr lang="en-GB" sz="3200">
                <a:solidFill>
                  <a:schemeClr val="bg1">
                    <a:lumMod val="75000"/>
                  </a:schemeClr>
                </a:solidFill>
                <a:latin typeface="Futura" pitchFamily="50" charset="0"/>
              </a:rPr>
              <a:t>. Trevor Paglen. Circa 2012.</a:t>
            </a: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215942" y="1412184"/>
            <a:ext cx="7388016" cy="5132995"/>
          </a:xfrm>
          <a:custGeom>
            <a:avLst/>
            <a:gdLst>
              <a:gd name="csX0" fmla="*/ 0 w 7388016"/>
              <a:gd name="csY0" fmla="*/ 0 h 5132995"/>
              <a:gd name="csX1" fmla="*/ 449997 w 7388016"/>
              <a:gd name="csY1" fmla="*/ 0 h 5132995"/>
              <a:gd name="csX2" fmla="*/ 899995 w 7388016"/>
              <a:gd name="csY2" fmla="*/ 0 h 5132995"/>
              <a:gd name="csX3" fmla="*/ 1349992 w 7388016"/>
              <a:gd name="csY3" fmla="*/ 0 h 5132995"/>
              <a:gd name="csX4" fmla="*/ 2169390 w 7388016"/>
              <a:gd name="csY4" fmla="*/ 0 h 5132995"/>
              <a:gd name="csX5" fmla="*/ 2841028 w 7388016"/>
              <a:gd name="csY5" fmla="*/ 0 h 5132995"/>
              <a:gd name="csX6" fmla="*/ 3291025 w 7388016"/>
              <a:gd name="csY6" fmla="*/ 0 h 5132995"/>
              <a:gd name="csX7" fmla="*/ 3962663 w 7388016"/>
              <a:gd name="csY7" fmla="*/ 0 h 5132995"/>
              <a:gd name="csX8" fmla="*/ 4782061 w 7388016"/>
              <a:gd name="csY8" fmla="*/ 0 h 5132995"/>
              <a:gd name="csX9" fmla="*/ 5379819 w 7388016"/>
              <a:gd name="csY9" fmla="*/ 0 h 5132995"/>
              <a:gd name="csX10" fmla="*/ 5977577 w 7388016"/>
              <a:gd name="csY10" fmla="*/ 0 h 5132995"/>
              <a:gd name="csX11" fmla="*/ 6649214 w 7388016"/>
              <a:gd name="csY11" fmla="*/ 0 h 5132995"/>
              <a:gd name="csX12" fmla="*/ 7388016 w 7388016"/>
              <a:gd name="csY12" fmla="*/ 0 h 5132995"/>
              <a:gd name="csX13" fmla="*/ 7388016 w 7388016"/>
              <a:gd name="csY13" fmla="*/ 692954 h 5132995"/>
              <a:gd name="csX14" fmla="*/ 7388016 w 7388016"/>
              <a:gd name="csY14" fmla="*/ 1437239 h 5132995"/>
              <a:gd name="csX15" fmla="*/ 7388016 w 7388016"/>
              <a:gd name="csY15" fmla="*/ 2027533 h 5132995"/>
              <a:gd name="csX16" fmla="*/ 7388016 w 7388016"/>
              <a:gd name="csY16" fmla="*/ 2566498 h 5132995"/>
              <a:gd name="csX17" fmla="*/ 7388016 w 7388016"/>
              <a:gd name="csY17" fmla="*/ 3208122 h 5132995"/>
              <a:gd name="csX18" fmla="*/ 7388016 w 7388016"/>
              <a:gd name="csY18" fmla="*/ 3901076 h 5132995"/>
              <a:gd name="csX19" fmla="*/ 7388016 w 7388016"/>
              <a:gd name="csY19" fmla="*/ 5132995 h 5132995"/>
              <a:gd name="csX20" fmla="*/ 6642498 w 7388016"/>
              <a:gd name="csY20" fmla="*/ 5132995 h 5132995"/>
              <a:gd name="csX21" fmla="*/ 6044740 w 7388016"/>
              <a:gd name="csY21" fmla="*/ 5132995 h 5132995"/>
              <a:gd name="csX22" fmla="*/ 5446983 w 7388016"/>
              <a:gd name="csY22" fmla="*/ 5132995 h 5132995"/>
              <a:gd name="csX23" fmla="*/ 4849225 w 7388016"/>
              <a:gd name="csY23" fmla="*/ 5132995 h 5132995"/>
              <a:gd name="csX24" fmla="*/ 4251467 w 7388016"/>
              <a:gd name="csY24" fmla="*/ 5132995 h 5132995"/>
              <a:gd name="csX25" fmla="*/ 3505949 w 7388016"/>
              <a:gd name="csY25" fmla="*/ 5132995 h 5132995"/>
              <a:gd name="csX26" fmla="*/ 2834312 w 7388016"/>
              <a:gd name="csY26" fmla="*/ 5132995 h 5132995"/>
              <a:gd name="csX27" fmla="*/ 2384314 w 7388016"/>
              <a:gd name="csY27" fmla="*/ 5132995 h 5132995"/>
              <a:gd name="csX28" fmla="*/ 1786557 w 7388016"/>
              <a:gd name="csY28" fmla="*/ 5132995 h 5132995"/>
              <a:gd name="csX29" fmla="*/ 1041039 w 7388016"/>
              <a:gd name="csY29" fmla="*/ 5132995 h 5132995"/>
              <a:gd name="csX30" fmla="*/ 0 w 7388016"/>
              <a:gd name="csY30" fmla="*/ 5132995 h 5132995"/>
              <a:gd name="csX31" fmla="*/ 0 w 7388016"/>
              <a:gd name="csY31" fmla="*/ 4388711 h 5132995"/>
              <a:gd name="csX32" fmla="*/ 0 w 7388016"/>
              <a:gd name="csY32" fmla="*/ 3901076 h 5132995"/>
              <a:gd name="csX33" fmla="*/ 0 w 7388016"/>
              <a:gd name="csY33" fmla="*/ 3156792 h 5132995"/>
              <a:gd name="csX34" fmla="*/ 0 w 7388016"/>
              <a:gd name="csY34" fmla="*/ 2669157 h 5132995"/>
              <a:gd name="csX35" fmla="*/ 0 w 7388016"/>
              <a:gd name="csY35" fmla="*/ 2027533 h 5132995"/>
              <a:gd name="csX36" fmla="*/ 0 w 7388016"/>
              <a:gd name="csY36" fmla="*/ 1488569 h 5132995"/>
              <a:gd name="csX37" fmla="*/ 0 w 7388016"/>
              <a:gd name="csY37" fmla="*/ 949604 h 5132995"/>
              <a:gd name="csX38" fmla="*/ 0 w 7388016"/>
              <a:gd name="csY38" fmla="*/ 0 h 51329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388016" h="5132995" fill="none" extrusionOk="0">
                <a:moveTo>
                  <a:pt x="0" y="0"/>
                </a:moveTo>
                <a:cubicBezTo>
                  <a:pt x="103045" y="-1573"/>
                  <a:pt x="321094" y="-17961"/>
                  <a:pt x="449997" y="0"/>
                </a:cubicBezTo>
                <a:cubicBezTo>
                  <a:pt x="578900" y="17961"/>
                  <a:pt x="749361" y="6251"/>
                  <a:pt x="899995" y="0"/>
                </a:cubicBezTo>
                <a:cubicBezTo>
                  <a:pt x="1050629" y="-6251"/>
                  <a:pt x="1218053" y="10315"/>
                  <a:pt x="1349992" y="0"/>
                </a:cubicBezTo>
                <a:cubicBezTo>
                  <a:pt x="1481931" y="-10315"/>
                  <a:pt x="1974707" y="35996"/>
                  <a:pt x="2169390" y="0"/>
                </a:cubicBezTo>
                <a:cubicBezTo>
                  <a:pt x="2364073" y="-35996"/>
                  <a:pt x="2518322" y="29662"/>
                  <a:pt x="2841028" y="0"/>
                </a:cubicBezTo>
                <a:cubicBezTo>
                  <a:pt x="3163734" y="-29662"/>
                  <a:pt x="3099311" y="8677"/>
                  <a:pt x="3291025" y="0"/>
                </a:cubicBezTo>
                <a:cubicBezTo>
                  <a:pt x="3482739" y="-8677"/>
                  <a:pt x="3808276" y="23548"/>
                  <a:pt x="3962663" y="0"/>
                </a:cubicBezTo>
                <a:cubicBezTo>
                  <a:pt x="4117050" y="-23548"/>
                  <a:pt x="4402119" y="-24616"/>
                  <a:pt x="4782061" y="0"/>
                </a:cubicBezTo>
                <a:cubicBezTo>
                  <a:pt x="5162003" y="24616"/>
                  <a:pt x="5136811" y="-22244"/>
                  <a:pt x="5379819" y="0"/>
                </a:cubicBezTo>
                <a:cubicBezTo>
                  <a:pt x="5622827" y="22244"/>
                  <a:pt x="5771698" y="1392"/>
                  <a:pt x="5977577" y="0"/>
                </a:cubicBezTo>
                <a:cubicBezTo>
                  <a:pt x="6183456" y="-1392"/>
                  <a:pt x="6373882" y="-9326"/>
                  <a:pt x="6649214" y="0"/>
                </a:cubicBezTo>
                <a:cubicBezTo>
                  <a:pt x="6924546" y="9326"/>
                  <a:pt x="7232820" y="-35683"/>
                  <a:pt x="7388016" y="0"/>
                </a:cubicBezTo>
                <a:cubicBezTo>
                  <a:pt x="7358500" y="171122"/>
                  <a:pt x="7409966" y="401413"/>
                  <a:pt x="7388016" y="692954"/>
                </a:cubicBezTo>
                <a:cubicBezTo>
                  <a:pt x="7366066" y="984495"/>
                  <a:pt x="7375005" y="1156371"/>
                  <a:pt x="7388016" y="1437239"/>
                </a:cubicBezTo>
                <a:cubicBezTo>
                  <a:pt x="7401027" y="1718107"/>
                  <a:pt x="7386717" y="1747674"/>
                  <a:pt x="7388016" y="2027533"/>
                </a:cubicBezTo>
                <a:cubicBezTo>
                  <a:pt x="7389315" y="2307392"/>
                  <a:pt x="7385622" y="2372222"/>
                  <a:pt x="7388016" y="2566498"/>
                </a:cubicBezTo>
                <a:cubicBezTo>
                  <a:pt x="7390410" y="2760774"/>
                  <a:pt x="7396075" y="2984973"/>
                  <a:pt x="7388016" y="3208122"/>
                </a:cubicBezTo>
                <a:cubicBezTo>
                  <a:pt x="7379957" y="3431271"/>
                  <a:pt x="7418668" y="3639885"/>
                  <a:pt x="7388016" y="3901076"/>
                </a:cubicBezTo>
                <a:cubicBezTo>
                  <a:pt x="7357364" y="4162267"/>
                  <a:pt x="7348131" y="4677929"/>
                  <a:pt x="7388016" y="5132995"/>
                </a:cubicBezTo>
                <a:cubicBezTo>
                  <a:pt x="7115728" y="5143591"/>
                  <a:pt x="6830355" y="5155575"/>
                  <a:pt x="6642498" y="5132995"/>
                </a:cubicBezTo>
                <a:cubicBezTo>
                  <a:pt x="6454641" y="5110415"/>
                  <a:pt x="6313756" y="5150861"/>
                  <a:pt x="6044740" y="5132995"/>
                </a:cubicBezTo>
                <a:cubicBezTo>
                  <a:pt x="5775724" y="5115129"/>
                  <a:pt x="5624257" y="5139941"/>
                  <a:pt x="5446983" y="5132995"/>
                </a:cubicBezTo>
                <a:cubicBezTo>
                  <a:pt x="5269709" y="5126049"/>
                  <a:pt x="4995197" y="5152525"/>
                  <a:pt x="4849225" y="5132995"/>
                </a:cubicBezTo>
                <a:cubicBezTo>
                  <a:pt x="4703253" y="5113465"/>
                  <a:pt x="4493290" y="5108985"/>
                  <a:pt x="4251467" y="5132995"/>
                </a:cubicBezTo>
                <a:cubicBezTo>
                  <a:pt x="4009644" y="5157005"/>
                  <a:pt x="3794808" y="5097522"/>
                  <a:pt x="3505949" y="5132995"/>
                </a:cubicBezTo>
                <a:cubicBezTo>
                  <a:pt x="3217090" y="5168468"/>
                  <a:pt x="3119132" y="5145678"/>
                  <a:pt x="2834312" y="5132995"/>
                </a:cubicBezTo>
                <a:cubicBezTo>
                  <a:pt x="2549492" y="5120312"/>
                  <a:pt x="2552306" y="5132724"/>
                  <a:pt x="2384314" y="5132995"/>
                </a:cubicBezTo>
                <a:cubicBezTo>
                  <a:pt x="2216322" y="5133266"/>
                  <a:pt x="1959101" y="5103317"/>
                  <a:pt x="1786557" y="5132995"/>
                </a:cubicBezTo>
                <a:cubicBezTo>
                  <a:pt x="1614013" y="5162673"/>
                  <a:pt x="1379690" y="5142365"/>
                  <a:pt x="1041039" y="5132995"/>
                </a:cubicBezTo>
                <a:cubicBezTo>
                  <a:pt x="702388" y="5123625"/>
                  <a:pt x="425591" y="5120743"/>
                  <a:pt x="0" y="5132995"/>
                </a:cubicBezTo>
                <a:cubicBezTo>
                  <a:pt x="33089" y="4822377"/>
                  <a:pt x="-6045" y="4560214"/>
                  <a:pt x="0" y="4388711"/>
                </a:cubicBezTo>
                <a:cubicBezTo>
                  <a:pt x="6045" y="4217208"/>
                  <a:pt x="-19344" y="4018070"/>
                  <a:pt x="0" y="3901076"/>
                </a:cubicBezTo>
                <a:cubicBezTo>
                  <a:pt x="19344" y="3784083"/>
                  <a:pt x="30106" y="3361698"/>
                  <a:pt x="0" y="3156792"/>
                </a:cubicBezTo>
                <a:cubicBezTo>
                  <a:pt x="-30106" y="2951886"/>
                  <a:pt x="19136" y="2888994"/>
                  <a:pt x="0" y="2669157"/>
                </a:cubicBezTo>
                <a:cubicBezTo>
                  <a:pt x="-19136" y="2449320"/>
                  <a:pt x="-26343" y="2289487"/>
                  <a:pt x="0" y="2027533"/>
                </a:cubicBezTo>
                <a:cubicBezTo>
                  <a:pt x="26343" y="1765579"/>
                  <a:pt x="21147" y="1674163"/>
                  <a:pt x="0" y="1488569"/>
                </a:cubicBezTo>
                <a:cubicBezTo>
                  <a:pt x="-21147" y="1302975"/>
                  <a:pt x="8687" y="1108519"/>
                  <a:pt x="0" y="949604"/>
                </a:cubicBezTo>
                <a:cubicBezTo>
                  <a:pt x="-8687" y="790689"/>
                  <a:pt x="31690" y="204156"/>
                  <a:pt x="0" y="0"/>
                </a:cubicBezTo>
                <a:close/>
              </a:path>
              <a:path w="7388016" h="5132995" stroke="0" extrusionOk="0">
                <a:moveTo>
                  <a:pt x="0" y="0"/>
                </a:moveTo>
                <a:cubicBezTo>
                  <a:pt x="280518" y="-13993"/>
                  <a:pt x="385409" y="6078"/>
                  <a:pt x="597758" y="0"/>
                </a:cubicBezTo>
                <a:cubicBezTo>
                  <a:pt x="810107" y="-6078"/>
                  <a:pt x="833929" y="6923"/>
                  <a:pt x="1047755" y="0"/>
                </a:cubicBezTo>
                <a:cubicBezTo>
                  <a:pt x="1261581" y="-6923"/>
                  <a:pt x="1695044" y="-10343"/>
                  <a:pt x="1867153" y="0"/>
                </a:cubicBezTo>
                <a:cubicBezTo>
                  <a:pt x="2039262" y="10343"/>
                  <a:pt x="2325191" y="19833"/>
                  <a:pt x="2464911" y="0"/>
                </a:cubicBezTo>
                <a:cubicBezTo>
                  <a:pt x="2604631" y="-19833"/>
                  <a:pt x="2867780" y="-28330"/>
                  <a:pt x="3062668" y="0"/>
                </a:cubicBezTo>
                <a:cubicBezTo>
                  <a:pt x="3257556" y="28330"/>
                  <a:pt x="3599268" y="-34526"/>
                  <a:pt x="3882067" y="0"/>
                </a:cubicBezTo>
                <a:cubicBezTo>
                  <a:pt x="4164866" y="34526"/>
                  <a:pt x="4300151" y="-18483"/>
                  <a:pt x="4405944" y="0"/>
                </a:cubicBezTo>
                <a:cubicBezTo>
                  <a:pt x="4511737" y="18483"/>
                  <a:pt x="4882000" y="36592"/>
                  <a:pt x="5225342" y="0"/>
                </a:cubicBezTo>
                <a:cubicBezTo>
                  <a:pt x="5568684" y="-36592"/>
                  <a:pt x="5795626" y="28072"/>
                  <a:pt x="6044740" y="0"/>
                </a:cubicBezTo>
                <a:cubicBezTo>
                  <a:pt x="6293854" y="-28072"/>
                  <a:pt x="6483403" y="-21969"/>
                  <a:pt x="6716378" y="0"/>
                </a:cubicBezTo>
                <a:cubicBezTo>
                  <a:pt x="6949353" y="21969"/>
                  <a:pt x="7197870" y="15994"/>
                  <a:pt x="7388016" y="0"/>
                </a:cubicBezTo>
                <a:cubicBezTo>
                  <a:pt x="7408317" y="273059"/>
                  <a:pt x="7407993" y="439117"/>
                  <a:pt x="7388016" y="590294"/>
                </a:cubicBezTo>
                <a:cubicBezTo>
                  <a:pt x="7368039" y="741471"/>
                  <a:pt x="7391687" y="896987"/>
                  <a:pt x="7388016" y="1077929"/>
                </a:cubicBezTo>
                <a:cubicBezTo>
                  <a:pt x="7384345" y="1258872"/>
                  <a:pt x="7395401" y="1588687"/>
                  <a:pt x="7388016" y="1719553"/>
                </a:cubicBezTo>
                <a:cubicBezTo>
                  <a:pt x="7380631" y="1850419"/>
                  <a:pt x="7415223" y="2049125"/>
                  <a:pt x="7388016" y="2361178"/>
                </a:cubicBezTo>
                <a:cubicBezTo>
                  <a:pt x="7360809" y="2673232"/>
                  <a:pt x="7418662" y="2707570"/>
                  <a:pt x="7388016" y="3002802"/>
                </a:cubicBezTo>
                <a:cubicBezTo>
                  <a:pt x="7357370" y="3298034"/>
                  <a:pt x="7419082" y="3429503"/>
                  <a:pt x="7388016" y="3695756"/>
                </a:cubicBezTo>
                <a:cubicBezTo>
                  <a:pt x="7356950" y="3962009"/>
                  <a:pt x="7397462" y="4188154"/>
                  <a:pt x="7388016" y="4388711"/>
                </a:cubicBezTo>
                <a:cubicBezTo>
                  <a:pt x="7378570" y="4589269"/>
                  <a:pt x="7406668" y="4830191"/>
                  <a:pt x="7388016" y="5132995"/>
                </a:cubicBezTo>
                <a:cubicBezTo>
                  <a:pt x="7187535" y="5141653"/>
                  <a:pt x="7103960" y="5146075"/>
                  <a:pt x="6938019" y="5132995"/>
                </a:cubicBezTo>
                <a:cubicBezTo>
                  <a:pt x="6772078" y="5119915"/>
                  <a:pt x="6427005" y="5133583"/>
                  <a:pt x="6118621" y="5132995"/>
                </a:cubicBezTo>
                <a:cubicBezTo>
                  <a:pt x="5810237" y="5132407"/>
                  <a:pt x="5748546" y="5123284"/>
                  <a:pt x="5446983" y="5132995"/>
                </a:cubicBezTo>
                <a:cubicBezTo>
                  <a:pt x="5145420" y="5142706"/>
                  <a:pt x="5118019" y="5140041"/>
                  <a:pt x="4923105" y="5132995"/>
                </a:cubicBezTo>
                <a:cubicBezTo>
                  <a:pt x="4728191" y="5125949"/>
                  <a:pt x="4485899" y="5165224"/>
                  <a:pt x="4251467" y="5132995"/>
                </a:cubicBezTo>
                <a:cubicBezTo>
                  <a:pt x="4017035" y="5100766"/>
                  <a:pt x="3939466" y="5153330"/>
                  <a:pt x="3801470" y="5132995"/>
                </a:cubicBezTo>
                <a:cubicBezTo>
                  <a:pt x="3663474" y="5112660"/>
                  <a:pt x="3500495" y="5155457"/>
                  <a:pt x="3351473" y="5132995"/>
                </a:cubicBezTo>
                <a:cubicBezTo>
                  <a:pt x="3202451" y="5110533"/>
                  <a:pt x="2876232" y="5104210"/>
                  <a:pt x="2679835" y="5132995"/>
                </a:cubicBezTo>
                <a:cubicBezTo>
                  <a:pt x="2483438" y="5161780"/>
                  <a:pt x="2412897" y="5155294"/>
                  <a:pt x="2155957" y="5132995"/>
                </a:cubicBezTo>
                <a:cubicBezTo>
                  <a:pt x="1899017" y="5110696"/>
                  <a:pt x="1613450" y="5121302"/>
                  <a:pt x="1410439" y="5132995"/>
                </a:cubicBezTo>
                <a:cubicBezTo>
                  <a:pt x="1207428" y="5144688"/>
                  <a:pt x="1084013" y="5148635"/>
                  <a:pt x="886562" y="5132995"/>
                </a:cubicBezTo>
                <a:cubicBezTo>
                  <a:pt x="689111" y="5117355"/>
                  <a:pt x="364146" y="5151847"/>
                  <a:pt x="0" y="5132995"/>
                </a:cubicBezTo>
                <a:cubicBezTo>
                  <a:pt x="-17601" y="4986442"/>
                  <a:pt x="-18474" y="4826688"/>
                  <a:pt x="0" y="4645360"/>
                </a:cubicBezTo>
                <a:cubicBezTo>
                  <a:pt x="18474" y="4464032"/>
                  <a:pt x="-18653" y="4265871"/>
                  <a:pt x="0" y="4106396"/>
                </a:cubicBezTo>
                <a:cubicBezTo>
                  <a:pt x="18653" y="3946921"/>
                  <a:pt x="25163" y="3563919"/>
                  <a:pt x="0" y="3413442"/>
                </a:cubicBezTo>
                <a:cubicBezTo>
                  <a:pt x="-25163" y="3262965"/>
                  <a:pt x="21258" y="2839442"/>
                  <a:pt x="0" y="2669157"/>
                </a:cubicBezTo>
                <a:cubicBezTo>
                  <a:pt x="-21258" y="2498872"/>
                  <a:pt x="-8737" y="2247426"/>
                  <a:pt x="0" y="2078863"/>
                </a:cubicBezTo>
                <a:cubicBezTo>
                  <a:pt x="8737" y="1910300"/>
                  <a:pt x="31694" y="1552397"/>
                  <a:pt x="0" y="1334579"/>
                </a:cubicBezTo>
                <a:cubicBezTo>
                  <a:pt x="-31694" y="1116761"/>
                  <a:pt x="-16473" y="1004206"/>
                  <a:pt x="0" y="795614"/>
                </a:cubicBezTo>
                <a:cubicBezTo>
                  <a:pt x="16473" y="587022"/>
                  <a:pt x="24679" y="282173"/>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a:solidFill>
                  <a:schemeClr val="bg1"/>
                </a:solidFill>
              </a:rPr>
              <a:t>This stark colour image invokes a feeling of mystery the longer you look at it. It’s blurry throughout, features a green hill filling the bottom half of the landscape image. At its furthest and highest point, a strange domed building sits which blends in with the bright white, cloudy sky. The building along with the assortment of pillars to its left are difficult to make out. What are they? The noticeable blurriness of the image is peculiar, as if the image was taken from very far away. As well as the lack of focus, the amount of negative space adds an eerie element to the image. The artist could have cropped the image closer to the building but chose to keep us further away from the building - as if it is well out of our reach. </a:t>
            </a:r>
            <a:endParaRPr lang="en-GB" sz="1200">
              <a:solidFill>
                <a:schemeClr val="bg1"/>
              </a:solidFill>
            </a:endParaRPr>
          </a:p>
          <a:p>
            <a:pPr marL="0" indent="0">
              <a:buNone/>
            </a:pPr>
            <a:r>
              <a:rPr lang="en-US" sz="1200">
                <a:solidFill>
                  <a:schemeClr val="bg1"/>
                </a:solidFill>
              </a:rPr>
              <a:t>Trevor Paglen’s 2012 photograph titled ‘</a:t>
            </a:r>
            <a:r>
              <a:rPr lang="en-GB" sz="1200" i="1">
                <a:solidFill>
                  <a:schemeClr val="bg1"/>
                </a:solidFill>
              </a:rPr>
              <a:t>National Reconnaissance Office Ground Station (ADF-SW), Jornada del Muerto, New Mexico</a:t>
            </a:r>
            <a:r>
              <a:rPr lang="en-GB" sz="1200">
                <a:solidFill>
                  <a:schemeClr val="bg1"/>
                </a:solidFill>
              </a:rPr>
              <a:t>’, is a blurry image with a meaning that becomes clear once you understand the project it is a part of. This lengthy and thorough title is the location of the building in the photograph. The </a:t>
            </a:r>
            <a:r>
              <a:rPr lang="en-GB" sz="1200" i="1">
                <a:solidFill>
                  <a:schemeClr val="bg1"/>
                </a:solidFill>
              </a:rPr>
              <a:t>Office Ground Station</a:t>
            </a:r>
            <a:r>
              <a:rPr lang="en-GB" sz="1200">
                <a:solidFill>
                  <a:schemeClr val="bg1"/>
                </a:solidFill>
              </a:rPr>
              <a:t> is only one of the many military infrastructures that Paglen sought out to photograph. These well-hidden places which are practically invisible to the naked eye, are made visible through the use of Paglen’s lenses with large focal lengths - between 1300mm and 7000mm. Paglen coined the term ‘Limit-telephotography’ to describe the use of telephoto lenses to photograph these classified military infrastructures. Paglen states that “</a:t>
            </a:r>
            <a:r>
              <a:rPr lang="en-US" sz="1200" i="1">
                <a:solidFill>
                  <a:schemeClr val="bg1"/>
                </a:solidFill>
              </a:rPr>
              <a:t>In some ways[…]it is easier to photograph the depth of the solar system than it is to photograph the recesses of the military industrial complex.” </a:t>
            </a:r>
            <a:endParaRPr lang="en-GB" sz="1200">
              <a:solidFill>
                <a:schemeClr val="bg1"/>
              </a:solidFill>
            </a:endParaRPr>
          </a:p>
          <a:p>
            <a:pPr marL="0" indent="0">
              <a:buNone/>
            </a:pPr>
            <a:r>
              <a:rPr lang="en-US" sz="1200">
                <a:solidFill>
                  <a:schemeClr val="bg1"/>
                </a:solidFill>
              </a:rPr>
              <a:t>The invention of his own terminology and the title of the image give it an ‘official’, feel - as if Paglen is doing this project to document these structures, rather than to create artwork about them. His history as an artist with a PhD in Geography supports these assumptions, however his decision to frame the building in such a way that intentionally creates a sense of ambiguity transforms these into more than simple photographs of buildings. Additionally, this building was intended to be ‘top-secret’, and therefore having never been photographed and displayed to the public creates a sense of danger and concern for the photographer. </a:t>
            </a:r>
            <a:endParaRPr lang="en-GB" sz="1200">
              <a:solidFill>
                <a:schemeClr val="bg1"/>
              </a:solidFill>
            </a:endParaRPr>
          </a:p>
          <a:p>
            <a:pPr marL="0" indent="0">
              <a:buNone/>
            </a:pPr>
            <a:r>
              <a:rPr lang="en-US" sz="1200">
                <a:solidFill>
                  <a:schemeClr val="bg1"/>
                </a:solidFill>
              </a:rPr>
              <a:t>Although he has made the structure visible through his photography, Paglen seems to have intentionally left an element of mystery by allowing the white dome to blend in with the bright white sky. He could have edited it to make it stand out and become more obvious, to truly show that the building has been ‘found’. But instead, he does not edit/over-edit the colours and tone, nor does he crop the image closer to the building. Paglen has carefully crafted this image to display how hidden these structures are. Despite his ability to get a steady photo of this building from so far away, he still has not gained much knowledge or understanding of it. </a:t>
            </a:r>
            <a:endParaRPr lang="en-GB" sz="1200">
              <a:solidFill>
                <a:schemeClr val="bg1"/>
              </a:solidFill>
            </a:endParaRPr>
          </a:p>
          <a:p>
            <a:pPr marL="0" indent="0">
              <a:buNone/>
            </a:pPr>
            <a:r>
              <a:rPr lang="en-GB" sz="1200">
                <a:solidFill>
                  <a:schemeClr val="bg1"/>
                </a:solidFill>
              </a:rPr>
              <a:t>	</a:t>
            </a:r>
          </a:p>
        </p:txBody>
      </p:sp>
      <p:pic>
        <p:nvPicPr>
          <p:cNvPr id="5" name="Picture 4" descr="A building on a hill&#10;&#10;AI-generated content may be incorrect.">
            <a:extLst>
              <a:ext uri="{FF2B5EF4-FFF2-40B4-BE49-F238E27FC236}">
                <a16:creationId xmlns:a16="http://schemas.microsoft.com/office/drawing/2014/main" id="{E333A558-2E40-9FDE-07DF-F167CB58DD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0525" y="2029394"/>
            <a:ext cx="4155533" cy="3249626"/>
          </a:xfrm>
          <a:prstGeom prst="rect">
            <a:avLst/>
          </a:prstGeom>
        </p:spPr>
      </p:pic>
    </p:spTree>
    <p:extLst>
      <p:ext uri="{BB962C8B-B14F-4D97-AF65-F5344CB8AC3E}">
        <p14:creationId xmlns:p14="http://schemas.microsoft.com/office/powerpoint/2010/main" val="41479753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8A9C85-21E9-B442-403A-B05DE43D4242}"/>
              </a:ext>
            </a:extLst>
          </p:cNvPr>
          <p:cNvPicPr>
            <a:picLocks noChangeAspect="1"/>
          </p:cNvPicPr>
          <p:nvPr/>
        </p:nvPicPr>
        <p:blipFill>
          <a:blip r:embed="rId2"/>
          <a:srcRect b="15794"/>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524000" y="1122362"/>
            <a:ext cx="9144000" cy="2900518"/>
          </a:xfrm>
        </p:spPr>
        <p:txBody>
          <a:bodyPr lIns="72000" tIns="144000" rIns="72000" bIns="72000">
            <a:normAutofit/>
          </a:bodyPr>
          <a:lstStyle/>
          <a:p>
            <a:r>
              <a:rPr lang="en-GB">
                <a:solidFill>
                  <a:srgbClr val="FFA1CB"/>
                </a:solidFill>
                <a:latin typeface="Futura" pitchFamily="50" charset="0"/>
              </a:rPr>
              <a:t>PROJECT CYCLE-</a:t>
            </a:r>
            <a:br>
              <a:rPr lang="en-GB">
                <a:solidFill>
                  <a:srgbClr val="FFA1CB"/>
                </a:solidFill>
                <a:latin typeface="Futura" pitchFamily="50" charset="0"/>
              </a:rPr>
            </a:br>
            <a:r>
              <a:rPr lang="en-GB">
                <a:solidFill>
                  <a:srgbClr val="FFA1CB"/>
                </a:solidFill>
                <a:latin typeface="Futura" pitchFamily="50" charset="0"/>
              </a:rPr>
              <a:t>Planning/Documenting</a:t>
            </a:r>
          </a:p>
        </p:txBody>
      </p:sp>
    </p:spTree>
    <p:extLst>
      <p:ext uri="{BB962C8B-B14F-4D97-AF65-F5344CB8AC3E}">
        <p14:creationId xmlns:p14="http://schemas.microsoft.com/office/powerpoint/2010/main" val="35622592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0" y="137318"/>
            <a:ext cx="6326150" cy="1325563"/>
          </a:xfrm>
        </p:spPr>
        <p:txBody>
          <a:bodyPr>
            <a:normAutofit/>
          </a:bodyPr>
          <a:lstStyle/>
          <a:p>
            <a:r>
              <a:rPr lang="en-GB" sz="4000">
                <a:solidFill>
                  <a:schemeClr val="bg1"/>
                </a:solidFill>
                <a:latin typeface="Futura" pitchFamily="50" charset="0"/>
              </a:rPr>
              <a:t>Planning and documenting</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412255" y="1244606"/>
            <a:ext cx="5501640" cy="5041894"/>
          </a:xfrm>
          <a:custGeom>
            <a:avLst/>
            <a:gdLst>
              <a:gd name="csX0" fmla="*/ 0 w 5501640"/>
              <a:gd name="csY0" fmla="*/ 0 h 5041894"/>
              <a:gd name="csX1" fmla="*/ 577672 w 5501640"/>
              <a:gd name="csY1" fmla="*/ 0 h 5041894"/>
              <a:gd name="csX2" fmla="*/ 1265377 w 5501640"/>
              <a:gd name="csY2" fmla="*/ 0 h 5041894"/>
              <a:gd name="csX3" fmla="*/ 2063115 w 5501640"/>
              <a:gd name="csY3" fmla="*/ 0 h 5041894"/>
              <a:gd name="csX4" fmla="*/ 2640787 w 5501640"/>
              <a:gd name="csY4" fmla="*/ 0 h 5041894"/>
              <a:gd name="csX5" fmla="*/ 3383509 w 5501640"/>
              <a:gd name="csY5" fmla="*/ 0 h 5041894"/>
              <a:gd name="csX6" fmla="*/ 3961181 w 5501640"/>
              <a:gd name="csY6" fmla="*/ 0 h 5041894"/>
              <a:gd name="csX7" fmla="*/ 4648886 w 5501640"/>
              <a:gd name="csY7" fmla="*/ 0 h 5041894"/>
              <a:gd name="csX8" fmla="*/ 5501640 w 5501640"/>
              <a:gd name="csY8" fmla="*/ 0 h 5041894"/>
              <a:gd name="csX9" fmla="*/ 5501640 w 5501640"/>
              <a:gd name="csY9" fmla="*/ 478980 h 5041894"/>
              <a:gd name="csX10" fmla="*/ 5501640 w 5501640"/>
              <a:gd name="csY10" fmla="*/ 1210055 h 5041894"/>
              <a:gd name="csX11" fmla="*/ 5501640 w 5501640"/>
              <a:gd name="csY11" fmla="*/ 1840291 h 5041894"/>
              <a:gd name="csX12" fmla="*/ 5501640 w 5501640"/>
              <a:gd name="csY12" fmla="*/ 2571366 h 5041894"/>
              <a:gd name="csX13" fmla="*/ 5501640 w 5501640"/>
              <a:gd name="csY13" fmla="*/ 3252022 h 5041894"/>
              <a:gd name="csX14" fmla="*/ 5501640 w 5501640"/>
              <a:gd name="csY14" fmla="*/ 3831839 h 5041894"/>
              <a:gd name="csX15" fmla="*/ 5501640 w 5501640"/>
              <a:gd name="csY15" fmla="*/ 5041894 h 5041894"/>
              <a:gd name="csX16" fmla="*/ 4923968 w 5501640"/>
              <a:gd name="csY16" fmla="*/ 5041894 h 5041894"/>
              <a:gd name="csX17" fmla="*/ 4236263 w 5501640"/>
              <a:gd name="csY17" fmla="*/ 5041894 h 5041894"/>
              <a:gd name="csX18" fmla="*/ 3438525 w 5501640"/>
              <a:gd name="csY18" fmla="*/ 5041894 h 5041894"/>
              <a:gd name="csX19" fmla="*/ 2640787 w 5501640"/>
              <a:gd name="csY19" fmla="*/ 5041894 h 5041894"/>
              <a:gd name="csX20" fmla="*/ 1898066 w 5501640"/>
              <a:gd name="csY20" fmla="*/ 5041894 h 5041894"/>
              <a:gd name="csX21" fmla="*/ 1155344 w 5501640"/>
              <a:gd name="csY21" fmla="*/ 5041894 h 5041894"/>
              <a:gd name="csX22" fmla="*/ 0 w 5501640"/>
              <a:gd name="csY22" fmla="*/ 5041894 h 5041894"/>
              <a:gd name="csX23" fmla="*/ 0 w 5501640"/>
              <a:gd name="csY23" fmla="*/ 4512495 h 5041894"/>
              <a:gd name="csX24" fmla="*/ 0 w 5501640"/>
              <a:gd name="csY24" fmla="*/ 3882258 h 5041894"/>
              <a:gd name="csX25" fmla="*/ 0 w 5501640"/>
              <a:gd name="csY25" fmla="*/ 3252022 h 5041894"/>
              <a:gd name="csX26" fmla="*/ 0 w 5501640"/>
              <a:gd name="csY26" fmla="*/ 2773042 h 5041894"/>
              <a:gd name="csX27" fmla="*/ 0 w 5501640"/>
              <a:gd name="csY27" fmla="*/ 2092386 h 5041894"/>
              <a:gd name="csX28" fmla="*/ 0 w 5501640"/>
              <a:gd name="csY28" fmla="*/ 1613406 h 5041894"/>
              <a:gd name="csX29" fmla="*/ 0 w 5501640"/>
              <a:gd name="csY29" fmla="*/ 983169 h 5041894"/>
              <a:gd name="csX30" fmla="*/ 0 w 5501640"/>
              <a:gd name="csY30" fmla="*/ 0 h 50418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041894"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486048" y="213247"/>
                  <a:pt x="5492394" y="281798"/>
                  <a:pt x="5501640" y="478980"/>
                </a:cubicBezTo>
                <a:cubicBezTo>
                  <a:pt x="5510886" y="676162"/>
                  <a:pt x="5478305" y="871616"/>
                  <a:pt x="5501640" y="1210055"/>
                </a:cubicBezTo>
                <a:cubicBezTo>
                  <a:pt x="5524975" y="1548495"/>
                  <a:pt x="5513847" y="1591320"/>
                  <a:pt x="5501640" y="1840291"/>
                </a:cubicBezTo>
                <a:cubicBezTo>
                  <a:pt x="5489433" y="2089262"/>
                  <a:pt x="5483243" y="2283211"/>
                  <a:pt x="5501640" y="2571366"/>
                </a:cubicBezTo>
                <a:cubicBezTo>
                  <a:pt x="5520037" y="2859522"/>
                  <a:pt x="5507101" y="2936965"/>
                  <a:pt x="5501640" y="3252022"/>
                </a:cubicBezTo>
                <a:cubicBezTo>
                  <a:pt x="5496179" y="3567079"/>
                  <a:pt x="5506029" y="3630997"/>
                  <a:pt x="5501640" y="3831839"/>
                </a:cubicBezTo>
                <a:cubicBezTo>
                  <a:pt x="5497251" y="4032681"/>
                  <a:pt x="5454002" y="4777477"/>
                  <a:pt x="5501640" y="5041894"/>
                </a:cubicBezTo>
                <a:cubicBezTo>
                  <a:pt x="5278622" y="5066798"/>
                  <a:pt x="5175143" y="5039308"/>
                  <a:pt x="4923968" y="5041894"/>
                </a:cubicBezTo>
                <a:cubicBezTo>
                  <a:pt x="4672793" y="5044480"/>
                  <a:pt x="4391334" y="5020886"/>
                  <a:pt x="4236263" y="5041894"/>
                </a:cubicBezTo>
                <a:cubicBezTo>
                  <a:pt x="4081193" y="5062902"/>
                  <a:pt x="3603231" y="5029240"/>
                  <a:pt x="3438525" y="5041894"/>
                </a:cubicBezTo>
                <a:cubicBezTo>
                  <a:pt x="3273819" y="5054548"/>
                  <a:pt x="2911685" y="5021372"/>
                  <a:pt x="2640787" y="5041894"/>
                </a:cubicBezTo>
                <a:cubicBezTo>
                  <a:pt x="2369889" y="5062416"/>
                  <a:pt x="2086077" y="5075707"/>
                  <a:pt x="1898066" y="5041894"/>
                </a:cubicBezTo>
                <a:cubicBezTo>
                  <a:pt x="1710055" y="5008081"/>
                  <a:pt x="1442598" y="5031404"/>
                  <a:pt x="1155344" y="5041894"/>
                </a:cubicBezTo>
                <a:cubicBezTo>
                  <a:pt x="868090" y="5052384"/>
                  <a:pt x="440071" y="4988182"/>
                  <a:pt x="0" y="5041894"/>
                </a:cubicBezTo>
                <a:cubicBezTo>
                  <a:pt x="-14279" y="4782651"/>
                  <a:pt x="10022" y="4750975"/>
                  <a:pt x="0" y="4512495"/>
                </a:cubicBezTo>
                <a:cubicBezTo>
                  <a:pt x="-10022" y="4274015"/>
                  <a:pt x="28844" y="4176646"/>
                  <a:pt x="0" y="3882258"/>
                </a:cubicBezTo>
                <a:cubicBezTo>
                  <a:pt x="-28844" y="3587870"/>
                  <a:pt x="4136" y="3405546"/>
                  <a:pt x="0" y="3252022"/>
                </a:cubicBezTo>
                <a:cubicBezTo>
                  <a:pt x="-4136" y="3098498"/>
                  <a:pt x="-19366" y="3000230"/>
                  <a:pt x="0" y="2773042"/>
                </a:cubicBezTo>
                <a:cubicBezTo>
                  <a:pt x="19366" y="2545854"/>
                  <a:pt x="-29984" y="2290856"/>
                  <a:pt x="0" y="2092386"/>
                </a:cubicBezTo>
                <a:cubicBezTo>
                  <a:pt x="29984" y="1893916"/>
                  <a:pt x="-18620" y="1770070"/>
                  <a:pt x="0" y="1613406"/>
                </a:cubicBezTo>
                <a:cubicBezTo>
                  <a:pt x="18620" y="1456742"/>
                  <a:pt x="15909" y="1186660"/>
                  <a:pt x="0" y="983169"/>
                </a:cubicBezTo>
                <a:cubicBezTo>
                  <a:pt x="-15909" y="779678"/>
                  <a:pt x="18431" y="338233"/>
                  <a:pt x="0" y="0"/>
                </a:cubicBezTo>
                <a:close/>
              </a:path>
              <a:path w="5501640" h="5041894"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483538" y="189407"/>
                  <a:pt x="5506746" y="483933"/>
                  <a:pt x="5501640" y="731075"/>
                </a:cubicBezTo>
                <a:cubicBezTo>
                  <a:pt x="5496534" y="978218"/>
                  <a:pt x="5486616" y="1090735"/>
                  <a:pt x="5501640" y="1260474"/>
                </a:cubicBezTo>
                <a:cubicBezTo>
                  <a:pt x="5516664" y="1430213"/>
                  <a:pt x="5513008" y="1719760"/>
                  <a:pt x="5501640" y="1890710"/>
                </a:cubicBezTo>
                <a:cubicBezTo>
                  <a:pt x="5490272" y="2061660"/>
                  <a:pt x="5496190" y="2279898"/>
                  <a:pt x="5501640" y="2571366"/>
                </a:cubicBezTo>
                <a:cubicBezTo>
                  <a:pt x="5507090" y="2862834"/>
                  <a:pt x="5517268" y="2852469"/>
                  <a:pt x="5501640" y="3050346"/>
                </a:cubicBezTo>
                <a:cubicBezTo>
                  <a:pt x="5486012" y="3248223"/>
                  <a:pt x="5502303" y="3432616"/>
                  <a:pt x="5501640" y="3680583"/>
                </a:cubicBezTo>
                <a:cubicBezTo>
                  <a:pt x="5500977" y="3928550"/>
                  <a:pt x="5489680" y="4085683"/>
                  <a:pt x="5501640" y="4310819"/>
                </a:cubicBezTo>
                <a:cubicBezTo>
                  <a:pt x="5513600" y="4535955"/>
                  <a:pt x="5522262" y="4892511"/>
                  <a:pt x="5501640" y="5041894"/>
                </a:cubicBezTo>
                <a:cubicBezTo>
                  <a:pt x="5144697" y="5054295"/>
                  <a:pt x="4952730" y="5049682"/>
                  <a:pt x="4758919" y="5041894"/>
                </a:cubicBezTo>
                <a:cubicBezTo>
                  <a:pt x="4565108" y="5034106"/>
                  <a:pt x="4384335" y="5023626"/>
                  <a:pt x="4071214" y="5041894"/>
                </a:cubicBezTo>
                <a:cubicBezTo>
                  <a:pt x="3758094" y="5060162"/>
                  <a:pt x="3734394" y="5061953"/>
                  <a:pt x="3548558" y="5041894"/>
                </a:cubicBezTo>
                <a:cubicBezTo>
                  <a:pt x="3362722" y="5021835"/>
                  <a:pt x="3227128" y="5034322"/>
                  <a:pt x="2970886" y="5041894"/>
                </a:cubicBezTo>
                <a:cubicBezTo>
                  <a:pt x="2714644" y="5049466"/>
                  <a:pt x="2571183" y="5007221"/>
                  <a:pt x="2173148" y="5041894"/>
                </a:cubicBezTo>
                <a:cubicBezTo>
                  <a:pt x="1775113" y="5076567"/>
                  <a:pt x="1652986" y="5046586"/>
                  <a:pt x="1485443" y="5041894"/>
                </a:cubicBezTo>
                <a:cubicBezTo>
                  <a:pt x="1317900" y="5037202"/>
                  <a:pt x="1069443" y="5066714"/>
                  <a:pt x="907771" y="5041894"/>
                </a:cubicBezTo>
                <a:cubicBezTo>
                  <a:pt x="746099" y="5017074"/>
                  <a:pt x="297367" y="5014031"/>
                  <a:pt x="0" y="5041894"/>
                </a:cubicBezTo>
                <a:cubicBezTo>
                  <a:pt x="-19623" y="4811106"/>
                  <a:pt x="-1578" y="4792530"/>
                  <a:pt x="0" y="4562914"/>
                </a:cubicBezTo>
                <a:cubicBezTo>
                  <a:pt x="1578" y="4333298"/>
                  <a:pt x="-16690" y="4182905"/>
                  <a:pt x="0" y="4083934"/>
                </a:cubicBezTo>
                <a:cubicBezTo>
                  <a:pt x="16690" y="3984963"/>
                  <a:pt x="-26542" y="3706682"/>
                  <a:pt x="0" y="3403278"/>
                </a:cubicBezTo>
                <a:cubicBezTo>
                  <a:pt x="26542" y="3099874"/>
                  <a:pt x="17934" y="3056423"/>
                  <a:pt x="0" y="2873880"/>
                </a:cubicBezTo>
                <a:cubicBezTo>
                  <a:pt x="-17934" y="2691337"/>
                  <a:pt x="-17340" y="2334355"/>
                  <a:pt x="0" y="2142805"/>
                </a:cubicBezTo>
                <a:cubicBezTo>
                  <a:pt x="17340" y="1951256"/>
                  <a:pt x="-17212" y="1841543"/>
                  <a:pt x="0" y="1562987"/>
                </a:cubicBezTo>
                <a:cubicBezTo>
                  <a:pt x="17212" y="1284431"/>
                  <a:pt x="-3108" y="1181460"/>
                  <a:pt x="0" y="1084007"/>
                </a:cubicBezTo>
                <a:cubicBezTo>
                  <a:pt x="3108" y="986554"/>
                  <a:pt x="-18137" y="485214"/>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92500" lnSpcReduction="10000"/>
          </a:bodyPr>
          <a:lstStyle/>
          <a:p>
            <a:pPr marL="0" indent="0" algn="just">
              <a:buNone/>
            </a:pPr>
            <a:r>
              <a:rPr lang="en-GB" sz="1200">
                <a:solidFill>
                  <a:schemeClr val="bg1"/>
                </a:solidFill>
              </a:rPr>
              <a:t>Planning and documenting a shoot is generally crucial for a successful shoot, as it helps guarantee an outcome that reflects your intended visual ideas. Without organising and understanding your intended outcome for a shoot, you may miss out many crucial elements that could have resulted in a higher quality, more effective finished product - meeting your intended goal.</a:t>
            </a:r>
          </a:p>
          <a:p>
            <a:pPr marL="0" indent="0" algn="just">
              <a:buNone/>
            </a:pPr>
            <a:r>
              <a:rPr lang="en-GB" sz="1200">
                <a:solidFill>
                  <a:schemeClr val="bg1"/>
                </a:solidFill>
              </a:rPr>
              <a:t>Establishing the aim of the shoot is an important first step. Defining what your shoot is attempting to achieve helps keep focus on the end result. How do you want the work to be received, and by who? Where would it be displayed, and how? Understanding these key aims will help ensure an effective end product. </a:t>
            </a:r>
          </a:p>
          <a:p>
            <a:pPr marL="0" indent="0" algn="just">
              <a:buNone/>
            </a:pPr>
            <a:r>
              <a:rPr lang="en-GB" sz="1200">
                <a:solidFill>
                  <a:schemeClr val="bg1"/>
                </a:solidFill>
              </a:rPr>
              <a:t>Along with understanding the aim of the project, creating a clear timescale is also essential. Ensuring that the project stays on schedule and any deadlines are met minimises stress. Additionally, planning in advance what appropriate kit to bring prevents any technical problems during the shoot. Deciding on which cameras, lighting, props etc. ensures that the shoot can run smoothly without having to sacrifice certain shots because of the lack of equipment. </a:t>
            </a:r>
          </a:p>
          <a:p>
            <a:pPr marL="0" indent="0" algn="just">
              <a:buNone/>
            </a:pPr>
            <a:r>
              <a:rPr lang="en-GB" sz="1200">
                <a:solidFill>
                  <a:schemeClr val="bg1"/>
                </a:solidFill>
              </a:rPr>
              <a:t>Noting down the equipment and settings used with every shot allows for a smoother and more efficient shoot, allowing you to understand which setting could be used in the future.</a:t>
            </a:r>
          </a:p>
          <a:p>
            <a:pPr marL="0" indent="0" algn="just">
              <a:buNone/>
            </a:pPr>
            <a:r>
              <a:rPr lang="en-GB" sz="1200">
                <a:solidFill>
                  <a:schemeClr val="bg1"/>
                </a:solidFill>
              </a:rPr>
              <a:t>In addition to this, research helps inform your choices. This applies to equipment, style, political and cultural references and other important elements that help build a cohesive set of images. Additionally, researching what would please audience expectations could lead to an effective set of images.</a:t>
            </a:r>
          </a:p>
          <a:p>
            <a:pPr marL="0" indent="0" algn="just">
              <a:buNone/>
            </a:pPr>
            <a:r>
              <a:rPr lang="en-GB" sz="1200">
                <a:solidFill>
                  <a:schemeClr val="bg1"/>
                </a:solidFill>
              </a:rPr>
              <a:t>Good correspondence is also very important for planning. Communicating with models, crew, and to get permission to shoot on certain locations is vital to a smooth production. Deciding on a location that is appropriate for the shoot is essential to have your desired visual outcome. Planning the location is then crucial as it affects sound, lighting and safety. </a:t>
            </a:r>
          </a:p>
          <a:p>
            <a:pPr marL="0" indent="0" algn="just">
              <a:buNone/>
            </a:pPr>
            <a:r>
              <a:rPr lang="en-GB" sz="1200">
                <a:solidFill>
                  <a:schemeClr val="bg1"/>
                </a:solidFill>
              </a:rPr>
              <a:t>Overall, planning and documenting a shoot improves the quality and impact of the photographs.</a:t>
            </a:r>
          </a:p>
          <a:p>
            <a:pPr marL="0" indent="0">
              <a:buNone/>
            </a:pPr>
            <a:endParaRPr lang="en-GB" sz="1000">
              <a:solidFill>
                <a:schemeClr val="bg1"/>
              </a:solidFill>
            </a:endParaRP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278107" y="137318"/>
            <a:ext cx="5731788" cy="3197159"/>
          </a:xfrm>
          <a:custGeom>
            <a:avLst/>
            <a:gdLst>
              <a:gd name="csX0" fmla="*/ 0 w 5731788"/>
              <a:gd name="csY0" fmla="*/ 0 h 3197159"/>
              <a:gd name="csX1" fmla="*/ 751501 w 5731788"/>
              <a:gd name="csY1" fmla="*/ 0 h 3197159"/>
              <a:gd name="csX2" fmla="*/ 1503002 w 5731788"/>
              <a:gd name="csY2" fmla="*/ 0 h 3197159"/>
              <a:gd name="csX3" fmla="*/ 2139868 w 5731788"/>
              <a:gd name="csY3" fmla="*/ 0 h 3197159"/>
              <a:gd name="csX4" fmla="*/ 2834051 w 5731788"/>
              <a:gd name="csY4" fmla="*/ 0 h 3197159"/>
              <a:gd name="csX5" fmla="*/ 3413598 w 5731788"/>
              <a:gd name="csY5" fmla="*/ 0 h 3197159"/>
              <a:gd name="csX6" fmla="*/ 4050464 w 5731788"/>
              <a:gd name="csY6" fmla="*/ 0 h 3197159"/>
              <a:gd name="csX7" fmla="*/ 4801965 w 5731788"/>
              <a:gd name="csY7" fmla="*/ 0 h 3197159"/>
              <a:gd name="csX8" fmla="*/ 5731788 w 5731788"/>
              <a:gd name="csY8" fmla="*/ 0 h 3197159"/>
              <a:gd name="csX9" fmla="*/ 5731788 w 5731788"/>
              <a:gd name="csY9" fmla="*/ 671403 h 3197159"/>
              <a:gd name="csX10" fmla="*/ 5731788 w 5731788"/>
              <a:gd name="csY10" fmla="*/ 1246892 h 3197159"/>
              <a:gd name="csX11" fmla="*/ 5731788 w 5731788"/>
              <a:gd name="csY11" fmla="*/ 1854352 h 3197159"/>
              <a:gd name="csX12" fmla="*/ 5731788 w 5731788"/>
              <a:gd name="csY12" fmla="*/ 2493784 h 3197159"/>
              <a:gd name="csX13" fmla="*/ 5731788 w 5731788"/>
              <a:gd name="csY13" fmla="*/ 3197159 h 3197159"/>
              <a:gd name="csX14" fmla="*/ 4980287 w 5731788"/>
              <a:gd name="csY14" fmla="*/ 3197159 h 3197159"/>
              <a:gd name="csX15" fmla="*/ 4343422 w 5731788"/>
              <a:gd name="csY15" fmla="*/ 3197159 h 3197159"/>
              <a:gd name="csX16" fmla="*/ 3706556 w 5731788"/>
              <a:gd name="csY16" fmla="*/ 3197159 h 3197159"/>
              <a:gd name="csX17" fmla="*/ 3069691 w 5731788"/>
              <a:gd name="csY17" fmla="*/ 3197159 h 3197159"/>
              <a:gd name="csX18" fmla="*/ 2432826 w 5731788"/>
              <a:gd name="csY18" fmla="*/ 3197159 h 3197159"/>
              <a:gd name="csX19" fmla="*/ 1853278 w 5731788"/>
              <a:gd name="csY19" fmla="*/ 3197159 h 3197159"/>
              <a:gd name="csX20" fmla="*/ 1159095 w 5731788"/>
              <a:gd name="csY20" fmla="*/ 3197159 h 3197159"/>
              <a:gd name="csX21" fmla="*/ 0 w 5731788"/>
              <a:gd name="csY21" fmla="*/ 3197159 h 3197159"/>
              <a:gd name="csX22" fmla="*/ 0 w 5731788"/>
              <a:gd name="csY22" fmla="*/ 2493784 h 3197159"/>
              <a:gd name="csX23" fmla="*/ 0 w 5731788"/>
              <a:gd name="csY23" fmla="*/ 1822381 h 3197159"/>
              <a:gd name="csX24" fmla="*/ 0 w 5731788"/>
              <a:gd name="csY24" fmla="*/ 1119006 h 3197159"/>
              <a:gd name="csX25" fmla="*/ 0 w 5731788"/>
              <a:gd name="csY25" fmla="*/ 0 h 319715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5731788" h="3197159" fill="none" extrusionOk="0">
                <a:moveTo>
                  <a:pt x="0" y="0"/>
                </a:moveTo>
                <a:cubicBezTo>
                  <a:pt x="163089" y="-1110"/>
                  <a:pt x="557629" y="-772"/>
                  <a:pt x="751501" y="0"/>
                </a:cubicBezTo>
                <a:cubicBezTo>
                  <a:pt x="945373" y="772"/>
                  <a:pt x="1149823" y="-8227"/>
                  <a:pt x="1503002" y="0"/>
                </a:cubicBezTo>
                <a:cubicBezTo>
                  <a:pt x="1856181" y="8227"/>
                  <a:pt x="1898456" y="17864"/>
                  <a:pt x="2139868" y="0"/>
                </a:cubicBezTo>
                <a:cubicBezTo>
                  <a:pt x="2381280" y="-17864"/>
                  <a:pt x="2513008" y="-15206"/>
                  <a:pt x="2834051" y="0"/>
                </a:cubicBezTo>
                <a:cubicBezTo>
                  <a:pt x="3155094" y="15206"/>
                  <a:pt x="3155850" y="11758"/>
                  <a:pt x="3413598" y="0"/>
                </a:cubicBezTo>
                <a:cubicBezTo>
                  <a:pt x="3671346" y="-11758"/>
                  <a:pt x="3752454" y="-5836"/>
                  <a:pt x="4050464" y="0"/>
                </a:cubicBezTo>
                <a:cubicBezTo>
                  <a:pt x="4348474" y="5836"/>
                  <a:pt x="4638936" y="30255"/>
                  <a:pt x="4801965" y="0"/>
                </a:cubicBezTo>
                <a:cubicBezTo>
                  <a:pt x="4964994" y="-30255"/>
                  <a:pt x="5278572" y="4201"/>
                  <a:pt x="5731788" y="0"/>
                </a:cubicBezTo>
                <a:cubicBezTo>
                  <a:pt x="5731769" y="225752"/>
                  <a:pt x="5708909" y="536375"/>
                  <a:pt x="5731788" y="671403"/>
                </a:cubicBezTo>
                <a:cubicBezTo>
                  <a:pt x="5754667" y="806431"/>
                  <a:pt x="5731268" y="1097644"/>
                  <a:pt x="5731788" y="1246892"/>
                </a:cubicBezTo>
                <a:cubicBezTo>
                  <a:pt x="5732308" y="1396140"/>
                  <a:pt x="5720955" y="1699516"/>
                  <a:pt x="5731788" y="1854352"/>
                </a:cubicBezTo>
                <a:cubicBezTo>
                  <a:pt x="5742621" y="2009188"/>
                  <a:pt x="5756010" y="2317589"/>
                  <a:pt x="5731788" y="2493784"/>
                </a:cubicBezTo>
                <a:cubicBezTo>
                  <a:pt x="5707566" y="2669979"/>
                  <a:pt x="5753401" y="2866168"/>
                  <a:pt x="5731788" y="3197159"/>
                </a:cubicBezTo>
                <a:cubicBezTo>
                  <a:pt x="5559338" y="3217317"/>
                  <a:pt x="5302765" y="3159817"/>
                  <a:pt x="4980287" y="3197159"/>
                </a:cubicBezTo>
                <a:cubicBezTo>
                  <a:pt x="4657809" y="3234501"/>
                  <a:pt x="4641963" y="3178214"/>
                  <a:pt x="4343422" y="3197159"/>
                </a:cubicBezTo>
                <a:cubicBezTo>
                  <a:pt x="4044882" y="3216104"/>
                  <a:pt x="3999229" y="3181156"/>
                  <a:pt x="3706556" y="3197159"/>
                </a:cubicBezTo>
                <a:cubicBezTo>
                  <a:pt x="3413883" y="3213162"/>
                  <a:pt x="3292995" y="3218530"/>
                  <a:pt x="3069691" y="3197159"/>
                </a:cubicBezTo>
                <a:cubicBezTo>
                  <a:pt x="2846388" y="3175788"/>
                  <a:pt x="2665174" y="3166036"/>
                  <a:pt x="2432826" y="3197159"/>
                </a:cubicBezTo>
                <a:cubicBezTo>
                  <a:pt x="2200478" y="3228282"/>
                  <a:pt x="2080734" y="3187111"/>
                  <a:pt x="1853278" y="3197159"/>
                </a:cubicBezTo>
                <a:cubicBezTo>
                  <a:pt x="1625822" y="3207207"/>
                  <a:pt x="1318915" y="3218138"/>
                  <a:pt x="1159095" y="3197159"/>
                </a:cubicBezTo>
                <a:cubicBezTo>
                  <a:pt x="999275" y="3176180"/>
                  <a:pt x="397978" y="3240305"/>
                  <a:pt x="0" y="3197159"/>
                </a:cubicBezTo>
                <a:cubicBezTo>
                  <a:pt x="-8746" y="2963325"/>
                  <a:pt x="34502" y="2720233"/>
                  <a:pt x="0" y="2493784"/>
                </a:cubicBezTo>
                <a:cubicBezTo>
                  <a:pt x="-34502" y="2267336"/>
                  <a:pt x="-27600" y="2080331"/>
                  <a:pt x="0" y="1822381"/>
                </a:cubicBezTo>
                <a:cubicBezTo>
                  <a:pt x="27600" y="1564431"/>
                  <a:pt x="-18236" y="1265741"/>
                  <a:pt x="0" y="1119006"/>
                </a:cubicBezTo>
                <a:cubicBezTo>
                  <a:pt x="18236" y="972272"/>
                  <a:pt x="41612" y="384161"/>
                  <a:pt x="0" y="0"/>
                </a:cubicBezTo>
                <a:close/>
              </a:path>
              <a:path w="5731788" h="3197159" stroke="0" extrusionOk="0">
                <a:moveTo>
                  <a:pt x="0" y="0"/>
                </a:moveTo>
                <a:cubicBezTo>
                  <a:pt x="208597" y="10130"/>
                  <a:pt x="299435" y="1054"/>
                  <a:pt x="579547" y="0"/>
                </a:cubicBezTo>
                <a:cubicBezTo>
                  <a:pt x="859659" y="-1054"/>
                  <a:pt x="872951" y="16365"/>
                  <a:pt x="1044459" y="0"/>
                </a:cubicBezTo>
                <a:cubicBezTo>
                  <a:pt x="1215967" y="-16365"/>
                  <a:pt x="1546734" y="17078"/>
                  <a:pt x="1795960" y="0"/>
                </a:cubicBezTo>
                <a:cubicBezTo>
                  <a:pt x="2045186" y="-17078"/>
                  <a:pt x="2162127" y="-2848"/>
                  <a:pt x="2375508" y="0"/>
                </a:cubicBezTo>
                <a:cubicBezTo>
                  <a:pt x="2588889" y="2848"/>
                  <a:pt x="2759204" y="-22461"/>
                  <a:pt x="2955055" y="0"/>
                </a:cubicBezTo>
                <a:cubicBezTo>
                  <a:pt x="3150906" y="22461"/>
                  <a:pt x="3418553" y="-29680"/>
                  <a:pt x="3706556" y="0"/>
                </a:cubicBezTo>
                <a:cubicBezTo>
                  <a:pt x="3994559" y="29680"/>
                  <a:pt x="4106222" y="13445"/>
                  <a:pt x="4228786" y="0"/>
                </a:cubicBezTo>
                <a:cubicBezTo>
                  <a:pt x="4351350" y="-13445"/>
                  <a:pt x="4606362" y="-33794"/>
                  <a:pt x="4980287" y="0"/>
                </a:cubicBezTo>
                <a:cubicBezTo>
                  <a:pt x="5354212" y="33794"/>
                  <a:pt x="5393247" y="11292"/>
                  <a:pt x="5731788" y="0"/>
                </a:cubicBezTo>
                <a:cubicBezTo>
                  <a:pt x="5717998" y="145736"/>
                  <a:pt x="5738528" y="488243"/>
                  <a:pt x="5731788" y="639432"/>
                </a:cubicBezTo>
                <a:cubicBezTo>
                  <a:pt x="5725048" y="790621"/>
                  <a:pt x="5744065" y="1089981"/>
                  <a:pt x="5731788" y="1278864"/>
                </a:cubicBezTo>
                <a:cubicBezTo>
                  <a:pt x="5719511" y="1467747"/>
                  <a:pt x="5735068" y="1696343"/>
                  <a:pt x="5731788" y="1950267"/>
                </a:cubicBezTo>
                <a:cubicBezTo>
                  <a:pt x="5728508" y="2204191"/>
                  <a:pt x="5713399" y="2337771"/>
                  <a:pt x="5731788" y="2493784"/>
                </a:cubicBezTo>
                <a:cubicBezTo>
                  <a:pt x="5750177" y="2649797"/>
                  <a:pt x="5738918" y="2901287"/>
                  <a:pt x="5731788" y="3197159"/>
                </a:cubicBezTo>
                <a:cubicBezTo>
                  <a:pt x="5497851" y="3228961"/>
                  <a:pt x="5305929" y="3165592"/>
                  <a:pt x="5094923" y="3197159"/>
                </a:cubicBezTo>
                <a:cubicBezTo>
                  <a:pt x="4883917" y="3228726"/>
                  <a:pt x="4636303" y="3182969"/>
                  <a:pt x="4458057" y="3197159"/>
                </a:cubicBezTo>
                <a:cubicBezTo>
                  <a:pt x="4279811" y="3211349"/>
                  <a:pt x="4072918" y="3170829"/>
                  <a:pt x="3706556" y="3197159"/>
                </a:cubicBezTo>
                <a:cubicBezTo>
                  <a:pt x="3340194" y="3223489"/>
                  <a:pt x="3241461" y="3227415"/>
                  <a:pt x="3069691" y="3197159"/>
                </a:cubicBezTo>
                <a:cubicBezTo>
                  <a:pt x="2897922" y="3166903"/>
                  <a:pt x="2717451" y="3207909"/>
                  <a:pt x="2604779" y="3197159"/>
                </a:cubicBezTo>
                <a:cubicBezTo>
                  <a:pt x="2492107" y="3186409"/>
                  <a:pt x="2242153" y="3187024"/>
                  <a:pt x="2082550" y="3197159"/>
                </a:cubicBezTo>
                <a:cubicBezTo>
                  <a:pt x="1922947" y="3207294"/>
                  <a:pt x="1671513" y="3227274"/>
                  <a:pt x="1331049" y="3197159"/>
                </a:cubicBezTo>
                <a:cubicBezTo>
                  <a:pt x="990585" y="3167044"/>
                  <a:pt x="1011710" y="3186815"/>
                  <a:pt x="694183" y="3197159"/>
                </a:cubicBezTo>
                <a:cubicBezTo>
                  <a:pt x="376656" y="3207503"/>
                  <a:pt x="141859" y="3162560"/>
                  <a:pt x="0" y="3197159"/>
                </a:cubicBezTo>
                <a:cubicBezTo>
                  <a:pt x="2569" y="3059575"/>
                  <a:pt x="14956" y="2834127"/>
                  <a:pt x="0" y="2557727"/>
                </a:cubicBezTo>
                <a:cubicBezTo>
                  <a:pt x="-14956" y="2281327"/>
                  <a:pt x="-20955" y="2266713"/>
                  <a:pt x="0" y="2014210"/>
                </a:cubicBezTo>
                <a:cubicBezTo>
                  <a:pt x="20955" y="1761707"/>
                  <a:pt x="-5527" y="1704299"/>
                  <a:pt x="0" y="1470693"/>
                </a:cubicBezTo>
                <a:cubicBezTo>
                  <a:pt x="5527" y="1237087"/>
                  <a:pt x="26465" y="969134"/>
                  <a:pt x="0" y="799290"/>
                </a:cubicBezTo>
                <a:cubicBezTo>
                  <a:pt x="-26465" y="629446"/>
                  <a:pt x="34880" y="359323"/>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1100" b="1" i="1">
                <a:solidFill>
                  <a:schemeClr val="bg1"/>
                </a:solidFill>
              </a:rPr>
              <a:t>Student Example of planning and documenting</a:t>
            </a:r>
          </a:p>
          <a:p>
            <a:pPr marL="0" indent="0" algn="just">
              <a:buNone/>
            </a:pPr>
            <a:r>
              <a:rPr lang="en-GB" sz="1100">
                <a:solidFill>
                  <a:schemeClr val="bg1"/>
                </a:solidFill>
              </a:rPr>
              <a:t>This student example involves both planning and documenting. They begin by stating their initial idea – the location, models, overall aesthetic of the end photo(s) and visual outcome. Starting with these ideas allows for the ideas to then develop when they become closer to shooting the images. Having a set location in mind means that the photographs can be planned better, as the exact layout can be used to envision the shoot and prepare accordingly. The student then goes on to talk about their inspiration for the shoot. They explain how they will use the inspiration image as a stepping stone towards their shoot. They talk about responding to the image, using it as a visual guide towards their end product. This allows the student to get a better idea of what their end result will look like, and how to achieve that. The last paragraph they have written is about the actual photoshoot, and the technical elements involved. They speak about a few challenges they overcame by changing camera settings. Due to their planning and various kit they brought with them, it seems that their shoots was a success. </a:t>
            </a:r>
          </a:p>
          <a:p>
            <a:pPr marL="0" indent="0" algn="just">
              <a:buNone/>
            </a:pPr>
            <a:r>
              <a:rPr lang="en-GB" sz="1100">
                <a:solidFill>
                  <a:schemeClr val="bg1"/>
                </a:solidFill>
              </a:rPr>
              <a:t>After reflecting on this shoot, if they wanted to take more photographs for this project - having this documentation and understanding of how to plan their shoot would be very useful. It would allow them to understand what they need, what worked and what didn’t – overall ensuring an even smoother and successful shoot. </a:t>
            </a:r>
          </a:p>
        </p:txBody>
      </p:sp>
      <p:pic>
        <p:nvPicPr>
          <p:cNvPr id="4" name="Picture 3" descr="A screenshot of a document&#10;&#10;Description automatically generated">
            <a:extLst>
              <a:ext uri="{FF2B5EF4-FFF2-40B4-BE49-F238E27FC236}">
                <a16:creationId xmlns:a16="http://schemas.microsoft.com/office/drawing/2014/main" id="{04D07CEC-CC1F-727C-E3AE-BE1B9527FE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09937" y="3451627"/>
            <a:ext cx="4454749" cy="3269055"/>
          </a:xfrm>
          <a:prstGeom prst="rect">
            <a:avLst/>
          </a:prstGeom>
          <a:ln>
            <a:solidFill>
              <a:srgbClr val="FF79A9"/>
            </a:solidFill>
          </a:ln>
        </p:spPr>
      </p:pic>
    </p:spTree>
    <p:extLst>
      <p:ext uri="{BB962C8B-B14F-4D97-AF65-F5344CB8AC3E}">
        <p14:creationId xmlns:p14="http://schemas.microsoft.com/office/powerpoint/2010/main" val="13269916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4693-42DD-7AC7-8E3F-2C012E2D0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5405D-3261-79D1-7454-0E736F85B3AC}"/>
              </a:ext>
            </a:extLst>
          </p:cNvPr>
          <p:cNvSpPr>
            <a:spLocks noGrp="1"/>
          </p:cNvSpPr>
          <p:nvPr>
            <p:ph type="title"/>
          </p:nvPr>
        </p:nvSpPr>
        <p:spPr>
          <a:xfrm>
            <a:off x="182105" y="86621"/>
            <a:ext cx="5501640" cy="1325563"/>
          </a:xfrm>
        </p:spPr>
        <p:txBody>
          <a:bodyPr>
            <a:normAutofit/>
          </a:bodyPr>
          <a:lstStyle/>
          <a:p>
            <a:r>
              <a:rPr lang="en-GB" sz="4000">
                <a:solidFill>
                  <a:schemeClr val="bg1"/>
                </a:solidFill>
                <a:latin typeface="Futura" pitchFamily="50" charset="0"/>
              </a:rPr>
              <a:t>How did they do this?</a:t>
            </a:r>
          </a:p>
        </p:txBody>
      </p:sp>
      <p:sp>
        <p:nvSpPr>
          <p:cNvPr id="3" name="Content Placeholder 2">
            <a:extLst>
              <a:ext uri="{FF2B5EF4-FFF2-40B4-BE49-F238E27FC236}">
                <a16:creationId xmlns:a16="http://schemas.microsoft.com/office/drawing/2014/main" id="{4288B158-1E25-0C78-EB51-D4C5E82CE833}"/>
              </a:ext>
            </a:extLst>
          </p:cNvPr>
          <p:cNvSpPr>
            <a:spLocks noGrp="1"/>
          </p:cNvSpPr>
          <p:nvPr>
            <p:ph idx="1"/>
          </p:nvPr>
        </p:nvSpPr>
        <p:spPr>
          <a:xfrm>
            <a:off x="307385" y="1598939"/>
            <a:ext cx="5501640" cy="4246743"/>
          </a:xfrm>
          <a:custGeom>
            <a:avLst/>
            <a:gdLst>
              <a:gd name="csX0" fmla="*/ 0 w 5501640"/>
              <a:gd name="csY0" fmla="*/ 0 h 4246743"/>
              <a:gd name="csX1" fmla="*/ 522656 w 5501640"/>
              <a:gd name="csY1" fmla="*/ 0 h 4246743"/>
              <a:gd name="csX2" fmla="*/ 1265377 w 5501640"/>
              <a:gd name="csY2" fmla="*/ 0 h 4246743"/>
              <a:gd name="csX3" fmla="*/ 1898066 w 5501640"/>
              <a:gd name="csY3" fmla="*/ 0 h 4246743"/>
              <a:gd name="csX4" fmla="*/ 2585771 w 5501640"/>
              <a:gd name="csY4" fmla="*/ 0 h 4246743"/>
              <a:gd name="csX5" fmla="*/ 3383509 w 5501640"/>
              <a:gd name="csY5" fmla="*/ 0 h 4246743"/>
              <a:gd name="csX6" fmla="*/ 3961181 w 5501640"/>
              <a:gd name="csY6" fmla="*/ 0 h 4246743"/>
              <a:gd name="csX7" fmla="*/ 4703902 w 5501640"/>
              <a:gd name="csY7" fmla="*/ 0 h 4246743"/>
              <a:gd name="csX8" fmla="*/ 5501640 w 5501640"/>
              <a:gd name="csY8" fmla="*/ 0 h 4246743"/>
              <a:gd name="csX9" fmla="*/ 5501640 w 5501640"/>
              <a:gd name="csY9" fmla="*/ 606678 h 4246743"/>
              <a:gd name="csX10" fmla="*/ 5501640 w 5501640"/>
              <a:gd name="csY10" fmla="*/ 1213355 h 4246743"/>
              <a:gd name="csX11" fmla="*/ 5501640 w 5501640"/>
              <a:gd name="csY11" fmla="*/ 1735098 h 4246743"/>
              <a:gd name="csX12" fmla="*/ 5501640 w 5501640"/>
              <a:gd name="csY12" fmla="*/ 2426710 h 4246743"/>
              <a:gd name="csX13" fmla="*/ 5501640 w 5501640"/>
              <a:gd name="csY13" fmla="*/ 3033388 h 4246743"/>
              <a:gd name="csX14" fmla="*/ 5501640 w 5501640"/>
              <a:gd name="csY14" fmla="*/ 3725000 h 4246743"/>
              <a:gd name="csX15" fmla="*/ 5501640 w 5501640"/>
              <a:gd name="csY15" fmla="*/ 4246743 h 4246743"/>
              <a:gd name="csX16" fmla="*/ 4868951 w 5501640"/>
              <a:gd name="csY16" fmla="*/ 4246743 h 4246743"/>
              <a:gd name="csX17" fmla="*/ 4236263 w 5501640"/>
              <a:gd name="csY17" fmla="*/ 4246743 h 4246743"/>
              <a:gd name="csX18" fmla="*/ 3493541 w 5501640"/>
              <a:gd name="csY18" fmla="*/ 4246743 h 4246743"/>
              <a:gd name="csX19" fmla="*/ 2805836 w 5501640"/>
              <a:gd name="csY19" fmla="*/ 4246743 h 4246743"/>
              <a:gd name="csX20" fmla="*/ 2008099 w 5501640"/>
              <a:gd name="csY20" fmla="*/ 4246743 h 4246743"/>
              <a:gd name="csX21" fmla="*/ 1210361 w 5501640"/>
              <a:gd name="csY21" fmla="*/ 4246743 h 4246743"/>
              <a:gd name="csX22" fmla="*/ 0 w 5501640"/>
              <a:gd name="csY22" fmla="*/ 4246743 h 4246743"/>
              <a:gd name="csX23" fmla="*/ 0 w 5501640"/>
              <a:gd name="csY23" fmla="*/ 3597598 h 4246743"/>
              <a:gd name="csX24" fmla="*/ 0 w 5501640"/>
              <a:gd name="csY24" fmla="*/ 2948453 h 4246743"/>
              <a:gd name="csX25" fmla="*/ 0 w 5501640"/>
              <a:gd name="csY25" fmla="*/ 2341775 h 4246743"/>
              <a:gd name="csX26" fmla="*/ 0 w 5501640"/>
              <a:gd name="csY26" fmla="*/ 1735098 h 4246743"/>
              <a:gd name="csX27" fmla="*/ 0 w 5501640"/>
              <a:gd name="csY27" fmla="*/ 1128420 h 4246743"/>
              <a:gd name="csX28" fmla="*/ 0 w 5501640"/>
              <a:gd name="csY28" fmla="*/ 649145 h 4246743"/>
              <a:gd name="csX29" fmla="*/ 0 w 5501640"/>
              <a:gd name="csY29" fmla="*/ 0 h 424674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246743"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486397" y="161448"/>
                  <a:pt x="5475863" y="318341"/>
                  <a:pt x="5501640" y="606678"/>
                </a:cubicBezTo>
                <a:cubicBezTo>
                  <a:pt x="5527417" y="895015"/>
                  <a:pt x="5490861" y="1053955"/>
                  <a:pt x="5501640" y="1213355"/>
                </a:cubicBezTo>
                <a:cubicBezTo>
                  <a:pt x="5512419" y="1372755"/>
                  <a:pt x="5506758" y="1620004"/>
                  <a:pt x="5501640" y="1735098"/>
                </a:cubicBezTo>
                <a:cubicBezTo>
                  <a:pt x="5496522" y="1850192"/>
                  <a:pt x="5528365" y="2082794"/>
                  <a:pt x="5501640" y="2426710"/>
                </a:cubicBezTo>
                <a:cubicBezTo>
                  <a:pt x="5474915" y="2770626"/>
                  <a:pt x="5497572" y="2875830"/>
                  <a:pt x="5501640" y="3033388"/>
                </a:cubicBezTo>
                <a:cubicBezTo>
                  <a:pt x="5505708" y="3190946"/>
                  <a:pt x="5488442" y="3519225"/>
                  <a:pt x="5501640" y="3725000"/>
                </a:cubicBezTo>
                <a:cubicBezTo>
                  <a:pt x="5514838" y="3930775"/>
                  <a:pt x="5503990" y="4082134"/>
                  <a:pt x="5501640" y="4246743"/>
                </a:cubicBezTo>
                <a:cubicBezTo>
                  <a:pt x="5272218" y="4256877"/>
                  <a:pt x="5040250" y="4233322"/>
                  <a:pt x="4868951" y="4246743"/>
                </a:cubicBezTo>
                <a:cubicBezTo>
                  <a:pt x="4697652" y="4260164"/>
                  <a:pt x="4368549" y="4263281"/>
                  <a:pt x="4236263" y="4246743"/>
                </a:cubicBezTo>
                <a:cubicBezTo>
                  <a:pt x="4103977" y="4230205"/>
                  <a:pt x="3678150" y="4279854"/>
                  <a:pt x="3493541" y="4246743"/>
                </a:cubicBezTo>
                <a:cubicBezTo>
                  <a:pt x="3308932" y="4213632"/>
                  <a:pt x="2960907" y="4225735"/>
                  <a:pt x="2805836" y="4246743"/>
                </a:cubicBezTo>
                <a:cubicBezTo>
                  <a:pt x="2650766" y="4267751"/>
                  <a:pt x="2169940" y="4233260"/>
                  <a:pt x="2008099" y="4246743"/>
                </a:cubicBezTo>
                <a:cubicBezTo>
                  <a:pt x="1846258" y="4260226"/>
                  <a:pt x="1481259" y="4226221"/>
                  <a:pt x="1210361" y="4246743"/>
                </a:cubicBezTo>
                <a:cubicBezTo>
                  <a:pt x="939463" y="4267265"/>
                  <a:pt x="543180" y="4244557"/>
                  <a:pt x="0" y="4246743"/>
                </a:cubicBezTo>
                <a:cubicBezTo>
                  <a:pt x="-29750" y="3937933"/>
                  <a:pt x="25521" y="3798232"/>
                  <a:pt x="0" y="3597598"/>
                </a:cubicBezTo>
                <a:cubicBezTo>
                  <a:pt x="-25521" y="3396964"/>
                  <a:pt x="11505" y="3207311"/>
                  <a:pt x="0" y="2948453"/>
                </a:cubicBezTo>
                <a:cubicBezTo>
                  <a:pt x="-11505" y="2689595"/>
                  <a:pt x="4663" y="2477761"/>
                  <a:pt x="0" y="2341775"/>
                </a:cubicBezTo>
                <a:cubicBezTo>
                  <a:pt x="-4663" y="2205789"/>
                  <a:pt x="21876" y="1960105"/>
                  <a:pt x="0" y="1735098"/>
                </a:cubicBezTo>
                <a:cubicBezTo>
                  <a:pt x="-21876" y="1510091"/>
                  <a:pt x="852" y="1316736"/>
                  <a:pt x="0" y="1128420"/>
                </a:cubicBezTo>
                <a:cubicBezTo>
                  <a:pt x="-852" y="940104"/>
                  <a:pt x="-2051" y="881936"/>
                  <a:pt x="0" y="649145"/>
                </a:cubicBezTo>
                <a:cubicBezTo>
                  <a:pt x="2051" y="416355"/>
                  <a:pt x="-24480" y="183230"/>
                  <a:pt x="0" y="0"/>
                </a:cubicBezTo>
                <a:close/>
              </a:path>
              <a:path w="5501640" h="4246743"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12932" y="231503"/>
                  <a:pt x="5477292" y="421617"/>
                  <a:pt x="5501640" y="691612"/>
                </a:cubicBezTo>
                <a:cubicBezTo>
                  <a:pt x="5525988" y="961607"/>
                  <a:pt x="5492016" y="1000290"/>
                  <a:pt x="5501640" y="1213355"/>
                </a:cubicBezTo>
                <a:cubicBezTo>
                  <a:pt x="5511264" y="1426420"/>
                  <a:pt x="5515424" y="1606997"/>
                  <a:pt x="5501640" y="1820033"/>
                </a:cubicBezTo>
                <a:cubicBezTo>
                  <a:pt x="5487856" y="2033069"/>
                  <a:pt x="5526563" y="2291167"/>
                  <a:pt x="5501640" y="2469178"/>
                </a:cubicBezTo>
                <a:cubicBezTo>
                  <a:pt x="5476717" y="2647189"/>
                  <a:pt x="5486292" y="2796189"/>
                  <a:pt x="5501640" y="2948453"/>
                </a:cubicBezTo>
                <a:cubicBezTo>
                  <a:pt x="5516988" y="3100717"/>
                  <a:pt x="5519247" y="3362102"/>
                  <a:pt x="5501640" y="3555131"/>
                </a:cubicBezTo>
                <a:cubicBezTo>
                  <a:pt x="5484033" y="3748160"/>
                  <a:pt x="5474290" y="3973086"/>
                  <a:pt x="5501640" y="4246743"/>
                </a:cubicBezTo>
                <a:cubicBezTo>
                  <a:pt x="5167841" y="4234571"/>
                  <a:pt x="5117503" y="4249904"/>
                  <a:pt x="4813935" y="4246743"/>
                </a:cubicBezTo>
                <a:cubicBezTo>
                  <a:pt x="4510368" y="4243582"/>
                  <a:pt x="4353616" y="4211595"/>
                  <a:pt x="4016197" y="4246743"/>
                </a:cubicBezTo>
                <a:cubicBezTo>
                  <a:pt x="3678778" y="4281891"/>
                  <a:pt x="3641613" y="4228475"/>
                  <a:pt x="3328492" y="4246743"/>
                </a:cubicBezTo>
                <a:cubicBezTo>
                  <a:pt x="3015372" y="4265011"/>
                  <a:pt x="2991672" y="4266802"/>
                  <a:pt x="2805836" y="4246743"/>
                </a:cubicBezTo>
                <a:cubicBezTo>
                  <a:pt x="2620000" y="4226684"/>
                  <a:pt x="2484406" y="4239171"/>
                  <a:pt x="2228164" y="4246743"/>
                </a:cubicBezTo>
                <a:cubicBezTo>
                  <a:pt x="1971922" y="4254315"/>
                  <a:pt x="1828461" y="4212070"/>
                  <a:pt x="1430426" y="4246743"/>
                </a:cubicBezTo>
                <a:cubicBezTo>
                  <a:pt x="1032391" y="4281416"/>
                  <a:pt x="910264" y="4251435"/>
                  <a:pt x="742721" y="4246743"/>
                </a:cubicBezTo>
                <a:cubicBezTo>
                  <a:pt x="575178" y="4242051"/>
                  <a:pt x="240242" y="4246063"/>
                  <a:pt x="0" y="4246743"/>
                </a:cubicBezTo>
                <a:cubicBezTo>
                  <a:pt x="13931" y="4085435"/>
                  <a:pt x="-9096" y="3935504"/>
                  <a:pt x="0" y="3640065"/>
                </a:cubicBezTo>
                <a:cubicBezTo>
                  <a:pt x="9096" y="3344626"/>
                  <a:pt x="9505" y="3306946"/>
                  <a:pt x="0" y="3160790"/>
                </a:cubicBezTo>
                <a:cubicBezTo>
                  <a:pt x="-9505" y="3014635"/>
                  <a:pt x="8643" y="2791777"/>
                  <a:pt x="0" y="2681515"/>
                </a:cubicBezTo>
                <a:cubicBezTo>
                  <a:pt x="-8643" y="2571253"/>
                  <a:pt x="-20267" y="2351235"/>
                  <a:pt x="0" y="2032370"/>
                </a:cubicBezTo>
                <a:cubicBezTo>
                  <a:pt x="20267" y="1713506"/>
                  <a:pt x="-9647" y="1737627"/>
                  <a:pt x="0" y="1510627"/>
                </a:cubicBezTo>
                <a:cubicBezTo>
                  <a:pt x="9647" y="1283627"/>
                  <a:pt x="-32673" y="961393"/>
                  <a:pt x="0" y="819015"/>
                </a:cubicBezTo>
                <a:cubicBezTo>
                  <a:pt x="32673" y="676637"/>
                  <a:pt x="-482" y="207274"/>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92500" lnSpcReduction="10000"/>
          </a:bodyPr>
          <a:lstStyle/>
          <a:p>
            <a:pPr algn="just"/>
            <a:r>
              <a:rPr lang="en-GB" sz="1600" b="1">
                <a:solidFill>
                  <a:schemeClr val="bg1"/>
                </a:solidFill>
              </a:rPr>
              <a:t>Aim</a:t>
            </a:r>
            <a:r>
              <a:rPr lang="en-GB" sz="1600">
                <a:solidFill>
                  <a:schemeClr val="bg1"/>
                </a:solidFill>
              </a:rPr>
              <a:t> - The aim of Muntaka Chasant and Bénédicte Kurzen’s project may have been to document Ghana’s e-waste industry and the subsequent environmental, social and economic complexities it brings. It may have additionally been to display the hazardous working conditions people must work in, as well as the impact of the e-waste industry on the climate. </a:t>
            </a:r>
          </a:p>
          <a:p>
            <a:pPr algn="just"/>
            <a:r>
              <a:rPr lang="en-GB" sz="1600" b="1">
                <a:solidFill>
                  <a:schemeClr val="bg1"/>
                </a:solidFill>
              </a:rPr>
              <a:t>Timescale</a:t>
            </a:r>
            <a:r>
              <a:rPr lang="en-GB" sz="1600">
                <a:solidFill>
                  <a:schemeClr val="bg1"/>
                </a:solidFill>
              </a:rPr>
              <a:t> – They may have planned for a duration of time that allows the photographer/crew to establish a comfortable relationship with the workers and to therefore discover more about the industry. The article also mentions spending significant time in both Accra and rural areas with subjects like Maxwell, which would of course require a longer time period. It would also be sensible to allow plenty time for travel and delays.</a:t>
            </a:r>
          </a:p>
          <a:p>
            <a:pPr algn="just"/>
            <a:r>
              <a:rPr lang="en-GB" sz="1600" b="1">
                <a:solidFill>
                  <a:schemeClr val="bg1"/>
                </a:solidFill>
              </a:rPr>
              <a:t>Kit</a:t>
            </a:r>
            <a:r>
              <a:rPr lang="en-GB" sz="1600">
                <a:solidFill>
                  <a:schemeClr val="bg1"/>
                </a:solidFill>
              </a:rPr>
              <a:t> - Choosing cameras and lenses suitable for documentary and portrait work would very important, as well as accommodating for various settings and conditions. Bringing backup power and storage would be essential for this kind of remote shoot. Protective gear for you and your equipment would also be required due to the environmental hazards, such as e-waste and heat. </a:t>
            </a:r>
            <a:endParaRPr lang="en-GB" sz="1800">
              <a:solidFill>
                <a:schemeClr val="bg1"/>
              </a:solidFill>
            </a:endParaRPr>
          </a:p>
        </p:txBody>
      </p:sp>
      <p:pic>
        <p:nvPicPr>
          <p:cNvPr id="4" name="Picture 3">
            <a:extLst>
              <a:ext uri="{FF2B5EF4-FFF2-40B4-BE49-F238E27FC236}">
                <a16:creationId xmlns:a16="http://schemas.microsoft.com/office/drawing/2014/main" id="{A042B73E-97CD-0C39-8463-C35A87713374}"/>
              </a:ext>
            </a:extLst>
          </p:cNvPr>
          <p:cNvPicPr>
            <a:picLocks noChangeAspect="1"/>
          </p:cNvPicPr>
          <p:nvPr/>
        </p:nvPicPr>
        <p:blipFill>
          <a:blip r:embed="rId2"/>
          <a:srcRect l="34141" t="18056" r="11718" b="8750"/>
          <a:stretch/>
        </p:blipFill>
        <p:spPr>
          <a:xfrm>
            <a:off x="5934304" y="1412184"/>
            <a:ext cx="6075591" cy="4620254"/>
          </a:xfrm>
          <a:prstGeom prst="rect">
            <a:avLst/>
          </a:prstGeom>
        </p:spPr>
      </p:pic>
      <p:sp>
        <p:nvSpPr>
          <p:cNvPr id="7" name="TextBox 6">
            <a:extLst>
              <a:ext uri="{FF2B5EF4-FFF2-40B4-BE49-F238E27FC236}">
                <a16:creationId xmlns:a16="http://schemas.microsoft.com/office/drawing/2014/main" id="{E5705DC2-0868-0416-DB1F-50DD96D3D4E7}"/>
              </a:ext>
            </a:extLst>
          </p:cNvPr>
          <p:cNvSpPr txBox="1"/>
          <p:nvPr/>
        </p:nvSpPr>
        <p:spPr>
          <a:xfrm>
            <a:off x="5908859" y="6032438"/>
            <a:ext cx="6126480" cy="646331"/>
          </a:xfrm>
          <a:prstGeom prst="rect">
            <a:avLst/>
          </a:prstGeom>
          <a:noFill/>
        </p:spPr>
        <p:txBody>
          <a:bodyPr wrap="square">
            <a:spAutoFit/>
          </a:bodyPr>
          <a:lstStyle/>
          <a:p>
            <a:r>
              <a:rPr lang="en-GB" i="1">
                <a:hlinkClick r:id="rId3"/>
              </a:rPr>
              <a:t>In photos: Ghana’s complex e-waste industry | Huck</a:t>
            </a:r>
            <a:endParaRPr lang="en-GB" i="1"/>
          </a:p>
          <a:p>
            <a:r>
              <a:rPr lang="en-GB" b="0" i="1">
                <a:solidFill>
                  <a:schemeClr val="bg1">
                    <a:lumMod val="75000"/>
                  </a:schemeClr>
                </a:solidFill>
                <a:effectLst/>
                <a:latin typeface="__Archivo_Narrow_a43ab7"/>
              </a:rPr>
              <a:t>Muntaka Chasant, Bénédicte Kurzen</a:t>
            </a:r>
            <a:endParaRPr lang="en-GB" i="1">
              <a:solidFill>
                <a:schemeClr val="bg1">
                  <a:lumMod val="75000"/>
                </a:schemeClr>
              </a:solidFill>
            </a:endParaRPr>
          </a:p>
        </p:txBody>
      </p:sp>
    </p:spTree>
    <p:extLst>
      <p:ext uri="{BB962C8B-B14F-4D97-AF65-F5344CB8AC3E}">
        <p14:creationId xmlns:p14="http://schemas.microsoft.com/office/powerpoint/2010/main" val="3585438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F7D44-D435-B3A5-E15C-4971B4DCD9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BE4B2D-5E1D-75BE-C3E4-E68E43D1806F}"/>
              </a:ext>
            </a:extLst>
          </p:cNvPr>
          <p:cNvSpPr>
            <a:spLocks noGrp="1"/>
          </p:cNvSpPr>
          <p:nvPr>
            <p:ph type="title"/>
          </p:nvPr>
        </p:nvSpPr>
        <p:spPr>
          <a:xfrm>
            <a:off x="182105" y="86621"/>
            <a:ext cx="10515600" cy="1325563"/>
          </a:xfrm>
        </p:spPr>
        <p:txBody>
          <a:bodyPr>
            <a:normAutofit/>
          </a:bodyPr>
          <a:lstStyle/>
          <a:p>
            <a:r>
              <a:rPr lang="en-GB" sz="4000">
                <a:solidFill>
                  <a:schemeClr val="bg1"/>
                </a:solidFill>
                <a:latin typeface="Futura" pitchFamily="50" charset="0"/>
              </a:rPr>
              <a:t>How did they do this? (continued)</a:t>
            </a:r>
          </a:p>
        </p:txBody>
      </p:sp>
      <p:sp>
        <p:nvSpPr>
          <p:cNvPr id="3" name="Content Placeholder 2">
            <a:extLst>
              <a:ext uri="{FF2B5EF4-FFF2-40B4-BE49-F238E27FC236}">
                <a16:creationId xmlns:a16="http://schemas.microsoft.com/office/drawing/2014/main" id="{9E50A850-A3CA-F73D-245A-F2C761064D1A}"/>
              </a:ext>
            </a:extLst>
          </p:cNvPr>
          <p:cNvSpPr>
            <a:spLocks noGrp="1"/>
          </p:cNvSpPr>
          <p:nvPr>
            <p:ph idx="1"/>
          </p:nvPr>
        </p:nvSpPr>
        <p:spPr>
          <a:xfrm>
            <a:off x="416169" y="2210053"/>
            <a:ext cx="5501640" cy="2883134"/>
          </a:xfrm>
          <a:custGeom>
            <a:avLst/>
            <a:gdLst>
              <a:gd name="csX0" fmla="*/ 0 w 5501640"/>
              <a:gd name="csY0" fmla="*/ 0 h 2883134"/>
              <a:gd name="csX1" fmla="*/ 742721 w 5501640"/>
              <a:gd name="csY1" fmla="*/ 0 h 2883134"/>
              <a:gd name="csX2" fmla="*/ 1265377 w 5501640"/>
              <a:gd name="csY2" fmla="*/ 0 h 2883134"/>
              <a:gd name="csX3" fmla="*/ 1898066 w 5501640"/>
              <a:gd name="csY3" fmla="*/ 0 h 2883134"/>
              <a:gd name="csX4" fmla="*/ 2695804 w 5501640"/>
              <a:gd name="csY4" fmla="*/ 0 h 2883134"/>
              <a:gd name="csX5" fmla="*/ 3383509 w 5501640"/>
              <a:gd name="csY5" fmla="*/ 0 h 2883134"/>
              <a:gd name="csX6" fmla="*/ 4126230 w 5501640"/>
              <a:gd name="csY6" fmla="*/ 0 h 2883134"/>
              <a:gd name="csX7" fmla="*/ 4758919 w 5501640"/>
              <a:gd name="csY7" fmla="*/ 0 h 2883134"/>
              <a:gd name="csX8" fmla="*/ 5501640 w 5501640"/>
              <a:gd name="csY8" fmla="*/ 0 h 2883134"/>
              <a:gd name="csX9" fmla="*/ 5501640 w 5501640"/>
              <a:gd name="csY9" fmla="*/ 634289 h 2883134"/>
              <a:gd name="csX10" fmla="*/ 5501640 w 5501640"/>
              <a:gd name="csY10" fmla="*/ 1153254 h 2883134"/>
              <a:gd name="csX11" fmla="*/ 5501640 w 5501640"/>
              <a:gd name="csY11" fmla="*/ 1643386 h 2883134"/>
              <a:gd name="csX12" fmla="*/ 5501640 w 5501640"/>
              <a:gd name="csY12" fmla="*/ 2162351 h 2883134"/>
              <a:gd name="csX13" fmla="*/ 5501640 w 5501640"/>
              <a:gd name="csY13" fmla="*/ 2883134 h 2883134"/>
              <a:gd name="csX14" fmla="*/ 4813935 w 5501640"/>
              <a:gd name="csY14" fmla="*/ 2883134 h 2883134"/>
              <a:gd name="csX15" fmla="*/ 4126230 w 5501640"/>
              <a:gd name="csY15" fmla="*/ 2883134 h 2883134"/>
              <a:gd name="csX16" fmla="*/ 3548558 w 5501640"/>
              <a:gd name="csY16" fmla="*/ 2883134 h 2883134"/>
              <a:gd name="csX17" fmla="*/ 2860853 w 5501640"/>
              <a:gd name="csY17" fmla="*/ 2883134 h 2883134"/>
              <a:gd name="csX18" fmla="*/ 2173148 w 5501640"/>
              <a:gd name="csY18" fmla="*/ 2883134 h 2883134"/>
              <a:gd name="csX19" fmla="*/ 1485443 w 5501640"/>
              <a:gd name="csY19" fmla="*/ 2883134 h 2883134"/>
              <a:gd name="csX20" fmla="*/ 797738 w 5501640"/>
              <a:gd name="csY20" fmla="*/ 2883134 h 2883134"/>
              <a:gd name="csX21" fmla="*/ 0 w 5501640"/>
              <a:gd name="csY21" fmla="*/ 2883134 h 2883134"/>
              <a:gd name="csX22" fmla="*/ 0 w 5501640"/>
              <a:gd name="csY22" fmla="*/ 2277676 h 2883134"/>
              <a:gd name="csX23" fmla="*/ 0 w 5501640"/>
              <a:gd name="csY23" fmla="*/ 1672218 h 2883134"/>
              <a:gd name="csX24" fmla="*/ 0 w 5501640"/>
              <a:gd name="csY24" fmla="*/ 1066760 h 2883134"/>
              <a:gd name="csX25" fmla="*/ 0 w 5501640"/>
              <a:gd name="csY25" fmla="*/ 0 h 288313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5501640" h="2883134" fill="none" extrusionOk="0">
                <a:moveTo>
                  <a:pt x="0" y="0"/>
                </a:moveTo>
                <a:cubicBezTo>
                  <a:pt x="194762" y="-10254"/>
                  <a:pt x="489356" y="-1099"/>
                  <a:pt x="742721" y="0"/>
                </a:cubicBezTo>
                <a:cubicBezTo>
                  <a:pt x="996086" y="1099"/>
                  <a:pt x="1108992" y="-10671"/>
                  <a:pt x="1265377" y="0"/>
                </a:cubicBezTo>
                <a:cubicBezTo>
                  <a:pt x="1421762" y="10671"/>
                  <a:pt x="1764340" y="-29342"/>
                  <a:pt x="1898066" y="0"/>
                </a:cubicBezTo>
                <a:cubicBezTo>
                  <a:pt x="2031792" y="29342"/>
                  <a:pt x="2462830" y="-16603"/>
                  <a:pt x="2695804" y="0"/>
                </a:cubicBezTo>
                <a:cubicBezTo>
                  <a:pt x="2928778" y="16603"/>
                  <a:pt x="3092360" y="5298"/>
                  <a:pt x="3383509" y="0"/>
                </a:cubicBezTo>
                <a:cubicBezTo>
                  <a:pt x="3674659" y="-5298"/>
                  <a:pt x="3887031" y="16194"/>
                  <a:pt x="4126230" y="0"/>
                </a:cubicBezTo>
                <a:cubicBezTo>
                  <a:pt x="4365429" y="-16194"/>
                  <a:pt x="4489717" y="12061"/>
                  <a:pt x="4758919" y="0"/>
                </a:cubicBezTo>
                <a:cubicBezTo>
                  <a:pt x="5028121" y="-12061"/>
                  <a:pt x="5192239" y="-4733"/>
                  <a:pt x="5501640" y="0"/>
                </a:cubicBezTo>
                <a:cubicBezTo>
                  <a:pt x="5503902" y="302219"/>
                  <a:pt x="5529330" y="440082"/>
                  <a:pt x="5501640" y="634289"/>
                </a:cubicBezTo>
                <a:cubicBezTo>
                  <a:pt x="5473950" y="828496"/>
                  <a:pt x="5519084" y="991523"/>
                  <a:pt x="5501640" y="1153254"/>
                </a:cubicBezTo>
                <a:cubicBezTo>
                  <a:pt x="5484196" y="1314986"/>
                  <a:pt x="5491190" y="1467498"/>
                  <a:pt x="5501640" y="1643386"/>
                </a:cubicBezTo>
                <a:cubicBezTo>
                  <a:pt x="5512090" y="1819274"/>
                  <a:pt x="5517807" y="1905228"/>
                  <a:pt x="5501640" y="2162351"/>
                </a:cubicBezTo>
                <a:cubicBezTo>
                  <a:pt x="5485473" y="2419475"/>
                  <a:pt x="5515411" y="2710778"/>
                  <a:pt x="5501640" y="2883134"/>
                </a:cubicBezTo>
                <a:cubicBezTo>
                  <a:pt x="5263514" y="2870236"/>
                  <a:pt x="5031797" y="2879892"/>
                  <a:pt x="4813935" y="2883134"/>
                </a:cubicBezTo>
                <a:cubicBezTo>
                  <a:pt x="4596073" y="2886376"/>
                  <a:pt x="4392668" y="2893946"/>
                  <a:pt x="4126230" y="2883134"/>
                </a:cubicBezTo>
                <a:cubicBezTo>
                  <a:pt x="3859793" y="2872322"/>
                  <a:pt x="3703372" y="2897493"/>
                  <a:pt x="3548558" y="2883134"/>
                </a:cubicBezTo>
                <a:cubicBezTo>
                  <a:pt x="3393744" y="2868775"/>
                  <a:pt x="3009120" y="2874313"/>
                  <a:pt x="2860853" y="2883134"/>
                </a:cubicBezTo>
                <a:cubicBezTo>
                  <a:pt x="2712587" y="2891955"/>
                  <a:pt x="2478383" y="2882917"/>
                  <a:pt x="2173148" y="2883134"/>
                </a:cubicBezTo>
                <a:cubicBezTo>
                  <a:pt x="1867913" y="2883351"/>
                  <a:pt x="1683308" y="2878786"/>
                  <a:pt x="1485443" y="2883134"/>
                </a:cubicBezTo>
                <a:cubicBezTo>
                  <a:pt x="1287579" y="2887482"/>
                  <a:pt x="1083104" y="2908543"/>
                  <a:pt x="797738" y="2883134"/>
                </a:cubicBezTo>
                <a:cubicBezTo>
                  <a:pt x="512373" y="2857725"/>
                  <a:pt x="206814" y="2893024"/>
                  <a:pt x="0" y="2883134"/>
                </a:cubicBezTo>
                <a:cubicBezTo>
                  <a:pt x="11118" y="2621865"/>
                  <a:pt x="21831" y="2491224"/>
                  <a:pt x="0" y="2277676"/>
                </a:cubicBezTo>
                <a:cubicBezTo>
                  <a:pt x="-21831" y="2064128"/>
                  <a:pt x="4907" y="1952624"/>
                  <a:pt x="0" y="1672218"/>
                </a:cubicBezTo>
                <a:cubicBezTo>
                  <a:pt x="-4907" y="1391812"/>
                  <a:pt x="-14716" y="1322465"/>
                  <a:pt x="0" y="1066760"/>
                </a:cubicBezTo>
                <a:cubicBezTo>
                  <a:pt x="14716" y="811055"/>
                  <a:pt x="-22251" y="283655"/>
                  <a:pt x="0" y="0"/>
                </a:cubicBezTo>
                <a:close/>
              </a:path>
              <a:path w="5501640" h="2883134"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22263" y="213533"/>
                  <a:pt x="5511754" y="439556"/>
                  <a:pt x="5501640" y="634289"/>
                </a:cubicBezTo>
                <a:cubicBezTo>
                  <a:pt x="5491526" y="829022"/>
                  <a:pt x="5517570" y="1030876"/>
                  <a:pt x="5501640" y="1153254"/>
                </a:cubicBezTo>
                <a:cubicBezTo>
                  <a:pt x="5485710" y="1275632"/>
                  <a:pt x="5507148" y="1585981"/>
                  <a:pt x="5501640" y="1729880"/>
                </a:cubicBezTo>
                <a:cubicBezTo>
                  <a:pt x="5496132" y="1873779"/>
                  <a:pt x="5521808" y="2039620"/>
                  <a:pt x="5501640" y="2335339"/>
                </a:cubicBezTo>
                <a:cubicBezTo>
                  <a:pt x="5481472" y="2631058"/>
                  <a:pt x="5524646" y="2624252"/>
                  <a:pt x="5501640" y="2883134"/>
                </a:cubicBezTo>
                <a:cubicBezTo>
                  <a:pt x="5191648" y="2872130"/>
                  <a:pt x="5085989" y="2868713"/>
                  <a:pt x="4813935" y="2883134"/>
                </a:cubicBezTo>
                <a:cubicBezTo>
                  <a:pt x="4541882" y="2897555"/>
                  <a:pt x="4490653" y="2895238"/>
                  <a:pt x="4236263" y="2883134"/>
                </a:cubicBezTo>
                <a:cubicBezTo>
                  <a:pt x="3981873" y="2871030"/>
                  <a:pt x="3852126" y="2886295"/>
                  <a:pt x="3548558" y="2883134"/>
                </a:cubicBezTo>
                <a:cubicBezTo>
                  <a:pt x="3244991" y="2879973"/>
                  <a:pt x="3088239" y="2847986"/>
                  <a:pt x="2750820" y="2883134"/>
                </a:cubicBezTo>
                <a:cubicBezTo>
                  <a:pt x="2413401" y="2918282"/>
                  <a:pt x="2376236" y="2864866"/>
                  <a:pt x="2063115" y="2883134"/>
                </a:cubicBezTo>
                <a:cubicBezTo>
                  <a:pt x="1749995" y="2901402"/>
                  <a:pt x="1726295" y="2903193"/>
                  <a:pt x="1540459" y="2883134"/>
                </a:cubicBezTo>
                <a:cubicBezTo>
                  <a:pt x="1354623" y="2863075"/>
                  <a:pt x="1219029" y="2875562"/>
                  <a:pt x="962787" y="2883134"/>
                </a:cubicBezTo>
                <a:cubicBezTo>
                  <a:pt x="706545" y="2890706"/>
                  <a:pt x="477700" y="2875943"/>
                  <a:pt x="0" y="2883134"/>
                </a:cubicBezTo>
                <a:cubicBezTo>
                  <a:pt x="12285" y="2627102"/>
                  <a:pt x="4970" y="2466709"/>
                  <a:pt x="0" y="2306507"/>
                </a:cubicBezTo>
                <a:cubicBezTo>
                  <a:pt x="-4970" y="2146305"/>
                  <a:pt x="13864" y="1973489"/>
                  <a:pt x="0" y="1729880"/>
                </a:cubicBezTo>
                <a:cubicBezTo>
                  <a:pt x="-13864" y="1486271"/>
                  <a:pt x="18799" y="1294019"/>
                  <a:pt x="0" y="1182085"/>
                </a:cubicBezTo>
                <a:cubicBezTo>
                  <a:pt x="-18799" y="1070151"/>
                  <a:pt x="11001" y="808832"/>
                  <a:pt x="0" y="691952"/>
                </a:cubicBezTo>
                <a:cubicBezTo>
                  <a:pt x="-11001" y="575072"/>
                  <a:pt x="30205" y="298713"/>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gn="just">
              <a:buNone/>
            </a:pPr>
            <a:r>
              <a:rPr lang="en-GB" sz="1500" b="1">
                <a:solidFill>
                  <a:schemeClr val="bg1"/>
                </a:solidFill>
              </a:rPr>
              <a:t>Research</a:t>
            </a:r>
            <a:r>
              <a:rPr lang="en-GB" sz="1500">
                <a:solidFill>
                  <a:schemeClr val="bg1"/>
                </a:solidFill>
              </a:rPr>
              <a:t> - Anthony Cairns’ research of this project may have consisted of exploring alternative photographic processes, like the use of light on analogue film. </a:t>
            </a:r>
            <a:endParaRPr lang="en-GB" sz="1500" b="1">
              <a:solidFill>
                <a:schemeClr val="bg1"/>
              </a:solidFill>
            </a:endParaRPr>
          </a:p>
          <a:p>
            <a:pPr marL="0" indent="0" algn="just">
              <a:buNone/>
            </a:pPr>
            <a:r>
              <a:rPr lang="en-GB" sz="1500" b="1">
                <a:solidFill>
                  <a:schemeClr val="bg1"/>
                </a:solidFill>
              </a:rPr>
              <a:t>Correspondence</a:t>
            </a:r>
            <a:r>
              <a:rPr lang="en-GB" sz="1500">
                <a:solidFill>
                  <a:schemeClr val="bg1"/>
                </a:solidFill>
              </a:rPr>
              <a:t> - He may have had to have correspondence with Darkroom labs to develop his 35mm film, including producing contact sheets to review before a final print.  </a:t>
            </a:r>
            <a:endParaRPr lang="en-GB" sz="1500" b="1">
              <a:solidFill>
                <a:schemeClr val="bg1"/>
              </a:solidFill>
            </a:endParaRPr>
          </a:p>
          <a:p>
            <a:pPr marL="0" indent="0" algn="just">
              <a:buNone/>
            </a:pPr>
            <a:r>
              <a:rPr lang="en-GB" sz="1500" b="1">
                <a:solidFill>
                  <a:schemeClr val="bg1"/>
                </a:solidFill>
              </a:rPr>
              <a:t>Location </a:t>
            </a:r>
            <a:r>
              <a:rPr lang="en-GB" sz="1500">
                <a:solidFill>
                  <a:schemeClr val="bg1"/>
                </a:solidFill>
              </a:rPr>
              <a:t>- He may have spent some time searching for urban areas where construction is taking place, where there are many sources of light at night. He may have researched different cities to understand how different architecture and light structures are. Finding deserted places will have also been important for this project. </a:t>
            </a:r>
            <a:endParaRPr lang="en-GB" sz="1500" b="1">
              <a:solidFill>
                <a:schemeClr val="bg1"/>
              </a:solidFill>
            </a:endParaRPr>
          </a:p>
          <a:p>
            <a:pPr marL="0" indent="0">
              <a:buNone/>
            </a:pPr>
            <a:endParaRPr lang="en-GB" sz="1400"/>
          </a:p>
        </p:txBody>
      </p:sp>
      <p:pic>
        <p:nvPicPr>
          <p:cNvPr id="6" name="Picture 2">
            <a:extLst>
              <a:ext uri="{FF2B5EF4-FFF2-40B4-BE49-F238E27FC236}">
                <a16:creationId xmlns:a16="http://schemas.microsoft.com/office/drawing/2014/main" id="{C524181D-4088-70F6-C588-0CFB7806A5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32188"/>
            <a:ext cx="5679831" cy="363886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9065B9F-B272-DD8A-9CD9-9988107B0B77}"/>
              </a:ext>
            </a:extLst>
          </p:cNvPr>
          <p:cNvSpPr txBox="1"/>
          <p:nvPr/>
        </p:nvSpPr>
        <p:spPr>
          <a:xfrm>
            <a:off x="6096000" y="5479340"/>
            <a:ext cx="4601705" cy="369332"/>
          </a:xfrm>
          <a:prstGeom prst="rect">
            <a:avLst/>
          </a:prstGeom>
          <a:noFill/>
        </p:spPr>
        <p:txBody>
          <a:bodyPr wrap="square" rtlCol="0">
            <a:spAutoFit/>
          </a:bodyPr>
          <a:lstStyle/>
          <a:p>
            <a:r>
              <a:rPr lang="en-GB" i="1">
                <a:solidFill>
                  <a:schemeClr val="bg1">
                    <a:lumMod val="75000"/>
                  </a:schemeClr>
                </a:solidFill>
              </a:rPr>
              <a:t>TYO44 – Antony Cairns</a:t>
            </a:r>
          </a:p>
        </p:txBody>
      </p:sp>
      <p:sp>
        <p:nvSpPr>
          <p:cNvPr id="14" name="TextBox 13">
            <a:extLst>
              <a:ext uri="{FF2B5EF4-FFF2-40B4-BE49-F238E27FC236}">
                <a16:creationId xmlns:a16="http://schemas.microsoft.com/office/drawing/2014/main" id="{7106A5C3-08AC-D7AE-CACB-9B0E134037F3}"/>
              </a:ext>
            </a:extLst>
          </p:cNvPr>
          <p:cNvSpPr txBox="1"/>
          <p:nvPr/>
        </p:nvSpPr>
        <p:spPr>
          <a:xfrm>
            <a:off x="6002913" y="5856959"/>
            <a:ext cx="2773393" cy="646331"/>
          </a:xfrm>
          <a:prstGeom prst="rect">
            <a:avLst/>
          </a:prstGeom>
          <a:noFill/>
        </p:spPr>
        <p:txBody>
          <a:bodyPr wrap="square">
            <a:spAutoFit/>
          </a:bodyPr>
          <a:lstStyle/>
          <a:p>
            <a:r>
              <a:rPr lang="en-GB">
                <a:hlinkClick r:id="rId3"/>
              </a:rPr>
              <a:t>www.antony-cairns.co.uk</a:t>
            </a:r>
            <a:endParaRPr lang="en-GB"/>
          </a:p>
          <a:p>
            <a:endParaRPr lang="en-GB"/>
          </a:p>
        </p:txBody>
      </p:sp>
    </p:spTree>
    <p:extLst>
      <p:ext uri="{BB962C8B-B14F-4D97-AF65-F5344CB8AC3E}">
        <p14:creationId xmlns:p14="http://schemas.microsoft.com/office/powerpoint/2010/main" val="34834271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14B4A-1C3C-0D2F-B3C3-5AB820AE18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019A1-1075-6045-21F5-553D270E08EA}"/>
              </a:ext>
            </a:extLst>
          </p:cNvPr>
          <p:cNvSpPr>
            <a:spLocks noGrp="1"/>
          </p:cNvSpPr>
          <p:nvPr>
            <p:ph type="title"/>
          </p:nvPr>
        </p:nvSpPr>
        <p:spPr>
          <a:xfrm>
            <a:off x="182105" y="86621"/>
            <a:ext cx="10515600" cy="1325563"/>
          </a:xfrm>
        </p:spPr>
        <p:txBody>
          <a:bodyPr>
            <a:normAutofit/>
          </a:bodyPr>
          <a:lstStyle/>
          <a:p>
            <a:r>
              <a:rPr lang="en-GB" sz="4000">
                <a:solidFill>
                  <a:schemeClr val="bg1"/>
                </a:solidFill>
                <a:latin typeface="Futura" pitchFamily="50" charset="0"/>
              </a:rPr>
              <a:t>Planning your next shoot</a:t>
            </a:r>
          </a:p>
        </p:txBody>
      </p:sp>
      <p:sp>
        <p:nvSpPr>
          <p:cNvPr id="3" name="Content Placeholder 2">
            <a:extLst>
              <a:ext uri="{FF2B5EF4-FFF2-40B4-BE49-F238E27FC236}">
                <a16:creationId xmlns:a16="http://schemas.microsoft.com/office/drawing/2014/main" id="{686BFF2B-2376-358B-4D98-9311C670A9BD}"/>
              </a:ext>
            </a:extLst>
          </p:cNvPr>
          <p:cNvSpPr>
            <a:spLocks noGrp="1"/>
          </p:cNvSpPr>
          <p:nvPr>
            <p:ph idx="1"/>
          </p:nvPr>
        </p:nvSpPr>
        <p:spPr>
          <a:xfrm>
            <a:off x="301752" y="1016007"/>
            <a:ext cx="5501640" cy="5055610"/>
          </a:xfrm>
          <a:custGeom>
            <a:avLst/>
            <a:gdLst>
              <a:gd name="csX0" fmla="*/ 0 w 5501640"/>
              <a:gd name="csY0" fmla="*/ 0 h 5055610"/>
              <a:gd name="csX1" fmla="*/ 577672 w 5501640"/>
              <a:gd name="csY1" fmla="*/ 0 h 5055610"/>
              <a:gd name="csX2" fmla="*/ 1265377 w 5501640"/>
              <a:gd name="csY2" fmla="*/ 0 h 5055610"/>
              <a:gd name="csX3" fmla="*/ 2063115 w 5501640"/>
              <a:gd name="csY3" fmla="*/ 0 h 5055610"/>
              <a:gd name="csX4" fmla="*/ 2640787 w 5501640"/>
              <a:gd name="csY4" fmla="*/ 0 h 5055610"/>
              <a:gd name="csX5" fmla="*/ 3383509 w 5501640"/>
              <a:gd name="csY5" fmla="*/ 0 h 5055610"/>
              <a:gd name="csX6" fmla="*/ 3961181 w 5501640"/>
              <a:gd name="csY6" fmla="*/ 0 h 5055610"/>
              <a:gd name="csX7" fmla="*/ 4648886 w 5501640"/>
              <a:gd name="csY7" fmla="*/ 0 h 5055610"/>
              <a:gd name="csX8" fmla="*/ 5501640 w 5501640"/>
              <a:gd name="csY8" fmla="*/ 0 h 5055610"/>
              <a:gd name="csX9" fmla="*/ 5501640 w 5501640"/>
              <a:gd name="csY9" fmla="*/ 480283 h 5055610"/>
              <a:gd name="csX10" fmla="*/ 5501640 w 5501640"/>
              <a:gd name="csY10" fmla="*/ 1213346 h 5055610"/>
              <a:gd name="csX11" fmla="*/ 5501640 w 5501640"/>
              <a:gd name="csY11" fmla="*/ 1845298 h 5055610"/>
              <a:gd name="csX12" fmla="*/ 5501640 w 5501640"/>
              <a:gd name="csY12" fmla="*/ 2578361 h 5055610"/>
              <a:gd name="csX13" fmla="*/ 5501640 w 5501640"/>
              <a:gd name="csY13" fmla="*/ 3260868 h 5055610"/>
              <a:gd name="csX14" fmla="*/ 5501640 w 5501640"/>
              <a:gd name="csY14" fmla="*/ 3842264 h 5055610"/>
              <a:gd name="csX15" fmla="*/ 5501640 w 5501640"/>
              <a:gd name="csY15" fmla="*/ 5055610 h 5055610"/>
              <a:gd name="csX16" fmla="*/ 4923968 w 5501640"/>
              <a:gd name="csY16" fmla="*/ 5055610 h 5055610"/>
              <a:gd name="csX17" fmla="*/ 4236263 w 5501640"/>
              <a:gd name="csY17" fmla="*/ 5055610 h 5055610"/>
              <a:gd name="csX18" fmla="*/ 3438525 w 5501640"/>
              <a:gd name="csY18" fmla="*/ 5055610 h 5055610"/>
              <a:gd name="csX19" fmla="*/ 2640787 w 5501640"/>
              <a:gd name="csY19" fmla="*/ 5055610 h 5055610"/>
              <a:gd name="csX20" fmla="*/ 1898066 w 5501640"/>
              <a:gd name="csY20" fmla="*/ 5055610 h 5055610"/>
              <a:gd name="csX21" fmla="*/ 1155344 w 5501640"/>
              <a:gd name="csY21" fmla="*/ 5055610 h 5055610"/>
              <a:gd name="csX22" fmla="*/ 0 w 5501640"/>
              <a:gd name="csY22" fmla="*/ 5055610 h 5055610"/>
              <a:gd name="csX23" fmla="*/ 0 w 5501640"/>
              <a:gd name="csY23" fmla="*/ 4524771 h 5055610"/>
              <a:gd name="csX24" fmla="*/ 0 w 5501640"/>
              <a:gd name="csY24" fmla="*/ 3892820 h 5055610"/>
              <a:gd name="csX25" fmla="*/ 0 w 5501640"/>
              <a:gd name="csY25" fmla="*/ 3260868 h 5055610"/>
              <a:gd name="csX26" fmla="*/ 0 w 5501640"/>
              <a:gd name="csY26" fmla="*/ 2780586 h 5055610"/>
              <a:gd name="csX27" fmla="*/ 0 w 5501640"/>
              <a:gd name="csY27" fmla="*/ 2098078 h 5055610"/>
              <a:gd name="csX28" fmla="*/ 0 w 5501640"/>
              <a:gd name="csY28" fmla="*/ 1617795 h 5055610"/>
              <a:gd name="csX29" fmla="*/ 0 w 5501640"/>
              <a:gd name="csY29" fmla="*/ 985844 h 5055610"/>
              <a:gd name="csX30" fmla="*/ 0 w 5501640"/>
              <a:gd name="csY30" fmla="*/ 0 h 50556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055610"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501254" y="127907"/>
                  <a:pt x="5494496" y="362514"/>
                  <a:pt x="5501640" y="480283"/>
                </a:cubicBezTo>
                <a:cubicBezTo>
                  <a:pt x="5508784" y="598052"/>
                  <a:pt x="5513882" y="855289"/>
                  <a:pt x="5501640" y="1213346"/>
                </a:cubicBezTo>
                <a:cubicBezTo>
                  <a:pt x="5489398" y="1571403"/>
                  <a:pt x="5503881" y="1531487"/>
                  <a:pt x="5501640" y="1845298"/>
                </a:cubicBezTo>
                <a:cubicBezTo>
                  <a:pt x="5499399" y="2159109"/>
                  <a:pt x="5493431" y="2299037"/>
                  <a:pt x="5501640" y="2578361"/>
                </a:cubicBezTo>
                <a:cubicBezTo>
                  <a:pt x="5509849" y="2857685"/>
                  <a:pt x="5519490" y="2959311"/>
                  <a:pt x="5501640" y="3260868"/>
                </a:cubicBezTo>
                <a:cubicBezTo>
                  <a:pt x="5483790" y="3562425"/>
                  <a:pt x="5500217" y="3707499"/>
                  <a:pt x="5501640" y="3842264"/>
                </a:cubicBezTo>
                <a:cubicBezTo>
                  <a:pt x="5503063" y="3977029"/>
                  <a:pt x="5469116" y="4519264"/>
                  <a:pt x="5501640" y="5055610"/>
                </a:cubicBezTo>
                <a:cubicBezTo>
                  <a:pt x="5278622" y="5080514"/>
                  <a:pt x="5175143" y="5053024"/>
                  <a:pt x="4923968" y="5055610"/>
                </a:cubicBezTo>
                <a:cubicBezTo>
                  <a:pt x="4672793" y="5058196"/>
                  <a:pt x="4391334" y="5034602"/>
                  <a:pt x="4236263" y="5055610"/>
                </a:cubicBezTo>
                <a:cubicBezTo>
                  <a:pt x="4081193" y="5076618"/>
                  <a:pt x="3603231" y="5042956"/>
                  <a:pt x="3438525" y="5055610"/>
                </a:cubicBezTo>
                <a:cubicBezTo>
                  <a:pt x="3273819" y="5068264"/>
                  <a:pt x="2911685" y="5035088"/>
                  <a:pt x="2640787" y="5055610"/>
                </a:cubicBezTo>
                <a:cubicBezTo>
                  <a:pt x="2369889" y="5076132"/>
                  <a:pt x="2086077" y="5089423"/>
                  <a:pt x="1898066" y="5055610"/>
                </a:cubicBezTo>
                <a:cubicBezTo>
                  <a:pt x="1710055" y="5021797"/>
                  <a:pt x="1442598" y="5045120"/>
                  <a:pt x="1155344" y="5055610"/>
                </a:cubicBezTo>
                <a:cubicBezTo>
                  <a:pt x="868090" y="5066100"/>
                  <a:pt x="440071" y="5001898"/>
                  <a:pt x="0" y="5055610"/>
                </a:cubicBezTo>
                <a:cubicBezTo>
                  <a:pt x="8332" y="4828614"/>
                  <a:pt x="-26241" y="4677789"/>
                  <a:pt x="0" y="4524771"/>
                </a:cubicBezTo>
                <a:cubicBezTo>
                  <a:pt x="26241" y="4371753"/>
                  <a:pt x="10953" y="4191035"/>
                  <a:pt x="0" y="3892820"/>
                </a:cubicBezTo>
                <a:cubicBezTo>
                  <a:pt x="-10953" y="3594605"/>
                  <a:pt x="15010" y="3540261"/>
                  <a:pt x="0" y="3260868"/>
                </a:cubicBezTo>
                <a:cubicBezTo>
                  <a:pt x="-15010" y="2981475"/>
                  <a:pt x="10982" y="2891517"/>
                  <a:pt x="0" y="2780586"/>
                </a:cubicBezTo>
                <a:cubicBezTo>
                  <a:pt x="-10982" y="2669655"/>
                  <a:pt x="30356" y="2307524"/>
                  <a:pt x="0" y="2098078"/>
                </a:cubicBezTo>
                <a:cubicBezTo>
                  <a:pt x="-30356" y="1888632"/>
                  <a:pt x="-4560" y="1739999"/>
                  <a:pt x="0" y="1617795"/>
                </a:cubicBezTo>
                <a:cubicBezTo>
                  <a:pt x="4560" y="1495591"/>
                  <a:pt x="1354" y="1251635"/>
                  <a:pt x="0" y="985844"/>
                </a:cubicBezTo>
                <a:cubicBezTo>
                  <a:pt x="-1354" y="720053"/>
                  <a:pt x="-39409" y="434645"/>
                  <a:pt x="0" y="0"/>
                </a:cubicBezTo>
                <a:close/>
              </a:path>
              <a:path w="5501640" h="5055610"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23135" y="351236"/>
                  <a:pt x="5505615" y="472068"/>
                  <a:pt x="5501640" y="733063"/>
                </a:cubicBezTo>
                <a:cubicBezTo>
                  <a:pt x="5497665" y="994058"/>
                  <a:pt x="5523551" y="1128698"/>
                  <a:pt x="5501640" y="1263903"/>
                </a:cubicBezTo>
                <a:cubicBezTo>
                  <a:pt x="5479729" y="1399108"/>
                  <a:pt x="5515986" y="1634746"/>
                  <a:pt x="5501640" y="1895854"/>
                </a:cubicBezTo>
                <a:cubicBezTo>
                  <a:pt x="5487294" y="2156962"/>
                  <a:pt x="5501911" y="2392005"/>
                  <a:pt x="5501640" y="2578361"/>
                </a:cubicBezTo>
                <a:cubicBezTo>
                  <a:pt x="5501369" y="2764717"/>
                  <a:pt x="5523041" y="2933691"/>
                  <a:pt x="5501640" y="3058644"/>
                </a:cubicBezTo>
                <a:cubicBezTo>
                  <a:pt x="5480239" y="3183597"/>
                  <a:pt x="5492302" y="3540820"/>
                  <a:pt x="5501640" y="3690595"/>
                </a:cubicBezTo>
                <a:cubicBezTo>
                  <a:pt x="5510978" y="3840370"/>
                  <a:pt x="5514873" y="4034869"/>
                  <a:pt x="5501640" y="4322547"/>
                </a:cubicBezTo>
                <a:cubicBezTo>
                  <a:pt x="5488407" y="4610225"/>
                  <a:pt x="5497784" y="4698271"/>
                  <a:pt x="5501640" y="5055610"/>
                </a:cubicBezTo>
                <a:cubicBezTo>
                  <a:pt x="5144697" y="5068011"/>
                  <a:pt x="4952730" y="5063398"/>
                  <a:pt x="4758919" y="5055610"/>
                </a:cubicBezTo>
                <a:cubicBezTo>
                  <a:pt x="4565108" y="5047822"/>
                  <a:pt x="4384335" y="5037342"/>
                  <a:pt x="4071214" y="5055610"/>
                </a:cubicBezTo>
                <a:cubicBezTo>
                  <a:pt x="3758094" y="5073878"/>
                  <a:pt x="3734394" y="5075669"/>
                  <a:pt x="3548558" y="5055610"/>
                </a:cubicBezTo>
                <a:cubicBezTo>
                  <a:pt x="3362722" y="5035551"/>
                  <a:pt x="3227128" y="5048038"/>
                  <a:pt x="2970886" y="5055610"/>
                </a:cubicBezTo>
                <a:cubicBezTo>
                  <a:pt x="2714644" y="5063182"/>
                  <a:pt x="2571183" y="5020937"/>
                  <a:pt x="2173148" y="5055610"/>
                </a:cubicBezTo>
                <a:cubicBezTo>
                  <a:pt x="1775113" y="5090283"/>
                  <a:pt x="1652986" y="5060302"/>
                  <a:pt x="1485443" y="5055610"/>
                </a:cubicBezTo>
                <a:cubicBezTo>
                  <a:pt x="1317900" y="5050918"/>
                  <a:pt x="1069443" y="5080430"/>
                  <a:pt x="907771" y="5055610"/>
                </a:cubicBezTo>
                <a:cubicBezTo>
                  <a:pt x="746099" y="5030790"/>
                  <a:pt x="297367" y="5027747"/>
                  <a:pt x="0" y="5055610"/>
                </a:cubicBezTo>
                <a:cubicBezTo>
                  <a:pt x="-2753" y="4905704"/>
                  <a:pt x="-18740" y="4735538"/>
                  <a:pt x="0" y="4575327"/>
                </a:cubicBezTo>
                <a:cubicBezTo>
                  <a:pt x="18740" y="4415116"/>
                  <a:pt x="13197" y="4260483"/>
                  <a:pt x="0" y="4095044"/>
                </a:cubicBezTo>
                <a:cubicBezTo>
                  <a:pt x="-13197" y="3929605"/>
                  <a:pt x="-22390" y="3648158"/>
                  <a:pt x="0" y="3412537"/>
                </a:cubicBezTo>
                <a:cubicBezTo>
                  <a:pt x="22390" y="3176916"/>
                  <a:pt x="4686" y="3130172"/>
                  <a:pt x="0" y="2881698"/>
                </a:cubicBezTo>
                <a:cubicBezTo>
                  <a:pt x="-4686" y="2633224"/>
                  <a:pt x="9270" y="2337241"/>
                  <a:pt x="0" y="2148634"/>
                </a:cubicBezTo>
                <a:cubicBezTo>
                  <a:pt x="-9270" y="1960027"/>
                  <a:pt x="4904" y="1752183"/>
                  <a:pt x="0" y="1567239"/>
                </a:cubicBezTo>
                <a:cubicBezTo>
                  <a:pt x="-4904" y="1382295"/>
                  <a:pt x="15950" y="1216170"/>
                  <a:pt x="0" y="1086956"/>
                </a:cubicBezTo>
                <a:cubicBezTo>
                  <a:pt x="-15950" y="957742"/>
                  <a:pt x="-47326" y="328390"/>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gn="just">
              <a:buNone/>
            </a:pPr>
            <a:r>
              <a:rPr lang="en-GB" sz="1300">
                <a:solidFill>
                  <a:schemeClr val="bg1"/>
                </a:solidFill>
              </a:rPr>
              <a:t>100-300 words on how you will shoot your project</a:t>
            </a:r>
          </a:p>
          <a:p>
            <a:pPr marL="514350" indent="-514350" algn="just">
              <a:buFont typeface="+mj-lt"/>
              <a:buAutoNum type="arabicPeriod"/>
            </a:pPr>
            <a:r>
              <a:rPr lang="en-GB" sz="1200" b="1">
                <a:solidFill>
                  <a:schemeClr val="bg1"/>
                </a:solidFill>
              </a:rPr>
              <a:t>Aim – </a:t>
            </a:r>
            <a:r>
              <a:rPr lang="en-GB" sz="1200">
                <a:solidFill>
                  <a:schemeClr val="bg1"/>
                </a:solidFill>
              </a:rPr>
              <a:t>To experiment and produce a series of photos with a loose narrative, where each photograph shows what a character sees. Shot within one building, with the same three people. </a:t>
            </a:r>
          </a:p>
          <a:p>
            <a:pPr marL="514350" indent="-514350" algn="just">
              <a:buFont typeface="+mj-lt"/>
              <a:buAutoNum type="arabicPeriod"/>
            </a:pPr>
            <a:r>
              <a:rPr lang="en-GB" sz="1200" b="1">
                <a:solidFill>
                  <a:schemeClr val="bg1"/>
                </a:solidFill>
              </a:rPr>
              <a:t>Timescale – </a:t>
            </a:r>
            <a:r>
              <a:rPr lang="en-GB" sz="1200">
                <a:solidFill>
                  <a:schemeClr val="bg1"/>
                </a:solidFill>
              </a:rPr>
              <a:t>About an hour to set up each location in the house and to take test photos before the actual shoot. I’ll then require another hour or so to take the actual photos. </a:t>
            </a:r>
          </a:p>
          <a:p>
            <a:pPr marL="514350" indent="-514350" algn="just">
              <a:buFont typeface="+mj-lt"/>
              <a:buAutoNum type="arabicPeriod"/>
            </a:pPr>
            <a:r>
              <a:rPr lang="en-GB" sz="1200" b="1">
                <a:solidFill>
                  <a:schemeClr val="bg1"/>
                </a:solidFill>
              </a:rPr>
              <a:t>Kit – </a:t>
            </a:r>
            <a:r>
              <a:rPr lang="en-GB" sz="1200">
                <a:solidFill>
                  <a:schemeClr val="bg1"/>
                </a:solidFill>
              </a:rPr>
              <a:t>Canon R5 will be suitable for this project, with plenty batteries and an empty SD card. I would use the lamps and lights in the house for lighting to keep the scene relatively natural, to go with the genuine feel of the shoot. </a:t>
            </a:r>
          </a:p>
          <a:p>
            <a:pPr marL="514350" indent="-514350" algn="just">
              <a:buFont typeface="+mj-lt"/>
              <a:buAutoNum type="arabicPeriod"/>
            </a:pPr>
            <a:r>
              <a:rPr lang="en-GB" sz="1200" b="1">
                <a:solidFill>
                  <a:schemeClr val="bg1"/>
                </a:solidFill>
              </a:rPr>
              <a:t>Research – </a:t>
            </a:r>
            <a:r>
              <a:rPr lang="en-GB" sz="1200">
                <a:solidFill>
                  <a:schemeClr val="bg1"/>
                </a:solidFill>
              </a:rPr>
              <a:t>I have researched photographers that have taken narrative photographs and have taken visual inspiration from some of these. </a:t>
            </a:r>
          </a:p>
          <a:p>
            <a:pPr marL="514350" indent="-514350" algn="just">
              <a:buFont typeface="+mj-lt"/>
              <a:buAutoNum type="arabicPeriod"/>
            </a:pPr>
            <a:r>
              <a:rPr lang="en-GB" sz="1200" b="1">
                <a:solidFill>
                  <a:schemeClr val="bg1"/>
                </a:solidFill>
              </a:rPr>
              <a:t>Correspondence – </a:t>
            </a:r>
            <a:r>
              <a:rPr lang="en-GB" sz="1200">
                <a:solidFill>
                  <a:schemeClr val="bg1"/>
                </a:solidFill>
              </a:rPr>
              <a:t>I have asked my housemates to be the subjects of the images. Before the shoot, I will explain the premise of my idea and will make sure they understand what I will ask of them. I will also have to direct my housemates and ask them what emotions I want them to convey, how I want them to pose, or what movements they should do. For one image, I will be speaking to one of my housemates as I take the photo, so that it does look as if she is talking to the person whose eyes we’re seeing through. </a:t>
            </a:r>
          </a:p>
          <a:p>
            <a:pPr marL="514350" indent="-514350" algn="just">
              <a:buFont typeface="+mj-lt"/>
              <a:buAutoNum type="arabicPeriod"/>
            </a:pPr>
            <a:r>
              <a:rPr lang="en-GB" sz="1200" b="1">
                <a:solidFill>
                  <a:schemeClr val="bg1"/>
                </a:solidFill>
              </a:rPr>
              <a:t>Location – </a:t>
            </a:r>
            <a:r>
              <a:rPr lang="en-GB" sz="1200">
                <a:solidFill>
                  <a:schemeClr val="bg1"/>
                </a:solidFill>
              </a:rPr>
              <a:t>My university house that I share with my three housemates. This location would be easy to manage as I could move things around as I wish, and I understand the house. Moving lamps and other lighting would therefore be seamless. </a:t>
            </a:r>
            <a:endParaRPr lang="en-GB" sz="1300"/>
          </a:p>
        </p:txBody>
      </p:sp>
      <p:pic>
        <p:nvPicPr>
          <p:cNvPr id="8" name="Picture 7" descr="A hand holding a notebook with writing&#10;&#10;AI-generated content may be incorrect.">
            <a:extLst>
              <a:ext uri="{FF2B5EF4-FFF2-40B4-BE49-F238E27FC236}">
                <a16:creationId xmlns:a16="http://schemas.microsoft.com/office/drawing/2014/main" id="{206A136D-516B-AB58-E495-4DD832C53EFA}"/>
              </a:ext>
            </a:extLst>
          </p:cNvPr>
          <p:cNvPicPr>
            <a:picLocks noChangeAspect="1"/>
          </p:cNvPicPr>
          <p:nvPr/>
        </p:nvPicPr>
        <p:blipFill>
          <a:blip r:embed="rId2">
            <a:extLst>
              <a:ext uri="{28A0092B-C50C-407E-A947-70E740481C1C}">
                <a14:useLocalDpi xmlns:a14="http://schemas.microsoft.com/office/drawing/2010/main" val="0"/>
              </a:ext>
            </a:extLst>
          </a:blip>
          <a:srcRect l="3642" t="5031" r="2764"/>
          <a:stretch>
            <a:fillRect/>
          </a:stretch>
        </p:blipFill>
        <p:spPr>
          <a:xfrm>
            <a:off x="7240251" y="3843923"/>
            <a:ext cx="3661112" cy="2786160"/>
          </a:xfrm>
          <a:prstGeom prst="rect">
            <a:avLst/>
          </a:prstGeom>
        </p:spPr>
      </p:pic>
      <p:pic>
        <p:nvPicPr>
          <p:cNvPr id="10" name="Picture 9" descr="A notebook with writing on it&#10;&#10;AI-generated content may be incorrect.">
            <a:extLst>
              <a:ext uri="{FF2B5EF4-FFF2-40B4-BE49-F238E27FC236}">
                <a16:creationId xmlns:a16="http://schemas.microsoft.com/office/drawing/2014/main" id="{524F86F1-C778-7EAF-1F88-679B9FF8D6CC}"/>
              </a:ext>
            </a:extLst>
          </p:cNvPr>
          <p:cNvPicPr>
            <a:picLocks noChangeAspect="1"/>
          </p:cNvPicPr>
          <p:nvPr/>
        </p:nvPicPr>
        <p:blipFill>
          <a:blip r:embed="rId3">
            <a:extLst>
              <a:ext uri="{28A0092B-C50C-407E-A947-70E740481C1C}">
                <a14:useLocalDpi xmlns:a14="http://schemas.microsoft.com/office/drawing/2010/main" val="0"/>
              </a:ext>
            </a:extLst>
          </a:blip>
          <a:srcRect l="4948"/>
          <a:stretch>
            <a:fillRect/>
          </a:stretch>
        </p:blipFill>
        <p:spPr>
          <a:xfrm rot="5400000">
            <a:off x="5797717" y="1314287"/>
            <a:ext cx="2827919" cy="2231356"/>
          </a:xfrm>
          <a:prstGeom prst="rect">
            <a:avLst/>
          </a:prstGeom>
        </p:spPr>
      </p:pic>
      <p:pic>
        <p:nvPicPr>
          <p:cNvPr id="12" name="Picture 11" descr="A hand holding a book with writing&#10;&#10;AI-generated content may be incorrect.">
            <a:extLst>
              <a:ext uri="{FF2B5EF4-FFF2-40B4-BE49-F238E27FC236}">
                <a16:creationId xmlns:a16="http://schemas.microsoft.com/office/drawing/2014/main" id="{82BC0397-5AE2-2180-A36D-3CD7E2544FF2}"/>
              </a:ext>
            </a:extLst>
          </p:cNvPr>
          <p:cNvPicPr>
            <a:picLocks noChangeAspect="1"/>
          </p:cNvPicPr>
          <p:nvPr/>
        </p:nvPicPr>
        <p:blipFill>
          <a:blip r:embed="rId4">
            <a:extLst>
              <a:ext uri="{28A0092B-C50C-407E-A947-70E740481C1C}">
                <a14:useLocalDpi xmlns:a14="http://schemas.microsoft.com/office/drawing/2010/main" val="0"/>
              </a:ext>
            </a:extLst>
          </a:blip>
          <a:srcRect l="2928" r="2578" b="8609"/>
          <a:stretch>
            <a:fillRect/>
          </a:stretch>
        </p:blipFill>
        <p:spPr>
          <a:xfrm>
            <a:off x="8130794" y="1016007"/>
            <a:ext cx="3898541" cy="2827916"/>
          </a:xfrm>
          <a:prstGeom prst="rect">
            <a:avLst/>
          </a:prstGeom>
        </p:spPr>
      </p:pic>
    </p:spTree>
    <p:extLst>
      <p:ext uri="{BB962C8B-B14F-4D97-AF65-F5344CB8AC3E}">
        <p14:creationId xmlns:p14="http://schemas.microsoft.com/office/powerpoint/2010/main" val="26080899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DF608-99E5-0018-32EA-0E4CAF462F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8A495-0C55-8253-5F54-4C6F90FD1726}"/>
              </a:ext>
            </a:extLst>
          </p:cNvPr>
          <p:cNvSpPr>
            <a:spLocks noGrp="1"/>
          </p:cNvSpPr>
          <p:nvPr>
            <p:ph type="title"/>
          </p:nvPr>
        </p:nvSpPr>
        <p:spPr>
          <a:xfrm>
            <a:off x="182105" y="86621"/>
            <a:ext cx="10515600" cy="1325563"/>
          </a:xfrm>
        </p:spPr>
        <p:txBody>
          <a:bodyPr>
            <a:normAutofit/>
          </a:bodyPr>
          <a:lstStyle/>
          <a:p>
            <a:r>
              <a:rPr lang="en-GB" sz="4000">
                <a:solidFill>
                  <a:schemeClr val="bg1"/>
                </a:solidFill>
                <a:latin typeface="Futura" pitchFamily="50" charset="0"/>
              </a:rPr>
              <a:t>Documenting your shoot</a:t>
            </a:r>
          </a:p>
        </p:txBody>
      </p:sp>
      <p:sp>
        <p:nvSpPr>
          <p:cNvPr id="3" name="Content Placeholder 2">
            <a:extLst>
              <a:ext uri="{FF2B5EF4-FFF2-40B4-BE49-F238E27FC236}">
                <a16:creationId xmlns:a16="http://schemas.microsoft.com/office/drawing/2014/main" id="{F217A3BE-B2E2-7C2E-A1F0-FD9CAAE7A194}"/>
              </a:ext>
            </a:extLst>
          </p:cNvPr>
          <p:cNvSpPr>
            <a:spLocks noGrp="1"/>
          </p:cNvSpPr>
          <p:nvPr>
            <p:ph idx="1"/>
          </p:nvPr>
        </p:nvSpPr>
        <p:spPr>
          <a:xfrm>
            <a:off x="288037" y="1293659"/>
            <a:ext cx="4222387" cy="5246625"/>
          </a:xfrm>
          <a:custGeom>
            <a:avLst/>
            <a:gdLst>
              <a:gd name="csX0" fmla="*/ 0 w 4222387"/>
              <a:gd name="csY0" fmla="*/ 0 h 5246625"/>
              <a:gd name="csX1" fmla="*/ 476527 w 4222387"/>
              <a:gd name="csY1" fmla="*/ 0 h 5246625"/>
              <a:gd name="csX2" fmla="*/ 1121949 w 4222387"/>
              <a:gd name="csY2" fmla="*/ 0 h 5246625"/>
              <a:gd name="csX3" fmla="*/ 1682923 w 4222387"/>
              <a:gd name="csY3" fmla="*/ 0 h 5246625"/>
              <a:gd name="csX4" fmla="*/ 2286121 w 4222387"/>
              <a:gd name="csY4" fmla="*/ 0 h 5246625"/>
              <a:gd name="csX5" fmla="*/ 2973767 w 4222387"/>
              <a:gd name="csY5" fmla="*/ 0 h 5246625"/>
              <a:gd name="csX6" fmla="*/ 3492517 w 4222387"/>
              <a:gd name="csY6" fmla="*/ 0 h 5246625"/>
              <a:gd name="csX7" fmla="*/ 4222387 w 4222387"/>
              <a:gd name="csY7" fmla="*/ 0 h 5246625"/>
              <a:gd name="csX8" fmla="*/ 4222387 w 4222387"/>
              <a:gd name="csY8" fmla="*/ 550896 h 5246625"/>
              <a:gd name="csX9" fmla="*/ 4222387 w 4222387"/>
              <a:gd name="csY9" fmla="*/ 1154258 h 5246625"/>
              <a:gd name="csX10" fmla="*/ 4222387 w 4222387"/>
              <a:gd name="csY10" fmla="*/ 1810086 h 5246625"/>
              <a:gd name="csX11" fmla="*/ 4222387 w 4222387"/>
              <a:gd name="csY11" fmla="*/ 2360981 h 5246625"/>
              <a:gd name="csX12" fmla="*/ 4222387 w 4222387"/>
              <a:gd name="csY12" fmla="*/ 3121742 h 5246625"/>
              <a:gd name="csX13" fmla="*/ 4222387 w 4222387"/>
              <a:gd name="csY13" fmla="*/ 3777570 h 5246625"/>
              <a:gd name="csX14" fmla="*/ 4222387 w 4222387"/>
              <a:gd name="csY14" fmla="*/ 4538331 h 5246625"/>
              <a:gd name="csX15" fmla="*/ 4222387 w 4222387"/>
              <a:gd name="csY15" fmla="*/ 5246625 h 5246625"/>
              <a:gd name="csX16" fmla="*/ 3661413 w 4222387"/>
              <a:gd name="csY16" fmla="*/ 5246625 h 5246625"/>
              <a:gd name="csX17" fmla="*/ 3100438 w 4222387"/>
              <a:gd name="csY17" fmla="*/ 5246625 h 5246625"/>
              <a:gd name="csX18" fmla="*/ 2455016 w 4222387"/>
              <a:gd name="csY18" fmla="*/ 5246625 h 5246625"/>
              <a:gd name="csX19" fmla="*/ 1851818 w 4222387"/>
              <a:gd name="csY19" fmla="*/ 5246625 h 5246625"/>
              <a:gd name="csX20" fmla="*/ 1164172 w 4222387"/>
              <a:gd name="csY20" fmla="*/ 5246625 h 5246625"/>
              <a:gd name="csX21" fmla="*/ 0 w 4222387"/>
              <a:gd name="csY21" fmla="*/ 5246625 h 5246625"/>
              <a:gd name="csX22" fmla="*/ 0 w 4222387"/>
              <a:gd name="csY22" fmla="*/ 4538331 h 5246625"/>
              <a:gd name="csX23" fmla="*/ 0 w 4222387"/>
              <a:gd name="csY23" fmla="*/ 3882503 h 5246625"/>
              <a:gd name="csX24" fmla="*/ 0 w 4222387"/>
              <a:gd name="csY24" fmla="*/ 3174208 h 5246625"/>
              <a:gd name="csX25" fmla="*/ 0 w 4222387"/>
              <a:gd name="csY25" fmla="*/ 2518380 h 5246625"/>
              <a:gd name="csX26" fmla="*/ 0 w 4222387"/>
              <a:gd name="csY26" fmla="*/ 1862552 h 5246625"/>
              <a:gd name="csX27" fmla="*/ 0 w 4222387"/>
              <a:gd name="csY27" fmla="*/ 1206724 h 5246625"/>
              <a:gd name="csX28" fmla="*/ 0 w 4222387"/>
              <a:gd name="csY28" fmla="*/ 708294 h 5246625"/>
              <a:gd name="csX29" fmla="*/ 0 w 4222387"/>
              <a:gd name="csY29" fmla="*/ 0 h 5246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4222387" h="5246625" fill="none" extrusionOk="0">
                <a:moveTo>
                  <a:pt x="0" y="0"/>
                </a:moveTo>
                <a:cubicBezTo>
                  <a:pt x="152844" y="21926"/>
                  <a:pt x="327697" y="-20792"/>
                  <a:pt x="476527" y="0"/>
                </a:cubicBezTo>
                <a:cubicBezTo>
                  <a:pt x="625357" y="20792"/>
                  <a:pt x="981261" y="11957"/>
                  <a:pt x="1121949" y="0"/>
                </a:cubicBezTo>
                <a:cubicBezTo>
                  <a:pt x="1262637" y="-11957"/>
                  <a:pt x="1463917" y="-26341"/>
                  <a:pt x="1682923" y="0"/>
                </a:cubicBezTo>
                <a:cubicBezTo>
                  <a:pt x="1901929" y="26341"/>
                  <a:pt x="2060476" y="-2300"/>
                  <a:pt x="2286121" y="0"/>
                </a:cubicBezTo>
                <a:cubicBezTo>
                  <a:pt x="2511766" y="2300"/>
                  <a:pt x="2713638" y="-15895"/>
                  <a:pt x="2973767" y="0"/>
                </a:cubicBezTo>
                <a:cubicBezTo>
                  <a:pt x="3233896" y="15895"/>
                  <a:pt x="3278739" y="-1762"/>
                  <a:pt x="3492517" y="0"/>
                </a:cubicBezTo>
                <a:cubicBezTo>
                  <a:pt x="3706295" y="1762"/>
                  <a:pt x="3926327" y="-24032"/>
                  <a:pt x="4222387" y="0"/>
                </a:cubicBezTo>
                <a:cubicBezTo>
                  <a:pt x="4217561" y="168853"/>
                  <a:pt x="4225367" y="412085"/>
                  <a:pt x="4222387" y="550896"/>
                </a:cubicBezTo>
                <a:cubicBezTo>
                  <a:pt x="4219407" y="689707"/>
                  <a:pt x="4240069" y="947215"/>
                  <a:pt x="4222387" y="1154258"/>
                </a:cubicBezTo>
                <a:cubicBezTo>
                  <a:pt x="4204705" y="1361301"/>
                  <a:pt x="4227123" y="1551859"/>
                  <a:pt x="4222387" y="1810086"/>
                </a:cubicBezTo>
                <a:cubicBezTo>
                  <a:pt x="4217651" y="2068313"/>
                  <a:pt x="4199439" y="2143254"/>
                  <a:pt x="4222387" y="2360981"/>
                </a:cubicBezTo>
                <a:cubicBezTo>
                  <a:pt x="4245335" y="2578708"/>
                  <a:pt x="4240252" y="2895640"/>
                  <a:pt x="4222387" y="3121742"/>
                </a:cubicBezTo>
                <a:cubicBezTo>
                  <a:pt x="4204522" y="3347844"/>
                  <a:pt x="4223841" y="3571735"/>
                  <a:pt x="4222387" y="3777570"/>
                </a:cubicBezTo>
                <a:cubicBezTo>
                  <a:pt x="4220933" y="3983405"/>
                  <a:pt x="4221225" y="4305916"/>
                  <a:pt x="4222387" y="4538331"/>
                </a:cubicBezTo>
                <a:cubicBezTo>
                  <a:pt x="4223549" y="4770746"/>
                  <a:pt x="4246770" y="5076701"/>
                  <a:pt x="4222387" y="5246625"/>
                </a:cubicBezTo>
                <a:cubicBezTo>
                  <a:pt x="3972776" y="5223513"/>
                  <a:pt x="3878266" y="5253405"/>
                  <a:pt x="3661413" y="5246625"/>
                </a:cubicBezTo>
                <a:cubicBezTo>
                  <a:pt x="3444560" y="5239845"/>
                  <a:pt x="3257153" y="5226111"/>
                  <a:pt x="3100438" y="5246625"/>
                </a:cubicBezTo>
                <a:cubicBezTo>
                  <a:pt x="2943724" y="5267139"/>
                  <a:pt x="2698761" y="5256079"/>
                  <a:pt x="2455016" y="5246625"/>
                </a:cubicBezTo>
                <a:cubicBezTo>
                  <a:pt x="2211271" y="5237171"/>
                  <a:pt x="2141405" y="5223387"/>
                  <a:pt x="1851818" y="5246625"/>
                </a:cubicBezTo>
                <a:cubicBezTo>
                  <a:pt x="1562231" y="5269863"/>
                  <a:pt x="1458269" y="5256859"/>
                  <a:pt x="1164172" y="5246625"/>
                </a:cubicBezTo>
                <a:cubicBezTo>
                  <a:pt x="870075" y="5236391"/>
                  <a:pt x="265594" y="5295961"/>
                  <a:pt x="0" y="5246625"/>
                </a:cubicBezTo>
                <a:cubicBezTo>
                  <a:pt x="7499" y="5063127"/>
                  <a:pt x="-5789" y="4726670"/>
                  <a:pt x="0" y="4538331"/>
                </a:cubicBezTo>
                <a:cubicBezTo>
                  <a:pt x="5789" y="4349992"/>
                  <a:pt x="-17149" y="4063250"/>
                  <a:pt x="0" y="3882503"/>
                </a:cubicBezTo>
                <a:cubicBezTo>
                  <a:pt x="17149" y="3701756"/>
                  <a:pt x="-17377" y="3456405"/>
                  <a:pt x="0" y="3174208"/>
                </a:cubicBezTo>
                <a:cubicBezTo>
                  <a:pt x="17377" y="2892012"/>
                  <a:pt x="-1631" y="2747550"/>
                  <a:pt x="0" y="2518380"/>
                </a:cubicBezTo>
                <a:cubicBezTo>
                  <a:pt x="1631" y="2289210"/>
                  <a:pt x="8319" y="2055081"/>
                  <a:pt x="0" y="1862552"/>
                </a:cubicBezTo>
                <a:cubicBezTo>
                  <a:pt x="-8319" y="1670023"/>
                  <a:pt x="-9095" y="1506642"/>
                  <a:pt x="0" y="1206724"/>
                </a:cubicBezTo>
                <a:cubicBezTo>
                  <a:pt x="9095" y="906806"/>
                  <a:pt x="-11175" y="855082"/>
                  <a:pt x="0" y="708294"/>
                </a:cubicBezTo>
                <a:cubicBezTo>
                  <a:pt x="11175" y="561506"/>
                  <a:pt x="-32027" y="179899"/>
                  <a:pt x="0" y="0"/>
                </a:cubicBezTo>
                <a:close/>
              </a:path>
              <a:path w="4222387" h="5246625" stroke="0" extrusionOk="0">
                <a:moveTo>
                  <a:pt x="0" y="0"/>
                </a:moveTo>
                <a:cubicBezTo>
                  <a:pt x="135055" y="1479"/>
                  <a:pt x="319088" y="-24938"/>
                  <a:pt x="560974" y="0"/>
                </a:cubicBezTo>
                <a:cubicBezTo>
                  <a:pt x="802860" y="24938"/>
                  <a:pt x="808532" y="-11034"/>
                  <a:pt x="1037501" y="0"/>
                </a:cubicBezTo>
                <a:cubicBezTo>
                  <a:pt x="1266470" y="11034"/>
                  <a:pt x="1389308" y="17737"/>
                  <a:pt x="1725147" y="0"/>
                </a:cubicBezTo>
                <a:cubicBezTo>
                  <a:pt x="2060986" y="-17737"/>
                  <a:pt x="2147639" y="3258"/>
                  <a:pt x="2286121" y="0"/>
                </a:cubicBezTo>
                <a:cubicBezTo>
                  <a:pt x="2424603" y="-3258"/>
                  <a:pt x="2572697" y="-20524"/>
                  <a:pt x="2847095" y="0"/>
                </a:cubicBezTo>
                <a:cubicBezTo>
                  <a:pt x="3121493" y="20524"/>
                  <a:pt x="3205761" y="5493"/>
                  <a:pt x="3534741" y="0"/>
                </a:cubicBezTo>
                <a:cubicBezTo>
                  <a:pt x="3863721" y="-5493"/>
                  <a:pt x="4032081" y="-1606"/>
                  <a:pt x="4222387" y="0"/>
                </a:cubicBezTo>
                <a:cubicBezTo>
                  <a:pt x="4259483" y="376274"/>
                  <a:pt x="4222801" y="527847"/>
                  <a:pt x="4222387" y="760761"/>
                </a:cubicBezTo>
                <a:cubicBezTo>
                  <a:pt x="4221973" y="993675"/>
                  <a:pt x="4208971" y="1073468"/>
                  <a:pt x="4222387" y="1311656"/>
                </a:cubicBezTo>
                <a:cubicBezTo>
                  <a:pt x="4235803" y="1549845"/>
                  <a:pt x="4214370" y="1650199"/>
                  <a:pt x="4222387" y="1862552"/>
                </a:cubicBezTo>
                <a:cubicBezTo>
                  <a:pt x="4230404" y="2074905"/>
                  <a:pt x="4227896" y="2197328"/>
                  <a:pt x="4222387" y="2518380"/>
                </a:cubicBezTo>
                <a:cubicBezTo>
                  <a:pt x="4216878" y="2839432"/>
                  <a:pt x="4205717" y="2904371"/>
                  <a:pt x="4222387" y="3226674"/>
                </a:cubicBezTo>
                <a:cubicBezTo>
                  <a:pt x="4239057" y="3548977"/>
                  <a:pt x="4227506" y="3576767"/>
                  <a:pt x="4222387" y="3725104"/>
                </a:cubicBezTo>
                <a:cubicBezTo>
                  <a:pt x="4217269" y="3873441"/>
                  <a:pt x="4231633" y="4228497"/>
                  <a:pt x="4222387" y="4380932"/>
                </a:cubicBezTo>
                <a:cubicBezTo>
                  <a:pt x="4213141" y="4533367"/>
                  <a:pt x="4260071" y="4927635"/>
                  <a:pt x="4222387" y="5246625"/>
                </a:cubicBezTo>
                <a:cubicBezTo>
                  <a:pt x="4019700" y="5223290"/>
                  <a:pt x="3903858" y="5252427"/>
                  <a:pt x="3619189" y="5246625"/>
                </a:cubicBezTo>
                <a:cubicBezTo>
                  <a:pt x="3334520" y="5240823"/>
                  <a:pt x="3245399" y="5270164"/>
                  <a:pt x="2931543" y="5246625"/>
                </a:cubicBezTo>
                <a:cubicBezTo>
                  <a:pt x="2617687" y="5223086"/>
                  <a:pt x="2482651" y="5228955"/>
                  <a:pt x="2328345" y="5246625"/>
                </a:cubicBezTo>
                <a:cubicBezTo>
                  <a:pt x="2174039" y="5264295"/>
                  <a:pt x="2073430" y="5237962"/>
                  <a:pt x="1851818" y="5246625"/>
                </a:cubicBezTo>
                <a:cubicBezTo>
                  <a:pt x="1630206" y="5255288"/>
                  <a:pt x="1568234" y="5232430"/>
                  <a:pt x="1333068" y="5246625"/>
                </a:cubicBezTo>
                <a:cubicBezTo>
                  <a:pt x="1097902" y="5260821"/>
                  <a:pt x="983527" y="5244270"/>
                  <a:pt x="645422" y="5246625"/>
                </a:cubicBezTo>
                <a:cubicBezTo>
                  <a:pt x="307317" y="5248980"/>
                  <a:pt x="195001" y="5255180"/>
                  <a:pt x="0" y="5246625"/>
                </a:cubicBezTo>
                <a:cubicBezTo>
                  <a:pt x="-18925" y="5016722"/>
                  <a:pt x="-4981" y="4913109"/>
                  <a:pt x="0" y="4695729"/>
                </a:cubicBezTo>
                <a:cubicBezTo>
                  <a:pt x="4981" y="4478349"/>
                  <a:pt x="-15268" y="4371073"/>
                  <a:pt x="0" y="4092368"/>
                </a:cubicBezTo>
                <a:cubicBezTo>
                  <a:pt x="15268" y="3813663"/>
                  <a:pt x="23247" y="3701509"/>
                  <a:pt x="0" y="3593938"/>
                </a:cubicBezTo>
                <a:cubicBezTo>
                  <a:pt x="-23247" y="3486367"/>
                  <a:pt x="-17907" y="3330152"/>
                  <a:pt x="0" y="3095509"/>
                </a:cubicBezTo>
                <a:cubicBezTo>
                  <a:pt x="17907" y="2860866"/>
                  <a:pt x="-19798" y="2723830"/>
                  <a:pt x="0" y="2387214"/>
                </a:cubicBezTo>
                <a:cubicBezTo>
                  <a:pt x="19798" y="2050598"/>
                  <a:pt x="19988" y="2010818"/>
                  <a:pt x="0" y="1836319"/>
                </a:cubicBezTo>
                <a:cubicBezTo>
                  <a:pt x="-19988" y="1661820"/>
                  <a:pt x="5628" y="1329856"/>
                  <a:pt x="0" y="1075558"/>
                </a:cubicBezTo>
                <a:cubicBezTo>
                  <a:pt x="-5628" y="821260"/>
                  <a:pt x="-35998" y="493267"/>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92500" lnSpcReduction="10000"/>
          </a:bodyPr>
          <a:lstStyle/>
          <a:p>
            <a:pPr marL="0" indent="0" algn="just">
              <a:buNone/>
            </a:pPr>
            <a:r>
              <a:rPr lang="en-GB" sz="1400">
                <a:solidFill>
                  <a:schemeClr val="bg1"/>
                </a:solidFill>
              </a:rPr>
              <a:t>The shoot went relatively well – I certainly learnt a lot from it. </a:t>
            </a:r>
          </a:p>
          <a:p>
            <a:pPr marL="0" indent="0" algn="just">
              <a:buNone/>
            </a:pPr>
            <a:r>
              <a:rPr lang="en-GB" sz="1400">
                <a:solidFill>
                  <a:schemeClr val="bg1"/>
                </a:solidFill>
              </a:rPr>
              <a:t>I believe that planning not to use any additional lighting apart from the lighting that already existed in the room worked in my favour. I moved the lamp in the living room to where I wanted it, turned the television on in both the living room and the bedroom for some ambient sources of light. I think that this lighting gives the images a certain atmosphere that works better than if I had just used the main lights in the room. </a:t>
            </a:r>
          </a:p>
          <a:p>
            <a:pPr marL="0" indent="0" algn="just">
              <a:buNone/>
            </a:pPr>
            <a:r>
              <a:rPr lang="en-GB" sz="1400">
                <a:solidFill>
                  <a:schemeClr val="bg1"/>
                </a:solidFill>
              </a:rPr>
              <a:t>Taking inspiration from artists that took photos in rooms similar to the living room I shot in was very helpful. This research helped me have a perspective that I may not have had otherwise while taking the photos. I used a wider angle for the photos, keeping more in the frame. </a:t>
            </a:r>
          </a:p>
          <a:p>
            <a:pPr marL="0" indent="0" algn="just">
              <a:buNone/>
            </a:pPr>
            <a:r>
              <a:rPr lang="en-GB" sz="1400">
                <a:solidFill>
                  <a:schemeClr val="bg1"/>
                </a:solidFill>
              </a:rPr>
              <a:t>Because I used my housemates for this shoot, whom I’m close friends with, I was able to direct them comfortably without any issues. Planning helped me with this because I was able to explain my concept to them prior to the shoot, which helped them understand what I needed from them. </a:t>
            </a:r>
          </a:p>
          <a:p>
            <a:pPr marL="0" indent="0" algn="just">
              <a:buNone/>
            </a:pPr>
            <a:r>
              <a:rPr lang="en-GB" sz="1400">
                <a:solidFill>
                  <a:schemeClr val="bg1"/>
                </a:solidFill>
              </a:rPr>
              <a:t>One aspect I could have planned better is the narrative of the images. I’m happy with the outcome, but for a project based around narrative images, I could have planned a clearer one for me to execute. Therefore, I believe I achieved my aim to experiment and produce photos which show what different characters see, but I could have achieved my aim to have a loose narrative if I had planned a little better. </a:t>
            </a:r>
          </a:p>
        </p:txBody>
      </p:sp>
      <p:pic>
        <p:nvPicPr>
          <p:cNvPr id="6" name="Picture 5" descr="A camera with a screen&#10;&#10;AI-generated content may be incorrect.">
            <a:extLst>
              <a:ext uri="{FF2B5EF4-FFF2-40B4-BE49-F238E27FC236}">
                <a16:creationId xmlns:a16="http://schemas.microsoft.com/office/drawing/2014/main" id="{67B44AB1-177A-9E0A-BC36-B56CC8E1C9E1}"/>
              </a:ext>
            </a:extLst>
          </p:cNvPr>
          <p:cNvPicPr>
            <a:picLocks noChangeAspect="1"/>
          </p:cNvPicPr>
          <p:nvPr/>
        </p:nvPicPr>
        <p:blipFill>
          <a:blip r:embed="rId2">
            <a:extLst>
              <a:ext uri="{28A0092B-C50C-407E-A947-70E740481C1C}">
                <a14:useLocalDpi xmlns:a14="http://schemas.microsoft.com/office/drawing/2010/main" val="0"/>
              </a:ext>
            </a:extLst>
          </a:blip>
          <a:srcRect l="15599" r="14654"/>
          <a:stretch>
            <a:fillRect/>
          </a:stretch>
        </p:blipFill>
        <p:spPr>
          <a:xfrm rot="5400000">
            <a:off x="8323376" y="2040069"/>
            <a:ext cx="3450641" cy="3710533"/>
          </a:xfrm>
          <a:prstGeom prst="rect">
            <a:avLst/>
          </a:prstGeom>
        </p:spPr>
      </p:pic>
      <p:pic>
        <p:nvPicPr>
          <p:cNvPr id="20" name="Picture 19">
            <a:extLst>
              <a:ext uri="{FF2B5EF4-FFF2-40B4-BE49-F238E27FC236}">
                <a16:creationId xmlns:a16="http://schemas.microsoft.com/office/drawing/2014/main" id="{689DB993-7860-E996-787B-DB477272AC5A}"/>
              </a:ext>
            </a:extLst>
          </p:cNvPr>
          <p:cNvPicPr>
            <a:picLocks noChangeAspect="1"/>
          </p:cNvPicPr>
          <p:nvPr/>
        </p:nvPicPr>
        <p:blipFill>
          <a:blip r:embed="rId3"/>
          <a:srcRect l="435" t="5367" r="792" b="10157"/>
          <a:stretch>
            <a:fillRect/>
          </a:stretch>
        </p:blipFill>
        <p:spPr>
          <a:xfrm>
            <a:off x="4723177" y="1982998"/>
            <a:ext cx="3257499" cy="3986471"/>
          </a:xfrm>
          <a:prstGeom prst="rect">
            <a:avLst/>
          </a:prstGeom>
        </p:spPr>
      </p:pic>
    </p:spTree>
    <p:extLst>
      <p:ext uri="{BB962C8B-B14F-4D97-AF65-F5344CB8AC3E}">
        <p14:creationId xmlns:p14="http://schemas.microsoft.com/office/powerpoint/2010/main" val="25326401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0C28DD-7C1B-2888-B71E-7FCE2D26AE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3955"/>
            <a:ext cx="12205357" cy="81381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0"/>
            <a:ext cx="10162309" cy="1855304"/>
          </a:xfrm>
          <a:solidFill>
            <a:srgbClr val="FFA1CB"/>
          </a:solidFill>
        </p:spPr>
        <p:txBody>
          <a:bodyPr lIns="72000" tIns="144000" rIns="72000" bIns="72000" anchor="ctr">
            <a:normAutofit fontScale="90000"/>
          </a:bodyPr>
          <a:lstStyle/>
          <a:p>
            <a:r>
              <a:rPr lang="en-GB">
                <a:latin typeface="Futura" pitchFamily="50" charset="0"/>
              </a:rPr>
              <a:t>PROJECT CYCLE-</a:t>
            </a:r>
            <a:br>
              <a:rPr lang="en-GB">
                <a:latin typeface="Futura" pitchFamily="50" charset="0"/>
              </a:rPr>
            </a:br>
            <a:r>
              <a:rPr lang="en-GB">
                <a:latin typeface="Futura" pitchFamily="50" charset="0"/>
              </a:rPr>
              <a:t>Contact Sheets</a:t>
            </a:r>
          </a:p>
        </p:txBody>
      </p:sp>
    </p:spTree>
    <p:extLst>
      <p:ext uri="{BB962C8B-B14F-4D97-AF65-F5344CB8AC3E}">
        <p14:creationId xmlns:p14="http://schemas.microsoft.com/office/powerpoint/2010/main" val="1945093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4600910" cy="1325563"/>
          </a:xfrm>
        </p:spPr>
        <p:txBody>
          <a:bodyPr>
            <a:normAutofit/>
          </a:bodyPr>
          <a:lstStyle/>
          <a:p>
            <a:r>
              <a:rPr lang="en-GB" sz="4000">
                <a:solidFill>
                  <a:schemeClr val="bg1">
                    <a:lumMod val="75000"/>
                  </a:schemeClr>
                </a:solidFill>
                <a:latin typeface="Futura" pitchFamily="50" charset="0"/>
              </a:rPr>
              <a:t>Contact sheets</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422521" y="1032144"/>
            <a:ext cx="5501640" cy="5298530"/>
          </a:xfrm>
          <a:custGeom>
            <a:avLst/>
            <a:gdLst>
              <a:gd name="csX0" fmla="*/ 0 w 5501640"/>
              <a:gd name="csY0" fmla="*/ 0 h 5298530"/>
              <a:gd name="csX1" fmla="*/ 577672 w 5501640"/>
              <a:gd name="csY1" fmla="*/ 0 h 5298530"/>
              <a:gd name="csX2" fmla="*/ 1265377 w 5501640"/>
              <a:gd name="csY2" fmla="*/ 0 h 5298530"/>
              <a:gd name="csX3" fmla="*/ 2063115 w 5501640"/>
              <a:gd name="csY3" fmla="*/ 0 h 5298530"/>
              <a:gd name="csX4" fmla="*/ 2640787 w 5501640"/>
              <a:gd name="csY4" fmla="*/ 0 h 5298530"/>
              <a:gd name="csX5" fmla="*/ 3383509 w 5501640"/>
              <a:gd name="csY5" fmla="*/ 0 h 5298530"/>
              <a:gd name="csX6" fmla="*/ 3961181 w 5501640"/>
              <a:gd name="csY6" fmla="*/ 0 h 5298530"/>
              <a:gd name="csX7" fmla="*/ 4648886 w 5501640"/>
              <a:gd name="csY7" fmla="*/ 0 h 5298530"/>
              <a:gd name="csX8" fmla="*/ 5501640 w 5501640"/>
              <a:gd name="csY8" fmla="*/ 0 h 5298530"/>
              <a:gd name="csX9" fmla="*/ 5501640 w 5501640"/>
              <a:gd name="csY9" fmla="*/ 503360 h 5298530"/>
              <a:gd name="csX10" fmla="*/ 5501640 w 5501640"/>
              <a:gd name="csY10" fmla="*/ 1271647 h 5298530"/>
              <a:gd name="csX11" fmla="*/ 5501640 w 5501640"/>
              <a:gd name="csY11" fmla="*/ 1933963 h 5298530"/>
              <a:gd name="csX12" fmla="*/ 5501640 w 5501640"/>
              <a:gd name="csY12" fmla="*/ 2702250 h 5298530"/>
              <a:gd name="csX13" fmla="*/ 5501640 w 5501640"/>
              <a:gd name="csY13" fmla="*/ 3417552 h 5298530"/>
              <a:gd name="csX14" fmla="*/ 5501640 w 5501640"/>
              <a:gd name="csY14" fmla="*/ 4026883 h 5298530"/>
              <a:gd name="csX15" fmla="*/ 5501640 w 5501640"/>
              <a:gd name="csY15" fmla="*/ 5298530 h 5298530"/>
              <a:gd name="csX16" fmla="*/ 4923968 w 5501640"/>
              <a:gd name="csY16" fmla="*/ 5298530 h 5298530"/>
              <a:gd name="csX17" fmla="*/ 4236263 w 5501640"/>
              <a:gd name="csY17" fmla="*/ 5298530 h 5298530"/>
              <a:gd name="csX18" fmla="*/ 3438525 w 5501640"/>
              <a:gd name="csY18" fmla="*/ 5298530 h 5298530"/>
              <a:gd name="csX19" fmla="*/ 2640787 w 5501640"/>
              <a:gd name="csY19" fmla="*/ 5298530 h 5298530"/>
              <a:gd name="csX20" fmla="*/ 1898066 w 5501640"/>
              <a:gd name="csY20" fmla="*/ 5298530 h 5298530"/>
              <a:gd name="csX21" fmla="*/ 1155344 w 5501640"/>
              <a:gd name="csY21" fmla="*/ 5298530 h 5298530"/>
              <a:gd name="csX22" fmla="*/ 0 w 5501640"/>
              <a:gd name="csY22" fmla="*/ 5298530 h 5298530"/>
              <a:gd name="csX23" fmla="*/ 0 w 5501640"/>
              <a:gd name="csY23" fmla="*/ 4742184 h 5298530"/>
              <a:gd name="csX24" fmla="*/ 0 w 5501640"/>
              <a:gd name="csY24" fmla="*/ 4079868 h 5298530"/>
              <a:gd name="csX25" fmla="*/ 0 w 5501640"/>
              <a:gd name="csY25" fmla="*/ 3417552 h 5298530"/>
              <a:gd name="csX26" fmla="*/ 0 w 5501640"/>
              <a:gd name="csY26" fmla="*/ 2914192 h 5298530"/>
              <a:gd name="csX27" fmla="*/ 0 w 5501640"/>
              <a:gd name="csY27" fmla="*/ 2198890 h 5298530"/>
              <a:gd name="csX28" fmla="*/ 0 w 5501640"/>
              <a:gd name="csY28" fmla="*/ 1695530 h 5298530"/>
              <a:gd name="csX29" fmla="*/ 0 w 5501640"/>
              <a:gd name="csY29" fmla="*/ 1033213 h 5298530"/>
              <a:gd name="csX30" fmla="*/ 0 w 5501640"/>
              <a:gd name="csY30" fmla="*/ 0 h 52985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298530"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492955" y="109257"/>
                  <a:pt x="5478365" y="291379"/>
                  <a:pt x="5501640" y="503360"/>
                </a:cubicBezTo>
                <a:cubicBezTo>
                  <a:pt x="5524915" y="715341"/>
                  <a:pt x="5481165" y="1089990"/>
                  <a:pt x="5501640" y="1271647"/>
                </a:cubicBezTo>
                <a:cubicBezTo>
                  <a:pt x="5522115" y="1453304"/>
                  <a:pt x="5489322" y="1704212"/>
                  <a:pt x="5501640" y="1933963"/>
                </a:cubicBezTo>
                <a:cubicBezTo>
                  <a:pt x="5513958" y="2163714"/>
                  <a:pt x="5493806" y="2542343"/>
                  <a:pt x="5501640" y="2702250"/>
                </a:cubicBezTo>
                <a:cubicBezTo>
                  <a:pt x="5509474" y="2862157"/>
                  <a:pt x="5490240" y="3258112"/>
                  <a:pt x="5501640" y="3417552"/>
                </a:cubicBezTo>
                <a:cubicBezTo>
                  <a:pt x="5513040" y="3576992"/>
                  <a:pt x="5490482" y="3800110"/>
                  <a:pt x="5501640" y="4026883"/>
                </a:cubicBezTo>
                <a:cubicBezTo>
                  <a:pt x="5512798" y="4253656"/>
                  <a:pt x="5538109" y="4903176"/>
                  <a:pt x="5501640" y="5298530"/>
                </a:cubicBezTo>
                <a:cubicBezTo>
                  <a:pt x="5278622" y="5323434"/>
                  <a:pt x="5175143" y="5295944"/>
                  <a:pt x="4923968" y="5298530"/>
                </a:cubicBezTo>
                <a:cubicBezTo>
                  <a:pt x="4672793" y="5301116"/>
                  <a:pt x="4391334" y="5277522"/>
                  <a:pt x="4236263" y="5298530"/>
                </a:cubicBezTo>
                <a:cubicBezTo>
                  <a:pt x="4081193" y="5319538"/>
                  <a:pt x="3603231" y="5285876"/>
                  <a:pt x="3438525" y="5298530"/>
                </a:cubicBezTo>
                <a:cubicBezTo>
                  <a:pt x="3273819" y="5311184"/>
                  <a:pt x="2911685" y="5278008"/>
                  <a:pt x="2640787" y="5298530"/>
                </a:cubicBezTo>
                <a:cubicBezTo>
                  <a:pt x="2369889" y="5319052"/>
                  <a:pt x="2086077" y="5332343"/>
                  <a:pt x="1898066" y="5298530"/>
                </a:cubicBezTo>
                <a:cubicBezTo>
                  <a:pt x="1710055" y="5264717"/>
                  <a:pt x="1442598" y="5288040"/>
                  <a:pt x="1155344" y="5298530"/>
                </a:cubicBezTo>
                <a:cubicBezTo>
                  <a:pt x="868090" y="5309020"/>
                  <a:pt x="440071" y="5244818"/>
                  <a:pt x="0" y="5298530"/>
                </a:cubicBezTo>
                <a:cubicBezTo>
                  <a:pt x="-14133" y="5185921"/>
                  <a:pt x="-4506" y="4944948"/>
                  <a:pt x="0" y="4742184"/>
                </a:cubicBezTo>
                <a:cubicBezTo>
                  <a:pt x="4506" y="4539420"/>
                  <a:pt x="-1073" y="4391245"/>
                  <a:pt x="0" y="4079868"/>
                </a:cubicBezTo>
                <a:cubicBezTo>
                  <a:pt x="1073" y="3768491"/>
                  <a:pt x="3661" y="3607544"/>
                  <a:pt x="0" y="3417552"/>
                </a:cubicBezTo>
                <a:cubicBezTo>
                  <a:pt x="-3661" y="3227560"/>
                  <a:pt x="-23847" y="3068087"/>
                  <a:pt x="0" y="2914192"/>
                </a:cubicBezTo>
                <a:cubicBezTo>
                  <a:pt x="23847" y="2760297"/>
                  <a:pt x="23971" y="2395228"/>
                  <a:pt x="0" y="2198890"/>
                </a:cubicBezTo>
                <a:cubicBezTo>
                  <a:pt x="-23971" y="2002552"/>
                  <a:pt x="-10917" y="1841950"/>
                  <a:pt x="0" y="1695530"/>
                </a:cubicBezTo>
                <a:cubicBezTo>
                  <a:pt x="10917" y="1549110"/>
                  <a:pt x="-32436" y="1268526"/>
                  <a:pt x="0" y="1033213"/>
                </a:cubicBezTo>
                <a:cubicBezTo>
                  <a:pt x="32436" y="797900"/>
                  <a:pt x="51086" y="362303"/>
                  <a:pt x="0" y="0"/>
                </a:cubicBezTo>
                <a:close/>
              </a:path>
              <a:path w="5501640" h="5298530"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18191" y="309323"/>
                  <a:pt x="5484921" y="482698"/>
                  <a:pt x="5501640" y="768287"/>
                </a:cubicBezTo>
                <a:cubicBezTo>
                  <a:pt x="5518359" y="1053876"/>
                  <a:pt x="5477329" y="1078133"/>
                  <a:pt x="5501640" y="1324633"/>
                </a:cubicBezTo>
                <a:cubicBezTo>
                  <a:pt x="5525951" y="1571133"/>
                  <a:pt x="5534628" y="1795775"/>
                  <a:pt x="5501640" y="1986949"/>
                </a:cubicBezTo>
                <a:cubicBezTo>
                  <a:pt x="5468652" y="2178123"/>
                  <a:pt x="5526525" y="2469605"/>
                  <a:pt x="5501640" y="2702250"/>
                </a:cubicBezTo>
                <a:cubicBezTo>
                  <a:pt x="5476755" y="2934895"/>
                  <a:pt x="5486068" y="2954991"/>
                  <a:pt x="5501640" y="3205611"/>
                </a:cubicBezTo>
                <a:cubicBezTo>
                  <a:pt x="5517212" y="3456231"/>
                  <a:pt x="5499611" y="3581887"/>
                  <a:pt x="5501640" y="3867927"/>
                </a:cubicBezTo>
                <a:cubicBezTo>
                  <a:pt x="5503669" y="4153967"/>
                  <a:pt x="5468557" y="4387557"/>
                  <a:pt x="5501640" y="4530243"/>
                </a:cubicBezTo>
                <a:cubicBezTo>
                  <a:pt x="5534723" y="4672929"/>
                  <a:pt x="5493755" y="5073326"/>
                  <a:pt x="5501640" y="5298530"/>
                </a:cubicBezTo>
                <a:cubicBezTo>
                  <a:pt x="5144697" y="5310931"/>
                  <a:pt x="4952730" y="5306318"/>
                  <a:pt x="4758919" y="5298530"/>
                </a:cubicBezTo>
                <a:cubicBezTo>
                  <a:pt x="4565108" y="5290742"/>
                  <a:pt x="4384335" y="5280262"/>
                  <a:pt x="4071214" y="5298530"/>
                </a:cubicBezTo>
                <a:cubicBezTo>
                  <a:pt x="3758094" y="5316798"/>
                  <a:pt x="3734394" y="5318589"/>
                  <a:pt x="3548558" y="5298530"/>
                </a:cubicBezTo>
                <a:cubicBezTo>
                  <a:pt x="3362722" y="5278471"/>
                  <a:pt x="3227128" y="5290958"/>
                  <a:pt x="2970886" y="5298530"/>
                </a:cubicBezTo>
                <a:cubicBezTo>
                  <a:pt x="2714644" y="5306102"/>
                  <a:pt x="2571183" y="5263857"/>
                  <a:pt x="2173148" y="5298530"/>
                </a:cubicBezTo>
                <a:cubicBezTo>
                  <a:pt x="1775113" y="5333203"/>
                  <a:pt x="1652986" y="5303222"/>
                  <a:pt x="1485443" y="5298530"/>
                </a:cubicBezTo>
                <a:cubicBezTo>
                  <a:pt x="1317900" y="5293838"/>
                  <a:pt x="1069443" y="5323350"/>
                  <a:pt x="907771" y="5298530"/>
                </a:cubicBezTo>
                <a:cubicBezTo>
                  <a:pt x="746099" y="5273710"/>
                  <a:pt x="297367" y="5270667"/>
                  <a:pt x="0" y="5298530"/>
                </a:cubicBezTo>
                <a:cubicBezTo>
                  <a:pt x="8152" y="5190376"/>
                  <a:pt x="15257" y="4907126"/>
                  <a:pt x="0" y="4795170"/>
                </a:cubicBezTo>
                <a:cubicBezTo>
                  <a:pt x="-15257" y="4683214"/>
                  <a:pt x="-21900" y="4477033"/>
                  <a:pt x="0" y="4291809"/>
                </a:cubicBezTo>
                <a:cubicBezTo>
                  <a:pt x="21900" y="4106585"/>
                  <a:pt x="-41" y="3729499"/>
                  <a:pt x="0" y="3576508"/>
                </a:cubicBezTo>
                <a:cubicBezTo>
                  <a:pt x="41" y="3423517"/>
                  <a:pt x="-12178" y="3183271"/>
                  <a:pt x="0" y="3020162"/>
                </a:cubicBezTo>
                <a:cubicBezTo>
                  <a:pt x="12178" y="2857053"/>
                  <a:pt x="23784" y="2482814"/>
                  <a:pt x="0" y="2251875"/>
                </a:cubicBezTo>
                <a:cubicBezTo>
                  <a:pt x="-23784" y="2020936"/>
                  <a:pt x="-11938" y="1785622"/>
                  <a:pt x="0" y="1642544"/>
                </a:cubicBezTo>
                <a:cubicBezTo>
                  <a:pt x="11938" y="1499466"/>
                  <a:pt x="-12843" y="1266397"/>
                  <a:pt x="0" y="1139184"/>
                </a:cubicBezTo>
                <a:cubicBezTo>
                  <a:pt x="12843" y="1011971"/>
                  <a:pt x="-34172" y="374909"/>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lnSpcReduction="10000"/>
          </a:bodyPr>
          <a:lstStyle/>
          <a:p>
            <a:pPr marL="0" indent="0" algn="just">
              <a:buNone/>
            </a:pPr>
            <a:r>
              <a:rPr lang="en-GB" sz="1300">
                <a:solidFill>
                  <a:schemeClr val="bg1"/>
                </a:solidFill>
              </a:rPr>
              <a:t>When a roll of film or a series of digital images are shot, a contact sheet is able to be produced. In simple terms, a contact sheet is a page that shows all your photographs presented in a grid-like form on a small scale. They are used to review your photographs, compare them and choose which images you will develop, edit and use. Often, photographers must choose the best and most suitable shot out of numerous similar ones – contact sheets allow the photographer to view them all close to one another, to decide on the most appropriate one. </a:t>
            </a:r>
          </a:p>
          <a:p>
            <a:pPr marL="0" indent="0" algn="just">
              <a:buNone/>
            </a:pPr>
            <a:r>
              <a:rPr lang="en-GB" sz="1300">
                <a:solidFill>
                  <a:schemeClr val="bg1"/>
                </a:solidFill>
              </a:rPr>
              <a:t>When reviewing a contact sheet, it is custom to use a chinagraph pencil to note which photographs are selected, which ones won’t be used, and which ones need cropping or editing. As demonstrated in this contact sheet, green marks have been made on the boxes to indicate which will be used and edited. </a:t>
            </a:r>
          </a:p>
          <a:p>
            <a:pPr marL="0" indent="0" algn="just">
              <a:buNone/>
            </a:pPr>
            <a:r>
              <a:rPr lang="en-GB" sz="1300">
                <a:solidFill>
                  <a:schemeClr val="bg1"/>
                </a:solidFill>
              </a:rPr>
              <a:t>Contact sheets function as a great record of activity; when reviewing my images on my contact sheet, I found it a useful tool for understanding what I could have done better, what exposure settings I should have used, or which settings worked. I did not take multiple photos of the same shot, which may have been beneficial for me to do, as I would have options for choosing the highest quality shot. </a:t>
            </a:r>
          </a:p>
          <a:p>
            <a:pPr marL="0" indent="0" algn="just">
              <a:buNone/>
            </a:pPr>
            <a:r>
              <a:rPr lang="en-GB" sz="1300">
                <a:solidFill>
                  <a:schemeClr val="bg1"/>
                </a:solidFill>
              </a:rPr>
              <a:t>I found making contact sheets with film more difficult than making a digital one. The process of developing one took some time, as I struggled with succeeding to make all of the photos properly visible as many had very different exposures to each other, and some were simply too overexposed when taking the photograph. When I finally developed a relatively consistent contact sheet, I was pleased to see there were quite a few images that would work well as enlarged prints. This experience is drastically different to reviewing digital contact sheets, as it is already possible to view each image individually, enlarged and each shown with the settings they were taken with. It is a quicker and perhaps less satisfying process, but it does allow for a swift move to editing images. </a:t>
            </a:r>
          </a:p>
        </p:txBody>
      </p:sp>
      <p:pic>
        <p:nvPicPr>
          <p:cNvPr id="4" name="Picture 2" descr="See the source image">
            <a:extLst>
              <a:ext uri="{FF2B5EF4-FFF2-40B4-BE49-F238E27FC236}">
                <a16:creationId xmlns:a16="http://schemas.microsoft.com/office/drawing/2014/main" id="{11D29875-2038-DFB1-8C49-18D1ECE5E67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491"/>
          <a:stretch>
            <a:fillRect/>
          </a:stretch>
        </p:blipFill>
        <p:spPr bwMode="auto">
          <a:xfrm>
            <a:off x="6388610" y="1412184"/>
            <a:ext cx="5248057" cy="453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3135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2504824" cy="1325563"/>
          </a:xfrm>
        </p:spPr>
        <p:txBody>
          <a:bodyPr>
            <a:normAutofit/>
          </a:bodyPr>
          <a:lstStyle/>
          <a:p>
            <a:r>
              <a:rPr lang="en-GB" sz="4000" i="1">
                <a:solidFill>
                  <a:schemeClr val="bg1">
                    <a:lumMod val="75000"/>
                  </a:schemeClr>
                </a:solidFill>
                <a:latin typeface="Futura" pitchFamily="50" charset="0"/>
              </a:rPr>
              <a:t>Task 1A</a:t>
            </a:r>
            <a:endParaRPr lang="en-GB" sz="4000">
              <a:solidFill>
                <a:schemeClr val="bg1">
                  <a:lumMod val="75000"/>
                </a:schemeClr>
              </a:solidFill>
              <a:latin typeface="Futura" pitchFamily="50" charset="0"/>
            </a:endParaRP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464978" y="1202677"/>
            <a:ext cx="5161740" cy="4716979"/>
          </a:xfrm>
          <a:custGeom>
            <a:avLst/>
            <a:gdLst>
              <a:gd name="csX0" fmla="*/ 0 w 5161740"/>
              <a:gd name="csY0" fmla="*/ 0 h 4716979"/>
              <a:gd name="csX1" fmla="*/ 490365 w 5161740"/>
              <a:gd name="csY1" fmla="*/ 0 h 4716979"/>
              <a:gd name="csX2" fmla="*/ 1187200 w 5161740"/>
              <a:gd name="csY2" fmla="*/ 0 h 4716979"/>
              <a:gd name="csX3" fmla="*/ 1780800 w 5161740"/>
              <a:gd name="csY3" fmla="*/ 0 h 4716979"/>
              <a:gd name="csX4" fmla="*/ 2426018 w 5161740"/>
              <a:gd name="csY4" fmla="*/ 0 h 4716979"/>
              <a:gd name="csX5" fmla="*/ 3174470 w 5161740"/>
              <a:gd name="csY5" fmla="*/ 0 h 4716979"/>
              <a:gd name="csX6" fmla="*/ 3716453 w 5161740"/>
              <a:gd name="csY6" fmla="*/ 0 h 4716979"/>
              <a:gd name="csX7" fmla="*/ 4413288 w 5161740"/>
              <a:gd name="csY7" fmla="*/ 0 h 4716979"/>
              <a:gd name="csX8" fmla="*/ 5161740 w 5161740"/>
              <a:gd name="csY8" fmla="*/ 0 h 4716979"/>
              <a:gd name="csX9" fmla="*/ 5161740 w 5161740"/>
              <a:gd name="csY9" fmla="*/ 673854 h 4716979"/>
              <a:gd name="csX10" fmla="*/ 5161740 w 5161740"/>
              <a:gd name="csY10" fmla="*/ 1347708 h 4716979"/>
              <a:gd name="csX11" fmla="*/ 5161740 w 5161740"/>
              <a:gd name="csY11" fmla="*/ 1927223 h 4716979"/>
              <a:gd name="csX12" fmla="*/ 5161740 w 5161740"/>
              <a:gd name="csY12" fmla="*/ 2695417 h 4716979"/>
              <a:gd name="csX13" fmla="*/ 5161740 w 5161740"/>
              <a:gd name="csY13" fmla="*/ 3369271 h 4716979"/>
              <a:gd name="csX14" fmla="*/ 5161740 w 5161740"/>
              <a:gd name="csY14" fmla="*/ 4137464 h 4716979"/>
              <a:gd name="csX15" fmla="*/ 5161740 w 5161740"/>
              <a:gd name="csY15" fmla="*/ 4716979 h 4716979"/>
              <a:gd name="csX16" fmla="*/ 4568140 w 5161740"/>
              <a:gd name="csY16" fmla="*/ 4716979 h 4716979"/>
              <a:gd name="csX17" fmla="*/ 3974540 w 5161740"/>
              <a:gd name="csY17" fmla="*/ 4716979 h 4716979"/>
              <a:gd name="csX18" fmla="*/ 3277705 w 5161740"/>
              <a:gd name="csY18" fmla="*/ 4716979 h 4716979"/>
              <a:gd name="csX19" fmla="*/ 2632487 w 5161740"/>
              <a:gd name="csY19" fmla="*/ 4716979 h 4716979"/>
              <a:gd name="csX20" fmla="*/ 1884035 w 5161740"/>
              <a:gd name="csY20" fmla="*/ 4716979 h 4716979"/>
              <a:gd name="csX21" fmla="*/ 1135583 w 5161740"/>
              <a:gd name="csY21" fmla="*/ 4716979 h 4716979"/>
              <a:gd name="csX22" fmla="*/ 0 w 5161740"/>
              <a:gd name="csY22" fmla="*/ 4716979 h 4716979"/>
              <a:gd name="csX23" fmla="*/ 0 w 5161740"/>
              <a:gd name="csY23" fmla="*/ 3995955 h 4716979"/>
              <a:gd name="csX24" fmla="*/ 0 w 5161740"/>
              <a:gd name="csY24" fmla="*/ 3274931 h 4716979"/>
              <a:gd name="csX25" fmla="*/ 0 w 5161740"/>
              <a:gd name="csY25" fmla="*/ 2601077 h 4716979"/>
              <a:gd name="csX26" fmla="*/ 0 w 5161740"/>
              <a:gd name="csY26" fmla="*/ 1927223 h 4716979"/>
              <a:gd name="csX27" fmla="*/ 0 w 5161740"/>
              <a:gd name="csY27" fmla="*/ 1253369 h 4716979"/>
              <a:gd name="csX28" fmla="*/ 0 w 5161740"/>
              <a:gd name="csY28" fmla="*/ 721024 h 4716979"/>
              <a:gd name="csX29" fmla="*/ 0 w 5161740"/>
              <a:gd name="csY29" fmla="*/ 0 h 47169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161740" h="4716979" fill="none" extrusionOk="0">
                <a:moveTo>
                  <a:pt x="0" y="0"/>
                </a:moveTo>
                <a:cubicBezTo>
                  <a:pt x="151075" y="-17650"/>
                  <a:pt x="335056" y="3416"/>
                  <a:pt x="490365" y="0"/>
                </a:cubicBezTo>
                <a:cubicBezTo>
                  <a:pt x="645675" y="-3416"/>
                  <a:pt x="1021738" y="23032"/>
                  <a:pt x="1187200" y="0"/>
                </a:cubicBezTo>
                <a:cubicBezTo>
                  <a:pt x="1352662" y="-23032"/>
                  <a:pt x="1494333" y="-28720"/>
                  <a:pt x="1780800" y="0"/>
                </a:cubicBezTo>
                <a:cubicBezTo>
                  <a:pt x="2067267" y="28720"/>
                  <a:pt x="2123050" y="-26211"/>
                  <a:pt x="2426018" y="0"/>
                </a:cubicBezTo>
                <a:cubicBezTo>
                  <a:pt x="2728986" y="26211"/>
                  <a:pt x="2800473" y="28997"/>
                  <a:pt x="3174470" y="0"/>
                </a:cubicBezTo>
                <a:cubicBezTo>
                  <a:pt x="3548467" y="-28997"/>
                  <a:pt x="3465633" y="7158"/>
                  <a:pt x="3716453" y="0"/>
                </a:cubicBezTo>
                <a:cubicBezTo>
                  <a:pt x="3967273" y="-7158"/>
                  <a:pt x="4164045" y="-6617"/>
                  <a:pt x="4413288" y="0"/>
                </a:cubicBezTo>
                <a:cubicBezTo>
                  <a:pt x="4662531" y="6617"/>
                  <a:pt x="4856252" y="27758"/>
                  <a:pt x="5161740" y="0"/>
                </a:cubicBezTo>
                <a:cubicBezTo>
                  <a:pt x="5150104" y="185031"/>
                  <a:pt x="5145502" y="439373"/>
                  <a:pt x="5161740" y="673854"/>
                </a:cubicBezTo>
                <a:cubicBezTo>
                  <a:pt x="5177978" y="908335"/>
                  <a:pt x="5170425" y="1026568"/>
                  <a:pt x="5161740" y="1347708"/>
                </a:cubicBezTo>
                <a:cubicBezTo>
                  <a:pt x="5153055" y="1668848"/>
                  <a:pt x="5153990" y="1710537"/>
                  <a:pt x="5161740" y="1927223"/>
                </a:cubicBezTo>
                <a:cubicBezTo>
                  <a:pt x="5169490" y="2143910"/>
                  <a:pt x="5198954" y="2332301"/>
                  <a:pt x="5161740" y="2695417"/>
                </a:cubicBezTo>
                <a:cubicBezTo>
                  <a:pt x="5124526" y="3058533"/>
                  <a:pt x="5153722" y="3127663"/>
                  <a:pt x="5161740" y="3369271"/>
                </a:cubicBezTo>
                <a:cubicBezTo>
                  <a:pt x="5169758" y="3610879"/>
                  <a:pt x="5128553" y="3806055"/>
                  <a:pt x="5161740" y="4137464"/>
                </a:cubicBezTo>
                <a:cubicBezTo>
                  <a:pt x="5194927" y="4468873"/>
                  <a:pt x="5142853" y="4511545"/>
                  <a:pt x="5161740" y="4716979"/>
                </a:cubicBezTo>
                <a:cubicBezTo>
                  <a:pt x="4891102" y="4702636"/>
                  <a:pt x="4723120" y="4690561"/>
                  <a:pt x="4568140" y="4716979"/>
                </a:cubicBezTo>
                <a:cubicBezTo>
                  <a:pt x="4413160" y="4743397"/>
                  <a:pt x="4235902" y="4692519"/>
                  <a:pt x="3974540" y="4716979"/>
                </a:cubicBezTo>
                <a:cubicBezTo>
                  <a:pt x="3713178" y="4741439"/>
                  <a:pt x="3606337" y="4714206"/>
                  <a:pt x="3277705" y="4716979"/>
                </a:cubicBezTo>
                <a:cubicBezTo>
                  <a:pt x="2949074" y="4719752"/>
                  <a:pt x="2808230" y="4694199"/>
                  <a:pt x="2632487" y="4716979"/>
                </a:cubicBezTo>
                <a:cubicBezTo>
                  <a:pt x="2456744" y="4739759"/>
                  <a:pt x="2038444" y="4728960"/>
                  <a:pt x="1884035" y="4716979"/>
                </a:cubicBezTo>
                <a:cubicBezTo>
                  <a:pt x="1729626" y="4704998"/>
                  <a:pt x="1361809" y="4706046"/>
                  <a:pt x="1135583" y="4716979"/>
                </a:cubicBezTo>
                <a:cubicBezTo>
                  <a:pt x="909357" y="4727912"/>
                  <a:pt x="412418" y="4692692"/>
                  <a:pt x="0" y="4716979"/>
                </a:cubicBezTo>
                <a:cubicBezTo>
                  <a:pt x="24963" y="4443974"/>
                  <a:pt x="27484" y="4205344"/>
                  <a:pt x="0" y="3995955"/>
                </a:cubicBezTo>
                <a:cubicBezTo>
                  <a:pt x="-27484" y="3786566"/>
                  <a:pt x="-27347" y="3516982"/>
                  <a:pt x="0" y="3274931"/>
                </a:cubicBezTo>
                <a:cubicBezTo>
                  <a:pt x="27347" y="3032880"/>
                  <a:pt x="12338" y="2922376"/>
                  <a:pt x="0" y="2601077"/>
                </a:cubicBezTo>
                <a:cubicBezTo>
                  <a:pt x="-12338" y="2279778"/>
                  <a:pt x="4826" y="2084727"/>
                  <a:pt x="0" y="1927223"/>
                </a:cubicBezTo>
                <a:cubicBezTo>
                  <a:pt x="-4826" y="1769719"/>
                  <a:pt x="5533" y="1442809"/>
                  <a:pt x="0" y="1253369"/>
                </a:cubicBezTo>
                <a:cubicBezTo>
                  <a:pt x="-5533" y="1063929"/>
                  <a:pt x="26299" y="895258"/>
                  <a:pt x="0" y="721024"/>
                </a:cubicBezTo>
                <a:cubicBezTo>
                  <a:pt x="-26299" y="546791"/>
                  <a:pt x="-25628" y="335803"/>
                  <a:pt x="0" y="0"/>
                </a:cubicBezTo>
                <a:close/>
              </a:path>
              <a:path w="5161740" h="4716979" stroke="0" extrusionOk="0">
                <a:moveTo>
                  <a:pt x="0" y="0"/>
                </a:moveTo>
                <a:cubicBezTo>
                  <a:pt x="231879" y="3827"/>
                  <a:pt x="420765" y="-22893"/>
                  <a:pt x="593600" y="0"/>
                </a:cubicBezTo>
                <a:cubicBezTo>
                  <a:pt x="766435" y="22893"/>
                  <a:pt x="872067" y="-9569"/>
                  <a:pt x="1083965" y="0"/>
                </a:cubicBezTo>
                <a:cubicBezTo>
                  <a:pt x="1295864" y="9569"/>
                  <a:pt x="1505544" y="15036"/>
                  <a:pt x="1832418" y="0"/>
                </a:cubicBezTo>
                <a:cubicBezTo>
                  <a:pt x="2159292" y="-15036"/>
                  <a:pt x="2301278" y="-24667"/>
                  <a:pt x="2426018" y="0"/>
                </a:cubicBezTo>
                <a:cubicBezTo>
                  <a:pt x="2550758" y="24667"/>
                  <a:pt x="2805803" y="753"/>
                  <a:pt x="3019618" y="0"/>
                </a:cubicBezTo>
                <a:cubicBezTo>
                  <a:pt x="3233433" y="-753"/>
                  <a:pt x="3441765" y="22616"/>
                  <a:pt x="3768070" y="0"/>
                </a:cubicBezTo>
                <a:cubicBezTo>
                  <a:pt x="4094375" y="-22616"/>
                  <a:pt x="4069096" y="5638"/>
                  <a:pt x="4310053" y="0"/>
                </a:cubicBezTo>
                <a:cubicBezTo>
                  <a:pt x="4551010" y="-5638"/>
                  <a:pt x="4771205" y="16925"/>
                  <a:pt x="5161740" y="0"/>
                </a:cubicBezTo>
                <a:cubicBezTo>
                  <a:pt x="5155447" y="238070"/>
                  <a:pt x="5148872" y="389823"/>
                  <a:pt x="5161740" y="768194"/>
                </a:cubicBezTo>
                <a:cubicBezTo>
                  <a:pt x="5174608" y="1146565"/>
                  <a:pt x="5171009" y="1063344"/>
                  <a:pt x="5161740" y="1347708"/>
                </a:cubicBezTo>
                <a:cubicBezTo>
                  <a:pt x="5152471" y="1632072"/>
                  <a:pt x="5160903" y="1827537"/>
                  <a:pt x="5161740" y="2021562"/>
                </a:cubicBezTo>
                <a:cubicBezTo>
                  <a:pt x="5162577" y="2215587"/>
                  <a:pt x="5165516" y="2545297"/>
                  <a:pt x="5161740" y="2742586"/>
                </a:cubicBezTo>
                <a:cubicBezTo>
                  <a:pt x="5157964" y="2939875"/>
                  <a:pt x="5164303" y="3123735"/>
                  <a:pt x="5161740" y="3274931"/>
                </a:cubicBezTo>
                <a:cubicBezTo>
                  <a:pt x="5159177" y="3426128"/>
                  <a:pt x="5147901" y="3658178"/>
                  <a:pt x="5161740" y="3948785"/>
                </a:cubicBezTo>
                <a:cubicBezTo>
                  <a:pt x="5175579" y="4239392"/>
                  <a:pt x="5177129" y="4512115"/>
                  <a:pt x="5161740" y="4716979"/>
                </a:cubicBezTo>
                <a:cubicBezTo>
                  <a:pt x="4923122" y="4696481"/>
                  <a:pt x="4694125" y="4740422"/>
                  <a:pt x="4516523" y="4716979"/>
                </a:cubicBezTo>
                <a:cubicBezTo>
                  <a:pt x="4338921" y="4693536"/>
                  <a:pt x="4071357" y="4697538"/>
                  <a:pt x="3768070" y="4716979"/>
                </a:cubicBezTo>
                <a:cubicBezTo>
                  <a:pt x="3464783" y="4736420"/>
                  <a:pt x="3366189" y="4740834"/>
                  <a:pt x="3122853" y="4716979"/>
                </a:cubicBezTo>
                <a:cubicBezTo>
                  <a:pt x="2879517" y="4693124"/>
                  <a:pt x="2806819" y="4716036"/>
                  <a:pt x="2632487" y="4716979"/>
                </a:cubicBezTo>
                <a:cubicBezTo>
                  <a:pt x="2458155" y="4717922"/>
                  <a:pt x="2320729" y="4707024"/>
                  <a:pt x="2090505" y="4716979"/>
                </a:cubicBezTo>
                <a:cubicBezTo>
                  <a:pt x="1860281" y="4726934"/>
                  <a:pt x="1589092" y="4699630"/>
                  <a:pt x="1342052" y="4716979"/>
                </a:cubicBezTo>
                <a:cubicBezTo>
                  <a:pt x="1095012" y="4734328"/>
                  <a:pt x="1010515" y="4722895"/>
                  <a:pt x="696835" y="4716979"/>
                </a:cubicBezTo>
                <a:cubicBezTo>
                  <a:pt x="383155" y="4711063"/>
                  <a:pt x="142216" y="4736083"/>
                  <a:pt x="0" y="4716979"/>
                </a:cubicBezTo>
                <a:cubicBezTo>
                  <a:pt x="21408" y="4433531"/>
                  <a:pt x="-2544" y="4261538"/>
                  <a:pt x="0" y="4043125"/>
                </a:cubicBezTo>
                <a:cubicBezTo>
                  <a:pt x="2544" y="3824712"/>
                  <a:pt x="-13192" y="3757745"/>
                  <a:pt x="0" y="3510780"/>
                </a:cubicBezTo>
                <a:cubicBezTo>
                  <a:pt x="13192" y="3263816"/>
                  <a:pt x="-17504" y="3198253"/>
                  <a:pt x="0" y="2978435"/>
                </a:cubicBezTo>
                <a:cubicBezTo>
                  <a:pt x="17504" y="2758617"/>
                  <a:pt x="-8414" y="2465449"/>
                  <a:pt x="0" y="2257411"/>
                </a:cubicBezTo>
                <a:cubicBezTo>
                  <a:pt x="8414" y="2049373"/>
                  <a:pt x="-4538" y="1844594"/>
                  <a:pt x="0" y="1677897"/>
                </a:cubicBezTo>
                <a:cubicBezTo>
                  <a:pt x="4538" y="1511200"/>
                  <a:pt x="-20494" y="1102661"/>
                  <a:pt x="0" y="909703"/>
                </a:cubicBezTo>
                <a:cubicBezTo>
                  <a:pt x="20494" y="716745"/>
                  <a:pt x="-35503" y="359745"/>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1200">
                <a:solidFill>
                  <a:schemeClr val="bg1"/>
                </a:solidFill>
              </a:rPr>
              <a:t>The contact sheet we studied in the Magnum Photos book was of photographs of ‘The Golden Rock at Shwe Pyi Daw’, by Hiroji Kubota. The photographs were taken in the spring of 1978 in Kyaiktiyo, Burma, where Buddhists gathered to worship the golden rock. The goal of Kubota’s project was to photograph Burma in contrast to America. Kubota discovered that faith and religion in Burma had made Burmese people particularly “kind and generous, despite their hardship”. </a:t>
            </a:r>
          </a:p>
          <a:p>
            <a:pPr marL="0" indent="0" algn="just">
              <a:buFont typeface="Arial" panose="020B0604020202020204" pitchFamily="34" charset="0"/>
              <a:buNone/>
            </a:pPr>
            <a:r>
              <a:rPr lang="en-GB" sz="1200">
                <a:solidFill>
                  <a:schemeClr val="bg1"/>
                </a:solidFill>
              </a:rPr>
              <a:t>The project took three separate trips, with a few months in between them, because of restorations being done to the gold foil on the rock. In a few of his slides, we can see the rock being restored, showing the intricate bamboo structure that was rigged up for replacing the gold foil. </a:t>
            </a:r>
          </a:p>
          <a:p>
            <a:pPr marL="0" indent="0" algn="just">
              <a:buNone/>
            </a:pPr>
            <a:r>
              <a:rPr lang="en-GB" sz="1200">
                <a:solidFill>
                  <a:schemeClr val="bg1"/>
                </a:solidFill>
              </a:rPr>
              <a:t>On the last trip, along with the rock being newly restored, Kubota got lucky with the weather and the lighting. These conditions resulted in some striking images, with the glistening gold of the rock standing boldly against the blue sky. Additionally, Kubota got struck lucky again with the monks that arrived to pray in front of the rock. Kubota managed to take a variation of photos of this scene, some demonstrating the sheer size of the rock and the number of monks praying to it, and some showing the personal connection the monks had to the rock. </a:t>
            </a:r>
          </a:p>
          <a:p>
            <a:pPr marL="0" indent="0" algn="just">
              <a:buFont typeface="Arial" panose="020B0604020202020204" pitchFamily="34" charset="0"/>
              <a:buNone/>
            </a:pPr>
            <a:r>
              <a:rPr lang="en-GB" sz="1200">
                <a:solidFill>
                  <a:schemeClr val="bg1"/>
                </a:solidFill>
              </a:rPr>
              <a:t>Despite the images of the monks praying in front of the rock being incredibly striking, the images of the gold foil restoration are fascinating too. They demonstrate the power of religion, with great efforts being made to make the rock look incredible and more worthy of their worship. The importance of the rock to these monks is therefore implied through not only their praying, but also by the maintenance of the rock. </a:t>
            </a:r>
            <a:endParaRPr lang="en-GB" sz="1200" i="1"/>
          </a:p>
          <a:p>
            <a:pPr marL="0" indent="0">
              <a:buFont typeface="Arial" panose="020B0604020202020204" pitchFamily="34" charset="0"/>
              <a:buNone/>
            </a:pPr>
            <a:endParaRPr lang="en-GB" sz="1200" i="1"/>
          </a:p>
          <a:p>
            <a:pPr marL="0" indent="0">
              <a:buFont typeface="Arial" panose="020B0604020202020204" pitchFamily="34" charset="0"/>
              <a:buNone/>
            </a:pPr>
            <a:endParaRPr lang="en-GB" sz="1100" i="1"/>
          </a:p>
          <a:p>
            <a:pPr marL="0" indent="0">
              <a:buFont typeface="Arial" panose="020B0604020202020204" pitchFamily="34" charset="0"/>
              <a:buNone/>
            </a:pPr>
            <a:endParaRPr lang="en-GB" sz="1600">
              <a:solidFill>
                <a:schemeClr val="bg1"/>
              </a:solidFill>
            </a:endParaRPr>
          </a:p>
        </p:txBody>
      </p:sp>
      <p:pic>
        <p:nvPicPr>
          <p:cNvPr id="4" name="Picture 3" descr="A book with pictures of a person&#10;&#10;AI-generated content may be incorrect.">
            <a:extLst>
              <a:ext uri="{FF2B5EF4-FFF2-40B4-BE49-F238E27FC236}">
                <a16:creationId xmlns:a16="http://schemas.microsoft.com/office/drawing/2014/main" id="{DE02F765-25F4-2F78-D595-D9E1E40207D9}"/>
              </a:ext>
            </a:extLst>
          </p:cNvPr>
          <p:cNvPicPr>
            <a:picLocks noChangeAspect="1"/>
          </p:cNvPicPr>
          <p:nvPr/>
        </p:nvPicPr>
        <p:blipFill>
          <a:blip r:embed="rId2">
            <a:extLst>
              <a:ext uri="{28A0092B-C50C-407E-A947-70E740481C1C}">
                <a14:useLocalDpi xmlns:a14="http://schemas.microsoft.com/office/drawing/2010/main" val="0"/>
              </a:ext>
            </a:extLst>
          </a:blip>
          <a:srcRect t="5918" b="8552"/>
          <a:stretch>
            <a:fillRect/>
          </a:stretch>
        </p:blipFill>
        <p:spPr>
          <a:xfrm>
            <a:off x="7530646" y="1145643"/>
            <a:ext cx="4151745" cy="4734645"/>
          </a:xfrm>
          <a:prstGeom prst="rect">
            <a:avLst/>
          </a:prstGeom>
        </p:spPr>
      </p:pic>
      <p:pic>
        <p:nvPicPr>
          <p:cNvPr id="9" name="Picture 8" descr="A book with pictures in it&#10;&#10;AI-generated content may be incorrect.">
            <a:extLst>
              <a:ext uri="{FF2B5EF4-FFF2-40B4-BE49-F238E27FC236}">
                <a16:creationId xmlns:a16="http://schemas.microsoft.com/office/drawing/2014/main" id="{CD98D890-A275-94DF-178A-2612EB503025}"/>
              </a:ext>
            </a:extLst>
          </p:cNvPr>
          <p:cNvPicPr>
            <a:picLocks noChangeAspect="1"/>
          </p:cNvPicPr>
          <p:nvPr/>
        </p:nvPicPr>
        <p:blipFill>
          <a:blip r:embed="rId3">
            <a:extLst>
              <a:ext uri="{28A0092B-C50C-407E-A947-70E740481C1C}">
                <a14:useLocalDpi xmlns:a14="http://schemas.microsoft.com/office/drawing/2010/main" val="0"/>
              </a:ext>
            </a:extLst>
          </a:blip>
          <a:srcRect l="52100" t="3697" r="10240" b="10207"/>
          <a:stretch>
            <a:fillRect/>
          </a:stretch>
        </p:blipFill>
        <p:spPr>
          <a:xfrm>
            <a:off x="6399482" y="1145643"/>
            <a:ext cx="1553301" cy="4734645"/>
          </a:xfrm>
          <a:prstGeom prst="rect">
            <a:avLst/>
          </a:prstGeom>
        </p:spPr>
      </p:pic>
      <p:sp>
        <p:nvSpPr>
          <p:cNvPr id="11" name="TextBox 10">
            <a:extLst>
              <a:ext uri="{FF2B5EF4-FFF2-40B4-BE49-F238E27FC236}">
                <a16:creationId xmlns:a16="http://schemas.microsoft.com/office/drawing/2014/main" id="{7CB3F890-3F03-13BE-CC28-0EF50CF5B8FF}"/>
              </a:ext>
            </a:extLst>
          </p:cNvPr>
          <p:cNvSpPr txBox="1"/>
          <p:nvPr/>
        </p:nvSpPr>
        <p:spPr>
          <a:xfrm>
            <a:off x="6313179" y="5876018"/>
            <a:ext cx="5282909" cy="461665"/>
          </a:xfrm>
          <a:prstGeom prst="rect">
            <a:avLst/>
          </a:prstGeom>
          <a:noFill/>
        </p:spPr>
        <p:txBody>
          <a:bodyPr wrap="square" rtlCol="0">
            <a:spAutoFit/>
          </a:bodyPr>
          <a:lstStyle/>
          <a:p>
            <a:r>
              <a:rPr lang="en-GB" sz="1200" i="1">
                <a:solidFill>
                  <a:schemeClr val="bg1">
                    <a:lumMod val="75000"/>
                  </a:schemeClr>
                </a:solidFill>
              </a:rPr>
              <a:t>The Golden Rock at Shwe Pyi Daw (the “Golden Country”), the Buddhist holy place, Kyaiktyo, Burma. 1978. Hiroji Kubota / Magnum Photos</a:t>
            </a:r>
          </a:p>
        </p:txBody>
      </p:sp>
    </p:spTree>
    <p:extLst>
      <p:ext uri="{BB962C8B-B14F-4D97-AF65-F5344CB8AC3E}">
        <p14:creationId xmlns:p14="http://schemas.microsoft.com/office/powerpoint/2010/main" val="3781263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4AC8D-D7C2-DDFC-1B20-7480091A3E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5DD91C-2FB7-FD9E-4F51-B7D84B05CE1A}"/>
              </a:ext>
            </a:extLst>
          </p:cNvPr>
          <p:cNvSpPr>
            <a:spLocks noGrp="1"/>
          </p:cNvSpPr>
          <p:nvPr>
            <p:ph type="title"/>
          </p:nvPr>
        </p:nvSpPr>
        <p:spPr>
          <a:xfrm>
            <a:off x="288122" y="0"/>
            <a:ext cx="3517698" cy="1325563"/>
          </a:xfrm>
        </p:spPr>
        <p:txBody>
          <a:bodyPr>
            <a:normAutofit/>
          </a:bodyPr>
          <a:lstStyle/>
          <a:p>
            <a:r>
              <a:rPr lang="en-GB" sz="4000" i="1">
                <a:solidFill>
                  <a:schemeClr val="bg1">
                    <a:lumMod val="75000"/>
                  </a:schemeClr>
                </a:solidFill>
                <a:latin typeface="Futura" pitchFamily="50" charset="0"/>
              </a:rPr>
              <a:t>Task 1B</a:t>
            </a:r>
            <a:endParaRPr lang="en-GB" sz="4000">
              <a:solidFill>
                <a:schemeClr val="bg1">
                  <a:lumMod val="75000"/>
                </a:schemeClr>
              </a:solidFill>
              <a:latin typeface="Futura" pitchFamily="50" charset="0"/>
            </a:endParaRPr>
          </a:p>
        </p:txBody>
      </p:sp>
      <p:sp>
        <p:nvSpPr>
          <p:cNvPr id="7" name="Content Placeholder 2">
            <a:extLst>
              <a:ext uri="{FF2B5EF4-FFF2-40B4-BE49-F238E27FC236}">
                <a16:creationId xmlns:a16="http://schemas.microsoft.com/office/drawing/2014/main" id="{482AF593-C4D0-8E12-413F-8F3CA2603142}"/>
              </a:ext>
            </a:extLst>
          </p:cNvPr>
          <p:cNvSpPr txBox="1">
            <a:spLocks/>
          </p:cNvSpPr>
          <p:nvPr/>
        </p:nvSpPr>
        <p:spPr>
          <a:xfrm>
            <a:off x="388233" y="1016004"/>
            <a:ext cx="5501640" cy="5530183"/>
          </a:xfrm>
          <a:custGeom>
            <a:avLst/>
            <a:gdLst>
              <a:gd name="csX0" fmla="*/ 0 w 5501640"/>
              <a:gd name="csY0" fmla="*/ 0 h 5530183"/>
              <a:gd name="csX1" fmla="*/ 577672 w 5501640"/>
              <a:gd name="csY1" fmla="*/ 0 h 5530183"/>
              <a:gd name="csX2" fmla="*/ 1265377 w 5501640"/>
              <a:gd name="csY2" fmla="*/ 0 h 5530183"/>
              <a:gd name="csX3" fmla="*/ 2063115 w 5501640"/>
              <a:gd name="csY3" fmla="*/ 0 h 5530183"/>
              <a:gd name="csX4" fmla="*/ 2640787 w 5501640"/>
              <a:gd name="csY4" fmla="*/ 0 h 5530183"/>
              <a:gd name="csX5" fmla="*/ 3383509 w 5501640"/>
              <a:gd name="csY5" fmla="*/ 0 h 5530183"/>
              <a:gd name="csX6" fmla="*/ 3961181 w 5501640"/>
              <a:gd name="csY6" fmla="*/ 0 h 5530183"/>
              <a:gd name="csX7" fmla="*/ 4648886 w 5501640"/>
              <a:gd name="csY7" fmla="*/ 0 h 5530183"/>
              <a:gd name="csX8" fmla="*/ 5501640 w 5501640"/>
              <a:gd name="csY8" fmla="*/ 0 h 5530183"/>
              <a:gd name="csX9" fmla="*/ 5501640 w 5501640"/>
              <a:gd name="csY9" fmla="*/ 525367 h 5530183"/>
              <a:gd name="csX10" fmla="*/ 5501640 w 5501640"/>
              <a:gd name="csY10" fmla="*/ 1327244 h 5530183"/>
              <a:gd name="csX11" fmla="*/ 5501640 w 5501640"/>
              <a:gd name="csY11" fmla="*/ 2018517 h 5530183"/>
              <a:gd name="csX12" fmla="*/ 5501640 w 5501640"/>
              <a:gd name="csY12" fmla="*/ 2820393 h 5530183"/>
              <a:gd name="csX13" fmla="*/ 5501640 w 5501640"/>
              <a:gd name="csY13" fmla="*/ 3566968 h 5530183"/>
              <a:gd name="csX14" fmla="*/ 5501640 w 5501640"/>
              <a:gd name="csY14" fmla="*/ 4202939 h 5530183"/>
              <a:gd name="csX15" fmla="*/ 5501640 w 5501640"/>
              <a:gd name="csY15" fmla="*/ 5530183 h 5530183"/>
              <a:gd name="csX16" fmla="*/ 4923968 w 5501640"/>
              <a:gd name="csY16" fmla="*/ 5530183 h 5530183"/>
              <a:gd name="csX17" fmla="*/ 4236263 w 5501640"/>
              <a:gd name="csY17" fmla="*/ 5530183 h 5530183"/>
              <a:gd name="csX18" fmla="*/ 3438525 w 5501640"/>
              <a:gd name="csY18" fmla="*/ 5530183 h 5530183"/>
              <a:gd name="csX19" fmla="*/ 2640787 w 5501640"/>
              <a:gd name="csY19" fmla="*/ 5530183 h 5530183"/>
              <a:gd name="csX20" fmla="*/ 1898066 w 5501640"/>
              <a:gd name="csY20" fmla="*/ 5530183 h 5530183"/>
              <a:gd name="csX21" fmla="*/ 1155344 w 5501640"/>
              <a:gd name="csY21" fmla="*/ 5530183 h 5530183"/>
              <a:gd name="csX22" fmla="*/ 0 w 5501640"/>
              <a:gd name="csY22" fmla="*/ 5530183 h 5530183"/>
              <a:gd name="csX23" fmla="*/ 0 w 5501640"/>
              <a:gd name="csY23" fmla="*/ 4949514 h 5530183"/>
              <a:gd name="csX24" fmla="*/ 0 w 5501640"/>
              <a:gd name="csY24" fmla="*/ 4258241 h 5530183"/>
              <a:gd name="csX25" fmla="*/ 0 w 5501640"/>
              <a:gd name="csY25" fmla="*/ 3566968 h 5530183"/>
              <a:gd name="csX26" fmla="*/ 0 w 5501640"/>
              <a:gd name="csY26" fmla="*/ 3041601 h 5530183"/>
              <a:gd name="csX27" fmla="*/ 0 w 5501640"/>
              <a:gd name="csY27" fmla="*/ 2295026 h 5530183"/>
              <a:gd name="csX28" fmla="*/ 0 w 5501640"/>
              <a:gd name="csY28" fmla="*/ 1769659 h 5530183"/>
              <a:gd name="csX29" fmla="*/ 0 w 5501640"/>
              <a:gd name="csY29" fmla="*/ 1078386 h 5530183"/>
              <a:gd name="csX30" fmla="*/ 0 w 5501640"/>
              <a:gd name="csY30" fmla="*/ 0 h 553018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530183"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499047" y="200183"/>
                  <a:pt x="5495353" y="291773"/>
                  <a:pt x="5501640" y="525367"/>
                </a:cubicBezTo>
                <a:cubicBezTo>
                  <a:pt x="5507927" y="758961"/>
                  <a:pt x="5497353" y="1003154"/>
                  <a:pt x="5501640" y="1327244"/>
                </a:cubicBezTo>
                <a:cubicBezTo>
                  <a:pt x="5505927" y="1651334"/>
                  <a:pt x="5477676" y="1838948"/>
                  <a:pt x="5501640" y="2018517"/>
                </a:cubicBezTo>
                <a:cubicBezTo>
                  <a:pt x="5525604" y="2198086"/>
                  <a:pt x="5540269" y="2522515"/>
                  <a:pt x="5501640" y="2820393"/>
                </a:cubicBezTo>
                <a:cubicBezTo>
                  <a:pt x="5463011" y="3118271"/>
                  <a:pt x="5516474" y="3257447"/>
                  <a:pt x="5501640" y="3566968"/>
                </a:cubicBezTo>
                <a:cubicBezTo>
                  <a:pt x="5486806" y="3876490"/>
                  <a:pt x="5473312" y="4052821"/>
                  <a:pt x="5501640" y="4202939"/>
                </a:cubicBezTo>
                <a:cubicBezTo>
                  <a:pt x="5529968" y="4353057"/>
                  <a:pt x="5435301" y="4944499"/>
                  <a:pt x="5501640" y="5530183"/>
                </a:cubicBezTo>
                <a:cubicBezTo>
                  <a:pt x="5278622" y="5555087"/>
                  <a:pt x="5175143" y="5527597"/>
                  <a:pt x="4923968" y="5530183"/>
                </a:cubicBezTo>
                <a:cubicBezTo>
                  <a:pt x="4672793" y="5532769"/>
                  <a:pt x="4391334" y="5509175"/>
                  <a:pt x="4236263" y="5530183"/>
                </a:cubicBezTo>
                <a:cubicBezTo>
                  <a:pt x="4081193" y="5551191"/>
                  <a:pt x="3603231" y="5517529"/>
                  <a:pt x="3438525" y="5530183"/>
                </a:cubicBezTo>
                <a:cubicBezTo>
                  <a:pt x="3273819" y="5542837"/>
                  <a:pt x="2911685" y="5509661"/>
                  <a:pt x="2640787" y="5530183"/>
                </a:cubicBezTo>
                <a:cubicBezTo>
                  <a:pt x="2369889" y="5550705"/>
                  <a:pt x="2086077" y="5563996"/>
                  <a:pt x="1898066" y="5530183"/>
                </a:cubicBezTo>
                <a:cubicBezTo>
                  <a:pt x="1710055" y="5496370"/>
                  <a:pt x="1442598" y="5519693"/>
                  <a:pt x="1155344" y="5530183"/>
                </a:cubicBezTo>
                <a:cubicBezTo>
                  <a:pt x="868090" y="5540673"/>
                  <a:pt x="440071" y="5476471"/>
                  <a:pt x="0" y="5530183"/>
                </a:cubicBezTo>
                <a:cubicBezTo>
                  <a:pt x="4559" y="5301730"/>
                  <a:pt x="-15828" y="5204546"/>
                  <a:pt x="0" y="4949514"/>
                </a:cubicBezTo>
                <a:cubicBezTo>
                  <a:pt x="15828" y="4694482"/>
                  <a:pt x="12358" y="4454547"/>
                  <a:pt x="0" y="4258241"/>
                </a:cubicBezTo>
                <a:cubicBezTo>
                  <a:pt x="-12358" y="4061935"/>
                  <a:pt x="24128" y="3883460"/>
                  <a:pt x="0" y="3566968"/>
                </a:cubicBezTo>
                <a:cubicBezTo>
                  <a:pt x="-24128" y="3250476"/>
                  <a:pt x="-7408" y="3242436"/>
                  <a:pt x="0" y="3041601"/>
                </a:cubicBezTo>
                <a:cubicBezTo>
                  <a:pt x="7408" y="2840766"/>
                  <a:pt x="1538" y="2563130"/>
                  <a:pt x="0" y="2295026"/>
                </a:cubicBezTo>
                <a:cubicBezTo>
                  <a:pt x="-1538" y="2026923"/>
                  <a:pt x="21564" y="1943738"/>
                  <a:pt x="0" y="1769659"/>
                </a:cubicBezTo>
                <a:cubicBezTo>
                  <a:pt x="-21564" y="1595580"/>
                  <a:pt x="-23024" y="1379253"/>
                  <a:pt x="0" y="1078386"/>
                </a:cubicBezTo>
                <a:cubicBezTo>
                  <a:pt x="23024" y="777519"/>
                  <a:pt x="-23509" y="377511"/>
                  <a:pt x="0" y="0"/>
                </a:cubicBezTo>
                <a:close/>
              </a:path>
              <a:path w="5501640" h="5530183"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10637" y="301422"/>
                  <a:pt x="5540936" y="586421"/>
                  <a:pt x="5501640" y="801877"/>
                </a:cubicBezTo>
                <a:cubicBezTo>
                  <a:pt x="5462344" y="1017333"/>
                  <a:pt x="5519924" y="1231339"/>
                  <a:pt x="5501640" y="1382546"/>
                </a:cubicBezTo>
                <a:cubicBezTo>
                  <a:pt x="5483356" y="1533753"/>
                  <a:pt x="5481477" y="1906803"/>
                  <a:pt x="5501640" y="2073819"/>
                </a:cubicBezTo>
                <a:cubicBezTo>
                  <a:pt x="5521803" y="2240835"/>
                  <a:pt x="5489067" y="2636263"/>
                  <a:pt x="5501640" y="2820393"/>
                </a:cubicBezTo>
                <a:cubicBezTo>
                  <a:pt x="5514213" y="3004523"/>
                  <a:pt x="5476082" y="3162041"/>
                  <a:pt x="5501640" y="3345761"/>
                </a:cubicBezTo>
                <a:cubicBezTo>
                  <a:pt x="5527198" y="3529481"/>
                  <a:pt x="5513617" y="3764624"/>
                  <a:pt x="5501640" y="4037034"/>
                </a:cubicBezTo>
                <a:cubicBezTo>
                  <a:pt x="5489663" y="4309444"/>
                  <a:pt x="5491833" y="4532424"/>
                  <a:pt x="5501640" y="4728306"/>
                </a:cubicBezTo>
                <a:cubicBezTo>
                  <a:pt x="5511447" y="4924188"/>
                  <a:pt x="5493453" y="5135281"/>
                  <a:pt x="5501640" y="5530183"/>
                </a:cubicBezTo>
                <a:cubicBezTo>
                  <a:pt x="5144697" y="5542584"/>
                  <a:pt x="4952730" y="5537971"/>
                  <a:pt x="4758919" y="5530183"/>
                </a:cubicBezTo>
                <a:cubicBezTo>
                  <a:pt x="4565108" y="5522395"/>
                  <a:pt x="4384335" y="5511915"/>
                  <a:pt x="4071214" y="5530183"/>
                </a:cubicBezTo>
                <a:cubicBezTo>
                  <a:pt x="3758094" y="5548451"/>
                  <a:pt x="3734394" y="5550242"/>
                  <a:pt x="3548558" y="5530183"/>
                </a:cubicBezTo>
                <a:cubicBezTo>
                  <a:pt x="3362722" y="5510124"/>
                  <a:pt x="3227128" y="5522611"/>
                  <a:pt x="2970886" y="5530183"/>
                </a:cubicBezTo>
                <a:cubicBezTo>
                  <a:pt x="2714644" y="5537755"/>
                  <a:pt x="2571183" y="5495510"/>
                  <a:pt x="2173148" y="5530183"/>
                </a:cubicBezTo>
                <a:cubicBezTo>
                  <a:pt x="1775113" y="5564856"/>
                  <a:pt x="1652986" y="5534875"/>
                  <a:pt x="1485443" y="5530183"/>
                </a:cubicBezTo>
                <a:cubicBezTo>
                  <a:pt x="1317900" y="5525491"/>
                  <a:pt x="1069443" y="5555003"/>
                  <a:pt x="907771" y="5530183"/>
                </a:cubicBezTo>
                <a:cubicBezTo>
                  <a:pt x="746099" y="5505363"/>
                  <a:pt x="297367" y="5502320"/>
                  <a:pt x="0" y="5530183"/>
                </a:cubicBezTo>
                <a:cubicBezTo>
                  <a:pt x="-22430" y="5296644"/>
                  <a:pt x="-9187" y="5111580"/>
                  <a:pt x="0" y="5004816"/>
                </a:cubicBezTo>
                <a:cubicBezTo>
                  <a:pt x="9187" y="4898052"/>
                  <a:pt x="9848" y="4741901"/>
                  <a:pt x="0" y="4479448"/>
                </a:cubicBezTo>
                <a:cubicBezTo>
                  <a:pt x="-9848" y="4216995"/>
                  <a:pt x="18520" y="4041068"/>
                  <a:pt x="0" y="3732874"/>
                </a:cubicBezTo>
                <a:cubicBezTo>
                  <a:pt x="-18520" y="3424680"/>
                  <a:pt x="291" y="3318287"/>
                  <a:pt x="0" y="3152204"/>
                </a:cubicBezTo>
                <a:cubicBezTo>
                  <a:pt x="-291" y="2986121"/>
                  <a:pt x="-22110" y="2587171"/>
                  <a:pt x="0" y="2350328"/>
                </a:cubicBezTo>
                <a:cubicBezTo>
                  <a:pt x="22110" y="2113485"/>
                  <a:pt x="18007" y="1903710"/>
                  <a:pt x="0" y="1714357"/>
                </a:cubicBezTo>
                <a:cubicBezTo>
                  <a:pt x="-18007" y="1525004"/>
                  <a:pt x="-20711" y="1359052"/>
                  <a:pt x="0" y="1188989"/>
                </a:cubicBezTo>
                <a:cubicBezTo>
                  <a:pt x="20711" y="1018926"/>
                  <a:pt x="37078" y="510157"/>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sz="1200">
                <a:solidFill>
                  <a:schemeClr val="bg1"/>
                </a:solidFill>
              </a:rPr>
              <a:t>The iconic image I chose from the contact sheet is a landscape image of the rock from afar and centred, with the monks lined up on its right, praying in front of it. I chose this image because it shows the scale of the rock, with the image showing the entirety of it, and the monks working as references for its scale. Additionally, the rock is exposed very nicely at the front by the sun, and its bright gold colour is complimented effectively by the blue of the sky in the background. The rock teetering over the edge of what appears to be a cliff also adds an element of fascination. I believe this would make an effective front-page image, as it includes both the rock and the people who pray in front of it. </a:t>
            </a:r>
          </a:p>
          <a:p>
            <a:pPr marL="0" indent="0" algn="just">
              <a:buFont typeface="Arial" panose="020B0604020202020204" pitchFamily="34" charset="0"/>
              <a:buNone/>
            </a:pPr>
            <a:r>
              <a:rPr lang="en-GB" sz="1200">
                <a:solidFill>
                  <a:schemeClr val="bg1"/>
                </a:solidFill>
              </a:rPr>
              <a:t>After discussing with my group, we decided on a close-up of a monk praying with their forehead leant against the rock as the iconic image. We decided on this image because we imagined the article taking place in a magazine and realised that a portrait image would work best for the cover photo. </a:t>
            </a:r>
            <a:endParaRPr lang="en-GB" sz="1100"/>
          </a:p>
        </p:txBody>
      </p:sp>
      <p:sp>
        <p:nvSpPr>
          <p:cNvPr id="11" name="TextBox 10">
            <a:extLst>
              <a:ext uri="{FF2B5EF4-FFF2-40B4-BE49-F238E27FC236}">
                <a16:creationId xmlns:a16="http://schemas.microsoft.com/office/drawing/2014/main" id="{882507CE-8A7E-0DB9-D2E2-EE2DC4EA01A3}"/>
              </a:ext>
            </a:extLst>
          </p:cNvPr>
          <p:cNvSpPr txBox="1"/>
          <p:nvPr/>
        </p:nvSpPr>
        <p:spPr>
          <a:xfrm>
            <a:off x="9446063" y="1608570"/>
            <a:ext cx="2444507" cy="338554"/>
          </a:xfrm>
          <a:prstGeom prst="rect">
            <a:avLst/>
          </a:prstGeom>
          <a:noFill/>
        </p:spPr>
        <p:txBody>
          <a:bodyPr wrap="square" rtlCol="0">
            <a:spAutoFit/>
          </a:bodyPr>
          <a:lstStyle/>
          <a:p>
            <a:pPr algn="ctr"/>
            <a:r>
              <a:rPr lang="en-GB" sz="1600" i="1">
                <a:solidFill>
                  <a:schemeClr val="bg1">
                    <a:lumMod val="75000"/>
                  </a:schemeClr>
                </a:solidFill>
              </a:rPr>
              <a:t>The iconic image I chose</a:t>
            </a:r>
          </a:p>
        </p:txBody>
      </p:sp>
      <p:sp>
        <p:nvSpPr>
          <p:cNvPr id="12" name="TextBox 11">
            <a:extLst>
              <a:ext uri="{FF2B5EF4-FFF2-40B4-BE49-F238E27FC236}">
                <a16:creationId xmlns:a16="http://schemas.microsoft.com/office/drawing/2014/main" id="{4FF19E2E-5D60-1619-1099-E45EC17AB82C}"/>
              </a:ext>
            </a:extLst>
          </p:cNvPr>
          <p:cNvSpPr txBox="1"/>
          <p:nvPr/>
        </p:nvSpPr>
        <p:spPr>
          <a:xfrm>
            <a:off x="5924531" y="4700221"/>
            <a:ext cx="2698952" cy="584775"/>
          </a:xfrm>
          <a:prstGeom prst="rect">
            <a:avLst/>
          </a:prstGeom>
          <a:noFill/>
        </p:spPr>
        <p:txBody>
          <a:bodyPr wrap="square" rtlCol="0">
            <a:spAutoFit/>
          </a:bodyPr>
          <a:lstStyle/>
          <a:p>
            <a:pPr algn="ctr"/>
            <a:r>
              <a:rPr lang="en-GB" sz="1600" i="1">
                <a:solidFill>
                  <a:schemeClr val="bg1">
                    <a:lumMod val="75000"/>
                  </a:schemeClr>
                </a:solidFill>
              </a:rPr>
              <a:t>The iconic image my group decided on</a:t>
            </a:r>
          </a:p>
        </p:txBody>
      </p:sp>
      <p:pic>
        <p:nvPicPr>
          <p:cNvPr id="13" name="Picture 12">
            <a:extLst>
              <a:ext uri="{FF2B5EF4-FFF2-40B4-BE49-F238E27FC236}">
                <a16:creationId xmlns:a16="http://schemas.microsoft.com/office/drawing/2014/main" id="{C31A1653-3A4F-4BA6-E7C3-4197AB3AD88E}"/>
              </a:ext>
            </a:extLst>
          </p:cNvPr>
          <p:cNvPicPr>
            <a:picLocks noChangeAspect="1"/>
          </p:cNvPicPr>
          <p:nvPr/>
        </p:nvPicPr>
        <p:blipFill>
          <a:blip r:embed="rId2">
            <a:extLst>
              <a:ext uri="{28A0092B-C50C-407E-A947-70E740481C1C}">
                <a14:useLocalDpi xmlns:a14="http://schemas.microsoft.com/office/drawing/2010/main" val="0"/>
              </a:ext>
            </a:extLst>
          </a:blip>
          <a:srcRect l="31066" t="9002" r="41715" b="72799"/>
          <a:stretch>
            <a:fillRect/>
          </a:stretch>
        </p:blipFill>
        <p:spPr>
          <a:xfrm>
            <a:off x="8623483" y="3551201"/>
            <a:ext cx="3233685" cy="2882817"/>
          </a:xfrm>
          <a:prstGeom prst="rect">
            <a:avLst/>
          </a:prstGeom>
        </p:spPr>
      </p:pic>
      <p:pic>
        <p:nvPicPr>
          <p:cNvPr id="14" name="Picture 13" descr="A book with pictures of a person&#10;&#10;AI-generated content may be incorrect.">
            <a:extLst>
              <a:ext uri="{FF2B5EF4-FFF2-40B4-BE49-F238E27FC236}">
                <a16:creationId xmlns:a16="http://schemas.microsoft.com/office/drawing/2014/main" id="{AE140341-389C-FAF1-605B-2A2D8273ED64}"/>
              </a:ext>
            </a:extLst>
          </p:cNvPr>
          <p:cNvPicPr>
            <a:picLocks noChangeAspect="1"/>
          </p:cNvPicPr>
          <p:nvPr/>
        </p:nvPicPr>
        <p:blipFill>
          <a:blip r:embed="rId2">
            <a:extLst>
              <a:ext uri="{28A0092B-C50C-407E-A947-70E740481C1C}">
                <a14:useLocalDpi xmlns:a14="http://schemas.microsoft.com/office/drawing/2010/main" val="0"/>
              </a:ext>
            </a:extLst>
          </a:blip>
          <a:srcRect l="30736" t="25316" r="40984" b="55775"/>
          <a:stretch>
            <a:fillRect/>
          </a:stretch>
        </p:blipFill>
        <p:spPr>
          <a:xfrm>
            <a:off x="6096000" y="316086"/>
            <a:ext cx="3233685" cy="2882817"/>
          </a:xfrm>
          <a:prstGeom prst="rect">
            <a:avLst/>
          </a:prstGeom>
        </p:spPr>
      </p:pic>
      <p:sp>
        <p:nvSpPr>
          <p:cNvPr id="15" name="Rectangle 14">
            <a:extLst>
              <a:ext uri="{FF2B5EF4-FFF2-40B4-BE49-F238E27FC236}">
                <a16:creationId xmlns:a16="http://schemas.microsoft.com/office/drawing/2014/main" id="{90B0C2D7-314D-2695-FA6A-EC0D8E734BBC}"/>
              </a:ext>
            </a:extLst>
          </p:cNvPr>
          <p:cNvSpPr/>
          <p:nvPr/>
        </p:nvSpPr>
        <p:spPr>
          <a:xfrm>
            <a:off x="5989984" y="224271"/>
            <a:ext cx="6016964" cy="3107153"/>
          </a:xfrm>
          <a:custGeom>
            <a:avLst/>
            <a:gdLst>
              <a:gd name="csX0" fmla="*/ 0 w 6016964"/>
              <a:gd name="csY0" fmla="*/ 0 h 3107153"/>
              <a:gd name="csX1" fmla="*/ 608382 w 6016964"/>
              <a:gd name="csY1" fmla="*/ 0 h 3107153"/>
              <a:gd name="csX2" fmla="*/ 1096425 w 6016964"/>
              <a:gd name="csY2" fmla="*/ 0 h 3107153"/>
              <a:gd name="csX3" fmla="*/ 1885315 w 6016964"/>
              <a:gd name="csY3" fmla="*/ 0 h 3107153"/>
              <a:gd name="csX4" fmla="*/ 2493697 w 6016964"/>
              <a:gd name="csY4" fmla="*/ 0 h 3107153"/>
              <a:gd name="csX5" fmla="*/ 3102079 w 6016964"/>
              <a:gd name="csY5" fmla="*/ 0 h 3107153"/>
              <a:gd name="csX6" fmla="*/ 3890970 w 6016964"/>
              <a:gd name="csY6" fmla="*/ 0 h 3107153"/>
              <a:gd name="csX7" fmla="*/ 4439182 w 6016964"/>
              <a:gd name="csY7" fmla="*/ 0 h 3107153"/>
              <a:gd name="csX8" fmla="*/ 5228073 w 6016964"/>
              <a:gd name="csY8" fmla="*/ 0 h 3107153"/>
              <a:gd name="csX9" fmla="*/ 6016964 w 6016964"/>
              <a:gd name="csY9" fmla="*/ 0 h 3107153"/>
              <a:gd name="csX10" fmla="*/ 6016964 w 6016964"/>
              <a:gd name="csY10" fmla="*/ 621431 h 3107153"/>
              <a:gd name="csX11" fmla="*/ 6016964 w 6016964"/>
              <a:gd name="csY11" fmla="*/ 1242861 h 3107153"/>
              <a:gd name="csX12" fmla="*/ 6016964 w 6016964"/>
              <a:gd name="csY12" fmla="*/ 1895363 h 3107153"/>
              <a:gd name="csX13" fmla="*/ 6016964 w 6016964"/>
              <a:gd name="csY13" fmla="*/ 2423579 h 3107153"/>
              <a:gd name="csX14" fmla="*/ 6016964 w 6016964"/>
              <a:gd name="csY14" fmla="*/ 3107153 h 3107153"/>
              <a:gd name="csX15" fmla="*/ 5348412 w 6016964"/>
              <a:gd name="csY15" fmla="*/ 3107153 h 3107153"/>
              <a:gd name="csX16" fmla="*/ 4679861 w 6016964"/>
              <a:gd name="csY16" fmla="*/ 3107153 h 3107153"/>
              <a:gd name="csX17" fmla="*/ 3890970 w 6016964"/>
              <a:gd name="csY17" fmla="*/ 3107153 h 3107153"/>
              <a:gd name="csX18" fmla="*/ 3222418 w 6016964"/>
              <a:gd name="csY18" fmla="*/ 3107153 h 3107153"/>
              <a:gd name="csX19" fmla="*/ 2734376 w 6016964"/>
              <a:gd name="csY19" fmla="*/ 3107153 h 3107153"/>
              <a:gd name="csX20" fmla="*/ 2186164 w 6016964"/>
              <a:gd name="csY20" fmla="*/ 3107153 h 3107153"/>
              <a:gd name="csX21" fmla="*/ 1397273 w 6016964"/>
              <a:gd name="csY21" fmla="*/ 3107153 h 3107153"/>
              <a:gd name="csX22" fmla="*/ 728721 w 6016964"/>
              <a:gd name="csY22" fmla="*/ 3107153 h 3107153"/>
              <a:gd name="csX23" fmla="*/ 0 w 6016964"/>
              <a:gd name="csY23" fmla="*/ 3107153 h 3107153"/>
              <a:gd name="csX24" fmla="*/ 0 w 6016964"/>
              <a:gd name="csY24" fmla="*/ 2485722 h 3107153"/>
              <a:gd name="csX25" fmla="*/ 0 w 6016964"/>
              <a:gd name="csY25" fmla="*/ 1957506 h 3107153"/>
              <a:gd name="csX26" fmla="*/ 0 w 6016964"/>
              <a:gd name="csY26" fmla="*/ 1429290 h 3107153"/>
              <a:gd name="csX27" fmla="*/ 0 w 6016964"/>
              <a:gd name="csY27" fmla="*/ 776788 h 3107153"/>
              <a:gd name="csX28" fmla="*/ 0 w 6016964"/>
              <a:gd name="csY28" fmla="*/ 0 h 31071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6016964" h="3107153" extrusionOk="0">
                <a:moveTo>
                  <a:pt x="0" y="0"/>
                </a:moveTo>
                <a:cubicBezTo>
                  <a:pt x="193680" y="-16198"/>
                  <a:pt x="466893" y="591"/>
                  <a:pt x="608382" y="0"/>
                </a:cubicBezTo>
                <a:cubicBezTo>
                  <a:pt x="749871" y="-591"/>
                  <a:pt x="961679" y="-11397"/>
                  <a:pt x="1096425" y="0"/>
                </a:cubicBezTo>
                <a:cubicBezTo>
                  <a:pt x="1231171" y="11397"/>
                  <a:pt x="1674314" y="11751"/>
                  <a:pt x="1885315" y="0"/>
                </a:cubicBezTo>
                <a:cubicBezTo>
                  <a:pt x="2096316" y="-11751"/>
                  <a:pt x="2204797" y="12709"/>
                  <a:pt x="2493697" y="0"/>
                </a:cubicBezTo>
                <a:cubicBezTo>
                  <a:pt x="2782597" y="-12709"/>
                  <a:pt x="2818110" y="13744"/>
                  <a:pt x="3102079" y="0"/>
                </a:cubicBezTo>
                <a:cubicBezTo>
                  <a:pt x="3386048" y="-13744"/>
                  <a:pt x="3583764" y="20135"/>
                  <a:pt x="3890970" y="0"/>
                </a:cubicBezTo>
                <a:cubicBezTo>
                  <a:pt x="4198176" y="-20135"/>
                  <a:pt x="4186007" y="-14981"/>
                  <a:pt x="4439182" y="0"/>
                </a:cubicBezTo>
                <a:cubicBezTo>
                  <a:pt x="4692357" y="14981"/>
                  <a:pt x="4869636" y="3131"/>
                  <a:pt x="5228073" y="0"/>
                </a:cubicBezTo>
                <a:cubicBezTo>
                  <a:pt x="5586510" y="-3131"/>
                  <a:pt x="5765652" y="-7879"/>
                  <a:pt x="6016964" y="0"/>
                </a:cubicBezTo>
                <a:cubicBezTo>
                  <a:pt x="6044394" y="237203"/>
                  <a:pt x="5992412" y="334463"/>
                  <a:pt x="6016964" y="621431"/>
                </a:cubicBezTo>
                <a:cubicBezTo>
                  <a:pt x="6041516" y="908399"/>
                  <a:pt x="5987497" y="1033024"/>
                  <a:pt x="6016964" y="1242861"/>
                </a:cubicBezTo>
                <a:cubicBezTo>
                  <a:pt x="6046432" y="1452698"/>
                  <a:pt x="6027118" y="1573275"/>
                  <a:pt x="6016964" y="1895363"/>
                </a:cubicBezTo>
                <a:cubicBezTo>
                  <a:pt x="6006810" y="2217451"/>
                  <a:pt x="6019531" y="2192071"/>
                  <a:pt x="6016964" y="2423579"/>
                </a:cubicBezTo>
                <a:cubicBezTo>
                  <a:pt x="6014397" y="2655087"/>
                  <a:pt x="5994757" y="2873249"/>
                  <a:pt x="6016964" y="3107153"/>
                </a:cubicBezTo>
                <a:cubicBezTo>
                  <a:pt x="5736607" y="3129362"/>
                  <a:pt x="5505722" y="3111106"/>
                  <a:pt x="5348412" y="3107153"/>
                </a:cubicBezTo>
                <a:cubicBezTo>
                  <a:pt x="5191102" y="3103200"/>
                  <a:pt x="4874670" y="3130759"/>
                  <a:pt x="4679861" y="3107153"/>
                </a:cubicBezTo>
                <a:cubicBezTo>
                  <a:pt x="4485052" y="3083547"/>
                  <a:pt x="4179896" y="3093438"/>
                  <a:pt x="3890970" y="3107153"/>
                </a:cubicBezTo>
                <a:cubicBezTo>
                  <a:pt x="3602044" y="3120868"/>
                  <a:pt x="3415087" y="3103571"/>
                  <a:pt x="3222418" y="3107153"/>
                </a:cubicBezTo>
                <a:cubicBezTo>
                  <a:pt x="3029749" y="3110735"/>
                  <a:pt x="2908303" y="3098700"/>
                  <a:pt x="2734376" y="3107153"/>
                </a:cubicBezTo>
                <a:cubicBezTo>
                  <a:pt x="2560449" y="3115606"/>
                  <a:pt x="2354532" y="3086896"/>
                  <a:pt x="2186164" y="3107153"/>
                </a:cubicBezTo>
                <a:cubicBezTo>
                  <a:pt x="2017796" y="3127410"/>
                  <a:pt x="1659704" y="3103494"/>
                  <a:pt x="1397273" y="3107153"/>
                </a:cubicBezTo>
                <a:cubicBezTo>
                  <a:pt x="1134842" y="3110812"/>
                  <a:pt x="949313" y="3131409"/>
                  <a:pt x="728721" y="3107153"/>
                </a:cubicBezTo>
                <a:cubicBezTo>
                  <a:pt x="508129" y="3082897"/>
                  <a:pt x="195239" y="3093801"/>
                  <a:pt x="0" y="3107153"/>
                </a:cubicBezTo>
                <a:cubicBezTo>
                  <a:pt x="1419" y="2949522"/>
                  <a:pt x="-29527" y="2688894"/>
                  <a:pt x="0" y="2485722"/>
                </a:cubicBezTo>
                <a:cubicBezTo>
                  <a:pt x="29527" y="2282550"/>
                  <a:pt x="-4051" y="2103825"/>
                  <a:pt x="0" y="1957506"/>
                </a:cubicBezTo>
                <a:cubicBezTo>
                  <a:pt x="4051" y="1811187"/>
                  <a:pt x="-20997" y="1600974"/>
                  <a:pt x="0" y="1429290"/>
                </a:cubicBezTo>
                <a:cubicBezTo>
                  <a:pt x="20997" y="1257606"/>
                  <a:pt x="-15699" y="1075078"/>
                  <a:pt x="0" y="776788"/>
                </a:cubicBezTo>
                <a:cubicBezTo>
                  <a:pt x="15699" y="478498"/>
                  <a:pt x="-7269" y="351008"/>
                  <a:pt x="0" y="0"/>
                </a:cubicBezTo>
                <a:close/>
              </a:path>
            </a:pathLst>
          </a:custGeom>
          <a:noFill/>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1EB7F644-555C-4EF6-12D6-324E7AB88F4A}"/>
              </a:ext>
            </a:extLst>
          </p:cNvPr>
          <p:cNvSpPr/>
          <p:nvPr/>
        </p:nvSpPr>
        <p:spPr>
          <a:xfrm>
            <a:off x="5989984" y="3439034"/>
            <a:ext cx="6016964" cy="3107153"/>
          </a:xfrm>
          <a:custGeom>
            <a:avLst/>
            <a:gdLst>
              <a:gd name="csX0" fmla="*/ 0 w 6016964"/>
              <a:gd name="csY0" fmla="*/ 0 h 3107153"/>
              <a:gd name="csX1" fmla="*/ 608382 w 6016964"/>
              <a:gd name="csY1" fmla="*/ 0 h 3107153"/>
              <a:gd name="csX2" fmla="*/ 1096425 w 6016964"/>
              <a:gd name="csY2" fmla="*/ 0 h 3107153"/>
              <a:gd name="csX3" fmla="*/ 1885315 w 6016964"/>
              <a:gd name="csY3" fmla="*/ 0 h 3107153"/>
              <a:gd name="csX4" fmla="*/ 2493697 w 6016964"/>
              <a:gd name="csY4" fmla="*/ 0 h 3107153"/>
              <a:gd name="csX5" fmla="*/ 3102079 w 6016964"/>
              <a:gd name="csY5" fmla="*/ 0 h 3107153"/>
              <a:gd name="csX6" fmla="*/ 3890970 w 6016964"/>
              <a:gd name="csY6" fmla="*/ 0 h 3107153"/>
              <a:gd name="csX7" fmla="*/ 4439182 w 6016964"/>
              <a:gd name="csY7" fmla="*/ 0 h 3107153"/>
              <a:gd name="csX8" fmla="*/ 5228073 w 6016964"/>
              <a:gd name="csY8" fmla="*/ 0 h 3107153"/>
              <a:gd name="csX9" fmla="*/ 6016964 w 6016964"/>
              <a:gd name="csY9" fmla="*/ 0 h 3107153"/>
              <a:gd name="csX10" fmla="*/ 6016964 w 6016964"/>
              <a:gd name="csY10" fmla="*/ 621431 h 3107153"/>
              <a:gd name="csX11" fmla="*/ 6016964 w 6016964"/>
              <a:gd name="csY11" fmla="*/ 1242861 h 3107153"/>
              <a:gd name="csX12" fmla="*/ 6016964 w 6016964"/>
              <a:gd name="csY12" fmla="*/ 1895363 h 3107153"/>
              <a:gd name="csX13" fmla="*/ 6016964 w 6016964"/>
              <a:gd name="csY13" fmla="*/ 2423579 h 3107153"/>
              <a:gd name="csX14" fmla="*/ 6016964 w 6016964"/>
              <a:gd name="csY14" fmla="*/ 3107153 h 3107153"/>
              <a:gd name="csX15" fmla="*/ 5348412 w 6016964"/>
              <a:gd name="csY15" fmla="*/ 3107153 h 3107153"/>
              <a:gd name="csX16" fmla="*/ 4679861 w 6016964"/>
              <a:gd name="csY16" fmla="*/ 3107153 h 3107153"/>
              <a:gd name="csX17" fmla="*/ 3890970 w 6016964"/>
              <a:gd name="csY17" fmla="*/ 3107153 h 3107153"/>
              <a:gd name="csX18" fmla="*/ 3222418 w 6016964"/>
              <a:gd name="csY18" fmla="*/ 3107153 h 3107153"/>
              <a:gd name="csX19" fmla="*/ 2734376 w 6016964"/>
              <a:gd name="csY19" fmla="*/ 3107153 h 3107153"/>
              <a:gd name="csX20" fmla="*/ 2186164 w 6016964"/>
              <a:gd name="csY20" fmla="*/ 3107153 h 3107153"/>
              <a:gd name="csX21" fmla="*/ 1397273 w 6016964"/>
              <a:gd name="csY21" fmla="*/ 3107153 h 3107153"/>
              <a:gd name="csX22" fmla="*/ 728721 w 6016964"/>
              <a:gd name="csY22" fmla="*/ 3107153 h 3107153"/>
              <a:gd name="csX23" fmla="*/ 0 w 6016964"/>
              <a:gd name="csY23" fmla="*/ 3107153 h 3107153"/>
              <a:gd name="csX24" fmla="*/ 0 w 6016964"/>
              <a:gd name="csY24" fmla="*/ 2485722 h 3107153"/>
              <a:gd name="csX25" fmla="*/ 0 w 6016964"/>
              <a:gd name="csY25" fmla="*/ 1957506 h 3107153"/>
              <a:gd name="csX26" fmla="*/ 0 w 6016964"/>
              <a:gd name="csY26" fmla="*/ 1429290 h 3107153"/>
              <a:gd name="csX27" fmla="*/ 0 w 6016964"/>
              <a:gd name="csY27" fmla="*/ 776788 h 3107153"/>
              <a:gd name="csX28" fmla="*/ 0 w 6016964"/>
              <a:gd name="csY28" fmla="*/ 0 h 31071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6016964" h="3107153" extrusionOk="0">
                <a:moveTo>
                  <a:pt x="0" y="0"/>
                </a:moveTo>
                <a:cubicBezTo>
                  <a:pt x="193680" y="-16198"/>
                  <a:pt x="466893" y="591"/>
                  <a:pt x="608382" y="0"/>
                </a:cubicBezTo>
                <a:cubicBezTo>
                  <a:pt x="749871" y="-591"/>
                  <a:pt x="961679" y="-11397"/>
                  <a:pt x="1096425" y="0"/>
                </a:cubicBezTo>
                <a:cubicBezTo>
                  <a:pt x="1231171" y="11397"/>
                  <a:pt x="1674314" y="11751"/>
                  <a:pt x="1885315" y="0"/>
                </a:cubicBezTo>
                <a:cubicBezTo>
                  <a:pt x="2096316" y="-11751"/>
                  <a:pt x="2204797" y="12709"/>
                  <a:pt x="2493697" y="0"/>
                </a:cubicBezTo>
                <a:cubicBezTo>
                  <a:pt x="2782597" y="-12709"/>
                  <a:pt x="2818110" y="13744"/>
                  <a:pt x="3102079" y="0"/>
                </a:cubicBezTo>
                <a:cubicBezTo>
                  <a:pt x="3386048" y="-13744"/>
                  <a:pt x="3583764" y="20135"/>
                  <a:pt x="3890970" y="0"/>
                </a:cubicBezTo>
                <a:cubicBezTo>
                  <a:pt x="4198176" y="-20135"/>
                  <a:pt x="4186007" y="-14981"/>
                  <a:pt x="4439182" y="0"/>
                </a:cubicBezTo>
                <a:cubicBezTo>
                  <a:pt x="4692357" y="14981"/>
                  <a:pt x="4869636" y="3131"/>
                  <a:pt x="5228073" y="0"/>
                </a:cubicBezTo>
                <a:cubicBezTo>
                  <a:pt x="5586510" y="-3131"/>
                  <a:pt x="5765652" y="-7879"/>
                  <a:pt x="6016964" y="0"/>
                </a:cubicBezTo>
                <a:cubicBezTo>
                  <a:pt x="6044394" y="237203"/>
                  <a:pt x="5992412" y="334463"/>
                  <a:pt x="6016964" y="621431"/>
                </a:cubicBezTo>
                <a:cubicBezTo>
                  <a:pt x="6041516" y="908399"/>
                  <a:pt x="5987497" y="1033024"/>
                  <a:pt x="6016964" y="1242861"/>
                </a:cubicBezTo>
                <a:cubicBezTo>
                  <a:pt x="6046432" y="1452698"/>
                  <a:pt x="6027118" y="1573275"/>
                  <a:pt x="6016964" y="1895363"/>
                </a:cubicBezTo>
                <a:cubicBezTo>
                  <a:pt x="6006810" y="2217451"/>
                  <a:pt x="6019531" y="2192071"/>
                  <a:pt x="6016964" y="2423579"/>
                </a:cubicBezTo>
                <a:cubicBezTo>
                  <a:pt x="6014397" y="2655087"/>
                  <a:pt x="5994757" y="2873249"/>
                  <a:pt x="6016964" y="3107153"/>
                </a:cubicBezTo>
                <a:cubicBezTo>
                  <a:pt x="5736607" y="3129362"/>
                  <a:pt x="5505722" y="3111106"/>
                  <a:pt x="5348412" y="3107153"/>
                </a:cubicBezTo>
                <a:cubicBezTo>
                  <a:pt x="5191102" y="3103200"/>
                  <a:pt x="4874670" y="3130759"/>
                  <a:pt x="4679861" y="3107153"/>
                </a:cubicBezTo>
                <a:cubicBezTo>
                  <a:pt x="4485052" y="3083547"/>
                  <a:pt x="4179896" y="3093438"/>
                  <a:pt x="3890970" y="3107153"/>
                </a:cubicBezTo>
                <a:cubicBezTo>
                  <a:pt x="3602044" y="3120868"/>
                  <a:pt x="3415087" y="3103571"/>
                  <a:pt x="3222418" y="3107153"/>
                </a:cubicBezTo>
                <a:cubicBezTo>
                  <a:pt x="3029749" y="3110735"/>
                  <a:pt x="2908303" y="3098700"/>
                  <a:pt x="2734376" y="3107153"/>
                </a:cubicBezTo>
                <a:cubicBezTo>
                  <a:pt x="2560449" y="3115606"/>
                  <a:pt x="2354532" y="3086896"/>
                  <a:pt x="2186164" y="3107153"/>
                </a:cubicBezTo>
                <a:cubicBezTo>
                  <a:pt x="2017796" y="3127410"/>
                  <a:pt x="1659704" y="3103494"/>
                  <a:pt x="1397273" y="3107153"/>
                </a:cubicBezTo>
                <a:cubicBezTo>
                  <a:pt x="1134842" y="3110812"/>
                  <a:pt x="949313" y="3131409"/>
                  <a:pt x="728721" y="3107153"/>
                </a:cubicBezTo>
                <a:cubicBezTo>
                  <a:pt x="508129" y="3082897"/>
                  <a:pt x="195239" y="3093801"/>
                  <a:pt x="0" y="3107153"/>
                </a:cubicBezTo>
                <a:cubicBezTo>
                  <a:pt x="1419" y="2949522"/>
                  <a:pt x="-29527" y="2688894"/>
                  <a:pt x="0" y="2485722"/>
                </a:cubicBezTo>
                <a:cubicBezTo>
                  <a:pt x="29527" y="2282550"/>
                  <a:pt x="-4051" y="2103825"/>
                  <a:pt x="0" y="1957506"/>
                </a:cubicBezTo>
                <a:cubicBezTo>
                  <a:pt x="4051" y="1811187"/>
                  <a:pt x="-20997" y="1600974"/>
                  <a:pt x="0" y="1429290"/>
                </a:cubicBezTo>
                <a:cubicBezTo>
                  <a:pt x="20997" y="1257606"/>
                  <a:pt x="-15699" y="1075078"/>
                  <a:pt x="0" y="776788"/>
                </a:cubicBezTo>
                <a:cubicBezTo>
                  <a:pt x="15699" y="478498"/>
                  <a:pt x="-7269" y="351008"/>
                  <a:pt x="0" y="0"/>
                </a:cubicBezTo>
                <a:close/>
              </a:path>
            </a:pathLst>
          </a:custGeom>
          <a:noFill/>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descr="A collection of photos of a person&#10;&#10;AI-generated content may be incorrect.">
            <a:extLst>
              <a:ext uri="{FF2B5EF4-FFF2-40B4-BE49-F238E27FC236}">
                <a16:creationId xmlns:a16="http://schemas.microsoft.com/office/drawing/2014/main" id="{8CCF5B0C-EAE6-4A47-7C97-BE0DD97C3AD2}"/>
              </a:ext>
            </a:extLst>
          </p:cNvPr>
          <p:cNvPicPr>
            <a:picLocks noChangeAspect="1"/>
          </p:cNvPicPr>
          <p:nvPr/>
        </p:nvPicPr>
        <p:blipFill>
          <a:blip r:embed="rId3">
            <a:extLst>
              <a:ext uri="{28A0092B-C50C-407E-A947-70E740481C1C}">
                <a14:useLocalDpi xmlns:a14="http://schemas.microsoft.com/office/drawing/2010/main" val="0"/>
              </a:ext>
            </a:extLst>
          </a:blip>
          <a:srcRect l="37131" t="10908" r="36640" b="71609"/>
          <a:stretch>
            <a:fillRect/>
          </a:stretch>
        </p:blipFill>
        <p:spPr>
          <a:xfrm>
            <a:off x="2892829" y="3599712"/>
            <a:ext cx="2824775" cy="2510411"/>
          </a:xfrm>
          <a:prstGeom prst="rect">
            <a:avLst/>
          </a:prstGeom>
        </p:spPr>
      </p:pic>
      <p:sp>
        <p:nvSpPr>
          <p:cNvPr id="20" name="TextBox 19">
            <a:extLst>
              <a:ext uri="{FF2B5EF4-FFF2-40B4-BE49-F238E27FC236}">
                <a16:creationId xmlns:a16="http://schemas.microsoft.com/office/drawing/2014/main" id="{CA3FA1A0-69EA-7C11-BF45-832C8AF88A64}"/>
              </a:ext>
            </a:extLst>
          </p:cNvPr>
          <p:cNvSpPr txBox="1"/>
          <p:nvPr/>
        </p:nvSpPr>
        <p:spPr>
          <a:xfrm>
            <a:off x="399857" y="3413375"/>
            <a:ext cx="2481349" cy="3046988"/>
          </a:xfrm>
          <a:prstGeom prst="rect">
            <a:avLst/>
          </a:prstGeom>
          <a:noFill/>
        </p:spPr>
        <p:txBody>
          <a:bodyPr wrap="square">
            <a:spAutoFit/>
          </a:bodyPr>
          <a:lstStyle/>
          <a:p>
            <a:pPr marL="0" indent="0" algn="just">
              <a:buFont typeface="Arial" panose="020B0604020202020204" pitchFamily="34" charset="0"/>
              <a:buNone/>
            </a:pPr>
            <a:r>
              <a:rPr lang="en-GB" sz="1200">
                <a:solidFill>
                  <a:schemeClr val="bg1"/>
                </a:solidFill>
              </a:rPr>
              <a:t>We had discussed using a photo where the rock is the main-focus but thought that cropping it to fit on the cover of a magazine would take away from the impact of it. We agreed that the image of the monk would be effective, as it would steer the audiences’ attention to the monks that pray, and therefore the significance of the rock. To make it a cover-worthy image, we agreed that we would crop the rock that is visible in the two bottom corners, increase contrast to highlight the monk, and straighten the image slightly. </a:t>
            </a:r>
          </a:p>
        </p:txBody>
      </p:sp>
    </p:spTree>
    <p:extLst>
      <p:ext uri="{BB962C8B-B14F-4D97-AF65-F5344CB8AC3E}">
        <p14:creationId xmlns:p14="http://schemas.microsoft.com/office/powerpoint/2010/main" val="18347665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345CD-F69C-651E-4136-EF4EEA5C3F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67136A-A276-55EB-A736-2BA7E688E10E}"/>
              </a:ext>
            </a:extLst>
          </p:cNvPr>
          <p:cNvSpPr>
            <a:spLocks noGrp="1"/>
          </p:cNvSpPr>
          <p:nvPr>
            <p:ph type="title"/>
          </p:nvPr>
        </p:nvSpPr>
        <p:spPr>
          <a:xfrm>
            <a:off x="179588" y="-17884"/>
            <a:ext cx="2535585" cy="1325563"/>
          </a:xfrm>
        </p:spPr>
        <p:txBody>
          <a:bodyPr>
            <a:normAutofit/>
          </a:bodyPr>
          <a:lstStyle/>
          <a:p>
            <a:r>
              <a:rPr lang="en-GB" sz="4000" i="1">
                <a:solidFill>
                  <a:schemeClr val="bg1">
                    <a:lumMod val="75000"/>
                  </a:schemeClr>
                </a:solidFill>
                <a:latin typeface="Futura" pitchFamily="50" charset="0"/>
              </a:rPr>
              <a:t>Task 2A</a:t>
            </a:r>
            <a:endParaRPr lang="en-GB" sz="4000">
              <a:solidFill>
                <a:schemeClr val="bg1">
                  <a:lumMod val="75000"/>
                </a:schemeClr>
              </a:solidFill>
              <a:latin typeface="Futura" pitchFamily="50" charset="0"/>
            </a:endParaRPr>
          </a:p>
        </p:txBody>
      </p:sp>
      <p:sp>
        <p:nvSpPr>
          <p:cNvPr id="7" name="Content Placeholder 2">
            <a:extLst>
              <a:ext uri="{FF2B5EF4-FFF2-40B4-BE49-F238E27FC236}">
                <a16:creationId xmlns:a16="http://schemas.microsoft.com/office/drawing/2014/main" id="{5DC532E2-4985-36AE-21F8-33A90FFD5299}"/>
              </a:ext>
            </a:extLst>
          </p:cNvPr>
          <p:cNvSpPr txBox="1">
            <a:spLocks/>
          </p:cNvSpPr>
          <p:nvPr/>
        </p:nvSpPr>
        <p:spPr>
          <a:xfrm>
            <a:off x="182105" y="931025"/>
            <a:ext cx="5573807" cy="5834643"/>
          </a:xfrm>
          <a:custGeom>
            <a:avLst/>
            <a:gdLst>
              <a:gd name="csX0" fmla="*/ 0 w 5573807"/>
              <a:gd name="csY0" fmla="*/ 0 h 5834643"/>
              <a:gd name="csX1" fmla="*/ 808202 w 5573807"/>
              <a:gd name="csY1" fmla="*/ 0 h 5834643"/>
              <a:gd name="csX2" fmla="*/ 1393452 w 5573807"/>
              <a:gd name="csY2" fmla="*/ 0 h 5834643"/>
              <a:gd name="csX3" fmla="*/ 2145916 w 5573807"/>
              <a:gd name="csY3" fmla="*/ 0 h 5834643"/>
              <a:gd name="csX4" fmla="*/ 2731165 w 5573807"/>
              <a:gd name="csY4" fmla="*/ 0 h 5834643"/>
              <a:gd name="csX5" fmla="*/ 3427891 w 5573807"/>
              <a:gd name="csY5" fmla="*/ 0 h 5834643"/>
              <a:gd name="csX6" fmla="*/ 4180355 w 5573807"/>
              <a:gd name="csY6" fmla="*/ 0 h 5834643"/>
              <a:gd name="csX7" fmla="*/ 4709867 w 5573807"/>
              <a:gd name="csY7" fmla="*/ 0 h 5834643"/>
              <a:gd name="csX8" fmla="*/ 5573807 w 5573807"/>
              <a:gd name="csY8" fmla="*/ 0 h 5834643"/>
              <a:gd name="csX9" fmla="*/ 5573807 w 5573807"/>
              <a:gd name="csY9" fmla="*/ 764987 h 5834643"/>
              <a:gd name="csX10" fmla="*/ 5573807 w 5573807"/>
              <a:gd name="csY10" fmla="*/ 1529973 h 5834643"/>
              <a:gd name="csX11" fmla="*/ 5573807 w 5573807"/>
              <a:gd name="csY11" fmla="*/ 2236613 h 5834643"/>
              <a:gd name="csX12" fmla="*/ 5573807 w 5573807"/>
              <a:gd name="csY12" fmla="*/ 2826560 h 5834643"/>
              <a:gd name="csX13" fmla="*/ 5573807 w 5573807"/>
              <a:gd name="csY13" fmla="*/ 3533200 h 5834643"/>
              <a:gd name="csX14" fmla="*/ 5573807 w 5573807"/>
              <a:gd name="csY14" fmla="*/ 4064801 h 5834643"/>
              <a:gd name="csX15" fmla="*/ 5573807 w 5573807"/>
              <a:gd name="csY15" fmla="*/ 4713095 h 5834643"/>
              <a:gd name="csX16" fmla="*/ 5573807 w 5573807"/>
              <a:gd name="csY16" fmla="*/ 5186349 h 5834643"/>
              <a:gd name="csX17" fmla="*/ 5573807 w 5573807"/>
              <a:gd name="csY17" fmla="*/ 5834643 h 5834643"/>
              <a:gd name="csX18" fmla="*/ 4877081 w 5573807"/>
              <a:gd name="csY18" fmla="*/ 5834643 h 5834643"/>
              <a:gd name="csX19" fmla="*/ 4124617 w 5573807"/>
              <a:gd name="csY19" fmla="*/ 5834643 h 5834643"/>
              <a:gd name="csX20" fmla="*/ 3372153 w 5573807"/>
              <a:gd name="csY20" fmla="*/ 5834643 h 5834643"/>
              <a:gd name="csX21" fmla="*/ 2786904 w 5573807"/>
              <a:gd name="csY21" fmla="*/ 5834643 h 5834643"/>
              <a:gd name="csX22" fmla="*/ 1978701 w 5573807"/>
              <a:gd name="csY22" fmla="*/ 5834643 h 5834643"/>
              <a:gd name="csX23" fmla="*/ 1281976 w 5573807"/>
              <a:gd name="csY23" fmla="*/ 5834643 h 5834643"/>
              <a:gd name="csX24" fmla="*/ 752464 w 5573807"/>
              <a:gd name="csY24" fmla="*/ 5834643 h 5834643"/>
              <a:gd name="csX25" fmla="*/ 0 w 5573807"/>
              <a:gd name="csY25" fmla="*/ 5834643 h 5834643"/>
              <a:gd name="csX26" fmla="*/ 0 w 5573807"/>
              <a:gd name="csY26" fmla="*/ 5244696 h 5834643"/>
              <a:gd name="csX27" fmla="*/ 0 w 5573807"/>
              <a:gd name="csY27" fmla="*/ 4596402 h 5834643"/>
              <a:gd name="csX28" fmla="*/ 0 w 5573807"/>
              <a:gd name="csY28" fmla="*/ 3831416 h 5834643"/>
              <a:gd name="csX29" fmla="*/ 0 w 5573807"/>
              <a:gd name="csY29" fmla="*/ 3066429 h 5834643"/>
              <a:gd name="csX30" fmla="*/ 0 w 5573807"/>
              <a:gd name="csY30" fmla="*/ 2359789 h 5834643"/>
              <a:gd name="csX31" fmla="*/ 0 w 5573807"/>
              <a:gd name="csY31" fmla="*/ 1769842 h 5834643"/>
              <a:gd name="csX32" fmla="*/ 0 w 5573807"/>
              <a:gd name="csY32" fmla="*/ 1296587 h 5834643"/>
              <a:gd name="csX33" fmla="*/ 0 w 5573807"/>
              <a:gd name="csY33" fmla="*/ 706640 h 5834643"/>
              <a:gd name="csX34" fmla="*/ 0 w 5573807"/>
              <a:gd name="csY34" fmla="*/ 0 h 583464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5573807" h="5834643" fill="none" extrusionOk="0">
                <a:moveTo>
                  <a:pt x="0" y="0"/>
                </a:moveTo>
                <a:cubicBezTo>
                  <a:pt x="241007" y="6986"/>
                  <a:pt x="479067" y="-38579"/>
                  <a:pt x="808202" y="0"/>
                </a:cubicBezTo>
                <a:cubicBezTo>
                  <a:pt x="1137337" y="38579"/>
                  <a:pt x="1211444" y="-6637"/>
                  <a:pt x="1393452" y="0"/>
                </a:cubicBezTo>
                <a:cubicBezTo>
                  <a:pt x="1575460" y="6637"/>
                  <a:pt x="1823421" y="23053"/>
                  <a:pt x="2145916" y="0"/>
                </a:cubicBezTo>
                <a:cubicBezTo>
                  <a:pt x="2468411" y="-23053"/>
                  <a:pt x="2525311" y="7082"/>
                  <a:pt x="2731165" y="0"/>
                </a:cubicBezTo>
                <a:cubicBezTo>
                  <a:pt x="2937019" y="-7082"/>
                  <a:pt x="3234580" y="-27045"/>
                  <a:pt x="3427891" y="0"/>
                </a:cubicBezTo>
                <a:cubicBezTo>
                  <a:pt x="3621202" y="27045"/>
                  <a:pt x="3919899" y="-2089"/>
                  <a:pt x="4180355" y="0"/>
                </a:cubicBezTo>
                <a:cubicBezTo>
                  <a:pt x="4440811" y="2089"/>
                  <a:pt x="4573836" y="15381"/>
                  <a:pt x="4709867" y="0"/>
                </a:cubicBezTo>
                <a:cubicBezTo>
                  <a:pt x="4845898" y="-15381"/>
                  <a:pt x="5316132" y="15296"/>
                  <a:pt x="5573807" y="0"/>
                </a:cubicBezTo>
                <a:cubicBezTo>
                  <a:pt x="5552826" y="261762"/>
                  <a:pt x="5611132" y="508658"/>
                  <a:pt x="5573807" y="764987"/>
                </a:cubicBezTo>
                <a:cubicBezTo>
                  <a:pt x="5536482" y="1021316"/>
                  <a:pt x="5569049" y="1374982"/>
                  <a:pt x="5573807" y="1529973"/>
                </a:cubicBezTo>
                <a:cubicBezTo>
                  <a:pt x="5578565" y="1684964"/>
                  <a:pt x="5571150" y="2080865"/>
                  <a:pt x="5573807" y="2236613"/>
                </a:cubicBezTo>
                <a:cubicBezTo>
                  <a:pt x="5576464" y="2392361"/>
                  <a:pt x="5586437" y="2553940"/>
                  <a:pt x="5573807" y="2826560"/>
                </a:cubicBezTo>
                <a:cubicBezTo>
                  <a:pt x="5561177" y="3099180"/>
                  <a:pt x="5545587" y="3379967"/>
                  <a:pt x="5573807" y="3533200"/>
                </a:cubicBezTo>
                <a:cubicBezTo>
                  <a:pt x="5602027" y="3686433"/>
                  <a:pt x="5583643" y="3823410"/>
                  <a:pt x="5573807" y="4064801"/>
                </a:cubicBezTo>
                <a:cubicBezTo>
                  <a:pt x="5563971" y="4306192"/>
                  <a:pt x="5568577" y="4476013"/>
                  <a:pt x="5573807" y="4713095"/>
                </a:cubicBezTo>
                <a:cubicBezTo>
                  <a:pt x="5579037" y="4950177"/>
                  <a:pt x="5559724" y="5029685"/>
                  <a:pt x="5573807" y="5186349"/>
                </a:cubicBezTo>
                <a:cubicBezTo>
                  <a:pt x="5587890" y="5343013"/>
                  <a:pt x="5555015" y="5694442"/>
                  <a:pt x="5573807" y="5834643"/>
                </a:cubicBezTo>
                <a:cubicBezTo>
                  <a:pt x="5267101" y="5832668"/>
                  <a:pt x="5191827" y="5840089"/>
                  <a:pt x="4877081" y="5834643"/>
                </a:cubicBezTo>
                <a:cubicBezTo>
                  <a:pt x="4562335" y="5829197"/>
                  <a:pt x="4287116" y="5870569"/>
                  <a:pt x="4124617" y="5834643"/>
                </a:cubicBezTo>
                <a:cubicBezTo>
                  <a:pt x="3962118" y="5798717"/>
                  <a:pt x="3709968" y="5830088"/>
                  <a:pt x="3372153" y="5834643"/>
                </a:cubicBezTo>
                <a:cubicBezTo>
                  <a:pt x="3034338" y="5839198"/>
                  <a:pt x="2984935" y="5848609"/>
                  <a:pt x="2786904" y="5834643"/>
                </a:cubicBezTo>
                <a:cubicBezTo>
                  <a:pt x="2588873" y="5820677"/>
                  <a:pt x="2306685" y="5813499"/>
                  <a:pt x="1978701" y="5834643"/>
                </a:cubicBezTo>
                <a:cubicBezTo>
                  <a:pt x="1650717" y="5855787"/>
                  <a:pt x="1628975" y="5802187"/>
                  <a:pt x="1281976" y="5834643"/>
                </a:cubicBezTo>
                <a:cubicBezTo>
                  <a:pt x="934978" y="5867099"/>
                  <a:pt x="889016" y="5839888"/>
                  <a:pt x="752464" y="5834643"/>
                </a:cubicBezTo>
                <a:cubicBezTo>
                  <a:pt x="615912" y="5829398"/>
                  <a:pt x="341925" y="5833565"/>
                  <a:pt x="0" y="5834643"/>
                </a:cubicBezTo>
                <a:cubicBezTo>
                  <a:pt x="-3721" y="5588942"/>
                  <a:pt x="13430" y="5404632"/>
                  <a:pt x="0" y="5244696"/>
                </a:cubicBezTo>
                <a:cubicBezTo>
                  <a:pt x="-13430" y="5084760"/>
                  <a:pt x="-23211" y="4745783"/>
                  <a:pt x="0" y="4596402"/>
                </a:cubicBezTo>
                <a:cubicBezTo>
                  <a:pt x="23211" y="4447021"/>
                  <a:pt x="37600" y="4155912"/>
                  <a:pt x="0" y="3831416"/>
                </a:cubicBezTo>
                <a:cubicBezTo>
                  <a:pt x="-37600" y="3506920"/>
                  <a:pt x="-26372" y="3307846"/>
                  <a:pt x="0" y="3066429"/>
                </a:cubicBezTo>
                <a:cubicBezTo>
                  <a:pt x="26372" y="2825012"/>
                  <a:pt x="2754" y="2545845"/>
                  <a:pt x="0" y="2359789"/>
                </a:cubicBezTo>
                <a:cubicBezTo>
                  <a:pt x="-2754" y="2173733"/>
                  <a:pt x="26759" y="1907636"/>
                  <a:pt x="0" y="1769842"/>
                </a:cubicBezTo>
                <a:cubicBezTo>
                  <a:pt x="-26759" y="1632048"/>
                  <a:pt x="-14632" y="1480157"/>
                  <a:pt x="0" y="1296587"/>
                </a:cubicBezTo>
                <a:cubicBezTo>
                  <a:pt x="14632" y="1113018"/>
                  <a:pt x="-1575" y="852438"/>
                  <a:pt x="0" y="706640"/>
                </a:cubicBezTo>
                <a:cubicBezTo>
                  <a:pt x="1575" y="560842"/>
                  <a:pt x="29689" y="180962"/>
                  <a:pt x="0" y="0"/>
                </a:cubicBezTo>
                <a:close/>
              </a:path>
              <a:path w="5573807" h="5834643" stroke="0" extrusionOk="0">
                <a:moveTo>
                  <a:pt x="0" y="0"/>
                </a:moveTo>
                <a:cubicBezTo>
                  <a:pt x="251311" y="13723"/>
                  <a:pt x="483885" y="10884"/>
                  <a:pt x="640988" y="0"/>
                </a:cubicBezTo>
                <a:cubicBezTo>
                  <a:pt x="798091" y="-10884"/>
                  <a:pt x="1013996" y="-23697"/>
                  <a:pt x="1170499" y="0"/>
                </a:cubicBezTo>
                <a:cubicBezTo>
                  <a:pt x="1327002" y="23697"/>
                  <a:pt x="1629919" y="-13310"/>
                  <a:pt x="1978701" y="0"/>
                </a:cubicBezTo>
                <a:cubicBezTo>
                  <a:pt x="2327483" y="13310"/>
                  <a:pt x="2482105" y="17363"/>
                  <a:pt x="2619689" y="0"/>
                </a:cubicBezTo>
                <a:cubicBezTo>
                  <a:pt x="2757273" y="-17363"/>
                  <a:pt x="3026212" y="20058"/>
                  <a:pt x="3260677" y="0"/>
                </a:cubicBezTo>
                <a:cubicBezTo>
                  <a:pt x="3495142" y="-20058"/>
                  <a:pt x="3691718" y="-35324"/>
                  <a:pt x="4068879" y="0"/>
                </a:cubicBezTo>
                <a:cubicBezTo>
                  <a:pt x="4446040" y="35324"/>
                  <a:pt x="4465489" y="-27061"/>
                  <a:pt x="4654129" y="0"/>
                </a:cubicBezTo>
                <a:cubicBezTo>
                  <a:pt x="4842769" y="27061"/>
                  <a:pt x="5123636" y="-14712"/>
                  <a:pt x="5573807" y="0"/>
                </a:cubicBezTo>
                <a:cubicBezTo>
                  <a:pt x="5572853" y="221165"/>
                  <a:pt x="5576659" y="545279"/>
                  <a:pt x="5573807" y="764987"/>
                </a:cubicBezTo>
                <a:cubicBezTo>
                  <a:pt x="5570955" y="984695"/>
                  <a:pt x="5551664" y="1031458"/>
                  <a:pt x="5573807" y="1296587"/>
                </a:cubicBezTo>
                <a:cubicBezTo>
                  <a:pt x="5595950" y="1561716"/>
                  <a:pt x="5602555" y="1779883"/>
                  <a:pt x="5573807" y="1944881"/>
                </a:cubicBezTo>
                <a:cubicBezTo>
                  <a:pt x="5545059" y="2109879"/>
                  <a:pt x="5540925" y="2503238"/>
                  <a:pt x="5573807" y="2651521"/>
                </a:cubicBezTo>
                <a:cubicBezTo>
                  <a:pt x="5606689" y="2799804"/>
                  <a:pt x="5553852" y="3019108"/>
                  <a:pt x="5573807" y="3124775"/>
                </a:cubicBezTo>
                <a:cubicBezTo>
                  <a:pt x="5593762" y="3230442"/>
                  <a:pt x="5587656" y="3616337"/>
                  <a:pt x="5573807" y="3773069"/>
                </a:cubicBezTo>
                <a:cubicBezTo>
                  <a:pt x="5559958" y="3929801"/>
                  <a:pt x="5600962" y="4109032"/>
                  <a:pt x="5573807" y="4421363"/>
                </a:cubicBezTo>
                <a:cubicBezTo>
                  <a:pt x="5546652" y="4733694"/>
                  <a:pt x="5587309" y="4894391"/>
                  <a:pt x="5573807" y="5069656"/>
                </a:cubicBezTo>
                <a:cubicBezTo>
                  <a:pt x="5560305" y="5244921"/>
                  <a:pt x="5540637" y="5482171"/>
                  <a:pt x="5573807" y="5834643"/>
                </a:cubicBezTo>
                <a:cubicBezTo>
                  <a:pt x="5231942" y="5863970"/>
                  <a:pt x="4975815" y="5831467"/>
                  <a:pt x="4821343" y="5834643"/>
                </a:cubicBezTo>
                <a:cubicBezTo>
                  <a:pt x="4666871" y="5837819"/>
                  <a:pt x="4540778" y="5848106"/>
                  <a:pt x="4291831" y="5834643"/>
                </a:cubicBezTo>
                <a:cubicBezTo>
                  <a:pt x="4042884" y="5821180"/>
                  <a:pt x="3915692" y="5858312"/>
                  <a:pt x="3706582" y="5834643"/>
                </a:cubicBezTo>
                <a:cubicBezTo>
                  <a:pt x="3497472" y="5810974"/>
                  <a:pt x="3292607" y="5869782"/>
                  <a:pt x="2898380" y="5834643"/>
                </a:cubicBezTo>
                <a:cubicBezTo>
                  <a:pt x="2504153" y="5799504"/>
                  <a:pt x="2535333" y="5843182"/>
                  <a:pt x="2201654" y="5834643"/>
                </a:cubicBezTo>
                <a:cubicBezTo>
                  <a:pt x="1867975" y="5826104"/>
                  <a:pt x="1838436" y="5849763"/>
                  <a:pt x="1616404" y="5834643"/>
                </a:cubicBezTo>
                <a:cubicBezTo>
                  <a:pt x="1394372" y="5819524"/>
                  <a:pt x="1121507" y="5840091"/>
                  <a:pt x="919678" y="5834643"/>
                </a:cubicBezTo>
                <a:cubicBezTo>
                  <a:pt x="717849" y="5829195"/>
                  <a:pt x="391258" y="5836928"/>
                  <a:pt x="0" y="5834643"/>
                </a:cubicBezTo>
                <a:cubicBezTo>
                  <a:pt x="10746" y="5656182"/>
                  <a:pt x="21614" y="5545497"/>
                  <a:pt x="0" y="5361389"/>
                </a:cubicBezTo>
                <a:cubicBezTo>
                  <a:pt x="-21614" y="5177281"/>
                  <a:pt x="-9296" y="4832238"/>
                  <a:pt x="0" y="4654749"/>
                </a:cubicBezTo>
                <a:cubicBezTo>
                  <a:pt x="9296" y="4477260"/>
                  <a:pt x="-11102" y="4314900"/>
                  <a:pt x="0" y="4123148"/>
                </a:cubicBezTo>
                <a:cubicBezTo>
                  <a:pt x="11102" y="3931396"/>
                  <a:pt x="23178" y="3557526"/>
                  <a:pt x="0" y="3358161"/>
                </a:cubicBezTo>
                <a:cubicBezTo>
                  <a:pt x="-23178" y="3158796"/>
                  <a:pt x="-9522" y="2899572"/>
                  <a:pt x="0" y="2768214"/>
                </a:cubicBezTo>
                <a:cubicBezTo>
                  <a:pt x="9522" y="2636856"/>
                  <a:pt x="1550" y="2404761"/>
                  <a:pt x="0" y="2294960"/>
                </a:cubicBezTo>
                <a:cubicBezTo>
                  <a:pt x="-1550" y="2185159"/>
                  <a:pt x="-26845" y="1753793"/>
                  <a:pt x="0" y="1588319"/>
                </a:cubicBezTo>
                <a:cubicBezTo>
                  <a:pt x="26845" y="1422845"/>
                  <a:pt x="13724" y="1174473"/>
                  <a:pt x="0" y="1056719"/>
                </a:cubicBezTo>
                <a:cubicBezTo>
                  <a:pt x="-13724" y="938965"/>
                  <a:pt x="30490" y="524391"/>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1150">
                <a:solidFill>
                  <a:schemeClr val="bg1"/>
                </a:solidFill>
              </a:rPr>
              <a:t>The three images that me and my group decided to go with for the article and cover image were slides 7, 20 and 13. We wanted to include images that demonstrated what the rock meant to the monks; therefore, we chose two additional images that had monks praying in them. 7, a landscape image of a monk resting his head on the rock, with a great view of the hills behind. We believed this image showed the rocks’ incredible, peaceful location, high above the hills below. </a:t>
            </a:r>
          </a:p>
          <a:p>
            <a:pPr marL="0" indent="0" algn="just">
              <a:buNone/>
            </a:pPr>
            <a:r>
              <a:rPr lang="en-GB" sz="1150">
                <a:solidFill>
                  <a:schemeClr val="bg1"/>
                </a:solidFill>
              </a:rPr>
              <a:t>Slide 13 was chosen because we agreed it showed the rock as a large monolith, looming in the top left of the image, over the monks, who appear small in comparison. The monks are crouched in the bottom right corner of the frame, heads leant into their praying hands. They are surrounded by a vast blue sky, creating brilliant negative space between them and the rocks. The rock is in shadow, increasing the power of its presence. The colours of this image are also incredibly striking, with the blue of the sky and the orange of the monk’s robes complimenting each other. Although I agreed that this image did imply the size of the rock, I argued that the image I had proposed earlier of the entirety of the rock would have been a better example – the scale of the rock is more accurately visible in my opinion. </a:t>
            </a:r>
          </a:p>
          <a:p>
            <a:pPr marL="0" indent="0" algn="just">
              <a:buFont typeface="Arial" panose="020B0604020202020204" pitchFamily="34" charset="0"/>
              <a:buNone/>
            </a:pPr>
            <a:r>
              <a:rPr lang="en-GB" sz="1150">
                <a:solidFill>
                  <a:schemeClr val="bg1"/>
                </a:solidFill>
              </a:rPr>
              <a:t>The last accompanying image we chose, slide 20, was of the rock being restored. We all agreed that this would be appropriate for the article, as it showed a different side to the rock, slightly taking away from its incredible, almost mythical presence. At the end of the day, the rock is partly man made, with its gold colour placed on there by humans. </a:t>
            </a:r>
            <a:endParaRPr lang="en-GB" sz="1150"/>
          </a:p>
        </p:txBody>
      </p:sp>
      <p:pic>
        <p:nvPicPr>
          <p:cNvPr id="8" name="Picture 7">
            <a:extLst>
              <a:ext uri="{FF2B5EF4-FFF2-40B4-BE49-F238E27FC236}">
                <a16:creationId xmlns:a16="http://schemas.microsoft.com/office/drawing/2014/main" id="{12D3A5A7-2484-DB6E-BE61-ED83D5C53231}"/>
              </a:ext>
            </a:extLst>
          </p:cNvPr>
          <p:cNvPicPr>
            <a:picLocks noChangeAspect="1"/>
          </p:cNvPicPr>
          <p:nvPr/>
        </p:nvPicPr>
        <p:blipFill>
          <a:blip r:embed="rId2">
            <a:extLst>
              <a:ext uri="{28A0092B-C50C-407E-A947-70E740481C1C}">
                <a14:useLocalDpi xmlns:a14="http://schemas.microsoft.com/office/drawing/2010/main" val="0"/>
              </a:ext>
            </a:extLst>
          </a:blip>
          <a:srcRect l="30817" t="7212" r="43338" b="72668"/>
          <a:stretch>
            <a:fillRect/>
          </a:stretch>
        </p:blipFill>
        <p:spPr>
          <a:xfrm>
            <a:off x="6033926" y="521874"/>
            <a:ext cx="2668386" cy="2769761"/>
          </a:xfrm>
          <a:prstGeom prst="rect">
            <a:avLst/>
          </a:prstGeom>
        </p:spPr>
      </p:pic>
      <p:sp>
        <p:nvSpPr>
          <p:cNvPr id="9" name="TextBox 8">
            <a:extLst>
              <a:ext uri="{FF2B5EF4-FFF2-40B4-BE49-F238E27FC236}">
                <a16:creationId xmlns:a16="http://schemas.microsoft.com/office/drawing/2014/main" id="{217B607D-FA54-23CA-CFA1-4FC86B4A2E7C}"/>
              </a:ext>
            </a:extLst>
          </p:cNvPr>
          <p:cNvSpPr txBox="1"/>
          <p:nvPr/>
        </p:nvSpPr>
        <p:spPr>
          <a:xfrm>
            <a:off x="5774893" y="74384"/>
            <a:ext cx="1670539" cy="338554"/>
          </a:xfrm>
          <a:prstGeom prst="rect">
            <a:avLst/>
          </a:prstGeom>
          <a:noFill/>
        </p:spPr>
        <p:txBody>
          <a:bodyPr wrap="square" rtlCol="0">
            <a:spAutoFit/>
          </a:bodyPr>
          <a:lstStyle/>
          <a:p>
            <a:r>
              <a:rPr lang="en-GB" sz="1600" i="1">
                <a:solidFill>
                  <a:schemeClr val="bg1">
                    <a:lumMod val="75000"/>
                  </a:schemeClr>
                </a:solidFill>
              </a:rPr>
              <a:t>Cover image:</a:t>
            </a:r>
          </a:p>
        </p:txBody>
      </p:sp>
      <p:pic>
        <p:nvPicPr>
          <p:cNvPr id="12" name="Picture 11" descr="A book with pictures of a person&#10;&#10;AI-generated content may be incorrect.">
            <a:extLst>
              <a:ext uri="{FF2B5EF4-FFF2-40B4-BE49-F238E27FC236}">
                <a16:creationId xmlns:a16="http://schemas.microsoft.com/office/drawing/2014/main" id="{303E2B1B-0F77-91F9-1945-A0F931F67214}"/>
              </a:ext>
            </a:extLst>
          </p:cNvPr>
          <p:cNvPicPr>
            <a:picLocks noChangeAspect="1"/>
          </p:cNvPicPr>
          <p:nvPr/>
        </p:nvPicPr>
        <p:blipFill>
          <a:blip r:embed="rId2">
            <a:extLst>
              <a:ext uri="{28A0092B-C50C-407E-A947-70E740481C1C}">
                <a14:useLocalDpi xmlns:a14="http://schemas.microsoft.com/office/drawing/2010/main" val="0"/>
              </a:ext>
            </a:extLst>
          </a:blip>
          <a:srcRect l="33306" t="43363" r="38824" b="34940"/>
          <a:stretch>
            <a:fillRect/>
          </a:stretch>
        </p:blipFill>
        <p:spPr>
          <a:xfrm>
            <a:off x="6033926" y="3868106"/>
            <a:ext cx="2668387" cy="2769762"/>
          </a:xfrm>
          <a:prstGeom prst="rect">
            <a:avLst/>
          </a:prstGeom>
        </p:spPr>
      </p:pic>
      <p:pic>
        <p:nvPicPr>
          <p:cNvPr id="13" name="Picture 12" descr="A book with pictures of a person&#10;&#10;AI-generated content may be incorrect.">
            <a:extLst>
              <a:ext uri="{FF2B5EF4-FFF2-40B4-BE49-F238E27FC236}">
                <a16:creationId xmlns:a16="http://schemas.microsoft.com/office/drawing/2014/main" id="{6DB8E2DD-CB72-3A99-357B-D62FBD034F1B}"/>
              </a:ext>
            </a:extLst>
          </p:cNvPr>
          <p:cNvPicPr>
            <a:picLocks noChangeAspect="1"/>
          </p:cNvPicPr>
          <p:nvPr/>
        </p:nvPicPr>
        <p:blipFill>
          <a:blip r:embed="rId2">
            <a:extLst>
              <a:ext uri="{28A0092B-C50C-407E-A947-70E740481C1C}">
                <a14:useLocalDpi xmlns:a14="http://schemas.microsoft.com/office/drawing/2010/main" val="0"/>
              </a:ext>
            </a:extLst>
          </a:blip>
          <a:srcRect l="8047" t="7717" r="66258" b="72279"/>
          <a:stretch>
            <a:fillRect/>
          </a:stretch>
        </p:blipFill>
        <p:spPr>
          <a:xfrm>
            <a:off x="9202502" y="521873"/>
            <a:ext cx="2668386" cy="2769762"/>
          </a:xfrm>
          <a:prstGeom prst="rect">
            <a:avLst/>
          </a:prstGeom>
        </p:spPr>
      </p:pic>
      <p:pic>
        <p:nvPicPr>
          <p:cNvPr id="15" name="Picture 14" descr="A book with pictures in it&#10;&#10;AI-generated content may be incorrect.">
            <a:extLst>
              <a:ext uri="{FF2B5EF4-FFF2-40B4-BE49-F238E27FC236}">
                <a16:creationId xmlns:a16="http://schemas.microsoft.com/office/drawing/2014/main" id="{007922ED-6A87-0E9A-1AA5-424A86F03B1B}"/>
              </a:ext>
            </a:extLst>
          </p:cNvPr>
          <p:cNvPicPr>
            <a:picLocks noChangeAspect="1"/>
          </p:cNvPicPr>
          <p:nvPr/>
        </p:nvPicPr>
        <p:blipFill>
          <a:blip r:embed="rId3">
            <a:extLst>
              <a:ext uri="{28A0092B-C50C-407E-A947-70E740481C1C}">
                <a14:useLocalDpi xmlns:a14="http://schemas.microsoft.com/office/drawing/2010/main" val="0"/>
              </a:ext>
            </a:extLst>
          </a:blip>
          <a:srcRect l="59507" t="41359" r="14978" b="38778"/>
          <a:stretch>
            <a:fillRect/>
          </a:stretch>
        </p:blipFill>
        <p:spPr>
          <a:xfrm>
            <a:off x="9202502" y="3868106"/>
            <a:ext cx="2668386" cy="2769762"/>
          </a:xfrm>
          <a:prstGeom prst="rect">
            <a:avLst/>
          </a:prstGeom>
        </p:spPr>
      </p:pic>
      <p:sp>
        <p:nvSpPr>
          <p:cNvPr id="16" name="Rectangle 15">
            <a:extLst>
              <a:ext uri="{FF2B5EF4-FFF2-40B4-BE49-F238E27FC236}">
                <a16:creationId xmlns:a16="http://schemas.microsoft.com/office/drawing/2014/main" id="{484F7924-B737-7B34-E4C6-90700C506BBD}"/>
              </a:ext>
            </a:extLst>
          </p:cNvPr>
          <p:cNvSpPr/>
          <p:nvPr/>
        </p:nvSpPr>
        <p:spPr>
          <a:xfrm>
            <a:off x="5880188" y="3731657"/>
            <a:ext cx="2946400" cy="3034011"/>
          </a:xfrm>
          <a:custGeom>
            <a:avLst/>
            <a:gdLst>
              <a:gd name="csX0" fmla="*/ 0 w 2946400"/>
              <a:gd name="csY0" fmla="*/ 0 h 3034011"/>
              <a:gd name="csX1" fmla="*/ 559816 w 2946400"/>
              <a:gd name="csY1" fmla="*/ 0 h 3034011"/>
              <a:gd name="csX2" fmla="*/ 1060704 w 2946400"/>
              <a:gd name="csY2" fmla="*/ 0 h 3034011"/>
              <a:gd name="csX3" fmla="*/ 1708912 w 2946400"/>
              <a:gd name="csY3" fmla="*/ 0 h 3034011"/>
              <a:gd name="csX4" fmla="*/ 2268728 w 2946400"/>
              <a:gd name="csY4" fmla="*/ 0 h 3034011"/>
              <a:gd name="csX5" fmla="*/ 2946400 w 2946400"/>
              <a:gd name="csY5" fmla="*/ 0 h 3034011"/>
              <a:gd name="csX6" fmla="*/ 2946400 w 2946400"/>
              <a:gd name="csY6" fmla="*/ 667482 h 3034011"/>
              <a:gd name="csX7" fmla="*/ 2946400 w 2946400"/>
              <a:gd name="csY7" fmla="*/ 1274285 h 3034011"/>
              <a:gd name="csX8" fmla="*/ 2946400 w 2946400"/>
              <a:gd name="csY8" fmla="*/ 1881087 h 3034011"/>
              <a:gd name="csX9" fmla="*/ 2946400 w 2946400"/>
              <a:gd name="csY9" fmla="*/ 2427209 h 3034011"/>
              <a:gd name="csX10" fmla="*/ 2946400 w 2946400"/>
              <a:gd name="csY10" fmla="*/ 3034011 h 3034011"/>
              <a:gd name="csX11" fmla="*/ 2357120 w 2946400"/>
              <a:gd name="csY11" fmla="*/ 3034011 h 3034011"/>
              <a:gd name="csX12" fmla="*/ 1797304 w 2946400"/>
              <a:gd name="csY12" fmla="*/ 3034011 h 3034011"/>
              <a:gd name="csX13" fmla="*/ 1149096 w 2946400"/>
              <a:gd name="csY13" fmla="*/ 3034011 h 3034011"/>
              <a:gd name="csX14" fmla="*/ 500888 w 2946400"/>
              <a:gd name="csY14" fmla="*/ 3034011 h 3034011"/>
              <a:gd name="csX15" fmla="*/ 0 w 2946400"/>
              <a:gd name="csY15" fmla="*/ 3034011 h 3034011"/>
              <a:gd name="csX16" fmla="*/ 0 w 2946400"/>
              <a:gd name="csY16" fmla="*/ 2427209 h 3034011"/>
              <a:gd name="csX17" fmla="*/ 0 w 2946400"/>
              <a:gd name="csY17" fmla="*/ 1850747 h 3034011"/>
              <a:gd name="csX18" fmla="*/ 0 w 2946400"/>
              <a:gd name="csY18" fmla="*/ 1334965 h 3034011"/>
              <a:gd name="csX19" fmla="*/ 0 w 2946400"/>
              <a:gd name="csY19" fmla="*/ 788843 h 3034011"/>
              <a:gd name="csX20" fmla="*/ 0 w 2946400"/>
              <a:gd name="csY20" fmla="*/ 0 h 30340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2946400" h="3034011" extrusionOk="0">
                <a:moveTo>
                  <a:pt x="0" y="0"/>
                </a:moveTo>
                <a:cubicBezTo>
                  <a:pt x="191260" y="-24731"/>
                  <a:pt x="300191" y="-5945"/>
                  <a:pt x="559816" y="0"/>
                </a:cubicBezTo>
                <a:cubicBezTo>
                  <a:pt x="819441" y="5945"/>
                  <a:pt x="827916" y="-11994"/>
                  <a:pt x="1060704" y="0"/>
                </a:cubicBezTo>
                <a:cubicBezTo>
                  <a:pt x="1293492" y="11994"/>
                  <a:pt x="1478787" y="3431"/>
                  <a:pt x="1708912" y="0"/>
                </a:cubicBezTo>
                <a:cubicBezTo>
                  <a:pt x="1939037" y="-3431"/>
                  <a:pt x="2071123" y="25318"/>
                  <a:pt x="2268728" y="0"/>
                </a:cubicBezTo>
                <a:cubicBezTo>
                  <a:pt x="2466333" y="-25318"/>
                  <a:pt x="2796124" y="11219"/>
                  <a:pt x="2946400" y="0"/>
                </a:cubicBezTo>
                <a:cubicBezTo>
                  <a:pt x="2933887" y="313080"/>
                  <a:pt x="2945307" y="509942"/>
                  <a:pt x="2946400" y="667482"/>
                </a:cubicBezTo>
                <a:cubicBezTo>
                  <a:pt x="2947493" y="825022"/>
                  <a:pt x="2917304" y="981693"/>
                  <a:pt x="2946400" y="1274285"/>
                </a:cubicBezTo>
                <a:cubicBezTo>
                  <a:pt x="2975496" y="1566877"/>
                  <a:pt x="2917251" y="1586051"/>
                  <a:pt x="2946400" y="1881087"/>
                </a:cubicBezTo>
                <a:cubicBezTo>
                  <a:pt x="2975549" y="2176123"/>
                  <a:pt x="2950774" y="2212623"/>
                  <a:pt x="2946400" y="2427209"/>
                </a:cubicBezTo>
                <a:cubicBezTo>
                  <a:pt x="2942026" y="2641795"/>
                  <a:pt x="2959082" y="2745968"/>
                  <a:pt x="2946400" y="3034011"/>
                </a:cubicBezTo>
                <a:cubicBezTo>
                  <a:pt x="2738036" y="3022680"/>
                  <a:pt x="2561386" y="3019585"/>
                  <a:pt x="2357120" y="3034011"/>
                </a:cubicBezTo>
                <a:cubicBezTo>
                  <a:pt x="2152854" y="3048437"/>
                  <a:pt x="2063601" y="3032609"/>
                  <a:pt x="1797304" y="3034011"/>
                </a:cubicBezTo>
                <a:cubicBezTo>
                  <a:pt x="1531007" y="3035413"/>
                  <a:pt x="1408092" y="3055235"/>
                  <a:pt x="1149096" y="3034011"/>
                </a:cubicBezTo>
                <a:cubicBezTo>
                  <a:pt x="890100" y="3012787"/>
                  <a:pt x="649240" y="3039536"/>
                  <a:pt x="500888" y="3034011"/>
                </a:cubicBezTo>
                <a:cubicBezTo>
                  <a:pt x="352536" y="3028486"/>
                  <a:pt x="140649" y="3044286"/>
                  <a:pt x="0" y="3034011"/>
                </a:cubicBezTo>
                <a:cubicBezTo>
                  <a:pt x="23105" y="2823134"/>
                  <a:pt x="-5362" y="2728067"/>
                  <a:pt x="0" y="2427209"/>
                </a:cubicBezTo>
                <a:cubicBezTo>
                  <a:pt x="5362" y="2126351"/>
                  <a:pt x="20393" y="2021079"/>
                  <a:pt x="0" y="1850747"/>
                </a:cubicBezTo>
                <a:cubicBezTo>
                  <a:pt x="-20393" y="1680415"/>
                  <a:pt x="-24045" y="1468200"/>
                  <a:pt x="0" y="1334965"/>
                </a:cubicBezTo>
                <a:cubicBezTo>
                  <a:pt x="24045" y="1201730"/>
                  <a:pt x="3268" y="960649"/>
                  <a:pt x="0" y="788843"/>
                </a:cubicBezTo>
                <a:cubicBezTo>
                  <a:pt x="-3268" y="617037"/>
                  <a:pt x="-30573" y="301530"/>
                  <a:pt x="0" y="0"/>
                </a:cubicBezTo>
                <a:close/>
              </a:path>
            </a:pathLst>
          </a:custGeom>
          <a:noFill/>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17" name="Rectangle 16">
            <a:extLst>
              <a:ext uri="{FF2B5EF4-FFF2-40B4-BE49-F238E27FC236}">
                <a16:creationId xmlns:a16="http://schemas.microsoft.com/office/drawing/2014/main" id="{6CE6F06B-E38F-409F-ED65-45960EB0A8C9}"/>
              </a:ext>
            </a:extLst>
          </p:cNvPr>
          <p:cNvSpPr/>
          <p:nvPr/>
        </p:nvSpPr>
        <p:spPr>
          <a:xfrm>
            <a:off x="9063495" y="3735585"/>
            <a:ext cx="2946400" cy="3034011"/>
          </a:xfrm>
          <a:custGeom>
            <a:avLst/>
            <a:gdLst>
              <a:gd name="csX0" fmla="*/ 0 w 2946400"/>
              <a:gd name="csY0" fmla="*/ 0 h 3034011"/>
              <a:gd name="csX1" fmla="*/ 559816 w 2946400"/>
              <a:gd name="csY1" fmla="*/ 0 h 3034011"/>
              <a:gd name="csX2" fmla="*/ 1060704 w 2946400"/>
              <a:gd name="csY2" fmla="*/ 0 h 3034011"/>
              <a:gd name="csX3" fmla="*/ 1708912 w 2946400"/>
              <a:gd name="csY3" fmla="*/ 0 h 3034011"/>
              <a:gd name="csX4" fmla="*/ 2268728 w 2946400"/>
              <a:gd name="csY4" fmla="*/ 0 h 3034011"/>
              <a:gd name="csX5" fmla="*/ 2946400 w 2946400"/>
              <a:gd name="csY5" fmla="*/ 0 h 3034011"/>
              <a:gd name="csX6" fmla="*/ 2946400 w 2946400"/>
              <a:gd name="csY6" fmla="*/ 667482 h 3034011"/>
              <a:gd name="csX7" fmla="*/ 2946400 w 2946400"/>
              <a:gd name="csY7" fmla="*/ 1274285 h 3034011"/>
              <a:gd name="csX8" fmla="*/ 2946400 w 2946400"/>
              <a:gd name="csY8" fmla="*/ 1881087 h 3034011"/>
              <a:gd name="csX9" fmla="*/ 2946400 w 2946400"/>
              <a:gd name="csY9" fmla="*/ 2427209 h 3034011"/>
              <a:gd name="csX10" fmla="*/ 2946400 w 2946400"/>
              <a:gd name="csY10" fmla="*/ 3034011 h 3034011"/>
              <a:gd name="csX11" fmla="*/ 2357120 w 2946400"/>
              <a:gd name="csY11" fmla="*/ 3034011 h 3034011"/>
              <a:gd name="csX12" fmla="*/ 1797304 w 2946400"/>
              <a:gd name="csY12" fmla="*/ 3034011 h 3034011"/>
              <a:gd name="csX13" fmla="*/ 1149096 w 2946400"/>
              <a:gd name="csY13" fmla="*/ 3034011 h 3034011"/>
              <a:gd name="csX14" fmla="*/ 500888 w 2946400"/>
              <a:gd name="csY14" fmla="*/ 3034011 h 3034011"/>
              <a:gd name="csX15" fmla="*/ 0 w 2946400"/>
              <a:gd name="csY15" fmla="*/ 3034011 h 3034011"/>
              <a:gd name="csX16" fmla="*/ 0 w 2946400"/>
              <a:gd name="csY16" fmla="*/ 2427209 h 3034011"/>
              <a:gd name="csX17" fmla="*/ 0 w 2946400"/>
              <a:gd name="csY17" fmla="*/ 1850747 h 3034011"/>
              <a:gd name="csX18" fmla="*/ 0 w 2946400"/>
              <a:gd name="csY18" fmla="*/ 1334965 h 3034011"/>
              <a:gd name="csX19" fmla="*/ 0 w 2946400"/>
              <a:gd name="csY19" fmla="*/ 788843 h 3034011"/>
              <a:gd name="csX20" fmla="*/ 0 w 2946400"/>
              <a:gd name="csY20" fmla="*/ 0 h 30340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2946400" h="3034011" extrusionOk="0">
                <a:moveTo>
                  <a:pt x="0" y="0"/>
                </a:moveTo>
                <a:cubicBezTo>
                  <a:pt x="191260" y="-24731"/>
                  <a:pt x="300191" y="-5945"/>
                  <a:pt x="559816" y="0"/>
                </a:cubicBezTo>
                <a:cubicBezTo>
                  <a:pt x="819441" y="5945"/>
                  <a:pt x="827916" y="-11994"/>
                  <a:pt x="1060704" y="0"/>
                </a:cubicBezTo>
                <a:cubicBezTo>
                  <a:pt x="1293492" y="11994"/>
                  <a:pt x="1478787" y="3431"/>
                  <a:pt x="1708912" y="0"/>
                </a:cubicBezTo>
                <a:cubicBezTo>
                  <a:pt x="1939037" y="-3431"/>
                  <a:pt x="2071123" y="25318"/>
                  <a:pt x="2268728" y="0"/>
                </a:cubicBezTo>
                <a:cubicBezTo>
                  <a:pt x="2466333" y="-25318"/>
                  <a:pt x="2796124" y="11219"/>
                  <a:pt x="2946400" y="0"/>
                </a:cubicBezTo>
                <a:cubicBezTo>
                  <a:pt x="2933887" y="313080"/>
                  <a:pt x="2945307" y="509942"/>
                  <a:pt x="2946400" y="667482"/>
                </a:cubicBezTo>
                <a:cubicBezTo>
                  <a:pt x="2947493" y="825022"/>
                  <a:pt x="2917304" y="981693"/>
                  <a:pt x="2946400" y="1274285"/>
                </a:cubicBezTo>
                <a:cubicBezTo>
                  <a:pt x="2975496" y="1566877"/>
                  <a:pt x="2917251" y="1586051"/>
                  <a:pt x="2946400" y="1881087"/>
                </a:cubicBezTo>
                <a:cubicBezTo>
                  <a:pt x="2975549" y="2176123"/>
                  <a:pt x="2950774" y="2212623"/>
                  <a:pt x="2946400" y="2427209"/>
                </a:cubicBezTo>
                <a:cubicBezTo>
                  <a:pt x="2942026" y="2641795"/>
                  <a:pt x="2959082" y="2745968"/>
                  <a:pt x="2946400" y="3034011"/>
                </a:cubicBezTo>
                <a:cubicBezTo>
                  <a:pt x="2738036" y="3022680"/>
                  <a:pt x="2561386" y="3019585"/>
                  <a:pt x="2357120" y="3034011"/>
                </a:cubicBezTo>
                <a:cubicBezTo>
                  <a:pt x="2152854" y="3048437"/>
                  <a:pt x="2063601" y="3032609"/>
                  <a:pt x="1797304" y="3034011"/>
                </a:cubicBezTo>
                <a:cubicBezTo>
                  <a:pt x="1531007" y="3035413"/>
                  <a:pt x="1408092" y="3055235"/>
                  <a:pt x="1149096" y="3034011"/>
                </a:cubicBezTo>
                <a:cubicBezTo>
                  <a:pt x="890100" y="3012787"/>
                  <a:pt x="649240" y="3039536"/>
                  <a:pt x="500888" y="3034011"/>
                </a:cubicBezTo>
                <a:cubicBezTo>
                  <a:pt x="352536" y="3028486"/>
                  <a:pt x="140649" y="3044286"/>
                  <a:pt x="0" y="3034011"/>
                </a:cubicBezTo>
                <a:cubicBezTo>
                  <a:pt x="23105" y="2823134"/>
                  <a:pt x="-5362" y="2728067"/>
                  <a:pt x="0" y="2427209"/>
                </a:cubicBezTo>
                <a:cubicBezTo>
                  <a:pt x="5362" y="2126351"/>
                  <a:pt x="20393" y="2021079"/>
                  <a:pt x="0" y="1850747"/>
                </a:cubicBezTo>
                <a:cubicBezTo>
                  <a:pt x="-20393" y="1680415"/>
                  <a:pt x="-24045" y="1468200"/>
                  <a:pt x="0" y="1334965"/>
                </a:cubicBezTo>
                <a:cubicBezTo>
                  <a:pt x="24045" y="1201730"/>
                  <a:pt x="3268" y="960649"/>
                  <a:pt x="0" y="788843"/>
                </a:cubicBezTo>
                <a:cubicBezTo>
                  <a:pt x="-3268" y="617037"/>
                  <a:pt x="-30573" y="301530"/>
                  <a:pt x="0" y="0"/>
                </a:cubicBezTo>
                <a:close/>
              </a:path>
            </a:pathLst>
          </a:custGeom>
          <a:noFill/>
          <a:ln w="25400">
            <a:solidFill>
              <a:srgbClr val="C00000"/>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5E2333E5-5090-902C-EE1A-EDA2595EA83C}"/>
              </a:ext>
            </a:extLst>
          </p:cNvPr>
          <p:cNvSpPr/>
          <p:nvPr/>
        </p:nvSpPr>
        <p:spPr>
          <a:xfrm>
            <a:off x="5880188" y="394989"/>
            <a:ext cx="2946400" cy="3034011"/>
          </a:xfrm>
          <a:custGeom>
            <a:avLst/>
            <a:gdLst>
              <a:gd name="csX0" fmla="*/ 0 w 2946400"/>
              <a:gd name="csY0" fmla="*/ 0 h 3034011"/>
              <a:gd name="csX1" fmla="*/ 559816 w 2946400"/>
              <a:gd name="csY1" fmla="*/ 0 h 3034011"/>
              <a:gd name="csX2" fmla="*/ 1060704 w 2946400"/>
              <a:gd name="csY2" fmla="*/ 0 h 3034011"/>
              <a:gd name="csX3" fmla="*/ 1708912 w 2946400"/>
              <a:gd name="csY3" fmla="*/ 0 h 3034011"/>
              <a:gd name="csX4" fmla="*/ 2268728 w 2946400"/>
              <a:gd name="csY4" fmla="*/ 0 h 3034011"/>
              <a:gd name="csX5" fmla="*/ 2946400 w 2946400"/>
              <a:gd name="csY5" fmla="*/ 0 h 3034011"/>
              <a:gd name="csX6" fmla="*/ 2946400 w 2946400"/>
              <a:gd name="csY6" fmla="*/ 667482 h 3034011"/>
              <a:gd name="csX7" fmla="*/ 2946400 w 2946400"/>
              <a:gd name="csY7" fmla="*/ 1274285 h 3034011"/>
              <a:gd name="csX8" fmla="*/ 2946400 w 2946400"/>
              <a:gd name="csY8" fmla="*/ 1881087 h 3034011"/>
              <a:gd name="csX9" fmla="*/ 2946400 w 2946400"/>
              <a:gd name="csY9" fmla="*/ 2427209 h 3034011"/>
              <a:gd name="csX10" fmla="*/ 2946400 w 2946400"/>
              <a:gd name="csY10" fmla="*/ 3034011 h 3034011"/>
              <a:gd name="csX11" fmla="*/ 2357120 w 2946400"/>
              <a:gd name="csY11" fmla="*/ 3034011 h 3034011"/>
              <a:gd name="csX12" fmla="*/ 1797304 w 2946400"/>
              <a:gd name="csY12" fmla="*/ 3034011 h 3034011"/>
              <a:gd name="csX13" fmla="*/ 1149096 w 2946400"/>
              <a:gd name="csY13" fmla="*/ 3034011 h 3034011"/>
              <a:gd name="csX14" fmla="*/ 500888 w 2946400"/>
              <a:gd name="csY14" fmla="*/ 3034011 h 3034011"/>
              <a:gd name="csX15" fmla="*/ 0 w 2946400"/>
              <a:gd name="csY15" fmla="*/ 3034011 h 3034011"/>
              <a:gd name="csX16" fmla="*/ 0 w 2946400"/>
              <a:gd name="csY16" fmla="*/ 2427209 h 3034011"/>
              <a:gd name="csX17" fmla="*/ 0 w 2946400"/>
              <a:gd name="csY17" fmla="*/ 1850747 h 3034011"/>
              <a:gd name="csX18" fmla="*/ 0 w 2946400"/>
              <a:gd name="csY18" fmla="*/ 1334965 h 3034011"/>
              <a:gd name="csX19" fmla="*/ 0 w 2946400"/>
              <a:gd name="csY19" fmla="*/ 788843 h 3034011"/>
              <a:gd name="csX20" fmla="*/ 0 w 2946400"/>
              <a:gd name="csY20" fmla="*/ 0 h 30340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2946400" h="3034011" extrusionOk="0">
                <a:moveTo>
                  <a:pt x="0" y="0"/>
                </a:moveTo>
                <a:cubicBezTo>
                  <a:pt x="191260" y="-24731"/>
                  <a:pt x="300191" y="-5945"/>
                  <a:pt x="559816" y="0"/>
                </a:cubicBezTo>
                <a:cubicBezTo>
                  <a:pt x="819441" y="5945"/>
                  <a:pt x="827916" y="-11994"/>
                  <a:pt x="1060704" y="0"/>
                </a:cubicBezTo>
                <a:cubicBezTo>
                  <a:pt x="1293492" y="11994"/>
                  <a:pt x="1478787" y="3431"/>
                  <a:pt x="1708912" y="0"/>
                </a:cubicBezTo>
                <a:cubicBezTo>
                  <a:pt x="1939037" y="-3431"/>
                  <a:pt x="2071123" y="25318"/>
                  <a:pt x="2268728" y="0"/>
                </a:cubicBezTo>
                <a:cubicBezTo>
                  <a:pt x="2466333" y="-25318"/>
                  <a:pt x="2796124" y="11219"/>
                  <a:pt x="2946400" y="0"/>
                </a:cubicBezTo>
                <a:cubicBezTo>
                  <a:pt x="2933887" y="313080"/>
                  <a:pt x="2945307" y="509942"/>
                  <a:pt x="2946400" y="667482"/>
                </a:cubicBezTo>
                <a:cubicBezTo>
                  <a:pt x="2947493" y="825022"/>
                  <a:pt x="2917304" y="981693"/>
                  <a:pt x="2946400" y="1274285"/>
                </a:cubicBezTo>
                <a:cubicBezTo>
                  <a:pt x="2975496" y="1566877"/>
                  <a:pt x="2917251" y="1586051"/>
                  <a:pt x="2946400" y="1881087"/>
                </a:cubicBezTo>
                <a:cubicBezTo>
                  <a:pt x="2975549" y="2176123"/>
                  <a:pt x="2950774" y="2212623"/>
                  <a:pt x="2946400" y="2427209"/>
                </a:cubicBezTo>
                <a:cubicBezTo>
                  <a:pt x="2942026" y="2641795"/>
                  <a:pt x="2959082" y="2745968"/>
                  <a:pt x="2946400" y="3034011"/>
                </a:cubicBezTo>
                <a:cubicBezTo>
                  <a:pt x="2738036" y="3022680"/>
                  <a:pt x="2561386" y="3019585"/>
                  <a:pt x="2357120" y="3034011"/>
                </a:cubicBezTo>
                <a:cubicBezTo>
                  <a:pt x="2152854" y="3048437"/>
                  <a:pt x="2063601" y="3032609"/>
                  <a:pt x="1797304" y="3034011"/>
                </a:cubicBezTo>
                <a:cubicBezTo>
                  <a:pt x="1531007" y="3035413"/>
                  <a:pt x="1408092" y="3055235"/>
                  <a:pt x="1149096" y="3034011"/>
                </a:cubicBezTo>
                <a:cubicBezTo>
                  <a:pt x="890100" y="3012787"/>
                  <a:pt x="649240" y="3039536"/>
                  <a:pt x="500888" y="3034011"/>
                </a:cubicBezTo>
                <a:cubicBezTo>
                  <a:pt x="352536" y="3028486"/>
                  <a:pt x="140649" y="3044286"/>
                  <a:pt x="0" y="3034011"/>
                </a:cubicBezTo>
                <a:cubicBezTo>
                  <a:pt x="23105" y="2823134"/>
                  <a:pt x="-5362" y="2728067"/>
                  <a:pt x="0" y="2427209"/>
                </a:cubicBezTo>
                <a:cubicBezTo>
                  <a:pt x="5362" y="2126351"/>
                  <a:pt x="20393" y="2021079"/>
                  <a:pt x="0" y="1850747"/>
                </a:cubicBezTo>
                <a:cubicBezTo>
                  <a:pt x="-20393" y="1680415"/>
                  <a:pt x="-24045" y="1468200"/>
                  <a:pt x="0" y="1334965"/>
                </a:cubicBezTo>
                <a:cubicBezTo>
                  <a:pt x="24045" y="1201730"/>
                  <a:pt x="3268" y="960649"/>
                  <a:pt x="0" y="788843"/>
                </a:cubicBezTo>
                <a:cubicBezTo>
                  <a:pt x="-3268" y="617037"/>
                  <a:pt x="-30573" y="301530"/>
                  <a:pt x="0" y="0"/>
                </a:cubicBezTo>
                <a:close/>
              </a:path>
            </a:pathLst>
          </a:custGeom>
          <a:noFill/>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E51C5CFA-AC25-B1B9-5B30-E2BAD974665F}"/>
              </a:ext>
            </a:extLst>
          </p:cNvPr>
          <p:cNvSpPr/>
          <p:nvPr/>
        </p:nvSpPr>
        <p:spPr>
          <a:xfrm>
            <a:off x="9062503" y="394989"/>
            <a:ext cx="2946400" cy="3034011"/>
          </a:xfrm>
          <a:custGeom>
            <a:avLst/>
            <a:gdLst>
              <a:gd name="csX0" fmla="*/ 0 w 2946400"/>
              <a:gd name="csY0" fmla="*/ 0 h 3034011"/>
              <a:gd name="csX1" fmla="*/ 559816 w 2946400"/>
              <a:gd name="csY1" fmla="*/ 0 h 3034011"/>
              <a:gd name="csX2" fmla="*/ 1060704 w 2946400"/>
              <a:gd name="csY2" fmla="*/ 0 h 3034011"/>
              <a:gd name="csX3" fmla="*/ 1708912 w 2946400"/>
              <a:gd name="csY3" fmla="*/ 0 h 3034011"/>
              <a:gd name="csX4" fmla="*/ 2268728 w 2946400"/>
              <a:gd name="csY4" fmla="*/ 0 h 3034011"/>
              <a:gd name="csX5" fmla="*/ 2946400 w 2946400"/>
              <a:gd name="csY5" fmla="*/ 0 h 3034011"/>
              <a:gd name="csX6" fmla="*/ 2946400 w 2946400"/>
              <a:gd name="csY6" fmla="*/ 667482 h 3034011"/>
              <a:gd name="csX7" fmla="*/ 2946400 w 2946400"/>
              <a:gd name="csY7" fmla="*/ 1274285 h 3034011"/>
              <a:gd name="csX8" fmla="*/ 2946400 w 2946400"/>
              <a:gd name="csY8" fmla="*/ 1881087 h 3034011"/>
              <a:gd name="csX9" fmla="*/ 2946400 w 2946400"/>
              <a:gd name="csY9" fmla="*/ 2427209 h 3034011"/>
              <a:gd name="csX10" fmla="*/ 2946400 w 2946400"/>
              <a:gd name="csY10" fmla="*/ 3034011 h 3034011"/>
              <a:gd name="csX11" fmla="*/ 2357120 w 2946400"/>
              <a:gd name="csY11" fmla="*/ 3034011 h 3034011"/>
              <a:gd name="csX12" fmla="*/ 1797304 w 2946400"/>
              <a:gd name="csY12" fmla="*/ 3034011 h 3034011"/>
              <a:gd name="csX13" fmla="*/ 1149096 w 2946400"/>
              <a:gd name="csY13" fmla="*/ 3034011 h 3034011"/>
              <a:gd name="csX14" fmla="*/ 500888 w 2946400"/>
              <a:gd name="csY14" fmla="*/ 3034011 h 3034011"/>
              <a:gd name="csX15" fmla="*/ 0 w 2946400"/>
              <a:gd name="csY15" fmla="*/ 3034011 h 3034011"/>
              <a:gd name="csX16" fmla="*/ 0 w 2946400"/>
              <a:gd name="csY16" fmla="*/ 2427209 h 3034011"/>
              <a:gd name="csX17" fmla="*/ 0 w 2946400"/>
              <a:gd name="csY17" fmla="*/ 1850747 h 3034011"/>
              <a:gd name="csX18" fmla="*/ 0 w 2946400"/>
              <a:gd name="csY18" fmla="*/ 1334965 h 3034011"/>
              <a:gd name="csX19" fmla="*/ 0 w 2946400"/>
              <a:gd name="csY19" fmla="*/ 788843 h 3034011"/>
              <a:gd name="csX20" fmla="*/ 0 w 2946400"/>
              <a:gd name="csY20" fmla="*/ 0 h 30340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2946400" h="3034011" extrusionOk="0">
                <a:moveTo>
                  <a:pt x="0" y="0"/>
                </a:moveTo>
                <a:cubicBezTo>
                  <a:pt x="191260" y="-24731"/>
                  <a:pt x="300191" y="-5945"/>
                  <a:pt x="559816" y="0"/>
                </a:cubicBezTo>
                <a:cubicBezTo>
                  <a:pt x="819441" y="5945"/>
                  <a:pt x="827916" y="-11994"/>
                  <a:pt x="1060704" y="0"/>
                </a:cubicBezTo>
                <a:cubicBezTo>
                  <a:pt x="1293492" y="11994"/>
                  <a:pt x="1478787" y="3431"/>
                  <a:pt x="1708912" y="0"/>
                </a:cubicBezTo>
                <a:cubicBezTo>
                  <a:pt x="1939037" y="-3431"/>
                  <a:pt x="2071123" y="25318"/>
                  <a:pt x="2268728" y="0"/>
                </a:cubicBezTo>
                <a:cubicBezTo>
                  <a:pt x="2466333" y="-25318"/>
                  <a:pt x="2796124" y="11219"/>
                  <a:pt x="2946400" y="0"/>
                </a:cubicBezTo>
                <a:cubicBezTo>
                  <a:pt x="2933887" y="313080"/>
                  <a:pt x="2945307" y="509942"/>
                  <a:pt x="2946400" y="667482"/>
                </a:cubicBezTo>
                <a:cubicBezTo>
                  <a:pt x="2947493" y="825022"/>
                  <a:pt x="2917304" y="981693"/>
                  <a:pt x="2946400" y="1274285"/>
                </a:cubicBezTo>
                <a:cubicBezTo>
                  <a:pt x="2975496" y="1566877"/>
                  <a:pt x="2917251" y="1586051"/>
                  <a:pt x="2946400" y="1881087"/>
                </a:cubicBezTo>
                <a:cubicBezTo>
                  <a:pt x="2975549" y="2176123"/>
                  <a:pt x="2950774" y="2212623"/>
                  <a:pt x="2946400" y="2427209"/>
                </a:cubicBezTo>
                <a:cubicBezTo>
                  <a:pt x="2942026" y="2641795"/>
                  <a:pt x="2959082" y="2745968"/>
                  <a:pt x="2946400" y="3034011"/>
                </a:cubicBezTo>
                <a:cubicBezTo>
                  <a:pt x="2738036" y="3022680"/>
                  <a:pt x="2561386" y="3019585"/>
                  <a:pt x="2357120" y="3034011"/>
                </a:cubicBezTo>
                <a:cubicBezTo>
                  <a:pt x="2152854" y="3048437"/>
                  <a:pt x="2063601" y="3032609"/>
                  <a:pt x="1797304" y="3034011"/>
                </a:cubicBezTo>
                <a:cubicBezTo>
                  <a:pt x="1531007" y="3035413"/>
                  <a:pt x="1408092" y="3055235"/>
                  <a:pt x="1149096" y="3034011"/>
                </a:cubicBezTo>
                <a:cubicBezTo>
                  <a:pt x="890100" y="3012787"/>
                  <a:pt x="649240" y="3039536"/>
                  <a:pt x="500888" y="3034011"/>
                </a:cubicBezTo>
                <a:cubicBezTo>
                  <a:pt x="352536" y="3028486"/>
                  <a:pt x="140649" y="3044286"/>
                  <a:pt x="0" y="3034011"/>
                </a:cubicBezTo>
                <a:cubicBezTo>
                  <a:pt x="23105" y="2823134"/>
                  <a:pt x="-5362" y="2728067"/>
                  <a:pt x="0" y="2427209"/>
                </a:cubicBezTo>
                <a:cubicBezTo>
                  <a:pt x="5362" y="2126351"/>
                  <a:pt x="20393" y="2021079"/>
                  <a:pt x="0" y="1850747"/>
                </a:cubicBezTo>
                <a:cubicBezTo>
                  <a:pt x="-20393" y="1680415"/>
                  <a:pt x="-24045" y="1468200"/>
                  <a:pt x="0" y="1334965"/>
                </a:cubicBezTo>
                <a:cubicBezTo>
                  <a:pt x="24045" y="1201730"/>
                  <a:pt x="3268" y="960649"/>
                  <a:pt x="0" y="788843"/>
                </a:cubicBezTo>
                <a:cubicBezTo>
                  <a:pt x="-3268" y="617037"/>
                  <a:pt x="-30573" y="301530"/>
                  <a:pt x="0" y="0"/>
                </a:cubicBezTo>
                <a:close/>
              </a:path>
            </a:pathLst>
          </a:custGeom>
          <a:noFill/>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222A16E5-53AA-E229-B28F-6EF30585EA53}"/>
              </a:ext>
            </a:extLst>
          </p:cNvPr>
          <p:cNvSpPr/>
          <p:nvPr/>
        </p:nvSpPr>
        <p:spPr>
          <a:xfrm>
            <a:off x="7746671" y="3984171"/>
            <a:ext cx="548244" cy="504420"/>
          </a:xfrm>
          <a:custGeom>
            <a:avLst/>
            <a:gdLst>
              <a:gd name="csX0" fmla="*/ 0 w 548244"/>
              <a:gd name="csY0" fmla="*/ 252210 h 504420"/>
              <a:gd name="csX1" fmla="*/ 274122 w 548244"/>
              <a:gd name="csY1" fmla="*/ 0 h 504420"/>
              <a:gd name="csX2" fmla="*/ 548244 w 548244"/>
              <a:gd name="csY2" fmla="*/ 252210 h 504420"/>
              <a:gd name="csX3" fmla="*/ 274122 w 548244"/>
              <a:gd name="csY3" fmla="*/ 504420 h 504420"/>
              <a:gd name="csX4" fmla="*/ 0 w 548244"/>
              <a:gd name="csY4" fmla="*/ 252210 h 504420"/>
            </a:gdLst>
            <a:ahLst/>
            <a:cxnLst>
              <a:cxn ang="0">
                <a:pos x="csX0" y="csY0"/>
              </a:cxn>
              <a:cxn ang="0">
                <a:pos x="csX1" y="csY1"/>
              </a:cxn>
              <a:cxn ang="0">
                <a:pos x="csX2" y="csY2"/>
              </a:cxn>
              <a:cxn ang="0">
                <a:pos x="csX3" y="csY3"/>
              </a:cxn>
              <a:cxn ang="0">
                <a:pos x="csX4" y="csY4"/>
              </a:cxn>
            </a:cxnLst>
            <a:rect l="l" t="t" r="r" b="b"/>
            <a:pathLst>
              <a:path w="548244" h="504420" extrusionOk="0">
                <a:moveTo>
                  <a:pt x="0" y="252210"/>
                </a:moveTo>
                <a:cubicBezTo>
                  <a:pt x="-29842" y="94511"/>
                  <a:pt x="101630" y="7919"/>
                  <a:pt x="274122" y="0"/>
                </a:cubicBezTo>
                <a:cubicBezTo>
                  <a:pt x="456044" y="6427"/>
                  <a:pt x="510118" y="114130"/>
                  <a:pt x="548244" y="252210"/>
                </a:cubicBezTo>
                <a:cubicBezTo>
                  <a:pt x="540571" y="398995"/>
                  <a:pt x="418024" y="545826"/>
                  <a:pt x="274122" y="504420"/>
                </a:cubicBezTo>
                <a:cubicBezTo>
                  <a:pt x="93655" y="488513"/>
                  <a:pt x="23584" y="402770"/>
                  <a:pt x="0" y="252210"/>
                </a:cubicBezTo>
                <a:close/>
              </a:path>
            </a:pathLst>
          </a:custGeom>
          <a:noFill/>
          <a:ln w="25400">
            <a:solidFill>
              <a:srgbClr val="C00000"/>
            </a:solidFill>
            <a:prstDash val="sysDot"/>
            <a:extLst>
              <a:ext uri="{C807C97D-BFC1-408E-A445-0C87EB9F89A2}">
                <ask:lineSketchStyleProps xmlns:ask="http://schemas.microsoft.com/office/drawing/2018/sketchyshapes" sd="1219033472">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7E056C79-0DB9-DF28-57E4-FD1746BC98A5}"/>
              </a:ext>
            </a:extLst>
          </p:cNvPr>
          <p:cNvSpPr/>
          <p:nvPr/>
        </p:nvSpPr>
        <p:spPr>
          <a:xfrm rot="3972358">
            <a:off x="9202503" y="848458"/>
            <a:ext cx="548244" cy="504420"/>
          </a:xfrm>
          <a:custGeom>
            <a:avLst/>
            <a:gdLst>
              <a:gd name="csX0" fmla="*/ 0 w 548244"/>
              <a:gd name="csY0" fmla="*/ 252210 h 504420"/>
              <a:gd name="csX1" fmla="*/ 274122 w 548244"/>
              <a:gd name="csY1" fmla="*/ 0 h 504420"/>
              <a:gd name="csX2" fmla="*/ 548244 w 548244"/>
              <a:gd name="csY2" fmla="*/ 252210 h 504420"/>
              <a:gd name="csX3" fmla="*/ 274122 w 548244"/>
              <a:gd name="csY3" fmla="*/ 504420 h 504420"/>
              <a:gd name="csX4" fmla="*/ 0 w 548244"/>
              <a:gd name="csY4" fmla="*/ 252210 h 504420"/>
            </a:gdLst>
            <a:ahLst/>
            <a:cxnLst>
              <a:cxn ang="0">
                <a:pos x="csX0" y="csY0"/>
              </a:cxn>
              <a:cxn ang="0">
                <a:pos x="csX1" y="csY1"/>
              </a:cxn>
              <a:cxn ang="0">
                <a:pos x="csX2" y="csY2"/>
              </a:cxn>
              <a:cxn ang="0">
                <a:pos x="csX3" y="csY3"/>
              </a:cxn>
              <a:cxn ang="0">
                <a:pos x="csX4" y="csY4"/>
              </a:cxn>
            </a:cxnLst>
            <a:rect l="l" t="t" r="r" b="b"/>
            <a:pathLst>
              <a:path w="548244" h="504420" extrusionOk="0">
                <a:moveTo>
                  <a:pt x="0" y="252210"/>
                </a:moveTo>
                <a:cubicBezTo>
                  <a:pt x="-29842" y="94511"/>
                  <a:pt x="101630" y="7919"/>
                  <a:pt x="274122" y="0"/>
                </a:cubicBezTo>
                <a:cubicBezTo>
                  <a:pt x="456044" y="6427"/>
                  <a:pt x="510118" y="114130"/>
                  <a:pt x="548244" y="252210"/>
                </a:cubicBezTo>
                <a:cubicBezTo>
                  <a:pt x="540571" y="398995"/>
                  <a:pt x="418024" y="545826"/>
                  <a:pt x="274122" y="504420"/>
                </a:cubicBezTo>
                <a:cubicBezTo>
                  <a:pt x="93655" y="488513"/>
                  <a:pt x="23584" y="402770"/>
                  <a:pt x="0" y="252210"/>
                </a:cubicBezTo>
                <a:close/>
              </a:path>
            </a:pathLst>
          </a:custGeom>
          <a:noFill/>
          <a:ln w="25400">
            <a:solidFill>
              <a:srgbClr val="C00000"/>
            </a:solidFill>
            <a:prstDash val="sysDot"/>
            <a:extLst>
              <a:ext uri="{C807C97D-BFC1-408E-A445-0C87EB9F89A2}">
                <ask:lineSketchStyleProps xmlns:ask="http://schemas.microsoft.com/office/drawing/2018/sketchyshapes" sd="1219033472">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9699381E-B30F-DFBB-9FDF-ABB1EDEF7540}"/>
              </a:ext>
            </a:extLst>
          </p:cNvPr>
          <p:cNvSpPr/>
          <p:nvPr/>
        </p:nvSpPr>
        <p:spPr>
          <a:xfrm rot="7484316">
            <a:off x="11040350" y="3984171"/>
            <a:ext cx="548244" cy="504420"/>
          </a:xfrm>
          <a:custGeom>
            <a:avLst/>
            <a:gdLst>
              <a:gd name="csX0" fmla="*/ 0 w 548244"/>
              <a:gd name="csY0" fmla="*/ 252210 h 504420"/>
              <a:gd name="csX1" fmla="*/ 274122 w 548244"/>
              <a:gd name="csY1" fmla="*/ 0 h 504420"/>
              <a:gd name="csX2" fmla="*/ 548244 w 548244"/>
              <a:gd name="csY2" fmla="*/ 252210 h 504420"/>
              <a:gd name="csX3" fmla="*/ 274122 w 548244"/>
              <a:gd name="csY3" fmla="*/ 504420 h 504420"/>
              <a:gd name="csX4" fmla="*/ 0 w 548244"/>
              <a:gd name="csY4" fmla="*/ 252210 h 504420"/>
            </a:gdLst>
            <a:ahLst/>
            <a:cxnLst>
              <a:cxn ang="0">
                <a:pos x="csX0" y="csY0"/>
              </a:cxn>
              <a:cxn ang="0">
                <a:pos x="csX1" y="csY1"/>
              </a:cxn>
              <a:cxn ang="0">
                <a:pos x="csX2" y="csY2"/>
              </a:cxn>
              <a:cxn ang="0">
                <a:pos x="csX3" y="csY3"/>
              </a:cxn>
              <a:cxn ang="0">
                <a:pos x="csX4" y="csY4"/>
              </a:cxn>
            </a:cxnLst>
            <a:rect l="l" t="t" r="r" b="b"/>
            <a:pathLst>
              <a:path w="548244" h="504420" extrusionOk="0">
                <a:moveTo>
                  <a:pt x="0" y="252210"/>
                </a:moveTo>
                <a:cubicBezTo>
                  <a:pt x="-29842" y="94511"/>
                  <a:pt x="101630" y="7919"/>
                  <a:pt x="274122" y="0"/>
                </a:cubicBezTo>
                <a:cubicBezTo>
                  <a:pt x="456044" y="6427"/>
                  <a:pt x="510118" y="114130"/>
                  <a:pt x="548244" y="252210"/>
                </a:cubicBezTo>
                <a:cubicBezTo>
                  <a:pt x="540571" y="398995"/>
                  <a:pt x="418024" y="545826"/>
                  <a:pt x="274122" y="504420"/>
                </a:cubicBezTo>
                <a:cubicBezTo>
                  <a:pt x="93655" y="488513"/>
                  <a:pt x="23584" y="402770"/>
                  <a:pt x="0" y="252210"/>
                </a:cubicBezTo>
                <a:close/>
              </a:path>
            </a:pathLst>
          </a:custGeom>
          <a:noFill/>
          <a:ln w="25400">
            <a:solidFill>
              <a:srgbClr val="C00000"/>
            </a:solidFill>
            <a:prstDash val="sysDot"/>
            <a:extLst>
              <a:ext uri="{C807C97D-BFC1-408E-A445-0C87EB9F89A2}">
                <ask:lineSketchStyleProps xmlns:ask="http://schemas.microsoft.com/office/drawing/2018/sketchyshapes" sd="1219033472">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descr="A collection of photos of a person&#10;&#10;AI-generated content may be incorrect.">
            <a:extLst>
              <a:ext uri="{FF2B5EF4-FFF2-40B4-BE49-F238E27FC236}">
                <a16:creationId xmlns:a16="http://schemas.microsoft.com/office/drawing/2014/main" id="{7D37A9BA-0037-EC28-288E-74BA4C5597E6}"/>
              </a:ext>
            </a:extLst>
          </p:cNvPr>
          <p:cNvPicPr>
            <a:picLocks noChangeAspect="1"/>
          </p:cNvPicPr>
          <p:nvPr/>
        </p:nvPicPr>
        <p:blipFill>
          <a:blip r:embed="rId4">
            <a:extLst>
              <a:ext uri="{28A0092B-C50C-407E-A947-70E740481C1C}">
                <a14:useLocalDpi xmlns:a14="http://schemas.microsoft.com/office/drawing/2010/main" val="0"/>
              </a:ext>
            </a:extLst>
          </a:blip>
          <a:srcRect l="12613" t="10907" r="62821" b="71880"/>
          <a:stretch>
            <a:fillRect/>
          </a:stretch>
        </p:blipFill>
        <p:spPr>
          <a:xfrm>
            <a:off x="335063" y="4944491"/>
            <a:ext cx="1767558" cy="1651347"/>
          </a:xfrm>
          <a:prstGeom prst="rect">
            <a:avLst/>
          </a:prstGeom>
        </p:spPr>
      </p:pic>
      <p:pic>
        <p:nvPicPr>
          <p:cNvPr id="31" name="Picture 30" descr="A collection of photos of a person&#10;&#10;AI-generated content may be incorrect.">
            <a:extLst>
              <a:ext uri="{FF2B5EF4-FFF2-40B4-BE49-F238E27FC236}">
                <a16:creationId xmlns:a16="http://schemas.microsoft.com/office/drawing/2014/main" id="{8AE38C15-61C2-1856-F131-409D584630CB}"/>
              </a:ext>
            </a:extLst>
          </p:cNvPr>
          <p:cNvPicPr>
            <a:picLocks noChangeAspect="1"/>
          </p:cNvPicPr>
          <p:nvPr/>
        </p:nvPicPr>
        <p:blipFill>
          <a:blip r:embed="rId4">
            <a:extLst>
              <a:ext uri="{28A0092B-C50C-407E-A947-70E740481C1C}">
                <a14:useLocalDpi xmlns:a14="http://schemas.microsoft.com/office/drawing/2010/main" val="0"/>
              </a:ext>
            </a:extLst>
          </a:blip>
          <a:srcRect l="39643" t="47997" r="35792" b="32847"/>
          <a:stretch>
            <a:fillRect/>
          </a:stretch>
        </p:blipFill>
        <p:spPr>
          <a:xfrm>
            <a:off x="2255578" y="4953084"/>
            <a:ext cx="1588256" cy="1651347"/>
          </a:xfrm>
          <a:prstGeom prst="rect">
            <a:avLst/>
          </a:prstGeom>
        </p:spPr>
      </p:pic>
      <p:pic>
        <p:nvPicPr>
          <p:cNvPr id="33" name="Picture 32" descr="A paper with text and images&#10;&#10;AI-generated content may be incorrect.">
            <a:extLst>
              <a:ext uri="{FF2B5EF4-FFF2-40B4-BE49-F238E27FC236}">
                <a16:creationId xmlns:a16="http://schemas.microsoft.com/office/drawing/2014/main" id="{D6F71B42-4833-540B-A7E9-73A8EE5D540E}"/>
              </a:ext>
            </a:extLst>
          </p:cNvPr>
          <p:cNvPicPr>
            <a:picLocks noChangeAspect="1"/>
          </p:cNvPicPr>
          <p:nvPr/>
        </p:nvPicPr>
        <p:blipFill>
          <a:blip r:embed="rId5">
            <a:extLst>
              <a:ext uri="{28A0092B-C50C-407E-A947-70E740481C1C}">
                <a14:useLocalDpi xmlns:a14="http://schemas.microsoft.com/office/drawing/2010/main" val="0"/>
              </a:ext>
            </a:extLst>
          </a:blip>
          <a:srcRect l="66635" t="45807" r="6237" b="32847"/>
          <a:stretch>
            <a:fillRect/>
          </a:stretch>
        </p:blipFill>
        <p:spPr>
          <a:xfrm>
            <a:off x="4029239" y="4953084"/>
            <a:ext cx="1573982" cy="1651347"/>
          </a:xfrm>
          <a:prstGeom prst="rect">
            <a:avLst/>
          </a:prstGeom>
        </p:spPr>
      </p:pic>
    </p:spTree>
    <p:extLst>
      <p:ext uri="{BB962C8B-B14F-4D97-AF65-F5344CB8AC3E}">
        <p14:creationId xmlns:p14="http://schemas.microsoft.com/office/powerpoint/2010/main" val="12365106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AAF9-2E41-2291-7C2A-74E8724842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7508C8-7577-4182-1D06-33204E5C301F}"/>
              </a:ext>
            </a:extLst>
          </p:cNvPr>
          <p:cNvSpPr>
            <a:spLocks noGrp="1"/>
          </p:cNvSpPr>
          <p:nvPr>
            <p:ph type="title"/>
          </p:nvPr>
        </p:nvSpPr>
        <p:spPr>
          <a:xfrm>
            <a:off x="265232" y="0"/>
            <a:ext cx="10515600" cy="1325563"/>
          </a:xfrm>
        </p:spPr>
        <p:txBody>
          <a:bodyPr>
            <a:normAutofit/>
          </a:bodyPr>
          <a:lstStyle/>
          <a:p>
            <a:r>
              <a:rPr lang="en-GB" sz="4000" i="1">
                <a:solidFill>
                  <a:schemeClr val="bg1">
                    <a:lumMod val="75000"/>
                  </a:schemeClr>
                </a:solidFill>
                <a:latin typeface="Futura" pitchFamily="50" charset="0"/>
              </a:rPr>
              <a:t>Task 2B</a:t>
            </a:r>
            <a:endParaRPr lang="en-GB" sz="4000">
              <a:solidFill>
                <a:schemeClr val="bg1">
                  <a:lumMod val="75000"/>
                </a:schemeClr>
              </a:solidFill>
              <a:latin typeface="Futura" pitchFamily="50" charset="0"/>
            </a:endParaRPr>
          </a:p>
        </p:txBody>
      </p:sp>
      <p:sp>
        <p:nvSpPr>
          <p:cNvPr id="7" name="Content Placeholder 2">
            <a:extLst>
              <a:ext uri="{FF2B5EF4-FFF2-40B4-BE49-F238E27FC236}">
                <a16:creationId xmlns:a16="http://schemas.microsoft.com/office/drawing/2014/main" id="{CC0DA6E2-AC03-F3A7-EFA9-9E00AC5AE094}"/>
              </a:ext>
            </a:extLst>
          </p:cNvPr>
          <p:cNvSpPr txBox="1">
            <a:spLocks/>
          </p:cNvSpPr>
          <p:nvPr/>
        </p:nvSpPr>
        <p:spPr>
          <a:xfrm>
            <a:off x="594360" y="1170784"/>
            <a:ext cx="5501640" cy="4849326"/>
          </a:xfrm>
          <a:custGeom>
            <a:avLst/>
            <a:gdLst>
              <a:gd name="csX0" fmla="*/ 0 w 5501640"/>
              <a:gd name="csY0" fmla="*/ 0 h 4849326"/>
              <a:gd name="csX1" fmla="*/ 522656 w 5501640"/>
              <a:gd name="csY1" fmla="*/ 0 h 4849326"/>
              <a:gd name="csX2" fmla="*/ 1265377 w 5501640"/>
              <a:gd name="csY2" fmla="*/ 0 h 4849326"/>
              <a:gd name="csX3" fmla="*/ 1898066 w 5501640"/>
              <a:gd name="csY3" fmla="*/ 0 h 4849326"/>
              <a:gd name="csX4" fmla="*/ 2585771 w 5501640"/>
              <a:gd name="csY4" fmla="*/ 0 h 4849326"/>
              <a:gd name="csX5" fmla="*/ 3383509 w 5501640"/>
              <a:gd name="csY5" fmla="*/ 0 h 4849326"/>
              <a:gd name="csX6" fmla="*/ 3961181 w 5501640"/>
              <a:gd name="csY6" fmla="*/ 0 h 4849326"/>
              <a:gd name="csX7" fmla="*/ 4703902 w 5501640"/>
              <a:gd name="csY7" fmla="*/ 0 h 4849326"/>
              <a:gd name="csX8" fmla="*/ 5501640 w 5501640"/>
              <a:gd name="csY8" fmla="*/ 0 h 4849326"/>
              <a:gd name="csX9" fmla="*/ 5501640 w 5501640"/>
              <a:gd name="csY9" fmla="*/ 692761 h 4849326"/>
              <a:gd name="csX10" fmla="*/ 5501640 w 5501640"/>
              <a:gd name="csY10" fmla="*/ 1385522 h 4849326"/>
              <a:gd name="csX11" fmla="*/ 5501640 w 5501640"/>
              <a:gd name="csY11" fmla="*/ 1981296 h 4849326"/>
              <a:gd name="csX12" fmla="*/ 5501640 w 5501640"/>
              <a:gd name="csY12" fmla="*/ 2771043 h 4849326"/>
              <a:gd name="csX13" fmla="*/ 5501640 w 5501640"/>
              <a:gd name="csY13" fmla="*/ 3463804 h 4849326"/>
              <a:gd name="csX14" fmla="*/ 5501640 w 5501640"/>
              <a:gd name="csY14" fmla="*/ 4253552 h 4849326"/>
              <a:gd name="csX15" fmla="*/ 5501640 w 5501640"/>
              <a:gd name="csY15" fmla="*/ 4849326 h 4849326"/>
              <a:gd name="csX16" fmla="*/ 4868951 w 5501640"/>
              <a:gd name="csY16" fmla="*/ 4849326 h 4849326"/>
              <a:gd name="csX17" fmla="*/ 4236263 w 5501640"/>
              <a:gd name="csY17" fmla="*/ 4849326 h 4849326"/>
              <a:gd name="csX18" fmla="*/ 3493541 w 5501640"/>
              <a:gd name="csY18" fmla="*/ 4849326 h 4849326"/>
              <a:gd name="csX19" fmla="*/ 2805836 w 5501640"/>
              <a:gd name="csY19" fmla="*/ 4849326 h 4849326"/>
              <a:gd name="csX20" fmla="*/ 2008099 w 5501640"/>
              <a:gd name="csY20" fmla="*/ 4849326 h 4849326"/>
              <a:gd name="csX21" fmla="*/ 1210361 w 5501640"/>
              <a:gd name="csY21" fmla="*/ 4849326 h 4849326"/>
              <a:gd name="csX22" fmla="*/ 0 w 5501640"/>
              <a:gd name="csY22" fmla="*/ 4849326 h 4849326"/>
              <a:gd name="csX23" fmla="*/ 0 w 5501640"/>
              <a:gd name="csY23" fmla="*/ 4108072 h 4849326"/>
              <a:gd name="csX24" fmla="*/ 0 w 5501640"/>
              <a:gd name="csY24" fmla="*/ 3366818 h 4849326"/>
              <a:gd name="csX25" fmla="*/ 0 w 5501640"/>
              <a:gd name="csY25" fmla="*/ 2674057 h 4849326"/>
              <a:gd name="csX26" fmla="*/ 0 w 5501640"/>
              <a:gd name="csY26" fmla="*/ 1981296 h 4849326"/>
              <a:gd name="csX27" fmla="*/ 0 w 5501640"/>
              <a:gd name="csY27" fmla="*/ 1288535 h 4849326"/>
              <a:gd name="csX28" fmla="*/ 0 w 5501640"/>
              <a:gd name="csY28" fmla="*/ 741254 h 4849326"/>
              <a:gd name="csX29" fmla="*/ 0 w 5501640"/>
              <a:gd name="csY29" fmla="*/ 0 h 48493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849326"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485254" y="143885"/>
                  <a:pt x="5504891" y="355772"/>
                  <a:pt x="5501640" y="692761"/>
                </a:cubicBezTo>
                <a:cubicBezTo>
                  <a:pt x="5498389" y="1029750"/>
                  <a:pt x="5502134" y="1236968"/>
                  <a:pt x="5501640" y="1385522"/>
                </a:cubicBezTo>
                <a:cubicBezTo>
                  <a:pt x="5501146" y="1534076"/>
                  <a:pt x="5479747" y="1853818"/>
                  <a:pt x="5501640" y="1981296"/>
                </a:cubicBezTo>
                <a:cubicBezTo>
                  <a:pt x="5523533" y="2108774"/>
                  <a:pt x="5501884" y="2439056"/>
                  <a:pt x="5501640" y="2771043"/>
                </a:cubicBezTo>
                <a:cubicBezTo>
                  <a:pt x="5501396" y="3103030"/>
                  <a:pt x="5530425" y="3217000"/>
                  <a:pt x="5501640" y="3463804"/>
                </a:cubicBezTo>
                <a:cubicBezTo>
                  <a:pt x="5472855" y="3710608"/>
                  <a:pt x="5468540" y="3901128"/>
                  <a:pt x="5501640" y="4253552"/>
                </a:cubicBezTo>
                <a:cubicBezTo>
                  <a:pt x="5534740" y="4605976"/>
                  <a:pt x="5495235" y="4606191"/>
                  <a:pt x="5501640" y="4849326"/>
                </a:cubicBezTo>
                <a:cubicBezTo>
                  <a:pt x="5272218" y="4859460"/>
                  <a:pt x="5040250" y="4835905"/>
                  <a:pt x="4868951" y="4849326"/>
                </a:cubicBezTo>
                <a:cubicBezTo>
                  <a:pt x="4697652" y="4862747"/>
                  <a:pt x="4368549" y="4865864"/>
                  <a:pt x="4236263" y="4849326"/>
                </a:cubicBezTo>
                <a:cubicBezTo>
                  <a:pt x="4103977" y="4832788"/>
                  <a:pt x="3678150" y="4882437"/>
                  <a:pt x="3493541" y="4849326"/>
                </a:cubicBezTo>
                <a:cubicBezTo>
                  <a:pt x="3308932" y="4816215"/>
                  <a:pt x="2960907" y="4828318"/>
                  <a:pt x="2805836" y="4849326"/>
                </a:cubicBezTo>
                <a:cubicBezTo>
                  <a:pt x="2650766" y="4870334"/>
                  <a:pt x="2169940" y="4835843"/>
                  <a:pt x="2008099" y="4849326"/>
                </a:cubicBezTo>
                <a:cubicBezTo>
                  <a:pt x="1846258" y="4862809"/>
                  <a:pt x="1481259" y="4828804"/>
                  <a:pt x="1210361" y="4849326"/>
                </a:cubicBezTo>
                <a:cubicBezTo>
                  <a:pt x="939463" y="4869848"/>
                  <a:pt x="543180" y="4847140"/>
                  <a:pt x="0" y="4849326"/>
                </a:cubicBezTo>
                <a:cubicBezTo>
                  <a:pt x="373" y="4605028"/>
                  <a:pt x="-23101" y="4357978"/>
                  <a:pt x="0" y="4108072"/>
                </a:cubicBezTo>
                <a:cubicBezTo>
                  <a:pt x="23101" y="3858166"/>
                  <a:pt x="7649" y="3564040"/>
                  <a:pt x="0" y="3366818"/>
                </a:cubicBezTo>
                <a:cubicBezTo>
                  <a:pt x="-7649" y="3169596"/>
                  <a:pt x="-671" y="2933817"/>
                  <a:pt x="0" y="2674057"/>
                </a:cubicBezTo>
                <a:cubicBezTo>
                  <a:pt x="671" y="2414297"/>
                  <a:pt x="8239" y="2295195"/>
                  <a:pt x="0" y="1981296"/>
                </a:cubicBezTo>
                <a:cubicBezTo>
                  <a:pt x="-8239" y="1667397"/>
                  <a:pt x="34075" y="1615135"/>
                  <a:pt x="0" y="1288535"/>
                </a:cubicBezTo>
                <a:cubicBezTo>
                  <a:pt x="-34075" y="961935"/>
                  <a:pt x="-9429" y="918321"/>
                  <a:pt x="0" y="741254"/>
                </a:cubicBezTo>
                <a:cubicBezTo>
                  <a:pt x="9429" y="564187"/>
                  <a:pt x="-3765" y="277273"/>
                  <a:pt x="0" y="0"/>
                </a:cubicBezTo>
                <a:close/>
              </a:path>
              <a:path w="5501640" h="4849326"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34162" y="295339"/>
                  <a:pt x="5529805" y="482738"/>
                  <a:pt x="5501640" y="789747"/>
                </a:cubicBezTo>
                <a:cubicBezTo>
                  <a:pt x="5473475" y="1096756"/>
                  <a:pt x="5490073" y="1248960"/>
                  <a:pt x="5501640" y="1385522"/>
                </a:cubicBezTo>
                <a:cubicBezTo>
                  <a:pt x="5513207" y="1522085"/>
                  <a:pt x="5512114" y="1776167"/>
                  <a:pt x="5501640" y="2078283"/>
                </a:cubicBezTo>
                <a:cubicBezTo>
                  <a:pt x="5491166" y="2380399"/>
                  <a:pt x="5487225" y="2599168"/>
                  <a:pt x="5501640" y="2819537"/>
                </a:cubicBezTo>
                <a:cubicBezTo>
                  <a:pt x="5516055" y="3039906"/>
                  <a:pt x="5497839" y="3204363"/>
                  <a:pt x="5501640" y="3366818"/>
                </a:cubicBezTo>
                <a:cubicBezTo>
                  <a:pt x="5505441" y="3529273"/>
                  <a:pt x="5523435" y="3865606"/>
                  <a:pt x="5501640" y="4059579"/>
                </a:cubicBezTo>
                <a:cubicBezTo>
                  <a:pt x="5479845" y="4253552"/>
                  <a:pt x="5487230" y="4482854"/>
                  <a:pt x="5501640" y="4849326"/>
                </a:cubicBezTo>
                <a:cubicBezTo>
                  <a:pt x="5167841" y="4837154"/>
                  <a:pt x="5117503" y="4852487"/>
                  <a:pt x="4813935" y="4849326"/>
                </a:cubicBezTo>
                <a:cubicBezTo>
                  <a:pt x="4510368" y="4846165"/>
                  <a:pt x="4353616" y="4814178"/>
                  <a:pt x="4016197" y="4849326"/>
                </a:cubicBezTo>
                <a:cubicBezTo>
                  <a:pt x="3678778" y="4884474"/>
                  <a:pt x="3641613" y="4831058"/>
                  <a:pt x="3328492" y="4849326"/>
                </a:cubicBezTo>
                <a:cubicBezTo>
                  <a:pt x="3015372" y="4867594"/>
                  <a:pt x="2991672" y="4869385"/>
                  <a:pt x="2805836" y="4849326"/>
                </a:cubicBezTo>
                <a:cubicBezTo>
                  <a:pt x="2620000" y="4829267"/>
                  <a:pt x="2484406" y="4841754"/>
                  <a:pt x="2228164" y="4849326"/>
                </a:cubicBezTo>
                <a:cubicBezTo>
                  <a:pt x="1971922" y="4856898"/>
                  <a:pt x="1828461" y="4814653"/>
                  <a:pt x="1430426" y="4849326"/>
                </a:cubicBezTo>
                <a:cubicBezTo>
                  <a:pt x="1032391" y="4883999"/>
                  <a:pt x="910264" y="4854018"/>
                  <a:pt x="742721" y="4849326"/>
                </a:cubicBezTo>
                <a:cubicBezTo>
                  <a:pt x="575178" y="4844634"/>
                  <a:pt x="240242" y="4848646"/>
                  <a:pt x="0" y="4849326"/>
                </a:cubicBezTo>
                <a:cubicBezTo>
                  <a:pt x="-34303" y="4685375"/>
                  <a:pt x="-22777" y="4355447"/>
                  <a:pt x="0" y="4156565"/>
                </a:cubicBezTo>
                <a:cubicBezTo>
                  <a:pt x="22777" y="3957683"/>
                  <a:pt x="22416" y="3821698"/>
                  <a:pt x="0" y="3609284"/>
                </a:cubicBezTo>
                <a:cubicBezTo>
                  <a:pt x="-22416" y="3396870"/>
                  <a:pt x="13496" y="3211051"/>
                  <a:pt x="0" y="3062003"/>
                </a:cubicBezTo>
                <a:cubicBezTo>
                  <a:pt x="-13496" y="2912955"/>
                  <a:pt x="152" y="2601929"/>
                  <a:pt x="0" y="2320749"/>
                </a:cubicBezTo>
                <a:cubicBezTo>
                  <a:pt x="-152" y="2039569"/>
                  <a:pt x="484" y="1847405"/>
                  <a:pt x="0" y="1724975"/>
                </a:cubicBezTo>
                <a:cubicBezTo>
                  <a:pt x="-484" y="1602545"/>
                  <a:pt x="-14204" y="1147956"/>
                  <a:pt x="0" y="935227"/>
                </a:cubicBezTo>
                <a:cubicBezTo>
                  <a:pt x="14204" y="722498"/>
                  <a:pt x="41705" y="232058"/>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1600">
                <a:solidFill>
                  <a:schemeClr val="bg1"/>
                </a:solidFill>
              </a:rPr>
              <a:t>Slide 20 from the contact sheet would need some editing before being a featured image in an article. The overall image is quite underexposed for the structure, making it silhouetted against the sky. I would most likely begin by editing the tone by increasing exposure and contrast slightly. Hopefully, the increased contrast would bring out some of the details in the structure without brightening the sky too much. I would also want to bring out the colours in the sky a bit more, to create a stunning backdrop. To do this I might create a mask of the sky – I would bring highlights down, contrast up slightly and perhaps increase saturation slightly, to make the colours pop a little more. </a:t>
            </a:r>
          </a:p>
          <a:p>
            <a:pPr marL="0" indent="0" algn="just">
              <a:buNone/>
            </a:pPr>
            <a:r>
              <a:rPr lang="en-GB" sz="1600">
                <a:solidFill>
                  <a:schemeClr val="bg1"/>
                </a:solidFill>
              </a:rPr>
              <a:t>Similarly, I would create a mask of the foreground, so that I can increase the exposure without affecting the sky. I would bring the highlights and ‘whites’ up a little, and  the shadows and blacks down a little, to increase the differences between the lighter and darker areas. I might also increase clarity and texture slightly, to bring out the details. </a:t>
            </a:r>
          </a:p>
          <a:p>
            <a:pPr marL="0" indent="0" algn="just">
              <a:buFont typeface="Arial" panose="020B0604020202020204" pitchFamily="34" charset="0"/>
              <a:buNone/>
            </a:pPr>
            <a:r>
              <a:rPr lang="en-GB" sz="1600">
                <a:solidFill>
                  <a:schemeClr val="bg1"/>
                </a:solidFill>
              </a:rPr>
              <a:t>To finish, I would crop it slightly on the right side, so that both sides are balanced. </a:t>
            </a:r>
          </a:p>
        </p:txBody>
      </p:sp>
      <p:pic>
        <p:nvPicPr>
          <p:cNvPr id="4" name="Picture 3" descr="A book with pictures of a person&#10;&#10;AI-generated content may be incorrect.">
            <a:extLst>
              <a:ext uri="{FF2B5EF4-FFF2-40B4-BE49-F238E27FC236}">
                <a16:creationId xmlns:a16="http://schemas.microsoft.com/office/drawing/2014/main" id="{0AABBD51-4963-01D0-2DB4-4ABF7CA239C8}"/>
              </a:ext>
            </a:extLst>
          </p:cNvPr>
          <p:cNvPicPr>
            <a:picLocks noChangeAspect="1"/>
          </p:cNvPicPr>
          <p:nvPr/>
        </p:nvPicPr>
        <p:blipFill>
          <a:blip r:embed="rId2">
            <a:extLst>
              <a:ext uri="{28A0092B-C50C-407E-A947-70E740481C1C}">
                <a14:useLocalDpi xmlns:a14="http://schemas.microsoft.com/office/drawing/2010/main" val="0"/>
              </a:ext>
            </a:extLst>
          </a:blip>
          <a:srcRect l="33306" t="43363" r="38824" b="34940"/>
          <a:stretch>
            <a:fillRect/>
          </a:stretch>
        </p:blipFill>
        <p:spPr>
          <a:xfrm>
            <a:off x="6831947" y="1325563"/>
            <a:ext cx="4373609" cy="4539767"/>
          </a:xfrm>
          <a:prstGeom prst="rect">
            <a:avLst/>
          </a:prstGeom>
        </p:spPr>
      </p:pic>
    </p:spTree>
    <p:extLst>
      <p:ext uri="{BB962C8B-B14F-4D97-AF65-F5344CB8AC3E}">
        <p14:creationId xmlns:p14="http://schemas.microsoft.com/office/powerpoint/2010/main" val="22650853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E8102-6176-2ADA-824E-0F4F18C50C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1FB57A-B517-9300-94D6-FB03A8D92384}"/>
              </a:ext>
            </a:extLst>
          </p:cNvPr>
          <p:cNvSpPr>
            <a:spLocks noGrp="1"/>
          </p:cNvSpPr>
          <p:nvPr>
            <p:ph type="title"/>
          </p:nvPr>
        </p:nvSpPr>
        <p:spPr>
          <a:xfrm>
            <a:off x="388233" y="0"/>
            <a:ext cx="4034138" cy="1325563"/>
          </a:xfrm>
        </p:spPr>
        <p:txBody>
          <a:bodyPr>
            <a:normAutofit/>
          </a:bodyPr>
          <a:lstStyle/>
          <a:p>
            <a:r>
              <a:rPr lang="en-GB" sz="4000">
                <a:solidFill>
                  <a:schemeClr val="bg1">
                    <a:lumMod val="75000"/>
                  </a:schemeClr>
                </a:solidFill>
                <a:latin typeface="Futura" pitchFamily="50" charset="0"/>
              </a:rPr>
              <a:t>PALM AGENCY</a:t>
            </a:r>
          </a:p>
        </p:txBody>
      </p:sp>
      <p:sp>
        <p:nvSpPr>
          <p:cNvPr id="7" name="Content Placeholder 2">
            <a:extLst>
              <a:ext uri="{FF2B5EF4-FFF2-40B4-BE49-F238E27FC236}">
                <a16:creationId xmlns:a16="http://schemas.microsoft.com/office/drawing/2014/main" id="{294EA134-323E-F50F-FE46-7D3877EA5D60}"/>
              </a:ext>
            </a:extLst>
          </p:cNvPr>
          <p:cNvSpPr txBox="1">
            <a:spLocks/>
          </p:cNvSpPr>
          <p:nvPr/>
        </p:nvSpPr>
        <p:spPr>
          <a:xfrm>
            <a:off x="594360" y="1684253"/>
            <a:ext cx="5501640" cy="3489494"/>
          </a:xfrm>
          <a:custGeom>
            <a:avLst/>
            <a:gdLst>
              <a:gd name="csX0" fmla="*/ 0 w 5501640"/>
              <a:gd name="csY0" fmla="*/ 0 h 3489494"/>
              <a:gd name="csX1" fmla="*/ 742721 w 5501640"/>
              <a:gd name="csY1" fmla="*/ 0 h 3489494"/>
              <a:gd name="csX2" fmla="*/ 1265377 w 5501640"/>
              <a:gd name="csY2" fmla="*/ 0 h 3489494"/>
              <a:gd name="csX3" fmla="*/ 1898066 w 5501640"/>
              <a:gd name="csY3" fmla="*/ 0 h 3489494"/>
              <a:gd name="csX4" fmla="*/ 2695804 w 5501640"/>
              <a:gd name="csY4" fmla="*/ 0 h 3489494"/>
              <a:gd name="csX5" fmla="*/ 3383509 w 5501640"/>
              <a:gd name="csY5" fmla="*/ 0 h 3489494"/>
              <a:gd name="csX6" fmla="*/ 4126230 w 5501640"/>
              <a:gd name="csY6" fmla="*/ 0 h 3489494"/>
              <a:gd name="csX7" fmla="*/ 4758919 w 5501640"/>
              <a:gd name="csY7" fmla="*/ 0 h 3489494"/>
              <a:gd name="csX8" fmla="*/ 5501640 w 5501640"/>
              <a:gd name="csY8" fmla="*/ 0 h 3489494"/>
              <a:gd name="csX9" fmla="*/ 5501640 w 5501640"/>
              <a:gd name="csY9" fmla="*/ 767689 h 3489494"/>
              <a:gd name="csX10" fmla="*/ 5501640 w 5501640"/>
              <a:gd name="csY10" fmla="*/ 1395798 h 3489494"/>
              <a:gd name="csX11" fmla="*/ 5501640 w 5501640"/>
              <a:gd name="csY11" fmla="*/ 1989012 h 3489494"/>
              <a:gd name="csX12" fmla="*/ 5501640 w 5501640"/>
              <a:gd name="csY12" fmla="*/ 2617121 h 3489494"/>
              <a:gd name="csX13" fmla="*/ 5501640 w 5501640"/>
              <a:gd name="csY13" fmla="*/ 3489494 h 3489494"/>
              <a:gd name="csX14" fmla="*/ 4813935 w 5501640"/>
              <a:gd name="csY14" fmla="*/ 3489494 h 3489494"/>
              <a:gd name="csX15" fmla="*/ 4126230 w 5501640"/>
              <a:gd name="csY15" fmla="*/ 3489494 h 3489494"/>
              <a:gd name="csX16" fmla="*/ 3548558 w 5501640"/>
              <a:gd name="csY16" fmla="*/ 3489494 h 3489494"/>
              <a:gd name="csX17" fmla="*/ 2860853 w 5501640"/>
              <a:gd name="csY17" fmla="*/ 3489494 h 3489494"/>
              <a:gd name="csX18" fmla="*/ 2173148 w 5501640"/>
              <a:gd name="csY18" fmla="*/ 3489494 h 3489494"/>
              <a:gd name="csX19" fmla="*/ 1485443 w 5501640"/>
              <a:gd name="csY19" fmla="*/ 3489494 h 3489494"/>
              <a:gd name="csX20" fmla="*/ 797738 w 5501640"/>
              <a:gd name="csY20" fmla="*/ 3489494 h 3489494"/>
              <a:gd name="csX21" fmla="*/ 0 w 5501640"/>
              <a:gd name="csY21" fmla="*/ 3489494 h 3489494"/>
              <a:gd name="csX22" fmla="*/ 0 w 5501640"/>
              <a:gd name="csY22" fmla="*/ 2756700 h 3489494"/>
              <a:gd name="csX23" fmla="*/ 0 w 5501640"/>
              <a:gd name="csY23" fmla="*/ 2023907 h 3489494"/>
              <a:gd name="csX24" fmla="*/ 0 w 5501640"/>
              <a:gd name="csY24" fmla="*/ 1291113 h 3489494"/>
              <a:gd name="csX25" fmla="*/ 0 w 5501640"/>
              <a:gd name="csY25" fmla="*/ 0 h 34894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5501640" h="3489494" fill="none" extrusionOk="0">
                <a:moveTo>
                  <a:pt x="0" y="0"/>
                </a:moveTo>
                <a:cubicBezTo>
                  <a:pt x="194762" y="-10254"/>
                  <a:pt x="489356" y="-1099"/>
                  <a:pt x="742721" y="0"/>
                </a:cubicBezTo>
                <a:cubicBezTo>
                  <a:pt x="996086" y="1099"/>
                  <a:pt x="1108992" y="-10671"/>
                  <a:pt x="1265377" y="0"/>
                </a:cubicBezTo>
                <a:cubicBezTo>
                  <a:pt x="1421762" y="10671"/>
                  <a:pt x="1764340" y="-29342"/>
                  <a:pt x="1898066" y="0"/>
                </a:cubicBezTo>
                <a:cubicBezTo>
                  <a:pt x="2031792" y="29342"/>
                  <a:pt x="2462830" y="-16603"/>
                  <a:pt x="2695804" y="0"/>
                </a:cubicBezTo>
                <a:cubicBezTo>
                  <a:pt x="2928778" y="16603"/>
                  <a:pt x="3092360" y="5298"/>
                  <a:pt x="3383509" y="0"/>
                </a:cubicBezTo>
                <a:cubicBezTo>
                  <a:pt x="3674659" y="-5298"/>
                  <a:pt x="3887031" y="16194"/>
                  <a:pt x="4126230" y="0"/>
                </a:cubicBezTo>
                <a:cubicBezTo>
                  <a:pt x="4365429" y="-16194"/>
                  <a:pt x="4489717" y="12061"/>
                  <a:pt x="4758919" y="0"/>
                </a:cubicBezTo>
                <a:cubicBezTo>
                  <a:pt x="5028121" y="-12061"/>
                  <a:pt x="5192239" y="-4733"/>
                  <a:pt x="5501640" y="0"/>
                </a:cubicBezTo>
                <a:cubicBezTo>
                  <a:pt x="5488753" y="196474"/>
                  <a:pt x="5513139" y="580926"/>
                  <a:pt x="5501640" y="767689"/>
                </a:cubicBezTo>
                <a:cubicBezTo>
                  <a:pt x="5490141" y="954452"/>
                  <a:pt x="5479397" y="1190243"/>
                  <a:pt x="5501640" y="1395798"/>
                </a:cubicBezTo>
                <a:cubicBezTo>
                  <a:pt x="5523883" y="1601353"/>
                  <a:pt x="5520795" y="1862795"/>
                  <a:pt x="5501640" y="1989012"/>
                </a:cubicBezTo>
                <a:cubicBezTo>
                  <a:pt x="5482485" y="2115229"/>
                  <a:pt x="5491103" y="2379338"/>
                  <a:pt x="5501640" y="2617121"/>
                </a:cubicBezTo>
                <a:cubicBezTo>
                  <a:pt x="5512177" y="2854904"/>
                  <a:pt x="5459654" y="3284364"/>
                  <a:pt x="5501640" y="3489494"/>
                </a:cubicBezTo>
                <a:cubicBezTo>
                  <a:pt x="5263514" y="3476596"/>
                  <a:pt x="5031797" y="3486252"/>
                  <a:pt x="4813935" y="3489494"/>
                </a:cubicBezTo>
                <a:cubicBezTo>
                  <a:pt x="4596073" y="3492736"/>
                  <a:pt x="4392668" y="3500306"/>
                  <a:pt x="4126230" y="3489494"/>
                </a:cubicBezTo>
                <a:cubicBezTo>
                  <a:pt x="3859793" y="3478682"/>
                  <a:pt x="3703372" y="3503853"/>
                  <a:pt x="3548558" y="3489494"/>
                </a:cubicBezTo>
                <a:cubicBezTo>
                  <a:pt x="3393744" y="3475135"/>
                  <a:pt x="3009120" y="3480673"/>
                  <a:pt x="2860853" y="3489494"/>
                </a:cubicBezTo>
                <a:cubicBezTo>
                  <a:pt x="2712587" y="3498315"/>
                  <a:pt x="2478383" y="3489277"/>
                  <a:pt x="2173148" y="3489494"/>
                </a:cubicBezTo>
                <a:cubicBezTo>
                  <a:pt x="1867913" y="3489711"/>
                  <a:pt x="1683308" y="3485146"/>
                  <a:pt x="1485443" y="3489494"/>
                </a:cubicBezTo>
                <a:cubicBezTo>
                  <a:pt x="1287579" y="3493842"/>
                  <a:pt x="1083104" y="3514903"/>
                  <a:pt x="797738" y="3489494"/>
                </a:cubicBezTo>
                <a:cubicBezTo>
                  <a:pt x="512373" y="3464085"/>
                  <a:pt x="206814" y="3499384"/>
                  <a:pt x="0" y="3489494"/>
                </a:cubicBezTo>
                <a:cubicBezTo>
                  <a:pt x="22192" y="3186247"/>
                  <a:pt x="845" y="3001327"/>
                  <a:pt x="0" y="2756700"/>
                </a:cubicBezTo>
                <a:cubicBezTo>
                  <a:pt x="-845" y="2512073"/>
                  <a:pt x="18002" y="2288854"/>
                  <a:pt x="0" y="2023907"/>
                </a:cubicBezTo>
                <a:cubicBezTo>
                  <a:pt x="-18002" y="1758960"/>
                  <a:pt x="12880" y="1622368"/>
                  <a:pt x="0" y="1291113"/>
                </a:cubicBezTo>
                <a:cubicBezTo>
                  <a:pt x="-12880" y="959858"/>
                  <a:pt x="-19603" y="511598"/>
                  <a:pt x="0" y="0"/>
                </a:cubicBezTo>
                <a:close/>
              </a:path>
              <a:path w="5501640" h="3489494"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491495" y="181500"/>
                  <a:pt x="5529847" y="446149"/>
                  <a:pt x="5501640" y="767689"/>
                </a:cubicBezTo>
                <a:cubicBezTo>
                  <a:pt x="5473433" y="1089229"/>
                  <a:pt x="5502943" y="1107873"/>
                  <a:pt x="5501640" y="1395798"/>
                </a:cubicBezTo>
                <a:cubicBezTo>
                  <a:pt x="5500337" y="1683723"/>
                  <a:pt x="5532774" y="1830722"/>
                  <a:pt x="5501640" y="2093696"/>
                </a:cubicBezTo>
                <a:cubicBezTo>
                  <a:pt x="5470506" y="2356670"/>
                  <a:pt x="5512146" y="2602733"/>
                  <a:pt x="5501640" y="2826490"/>
                </a:cubicBezTo>
                <a:cubicBezTo>
                  <a:pt x="5491134" y="3050247"/>
                  <a:pt x="5469678" y="3238946"/>
                  <a:pt x="5501640" y="3489494"/>
                </a:cubicBezTo>
                <a:cubicBezTo>
                  <a:pt x="5191648" y="3478490"/>
                  <a:pt x="5085989" y="3475073"/>
                  <a:pt x="4813935" y="3489494"/>
                </a:cubicBezTo>
                <a:cubicBezTo>
                  <a:pt x="4541882" y="3503915"/>
                  <a:pt x="4490653" y="3501598"/>
                  <a:pt x="4236263" y="3489494"/>
                </a:cubicBezTo>
                <a:cubicBezTo>
                  <a:pt x="3981873" y="3477390"/>
                  <a:pt x="3852126" y="3492655"/>
                  <a:pt x="3548558" y="3489494"/>
                </a:cubicBezTo>
                <a:cubicBezTo>
                  <a:pt x="3244991" y="3486333"/>
                  <a:pt x="3088239" y="3454346"/>
                  <a:pt x="2750820" y="3489494"/>
                </a:cubicBezTo>
                <a:cubicBezTo>
                  <a:pt x="2413401" y="3524642"/>
                  <a:pt x="2376236" y="3471226"/>
                  <a:pt x="2063115" y="3489494"/>
                </a:cubicBezTo>
                <a:cubicBezTo>
                  <a:pt x="1749995" y="3507762"/>
                  <a:pt x="1726295" y="3509553"/>
                  <a:pt x="1540459" y="3489494"/>
                </a:cubicBezTo>
                <a:cubicBezTo>
                  <a:pt x="1354623" y="3469435"/>
                  <a:pt x="1219029" y="3481922"/>
                  <a:pt x="962787" y="3489494"/>
                </a:cubicBezTo>
                <a:cubicBezTo>
                  <a:pt x="706545" y="3497066"/>
                  <a:pt x="477700" y="3482303"/>
                  <a:pt x="0" y="3489494"/>
                </a:cubicBezTo>
                <a:cubicBezTo>
                  <a:pt x="-8634" y="3313080"/>
                  <a:pt x="-1374" y="2949412"/>
                  <a:pt x="0" y="2791595"/>
                </a:cubicBezTo>
                <a:cubicBezTo>
                  <a:pt x="1374" y="2633778"/>
                  <a:pt x="-15000" y="2425047"/>
                  <a:pt x="0" y="2093696"/>
                </a:cubicBezTo>
                <a:cubicBezTo>
                  <a:pt x="15000" y="1762345"/>
                  <a:pt x="-27182" y="1644356"/>
                  <a:pt x="0" y="1430693"/>
                </a:cubicBezTo>
                <a:cubicBezTo>
                  <a:pt x="27182" y="1217030"/>
                  <a:pt x="-23947" y="1063368"/>
                  <a:pt x="0" y="837479"/>
                </a:cubicBezTo>
                <a:cubicBezTo>
                  <a:pt x="23947" y="611590"/>
                  <a:pt x="-11451" y="263747"/>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1600">
                <a:solidFill>
                  <a:schemeClr val="bg1"/>
                </a:solidFill>
              </a:rPr>
              <a:t>Working in an ‘agency’ with my peers was a good experience. We each made sure to listen to one another, we all felt free to argue our points without judgement and we worked around any disagreements we had. We were all able to compromise and come to an agreement we were all happy with. </a:t>
            </a:r>
          </a:p>
          <a:p>
            <a:pPr marL="0" indent="0" algn="just">
              <a:buNone/>
            </a:pPr>
            <a:r>
              <a:rPr lang="en-GB" sz="1600">
                <a:solidFill>
                  <a:schemeClr val="bg1"/>
                </a:solidFill>
              </a:rPr>
              <a:t>Despite my opinion that a photograph of the entire rock would have worked well, I was happy with the photographs we settled on, as they were effective in similar ways. I believe the photos we chose for our article are great representations of the Golden Rock and the monks that pray next to it. </a:t>
            </a:r>
          </a:p>
          <a:p>
            <a:pPr marL="0" indent="0" algn="just">
              <a:buNone/>
            </a:pPr>
            <a:r>
              <a:rPr lang="en-GB" sz="1600">
                <a:solidFill>
                  <a:schemeClr val="bg1"/>
                </a:solidFill>
              </a:rPr>
              <a:t>If it were a real agency, I believe I would be happy with almost any role in the creation of an article. Perhaps a more creative role would suit me best – editing would be a role I would be happy to fill. </a:t>
            </a:r>
          </a:p>
          <a:p>
            <a:pPr marL="0" indent="0">
              <a:buNone/>
            </a:pPr>
            <a:endParaRPr lang="en-GB" sz="1600"/>
          </a:p>
        </p:txBody>
      </p:sp>
      <p:pic>
        <p:nvPicPr>
          <p:cNvPr id="4" name="Picture 3" descr="A collection of photos of a person&#10;&#10;AI-generated content may be incorrect.">
            <a:extLst>
              <a:ext uri="{FF2B5EF4-FFF2-40B4-BE49-F238E27FC236}">
                <a16:creationId xmlns:a16="http://schemas.microsoft.com/office/drawing/2014/main" id="{80326444-104C-5E0B-A70D-095431E01F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6525" y="498949"/>
            <a:ext cx="4481250" cy="5975000"/>
          </a:xfrm>
          <a:prstGeom prst="rect">
            <a:avLst/>
          </a:prstGeom>
        </p:spPr>
      </p:pic>
    </p:spTree>
    <p:extLst>
      <p:ext uri="{BB962C8B-B14F-4D97-AF65-F5344CB8AC3E}">
        <p14:creationId xmlns:p14="http://schemas.microsoft.com/office/powerpoint/2010/main" val="5258180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00363" y="-143925"/>
            <a:ext cx="5502415" cy="1325563"/>
          </a:xfrm>
        </p:spPr>
        <p:txBody>
          <a:bodyPr>
            <a:normAutofit/>
          </a:bodyPr>
          <a:lstStyle/>
          <a:p>
            <a:r>
              <a:rPr lang="en-GB" sz="4000">
                <a:solidFill>
                  <a:schemeClr val="bg1">
                    <a:lumMod val="75000"/>
                  </a:schemeClr>
                </a:solidFill>
                <a:latin typeface="Futura" pitchFamily="50" charset="0"/>
              </a:rPr>
              <a:t>Digital contact sheets</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22239" y="1181638"/>
            <a:ext cx="4185057" cy="4699209"/>
          </a:xfrm>
          <a:custGeom>
            <a:avLst/>
            <a:gdLst>
              <a:gd name="csX0" fmla="*/ 0 w 4185057"/>
              <a:gd name="csY0" fmla="*/ 0 h 4699209"/>
              <a:gd name="csX1" fmla="*/ 739360 w 4185057"/>
              <a:gd name="csY1" fmla="*/ 0 h 4699209"/>
              <a:gd name="csX2" fmla="*/ 1311318 w 4185057"/>
              <a:gd name="csY2" fmla="*/ 0 h 4699209"/>
              <a:gd name="csX3" fmla="*/ 1966977 w 4185057"/>
              <a:gd name="csY3" fmla="*/ 0 h 4699209"/>
              <a:gd name="csX4" fmla="*/ 2748187 w 4185057"/>
              <a:gd name="csY4" fmla="*/ 0 h 4699209"/>
              <a:gd name="csX5" fmla="*/ 3445697 w 4185057"/>
              <a:gd name="csY5" fmla="*/ 0 h 4699209"/>
              <a:gd name="csX6" fmla="*/ 4185057 w 4185057"/>
              <a:gd name="csY6" fmla="*/ 0 h 4699209"/>
              <a:gd name="csX7" fmla="*/ 4185057 w 4185057"/>
              <a:gd name="csY7" fmla="*/ 624323 h 4699209"/>
              <a:gd name="csX8" fmla="*/ 4185057 w 4185057"/>
              <a:gd name="csY8" fmla="*/ 1201655 h 4699209"/>
              <a:gd name="csX9" fmla="*/ 4185057 w 4185057"/>
              <a:gd name="csY9" fmla="*/ 1919963 h 4699209"/>
              <a:gd name="csX10" fmla="*/ 4185057 w 4185057"/>
              <a:gd name="csY10" fmla="*/ 2497294 h 4699209"/>
              <a:gd name="csX11" fmla="*/ 4185057 w 4185057"/>
              <a:gd name="csY11" fmla="*/ 3027633 h 4699209"/>
              <a:gd name="csX12" fmla="*/ 4185057 w 4185057"/>
              <a:gd name="csY12" fmla="*/ 3604965 h 4699209"/>
              <a:gd name="csX13" fmla="*/ 4185057 w 4185057"/>
              <a:gd name="csY13" fmla="*/ 4699209 h 4699209"/>
              <a:gd name="csX14" fmla="*/ 3487548 w 4185057"/>
              <a:gd name="csY14" fmla="*/ 4699209 h 4699209"/>
              <a:gd name="csX15" fmla="*/ 2790038 w 4185057"/>
              <a:gd name="csY15" fmla="*/ 4699209 h 4699209"/>
              <a:gd name="csX16" fmla="*/ 2176230 w 4185057"/>
              <a:gd name="csY16" fmla="*/ 4699209 h 4699209"/>
              <a:gd name="csX17" fmla="*/ 1478720 w 4185057"/>
              <a:gd name="csY17" fmla="*/ 4699209 h 4699209"/>
              <a:gd name="csX18" fmla="*/ 781211 w 4185057"/>
              <a:gd name="csY18" fmla="*/ 4699209 h 4699209"/>
              <a:gd name="csX19" fmla="*/ 0 w 4185057"/>
              <a:gd name="csY19" fmla="*/ 4699209 h 4699209"/>
              <a:gd name="csX20" fmla="*/ 0 w 4185057"/>
              <a:gd name="csY20" fmla="*/ 4027893 h 4699209"/>
              <a:gd name="csX21" fmla="*/ 0 w 4185057"/>
              <a:gd name="csY21" fmla="*/ 3403570 h 4699209"/>
              <a:gd name="csX22" fmla="*/ 0 w 4185057"/>
              <a:gd name="csY22" fmla="*/ 2732254 h 4699209"/>
              <a:gd name="csX23" fmla="*/ 0 w 4185057"/>
              <a:gd name="csY23" fmla="*/ 2013947 h 4699209"/>
              <a:gd name="csX24" fmla="*/ 0 w 4185057"/>
              <a:gd name="csY24" fmla="*/ 1295639 h 4699209"/>
              <a:gd name="csX25" fmla="*/ 0 w 4185057"/>
              <a:gd name="csY25" fmla="*/ 577331 h 4699209"/>
              <a:gd name="csX26" fmla="*/ 0 w 4185057"/>
              <a:gd name="csY26" fmla="*/ 0 h 46992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4185057" h="4699209" fill="none" extrusionOk="0">
                <a:moveTo>
                  <a:pt x="0" y="0"/>
                </a:moveTo>
                <a:cubicBezTo>
                  <a:pt x="296982" y="30036"/>
                  <a:pt x="465646" y="-18390"/>
                  <a:pt x="739360" y="0"/>
                </a:cubicBezTo>
                <a:cubicBezTo>
                  <a:pt x="1013074" y="18390"/>
                  <a:pt x="1097862" y="-9414"/>
                  <a:pt x="1311318" y="0"/>
                </a:cubicBezTo>
                <a:cubicBezTo>
                  <a:pt x="1524774" y="9414"/>
                  <a:pt x="1779153" y="-2627"/>
                  <a:pt x="1966977" y="0"/>
                </a:cubicBezTo>
                <a:cubicBezTo>
                  <a:pt x="2154801" y="2627"/>
                  <a:pt x="2540992" y="-23189"/>
                  <a:pt x="2748187" y="0"/>
                </a:cubicBezTo>
                <a:cubicBezTo>
                  <a:pt x="2955382" y="23189"/>
                  <a:pt x="3224002" y="31615"/>
                  <a:pt x="3445697" y="0"/>
                </a:cubicBezTo>
                <a:cubicBezTo>
                  <a:pt x="3667392" y="-31615"/>
                  <a:pt x="3917199" y="-20393"/>
                  <a:pt x="4185057" y="0"/>
                </a:cubicBezTo>
                <a:cubicBezTo>
                  <a:pt x="4175359" y="152059"/>
                  <a:pt x="4161233" y="416499"/>
                  <a:pt x="4185057" y="624323"/>
                </a:cubicBezTo>
                <a:cubicBezTo>
                  <a:pt x="4208881" y="832147"/>
                  <a:pt x="4172992" y="985298"/>
                  <a:pt x="4185057" y="1201655"/>
                </a:cubicBezTo>
                <a:cubicBezTo>
                  <a:pt x="4197122" y="1418012"/>
                  <a:pt x="4181825" y="1699029"/>
                  <a:pt x="4185057" y="1919963"/>
                </a:cubicBezTo>
                <a:cubicBezTo>
                  <a:pt x="4188289" y="2140897"/>
                  <a:pt x="4202563" y="2321614"/>
                  <a:pt x="4185057" y="2497294"/>
                </a:cubicBezTo>
                <a:cubicBezTo>
                  <a:pt x="4167551" y="2672974"/>
                  <a:pt x="4200082" y="2764175"/>
                  <a:pt x="4185057" y="3027633"/>
                </a:cubicBezTo>
                <a:cubicBezTo>
                  <a:pt x="4170032" y="3291091"/>
                  <a:pt x="4197781" y="3441167"/>
                  <a:pt x="4185057" y="3604965"/>
                </a:cubicBezTo>
                <a:cubicBezTo>
                  <a:pt x="4172333" y="3768763"/>
                  <a:pt x="4160155" y="4231912"/>
                  <a:pt x="4185057" y="4699209"/>
                </a:cubicBezTo>
                <a:cubicBezTo>
                  <a:pt x="3872609" y="4719343"/>
                  <a:pt x="3772724" y="4669291"/>
                  <a:pt x="3487548" y="4699209"/>
                </a:cubicBezTo>
                <a:cubicBezTo>
                  <a:pt x="3202372" y="4729127"/>
                  <a:pt x="3115454" y="4712487"/>
                  <a:pt x="2790038" y="4699209"/>
                </a:cubicBezTo>
                <a:cubicBezTo>
                  <a:pt x="2464622" y="4685932"/>
                  <a:pt x="2437571" y="4700954"/>
                  <a:pt x="2176230" y="4699209"/>
                </a:cubicBezTo>
                <a:cubicBezTo>
                  <a:pt x="1914889" y="4697464"/>
                  <a:pt x="1674864" y="4722703"/>
                  <a:pt x="1478720" y="4699209"/>
                </a:cubicBezTo>
                <a:cubicBezTo>
                  <a:pt x="1282576" y="4675716"/>
                  <a:pt x="1075301" y="4712798"/>
                  <a:pt x="781211" y="4699209"/>
                </a:cubicBezTo>
                <a:cubicBezTo>
                  <a:pt x="487121" y="4685620"/>
                  <a:pt x="191109" y="4668991"/>
                  <a:pt x="0" y="4699209"/>
                </a:cubicBezTo>
                <a:cubicBezTo>
                  <a:pt x="25759" y="4554588"/>
                  <a:pt x="-19134" y="4184437"/>
                  <a:pt x="0" y="4027893"/>
                </a:cubicBezTo>
                <a:cubicBezTo>
                  <a:pt x="19134" y="3871349"/>
                  <a:pt x="23153" y="3590209"/>
                  <a:pt x="0" y="3403570"/>
                </a:cubicBezTo>
                <a:cubicBezTo>
                  <a:pt x="-23153" y="3216931"/>
                  <a:pt x="15922" y="3010927"/>
                  <a:pt x="0" y="2732254"/>
                </a:cubicBezTo>
                <a:cubicBezTo>
                  <a:pt x="-15922" y="2453581"/>
                  <a:pt x="26293" y="2259991"/>
                  <a:pt x="0" y="2013947"/>
                </a:cubicBezTo>
                <a:cubicBezTo>
                  <a:pt x="-26293" y="1767903"/>
                  <a:pt x="22481" y="1651017"/>
                  <a:pt x="0" y="1295639"/>
                </a:cubicBezTo>
                <a:cubicBezTo>
                  <a:pt x="-22481" y="940261"/>
                  <a:pt x="23428" y="848016"/>
                  <a:pt x="0" y="577331"/>
                </a:cubicBezTo>
                <a:cubicBezTo>
                  <a:pt x="-23428" y="306646"/>
                  <a:pt x="11492" y="251050"/>
                  <a:pt x="0" y="0"/>
                </a:cubicBezTo>
                <a:close/>
              </a:path>
              <a:path w="4185057" h="4699209" stroke="0" extrusionOk="0">
                <a:moveTo>
                  <a:pt x="0" y="0"/>
                </a:moveTo>
                <a:cubicBezTo>
                  <a:pt x="219923" y="-2470"/>
                  <a:pt x="433637" y="13307"/>
                  <a:pt x="655659" y="0"/>
                </a:cubicBezTo>
                <a:cubicBezTo>
                  <a:pt x="877681" y="-13307"/>
                  <a:pt x="995167" y="-24951"/>
                  <a:pt x="1227617" y="0"/>
                </a:cubicBezTo>
                <a:cubicBezTo>
                  <a:pt x="1460067" y="24951"/>
                  <a:pt x="1702338" y="17064"/>
                  <a:pt x="2008827" y="0"/>
                </a:cubicBezTo>
                <a:cubicBezTo>
                  <a:pt x="2315316" y="-17064"/>
                  <a:pt x="2512545" y="-30212"/>
                  <a:pt x="2664486" y="0"/>
                </a:cubicBezTo>
                <a:cubicBezTo>
                  <a:pt x="2816427" y="30212"/>
                  <a:pt x="3110185" y="10532"/>
                  <a:pt x="3320145" y="0"/>
                </a:cubicBezTo>
                <a:cubicBezTo>
                  <a:pt x="3530105" y="-10532"/>
                  <a:pt x="3956268" y="-42192"/>
                  <a:pt x="4185057" y="0"/>
                </a:cubicBezTo>
                <a:cubicBezTo>
                  <a:pt x="4166156" y="245075"/>
                  <a:pt x="4187166" y="353428"/>
                  <a:pt x="4185057" y="577331"/>
                </a:cubicBezTo>
                <a:cubicBezTo>
                  <a:pt x="4182948" y="801234"/>
                  <a:pt x="4183911" y="934776"/>
                  <a:pt x="4185057" y="1248647"/>
                </a:cubicBezTo>
                <a:cubicBezTo>
                  <a:pt x="4186203" y="1562518"/>
                  <a:pt x="4201359" y="1568762"/>
                  <a:pt x="4185057" y="1825978"/>
                </a:cubicBezTo>
                <a:cubicBezTo>
                  <a:pt x="4168755" y="2083194"/>
                  <a:pt x="4165256" y="2179350"/>
                  <a:pt x="4185057" y="2403310"/>
                </a:cubicBezTo>
                <a:cubicBezTo>
                  <a:pt x="4204858" y="2627270"/>
                  <a:pt x="4180614" y="2752724"/>
                  <a:pt x="4185057" y="3074625"/>
                </a:cubicBezTo>
                <a:cubicBezTo>
                  <a:pt x="4189500" y="3396526"/>
                  <a:pt x="4219360" y="3439953"/>
                  <a:pt x="4185057" y="3792933"/>
                </a:cubicBezTo>
                <a:cubicBezTo>
                  <a:pt x="4150754" y="4145913"/>
                  <a:pt x="4201680" y="4480575"/>
                  <a:pt x="4185057" y="4699209"/>
                </a:cubicBezTo>
                <a:cubicBezTo>
                  <a:pt x="3872833" y="4717429"/>
                  <a:pt x="3686557" y="4719444"/>
                  <a:pt x="3487548" y="4699209"/>
                </a:cubicBezTo>
                <a:cubicBezTo>
                  <a:pt x="3288539" y="4678974"/>
                  <a:pt x="3167650" y="4680130"/>
                  <a:pt x="2873739" y="4699209"/>
                </a:cubicBezTo>
                <a:cubicBezTo>
                  <a:pt x="2579828" y="4718288"/>
                  <a:pt x="2361583" y="4709039"/>
                  <a:pt x="2176230" y="4699209"/>
                </a:cubicBezTo>
                <a:cubicBezTo>
                  <a:pt x="1990877" y="4689379"/>
                  <a:pt x="1699252" y="4688513"/>
                  <a:pt x="1395019" y="4699209"/>
                </a:cubicBezTo>
                <a:cubicBezTo>
                  <a:pt x="1090786" y="4709905"/>
                  <a:pt x="879578" y="4689850"/>
                  <a:pt x="697510" y="4699209"/>
                </a:cubicBezTo>
                <a:cubicBezTo>
                  <a:pt x="515442" y="4708568"/>
                  <a:pt x="319447" y="4707726"/>
                  <a:pt x="0" y="4699209"/>
                </a:cubicBezTo>
                <a:cubicBezTo>
                  <a:pt x="7580" y="4567331"/>
                  <a:pt x="-497" y="4383850"/>
                  <a:pt x="0" y="4121878"/>
                </a:cubicBezTo>
                <a:cubicBezTo>
                  <a:pt x="497" y="3859906"/>
                  <a:pt x="-9789" y="3639110"/>
                  <a:pt x="0" y="3497554"/>
                </a:cubicBezTo>
                <a:cubicBezTo>
                  <a:pt x="9789" y="3355998"/>
                  <a:pt x="24874" y="2972807"/>
                  <a:pt x="0" y="2732254"/>
                </a:cubicBezTo>
                <a:cubicBezTo>
                  <a:pt x="-24874" y="2491701"/>
                  <a:pt x="-22051" y="2224635"/>
                  <a:pt x="0" y="2060939"/>
                </a:cubicBezTo>
                <a:cubicBezTo>
                  <a:pt x="22051" y="1897244"/>
                  <a:pt x="-14689" y="1742765"/>
                  <a:pt x="0" y="1436615"/>
                </a:cubicBezTo>
                <a:cubicBezTo>
                  <a:pt x="14689" y="1130465"/>
                  <a:pt x="-18793" y="1139996"/>
                  <a:pt x="0" y="906276"/>
                </a:cubicBezTo>
                <a:cubicBezTo>
                  <a:pt x="18793" y="672556"/>
                  <a:pt x="-31876" y="439458"/>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a:normAutofit/>
          </a:bodyPr>
          <a:lstStyle/>
          <a:p>
            <a:pPr marL="0" indent="0" algn="just">
              <a:buNone/>
            </a:pPr>
            <a:r>
              <a:rPr lang="en-GB" sz="1400">
                <a:solidFill>
                  <a:schemeClr val="bg1"/>
                </a:solidFill>
              </a:rPr>
              <a:t>Making a digital contact sheet is relatively easy. As soon as you have your photographs in one file, you’re ready to begin. </a:t>
            </a:r>
          </a:p>
          <a:p>
            <a:pPr marL="0" indent="0" algn="just">
              <a:buNone/>
            </a:pPr>
            <a:r>
              <a:rPr lang="en-GB" sz="1400">
                <a:solidFill>
                  <a:schemeClr val="bg1"/>
                </a:solidFill>
              </a:rPr>
              <a:t>Firstly, open Photoshop and navigate to ‘File’ and then to ‘Automate’. From here you will find ‘Contact Sheet II’. After clicking this, a settings menu for your contact sheet will pop up. Select your files or folder of images and click ‘Open’. This will import the images into the settings menu, where you can now choose your settings for refining the contact sheets. Here you can change the width and height, resolution and colour mode for the contact sheet. </a:t>
            </a:r>
          </a:p>
          <a:p>
            <a:pPr marL="0" indent="0" algn="just">
              <a:buNone/>
            </a:pPr>
            <a:r>
              <a:rPr lang="en-GB" sz="1400">
                <a:solidFill>
                  <a:schemeClr val="bg1"/>
                </a:solidFill>
              </a:rPr>
              <a:t>After adjusting these to your preferred settings, you can decide how you would want your images arranged on the page; choosing which direction your sequence of images follows (across first/down first). I chose to have mine go across first. </a:t>
            </a:r>
          </a:p>
          <a:p>
            <a:pPr marL="0" indent="0" algn="just">
              <a:buNone/>
            </a:pPr>
            <a:r>
              <a:rPr lang="en-GB" sz="1400">
                <a:solidFill>
                  <a:schemeClr val="bg1"/>
                </a:solidFill>
              </a:rPr>
              <a:t>The last step of adjusting your settings is to select the option ‘Use Filename as Caption’, so that each image has a label based on its file name. Then, click ‘Ok’; this will create your contact sheets, which you can then review and save onto your computer. </a:t>
            </a:r>
          </a:p>
        </p:txBody>
      </p:sp>
      <p:pic>
        <p:nvPicPr>
          <p:cNvPr id="9" name="Picture 8">
            <a:extLst>
              <a:ext uri="{FF2B5EF4-FFF2-40B4-BE49-F238E27FC236}">
                <a16:creationId xmlns:a16="http://schemas.microsoft.com/office/drawing/2014/main" id="{8BCE7A8C-8AFA-8784-CDA2-3412FA2BB89A}"/>
              </a:ext>
            </a:extLst>
          </p:cNvPr>
          <p:cNvPicPr>
            <a:picLocks noChangeAspect="1"/>
          </p:cNvPicPr>
          <p:nvPr/>
        </p:nvPicPr>
        <p:blipFill>
          <a:blip r:embed="rId3"/>
          <a:srcRect l="3328" r="15139" b="8272"/>
          <a:stretch>
            <a:fillRect/>
          </a:stretch>
        </p:blipFill>
        <p:spPr>
          <a:xfrm>
            <a:off x="201170" y="897253"/>
            <a:ext cx="2624815" cy="1918042"/>
          </a:xfrm>
          <a:prstGeom prst="rect">
            <a:avLst/>
          </a:prstGeom>
        </p:spPr>
      </p:pic>
      <p:pic>
        <p:nvPicPr>
          <p:cNvPr id="11" name="Picture 10">
            <a:extLst>
              <a:ext uri="{FF2B5EF4-FFF2-40B4-BE49-F238E27FC236}">
                <a16:creationId xmlns:a16="http://schemas.microsoft.com/office/drawing/2014/main" id="{19D08A9F-48AF-EDC8-B12D-960FC5AD6466}"/>
              </a:ext>
            </a:extLst>
          </p:cNvPr>
          <p:cNvPicPr>
            <a:picLocks noChangeAspect="1"/>
          </p:cNvPicPr>
          <p:nvPr/>
        </p:nvPicPr>
        <p:blipFill>
          <a:blip r:embed="rId4"/>
          <a:srcRect l="2800" r="14848" b="8587"/>
          <a:stretch>
            <a:fillRect/>
          </a:stretch>
        </p:blipFill>
        <p:spPr>
          <a:xfrm>
            <a:off x="201170" y="2841272"/>
            <a:ext cx="2624816" cy="1892428"/>
          </a:xfrm>
          <a:prstGeom prst="rect">
            <a:avLst/>
          </a:prstGeom>
        </p:spPr>
      </p:pic>
      <p:pic>
        <p:nvPicPr>
          <p:cNvPr id="12" name="Picture 11">
            <a:extLst>
              <a:ext uri="{FF2B5EF4-FFF2-40B4-BE49-F238E27FC236}">
                <a16:creationId xmlns:a16="http://schemas.microsoft.com/office/drawing/2014/main" id="{C4DF7A3B-7761-07D6-F403-49CB5A643A99}"/>
              </a:ext>
            </a:extLst>
          </p:cNvPr>
          <p:cNvPicPr>
            <a:picLocks noChangeAspect="1"/>
          </p:cNvPicPr>
          <p:nvPr/>
        </p:nvPicPr>
        <p:blipFill>
          <a:blip r:embed="rId5"/>
          <a:srcRect l="3012" r="14635" b="8587"/>
          <a:stretch>
            <a:fillRect/>
          </a:stretch>
        </p:blipFill>
        <p:spPr>
          <a:xfrm>
            <a:off x="207821" y="4759677"/>
            <a:ext cx="2623111" cy="1891197"/>
          </a:xfrm>
          <a:prstGeom prst="rect">
            <a:avLst/>
          </a:prstGeom>
        </p:spPr>
      </p:pic>
      <p:pic>
        <p:nvPicPr>
          <p:cNvPr id="13" name="Picture 12">
            <a:extLst>
              <a:ext uri="{FF2B5EF4-FFF2-40B4-BE49-F238E27FC236}">
                <a16:creationId xmlns:a16="http://schemas.microsoft.com/office/drawing/2014/main" id="{EFFB7A46-F073-386A-AD62-437EF899582A}"/>
              </a:ext>
            </a:extLst>
          </p:cNvPr>
          <p:cNvPicPr>
            <a:picLocks noChangeAspect="1"/>
          </p:cNvPicPr>
          <p:nvPr/>
        </p:nvPicPr>
        <p:blipFill>
          <a:blip r:embed="rId6"/>
          <a:srcRect l="2753" t="1602" r="2547" b="2538"/>
          <a:stretch>
            <a:fillRect/>
          </a:stretch>
        </p:blipFill>
        <p:spPr>
          <a:xfrm>
            <a:off x="7408497" y="1059985"/>
            <a:ext cx="4379527" cy="5449759"/>
          </a:xfrm>
          <a:prstGeom prst="rect">
            <a:avLst/>
          </a:prstGeom>
        </p:spPr>
      </p:pic>
    </p:spTree>
    <p:extLst>
      <p:ext uri="{BB962C8B-B14F-4D97-AF65-F5344CB8AC3E}">
        <p14:creationId xmlns:p14="http://schemas.microsoft.com/office/powerpoint/2010/main" val="11674761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E08FED-AAC7-4918-E481-5F52FBD7401C}"/>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t="16932" r="-1" b="16087"/>
          <a:stretch/>
        </p:blipFill>
        <p:spPr bwMode="auto">
          <a:xfrm>
            <a:off x="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524000" y="1122363"/>
            <a:ext cx="9144000" cy="3063240"/>
          </a:xfrm>
        </p:spPr>
        <p:txBody>
          <a:bodyPr lIns="72000" tIns="144000" rIns="72000" bIns="72000">
            <a:normAutofit/>
          </a:bodyPr>
          <a:lstStyle/>
          <a:p>
            <a:r>
              <a:rPr lang="en-GB" sz="6600">
                <a:solidFill>
                  <a:srgbClr val="FFA1CB"/>
                </a:solidFill>
                <a:latin typeface="Futura" pitchFamily="50" charset="0"/>
              </a:rPr>
              <a:t>PROJECT CYCLE-</a:t>
            </a:r>
            <a:br>
              <a:rPr lang="en-GB" sz="6600">
                <a:solidFill>
                  <a:srgbClr val="FFA1CB"/>
                </a:solidFill>
                <a:latin typeface="Futura" pitchFamily="50" charset="0"/>
              </a:rPr>
            </a:br>
            <a:r>
              <a:rPr lang="en-GB" sz="6600">
                <a:solidFill>
                  <a:srgbClr val="FFA1CB"/>
                </a:solidFill>
                <a:latin typeface="Futura" pitchFamily="50" charset="0"/>
              </a:rPr>
              <a:t>Editing &amp; Evaluating</a:t>
            </a:r>
          </a:p>
        </p:txBody>
      </p:sp>
    </p:spTree>
    <p:extLst>
      <p:ext uri="{BB962C8B-B14F-4D97-AF65-F5344CB8AC3E}">
        <p14:creationId xmlns:p14="http://schemas.microsoft.com/office/powerpoint/2010/main" val="1041702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Editing </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419180" y="1298299"/>
            <a:ext cx="5501640" cy="4660175"/>
          </a:xfrm>
          <a:custGeom>
            <a:avLst/>
            <a:gdLst>
              <a:gd name="csX0" fmla="*/ 0 w 5501640"/>
              <a:gd name="csY0" fmla="*/ 0 h 4660175"/>
              <a:gd name="csX1" fmla="*/ 522656 w 5501640"/>
              <a:gd name="csY1" fmla="*/ 0 h 4660175"/>
              <a:gd name="csX2" fmla="*/ 1265377 w 5501640"/>
              <a:gd name="csY2" fmla="*/ 0 h 4660175"/>
              <a:gd name="csX3" fmla="*/ 1898066 w 5501640"/>
              <a:gd name="csY3" fmla="*/ 0 h 4660175"/>
              <a:gd name="csX4" fmla="*/ 2585771 w 5501640"/>
              <a:gd name="csY4" fmla="*/ 0 h 4660175"/>
              <a:gd name="csX5" fmla="*/ 3383509 w 5501640"/>
              <a:gd name="csY5" fmla="*/ 0 h 4660175"/>
              <a:gd name="csX6" fmla="*/ 3961181 w 5501640"/>
              <a:gd name="csY6" fmla="*/ 0 h 4660175"/>
              <a:gd name="csX7" fmla="*/ 4703902 w 5501640"/>
              <a:gd name="csY7" fmla="*/ 0 h 4660175"/>
              <a:gd name="csX8" fmla="*/ 5501640 w 5501640"/>
              <a:gd name="csY8" fmla="*/ 0 h 4660175"/>
              <a:gd name="csX9" fmla="*/ 5501640 w 5501640"/>
              <a:gd name="csY9" fmla="*/ 665739 h 4660175"/>
              <a:gd name="csX10" fmla="*/ 5501640 w 5501640"/>
              <a:gd name="csY10" fmla="*/ 1331479 h 4660175"/>
              <a:gd name="csX11" fmla="*/ 5501640 w 5501640"/>
              <a:gd name="csY11" fmla="*/ 1904014 h 4660175"/>
              <a:gd name="csX12" fmla="*/ 5501640 w 5501640"/>
              <a:gd name="csY12" fmla="*/ 2662957 h 4660175"/>
              <a:gd name="csX13" fmla="*/ 5501640 w 5501640"/>
              <a:gd name="csY13" fmla="*/ 3328696 h 4660175"/>
              <a:gd name="csX14" fmla="*/ 5501640 w 5501640"/>
              <a:gd name="csY14" fmla="*/ 4087639 h 4660175"/>
              <a:gd name="csX15" fmla="*/ 5501640 w 5501640"/>
              <a:gd name="csY15" fmla="*/ 4660175 h 4660175"/>
              <a:gd name="csX16" fmla="*/ 4868951 w 5501640"/>
              <a:gd name="csY16" fmla="*/ 4660175 h 4660175"/>
              <a:gd name="csX17" fmla="*/ 4236263 w 5501640"/>
              <a:gd name="csY17" fmla="*/ 4660175 h 4660175"/>
              <a:gd name="csX18" fmla="*/ 3493541 w 5501640"/>
              <a:gd name="csY18" fmla="*/ 4660175 h 4660175"/>
              <a:gd name="csX19" fmla="*/ 2805836 w 5501640"/>
              <a:gd name="csY19" fmla="*/ 4660175 h 4660175"/>
              <a:gd name="csX20" fmla="*/ 2008099 w 5501640"/>
              <a:gd name="csY20" fmla="*/ 4660175 h 4660175"/>
              <a:gd name="csX21" fmla="*/ 1210361 w 5501640"/>
              <a:gd name="csY21" fmla="*/ 4660175 h 4660175"/>
              <a:gd name="csX22" fmla="*/ 0 w 5501640"/>
              <a:gd name="csY22" fmla="*/ 4660175 h 4660175"/>
              <a:gd name="csX23" fmla="*/ 0 w 5501640"/>
              <a:gd name="csY23" fmla="*/ 3947834 h 4660175"/>
              <a:gd name="csX24" fmla="*/ 0 w 5501640"/>
              <a:gd name="csY24" fmla="*/ 3235493 h 4660175"/>
              <a:gd name="csX25" fmla="*/ 0 w 5501640"/>
              <a:gd name="csY25" fmla="*/ 2569754 h 4660175"/>
              <a:gd name="csX26" fmla="*/ 0 w 5501640"/>
              <a:gd name="csY26" fmla="*/ 1904014 h 4660175"/>
              <a:gd name="csX27" fmla="*/ 0 w 5501640"/>
              <a:gd name="csY27" fmla="*/ 1238275 h 4660175"/>
              <a:gd name="csX28" fmla="*/ 0 w 5501640"/>
              <a:gd name="csY28" fmla="*/ 712341 h 4660175"/>
              <a:gd name="csX29" fmla="*/ 0 w 5501640"/>
              <a:gd name="csY29" fmla="*/ 0 h 46601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660175"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531064" y="269256"/>
                  <a:pt x="5505987" y="366298"/>
                  <a:pt x="5501640" y="665739"/>
                </a:cubicBezTo>
                <a:cubicBezTo>
                  <a:pt x="5497293" y="965180"/>
                  <a:pt x="5516243" y="1100960"/>
                  <a:pt x="5501640" y="1331479"/>
                </a:cubicBezTo>
                <a:cubicBezTo>
                  <a:pt x="5487037" y="1561998"/>
                  <a:pt x="5484679" y="1727470"/>
                  <a:pt x="5501640" y="1904014"/>
                </a:cubicBezTo>
                <a:cubicBezTo>
                  <a:pt x="5518601" y="2080559"/>
                  <a:pt x="5525219" y="2485575"/>
                  <a:pt x="5501640" y="2662957"/>
                </a:cubicBezTo>
                <a:cubicBezTo>
                  <a:pt x="5478061" y="2840339"/>
                  <a:pt x="5478087" y="3044320"/>
                  <a:pt x="5501640" y="3328696"/>
                </a:cubicBezTo>
                <a:cubicBezTo>
                  <a:pt x="5525193" y="3613072"/>
                  <a:pt x="5472088" y="3868507"/>
                  <a:pt x="5501640" y="4087639"/>
                </a:cubicBezTo>
                <a:cubicBezTo>
                  <a:pt x="5531192" y="4306771"/>
                  <a:pt x="5503003" y="4405528"/>
                  <a:pt x="5501640" y="4660175"/>
                </a:cubicBezTo>
                <a:cubicBezTo>
                  <a:pt x="5272218" y="4670309"/>
                  <a:pt x="5040250" y="4646754"/>
                  <a:pt x="4868951" y="4660175"/>
                </a:cubicBezTo>
                <a:cubicBezTo>
                  <a:pt x="4697652" y="4673596"/>
                  <a:pt x="4368549" y="4676713"/>
                  <a:pt x="4236263" y="4660175"/>
                </a:cubicBezTo>
                <a:cubicBezTo>
                  <a:pt x="4103977" y="4643637"/>
                  <a:pt x="3678150" y="4693286"/>
                  <a:pt x="3493541" y="4660175"/>
                </a:cubicBezTo>
                <a:cubicBezTo>
                  <a:pt x="3308932" y="4627064"/>
                  <a:pt x="2960907" y="4639167"/>
                  <a:pt x="2805836" y="4660175"/>
                </a:cubicBezTo>
                <a:cubicBezTo>
                  <a:pt x="2650766" y="4681183"/>
                  <a:pt x="2169940" y="4646692"/>
                  <a:pt x="2008099" y="4660175"/>
                </a:cubicBezTo>
                <a:cubicBezTo>
                  <a:pt x="1846258" y="4673658"/>
                  <a:pt x="1481259" y="4639653"/>
                  <a:pt x="1210361" y="4660175"/>
                </a:cubicBezTo>
                <a:cubicBezTo>
                  <a:pt x="939463" y="4680697"/>
                  <a:pt x="543180" y="4657989"/>
                  <a:pt x="0" y="4660175"/>
                </a:cubicBezTo>
                <a:cubicBezTo>
                  <a:pt x="-23746" y="4385016"/>
                  <a:pt x="6298" y="4130217"/>
                  <a:pt x="0" y="3947834"/>
                </a:cubicBezTo>
                <a:cubicBezTo>
                  <a:pt x="-6298" y="3765451"/>
                  <a:pt x="31585" y="3512175"/>
                  <a:pt x="0" y="3235493"/>
                </a:cubicBezTo>
                <a:cubicBezTo>
                  <a:pt x="-31585" y="2958811"/>
                  <a:pt x="-24455" y="2875486"/>
                  <a:pt x="0" y="2569754"/>
                </a:cubicBezTo>
                <a:cubicBezTo>
                  <a:pt x="24455" y="2264022"/>
                  <a:pt x="-4318" y="2196973"/>
                  <a:pt x="0" y="1904014"/>
                </a:cubicBezTo>
                <a:cubicBezTo>
                  <a:pt x="4318" y="1611055"/>
                  <a:pt x="-4493" y="1442489"/>
                  <a:pt x="0" y="1238275"/>
                </a:cubicBezTo>
                <a:cubicBezTo>
                  <a:pt x="4493" y="1034061"/>
                  <a:pt x="18522" y="920496"/>
                  <a:pt x="0" y="712341"/>
                </a:cubicBezTo>
                <a:cubicBezTo>
                  <a:pt x="-18522" y="504186"/>
                  <a:pt x="32316" y="338670"/>
                  <a:pt x="0" y="0"/>
                </a:cubicBezTo>
                <a:close/>
              </a:path>
              <a:path w="5501640" h="4660175"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22741" y="367443"/>
                  <a:pt x="5508228" y="417494"/>
                  <a:pt x="5501640" y="758943"/>
                </a:cubicBezTo>
                <a:cubicBezTo>
                  <a:pt x="5495052" y="1100392"/>
                  <a:pt x="5501706" y="1192231"/>
                  <a:pt x="5501640" y="1331479"/>
                </a:cubicBezTo>
                <a:cubicBezTo>
                  <a:pt x="5501574" y="1470727"/>
                  <a:pt x="5471141" y="1690663"/>
                  <a:pt x="5501640" y="1997218"/>
                </a:cubicBezTo>
                <a:cubicBezTo>
                  <a:pt x="5532139" y="2303773"/>
                  <a:pt x="5473680" y="2546448"/>
                  <a:pt x="5501640" y="2709559"/>
                </a:cubicBezTo>
                <a:cubicBezTo>
                  <a:pt x="5529600" y="2872670"/>
                  <a:pt x="5478079" y="3111283"/>
                  <a:pt x="5501640" y="3235493"/>
                </a:cubicBezTo>
                <a:cubicBezTo>
                  <a:pt x="5525201" y="3359703"/>
                  <a:pt x="5481793" y="3707657"/>
                  <a:pt x="5501640" y="3901232"/>
                </a:cubicBezTo>
                <a:cubicBezTo>
                  <a:pt x="5521487" y="4094807"/>
                  <a:pt x="5491308" y="4381615"/>
                  <a:pt x="5501640" y="4660175"/>
                </a:cubicBezTo>
                <a:cubicBezTo>
                  <a:pt x="5167841" y="4648003"/>
                  <a:pt x="5117503" y="4663336"/>
                  <a:pt x="4813935" y="4660175"/>
                </a:cubicBezTo>
                <a:cubicBezTo>
                  <a:pt x="4510368" y="4657014"/>
                  <a:pt x="4353616" y="4625027"/>
                  <a:pt x="4016197" y="4660175"/>
                </a:cubicBezTo>
                <a:cubicBezTo>
                  <a:pt x="3678778" y="4695323"/>
                  <a:pt x="3641613" y="4641907"/>
                  <a:pt x="3328492" y="4660175"/>
                </a:cubicBezTo>
                <a:cubicBezTo>
                  <a:pt x="3015372" y="4678443"/>
                  <a:pt x="2991672" y="4680234"/>
                  <a:pt x="2805836" y="4660175"/>
                </a:cubicBezTo>
                <a:cubicBezTo>
                  <a:pt x="2620000" y="4640116"/>
                  <a:pt x="2484406" y="4652603"/>
                  <a:pt x="2228164" y="4660175"/>
                </a:cubicBezTo>
                <a:cubicBezTo>
                  <a:pt x="1971922" y="4667747"/>
                  <a:pt x="1828461" y="4625502"/>
                  <a:pt x="1430426" y="4660175"/>
                </a:cubicBezTo>
                <a:cubicBezTo>
                  <a:pt x="1032391" y="4694848"/>
                  <a:pt x="910264" y="4664867"/>
                  <a:pt x="742721" y="4660175"/>
                </a:cubicBezTo>
                <a:cubicBezTo>
                  <a:pt x="575178" y="4655483"/>
                  <a:pt x="240242" y="4659495"/>
                  <a:pt x="0" y="4660175"/>
                </a:cubicBezTo>
                <a:cubicBezTo>
                  <a:pt x="11792" y="4346236"/>
                  <a:pt x="-9513" y="4238766"/>
                  <a:pt x="0" y="3994436"/>
                </a:cubicBezTo>
                <a:cubicBezTo>
                  <a:pt x="9513" y="3750106"/>
                  <a:pt x="24533" y="3581727"/>
                  <a:pt x="0" y="3468502"/>
                </a:cubicBezTo>
                <a:cubicBezTo>
                  <a:pt x="-24533" y="3355277"/>
                  <a:pt x="-15059" y="3053087"/>
                  <a:pt x="0" y="2942568"/>
                </a:cubicBezTo>
                <a:cubicBezTo>
                  <a:pt x="15059" y="2832049"/>
                  <a:pt x="-17736" y="2534840"/>
                  <a:pt x="0" y="2230227"/>
                </a:cubicBezTo>
                <a:cubicBezTo>
                  <a:pt x="17736" y="1925614"/>
                  <a:pt x="27897" y="1940947"/>
                  <a:pt x="0" y="1657691"/>
                </a:cubicBezTo>
                <a:cubicBezTo>
                  <a:pt x="-27897" y="1374435"/>
                  <a:pt x="36933" y="1094256"/>
                  <a:pt x="0" y="898748"/>
                </a:cubicBezTo>
                <a:cubicBezTo>
                  <a:pt x="-36933" y="703240"/>
                  <a:pt x="31038" y="217099"/>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fontScale="55000" lnSpcReduction="20000"/>
          </a:bodyPr>
          <a:lstStyle/>
          <a:p>
            <a:pPr marL="0" indent="0" algn="just">
              <a:buNone/>
            </a:pPr>
            <a:r>
              <a:rPr lang="en-GB">
                <a:solidFill>
                  <a:schemeClr val="bg1"/>
                </a:solidFill>
              </a:rPr>
              <a:t>Documenting your editing, be it analogue or digital, is important.</a:t>
            </a:r>
          </a:p>
          <a:p>
            <a:pPr marL="0" indent="0" algn="just">
              <a:buNone/>
            </a:pPr>
            <a:r>
              <a:rPr lang="en-GB">
                <a:solidFill>
                  <a:schemeClr val="bg1"/>
                </a:solidFill>
              </a:rPr>
              <a:t>In the dark room in particular, noting down enlarger settings can be incredibly helpful as you can ensure that you recreate prints consistently in the future. Documenting the enlarger height, exposure time, aperture and multigrade settings can help maintain accuracy when creating multiple prints. Documenting contrast settings can help keep the tonal balance of images consistent. When creating a series of photographs, this ensures visual consistency across multiple images, creating a cleaner looking set. Additionally, documenting developing times can make it easier to create quality prints, especially if initial ones are viewed under regular lighting instead of darkroom lighting. </a:t>
            </a:r>
          </a:p>
          <a:p>
            <a:pPr marL="0" indent="0" algn="just">
              <a:buNone/>
            </a:pPr>
            <a:r>
              <a:rPr lang="en-GB">
                <a:solidFill>
                  <a:schemeClr val="bg1"/>
                </a:solidFill>
              </a:rPr>
              <a:t>Documenting digital editing can be very helpful too. Although settings can be viewed prior to editing an image, it can prove useful to note down settings that may be relevant. Taking screenshots of settings in the editing program you use can help keep a clear record of any adjustments made. This may be useful for future editing of a photo, if you want to refer back to an image based on its edits, but you can’t remember how it was done. Screenshotting the program can make it easier to reverse any edits, which of course cannot be done in the darkroom in the same way. </a:t>
            </a:r>
          </a:p>
          <a:p>
            <a:pPr marL="0" indent="0" algn="just">
              <a:buNone/>
            </a:pPr>
            <a:r>
              <a:rPr lang="en-GB">
                <a:solidFill>
                  <a:schemeClr val="bg1"/>
                </a:solidFill>
              </a:rPr>
              <a:t>Therefore, documenting your editing for analogue or digital processes can serve as a useful tool to have a more seamless production, and to allow for future edits to be made more professionally. </a:t>
            </a:r>
          </a:p>
          <a:p>
            <a:pPr marL="0" indent="0">
              <a:buNone/>
            </a:pPr>
            <a:endParaRPr lang="en-GB" sz="1300"/>
          </a:p>
        </p:txBody>
      </p:sp>
      <p:pic>
        <p:nvPicPr>
          <p:cNvPr id="7" name="Picture 6">
            <a:extLst>
              <a:ext uri="{FF2B5EF4-FFF2-40B4-BE49-F238E27FC236}">
                <a16:creationId xmlns:a16="http://schemas.microsoft.com/office/drawing/2014/main" id="{4813D923-9F8F-745C-310C-6C87B9E840E8}"/>
              </a:ext>
            </a:extLst>
          </p:cNvPr>
          <p:cNvPicPr>
            <a:picLocks noChangeAspect="1"/>
          </p:cNvPicPr>
          <p:nvPr/>
        </p:nvPicPr>
        <p:blipFill>
          <a:blip r:embed="rId2"/>
          <a:stretch>
            <a:fillRect/>
          </a:stretch>
        </p:blipFill>
        <p:spPr>
          <a:xfrm>
            <a:off x="6388610" y="1617974"/>
            <a:ext cx="5384210" cy="4020826"/>
          </a:xfrm>
          <a:prstGeom prst="rect">
            <a:avLst/>
          </a:prstGeom>
        </p:spPr>
      </p:pic>
    </p:spTree>
    <p:extLst>
      <p:ext uri="{BB962C8B-B14F-4D97-AF65-F5344CB8AC3E}">
        <p14:creationId xmlns:p14="http://schemas.microsoft.com/office/powerpoint/2010/main" val="20422461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6AF49-D4AA-0FDB-6F92-0C3B04C2D5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4F91D1-0F04-8EBD-D4CE-F8924331A7C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Evaluating </a:t>
            </a:r>
          </a:p>
        </p:txBody>
      </p:sp>
      <p:sp>
        <p:nvSpPr>
          <p:cNvPr id="3" name="Content Placeholder 2">
            <a:extLst>
              <a:ext uri="{FF2B5EF4-FFF2-40B4-BE49-F238E27FC236}">
                <a16:creationId xmlns:a16="http://schemas.microsoft.com/office/drawing/2014/main" id="{6239BD4D-5615-C889-1CFD-525718425BB9}"/>
              </a:ext>
            </a:extLst>
          </p:cNvPr>
          <p:cNvSpPr>
            <a:spLocks noGrp="1"/>
          </p:cNvSpPr>
          <p:nvPr>
            <p:ph idx="1"/>
          </p:nvPr>
        </p:nvSpPr>
        <p:spPr>
          <a:xfrm>
            <a:off x="301752" y="1146875"/>
            <a:ext cx="5501640" cy="5327076"/>
          </a:xfrm>
          <a:custGeom>
            <a:avLst/>
            <a:gdLst>
              <a:gd name="csX0" fmla="*/ 0 w 5501640"/>
              <a:gd name="csY0" fmla="*/ 0 h 5327076"/>
              <a:gd name="csX1" fmla="*/ 577672 w 5501640"/>
              <a:gd name="csY1" fmla="*/ 0 h 5327076"/>
              <a:gd name="csX2" fmla="*/ 1265377 w 5501640"/>
              <a:gd name="csY2" fmla="*/ 0 h 5327076"/>
              <a:gd name="csX3" fmla="*/ 2063115 w 5501640"/>
              <a:gd name="csY3" fmla="*/ 0 h 5327076"/>
              <a:gd name="csX4" fmla="*/ 2640787 w 5501640"/>
              <a:gd name="csY4" fmla="*/ 0 h 5327076"/>
              <a:gd name="csX5" fmla="*/ 3383509 w 5501640"/>
              <a:gd name="csY5" fmla="*/ 0 h 5327076"/>
              <a:gd name="csX6" fmla="*/ 3961181 w 5501640"/>
              <a:gd name="csY6" fmla="*/ 0 h 5327076"/>
              <a:gd name="csX7" fmla="*/ 4648886 w 5501640"/>
              <a:gd name="csY7" fmla="*/ 0 h 5327076"/>
              <a:gd name="csX8" fmla="*/ 5501640 w 5501640"/>
              <a:gd name="csY8" fmla="*/ 0 h 5327076"/>
              <a:gd name="csX9" fmla="*/ 5501640 w 5501640"/>
              <a:gd name="csY9" fmla="*/ 506072 h 5327076"/>
              <a:gd name="csX10" fmla="*/ 5501640 w 5501640"/>
              <a:gd name="csY10" fmla="*/ 1278498 h 5327076"/>
              <a:gd name="csX11" fmla="*/ 5501640 w 5501640"/>
              <a:gd name="csY11" fmla="*/ 1944383 h 5327076"/>
              <a:gd name="csX12" fmla="*/ 5501640 w 5501640"/>
              <a:gd name="csY12" fmla="*/ 2716809 h 5327076"/>
              <a:gd name="csX13" fmla="*/ 5501640 w 5501640"/>
              <a:gd name="csY13" fmla="*/ 3435964 h 5327076"/>
              <a:gd name="csX14" fmla="*/ 5501640 w 5501640"/>
              <a:gd name="csY14" fmla="*/ 4048578 h 5327076"/>
              <a:gd name="csX15" fmla="*/ 5501640 w 5501640"/>
              <a:gd name="csY15" fmla="*/ 5327076 h 5327076"/>
              <a:gd name="csX16" fmla="*/ 4923968 w 5501640"/>
              <a:gd name="csY16" fmla="*/ 5327076 h 5327076"/>
              <a:gd name="csX17" fmla="*/ 4236263 w 5501640"/>
              <a:gd name="csY17" fmla="*/ 5327076 h 5327076"/>
              <a:gd name="csX18" fmla="*/ 3438525 w 5501640"/>
              <a:gd name="csY18" fmla="*/ 5327076 h 5327076"/>
              <a:gd name="csX19" fmla="*/ 2640787 w 5501640"/>
              <a:gd name="csY19" fmla="*/ 5327076 h 5327076"/>
              <a:gd name="csX20" fmla="*/ 1898066 w 5501640"/>
              <a:gd name="csY20" fmla="*/ 5327076 h 5327076"/>
              <a:gd name="csX21" fmla="*/ 1155344 w 5501640"/>
              <a:gd name="csY21" fmla="*/ 5327076 h 5327076"/>
              <a:gd name="csX22" fmla="*/ 0 w 5501640"/>
              <a:gd name="csY22" fmla="*/ 5327076 h 5327076"/>
              <a:gd name="csX23" fmla="*/ 0 w 5501640"/>
              <a:gd name="csY23" fmla="*/ 4767733 h 5327076"/>
              <a:gd name="csX24" fmla="*/ 0 w 5501640"/>
              <a:gd name="csY24" fmla="*/ 4101849 h 5327076"/>
              <a:gd name="csX25" fmla="*/ 0 w 5501640"/>
              <a:gd name="csY25" fmla="*/ 3435964 h 5327076"/>
              <a:gd name="csX26" fmla="*/ 0 w 5501640"/>
              <a:gd name="csY26" fmla="*/ 2929892 h 5327076"/>
              <a:gd name="csX27" fmla="*/ 0 w 5501640"/>
              <a:gd name="csY27" fmla="*/ 2210737 h 5327076"/>
              <a:gd name="csX28" fmla="*/ 0 w 5501640"/>
              <a:gd name="csY28" fmla="*/ 1704664 h 5327076"/>
              <a:gd name="csX29" fmla="*/ 0 w 5501640"/>
              <a:gd name="csY29" fmla="*/ 1038780 h 5327076"/>
              <a:gd name="csX30" fmla="*/ 0 w 5501640"/>
              <a:gd name="csY30" fmla="*/ 0 h 532707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Lst>
            <a:rect l="l" t="t" r="r" b="b"/>
            <a:pathLst>
              <a:path w="5501640" h="5327076" fill="none" extrusionOk="0">
                <a:moveTo>
                  <a:pt x="0" y="0"/>
                </a:moveTo>
                <a:cubicBezTo>
                  <a:pt x="217856" y="11066"/>
                  <a:pt x="313084" y="7388"/>
                  <a:pt x="577672" y="0"/>
                </a:cubicBezTo>
                <a:cubicBezTo>
                  <a:pt x="842260" y="-7388"/>
                  <a:pt x="971695" y="-11388"/>
                  <a:pt x="1265377" y="0"/>
                </a:cubicBezTo>
                <a:cubicBezTo>
                  <a:pt x="1559060" y="11388"/>
                  <a:pt x="1710671" y="35689"/>
                  <a:pt x="2063115" y="0"/>
                </a:cubicBezTo>
                <a:cubicBezTo>
                  <a:pt x="2415559" y="-35689"/>
                  <a:pt x="2396359" y="15768"/>
                  <a:pt x="2640787" y="0"/>
                </a:cubicBezTo>
                <a:cubicBezTo>
                  <a:pt x="2885215" y="-15768"/>
                  <a:pt x="3132476" y="-16040"/>
                  <a:pt x="3383509" y="0"/>
                </a:cubicBezTo>
                <a:cubicBezTo>
                  <a:pt x="3634542" y="16040"/>
                  <a:pt x="3698022" y="-25945"/>
                  <a:pt x="3961181" y="0"/>
                </a:cubicBezTo>
                <a:cubicBezTo>
                  <a:pt x="4224340" y="25945"/>
                  <a:pt x="4399207" y="20365"/>
                  <a:pt x="4648886" y="0"/>
                </a:cubicBezTo>
                <a:cubicBezTo>
                  <a:pt x="4898566" y="-20365"/>
                  <a:pt x="5103689" y="-27209"/>
                  <a:pt x="5501640" y="0"/>
                </a:cubicBezTo>
                <a:cubicBezTo>
                  <a:pt x="5497196" y="215289"/>
                  <a:pt x="5498373" y="265829"/>
                  <a:pt x="5501640" y="506072"/>
                </a:cubicBezTo>
                <a:cubicBezTo>
                  <a:pt x="5504907" y="746315"/>
                  <a:pt x="5466272" y="1112126"/>
                  <a:pt x="5501640" y="1278498"/>
                </a:cubicBezTo>
                <a:cubicBezTo>
                  <a:pt x="5537008" y="1444870"/>
                  <a:pt x="5475185" y="1765432"/>
                  <a:pt x="5501640" y="1944383"/>
                </a:cubicBezTo>
                <a:cubicBezTo>
                  <a:pt x="5528095" y="2123334"/>
                  <a:pt x="5525143" y="2509938"/>
                  <a:pt x="5501640" y="2716809"/>
                </a:cubicBezTo>
                <a:cubicBezTo>
                  <a:pt x="5478137" y="2923680"/>
                  <a:pt x="5498851" y="3157827"/>
                  <a:pt x="5501640" y="3435964"/>
                </a:cubicBezTo>
                <a:cubicBezTo>
                  <a:pt x="5504429" y="3714102"/>
                  <a:pt x="5505264" y="3767830"/>
                  <a:pt x="5501640" y="4048578"/>
                </a:cubicBezTo>
                <a:cubicBezTo>
                  <a:pt x="5498016" y="4329326"/>
                  <a:pt x="5476063" y="4914373"/>
                  <a:pt x="5501640" y="5327076"/>
                </a:cubicBezTo>
                <a:cubicBezTo>
                  <a:pt x="5278622" y="5351980"/>
                  <a:pt x="5175143" y="5324490"/>
                  <a:pt x="4923968" y="5327076"/>
                </a:cubicBezTo>
                <a:cubicBezTo>
                  <a:pt x="4672793" y="5329662"/>
                  <a:pt x="4391334" y="5306068"/>
                  <a:pt x="4236263" y="5327076"/>
                </a:cubicBezTo>
                <a:cubicBezTo>
                  <a:pt x="4081193" y="5348084"/>
                  <a:pt x="3603231" y="5314422"/>
                  <a:pt x="3438525" y="5327076"/>
                </a:cubicBezTo>
                <a:cubicBezTo>
                  <a:pt x="3273819" y="5339730"/>
                  <a:pt x="2911685" y="5306554"/>
                  <a:pt x="2640787" y="5327076"/>
                </a:cubicBezTo>
                <a:cubicBezTo>
                  <a:pt x="2369889" y="5347598"/>
                  <a:pt x="2086077" y="5360889"/>
                  <a:pt x="1898066" y="5327076"/>
                </a:cubicBezTo>
                <a:cubicBezTo>
                  <a:pt x="1710055" y="5293263"/>
                  <a:pt x="1442598" y="5316586"/>
                  <a:pt x="1155344" y="5327076"/>
                </a:cubicBezTo>
                <a:cubicBezTo>
                  <a:pt x="868090" y="5337566"/>
                  <a:pt x="440071" y="5273364"/>
                  <a:pt x="0" y="5327076"/>
                </a:cubicBezTo>
                <a:cubicBezTo>
                  <a:pt x="-17217" y="5204324"/>
                  <a:pt x="-15091" y="4993134"/>
                  <a:pt x="0" y="4767733"/>
                </a:cubicBezTo>
                <a:cubicBezTo>
                  <a:pt x="15091" y="4542332"/>
                  <a:pt x="25562" y="4236836"/>
                  <a:pt x="0" y="4101849"/>
                </a:cubicBezTo>
                <a:cubicBezTo>
                  <a:pt x="-25562" y="3966862"/>
                  <a:pt x="-28651" y="3677103"/>
                  <a:pt x="0" y="3435964"/>
                </a:cubicBezTo>
                <a:cubicBezTo>
                  <a:pt x="28651" y="3194825"/>
                  <a:pt x="-704" y="3044911"/>
                  <a:pt x="0" y="2929892"/>
                </a:cubicBezTo>
                <a:cubicBezTo>
                  <a:pt x="704" y="2814873"/>
                  <a:pt x="-11095" y="2553207"/>
                  <a:pt x="0" y="2210737"/>
                </a:cubicBezTo>
                <a:cubicBezTo>
                  <a:pt x="11095" y="1868268"/>
                  <a:pt x="12141" y="1882379"/>
                  <a:pt x="0" y="1704664"/>
                </a:cubicBezTo>
                <a:cubicBezTo>
                  <a:pt x="-12141" y="1526949"/>
                  <a:pt x="-22667" y="1277162"/>
                  <a:pt x="0" y="1038780"/>
                </a:cubicBezTo>
                <a:cubicBezTo>
                  <a:pt x="22667" y="800398"/>
                  <a:pt x="25955" y="237094"/>
                  <a:pt x="0" y="0"/>
                </a:cubicBezTo>
                <a:close/>
              </a:path>
              <a:path w="5501640" h="5327076"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473679" y="175633"/>
                  <a:pt x="5471574" y="616139"/>
                  <a:pt x="5501640" y="772426"/>
                </a:cubicBezTo>
                <a:cubicBezTo>
                  <a:pt x="5531706" y="928713"/>
                  <a:pt x="5497057" y="1164990"/>
                  <a:pt x="5501640" y="1331769"/>
                </a:cubicBezTo>
                <a:cubicBezTo>
                  <a:pt x="5506223" y="1498548"/>
                  <a:pt x="5490224" y="1841152"/>
                  <a:pt x="5501640" y="1997654"/>
                </a:cubicBezTo>
                <a:cubicBezTo>
                  <a:pt x="5513056" y="2154157"/>
                  <a:pt x="5514958" y="2397858"/>
                  <a:pt x="5501640" y="2716809"/>
                </a:cubicBezTo>
                <a:cubicBezTo>
                  <a:pt x="5488322" y="3035760"/>
                  <a:pt x="5478011" y="3009499"/>
                  <a:pt x="5501640" y="3222881"/>
                </a:cubicBezTo>
                <a:cubicBezTo>
                  <a:pt x="5525269" y="3436263"/>
                  <a:pt x="5489812" y="3629533"/>
                  <a:pt x="5501640" y="3888765"/>
                </a:cubicBezTo>
                <a:cubicBezTo>
                  <a:pt x="5513468" y="4147997"/>
                  <a:pt x="5480561" y="4283446"/>
                  <a:pt x="5501640" y="4554650"/>
                </a:cubicBezTo>
                <a:cubicBezTo>
                  <a:pt x="5522719" y="4825855"/>
                  <a:pt x="5496060" y="5032254"/>
                  <a:pt x="5501640" y="5327076"/>
                </a:cubicBezTo>
                <a:cubicBezTo>
                  <a:pt x="5144697" y="5339477"/>
                  <a:pt x="4952730" y="5334864"/>
                  <a:pt x="4758919" y="5327076"/>
                </a:cubicBezTo>
                <a:cubicBezTo>
                  <a:pt x="4565108" y="5319288"/>
                  <a:pt x="4384335" y="5308808"/>
                  <a:pt x="4071214" y="5327076"/>
                </a:cubicBezTo>
                <a:cubicBezTo>
                  <a:pt x="3758094" y="5345344"/>
                  <a:pt x="3734394" y="5347135"/>
                  <a:pt x="3548558" y="5327076"/>
                </a:cubicBezTo>
                <a:cubicBezTo>
                  <a:pt x="3362722" y="5307017"/>
                  <a:pt x="3227128" y="5319504"/>
                  <a:pt x="2970886" y="5327076"/>
                </a:cubicBezTo>
                <a:cubicBezTo>
                  <a:pt x="2714644" y="5334648"/>
                  <a:pt x="2571183" y="5292403"/>
                  <a:pt x="2173148" y="5327076"/>
                </a:cubicBezTo>
                <a:cubicBezTo>
                  <a:pt x="1775113" y="5361749"/>
                  <a:pt x="1652986" y="5331768"/>
                  <a:pt x="1485443" y="5327076"/>
                </a:cubicBezTo>
                <a:cubicBezTo>
                  <a:pt x="1317900" y="5322384"/>
                  <a:pt x="1069443" y="5351896"/>
                  <a:pt x="907771" y="5327076"/>
                </a:cubicBezTo>
                <a:cubicBezTo>
                  <a:pt x="746099" y="5302256"/>
                  <a:pt x="297367" y="5299213"/>
                  <a:pt x="0" y="5327076"/>
                </a:cubicBezTo>
                <a:cubicBezTo>
                  <a:pt x="-11087" y="5091491"/>
                  <a:pt x="-16694" y="4938169"/>
                  <a:pt x="0" y="4821004"/>
                </a:cubicBezTo>
                <a:cubicBezTo>
                  <a:pt x="16694" y="4703839"/>
                  <a:pt x="43" y="4481710"/>
                  <a:pt x="0" y="4314932"/>
                </a:cubicBezTo>
                <a:cubicBezTo>
                  <a:pt x="-43" y="4148154"/>
                  <a:pt x="35018" y="3853647"/>
                  <a:pt x="0" y="3595776"/>
                </a:cubicBezTo>
                <a:cubicBezTo>
                  <a:pt x="-35018" y="3337905"/>
                  <a:pt x="19874" y="3170742"/>
                  <a:pt x="0" y="3036433"/>
                </a:cubicBezTo>
                <a:cubicBezTo>
                  <a:pt x="-19874" y="2902124"/>
                  <a:pt x="-17468" y="2452646"/>
                  <a:pt x="0" y="2264007"/>
                </a:cubicBezTo>
                <a:cubicBezTo>
                  <a:pt x="17468" y="2075368"/>
                  <a:pt x="27529" y="1884775"/>
                  <a:pt x="0" y="1651394"/>
                </a:cubicBezTo>
                <a:cubicBezTo>
                  <a:pt x="-27529" y="1418013"/>
                  <a:pt x="-16706" y="1386013"/>
                  <a:pt x="0" y="1145321"/>
                </a:cubicBezTo>
                <a:cubicBezTo>
                  <a:pt x="16706" y="904629"/>
                  <a:pt x="42169" y="543660"/>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a:normAutofit fontScale="47500" lnSpcReduction="20000"/>
          </a:bodyPr>
          <a:lstStyle/>
          <a:p>
            <a:pPr marL="0" indent="0">
              <a:buNone/>
            </a:pPr>
            <a:r>
              <a:rPr lang="en-GB" sz="2900">
                <a:solidFill>
                  <a:schemeClr val="bg1"/>
                </a:solidFill>
              </a:rPr>
              <a:t>Evaluation is a key step in a project cycle because it encourages you to look back at the aim of the shoot and to decide if you reached it. By understanding the initial intention of the shoot and reviewing the outcomes, you can decide if the images successfully reach your aims. Understanding if your intended message, emotion or idea has been presented well in your work can help ensure that your photos appear to be purposeful rather than accidental. </a:t>
            </a:r>
          </a:p>
          <a:p>
            <a:pPr marL="0" indent="0">
              <a:buNone/>
            </a:pPr>
            <a:r>
              <a:rPr lang="en-GB" sz="2900">
                <a:solidFill>
                  <a:schemeClr val="bg1"/>
                </a:solidFill>
              </a:rPr>
              <a:t>Reflecting upon your work is also something that comes from evaluating your work. Evaluating my photos has really helped me understand what I have done successfully, be it technically, compositionally or to do with my concept. At times, I can be regretful of how I have shot some photos. Sometimes, it takes viewing a photograph on a large scale to see how the composition or exposure settings could have been better. Sometimes these mistakes can be adjusted in the darkroom or digitally, but some aren’t rectifiable. Evaluating my photographs has also taught me a lot about how important lighting is. Some photos can come out very flat - evaluating these images helps me understand what kind of lighting could have improved them. </a:t>
            </a:r>
          </a:p>
          <a:p>
            <a:pPr marL="0" indent="0">
              <a:buNone/>
            </a:pPr>
            <a:r>
              <a:rPr lang="en-GB" sz="2900">
                <a:solidFill>
                  <a:schemeClr val="bg1"/>
                </a:solidFill>
              </a:rPr>
              <a:t>Additionally, evaluating my photographs has taught me about how the composition or subject matter of my images can affect its meaning. Learning this has slowly developed my skills with composition, building my confidence. Understanding these aspects when evaluating my images has helped me to not repeat these mistakes as often. Mistakes I’d like to work on avoiding more often is taking photos that are slightly out of focus. These can end up being unused images as a result of the lack of focus. </a:t>
            </a:r>
          </a:p>
          <a:p>
            <a:pPr marL="0" indent="0">
              <a:buNone/>
            </a:pPr>
            <a:r>
              <a:rPr lang="en-GB" sz="2900">
                <a:solidFill>
                  <a:schemeClr val="bg1"/>
                </a:solidFill>
              </a:rPr>
              <a:t>Evaluating my images has helped guide me to the next steps I should take with my projects. It has helped me understand what I should experiment with and what direction I should take after. All of these aspects that come from evaluating my work will help me to plan more effectively and to move with more intention in future projects. </a:t>
            </a:r>
          </a:p>
          <a:p>
            <a:pPr marL="0" indent="0">
              <a:buNone/>
            </a:pPr>
            <a:endParaRPr lang="en-GB" sz="1500">
              <a:solidFill>
                <a:schemeClr val="bg1"/>
              </a:solidFill>
            </a:endParaRPr>
          </a:p>
          <a:p>
            <a:pPr marL="0" indent="0">
              <a:buNone/>
            </a:pPr>
            <a:endParaRPr lang="en-GB" sz="1300"/>
          </a:p>
          <a:p>
            <a:pPr marL="0" indent="0">
              <a:buNone/>
            </a:pPr>
            <a:endParaRPr lang="en-GB" sz="1300"/>
          </a:p>
        </p:txBody>
      </p:sp>
      <p:pic>
        <p:nvPicPr>
          <p:cNvPr id="4" name="Picture 3" descr="A diagram of a process&#10;&#10;Description automatically generated">
            <a:extLst>
              <a:ext uri="{FF2B5EF4-FFF2-40B4-BE49-F238E27FC236}">
                <a16:creationId xmlns:a16="http://schemas.microsoft.com/office/drawing/2014/main" id="{7457573E-101C-A3DF-1BAD-1ECFACB62E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3010" y="450476"/>
            <a:ext cx="4181234" cy="5957047"/>
          </a:xfrm>
          <a:prstGeom prst="rect">
            <a:avLst/>
          </a:prstGeom>
        </p:spPr>
      </p:pic>
    </p:spTree>
    <p:extLst>
      <p:ext uri="{BB962C8B-B14F-4D97-AF65-F5344CB8AC3E}">
        <p14:creationId xmlns:p14="http://schemas.microsoft.com/office/powerpoint/2010/main" val="24453425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4693-42DD-7AC7-8E3F-2C012E2D0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5405D-3261-79D1-7454-0E736F85B3AC}"/>
              </a:ext>
            </a:extLst>
          </p:cNvPr>
          <p:cNvSpPr>
            <a:spLocks noGrp="1"/>
          </p:cNvSpPr>
          <p:nvPr>
            <p:ph type="title"/>
          </p:nvPr>
        </p:nvSpPr>
        <p:spPr>
          <a:xfrm>
            <a:off x="117247" y="88356"/>
            <a:ext cx="5071441" cy="1325563"/>
          </a:xfrm>
        </p:spPr>
        <p:txBody>
          <a:bodyPr>
            <a:normAutofit/>
          </a:bodyPr>
          <a:lstStyle/>
          <a:p>
            <a:r>
              <a:rPr lang="en-GB" sz="4000">
                <a:latin typeface="Futura" pitchFamily="50" charset="0"/>
              </a:rPr>
              <a:t>Editing – Darkroom Printing</a:t>
            </a:r>
          </a:p>
        </p:txBody>
      </p:sp>
      <p:sp>
        <p:nvSpPr>
          <p:cNvPr id="3" name="Content Placeholder 2">
            <a:extLst>
              <a:ext uri="{FF2B5EF4-FFF2-40B4-BE49-F238E27FC236}">
                <a16:creationId xmlns:a16="http://schemas.microsoft.com/office/drawing/2014/main" id="{4288B158-1E25-0C78-EB51-D4C5E82CE833}"/>
              </a:ext>
            </a:extLst>
          </p:cNvPr>
          <p:cNvSpPr>
            <a:spLocks noGrp="1"/>
          </p:cNvSpPr>
          <p:nvPr>
            <p:ph idx="1"/>
          </p:nvPr>
        </p:nvSpPr>
        <p:spPr>
          <a:xfrm>
            <a:off x="301752" y="1618808"/>
            <a:ext cx="5501640" cy="4365089"/>
          </a:xfrm>
          <a:custGeom>
            <a:avLst/>
            <a:gdLst>
              <a:gd name="csX0" fmla="*/ 0 w 5501640"/>
              <a:gd name="csY0" fmla="*/ 0 h 4365089"/>
              <a:gd name="csX1" fmla="*/ 522656 w 5501640"/>
              <a:gd name="csY1" fmla="*/ 0 h 4365089"/>
              <a:gd name="csX2" fmla="*/ 1265377 w 5501640"/>
              <a:gd name="csY2" fmla="*/ 0 h 4365089"/>
              <a:gd name="csX3" fmla="*/ 1898066 w 5501640"/>
              <a:gd name="csY3" fmla="*/ 0 h 4365089"/>
              <a:gd name="csX4" fmla="*/ 2585771 w 5501640"/>
              <a:gd name="csY4" fmla="*/ 0 h 4365089"/>
              <a:gd name="csX5" fmla="*/ 3383509 w 5501640"/>
              <a:gd name="csY5" fmla="*/ 0 h 4365089"/>
              <a:gd name="csX6" fmla="*/ 3961181 w 5501640"/>
              <a:gd name="csY6" fmla="*/ 0 h 4365089"/>
              <a:gd name="csX7" fmla="*/ 4703902 w 5501640"/>
              <a:gd name="csY7" fmla="*/ 0 h 4365089"/>
              <a:gd name="csX8" fmla="*/ 5501640 w 5501640"/>
              <a:gd name="csY8" fmla="*/ 0 h 4365089"/>
              <a:gd name="csX9" fmla="*/ 5501640 w 5501640"/>
              <a:gd name="csY9" fmla="*/ 623584 h 4365089"/>
              <a:gd name="csX10" fmla="*/ 5501640 w 5501640"/>
              <a:gd name="csY10" fmla="*/ 1247168 h 4365089"/>
              <a:gd name="csX11" fmla="*/ 5501640 w 5501640"/>
              <a:gd name="csY11" fmla="*/ 1783451 h 4365089"/>
              <a:gd name="csX12" fmla="*/ 5501640 w 5501640"/>
              <a:gd name="csY12" fmla="*/ 2494337 h 4365089"/>
              <a:gd name="csX13" fmla="*/ 5501640 w 5501640"/>
              <a:gd name="csY13" fmla="*/ 3117921 h 4365089"/>
              <a:gd name="csX14" fmla="*/ 5501640 w 5501640"/>
              <a:gd name="csY14" fmla="*/ 3828807 h 4365089"/>
              <a:gd name="csX15" fmla="*/ 5501640 w 5501640"/>
              <a:gd name="csY15" fmla="*/ 4365089 h 4365089"/>
              <a:gd name="csX16" fmla="*/ 4868951 w 5501640"/>
              <a:gd name="csY16" fmla="*/ 4365089 h 4365089"/>
              <a:gd name="csX17" fmla="*/ 4236263 w 5501640"/>
              <a:gd name="csY17" fmla="*/ 4365089 h 4365089"/>
              <a:gd name="csX18" fmla="*/ 3493541 w 5501640"/>
              <a:gd name="csY18" fmla="*/ 4365089 h 4365089"/>
              <a:gd name="csX19" fmla="*/ 2805836 w 5501640"/>
              <a:gd name="csY19" fmla="*/ 4365089 h 4365089"/>
              <a:gd name="csX20" fmla="*/ 2008099 w 5501640"/>
              <a:gd name="csY20" fmla="*/ 4365089 h 4365089"/>
              <a:gd name="csX21" fmla="*/ 1210361 w 5501640"/>
              <a:gd name="csY21" fmla="*/ 4365089 h 4365089"/>
              <a:gd name="csX22" fmla="*/ 0 w 5501640"/>
              <a:gd name="csY22" fmla="*/ 4365089 h 4365089"/>
              <a:gd name="csX23" fmla="*/ 0 w 5501640"/>
              <a:gd name="csY23" fmla="*/ 3697854 h 4365089"/>
              <a:gd name="csX24" fmla="*/ 0 w 5501640"/>
              <a:gd name="csY24" fmla="*/ 3030619 h 4365089"/>
              <a:gd name="csX25" fmla="*/ 0 w 5501640"/>
              <a:gd name="csY25" fmla="*/ 2407035 h 4365089"/>
              <a:gd name="csX26" fmla="*/ 0 w 5501640"/>
              <a:gd name="csY26" fmla="*/ 1783451 h 4365089"/>
              <a:gd name="csX27" fmla="*/ 0 w 5501640"/>
              <a:gd name="csY27" fmla="*/ 1159867 h 4365089"/>
              <a:gd name="csX28" fmla="*/ 0 w 5501640"/>
              <a:gd name="csY28" fmla="*/ 667235 h 4365089"/>
              <a:gd name="csX29" fmla="*/ 0 w 5501640"/>
              <a:gd name="csY29" fmla="*/ 0 h 43650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365089"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529337" y="193670"/>
                  <a:pt x="5476876" y="411738"/>
                  <a:pt x="5501640" y="623584"/>
                </a:cubicBezTo>
                <a:cubicBezTo>
                  <a:pt x="5526404" y="835430"/>
                  <a:pt x="5487074" y="1025133"/>
                  <a:pt x="5501640" y="1247168"/>
                </a:cubicBezTo>
                <a:cubicBezTo>
                  <a:pt x="5516206" y="1469203"/>
                  <a:pt x="5498842" y="1618905"/>
                  <a:pt x="5501640" y="1783451"/>
                </a:cubicBezTo>
                <a:cubicBezTo>
                  <a:pt x="5504438" y="1947997"/>
                  <a:pt x="5480228" y="2260566"/>
                  <a:pt x="5501640" y="2494337"/>
                </a:cubicBezTo>
                <a:cubicBezTo>
                  <a:pt x="5523052" y="2728108"/>
                  <a:pt x="5530596" y="2879199"/>
                  <a:pt x="5501640" y="3117921"/>
                </a:cubicBezTo>
                <a:cubicBezTo>
                  <a:pt x="5472684" y="3356643"/>
                  <a:pt x="5482266" y="3628718"/>
                  <a:pt x="5501640" y="3828807"/>
                </a:cubicBezTo>
                <a:cubicBezTo>
                  <a:pt x="5521014" y="4028896"/>
                  <a:pt x="5497694" y="4109509"/>
                  <a:pt x="5501640" y="4365089"/>
                </a:cubicBezTo>
                <a:cubicBezTo>
                  <a:pt x="5272218" y="4375223"/>
                  <a:pt x="5040250" y="4351668"/>
                  <a:pt x="4868951" y="4365089"/>
                </a:cubicBezTo>
                <a:cubicBezTo>
                  <a:pt x="4697652" y="4378510"/>
                  <a:pt x="4368549" y="4381627"/>
                  <a:pt x="4236263" y="4365089"/>
                </a:cubicBezTo>
                <a:cubicBezTo>
                  <a:pt x="4103977" y="4348551"/>
                  <a:pt x="3678150" y="4398200"/>
                  <a:pt x="3493541" y="4365089"/>
                </a:cubicBezTo>
                <a:cubicBezTo>
                  <a:pt x="3308932" y="4331978"/>
                  <a:pt x="2960907" y="4344081"/>
                  <a:pt x="2805836" y="4365089"/>
                </a:cubicBezTo>
                <a:cubicBezTo>
                  <a:pt x="2650766" y="4386097"/>
                  <a:pt x="2169940" y="4351606"/>
                  <a:pt x="2008099" y="4365089"/>
                </a:cubicBezTo>
                <a:cubicBezTo>
                  <a:pt x="1846258" y="4378572"/>
                  <a:pt x="1481259" y="4344567"/>
                  <a:pt x="1210361" y="4365089"/>
                </a:cubicBezTo>
                <a:cubicBezTo>
                  <a:pt x="939463" y="4385611"/>
                  <a:pt x="543180" y="4362903"/>
                  <a:pt x="0" y="4365089"/>
                </a:cubicBezTo>
                <a:cubicBezTo>
                  <a:pt x="-15741" y="4083595"/>
                  <a:pt x="24167" y="4004237"/>
                  <a:pt x="0" y="3697854"/>
                </a:cubicBezTo>
                <a:cubicBezTo>
                  <a:pt x="-24167" y="3391471"/>
                  <a:pt x="-21077" y="3361595"/>
                  <a:pt x="0" y="3030619"/>
                </a:cubicBezTo>
                <a:cubicBezTo>
                  <a:pt x="21077" y="2699644"/>
                  <a:pt x="-15817" y="2614139"/>
                  <a:pt x="0" y="2407035"/>
                </a:cubicBezTo>
                <a:cubicBezTo>
                  <a:pt x="15817" y="2199931"/>
                  <a:pt x="-27363" y="2074524"/>
                  <a:pt x="0" y="1783451"/>
                </a:cubicBezTo>
                <a:cubicBezTo>
                  <a:pt x="27363" y="1492378"/>
                  <a:pt x="6419" y="1374066"/>
                  <a:pt x="0" y="1159867"/>
                </a:cubicBezTo>
                <a:cubicBezTo>
                  <a:pt x="-6419" y="945668"/>
                  <a:pt x="701" y="875269"/>
                  <a:pt x="0" y="667235"/>
                </a:cubicBezTo>
                <a:cubicBezTo>
                  <a:pt x="-701" y="459201"/>
                  <a:pt x="7987" y="144994"/>
                  <a:pt x="0" y="0"/>
                </a:cubicBezTo>
                <a:close/>
              </a:path>
              <a:path w="5501640" h="4365089"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496048" y="258100"/>
                  <a:pt x="5524009" y="521551"/>
                  <a:pt x="5501640" y="710886"/>
                </a:cubicBezTo>
                <a:cubicBezTo>
                  <a:pt x="5479271" y="900221"/>
                  <a:pt x="5522406" y="1020803"/>
                  <a:pt x="5501640" y="1247168"/>
                </a:cubicBezTo>
                <a:cubicBezTo>
                  <a:pt x="5480874" y="1473533"/>
                  <a:pt x="5493813" y="1692543"/>
                  <a:pt x="5501640" y="1870752"/>
                </a:cubicBezTo>
                <a:cubicBezTo>
                  <a:pt x="5509467" y="2048961"/>
                  <a:pt x="5499487" y="2318284"/>
                  <a:pt x="5501640" y="2537987"/>
                </a:cubicBezTo>
                <a:cubicBezTo>
                  <a:pt x="5503793" y="2757691"/>
                  <a:pt x="5488271" y="2833379"/>
                  <a:pt x="5501640" y="3030619"/>
                </a:cubicBezTo>
                <a:cubicBezTo>
                  <a:pt x="5515009" y="3227859"/>
                  <a:pt x="5485001" y="3362884"/>
                  <a:pt x="5501640" y="3654203"/>
                </a:cubicBezTo>
                <a:cubicBezTo>
                  <a:pt x="5518279" y="3945522"/>
                  <a:pt x="5474133" y="4134605"/>
                  <a:pt x="5501640" y="4365089"/>
                </a:cubicBezTo>
                <a:cubicBezTo>
                  <a:pt x="5167841" y="4352917"/>
                  <a:pt x="5117503" y="4368250"/>
                  <a:pt x="4813935" y="4365089"/>
                </a:cubicBezTo>
                <a:cubicBezTo>
                  <a:pt x="4510368" y="4361928"/>
                  <a:pt x="4353616" y="4329941"/>
                  <a:pt x="4016197" y="4365089"/>
                </a:cubicBezTo>
                <a:cubicBezTo>
                  <a:pt x="3678778" y="4400237"/>
                  <a:pt x="3641613" y="4346821"/>
                  <a:pt x="3328492" y="4365089"/>
                </a:cubicBezTo>
                <a:cubicBezTo>
                  <a:pt x="3015372" y="4383357"/>
                  <a:pt x="2991672" y="4385148"/>
                  <a:pt x="2805836" y="4365089"/>
                </a:cubicBezTo>
                <a:cubicBezTo>
                  <a:pt x="2620000" y="4345030"/>
                  <a:pt x="2484406" y="4357517"/>
                  <a:pt x="2228164" y="4365089"/>
                </a:cubicBezTo>
                <a:cubicBezTo>
                  <a:pt x="1971922" y="4372661"/>
                  <a:pt x="1828461" y="4330416"/>
                  <a:pt x="1430426" y="4365089"/>
                </a:cubicBezTo>
                <a:cubicBezTo>
                  <a:pt x="1032391" y="4399762"/>
                  <a:pt x="910264" y="4369781"/>
                  <a:pt x="742721" y="4365089"/>
                </a:cubicBezTo>
                <a:cubicBezTo>
                  <a:pt x="575178" y="4360397"/>
                  <a:pt x="240242" y="4364409"/>
                  <a:pt x="0" y="4365089"/>
                </a:cubicBezTo>
                <a:cubicBezTo>
                  <a:pt x="-13230" y="4111080"/>
                  <a:pt x="-20872" y="4006582"/>
                  <a:pt x="0" y="3741505"/>
                </a:cubicBezTo>
                <a:cubicBezTo>
                  <a:pt x="20872" y="3476428"/>
                  <a:pt x="-7594" y="3492972"/>
                  <a:pt x="0" y="3248873"/>
                </a:cubicBezTo>
                <a:cubicBezTo>
                  <a:pt x="7594" y="3004774"/>
                  <a:pt x="8751" y="2978684"/>
                  <a:pt x="0" y="2756242"/>
                </a:cubicBezTo>
                <a:cubicBezTo>
                  <a:pt x="-8751" y="2533800"/>
                  <a:pt x="26552" y="2266980"/>
                  <a:pt x="0" y="2089007"/>
                </a:cubicBezTo>
                <a:cubicBezTo>
                  <a:pt x="-26552" y="1911034"/>
                  <a:pt x="-3463" y="1673767"/>
                  <a:pt x="0" y="1552725"/>
                </a:cubicBezTo>
                <a:cubicBezTo>
                  <a:pt x="3463" y="1431683"/>
                  <a:pt x="-15420" y="1102372"/>
                  <a:pt x="0" y="841839"/>
                </a:cubicBezTo>
                <a:cubicBezTo>
                  <a:pt x="15420" y="581306"/>
                  <a:pt x="39728" y="309748"/>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r>
              <a:rPr lang="en-GB" sz="1400">
                <a:solidFill>
                  <a:schemeClr val="bg1"/>
                </a:solidFill>
              </a:rPr>
              <a:t>With each print, I began by placing my film in the enlarger, and with the aperture at its widest, I decide on the size of the print by adjusting the height of the enlarger. For these prints I made the image fill an A4 sheet of darkroom paper. I then adjusted the focus and used a focus finder to adjust the focus until I found the grain. </a:t>
            </a:r>
          </a:p>
          <a:p>
            <a:r>
              <a:rPr lang="en-GB" sz="1400">
                <a:solidFill>
                  <a:schemeClr val="bg1"/>
                </a:solidFill>
              </a:rPr>
              <a:t>Once I’d done this, I adjusted the aperture to my desired f-stop number. For most of these prints, I used an aperture number of 11 for the initial test prints. After creating a series of test prints and possibly adjusting the aperture and colour-grade in the process, I went on to create my final print. </a:t>
            </a:r>
          </a:p>
          <a:p>
            <a:r>
              <a:rPr lang="en-GB" sz="1400">
                <a:solidFill>
                  <a:schemeClr val="bg1"/>
                </a:solidFill>
              </a:rPr>
              <a:t>For prints 1 – 4, I didn’t do any dodging and burning as I had not been taught yet, but I don’t believe it was necessarily required, especially for prints 1 and 3. I did, however, use it for print 5. I did numerous prints that required dodging on the left side of the image and had some issues with the duration of time of the dodging. It took a lot of trial and error, but eventually I achieved a print that was a significant improvement from the initial print. </a:t>
            </a:r>
          </a:p>
          <a:p>
            <a:r>
              <a:rPr lang="en-GB" sz="1400">
                <a:solidFill>
                  <a:schemeClr val="bg1"/>
                </a:solidFill>
              </a:rPr>
              <a:t>For prints 3 and 5, I did some cropping to tidy the composition a little. Print 5 did not have the ‘wait’ sign central in the image, so I cropped the sides a little to achieve an improved composition. </a:t>
            </a:r>
          </a:p>
          <a:p>
            <a:pPr marL="0" indent="0">
              <a:buNone/>
            </a:pPr>
            <a:endParaRPr lang="en-GB" sz="1400">
              <a:solidFill>
                <a:schemeClr val="bg1"/>
              </a:solidFill>
            </a:endParaRPr>
          </a:p>
        </p:txBody>
      </p:sp>
      <p:pic>
        <p:nvPicPr>
          <p:cNvPr id="6" name="Picture 5" descr="A bicycle leaning against a railing&#10;&#10;AI-generated content may be incorrect.">
            <a:extLst>
              <a:ext uri="{FF2B5EF4-FFF2-40B4-BE49-F238E27FC236}">
                <a16:creationId xmlns:a16="http://schemas.microsoft.com/office/drawing/2014/main" id="{E54B2F32-843B-7D41-64D3-A4EA1A4C0D33}"/>
              </a:ext>
            </a:extLst>
          </p:cNvPr>
          <p:cNvPicPr>
            <a:picLocks noChangeAspect="1"/>
          </p:cNvPicPr>
          <p:nvPr/>
        </p:nvPicPr>
        <p:blipFill>
          <a:blip r:embed="rId3">
            <a:extLst>
              <a:ext uri="{28A0092B-C50C-407E-A947-70E740481C1C}">
                <a14:useLocalDpi xmlns:a14="http://schemas.microsoft.com/office/drawing/2010/main" val="0"/>
              </a:ext>
            </a:extLst>
          </a:blip>
          <a:srcRect l="13632" t="19781" r="11842" b="8151"/>
          <a:stretch>
            <a:fillRect/>
          </a:stretch>
        </p:blipFill>
        <p:spPr>
          <a:xfrm>
            <a:off x="6227935" y="399190"/>
            <a:ext cx="2810281" cy="2029460"/>
          </a:xfrm>
          <a:prstGeom prst="rect">
            <a:avLst/>
          </a:prstGeom>
        </p:spPr>
      </p:pic>
      <p:pic>
        <p:nvPicPr>
          <p:cNvPr id="8" name="Picture 7" descr="A black and white photo of a traffic light&#10;&#10;AI-generated content may be incorrect.">
            <a:extLst>
              <a:ext uri="{FF2B5EF4-FFF2-40B4-BE49-F238E27FC236}">
                <a16:creationId xmlns:a16="http://schemas.microsoft.com/office/drawing/2014/main" id="{A4E7C6DC-BFB8-9062-2C2B-F195226AEB3D}"/>
              </a:ext>
            </a:extLst>
          </p:cNvPr>
          <p:cNvPicPr>
            <a:picLocks noChangeAspect="1"/>
          </p:cNvPicPr>
          <p:nvPr/>
        </p:nvPicPr>
        <p:blipFill>
          <a:blip r:embed="rId4">
            <a:extLst>
              <a:ext uri="{28A0092B-C50C-407E-A947-70E740481C1C}">
                <a14:useLocalDpi xmlns:a14="http://schemas.microsoft.com/office/drawing/2010/main" val="0"/>
              </a:ext>
            </a:extLst>
          </a:blip>
          <a:srcRect t="17778" r="34426" b="14816"/>
          <a:stretch>
            <a:fillRect/>
          </a:stretch>
        </p:blipFill>
        <p:spPr>
          <a:xfrm rot="10800000">
            <a:off x="9755366" y="3794140"/>
            <a:ext cx="2134881" cy="2927346"/>
          </a:xfrm>
          <a:prstGeom prst="rect">
            <a:avLst/>
          </a:prstGeom>
        </p:spPr>
      </p:pic>
      <p:pic>
        <p:nvPicPr>
          <p:cNvPr id="10" name="Picture 9" descr="A white photo album with a clear picture&#10;&#10;AI-generated content may be incorrect.">
            <a:extLst>
              <a:ext uri="{FF2B5EF4-FFF2-40B4-BE49-F238E27FC236}">
                <a16:creationId xmlns:a16="http://schemas.microsoft.com/office/drawing/2014/main" id="{3F00BCAA-ACFC-65D6-5D11-4A437FD2929B}"/>
              </a:ext>
            </a:extLst>
          </p:cNvPr>
          <p:cNvPicPr>
            <a:picLocks noChangeAspect="1"/>
          </p:cNvPicPr>
          <p:nvPr/>
        </p:nvPicPr>
        <p:blipFill>
          <a:blip r:embed="rId5">
            <a:extLst>
              <a:ext uri="{28A0092B-C50C-407E-A947-70E740481C1C}">
                <a14:useLocalDpi xmlns:a14="http://schemas.microsoft.com/office/drawing/2010/main" val="0"/>
              </a:ext>
            </a:extLst>
          </a:blip>
          <a:srcRect l="13940" t="22891" r="36060" b="18485"/>
          <a:stretch>
            <a:fillRect/>
          </a:stretch>
        </p:blipFill>
        <p:spPr>
          <a:xfrm rot="10800000">
            <a:off x="9755367" y="144996"/>
            <a:ext cx="2134881" cy="3338906"/>
          </a:xfrm>
          <a:prstGeom prst="rect">
            <a:avLst/>
          </a:prstGeom>
        </p:spPr>
      </p:pic>
      <p:pic>
        <p:nvPicPr>
          <p:cNvPr id="12" name="Picture 11" descr="A black and white photo of birds on a table&#10;&#10;AI-generated content may be incorrect.">
            <a:extLst>
              <a:ext uri="{FF2B5EF4-FFF2-40B4-BE49-F238E27FC236}">
                <a16:creationId xmlns:a16="http://schemas.microsoft.com/office/drawing/2014/main" id="{2B6E629A-693C-4E48-5960-05F18292B4B2}"/>
              </a:ext>
            </a:extLst>
          </p:cNvPr>
          <p:cNvPicPr>
            <a:picLocks noChangeAspect="1"/>
          </p:cNvPicPr>
          <p:nvPr/>
        </p:nvPicPr>
        <p:blipFill>
          <a:blip r:embed="rId6">
            <a:extLst>
              <a:ext uri="{28A0092B-C50C-407E-A947-70E740481C1C}">
                <a14:useLocalDpi xmlns:a14="http://schemas.microsoft.com/office/drawing/2010/main" val="0"/>
              </a:ext>
            </a:extLst>
          </a:blip>
          <a:srcRect l="8942" t="19778" r="34873" b="16204"/>
          <a:stretch>
            <a:fillRect/>
          </a:stretch>
        </p:blipFill>
        <p:spPr>
          <a:xfrm rot="16200000">
            <a:off x="6708552" y="4391822"/>
            <a:ext cx="1849046" cy="2810283"/>
          </a:xfrm>
          <a:prstGeom prst="rect">
            <a:avLst/>
          </a:prstGeom>
        </p:spPr>
      </p:pic>
      <p:pic>
        <p:nvPicPr>
          <p:cNvPr id="16" name="Picture 15" descr="A black and white photo of a bicycle race&#10;&#10;AI-generated content may be incorrect.">
            <a:extLst>
              <a:ext uri="{FF2B5EF4-FFF2-40B4-BE49-F238E27FC236}">
                <a16:creationId xmlns:a16="http://schemas.microsoft.com/office/drawing/2014/main" id="{3E3E4262-4E66-AB3B-2BB6-3410877C1E57}"/>
              </a:ext>
            </a:extLst>
          </p:cNvPr>
          <p:cNvPicPr>
            <a:picLocks noChangeAspect="1"/>
          </p:cNvPicPr>
          <p:nvPr/>
        </p:nvPicPr>
        <p:blipFill>
          <a:blip r:embed="rId7">
            <a:extLst>
              <a:ext uri="{28A0092B-C50C-407E-A947-70E740481C1C}">
                <a14:useLocalDpi xmlns:a14="http://schemas.microsoft.com/office/drawing/2010/main" val="0"/>
              </a:ext>
            </a:extLst>
          </a:blip>
          <a:srcRect l="19342" t="22727" r="23121" b="10303"/>
          <a:stretch>
            <a:fillRect/>
          </a:stretch>
        </p:blipFill>
        <p:spPr>
          <a:xfrm rot="16200000">
            <a:off x="6728033" y="2213251"/>
            <a:ext cx="1810084" cy="2810283"/>
          </a:xfrm>
          <a:prstGeom prst="rect">
            <a:avLst/>
          </a:prstGeom>
        </p:spPr>
      </p:pic>
      <p:sp>
        <p:nvSpPr>
          <p:cNvPr id="17" name="TextBox 16">
            <a:extLst>
              <a:ext uri="{FF2B5EF4-FFF2-40B4-BE49-F238E27FC236}">
                <a16:creationId xmlns:a16="http://schemas.microsoft.com/office/drawing/2014/main" id="{24C14B9D-A306-9232-CCA9-0C81899BA9F2}"/>
              </a:ext>
            </a:extLst>
          </p:cNvPr>
          <p:cNvSpPr txBox="1"/>
          <p:nvPr/>
        </p:nvSpPr>
        <p:spPr>
          <a:xfrm>
            <a:off x="5935327" y="402486"/>
            <a:ext cx="768753" cy="369332"/>
          </a:xfrm>
          <a:prstGeom prst="rect">
            <a:avLst/>
          </a:prstGeom>
          <a:noFill/>
        </p:spPr>
        <p:txBody>
          <a:bodyPr wrap="square" rtlCol="0">
            <a:spAutoFit/>
          </a:bodyPr>
          <a:lstStyle/>
          <a:p>
            <a:r>
              <a:rPr lang="en-GB" b="1">
                <a:solidFill>
                  <a:schemeClr val="bg1"/>
                </a:solidFill>
              </a:rPr>
              <a:t>1</a:t>
            </a:r>
          </a:p>
        </p:txBody>
      </p:sp>
      <p:sp>
        <p:nvSpPr>
          <p:cNvPr id="18" name="TextBox 17">
            <a:extLst>
              <a:ext uri="{FF2B5EF4-FFF2-40B4-BE49-F238E27FC236}">
                <a16:creationId xmlns:a16="http://schemas.microsoft.com/office/drawing/2014/main" id="{D044E6E5-E445-4364-BFF4-99DC2B7311E1}"/>
              </a:ext>
            </a:extLst>
          </p:cNvPr>
          <p:cNvSpPr txBox="1"/>
          <p:nvPr/>
        </p:nvSpPr>
        <p:spPr>
          <a:xfrm>
            <a:off x="5921356" y="2702836"/>
            <a:ext cx="768753" cy="369332"/>
          </a:xfrm>
          <a:prstGeom prst="rect">
            <a:avLst/>
          </a:prstGeom>
          <a:noFill/>
        </p:spPr>
        <p:txBody>
          <a:bodyPr wrap="square" rtlCol="0">
            <a:spAutoFit/>
          </a:bodyPr>
          <a:lstStyle/>
          <a:p>
            <a:r>
              <a:rPr lang="en-GB" b="1">
                <a:solidFill>
                  <a:schemeClr val="bg1"/>
                </a:solidFill>
              </a:rPr>
              <a:t>2</a:t>
            </a:r>
          </a:p>
        </p:txBody>
      </p:sp>
      <p:sp>
        <p:nvSpPr>
          <p:cNvPr id="19" name="TextBox 18">
            <a:extLst>
              <a:ext uri="{FF2B5EF4-FFF2-40B4-BE49-F238E27FC236}">
                <a16:creationId xmlns:a16="http://schemas.microsoft.com/office/drawing/2014/main" id="{F990786D-4940-DDF3-6C51-CE213038EFE2}"/>
              </a:ext>
            </a:extLst>
          </p:cNvPr>
          <p:cNvSpPr txBox="1"/>
          <p:nvPr/>
        </p:nvSpPr>
        <p:spPr>
          <a:xfrm>
            <a:off x="5964068" y="4872440"/>
            <a:ext cx="768753" cy="369332"/>
          </a:xfrm>
          <a:prstGeom prst="rect">
            <a:avLst/>
          </a:prstGeom>
          <a:noFill/>
        </p:spPr>
        <p:txBody>
          <a:bodyPr wrap="square" rtlCol="0">
            <a:spAutoFit/>
          </a:bodyPr>
          <a:lstStyle/>
          <a:p>
            <a:r>
              <a:rPr lang="en-GB" b="1">
                <a:solidFill>
                  <a:schemeClr val="bg1"/>
                </a:solidFill>
              </a:rPr>
              <a:t>3</a:t>
            </a:r>
          </a:p>
        </p:txBody>
      </p:sp>
      <p:sp>
        <p:nvSpPr>
          <p:cNvPr id="20" name="TextBox 19">
            <a:extLst>
              <a:ext uri="{FF2B5EF4-FFF2-40B4-BE49-F238E27FC236}">
                <a16:creationId xmlns:a16="http://schemas.microsoft.com/office/drawing/2014/main" id="{B4EBF5CA-A672-6FAC-4CDD-578F3CAA1BCD}"/>
              </a:ext>
            </a:extLst>
          </p:cNvPr>
          <p:cNvSpPr txBox="1"/>
          <p:nvPr/>
        </p:nvSpPr>
        <p:spPr>
          <a:xfrm>
            <a:off x="9438748" y="136513"/>
            <a:ext cx="768753" cy="369332"/>
          </a:xfrm>
          <a:prstGeom prst="rect">
            <a:avLst/>
          </a:prstGeom>
          <a:noFill/>
        </p:spPr>
        <p:txBody>
          <a:bodyPr wrap="square" rtlCol="0">
            <a:spAutoFit/>
          </a:bodyPr>
          <a:lstStyle/>
          <a:p>
            <a:r>
              <a:rPr lang="en-GB" b="1">
                <a:solidFill>
                  <a:schemeClr val="bg1"/>
                </a:solidFill>
              </a:rPr>
              <a:t>4</a:t>
            </a:r>
          </a:p>
        </p:txBody>
      </p:sp>
      <p:sp>
        <p:nvSpPr>
          <p:cNvPr id="21" name="TextBox 20">
            <a:extLst>
              <a:ext uri="{FF2B5EF4-FFF2-40B4-BE49-F238E27FC236}">
                <a16:creationId xmlns:a16="http://schemas.microsoft.com/office/drawing/2014/main" id="{375B250F-D369-8AEF-A901-F30468A6CF46}"/>
              </a:ext>
            </a:extLst>
          </p:cNvPr>
          <p:cNvSpPr txBox="1"/>
          <p:nvPr/>
        </p:nvSpPr>
        <p:spPr>
          <a:xfrm>
            <a:off x="9438748" y="3801353"/>
            <a:ext cx="768753" cy="369332"/>
          </a:xfrm>
          <a:prstGeom prst="rect">
            <a:avLst/>
          </a:prstGeom>
          <a:noFill/>
        </p:spPr>
        <p:txBody>
          <a:bodyPr wrap="square" rtlCol="0">
            <a:spAutoFit/>
          </a:bodyPr>
          <a:lstStyle/>
          <a:p>
            <a:r>
              <a:rPr lang="en-GB" b="1">
                <a:solidFill>
                  <a:schemeClr val="bg1"/>
                </a:solidFill>
              </a:rPr>
              <a:t>5</a:t>
            </a:r>
          </a:p>
        </p:txBody>
      </p:sp>
    </p:spTree>
    <p:extLst>
      <p:ext uri="{BB962C8B-B14F-4D97-AF65-F5344CB8AC3E}">
        <p14:creationId xmlns:p14="http://schemas.microsoft.com/office/powerpoint/2010/main" val="36709740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A7D97-96E9-795B-7A65-13AAB24720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D459E3-3189-9EA4-9039-E2668572AC0A}"/>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Evaluating</a:t>
            </a:r>
          </a:p>
        </p:txBody>
      </p:sp>
      <p:sp>
        <p:nvSpPr>
          <p:cNvPr id="3" name="Content Placeholder 2">
            <a:extLst>
              <a:ext uri="{FF2B5EF4-FFF2-40B4-BE49-F238E27FC236}">
                <a16:creationId xmlns:a16="http://schemas.microsoft.com/office/drawing/2014/main" id="{83E16A6A-1963-6A87-2D89-EC758A358B2D}"/>
              </a:ext>
            </a:extLst>
          </p:cNvPr>
          <p:cNvSpPr>
            <a:spLocks noGrp="1"/>
          </p:cNvSpPr>
          <p:nvPr>
            <p:ph idx="1"/>
          </p:nvPr>
        </p:nvSpPr>
        <p:spPr>
          <a:xfrm>
            <a:off x="310459" y="1554791"/>
            <a:ext cx="5501640" cy="4224218"/>
          </a:xfrm>
          <a:custGeom>
            <a:avLst/>
            <a:gdLst>
              <a:gd name="csX0" fmla="*/ 0 w 5501640"/>
              <a:gd name="csY0" fmla="*/ 0 h 4224218"/>
              <a:gd name="csX1" fmla="*/ 522656 w 5501640"/>
              <a:gd name="csY1" fmla="*/ 0 h 4224218"/>
              <a:gd name="csX2" fmla="*/ 1265377 w 5501640"/>
              <a:gd name="csY2" fmla="*/ 0 h 4224218"/>
              <a:gd name="csX3" fmla="*/ 1898066 w 5501640"/>
              <a:gd name="csY3" fmla="*/ 0 h 4224218"/>
              <a:gd name="csX4" fmla="*/ 2585771 w 5501640"/>
              <a:gd name="csY4" fmla="*/ 0 h 4224218"/>
              <a:gd name="csX5" fmla="*/ 3383509 w 5501640"/>
              <a:gd name="csY5" fmla="*/ 0 h 4224218"/>
              <a:gd name="csX6" fmla="*/ 3961181 w 5501640"/>
              <a:gd name="csY6" fmla="*/ 0 h 4224218"/>
              <a:gd name="csX7" fmla="*/ 4703902 w 5501640"/>
              <a:gd name="csY7" fmla="*/ 0 h 4224218"/>
              <a:gd name="csX8" fmla="*/ 5501640 w 5501640"/>
              <a:gd name="csY8" fmla="*/ 0 h 4224218"/>
              <a:gd name="csX9" fmla="*/ 5501640 w 5501640"/>
              <a:gd name="csY9" fmla="*/ 603460 h 4224218"/>
              <a:gd name="csX10" fmla="*/ 5501640 w 5501640"/>
              <a:gd name="csY10" fmla="*/ 1206919 h 4224218"/>
              <a:gd name="csX11" fmla="*/ 5501640 w 5501640"/>
              <a:gd name="csY11" fmla="*/ 1725895 h 4224218"/>
              <a:gd name="csX12" fmla="*/ 5501640 w 5501640"/>
              <a:gd name="csY12" fmla="*/ 2413839 h 4224218"/>
              <a:gd name="csX13" fmla="*/ 5501640 w 5501640"/>
              <a:gd name="csY13" fmla="*/ 3017299 h 4224218"/>
              <a:gd name="csX14" fmla="*/ 5501640 w 5501640"/>
              <a:gd name="csY14" fmla="*/ 3705243 h 4224218"/>
              <a:gd name="csX15" fmla="*/ 5501640 w 5501640"/>
              <a:gd name="csY15" fmla="*/ 4224218 h 4224218"/>
              <a:gd name="csX16" fmla="*/ 4868951 w 5501640"/>
              <a:gd name="csY16" fmla="*/ 4224218 h 4224218"/>
              <a:gd name="csX17" fmla="*/ 4236263 w 5501640"/>
              <a:gd name="csY17" fmla="*/ 4224218 h 4224218"/>
              <a:gd name="csX18" fmla="*/ 3493541 w 5501640"/>
              <a:gd name="csY18" fmla="*/ 4224218 h 4224218"/>
              <a:gd name="csX19" fmla="*/ 2805836 w 5501640"/>
              <a:gd name="csY19" fmla="*/ 4224218 h 4224218"/>
              <a:gd name="csX20" fmla="*/ 2008099 w 5501640"/>
              <a:gd name="csY20" fmla="*/ 4224218 h 4224218"/>
              <a:gd name="csX21" fmla="*/ 1210361 w 5501640"/>
              <a:gd name="csY21" fmla="*/ 4224218 h 4224218"/>
              <a:gd name="csX22" fmla="*/ 0 w 5501640"/>
              <a:gd name="csY22" fmla="*/ 4224218 h 4224218"/>
              <a:gd name="csX23" fmla="*/ 0 w 5501640"/>
              <a:gd name="csY23" fmla="*/ 3578516 h 4224218"/>
              <a:gd name="csX24" fmla="*/ 0 w 5501640"/>
              <a:gd name="csY24" fmla="*/ 2932814 h 4224218"/>
              <a:gd name="csX25" fmla="*/ 0 w 5501640"/>
              <a:gd name="csY25" fmla="*/ 2329354 h 4224218"/>
              <a:gd name="csX26" fmla="*/ 0 w 5501640"/>
              <a:gd name="csY26" fmla="*/ 1725895 h 4224218"/>
              <a:gd name="csX27" fmla="*/ 0 w 5501640"/>
              <a:gd name="csY27" fmla="*/ 1122435 h 4224218"/>
              <a:gd name="csX28" fmla="*/ 0 w 5501640"/>
              <a:gd name="csY28" fmla="*/ 645702 h 4224218"/>
              <a:gd name="csX29" fmla="*/ 0 w 5501640"/>
              <a:gd name="csY29" fmla="*/ 0 h 42242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224218"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493881" y="253464"/>
                  <a:pt x="5528333" y="384948"/>
                  <a:pt x="5501640" y="603460"/>
                </a:cubicBezTo>
                <a:cubicBezTo>
                  <a:pt x="5474947" y="821972"/>
                  <a:pt x="5490840" y="973213"/>
                  <a:pt x="5501640" y="1206919"/>
                </a:cubicBezTo>
                <a:cubicBezTo>
                  <a:pt x="5512440" y="1440625"/>
                  <a:pt x="5489181" y="1548943"/>
                  <a:pt x="5501640" y="1725895"/>
                </a:cubicBezTo>
                <a:cubicBezTo>
                  <a:pt x="5514099" y="1902847"/>
                  <a:pt x="5531083" y="2122584"/>
                  <a:pt x="5501640" y="2413839"/>
                </a:cubicBezTo>
                <a:cubicBezTo>
                  <a:pt x="5472197" y="2705094"/>
                  <a:pt x="5480512" y="2855739"/>
                  <a:pt x="5501640" y="3017299"/>
                </a:cubicBezTo>
                <a:cubicBezTo>
                  <a:pt x="5522768" y="3178859"/>
                  <a:pt x="5488862" y="3372336"/>
                  <a:pt x="5501640" y="3705243"/>
                </a:cubicBezTo>
                <a:cubicBezTo>
                  <a:pt x="5514418" y="4038150"/>
                  <a:pt x="5520444" y="4066988"/>
                  <a:pt x="5501640" y="4224218"/>
                </a:cubicBezTo>
                <a:cubicBezTo>
                  <a:pt x="5272218" y="4234352"/>
                  <a:pt x="5040250" y="4210797"/>
                  <a:pt x="4868951" y="4224218"/>
                </a:cubicBezTo>
                <a:cubicBezTo>
                  <a:pt x="4697652" y="4237639"/>
                  <a:pt x="4368549" y="4240756"/>
                  <a:pt x="4236263" y="4224218"/>
                </a:cubicBezTo>
                <a:cubicBezTo>
                  <a:pt x="4103977" y="4207680"/>
                  <a:pt x="3678150" y="4257329"/>
                  <a:pt x="3493541" y="4224218"/>
                </a:cubicBezTo>
                <a:cubicBezTo>
                  <a:pt x="3308932" y="4191107"/>
                  <a:pt x="2960907" y="4203210"/>
                  <a:pt x="2805836" y="4224218"/>
                </a:cubicBezTo>
                <a:cubicBezTo>
                  <a:pt x="2650766" y="4245226"/>
                  <a:pt x="2169940" y="4210735"/>
                  <a:pt x="2008099" y="4224218"/>
                </a:cubicBezTo>
                <a:cubicBezTo>
                  <a:pt x="1846258" y="4237701"/>
                  <a:pt x="1481259" y="4203696"/>
                  <a:pt x="1210361" y="4224218"/>
                </a:cubicBezTo>
                <a:cubicBezTo>
                  <a:pt x="939463" y="4244740"/>
                  <a:pt x="543180" y="4222032"/>
                  <a:pt x="0" y="4224218"/>
                </a:cubicBezTo>
                <a:cubicBezTo>
                  <a:pt x="19201" y="4047058"/>
                  <a:pt x="-2716" y="3865550"/>
                  <a:pt x="0" y="3578516"/>
                </a:cubicBezTo>
                <a:cubicBezTo>
                  <a:pt x="2716" y="3291482"/>
                  <a:pt x="-7566" y="3220974"/>
                  <a:pt x="0" y="2932814"/>
                </a:cubicBezTo>
                <a:cubicBezTo>
                  <a:pt x="7566" y="2644654"/>
                  <a:pt x="-3007" y="2470954"/>
                  <a:pt x="0" y="2329354"/>
                </a:cubicBezTo>
                <a:cubicBezTo>
                  <a:pt x="3007" y="2187754"/>
                  <a:pt x="-449" y="2001806"/>
                  <a:pt x="0" y="1725895"/>
                </a:cubicBezTo>
                <a:cubicBezTo>
                  <a:pt x="449" y="1449984"/>
                  <a:pt x="23233" y="1310912"/>
                  <a:pt x="0" y="1122435"/>
                </a:cubicBezTo>
                <a:cubicBezTo>
                  <a:pt x="-23233" y="933958"/>
                  <a:pt x="7490" y="789052"/>
                  <a:pt x="0" y="645702"/>
                </a:cubicBezTo>
                <a:cubicBezTo>
                  <a:pt x="-7490" y="502352"/>
                  <a:pt x="13566" y="316367"/>
                  <a:pt x="0" y="0"/>
                </a:cubicBezTo>
                <a:close/>
              </a:path>
              <a:path w="5501640" h="4224218"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480409" y="190243"/>
                  <a:pt x="5529290" y="464833"/>
                  <a:pt x="5501640" y="687944"/>
                </a:cubicBezTo>
                <a:cubicBezTo>
                  <a:pt x="5473990" y="911055"/>
                  <a:pt x="5515163" y="1065621"/>
                  <a:pt x="5501640" y="1206919"/>
                </a:cubicBezTo>
                <a:cubicBezTo>
                  <a:pt x="5488117" y="1348217"/>
                  <a:pt x="5490810" y="1544032"/>
                  <a:pt x="5501640" y="1810379"/>
                </a:cubicBezTo>
                <a:cubicBezTo>
                  <a:pt x="5512470" y="2076726"/>
                  <a:pt x="5523188" y="2141004"/>
                  <a:pt x="5501640" y="2456081"/>
                </a:cubicBezTo>
                <a:cubicBezTo>
                  <a:pt x="5480092" y="2771158"/>
                  <a:pt x="5492611" y="2800944"/>
                  <a:pt x="5501640" y="2932814"/>
                </a:cubicBezTo>
                <a:cubicBezTo>
                  <a:pt x="5510669" y="3064684"/>
                  <a:pt x="5505814" y="3289838"/>
                  <a:pt x="5501640" y="3536274"/>
                </a:cubicBezTo>
                <a:cubicBezTo>
                  <a:pt x="5497466" y="3782710"/>
                  <a:pt x="5495214" y="3931149"/>
                  <a:pt x="5501640" y="4224218"/>
                </a:cubicBezTo>
                <a:cubicBezTo>
                  <a:pt x="5167841" y="4212046"/>
                  <a:pt x="5117503" y="4227379"/>
                  <a:pt x="4813935" y="4224218"/>
                </a:cubicBezTo>
                <a:cubicBezTo>
                  <a:pt x="4510368" y="4221057"/>
                  <a:pt x="4353616" y="4189070"/>
                  <a:pt x="4016197" y="4224218"/>
                </a:cubicBezTo>
                <a:cubicBezTo>
                  <a:pt x="3678778" y="4259366"/>
                  <a:pt x="3641613" y="4205950"/>
                  <a:pt x="3328492" y="4224218"/>
                </a:cubicBezTo>
                <a:cubicBezTo>
                  <a:pt x="3015372" y="4242486"/>
                  <a:pt x="2991672" y="4244277"/>
                  <a:pt x="2805836" y="4224218"/>
                </a:cubicBezTo>
                <a:cubicBezTo>
                  <a:pt x="2620000" y="4204159"/>
                  <a:pt x="2484406" y="4216646"/>
                  <a:pt x="2228164" y="4224218"/>
                </a:cubicBezTo>
                <a:cubicBezTo>
                  <a:pt x="1971922" y="4231790"/>
                  <a:pt x="1828461" y="4189545"/>
                  <a:pt x="1430426" y="4224218"/>
                </a:cubicBezTo>
                <a:cubicBezTo>
                  <a:pt x="1032391" y="4258891"/>
                  <a:pt x="910264" y="4228910"/>
                  <a:pt x="742721" y="4224218"/>
                </a:cubicBezTo>
                <a:cubicBezTo>
                  <a:pt x="575178" y="4219526"/>
                  <a:pt x="240242" y="4223538"/>
                  <a:pt x="0" y="4224218"/>
                </a:cubicBezTo>
                <a:cubicBezTo>
                  <a:pt x="-3441" y="4078161"/>
                  <a:pt x="-23610" y="3802282"/>
                  <a:pt x="0" y="3620758"/>
                </a:cubicBezTo>
                <a:cubicBezTo>
                  <a:pt x="23610" y="3439234"/>
                  <a:pt x="15258" y="3354944"/>
                  <a:pt x="0" y="3144025"/>
                </a:cubicBezTo>
                <a:cubicBezTo>
                  <a:pt x="-15258" y="2933106"/>
                  <a:pt x="-9143" y="2842810"/>
                  <a:pt x="0" y="2667292"/>
                </a:cubicBezTo>
                <a:cubicBezTo>
                  <a:pt x="9143" y="2491774"/>
                  <a:pt x="-5549" y="2177542"/>
                  <a:pt x="0" y="2021590"/>
                </a:cubicBezTo>
                <a:cubicBezTo>
                  <a:pt x="5549" y="1865638"/>
                  <a:pt x="8055" y="1616750"/>
                  <a:pt x="0" y="1502615"/>
                </a:cubicBezTo>
                <a:cubicBezTo>
                  <a:pt x="-8055" y="1388481"/>
                  <a:pt x="1868" y="975796"/>
                  <a:pt x="0" y="814671"/>
                </a:cubicBezTo>
                <a:cubicBezTo>
                  <a:pt x="-1868" y="653546"/>
                  <a:pt x="-21926" y="302328"/>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a:normAutofit/>
          </a:bodyPr>
          <a:lstStyle/>
          <a:p>
            <a:pPr marL="0" indent="0">
              <a:buNone/>
            </a:pPr>
            <a:r>
              <a:rPr lang="en-GB" sz="1400">
                <a:solidFill>
                  <a:schemeClr val="bg1"/>
                </a:solidFill>
              </a:rPr>
              <a:t>For this roll of film, my aim was to take documentary-style photographs that are a representation of Swansea and its people that I think is accurate. My planning consisted of going out on a day that had good light and taking photos of naturally occurring scenes. I believe that I did achieve this with quite a few of my photographs, achieving some high-quality prints with composition that communicates my aim. </a:t>
            </a:r>
          </a:p>
          <a:p>
            <a:pPr marL="0" indent="0" algn="just">
              <a:buNone/>
            </a:pPr>
            <a:r>
              <a:rPr lang="en-GB" sz="1400">
                <a:solidFill>
                  <a:schemeClr val="bg1"/>
                </a:solidFill>
              </a:rPr>
              <a:t>I believe the shoot was pretty successful, with some shots meeting my aim effectively. Some photos came out a little overexposed and they took some editing to make them look better. In the future, I certainly would have thought longer about my exposure settings. In the moment, I was anxious to take a photo quickly before the scene changed. </a:t>
            </a:r>
          </a:p>
          <a:p>
            <a:pPr marL="0" indent="0" algn="just">
              <a:buNone/>
            </a:pPr>
            <a:r>
              <a:rPr lang="en-GB" sz="1400">
                <a:solidFill>
                  <a:schemeClr val="bg1"/>
                </a:solidFill>
              </a:rPr>
              <a:t>These photos I chose from my contact sheet to develop and edit, do reach my aims in my opinion, better than any of the other photos I took. In my opinion, these final prints display my understanding of composition and tone and reflect the aims I set out for myself. In future, I would definitely consider my exposure settings more and would concentrate on capturing more interesting settings with people as the subjects. </a:t>
            </a:r>
          </a:p>
          <a:p>
            <a:pPr marL="0" indent="0">
              <a:buNone/>
            </a:pPr>
            <a:endParaRPr lang="en-GB" sz="1400"/>
          </a:p>
        </p:txBody>
      </p:sp>
      <p:pic>
        <p:nvPicPr>
          <p:cNvPr id="4" name="Picture 3">
            <a:extLst>
              <a:ext uri="{FF2B5EF4-FFF2-40B4-BE49-F238E27FC236}">
                <a16:creationId xmlns:a16="http://schemas.microsoft.com/office/drawing/2014/main" id="{50EE9D84-DDF8-EE38-411F-282BAAAD918E}"/>
              </a:ext>
            </a:extLst>
          </p:cNvPr>
          <p:cNvPicPr>
            <a:picLocks noChangeAspect="1"/>
          </p:cNvPicPr>
          <p:nvPr/>
        </p:nvPicPr>
        <p:blipFill>
          <a:blip r:embed="rId2"/>
          <a:stretch>
            <a:fillRect/>
          </a:stretch>
        </p:blipFill>
        <p:spPr>
          <a:xfrm>
            <a:off x="6096093" y="2177621"/>
            <a:ext cx="2940175" cy="1957769"/>
          </a:xfrm>
          <a:prstGeom prst="rect">
            <a:avLst/>
          </a:prstGeom>
        </p:spPr>
      </p:pic>
      <p:pic>
        <p:nvPicPr>
          <p:cNvPr id="7" name="Picture 6" descr="A broken bicycle on the pavement&#10;&#10;AI-generated content may be incorrect.">
            <a:extLst>
              <a:ext uri="{FF2B5EF4-FFF2-40B4-BE49-F238E27FC236}">
                <a16:creationId xmlns:a16="http://schemas.microsoft.com/office/drawing/2014/main" id="{54E20536-F05A-A83C-0DD9-FE062AC4B5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0722" y="86621"/>
            <a:ext cx="2939542" cy="1957770"/>
          </a:xfrm>
          <a:prstGeom prst="rect">
            <a:avLst/>
          </a:prstGeom>
        </p:spPr>
      </p:pic>
      <p:pic>
        <p:nvPicPr>
          <p:cNvPr id="9" name="Picture 8" descr="A group of cars on a street&#10;&#10;AI-generated content may be incorrect.">
            <a:extLst>
              <a:ext uri="{FF2B5EF4-FFF2-40B4-BE49-F238E27FC236}">
                <a16:creationId xmlns:a16="http://schemas.microsoft.com/office/drawing/2014/main" id="{A3EBA249-53BA-6151-9085-73F0C94142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4268620"/>
            <a:ext cx="2939703" cy="1957769"/>
          </a:xfrm>
          <a:prstGeom prst="rect">
            <a:avLst/>
          </a:prstGeom>
        </p:spPr>
      </p:pic>
      <p:pic>
        <p:nvPicPr>
          <p:cNvPr id="11" name="Picture 10" descr="A group of birds on a bench&#10;&#10;AI-generated content may be incorrect.">
            <a:extLst>
              <a:ext uri="{FF2B5EF4-FFF2-40B4-BE49-F238E27FC236}">
                <a16:creationId xmlns:a16="http://schemas.microsoft.com/office/drawing/2014/main" id="{63A69CC9-C857-5ADD-1F31-18E8A4DE90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93" y="86622"/>
            <a:ext cx="2939610" cy="1957769"/>
          </a:xfrm>
          <a:prstGeom prst="rect">
            <a:avLst/>
          </a:prstGeom>
        </p:spPr>
      </p:pic>
      <p:pic>
        <p:nvPicPr>
          <p:cNvPr id="13" name="Picture 12" descr="A couple of ducks swimming in a lake&#10;&#10;AI-generated content may be incorrect.">
            <a:extLst>
              <a:ext uri="{FF2B5EF4-FFF2-40B4-BE49-F238E27FC236}">
                <a16:creationId xmlns:a16="http://schemas.microsoft.com/office/drawing/2014/main" id="{B4F8D879-5441-E20F-FB91-DC4A073109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30089" y="2177621"/>
            <a:ext cx="2940175" cy="4415348"/>
          </a:xfrm>
          <a:prstGeom prst="rect">
            <a:avLst/>
          </a:prstGeom>
        </p:spPr>
      </p:pic>
    </p:spTree>
    <p:extLst>
      <p:ext uri="{BB962C8B-B14F-4D97-AF65-F5344CB8AC3E}">
        <p14:creationId xmlns:p14="http://schemas.microsoft.com/office/powerpoint/2010/main" val="3925488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145472"/>
            <a:ext cx="10162309" cy="1647702"/>
          </a:xfrm>
          <a:solidFill>
            <a:srgbClr val="FFA1CB"/>
          </a:solidFill>
        </p:spPr>
        <p:txBody>
          <a:bodyPr lIns="72000" tIns="144000" rIns="72000" bIns="72000" anchor="ctr">
            <a:normAutofit fontScale="90000"/>
          </a:bodyPr>
          <a:lstStyle/>
          <a:p>
            <a:r>
              <a:rPr lang="en-GB">
                <a:latin typeface="Futura" pitchFamily="50" charset="0"/>
              </a:rPr>
              <a:t>TASK 2 </a:t>
            </a:r>
            <a:br>
              <a:rPr lang="en-GB">
                <a:latin typeface="Futura" pitchFamily="50" charset="0"/>
              </a:rPr>
            </a:br>
            <a:r>
              <a:rPr lang="en-GB">
                <a:latin typeface="Futura" pitchFamily="50" charset="0"/>
              </a:rPr>
              <a:t>EXHIBITION REVIEW</a:t>
            </a:r>
          </a:p>
        </p:txBody>
      </p:sp>
      <p:sp>
        <p:nvSpPr>
          <p:cNvPr id="6" name="TextBox 5">
            <a:extLst>
              <a:ext uri="{FF2B5EF4-FFF2-40B4-BE49-F238E27FC236}">
                <a16:creationId xmlns:a16="http://schemas.microsoft.com/office/drawing/2014/main" id="{75133813-7407-3EB2-62D5-AE3E8EFD2302}"/>
              </a:ext>
            </a:extLst>
          </p:cNvPr>
          <p:cNvSpPr txBox="1"/>
          <p:nvPr/>
        </p:nvSpPr>
        <p:spPr>
          <a:xfrm>
            <a:off x="14230350" y="-19545300"/>
            <a:ext cx="184731" cy="369332"/>
          </a:xfrm>
          <a:prstGeom prst="rect">
            <a:avLst/>
          </a:prstGeom>
          <a:noFill/>
        </p:spPr>
        <p:txBody>
          <a:bodyPr wrap="none" rtlCol="0">
            <a:spAutoFit/>
          </a:bodyPr>
          <a:lstStyle/>
          <a:p>
            <a:endParaRPr lang="en-GB"/>
          </a:p>
        </p:txBody>
      </p:sp>
      <p:pic>
        <p:nvPicPr>
          <p:cNvPr id="3" name="Picture 2">
            <a:extLst>
              <a:ext uri="{FF2B5EF4-FFF2-40B4-BE49-F238E27FC236}">
                <a16:creationId xmlns:a16="http://schemas.microsoft.com/office/drawing/2014/main" id="{F79E34C7-47DA-FC55-0737-6ADB91434A88}"/>
              </a:ext>
            </a:extLst>
          </p:cNvPr>
          <p:cNvPicPr>
            <a:picLocks noChangeAspect="1"/>
          </p:cNvPicPr>
          <p:nvPr/>
        </p:nvPicPr>
        <p:blipFill>
          <a:blip r:embed="rId2"/>
          <a:srcRect l="2357" t="1658" r="3042" b="2641"/>
          <a:stretch>
            <a:fillRect/>
          </a:stretch>
        </p:blipFill>
        <p:spPr>
          <a:xfrm>
            <a:off x="3314620" y="1992769"/>
            <a:ext cx="5562759" cy="4572944"/>
          </a:xfrm>
          <a:prstGeom prst="rect">
            <a:avLst/>
          </a:prstGeom>
        </p:spPr>
      </p:pic>
    </p:spTree>
    <p:extLst>
      <p:ext uri="{BB962C8B-B14F-4D97-AF65-F5344CB8AC3E}">
        <p14:creationId xmlns:p14="http://schemas.microsoft.com/office/powerpoint/2010/main" val="39193235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solidFill>
                  <a:schemeClr val="bg1">
                    <a:lumMod val="75000"/>
                  </a:schemeClr>
                </a:solidFill>
                <a:latin typeface="Futura" pitchFamily="50" charset="0"/>
              </a:rPr>
              <a:t>EXHIBITION REVIEW OVERVIEW</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176625"/>
            <a:ext cx="5794248" cy="5297326"/>
          </a:xfrm>
          <a:custGeom>
            <a:avLst/>
            <a:gdLst>
              <a:gd name="csX0" fmla="*/ 0 w 5794248"/>
              <a:gd name="csY0" fmla="*/ 0 h 5297326"/>
              <a:gd name="csX1" fmla="*/ 585863 w 5794248"/>
              <a:gd name="csY1" fmla="*/ 0 h 5297326"/>
              <a:gd name="csX2" fmla="*/ 1287611 w 5794248"/>
              <a:gd name="csY2" fmla="*/ 0 h 5297326"/>
              <a:gd name="csX3" fmla="*/ 1815531 w 5794248"/>
              <a:gd name="csY3" fmla="*/ 0 h 5297326"/>
              <a:gd name="csX4" fmla="*/ 2459336 w 5794248"/>
              <a:gd name="csY4" fmla="*/ 0 h 5297326"/>
              <a:gd name="csX5" fmla="*/ 3161084 w 5794248"/>
              <a:gd name="csY5" fmla="*/ 0 h 5297326"/>
              <a:gd name="csX6" fmla="*/ 3631062 w 5794248"/>
              <a:gd name="csY6" fmla="*/ 0 h 5297326"/>
              <a:gd name="csX7" fmla="*/ 4101040 w 5794248"/>
              <a:gd name="csY7" fmla="*/ 0 h 5297326"/>
              <a:gd name="csX8" fmla="*/ 4860730 w 5794248"/>
              <a:gd name="csY8" fmla="*/ 0 h 5297326"/>
              <a:gd name="csX9" fmla="*/ 5794248 w 5794248"/>
              <a:gd name="csY9" fmla="*/ 0 h 5297326"/>
              <a:gd name="csX10" fmla="*/ 5794248 w 5794248"/>
              <a:gd name="csY10" fmla="*/ 503246 h 5297326"/>
              <a:gd name="csX11" fmla="*/ 5794248 w 5794248"/>
              <a:gd name="csY11" fmla="*/ 1112438 h 5297326"/>
              <a:gd name="csX12" fmla="*/ 5794248 w 5794248"/>
              <a:gd name="csY12" fmla="*/ 1827577 h 5297326"/>
              <a:gd name="csX13" fmla="*/ 5794248 w 5794248"/>
              <a:gd name="csY13" fmla="*/ 2383797 h 5297326"/>
              <a:gd name="csX14" fmla="*/ 5794248 w 5794248"/>
              <a:gd name="csY14" fmla="*/ 3045962 h 5297326"/>
              <a:gd name="csX15" fmla="*/ 5794248 w 5794248"/>
              <a:gd name="csY15" fmla="*/ 3549208 h 5297326"/>
              <a:gd name="csX16" fmla="*/ 5794248 w 5794248"/>
              <a:gd name="csY16" fmla="*/ 4317321 h 5297326"/>
              <a:gd name="csX17" fmla="*/ 5794248 w 5794248"/>
              <a:gd name="csY17" fmla="*/ 5297326 h 5297326"/>
              <a:gd name="csX18" fmla="*/ 5034558 w 5794248"/>
              <a:gd name="csY18" fmla="*/ 5297326 h 5297326"/>
              <a:gd name="csX19" fmla="*/ 4332810 w 5794248"/>
              <a:gd name="csY19" fmla="*/ 5297326 h 5297326"/>
              <a:gd name="csX20" fmla="*/ 3804890 w 5794248"/>
              <a:gd name="csY20" fmla="*/ 5297326 h 5297326"/>
              <a:gd name="csX21" fmla="*/ 3045199 w 5794248"/>
              <a:gd name="csY21" fmla="*/ 5297326 h 5297326"/>
              <a:gd name="csX22" fmla="*/ 2401394 w 5794248"/>
              <a:gd name="csY22" fmla="*/ 5297326 h 5297326"/>
              <a:gd name="csX23" fmla="*/ 1931416 w 5794248"/>
              <a:gd name="csY23" fmla="*/ 5297326 h 5297326"/>
              <a:gd name="csX24" fmla="*/ 1287611 w 5794248"/>
              <a:gd name="csY24" fmla="*/ 5297326 h 5297326"/>
              <a:gd name="csX25" fmla="*/ 701748 w 5794248"/>
              <a:gd name="csY25" fmla="*/ 5297326 h 5297326"/>
              <a:gd name="csX26" fmla="*/ 0 w 5794248"/>
              <a:gd name="csY26" fmla="*/ 5297326 h 5297326"/>
              <a:gd name="csX27" fmla="*/ 0 w 5794248"/>
              <a:gd name="csY27" fmla="*/ 4688134 h 5297326"/>
              <a:gd name="csX28" fmla="*/ 0 w 5794248"/>
              <a:gd name="csY28" fmla="*/ 3920021 h 5297326"/>
              <a:gd name="csX29" fmla="*/ 0 w 5794248"/>
              <a:gd name="csY29" fmla="*/ 3204882 h 5297326"/>
              <a:gd name="csX30" fmla="*/ 0 w 5794248"/>
              <a:gd name="csY30" fmla="*/ 2595690 h 5297326"/>
              <a:gd name="csX31" fmla="*/ 0 w 5794248"/>
              <a:gd name="csY31" fmla="*/ 2092444 h 5297326"/>
              <a:gd name="csX32" fmla="*/ 0 w 5794248"/>
              <a:gd name="csY32" fmla="*/ 1483251 h 5297326"/>
              <a:gd name="csX33" fmla="*/ 0 w 5794248"/>
              <a:gd name="csY33" fmla="*/ 768112 h 5297326"/>
              <a:gd name="csX34" fmla="*/ 0 w 5794248"/>
              <a:gd name="csY34" fmla="*/ 0 h 52973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5794248" h="5297326" fill="none" extrusionOk="0">
                <a:moveTo>
                  <a:pt x="0" y="0"/>
                </a:moveTo>
                <a:cubicBezTo>
                  <a:pt x="154820" y="-2761"/>
                  <a:pt x="436756" y="-25741"/>
                  <a:pt x="585863" y="0"/>
                </a:cubicBezTo>
                <a:cubicBezTo>
                  <a:pt x="734970" y="25741"/>
                  <a:pt x="1127394" y="23003"/>
                  <a:pt x="1287611" y="0"/>
                </a:cubicBezTo>
                <a:cubicBezTo>
                  <a:pt x="1447828" y="-23003"/>
                  <a:pt x="1573276" y="6791"/>
                  <a:pt x="1815531" y="0"/>
                </a:cubicBezTo>
                <a:cubicBezTo>
                  <a:pt x="2057786" y="-6791"/>
                  <a:pt x="2156849" y="4061"/>
                  <a:pt x="2459336" y="0"/>
                </a:cubicBezTo>
                <a:cubicBezTo>
                  <a:pt x="2761823" y="-4061"/>
                  <a:pt x="2987771" y="1718"/>
                  <a:pt x="3161084" y="0"/>
                </a:cubicBezTo>
                <a:cubicBezTo>
                  <a:pt x="3334397" y="-1718"/>
                  <a:pt x="3457209" y="-8639"/>
                  <a:pt x="3631062" y="0"/>
                </a:cubicBezTo>
                <a:cubicBezTo>
                  <a:pt x="3804915" y="8639"/>
                  <a:pt x="3951139" y="5679"/>
                  <a:pt x="4101040" y="0"/>
                </a:cubicBezTo>
                <a:cubicBezTo>
                  <a:pt x="4250941" y="-5679"/>
                  <a:pt x="4507920" y="-28124"/>
                  <a:pt x="4860730" y="0"/>
                </a:cubicBezTo>
                <a:cubicBezTo>
                  <a:pt x="5213540" y="28124"/>
                  <a:pt x="5544301" y="35750"/>
                  <a:pt x="5794248" y="0"/>
                </a:cubicBezTo>
                <a:cubicBezTo>
                  <a:pt x="5794731" y="143995"/>
                  <a:pt x="5793894" y="381368"/>
                  <a:pt x="5794248" y="503246"/>
                </a:cubicBezTo>
                <a:cubicBezTo>
                  <a:pt x="5794602" y="625124"/>
                  <a:pt x="5803145" y="865018"/>
                  <a:pt x="5794248" y="1112438"/>
                </a:cubicBezTo>
                <a:cubicBezTo>
                  <a:pt x="5785351" y="1359858"/>
                  <a:pt x="5815330" y="1527369"/>
                  <a:pt x="5794248" y="1827577"/>
                </a:cubicBezTo>
                <a:cubicBezTo>
                  <a:pt x="5773166" y="2127785"/>
                  <a:pt x="5797091" y="2107944"/>
                  <a:pt x="5794248" y="2383797"/>
                </a:cubicBezTo>
                <a:cubicBezTo>
                  <a:pt x="5791405" y="2659650"/>
                  <a:pt x="5774127" y="2844136"/>
                  <a:pt x="5794248" y="3045962"/>
                </a:cubicBezTo>
                <a:cubicBezTo>
                  <a:pt x="5814369" y="3247788"/>
                  <a:pt x="5786975" y="3306235"/>
                  <a:pt x="5794248" y="3549208"/>
                </a:cubicBezTo>
                <a:cubicBezTo>
                  <a:pt x="5801521" y="3792181"/>
                  <a:pt x="5803030" y="4104219"/>
                  <a:pt x="5794248" y="4317321"/>
                </a:cubicBezTo>
                <a:cubicBezTo>
                  <a:pt x="5785466" y="4530423"/>
                  <a:pt x="5813076" y="4914481"/>
                  <a:pt x="5794248" y="5297326"/>
                </a:cubicBezTo>
                <a:cubicBezTo>
                  <a:pt x="5494355" y="5300696"/>
                  <a:pt x="5367157" y="5284473"/>
                  <a:pt x="5034558" y="5297326"/>
                </a:cubicBezTo>
                <a:cubicBezTo>
                  <a:pt x="4701959" y="5310180"/>
                  <a:pt x="4658227" y="5313975"/>
                  <a:pt x="4332810" y="5297326"/>
                </a:cubicBezTo>
                <a:cubicBezTo>
                  <a:pt x="4007393" y="5280677"/>
                  <a:pt x="3978181" y="5314231"/>
                  <a:pt x="3804890" y="5297326"/>
                </a:cubicBezTo>
                <a:cubicBezTo>
                  <a:pt x="3631599" y="5280421"/>
                  <a:pt x="3381750" y="5314799"/>
                  <a:pt x="3045199" y="5297326"/>
                </a:cubicBezTo>
                <a:cubicBezTo>
                  <a:pt x="2708648" y="5279853"/>
                  <a:pt x="2621654" y="5267107"/>
                  <a:pt x="2401394" y="5297326"/>
                </a:cubicBezTo>
                <a:cubicBezTo>
                  <a:pt x="2181134" y="5327545"/>
                  <a:pt x="2058393" y="5304347"/>
                  <a:pt x="1931416" y="5297326"/>
                </a:cubicBezTo>
                <a:cubicBezTo>
                  <a:pt x="1804439" y="5290305"/>
                  <a:pt x="1452923" y="5298728"/>
                  <a:pt x="1287611" y="5297326"/>
                </a:cubicBezTo>
                <a:cubicBezTo>
                  <a:pt x="1122299" y="5295924"/>
                  <a:pt x="824376" y="5325763"/>
                  <a:pt x="701748" y="5297326"/>
                </a:cubicBezTo>
                <a:cubicBezTo>
                  <a:pt x="579120" y="5268889"/>
                  <a:pt x="324914" y="5328610"/>
                  <a:pt x="0" y="5297326"/>
                </a:cubicBezTo>
                <a:cubicBezTo>
                  <a:pt x="-25040" y="5015812"/>
                  <a:pt x="-11152" y="4877389"/>
                  <a:pt x="0" y="4688134"/>
                </a:cubicBezTo>
                <a:cubicBezTo>
                  <a:pt x="11152" y="4498879"/>
                  <a:pt x="-2189" y="4241866"/>
                  <a:pt x="0" y="3920021"/>
                </a:cubicBezTo>
                <a:cubicBezTo>
                  <a:pt x="2189" y="3598176"/>
                  <a:pt x="-20158" y="3512029"/>
                  <a:pt x="0" y="3204882"/>
                </a:cubicBezTo>
                <a:cubicBezTo>
                  <a:pt x="20158" y="2897735"/>
                  <a:pt x="15771" y="2832971"/>
                  <a:pt x="0" y="2595690"/>
                </a:cubicBezTo>
                <a:cubicBezTo>
                  <a:pt x="-15771" y="2358409"/>
                  <a:pt x="17844" y="2205128"/>
                  <a:pt x="0" y="2092444"/>
                </a:cubicBezTo>
                <a:cubicBezTo>
                  <a:pt x="-17844" y="1979760"/>
                  <a:pt x="-23395" y="1747448"/>
                  <a:pt x="0" y="1483251"/>
                </a:cubicBezTo>
                <a:cubicBezTo>
                  <a:pt x="23395" y="1219054"/>
                  <a:pt x="32028" y="985385"/>
                  <a:pt x="0" y="768112"/>
                </a:cubicBezTo>
                <a:cubicBezTo>
                  <a:pt x="-32028" y="550839"/>
                  <a:pt x="36044" y="302530"/>
                  <a:pt x="0" y="0"/>
                </a:cubicBezTo>
                <a:close/>
              </a:path>
              <a:path w="5794248" h="5297326" stroke="0" extrusionOk="0">
                <a:moveTo>
                  <a:pt x="0" y="0"/>
                </a:moveTo>
                <a:cubicBezTo>
                  <a:pt x="146288" y="4509"/>
                  <a:pt x="417544" y="-4162"/>
                  <a:pt x="585863" y="0"/>
                </a:cubicBezTo>
                <a:cubicBezTo>
                  <a:pt x="754182" y="4162"/>
                  <a:pt x="829526" y="-20415"/>
                  <a:pt x="1055841" y="0"/>
                </a:cubicBezTo>
                <a:cubicBezTo>
                  <a:pt x="1282156" y="20415"/>
                  <a:pt x="1520958" y="19765"/>
                  <a:pt x="1815531" y="0"/>
                </a:cubicBezTo>
                <a:cubicBezTo>
                  <a:pt x="2110104" y="-19765"/>
                  <a:pt x="2184600" y="-2187"/>
                  <a:pt x="2401394" y="0"/>
                </a:cubicBezTo>
                <a:cubicBezTo>
                  <a:pt x="2618188" y="2187"/>
                  <a:pt x="2731067" y="-22167"/>
                  <a:pt x="2987257" y="0"/>
                </a:cubicBezTo>
                <a:cubicBezTo>
                  <a:pt x="3243447" y="22167"/>
                  <a:pt x="3387674" y="-24178"/>
                  <a:pt x="3746947" y="0"/>
                </a:cubicBezTo>
                <a:cubicBezTo>
                  <a:pt x="4106220" y="24178"/>
                  <a:pt x="4098450" y="-12913"/>
                  <a:pt x="4274867" y="0"/>
                </a:cubicBezTo>
                <a:cubicBezTo>
                  <a:pt x="4451284" y="12913"/>
                  <a:pt x="4762663" y="15387"/>
                  <a:pt x="5034558" y="0"/>
                </a:cubicBezTo>
                <a:cubicBezTo>
                  <a:pt x="5306453" y="-15387"/>
                  <a:pt x="5474972" y="4176"/>
                  <a:pt x="5794248" y="0"/>
                </a:cubicBezTo>
                <a:cubicBezTo>
                  <a:pt x="5799913" y="224939"/>
                  <a:pt x="5802818" y="364536"/>
                  <a:pt x="5794248" y="662166"/>
                </a:cubicBezTo>
                <a:cubicBezTo>
                  <a:pt x="5785678" y="959796"/>
                  <a:pt x="5797315" y="1008770"/>
                  <a:pt x="5794248" y="1324332"/>
                </a:cubicBezTo>
                <a:cubicBezTo>
                  <a:pt x="5791181" y="1639894"/>
                  <a:pt x="5806236" y="1744120"/>
                  <a:pt x="5794248" y="2039471"/>
                </a:cubicBezTo>
                <a:cubicBezTo>
                  <a:pt x="5782260" y="2334822"/>
                  <a:pt x="5798339" y="2316744"/>
                  <a:pt x="5794248" y="2542716"/>
                </a:cubicBezTo>
                <a:cubicBezTo>
                  <a:pt x="5790157" y="2768689"/>
                  <a:pt x="5825901" y="2996207"/>
                  <a:pt x="5794248" y="3204882"/>
                </a:cubicBezTo>
                <a:cubicBezTo>
                  <a:pt x="5762595" y="3413557"/>
                  <a:pt x="5789440" y="3657052"/>
                  <a:pt x="5794248" y="3867048"/>
                </a:cubicBezTo>
                <a:cubicBezTo>
                  <a:pt x="5799056" y="4077044"/>
                  <a:pt x="5769811" y="4336292"/>
                  <a:pt x="5794248" y="4529214"/>
                </a:cubicBezTo>
                <a:cubicBezTo>
                  <a:pt x="5818685" y="4722136"/>
                  <a:pt x="5801216" y="4932029"/>
                  <a:pt x="5794248" y="5297326"/>
                </a:cubicBezTo>
                <a:cubicBezTo>
                  <a:pt x="5549520" y="5312699"/>
                  <a:pt x="5274744" y="5326207"/>
                  <a:pt x="5092500" y="5297326"/>
                </a:cubicBezTo>
                <a:cubicBezTo>
                  <a:pt x="4910256" y="5268445"/>
                  <a:pt x="4783461" y="5293990"/>
                  <a:pt x="4622522" y="5297326"/>
                </a:cubicBezTo>
                <a:cubicBezTo>
                  <a:pt x="4461583" y="5300662"/>
                  <a:pt x="4205641" y="5293643"/>
                  <a:pt x="4094602" y="5297326"/>
                </a:cubicBezTo>
                <a:cubicBezTo>
                  <a:pt x="3983563" y="5301009"/>
                  <a:pt x="3536155" y="5320855"/>
                  <a:pt x="3334912" y="5297326"/>
                </a:cubicBezTo>
                <a:cubicBezTo>
                  <a:pt x="3133669" y="5273798"/>
                  <a:pt x="2875210" y="5297933"/>
                  <a:pt x="2691106" y="5297326"/>
                </a:cubicBezTo>
                <a:cubicBezTo>
                  <a:pt x="2507002" y="5296719"/>
                  <a:pt x="2299690" y="5280377"/>
                  <a:pt x="2163186" y="5297326"/>
                </a:cubicBezTo>
                <a:cubicBezTo>
                  <a:pt x="2026682" y="5314275"/>
                  <a:pt x="1773525" y="5311082"/>
                  <a:pt x="1519381" y="5297326"/>
                </a:cubicBezTo>
                <a:cubicBezTo>
                  <a:pt x="1265238" y="5283570"/>
                  <a:pt x="1160179" y="5293870"/>
                  <a:pt x="1049403" y="5297326"/>
                </a:cubicBezTo>
                <a:cubicBezTo>
                  <a:pt x="938627" y="5300782"/>
                  <a:pt x="732755" y="5279516"/>
                  <a:pt x="579425" y="5297326"/>
                </a:cubicBezTo>
                <a:cubicBezTo>
                  <a:pt x="426095" y="5315136"/>
                  <a:pt x="172681" y="5296074"/>
                  <a:pt x="0" y="5297326"/>
                </a:cubicBezTo>
                <a:cubicBezTo>
                  <a:pt x="12653" y="5049821"/>
                  <a:pt x="-11008" y="5018734"/>
                  <a:pt x="0" y="4741107"/>
                </a:cubicBezTo>
                <a:cubicBezTo>
                  <a:pt x="11008" y="4463480"/>
                  <a:pt x="-19003" y="4186884"/>
                  <a:pt x="0" y="3972995"/>
                </a:cubicBezTo>
                <a:cubicBezTo>
                  <a:pt x="19003" y="3759106"/>
                  <a:pt x="2759" y="3641792"/>
                  <a:pt x="0" y="3363802"/>
                </a:cubicBezTo>
                <a:cubicBezTo>
                  <a:pt x="-2759" y="3085812"/>
                  <a:pt x="-11926" y="2970215"/>
                  <a:pt x="0" y="2860556"/>
                </a:cubicBezTo>
                <a:cubicBezTo>
                  <a:pt x="11926" y="2750897"/>
                  <a:pt x="-8644" y="2384928"/>
                  <a:pt x="0" y="2145417"/>
                </a:cubicBezTo>
                <a:cubicBezTo>
                  <a:pt x="8644" y="1905906"/>
                  <a:pt x="19466" y="1832857"/>
                  <a:pt x="0" y="1589198"/>
                </a:cubicBezTo>
                <a:cubicBezTo>
                  <a:pt x="-19466" y="1345539"/>
                  <a:pt x="-30911" y="1032114"/>
                  <a:pt x="0" y="874059"/>
                </a:cubicBezTo>
                <a:cubicBezTo>
                  <a:pt x="30911" y="716004"/>
                  <a:pt x="-23674" y="234473"/>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a:normAutofit/>
          </a:bodyPr>
          <a:lstStyle/>
          <a:p>
            <a:pPr marL="0" indent="0" algn="just">
              <a:buNone/>
            </a:pPr>
            <a:r>
              <a:rPr lang="en-GB" sz="1400">
                <a:solidFill>
                  <a:schemeClr val="bg1"/>
                </a:solidFill>
              </a:rPr>
              <a:t>Reviewing an exhibition can be beneficial for artists for many reasons. One of the main reasons is that it can help develop and improve visual language skills, as it encourages the study of an artwork – the composition, context, materials and processes must be studied to get a full grasp on an artwork. Then, writing about these elements requires a broad understanding of art-specific terms, in turn improving the ability to accurately describe artwork. </a:t>
            </a:r>
          </a:p>
          <a:p>
            <a:pPr marL="0" indent="0" algn="just">
              <a:buNone/>
            </a:pPr>
            <a:r>
              <a:rPr lang="en-GB" sz="1400">
                <a:solidFill>
                  <a:schemeClr val="bg1"/>
                </a:solidFill>
              </a:rPr>
              <a:t>From acquiring these skills and from studying artworks closely, we can then learn how artists communicate ideas through their art, and how meaning can change depending on how they are presented. For example, which artworks are placed next to or near one piece can enhance its meaning or shift it. By reviewing an exhibition, we can learn how important the placement of artworks is. Not only are the surrounding artworks considered deeply, but so are the way the artworks are hung or placed, their height, alignment and spacing with other works. </a:t>
            </a:r>
          </a:p>
          <a:p>
            <a:pPr marL="0" indent="0" algn="just">
              <a:buNone/>
            </a:pPr>
            <a:r>
              <a:rPr lang="en-GB" sz="1400">
                <a:solidFill>
                  <a:schemeClr val="bg1"/>
                </a:solidFill>
              </a:rPr>
              <a:t>By reviewing an exhibition, we can learn that the placement of artworks in relation with each other is significant, as curators consider the flow of the exhibition and also may create a narrative through the placement of the works. Exhibition curators will have also chosen the lighting and wall/plinth colours carefully, as they can also play a big part in how the art is viewed. </a:t>
            </a:r>
          </a:p>
          <a:p>
            <a:pPr marL="0" indent="0" algn="just">
              <a:buNone/>
            </a:pPr>
            <a:r>
              <a:rPr lang="en-GB" sz="1400">
                <a:solidFill>
                  <a:schemeClr val="bg1"/>
                </a:solidFill>
              </a:rPr>
              <a:t>Overall, reviewing an exhibition can strengthen and develop skills such as critical thinking and building your own opinions on exhibitions, as well as helping to understand how you may choose to present your work in the future. </a:t>
            </a:r>
          </a:p>
          <a:p>
            <a:pPr marL="0" indent="0">
              <a:buNone/>
            </a:pPr>
            <a:endParaRPr lang="en-GB" sz="1300">
              <a:solidFill>
                <a:schemeClr val="bg1"/>
              </a:solidFill>
            </a:endParaRPr>
          </a:p>
        </p:txBody>
      </p:sp>
      <p:pic>
        <p:nvPicPr>
          <p:cNvPr id="14" name="Picture 13">
            <a:extLst>
              <a:ext uri="{FF2B5EF4-FFF2-40B4-BE49-F238E27FC236}">
                <a16:creationId xmlns:a16="http://schemas.microsoft.com/office/drawing/2014/main" id="{6159A820-07FB-D94C-216C-C64BA49FB466}"/>
              </a:ext>
            </a:extLst>
          </p:cNvPr>
          <p:cNvPicPr>
            <a:picLocks noChangeAspect="1"/>
          </p:cNvPicPr>
          <p:nvPr/>
        </p:nvPicPr>
        <p:blipFill>
          <a:blip r:embed="rId2">
            <a:extLst>
              <a:ext uri="{28A0092B-C50C-407E-A947-70E740481C1C}">
                <a14:useLocalDpi xmlns:a14="http://schemas.microsoft.com/office/drawing/2010/main" val="0"/>
              </a:ext>
            </a:extLst>
          </a:blip>
          <a:srcRect t="7896" r="7602" b="4464"/>
          <a:stretch>
            <a:fillRect/>
          </a:stretch>
        </p:blipFill>
        <p:spPr>
          <a:xfrm rot="5400000">
            <a:off x="6407883" y="1854745"/>
            <a:ext cx="5398185" cy="3840227"/>
          </a:xfrm>
          <a:prstGeom prst="rect">
            <a:avLst/>
          </a:prstGeom>
        </p:spPr>
      </p:pic>
    </p:spTree>
    <p:extLst>
      <p:ext uri="{BB962C8B-B14F-4D97-AF65-F5344CB8AC3E}">
        <p14:creationId xmlns:p14="http://schemas.microsoft.com/office/powerpoint/2010/main" val="26056701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947FD-0782-2CAC-3A0F-5DD64473DB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0A2D75-B931-D612-F7E2-209A789A45B3}"/>
              </a:ext>
            </a:extLst>
          </p:cNvPr>
          <p:cNvSpPr>
            <a:spLocks noGrp="1"/>
          </p:cNvSpPr>
          <p:nvPr>
            <p:ph type="title"/>
          </p:nvPr>
        </p:nvSpPr>
        <p:spPr>
          <a:xfrm>
            <a:off x="182105" y="86622"/>
            <a:ext cx="11708143" cy="1118748"/>
          </a:xfrm>
        </p:spPr>
        <p:txBody>
          <a:bodyPr>
            <a:normAutofit/>
          </a:bodyPr>
          <a:lstStyle/>
          <a:p>
            <a:r>
              <a:rPr lang="en-GB" sz="2800">
                <a:solidFill>
                  <a:srgbClr val="FFA1CB"/>
                </a:solidFill>
                <a:latin typeface="Futura" pitchFamily="50" charset="0"/>
              </a:rPr>
              <a:t>After the End of History: British Working-Class Photography 1989 – 2024: Review</a:t>
            </a:r>
            <a:endParaRPr lang="en-GB" sz="2800">
              <a:solidFill>
                <a:srgbClr val="FFA1CB"/>
              </a:solidFill>
              <a:highlight>
                <a:srgbClr val="808080"/>
              </a:highlight>
              <a:latin typeface="Futura" pitchFamily="50" charset="0"/>
            </a:endParaRPr>
          </a:p>
        </p:txBody>
      </p:sp>
      <p:sp>
        <p:nvSpPr>
          <p:cNvPr id="3" name="Content Placeholder 2">
            <a:extLst>
              <a:ext uri="{FF2B5EF4-FFF2-40B4-BE49-F238E27FC236}">
                <a16:creationId xmlns:a16="http://schemas.microsoft.com/office/drawing/2014/main" id="{A3231F58-AB0C-7546-D323-1067596D4A56}"/>
              </a:ext>
            </a:extLst>
          </p:cNvPr>
          <p:cNvSpPr>
            <a:spLocks noGrp="1"/>
          </p:cNvSpPr>
          <p:nvPr>
            <p:ph idx="1"/>
          </p:nvPr>
        </p:nvSpPr>
        <p:spPr>
          <a:xfrm>
            <a:off x="301752" y="2877703"/>
            <a:ext cx="7488162" cy="3605842"/>
          </a:xfrm>
          <a:custGeom>
            <a:avLst/>
            <a:gdLst>
              <a:gd name="csX0" fmla="*/ 0 w 7488162"/>
              <a:gd name="csY0" fmla="*/ 0 h 3605842"/>
              <a:gd name="csX1" fmla="*/ 605860 w 7488162"/>
              <a:gd name="csY1" fmla="*/ 0 h 3605842"/>
              <a:gd name="csX2" fmla="*/ 1361484 w 7488162"/>
              <a:gd name="csY2" fmla="*/ 0 h 3605842"/>
              <a:gd name="csX3" fmla="*/ 1892463 w 7488162"/>
              <a:gd name="csY3" fmla="*/ 0 h 3605842"/>
              <a:gd name="csX4" fmla="*/ 2573205 w 7488162"/>
              <a:gd name="csY4" fmla="*/ 0 h 3605842"/>
              <a:gd name="csX5" fmla="*/ 3328828 w 7488162"/>
              <a:gd name="csY5" fmla="*/ 0 h 3605842"/>
              <a:gd name="csX6" fmla="*/ 3784926 w 7488162"/>
              <a:gd name="csY6" fmla="*/ 0 h 3605842"/>
              <a:gd name="csX7" fmla="*/ 4241023 w 7488162"/>
              <a:gd name="csY7" fmla="*/ 0 h 3605842"/>
              <a:gd name="csX8" fmla="*/ 5071528 w 7488162"/>
              <a:gd name="csY8" fmla="*/ 0 h 3605842"/>
              <a:gd name="csX9" fmla="*/ 5752270 w 7488162"/>
              <a:gd name="csY9" fmla="*/ 0 h 3605842"/>
              <a:gd name="csX10" fmla="*/ 6208367 w 7488162"/>
              <a:gd name="csY10" fmla="*/ 0 h 3605842"/>
              <a:gd name="csX11" fmla="*/ 6889109 w 7488162"/>
              <a:gd name="csY11" fmla="*/ 0 h 3605842"/>
              <a:gd name="csX12" fmla="*/ 7488162 w 7488162"/>
              <a:gd name="csY12" fmla="*/ 0 h 3605842"/>
              <a:gd name="csX13" fmla="*/ 7488162 w 7488162"/>
              <a:gd name="csY13" fmla="*/ 564915 h 3605842"/>
              <a:gd name="csX14" fmla="*/ 7488162 w 7488162"/>
              <a:gd name="csY14" fmla="*/ 1165889 h 3605842"/>
              <a:gd name="csX15" fmla="*/ 7488162 w 7488162"/>
              <a:gd name="csY15" fmla="*/ 1658687 h 3605842"/>
              <a:gd name="csX16" fmla="*/ 7488162 w 7488162"/>
              <a:gd name="csY16" fmla="*/ 2331778 h 3605842"/>
              <a:gd name="csX17" fmla="*/ 7488162 w 7488162"/>
              <a:gd name="csY17" fmla="*/ 2932751 h 3605842"/>
              <a:gd name="csX18" fmla="*/ 7488162 w 7488162"/>
              <a:gd name="csY18" fmla="*/ 3605842 h 3605842"/>
              <a:gd name="csX19" fmla="*/ 6882302 w 7488162"/>
              <a:gd name="csY19" fmla="*/ 3605842 h 3605842"/>
              <a:gd name="csX20" fmla="*/ 6351323 w 7488162"/>
              <a:gd name="csY20" fmla="*/ 3605842 h 3605842"/>
              <a:gd name="csX21" fmla="*/ 5520818 w 7488162"/>
              <a:gd name="csY21" fmla="*/ 3605842 h 3605842"/>
              <a:gd name="csX22" fmla="*/ 4840076 w 7488162"/>
              <a:gd name="csY22" fmla="*/ 3605842 h 3605842"/>
              <a:gd name="csX23" fmla="*/ 4383978 w 7488162"/>
              <a:gd name="csY23" fmla="*/ 3605842 h 3605842"/>
              <a:gd name="csX24" fmla="*/ 3703236 w 7488162"/>
              <a:gd name="csY24" fmla="*/ 3605842 h 3605842"/>
              <a:gd name="csX25" fmla="*/ 3097376 w 7488162"/>
              <a:gd name="csY25" fmla="*/ 3605842 h 3605842"/>
              <a:gd name="csX26" fmla="*/ 2491516 w 7488162"/>
              <a:gd name="csY26" fmla="*/ 3605842 h 3605842"/>
              <a:gd name="csX27" fmla="*/ 1885655 w 7488162"/>
              <a:gd name="csY27" fmla="*/ 3605842 h 3605842"/>
              <a:gd name="csX28" fmla="*/ 1279795 w 7488162"/>
              <a:gd name="csY28" fmla="*/ 3605842 h 3605842"/>
              <a:gd name="csX29" fmla="*/ 0 w 7488162"/>
              <a:gd name="csY29" fmla="*/ 3605842 h 3605842"/>
              <a:gd name="csX30" fmla="*/ 0 w 7488162"/>
              <a:gd name="csY30" fmla="*/ 3004868 h 3605842"/>
              <a:gd name="csX31" fmla="*/ 0 w 7488162"/>
              <a:gd name="csY31" fmla="*/ 2512070 h 3605842"/>
              <a:gd name="csX32" fmla="*/ 0 w 7488162"/>
              <a:gd name="csY32" fmla="*/ 1947155 h 3605842"/>
              <a:gd name="csX33" fmla="*/ 0 w 7488162"/>
              <a:gd name="csY33" fmla="*/ 1310123 h 3605842"/>
              <a:gd name="csX34" fmla="*/ 0 w 7488162"/>
              <a:gd name="csY34" fmla="*/ 637032 h 3605842"/>
              <a:gd name="csX35" fmla="*/ 0 w 7488162"/>
              <a:gd name="csY35" fmla="*/ 0 h 36058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7488162" h="3605842" fill="none" extrusionOk="0">
                <a:moveTo>
                  <a:pt x="0" y="0"/>
                </a:moveTo>
                <a:cubicBezTo>
                  <a:pt x="197429" y="-11852"/>
                  <a:pt x="320639" y="11762"/>
                  <a:pt x="605860" y="0"/>
                </a:cubicBezTo>
                <a:cubicBezTo>
                  <a:pt x="891081" y="-11762"/>
                  <a:pt x="1183480" y="25170"/>
                  <a:pt x="1361484" y="0"/>
                </a:cubicBezTo>
                <a:cubicBezTo>
                  <a:pt x="1539488" y="-25170"/>
                  <a:pt x="1766366" y="-2360"/>
                  <a:pt x="1892463" y="0"/>
                </a:cubicBezTo>
                <a:cubicBezTo>
                  <a:pt x="2018560" y="2360"/>
                  <a:pt x="2326464" y="-1925"/>
                  <a:pt x="2573205" y="0"/>
                </a:cubicBezTo>
                <a:cubicBezTo>
                  <a:pt x="2819946" y="1925"/>
                  <a:pt x="3050762" y="13039"/>
                  <a:pt x="3328828" y="0"/>
                </a:cubicBezTo>
                <a:cubicBezTo>
                  <a:pt x="3606894" y="-13039"/>
                  <a:pt x="3629707" y="10870"/>
                  <a:pt x="3784926" y="0"/>
                </a:cubicBezTo>
                <a:cubicBezTo>
                  <a:pt x="3940145" y="-10870"/>
                  <a:pt x="4030076" y="2720"/>
                  <a:pt x="4241023" y="0"/>
                </a:cubicBezTo>
                <a:cubicBezTo>
                  <a:pt x="4451970" y="-2720"/>
                  <a:pt x="4830049" y="12782"/>
                  <a:pt x="5071528" y="0"/>
                </a:cubicBezTo>
                <a:cubicBezTo>
                  <a:pt x="5313007" y="-12782"/>
                  <a:pt x="5448040" y="-25877"/>
                  <a:pt x="5752270" y="0"/>
                </a:cubicBezTo>
                <a:cubicBezTo>
                  <a:pt x="6056500" y="25877"/>
                  <a:pt x="6077326" y="6872"/>
                  <a:pt x="6208367" y="0"/>
                </a:cubicBezTo>
                <a:cubicBezTo>
                  <a:pt x="6339408" y="-6872"/>
                  <a:pt x="6622831" y="-18678"/>
                  <a:pt x="6889109" y="0"/>
                </a:cubicBezTo>
                <a:cubicBezTo>
                  <a:pt x="7155387" y="18678"/>
                  <a:pt x="7325073" y="18089"/>
                  <a:pt x="7488162" y="0"/>
                </a:cubicBezTo>
                <a:cubicBezTo>
                  <a:pt x="7515559" y="225321"/>
                  <a:pt x="7498852" y="444046"/>
                  <a:pt x="7488162" y="564915"/>
                </a:cubicBezTo>
                <a:cubicBezTo>
                  <a:pt x="7477472" y="685784"/>
                  <a:pt x="7497389" y="890491"/>
                  <a:pt x="7488162" y="1165889"/>
                </a:cubicBezTo>
                <a:cubicBezTo>
                  <a:pt x="7478935" y="1441287"/>
                  <a:pt x="7494129" y="1446614"/>
                  <a:pt x="7488162" y="1658687"/>
                </a:cubicBezTo>
                <a:cubicBezTo>
                  <a:pt x="7482195" y="1870760"/>
                  <a:pt x="7475181" y="2142155"/>
                  <a:pt x="7488162" y="2331778"/>
                </a:cubicBezTo>
                <a:cubicBezTo>
                  <a:pt x="7501143" y="2521401"/>
                  <a:pt x="7465413" y="2771030"/>
                  <a:pt x="7488162" y="2932751"/>
                </a:cubicBezTo>
                <a:cubicBezTo>
                  <a:pt x="7510911" y="3094472"/>
                  <a:pt x="7457268" y="3454715"/>
                  <a:pt x="7488162" y="3605842"/>
                </a:cubicBezTo>
                <a:cubicBezTo>
                  <a:pt x="7199621" y="3607457"/>
                  <a:pt x="7081708" y="3591071"/>
                  <a:pt x="6882302" y="3605842"/>
                </a:cubicBezTo>
                <a:cubicBezTo>
                  <a:pt x="6682896" y="3620613"/>
                  <a:pt x="6525144" y="3594729"/>
                  <a:pt x="6351323" y="3605842"/>
                </a:cubicBezTo>
                <a:cubicBezTo>
                  <a:pt x="6177502" y="3616955"/>
                  <a:pt x="5699429" y="3579585"/>
                  <a:pt x="5520818" y="3605842"/>
                </a:cubicBezTo>
                <a:cubicBezTo>
                  <a:pt x="5342207" y="3632099"/>
                  <a:pt x="5173604" y="3622105"/>
                  <a:pt x="4840076" y="3605842"/>
                </a:cubicBezTo>
                <a:cubicBezTo>
                  <a:pt x="4506548" y="3589579"/>
                  <a:pt x="4601575" y="3606315"/>
                  <a:pt x="4383978" y="3605842"/>
                </a:cubicBezTo>
                <a:cubicBezTo>
                  <a:pt x="4166381" y="3605369"/>
                  <a:pt x="3872030" y="3599843"/>
                  <a:pt x="3703236" y="3605842"/>
                </a:cubicBezTo>
                <a:cubicBezTo>
                  <a:pt x="3534442" y="3611841"/>
                  <a:pt x="3350440" y="3626875"/>
                  <a:pt x="3097376" y="3605842"/>
                </a:cubicBezTo>
                <a:cubicBezTo>
                  <a:pt x="2844312" y="3584809"/>
                  <a:pt x="2775280" y="3590082"/>
                  <a:pt x="2491516" y="3605842"/>
                </a:cubicBezTo>
                <a:cubicBezTo>
                  <a:pt x="2207752" y="3621602"/>
                  <a:pt x="2079813" y="3627742"/>
                  <a:pt x="1885655" y="3605842"/>
                </a:cubicBezTo>
                <a:cubicBezTo>
                  <a:pt x="1691497" y="3583942"/>
                  <a:pt x="1533947" y="3611084"/>
                  <a:pt x="1279795" y="3605842"/>
                </a:cubicBezTo>
                <a:cubicBezTo>
                  <a:pt x="1025643" y="3600600"/>
                  <a:pt x="326218" y="3614479"/>
                  <a:pt x="0" y="3605842"/>
                </a:cubicBezTo>
                <a:cubicBezTo>
                  <a:pt x="26611" y="3308082"/>
                  <a:pt x="-4941" y="3129790"/>
                  <a:pt x="0" y="3004868"/>
                </a:cubicBezTo>
                <a:cubicBezTo>
                  <a:pt x="4941" y="2879946"/>
                  <a:pt x="-11159" y="2618663"/>
                  <a:pt x="0" y="2512070"/>
                </a:cubicBezTo>
                <a:cubicBezTo>
                  <a:pt x="11159" y="2405477"/>
                  <a:pt x="-11588" y="2169533"/>
                  <a:pt x="0" y="1947155"/>
                </a:cubicBezTo>
                <a:cubicBezTo>
                  <a:pt x="11588" y="1724778"/>
                  <a:pt x="28321" y="1521665"/>
                  <a:pt x="0" y="1310123"/>
                </a:cubicBezTo>
                <a:cubicBezTo>
                  <a:pt x="-28321" y="1098581"/>
                  <a:pt x="-30865" y="797493"/>
                  <a:pt x="0" y="637032"/>
                </a:cubicBezTo>
                <a:cubicBezTo>
                  <a:pt x="30865" y="476571"/>
                  <a:pt x="9478" y="265338"/>
                  <a:pt x="0" y="0"/>
                </a:cubicBezTo>
                <a:close/>
              </a:path>
              <a:path w="7488162" h="3605842" stroke="0" extrusionOk="0">
                <a:moveTo>
                  <a:pt x="0" y="0"/>
                </a:moveTo>
                <a:cubicBezTo>
                  <a:pt x="276041" y="-4780"/>
                  <a:pt x="448565" y="29252"/>
                  <a:pt x="605860" y="0"/>
                </a:cubicBezTo>
                <a:cubicBezTo>
                  <a:pt x="763155" y="-29252"/>
                  <a:pt x="960735" y="13837"/>
                  <a:pt x="1061958" y="0"/>
                </a:cubicBezTo>
                <a:cubicBezTo>
                  <a:pt x="1163181" y="-13837"/>
                  <a:pt x="1648803" y="-19443"/>
                  <a:pt x="1892463" y="0"/>
                </a:cubicBezTo>
                <a:cubicBezTo>
                  <a:pt x="2136123" y="19443"/>
                  <a:pt x="2345812" y="-3616"/>
                  <a:pt x="2498323" y="0"/>
                </a:cubicBezTo>
                <a:cubicBezTo>
                  <a:pt x="2650834" y="3616"/>
                  <a:pt x="2873267" y="29514"/>
                  <a:pt x="3104184" y="0"/>
                </a:cubicBezTo>
                <a:cubicBezTo>
                  <a:pt x="3335101" y="-29514"/>
                  <a:pt x="3621105" y="-16459"/>
                  <a:pt x="3934689" y="0"/>
                </a:cubicBezTo>
                <a:cubicBezTo>
                  <a:pt x="4248274" y="16459"/>
                  <a:pt x="4318612" y="-2878"/>
                  <a:pt x="4465668" y="0"/>
                </a:cubicBezTo>
                <a:cubicBezTo>
                  <a:pt x="4612724" y="2878"/>
                  <a:pt x="4897650" y="30082"/>
                  <a:pt x="5296173" y="0"/>
                </a:cubicBezTo>
                <a:cubicBezTo>
                  <a:pt x="5694697" y="-30082"/>
                  <a:pt x="5731771" y="-2919"/>
                  <a:pt x="6126678" y="0"/>
                </a:cubicBezTo>
                <a:cubicBezTo>
                  <a:pt x="6521586" y="2919"/>
                  <a:pt x="6494883" y="33985"/>
                  <a:pt x="6807420" y="0"/>
                </a:cubicBezTo>
                <a:cubicBezTo>
                  <a:pt x="7119957" y="-33985"/>
                  <a:pt x="7199600" y="-25732"/>
                  <a:pt x="7488162" y="0"/>
                </a:cubicBezTo>
                <a:cubicBezTo>
                  <a:pt x="7507641" y="124674"/>
                  <a:pt x="7478658" y="307920"/>
                  <a:pt x="7488162" y="564915"/>
                </a:cubicBezTo>
                <a:cubicBezTo>
                  <a:pt x="7497666" y="821911"/>
                  <a:pt x="7496013" y="822940"/>
                  <a:pt x="7488162" y="1057714"/>
                </a:cubicBezTo>
                <a:cubicBezTo>
                  <a:pt x="7480311" y="1292488"/>
                  <a:pt x="7477235" y="1386546"/>
                  <a:pt x="7488162" y="1658687"/>
                </a:cubicBezTo>
                <a:cubicBezTo>
                  <a:pt x="7499089" y="1930828"/>
                  <a:pt x="7498132" y="2100657"/>
                  <a:pt x="7488162" y="2259661"/>
                </a:cubicBezTo>
                <a:cubicBezTo>
                  <a:pt x="7478192" y="2418665"/>
                  <a:pt x="7477117" y="2673695"/>
                  <a:pt x="7488162" y="2860635"/>
                </a:cubicBezTo>
                <a:cubicBezTo>
                  <a:pt x="7499207" y="3047575"/>
                  <a:pt x="7512351" y="3371713"/>
                  <a:pt x="7488162" y="3605842"/>
                </a:cubicBezTo>
                <a:cubicBezTo>
                  <a:pt x="7205328" y="3607057"/>
                  <a:pt x="7062185" y="3578046"/>
                  <a:pt x="6732538" y="3605842"/>
                </a:cubicBezTo>
                <a:cubicBezTo>
                  <a:pt x="6402891" y="3633638"/>
                  <a:pt x="6471659" y="3613921"/>
                  <a:pt x="6276441" y="3605842"/>
                </a:cubicBezTo>
                <a:cubicBezTo>
                  <a:pt x="6081223" y="3597763"/>
                  <a:pt x="5860792" y="3598982"/>
                  <a:pt x="5745462" y="3605842"/>
                </a:cubicBezTo>
                <a:cubicBezTo>
                  <a:pt x="5630132" y="3612702"/>
                  <a:pt x="5193841" y="3603495"/>
                  <a:pt x="4914957" y="3605842"/>
                </a:cubicBezTo>
                <a:cubicBezTo>
                  <a:pt x="4636073" y="3608189"/>
                  <a:pt x="4465525" y="3633490"/>
                  <a:pt x="4234215" y="3605842"/>
                </a:cubicBezTo>
                <a:cubicBezTo>
                  <a:pt x="4002905" y="3578194"/>
                  <a:pt x="3925427" y="3617227"/>
                  <a:pt x="3703236" y="3605842"/>
                </a:cubicBezTo>
                <a:cubicBezTo>
                  <a:pt x="3481045" y="3594457"/>
                  <a:pt x="3244369" y="3590411"/>
                  <a:pt x="3022494" y="3605842"/>
                </a:cubicBezTo>
                <a:cubicBezTo>
                  <a:pt x="2800619" y="3621273"/>
                  <a:pt x="2717797" y="3597135"/>
                  <a:pt x="2566397" y="3605842"/>
                </a:cubicBezTo>
                <a:cubicBezTo>
                  <a:pt x="2414997" y="3614549"/>
                  <a:pt x="2334024" y="3603520"/>
                  <a:pt x="2110300" y="3605842"/>
                </a:cubicBezTo>
                <a:cubicBezTo>
                  <a:pt x="1886576" y="3608164"/>
                  <a:pt x="1746781" y="3614472"/>
                  <a:pt x="1429558" y="3605842"/>
                </a:cubicBezTo>
                <a:cubicBezTo>
                  <a:pt x="1112335" y="3597212"/>
                  <a:pt x="1105210" y="3596664"/>
                  <a:pt x="898579" y="3605842"/>
                </a:cubicBezTo>
                <a:cubicBezTo>
                  <a:pt x="691948" y="3615020"/>
                  <a:pt x="255208" y="3588632"/>
                  <a:pt x="0" y="3605842"/>
                </a:cubicBezTo>
                <a:cubicBezTo>
                  <a:pt x="-13472" y="3463086"/>
                  <a:pt x="-22884" y="3328556"/>
                  <a:pt x="0" y="3076985"/>
                </a:cubicBezTo>
                <a:cubicBezTo>
                  <a:pt x="22884" y="2825414"/>
                  <a:pt x="13746" y="2734944"/>
                  <a:pt x="0" y="2584187"/>
                </a:cubicBezTo>
                <a:cubicBezTo>
                  <a:pt x="-13746" y="2433430"/>
                  <a:pt x="18562" y="2105032"/>
                  <a:pt x="0" y="1947155"/>
                </a:cubicBezTo>
                <a:cubicBezTo>
                  <a:pt x="-18562" y="1789278"/>
                  <a:pt x="-4189" y="1552702"/>
                  <a:pt x="0" y="1418298"/>
                </a:cubicBezTo>
                <a:cubicBezTo>
                  <a:pt x="4189" y="1283894"/>
                  <a:pt x="-13240" y="1092610"/>
                  <a:pt x="0" y="781266"/>
                </a:cubicBezTo>
                <a:cubicBezTo>
                  <a:pt x="13240" y="469922"/>
                  <a:pt x="1037" y="185324"/>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a:normAutofit fontScale="92500" lnSpcReduction="20000"/>
          </a:bodyPr>
          <a:lstStyle/>
          <a:p>
            <a:pPr marL="0" indent="0" algn="just">
              <a:buNone/>
            </a:pPr>
            <a:r>
              <a:rPr lang="en-GB" sz="1600">
                <a:solidFill>
                  <a:schemeClr val="bg1"/>
                </a:solidFill>
              </a:rPr>
              <a:t>Richard Billingham doesn’t spare any honesty within the frames of his homespun photographs. We experience every unsavoury element that is present at the time of the conception of the photograph. Billingham’s work is a raw representation of the simplicity and human aspects of British working-class life. His spontaneous family photography shows no less than the true character of his mother and father. Two of his photographs from his ‘Ray’s a Laugh’ series were shown in this exhibition – both depicting real moments from his life with his charismatic parents. </a:t>
            </a:r>
          </a:p>
          <a:p>
            <a:pPr marL="0" indent="0" algn="just">
              <a:buNone/>
            </a:pPr>
            <a:r>
              <a:rPr lang="en-GB" sz="1600">
                <a:solidFill>
                  <a:schemeClr val="bg1"/>
                </a:solidFill>
              </a:rPr>
              <a:t>Unpolished, Billingham makes no attempt to protect his upbringing in this untitled photograph. He shows it as it is. His father Ray, lies in bed above the covers, face red - perhaps from drinking - oblivious to the flash of the camera. The flash highlights every scuff, stain and mark within the frame, leaving nothing unnoticed. Ray lies unstirred, surrounded by a random array of items lined up on a shelf above the bed, a dirty scrap of fabric hanging from the headboard, a teddy sitting on a table in the background - is this Ray’s room, or is this a room he found to lay in his drunken state? </a:t>
            </a:r>
          </a:p>
          <a:p>
            <a:pPr marL="0" indent="0" algn="just">
              <a:buNone/>
            </a:pPr>
            <a:r>
              <a:rPr lang="en-GB" sz="1600">
                <a:solidFill>
                  <a:schemeClr val="bg1"/>
                </a:solidFill>
              </a:rPr>
              <a:t>We get a deeper look into their lives as a family in poverty and deep in a struggle of addiction. The clutter within the frame of the image reflects their unstable life – and yet, Billingham finds some escape within his photography, transforming his life into a photography project. His work offers a unique perspective into the lives of children brought up in poverty and by alcoholics, which is only one experience of the working-class which is represented in this broad show. </a:t>
            </a:r>
            <a:endParaRPr lang="en-GB" sz="1600"/>
          </a:p>
          <a:p>
            <a:pPr marL="0" indent="0">
              <a:buNone/>
            </a:pPr>
            <a:endParaRPr lang="en-GB" sz="1300" b="1" i="1">
              <a:solidFill>
                <a:schemeClr val="bg1"/>
              </a:solidFill>
            </a:endParaRPr>
          </a:p>
        </p:txBody>
      </p:sp>
      <p:pic>
        <p:nvPicPr>
          <p:cNvPr id="4" name="Picture 4" descr="After the End of History: British Working Class Photography 1989 ...">
            <a:extLst>
              <a:ext uri="{FF2B5EF4-FFF2-40B4-BE49-F238E27FC236}">
                <a16:creationId xmlns:a16="http://schemas.microsoft.com/office/drawing/2014/main" id="{19904AAA-1B02-5211-9C2C-1652E16574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8114" y="987834"/>
            <a:ext cx="3663934" cy="5495902"/>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5">
            <a:extLst>
              <a:ext uri="{FF2B5EF4-FFF2-40B4-BE49-F238E27FC236}">
                <a16:creationId xmlns:a16="http://schemas.microsoft.com/office/drawing/2014/main" id="{8A43EEA5-DA3F-E4C9-9B09-F77CF7F2FE33}"/>
              </a:ext>
            </a:extLst>
          </p:cNvPr>
          <p:cNvSpPr>
            <a:spLocks noChangeArrowheads="1"/>
          </p:cNvSpPr>
          <p:nvPr/>
        </p:nvSpPr>
        <p:spPr bwMode="auto">
          <a:xfrm>
            <a:off x="8008114" y="6483545"/>
            <a:ext cx="2300570"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1" u="none" strike="noStrike" cap="none" normalizeH="0" baseline="0">
                <a:ln>
                  <a:noFill/>
                </a:ln>
                <a:solidFill>
                  <a:schemeClr val="bg1">
                    <a:lumMod val="75000"/>
                  </a:schemeClr>
                </a:solidFill>
                <a:effectLst/>
                <a:latin typeface="+mn-lt"/>
              </a:rPr>
              <a:t>Untitled, 1993 by Richard Billingham</a:t>
            </a:r>
            <a:endParaRPr kumimoji="0" lang="en-US" altLang="en-US" sz="1800" b="0" i="1" u="none" strike="noStrike" cap="none" normalizeH="0" baseline="0">
              <a:ln>
                <a:noFill/>
              </a:ln>
              <a:solidFill>
                <a:schemeClr val="bg1">
                  <a:lumMod val="75000"/>
                </a:schemeClr>
              </a:solidFill>
              <a:effectLst/>
              <a:latin typeface="+mn-lt"/>
            </a:endParaRPr>
          </a:p>
        </p:txBody>
      </p:sp>
      <p:sp>
        <p:nvSpPr>
          <p:cNvPr id="18" name="TextBox 17">
            <a:extLst>
              <a:ext uri="{FF2B5EF4-FFF2-40B4-BE49-F238E27FC236}">
                <a16:creationId xmlns:a16="http://schemas.microsoft.com/office/drawing/2014/main" id="{8049623D-2A9A-66C1-F62E-3C2B3BDBABEF}"/>
              </a:ext>
            </a:extLst>
          </p:cNvPr>
          <p:cNvSpPr txBox="1"/>
          <p:nvPr/>
        </p:nvSpPr>
        <p:spPr>
          <a:xfrm>
            <a:off x="301751" y="1205370"/>
            <a:ext cx="7488163" cy="1569660"/>
          </a:xfrm>
          <a:prstGeom prst="rect">
            <a:avLst/>
          </a:prstGeom>
          <a:noFill/>
        </p:spPr>
        <p:txBody>
          <a:bodyPr wrap="square">
            <a:spAutoFit/>
          </a:bodyPr>
          <a:lstStyle/>
          <a:p>
            <a:pPr marL="0" indent="0" algn="just">
              <a:buNone/>
            </a:pPr>
            <a:r>
              <a:rPr lang="en-GB" sz="1800" b="1" i="1">
                <a:solidFill>
                  <a:schemeClr val="bg1"/>
                </a:solidFill>
                <a:highlight>
                  <a:srgbClr val="000000"/>
                </a:highlight>
              </a:rPr>
              <a:t>Ffotogallery, Caerdydd</a:t>
            </a:r>
          </a:p>
          <a:p>
            <a:pPr marL="0" indent="0" algn="just">
              <a:buNone/>
            </a:pPr>
            <a:r>
              <a:rPr lang="en-GB" sz="1400" b="1" i="1">
                <a:solidFill>
                  <a:schemeClr val="bg1"/>
                </a:solidFill>
                <a:highlight>
                  <a:srgbClr val="000000"/>
                </a:highlight>
              </a:rPr>
              <a:t>Fri 3 Oct – Sat 13 Dec</a:t>
            </a:r>
          </a:p>
          <a:p>
            <a:pPr marL="0" indent="0" algn="just">
              <a:buNone/>
            </a:pPr>
            <a:endParaRPr lang="en-GB" sz="1600" b="1" i="1">
              <a:solidFill>
                <a:schemeClr val="bg1">
                  <a:lumMod val="75000"/>
                </a:schemeClr>
              </a:solidFill>
            </a:endParaRPr>
          </a:p>
          <a:p>
            <a:pPr marL="0" indent="0" algn="just">
              <a:buNone/>
            </a:pPr>
            <a:r>
              <a:rPr lang="en-GB" sz="1600" b="1" i="1">
                <a:solidFill>
                  <a:schemeClr val="bg1">
                    <a:lumMod val="75000"/>
                  </a:schemeClr>
                </a:solidFill>
              </a:rPr>
              <a:t>In lives let down by the system, British working-class artists find escape through the honesty of photography. This colourful show, carefully curated by Johnny Pitts, lends its eye to a wide array of talented photographers. </a:t>
            </a:r>
          </a:p>
        </p:txBody>
      </p:sp>
    </p:spTree>
    <p:extLst>
      <p:ext uri="{BB962C8B-B14F-4D97-AF65-F5344CB8AC3E}">
        <p14:creationId xmlns:p14="http://schemas.microsoft.com/office/powerpoint/2010/main" val="11331616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6FED6-8E73-DA4F-EFC2-9EFFFEE89D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A7C428-04CA-8E16-FBA0-FB706692EA8C}"/>
              </a:ext>
            </a:extLst>
          </p:cNvPr>
          <p:cNvSpPr>
            <a:spLocks noGrp="1"/>
          </p:cNvSpPr>
          <p:nvPr>
            <p:ph type="title"/>
          </p:nvPr>
        </p:nvSpPr>
        <p:spPr>
          <a:xfrm>
            <a:off x="182104" y="86621"/>
            <a:ext cx="12480347" cy="1325563"/>
          </a:xfrm>
        </p:spPr>
        <p:txBody>
          <a:bodyPr>
            <a:normAutofit/>
          </a:bodyPr>
          <a:lstStyle/>
          <a:p>
            <a:r>
              <a:rPr lang="en-GB" sz="4000">
                <a:solidFill>
                  <a:srgbClr val="FFA1CB"/>
                </a:solidFill>
                <a:latin typeface="Futura" pitchFamily="50" charset="0"/>
              </a:rPr>
              <a:t>PROJECT 1 – LIMON, 2018. KHADIJA SAYE.</a:t>
            </a:r>
          </a:p>
        </p:txBody>
      </p:sp>
      <p:sp>
        <p:nvSpPr>
          <p:cNvPr id="3" name="Content Placeholder 2">
            <a:extLst>
              <a:ext uri="{FF2B5EF4-FFF2-40B4-BE49-F238E27FC236}">
                <a16:creationId xmlns:a16="http://schemas.microsoft.com/office/drawing/2014/main" id="{119241CD-FAE8-45F2-5269-08C93409E5D2}"/>
              </a:ext>
            </a:extLst>
          </p:cNvPr>
          <p:cNvSpPr>
            <a:spLocks noGrp="1"/>
          </p:cNvSpPr>
          <p:nvPr>
            <p:ph idx="1"/>
          </p:nvPr>
        </p:nvSpPr>
        <p:spPr>
          <a:xfrm>
            <a:off x="459752" y="1721588"/>
            <a:ext cx="6076830" cy="3646280"/>
          </a:xfrm>
          <a:custGeom>
            <a:avLst/>
            <a:gdLst>
              <a:gd name="csX0" fmla="*/ 0 w 6076830"/>
              <a:gd name="csY0" fmla="*/ 0 h 3646280"/>
              <a:gd name="csX1" fmla="*/ 492898 w 6076830"/>
              <a:gd name="csY1" fmla="*/ 0 h 3646280"/>
              <a:gd name="csX2" fmla="*/ 1228870 w 6076830"/>
              <a:gd name="csY2" fmla="*/ 0 h 3646280"/>
              <a:gd name="csX3" fmla="*/ 1843305 w 6076830"/>
              <a:gd name="csY3" fmla="*/ 0 h 3646280"/>
              <a:gd name="csX4" fmla="*/ 2518508 w 6076830"/>
              <a:gd name="csY4" fmla="*/ 0 h 3646280"/>
              <a:gd name="csX5" fmla="*/ 3315248 w 6076830"/>
              <a:gd name="csY5" fmla="*/ 0 h 3646280"/>
              <a:gd name="csX6" fmla="*/ 3868915 w 6076830"/>
              <a:gd name="csY6" fmla="*/ 0 h 3646280"/>
              <a:gd name="csX7" fmla="*/ 4604887 w 6076830"/>
              <a:gd name="csY7" fmla="*/ 0 h 3646280"/>
              <a:gd name="csX8" fmla="*/ 5158553 w 6076830"/>
              <a:gd name="csY8" fmla="*/ 0 h 3646280"/>
              <a:gd name="csX9" fmla="*/ 6076830 w 6076830"/>
              <a:gd name="csY9" fmla="*/ 0 h 3646280"/>
              <a:gd name="csX10" fmla="*/ 6076830 w 6076830"/>
              <a:gd name="csY10" fmla="*/ 644176 h 3646280"/>
              <a:gd name="csX11" fmla="*/ 6076830 w 6076830"/>
              <a:gd name="csY11" fmla="*/ 1178964 h 3646280"/>
              <a:gd name="csX12" fmla="*/ 6076830 w 6076830"/>
              <a:gd name="csY12" fmla="*/ 1859603 h 3646280"/>
              <a:gd name="csX13" fmla="*/ 6076830 w 6076830"/>
              <a:gd name="csY13" fmla="*/ 2467316 h 3646280"/>
              <a:gd name="csX14" fmla="*/ 6076830 w 6076830"/>
              <a:gd name="csY14" fmla="*/ 3646280 h 3646280"/>
              <a:gd name="csX15" fmla="*/ 5340858 w 6076830"/>
              <a:gd name="csY15" fmla="*/ 3646280 h 3646280"/>
              <a:gd name="csX16" fmla="*/ 4665655 w 6076830"/>
              <a:gd name="csY16" fmla="*/ 3646280 h 3646280"/>
              <a:gd name="csX17" fmla="*/ 4051220 w 6076830"/>
              <a:gd name="csY17" fmla="*/ 3646280 h 3646280"/>
              <a:gd name="csX18" fmla="*/ 3315248 w 6076830"/>
              <a:gd name="csY18" fmla="*/ 3646280 h 3646280"/>
              <a:gd name="csX19" fmla="*/ 2640045 w 6076830"/>
              <a:gd name="csY19" fmla="*/ 3646280 h 3646280"/>
              <a:gd name="csX20" fmla="*/ 1843305 w 6076830"/>
              <a:gd name="csY20" fmla="*/ 3646280 h 3646280"/>
              <a:gd name="csX21" fmla="*/ 1046565 w 6076830"/>
              <a:gd name="csY21" fmla="*/ 3646280 h 3646280"/>
              <a:gd name="csX22" fmla="*/ 0 w 6076830"/>
              <a:gd name="csY22" fmla="*/ 3646280 h 3646280"/>
              <a:gd name="csX23" fmla="*/ 0 w 6076830"/>
              <a:gd name="csY23" fmla="*/ 3002104 h 3646280"/>
              <a:gd name="csX24" fmla="*/ 0 w 6076830"/>
              <a:gd name="csY24" fmla="*/ 2357928 h 3646280"/>
              <a:gd name="csX25" fmla="*/ 0 w 6076830"/>
              <a:gd name="csY25" fmla="*/ 1750214 h 3646280"/>
              <a:gd name="csX26" fmla="*/ 0 w 6076830"/>
              <a:gd name="csY26" fmla="*/ 1142501 h 3646280"/>
              <a:gd name="csX27" fmla="*/ 0 w 6076830"/>
              <a:gd name="csY27" fmla="*/ 534788 h 3646280"/>
              <a:gd name="csX28" fmla="*/ 0 w 6076830"/>
              <a:gd name="csY28" fmla="*/ 0 h 36462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6076830" h="3646280" fill="none" extrusionOk="0">
                <a:moveTo>
                  <a:pt x="0" y="0"/>
                </a:moveTo>
                <a:cubicBezTo>
                  <a:pt x="216333" y="-18462"/>
                  <a:pt x="295621" y="17389"/>
                  <a:pt x="492898" y="0"/>
                </a:cubicBezTo>
                <a:cubicBezTo>
                  <a:pt x="690175" y="-17389"/>
                  <a:pt x="917322" y="-21060"/>
                  <a:pt x="1228870" y="0"/>
                </a:cubicBezTo>
                <a:cubicBezTo>
                  <a:pt x="1540418" y="21060"/>
                  <a:pt x="1706166" y="19573"/>
                  <a:pt x="1843305" y="0"/>
                </a:cubicBezTo>
                <a:cubicBezTo>
                  <a:pt x="1980445" y="-19573"/>
                  <a:pt x="2370687" y="32523"/>
                  <a:pt x="2518508" y="0"/>
                </a:cubicBezTo>
                <a:cubicBezTo>
                  <a:pt x="2666329" y="-32523"/>
                  <a:pt x="2944213" y="21085"/>
                  <a:pt x="3315248" y="0"/>
                </a:cubicBezTo>
                <a:cubicBezTo>
                  <a:pt x="3686283" y="-21085"/>
                  <a:pt x="3608705" y="-10946"/>
                  <a:pt x="3868915" y="0"/>
                </a:cubicBezTo>
                <a:cubicBezTo>
                  <a:pt x="4129125" y="10946"/>
                  <a:pt x="4431745" y="-16070"/>
                  <a:pt x="4604887" y="0"/>
                </a:cubicBezTo>
                <a:cubicBezTo>
                  <a:pt x="4778029" y="16070"/>
                  <a:pt x="5026112" y="16585"/>
                  <a:pt x="5158553" y="0"/>
                </a:cubicBezTo>
                <a:cubicBezTo>
                  <a:pt x="5290994" y="-16585"/>
                  <a:pt x="5864176" y="-1138"/>
                  <a:pt x="6076830" y="0"/>
                </a:cubicBezTo>
                <a:cubicBezTo>
                  <a:pt x="6065233" y="164889"/>
                  <a:pt x="6078373" y="465224"/>
                  <a:pt x="6076830" y="644176"/>
                </a:cubicBezTo>
                <a:cubicBezTo>
                  <a:pt x="6075287" y="823128"/>
                  <a:pt x="6078043" y="961042"/>
                  <a:pt x="6076830" y="1178964"/>
                </a:cubicBezTo>
                <a:cubicBezTo>
                  <a:pt x="6075617" y="1396886"/>
                  <a:pt x="6059874" y="1582314"/>
                  <a:pt x="6076830" y="1859603"/>
                </a:cubicBezTo>
                <a:cubicBezTo>
                  <a:pt x="6093786" y="2136892"/>
                  <a:pt x="6087840" y="2296658"/>
                  <a:pt x="6076830" y="2467316"/>
                </a:cubicBezTo>
                <a:cubicBezTo>
                  <a:pt x="6065820" y="2637974"/>
                  <a:pt x="6074329" y="3396224"/>
                  <a:pt x="6076830" y="3646280"/>
                </a:cubicBezTo>
                <a:cubicBezTo>
                  <a:pt x="5881251" y="3615440"/>
                  <a:pt x="5533393" y="3682408"/>
                  <a:pt x="5340858" y="3646280"/>
                </a:cubicBezTo>
                <a:cubicBezTo>
                  <a:pt x="5148323" y="3610152"/>
                  <a:pt x="4880348" y="3614636"/>
                  <a:pt x="4665655" y="3646280"/>
                </a:cubicBezTo>
                <a:cubicBezTo>
                  <a:pt x="4450962" y="3677924"/>
                  <a:pt x="4202151" y="3625298"/>
                  <a:pt x="4051220" y="3646280"/>
                </a:cubicBezTo>
                <a:cubicBezTo>
                  <a:pt x="3900290" y="3667262"/>
                  <a:pt x="3664305" y="3639525"/>
                  <a:pt x="3315248" y="3646280"/>
                </a:cubicBezTo>
                <a:cubicBezTo>
                  <a:pt x="2966191" y="3653035"/>
                  <a:pt x="2918774" y="3643894"/>
                  <a:pt x="2640045" y="3646280"/>
                </a:cubicBezTo>
                <a:cubicBezTo>
                  <a:pt x="2361316" y="3648666"/>
                  <a:pt x="2016219" y="3683047"/>
                  <a:pt x="1843305" y="3646280"/>
                </a:cubicBezTo>
                <a:cubicBezTo>
                  <a:pt x="1670391" y="3609513"/>
                  <a:pt x="1246407" y="3658597"/>
                  <a:pt x="1046565" y="3646280"/>
                </a:cubicBezTo>
                <a:cubicBezTo>
                  <a:pt x="846723" y="3633963"/>
                  <a:pt x="375355" y="3683950"/>
                  <a:pt x="0" y="3646280"/>
                </a:cubicBezTo>
                <a:cubicBezTo>
                  <a:pt x="16692" y="3503032"/>
                  <a:pt x="29314" y="3240420"/>
                  <a:pt x="0" y="3002104"/>
                </a:cubicBezTo>
                <a:cubicBezTo>
                  <a:pt x="-29314" y="2763788"/>
                  <a:pt x="6630" y="2557507"/>
                  <a:pt x="0" y="2357928"/>
                </a:cubicBezTo>
                <a:cubicBezTo>
                  <a:pt x="-6630" y="2158349"/>
                  <a:pt x="-27901" y="1932344"/>
                  <a:pt x="0" y="1750214"/>
                </a:cubicBezTo>
                <a:cubicBezTo>
                  <a:pt x="27901" y="1568084"/>
                  <a:pt x="-13056" y="1269009"/>
                  <a:pt x="0" y="1142501"/>
                </a:cubicBezTo>
                <a:cubicBezTo>
                  <a:pt x="13056" y="1015993"/>
                  <a:pt x="24186" y="749868"/>
                  <a:pt x="0" y="534788"/>
                </a:cubicBezTo>
                <a:cubicBezTo>
                  <a:pt x="-24186" y="319708"/>
                  <a:pt x="-8971" y="117659"/>
                  <a:pt x="0" y="0"/>
                </a:cubicBezTo>
                <a:close/>
              </a:path>
              <a:path w="6076830" h="3646280" stroke="0" extrusionOk="0">
                <a:moveTo>
                  <a:pt x="0" y="0"/>
                </a:moveTo>
                <a:cubicBezTo>
                  <a:pt x="131609" y="16307"/>
                  <a:pt x="406991" y="10555"/>
                  <a:pt x="614435" y="0"/>
                </a:cubicBezTo>
                <a:cubicBezTo>
                  <a:pt x="821879" y="-10555"/>
                  <a:pt x="921749" y="12376"/>
                  <a:pt x="1107333" y="0"/>
                </a:cubicBezTo>
                <a:cubicBezTo>
                  <a:pt x="1292917" y="-12376"/>
                  <a:pt x="1517811" y="11444"/>
                  <a:pt x="1904073" y="0"/>
                </a:cubicBezTo>
                <a:cubicBezTo>
                  <a:pt x="2290335" y="-11444"/>
                  <a:pt x="2320570" y="29366"/>
                  <a:pt x="2518508" y="0"/>
                </a:cubicBezTo>
                <a:cubicBezTo>
                  <a:pt x="2716447" y="-29366"/>
                  <a:pt x="3006736" y="5229"/>
                  <a:pt x="3132943" y="0"/>
                </a:cubicBezTo>
                <a:cubicBezTo>
                  <a:pt x="3259151" y="-5229"/>
                  <a:pt x="3663828" y="-26102"/>
                  <a:pt x="3929683" y="0"/>
                </a:cubicBezTo>
                <a:cubicBezTo>
                  <a:pt x="4195538" y="26102"/>
                  <a:pt x="4359654" y="-3039"/>
                  <a:pt x="4483350" y="0"/>
                </a:cubicBezTo>
                <a:cubicBezTo>
                  <a:pt x="4607046" y="3039"/>
                  <a:pt x="4922555" y="30636"/>
                  <a:pt x="5280090" y="0"/>
                </a:cubicBezTo>
                <a:cubicBezTo>
                  <a:pt x="5637625" y="-30636"/>
                  <a:pt x="5880436" y="6934"/>
                  <a:pt x="6076830" y="0"/>
                </a:cubicBezTo>
                <a:cubicBezTo>
                  <a:pt x="6072576" y="142283"/>
                  <a:pt x="6056093" y="486142"/>
                  <a:pt x="6076830" y="607713"/>
                </a:cubicBezTo>
                <a:cubicBezTo>
                  <a:pt x="6097567" y="729284"/>
                  <a:pt x="6064759" y="1053712"/>
                  <a:pt x="6076830" y="1215427"/>
                </a:cubicBezTo>
                <a:cubicBezTo>
                  <a:pt x="6088901" y="1377142"/>
                  <a:pt x="6102540" y="1696097"/>
                  <a:pt x="6076830" y="1859603"/>
                </a:cubicBezTo>
                <a:cubicBezTo>
                  <a:pt x="6051120" y="2023109"/>
                  <a:pt x="6080722" y="2186147"/>
                  <a:pt x="6076830" y="2357928"/>
                </a:cubicBezTo>
                <a:cubicBezTo>
                  <a:pt x="6072938" y="2529710"/>
                  <a:pt x="6075924" y="2699072"/>
                  <a:pt x="6076830" y="2965641"/>
                </a:cubicBezTo>
                <a:cubicBezTo>
                  <a:pt x="6077736" y="3232210"/>
                  <a:pt x="6109006" y="3387006"/>
                  <a:pt x="6076830" y="3646280"/>
                </a:cubicBezTo>
                <a:cubicBezTo>
                  <a:pt x="5772847" y="3623058"/>
                  <a:pt x="5596219" y="3668783"/>
                  <a:pt x="5401627" y="3646280"/>
                </a:cubicBezTo>
                <a:cubicBezTo>
                  <a:pt x="5207035" y="3623777"/>
                  <a:pt x="4902598" y="3657729"/>
                  <a:pt x="4604887" y="3646280"/>
                </a:cubicBezTo>
                <a:cubicBezTo>
                  <a:pt x="4307176" y="3634831"/>
                  <a:pt x="4187404" y="3634297"/>
                  <a:pt x="3929683" y="3646280"/>
                </a:cubicBezTo>
                <a:cubicBezTo>
                  <a:pt x="3671962" y="3658263"/>
                  <a:pt x="3598900" y="3650312"/>
                  <a:pt x="3436785" y="3646280"/>
                </a:cubicBezTo>
                <a:cubicBezTo>
                  <a:pt x="3274670" y="3642248"/>
                  <a:pt x="3068310" y="3671379"/>
                  <a:pt x="2883118" y="3646280"/>
                </a:cubicBezTo>
                <a:cubicBezTo>
                  <a:pt x="2697926" y="3621181"/>
                  <a:pt x="2370172" y="3640965"/>
                  <a:pt x="2086378" y="3646280"/>
                </a:cubicBezTo>
                <a:cubicBezTo>
                  <a:pt x="1802584" y="3651595"/>
                  <a:pt x="1546832" y="3676415"/>
                  <a:pt x="1411175" y="3646280"/>
                </a:cubicBezTo>
                <a:cubicBezTo>
                  <a:pt x="1275518" y="3616145"/>
                  <a:pt x="1046609" y="3661329"/>
                  <a:pt x="857508" y="3646280"/>
                </a:cubicBezTo>
                <a:cubicBezTo>
                  <a:pt x="668407" y="3631231"/>
                  <a:pt x="184206" y="3669338"/>
                  <a:pt x="0" y="3646280"/>
                </a:cubicBezTo>
                <a:cubicBezTo>
                  <a:pt x="7183" y="3441328"/>
                  <a:pt x="-2165" y="3390292"/>
                  <a:pt x="0" y="3147955"/>
                </a:cubicBezTo>
                <a:cubicBezTo>
                  <a:pt x="2165" y="2905619"/>
                  <a:pt x="1501" y="2897235"/>
                  <a:pt x="0" y="2649630"/>
                </a:cubicBezTo>
                <a:cubicBezTo>
                  <a:pt x="-1501" y="2402026"/>
                  <a:pt x="-2374" y="2268758"/>
                  <a:pt x="0" y="2005454"/>
                </a:cubicBezTo>
                <a:cubicBezTo>
                  <a:pt x="2374" y="1742150"/>
                  <a:pt x="-22046" y="1643988"/>
                  <a:pt x="0" y="1470666"/>
                </a:cubicBezTo>
                <a:cubicBezTo>
                  <a:pt x="22046" y="1297344"/>
                  <a:pt x="-778" y="1089058"/>
                  <a:pt x="0" y="790027"/>
                </a:cubicBezTo>
                <a:cubicBezTo>
                  <a:pt x="778" y="490996"/>
                  <a:pt x="-33929" y="308101"/>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gn="just">
              <a:buNone/>
            </a:pPr>
            <a:r>
              <a:rPr lang="en-GB" sz="1400">
                <a:solidFill>
                  <a:schemeClr val="bg1"/>
                </a:solidFill>
              </a:rPr>
              <a:t>Walking around a corner in Ffotogallery, a set of three images greet you and capture your attention instantly. These silkscreen prints were created with wet plate collodion, a process invented in 1848, and consequently look as if they are pulled straight from this period. However, Khadija Saye’s self portraits are from 2018 – only about 200 years difference! </a:t>
            </a:r>
          </a:p>
          <a:p>
            <a:pPr marL="0" indent="0" algn="just">
              <a:buNone/>
            </a:pPr>
            <a:r>
              <a:rPr lang="en-GB" sz="1400">
                <a:solidFill>
                  <a:schemeClr val="bg1"/>
                </a:solidFill>
              </a:rPr>
              <a:t>Limon stood out to me the most due to the abstraction of her face. It took some time for me to figure out what was happening in the image, something seemed sinister about it. But in truth, each of her self-portraits featured objects of spiritual significance connected to Gambia and religious faith. Saye used these objects as symbols of strength in the face of her experiences with racism in Britain - challenging it with positive imagery. </a:t>
            </a:r>
          </a:p>
          <a:p>
            <a:pPr marL="0" indent="0" algn="just">
              <a:buNone/>
            </a:pPr>
            <a:r>
              <a:rPr lang="en-GB" sz="1400">
                <a:solidFill>
                  <a:schemeClr val="bg1"/>
                </a:solidFill>
              </a:rPr>
              <a:t>Despite being initially struck by the stunning outcome of such a fickle process, Saye’s story enhances the emotional impact of the work. Khadija Saye passed away in the Grenfell Tower fire in 2017, at the hands of the government and other bodies. Working-class families, including Saye and her mother were victim to this atrocity, in turn, making her portraits more powerful and impactful when viewed in the gallery. </a:t>
            </a:r>
          </a:p>
        </p:txBody>
      </p:sp>
      <p:pic>
        <p:nvPicPr>
          <p:cNvPr id="11" name="Picture 14" descr="Victoria Miro - Khadija Saye">
            <a:extLst>
              <a:ext uri="{FF2B5EF4-FFF2-40B4-BE49-F238E27FC236}">
                <a16:creationId xmlns:a16="http://schemas.microsoft.com/office/drawing/2014/main" id="{C031C908-2E2E-F2E9-017F-8C190EE0488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140" t="8956" r="10233" b="10322"/>
          <a:stretch>
            <a:fillRect/>
          </a:stretch>
        </p:blipFill>
        <p:spPr bwMode="auto">
          <a:xfrm>
            <a:off x="7199428" y="1181883"/>
            <a:ext cx="3945166" cy="482005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764A037-D382-DA9F-257D-7A292BBBB673}"/>
              </a:ext>
            </a:extLst>
          </p:cNvPr>
          <p:cNvSpPr txBox="1"/>
          <p:nvPr/>
        </p:nvSpPr>
        <p:spPr>
          <a:xfrm>
            <a:off x="7199428" y="6001938"/>
            <a:ext cx="3890357" cy="769441"/>
          </a:xfrm>
          <a:prstGeom prst="rect">
            <a:avLst/>
          </a:prstGeom>
          <a:noFill/>
        </p:spPr>
        <p:txBody>
          <a:bodyPr wrap="square" rtlCol="0">
            <a:spAutoFit/>
          </a:bodyPr>
          <a:lstStyle/>
          <a:p>
            <a:r>
              <a:rPr lang="en-GB" sz="1100" i="1">
                <a:solidFill>
                  <a:schemeClr val="bg1">
                    <a:lumMod val="75000"/>
                  </a:schemeClr>
                </a:solidFill>
              </a:rPr>
              <a:t>Silkscreen print</a:t>
            </a:r>
          </a:p>
          <a:p>
            <a:r>
              <a:rPr lang="en-GB" sz="1100" i="1">
                <a:solidFill>
                  <a:schemeClr val="bg1">
                    <a:lumMod val="75000"/>
                  </a:schemeClr>
                </a:solidFill>
              </a:rPr>
              <a:t>From the series ‘In This Space We Breathe’</a:t>
            </a:r>
          </a:p>
          <a:p>
            <a:r>
              <a:rPr lang="en-GB" sz="1100" i="1">
                <a:solidFill>
                  <a:schemeClr val="bg1">
                    <a:lumMod val="75000"/>
                  </a:schemeClr>
                </a:solidFill>
              </a:rPr>
              <a:t>All courtesy of the estate of Khadija Saye and University of Warwick Art Collection</a:t>
            </a:r>
          </a:p>
        </p:txBody>
      </p:sp>
    </p:spTree>
    <p:extLst>
      <p:ext uri="{BB962C8B-B14F-4D97-AF65-F5344CB8AC3E}">
        <p14:creationId xmlns:p14="http://schemas.microsoft.com/office/powerpoint/2010/main" val="6598640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C913-B9DB-CABB-F044-EEF8813B44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869D22-5537-4348-5FCE-C097CA6E51AE}"/>
              </a:ext>
            </a:extLst>
          </p:cNvPr>
          <p:cNvSpPr>
            <a:spLocks noGrp="1"/>
          </p:cNvSpPr>
          <p:nvPr>
            <p:ph type="title"/>
          </p:nvPr>
        </p:nvSpPr>
        <p:spPr>
          <a:xfrm>
            <a:off x="182105" y="86621"/>
            <a:ext cx="12009896" cy="1325563"/>
          </a:xfrm>
        </p:spPr>
        <p:txBody>
          <a:bodyPr>
            <a:normAutofit/>
          </a:bodyPr>
          <a:lstStyle/>
          <a:p>
            <a:r>
              <a:rPr lang="en-GB" sz="3600">
                <a:solidFill>
                  <a:srgbClr val="FFA1CB"/>
                </a:solidFill>
                <a:latin typeface="Futura" pitchFamily="50" charset="0"/>
              </a:rPr>
              <a:t>PROJECT 2 – ENGLISH IDYLLS, 2019/2020. NATASHA EDGINGTON.</a:t>
            </a:r>
          </a:p>
        </p:txBody>
      </p:sp>
      <p:pic>
        <p:nvPicPr>
          <p:cNvPr id="6" name="Picture 12" descr="Notes from a visit to 'After the End of History' at Stills, Edinburgh —  Women Making Art">
            <a:extLst>
              <a:ext uri="{FF2B5EF4-FFF2-40B4-BE49-F238E27FC236}">
                <a16:creationId xmlns:a16="http://schemas.microsoft.com/office/drawing/2014/main" id="{E2635E5D-C0F2-B7A6-7D05-23CD4E96EA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2761" y="1313434"/>
            <a:ext cx="4889362" cy="4357755"/>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29E14AA3-5AD9-F5AA-1A47-25F8E26D9048}"/>
              </a:ext>
            </a:extLst>
          </p:cNvPr>
          <p:cNvSpPr txBox="1">
            <a:spLocks/>
          </p:cNvSpPr>
          <p:nvPr/>
        </p:nvSpPr>
        <p:spPr>
          <a:xfrm>
            <a:off x="576942" y="1652099"/>
            <a:ext cx="5519058" cy="4357756"/>
          </a:xfrm>
          <a:custGeom>
            <a:avLst/>
            <a:gdLst>
              <a:gd name="csX0" fmla="*/ 0 w 5519058"/>
              <a:gd name="csY0" fmla="*/ 0 h 4357756"/>
              <a:gd name="csX1" fmla="*/ 524311 w 5519058"/>
              <a:gd name="csY1" fmla="*/ 0 h 4357756"/>
              <a:gd name="csX2" fmla="*/ 1269383 w 5519058"/>
              <a:gd name="csY2" fmla="*/ 0 h 4357756"/>
              <a:gd name="csX3" fmla="*/ 1904075 w 5519058"/>
              <a:gd name="csY3" fmla="*/ 0 h 4357756"/>
              <a:gd name="csX4" fmla="*/ 2593957 w 5519058"/>
              <a:gd name="csY4" fmla="*/ 0 h 4357756"/>
              <a:gd name="csX5" fmla="*/ 3394221 w 5519058"/>
              <a:gd name="csY5" fmla="*/ 0 h 4357756"/>
              <a:gd name="csX6" fmla="*/ 3973722 w 5519058"/>
              <a:gd name="csY6" fmla="*/ 0 h 4357756"/>
              <a:gd name="csX7" fmla="*/ 4718795 w 5519058"/>
              <a:gd name="csY7" fmla="*/ 0 h 4357756"/>
              <a:gd name="csX8" fmla="*/ 5519058 w 5519058"/>
              <a:gd name="csY8" fmla="*/ 0 h 4357756"/>
              <a:gd name="csX9" fmla="*/ 5519058 w 5519058"/>
              <a:gd name="csY9" fmla="*/ 622537 h 4357756"/>
              <a:gd name="csX10" fmla="*/ 5519058 w 5519058"/>
              <a:gd name="csY10" fmla="*/ 1245073 h 4357756"/>
              <a:gd name="csX11" fmla="*/ 5519058 w 5519058"/>
              <a:gd name="csY11" fmla="*/ 1780455 h 4357756"/>
              <a:gd name="csX12" fmla="*/ 5519058 w 5519058"/>
              <a:gd name="csY12" fmla="*/ 2490146 h 4357756"/>
              <a:gd name="csX13" fmla="*/ 5519058 w 5519058"/>
              <a:gd name="csY13" fmla="*/ 3112683 h 4357756"/>
              <a:gd name="csX14" fmla="*/ 5519058 w 5519058"/>
              <a:gd name="csY14" fmla="*/ 3822375 h 4357756"/>
              <a:gd name="csX15" fmla="*/ 5519058 w 5519058"/>
              <a:gd name="csY15" fmla="*/ 4357756 h 4357756"/>
              <a:gd name="csX16" fmla="*/ 4884366 w 5519058"/>
              <a:gd name="csY16" fmla="*/ 4357756 h 4357756"/>
              <a:gd name="csX17" fmla="*/ 4249675 w 5519058"/>
              <a:gd name="csY17" fmla="*/ 4357756 h 4357756"/>
              <a:gd name="csX18" fmla="*/ 3504602 w 5519058"/>
              <a:gd name="csY18" fmla="*/ 4357756 h 4357756"/>
              <a:gd name="csX19" fmla="*/ 2814720 w 5519058"/>
              <a:gd name="csY19" fmla="*/ 4357756 h 4357756"/>
              <a:gd name="csX20" fmla="*/ 2014456 w 5519058"/>
              <a:gd name="csY20" fmla="*/ 4357756 h 4357756"/>
              <a:gd name="csX21" fmla="*/ 1214193 w 5519058"/>
              <a:gd name="csY21" fmla="*/ 4357756 h 4357756"/>
              <a:gd name="csX22" fmla="*/ 0 w 5519058"/>
              <a:gd name="csY22" fmla="*/ 4357756 h 4357756"/>
              <a:gd name="csX23" fmla="*/ 0 w 5519058"/>
              <a:gd name="csY23" fmla="*/ 3691642 h 4357756"/>
              <a:gd name="csX24" fmla="*/ 0 w 5519058"/>
              <a:gd name="csY24" fmla="*/ 3025528 h 4357756"/>
              <a:gd name="csX25" fmla="*/ 0 w 5519058"/>
              <a:gd name="csY25" fmla="*/ 2402991 h 4357756"/>
              <a:gd name="csX26" fmla="*/ 0 w 5519058"/>
              <a:gd name="csY26" fmla="*/ 1780455 h 4357756"/>
              <a:gd name="csX27" fmla="*/ 0 w 5519058"/>
              <a:gd name="csY27" fmla="*/ 1157918 h 4357756"/>
              <a:gd name="csX28" fmla="*/ 0 w 5519058"/>
              <a:gd name="csY28" fmla="*/ 666114 h 4357756"/>
              <a:gd name="csX29" fmla="*/ 0 w 5519058"/>
              <a:gd name="csY29" fmla="*/ 0 h 43577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19058" h="4357756" fill="none" extrusionOk="0">
                <a:moveTo>
                  <a:pt x="0" y="0"/>
                </a:moveTo>
                <a:cubicBezTo>
                  <a:pt x="129598" y="9782"/>
                  <a:pt x="399363" y="-25282"/>
                  <a:pt x="524311" y="0"/>
                </a:cubicBezTo>
                <a:cubicBezTo>
                  <a:pt x="649259" y="25282"/>
                  <a:pt x="942245" y="6454"/>
                  <a:pt x="1269383" y="0"/>
                </a:cubicBezTo>
                <a:cubicBezTo>
                  <a:pt x="1596521" y="-6454"/>
                  <a:pt x="1638501" y="-20395"/>
                  <a:pt x="1904075" y="0"/>
                </a:cubicBezTo>
                <a:cubicBezTo>
                  <a:pt x="2169649" y="20395"/>
                  <a:pt x="2448571" y="-30484"/>
                  <a:pt x="2593957" y="0"/>
                </a:cubicBezTo>
                <a:cubicBezTo>
                  <a:pt x="2739343" y="30484"/>
                  <a:pt x="3021889" y="-7039"/>
                  <a:pt x="3394221" y="0"/>
                </a:cubicBezTo>
                <a:cubicBezTo>
                  <a:pt x="3766553" y="7039"/>
                  <a:pt x="3701957" y="-9928"/>
                  <a:pt x="3973722" y="0"/>
                </a:cubicBezTo>
                <a:cubicBezTo>
                  <a:pt x="4245487" y="9928"/>
                  <a:pt x="4354463" y="1949"/>
                  <a:pt x="4718795" y="0"/>
                </a:cubicBezTo>
                <a:cubicBezTo>
                  <a:pt x="5083127" y="-1949"/>
                  <a:pt x="5234220" y="37239"/>
                  <a:pt x="5519058" y="0"/>
                </a:cubicBezTo>
                <a:cubicBezTo>
                  <a:pt x="5493622" y="176434"/>
                  <a:pt x="5515546" y="350127"/>
                  <a:pt x="5519058" y="622537"/>
                </a:cubicBezTo>
                <a:cubicBezTo>
                  <a:pt x="5522570" y="894947"/>
                  <a:pt x="5501539" y="1099638"/>
                  <a:pt x="5519058" y="1245073"/>
                </a:cubicBezTo>
                <a:cubicBezTo>
                  <a:pt x="5536577" y="1390508"/>
                  <a:pt x="5527988" y="1662170"/>
                  <a:pt x="5519058" y="1780455"/>
                </a:cubicBezTo>
                <a:cubicBezTo>
                  <a:pt x="5510128" y="1898740"/>
                  <a:pt x="5509094" y="2311732"/>
                  <a:pt x="5519058" y="2490146"/>
                </a:cubicBezTo>
                <a:cubicBezTo>
                  <a:pt x="5529022" y="2668560"/>
                  <a:pt x="5511280" y="2919750"/>
                  <a:pt x="5519058" y="3112683"/>
                </a:cubicBezTo>
                <a:cubicBezTo>
                  <a:pt x="5526836" y="3305616"/>
                  <a:pt x="5485436" y="3580064"/>
                  <a:pt x="5519058" y="3822375"/>
                </a:cubicBezTo>
                <a:cubicBezTo>
                  <a:pt x="5552680" y="4064686"/>
                  <a:pt x="5527055" y="4200289"/>
                  <a:pt x="5519058" y="4357756"/>
                </a:cubicBezTo>
                <a:cubicBezTo>
                  <a:pt x="5245752" y="4384184"/>
                  <a:pt x="5164482" y="4337991"/>
                  <a:pt x="4884366" y="4357756"/>
                </a:cubicBezTo>
                <a:cubicBezTo>
                  <a:pt x="4604250" y="4377521"/>
                  <a:pt x="4377552" y="4386511"/>
                  <a:pt x="4249675" y="4357756"/>
                </a:cubicBezTo>
                <a:cubicBezTo>
                  <a:pt x="4121798" y="4329001"/>
                  <a:pt x="3755180" y="4385382"/>
                  <a:pt x="3504602" y="4357756"/>
                </a:cubicBezTo>
                <a:cubicBezTo>
                  <a:pt x="3254024" y="4330130"/>
                  <a:pt x="3114780" y="4333726"/>
                  <a:pt x="2814720" y="4357756"/>
                </a:cubicBezTo>
                <a:cubicBezTo>
                  <a:pt x="2514660" y="4381786"/>
                  <a:pt x="2215767" y="4357585"/>
                  <a:pt x="2014456" y="4357756"/>
                </a:cubicBezTo>
                <a:cubicBezTo>
                  <a:pt x="1813145" y="4357927"/>
                  <a:pt x="1549368" y="4351062"/>
                  <a:pt x="1214193" y="4357756"/>
                </a:cubicBezTo>
                <a:cubicBezTo>
                  <a:pt x="879018" y="4364450"/>
                  <a:pt x="389902" y="4372254"/>
                  <a:pt x="0" y="4357756"/>
                </a:cubicBezTo>
                <a:cubicBezTo>
                  <a:pt x="11628" y="4088066"/>
                  <a:pt x="17714" y="3838640"/>
                  <a:pt x="0" y="3691642"/>
                </a:cubicBezTo>
                <a:cubicBezTo>
                  <a:pt x="-17714" y="3544644"/>
                  <a:pt x="-19323" y="3293522"/>
                  <a:pt x="0" y="3025528"/>
                </a:cubicBezTo>
                <a:cubicBezTo>
                  <a:pt x="19323" y="2757534"/>
                  <a:pt x="-19393" y="2692213"/>
                  <a:pt x="0" y="2402991"/>
                </a:cubicBezTo>
                <a:cubicBezTo>
                  <a:pt x="19393" y="2113769"/>
                  <a:pt x="-7963" y="2062282"/>
                  <a:pt x="0" y="1780455"/>
                </a:cubicBezTo>
                <a:cubicBezTo>
                  <a:pt x="7963" y="1498628"/>
                  <a:pt x="16365" y="1356974"/>
                  <a:pt x="0" y="1157918"/>
                </a:cubicBezTo>
                <a:cubicBezTo>
                  <a:pt x="-16365" y="958862"/>
                  <a:pt x="22294" y="815015"/>
                  <a:pt x="0" y="666114"/>
                </a:cubicBezTo>
                <a:cubicBezTo>
                  <a:pt x="-22294" y="517213"/>
                  <a:pt x="-17050" y="231999"/>
                  <a:pt x="0" y="0"/>
                </a:cubicBezTo>
                <a:close/>
              </a:path>
              <a:path w="5519058" h="4357756" stroke="0" extrusionOk="0">
                <a:moveTo>
                  <a:pt x="0" y="0"/>
                </a:moveTo>
                <a:cubicBezTo>
                  <a:pt x="128028" y="5092"/>
                  <a:pt x="380667" y="-7073"/>
                  <a:pt x="634692" y="0"/>
                </a:cubicBezTo>
                <a:cubicBezTo>
                  <a:pt x="888717" y="7073"/>
                  <a:pt x="984784" y="-1773"/>
                  <a:pt x="1159002" y="0"/>
                </a:cubicBezTo>
                <a:cubicBezTo>
                  <a:pt x="1333220" y="1773"/>
                  <a:pt x="1763259" y="-39559"/>
                  <a:pt x="1959266" y="0"/>
                </a:cubicBezTo>
                <a:cubicBezTo>
                  <a:pt x="2155273" y="39559"/>
                  <a:pt x="2281031" y="-4730"/>
                  <a:pt x="2593957" y="0"/>
                </a:cubicBezTo>
                <a:cubicBezTo>
                  <a:pt x="2906883" y="4730"/>
                  <a:pt x="2937093" y="28812"/>
                  <a:pt x="3228649" y="0"/>
                </a:cubicBezTo>
                <a:cubicBezTo>
                  <a:pt x="3520205" y="-28812"/>
                  <a:pt x="3767048" y="-6929"/>
                  <a:pt x="4028912" y="0"/>
                </a:cubicBezTo>
                <a:cubicBezTo>
                  <a:pt x="4290776" y="6929"/>
                  <a:pt x="4386290" y="10099"/>
                  <a:pt x="4608413" y="0"/>
                </a:cubicBezTo>
                <a:cubicBezTo>
                  <a:pt x="4830536" y="-10099"/>
                  <a:pt x="5319562" y="-12682"/>
                  <a:pt x="5519058" y="0"/>
                </a:cubicBezTo>
                <a:cubicBezTo>
                  <a:pt x="5550019" y="338153"/>
                  <a:pt x="5518387" y="514341"/>
                  <a:pt x="5519058" y="709692"/>
                </a:cubicBezTo>
                <a:cubicBezTo>
                  <a:pt x="5519729" y="905043"/>
                  <a:pt x="5507757" y="1062376"/>
                  <a:pt x="5519058" y="1245073"/>
                </a:cubicBezTo>
                <a:cubicBezTo>
                  <a:pt x="5530359" y="1427770"/>
                  <a:pt x="5504760" y="1615467"/>
                  <a:pt x="5519058" y="1867610"/>
                </a:cubicBezTo>
                <a:cubicBezTo>
                  <a:pt x="5533356" y="2119753"/>
                  <a:pt x="5511731" y="2234192"/>
                  <a:pt x="5519058" y="2533724"/>
                </a:cubicBezTo>
                <a:cubicBezTo>
                  <a:pt x="5526385" y="2833256"/>
                  <a:pt x="5516086" y="2838619"/>
                  <a:pt x="5519058" y="3025528"/>
                </a:cubicBezTo>
                <a:cubicBezTo>
                  <a:pt x="5522030" y="3212437"/>
                  <a:pt x="5501060" y="3350577"/>
                  <a:pt x="5519058" y="3648064"/>
                </a:cubicBezTo>
                <a:cubicBezTo>
                  <a:pt x="5537056" y="3945551"/>
                  <a:pt x="5534026" y="4036913"/>
                  <a:pt x="5519058" y="4357756"/>
                </a:cubicBezTo>
                <a:cubicBezTo>
                  <a:pt x="5208084" y="4345310"/>
                  <a:pt x="5065163" y="4342231"/>
                  <a:pt x="4829176" y="4357756"/>
                </a:cubicBezTo>
                <a:cubicBezTo>
                  <a:pt x="4593189" y="4373281"/>
                  <a:pt x="4255445" y="4319758"/>
                  <a:pt x="4028912" y="4357756"/>
                </a:cubicBezTo>
                <a:cubicBezTo>
                  <a:pt x="3802379" y="4395754"/>
                  <a:pt x="3501205" y="4345957"/>
                  <a:pt x="3339030" y="4357756"/>
                </a:cubicBezTo>
                <a:cubicBezTo>
                  <a:pt x="3176855" y="4369555"/>
                  <a:pt x="3000423" y="4363616"/>
                  <a:pt x="2814720" y="4357756"/>
                </a:cubicBezTo>
                <a:cubicBezTo>
                  <a:pt x="2629017" y="4351897"/>
                  <a:pt x="2412378" y="4344312"/>
                  <a:pt x="2235218" y="4357756"/>
                </a:cubicBezTo>
                <a:cubicBezTo>
                  <a:pt x="2058058" y="4371200"/>
                  <a:pt x="1830049" y="4331859"/>
                  <a:pt x="1434955" y="4357756"/>
                </a:cubicBezTo>
                <a:cubicBezTo>
                  <a:pt x="1039861" y="4383653"/>
                  <a:pt x="1037995" y="4364077"/>
                  <a:pt x="745073" y="4357756"/>
                </a:cubicBezTo>
                <a:cubicBezTo>
                  <a:pt x="452151" y="4351435"/>
                  <a:pt x="238033" y="4370278"/>
                  <a:pt x="0" y="4357756"/>
                </a:cubicBezTo>
                <a:cubicBezTo>
                  <a:pt x="-28479" y="4098039"/>
                  <a:pt x="29291" y="3919446"/>
                  <a:pt x="0" y="3735219"/>
                </a:cubicBezTo>
                <a:cubicBezTo>
                  <a:pt x="-29291" y="3550992"/>
                  <a:pt x="23211" y="3475489"/>
                  <a:pt x="0" y="3243416"/>
                </a:cubicBezTo>
                <a:cubicBezTo>
                  <a:pt x="-23211" y="3011343"/>
                  <a:pt x="-1929" y="2966083"/>
                  <a:pt x="0" y="2751612"/>
                </a:cubicBezTo>
                <a:cubicBezTo>
                  <a:pt x="1929" y="2537141"/>
                  <a:pt x="28651" y="2314917"/>
                  <a:pt x="0" y="2085498"/>
                </a:cubicBezTo>
                <a:cubicBezTo>
                  <a:pt x="-28651" y="1856079"/>
                  <a:pt x="19889" y="1665774"/>
                  <a:pt x="0" y="1550116"/>
                </a:cubicBezTo>
                <a:cubicBezTo>
                  <a:pt x="-19889" y="1434458"/>
                  <a:pt x="14433" y="991579"/>
                  <a:pt x="0" y="840424"/>
                </a:cubicBezTo>
                <a:cubicBezTo>
                  <a:pt x="-14433" y="689269"/>
                  <a:pt x="12549" y="267142"/>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1400">
                <a:solidFill>
                  <a:schemeClr val="bg1"/>
                </a:solidFill>
              </a:rPr>
              <a:t>What appear to be quiet images of seemingly mundane urban environments are actually part of a well-calculated photographic series. At first glance, it seems that Natasha Edgington may have walked around until she found image-worthy locations, but this presumption is incorrect. These well-composed, unassuming photographs highlight the neglected areas she grew up in. The working-class buildings and communities shown were subject to financial decline, business collapse, and eventual abandonment. Edgington captures the isolation of these locations through dark windows and alleys, enhancing the sense that people are missing from the scene. </a:t>
            </a:r>
          </a:p>
          <a:p>
            <a:pPr marL="0" indent="0" algn="just">
              <a:buNone/>
            </a:pPr>
            <a:r>
              <a:rPr lang="en-GB" sz="1400" i="1">
                <a:solidFill>
                  <a:schemeClr val="bg1"/>
                </a:solidFill>
              </a:rPr>
              <a:t>English Idylls</a:t>
            </a:r>
            <a:r>
              <a:rPr lang="en-GB" sz="1400">
                <a:solidFill>
                  <a:schemeClr val="bg1"/>
                </a:solidFill>
              </a:rPr>
              <a:t> sits at the other end of the spectrum of working-class photography, highlighting the absence of human presence rather than focusing solely on human subjects. In this way, it complements Billingham’s work, which concentrates on the difficulty of growing up in poverty, while Edgington focuses on what happens when these societies are neglected. Despite no people being present, there are clear signs of human intervention - the washing line, the open shop door, the raked leaves, the half-painted fence. People live here, similarly to Saye’s situation: individuals who are victims of governmental neglect of the working class. </a:t>
            </a:r>
          </a:p>
        </p:txBody>
      </p:sp>
      <p:sp>
        <p:nvSpPr>
          <p:cNvPr id="10" name="TextBox 9">
            <a:extLst>
              <a:ext uri="{FF2B5EF4-FFF2-40B4-BE49-F238E27FC236}">
                <a16:creationId xmlns:a16="http://schemas.microsoft.com/office/drawing/2014/main" id="{A3D4EF9C-D52E-5CB1-ABBB-4C6B83EEBAB5}"/>
              </a:ext>
            </a:extLst>
          </p:cNvPr>
          <p:cNvSpPr txBox="1"/>
          <p:nvPr/>
        </p:nvSpPr>
        <p:spPr>
          <a:xfrm>
            <a:off x="6562761" y="5709550"/>
            <a:ext cx="4850296" cy="1061829"/>
          </a:xfrm>
          <a:prstGeom prst="rect">
            <a:avLst/>
          </a:prstGeom>
          <a:noFill/>
        </p:spPr>
        <p:txBody>
          <a:bodyPr wrap="square" rtlCol="0">
            <a:spAutoFit/>
          </a:bodyPr>
          <a:lstStyle/>
          <a:p>
            <a:r>
              <a:rPr lang="en-GB" sz="1050" i="1">
                <a:solidFill>
                  <a:schemeClr val="bg1">
                    <a:lumMod val="75000"/>
                  </a:schemeClr>
                </a:solidFill>
              </a:rPr>
              <a:t>Bransholme Estate, Hull (2020)</a:t>
            </a:r>
          </a:p>
          <a:p>
            <a:r>
              <a:rPr lang="en-GB" sz="1050" i="1">
                <a:solidFill>
                  <a:schemeClr val="bg1">
                    <a:lumMod val="75000"/>
                  </a:schemeClr>
                </a:solidFill>
              </a:rPr>
              <a:t>Newbold, Chesterfield (2020)</a:t>
            </a:r>
          </a:p>
          <a:p>
            <a:r>
              <a:rPr lang="en-GB" sz="1050" i="1">
                <a:solidFill>
                  <a:schemeClr val="bg1">
                    <a:lumMod val="75000"/>
                  </a:schemeClr>
                </a:solidFill>
              </a:rPr>
              <a:t>Consett, County Durham (2019)</a:t>
            </a:r>
          </a:p>
          <a:p>
            <a:r>
              <a:rPr lang="en-GB" sz="1050" i="1">
                <a:solidFill>
                  <a:schemeClr val="bg1">
                    <a:lumMod val="75000"/>
                  </a:schemeClr>
                </a:solidFill>
              </a:rPr>
              <a:t>Loundsley Green Estate, Chesterfield (2020)</a:t>
            </a:r>
          </a:p>
          <a:p>
            <a:r>
              <a:rPr lang="en-GB" sz="1050" i="1">
                <a:solidFill>
                  <a:schemeClr val="bg1">
                    <a:lumMod val="75000"/>
                  </a:schemeClr>
                </a:solidFill>
              </a:rPr>
              <a:t>C-Type prints on Fuji Crystal Archive Matt</a:t>
            </a:r>
          </a:p>
          <a:p>
            <a:r>
              <a:rPr lang="en-GB" sz="1050" i="1">
                <a:solidFill>
                  <a:schemeClr val="bg1">
                    <a:lumMod val="75000"/>
                  </a:schemeClr>
                </a:solidFill>
              </a:rPr>
              <a:t>Courtesy of the artist</a:t>
            </a:r>
          </a:p>
        </p:txBody>
      </p:sp>
    </p:spTree>
    <p:extLst>
      <p:ext uri="{BB962C8B-B14F-4D97-AF65-F5344CB8AC3E}">
        <p14:creationId xmlns:p14="http://schemas.microsoft.com/office/powerpoint/2010/main" val="34488387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BA115-3899-C988-BE8F-66223563DA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35B087-6881-C69E-E3F7-8E9D58DA3967}"/>
              </a:ext>
            </a:extLst>
          </p:cNvPr>
          <p:cNvSpPr>
            <a:spLocks noGrp="1"/>
          </p:cNvSpPr>
          <p:nvPr>
            <p:ph type="title"/>
          </p:nvPr>
        </p:nvSpPr>
        <p:spPr>
          <a:xfrm>
            <a:off x="301752" y="0"/>
            <a:ext cx="10515600" cy="1325563"/>
          </a:xfrm>
        </p:spPr>
        <p:txBody>
          <a:bodyPr>
            <a:normAutofit/>
          </a:bodyPr>
          <a:lstStyle/>
          <a:p>
            <a:r>
              <a:rPr lang="en-GB" sz="4000">
                <a:solidFill>
                  <a:srgbClr val="FFA1CB"/>
                </a:solidFill>
                <a:latin typeface="Futura" pitchFamily="50" charset="0"/>
              </a:rPr>
              <a:t>CONCLUSION</a:t>
            </a:r>
          </a:p>
        </p:txBody>
      </p:sp>
      <p:sp>
        <p:nvSpPr>
          <p:cNvPr id="3" name="Content Placeholder 2">
            <a:extLst>
              <a:ext uri="{FF2B5EF4-FFF2-40B4-BE49-F238E27FC236}">
                <a16:creationId xmlns:a16="http://schemas.microsoft.com/office/drawing/2014/main" id="{84A33BCE-D314-0DCD-0CFA-3C845C45D025}"/>
              </a:ext>
            </a:extLst>
          </p:cNvPr>
          <p:cNvSpPr>
            <a:spLocks noGrp="1"/>
          </p:cNvSpPr>
          <p:nvPr>
            <p:ph idx="1"/>
          </p:nvPr>
        </p:nvSpPr>
        <p:spPr>
          <a:xfrm>
            <a:off x="301752" y="1363132"/>
            <a:ext cx="5501640" cy="4763692"/>
          </a:xfrm>
          <a:custGeom>
            <a:avLst/>
            <a:gdLst>
              <a:gd name="csX0" fmla="*/ 0 w 5501640"/>
              <a:gd name="csY0" fmla="*/ 0 h 4763692"/>
              <a:gd name="csX1" fmla="*/ 522656 w 5501640"/>
              <a:gd name="csY1" fmla="*/ 0 h 4763692"/>
              <a:gd name="csX2" fmla="*/ 1265377 w 5501640"/>
              <a:gd name="csY2" fmla="*/ 0 h 4763692"/>
              <a:gd name="csX3" fmla="*/ 1898066 w 5501640"/>
              <a:gd name="csY3" fmla="*/ 0 h 4763692"/>
              <a:gd name="csX4" fmla="*/ 2585771 w 5501640"/>
              <a:gd name="csY4" fmla="*/ 0 h 4763692"/>
              <a:gd name="csX5" fmla="*/ 3383509 w 5501640"/>
              <a:gd name="csY5" fmla="*/ 0 h 4763692"/>
              <a:gd name="csX6" fmla="*/ 3961181 w 5501640"/>
              <a:gd name="csY6" fmla="*/ 0 h 4763692"/>
              <a:gd name="csX7" fmla="*/ 4703902 w 5501640"/>
              <a:gd name="csY7" fmla="*/ 0 h 4763692"/>
              <a:gd name="csX8" fmla="*/ 5501640 w 5501640"/>
              <a:gd name="csY8" fmla="*/ 0 h 4763692"/>
              <a:gd name="csX9" fmla="*/ 5501640 w 5501640"/>
              <a:gd name="csY9" fmla="*/ 680527 h 4763692"/>
              <a:gd name="csX10" fmla="*/ 5501640 w 5501640"/>
              <a:gd name="csY10" fmla="*/ 1361055 h 4763692"/>
              <a:gd name="csX11" fmla="*/ 5501640 w 5501640"/>
              <a:gd name="csY11" fmla="*/ 1946308 h 4763692"/>
              <a:gd name="csX12" fmla="*/ 5501640 w 5501640"/>
              <a:gd name="csY12" fmla="*/ 2722110 h 4763692"/>
              <a:gd name="csX13" fmla="*/ 5501640 w 5501640"/>
              <a:gd name="csY13" fmla="*/ 3402637 h 4763692"/>
              <a:gd name="csX14" fmla="*/ 5501640 w 5501640"/>
              <a:gd name="csY14" fmla="*/ 4178438 h 4763692"/>
              <a:gd name="csX15" fmla="*/ 5501640 w 5501640"/>
              <a:gd name="csY15" fmla="*/ 4763692 h 4763692"/>
              <a:gd name="csX16" fmla="*/ 4868951 w 5501640"/>
              <a:gd name="csY16" fmla="*/ 4763692 h 4763692"/>
              <a:gd name="csX17" fmla="*/ 4236263 w 5501640"/>
              <a:gd name="csY17" fmla="*/ 4763692 h 4763692"/>
              <a:gd name="csX18" fmla="*/ 3493541 w 5501640"/>
              <a:gd name="csY18" fmla="*/ 4763692 h 4763692"/>
              <a:gd name="csX19" fmla="*/ 2805836 w 5501640"/>
              <a:gd name="csY19" fmla="*/ 4763692 h 4763692"/>
              <a:gd name="csX20" fmla="*/ 2008099 w 5501640"/>
              <a:gd name="csY20" fmla="*/ 4763692 h 4763692"/>
              <a:gd name="csX21" fmla="*/ 1210361 w 5501640"/>
              <a:gd name="csY21" fmla="*/ 4763692 h 4763692"/>
              <a:gd name="csX22" fmla="*/ 0 w 5501640"/>
              <a:gd name="csY22" fmla="*/ 4763692 h 4763692"/>
              <a:gd name="csX23" fmla="*/ 0 w 5501640"/>
              <a:gd name="csY23" fmla="*/ 4035528 h 4763692"/>
              <a:gd name="csX24" fmla="*/ 0 w 5501640"/>
              <a:gd name="csY24" fmla="*/ 3307363 h 4763692"/>
              <a:gd name="csX25" fmla="*/ 0 w 5501640"/>
              <a:gd name="csY25" fmla="*/ 2626836 h 4763692"/>
              <a:gd name="csX26" fmla="*/ 0 w 5501640"/>
              <a:gd name="csY26" fmla="*/ 1946308 h 4763692"/>
              <a:gd name="csX27" fmla="*/ 0 w 5501640"/>
              <a:gd name="csY27" fmla="*/ 1265781 h 4763692"/>
              <a:gd name="csX28" fmla="*/ 0 w 5501640"/>
              <a:gd name="csY28" fmla="*/ 728164 h 4763692"/>
              <a:gd name="csX29" fmla="*/ 0 w 5501640"/>
              <a:gd name="csY29" fmla="*/ 0 h 47636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5501640" h="4763692" fill="none" extrusionOk="0">
                <a:moveTo>
                  <a:pt x="0" y="0"/>
                </a:moveTo>
                <a:cubicBezTo>
                  <a:pt x="257337" y="7728"/>
                  <a:pt x="357013" y="10593"/>
                  <a:pt x="522656" y="0"/>
                </a:cubicBezTo>
                <a:cubicBezTo>
                  <a:pt x="688299" y="-10593"/>
                  <a:pt x="1026178" y="16194"/>
                  <a:pt x="1265377" y="0"/>
                </a:cubicBezTo>
                <a:cubicBezTo>
                  <a:pt x="1504576" y="-16194"/>
                  <a:pt x="1628864" y="12061"/>
                  <a:pt x="1898066" y="0"/>
                </a:cubicBezTo>
                <a:cubicBezTo>
                  <a:pt x="2167268" y="-12061"/>
                  <a:pt x="2292089" y="-11388"/>
                  <a:pt x="2585771" y="0"/>
                </a:cubicBezTo>
                <a:cubicBezTo>
                  <a:pt x="2879454" y="11388"/>
                  <a:pt x="3031065" y="35689"/>
                  <a:pt x="3383509" y="0"/>
                </a:cubicBezTo>
                <a:cubicBezTo>
                  <a:pt x="3735953" y="-35689"/>
                  <a:pt x="3716753" y="15768"/>
                  <a:pt x="3961181" y="0"/>
                </a:cubicBezTo>
                <a:cubicBezTo>
                  <a:pt x="4205609" y="-15768"/>
                  <a:pt x="4454058" y="-12213"/>
                  <a:pt x="4703902" y="0"/>
                </a:cubicBezTo>
                <a:cubicBezTo>
                  <a:pt x="4953746" y="12213"/>
                  <a:pt x="5245576" y="-17803"/>
                  <a:pt x="5501640" y="0"/>
                </a:cubicBezTo>
                <a:cubicBezTo>
                  <a:pt x="5469276" y="196031"/>
                  <a:pt x="5525004" y="536916"/>
                  <a:pt x="5501640" y="680527"/>
                </a:cubicBezTo>
                <a:cubicBezTo>
                  <a:pt x="5478276" y="824138"/>
                  <a:pt x="5506199" y="1120151"/>
                  <a:pt x="5501640" y="1361055"/>
                </a:cubicBezTo>
                <a:cubicBezTo>
                  <a:pt x="5497081" y="1601959"/>
                  <a:pt x="5490830" y="1777557"/>
                  <a:pt x="5501640" y="1946308"/>
                </a:cubicBezTo>
                <a:cubicBezTo>
                  <a:pt x="5512450" y="2115059"/>
                  <a:pt x="5478694" y="2530971"/>
                  <a:pt x="5501640" y="2722110"/>
                </a:cubicBezTo>
                <a:cubicBezTo>
                  <a:pt x="5524586" y="2913249"/>
                  <a:pt x="5493225" y="3113873"/>
                  <a:pt x="5501640" y="3402637"/>
                </a:cubicBezTo>
                <a:cubicBezTo>
                  <a:pt x="5510055" y="3691401"/>
                  <a:pt x="5484861" y="3960576"/>
                  <a:pt x="5501640" y="4178438"/>
                </a:cubicBezTo>
                <a:cubicBezTo>
                  <a:pt x="5518419" y="4396300"/>
                  <a:pt x="5477365" y="4483134"/>
                  <a:pt x="5501640" y="4763692"/>
                </a:cubicBezTo>
                <a:cubicBezTo>
                  <a:pt x="5272218" y="4773826"/>
                  <a:pt x="5040250" y="4750271"/>
                  <a:pt x="4868951" y="4763692"/>
                </a:cubicBezTo>
                <a:cubicBezTo>
                  <a:pt x="4697652" y="4777113"/>
                  <a:pt x="4368549" y="4780230"/>
                  <a:pt x="4236263" y="4763692"/>
                </a:cubicBezTo>
                <a:cubicBezTo>
                  <a:pt x="4103977" y="4747154"/>
                  <a:pt x="3678150" y="4796803"/>
                  <a:pt x="3493541" y="4763692"/>
                </a:cubicBezTo>
                <a:cubicBezTo>
                  <a:pt x="3308932" y="4730581"/>
                  <a:pt x="2960907" y="4742684"/>
                  <a:pt x="2805836" y="4763692"/>
                </a:cubicBezTo>
                <a:cubicBezTo>
                  <a:pt x="2650766" y="4784700"/>
                  <a:pt x="2169940" y="4750209"/>
                  <a:pt x="2008099" y="4763692"/>
                </a:cubicBezTo>
                <a:cubicBezTo>
                  <a:pt x="1846258" y="4777175"/>
                  <a:pt x="1481259" y="4743170"/>
                  <a:pt x="1210361" y="4763692"/>
                </a:cubicBezTo>
                <a:cubicBezTo>
                  <a:pt x="939463" y="4784214"/>
                  <a:pt x="543180" y="4761506"/>
                  <a:pt x="0" y="4763692"/>
                </a:cubicBezTo>
                <a:cubicBezTo>
                  <a:pt x="24445" y="4592413"/>
                  <a:pt x="33084" y="4342088"/>
                  <a:pt x="0" y="4035528"/>
                </a:cubicBezTo>
                <a:cubicBezTo>
                  <a:pt x="-33084" y="3728968"/>
                  <a:pt x="30154" y="3552610"/>
                  <a:pt x="0" y="3307363"/>
                </a:cubicBezTo>
                <a:cubicBezTo>
                  <a:pt x="-30154" y="3062116"/>
                  <a:pt x="-1312" y="2816464"/>
                  <a:pt x="0" y="2626836"/>
                </a:cubicBezTo>
                <a:cubicBezTo>
                  <a:pt x="1312" y="2437208"/>
                  <a:pt x="-18550" y="2138690"/>
                  <a:pt x="0" y="1946308"/>
                </a:cubicBezTo>
                <a:cubicBezTo>
                  <a:pt x="18550" y="1753926"/>
                  <a:pt x="-8860" y="1601546"/>
                  <a:pt x="0" y="1265781"/>
                </a:cubicBezTo>
                <a:cubicBezTo>
                  <a:pt x="8860" y="930016"/>
                  <a:pt x="15678" y="939337"/>
                  <a:pt x="0" y="728164"/>
                </a:cubicBezTo>
                <a:cubicBezTo>
                  <a:pt x="-15678" y="516991"/>
                  <a:pt x="-25983" y="332639"/>
                  <a:pt x="0" y="0"/>
                </a:cubicBezTo>
                <a:close/>
              </a:path>
              <a:path w="5501640" h="4763692" stroke="0" extrusionOk="0">
                <a:moveTo>
                  <a:pt x="0" y="0"/>
                </a:moveTo>
                <a:cubicBezTo>
                  <a:pt x="269171" y="-9716"/>
                  <a:pt x="361906" y="-5531"/>
                  <a:pt x="632689" y="0"/>
                </a:cubicBezTo>
                <a:cubicBezTo>
                  <a:pt x="903472" y="5531"/>
                  <a:pt x="1050192" y="24851"/>
                  <a:pt x="1155344" y="0"/>
                </a:cubicBezTo>
                <a:cubicBezTo>
                  <a:pt x="1260496" y="-24851"/>
                  <a:pt x="1563543" y="-13073"/>
                  <a:pt x="1953082" y="0"/>
                </a:cubicBezTo>
                <a:cubicBezTo>
                  <a:pt x="2342621" y="13073"/>
                  <a:pt x="2436792" y="29003"/>
                  <a:pt x="2585771" y="0"/>
                </a:cubicBezTo>
                <a:cubicBezTo>
                  <a:pt x="2734750" y="-29003"/>
                  <a:pt x="2926016" y="-18136"/>
                  <a:pt x="3218459" y="0"/>
                </a:cubicBezTo>
                <a:cubicBezTo>
                  <a:pt x="3510902" y="18136"/>
                  <a:pt x="3671334" y="-23608"/>
                  <a:pt x="4016197" y="0"/>
                </a:cubicBezTo>
                <a:cubicBezTo>
                  <a:pt x="4361060" y="23608"/>
                  <a:pt x="4362552" y="9528"/>
                  <a:pt x="4593869" y="0"/>
                </a:cubicBezTo>
                <a:cubicBezTo>
                  <a:pt x="4825186" y="-9528"/>
                  <a:pt x="5261077" y="14231"/>
                  <a:pt x="5501640" y="0"/>
                </a:cubicBezTo>
                <a:cubicBezTo>
                  <a:pt x="5502238" y="246878"/>
                  <a:pt x="5485161" y="538069"/>
                  <a:pt x="5501640" y="775801"/>
                </a:cubicBezTo>
                <a:cubicBezTo>
                  <a:pt x="5518119" y="1013533"/>
                  <a:pt x="5491753" y="1182010"/>
                  <a:pt x="5501640" y="1361055"/>
                </a:cubicBezTo>
                <a:cubicBezTo>
                  <a:pt x="5511527" y="1540100"/>
                  <a:pt x="5528076" y="1737161"/>
                  <a:pt x="5501640" y="2041582"/>
                </a:cubicBezTo>
                <a:cubicBezTo>
                  <a:pt x="5475204" y="2346003"/>
                  <a:pt x="5521683" y="2497797"/>
                  <a:pt x="5501640" y="2769747"/>
                </a:cubicBezTo>
                <a:cubicBezTo>
                  <a:pt x="5481597" y="3041698"/>
                  <a:pt x="5506317" y="3085981"/>
                  <a:pt x="5501640" y="3307363"/>
                </a:cubicBezTo>
                <a:cubicBezTo>
                  <a:pt x="5496963" y="3528745"/>
                  <a:pt x="5509424" y="3672092"/>
                  <a:pt x="5501640" y="3987891"/>
                </a:cubicBezTo>
                <a:cubicBezTo>
                  <a:pt x="5493856" y="4303690"/>
                  <a:pt x="5487897" y="4401334"/>
                  <a:pt x="5501640" y="4763692"/>
                </a:cubicBezTo>
                <a:cubicBezTo>
                  <a:pt x="5167841" y="4751520"/>
                  <a:pt x="5117503" y="4766853"/>
                  <a:pt x="4813935" y="4763692"/>
                </a:cubicBezTo>
                <a:cubicBezTo>
                  <a:pt x="4510368" y="4760531"/>
                  <a:pt x="4353616" y="4728544"/>
                  <a:pt x="4016197" y="4763692"/>
                </a:cubicBezTo>
                <a:cubicBezTo>
                  <a:pt x="3678778" y="4798840"/>
                  <a:pt x="3641613" y="4745424"/>
                  <a:pt x="3328492" y="4763692"/>
                </a:cubicBezTo>
                <a:cubicBezTo>
                  <a:pt x="3015372" y="4781960"/>
                  <a:pt x="2991672" y="4783751"/>
                  <a:pt x="2805836" y="4763692"/>
                </a:cubicBezTo>
                <a:cubicBezTo>
                  <a:pt x="2620000" y="4743633"/>
                  <a:pt x="2484406" y="4756120"/>
                  <a:pt x="2228164" y="4763692"/>
                </a:cubicBezTo>
                <a:cubicBezTo>
                  <a:pt x="1971922" y="4771264"/>
                  <a:pt x="1828461" y="4729019"/>
                  <a:pt x="1430426" y="4763692"/>
                </a:cubicBezTo>
                <a:cubicBezTo>
                  <a:pt x="1032391" y="4798365"/>
                  <a:pt x="910264" y="4768384"/>
                  <a:pt x="742721" y="4763692"/>
                </a:cubicBezTo>
                <a:cubicBezTo>
                  <a:pt x="575178" y="4759000"/>
                  <a:pt x="240242" y="4763012"/>
                  <a:pt x="0" y="4763692"/>
                </a:cubicBezTo>
                <a:cubicBezTo>
                  <a:pt x="11889" y="4466215"/>
                  <a:pt x="-4087" y="4265454"/>
                  <a:pt x="0" y="4083165"/>
                </a:cubicBezTo>
                <a:cubicBezTo>
                  <a:pt x="4087" y="3900876"/>
                  <a:pt x="19823" y="3796994"/>
                  <a:pt x="0" y="3545548"/>
                </a:cubicBezTo>
                <a:cubicBezTo>
                  <a:pt x="-19823" y="3294102"/>
                  <a:pt x="-23382" y="3252633"/>
                  <a:pt x="0" y="3007931"/>
                </a:cubicBezTo>
                <a:cubicBezTo>
                  <a:pt x="23382" y="2763229"/>
                  <a:pt x="11346" y="2444665"/>
                  <a:pt x="0" y="2279767"/>
                </a:cubicBezTo>
                <a:cubicBezTo>
                  <a:pt x="-11346" y="2114869"/>
                  <a:pt x="-24494" y="1891796"/>
                  <a:pt x="0" y="1694513"/>
                </a:cubicBezTo>
                <a:cubicBezTo>
                  <a:pt x="24494" y="1497230"/>
                  <a:pt x="31515" y="1194259"/>
                  <a:pt x="0" y="918712"/>
                </a:cubicBezTo>
                <a:cubicBezTo>
                  <a:pt x="-31515" y="643165"/>
                  <a:pt x="-34893" y="246641"/>
                  <a:pt x="0" y="0"/>
                </a:cubicBezTo>
                <a:close/>
              </a:path>
            </a:pathLst>
          </a:custGeom>
          <a:ln w="25400">
            <a:solidFill>
              <a:schemeClr val="bg1">
                <a:lumMod val="75000"/>
              </a:schemeClr>
            </a:solidFill>
            <a:prstDash val="sysDot"/>
            <a:extLst>
              <a:ext uri="{C807C97D-BFC1-408E-A445-0C87EB9F89A2}">
                <ask:lineSketchStyleProps xmlns:ask="http://schemas.microsoft.com/office/drawing/2018/sketchyshapes" sd="1219033472">
                  <ask:type>
                    <ask:lineSketchFreehand/>
                  </ask:type>
                </ask:lineSketchStyleProps>
              </a:ext>
            </a:extLst>
          </a:ln>
        </p:spPr>
        <p:txBody>
          <a:bodyPr vert="horz" lIns="91440" tIns="45720" rIns="91440" bIns="45720" rtlCol="0" anchor="t">
            <a:normAutofit/>
          </a:bodyPr>
          <a:lstStyle/>
          <a:p>
            <a:pPr marL="0" indent="0" algn="just">
              <a:buNone/>
            </a:pPr>
            <a:r>
              <a:rPr lang="en-GB" sz="1400">
                <a:solidFill>
                  <a:schemeClr val="bg1"/>
                </a:solidFill>
              </a:rPr>
              <a:t>Richard Billingham’s cluttered, unfiltered photographs are enough to pull any photography-loving viewer straight into the raw emotional core of the exhibition. The projects on display centre on real people and lived experience, and because of this, they feel deeply authentic - a quality that runs consistently throughout the show. The careful curation of working-class artists reflects a broad spectrum of British life, making the exhibition both intimate and widely relatable, allowing many viewers to recognise fragments of their own experiences.</a:t>
            </a:r>
          </a:p>
          <a:p>
            <a:pPr marL="0" indent="0" algn="just">
              <a:buNone/>
            </a:pPr>
            <a:r>
              <a:rPr lang="en-GB" sz="1400">
                <a:solidFill>
                  <a:schemeClr val="bg1"/>
                </a:solidFill>
              </a:rPr>
              <a:t>Saye’s haunting portraits leave a lingering sense of loss in the air, casting a shadow over the works that follow and reshape the way the exhibition is experienced. This feeling is reinforced by Edgington’s quiet but powerful window into communities affected by neglect. Among the other projects in the show, </a:t>
            </a:r>
            <a:r>
              <a:rPr lang="en-GB" sz="1400" i="1">
                <a:solidFill>
                  <a:schemeClr val="bg1"/>
                </a:solidFill>
              </a:rPr>
              <a:t>Ray’s a Laugh</a:t>
            </a:r>
            <a:r>
              <a:rPr lang="en-GB" sz="1400">
                <a:solidFill>
                  <a:schemeClr val="bg1"/>
                </a:solidFill>
              </a:rPr>
              <a:t> captures the everyday realities of a working-class upbringing, shaped by poverty and alcoholism, presenting moments that are uncomfortable yet painfully familiar.</a:t>
            </a:r>
          </a:p>
          <a:p>
            <a:pPr marL="0" indent="0" algn="just">
              <a:buNone/>
            </a:pPr>
            <a:r>
              <a:rPr lang="en-GB" sz="1400">
                <a:solidFill>
                  <a:schemeClr val="bg1"/>
                </a:solidFill>
              </a:rPr>
              <a:t>As a whole, the exhibition moves the viewer through the colours, textures, and emotions of British working-class life over the past few decades. Some works celebrate community and shared identity, while others confront the failures of social and political systems. Together, they reveal both the beauty and the hardship of these lives - some moments openly visible, others requiring a careful and attentive eye to truly be seen.</a:t>
            </a:r>
          </a:p>
          <a:p>
            <a:pPr marL="0" indent="0">
              <a:buNone/>
            </a:pPr>
            <a:endParaRPr lang="en-GB" sz="1300">
              <a:solidFill>
                <a:schemeClr val="bg1"/>
              </a:solidFill>
            </a:endParaRPr>
          </a:p>
        </p:txBody>
      </p:sp>
      <p:pic>
        <p:nvPicPr>
          <p:cNvPr id="4" name="Picture 3">
            <a:extLst>
              <a:ext uri="{FF2B5EF4-FFF2-40B4-BE49-F238E27FC236}">
                <a16:creationId xmlns:a16="http://schemas.microsoft.com/office/drawing/2014/main" id="{E2575883-D37B-C19F-D53D-9162C5CDE0FA}"/>
              </a:ext>
            </a:extLst>
          </p:cNvPr>
          <p:cNvPicPr>
            <a:picLocks noChangeAspect="1"/>
          </p:cNvPicPr>
          <p:nvPr/>
        </p:nvPicPr>
        <p:blipFill>
          <a:blip r:embed="rId2"/>
          <a:srcRect l="2357" t="1658" r="3042" b="2641"/>
          <a:stretch>
            <a:fillRect/>
          </a:stretch>
        </p:blipFill>
        <p:spPr>
          <a:xfrm>
            <a:off x="6096000" y="1458506"/>
            <a:ext cx="5562759" cy="4572944"/>
          </a:xfrm>
          <a:prstGeom prst="rect">
            <a:avLst/>
          </a:prstGeom>
        </p:spPr>
      </p:pic>
    </p:spTree>
    <p:extLst>
      <p:ext uri="{BB962C8B-B14F-4D97-AF65-F5344CB8AC3E}">
        <p14:creationId xmlns:p14="http://schemas.microsoft.com/office/powerpoint/2010/main" val="868443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54</Slides>
  <Notes>6</Notes>
  <HiddenSlides>0</HiddenSlide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 Theme</vt:lpstr>
      <vt:lpstr>IMAGE ANALYSIS 1 - CONTENT</vt:lpstr>
      <vt:lpstr>Visual Studies 1</vt:lpstr>
      <vt:lpstr>Garden Of Earthly Delights. Hieronymus Bosch. 1503 - 1515.</vt:lpstr>
      <vt:lpstr>Pinhole Selfie. Lisa Page. 2025.</vt:lpstr>
      <vt:lpstr>(no title)Courtesy of Hamburger Eyes. Tom Souzer. (no year).</vt:lpstr>
      <vt:lpstr>Lady Bartender at home with a souvenir dog, New Orleans. Diane Arbus. 1964.</vt:lpstr>
      <vt:lpstr>IMAGE ANALYSIS 2 - COMPOSITION</vt:lpstr>
      <vt:lpstr>Composition</vt:lpstr>
      <vt:lpstr>Mood board</vt:lpstr>
      <vt:lpstr>LINE</vt:lpstr>
      <vt:lpstr>SHAPE</vt:lpstr>
      <vt:lpstr>TONE</vt:lpstr>
      <vt:lpstr>PATTERN</vt:lpstr>
      <vt:lpstr>BALANCE</vt:lpstr>
      <vt:lpstr>COLOUR</vt:lpstr>
      <vt:lpstr>FRAMING</vt:lpstr>
      <vt:lpstr>FOCUS</vt:lpstr>
      <vt:lpstr>POSITION/VIEWPOINT</vt:lpstr>
      <vt:lpstr>MOVEMENT</vt:lpstr>
      <vt:lpstr>IMAGE ANALYSIS 3 - CONTEXT</vt:lpstr>
      <vt:lpstr>Context - definition</vt:lpstr>
      <vt:lpstr>V-J Day in Times Square. Alfred Eisenstaedt. 1945.</vt:lpstr>
      <vt:lpstr>Undersea Cables. Trevor Paglen. 2016.</vt:lpstr>
      <vt:lpstr>No Country for Young Men. Martin Seeds. 2021</vt:lpstr>
      <vt:lpstr>Drill Bit Digs. Hannah Fletcher. 2024.</vt:lpstr>
      <vt:lpstr>National Reconnaissance Office Ground Station (ADF-SW), Jornada del Muerto, New Mexico. Trevor Paglen. Circa 2012.</vt:lpstr>
      <vt:lpstr>ARTWORK STUDY  SEMINAR</vt:lpstr>
      <vt:lpstr>Context - definition</vt:lpstr>
      <vt:lpstr>National Reconnaissance Office Ground Station (ADF-SW), Jornada del Muerto, New Mexico. Trevor Paglen. Circa 2012.</vt:lpstr>
      <vt:lpstr>PROJECT CYCLE- Planning/Documenting</vt:lpstr>
      <vt:lpstr>Planning and documenting</vt:lpstr>
      <vt:lpstr>How did they do this?</vt:lpstr>
      <vt:lpstr>How did they do this? (continued)</vt:lpstr>
      <vt:lpstr>Planning your next shoot</vt:lpstr>
      <vt:lpstr>Documenting your shoot</vt:lpstr>
      <vt:lpstr>PROJECT CYCLE- Contact Sheets</vt:lpstr>
      <vt:lpstr>Contact sheets</vt:lpstr>
      <vt:lpstr>Task 1A</vt:lpstr>
      <vt:lpstr>Task 1B</vt:lpstr>
      <vt:lpstr>Task 2A</vt:lpstr>
      <vt:lpstr>Task 2B</vt:lpstr>
      <vt:lpstr>PALM AGENCY</vt:lpstr>
      <vt:lpstr>Digital contact sheets</vt:lpstr>
      <vt:lpstr>PROJECT CYCLE- Editing &amp; Evaluating</vt:lpstr>
      <vt:lpstr>Editing </vt:lpstr>
      <vt:lpstr>Evaluating </vt:lpstr>
      <vt:lpstr>Editing – Darkroom Printing</vt:lpstr>
      <vt:lpstr>Evaluating</vt:lpstr>
      <vt:lpstr>TASK 2  EXHIBITION REVIEW</vt:lpstr>
      <vt:lpstr>EXHIBITION REVIEW OVERVIEW</vt:lpstr>
      <vt:lpstr>After the End of History: British Working-Class Photography 1989 – 2024: Review</vt:lpstr>
      <vt:lpstr>PROJECT 1 – LIMON, 2018. KHADIJA SAYE.</vt:lpstr>
      <vt:lpstr>PROJECT 2 – ENGLISH IDYLLS, 2019/2020. NATASHA EDGINGTON.</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ANALYSIS 1 - CONTENT</dc:title>
  <dc:creator>Joe Coleman (0750363)</dc:creator>
  <cp:revision>1</cp:revision>
  <dcterms:created xsi:type="dcterms:W3CDTF">2024-09-17T10:29:53Z</dcterms:created>
  <dcterms:modified xsi:type="dcterms:W3CDTF">2026-01-11T20:53:39Z</dcterms:modified>
</cp:coreProperties>
</file>