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67" r:id="rId7"/>
    <p:sldId id="269" r:id="rId8"/>
    <p:sldId id="270" r:id="rId9"/>
    <p:sldId id="271" r:id="rId10"/>
    <p:sldId id="272" r:id="rId11"/>
    <p:sldId id="274" r:id="rId12"/>
    <p:sldId id="268" r:id="rId13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8" autoAdjust="0"/>
    <p:restoredTop sz="94598" autoAdjust="0"/>
  </p:normalViewPr>
  <p:slideViewPr>
    <p:cSldViewPr snapToGrid="0" showGuides="1">
      <p:cViewPr varScale="1">
        <p:scale>
          <a:sx n="80" d="100"/>
          <a:sy n="80" d="100"/>
        </p:scale>
        <p:origin x="3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E78637-9866-472C-B827-FE74ABBD3EA1}" type="datetime1">
              <a:rPr lang="en-GB" smtClean="0"/>
              <a:t>12/03/2024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BBE3B7A-5542-440A-B7CD-5AB6A17E6EFE}" type="datetime1">
              <a:rPr lang="en-GB" noProof="0" smtClean="0"/>
              <a:t>12/03/2024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63359F2-43EF-4812-9DC0-98C0B1A406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79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95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/>
          <a:p>
            <a:pPr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eye%20care" TargetMode="External"/><Relationship Id="rId4" Type="http://schemas.openxmlformats.org/officeDocument/2006/relationships/image" Target="../media/image3.1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49282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renoeyecare.com/blog/eye-care-professionals/advanced-eye-surgery/" TargetMode="External"/><Relationship Id="rId3" Type="http://schemas.openxmlformats.org/officeDocument/2006/relationships/hyperlink" Target="https://primaryeyecare.co.uk/primary-eyecares-approach-to-delivering-nhs-eye-care-and-support/#:~:text=A%20potted%20history%20of%20NHS%20eye%20care%20services%20down%20the%20decades&amp;text=At%20the%20start%2C%20the%20service" TargetMode="External"/><Relationship Id="rId7" Type="http://schemas.openxmlformats.org/officeDocument/2006/relationships/hyperlink" Target="https://www.abmopticians.com/emergency-eye-care-ni-pears/" TargetMode="External"/><Relationship Id="rId2" Type="http://schemas.openxmlformats.org/officeDocument/2006/relationships/hyperlink" Target="https://www.gettyimages.co.uk/photos/two-eye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gilbertmdeyecare.com/blog/latest-news/what-are-the-differences-between-cataracts-and-glaucoma/" TargetMode="External"/><Relationship Id="rId5" Type="http://schemas.openxmlformats.org/officeDocument/2006/relationships/hyperlink" Target="https://indianaeyeclinic.com/blog/cataract-surgery-history-and-intraocular-lens-implants/#:~:text=This%20ushered%20in%20the%20era" TargetMode="External"/><Relationship Id="rId10" Type="http://schemas.openxmlformats.org/officeDocument/2006/relationships/hyperlink" Target="https://www.koruhastanesi.com/what-is-lasik-eye-surgery-3719-5" TargetMode="External"/><Relationship Id="rId4" Type="http://schemas.openxmlformats.org/officeDocument/2006/relationships/hyperlink" Target="https://collection.sciencemuseumgroup.org.uk/objects/co152797/test-type-to-test-eyesight-england-1920-1960-snellen-test-types" TargetMode="External"/><Relationship Id="rId9" Type="http://schemas.openxmlformats.org/officeDocument/2006/relationships/hyperlink" Target="https://www.news-medical.net/health/What-does-an-optometrist-do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5" y="1152144"/>
            <a:ext cx="3568661" cy="1188720"/>
          </a:xfrm>
        </p:spPr>
        <p:txBody>
          <a:bodyPr rtlCol="0" anchor="b">
            <a:noAutofit/>
          </a:bodyPr>
          <a:lstStyle/>
          <a:p>
            <a:pPr rtl="0">
              <a:lnSpc>
                <a:spcPct val="90000"/>
              </a:lnSpc>
            </a:pPr>
            <a:r>
              <a:rPr lang="en-US" sz="2400" b="1" i="0" dirty="0">
                <a:effectLst/>
              </a:rPr>
              <a:t>Development of Eye Care Services since the Establishment of the NHS</a:t>
            </a:r>
            <a:endParaRPr lang="en-GB" sz="2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 anchor="ctr">
            <a:normAutofit/>
          </a:bodyPr>
          <a:lstStyle/>
          <a:p>
            <a:pPr rtl="0"/>
            <a:br>
              <a:rPr lang="en-GB" sz="2000" dirty="0"/>
            </a:br>
            <a:r>
              <a:rPr lang="en-GB" sz="2000" dirty="0"/>
              <a:t>Name: Gabriela Arapu</a:t>
            </a:r>
            <a:br>
              <a:rPr lang="en-GB" sz="2000" dirty="0"/>
            </a:br>
            <a:r>
              <a:rPr lang="en-GB" sz="2000" dirty="0"/>
              <a:t>Student ID: 2311889</a:t>
            </a:r>
            <a:br>
              <a:rPr lang="en-GB" sz="2000" dirty="0"/>
            </a:br>
            <a:r>
              <a:rPr lang="en-US" sz="2000" dirty="0"/>
              <a:t>Module Code: LCHS4003 </a:t>
            </a:r>
            <a:br>
              <a:rPr lang="en-US" sz="2000" dirty="0"/>
            </a:br>
            <a:r>
              <a:rPr lang="en-US" sz="2000" dirty="0"/>
              <a:t>Module: Introduction to Health and Social Care</a:t>
            </a:r>
            <a:br>
              <a:rPr lang="en-US" sz="2000" dirty="0"/>
            </a:br>
            <a:r>
              <a:rPr lang="en-US" sz="2000" dirty="0"/>
              <a:t> Lecturer: Dr Diola </a:t>
            </a:r>
            <a:r>
              <a:rPr lang="en-US" sz="2000" dirty="0" err="1"/>
              <a:t>Bijlhout</a:t>
            </a:r>
            <a:endParaRPr lang="en-GB" sz="2000" dirty="0"/>
          </a:p>
        </p:txBody>
      </p:sp>
      <p:pic>
        <p:nvPicPr>
          <p:cNvPr id="1026" name="Picture 2" descr="dilating iris - two eye stock pictures, royalty-free photos &amp; images">
            <a:extLst>
              <a:ext uri="{FF2B5EF4-FFF2-40B4-BE49-F238E27FC236}">
                <a16:creationId xmlns:a16="http://schemas.microsoft.com/office/drawing/2014/main" id="{7B29821B-2C33-0DC4-186C-6E6687E962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8" r="19186" b="1"/>
          <a:stretch/>
        </p:blipFill>
        <p:spPr bwMode="auto">
          <a:xfrm>
            <a:off x="4657344" y="10"/>
            <a:ext cx="7534656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Date Placeholder 5">
            <a:extLst>
              <a:ext uri="{FF2B5EF4-FFF2-40B4-BE49-F238E27FC236}">
                <a16:creationId xmlns:a16="http://schemas.microsoft.com/office/drawing/2014/main" id="{3A354A61-45EA-F268-D5F5-24ADF376F5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24672" y="6415087"/>
            <a:ext cx="3752612" cy="559689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Getty Images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n.d.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 sz="1400" noProof="0" dirty="0"/>
          </a:p>
        </p:txBody>
      </p:sp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BCEE0-AF33-4B8B-9622-2A50B4FD6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3424138" cy="922107"/>
          </a:xfrm>
        </p:spPr>
        <p:txBody>
          <a:bodyPr rtlCol="0"/>
          <a:lstStyle/>
          <a:p>
            <a:pPr algn="ctr" rtl="0"/>
            <a:r>
              <a:rPr lang="en-GB" sz="2400" b="1" dirty="0"/>
              <a:t>overview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95D9B-1C30-46A7-AC78-0AD00F70B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47" y="1940200"/>
            <a:ext cx="3872983" cy="4352315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i="0" dirty="0">
                <a:effectLst/>
              </a:rPr>
              <a:t>Eye care pre-NHS Era (Before 1948)</a:t>
            </a: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1800" dirty="0"/>
              <a:t>Eye care Early Years of the NHS (1948-1960)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1800" dirty="0"/>
              <a:t>Eye care Expansion and Technological Advances (1970-1990)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</a:rPr>
              <a:t>Current Landscape of the eye care  (2020-2024)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kern="0" dirty="0">
                <a:effectLst/>
              </a:rPr>
              <a:t>Current Landscape (2020-2024)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kern="0" dirty="0"/>
              <a:t>Conclusion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kern="0" dirty="0"/>
              <a:t>Reference </a:t>
            </a:r>
            <a:endParaRPr lang="en-GB" dirty="0"/>
          </a:p>
        </p:txBody>
      </p:sp>
      <p:pic>
        <p:nvPicPr>
          <p:cNvPr id="9" name="Picture Placeholder 8" descr="Doctors in surgery">
            <a:extLst>
              <a:ext uri="{FF2B5EF4-FFF2-40B4-BE49-F238E27FC236}">
                <a16:creationId xmlns:a16="http://schemas.microsoft.com/office/drawing/2014/main" id="{945B1BB8-49E7-4A38-B10A-734F467CE26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46720" y="640080"/>
            <a:ext cx="3703320" cy="5751576"/>
          </a:xfrm>
        </p:spPr>
      </p:pic>
      <p:pic>
        <p:nvPicPr>
          <p:cNvPr id="17" name="Picture Placeholder 16" descr="A finger with a contact lens&#10;&#10;Description automatically generated">
            <a:extLst>
              <a:ext uri="{FF2B5EF4-FFF2-40B4-BE49-F238E27FC236}">
                <a16:creationId xmlns:a16="http://schemas.microsoft.com/office/drawing/2014/main" id="{2C687053-EAF7-8A27-BECB-8E069076659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817" r="178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051641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86B11-E0D9-DCCF-96C1-AD3238B71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654" y="810440"/>
            <a:ext cx="3568661" cy="1188720"/>
          </a:xfrm>
        </p:spPr>
        <p:txBody>
          <a:bodyPr anchor="b">
            <a:normAutofit/>
          </a:bodyPr>
          <a:lstStyle/>
          <a:p>
            <a:pPr algn="ctr"/>
            <a:r>
              <a:rPr lang="en-GB" sz="2400" b="1" dirty="0"/>
              <a:t>EYE CARE P</a:t>
            </a:r>
            <a:r>
              <a:rPr lang="en-GB" sz="2400" b="1" i="0" dirty="0">
                <a:effectLst/>
              </a:rPr>
              <a:t>re-NHS Era (Before 1948)</a:t>
            </a:r>
            <a:endParaRPr lang="en-GB" sz="2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AD6004-1F41-E593-8FCA-C8033A70C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3" y="1890876"/>
            <a:ext cx="4281105" cy="4533038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0" dirty="0">
                <a:effectLst/>
              </a:rPr>
              <a:t>Limited access to eye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Launch of NHS eye care services in 1948.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Initially focused on sight testing and prescribing glasses.</a:t>
            </a:r>
            <a:br>
              <a:rPr lang="en-US" sz="2000" b="0" i="0" dirty="0">
                <a:effectLst/>
              </a:rPr>
            </a:br>
            <a:r>
              <a:rPr lang="en-US" sz="2000" b="0" i="0" dirty="0">
                <a:effectLst/>
              </a:rPr>
              <a:t>                                       </a:t>
            </a:r>
          </a:p>
          <a:p>
            <a:r>
              <a:rPr lang="en-US" sz="2000" dirty="0"/>
              <a:t>                                 </a:t>
            </a:r>
            <a:r>
              <a:rPr lang="en-US" sz="2000" b="0" i="0" dirty="0">
                <a:effectLst/>
              </a:rPr>
              <a:t>(Taplin, 2023)</a:t>
            </a:r>
            <a:endParaRPr lang="en-GB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8AE4C5-7B67-542B-F76D-E4B43F6130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43" r="7605" b="-2"/>
          <a:stretch/>
        </p:blipFill>
        <p:spPr>
          <a:xfrm>
            <a:off x="4657344" y="10"/>
            <a:ext cx="7534656" cy="6857990"/>
          </a:xfrm>
          <a:prstGeom prst="rect">
            <a:avLst/>
          </a:prstGeom>
          <a:noFill/>
        </p:spPr>
      </p:pic>
      <p:sp>
        <p:nvSpPr>
          <p:cNvPr id="17" name="Date Placeholder 5">
            <a:extLst>
              <a:ext uri="{FF2B5EF4-FFF2-40B4-BE49-F238E27FC236}">
                <a16:creationId xmlns:a16="http://schemas.microsoft.com/office/drawing/2014/main" id="{6D2AFFC9-8B15-6AAA-873A-FC8FE508F7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31975" y="6423914"/>
            <a:ext cx="5860025" cy="547687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sz="16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600" b="0" i="0" dirty="0" err="1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gettyimages.n.d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.)</a:t>
            </a:r>
            <a:endParaRPr lang="en-GB" sz="1600" noProof="0" dirty="0">
              <a:solidFill>
                <a:schemeClr val="tx1"/>
              </a:solidFill>
            </a:endParaRPr>
          </a:p>
          <a:p>
            <a:pPr rtl="0">
              <a:spcAft>
                <a:spcPts val="600"/>
              </a:spcAft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2642970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2525A-D773-36C5-9137-E15C38B0D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anchor="b">
            <a:normAutofit/>
          </a:bodyPr>
          <a:lstStyle/>
          <a:p>
            <a:pPr algn="ctr"/>
            <a:r>
              <a:rPr lang="en-US" sz="2400" b="1" dirty="0"/>
              <a:t>Eye care Early Years of the NHS (1948-1960)</a:t>
            </a:r>
            <a:endParaRPr lang="en-GB" sz="2400" b="1" dirty="0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6A6D3A40-FBC0-E27B-D5FF-17A653F11E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1192" y="2065093"/>
            <a:ext cx="3568661" cy="3634486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/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dirty="0"/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/>
              <a:t>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xpansion of services for treating and diagnosing eye conditions. 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field of optometry has become more well-known.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2000" kern="0" dirty="0">
                <a:effectLst/>
              </a:rPr>
              <a:t>Basic services focused on vision testing and corrective lenses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tabLst/>
            </a:pPr>
            <a:r>
              <a:rPr lang="en-US" sz="2000" dirty="0"/>
              <a:t>                              </a:t>
            </a:r>
            <a:r>
              <a:rPr lang="en-US" sz="2000" b="0" i="0" dirty="0">
                <a:effectLst/>
              </a:rPr>
              <a:t>(Taplin, 2023)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2051" name="Picture 3" descr="Test type to test eyesight, England, 1920-1960 | Science Museum Group  Collection">
            <a:extLst>
              <a:ext uri="{FF2B5EF4-FFF2-40B4-BE49-F238E27FC236}">
                <a16:creationId xmlns:a16="http://schemas.microsoft.com/office/drawing/2014/main" id="{61440341-BE26-57FC-8481-DFAD9221B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1472" y="0"/>
            <a:ext cx="6510528" cy="6858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E6085E4-6B3B-4C2D-7B57-66728CB3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3599" y="6399851"/>
            <a:ext cx="4586049" cy="631126"/>
          </a:xfrm>
        </p:spPr>
        <p:txBody>
          <a:bodyPr anchor="ctr">
            <a:normAutofit/>
          </a:bodyPr>
          <a:lstStyle/>
          <a:p>
            <a:pPr algn="ctr" rtl="0">
              <a:spcAft>
                <a:spcPts val="600"/>
              </a:spcAft>
            </a:pPr>
            <a:r>
              <a:rPr lang="en-GB" sz="1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(collection. science museum group. n.d.)</a:t>
            </a:r>
            <a:endParaRPr lang="en-GB" sz="1600" noProof="0" dirty="0"/>
          </a:p>
        </p:txBody>
      </p:sp>
    </p:spTree>
    <p:extLst>
      <p:ext uri="{BB962C8B-B14F-4D97-AF65-F5344CB8AC3E}">
        <p14:creationId xmlns:p14="http://schemas.microsoft.com/office/powerpoint/2010/main" val="205311156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EA07-09C4-1756-E624-9142E4CC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1088257"/>
            <a:ext cx="3568661" cy="1188720"/>
          </a:xfrm>
        </p:spPr>
        <p:txBody>
          <a:bodyPr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dirty="0"/>
              <a:t> Eye care Expansion and Technological Advances (1970-1990)</a:t>
            </a:r>
            <a:endParaRPr lang="en-GB" sz="2400" b="1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99C91191-16E5-2AA0-89CD-D0D1A1F79A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0500" y="2000251"/>
            <a:ext cx="4681538" cy="44434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Introduction of NHS optical vouchers for glasses.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tabLst/>
            </a:pPr>
            <a:r>
              <a:rPr lang="en-US" sz="2000" dirty="0"/>
              <a:t>                                           </a:t>
            </a:r>
            <a:r>
              <a:rPr lang="en-US" sz="2000" b="0" i="0" dirty="0">
                <a:effectLst/>
              </a:rPr>
              <a:t>(Taplin, 2023)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Development of advanced surgical and diagnostic instruments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introduction of specialized eye care services, including treatment for glaucoma and cataracts.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                         (Indiana Eye Clinic, 2014)</a:t>
            </a:r>
          </a:p>
        </p:txBody>
      </p:sp>
      <p:pic>
        <p:nvPicPr>
          <p:cNvPr id="3075" name="Picture 3" descr="What are the Differences Between Cataracts and Glaucoma | Jason Gilbert,  M.D.">
            <a:extLst>
              <a:ext uri="{FF2B5EF4-FFF2-40B4-BE49-F238E27FC236}">
                <a16:creationId xmlns:a16="http://schemas.microsoft.com/office/drawing/2014/main" id="{EF97D2B5-FEC8-427A-6EA9-AB5684256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43550" y="229352"/>
            <a:ext cx="6648450" cy="3199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7DFC49A-F465-2D35-30F2-B05966D28D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53626" y="3305638"/>
            <a:ext cx="4138374" cy="813689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18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(admin, 2022)</a:t>
            </a:r>
            <a:endParaRPr lang="en-GB" sz="18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17316E-084D-2645-8BB9-BFE06D18D7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316" y="3868066"/>
            <a:ext cx="6356684" cy="26372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86F8DE-A38D-728F-9601-6467E3F33C3E}"/>
              </a:ext>
            </a:extLst>
          </p:cNvPr>
          <p:cNvSpPr txBox="1"/>
          <p:nvPr/>
        </p:nvSpPr>
        <p:spPr>
          <a:xfrm>
            <a:off x="10034338" y="6484870"/>
            <a:ext cx="227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(Koru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hastanesi</a:t>
            </a:r>
            <a:r>
              <a:rPr lang="en-US" sz="1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n.d.)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4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02B65-D33B-FDB2-4023-9B4232C14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232" y="702156"/>
            <a:ext cx="4188112" cy="103039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2400" b="1" dirty="0"/>
              <a:t>Advancements in Eye Care Services (2010-2020)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84828-B68C-F985-B5B0-C79DB8FED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37084"/>
            <a:ext cx="4657344" cy="4218760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PEARS (Primary Eyecare Assessment and Referral Scheme) was introduced, allowing optometrists to refer patients.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 To improve accessibility, Community Eye Care Services launched.</a:t>
            </a:r>
          </a:p>
          <a:p>
            <a:r>
              <a:rPr lang="en-US" sz="2000" dirty="0"/>
              <a:t>                                        </a:t>
            </a:r>
            <a:r>
              <a:rPr lang="en-US" sz="2000" b="0" i="0" dirty="0">
                <a:effectLst/>
              </a:rPr>
              <a:t>(Taplin, 2023)</a:t>
            </a:r>
            <a:endParaRPr lang="en-US" sz="2000" dirty="0"/>
          </a:p>
          <a:p>
            <a:endParaRPr lang="en-GB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6297A8A-A98F-03C2-33C4-A5F08D1FE2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r="2" b="8982"/>
          <a:stretch/>
        </p:blipFill>
        <p:spPr>
          <a:xfrm>
            <a:off x="5413828" y="10"/>
            <a:ext cx="6778171" cy="6857990"/>
          </a:xfrm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B427A7A-B817-21D7-0E4C-066A2626FD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51093" y="6338887"/>
            <a:ext cx="4440906" cy="693039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18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(Opticians, 2022)</a:t>
            </a:r>
            <a:endParaRPr lang="en-GB" sz="1800" noProof="0" dirty="0"/>
          </a:p>
        </p:txBody>
      </p:sp>
    </p:spTree>
    <p:extLst>
      <p:ext uri="{BB962C8B-B14F-4D97-AF65-F5344CB8AC3E}">
        <p14:creationId xmlns:p14="http://schemas.microsoft.com/office/powerpoint/2010/main" val="667321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24C15-8B91-0F38-70D1-B1C700F6F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034" y="762313"/>
            <a:ext cx="3424138" cy="150013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2400" b="1" kern="0" dirty="0">
                <a:effectLst/>
              </a:rPr>
              <a:t>Current Landscape of the eye care  (2020-2024)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C834-2B16-E107-05D3-634F9B708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875" y="2414788"/>
            <a:ext cx="3862456" cy="3975776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COVID-19 impacts eye care, creating backlogs.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Telemedicine and virtual consultations emerge.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Comprehensive eye care services: diagnostics, medical treatment, and surgery.</a:t>
            </a:r>
          </a:p>
          <a:p>
            <a:r>
              <a:rPr lang="en-US" sz="2000" b="0" i="0" dirty="0">
                <a:effectLst/>
              </a:rPr>
              <a:t>                                (Taplin, 2023)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6" name="Picture Placeholder 15" descr="A person looking at a person's eye&#10;&#10;Description automatically generated">
            <a:extLst>
              <a:ext uri="{FF2B5EF4-FFF2-40B4-BE49-F238E27FC236}">
                <a16:creationId xmlns:a16="http://schemas.microsoft.com/office/drawing/2014/main" id="{43751FF6-5BAE-6E36-A360-4D58E33258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22592" r="34590" b="-2"/>
          <a:stretch/>
        </p:blipFill>
        <p:spPr>
          <a:xfrm>
            <a:off x="4242815" y="640080"/>
            <a:ext cx="3703320" cy="5751576"/>
          </a:xfrm>
          <a:prstGeom prst="rect">
            <a:avLst/>
          </a:prstGeom>
          <a:noFill/>
        </p:spPr>
      </p:pic>
      <p:pic>
        <p:nvPicPr>
          <p:cNvPr id="8" name="Picture Placeholder 7" descr="A person in a chair with a surgical cap and gloves&#10;&#10;Description automatically generated">
            <a:extLst>
              <a:ext uri="{FF2B5EF4-FFF2-40B4-BE49-F238E27FC236}">
                <a16:creationId xmlns:a16="http://schemas.microsoft.com/office/drawing/2014/main" id="{3EDF076E-672F-D8C7-632D-79ED9D9352C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2090" r="38493" b="1"/>
          <a:stretch/>
        </p:blipFill>
        <p:spPr>
          <a:xfrm>
            <a:off x="8046720" y="640080"/>
            <a:ext cx="3703320" cy="5751576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3EB6E1-31EF-EFCA-46BD-A5FBBDA68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6585" y="6423914"/>
            <a:ext cx="1850135" cy="33674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Khetrapal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2017)</a:t>
            </a:r>
            <a:endParaRPr lang="en-GB" sz="1400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EBC769C-2219-E959-92EA-D4244776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58162" y="6423914"/>
            <a:ext cx="3452645" cy="365125"/>
          </a:xfrm>
        </p:spPr>
        <p:txBody>
          <a:bodyPr anchor="ctr">
            <a:noAutofit/>
          </a:bodyPr>
          <a:lstStyle/>
          <a:p>
            <a:pPr rtl="0">
              <a:spcAft>
                <a:spcPts val="600"/>
              </a:spcAft>
            </a:pPr>
            <a:r>
              <a:rPr lang="en-GB" sz="1800" b="0" i="0" dirty="0">
                <a:effectLst/>
              </a:rPr>
              <a:t>(</a:t>
            </a:r>
            <a:r>
              <a:rPr lang="en-GB" sz="1800" b="0" i="0" dirty="0" err="1">
                <a:effectLst/>
              </a:rPr>
              <a:t>eyecarepro</a:t>
            </a:r>
            <a:r>
              <a:rPr lang="en-GB" sz="1800" b="0" i="0" dirty="0">
                <a:effectLst/>
              </a:rPr>
              <a:t>, 2021)</a:t>
            </a:r>
            <a:endParaRPr lang="en-GB" sz="1800" noProof="0" dirty="0"/>
          </a:p>
        </p:txBody>
      </p:sp>
    </p:spTree>
    <p:extLst>
      <p:ext uri="{BB962C8B-B14F-4D97-AF65-F5344CB8AC3E}">
        <p14:creationId xmlns:p14="http://schemas.microsoft.com/office/powerpoint/2010/main" val="5709198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818E7-E236-CD7C-876B-9B1930B3F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057" y="108284"/>
            <a:ext cx="4644572" cy="1188720"/>
          </a:xfrm>
        </p:spPr>
        <p:txBody>
          <a:bodyPr anchor="b">
            <a:normAutofit/>
          </a:bodyPr>
          <a:lstStyle/>
          <a:p>
            <a:pPr algn="ctr"/>
            <a:r>
              <a:rPr lang="en-GB" sz="2400" b="1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DAE898DB-14B9-4979-A507-50A46267FA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756611"/>
            <a:ext cx="5268686" cy="499310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NHS's eye care services have experienced substantial growth since 1948.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This growth underscores the importance of accessible and proactive vision care.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/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Ongoing technological advancements complement the NHS's dedication to enhancing services.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NHS remains steadfast in prioritizing eye health for all individuals.</a:t>
            </a:r>
          </a:p>
        </p:txBody>
      </p:sp>
      <p:pic>
        <p:nvPicPr>
          <p:cNvPr id="10" name="Picture Placeholder 9" descr="A person looking through an eye test device&#10;&#10;Description automatically generated">
            <a:extLst>
              <a:ext uri="{FF2B5EF4-FFF2-40B4-BE49-F238E27FC236}">
                <a16:creationId xmlns:a16="http://schemas.microsoft.com/office/drawing/2014/main" id="{18300604-6DDE-3C8D-6A6A-3E31E37BA2C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723" r="10723"/>
          <a:stretch/>
        </p:blipFill>
        <p:spPr>
          <a:xfrm>
            <a:off x="5605030" y="16347"/>
            <a:ext cx="6586970" cy="6825305"/>
          </a:xfrm>
          <a:noFill/>
        </p:spPr>
      </p:pic>
    </p:spTree>
    <p:extLst>
      <p:ext uri="{BB962C8B-B14F-4D97-AF65-F5344CB8AC3E}">
        <p14:creationId xmlns:p14="http://schemas.microsoft.com/office/powerpoint/2010/main" val="25193594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A4391-A5C7-4642-B277-4D918C929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572495"/>
            <a:ext cx="11029616" cy="41334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6C66DC-3669-0B07-6176-E3ED9E52F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2229" y="4883500"/>
            <a:ext cx="11378580" cy="438213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Getty Images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(n.d.).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Two Eye Photos and Premium High Res Pictures.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]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https://www.gettyimages.co.uk/photos/two-eye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Taplin, A. (2023).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Delivering NHS Eye Care and Support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 Primary Eyecare Services.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3"/>
              </a:rPr>
              <a:t>https://primaryeyecare.co.uk/primary-eyecares-approach-to-delivering-nhs-eye-care-and-support/#:~:text=A%20potted%20history%20of%20NHS%20eye%20care%20services%20down%20the%20decades&amp;text=At%20the%20start%2C%20the%20service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collection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science museum group (n.d.).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Test type to test eyesight, England, 1920-1960 | Science Museum Group Collection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 Available at: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https://collection.sciencemuseumgroup.org.uk/objects/co152797/test-type-to-test-eyesight-england-1920-1960-snellen-test-types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Indiana Eye Clinic. (2014).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Cataract Surgery: History and Intraocular Lens Implants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https://indianaeyeclinic.com/blog/cataract-surgery-history-and-intraocular-lens-implants/#:~:text=This%20ushered%20in%20the%20era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admin (2022).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are the Differences Between Cataracts and Glaucoma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Jason Gilbert, M.D.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6"/>
              </a:rPr>
              <a:t>https://www.gilbertmdeyecare.com/blog/latest-news/what-are-the-differences-between-cataracts-and-glaucoma/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b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Opticians, A.B.M. (2022).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Emergency Eye Care &amp; NI PEARS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 Alexander Bain &amp; Murray Opticians.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7"/>
              </a:rPr>
              <a:t>https://www.abmopticians.com/emergency-eye-care-ni-pears/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 Mar. 2024].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eyecarepro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(2021, October 15).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the most advanced eye surgery?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Reno Eye Care Professionals.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8"/>
              </a:rPr>
              <a:t>https://renoeyecare.com/blog/eye-care-professionals/advanced-eye-surgery/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[Accessed 1 Mar. 2024].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US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Khetrapal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A. (2017).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Does an Optometrist Do?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News-Medical.net.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9"/>
              </a:rPr>
              <a:t>https://www.news-medical.net/health/What-does-an-optometrist-do.aspx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[Accessed 1 Mar. 2024].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Koru </a:t>
            </a:r>
            <a:r>
              <a:rPr lang="en-US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hastanesi</a:t>
            </a:r>
            <a:r>
              <a:rPr lang="en-US" sz="14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(n.d.).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LASIK Eye Surgery? | Koru Ankara Hospital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10"/>
              </a:rPr>
              <a:t>https://www.koruhastanesi.com/what-is-lasik-eye-surgery-3719-5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[Accessed 12 Mar. 2024].</a:t>
            </a:r>
          </a:p>
          <a:p>
            <a:pPr algn="l"/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2301418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63_TF45205285_Win32" id="{512915A2-2AB9-4EE3-80AA-D8F6366BE079}" vid="{B6D99418-21CE-40BE-AD04-F937B08DC4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{5F81019A-917B-4813-A22A-07D8D1A71170}tf45205285_win32</Template>
  <TotalTime>382</TotalTime>
  <Words>842</Words>
  <Application>Microsoft Office PowerPoint</Application>
  <PresentationFormat>Widescreen</PresentationFormat>
  <Paragraphs>83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Gill Sans MT</vt:lpstr>
      <vt:lpstr>Roboto</vt:lpstr>
      <vt:lpstr>Wingdings 2</vt:lpstr>
      <vt:lpstr>DividendVTI</vt:lpstr>
      <vt:lpstr>Development of Eye Care Services since the Establishment of the NHS</vt:lpstr>
      <vt:lpstr>overview </vt:lpstr>
      <vt:lpstr>EYE CARE Pre-NHS Era (Before 1948)</vt:lpstr>
      <vt:lpstr>Eye care Early Years of the NHS (1948-1960)</vt:lpstr>
      <vt:lpstr> Eye care Expansion and Technological Advances (1970-1990)</vt:lpstr>
      <vt:lpstr>Advancements in Eye Care Services (2010-2020)</vt:lpstr>
      <vt:lpstr>Current Landscape of the eye care  (2020-2024)</vt:lpstr>
      <vt:lpstr>Conclusion 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of Eye Care Services since the Establishment of the NHS</dc:title>
  <dc:creator>Gabriela</dc:creator>
  <cp:lastModifiedBy>Gabriela Arapu (2311889)</cp:lastModifiedBy>
  <cp:revision>2</cp:revision>
  <dcterms:created xsi:type="dcterms:W3CDTF">2024-03-01T15:31:56Z</dcterms:created>
  <dcterms:modified xsi:type="dcterms:W3CDTF">2024-03-12T11:03:41Z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