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1"/>
  </p:notesMasterIdLst>
  <p:handoutMasterIdLst>
    <p:handoutMasterId r:id="rId42"/>
  </p:handoutMasterIdLst>
  <p:sldIdLst>
    <p:sldId id="432" r:id="rId2"/>
    <p:sldId id="399" r:id="rId3"/>
    <p:sldId id="400" r:id="rId4"/>
    <p:sldId id="474" r:id="rId5"/>
    <p:sldId id="565" r:id="rId6"/>
    <p:sldId id="524" r:id="rId7"/>
    <p:sldId id="529" r:id="rId8"/>
    <p:sldId id="530" r:id="rId9"/>
    <p:sldId id="531" r:id="rId10"/>
    <p:sldId id="532" r:id="rId11"/>
    <p:sldId id="536" r:id="rId12"/>
    <p:sldId id="525" r:id="rId13"/>
    <p:sldId id="538" r:id="rId14"/>
    <p:sldId id="566" r:id="rId15"/>
    <p:sldId id="539" r:id="rId16"/>
    <p:sldId id="540" r:id="rId17"/>
    <p:sldId id="544" r:id="rId18"/>
    <p:sldId id="545" r:id="rId19"/>
    <p:sldId id="555" r:id="rId20"/>
    <p:sldId id="556" r:id="rId21"/>
    <p:sldId id="588" r:id="rId22"/>
    <p:sldId id="541" r:id="rId23"/>
    <p:sldId id="549" r:id="rId24"/>
    <p:sldId id="550" r:id="rId25"/>
    <p:sldId id="526" r:id="rId26"/>
    <p:sldId id="571" r:id="rId27"/>
    <p:sldId id="557" r:id="rId28"/>
    <p:sldId id="527" r:id="rId29"/>
    <p:sldId id="570" r:id="rId30"/>
    <p:sldId id="575" r:id="rId31"/>
    <p:sldId id="577" r:id="rId32"/>
    <p:sldId id="572" r:id="rId33"/>
    <p:sldId id="573" r:id="rId34"/>
    <p:sldId id="589" r:id="rId35"/>
    <p:sldId id="574" r:id="rId36"/>
    <p:sldId id="580" r:id="rId37"/>
    <p:sldId id="590" r:id="rId38"/>
    <p:sldId id="591" r:id="rId39"/>
    <p:sldId id="592" r:id="rId40"/>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382" autoAdjust="0"/>
    <p:restoredTop sz="93842" autoAdjust="0"/>
  </p:normalViewPr>
  <p:slideViewPr>
    <p:cSldViewPr>
      <p:cViewPr varScale="1">
        <p:scale>
          <a:sx n="63" d="100"/>
          <a:sy n="63" d="100"/>
        </p:scale>
        <p:origin x="1196"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0A311736-0B58-40FD-BD7D-D4E6BECC4869}"/>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43D89068-78E4-4671-96E1-2FFC58CA22F2}"/>
              </a:ext>
            </a:extLst>
          </p:cNvPr>
          <p:cNvSpPr>
            <a:spLocks noGrp="1" noChangeArrowheads="1"/>
          </p:cNvSpPr>
          <p:nvPr>
            <p:ph type="dt" sz="quarter" idx="1"/>
          </p:nvPr>
        </p:nvSpPr>
        <p:spPr bwMode="auto">
          <a:xfrm>
            <a:off x="3776663" y="0"/>
            <a:ext cx="2890837"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B5E68696-D4F0-410B-832F-6308A4D279BE}"/>
              </a:ext>
            </a:extLst>
          </p:cNvPr>
          <p:cNvSpPr>
            <a:spLocks noGrp="1" noChangeArrowheads="1"/>
          </p:cNvSpPr>
          <p:nvPr>
            <p:ph type="ftr" sz="quarter" idx="2"/>
          </p:nvPr>
        </p:nvSpPr>
        <p:spPr bwMode="auto">
          <a:xfrm>
            <a:off x="0" y="9264650"/>
            <a:ext cx="2890838"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EBAF15F3-B8D7-4F8F-BE6E-4C67018CF8C8}"/>
              </a:ext>
            </a:extLst>
          </p:cNvPr>
          <p:cNvSpPr>
            <a:spLocks noGrp="1" noChangeArrowheads="1"/>
          </p:cNvSpPr>
          <p:nvPr>
            <p:ph type="sldNum" sz="quarter" idx="3"/>
          </p:nvPr>
        </p:nvSpPr>
        <p:spPr bwMode="auto">
          <a:xfrm>
            <a:off x="3776663" y="9264650"/>
            <a:ext cx="2890837" cy="487363"/>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D2B2F9C8-4872-4E8B-AEB9-1083FFD2396E}"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E7942E79-5B74-43DA-ABA5-CA5238C8DD49}"/>
              </a:ext>
            </a:extLst>
          </p:cNvPr>
          <p:cNvSpPr>
            <a:spLocks noGrp="1" noChangeArrowheads="1"/>
          </p:cNvSpPr>
          <p:nvPr>
            <p:ph type="hdr" sz="quarter"/>
          </p:nvPr>
        </p:nvSpPr>
        <p:spPr bwMode="auto">
          <a:xfrm>
            <a:off x="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7DB3B1CF-0664-4227-A526-0393E9EE23CD}"/>
              </a:ext>
            </a:extLst>
          </p:cNvPr>
          <p:cNvSpPr>
            <a:spLocks noGrp="1" noChangeArrowheads="1"/>
          </p:cNvSpPr>
          <p:nvPr>
            <p:ph type="dt" idx="1"/>
          </p:nvPr>
        </p:nvSpPr>
        <p:spPr bwMode="auto">
          <a:xfrm>
            <a:off x="3778250" y="0"/>
            <a:ext cx="2890838" cy="487363"/>
          </a:xfrm>
          <a:prstGeom prst="rect">
            <a:avLst/>
          </a:prstGeom>
          <a:noFill/>
          <a:ln>
            <a:noFill/>
          </a:ln>
          <a:effec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13316" name="Rectangle 4">
            <a:extLst>
              <a:ext uri="{FF2B5EF4-FFF2-40B4-BE49-F238E27FC236}">
                <a16:creationId xmlns:a16="http://schemas.microsoft.com/office/drawing/2014/main" id="{F1BED5ED-65DC-4DAD-97BF-B4D17B69B95E}"/>
              </a:ext>
            </a:extLst>
          </p:cNvPr>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E74EBB7-F89C-4F83-8005-00D3E60F2C53}"/>
              </a:ext>
            </a:extLst>
          </p:cNvPr>
          <p:cNvSpPr>
            <a:spLocks noGrp="1" noChangeArrowheads="1"/>
          </p:cNvSpPr>
          <p:nvPr>
            <p:ph type="body" sz="quarter" idx="3"/>
          </p:nvPr>
        </p:nvSpPr>
        <p:spPr bwMode="auto">
          <a:xfrm>
            <a:off x="889000" y="4632325"/>
            <a:ext cx="4891088" cy="4391025"/>
          </a:xfrm>
          <a:prstGeom prst="rect">
            <a:avLst/>
          </a:prstGeom>
          <a:noFill/>
          <a:ln>
            <a:noFill/>
          </a:ln>
          <a:effec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E4A7A88B-A87A-42D4-AA83-9CF00DD0B65D}"/>
              </a:ext>
            </a:extLst>
          </p:cNvPr>
          <p:cNvSpPr>
            <a:spLocks noGrp="1" noChangeArrowheads="1"/>
          </p:cNvSpPr>
          <p:nvPr>
            <p:ph type="ftr" sz="quarter" idx="4"/>
          </p:nvPr>
        </p:nvSpPr>
        <p:spPr bwMode="auto">
          <a:xfrm>
            <a:off x="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5C79BBE5-7849-4711-9C4E-228C65B688A5}"/>
              </a:ext>
            </a:extLst>
          </p:cNvPr>
          <p:cNvSpPr>
            <a:spLocks noGrp="1" noChangeArrowheads="1"/>
          </p:cNvSpPr>
          <p:nvPr>
            <p:ph type="sldNum" sz="quarter" idx="5"/>
          </p:nvPr>
        </p:nvSpPr>
        <p:spPr bwMode="auto">
          <a:xfrm>
            <a:off x="3778250" y="9266238"/>
            <a:ext cx="2890838" cy="487362"/>
          </a:xfrm>
          <a:prstGeom prst="rect">
            <a:avLst/>
          </a:prstGeom>
          <a:noFill/>
          <a:ln>
            <a:noFill/>
          </a:ln>
          <a:effec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D70EF557-5E3E-41D6-881D-42E4EADE6A2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a:extLst>
              <a:ext uri="{FF2B5EF4-FFF2-40B4-BE49-F238E27FC236}">
                <a16:creationId xmlns:a16="http://schemas.microsoft.com/office/drawing/2014/main" id="{0B4F264A-8EA0-4D42-BDE2-3E3DEA6E6F94}"/>
              </a:ext>
            </a:extLst>
          </p:cNvPr>
          <p:cNvSpPr>
            <a:spLocks noGrp="1" noRot="1" noChangeAspect="1" noChangeArrowheads="1" noTextEdit="1"/>
          </p:cNvSpPr>
          <p:nvPr>
            <p:ph type="sldImg"/>
          </p:nvPr>
        </p:nvSpPr>
        <p:spPr>
          <a:ln/>
        </p:spPr>
      </p:sp>
      <p:sp>
        <p:nvSpPr>
          <p:cNvPr id="22530" name="Notes Placeholder 2">
            <a:extLst>
              <a:ext uri="{FF2B5EF4-FFF2-40B4-BE49-F238E27FC236}">
                <a16:creationId xmlns:a16="http://schemas.microsoft.com/office/drawing/2014/main" id="{F80309AE-7FD0-4DE8-AD9C-98345F4E6FA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22531" name="Slide Number Placeholder 3">
            <a:extLst>
              <a:ext uri="{FF2B5EF4-FFF2-40B4-BE49-F238E27FC236}">
                <a16:creationId xmlns:a16="http://schemas.microsoft.com/office/drawing/2014/main" id="{1901EC11-9660-4003-9309-681F15A769AF}"/>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527DA0-8395-4B0B-A837-19982B83B505}" type="slidenum">
              <a:rPr lang="en-US" altLang="en-US" smtClean="0">
                <a:ea typeface="MS PGothic" panose="020B0600070205080204" pitchFamily="34" charset="-128"/>
              </a:rPr>
              <a:pPr/>
              <a:t>7</a:t>
            </a:fld>
            <a:endParaRPr lang="en-US" altLang="en-US">
              <a:ea typeface="MS PGothic"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a:extLst>
              <a:ext uri="{FF2B5EF4-FFF2-40B4-BE49-F238E27FC236}">
                <a16:creationId xmlns:a16="http://schemas.microsoft.com/office/drawing/2014/main" id="{2716A445-BBEB-4CEC-9A36-16AD5F074D6F}"/>
              </a:ext>
            </a:extLst>
          </p:cNvPr>
          <p:cNvSpPr>
            <a:spLocks noGrp="1" noRot="1" noChangeAspect="1" noChangeArrowheads="1" noTextEdit="1"/>
          </p:cNvSpPr>
          <p:nvPr>
            <p:ph type="sldImg"/>
          </p:nvPr>
        </p:nvSpPr>
        <p:spPr>
          <a:ln/>
        </p:spPr>
      </p:sp>
      <p:sp>
        <p:nvSpPr>
          <p:cNvPr id="70658" name="Notes Placeholder 2">
            <a:extLst>
              <a:ext uri="{FF2B5EF4-FFF2-40B4-BE49-F238E27FC236}">
                <a16:creationId xmlns:a16="http://schemas.microsoft.com/office/drawing/2014/main" id="{CC67BE99-5D7C-4A7D-B320-DB2D234DEFF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70659" name="Slide Number Placeholder 3">
            <a:extLst>
              <a:ext uri="{FF2B5EF4-FFF2-40B4-BE49-F238E27FC236}">
                <a16:creationId xmlns:a16="http://schemas.microsoft.com/office/drawing/2014/main" id="{4A49DC4D-C2C7-4C52-AE2E-94AA0441156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9361918-67D5-42A9-87F5-960589054D36}" type="slidenum">
              <a:rPr lang="en-GB" altLang="en-US" smtClean="0">
                <a:latin typeface="Verdana" panose="020B0604030504040204" pitchFamily="34" charset="0"/>
              </a:rPr>
              <a:pPr/>
              <a:t>9</a:t>
            </a:fld>
            <a:endParaRPr lang="en-GB" altLang="en-US">
              <a:latin typeface="Verdana" panose="020B060403050404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a:extLst>
              <a:ext uri="{FF2B5EF4-FFF2-40B4-BE49-F238E27FC236}">
                <a16:creationId xmlns:a16="http://schemas.microsoft.com/office/drawing/2014/main" id="{F1B708EA-5B7E-4B69-9FF5-2987039AD116}"/>
              </a:ext>
            </a:extLst>
          </p:cNvPr>
          <p:cNvSpPr>
            <a:spLocks noGrp="1" noRot="1" noChangeAspect="1" noChangeArrowheads="1" noTextEdit="1"/>
          </p:cNvSpPr>
          <p:nvPr>
            <p:ph type="sldImg"/>
          </p:nvPr>
        </p:nvSpPr>
        <p:spPr>
          <a:ln/>
        </p:spPr>
      </p:sp>
      <p:sp>
        <p:nvSpPr>
          <p:cNvPr id="27650" name="Notes Placeholder 2">
            <a:extLst>
              <a:ext uri="{FF2B5EF4-FFF2-40B4-BE49-F238E27FC236}">
                <a16:creationId xmlns:a16="http://schemas.microsoft.com/office/drawing/2014/main" id="{08FF94E7-7472-4477-B168-B501565FB8F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27651" name="Slide Number Placeholder 3">
            <a:extLst>
              <a:ext uri="{FF2B5EF4-FFF2-40B4-BE49-F238E27FC236}">
                <a16:creationId xmlns:a16="http://schemas.microsoft.com/office/drawing/2014/main" id="{75D769FB-5620-4B2E-94EA-81120B7F8F19}"/>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B6BFC83-5F8A-4AA3-9AAD-965166BE3773}" type="slidenum">
              <a:rPr lang="en-US" altLang="en-US" smtClean="0">
                <a:ea typeface="MS PGothic" panose="020B0600070205080204" pitchFamily="34" charset="-128"/>
              </a:rPr>
              <a:pPr/>
              <a:t>11</a:t>
            </a:fld>
            <a:endParaRPr lang="en-US" altLang="en-US">
              <a:ea typeface="MS PGothic"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a:extLst>
              <a:ext uri="{FF2B5EF4-FFF2-40B4-BE49-F238E27FC236}">
                <a16:creationId xmlns:a16="http://schemas.microsoft.com/office/drawing/2014/main" id="{98542911-7791-457B-ABB8-EF75D8B99B55}"/>
              </a:ext>
            </a:extLst>
          </p:cNvPr>
          <p:cNvSpPr>
            <a:spLocks noGrp="1" noRot="1" noChangeAspect="1" noChangeArrowheads="1" noTextEdit="1"/>
          </p:cNvSpPr>
          <p:nvPr>
            <p:ph type="sldImg"/>
          </p:nvPr>
        </p:nvSpPr>
        <p:spPr>
          <a:ln/>
        </p:spPr>
      </p:sp>
      <p:sp>
        <p:nvSpPr>
          <p:cNvPr id="32770" name="Notes Placeholder 2">
            <a:extLst>
              <a:ext uri="{FF2B5EF4-FFF2-40B4-BE49-F238E27FC236}">
                <a16:creationId xmlns:a16="http://schemas.microsoft.com/office/drawing/2014/main" id="{938B508B-D651-4870-BC11-77E6FB86157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2771" name="Slide Number Placeholder 3">
            <a:extLst>
              <a:ext uri="{FF2B5EF4-FFF2-40B4-BE49-F238E27FC236}">
                <a16:creationId xmlns:a16="http://schemas.microsoft.com/office/drawing/2014/main" id="{940E2BE9-D4A8-4E0E-B5D9-303F98B90E41}"/>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EEAFE6A-E790-4A1A-9D91-FDB0D055501D}" type="slidenum">
              <a:rPr lang="en-US" altLang="en-US" smtClean="0">
                <a:ea typeface="MS PGothic" panose="020B0600070205080204" pitchFamily="34" charset="-128"/>
              </a:rPr>
              <a:pPr/>
              <a:t>15</a:t>
            </a:fld>
            <a:endParaRPr lang="en-US" altLang="en-US">
              <a:ea typeface="MS PGothic"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a:extLst>
              <a:ext uri="{FF2B5EF4-FFF2-40B4-BE49-F238E27FC236}">
                <a16:creationId xmlns:a16="http://schemas.microsoft.com/office/drawing/2014/main" id="{6A0FD550-B948-47BE-BF35-43A3074D5A31}"/>
              </a:ext>
            </a:extLst>
          </p:cNvPr>
          <p:cNvSpPr>
            <a:spLocks noGrp="1" noRot="1" noChangeAspect="1" noChangeArrowheads="1" noTextEdit="1"/>
          </p:cNvSpPr>
          <p:nvPr>
            <p:ph type="sldImg"/>
          </p:nvPr>
        </p:nvSpPr>
        <p:spPr>
          <a:ln/>
        </p:spPr>
      </p:sp>
      <p:sp>
        <p:nvSpPr>
          <p:cNvPr id="34818" name="Notes Placeholder 2">
            <a:extLst>
              <a:ext uri="{FF2B5EF4-FFF2-40B4-BE49-F238E27FC236}">
                <a16:creationId xmlns:a16="http://schemas.microsoft.com/office/drawing/2014/main" id="{AE53FF9F-A0E1-41A2-8081-9FEF7793A0E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4819" name="Slide Number Placeholder 3">
            <a:extLst>
              <a:ext uri="{FF2B5EF4-FFF2-40B4-BE49-F238E27FC236}">
                <a16:creationId xmlns:a16="http://schemas.microsoft.com/office/drawing/2014/main" id="{E417498D-662A-451F-A3FC-AD77E0DD82BA}"/>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19A0D68-EFB7-4551-AEDD-E71520C566BF}" type="slidenum">
              <a:rPr lang="en-US" altLang="en-US" smtClean="0">
                <a:ea typeface="MS PGothic" panose="020B0600070205080204" pitchFamily="34" charset="-128"/>
              </a:rPr>
              <a:pPr/>
              <a:t>16</a:t>
            </a:fld>
            <a:endParaRPr lang="en-US" altLang="en-US">
              <a:ea typeface="MS PGothic"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a:extLst>
              <a:ext uri="{FF2B5EF4-FFF2-40B4-BE49-F238E27FC236}">
                <a16:creationId xmlns:a16="http://schemas.microsoft.com/office/drawing/2014/main" id="{6E40909B-64FB-48E1-9802-A3FCCB510E9D}"/>
              </a:ext>
            </a:extLst>
          </p:cNvPr>
          <p:cNvSpPr>
            <a:spLocks noGrp="1" noRot="1" noChangeAspect="1" noChangeArrowheads="1" noTextEdit="1"/>
          </p:cNvSpPr>
          <p:nvPr>
            <p:ph type="sldImg"/>
          </p:nvPr>
        </p:nvSpPr>
        <p:spPr>
          <a:ln/>
        </p:spPr>
      </p:sp>
      <p:sp>
        <p:nvSpPr>
          <p:cNvPr id="36866" name="Notes Placeholder 2">
            <a:extLst>
              <a:ext uri="{FF2B5EF4-FFF2-40B4-BE49-F238E27FC236}">
                <a16:creationId xmlns:a16="http://schemas.microsoft.com/office/drawing/2014/main" id="{FFA515E9-179B-4A40-9363-EC1E695B245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dirty="0"/>
              <a:t>Ethnographic research</a:t>
            </a:r>
            <a:r>
              <a:rPr lang="en-GB" altLang="en-US" dirty="0"/>
              <a:t> is a qualitative method where researchers observe and/or interact with a study's participants in their real-life environment. Ethnography was popularised by anthropology, but is used across a wide range of social sciences.</a:t>
            </a:r>
          </a:p>
          <a:p>
            <a:endParaRPr lang="en-US" altLang="en-US" dirty="0"/>
          </a:p>
        </p:txBody>
      </p:sp>
      <p:sp>
        <p:nvSpPr>
          <p:cNvPr id="36867" name="Slide Number Placeholder 3">
            <a:extLst>
              <a:ext uri="{FF2B5EF4-FFF2-40B4-BE49-F238E27FC236}">
                <a16:creationId xmlns:a16="http://schemas.microsoft.com/office/drawing/2014/main" id="{897C68B0-5BBB-41D9-85D4-96C6AC56A380}"/>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651A355-877E-40E6-9821-EB7B31601556}" type="slidenum">
              <a:rPr lang="en-US" altLang="en-US" smtClean="0">
                <a:ea typeface="MS PGothic" panose="020B0600070205080204" pitchFamily="34" charset="-128"/>
              </a:rPr>
              <a:pPr/>
              <a:t>17</a:t>
            </a:fld>
            <a:endParaRPr lang="en-US" altLang="en-US">
              <a:ea typeface="MS PGothic"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a:extLst>
              <a:ext uri="{FF2B5EF4-FFF2-40B4-BE49-F238E27FC236}">
                <a16:creationId xmlns:a16="http://schemas.microsoft.com/office/drawing/2014/main" id="{CC444930-F393-46E8-9FDA-66C89D31BC49}"/>
              </a:ext>
            </a:extLst>
          </p:cNvPr>
          <p:cNvSpPr>
            <a:spLocks noGrp="1" noRot="1" noChangeAspect="1" noChangeArrowheads="1" noTextEdit="1"/>
          </p:cNvSpPr>
          <p:nvPr>
            <p:ph type="sldImg"/>
          </p:nvPr>
        </p:nvSpPr>
        <p:spPr>
          <a:ln/>
        </p:spPr>
      </p:sp>
      <p:sp>
        <p:nvSpPr>
          <p:cNvPr id="39938" name="Notes Placeholder 2">
            <a:extLst>
              <a:ext uri="{FF2B5EF4-FFF2-40B4-BE49-F238E27FC236}">
                <a16:creationId xmlns:a16="http://schemas.microsoft.com/office/drawing/2014/main" id="{2AF3D323-139E-4597-96D9-EDD86A0B7D6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9939" name="Slide Number Placeholder 3">
            <a:extLst>
              <a:ext uri="{FF2B5EF4-FFF2-40B4-BE49-F238E27FC236}">
                <a16:creationId xmlns:a16="http://schemas.microsoft.com/office/drawing/2014/main" id="{2C5AC176-D651-42D4-9EE8-4EB4B0D0CC1C}"/>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1E653B7-978E-465E-9DE8-68D3B121EFE9}" type="slidenum">
              <a:rPr lang="en-US" altLang="en-US" smtClean="0">
                <a:ea typeface="MS PGothic" panose="020B0600070205080204" pitchFamily="34" charset="-128"/>
              </a:rPr>
              <a:pPr/>
              <a:t>19</a:t>
            </a:fld>
            <a:endParaRPr lang="en-US" altLang="en-US">
              <a:ea typeface="MS PGothic"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a:extLst>
              <a:ext uri="{FF2B5EF4-FFF2-40B4-BE49-F238E27FC236}">
                <a16:creationId xmlns:a16="http://schemas.microsoft.com/office/drawing/2014/main" id="{1DB1CC97-93D7-4C3C-8423-8011E6DA56EC}"/>
              </a:ext>
            </a:extLst>
          </p:cNvPr>
          <p:cNvSpPr>
            <a:spLocks noGrp="1" noRot="1" noChangeAspect="1" noChangeArrowheads="1" noTextEdit="1"/>
          </p:cNvSpPr>
          <p:nvPr>
            <p:ph type="sldImg"/>
          </p:nvPr>
        </p:nvSpPr>
        <p:spPr>
          <a:ln/>
        </p:spPr>
      </p:sp>
      <p:sp>
        <p:nvSpPr>
          <p:cNvPr id="41986" name="Notes Placeholder 2">
            <a:extLst>
              <a:ext uri="{FF2B5EF4-FFF2-40B4-BE49-F238E27FC236}">
                <a16:creationId xmlns:a16="http://schemas.microsoft.com/office/drawing/2014/main" id="{31658D99-68D5-4E9F-AAEC-7F2EBC02BEF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41987" name="Slide Number Placeholder 3">
            <a:extLst>
              <a:ext uri="{FF2B5EF4-FFF2-40B4-BE49-F238E27FC236}">
                <a16:creationId xmlns:a16="http://schemas.microsoft.com/office/drawing/2014/main" id="{C29B3F11-0FC7-4A7F-9D1D-C3FF0BC6757F}"/>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925BC93-0DE4-47F4-9F4C-B2C0859967FA}" type="slidenum">
              <a:rPr lang="en-US" altLang="en-US" smtClean="0">
                <a:ea typeface="MS PGothic" panose="020B0600070205080204" pitchFamily="34" charset="-128"/>
              </a:rPr>
              <a:pPr/>
              <a:t>20</a:t>
            </a:fld>
            <a:endParaRPr lang="en-US" altLang="en-US">
              <a:ea typeface="MS PGothic"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a:extLst>
              <a:ext uri="{FF2B5EF4-FFF2-40B4-BE49-F238E27FC236}">
                <a16:creationId xmlns:a16="http://schemas.microsoft.com/office/drawing/2014/main" id="{561FB90A-8669-4E55-9A41-E83979B5553C}"/>
              </a:ext>
            </a:extLst>
          </p:cNvPr>
          <p:cNvSpPr>
            <a:spLocks noGrp="1" noRot="1" noChangeAspect="1" noChangeArrowheads="1" noTextEdit="1"/>
          </p:cNvSpPr>
          <p:nvPr>
            <p:ph type="sldImg"/>
          </p:nvPr>
        </p:nvSpPr>
        <p:spPr>
          <a:ln/>
        </p:spPr>
      </p:sp>
      <p:sp>
        <p:nvSpPr>
          <p:cNvPr id="44034" name="Notes Placeholder 2">
            <a:extLst>
              <a:ext uri="{FF2B5EF4-FFF2-40B4-BE49-F238E27FC236}">
                <a16:creationId xmlns:a16="http://schemas.microsoft.com/office/drawing/2014/main" id="{151C39CA-C6A5-4619-9CB7-3CC1D1CCBBC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44035" name="Slide Number Placeholder 3">
            <a:extLst>
              <a:ext uri="{FF2B5EF4-FFF2-40B4-BE49-F238E27FC236}">
                <a16:creationId xmlns:a16="http://schemas.microsoft.com/office/drawing/2014/main" id="{0CCEF057-0832-4E79-A673-0CC0F3001D07}"/>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C4C6E0A-5D1A-4D32-A2E0-068D791AA6EA}" type="slidenum">
              <a:rPr lang="en-US" altLang="en-US" smtClean="0">
                <a:ea typeface="MS PGothic" panose="020B0600070205080204" pitchFamily="34" charset="-128"/>
              </a:rPr>
              <a:pPr/>
              <a:t>21</a:t>
            </a:fld>
            <a:endParaRPr lang="en-US" altLang="en-US">
              <a:ea typeface="MS PGothic"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a:extLst>
              <a:ext uri="{FF2B5EF4-FFF2-40B4-BE49-F238E27FC236}">
                <a16:creationId xmlns:a16="http://schemas.microsoft.com/office/drawing/2014/main" id="{7E9080E7-8A20-4C37-8CF5-08C1122A113F}"/>
              </a:ext>
            </a:extLst>
          </p:cNvPr>
          <p:cNvSpPr>
            <a:spLocks noGrp="1" noRot="1" noChangeAspect="1" noChangeArrowheads="1" noTextEdit="1"/>
          </p:cNvSpPr>
          <p:nvPr>
            <p:ph type="sldImg"/>
          </p:nvPr>
        </p:nvSpPr>
        <p:spPr>
          <a:ln/>
        </p:spPr>
      </p:sp>
      <p:sp>
        <p:nvSpPr>
          <p:cNvPr id="50178" name="Notes Placeholder 2">
            <a:extLst>
              <a:ext uri="{FF2B5EF4-FFF2-40B4-BE49-F238E27FC236}">
                <a16:creationId xmlns:a16="http://schemas.microsoft.com/office/drawing/2014/main" id="{087D5EA4-9786-42E6-8FEF-495CCB7FCF9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50179" name="Slide Number Placeholder 3">
            <a:extLst>
              <a:ext uri="{FF2B5EF4-FFF2-40B4-BE49-F238E27FC236}">
                <a16:creationId xmlns:a16="http://schemas.microsoft.com/office/drawing/2014/main" id="{8AB361CD-62A5-42CB-AF6E-07C0C97C976A}"/>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602C857-B162-4126-97C7-16DE249DB27A}" type="slidenum">
              <a:rPr lang="en-US" altLang="en-US" smtClean="0">
                <a:ea typeface="MS PGothic" panose="020B0600070205080204" pitchFamily="34" charset="-128"/>
              </a:rPr>
              <a:pPr/>
              <a:t>26</a:t>
            </a:fld>
            <a:endParaRPr lang="en-US" altLang="en-US">
              <a:ea typeface="MS PGothic"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a:extLst>
              <a:ext uri="{FF2B5EF4-FFF2-40B4-BE49-F238E27FC236}">
                <a16:creationId xmlns:a16="http://schemas.microsoft.com/office/drawing/2014/main" id="{2C50A0EF-C30A-4B7A-AD90-FAD3FEDCEA48}"/>
              </a:ext>
            </a:extLst>
          </p:cNvPr>
          <p:cNvSpPr>
            <a:spLocks noGrp="1" noRot="1" noChangeAspect="1" noChangeArrowheads="1" noTextEdit="1"/>
          </p:cNvSpPr>
          <p:nvPr>
            <p:ph type="sldImg"/>
          </p:nvPr>
        </p:nvSpPr>
        <p:spPr>
          <a:ln/>
        </p:spPr>
      </p:sp>
      <p:sp>
        <p:nvSpPr>
          <p:cNvPr id="52226" name="Notes Placeholder 2">
            <a:extLst>
              <a:ext uri="{FF2B5EF4-FFF2-40B4-BE49-F238E27FC236}">
                <a16:creationId xmlns:a16="http://schemas.microsoft.com/office/drawing/2014/main" id="{3DB9BC14-716D-4EAA-9D93-115C5A53AAC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A </a:t>
            </a:r>
            <a:r>
              <a:rPr lang="en-GB" altLang="en-US" b="1"/>
              <a:t>cohort study</a:t>
            </a:r>
            <a:r>
              <a:rPr lang="en-GB" altLang="en-US"/>
              <a:t> is a particular form of longitudinal study that samples a cohort (a group of people who share a defining characteristic, typically those who experienced a common event in a selected period, such as birth or graduation), performing a cross-section at intervals through time.</a:t>
            </a:r>
          </a:p>
          <a:p>
            <a:endParaRPr lang="en-US" altLang="en-US"/>
          </a:p>
        </p:txBody>
      </p:sp>
      <p:sp>
        <p:nvSpPr>
          <p:cNvPr id="52227" name="Slide Number Placeholder 3">
            <a:extLst>
              <a:ext uri="{FF2B5EF4-FFF2-40B4-BE49-F238E27FC236}">
                <a16:creationId xmlns:a16="http://schemas.microsoft.com/office/drawing/2014/main" id="{B601E5E0-CE44-4D38-B0C5-2B61FC973068}"/>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AB2B41-56DF-45E2-ABD8-273375397DF8}" type="slidenum">
              <a:rPr lang="en-US" altLang="en-US" smtClean="0">
                <a:ea typeface="MS PGothic" panose="020B0600070205080204" pitchFamily="34" charset="-128"/>
              </a:rPr>
              <a:pPr/>
              <a:t>27</a:t>
            </a:fld>
            <a:endParaRPr lang="en-US" altLang="en-US">
              <a:ea typeface="MS PGothic"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a:extLst>
              <a:ext uri="{FF2B5EF4-FFF2-40B4-BE49-F238E27FC236}">
                <a16:creationId xmlns:a16="http://schemas.microsoft.com/office/drawing/2014/main" id="{EAD5CE89-DD02-47E1-BD8A-A9A2EE9B5EAD}"/>
              </a:ext>
            </a:extLst>
          </p:cNvPr>
          <p:cNvSpPr>
            <a:spLocks noGrp="1" noRot="1" noChangeAspect="1" noChangeArrowheads="1" noTextEdit="1"/>
          </p:cNvSpPr>
          <p:nvPr>
            <p:ph type="sldImg"/>
          </p:nvPr>
        </p:nvSpPr>
        <p:spPr>
          <a:ln/>
        </p:spPr>
      </p:sp>
      <p:sp>
        <p:nvSpPr>
          <p:cNvPr id="55298" name="Notes Placeholder 2">
            <a:extLst>
              <a:ext uri="{FF2B5EF4-FFF2-40B4-BE49-F238E27FC236}">
                <a16:creationId xmlns:a16="http://schemas.microsoft.com/office/drawing/2014/main" id="{0255209D-D76A-45F3-A542-944CAF018FB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P</a:t>
            </a:r>
          </a:p>
        </p:txBody>
      </p:sp>
      <p:sp>
        <p:nvSpPr>
          <p:cNvPr id="55299" name="Slide Number Placeholder 3">
            <a:extLst>
              <a:ext uri="{FF2B5EF4-FFF2-40B4-BE49-F238E27FC236}">
                <a16:creationId xmlns:a16="http://schemas.microsoft.com/office/drawing/2014/main" id="{ADB3A0F9-4884-4C03-A8E3-18CF75A25901}"/>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BD01DEE-42AB-41D5-B866-A5ED428CCB07}" type="slidenum">
              <a:rPr lang="en-US" altLang="en-US" smtClean="0">
                <a:ea typeface="MS PGothic" panose="020B0600070205080204" pitchFamily="34" charset="-128"/>
              </a:rPr>
              <a:pPr/>
              <a:t>29</a:t>
            </a:fld>
            <a:endParaRPr lang="en-US" altLang="en-US">
              <a:ea typeface="MS PGothic" panose="020B0600070205080204"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a:extLst>
              <a:ext uri="{FF2B5EF4-FFF2-40B4-BE49-F238E27FC236}">
                <a16:creationId xmlns:a16="http://schemas.microsoft.com/office/drawing/2014/main" id="{0CFBA3B0-C9FB-4CCA-9B07-A7BDCE94DF86}"/>
              </a:ext>
            </a:extLst>
          </p:cNvPr>
          <p:cNvSpPr>
            <a:spLocks noGrp="1" noRot="1" noChangeAspect="1" noChangeArrowheads="1" noTextEdit="1"/>
          </p:cNvSpPr>
          <p:nvPr>
            <p:ph type="sldImg"/>
          </p:nvPr>
        </p:nvSpPr>
        <p:spPr>
          <a:ln/>
        </p:spPr>
      </p:sp>
      <p:sp>
        <p:nvSpPr>
          <p:cNvPr id="57346" name="Notes Placeholder 2">
            <a:extLst>
              <a:ext uri="{FF2B5EF4-FFF2-40B4-BE49-F238E27FC236}">
                <a16:creationId xmlns:a16="http://schemas.microsoft.com/office/drawing/2014/main" id="{F5132302-89F6-4713-AB0B-34D63985077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57347" name="Slide Number Placeholder 3">
            <a:extLst>
              <a:ext uri="{FF2B5EF4-FFF2-40B4-BE49-F238E27FC236}">
                <a16:creationId xmlns:a16="http://schemas.microsoft.com/office/drawing/2014/main" id="{8E622D17-9A4B-4FAD-B6C8-79A5E8FA79E8}"/>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F491968-EBC3-45E0-880F-FFDD0B743212}" type="slidenum">
              <a:rPr lang="en-US" altLang="en-US" smtClean="0">
                <a:ea typeface="MS PGothic" panose="020B0600070205080204" pitchFamily="34" charset="-128"/>
              </a:rPr>
              <a:pPr/>
              <a:t>30</a:t>
            </a:fld>
            <a:endParaRPr lang="en-US" altLang="en-US">
              <a:ea typeface="MS PGothic" panose="020B0600070205080204"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a:extLst>
              <a:ext uri="{FF2B5EF4-FFF2-40B4-BE49-F238E27FC236}">
                <a16:creationId xmlns:a16="http://schemas.microsoft.com/office/drawing/2014/main" id="{A9412F90-EACF-4D28-ABDB-076C66E2EBEF}"/>
              </a:ext>
            </a:extLst>
          </p:cNvPr>
          <p:cNvSpPr>
            <a:spLocks noGrp="1" noRot="1" noChangeAspect="1" noChangeArrowheads="1" noTextEdit="1"/>
          </p:cNvSpPr>
          <p:nvPr>
            <p:ph type="sldImg"/>
          </p:nvPr>
        </p:nvSpPr>
        <p:spPr>
          <a:ln/>
        </p:spPr>
      </p:sp>
      <p:sp>
        <p:nvSpPr>
          <p:cNvPr id="60418" name="Notes Placeholder 2">
            <a:extLst>
              <a:ext uri="{FF2B5EF4-FFF2-40B4-BE49-F238E27FC236}">
                <a16:creationId xmlns:a16="http://schemas.microsoft.com/office/drawing/2014/main" id="{E0B09229-25CD-42BC-8DED-BB29EF720FC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60419" name="Slide Number Placeholder 3">
            <a:extLst>
              <a:ext uri="{FF2B5EF4-FFF2-40B4-BE49-F238E27FC236}">
                <a16:creationId xmlns:a16="http://schemas.microsoft.com/office/drawing/2014/main" id="{A292DEDF-8FF7-48C2-8601-07172699C0E2}"/>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4C8073-5DE4-4012-8BF5-CFBD869464D0}" type="slidenum">
              <a:rPr lang="en-US" altLang="en-US" smtClean="0">
                <a:ea typeface="MS PGothic" panose="020B0600070205080204" pitchFamily="34" charset="-128"/>
              </a:rPr>
              <a:pPr/>
              <a:t>32</a:t>
            </a:fld>
            <a:endParaRPr lang="en-US" altLang="en-US">
              <a:ea typeface="MS PGothic" panose="020B0600070205080204"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Image Placeholder 1">
            <a:extLst>
              <a:ext uri="{FF2B5EF4-FFF2-40B4-BE49-F238E27FC236}">
                <a16:creationId xmlns:a16="http://schemas.microsoft.com/office/drawing/2014/main" id="{B5668ABF-5F67-47F3-8B96-35C27177DB14}"/>
              </a:ext>
            </a:extLst>
          </p:cNvPr>
          <p:cNvSpPr>
            <a:spLocks noGrp="1" noRot="1" noChangeAspect="1" noChangeArrowheads="1" noTextEdit="1"/>
          </p:cNvSpPr>
          <p:nvPr>
            <p:ph type="sldImg"/>
          </p:nvPr>
        </p:nvSpPr>
        <p:spPr>
          <a:ln/>
        </p:spPr>
      </p:sp>
      <p:sp>
        <p:nvSpPr>
          <p:cNvPr id="62466" name="Notes Placeholder 2">
            <a:extLst>
              <a:ext uri="{FF2B5EF4-FFF2-40B4-BE49-F238E27FC236}">
                <a16:creationId xmlns:a16="http://schemas.microsoft.com/office/drawing/2014/main" id="{263C61A0-F5D1-4C24-9124-5C4933F8012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62467" name="Slide Number Placeholder 3">
            <a:extLst>
              <a:ext uri="{FF2B5EF4-FFF2-40B4-BE49-F238E27FC236}">
                <a16:creationId xmlns:a16="http://schemas.microsoft.com/office/drawing/2014/main" id="{223C191F-B79F-4FEC-A0DA-E95BF9A19243}"/>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D54F80-F77C-4730-9522-705D7B12E0DF}" type="slidenum">
              <a:rPr lang="en-US" altLang="en-US" smtClean="0">
                <a:ea typeface="MS PGothic" panose="020B0600070205080204" pitchFamily="34" charset="-128"/>
              </a:rPr>
              <a:pPr/>
              <a:t>33</a:t>
            </a:fld>
            <a:endParaRPr lang="en-US" altLang="en-US">
              <a:ea typeface="MS PGothic" panose="020B0600070205080204"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Slide Image Placeholder 1">
            <a:extLst>
              <a:ext uri="{FF2B5EF4-FFF2-40B4-BE49-F238E27FC236}">
                <a16:creationId xmlns:a16="http://schemas.microsoft.com/office/drawing/2014/main" id="{923AA7CF-9A62-4CBB-9E2B-43BD43023741}"/>
              </a:ext>
            </a:extLst>
          </p:cNvPr>
          <p:cNvSpPr>
            <a:spLocks noGrp="1" noRot="1" noChangeAspect="1" noChangeArrowheads="1" noTextEdit="1"/>
          </p:cNvSpPr>
          <p:nvPr>
            <p:ph type="sldImg"/>
          </p:nvPr>
        </p:nvSpPr>
        <p:spPr>
          <a:ln/>
        </p:spPr>
      </p:sp>
      <p:sp>
        <p:nvSpPr>
          <p:cNvPr id="65538" name="Notes Placeholder 2">
            <a:extLst>
              <a:ext uri="{FF2B5EF4-FFF2-40B4-BE49-F238E27FC236}">
                <a16:creationId xmlns:a16="http://schemas.microsoft.com/office/drawing/2014/main" id="{2D7CD8AC-08DE-48C0-9953-108FBED639F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65539" name="Slide Number Placeholder 3">
            <a:extLst>
              <a:ext uri="{FF2B5EF4-FFF2-40B4-BE49-F238E27FC236}">
                <a16:creationId xmlns:a16="http://schemas.microsoft.com/office/drawing/2014/main" id="{094CEDF7-8F15-4A76-9BBE-8A974BC22934}"/>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Arial" panose="020B0604020202020204" pitchFamily="34" charset="0"/>
                <a:cs typeface="Arial" panose="020B0604020202020204" pitchFamily="34" charset="0"/>
              </a:defRPr>
            </a:lvl1pPr>
            <a:lvl2pPr marL="742950" indent="-285750" defTabSz="966788">
              <a:defRPr>
                <a:solidFill>
                  <a:schemeClr val="tx1"/>
                </a:solidFill>
                <a:latin typeface="Arial" panose="020B0604020202020204" pitchFamily="34" charset="0"/>
                <a:cs typeface="Arial" panose="020B0604020202020204" pitchFamily="34" charset="0"/>
              </a:defRPr>
            </a:lvl2pPr>
            <a:lvl3pPr marL="1143000" indent="-228600" defTabSz="966788">
              <a:defRPr>
                <a:solidFill>
                  <a:schemeClr val="tx1"/>
                </a:solidFill>
                <a:latin typeface="Arial" panose="020B0604020202020204" pitchFamily="34" charset="0"/>
                <a:cs typeface="Arial" panose="020B0604020202020204" pitchFamily="34" charset="0"/>
              </a:defRPr>
            </a:lvl3pPr>
            <a:lvl4pPr marL="1600200" indent="-228600" defTabSz="966788">
              <a:defRPr>
                <a:solidFill>
                  <a:schemeClr val="tx1"/>
                </a:solidFill>
                <a:latin typeface="Arial" panose="020B0604020202020204" pitchFamily="34" charset="0"/>
                <a:cs typeface="Arial" panose="020B0604020202020204" pitchFamily="34" charset="0"/>
              </a:defRPr>
            </a:lvl4pPr>
            <a:lvl5pPr marL="2057400" indent="-228600" defTabSz="966788">
              <a:defRPr>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3995057-EC2E-4496-B825-AC662B144336}" type="slidenum">
              <a:rPr lang="en-US" altLang="en-US" smtClean="0">
                <a:ea typeface="MS PGothic" panose="020B0600070205080204" pitchFamily="34" charset="-128"/>
              </a:rPr>
              <a:pPr/>
              <a:t>35</a:t>
            </a:fld>
            <a:endParaRPr lang="en-US" altLang="en-US">
              <a:ea typeface="MS PGothic"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0D2652B-B6CB-4E43-9D60-30C1B08C5794}"/>
              </a:ext>
            </a:extLst>
          </p:cNvPr>
          <p:cNvSpPr>
            <a:spLocks noGrp="1"/>
          </p:cNvSpPr>
          <p:nvPr>
            <p:ph type="dt" sz="half" idx="10"/>
          </p:nvPr>
        </p:nvSpPr>
        <p:spPr>
          <a:xfrm>
            <a:off x="395288" y="6524625"/>
            <a:ext cx="971550" cy="219075"/>
          </a:xfrm>
        </p:spPr>
        <p:txBody>
          <a:bodyPr/>
          <a:lstStyle>
            <a:lvl1pPr>
              <a:defRPr/>
            </a:lvl1pPr>
          </a:lstStyle>
          <a:p>
            <a:pPr>
              <a:defRPr/>
            </a:pPr>
            <a:fld id="{E28EEC8E-E9A3-45FF-8FD5-8F0D7E93E344}" type="datetime1">
              <a:rPr lang="en-GB" altLang="en-US" smtClean="0"/>
              <a:t>07/11/2021</a:t>
            </a:fld>
            <a:endParaRPr lang="en-GB" altLang="en-US"/>
          </a:p>
        </p:txBody>
      </p:sp>
      <p:sp>
        <p:nvSpPr>
          <p:cNvPr id="5" name="Footer Placeholder 4">
            <a:extLst>
              <a:ext uri="{FF2B5EF4-FFF2-40B4-BE49-F238E27FC236}">
                <a16:creationId xmlns:a16="http://schemas.microsoft.com/office/drawing/2014/main" id="{4B5626EA-E676-4281-BBFA-12D35C11C4E3}"/>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(c) J. Young 2019</a:t>
            </a:r>
          </a:p>
        </p:txBody>
      </p:sp>
      <p:sp>
        <p:nvSpPr>
          <p:cNvPr id="6" name="Slide Number Placeholder 5">
            <a:extLst>
              <a:ext uri="{FF2B5EF4-FFF2-40B4-BE49-F238E27FC236}">
                <a16:creationId xmlns:a16="http://schemas.microsoft.com/office/drawing/2014/main" id="{6A5B8733-5EC7-483E-A035-C83DCB982285}"/>
              </a:ext>
            </a:extLst>
          </p:cNvPr>
          <p:cNvSpPr>
            <a:spLocks noGrp="1"/>
          </p:cNvSpPr>
          <p:nvPr>
            <p:ph type="sldNum" sz="quarter" idx="12"/>
          </p:nvPr>
        </p:nvSpPr>
        <p:spPr/>
        <p:txBody>
          <a:bodyPr/>
          <a:lstStyle>
            <a:lvl1pPr>
              <a:defRPr/>
            </a:lvl1pPr>
          </a:lstStyle>
          <a:p>
            <a:pPr>
              <a:defRPr/>
            </a:pPr>
            <a:fld id="{6C6A5678-50AA-4D6A-B769-DFA6D2B9C5B9}" type="slidenum">
              <a:rPr lang="en-GB" altLang="en-US"/>
              <a:pPr>
                <a:defRPr/>
              </a:pPr>
              <a:t>‹#›</a:t>
            </a:fld>
            <a:endParaRPr lang="en-GB" altLang="en-US"/>
          </a:p>
        </p:txBody>
      </p:sp>
    </p:spTree>
    <p:extLst>
      <p:ext uri="{BB962C8B-B14F-4D97-AF65-F5344CB8AC3E}">
        <p14:creationId xmlns:p14="http://schemas.microsoft.com/office/powerpoint/2010/main" val="4122566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BFD5A5-311A-419F-A016-7AE5C5003CF3}"/>
              </a:ext>
            </a:extLst>
          </p:cNvPr>
          <p:cNvSpPr>
            <a:spLocks noGrp="1"/>
          </p:cNvSpPr>
          <p:nvPr>
            <p:ph type="dt" sz="half" idx="10"/>
          </p:nvPr>
        </p:nvSpPr>
        <p:spPr/>
        <p:txBody>
          <a:bodyPr/>
          <a:lstStyle>
            <a:lvl1pPr>
              <a:defRPr/>
            </a:lvl1pPr>
          </a:lstStyle>
          <a:p>
            <a:pPr>
              <a:defRPr/>
            </a:pPr>
            <a:fld id="{5102EC86-188F-4BBE-BBDB-D00ADF9DD140}" type="datetime1">
              <a:rPr lang="en-GB" altLang="en-US" smtClean="0"/>
              <a:t>07/11/2021</a:t>
            </a:fld>
            <a:endParaRPr lang="en-GB" altLang="en-US"/>
          </a:p>
        </p:txBody>
      </p:sp>
      <p:sp>
        <p:nvSpPr>
          <p:cNvPr id="5" name="Footer Placeholder 4">
            <a:extLst>
              <a:ext uri="{FF2B5EF4-FFF2-40B4-BE49-F238E27FC236}">
                <a16:creationId xmlns:a16="http://schemas.microsoft.com/office/drawing/2014/main" id="{17BEE603-9037-45CA-8A2C-4C33EDE95393}"/>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(c) J. Young 2019</a:t>
            </a:r>
          </a:p>
        </p:txBody>
      </p:sp>
      <p:sp>
        <p:nvSpPr>
          <p:cNvPr id="6" name="Slide Number Placeholder 5">
            <a:extLst>
              <a:ext uri="{FF2B5EF4-FFF2-40B4-BE49-F238E27FC236}">
                <a16:creationId xmlns:a16="http://schemas.microsoft.com/office/drawing/2014/main" id="{74B78EB5-E022-4F63-9E7C-D7E8DAD00A84}"/>
              </a:ext>
            </a:extLst>
          </p:cNvPr>
          <p:cNvSpPr>
            <a:spLocks noGrp="1"/>
          </p:cNvSpPr>
          <p:nvPr>
            <p:ph type="sldNum" sz="quarter" idx="12"/>
          </p:nvPr>
        </p:nvSpPr>
        <p:spPr/>
        <p:txBody>
          <a:bodyPr/>
          <a:lstStyle>
            <a:lvl1pPr>
              <a:defRPr/>
            </a:lvl1pPr>
          </a:lstStyle>
          <a:p>
            <a:pPr>
              <a:defRPr/>
            </a:pPr>
            <a:fld id="{1A0CCF14-5860-480F-B38E-786941CF6061}" type="slidenum">
              <a:rPr lang="en-GB" altLang="en-US"/>
              <a:pPr>
                <a:defRPr/>
              </a:pPr>
              <a:t>‹#›</a:t>
            </a:fld>
            <a:endParaRPr lang="en-GB" altLang="en-US"/>
          </a:p>
        </p:txBody>
      </p:sp>
    </p:spTree>
    <p:extLst>
      <p:ext uri="{BB962C8B-B14F-4D97-AF65-F5344CB8AC3E}">
        <p14:creationId xmlns:p14="http://schemas.microsoft.com/office/powerpoint/2010/main" val="41426121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B622511-F7A7-410F-BF2C-449ADDE8871B}"/>
              </a:ext>
            </a:extLst>
          </p:cNvPr>
          <p:cNvSpPr>
            <a:spLocks noGrp="1"/>
          </p:cNvSpPr>
          <p:nvPr>
            <p:ph type="dt" sz="half" idx="10"/>
          </p:nvPr>
        </p:nvSpPr>
        <p:spPr/>
        <p:txBody>
          <a:bodyPr/>
          <a:lstStyle>
            <a:lvl1pPr>
              <a:defRPr/>
            </a:lvl1pPr>
          </a:lstStyle>
          <a:p>
            <a:pPr>
              <a:defRPr/>
            </a:pPr>
            <a:fld id="{8D1D4836-325F-48E8-82DF-23BB6669FB56}" type="datetime1">
              <a:rPr lang="en-GB" altLang="en-US" smtClean="0"/>
              <a:t>07/11/2021</a:t>
            </a:fld>
            <a:endParaRPr lang="en-GB" altLang="en-US"/>
          </a:p>
        </p:txBody>
      </p:sp>
      <p:sp>
        <p:nvSpPr>
          <p:cNvPr id="5" name="Slide Number Placeholder 5">
            <a:extLst>
              <a:ext uri="{FF2B5EF4-FFF2-40B4-BE49-F238E27FC236}">
                <a16:creationId xmlns:a16="http://schemas.microsoft.com/office/drawing/2014/main" id="{060C4EEF-D677-42CD-8710-1805949EA0DE}"/>
              </a:ext>
            </a:extLst>
          </p:cNvPr>
          <p:cNvSpPr>
            <a:spLocks noGrp="1"/>
          </p:cNvSpPr>
          <p:nvPr>
            <p:ph type="sldNum" sz="quarter" idx="11"/>
          </p:nvPr>
        </p:nvSpPr>
        <p:spPr/>
        <p:txBody>
          <a:bodyPr/>
          <a:lstStyle>
            <a:lvl1pPr>
              <a:defRPr/>
            </a:lvl1pPr>
          </a:lstStyle>
          <a:p>
            <a:pPr>
              <a:defRPr/>
            </a:pPr>
            <a:fld id="{5474180F-8A6D-4290-B024-4C1365952EF7}" type="slidenum">
              <a:rPr lang="en-GB" altLang="en-US"/>
              <a:pPr>
                <a:defRPr/>
              </a:pPr>
              <a:t>‹#›</a:t>
            </a:fld>
            <a:endParaRPr lang="en-GB" altLang="en-US"/>
          </a:p>
        </p:txBody>
      </p:sp>
    </p:spTree>
    <p:extLst>
      <p:ext uri="{BB962C8B-B14F-4D97-AF65-F5344CB8AC3E}">
        <p14:creationId xmlns:p14="http://schemas.microsoft.com/office/powerpoint/2010/main" val="968525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FE604ABC-D459-4581-B766-1744CDC8590A}"/>
              </a:ext>
            </a:extLst>
          </p:cNvPr>
          <p:cNvSpPr>
            <a:spLocks noGrp="1"/>
          </p:cNvSpPr>
          <p:nvPr>
            <p:ph type="dt" sz="half" idx="10"/>
          </p:nvPr>
        </p:nvSpPr>
        <p:spPr/>
        <p:txBody>
          <a:bodyPr/>
          <a:lstStyle>
            <a:lvl1pPr>
              <a:defRPr/>
            </a:lvl1pPr>
          </a:lstStyle>
          <a:p>
            <a:pPr>
              <a:defRPr/>
            </a:pPr>
            <a:fld id="{C3229679-0D4D-4B33-8804-853B44468BA1}" type="datetime1">
              <a:rPr lang="en-GB" altLang="en-US" smtClean="0"/>
              <a:t>07/11/2021</a:t>
            </a:fld>
            <a:endParaRPr lang="en-GB" altLang="en-US"/>
          </a:p>
        </p:txBody>
      </p:sp>
      <p:sp>
        <p:nvSpPr>
          <p:cNvPr id="6" name="Slide Number Placeholder 5">
            <a:extLst>
              <a:ext uri="{FF2B5EF4-FFF2-40B4-BE49-F238E27FC236}">
                <a16:creationId xmlns:a16="http://schemas.microsoft.com/office/drawing/2014/main" id="{A883CB9F-7A26-4FAC-A5C8-F1E3425AB514}"/>
              </a:ext>
            </a:extLst>
          </p:cNvPr>
          <p:cNvSpPr>
            <a:spLocks noGrp="1"/>
          </p:cNvSpPr>
          <p:nvPr>
            <p:ph type="sldNum" sz="quarter" idx="11"/>
          </p:nvPr>
        </p:nvSpPr>
        <p:spPr/>
        <p:txBody>
          <a:bodyPr/>
          <a:lstStyle>
            <a:lvl1pPr>
              <a:defRPr/>
            </a:lvl1pPr>
          </a:lstStyle>
          <a:p>
            <a:pPr>
              <a:defRPr/>
            </a:pPr>
            <a:fld id="{4FE2196B-60A5-45CE-B69D-BF3F1E51D080}" type="slidenum">
              <a:rPr lang="en-GB" altLang="en-US"/>
              <a:pPr>
                <a:defRPr/>
              </a:pPr>
              <a:t>‹#›</a:t>
            </a:fld>
            <a:endParaRPr lang="en-GB" altLang="en-US"/>
          </a:p>
        </p:txBody>
      </p:sp>
    </p:spTree>
    <p:extLst>
      <p:ext uri="{BB962C8B-B14F-4D97-AF65-F5344CB8AC3E}">
        <p14:creationId xmlns:p14="http://schemas.microsoft.com/office/powerpoint/2010/main" val="3869634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8B693B65-63E4-49AE-9501-5F937A6A6B12}"/>
              </a:ext>
            </a:extLst>
          </p:cNvPr>
          <p:cNvSpPr>
            <a:spLocks noGrp="1"/>
          </p:cNvSpPr>
          <p:nvPr>
            <p:ph type="dt" sz="half" idx="10"/>
          </p:nvPr>
        </p:nvSpPr>
        <p:spPr/>
        <p:txBody>
          <a:bodyPr/>
          <a:lstStyle>
            <a:lvl1pPr>
              <a:defRPr/>
            </a:lvl1pPr>
          </a:lstStyle>
          <a:p>
            <a:pPr>
              <a:defRPr/>
            </a:pPr>
            <a:fld id="{2B8D220B-A3E5-4498-9891-687A7AC1FC54}" type="datetime1">
              <a:rPr lang="en-GB" altLang="en-US" smtClean="0"/>
              <a:t>07/11/2021</a:t>
            </a:fld>
            <a:endParaRPr lang="en-GB" altLang="en-US"/>
          </a:p>
        </p:txBody>
      </p:sp>
      <p:sp>
        <p:nvSpPr>
          <p:cNvPr id="8" name="Slide Number Placeholder 5">
            <a:extLst>
              <a:ext uri="{FF2B5EF4-FFF2-40B4-BE49-F238E27FC236}">
                <a16:creationId xmlns:a16="http://schemas.microsoft.com/office/drawing/2014/main" id="{5A7C79BF-79AB-418B-BE6C-5D6BC5C8BB21}"/>
              </a:ext>
            </a:extLst>
          </p:cNvPr>
          <p:cNvSpPr>
            <a:spLocks noGrp="1"/>
          </p:cNvSpPr>
          <p:nvPr>
            <p:ph type="sldNum" sz="quarter" idx="11"/>
          </p:nvPr>
        </p:nvSpPr>
        <p:spPr/>
        <p:txBody>
          <a:bodyPr/>
          <a:lstStyle>
            <a:lvl1pPr>
              <a:defRPr/>
            </a:lvl1pPr>
          </a:lstStyle>
          <a:p>
            <a:pPr>
              <a:defRPr/>
            </a:pPr>
            <a:fld id="{CAB6605C-6502-42A0-A59F-A23EE03EF2D1}" type="slidenum">
              <a:rPr lang="en-GB" altLang="en-US"/>
              <a:pPr>
                <a:defRPr/>
              </a:pPr>
              <a:t>‹#›</a:t>
            </a:fld>
            <a:endParaRPr lang="en-GB" altLang="en-US"/>
          </a:p>
        </p:txBody>
      </p:sp>
    </p:spTree>
    <p:extLst>
      <p:ext uri="{BB962C8B-B14F-4D97-AF65-F5344CB8AC3E}">
        <p14:creationId xmlns:p14="http://schemas.microsoft.com/office/powerpoint/2010/main" val="71392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09FE4F15-8596-4C4B-9EAE-CED6F7A40D86}"/>
              </a:ext>
            </a:extLst>
          </p:cNvPr>
          <p:cNvSpPr>
            <a:spLocks noGrp="1"/>
          </p:cNvSpPr>
          <p:nvPr>
            <p:ph type="dt" sz="half" idx="10"/>
          </p:nvPr>
        </p:nvSpPr>
        <p:spPr/>
        <p:txBody>
          <a:bodyPr/>
          <a:lstStyle>
            <a:lvl1pPr>
              <a:defRPr/>
            </a:lvl1pPr>
          </a:lstStyle>
          <a:p>
            <a:pPr>
              <a:defRPr/>
            </a:pPr>
            <a:fld id="{6EAB9403-4B1D-4D39-8FB5-03DAC76889D6}" type="datetime1">
              <a:rPr lang="en-GB" altLang="en-US" smtClean="0"/>
              <a:t>07/11/2021</a:t>
            </a:fld>
            <a:endParaRPr lang="en-GB" altLang="en-US"/>
          </a:p>
        </p:txBody>
      </p:sp>
      <p:sp>
        <p:nvSpPr>
          <p:cNvPr id="4" name="Slide Number Placeholder 5">
            <a:extLst>
              <a:ext uri="{FF2B5EF4-FFF2-40B4-BE49-F238E27FC236}">
                <a16:creationId xmlns:a16="http://schemas.microsoft.com/office/drawing/2014/main" id="{19B12A9E-E26D-4DE9-AA13-E8842EFDE29A}"/>
              </a:ext>
            </a:extLst>
          </p:cNvPr>
          <p:cNvSpPr>
            <a:spLocks noGrp="1"/>
          </p:cNvSpPr>
          <p:nvPr>
            <p:ph type="sldNum" sz="quarter" idx="11"/>
          </p:nvPr>
        </p:nvSpPr>
        <p:spPr/>
        <p:txBody>
          <a:bodyPr/>
          <a:lstStyle>
            <a:lvl1pPr>
              <a:defRPr/>
            </a:lvl1pPr>
          </a:lstStyle>
          <a:p>
            <a:pPr>
              <a:defRPr/>
            </a:pPr>
            <a:fld id="{A55EC535-C924-4F3C-A831-5FD3D01FF945}" type="slidenum">
              <a:rPr lang="en-GB" altLang="en-US"/>
              <a:pPr>
                <a:defRPr/>
              </a:pPr>
              <a:t>‹#›</a:t>
            </a:fld>
            <a:endParaRPr lang="en-GB" altLang="en-US"/>
          </a:p>
        </p:txBody>
      </p:sp>
    </p:spTree>
    <p:extLst>
      <p:ext uri="{BB962C8B-B14F-4D97-AF65-F5344CB8AC3E}">
        <p14:creationId xmlns:p14="http://schemas.microsoft.com/office/powerpoint/2010/main" val="2467126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6557A774-D874-42C4-9334-113A0DE3D4B7}"/>
              </a:ext>
            </a:extLst>
          </p:cNvPr>
          <p:cNvSpPr>
            <a:spLocks noGrp="1"/>
          </p:cNvSpPr>
          <p:nvPr>
            <p:ph type="dt" sz="half" idx="10"/>
          </p:nvPr>
        </p:nvSpPr>
        <p:spPr/>
        <p:txBody>
          <a:bodyPr/>
          <a:lstStyle>
            <a:lvl1pPr>
              <a:defRPr/>
            </a:lvl1pPr>
          </a:lstStyle>
          <a:p>
            <a:pPr>
              <a:defRPr/>
            </a:pPr>
            <a:fld id="{D897FE6E-67E7-48DE-8E54-C8D34F560171}" type="datetime1">
              <a:rPr lang="en-GB" altLang="en-US" smtClean="0"/>
              <a:t>07/11/2021</a:t>
            </a:fld>
            <a:endParaRPr lang="en-GB" altLang="en-US"/>
          </a:p>
        </p:txBody>
      </p:sp>
      <p:sp>
        <p:nvSpPr>
          <p:cNvPr id="3" name="Slide Number Placeholder 5">
            <a:extLst>
              <a:ext uri="{FF2B5EF4-FFF2-40B4-BE49-F238E27FC236}">
                <a16:creationId xmlns:a16="http://schemas.microsoft.com/office/drawing/2014/main" id="{04CD0E22-9C7A-4E60-8855-88D72B1EED8F}"/>
              </a:ext>
            </a:extLst>
          </p:cNvPr>
          <p:cNvSpPr>
            <a:spLocks noGrp="1"/>
          </p:cNvSpPr>
          <p:nvPr>
            <p:ph type="sldNum" sz="quarter" idx="11"/>
          </p:nvPr>
        </p:nvSpPr>
        <p:spPr/>
        <p:txBody>
          <a:bodyPr/>
          <a:lstStyle>
            <a:lvl1pPr>
              <a:defRPr/>
            </a:lvl1pPr>
          </a:lstStyle>
          <a:p>
            <a:pPr>
              <a:defRPr/>
            </a:pPr>
            <a:fld id="{F022ADDD-899A-4D4A-BFA8-B4F42307E7DA}" type="slidenum">
              <a:rPr lang="en-GB" altLang="en-US"/>
              <a:pPr>
                <a:defRPr/>
              </a:pPr>
              <a:t>‹#›</a:t>
            </a:fld>
            <a:endParaRPr lang="en-GB" altLang="en-US"/>
          </a:p>
        </p:txBody>
      </p:sp>
    </p:spTree>
    <p:extLst>
      <p:ext uri="{BB962C8B-B14F-4D97-AF65-F5344CB8AC3E}">
        <p14:creationId xmlns:p14="http://schemas.microsoft.com/office/powerpoint/2010/main" val="3368545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607D8211-0BB3-46E0-8085-0BF18EC2ACA5}"/>
              </a:ext>
            </a:extLst>
          </p:cNvPr>
          <p:cNvSpPr>
            <a:spLocks noGrp="1"/>
          </p:cNvSpPr>
          <p:nvPr>
            <p:ph type="dt" sz="half" idx="10"/>
          </p:nvPr>
        </p:nvSpPr>
        <p:spPr/>
        <p:txBody>
          <a:bodyPr/>
          <a:lstStyle>
            <a:lvl1pPr>
              <a:defRPr/>
            </a:lvl1pPr>
          </a:lstStyle>
          <a:p>
            <a:pPr>
              <a:defRPr/>
            </a:pPr>
            <a:fld id="{11F7D118-F8B1-4D60-901E-B320DD35FF18}" type="datetime1">
              <a:rPr lang="en-GB" altLang="en-US" smtClean="0"/>
              <a:t>07/11/2021</a:t>
            </a:fld>
            <a:endParaRPr lang="en-GB" altLang="en-US"/>
          </a:p>
        </p:txBody>
      </p:sp>
      <p:sp>
        <p:nvSpPr>
          <p:cNvPr id="6" name="Slide Number Placeholder 5">
            <a:extLst>
              <a:ext uri="{FF2B5EF4-FFF2-40B4-BE49-F238E27FC236}">
                <a16:creationId xmlns:a16="http://schemas.microsoft.com/office/drawing/2014/main" id="{2BE0D7AA-6F5B-4EF6-A712-EA5DEF8FAB40}"/>
              </a:ext>
            </a:extLst>
          </p:cNvPr>
          <p:cNvSpPr>
            <a:spLocks noGrp="1"/>
          </p:cNvSpPr>
          <p:nvPr>
            <p:ph type="sldNum" sz="quarter" idx="11"/>
          </p:nvPr>
        </p:nvSpPr>
        <p:spPr/>
        <p:txBody>
          <a:bodyPr/>
          <a:lstStyle>
            <a:lvl1pPr>
              <a:defRPr/>
            </a:lvl1pPr>
          </a:lstStyle>
          <a:p>
            <a:pPr>
              <a:defRPr/>
            </a:pPr>
            <a:fld id="{75CF78DA-C50A-4B1F-A054-79BCD56F5DDC}" type="slidenum">
              <a:rPr lang="en-GB" altLang="en-US"/>
              <a:pPr>
                <a:defRPr/>
              </a:pPr>
              <a:t>‹#›</a:t>
            </a:fld>
            <a:endParaRPr lang="en-GB" altLang="en-US"/>
          </a:p>
        </p:txBody>
      </p:sp>
    </p:spTree>
    <p:extLst>
      <p:ext uri="{BB962C8B-B14F-4D97-AF65-F5344CB8AC3E}">
        <p14:creationId xmlns:p14="http://schemas.microsoft.com/office/powerpoint/2010/main" val="3789367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2CF5C1CF-88F6-4745-A44C-6F364C09BC53}"/>
              </a:ext>
            </a:extLst>
          </p:cNvPr>
          <p:cNvSpPr>
            <a:spLocks noGrp="1"/>
          </p:cNvSpPr>
          <p:nvPr>
            <p:ph type="dt" sz="half" idx="10"/>
          </p:nvPr>
        </p:nvSpPr>
        <p:spPr/>
        <p:txBody>
          <a:bodyPr/>
          <a:lstStyle>
            <a:lvl1pPr>
              <a:defRPr/>
            </a:lvl1pPr>
          </a:lstStyle>
          <a:p>
            <a:pPr>
              <a:defRPr/>
            </a:pPr>
            <a:fld id="{BB725B4E-B916-4853-BD48-B0D0BF726191}" type="datetime1">
              <a:rPr lang="en-GB" altLang="en-US" smtClean="0"/>
              <a:t>07/11/2021</a:t>
            </a:fld>
            <a:endParaRPr lang="en-GB" altLang="en-US"/>
          </a:p>
        </p:txBody>
      </p:sp>
      <p:sp>
        <p:nvSpPr>
          <p:cNvPr id="6" name="Slide Number Placeholder 5">
            <a:extLst>
              <a:ext uri="{FF2B5EF4-FFF2-40B4-BE49-F238E27FC236}">
                <a16:creationId xmlns:a16="http://schemas.microsoft.com/office/drawing/2014/main" id="{507D39F5-49B1-4F23-A354-A04BE56D480C}"/>
              </a:ext>
            </a:extLst>
          </p:cNvPr>
          <p:cNvSpPr>
            <a:spLocks noGrp="1"/>
          </p:cNvSpPr>
          <p:nvPr>
            <p:ph type="sldNum" sz="quarter" idx="11"/>
          </p:nvPr>
        </p:nvSpPr>
        <p:spPr/>
        <p:txBody>
          <a:bodyPr/>
          <a:lstStyle>
            <a:lvl1pPr>
              <a:defRPr/>
            </a:lvl1pPr>
          </a:lstStyle>
          <a:p>
            <a:pPr>
              <a:defRPr/>
            </a:pPr>
            <a:fld id="{FB22910D-16BE-4B5C-BDF7-FBA6BDF36E33}" type="slidenum">
              <a:rPr lang="en-GB" altLang="en-US"/>
              <a:pPr>
                <a:defRPr/>
              </a:pPr>
              <a:t>‹#›</a:t>
            </a:fld>
            <a:endParaRPr lang="en-GB" altLang="en-US"/>
          </a:p>
        </p:txBody>
      </p:sp>
    </p:spTree>
    <p:extLst>
      <p:ext uri="{BB962C8B-B14F-4D97-AF65-F5344CB8AC3E}">
        <p14:creationId xmlns:p14="http://schemas.microsoft.com/office/powerpoint/2010/main" val="1990361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819E15-F9B9-4E77-BF07-4CBB5DFE8CC8}"/>
              </a:ext>
            </a:extLst>
          </p:cNvPr>
          <p:cNvSpPr>
            <a:spLocks noGrp="1"/>
          </p:cNvSpPr>
          <p:nvPr>
            <p:ph type="dt" sz="half" idx="10"/>
          </p:nvPr>
        </p:nvSpPr>
        <p:spPr/>
        <p:txBody>
          <a:bodyPr/>
          <a:lstStyle>
            <a:lvl1pPr>
              <a:defRPr/>
            </a:lvl1pPr>
          </a:lstStyle>
          <a:p>
            <a:pPr>
              <a:defRPr/>
            </a:pPr>
            <a:fld id="{F4A7CC74-6BAD-4A36-92D7-5CF7769639B8}" type="datetime1">
              <a:rPr lang="en-GB" altLang="en-US" smtClean="0"/>
              <a:t>07/11/2021</a:t>
            </a:fld>
            <a:endParaRPr lang="en-GB" altLang="en-US"/>
          </a:p>
        </p:txBody>
      </p:sp>
      <p:sp>
        <p:nvSpPr>
          <p:cNvPr id="5" name="Slide Number Placeholder 5">
            <a:extLst>
              <a:ext uri="{FF2B5EF4-FFF2-40B4-BE49-F238E27FC236}">
                <a16:creationId xmlns:a16="http://schemas.microsoft.com/office/drawing/2014/main" id="{1F89387E-E11A-41FD-942C-904E2E2D85BC}"/>
              </a:ext>
            </a:extLst>
          </p:cNvPr>
          <p:cNvSpPr>
            <a:spLocks noGrp="1"/>
          </p:cNvSpPr>
          <p:nvPr>
            <p:ph type="sldNum" sz="quarter" idx="11"/>
          </p:nvPr>
        </p:nvSpPr>
        <p:spPr/>
        <p:txBody>
          <a:bodyPr/>
          <a:lstStyle>
            <a:lvl1pPr>
              <a:defRPr/>
            </a:lvl1pPr>
          </a:lstStyle>
          <a:p>
            <a:pPr>
              <a:defRPr/>
            </a:pPr>
            <a:fld id="{4BBC91AC-BBFF-4B08-8602-5B25C7D99D4B}" type="slidenum">
              <a:rPr lang="en-GB" altLang="en-US"/>
              <a:pPr>
                <a:defRPr/>
              </a:pPr>
              <a:t>‹#›</a:t>
            </a:fld>
            <a:endParaRPr lang="en-GB" altLang="en-US"/>
          </a:p>
        </p:txBody>
      </p:sp>
    </p:spTree>
    <p:extLst>
      <p:ext uri="{BB962C8B-B14F-4D97-AF65-F5344CB8AC3E}">
        <p14:creationId xmlns:p14="http://schemas.microsoft.com/office/powerpoint/2010/main" val="1444564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1D5A60-A3EE-40B0-91F1-2E4526E45D36}"/>
              </a:ext>
            </a:extLst>
          </p:cNvPr>
          <p:cNvSpPr>
            <a:spLocks noGrp="1"/>
          </p:cNvSpPr>
          <p:nvPr>
            <p:ph type="dt" sz="half" idx="10"/>
          </p:nvPr>
        </p:nvSpPr>
        <p:spPr/>
        <p:txBody>
          <a:bodyPr/>
          <a:lstStyle>
            <a:lvl1pPr>
              <a:defRPr/>
            </a:lvl1pPr>
          </a:lstStyle>
          <a:p>
            <a:pPr>
              <a:defRPr/>
            </a:pPr>
            <a:fld id="{0CD9597A-B147-4653-8BF0-8C244E44FB1C}" type="datetime1">
              <a:rPr lang="en-GB" altLang="en-US" smtClean="0"/>
              <a:t>07/11/2021</a:t>
            </a:fld>
            <a:endParaRPr lang="en-GB" altLang="en-US"/>
          </a:p>
        </p:txBody>
      </p:sp>
      <p:sp>
        <p:nvSpPr>
          <p:cNvPr id="5" name="Slide Number Placeholder 5">
            <a:extLst>
              <a:ext uri="{FF2B5EF4-FFF2-40B4-BE49-F238E27FC236}">
                <a16:creationId xmlns:a16="http://schemas.microsoft.com/office/drawing/2014/main" id="{16F144FF-96C1-4EB5-89AF-C54A3C82DFA4}"/>
              </a:ext>
            </a:extLst>
          </p:cNvPr>
          <p:cNvSpPr>
            <a:spLocks noGrp="1"/>
          </p:cNvSpPr>
          <p:nvPr>
            <p:ph type="sldNum" sz="quarter" idx="11"/>
          </p:nvPr>
        </p:nvSpPr>
        <p:spPr/>
        <p:txBody>
          <a:bodyPr/>
          <a:lstStyle>
            <a:lvl1pPr>
              <a:defRPr/>
            </a:lvl1pPr>
          </a:lstStyle>
          <a:p>
            <a:pPr>
              <a:defRPr/>
            </a:pPr>
            <a:fld id="{D50FE220-8044-44A7-A16F-E3E56C64C708}" type="slidenum">
              <a:rPr lang="en-GB" altLang="en-US"/>
              <a:pPr>
                <a:defRPr/>
              </a:pPr>
              <a:t>‹#›</a:t>
            </a:fld>
            <a:endParaRPr lang="en-GB" altLang="en-US"/>
          </a:p>
        </p:txBody>
      </p:sp>
    </p:spTree>
    <p:extLst>
      <p:ext uri="{BB962C8B-B14F-4D97-AF65-F5344CB8AC3E}">
        <p14:creationId xmlns:p14="http://schemas.microsoft.com/office/powerpoint/2010/main" val="1542881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4140C74-5063-458E-95DF-05ED10BC9786}"/>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E255026E-DCF0-45DF-9304-EDF819BFFE27}"/>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A5E368A2-551E-4282-9457-BD2E069A2721}"/>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17F0D0D7-D9BE-4B93-ABAC-5E15F60B012E}" type="datetime1">
              <a:rPr lang="en-GB" altLang="en-US" smtClean="0"/>
              <a:t>07/11/2021</a:t>
            </a:fld>
            <a:endParaRPr lang="en-GB" altLang="en-US"/>
          </a:p>
        </p:txBody>
      </p:sp>
      <p:sp>
        <p:nvSpPr>
          <p:cNvPr id="6" name="Slide Number Placeholder 5">
            <a:extLst>
              <a:ext uri="{FF2B5EF4-FFF2-40B4-BE49-F238E27FC236}">
                <a16:creationId xmlns:a16="http://schemas.microsoft.com/office/drawing/2014/main" id="{DB09B561-366E-4599-88C1-048659D1DD35}"/>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06AAAB62-BE18-4C9F-B929-621A64E61D9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73" r:id="rId1"/>
    <p:sldLayoutId id="2147483974" r:id="rId2"/>
    <p:sldLayoutId id="2147483964" r:id="rId3"/>
    <p:sldLayoutId id="2147483965" r:id="rId4"/>
    <p:sldLayoutId id="2147483966" r:id="rId5"/>
    <p:sldLayoutId id="2147483967" r:id="rId6"/>
    <p:sldLayoutId id="2147483968" r:id="rId7"/>
    <p:sldLayoutId id="2147483969" r:id="rId8"/>
    <p:sldLayoutId id="2147483970" r:id="rId9"/>
    <p:sldLayoutId id="2147483971" r:id="rId10"/>
    <p:sldLayoutId id="2147483972"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hyperlink" Target="https://biologicallyactive.co.uk/2015/04/01/the-dangers-of-anecdotal-evidence/"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hyperlink" Target="https://bestpractice.bmj.com/info/toolkit/discuss-ebm/what-does-evidence-based-actually-mean/" TargetMode="Externa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doi.org/10.3390/nu11092058"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doi.org/10.1186/s12937-019-0495-6"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s://www.ncbi.nlm.nih.gov/pubmed/"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www.ebsco.com/"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portal.e-lfh.org.uk/Component/Details/479951"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www.uwtsd.ac.uk/library/student-essentials/referencing-handbooks/"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itle 1">
            <a:extLst>
              <a:ext uri="{FF2B5EF4-FFF2-40B4-BE49-F238E27FC236}">
                <a16:creationId xmlns:a16="http://schemas.microsoft.com/office/drawing/2014/main" id="{5D8AC0B7-7C3E-4E9A-91C1-E566C9D75641}"/>
              </a:ext>
            </a:extLst>
          </p:cNvPr>
          <p:cNvSpPr>
            <a:spLocks noGrp="1"/>
          </p:cNvSpPr>
          <p:nvPr>
            <p:ph type="ctrTitle"/>
          </p:nvPr>
        </p:nvSpPr>
        <p:spPr>
          <a:xfrm>
            <a:off x="169863" y="1125538"/>
            <a:ext cx="8804275" cy="4540250"/>
          </a:xfrm>
        </p:spPr>
        <p:txBody>
          <a:bodyPr/>
          <a:lstStyle/>
          <a:p>
            <a:r>
              <a:rPr lang="en-GB" altLang="en-US" b="1" dirty="0">
                <a:solidFill>
                  <a:schemeClr val="bg1"/>
                </a:solidFill>
              </a:rPr>
              <a:t>BMHP5001 </a:t>
            </a:r>
            <a:br>
              <a:rPr lang="en-GB" altLang="en-US" b="1" dirty="0">
                <a:solidFill>
                  <a:schemeClr val="bg1"/>
                </a:solidFill>
              </a:rPr>
            </a:br>
            <a:r>
              <a:rPr lang="en-GB" altLang="en-US" b="1" dirty="0">
                <a:solidFill>
                  <a:schemeClr val="bg1"/>
                </a:solidFill>
              </a:rPr>
              <a:t>Complementary Therapies</a:t>
            </a:r>
            <a:br>
              <a:rPr lang="en-GB" altLang="en-US" b="1" dirty="0">
                <a:solidFill>
                  <a:schemeClr val="bg1"/>
                </a:solidFill>
              </a:rPr>
            </a:br>
            <a:br>
              <a:rPr lang="en-GB" altLang="en-US" b="1" dirty="0">
                <a:solidFill>
                  <a:schemeClr val="bg1"/>
                </a:solidFill>
              </a:rPr>
            </a:br>
            <a:br>
              <a:rPr lang="en-GB" altLang="en-US" sz="3600" b="1" dirty="0">
                <a:solidFill>
                  <a:schemeClr val="bg1"/>
                </a:solidFill>
              </a:rPr>
            </a:br>
            <a:r>
              <a:rPr lang="en-GB" altLang="en-US" sz="3200" b="1" dirty="0">
                <a:solidFill>
                  <a:schemeClr val="bg1"/>
                </a:solidFill>
              </a:rPr>
              <a:t>Week 5: Using evidence-based/informed practice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a:extLst>
              <a:ext uri="{FF2B5EF4-FFF2-40B4-BE49-F238E27FC236}">
                <a16:creationId xmlns:a16="http://schemas.microsoft.com/office/drawing/2014/main" id="{18609EB2-CCE8-46A7-955A-A9677EE28E1B}"/>
              </a:ext>
            </a:extLst>
          </p:cNvPr>
          <p:cNvSpPr>
            <a:spLocks noGrp="1"/>
          </p:cNvSpPr>
          <p:nvPr>
            <p:ph type="title"/>
          </p:nvPr>
        </p:nvSpPr>
        <p:spPr>
          <a:xfrm>
            <a:off x="457200" y="136525"/>
            <a:ext cx="8229600" cy="555625"/>
          </a:xfrm>
        </p:spPr>
        <p:txBody>
          <a:bodyPr/>
          <a:lstStyle/>
          <a:p>
            <a:r>
              <a:rPr lang="en-GB" altLang="en-US" sz="3200" b="1" dirty="0">
                <a:cs typeface="Arial" panose="020B0604020202020204" pitchFamily="34" charset="0"/>
              </a:rPr>
              <a:t>MODULE AIM  &amp; LEARNING OUTCOMES</a:t>
            </a:r>
            <a:endParaRPr lang="en-GB" altLang="en-US" sz="3200" dirty="0"/>
          </a:p>
        </p:txBody>
      </p:sp>
      <p:sp>
        <p:nvSpPr>
          <p:cNvPr id="10243" name="Content Placeholder 2">
            <a:extLst>
              <a:ext uri="{FF2B5EF4-FFF2-40B4-BE49-F238E27FC236}">
                <a16:creationId xmlns:a16="http://schemas.microsoft.com/office/drawing/2014/main" id="{61BC1317-C705-4317-92F4-C9F4783DA1FF}"/>
              </a:ext>
            </a:extLst>
          </p:cNvPr>
          <p:cNvSpPr>
            <a:spLocks noGrp="1"/>
          </p:cNvSpPr>
          <p:nvPr>
            <p:ph idx="1"/>
          </p:nvPr>
        </p:nvSpPr>
        <p:spPr>
          <a:xfrm>
            <a:off x="179388" y="692150"/>
            <a:ext cx="8785225" cy="5040313"/>
          </a:xfrm>
        </p:spPr>
        <p:txBody>
          <a:bodyPr/>
          <a:lstStyle/>
          <a:p>
            <a:pPr marL="0" indent="0">
              <a:buFont typeface="Arial" panose="020B0604020202020204" pitchFamily="34" charset="0"/>
              <a:buNone/>
              <a:defRPr/>
            </a:pPr>
            <a:r>
              <a:rPr lang="en-GB" altLang="en-US" sz="2400" b="1" dirty="0"/>
              <a:t>AIM(S)</a:t>
            </a:r>
          </a:p>
          <a:p>
            <a:pPr>
              <a:defRPr/>
            </a:pPr>
            <a:r>
              <a:rPr lang="en-GB" altLang="en-US" sz="2000" dirty="0"/>
              <a:t>To develop learners understanding of the role of complementary therapies in health and social care and their effectiveness in maintaining health and wellbeing.</a:t>
            </a:r>
          </a:p>
          <a:p>
            <a:pPr marL="0" indent="0">
              <a:buFont typeface="Arial" panose="020B0604020202020204" pitchFamily="34" charset="0"/>
              <a:buNone/>
              <a:defRPr/>
            </a:pPr>
            <a:r>
              <a:rPr lang="en-GB" altLang="en-US" sz="2400" b="1" dirty="0"/>
              <a:t>LEARNING OUTCOMES</a:t>
            </a:r>
          </a:p>
          <a:p>
            <a:pPr marL="0" indent="0">
              <a:buFont typeface="Arial" panose="020B0604020202020204" pitchFamily="34" charset="0"/>
              <a:buNone/>
              <a:defRPr/>
            </a:pPr>
            <a:r>
              <a:rPr lang="en-GB" sz="2000" dirty="0"/>
              <a:t>1. Critically understand the principles behind current use of complementary therapies</a:t>
            </a:r>
          </a:p>
          <a:p>
            <a:pPr marL="0" indent="0">
              <a:buFont typeface="Arial" panose="020B0604020202020204" pitchFamily="34" charset="0"/>
              <a:buNone/>
              <a:defRPr/>
            </a:pPr>
            <a:r>
              <a:rPr lang="en-GB" sz="2000" dirty="0"/>
              <a:t>2. Critically understand the role of complementary therapies in relation and comparison to orthodox treatments</a:t>
            </a:r>
          </a:p>
          <a:p>
            <a:pPr marL="0" indent="0">
              <a:buFont typeface="Arial" panose="020B0604020202020204" pitchFamily="34" charset="0"/>
              <a:buNone/>
              <a:defRPr/>
            </a:pPr>
            <a:r>
              <a:rPr lang="en-GB" sz="2000" dirty="0"/>
              <a:t>3. Analyse evidence for the efficacy of complementary therapies in sustaining health and wellbeing</a:t>
            </a:r>
          </a:p>
          <a:p>
            <a:pPr marL="0" indent="0">
              <a:buFont typeface="Arial" panose="020B0604020202020204" pitchFamily="34" charset="0"/>
              <a:buNone/>
              <a:defRPr/>
            </a:pPr>
            <a:r>
              <a:rPr lang="en-GB" sz="2000" dirty="0"/>
              <a:t>4. Evaluate the systems for regulating the use of complementary therapies. </a:t>
            </a:r>
            <a:endParaRPr lang="en-US" sz="2000" dirty="0"/>
          </a:p>
          <a:p>
            <a:pPr marL="0" indent="0">
              <a:buFont typeface="Arial" panose="020B0604020202020204" pitchFamily="34" charset="0"/>
              <a:buNone/>
              <a:defRPr/>
            </a:pPr>
            <a:endParaRPr lang="en-GB" alt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a:extLst>
              <a:ext uri="{FF2B5EF4-FFF2-40B4-BE49-F238E27FC236}">
                <a16:creationId xmlns:a16="http://schemas.microsoft.com/office/drawing/2014/main" id="{8360423C-6A4B-424A-939C-9D71B6A6DC1B}"/>
              </a:ext>
            </a:extLst>
          </p:cNvPr>
          <p:cNvSpPr>
            <a:spLocks noGrp="1"/>
          </p:cNvSpPr>
          <p:nvPr>
            <p:ph type="title"/>
          </p:nvPr>
        </p:nvSpPr>
        <p:spPr>
          <a:xfrm>
            <a:off x="457200" y="136525"/>
            <a:ext cx="8229600" cy="844550"/>
          </a:xfrm>
        </p:spPr>
        <p:txBody>
          <a:bodyPr/>
          <a:lstStyle/>
          <a:p>
            <a:r>
              <a:rPr lang="en-GB" altLang="en-US" sz="4000" b="1" dirty="0">
                <a:cs typeface="Arial" panose="020B0604020202020204" pitchFamily="34" charset="0"/>
              </a:rPr>
              <a:t>Lesson Objectives</a:t>
            </a:r>
            <a:endParaRPr lang="en-GB" altLang="en-US" sz="4000" dirty="0"/>
          </a:p>
        </p:txBody>
      </p:sp>
      <p:sp>
        <p:nvSpPr>
          <p:cNvPr id="18434" name="Content Placeholder 2">
            <a:extLst>
              <a:ext uri="{FF2B5EF4-FFF2-40B4-BE49-F238E27FC236}">
                <a16:creationId xmlns:a16="http://schemas.microsoft.com/office/drawing/2014/main" id="{AF859F51-3040-42A6-BA11-0C0C4FFFCCCC}"/>
              </a:ext>
            </a:extLst>
          </p:cNvPr>
          <p:cNvSpPr>
            <a:spLocks noGrp="1"/>
          </p:cNvSpPr>
          <p:nvPr>
            <p:ph idx="1"/>
          </p:nvPr>
        </p:nvSpPr>
        <p:spPr>
          <a:xfrm>
            <a:off x="827585" y="1412775"/>
            <a:ext cx="7632848" cy="4103787"/>
          </a:xfrm>
        </p:spPr>
        <p:txBody>
          <a:bodyPr/>
          <a:lstStyle/>
          <a:p>
            <a:pPr marL="457200" indent="-457200">
              <a:buFont typeface="Arial" panose="020B0604020202020204" pitchFamily="34" charset="0"/>
              <a:buAutoNum type="arabicPeriod"/>
              <a:defRPr/>
            </a:pPr>
            <a:r>
              <a:rPr lang="en-GB" altLang="en-US" sz="2400" dirty="0"/>
              <a:t>Review on Harvard Referencing System</a:t>
            </a:r>
          </a:p>
          <a:p>
            <a:pPr marL="457200" indent="-457200">
              <a:buFont typeface="Arial" panose="020B0604020202020204" pitchFamily="34" charset="0"/>
              <a:buAutoNum type="arabicPeriod"/>
              <a:defRPr/>
            </a:pPr>
            <a:r>
              <a:rPr lang="en-GB" altLang="en-US" sz="2400" dirty="0"/>
              <a:t>Review on types of research (qualitative; quantitative) and types of studies </a:t>
            </a:r>
          </a:p>
          <a:p>
            <a:pPr marL="0" indent="0">
              <a:buFont typeface="Arial" panose="020B0604020202020204" pitchFamily="34" charset="0"/>
              <a:buNone/>
              <a:defRPr/>
            </a:pPr>
            <a:r>
              <a:rPr lang="en-GB" altLang="en-US" sz="2400" dirty="0"/>
              <a:t>3. Assess the quality of evidence (research papers)</a:t>
            </a:r>
          </a:p>
          <a:p>
            <a:pPr marL="0" indent="0">
              <a:buFont typeface="Arial" panose="020B0604020202020204" pitchFamily="34" charset="0"/>
              <a:buNone/>
              <a:defRPr/>
            </a:pPr>
            <a:r>
              <a:rPr lang="en-GB" altLang="en-US" sz="2400" dirty="0"/>
              <a:t>4. Reflect on the quality of studies in CTs </a:t>
            </a:r>
          </a:p>
          <a:p>
            <a:pPr marL="0" indent="0">
              <a:buFont typeface="Arial" panose="020B0604020202020204" pitchFamily="34" charset="0"/>
              <a:buNone/>
              <a:defRPr/>
            </a:pPr>
            <a:r>
              <a:rPr lang="en-GB" altLang="en-US" sz="2400" dirty="0"/>
              <a:t>5. Practice research independently </a:t>
            </a:r>
          </a:p>
          <a:p>
            <a:pPr>
              <a:buFontTx/>
              <a:buChar char="-"/>
              <a:defRPr/>
            </a:pPr>
            <a:endParaRPr lang="en-GB" alt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5" name="Rectangle 3">
            <a:extLst>
              <a:ext uri="{FF2B5EF4-FFF2-40B4-BE49-F238E27FC236}">
                <a16:creationId xmlns:a16="http://schemas.microsoft.com/office/drawing/2014/main" id="{9F8CB895-20BD-4839-8699-3A7FFE0F3DEB}"/>
              </a:ext>
            </a:extLst>
          </p:cNvPr>
          <p:cNvSpPr>
            <a:spLocks noGrp="1"/>
          </p:cNvSpPr>
          <p:nvPr>
            <p:ph type="body" idx="4294967295"/>
          </p:nvPr>
        </p:nvSpPr>
        <p:spPr>
          <a:xfrm>
            <a:off x="640296" y="332656"/>
            <a:ext cx="7863408" cy="5212432"/>
          </a:xfrm>
          <a:solidFill>
            <a:schemeClr val="accent1"/>
          </a:solidFill>
        </p:spPr>
        <p:txBody>
          <a:bodyPr/>
          <a:lstStyle/>
          <a:p>
            <a:pPr eaLnBrk="1" hangingPunct="1">
              <a:buFontTx/>
              <a:buNone/>
            </a:pPr>
            <a:endParaRPr lang="en-GB" altLang="en-US" b="1" dirty="0">
              <a:solidFill>
                <a:schemeClr val="accent2"/>
              </a:solidFill>
            </a:endParaRPr>
          </a:p>
          <a:p>
            <a:pPr eaLnBrk="1" hangingPunct="1">
              <a:buFontTx/>
              <a:buNone/>
            </a:pPr>
            <a:endParaRPr lang="en-GB" altLang="en-US" b="1" dirty="0">
              <a:solidFill>
                <a:schemeClr val="accent2"/>
              </a:solidFill>
            </a:endParaRPr>
          </a:p>
          <a:p>
            <a:pPr algn="ctr" eaLnBrk="1" hangingPunct="1">
              <a:buFontTx/>
              <a:buNone/>
            </a:pPr>
            <a:endParaRPr lang="en-GB" altLang="en-US" sz="5400" b="1" dirty="0">
              <a:solidFill>
                <a:schemeClr val="accent2"/>
              </a:solidFill>
            </a:endParaRPr>
          </a:p>
          <a:p>
            <a:pPr algn="ctr" eaLnBrk="1" hangingPunct="1">
              <a:buFontTx/>
              <a:buNone/>
            </a:pPr>
            <a:r>
              <a:rPr lang="en-GB" altLang="en-US" sz="5400" b="1" dirty="0">
                <a:solidFill>
                  <a:schemeClr val="accent2"/>
                </a:solidFill>
              </a:rPr>
              <a:t>1. </a:t>
            </a:r>
            <a:r>
              <a:rPr lang="en-GB" altLang="en-US" sz="5400" b="1" dirty="0">
                <a:solidFill>
                  <a:schemeClr val="accent2"/>
                </a:solidFill>
                <a:ea typeface="MS PGothic" panose="020B0600070205080204" pitchFamily="34" charset="-128"/>
              </a:rPr>
              <a:t>Why do we need research?</a:t>
            </a:r>
          </a:p>
          <a:p>
            <a:pPr algn="ctr" eaLnBrk="1" hangingPunct="1">
              <a:buFontTx/>
              <a:buNone/>
            </a:pPr>
            <a:endParaRPr lang="en-US" altLang="en-US" sz="5400" b="1" dirty="0">
              <a:solidFill>
                <a:schemeClr val="accent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8435">
                                            <p:txEl>
                                              <p:pRg st="3" end="3"/>
                                            </p:txEl>
                                          </p:spTgt>
                                        </p:tgtEl>
                                        <p:attrNameLst>
                                          <p:attrName>style.visibility</p:attrName>
                                        </p:attrNameLst>
                                      </p:cBhvr>
                                      <p:to>
                                        <p:strVal val="visible"/>
                                      </p:to>
                                    </p:set>
                                    <p:anim calcmode="lin" valueType="num">
                                      <p:cBhvr additive="base">
                                        <p:cTn id="7" dur="500" fill="hold"/>
                                        <p:tgtEl>
                                          <p:spTgt spid="18435">
                                            <p:txEl>
                                              <p:pRg st="3" end="3"/>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8435">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a:extLst>
              <a:ext uri="{FF2B5EF4-FFF2-40B4-BE49-F238E27FC236}">
                <a16:creationId xmlns:a16="http://schemas.microsoft.com/office/drawing/2014/main" id="{DE96E165-FFE5-40DD-9422-33DE3B8FF364}"/>
              </a:ext>
            </a:extLst>
          </p:cNvPr>
          <p:cNvSpPr>
            <a:spLocks noGrp="1"/>
          </p:cNvSpPr>
          <p:nvPr>
            <p:ph type="title"/>
          </p:nvPr>
        </p:nvSpPr>
        <p:spPr>
          <a:xfrm>
            <a:off x="457200" y="260648"/>
            <a:ext cx="8229600" cy="1143000"/>
          </a:xfrm>
        </p:spPr>
        <p:txBody>
          <a:bodyPr/>
          <a:lstStyle/>
          <a:p>
            <a:pPr eaLnBrk="1" hangingPunct="1"/>
            <a:br>
              <a:rPr lang="en-GB" altLang="en-US" sz="4000" b="1" dirty="0">
                <a:solidFill>
                  <a:schemeClr val="accent2"/>
                </a:solidFill>
              </a:rPr>
            </a:br>
            <a:r>
              <a:rPr lang="en-GB" altLang="en-US" sz="4000" b="1" dirty="0"/>
              <a:t>What is Research?</a:t>
            </a:r>
            <a:br>
              <a:rPr lang="en-GB" altLang="en-US" sz="4000" b="1" dirty="0"/>
            </a:br>
            <a:r>
              <a:rPr lang="en-GB" altLang="en-US" sz="4000" b="1" dirty="0"/>
              <a:t>Who does it? Why do it?</a:t>
            </a:r>
            <a:br>
              <a:rPr lang="en-GB" altLang="en-US" sz="4000" b="1" dirty="0">
                <a:solidFill>
                  <a:schemeClr val="accent2"/>
                </a:solidFill>
              </a:rPr>
            </a:br>
            <a:endParaRPr lang="en-US" altLang="en-US" sz="2800" b="1" i="1" dirty="0">
              <a:solidFill>
                <a:srgbClr val="FFFF00"/>
              </a:solidFill>
              <a:latin typeface="Comic Sans MS" panose="030F0702030302020204" pitchFamily="66" charset="0"/>
            </a:endParaRPr>
          </a:p>
        </p:txBody>
      </p:sp>
      <p:pic>
        <p:nvPicPr>
          <p:cNvPr id="19460" name="Picture 1" descr="Screen Shot 2018-01-07 at 19.42.02.png">
            <a:extLst>
              <a:ext uri="{FF2B5EF4-FFF2-40B4-BE49-F238E27FC236}">
                <a16:creationId xmlns:a16="http://schemas.microsoft.com/office/drawing/2014/main" id="{4E68F5A4-EBC7-415E-B834-973A23EACD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66925" y="1844824"/>
            <a:ext cx="5210150" cy="3455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a:extLst>
              <a:ext uri="{FF2B5EF4-FFF2-40B4-BE49-F238E27FC236}">
                <a16:creationId xmlns:a16="http://schemas.microsoft.com/office/drawing/2014/main" id="{69A58994-BBBC-476B-9671-70D906A30307}"/>
              </a:ext>
            </a:extLst>
          </p:cNvPr>
          <p:cNvSpPr>
            <a:spLocks noGrp="1"/>
          </p:cNvSpPr>
          <p:nvPr>
            <p:ph type="title"/>
          </p:nvPr>
        </p:nvSpPr>
        <p:spPr/>
        <p:txBody>
          <a:bodyPr/>
          <a:lstStyle/>
          <a:p>
            <a:pPr eaLnBrk="1" hangingPunct="1"/>
            <a:r>
              <a:rPr lang="en-GB" altLang="en-US" sz="3200" b="1" dirty="0"/>
              <a:t>On what basis can CT advice/recommendations be given to clients?</a:t>
            </a:r>
            <a:endParaRPr lang="en-US" altLang="en-US" sz="3200" b="1" dirty="0"/>
          </a:p>
        </p:txBody>
      </p:sp>
      <p:pic>
        <p:nvPicPr>
          <p:cNvPr id="20482" name="Content Placeholder 5" descr="Screenshot 2019-11-29 at 20.59.15.png">
            <a:extLst>
              <a:ext uri="{FF2B5EF4-FFF2-40B4-BE49-F238E27FC236}">
                <a16:creationId xmlns:a16="http://schemas.microsoft.com/office/drawing/2014/main" id="{00E0FABB-F8FB-4439-97E1-90B96A284BA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1031" b="11031"/>
          <a:stretch>
            <a:fillRect/>
          </a:stretch>
        </p:blipFill>
        <p:spPr>
          <a:xfrm>
            <a:off x="228600" y="1676400"/>
            <a:ext cx="3186113" cy="1905000"/>
          </a:xfrm>
        </p:spPr>
      </p:pic>
      <p:pic>
        <p:nvPicPr>
          <p:cNvPr id="20485" name="Picture 6" descr="Screenshot 2019-11-29 at 21.00.16.png">
            <a:extLst>
              <a:ext uri="{FF2B5EF4-FFF2-40B4-BE49-F238E27FC236}">
                <a16:creationId xmlns:a16="http://schemas.microsoft.com/office/drawing/2014/main" id="{93518261-82CD-406F-8F3F-387F3B15F94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1752600"/>
            <a:ext cx="1765300" cy="177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7" descr="Screenshot 2019-11-29 at 21.02.38.png">
            <a:extLst>
              <a:ext uri="{FF2B5EF4-FFF2-40B4-BE49-F238E27FC236}">
                <a16:creationId xmlns:a16="http://schemas.microsoft.com/office/drawing/2014/main" id="{79149994-7270-4B2E-A07B-06A0E9E73F3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3733800"/>
            <a:ext cx="286385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Picture 8" descr="Screenshot 2019-11-29 at 21.01.31.png">
            <a:extLst>
              <a:ext uri="{FF2B5EF4-FFF2-40B4-BE49-F238E27FC236}">
                <a16:creationId xmlns:a16="http://schemas.microsoft.com/office/drawing/2014/main" id="{D440DF77-138D-4265-B4ED-852F3F79A3A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24563" y="4038600"/>
            <a:ext cx="31115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10" descr="Screenshot 2019-11-29 at 21.19.56.png">
            <a:extLst>
              <a:ext uri="{FF2B5EF4-FFF2-40B4-BE49-F238E27FC236}">
                <a16:creationId xmlns:a16="http://schemas.microsoft.com/office/drawing/2014/main" id="{3A22D625-ADBF-47E9-9AEA-8DCB1C126E26}"/>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85800" y="3733800"/>
            <a:ext cx="2108200" cy="288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11" descr="Screenshot 2019-11-29 at 21.22.31.png">
            <a:extLst>
              <a:ext uri="{FF2B5EF4-FFF2-40B4-BE49-F238E27FC236}">
                <a16:creationId xmlns:a16="http://schemas.microsoft.com/office/drawing/2014/main" id="{9C731298-584F-441B-B8F3-75C677AA4CBE}"/>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410200" y="1752600"/>
            <a:ext cx="1406525" cy="186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0" name="Picture 12" descr="Screenshot 2019-11-29 at 21.18.30.png">
            <a:extLst>
              <a:ext uri="{FF2B5EF4-FFF2-40B4-BE49-F238E27FC236}">
                <a16:creationId xmlns:a16="http://schemas.microsoft.com/office/drawing/2014/main" id="{944FF633-68AB-4015-A103-58A3391D362B}"/>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934200" y="1752600"/>
            <a:ext cx="22098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a:extLst>
              <a:ext uri="{FF2B5EF4-FFF2-40B4-BE49-F238E27FC236}">
                <a16:creationId xmlns:a16="http://schemas.microsoft.com/office/drawing/2014/main" id="{6D4509D4-3E27-4626-8F24-EF80009FAA23}"/>
              </a:ext>
            </a:extLst>
          </p:cNvPr>
          <p:cNvSpPr>
            <a:spLocks noGrp="1"/>
          </p:cNvSpPr>
          <p:nvPr>
            <p:ph type="title"/>
          </p:nvPr>
        </p:nvSpPr>
        <p:spPr/>
        <p:txBody>
          <a:bodyPr/>
          <a:lstStyle/>
          <a:p>
            <a:pPr eaLnBrk="1" hangingPunct="1"/>
            <a:r>
              <a:rPr lang="en-GB" altLang="en-US" sz="4000" b="1" dirty="0"/>
              <a:t>Dangers of anecdotal evidence</a:t>
            </a:r>
            <a:endParaRPr lang="en-US" altLang="en-US" sz="4000" b="1" dirty="0"/>
          </a:p>
        </p:txBody>
      </p:sp>
      <p:sp>
        <p:nvSpPr>
          <p:cNvPr id="21508" name="Content Placeholder 3">
            <a:extLst>
              <a:ext uri="{FF2B5EF4-FFF2-40B4-BE49-F238E27FC236}">
                <a16:creationId xmlns:a16="http://schemas.microsoft.com/office/drawing/2014/main" id="{3CF22898-C5F7-44C2-B871-15AD701F7BBD}"/>
              </a:ext>
            </a:extLst>
          </p:cNvPr>
          <p:cNvSpPr>
            <a:spLocks noGrp="1"/>
          </p:cNvSpPr>
          <p:nvPr>
            <p:ph idx="1"/>
          </p:nvPr>
        </p:nvSpPr>
        <p:spPr>
          <a:xfrm>
            <a:off x="457200" y="1600200"/>
            <a:ext cx="8229600" cy="3916363"/>
          </a:xfrm>
        </p:spPr>
        <p:txBody>
          <a:bodyPr/>
          <a:lstStyle/>
          <a:p>
            <a:pPr marL="0" indent="0" algn="ctr">
              <a:buFontTx/>
              <a:buNone/>
            </a:pPr>
            <a:r>
              <a:rPr lang="en-GB" altLang="en-US"/>
              <a:t>‘</a:t>
            </a:r>
            <a:r>
              <a:rPr lang="en-GB" altLang="ja-JP">
                <a:ea typeface="MS PGothic" panose="020B0600070205080204" pitchFamily="34" charset="-128"/>
              </a:rPr>
              <a:t>I beat cancer by eating pineapples</a:t>
            </a:r>
            <a:r>
              <a:rPr lang="en-GB" altLang="en-US"/>
              <a:t>’</a:t>
            </a:r>
            <a:r>
              <a:rPr lang="en-GB" altLang="ja-JP">
                <a:ea typeface="MS PGothic" panose="020B0600070205080204" pitchFamily="34" charset="-128"/>
              </a:rPr>
              <a:t> Brave woman, 31, shuns chemotherapy to self-medicate. </a:t>
            </a:r>
            <a:r>
              <a:rPr lang="en-GB" altLang="ja-JP" i="1">
                <a:ea typeface="MS PGothic" panose="020B0600070205080204" pitchFamily="34" charset="-128"/>
              </a:rPr>
              <a:t>Daily Express – 30/03/15</a:t>
            </a:r>
          </a:p>
          <a:p>
            <a:pPr marL="0" indent="0" algn="ctr">
              <a:buFontTx/>
              <a:buNone/>
            </a:pPr>
            <a:endParaRPr lang="en-GB" altLang="en-US" i="1"/>
          </a:p>
          <a:p>
            <a:pPr marL="0" indent="0" algn="ctr">
              <a:buFontTx/>
              <a:buNone/>
            </a:pPr>
            <a:r>
              <a:rPr lang="en-GB" altLang="en-US" sz="2800" b="1"/>
              <a:t>Blog by Colon cancer scientist, Liam Faller</a:t>
            </a:r>
          </a:p>
          <a:p>
            <a:pPr marL="0" indent="0" algn="ctr">
              <a:buFontTx/>
              <a:buNone/>
            </a:pPr>
            <a:r>
              <a:rPr lang="en-GB" altLang="en-US" sz="2800">
                <a:hlinkClick r:id="rId3"/>
              </a:rPr>
              <a:t>https://biologicallyactive.co.uk/2015/04/01/the-dangers-of-anecdotal-evidence/</a:t>
            </a:r>
            <a:endParaRPr lang="en-GB" altLang="en-US" sz="2800"/>
          </a:p>
          <a:p>
            <a:pPr marL="0" indent="0"/>
            <a:endParaRPr lang="en-GB" altLang="en-US"/>
          </a:p>
          <a:p>
            <a:pPr marL="0" indent="0"/>
            <a:endParaRPr lang="en-US"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a:extLst>
              <a:ext uri="{FF2B5EF4-FFF2-40B4-BE49-F238E27FC236}">
                <a16:creationId xmlns:a16="http://schemas.microsoft.com/office/drawing/2014/main" id="{5D5EA809-4527-43CA-A932-307BBFB17549}"/>
              </a:ext>
            </a:extLst>
          </p:cNvPr>
          <p:cNvSpPr>
            <a:spLocks noGrp="1"/>
          </p:cNvSpPr>
          <p:nvPr>
            <p:ph type="title"/>
          </p:nvPr>
        </p:nvSpPr>
        <p:spPr>
          <a:xfrm>
            <a:off x="457200" y="260648"/>
            <a:ext cx="8229600" cy="1143000"/>
          </a:xfrm>
        </p:spPr>
        <p:txBody>
          <a:bodyPr/>
          <a:lstStyle/>
          <a:p>
            <a:pPr eaLnBrk="1" hangingPunct="1"/>
            <a:r>
              <a:rPr lang="en-GB" altLang="en-US" sz="4000" b="1" dirty="0"/>
              <a:t>Dangers of anecdotal evidence</a:t>
            </a:r>
            <a:endParaRPr lang="en-US" altLang="en-US" sz="4000" b="1" dirty="0"/>
          </a:p>
        </p:txBody>
      </p:sp>
      <p:pic>
        <p:nvPicPr>
          <p:cNvPr id="23554" name="Content Placeholder 6" descr="Screenshot 2019-11-29 at 21.38.39.png">
            <a:extLst>
              <a:ext uri="{FF2B5EF4-FFF2-40B4-BE49-F238E27FC236}">
                <a16:creationId xmlns:a16="http://schemas.microsoft.com/office/drawing/2014/main" id="{AAF4E5EC-9B28-4D01-9D5C-C85265ED27F5}"/>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t="1112" b="1112"/>
          <a:stretch>
            <a:fillRect/>
          </a:stretch>
        </p:blipFill>
        <p:spPr>
          <a:xfrm>
            <a:off x="457200" y="1600200"/>
            <a:ext cx="4038600" cy="3989388"/>
          </a:xfrm>
          <a:prstGeom prst="rect">
            <a:avLst/>
          </a:prstGeom>
          <a:ln>
            <a:noFill/>
          </a:ln>
          <a:effectLst>
            <a:outerShdw blurRad="292100" dist="139700" dir="2700000" algn="tl" rotWithShape="0">
              <a:srgbClr val="333333">
                <a:alpha val="65000"/>
              </a:srgbClr>
            </a:outerShdw>
          </a:effectLst>
        </p:spPr>
      </p:pic>
      <p:pic>
        <p:nvPicPr>
          <p:cNvPr id="23555" name="Content Placeholder 7" descr="Screenshot 2019-11-29 at 21.38.49.png">
            <a:extLst>
              <a:ext uri="{FF2B5EF4-FFF2-40B4-BE49-F238E27FC236}">
                <a16:creationId xmlns:a16="http://schemas.microsoft.com/office/drawing/2014/main" id="{947F9506-4846-406D-B8AC-06E0C44A93A8}"/>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t="636" b="636"/>
          <a:stretch>
            <a:fillRect/>
          </a:stretch>
        </p:blipFill>
        <p:spPr>
          <a:xfrm>
            <a:off x="4648200" y="1600200"/>
            <a:ext cx="4038600" cy="398938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a:extLst>
              <a:ext uri="{FF2B5EF4-FFF2-40B4-BE49-F238E27FC236}">
                <a16:creationId xmlns:a16="http://schemas.microsoft.com/office/drawing/2014/main" id="{E0AE673D-7BE9-4928-B5CD-8990D20C2BDC}"/>
              </a:ext>
            </a:extLst>
          </p:cNvPr>
          <p:cNvSpPr>
            <a:spLocks noGrp="1"/>
          </p:cNvSpPr>
          <p:nvPr>
            <p:ph type="title"/>
          </p:nvPr>
        </p:nvSpPr>
        <p:spPr>
          <a:xfrm>
            <a:off x="169862" y="274638"/>
            <a:ext cx="8650610" cy="1143000"/>
          </a:xfrm>
        </p:spPr>
        <p:txBody>
          <a:bodyPr/>
          <a:lstStyle/>
          <a:p>
            <a:pPr eaLnBrk="1" hangingPunct="1"/>
            <a:r>
              <a:rPr lang="en-GB" altLang="en-US" sz="4000" b="1" dirty="0"/>
              <a:t>Evidence-Based/Informed Practice (EBP)</a:t>
            </a:r>
            <a:endParaRPr lang="en-US" altLang="en-US" sz="4000" b="1" dirty="0"/>
          </a:p>
        </p:txBody>
      </p:sp>
      <p:sp>
        <p:nvSpPr>
          <p:cNvPr id="4" name="Content Placeholder 3">
            <a:extLst>
              <a:ext uri="{FF2B5EF4-FFF2-40B4-BE49-F238E27FC236}">
                <a16:creationId xmlns:a16="http://schemas.microsoft.com/office/drawing/2014/main" id="{E2201D4E-73BC-4032-9FC9-8CD23C9C39A9}"/>
              </a:ext>
            </a:extLst>
          </p:cNvPr>
          <p:cNvSpPr>
            <a:spLocks noGrp="1"/>
          </p:cNvSpPr>
          <p:nvPr>
            <p:ph sz="half" idx="1"/>
          </p:nvPr>
        </p:nvSpPr>
        <p:spPr>
          <a:xfrm>
            <a:off x="178038" y="1052737"/>
            <a:ext cx="2305730" cy="3168352"/>
          </a:xfrm>
        </p:spPr>
        <p:txBody>
          <a:bodyPr/>
          <a:lstStyle/>
          <a:p>
            <a:pPr marL="0" indent="0" algn="ctr">
              <a:buFontTx/>
              <a:buNone/>
              <a:defRPr/>
            </a:pPr>
            <a:endParaRPr lang="en-GB" sz="2000" dirty="0">
              <a:solidFill>
                <a:schemeClr val="accent3">
                  <a:lumMod val="75000"/>
                </a:schemeClr>
              </a:solidFill>
            </a:endParaRPr>
          </a:p>
          <a:p>
            <a:pPr>
              <a:buFont typeface="Wingdings" charset="2"/>
              <a:buChar char="q"/>
              <a:defRPr/>
            </a:pPr>
            <a:r>
              <a:rPr lang="en-GB" sz="2000" dirty="0">
                <a:solidFill>
                  <a:schemeClr val="accent3">
                    <a:lumMod val="75000"/>
                  </a:schemeClr>
                </a:solidFill>
              </a:rPr>
              <a:t>Safe</a:t>
            </a:r>
          </a:p>
          <a:p>
            <a:pPr>
              <a:buFont typeface="Wingdings" charset="2"/>
              <a:buChar char="q"/>
              <a:defRPr/>
            </a:pPr>
            <a:r>
              <a:rPr lang="en-GB" sz="2000" dirty="0">
                <a:solidFill>
                  <a:schemeClr val="accent3">
                    <a:lumMod val="75000"/>
                  </a:schemeClr>
                </a:solidFill>
              </a:rPr>
              <a:t>Effective</a:t>
            </a:r>
          </a:p>
          <a:p>
            <a:pPr>
              <a:buFont typeface="Wingdings" charset="2"/>
              <a:buChar char="q"/>
              <a:defRPr/>
            </a:pPr>
            <a:r>
              <a:rPr lang="en-GB" sz="2000" dirty="0">
                <a:solidFill>
                  <a:schemeClr val="accent3">
                    <a:lumMod val="75000"/>
                  </a:schemeClr>
                </a:solidFill>
              </a:rPr>
              <a:t>Professional</a:t>
            </a:r>
          </a:p>
          <a:p>
            <a:pPr>
              <a:buFont typeface="Wingdings" charset="2"/>
              <a:buChar char="q"/>
              <a:defRPr/>
            </a:pPr>
            <a:r>
              <a:rPr lang="en-GB" sz="2000" dirty="0">
                <a:solidFill>
                  <a:schemeClr val="accent3">
                    <a:lumMod val="75000"/>
                  </a:schemeClr>
                </a:solidFill>
              </a:rPr>
              <a:t>Credible</a:t>
            </a:r>
          </a:p>
          <a:p>
            <a:pPr>
              <a:buFont typeface="Wingdings" charset="2"/>
              <a:buChar char="q"/>
              <a:defRPr/>
            </a:pPr>
            <a:r>
              <a:rPr lang="en-GB" sz="2000" dirty="0">
                <a:solidFill>
                  <a:schemeClr val="accent3">
                    <a:lumMod val="75000"/>
                  </a:schemeClr>
                </a:solidFill>
              </a:rPr>
              <a:t>Science-based</a:t>
            </a:r>
          </a:p>
          <a:p>
            <a:pPr>
              <a:buFont typeface="Wingdings" charset="2"/>
              <a:buChar char="Ø"/>
              <a:defRPr/>
            </a:pPr>
            <a:r>
              <a:rPr lang="en-US" sz="2000" dirty="0">
                <a:solidFill>
                  <a:schemeClr val="accent3">
                    <a:lumMod val="75000"/>
                  </a:schemeClr>
                </a:solidFill>
              </a:rPr>
              <a:t>Reliability</a:t>
            </a:r>
          </a:p>
          <a:p>
            <a:pPr>
              <a:buFont typeface="Wingdings" charset="2"/>
              <a:buChar char="Ø"/>
              <a:defRPr/>
            </a:pPr>
            <a:r>
              <a:rPr lang="en-US" sz="2000" dirty="0">
                <a:solidFill>
                  <a:schemeClr val="accent3">
                    <a:lumMod val="75000"/>
                  </a:schemeClr>
                </a:solidFill>
              </a:rPr>
              <a:t>Validity</a:t>
            </a:r>
          </a:p>
          <a:p>
            <a:pPr marL="0" indent="0">
              <a:buFontTx/>
              <a:buNone/>
              <a:defRPr/>
            </a:pPr>
            <a:endParaRPr lang="en-GB" sz="2000" dirty="0">
              <a:solidFill>
                <a:schemeClr val="accent3">
                  <a:lumMod val="75000"/>
                </a:schemeClr>
              </a:solidFill>
            </a:endParaRPr>
          </a:p>
          <a:p>
            <a:pPr marL="0" indent="0">
              <a:buFontTx/>
              <a:buNone/>
              <a:defRPr/>
            </a:pPr>
            <a:endParaRPr lang="en-GB" sz="2000" dirty="0">
              <a:solidFill>
                <a:schemeClr val="accent3">
                  <a:lumMod val="75000"/>
                </a:schemeClr>
              </a:solidFill>
            </a:endParaRPr>
          </a:p>
          <a:p>
            <a:pPr>
              <a:defRPr/>
            </a:pPr>
            <a:endParaRPr lang="en-US" sz="2000" dirty="0">
              <a:solidFill>
                <a:schemeClr val="accent3">
                  <a:lumMod val="75000"/>
                </a:schemeClr>
              </a:solidFill>
            </a:endParaRPr>
          </a:p>
        </p:txBody>
      </p:sp>
      <p:sp>
        <p:nvSpPr>
          <p:cNvPr id="24579" name="Content Placeholder 1">
            <a:extLst>
              <a:ext uri="{FF2B5EF4-FFF2-40B4-BE49-F238E27FC236}">
                <a16:creationId xmlns:a16="http://schemas.microsoft.com/office/drawing/2014/main" id="{696A6349-6ADF-480B-A8BD-25FCE79A81FB}"/>
              </a:ext>
            </a:extLst>
          </p:cNvPr>
          <p:cNvSpPr>
            <a:spLocks noGrp="1"/>
          </p:cNvSpPr>
          <p:nvPr>
            <p:ph sz="half" idx="2"/>
          </p:nvPr>
        </p:nvSpPr>
        <p:spPr>
          <a:xfrm>
            <a:off x="2699792" y="1628800"/>
            <a:ext cx="6274346" cy="4244950"/>
          </a:xfrm>
        </p:spPr>
        <p:txBody>
          <a:bodyPr/>
          <a:lstStyle/>
          <a:p>
            <a:pPr marL="0" indent="0">
              <a:buFontTx/>
              <a:buNone/>
            </a:pPr>
            <a:r>
              <a:rPr lang="en-US" altLang="en-US" sz="2200" b="1" dirty="0">
                <a:solidFill>
                  <a:srgbClr val="000090"/>
                </a:solidFill>
              </a:rPr>
              <a:t>“EBP improves patient outcomes and performance effectiveness” </a:t>
            </a:r>
          </a:p>
          <a:p>
            <a:pPr marL="0" indent="0">
              <a:buFontTx/>
              <a:buNone/>
            </a:pPr>
            <a:r>
              <a:rPr lang="en-US" altLang="en-US" sz="2200" dirty="0">
                <a:solidFill>
                  <a:srgbClr val="000090"/>
                </a:solidFill>
              </a:rPr>
              <a:t>(</a:t>
            </a:r>
            <a:r>
              <a:rPr lang="en-US" altLang="en-US" sz="2200" dirty="0" err="1">
                <a:solidFill>
                  <a:srgbClr val="000090"/>
                </a:solidFill>
              </a:rPr>
              <a:t>Emparanza,J.I</a:t>
            </a:r>
            <a:r>
              <a:rPr lang="en-US" altLang="en-US" sz="2200" dirty="0">
                <a:solidFill>
                  <a:srgbClr val="000090"/>
                </a:solidFill>
              </a:rPr>
              <a:t>. Cabello, J.B., &amp; Burls, A., (2015) </a:t>
            </a:r>
            <a:r>
              <a:rPr lang="en-GB" altLang="en-US" sz="2200" i="1" dirty="0">
                <a:solidFill>
                  <a:srgbClr val="000090"/>
                </a:solidFill>
              </a:rPr>
              <a:t>Journal of Evaluation in Clinical Practice,</a:t>
            </a:r>
            <a:r>
              <a:rPr lang="en-GB" altLang="en-US" sz="2200" dirty="0">
                <a:solidFill>
                  <a:srgbClr val="000090"/>
                </a:solidFill>
              </a:rPr>
              <a:t> 21(6),1059-1065)</a:t>
            </a:r>
          </a:p>
          <a:p>
            <a:pPr marL="0" indent="0">
              <a:buFontTx/>
              <a:buNone/>
            </a:pPr>
            <a:endParaRPr lang="en-GB" altLang="en-US" sz="2200" dirty="0">
              <a:solidFill>
                <a:srgbClr val="000090"/>
              </a:solidFill>
            </a:endParaRPr>
          </a:p>
          <a:p>
            <a:pPr marL="0" indent="0">
              <a:buFontTx/>
              <a:buNone/>
            </a:pPr>
            <a:r>
              <a:rPr lang="en-GB" altLang="en-US" sz="2200" b="1" dirty="0">
                <a:solidFill>
                  <a:srgbClr val="000090"/>
                </a:solidFill>
              </a:rPr>
              <a:t>“Quality of care is improved through the integration of the best available evidence into decision-making as routine practice”</a:t>
            </a:r>
            <a:r>
              <a:rPr lang="en-GB" altLang="ja-JP" sz="2200" b="1" dirty="0">
                <a:solidFill>
                  <a:srgbClr val="000090"/>
                </a:solidFill>
                <a:ea typeface="MS PGothic" panose="020B0600070205080204" pitchFamily="34" charset="-128"/>
              </a:rPr>
              <a:t> </a:t>
            </a:r>
          </a:p>
          <a:p>
            <a:pPr marL="0" indent="0">
              <a:buFontTx/>
              <a:buNone/>
            </a:pPr>
            <a:r>
              <a:rPr lang="en-GB" altLang="en-US" sz="2200" dirty="0">
                <a:solidFill>
                  <a:srgbClr val="000090"/>
                </a:solidFill>
              </a:rPr>
              <a:t>(</a:t>
            </a:r>
            <a:r>
              <a:rPr lang="en-GB" altLang="en-US" sz="2200" dirty="0" err="1">
                <a:solidFill>
                  <a:srgbClr val="000090"/>
                </a:solidFill>
              </a:rPr>
              <a:t>Lehane</a:t>
            </a:r>
            <a:r>
              <a:rPr lang="en-GB" altLang="en-US" sz="2200" dirty="0">
                <a:solidFill>
                  <a:srgbClr val="000090"/>
                </a:solidFill>
              </a:rPr>
              <a:t> E, Leahy-Warren P, </a:t>
            </a:r>
            <a:r>
              <a:rPr lang="en-GB" altLang="en-US" sz="2200" dirty="0" err="1">
                <a:solidFill>
                  <a:srgbClr val="000090"/>
                </a:solidFill>
              </a:rPr>
              <a:t>O'Riordan</a:t>
            </a:r>
            <a:r>
              <a:rPr lang="en-GB" altLang="en-US" sz="2200" dirty="0">
                <a:solidFill>
                  <a:srgbClr val="000090"/>
                </a:solidFill>
              </a:rPr>
              <a:t> C, et al. (2019) </a:t>
            </a:r>
            <a:r>
              <a:rPr lang="en-GB" altLang="en-US" sz="2200" i="1" dirty="0">
                <a:solidFill>
                  <a:srgbClr val="000090"/>
                </a:solidFill>
              </a:rPr>
              <a:t>BMJ Evidence Based Medicine,</a:t>
            </a:r>
            <a:r>
              <a:rPr lang="en-GB" altLang="en-US" sz="2200" dirty="0">
                <a:solidFill>
                  <a:srgbClr val="000090"/>
                </a:solidFill>
              </a:rPr>
              <a:t> 24, 103–108.</a:t>
            </a:r>
          </a:p>
          <a:p>
            <a:pPr marL="0" indent="0">
              <a:buFontTx/>
              <a:buNone/>
            </a:pPr>
            <a:r>
              <a:rPr lang="en-US" altLang="en-US" sz="2200" dirty="0"/>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a:extLst>
              <a:ext uri="{FF2B5EF4-FFF2-40B4-BE49-F238E27FC236}">
                <a16:creationId xmlns:a16="http://schemas.microsoft.com/office/drawing/2014/main" id="{F32B826D-BE56-4957-939C-3083E9435F63}"/>
              </a:ext>
            </a:extLst>
          </p:cNvPr>
          <p:cNvSpPr>
            <a:spLocks noGrp="1"/>
          </p:cNvSpPr>
          <p:nvPr>
            <p:ph type="title"/>
          </p:nvPr>
        </p:nvSpPr>
        <p:spPr/>
        <p:txBody>
          <a:bodyPr/>
          <a:lstStyle/>
          <a:p>
            <a:pPr eaLnBrk="1" hangingPunct="1"/>
            <a:r>
              <a:rPr lang="en-GB" altLang="en-US" sz="3200" b="1" dirty="0"/>
              <a:t>But Evidence Based Medicine (EBM)  has limitations...</a:t>
            </a:r>
            <a:endParaRPr lang="en-US" altLang="en-US" sz="3200" b="1" dirty="0"/>
          </a:p>
        </p:txBody>
      </p:sp>
      <p:sp>
        <p:nvSpPr>
          <p:cNvPr id="4" name="Content Placeholder 3">
            <a:extLst>
              <a:ext uri="{FF2B5EF4-FFF2-40B4-BE49-F238E27FC236}">
                <a16:creationId xmlns:a16="http://schemas.microsoft.com/office/drawing/2014/main" id="{E6136EE2-DDA4-40C4-ABEA-6A4FC533489F}"/>
              </a:ext>
            </a:extLst>
          </p:cNvPr>
          <p:cNvSpPr>
            <a:spLocks noGrp="1"/>
          </p:cNvSpPr>
          <p:nvPr>
            <p:ph sz="half" idx="1"/>
          </p:nvPr>
        </p:nvSpPr>
        <p:spPr>
          <a:xfrm>
            <a:off x="533400" y="1524000"/>
            <a:ext cx="76200" cy="4602163"/>
          </a:xfrm>
        </p:spPr>
        <p:txBody>
          <a:bodyPr/>
          <a:lstStyle/>
          <a:p>
            <a:pPr marL="0" indent="0">
              <a:buFontTx/>
              <a:buNone/>
              <a:defRPr/>
            </a:pPr>
            <a:endParaRPr lang="en-GB" dirty="0"/>
          </a:p>
          <a:p>
            <a:pPr marL="0" indent="0">
              <a:buFontTx/>
              <a:buNone/>
              <a:defRPr/>
            </a:pPr>
            <a:endParaRPr lang="en-GB" dirty="0"/>
          </a:p>
          <a:p>
            <a:pPr>
              <a:defRPr/>
            </a:pPr>
            <a:endParaRPr lang="en-US" dirty="0"/>
          </a:p>
        </p:txBody>
      </p:sp>
      <p:sp>
        <p:nvSpPr>
          <p:cNvPr id="25603" name="Content Placeholder 1">
            <a:extLst>
              <a:ext uri="{FF2B5EF4-FFF2-40B4-BE49-F238E27FC236}">
                <a16:creationId xmlns:a16="http://schemas.microsoft.com/office/drawing/2014/main" id="{E4E152DD-0635-42CA-8581-89693F9426CE}"/>
              </a:ext>
            </a:extLst>
          </p:cNvPr>
          <p:cNvSpPr>
            <a:spLocks noGrp="1"/>
          </p:cNvSpPr>
          <p:nvPr>
            <p:ph sz="half" idx="2"/>
          </p:nvPr>
        </p:nvSpPr>
        <p:spPr>
          <a:xfrm>
            <a:off x="455613" y="1335088"/>
            <a:ext cx="8382000" cy="4525962"/>
          </a:xfrm>
        </p:spPr>
        <p:txBody>
          <a:bodyPr/>
          <a:lstStyle/>
          <a:p>
            <a:r>
              <a:rPr lang="en-GB" altLang="en-US" sz="2400" i="1" dirty="0"/>
              <a:t>“EBM just means blindly following guideline recommendations and trial results. It allows no place for professionalism, it is too rigid, and it does not “fit” the patient in front of me</a:t>
            </a:r>
            <a:r>
              <a:rPr lang="en-GB" altLang="en-US" sz="1800" i="1" dirty="0"/>
              <a:t>” </a:t>
            </a:r>
            <a:r>
              <a:rPr lang="en-GB" altLang="en-US" sz="1800" dirty="0"/>
              <a:t>(Blaine, C., 2019) </a:t>
            </a:r>
            <a:r>
              <a:rPr lang="en-US" altLang="en-US" sz="1800" u="sng" dirty="0">
                <a:hlinkClick r:id="rId2"/>
              </a:rPr>
              <a:t>https://bestpractice.bmj.com/info/toolkit/discuss-ebm/what-does-evidence-based-actually-mean/</a:t>
            </a:r>
            <a:endParaRPr lang="en-GB" altLang="en-US" sz="1800" dirty="0"/>
          </a:p>
          <a:p>
            <a:pPr>
              <a:buFontTx/>
              <a:buNone/>
            </a:pPr>
            <a:endParaRPr lang="en-GB" altLang="en-US" sz="2000" dirty="0"/>
          </a:p>
          <a:p>
            <a:r>
              <a:rPr lang="en-GB" altLang="en-US" sz="2400" i="1" dirty="0"/>
              <a:t>“The evidence for EBM is limited to narrow and frequently unrepresentative groups of patients and the extrapolation of this data to individual patients with individual health considerations is fraught with limitations” </a:t>
            </a:r>
            <a:r>
              <a:rPr lang="en-GB" altLang="en-US" sz="1800" dirty="0"/>
              <a:t>(Greenfield, S., &amp; Kaplan, S.H. ( 2012),</a:t>
            </a:r>
            <a:r>
              <a:rPr lang="en-GB" altLang="en-US" sz="1800" i="1" dirty="0"/>
              <a:t> J Comp Eff Res.</a:t>
            </a:r>
            <a:r>
              <a:rPr lang="en-GB" altLang="en-US" sz="1800" dirty="0"/>
              <a:t>, 1(3), 263–270)</a:t>
            </a:r>
          </a:p>
          <a:p>
            <a:endParaRPr lang="en-GB" altLang="en-US" sz="2400" dirty="0"/>
          </a:p>
          <a:p>
            <a:pPr>
              <a:buFontTx/>
              <a:buNone/>
            </a:pPr>
            <a:r>
              <a:rPr lang="en-US" altLang="en-US" sz="2400" dirty="0"/>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5" name="Title 1">
            <a:extLst>
              <a:ext uri="{FF2B5EF4-FFF2-40B4-BE49-F238E27FC236}">
                <a16:creationId xmlns:a16="http://schemas.microsoft.com/office/drawing/2014/main" id="{93DC8A94-D32F-4A42-B1E3-67C1722DEC00}"/>
              </a:ext>
            </a:extLst>
          </p:cNvPr>
          <p:cNvSpPr>
            <a:spLocks noGrp="1"/>
          </p:cNvSpPr>
          <p:nvPr>
            <p:ph type="title"/>
          </p:nvPr>
        </p:nvSpPr>
        <p:spPr>
          <a:xfrm>
            <a:off x="457200" y="223838"/>
            <a:ext cx="8229600" cy="1143000"/>
          </a:xfrm>
        </p:spPr>
        <p:txBody>
          <a:bodyPr/>
          <a:lstStyle/>
          <a:p>
            <a:r>
              <a:rPr lang="en-GB" altLang="en-US" b="1" dirty="0"/>
              <a:t>Clinical</a:t>
            </a:r>
            <a:r>
              <a:rPr lang="en-GB" altLang="en-US" dirty="0"/>
              <a:t> </a:t>
            </a:r>
            <a:r>
              <a:rPr lang="en-GB" altLang="en-US" b="1" dirty="0"/>
              <a:t>Practice</a:t>
            </a:r>
          </a:p>
        </p:txBody>
      </p:sp>
      <p:grpSp>
        <p:nvGrpSpPr>
          <p:cNvPr id="26626" name="Group 4">
            <a:extLst>
              <a:ext uri="{FF2B5EF4-FFF2-40B4-BE49-F238E27FC236}">
                <a16:creationId xmlns:a16="http://schemas.microsoft.com/office/drawing/2014/main" id="{E0DB1F57-CBDC-40E0-8734-E540DB8EE73A}"/>
              </a:ext>
            </a:extLst>
          </p:cNvPr>
          <p:cNvGrpSpPr>
            <a:grpSpLocks/>
          </p:cNvGrpSpPr>
          <p:nvPr/>
        </p:nvGrpSpPr>
        <p:grpSpPr bwMode="auto">
          <a:xfrm>
            <a:off x="863600" y="1536224"/>
            <a:ext cx="7416800" cy="4314825"/>
            <a:chOff x="1979712" y="2348880"/>
            <a:chExt cx="6653249" cy="3816202"/>
          </a:xfrm>
        </p:grpSpPr>
        <p:sp>
          <p:nvSpPr>
            <p:cNvPr id="6" name="Oval 5">
              <a:extLst>
                <a:ext uri="{FF2B5EF4-FFF2-40B4-BE49-F238E27FC236}">
                  <a16:creationId xmlns:a16="http://schemas.microsoft.com/office/drawing/2014/main" id="{08A9D268-6EB4-4691-A536-D209C5BA5079}"/>
                </a:ext>
              </a:extLst>
            </p:cNvPr>
            <p:cNvSpPr/>
            <p:nvPr/>
          </p:nvSpPr>
          <p:spPr>
            <a:xfrm>
              <a:off x="1979712" y="4869146"/>
              <a:ext cx="1439733" cy="129593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900" dirty="0">
                  <a:solidFill>
                    <a:schemeClr val="tx1"/>
                  </a:solidFill>
                </a:rPr>
                <a:t>Epidemiological</a:t>
              </a:r>
            </a:p>
            <a:p>
              <a:pPr algn="ctr">
                <a:defRPr/>
              </a:pPr>
              <a:r>
                <a:rPr lang="en-GB" sz="900" dirty="0">
                  <a:solidFill>
                    <a:schemeClr val="tx1"/>
                  </a:solidFill>
                </a:rPr>
                <a:t>Observation</a:t>
              </a:r>
            </a:p>
            <a:p>
              <a:pPr algn="ctr">
                <a:defRPr/>
              </a:pPr>
              <a:r>
                <a:rPr lang="en-GB" sz="900" dirty="0">
                  <a:solidFill>
                    <a:schemeClr val="tx1"/>
                  </a:solidFill>
                </a:rPr>
                <a:t>Large Cohort follow-up studies</a:t>
              </a:r>
            </a:p>
            <a:p>
              <a:pPr algn="ctr">
                <a:defRPr/>
              </a:pPr>
              <a:r>
                <a:rPr lang="en-GB" sz="900" dirty="0">
                  <a:solidFill>
                    <a:schemeClr val="tx1"/>
                  </a:solidFill>
                </a:rPr>
                <a:t>Randomised control trials</a:t>
              </a:r>
            </a:p>
            <a:p>
              <a:pPr algn="ctr">
                <a:defRPr/>
              </a:pPr>
              <a:endParaRPr lang="en-GB" sz="900" dirty="0">
                <a:solidFill>
                  <a:schemeClr val="tx1"/>
                </a:solidFill>
              </a:endParaRPr>
            </a:p>
          </p:txBody>
        </p:sp>
        <p:sp>
          <p:nvSpPr>
            <p:cNvPr id="7" name="Oval 6">
              <a:extLst>
                <a:ext uri="{FF2B5EF4-FFF2-40B4-BE49-F238E27FC236}">
                  <a16:creationId xmlns:a16="http://schemas.microsoft.com/office/drawing/2014/main" id="{488BCB89-8F87-496B-A582-29005D7086F5}"/>
                </a:ext>
              </a:extLst>
            </p:cNvPr>
            <p:cNvSpPr/>
            <p:nvPr/>
          </p:nvSpPr>
          <p:spPr>
            <a:xfrm>
              <a:off x="5435926" y="4824217"/>
              <a:ext cx="1439734" cy="129593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900" dirty="0">
                  <a:solidFill>
                    <a:schemeClr val="tx1"/>
                  </a:solidFill>
                </a:rPr>
                <a:t>Environmental  risk factors</a:t>
              </a:r>
            </a:p>
            <a:p>
              <a:pPr algn="ctr">
                <a:defRPr/>
              </a:pPr>
              <a:r>
                <a:rPr lang="en-GB" sz="900" dirty="0">
                  <a:solidFill>
                    <a:schemeClr val="tx1"/>
                  </a:solidFill>
                </a:rPr>
                <a:t>Economic conditions</a:t>
              </a:r>
            </a:p>
            <a:p>
              <a:pPr algn="ctr">
                <a:defRPr/>
              </a:pPr>
              <a:r>
                <a:rPr lang="en-GB" sz="900" dirty="0">
                  <a:solidFill>
                    <a:schemeClr val="tx1"/>
                  </a:solidFill>
                </a:rPr>
                <a:t>Social traditions</a:t>
              </a:r>
            </a:p>
          </p:txBody>
        </p:sp>
        <p:sp>
          <p:nvSpPr>
            <p:cNvPr id="8" name="Oval 7">
              <a:extLst>
                <a:ext uri="{FF2B5EF4-FFF2-40B4-BE49-F238E27FC236}">
                  <a16:creationId xmlns:a16="http://schemas.microsoft.com/office/drawing/2014/main" id="{F2ADBE4C-4BDC-4C04-9EE0-9BDE050E9E5D}"/>
                </a:ext>
              </a:extLst>
            </p:cNvPr>
            <p:cNvSpPr/>
            <p:nvPr/>
          </p:nvSpPr>
          <p:spPr>
            <a:xfrm>
              <a:off x="3708531" y="4849490"/>
              <a:ext cx="1439733" cy="129593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900" dirty="0">
                  <a:solidFill>
                    <a:schemeClr val="tx1"/>
                  </a:solidFill>
                </a:rPr>
                <a:t>Family History</a:t>
              </a:r>
            </a:p>
            <a:p>
              <a:pPr algn="ctr">
                <a:defRPr/>
              </a:pPr>
              <a:r>
                <a:rPr lang="en-GB" sz="900" dirty="0">
                  <a:solidFill>
                    <a:schemeClr val="tx1"/>
                  </a:solidFill>
                </a:rPr>
                <a:t>Molecular biological methods</a:t>
              </a:r>
            </a:p>
            <a:p>
              <a:pPr algn="ctr">
                <a:defRPr/>
              </a:pPr>
              <a:r>
                <a:rPr lang="en-GB" sz="900" dirty="0">
                  <a:solidFill>
                    <a:schemeClr val="tx1"/>
                  </a:solidFill>
                </a:rPr>
                <a:t>Genetic studies</a:t>
              </a:r>
            </a:p>
            <a:p>
              <a:pPr algn="ctr">
                <a:defRPr/>
              </a:pPr>
              <a:r>
                <a:rPr lang="en-GB" sz="900" dirty="0">
                  <a:solidFill>
                    <a:schemeClr val="tx1"/>
                  </a:solidFill>
                </a:rPr>
                <a:t>biomarkers</a:t>
              </a:r>
            </a:p>
          </p:txBody>
        </p:sp>
        <p:sp>
          <p:nvSpPr>
            <p:cNvPr id="9" name="Oval 8">
              <a:extLst>
                <a:ext uri="{FF2B5EF4-FFF2-40B4-BE49-F238E27FC236}">
                  <a16:creationId xmlns:a16="http://schemas.microsoft.com/office/drawing/2014/main" id="{436FBE01-CAEF-4830-B55D-E9F8DC6E4F1C}"/>
                </a:ext>
              </a:extLst>
            </p:cNvPr>
            <p:cNvSpPr/>
            <p:nvPr/>
          </p:nvSpPr>
          <p:spPr>
            <a:xfrm>
              <a:off x="7164746" y="4797539"/>
              <a:ext cx="1439734" cy="12959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900" dirty="0">
                  <a:solidFill>
                    <a:schemeClr val="tx1"/>
                  </a:solidFill>
                </a:rPr>
                <a:t>Personal beliefs</a:t>
              </a:r>
            </a:p>
            <a:p>
              <a:pPr algn="ctr">
                <a:defRPr/>
              </a:pPr>
              <a:r>
                <a:rPr lang="en-GB" sz="900" dirty="0">
                  <a:solidFill>
                    <a:schemeClr val="tx1"/>
                  </a:solidFill>
                </a:rPr>
                <a:t>Professional experience</a:t>
              </a:r>
            </a:p>
            <a:p>
              <a:pPr algn="ctr">
                <a:defRPr/>
              </a:pPr>
              <a:r>
                <a:rPr lang="en-GB" sz="900" dirty="0">
                  <a:solidFill>
                    <a:schemeClr val="tx1"/>
                  </a:solidFill>
                </a:rPr>
                <a:t>Individual values</a:t>
              </a:r>
            </a:p>
          </p:txBody>
        </p:sp>
        <p:sp>
          <p:nvSpPr>
            <p:cNvPr id="10" name="Rectangle 9">
              <a:extLst>
                <a:ext uri="{FF2B5EF4-FFF2-40B4-BE49-F238E27FC236}">
                  <a16:creationId xmlns:a16="http://schemas.microsoft.com/office/drawing/2014/main" id="{87113C19-F122-46D6-90D8-AE6759B54871}"/>
                </a:ext>
              </a:extLst>
            </p:cNvPr>
            <p:cNvSpPr/>
            <p:nvPr/>
          </p:nvSpPr>
          <p:spPr>
            <a:xfrm>
              <a:off x="1979712" y="3357549"/>
              <a:ext cx="3168552" cy="359436"/>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00" dirty="0">
                  <a:solidFill>
                    <a:schemeClr val="tx1"/>
                  </a:solidFill>
                </a:rPr>
                <a:t>Evidence from relevant clinical research </a:t>
              </a:r>
            </a:p>
          </p:txBody>
        </p:sp>
        <p:sp>
          <p:nvSpPr>
            <p:cNvPr id="11" name="Rectangle 10">
              <a:extLst>
                <a:ext uri="{FF2B5EF4-FFF2-40B4-BE49-F238E27FC236}">
                  <a16:creationId xmlns:a16="http://schemas.microsoft.com/office/drawing/2014/main" id="{AD6292D2-415E-4B8F-8292-FDB5CB02ED48}"/>
                </a:ext>
              </a:extLst>
            </p:cNvPr>
            <p:cNvSpPr/>
            <p:nvPr/>
          </p:nvSpPr>
          <p:spPr>
            <a:xfrm>
              <a:off x="5464408" y="3376643"/>
              <a:ext cx="3168553" cy="359436"/>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00" dirty="0">
                  <a:solidFill>
                    <a:schemeClr val="tx1"/>
                  </a:solidFill>
                </a:rPr>
                <a:t>Decision-modifying evidence outside of relevant clinical research</a:t>
              </a:r>
            </a:p>
          </p:txBody>
        </p:sp>
        <p:sp>
          <p:nvSpPr>
            <p:cNvPr id="12" name="Rectangle 11">
              <a:extLst>
                <a:ext uri="{FF2B5EF4-FFF2-40B4-BE49-F238E27FC236}">
                  <a16:creationId xmlns:a16="http://schemas.microsoft.com/office/drawing/2014/main" id="{58A05A47-D059-4389-B802-2F95A1419627}"/>
                </a:ext>
              </a:extLst>
            </p:cNvPr>
            <p:cNvSpPr/>
            <p:nvPr/>
          </p:nvSpPr>
          <p:spPr>
            <a:xfrm>
              <a:off x="1979712" y="4132021"/>
              <a:ext cx="1449702" cy="36084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00" dirty="0">
                  <a:solidFill>
                    <a:schemeClr val="tx1"/>
                  </a:solidFill>
                </a:rPr>
                <a:t>Large Numbers, statistical conclusions</a:t>
              </a:r>
            </a:p>
          </p:txBody>
        </p:sp>
        <p:sp>
          <p:nvSpPr>
            <p:cNvPr id="13" name="Rectangle 12">
              <a:extLst>
                <a:ext uri="{FF2B5EF4-FFF2-40B4-BE49-F238E27FC236}">
                  <a16:creationId xmlns:a16="http://schemas.microsoft.com/office/drawing/2014/main" id="{A705B477-2E86-45C4-8E5A-E02DAD161610}"/>
                </a:ext>
              </a:extLst>
            </p:cNvPr>
            <p:cNvSpPr/>
            <p:nvPr/>
          </p:nvSpPr>
          <p:spPr>
            <a:xfrm>
              <a:off x="3698562" y="4122193"/>
              <a:ext cx="1449702" cy="3608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00" dirty="0">
                  <a:solidFill>
                    <a:schemeClr val="tx1"/>
                  </a:solidFill>
                </a:rPr>
                <a:t>Single subject, personalized results</a:t>
              </a:r>
            </a:p>
          </p:txBody>
        </p:sp>
        <p:sp>
          <p:nvSpPr>
            <p:cNvPr id="14" name="Rectangle 13">
              <a:extLst>
                <a:ext uri="{FF2B5EF4-FFF2-40B4-BE49-F238E27FC236}">
                  <a16:creationId xmlns:a16="http://schemas.microsoft.com/office/drawing/2014/main" id="{CE2E4FD1-A39B-4710-A379-02A83F2F7E83}"/>
                </a:ext>
              </a:extLst>
            </p:cNvPr>
            <p:cNvSpPr/>
            <p:nvPr/>
          </p:nvSpPr>
          <p:spPr>
            <a:xfrm>
              <a:off x="7183259" y="4132021"/>
              <a:ext cx="1449702" cy="36084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00" dirty="0">
                  <a:solidFill>
                    <a:schemeClr val="tx1"/>
                  </a:solidFill>
                </a:rPr>
                <a:t>Internal determinants</a:t>
              </a:r>
            </a:p>
          </p:txBody>
        </p:sp>
        <p:sp>
          <p:nvSpPr>
            <p:cNvPr id="15" name="Rectangle 14">
              <a:extLst>
                <a:ext uri="{FF2B5EF4-FFF2-40B4-BE49-F238E27FC236}">
                  <a16:creationId xmlns:a16="http://schemas.microsoft.com/office/drawing/2014/main" id="{5C689520-4BA5-4990-9DEE-D8B65FF0D8D2}"/>
                </a:ext>
              </a:extLst>
            </p:cNvPr>
            <p:cNvSpPr/>
            <p:nvPr/>
          </p:nvSpPr>
          <p:spPr>
            <a:xfrm>
              <a:off x="5464408" y="4127809"/>
              <a:ext cx="1449702" cy="3608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00" dirty="0">
                  <a:solidFill>
                    <a:schemeClr val="tx1"/>
                  </a:solidFill>
                </a:rPr>
                <a:t>External determinants</a:t>
              </a:r>
            </a:p>
          </p:txBody>
        </p:sp>
        <p:sp>
          <p:nvSpPr>
            <p:cNvPr id="16" name="Oval 15">
              <a:extLst>
                <a:ext uri="{FF2B5EF4-FFF2-40B4-BE49-F238E27FC236}">
                  <a16:creationId xmlns:a16="http://schemas.microsoft.com/office/drawing/2014/main" id="{9829DF2A-2096-4EF8-985E-254932A1A125}"/>
                </a:ext>
              </a:extLst>
            </p:cNvPr>
            <p:cNvSpPr/>
            <p:nvPr/>
          </p:nvSpPr>
          <p:spPr>
            <a:xfrm>
              <a:off x="2844121" y="2348880"/>
              <a:ext cx="4968576" cy="648670"/>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100" b="1" dirty="0">
                  <a:solidFill>
                    <a:schemeClr val="tx1"/>
                  </a:solidFill>
                </a:rPr>
                <a:t>Pool of evidence affecting decisions in modern practice</a:t>
              </a:r>
            </a:p>
          </p:txBody>
        </p:sp>
        <p:cxnSp>
          <p:nvCxnSpPr>
            <p:cNvPr id="17" name="Straight Arrow Connector 16">
              <a:extLst>
                <a:ext uri="{FF2B5EF4-FFF2-40B4-BE49-F238E27FC236}">
                  <a16:creationId xmlns:a16="http://schemas.microsoft.com/office/drawing/2014/main" id="{CBEA3005-7F81-4680-840B-3906694485B3}"/>
                </a:ext>
              </a:extLst>
            </p:cNvPr>
            <p:cNvCxnSpPr>
              <a:stCxn id="6" idx="0"/>
            </p:cNvCxnSpPr>
            <p:nvPr/>
          </p:nvCxnSpPr>
          <p:spPr>
            <a:xfrm flipV="1">
              <a:off x="2700291" y="4581316"/>
              <a:ext cx="0" cy="2878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600900DE-FE86-4792-B245-695DE641C683}"/>
                </a:ext>
              </a:extLst>
            </p:cNvPr>
            <p:cNvCxnSpPr/>
            <p:nvPr/>
          </p:nvCxnSpPr>
          <p:spPr>
            <a:xfrm flipV="1">
              <a:off x="4430534" y="4561659"/>
              <a:ext cx="0" cy="2878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6808530F-AC4B-433F-8ADE-F5954DFA8B83}"/>
                </a:ext>
              </a:extLst>
            </p:cNvPr>
            <p:cNvCxnSpPr/>
            <p:nvPr/>
          </p:nvCxnSpPr>
          <p:spPr>
            <a:xfrm flipV="1">
              <a:off x="6156505" y="4536387"/>
              <a:ext cx="0" cy="2878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ECB69221-EAB1-49E9-A995-2F7AD76A243A}"/>
                </a:ext>
              </a:extLst>
            </p:cNvPr>
            <p:cNvCxnSpPr/>
            <p:nvPr/>
          </p:nvCxnSpPr>
          <p:spPr>
            <a:xfrm flipV="1">
              <a:off x="7908110" y="4509710"/>
              <a:ext cx="0" cy="28782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198A8A48-B83F-4D34-911C-6F519EECF956}"/>
                </a:ext>
              </a:extLst>
            </p:cNvPr>
            <p:cNvCxnSpPr/>
            <p:nvPr/>
          </p:nvCxnSpPr>
          <p:spPr>
            <a:xfrm flipV="1">
              <a:off x="7908110" y="3839979"/>
              <a:ext cx="0" cy="2878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10A29CF6-CE11-48C9-9A4C-2F622E138472}"/>
                </a:ext>
              </a:extLst>
            </p:cNvPr>
            <p:cNvCxnSpPr/>
            <p:nvPr/>
          </p:nvCxnSpPr>
          <p:spPr>
            <a:xfrm flipV="1">
              <a:off x="6156505" y="3848403"/>
              <a:ext cx="0" cy="2878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22B93481-0853-4C20-8808-C7FB7ABCA7F5}"/>
                </a:ext>
              </a:extLst>
            </p:cNvPr>
            <p:cNvCxnSpPr/>
            <p:nvPr/>
          </p:nvCxnSpPr>
          <p:spPr>
            <a:xfrm flipV="1">
              <a:off x="4431958" y="3834363"/>
              <a:ext cx="0" cy="2878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F5821587-F0AD-41B9-A579-80C26CBB7DF4}"/>
                </a:ext>
              </a:extLst>
            </p:cNvPr>
            <p:cNvCxnSpPr/>
            <p:nvPr/>
          </p:nvCxnSpPr>
          <p:spPr>
            <a:xfrm flipV="1">
              <a:off x="2700291" y="3827343"/>
              <a:ext cx="0" cy="28782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25279F7B-3E87-484B-892F-D5047817A1FE}"/>
                </a:ext>
              </a:extLst>
            </p:cNvPr>
            <p:cNvCxnSpPr>
              <a:stCxn id="10" idx="0"/>
            </p:cNvCxnSpPr>
            <p:nvPr/>
          </p:nvCxnSpPr>
          <p:spPr>
            <a:xfrm flipV="1">
              <a:off x="3563276" y="2998113"/>
              <a:ext cx="289085" cy="3594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1FCA028F-88C5-4C5A-BE90-28C33D228E32}"/>
                </a:ext>
              </a:extLst>
            </p:cNvPr>
            <p:cNvCxnSpPr>
              <a:stCxn id="11" idx="0"/>
            </p:cNvCxnSpPr>
            <p:nvPr/>
          </p:nvCxnSpPr>
          <p:spPr>
            <a:xfrm flipH="1" flipV="1">
              <a:off x="6731829" y="2997550"/>
              <a:ext cx="317568" cy="37909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sp>
        <p:nvSpPr>
          <p:cNvPr id="26627" name="TextBox 26">
            <a:extLst>
              <a:ext uri="{FF2B5EF4-FFF2-40B4-BE49-F238E27FC236}">
                <a16:creationId xmlns:a16="http://schemas.microsoft.com/office/drawing/2014/main" id="{21BDAB48-2AD0-4F8E-B0C2-534D90F9D9CF}"/>
              </a:ext>
            </a:extLst>
          </p:cNvPr>
          <p:cNvSpPr txBox="1">
            <a:spLocks noChangeArrowheads="1"/>
          </p:cNvSpPr>
          <p:nvPr/>
        </p:nvSpPr>
        <p:spPr bwMode="auto">
          <a:xfrm>
            <a:off x="533400" y="6021388"/>
            <a:ext cx="8458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1200" dirty="0">
                <a:latin typeface="Arial" panose="020B0604020202020204" pitchFamily="34" charset="0"/>
                <a:ea typeface="MS PGothic" panose="020B0600070205080204" pitchFamily="34" charset="-128"/>
              </a:rPr>
              <a:t>Sources of evidence influencing clinical practice (from:  </a:t>
            </a:r>
            <a:r>
              <a:rPr lang="en-GB" altLang="en-US" sz="1200" dirty="0" err="1">
                <a:latin typeface="Arial" panose="020B0604020202020204" pitchFamily="34" charset="0"/>
                <a:ea typeface="MS PGothic" panose="020B0600070205080204" pitchFamily="34" charset="-128"/>
              </a:rPr>
              <a:t>Bereczki</a:t>
            </a:r>
            <a:r>
              <a:rPr lang="en-GB" altLang="en-US" sz="1200" dirty="0">
                <a:latin typeface="Arial" panose="020B0604020202020204" pitchFamily="34" charset="0"/>
                <a:ea typeface="MS PGothic" panose="020B0600070205080204" pitchFamily="34" charset="-128"/>
              </a:rPr>
              <a:t>, D., (2012) Personalized medicine: a competitor or an upgrade of evidence-based medicine? </a:t>
            </a:r>
            <a:r>
              <a:rPr lang="en-GB" altLang="en-US" sz="1200" i="1" dirty="0">
                <a:latin typeface="Arial" panose="020B0604020202020204" pitchFamily="34" charset="0"/>
                <a:ea typeface="MS PGothic" panose="020B0600070205080204" pitchFamily="34" charset="-128"/>
              </a:rPr>
              <a:t>Personalized Medicine</a:t>
            </a:r>
            <a:r>
              <a:rPr lang="en-GB" altLang="en-US" sz="1200" dirty="0">
                <a:latin typeface="Arial" panose="020B0604020202020204" pitchFamily="34" charset="0"/>
                <a:ea typeface="MS PGothic" panose="020B0600070205080204" pitchFamily="34" charset="-128"/>
              </a:rPr>
              <a:t>, </a:t>
            </a:r>
            <a:r>
              <a:rPr lang="en-GB" altLang="en-US" sz="1200" i="1" dirty="0">
                <a:latin typeface="Arial" panose="020B0604020202020204" pitchFamily="34" charset="0"/>
                <a:ea typeface="MS PGothic" panose="020B0600070205080204" pitchFamily="34" charset="-128"/>
              </a:rPr>
              <a:t>9</a:t>
            </a:r>
            <a:r>
              <a:rPr lang="en-GB" altLang="en-US" sz="1200" dirty="0">
                <a:latin typeface="Arial" panose="020B0604020202020204" pitchFamily="34" charset="0"/>
                <a:ea typeface="MS PGothic" panose="020B0600070205080204" pitchFamily="34" charset="-128"/>
              </a:rPr>
              <a:t>(2), 211–221)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5" name="Rectangle 3">
            <a:extLst>
              <a:ext uri="{FF2B5EF4-FFF2-40B4-BE49-F238E27FC236}">
                <a16:creationId xmlns:a16="http://schemas.microsoft.com/office/drawing/2014/main" id="{96D09369-4B62-407B-90FC-A155F77417BC}"/>
              </a:ext>
            </a:extLst>
          </p:cNvPr>
          <p:cNvSpPr>
            <a:spLocks noGrp="1"/>
          </p:cNvSpPr>
          <p:nvPr>
            <p:ph type="body" idx="4294967295"/>
          </p:nvPr>
        </p:nvSpPr>
        <p:spPr>
          <a:xfrm>
            <a:off x="820316" y="260648"/>
            <a:ext cx="7503368" cy="5212432"/>
          </a:xfrm>
          <a:solidFill>
            <a:schemeClr val="accent1"/>
          </a:solidFill>
        </p:spPr>
        <p:txBody>
          <a:bodyPr/>
          <a:lstStyle/>
          <a:p>
            <a:pPr eaLnBrk="1" hangingPunct="1">
              <a:buFontTx/>
              <a:buNone/>
            </a:pPr>
            <a:endParaRPr lang="en-GB" altLang="en-US" b="1" dirty="0">
              <a:solidFill>
                <a:schemeClr val="accent2"/>
              </a:solidFill>
            </a:endParaRPr>
          </a:p>
          <a:p>
            <a:pPr eaLnBrk="1" hangingPunct="1">
              <a:buFontTx/>
              <a:buNone/>
            </a:pPr>
            <a:endParaRPr lang="en-GB" altLang="en-US" b="1" dirty="0">
              <a:solidFill>
                <a:schemeClr val="accent2"/>
              </a:solidFill>
            </a:endParaRPr>
          </a:p>
          <a:p>
            <a:pPr algn="ctr" eaLnBrk="1" hangingPunct="1">
              <a:buFontTx/>
              <a:buNone/>
            </a:pPr>
            <a:endParaRPr lang="en-GB" altLang="en-US" sz="5400" b="1" dirty="0">
              <a:solidFill>
                <a:schemeClr val="accent2"/>
              </a:solidFill>
            </a:endParaRPr>
          </a:p>
          <a:p>
            <a:pPr algn="ctr" eaLnBrk="1" hangingPunct="1">
              <a:buFontTx/>
              <a:buNone/>
            </a:pPr>
            <a:r>
              <a:rPr lang="en-GB" altLang="en-US" sz="5400" b="1" dirty="0">
                <a:solidFill>
                  <a:schemeClr val="accent2"/>
                </a:solidFill>
              </a:rPr>
              <a:t>2. </a:t>
            </a:r>
            <a:r>
              <a:rPr lang="en-GB" altLang="en-US" sz="5400" b="1" dirty="0">
                <a:solidFill>
                  <a:schemeClr val="accent2"/>
                </a:solidFill>
                <a:ea typeface="MS PGothic" panose="020B0600070205080204" pitchFamily="34" charset="-128"/>
              </a:rPr>
              <a:t>What are the main types of research?</a:t>
            </a:r>
          </a:p>
          <a:p>
            <a:pPr algn="ctr" eaLnBrk="1" hangingPunct="1">
              <a:buFontTx/>
              <a:buNone/>
            </a:pPr>
            <a:endParaRPr lang="en-US" altLang="en-US" sz="5400" b="1" dirty="0">
              <a:solidFill>
                <a:schemeClr val="accent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675">
                                            <p:txEl>
                                              <p:pRg st="3" end="3"/>
                                            </p:txEl>
                                          </p:spTgt>
                                        </p:tgtEl>
                                        <p:attrNameLst>
                                          <p:attrName>style.visibility</p:attrName>
                                        </p:attrNameLst>
                                      </p:cBhvr>
                                      <p:to>
                                        <p:strVal val="visible"/>
                                      </p:to>
                                    </p:set>
                                    <p:anim calcmode="lin" valueType="num">
                                      <p:cBhvr additive="base">
                                        <p:cTn id="7" dur="500" fill="hold"/>
                                        <p:tgtEl>
                                          <p:spTgt spid="28675">
                                            <p:txEl>
                                              <p:pRg st="3" end="3"/>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8675">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7" name="Title 1">
            <a:extLst>
              <a:ext uri="{FF2B5EF4-FFF2-40B4-BE49-F238E27FC236}">
                <a16:creationId xmlns:a16="http://schemas.microsoft.com/office/drawing/2014/main" id="{A6DAF5C0-F531-41A9-8236-F15C98D0D87C}"/>
              </a:ext>
            </a:extLst>
          </p:cNvPr>
          <p:cNvSpPr>
            <a:spLocks noGrp="1"/>
          </p:cNvSpPr>
          <p:nvPr>
            <p:ph type="title"/>
          </p:nvPr>
        </p:nvSpPr>
        <p:spPr>
          <a:xfrm>
            <a:off x="457200" y="337305"/>
            <a:ext cx="8229600" cy="706090"/>
          </a:xfrm>
        </p:spPr>
        <p:txBody>
          <a:bodyPr/>
          <a:lstStyle/>
          <a:p>
            <a:r>
              <a:rPr lang="en-US" altLang="en-US" b="1" dirty="0"/>
              <a:t>Scientific Method</a:t>
            </a:r>
          </a:p>
        </p:txBody>
      </p:sp>
      <p:pic>
        <p:nvPicPr>
          <p:cNvPr id="29699" name="Picture 6">
            <a:extLst>
              <a:ext uri="{FF2B5EF4-FFF2-40B4-BE49-F238E27FC236}">
                <a16:creationId xmlns:a16="http://schemas.microsoft.com/office/drawing/2014/main" id="{05BF5422-9908-4188-8EE2-9D0C470A557C}"/>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46907"/>
            <a:ext cx="9144000" cy="5694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9700" name="Rectangle 7">
            <a:extLst>
              <a:ext uri="{FF2B5EF4-FFF2-40B4-BE49-F238E27FC236}">
                <a16:creationId xmlns:a16="http://schemas.microsoft.com/office/drawing/2014/main" id="{845822F5-2F48-4ECA-BC64-B794F3E06070}"/>
              </a:ext>
            </a:extLst>
          </p:cNvPr>
          <p:cNvSpPr>
            <a:spLocks noChangeArrowheads="1"/>
          </p:cNvSpPr>
          <p:nvPr/>
        </p:nvSpPr>
        <p:spPr bwMode="auto">
          <a:xfrm>
            <a:off x="2077852" y="1916832"/>
            <a:ext cx="5187280" cy="317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342900" indent="-342900">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eaLnBrk="1" hangingPunct="1">
              <a:lnSpc>
                <a:spcPct val="120000"/>
              </a:lnSpc>
              <a:buFontTx/>
              <a:buNone/>
            </a:pPr>
            <a:r>
              <a:rPr lang="en-US" altLang="en-US" sz="2400" b="1" dirty="0">
                <a:solidFill>
                  <a:srgbClr val="C00000"/>
                </a:solidFill>
                <a:latin typeface="Calibri" panose="020F0502020204030204" pitchFamily="34" charset="0"/>
                <a:ea typeface="MS PGothic" panose="020B0600070205080204" pitchFamily="34" charset="-128"/>
              </a:rPr>
              <a:t>begin with broad questions</a:t>
            </a:r>
          </a:p>
          <a:p>
            <a:pPr algn="ctr" eaLnBrk="1" hangingPunct="1">
              <a:lnSpc>
                <a:spcPct val="120000"/>
              </a:lnSpc>
              <a:buFontTx/>
              <a:buNone/>
            </a:pPr>
            <a:r>
              <a:rPr lang="en-US" altLang="en-US" sz="2400" b="1" dirty="0">
                <a:solidFill>
                  <a:srgbClr val="C00000"/>
                </a:solidFill>
                <a:latin typeface="Calibri" panose="020F0502020204030204" pitchFamily="34" charset="0"/>
                <a:ea typeface="MS PGothic" panose="020B0600070205080204" pitchFamily="34" charset="-128"/>
              </a:rPr>
              <a:t>narrow down, focus in</a:t>
            </a:r>
          </a:p>
          <a:p>
            <a:pPr algn="ctr" eaLnBrk="1" hangingPunct="1">
              <a:lnSpc>
                <a:spcPct val="120000"/>
              </a:lnSpc>
              <a:buFontTx/>
              <a:buNone/>
            </a:pPr>
            <a:r>
              <a:rPr lang="en-US" altLang="en-US" sz="2400" b="1" dirty="0">
                <a:solidFill>
                  <a:srgbClr val="C00000"/>
                </a:solidFill>
                <a:latin typeface="Calibri" panose="020F0502020204030204" pitchFamily="34" charset="0"/>
                <a:ea typeface="MS PGothic" panose="020B0600070205080204" pitchFamily="34" charset="-128"/>
              </a:rPr>
              <a:t>operationalize</a:t>
            </a:r>
          </a:p>
          <a:p>
            <a:pPr algn="ctr" eaLnBrk="1" hangingPunct="1">
              <a:lnSpc>
                <a:spcPct val="120000"/>
              </a:lnSpc>
              <a:buFontTx/>
              <a:buNone/>
            </a:pPr>
            <a:r>
              <a:rPr lang="en-US" altLang="en-US" sz="2400" b="1" dirty="0">
                <a:solidFill>
                  <a:srgbClr val="C00000"/>
                </a:solidFill>
                <a:latin typeface="Calibri" panose="020F0502020204030204" pitchFamily="34" charset="0"/>
                <a:ea typeface="MS PGothic" panose="020B0600070205080204" pitchFamily="34" charset="-128"/>
              </a:rPr>
              <a:t>OBSERVE</a:t>
            </a:r>
          </a:p>
          <a:p>
            <a:pPr algn="ctr" eaLnBrk="1" hangingPunct="1">
              <a:lnSpc>
                <a:spcPct val="120000"/>
              </a:lnSpc>
              <a:buFontTx/>
              <a:buNone/>
            </a:pPr>
            <a:r>
              <a:rPr lang="en-US" altLang="en-US" sz="2400" b="1" dirty="0">
                <a:solidFill>
                  <a:srgbClr val="C00000"/>
                </a:solidFill>
                <a:latin typeface="Calibri" panose="020F0502020204030204" pitchFamily="34" charset="0"/>
                <a:ea typeface="MS PGothic" panose="020B0600070205080204" pitchFamily="34" charset="-128"/>
              </a:rPr>
              <a:t>analyze data</a:t>
            </a:r>
          </a:p>
          <a:p>
            <a:pPr algn="ctr" eaLnBrk="1" hangingPunct="1">
              <a:lnSpc>
                <a:spcPct val="120000"/>
              </a:lnSpc>
              <a:buFontTx/>
              <a:buNone/>
            </a:pPr>
            <a:r>
              <a:rPr lang="en-US" altLang="en-US" sz="2400" b="1" dirty="0">
                <a:solidFill>
                  <a:srgbClr val="C00000"/>
                </a:solidFill>
                <a:latin typeface="Calibri" panose="020F0502020204030204" pitchFamily="34" charset="0"/>
                <a:ea typeface="MS PGothic" panose="020B0600070205080204" pitchFamily="34" charset="-128"/>
              </a:rPr>
              <a:t>reach conclusions</a:t>
            </a:r>
          </a:p>
          <a:p>
            <a:pPr algn="ctr" eaLnBrk="1" hangingPunct="1">
              <a:lnSpc>
                <a:spcPct val="120000"/>
              </a:lnSpc>
              <a:buFontTx/>
              <a:buNone/>
            </a:pPr>
            <a:r>
              <a:rPr lang="en-US" altLang="en-US" sz="2400" b="1" dirty="0">
                <a:solidFill>
                  <a:srgbClr val="C00000"/>
                </a:solidFill>
                <a:latin typeface="Calibri" panose="020F0502020204030204" pitchFamily="34" charset="0"/>
                <a:ea typeface="MS PGothic" panose="020B0600070205080204" pitchFamily="34" charset="-128"/>
              </a:rPr>
              <a:t>generalize back to questions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a:extLst>
              <a:ext uri="{FF2B5EF4-FFF2-40B4-BE49-F238E27FC236}">
                <a16:creationId xmlns:a16="http://schemas.microsoft.com/office/drawing/2014/main" id="{F96ABBEA-66E8-41A5-BED7-9F20DEA5EF8D}"/>
              </a:ext>
            </a:extLst>
          </p:cNvPr>
          <p:cNvSpPr>
            <a:spLocks noGrp="1"/>
          </p:cNvSpPr>
          <p:nvPr>
            <p:ph type="title"/>
          </p:nvPr>
        </p:nvSpPr>
        <p:spPr>
          <a:xfrm>
            <a:off x="457200" y="126222"/>
            <a:ext cx="8229600" cy="706090"/>
          </a:xfrm>
        </p:spPr>
        <p:txBody>
          <a:bodyPr/>
          <a:lstStyle/>
          <a:p>
            <a:r>
              <a:rPr lang="en-US" altLang="en-US" b="1" dirty="0"/>
              <a:t>Typical Research Cycle</a:t>
            </a:r>
          </a:p>
        </p:txBody>
      </p:sp>
      <p:pic>
        <p:nvPicPr>
          <p:cNvPr id="30724" name="Picture 4" descr="Screen Shot 2018-01-07 at 19.43.36.png">
            <a:extLst>
              <a:ext uri="{FF2B5EF4-FFF2-40B4-BE49-F238E27FC236}">
                <a16:creationId xmlns:a16="http://schemas.microsoft.com/office/drawing/2014/main" id="{C8239B03-09EE-459C-90D4-3CF18B28824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70094" y="908720"/>
            <a:ext cx="5003812" cy="472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a:extLst>
              <a:ext uri="{FF2B5EF4-FFF2-40B4-BE49-F238E27FC236}">
                <a16:creationId xmlns:a16="http://schemas.microsoft.com/office/drawing/2014/main" id="{BE45FE98-72F1-4213-9914-9182F0555519}"/>
              </a:ext>
            </a:extLst>
          </p:cNvPr>
          <p:cNvSpPr>
            <a:spLocks noGrp="1"/>
          </p:cNvSpPr>
          <p:nvPr>
            <p:ph type="title"/>
          </p:nvPr>
        </p:nvSpPr>
        <p:spPr/>
        <p:txBody>
          <a:bodyPr/>
          <a:lstStyle/>
          <a:p>
            <a:pPr eaLnBrk="1" hangingPunct="1"/>
            <a:r>
              <a:rPr lang="en-GB" altLang="en-US" sz="4000" b="1" dirty="0"/>
              <a:t>Two Main Approaches</a:t>
            </a:r>
            <a:endParaRPr lang="en-US" altLang="en-US" sz="4000" b="1" dirty="0"/>
          </a:p>
        </p:txBody>
      </p:sp>
      <p:sp>
        <p:nvSpPr>
          <p:cNvPr id="4" name="Content Placeholder 3">
            <a:extLst>
              <a:ext uri="{FF2B5EF4-FFF2-40B4-BE49-F238E27FC236}">
                <a16:creationId xmlns:a16="http://schemas.microsoft.com/office/drawing/2014/main" id="{9E3CEA36-B009-46FA-B667-108DC8972E2F}"/>
              </a:ext>
            </a:extLst>
          </p:cNvPr>
          <p:cNvSpPr>
            <a:spLocks noGrp="1"/>
          </p:cNvSpPr>
          <p:nvPr>
            <p:ph idx="1"/>
          </p:nvPr>
        </p:nvSpPr>
        <p:spPr>
          <a:xfrm>
            <a:off x="457200" y="1600200"/>
            <a:ext cx="8229600" cy="3916363"/>
          </a:xfrm>
        </p:spPr>
        <p:txBody>
          <a:bodyPr/>
          <a:lstStyle/>
          <a:p>
            <a:pPr marL="0" indent="0" algn="ctr">
              <a:buFontTx/>
              <a:buNone/>
              <a:defRPr/>
            </a:pPr>
            <a:endParaRPr lang="en-GB" dirty="0"/>
          </a:p>
          <a:p>
            <a:pPr algn="ctr">
              <a:buFont typeface="Wingdings" charset="2"/>
              <a:buChar char="²"/>
              <a:defRPr/>
            </a:pPr>
            <a:r>
              <a:rPr lang="en-GB" sz="4400" dirty="0">
                <a:solidFill>
                  <a:srgbClr val="000090"/>
                </a:solidFill>
              </a:rPr>
              <a:t>Quantitative</a:t>
            </a:r>
          </a:p>
          <a:p>
            <a:pPr marL="0" indent="0" algn="ctr">
              <a:buFontTx/>
              <a:buNone/>
              <a:defRPr/>
            </a:pPr>
            <a:endParaRPr lang="en-GB" sz="4400" dirty="0">
              <a:solidFill>
                <a:srgbClr val="000090"/>
              </a:solidFill>
            </a:endParaRPr>
          </a:p>
          <a:p>
            <a:pPr algn="ctr">
              <a:buFont typeface="Wingdings" charset="2"/>
              <a:buChar char="²"/>
              <a:defRPr/>
            </a:pPr>
            <a:r>
              <a:rPr lang="en-GB" sz="4400" dirty="0">
                <a:solidFill>
                  <a:srgbClr val="000090"/>
                </a:solidFill>
              </a:rPr>
              <a:t>Qualitative</a:t>
            </a:r>
          </a:p>
          <a:p>
            <a:pPr>
              <a:defRPr/>
            </a:pPr>
            <a:endParaRPr lang="en-GB" dirty="0"/>
          </a:p>
          <a:p>
            <a:pPr>
              <a:defRPr/>
            </a:pP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a:extLst>
              <a:ext uri="{FF2B5EF4-FFF2-40B4-BE49-F238E27FC236}">
                <a16:creationId xmlns:a16="http://schemas.microsoft.com/office/drawing/2014/main" id="{6269BA1B-A425-456A-AC8C-1353C357D515}"/>
              </a:ext>
            </a:extLst>
          </p:cNvPr>
          <p:cNvSpPr>
            <a:spLocks noGrp="1"/>
          </p:cNvSpPr>
          <p:nvPr>
            <p:ph type="title"/>
          </p:nvPr>
        </p:nvSpPr>
        <p:spPr/>
        <p:txBody>
          <a:bodyPr/>
          <a:lstStyle/>
          <a:p>
            <a:pPr eaLnBrk="1" hangingPunct="1"/>
            <a:r>
              <a:rPr lang="en-GB" altLang="en-US" b="1" dirty="0"/>
              <a:t>Two Main Approaches</a:t>
            </a:r>
            <a:endParaRPr lang="en-US" altLang="en-US" b="1" dirty="0"/>
          </a:p>
        </p:txBody>
      </p:sp>
      <p:sp>
        <p:nvSpPr>
          <p:cNvPr id="33796" name="Content Placeholder 3">
            <a:extLst>
              <a:ext uri="{FF2B5EF4-FFF2-40B4-BE49-F238E27FC236}">
                <a16:creationId xmlns:a16="http://schemas.microsoft.com/office/drawing/2014/main" id="{A49B8764-86A3-464C-9352-5F4B1AC26787}"/>
              </a:ext>
            </a:extLst>
          </p:cNvPr>
          <p:cNvSpPr>
            <a:spLocks noGrp="1"/>
          </p:cNvSpPr>
          <p:nvPr>
            <p:ph idx="1"/>
          </p:nvPr>
        </p:nvSpPr>
        <p:spPr>
          <a:xfrm>
            <a:off x="457200" y="1600200"/>
            <a:ext cx="8229600" cy="3916363"/>
          </a:xfrm>
        </p:spPr>
        <p:txBody>
          <a:bodyPr/>
          <a:lstStyle/>
          <a:p>
            <a:pPr marL="0" indent="0"/>
            <a:r>
              <a:rPr lang="en-GB" altLang="en-US" sz="2800" b="1" dirty="0">
                <a:solidFill>
                  <a:srgbClr val="000090"/>
                </a:solidFill>
              </a:rPr>
              <a:t>Quantitative research:</a:t>
            </a:r>
            <a:r>
              <a:rPr lang="en-GB" altLang="en-US" sz="2800" dirty="0">
                <a:solidFill>
                  <a:srgbClr val="000090"/>
                </a:solidFill>
              </a:rPr>
              <a:t> Collects, summarises and draws inferences from </a:t>
            </a:r>
            <a:r>
              <a:rPr lang="en-GB" altLang="en-US" sz="2800" i="1" dirty="0">
                <a:solidFill>
                  <a:srgbClr val="000090"/>
                </a:solidFill>
              </a:rPr>
              <a:t>numerical</a:t>
            </a:r>
            <a:r>
              <a:rPr lang="en-GB" altLang="en-US" sz="2800" dirty="0">
                <a:solidFill>
                  <a:srgbClr val="000090"/>
                </a:solidFill>
              </a:rPr>
              <a:t> data i.e. “</a:t>
            </a:r>
            <a:r>
              <a:rPr lang="en-GB" altLang="ja-JP" sz="2800" dirty="0">
                <a:solidFill>
                  <a:srgbClr val="000090"/>
                </a:solidFill>
                <a:ea typeface="MS PGothic" panose="020B0600070205080204" pitchFamily="34" charset="-128"/>
              </a:rPr>
              <a:t>objective</a:t>
            </a:r>
            <a:r>
              <a:rPr lang="en-GB" altLang="en-US" sz="2800" dirty="0">
                <a:solidFill>
                  <a:srgbClr val="000090"/>
                </a:solidFill>
              </a:rPr>
              <a:t>”</a:t>
            </a:r>
            <a:endParaRPr lang="en-GB" altLang="ja-JP" sz="2800" dirty="0">
              <a:solidFill>
                <a:srgbClr val="000090"/>
              </a:solidFill>
              <a:ea typeface="MS PGothic" panose="020B0600070205080204" pitchFamily="34" charset="-128"/>
            </a:endParaRPr>
          </a:p>
          <a:p>
            <a:pPr marL="0" indent="0"/>
            <a:endParaRPr lang="en-GB" altLang="en-US" sz="2800" dirty="0">
              <a:solidFill>
                <a:srgbClr val="000090"/>
              </a:solidFill>
            </a:endParaRPr>
          </a:p>
          <a:p>
            <a:pPr marL="0" indent="0"/>
            <a:r>
              <a:rPr lang="en-GB" altLang="en-US" sz="2800" b="1" dirty="0">
                <a:solidFill>
                  <a:srgbClr val="000090"/>
                </a:solidFill>
              </a:rPr>
              <a:t>Qualitative research:</a:t>
            </a:r>
            <a:r>
              <a:rPr lang="en-GB" altLang="en-US" sz="2800" dirty="0">
                <a:solidFill>
                  <a:srgbClr val="000090"/>
                </a:solidFill>
              </a:rPr>
              <a:t> Collects and analyses </a:t>
            </a:r>
            <a:r>
              <a:rPr lang="en-GB" altLang="en-US" sz="2800" i="1" dirty="0">
                <a:solidFill>
                  <a:srgbClr val="000090"/>
                </a:solidFill>
              </a:rPr>
              <a:t>non-numerical,</a:t>
            </a:r>
            <a:r>
              <a:rPr lang="en-GB" altLang="en-US" sz="2800" dirty="0">
                <a:solidFill>
                  <a:srgbClr val="000090"/>
                </a:solidFill>
              </a:rPr>
              <a:t> data such as words, feelings, emotions, impressions and experiences i.e. “subjective”</a:t>
            </a:r>
            <a:endParaRPr lang="en-GB" altLang="ja-JP" sz="2800" dirty="0">
              <a:solidFill>
                <a:srgbClr val="000090"/>
              </a:solidFill>
              <a:ea typeface="MS PGothic" panose="020B0600070205080204" pitchFamily="34" charset="-128"/>
            </a:endParaRPr>
          </a:p>
          <a:p>
            <a:pPr marL="0" indent="0">
              <a:buFontTx/>
              <a:buNone/>
            </a:pPr>
            <a:endParaRPr lang="en-US" altLang="en-US" sz="2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3" name="Picture 5" descr="Screenshot 2019-11-29 at 22.58.57.png">
            <a:extLst>
              <a:ext uri="{FF2B5EF4-FFF2-40B4-BE49-F238E27FC236}">
                <a16:creationId xmlns:a16="http://schemas.microsoft.com/office/drawing/2014/main" id="{0418DD4B-421B-4D7A-AF8A-02575F8698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42888"/>
            <a:ext cx="9144000" cy="6498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descr="Screenshot 2019-11-30 at 13.37.02.png">
            <a:extLst>
              <a:ext uri="{FF2B5EF4-FFF2-40B4-BE49-F238E27FC236}">
                <a16:creationId xmlns:a16="http://schemas.microsoft.com/office/drawing/2014/main" id="{C70E654E-9B83-4413-AD59-CA9CC827724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990600"/>
            <a:ext cx="8712200"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a:extLst>
              <a:ext uri="{FF2B5EF4-FFF2-40B4-BE49-F238E27FC236}">
                <a16:creationId xmlns:a16="http://schemas.microsoft.com/office/drawing/2014/main" id="{6EF76411-31F3-436D-A8D5-FF85D4A7DA06}"/>
              </a:ext>
            </a:extLst>
          </p:cNvPr>
          <p:cNvSpPr>
            <a:spLocks noGrp="1"/>
          </p:cNvSpPr>
          <p:nvPr>
            <p:ph type="title"/>
          </p:nvPr>
        </p:nvSpPr>
        <p:spPr/>
        <p:txBody>
          <a:bodyPr/>
          <a:lstStyle/>
          <a:p>
            <a:pPr eaLnBrk="1" hangingPunct="1"/>
            <a:r>
              <a:rPr lang="en-GB" altLang="en-US" sz="3200" b="1" dirty="0"/>
              <a:t>Example of a recent Qualitative study</a:t>
            </a:r>
            <a:endParaRPr lang="en-US" altLang="en-US" sz="3200" b="1" dirty="0"/>
          </a:p>
        </p:txBody>
      </p:sp>
      <p:sp>
        <p:nvSpPr>
          <p:cNvPr id="38916" name="Content Placeholder 3">
            <a:extLst>
              <a:ext uri="{FF2B5EF4-FFF2-40B4-BE49-F238E27FC236}">
                <a16:creationId xmlns:a16="http://schemas.microsoft.com/office/drawing/2014/main" id="{F6A0B621-227F-475B-A54B-855158D6FCAB}"/>
              </a:ext>
            </a:extLst>
          </p:cNvPr>
          <p:cNvSpPr>
            <a:spLocks noGrp="1"/>
          </p:cNvSpPr>
          <p:nvPr>
            <p:ph idx="1"/>
          </p:nvPr>
        </p:nvSpPr>
        <p:spPr>
          <a:xfrm>
            <a:off x="457200" y="1600200"/>
            <a:ext cx="8229600" cy="3916363"/>
          </a:xfrm>
        </p:spPr>
        <p:txBody>
          <a:bodyPr/>
          <a:lstStyle/>
          <a:p>
            <a:pPr marL="0" indent="0" algn="ctr">
              <a:buFontTx/>
              <a:buNone/>
            </a:pPr>
            <a:endParaRPr lang="en-GB" altLang="en-US"/>
          </a:p>
          <a:p>
            <a:pPr marL="0" indent="0"/>
            <a:r>
              <a:rPr lang="en-GB" altLang="en-US" b="1"/>
              <a:t>Are the Claims to Blame? A Qualitative Study to Understand the Effects of Nutrition and Health Claims on Perceptions and Consumption of Food, </a:t>
            </a:r>
            <a:r>
              <a:rPr lang="en-GB" altLang="en-US" sz="2400"/>
              <a:t>Benson, T, Lavelle, F McCloat, A, et al (2019) </a:t>
            </a:r>
            <a:r>
              <a:rPr lang="en-GB" altLang="en-US" sz="2400" i="1"/>
              <a:t>Nutrients</a:t>
            </a:r>
            <a:r>
              <a:rPr lang="en-GB" altLang="en-US" sz="2400"/>
              <a:t>, </a:t>
            </a:r>
            <a:r>
              <a:rPr lang="en-GB" altLang="en-US" sz="2400" i="1"/>
              <a:t>11</a:t>
            </a:r>
            <a:r>
              <a:rPr lang="en-GB" altLang="en-US" sz="2400"/>
              <a:t>(9), 2058; </a:t>
            </a:r>
            <a:r>
              <a:rPr lang="en-GB" altLang="en-US" sz="2400" b="1">
                <a:hlinkClick r:id="rId3"/>
              </a:rPr>
              <a:t>https://doi.org/10.3390/nu11092058</a:t>
            </a:r>
            <a:endParaRPr lang="en-GB" altLang="en-US" sz="2400"/>
          </a:p>
          <a:p>
            <a:pPr marL="0" indent="0">
              <a:buFontTx/>
              <a:buNone/>
            </a:pPr>
            <a:endParaRPr lang="en-GB" altLang="en-US"/>
          </a:p>
          <a:p>
            <a:pPr marL="0" indent="0"/>
            <a:endParaRPr lang="en-US"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a:extLst>
              <a:ext uri="{FF2B5EF4-FFF2-40B4-BE49-F238E27FC236}">
                <a16:creationId xmlns:a16="http://schemas.microsoft.com/office/drawing/2014/main" id="{8C08BA33-BDCC-40D3-9C0B-7D8EEC8E3C2A}"/>
              </a:ext>
            </a:extLst>
          </p:cNvPr>
          <p:cNvSpPr>
            <a:spLocks noGrp="1"/>
          </p:cNvSpPr>
          <p:nvPr>
            <p:ph type="title"/>
          </p:nvPr>
        </p:nvSpPr>
        <p:spPr/>
        <p:txBody>
          <a:bodyPr/>
          <a:lstStyle/>
          <a:p>
            <a:pPr eaLnBrk="1" hangingPunct="1"/>
            <a:r>
              <a:rPr lang="en-GB" altLang="en-US" sz="3200" b="1" dirty="0"/>
              <a:t>Example of a recent Quantitative study</a:t>
            </a:r>
            <a:endParaRPr lang="en-US" altLang="en-US" sz="3200" b="1" dirty="0"/>
          </a:p>
        </p:txBody>
      </p:sp>
      <p:sp>
        <p:nvSpPr>
          <p:cNvPr id="40964" name="Content Placeholder 3">
            <a:extLst>
              <a:ext uri="{FF2B5EF4-FFF2-40B4-BE49-F238E27FC236}">
                <a16:creationId xmlns:a16="http://schemas.microsoft.com/office/drawing/2014/main" id="{418967E2-FB38-48C3-8BF6-4EA51E393012}"/>
              </a:ext>
            </a:extLst>
          </p:cNvPr>
          <p:cNvSpPr>
            <a:spLocks noGrp="1"/>
          </p:cNvSpPr>
          <p:nvPr>
            <p:ph idx="1"/>
          </p:nvPr>
        </p:nvSpPr>
        <p:spPr>
          <a:xfrm>
            <a:off x="457200" y="1600200"/>
            <a:ext cx="8229600" cy="3916363"/>
          </a:xfrm>
        </p:spPr>
        <p:txBody>
          <a:bodyPr/>
          <a:lstStyle/>
          <a:p>
            <a:pPr marL="0" indent="0" algn="ctr">
              <a:buFontTx/>
              <a:buNone/>
            </a:pPr>
            <a:endParaRPr lang="en-GB" altLang="en-US"/>
          </a:p>
          <a:p>
            <a:pPr marL="0" indent="0"/>
            <a:r>
              <a:rPr lang="en-US" altLang="en-US" b="1"/>
              <a:t>Education and lifestyle predict change in dietary patterns and diet quality of adults 55 years and over,</a:t>
            </a:r>
            <a:r>
              <a:rPr lang="en-US" altLang="en-US"/>
              <a:t> </a:t>
            </a:r>
            <a:r>
              <a:rPr lang="en-US" altLang="en-US" sz="2800"/>
              <a:t>Thorpe, M. G., Milte, C.M., Crawford, D. and McNaughton. S.A., (2019) </a:t>
            </a:r>
            <a:r>
              <a:rPr lang="en-US" altLang="en-US" sz="2800" i="1"/>
              <a:t>Nutrition Journal</a:t>
            </a:r>
            <a:r>
              <a:rPr lang="en-US" altLang="en-US" sz="2800"/>
              <a:t>, 18:67 </a:t>
            </a:r>
            <a:r>
              <a:rPr lang="en-US" altLang="en-US" sz="2800">
                <a:hlinkClick r:id="rId3"/>
              </a:rPr>
              <a:t>https://doi.org/10.1186/s12937-019-0495-6</a:t>
            </a:r>
            <a:r>
              <a:rPr lang="en-US" altLang="en-US" sz="2800"/>
              <a:t>  </a:t>
            </a:r>
            <a:endParaRPr lang="en-GB" altLang="en-US" sz="2800"/>
          </a:p>
          <a:p>
            <a:pPr marL="0" indent="0"/>
            <a:endParaRPr lang="en-GB" altLang="en-US"/>
          </a:p>
          <a:p>
            <a:pPr marL="0" indent="0"/>
            <a:endParaRPr lang="en-US"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a:extLst>
              <a:ext uri="{FF2B5EF4-FFF2-40B4-BE49-F238E27FC236}">
                <a16:creationId xmlns:a16="http://schemas.microsoft.com/office/drawing/2014/main" id="{7638E9EA-B6A8-4B0E-84C1-5653C51B1C9D}"/>
              </a:ext>
            </a:extLst>
          </p:cNvPr>
          <p:cNvSpPr>
            <a:spLocks noGrp="1"/>
          </p:cNvSpPr>
          <p:nvPr>
            <p:ph type="title"/>
          </p:nvPr>
        </p:nvSpPr>
        <p:spPr>
          <a:xfrm>
            <a:off x="457200" y="274638"/>
            <a:ext cx="8229600" cy="706090"/>
          </a:xfrm>
        </p:spPr>
        <p:txBody>
          <a:bodyPr/>
          <a:lstStyle/>
          <a:p>
            <a:pPr eaLnBrk="1" hangingPunct="1"/>
            <a:r>
              <a:rPr lang="en-GB" altLang="en-US" sz="3200" b="1" dirty="0"/>
              <a:t>Also Mixed-method studies</a:t>
            </a:r>
            <a:endParaRPr lang="en-US" altLang="en-US" sz="3200" b="1" dirty="0"/>
          </a:p>
        </p:txBody>
      </p:sp>
      <p:sp>
        <p:nvSpPr>
          <p:cNvPr id="43010" name="Content Placeholder 3">
            <a:extLst>
              <a:ext uri="{FF2B5EF4-FFF2-40B4-BE49-F238E27FC236}">
                <a16:creationId xmlns:a16="http://schemas.microsoft.com/office/drawing/2014/main" id="{8B25D7BE-F5AB-47D7-A92C-B4217DB24AC8}"/>
              </a:ext>
            </a:extLst>
          </p:cNvPr>
          <p:cNvSpPr>
            <a:spLocks noGrp="1"/>
          </p:cNvSpPr>
          <p:nvPr>
            <p:ph sz="half" idx="1"/>
          </p:nvPr>
        </p:nvSpPr>
        <p:spPr>
          <a:xfrm>
            <a:off x="457200" y="1600200"/>
            <a:ext cx="3610744" cy="4525963"/>
          </a:xfrm>
        </p:spPr>
        <p:txBody>
          <a:bodyPr/>
          <a:lstStyle/>
          <a:p>
            <a:pPr marL="0" indent="0">
              <a:buFontTx/>
              <a:buNone/>
            </a:pPr>
            <a:endParaRPr lang="en-GB" altLang="en-US" sz="2400" dirty="0">
              <a:solidFill>
                <a:srgbClr val="000090"/>
              </a:solidFill>
            </a:endParaRPr>
          </a:p>
          <a:p>
            <a:pPr marL="0" indent="0">
              <a:buFontTx/>
              <a:buNone/>
            </a:pPr>
            <a:r>
              <a:rPr lang="en-GB" altLang="en-US" sz="2400" dirty="0">
                <a:solidFill>
                  <a:srgbClr val="000090"/>
                </a:solidFill>
              </a:rPr>
              <a:t>Example:</a:t>
            </a:r>
          </a:p>
          <a:p>
            <a:pPr marL="0" indent="0">
              <a:buFontTx/>
              <a:buNone/>
            </a:pPr>
            <a:r>
              <a:rPr lang="en-GB" altLang="en-US" sz="2400" b="1" dirty="0">
                <a:solidFill>
                  <a:srgbClr val="000090"/>
                </a:solidFill>
              </a:rPr>
              <a:t>Somerville et al (2019</a:t>
            </a:r>
            <a:r>
              <a:rPr lang="en-GB" altLang="en-US" sz="2400" dirty="0">
                <a:solidFill>
                  <a:srgbClr val="000090"/>
                </a:solidFill>
              </a:rPr>
              <a:t>) diabetes and diet study combines quantitative and qualitative analysis</a:t>
            </a:r>
            <a:endParaRPr lang="en-GB" altLang="en-US" sz="2400" dirty="0"/>
          </a:p>
          <a:p>
            <a:pPr marL="0" indent="0">
              <a:buFontTx/>
              <a:buNone/>
            </a:pPr>
            <a:endParaRPr lang="en-US" altLang="en-US" sz="2400" dirty="0"/>
          </a:p>
        </p:txBody>
      </p:sp>
      <p:pic>
        <p:nvPicPr>
          <p:cNvPr id="43013" name="Content Placeholder 4" descr="MIxed methods Somerville et al 2019.pdf">
            <a:extLst>
              <a:ext uri="{FF2B5EF4-FFF2-40B4-BE49-F238E27FC236}">
                <a16:creationId xmlns:a16="http://schemas.microsoft.com/office/drawing/2014/main" id="{BDBB17E2-ECE9-442E-BBB3-9F4E11385276}"/>
              </a:ext>
            </a:extLst>
          </p:cNvPr>
          <p:cNvPicPr>
            <a:picLocks noGrp="1" noChangeAspect="1" noChangeArrowheads="1"/>
          </p:cNvPicPr>
          <p:nvPr>
            <p:ph sz="half" idx="2"/>
          </p:nvPr>
        </p:nvPicPr>
        <p:blipFill rotWithShape="1">
          <a:blip r:embed="rId3">
            <a:extLst>
              <a:ext uri="{28A0092B-C50C-407E-A947-70E740481C1C}">
                <a14:useLocalDpi xmlns:a14="http://schemas.microsoft.com/office/drawing/2010/main" val="0"/>
              </a:ext>
            </a:extLst>
          </a:blip>
          <a:srcRect l="12344" t="10403" r="12222" b="12563"/>
          <a:stretch/>
        </p:blipFill>
        <p:spPr>
          <a:xfrm>
            <a:off x="3923928" y="949195"/>
            <a:ext cx="4968552" cy="583904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a:extLst>
              <a:ext uri="{FF2B5EF4-FFF2-40B4-BE49-F238E27FC236}">
                <a16:creationId xmlns:a16="http://schemas.microsoft.com/office/drawing/2014/main" id="{0480EF66-B64F-4D18-8C75-1D3079C58BD3}"/>
              </a:ext>
            </a:extLst>
          </p:cNvPr>
          <p:cNvSpPr>
            <a:spLocks noGrp="1"/>
          </p:cNvSpPr>
          <p:nvPr>
            <p:ph type="title"/>
          </p:nvPr>
        </p:nvSpPr>
        <p:spPr/>
        <p:txBody>
          <a:bodyPr/>
          <a:lstStyle/>
          <a:p>
            <a:r>
              <a:rPr lang="en-GB" altLang="en-US" b="1" dirty="0"/>
              <a:t>Qualitative vs Quantitative (</a:t>
            </a:r>
            <a:r>
              <a:rPr lang="en-GB" altLang="en-US" b="1" dirty="0" err="1"/>
              <a:t>i</a:t>
            </a:r>
            <a:r>
              <a:rPr lang="en-GB" altLang="en-US" b="1" dirty="0"/>
              <a:t>)</a:t>
            </a:r>
          </a:p>
        </p:txBody>
      </p:sp>
      <p:sp>
        <p:nvSpPr>
          <p:cNvPr id="45058" name="Content Placeholder 2">
            <a:extLst>
              <a:ext uri="{FF2B5EF4-FFF2-40B4-BE49-F238E27FC236}">
                <a16:creationId xmlns:a16="http://schemas.microsoft.com/office/drawing/2014/main" id="{83D2FFB7-164D-4C85-9E99-F685E4281750}"/>
              </a:ext>
            </a:extLst>
          </p:cNvPr>
          <p:cNvSpPr>
            <a:spLocks noGrp="1"/>
          </p:cNvSpPr>
          <p:nvPr>
            <p:ph idx="1"/>
          </p:nvPr>
        </p:nvSpPr>
        <p:spPr>
          <a:xfrm>
            <a:off x="457200" y="1600200"/>
            <a:ext cx="8229600" cy="3916363"/>
          </a:xfrm>
        </p:spPr>
        <p:txBody>
          <a:bodyPr/>
          <a:lstStyle/>
          <a:p>
            <a:endParaRPr lang="en-GB" altLang="en-US"/>
          </a:p>
        </p:txBody>
      </p:sp>
      <p:pic>
        <p:nvPicPr>
          <p:cNvPr id="45060" name="Picture 2">
            <a:extLst>
              <a:ext uri="{FF2B5EF4-FFF2-40B4-BE49-F238E27FC236}">
                <a16:creationId xmlns:a16="http://schemas.microsoft.com/office/drawing/2014/main" id="{E50812D4-5C97-4923-80B2-D18EEB3987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38" y="1341438"/>
            <a:ext cx="8677275" cy="53999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a:extLst>
              <a:ext uri="{FF2B5EF4-FFF2-40B4-BE49-F238E27FC236}">
                <a16:creationId xmlns:a16="http://schemas.microsoft.com/office/drawing/2014/main" id="{04E75848-2B0E-474A-81C2-C3323BE9AE90}"/>
              </a:ext>
            </a:extLst>
          </p:cNvPr>
          <p:cNvSpPr>
            <a:spLocks noGrp="1"/>
          </p:cNvSpPr>
          <p:nvPr>
            <p:ph type="title"/>
          </p:nvPr>
        </p:nvSpPr>
        <p:spPr/>
        <p:txBody>
          <a:bodyPr/>
          <a:lstStyle/>
          <a:p>
            <a:r>
              <a:rPr lang="en-GB" altLang="en-US" b="1" dirty="0"/>
              <a:t>Qualitative vs Quantitative (ii)</a:t>
            </a:r>
          </a:p>
        </p:txBody>
      </p:sp>
      <p:sp>
        <p:nvSpPr>
          <p:cNvPr id="46082" name="Content Placeholder 2">
            <a:extLst>
              <a:ext uri="{FF2B5EF4-FFF2-40B4-BE49-F238E27FC236}">
                <a16:creationId xmlns:a16="http://schemas.microsoft.com/office/drawing/2014/main" id="{A1B2EBAB-182C-47E2-BBA8-F5AFFDFAA166}"/>
              </a:ext>
            </a:extLst>
          </p:cNvPr>
          <p:cNvSpPr>
            <a:spLocks noGrp="1"/>
          </p:cNvSpPr>
          <p:nvPr>
            <p:ph idx="1"/>
          </p:nvPr>
        </p:nvSpPr>
        <p:spPr>
          <a:xfrm>
            <a:off x="457200" y="1600200"/>
            <a:ext cx="8229600" cy="3916363"/>
          </a:xfrm>
        </p:spPr>
        <p:txBody>
          <a:bodyPr/>
          <a:lstStyle/>
          <a:p>
            <a:endParaRPr lang="en-GB" altLang="en-US"/>
          </a:p>
        </p:txBody>
      </p:sp>
      <p:pic>
        <p:nvPicPr>
          <p:cNvPr id="46083" name="Picture 2">
            <a:extLst>
              <a:ext uri="{FF2B5EF4-FFF2-40B4-BE49-F238E27FC236}">
                <a16:creationId xmlns:a16="http://schemas.microsoft.com/office/drawing/2014/main" id="{F732AF2F-5890-4731-A407-01C3577DCC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482724"/>
            <a:ext cx="8640762" cy="51866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6084" name="Footer Placeholder 3">
            <a:extLst>
              <a:ext uri="{FF2B5EF4-FFF2-40B4-BE49-F238E27FC236}">
                <a16:creationId xmlns:a16="http://schemas.microsoft.com/office/drawing/2014/main" id="{1FE2CDD6-2DB5-4EA7-AE67-8F58C5E1C6C8}"/>
              </a:ext>
            </a:extLst>
          </p:cNvPr>
          <p:cNvSpPr txBox="1">
            <a:spLocks/>
          </p:cNvSpPr>
          <p:nvPr/>
        </p:nvSpPr>
        <p:spPr bwMode="auto">
          <a:xfrm>
            <a:off x="611188" y="6511925"/>
            <a:ext cx="6697662"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1200">
                <a:latin typeface="Calibri" panose="020F0502020204030204" pitchFamily="34" charset="0"/>
                <a:ea typeface="MS PGothic" panose="020B0600070205080204" pitchFamily="34" charset="-128"/>
              </a:rPr>
              <a:t>Mahmood (2013). http://www.slideshare.net/kmahmood2/mixed-methods-research</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a:extLst>
              <a:ext uri="{FF2B5EF4-FFF2-40B4-BE49-F238E27FC236}">
                <a16:creationId xmlns:a16="http://schemas.microsoft.com/office/drawing/2014/main" id="{C5B4556D-814A-40DC-B0E2-9BB9EE039D7B}"/>
              </a:ext>
            </a:extLst>
          </p:cNvPr>
          <p:cNvSpPr>
            <a:spLocks noGrp="1"/>
          </p:cNvSpPr>
          <p:nvPr>
            <p:ph type="title"/>
          </p:nvPr>
        </p:nvSpPr>
        <p:spPr/>
        <p:txBody>
          <a:bodyPr/>
          <a:lstStyle/>
          <a:p>
            <a:r>
              <a:rPr lang="en-GB" altLang="en-US" b="1" dirty="0"/>
              <a:t>Qualitative vs Quantitative (iii)</a:t>
            </a:r>
          </a:p>
        </p:txBody>
      </p:sp>
      <p:sp>
        <p:nvSpPr>
          <p:cNvPr id="47106" name="Content Placeholder 2">
            <a:extLst>
              <a:ext uri="{FF2B5EF4-FFF2-40B4-BE49-F238E27FC236}">
                <a16:creationId xmlns:a16="http://schemas.microsoft.com/office/drawing/2014/main" id="{EAFF6E2F-9BD2-4EA6-A06C-F77309839EAA}"/>
              </a:ext>
            </a:extLst>
          </p:cNvPr>
          <p:cNvSpPr>
            <a:spLocks noGrp="1"/>
          </p:cNvSpPr>
          <p:nvPr>
            <p:ph idx="1"/>
          </p:nvPr>
        </p:nvSpPr>
        <p:spPr>
          <a:xfrm>
            <a:off x="457200" y="1600200"/>
            <a:ext cx="8229600" cy="3916363"/>
          </a:xfrm>
        </p:spPr>
        <p:txBody>
          <a:bodyPr/>
          <a:lstStyle/>
          <a:p>
            <a:endParaRPr lang="en-GB" altLang="en-US"/>
          </a:p>
        </p:txBody>
      </p:sp>
      <p:pic>
        <p:nvPicPr>
          <p:cNvPr id="47107" name="Picture 2">
            <a:extLst>
              <a:ext uri="{FF2B5EF4-FFF2-40B4-BE49-F238E27FC236}">
                <a16:creationId xmlns:a16="http://schemas.microsoft.com/office/drawing/2014/main" id="{FC51DA4D-A57D-4895-B631-07316F2575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557338"/>
            <a:ext cx="8859838" cy="51840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7108" name="Footer Placeholder 3">
            <a:extLst>
              <a:ext uri="{FF2B5EF4-FFF2-40B4-BE49-F238E27FC236}">
                <a16:creationId xmlns:a16="http://schemas.microsoft.com/office/drawing/2014/main" id="{76A55F8E-9D7C-4FFB-B78F-BD4A468F792B}"/>
              </a:ext>
            </a:extLst>
          </p:cNvPr>
          <p:cNvSpPr txBox="1">
            <a:spLocks/>
          </p:cNvSpPr>
          <p:nvPr/>
        </p:nvSpPr>
        <p:spPr bwMode="auto">
          <a:xfrm>
            <a:off x="684213" y="6429375"/>
            <a:ext cx="66960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1200">
                <a:latin typeface="Calibri" panose="020F0502020204030204" pitchFamily="34" charset="0"/>
                <a:ea typeface="MS PGothic" panose="020B0600070205080204" pitchFamily="34" charset="-128"/>
              </a:rPr>
              <a:t>Mahmood (2013). http://www.slideshare.net/kmahmood2/mixed-methods-research</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1" name="Rectangle 3">
            <a:extLst>
              <a:ext uri="{FF2B5EF4-FFF2-40B4-BE49-F238E27FC236}">
                <a16:creationId xmlns:a16="http://schemas.microsoft.com/office/drawing/2014/main" id="{C6C505C8-8AF1-44D9-8B5F-692042E6BF1C}"/>
              </a:ext>
            </a:extLst>
          </p:cNvPr>
          <p:cNvSpPr>
            <a:spLocks noGrp="1"/>
          </p:cNvSpPr>
          <p:nvPr>
            <p:ph type="body" idx="4294967295"/>
          </p:nvPr>
        </p:nvSpPr>
        <p:spPr>
          <a:xfrm>
            <a:off x="640296" y="188640"/>
            <a:ext cx="7863408" cy="5356448"/>
          </a:xfrm>
          <a:solidFill>
            <a:schemeClr val="accent1"/>
          </a:solidFill>
        </p:spPr>
        <p:txBody>
          <a:bodyPr/>
          <a:lstStyle/>
          <a:p>
            <a:pPr eaLnBrk="1" hangingPunct="1">
              <a:buFontTx/>
              <a:buNone/>
            </a:pPr>
            <a:endParaRPr lang="en-GB" altLang="en-US" b="1" dirty="0">
              <a:solidFill>
                <a:schemeClr val="accent2"/>
              </a:solidFill>
            </a:endParaRPr>
          </a:p>
          <a:p>
            <a:pPr eaLnBrk="1" hangingPunct="1">
              <a:buFontTx/>
              <a:buNone/>
            </a:pPr>
            <a:endParaRPr lang="en-GB" altLang="en-US" b="1" dirty="0">
              <a:solidFill>
                <a:schemeClr val="accent2"/>
              </a:solidFill>
            </a:endParaRPr>
          </a:p>
          <a:p>
            <a:pPr algn="ctr" eaLnBrk="1" hangingPunct="1">
              <a:buFontTx/>
              <a:buNone/>
            </a:pPr>
            <a:endParaRPr lang="en-GB" altLang="en-US" sz="5400" b="1" dirty="0">
              <a:solidFill>
                <a:schemeClr val="accent2"/>
              </a:solidFill>
            </a:endParaRPr>
          </a:p>
          <a:p>
            <a:pPr algn="ctr" eaLnBrk="1" hangingPunct="1">
              <a:buFontTx/>
              <a:buNone/>
            </a:pPr>
            <a:r>
              <a:rPr lang="en-GB" altLang="en-US" sz="5400" b="1" dirty="0">
                <a:solidFill>
                  <a:schemeClr val="accent2"/>
                </a:solidFill>
              </a:rPr>
              <a:t>3. </a:t>
            </a:r>
            <a:r>
              <a:rPr lang="en-GB" altLang="en-US" sz="5400" b="1" dirty="0">
                <a:solidFill>
                  <a:schemeClr val="accent2"/>
                </a:solidFill>
                <a:ea typeface="MS PGothic" panose="020B0600070205080204" pitchFamily="34" charset="-128"/>
              </a:rPr>
              <a:t>What kind of studies are there?</a:t>
            </a:r>
          </a:p>
          <a:p>
            <a:pPr algn="ctr" eaLnBrk="1" hangingPunct="1">
              <a:buFontTx/>
              <a:buNone/>
            </a:pPr>
            <a:endParaRPr lang="en-US" altLang="en-US" sz="5400" b="1" dirty="0">
              <a:solidFill>
                <a:schemeClr val="accent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8131">
                                            <p:txEl>
                                              <p:pRg st="3" end="3"/>
                                            </p:txEl>
                                          </p:spTgt>
                                        </p:tgtEl>
                                        <p:attrNameLst>
                                          <p:attrName>style.visibility</p:attrName>
                                        </p:attrNameLst>
                                      </p:cBhvr>
                                      <p:to>
                                        <p:strVal val="visible"/>
                                      </p:to>
                                    </p:set>
                                    <p:anim calcmode="lin" valueType="num">
                                      <p:cBhvr additive="base">
                                        <p:cTn id="7" dur="500" fill="hold"/>
                                        <p:tgtEl>
                                          <p:spTgt spid="48131">
                                            <p:txEl>
                                              <p:pRg st="3" end="3"/>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813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a:extLst>
              <a:ext uri="{FF2B5EF4-FFF2-40B4-BE49-F238E27FC236}">
                <a16:creationId xmlns:a16="http://schemas.microsoft.com/office/drawing/2014/main" id="{1F04757B-D151-4329-AF1B-B98C5D45E83E}"/>
              </a:ext>
            </a:extLst>
          </p:cNvPr>
          <p:cNvSpPr>
            <a:spLocks noGrp="1"/>
          </p:cNvSpPr>
          <p:nvPr>
            <p:ph type="title"/>
          </p:nvPr>
        </p:nvSpPr>
        <p:spPr>
          <a:xfrm>
            <a:off x="457200" y="274638"/>
            <a:ext cx="8229600" cy="706090"/>
          </a:xfrm>
        </p:spPr>
        <p:txBody>
          <a:bodyPr/>
          <a:lstStyle/>
          <a:p>
            <a:pPr eaLnBrk="1" hangingPunct="1"/>
            <a:r>
              <a:rPr lang="en-GB" altLang="en-US" sz="4000" b="1" dirty="0"/>
              <a:t>Types of studies</a:t>
            </a:r>
            <a:endParaRPr lang="en-US" altLang="en-US" sz="4000" b="1" dirty="0"/>
          </a:p>
        </p:txBody>
      </p:sp>
      <p:sp>
        <p:nvSpPr>
          <p:cNvPr id="49156" name="Content Placeholder 3">
            <a:extLst>
              <a:ext uri="{FF2B5EF4-FFF2-40B4-BE49-F238E27FC236}">
                <a16:creationId xmlns:a16="http://schemas.microsoft.com/office/drawing/2014/main" id="{0323A31F-5AD2-4AA4-92C3-3EA00A664335}"/>
              </a:ext>
            </a:extLst>
          </p:cNvPr>
          <p:cNvSpPr>
            <a:spLocks noGrp="1"/>
          </p:cNvSpPr>
          <p:nvPr>
            <p:ph idx="1"/>
          </p:nvPr>
        </p:nvSpPr>
        <p:spPr>
          <a:xfrm>
            <a:off x="457200" y="1125538"/>
            <a:ext cx="8229600" cy="3916362"/>
          </a:xfrm>
        </p:spPr>
        <p:txBody>
          <a:bodyPr/>
          <a:lstStyle/>
          <a:p>
            <a:pPr>
              <a:buFont typeface="Wingdings" panose="05000000000000000000" pitchFamily="2" charset="2"/>
              <a:buChar char="v"/>
            </a:pPr>
            <a:r>
              <a:rPr lang="en-GB" altLang="en-US" sz="2800">
                <a:solidFill>
                  <a:srgbClr val="000090"/>
                </a:solidFill>
              </a:rPr>
              <a:t>Descriptive (such as case studies, observational studies, surveys) </a:t>
            </a:r>
          </a:p>
          <a:p>
            <a:pPr>
              <a:buFont typeface="Wingdings" panose="05000000000000000000" pitchFamily="2" charset="2"/>
              <a:buChar char="v"/>
            </a:pPr>
            <a:r>
              <a:rPr lang="en-GB" altLang="en-US" sz="2800">
                <a:solidFill>
                  <a:srgbClr val="000090"/>
                </a:solidFill>
              </a:rPr>
              <a:t>Correlational (such as cross-sectional studies)</a:t>
            </a:r>
          </a:p>
          <a:p>
            <a:pPr>
              <a:buFont typeface="Wingdings" panose="05000000000000000000" pitchFamily="2" charset="2"/>
              <a:buChar char="v"/>
            </a:pPr>
            <a:r>
              <a:rPr lang="en-GB" altLang="en-US" sz="2800">
                <a:solidFill>
                  <a:srgbClr val="000090"/>
                </a:solidFill>
              </a:rPr>
              <a:t>Experimental (such as Randomised Controlled Trials, animal </a:t>
            </a:r>
            <a:r>
              <a:rPr lang="en-GB" altLang="en-US" sz="2800" i="1">
                <a:solidFill>
                  <a:srgbClr val="000090"/>
                </a:solidFill>
              </a:rPr>
              <a:t>and in vitro </a:t>
            </a:r>
            <a:r>
              <a:rPr lang="en-GB" altLang="en-US" sz="2800">
                <a:solidFill>
                  <a:srgbClr val="000090"/>
                </a:solidFill>
              </a:rPr>
              <a:t>trials)</a:t>
            </a:r>
          </a:p>
          <a:p>
            <a:pPr>
              <a:buFont typeface="Wingdings" panose="05000000000000000000" pitchFamily="2" charset="2"/>
              <a:buChar char="v"/>
            </a:pPr>
            <a:r>
              <a:rPr lang="en-GB" altLang="en-US" sz="2800">
                <a:solidFill>
                  <a:srgbClr val="000090"/>
                </a:solidFill>
              </a:rPr>
              <a:t>Reviews (i.e. literature reviews or systematic reviews) </a:t>
            </a:r>
          </a:p>
          <a:p>
            <a:pPr>
              <a:buFont typeface="Wingdings" panose="05000000000000000000" pitchFamily="2" charset="2"/>
              <a:buChar char="v"/>
            </a:pPr>
            <a:r>
              <a:rPr lang="en-GB" altLang="en-US" sz="2800">
                <a:solidFill>
                  <a:srgbClr val="000090"/>
                </a:solidFill>
              </a:rPr>
              <a:t>Meta-analytic (i.e. meta –analyses)</a:t>
            </a:r>
          </a:p>
          <a:p>
            <a:pPr>
              <a:buFontTx/>
              <a:buNone/>
            </a:pPr>
            <a:r>
              <a:rPr lang="en-GB" altLang="en-US" sz="2800">
                <a:solidFill>
                  <a:srgbClr val="000090"/>
                </a:solidFill>
              </a:rPr>
              <a:t>Each have different weaknesses and strengths </a:t>
            </a:r>
            <a:r>
              <a:rPr lang="mr-IN" altLang="en-US" sz="2800">
                <a:solidFill>
                  <a:srgbClr val="000090"/>
                </a:solidFill>
              </a:rPr>
              <a:t>…</a:t>
            </a:r>
            <a:endParaRPr lang="en-GB" altLang="en-US" sz="2800">
              <a:solidFill>
                <a:srgbClr val="000090"/>
              </a:solidFill>
            </a:endParaRPr>
          </a:p>
          <a:p>
            <a:pPr>
              <a:buFontTx/>
              <a:buNone/>
            </a:pPr>
            <a:r>
              <a:rPr lang="en-GB" altLang="en-US" sz="2800">
                <a:solidFill>
                  <a:srgbClr val="000090"/>
                </a:solidFill>
              </a:rPr>
              <a:t>   </a:t>
            </a:r>
            <a:endParaRPr lang="en-GB" altLang="en-US"/>
          </a:p>
          <a:p>
            <a:endParaRPr lang="en-US" alt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a:extLst>
              <a:ext uri="{FF2B5EF4-FFF2-40B4-BE49-F238E27FC236}">
                <a16:creationId xmlns:a16="http://schemas.microsoft.com/office/drawing/2014/main" id="{983E923B-A0A9-4A72-BA55-F229AFB83642}"/>
              </a:ext>
            </a:extLst>
          </p:cNvPr>
          <p:cNvSpPr>
            <a:spLocks noGrp="1"/>
          </p:cNvSpPr>
          <p:nvPr>
            <p:ph type="title"/>
          </p:nvPr>
        </p:nvSpPr>
        <p:spPr>
          <a:xfrm>
            <a:off x="457200" y="218440"/>
            <a:ext cx="8229600" cy="1143000"/>
          </a:xfrm>
        </p:spPr>
        <p:txBody>
          <a:bodyPr/>
          <a:lstStyle/>
          <a:p>
            <a:pPr eaLnBrk="1" hangingPunct="1"/>
            <a:r>
              <a:rPr lang="en-GB" altLang="en-US" sz="4000" b="1" dirty="0"/>
              <a:t>Hierarchy of Evidence</a:t>
            </a:r>
            <a:endParaRPr lang="en-US" altLang="en-US" sz="4000" b="1" dirty="0"/>
          </a:p>
        </p:txBody>
      </p:sp>
      <p:sp>
        <p:nvSpPr>
          <p:cNvPr id="4" name="Content Placeholder 3">
            <a:extLst>
              <a:ext uri="{FF2B5EF4-FFF2-40B4-BE49-F238E27FC236}">
                <a16:creationId xmlns:a16="http://schemas.microsoft.com/office/drawing/2014/main" id="{CE7A27CE-E07A-464E-952F-E8854319DCAB}"/>
              </a:ext>
            </a:extLst>
          </p:cNvPr>
          <p:cNvSpPr>
            <a:spLocks noGrp="1"/>
          </p:cNvSpPr>
          <p:nvPr>
            <p:ph idx="1"/>
          </p:nvPr>
        </p:nvSpPr>
        <p:spPr>
          <a:xfrm>
            <a:off x="457200" y="1600200"/>
            <a:ext cx="8229600" cy="3916363"/>
          </a:xfrm>
        </p:spPr>
        <p:txBody>
          <a:bodyPr/>
          <a:lstStyle/>
          <a:p>
            <a:pPr marL="0" indent="0" algn="ctr">
              <a:buFontTx/>
              <a:buNone/>
              <a:defRPr/>
            </a:pPr>
            <a:endParaRPr lang="en-GB" dirty="0"/>
          </a:p>
          <a:p>
            <a:pPr>
              <a:defRPr/>
            </a:pPr>
            <a:endParaRPr lang="en-GB" dirty="0"/>
          </a:p>
          <a:p>
            <a:pPr>
              <a:defRPr/>
            </a:pPr>
            <a:endParaRPr lang="en-US" dirty="0"/>
          </a:p>
        </p:txBody>
      </p:sp>
      <p:pic>
        <p:nvPicPr>
          <p:cNvPr id="51205" name="Picture 1" descr="Screenshot 2019-11-30 at 02.19.29.png">
            <a:extLst>
              <a:ext uri="{FF2B5EF4-FFF2-40B4-BE49-F238E27FC236}">
                <a16:creationId xmlns:a16="http://schemas.microsoft.com/office/drawing/2014/main" id="{7F55D1DF-3A08-463D-9F5B-5CA3381F699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524000"/>
            <a:ext cx="8801100" cy="511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1" name="Rectangle 3">
            <a:extLst>
              <a:ext uri="{FF2B5EF4-FFF2-40B4-BE49-F238E27FC236}">
                <a16:creationId xmlns:a16="http://schemas.microsoft.com/office/drawing/2014/main" id="{D92216CA-965A-48B1-A2B1-33B193D1AF58}"/>
              </a:ext>
            </a:extLst>
          </p:cNvPr>
          <p:cNvSpPr>
            <a:spLocks noGrp="1"/>
          </p:cNvSpPr>
          <p:nvPr>
            <p:ph type="body" idx="4294967295"/>
          </p:nvPr>
        </p:nvSpPr>
        <p:spPr>
          <a:xfrm>
            <a:off x="748308" y="260648"/>
            <a:ext cx="7647384" cy="5284440"/>
          </a:xfrm>
          <a:solidFill>
            <a:schemeClr val="accent1"/>
          </a:solidFill>
        </p:spPr>
        <p:txBody>
          <a:bodyPr/>
          <a:lstStyle/>
          <a:p>
            <a:pPr eaLnBrk="1" hangingPunct="1">
              <a:buFontTx/>
              <a:buNone/>
            </a:pPr>
            <a:endParaRPr lang="en-GB" altLang="en-US" b="1" dirty="0">
              <a:solidFill>
                <a:schemeClr val="accent2"/>
              </a:solidFill>
            </a:endParaRPr>
          </a:p>
          <a:p>
            <a:pPr eaLnBrk="1" hangingPunct="1">
              <a:buFontTx/>
              <a:buNone/>
            </a:pPr>
            <a:endParaRPr lang="en-GB" altLang="en-US" b="1" dirty="0">
              <a:solidFill>
                <a:schemeClr val="accent2"/>
              </a:solidFill>
            </a:endParaRPr>
          </a:p>
          <a:p>
            <a:pPr algn="ctr" eaLnBrk="1" hangingPunct="1">
              <a:buFontTx/>
              <a:buNone/>
            </a:pPr>
            <a:endParaRPr lang="en-GB" altLang="en-US" sz="5400" b="1" dirty="0">
              <a:solidFill>
                <a:schemeClr val="accent2"/>
              </a:solidFill>
            </a:endParaRPr>
          </a:p>
          <a:p>
            <a:pPr algn="ctr" eaLnBrk="1" hangingPunct="1">
              <a:buFontTx/>
              <a:buNone/>
            </a:pPr>
            <a:r>
              <a:rPr lang="en-GB" altLang="en-US" sz="5400" b="1" dirty="0">
                <a:solidFill>
                  <a:schemeClr val="accent2"/>
                </a:solidFill>
              </a:rPr>
              <a:t>4. </a:t>
            </a:r>
            <a:r>
              <a:rPr lang="en-GB" altLang="en-US" sz="5400" b="1" dirty="0">
                <a:solidFill>
                  <a:schemeClr val="accent2"/>
                </a:solidFill>
                <a:ea typeface="MS PGothic" panose="020B0600070205080204" pitchFamily="34" charset="-128"/>
              </a:rPr>
              <a:t>How can I find research evidence?</a:t>
            </a:r>
          </a:p>
          <a:p>
            <a:pPr algn="ctr" eaLnBrk="1" hangingPunct="1">
              <a:buFontTx/>
              <a:buNone/>
            </a:pPr>
            <a:endParaRPr lang="en-US" altLang="en-US" sz="5400" b="1" dirty="0">
              <a:solidFill>
                <a:schemeClr val="accent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3251">
                                            <p:txEl>
                                              <p:pRg st="3" end="3"/>
                                            </p:txEl>
                                          </p:spTgt>
                                        </p:tgtEl>
                                        <p:attrNameLst>
                                          <p:attrName>style.visibility</p:attrName>
                                        </p:attrNameLst>
                                      </p:cBhvr>
                                      <p:to>
                                        <p:strVal val="visible"/>
                                      </p:to>
                                    </p:set>
                                    <p:anim calcmode="lin" valueType="num">
                                      <p:cBhvr additive="base">
                                        <p:cTn id="7" dur="500" fill="hold"/>
                                        <p:tgtEl>
                                          <p:spTgt spid="53251">
                                            <p:txEl>
                                              <p:pRg st="3" end="3"/>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325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a:extLst>
              <a:ext uri="{FF2B5EF4-FFF2-40B4-BE49-F238E27FC236}">
                <a16:creationId xmlns:a16="http://schemas.microsoft.com/office/drawing/2014/main" id="{49DB7425-4B97-4DD2-B9B7-B0F875090BFF}"/>
              </a:ext>
            </a:extLst>
          </p:cNvPr>
          <p:cNvSpPr>
            <a:spLocks noGrp="1"/>
          </p:cNvSpPr>
          <p:nvPr>
            <p:ph type="title"/>
          </p:nvPr>
        </p:nvSpPr>
        <p:spPr>
          <a:xfrm>
            <a:off x="412750" y="122238"/>
            <a:ext cx="8229600" cy="1143000"/>
          </a:xfrm>
        </p:spPr>
        <p:txBody>
          <a:bodyPr/>
          <a:lstStyle/>
          <a:p>
            <a:pPr eaLnBrk="1" hangingPunct="1"/>
            <a:r>
              <a:rPr lang="en-GB" altLang="en-US" sz="4000" b="1" dirty="0"/>
              <a:t>Databases</a:t>
            </a:r>
            <a:endParaRPr lang="en-US" altLang="en-US" sz="4000" b="1" dirty="0"/>
          </a:p>
        </p:txBody>
      </p:sp>
      <p:sp>
        <p:nvSpPr>
          <p:cNvPr id="54276" name="Content Placeholder 3">
            <a:extLst>
              <a:ext uri="{FF2B5EF4-FFF2-40B4-BE49-F238E27FC236}">
                <a16:creationId xmlns:a16="http://schemas.microsoft.com/office/drawing/2014/main" id="{EBA6B52B-F81A-4DBB-B21C-7635D620DD6F}"/>
              </a:ext>
            </a:extLst>
          </p:cNvPr>
          <p:cNvSpPr>
            <a:spLocks noGrp="1"/>
          </p:cNvSpPr>
          <p:nvPr>
            <p:ph idx="1"/>
          </p:nvPr>
        </p:nvSpPr>
        <p:spPr>
          <a:xfrm>
            <a:off x="429230" y="1124744"/>
            <a:ext cx="8337550" cy="3916363"/>
          </a:xfrm>
        </p:spPr>
        <p:txBody>
          <a:bodyPr/>
          <a:lstStyle/>
          <a:p>
            <a:r>
              <a:rPr lang="en-GB" altLang="en-US" sz="2400" b="1" dirty="0">
                <a:solidFill>
                  <a:srgbClr val="000090"/>
                </a:solidFill>
              </a:rPr>
              <a:t>PubMed</a:t>
            </a:r>
            <a:r>
              <a:rPr lang="en-US" altLang="en-US" b="1" dirty="0"/>
              <a:t> </a:t>
            </a:r>
            <a:r>
              <a:rPr lang="en-US" altLang="en-US" sz="2000" u="sng" dirty="0">
                <a:hlinkClick r:id="rId3"/>
              </a:rPr>
              <a:t>https://www.ncbi.nlm.nih.gov/pubmed/</a:t>
            </a:r>
            <a:r>
              <a:rPr lang="en-US" altLang="en-US" sz="2000" dirty="0"/>
              <a:t> </a:t>
            </a:r>
            <a:r>
              <a:rPr lang="en-GB" altLang="en-US" sz="2000" b="1" dirty="0">
                <a:solidFill>
                  <a:srgbClr val="000090"/>
                </a:solidFill>
              </a:rPr>
              <a:t>part of </a:t>
            </a:r>
            <a:r>
              <a:rPr lang="en-GB" altLang="en-US" sz="2400" b="1" dirty="0">
                <a:solidFill>
                  <a:srgbClr val="000090"/>
                </a:solidFill>
              </a:rPr>
              <a:t>MEDLINE</a:t>
            </a:r>
            <a:r>
              <a:rPr lang="en-GB" altLang="en-US" sz="2400" dirty="0">
                <a:solidFill>
                  <a:srgbClr val="000090"/>
                </a:solidFill>
              </a:rPr>
              <a:t>  (U.S. National Library of Medicine)</a:t>
            </a:r>
          </a:p>
          <a:p>
            <a:pPr>
              <a:buFont typeface="Wingdings" panose="05000000000000000000" pitchFamily="2" charset="2"/>
              <a:buChar char="²"/>
            </a:pPr>
            <a:r>
              <a:rPr lang="en-GB" altLang="en-US" sz="2400" b="1" dirty="0">
                <a:solidFill>
                  <a:srgbClr val="000090"/>
                </a:solidFill>
              </a:rPr>
              <a:t>AMED</a:t>
            </a:r>
            <a:r>
              <a:rPr lang="en-GB" altLang="en-US" sz="2400" dirty="0">
                <a:solidFill>
                  <a:srgbClr val="000090"/>
                </a:solidFill>
              </a:rPr>
              <a:t> (</a:t>
            </a:r>
            <a:r>
              <a:rPr lang="en-US" altLang="en-US" sz="2400" dirty="0">
                <a:solidFill>
                  <a:srgbClr val="000090"/>
                </a:solidFill>
              </a:rPr>
              <a:t>Allied and Complementary Medicine Database</a:t>
            </a:r>
            <a:r>
              <a:rPr lang="en-GB" altLang="en-US" sz="2400" dirty="0">
                <a:solidFill>
                  <a:srgbClr val="000090"/>
                </a:solidFill>
              </a:rPr>
              <a:t>)</a:t>
            </a:r>
          </a:p>
          <a:p>
            <a:pPr>
              <a:buFont typeface="Wingdings" panose="05000000000000000000" pitchFamily="2" charset="2"/>
              <a:buChar char="²"/>
            </a:pPr>
            <a:r>
              <a:rPr lang="en-US" altLang="en-US" sz="2400" b="1" dirty="0">
                <a:solidFill>
                  <a:srgbClr val="000090"/>
                </a:solidFill>
              </a:rPr>
              <a:t>CINAHL</a:t>
            </a:r>
            <a:r>
              <a:rPr lang="en-US" altLang="en-US" sz="2400" dirty="0">
                <a:solidFill>
                  <a:srgbClr val="000090"/>
                </a:solidFill>
              </a:rPr>
              <a:t>  (Cumulative Index of Nursing and Allied Health Literature)</a:t>
            </a:r>
          </a:p>
          <a:p>
            <a:pPr>
              <a:buFont typeface="Wingdings" panose="05000000000000000000" pitchFamily="2" charset="2"/>
              <a:buChar char="²"/>
            </a:pPr>
            <a:r>
              <a:rPr lang="en-US" altLang="en-US" sz="2400" b="1" dirty="0">
                <a:solidFill>
                  <a:srgbClr val="000090"/>
                </a:solidFill>
              </a:rPr>
              <a:t>EBSCO (</a:t>
            </a:r>
            <a:r>
              <a:rPr lang="en-GB" altLang="en-US" sz="2400" dirty="0">
                <a:solidFill>
                  <a:srgbClr val="000090"/>
                </a:solidFill>
              </a:rPr>
              <a:t>acronym for Elton B. Stephens Co.) free databases </a:t>
            </a:r>
            <a:r>
              <a:rPr lang="en-GB" altLang="en-US" sz="2400" dirty="0">
                <a:solidFill>
                  <a:srgbClr val="000090"/>
                </a:solidFill>
                <a:hlinkClick r:id="rId4"/>
              </a:rPr>
              <a:t>www.ebsco.com</a:t>
            </a:r>
            <a:endParaRPr lang="en-GB" altLang="en-US" sz="2400" dirty="0">
              <a:solidFill>
                <a:srgbClr val="000090"/>
              </a:solidFill>
            </a:endParaRPr>
          </a:p>
          <a:p>
            <a:pPr>
              <a:buFont typeface="Wingdings" panose="05000000000000000000" pitchFamily="2" charset="2"/>
              <a:buChar char="²"/>
            </a:pPr>
            <a:r>
              <a:rPr lang="en-GB" altLang="en-US" sz="2400" b="1" dirty="0">
                <a:solidFill>
                  <a:srgbClr val="000090"/>
                </a:solidFill>
              </a:rPr>
              <a:t>Royal Society of Medicine</a:t>
            </a:r>
            <a:r>
              <a:rPr lang="en-GB" altLang="en-US" sz="2400" dirty="0">
                <a:solidFill>
                  <a:srgbClr val="000090"/>
                </a:solidFill>
              </a:rPr>
              <a:t> </a:t>
            </a:r>
            <a:r>
              <a:rPr lang="en-GB" altLang="en-US" sz="2400" b="1" dirty="0">
                <a:solidFill>
                  <a:srgbClr val="000090"/>
                </a:solidFill>
              </a:rPr>
              <a:t>Cochrane library </a:t>
            </a:r>
            <a:r>
              <a:rPr lang="en-GB" altLang="en-US" sz="2400" dirty="0">
                <a:solidFill>
                  <a:srgbClr val="000090"/>
                </a:solidFill>
              </a:rPr>
              <a:t>(for meta-analyses)</a:t>
            </a:r>
          </a:p>
          <a:p>
            <a:pPr>
              <a:buFont typeface="Wingdings" panose="05000000000000000000" pitchFamily="2" charset="2"/>
              <a:buChar char="²"/>
            </a:pPr>
            <a:r>
              <a:rPr lang="en-GB" altLang="en-US" sz="2400" b="1" dirty="0">
                <a:solidFill>
                  <a:srgbClr val="000090"/>
                </a:solidFill>
              </a:rPr>
              <a:t>Google scholar, etc.</a:t>
            </a:r>
          </a:p>
          <a:p>
            <a:pPr>
              <a:buFont typeface="Wingdings" panose="05000000000000000000" pitchFamily="2" charset="2"/>
              <a:buChar char="²"/>
            </a:pPr>
            <a:endParaRPr lang="en-US" alt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a:extLst>
              <a:ext uri="{FF2B5EF4-FFF2-40B4-BE49-F238E27FC236}">
                <a16:creationId xmlns:a16="http://schemas.microsoft.com/office/drawing/2014/main" id="{C2929D83-31B2-4451-B580-D9F1A764EA39}"/>
              </a:ext>
            </a:extLst>
          </p:cNvPr>
          <p:cNvSpPr>
            <a:spLocks noGrp="1"/>
          </p:cNvSpPr>
          <p:nvPr>
            <p:ph type="title"/>
          </p:nvPr>
        </p:nvSpPr>
        <p:spPr/>
        <p:txBody>
          <a:bodyPr/>
          <a:lstStyle/>
          <a:p>
            <a:pPr eaLnBrk="1" hangingPunct="1"/>
            <a:r>
              <a:rPr lang="en-GB" altLang="en-US" sz="4000" b="1" dirty="0"/>
              <a:t>Searching for Articles on a Particular Topic</a:t>
            </a:r>
            <a:endParaRPr lang="en-US" altLang="en-US" sz="4000" b="1" dirty="0"/>
          </a:p>
        </p:txBody>
      </p:sp>
      <p:sp>
        <p:nvSpPr>
          <p:cNvPr id="56324" name="Content Placeholder 3">
            <a:extLst>
              <a:ext uri="{FF2B5EF4-FFF2-40B4-BE49-F238E27FC236}">
                <a16:creationId xmlns:a16="http://schemas.microsoft.com/office/drawing/2014/main" id="{F9E3E669-0677-47DA-831D-CE0DD1348235}"/>
              </a:ext>
            </a:extLst>
          </p:cNvPr>
          <p:cNvSpPr>
            <a:spLocks noGrp="1"/>
          </p:cNvSpPr>
          <p:nvPr>
            <p:ph idx="1"/>
          </p:nvPr>
        </p:nvSpPr>
        <p:spPr>
          <a:xfrm>
            <a:off x="457200" y="1600200"/>
            <a:ext cx="8229600" cy="3916363"/>
          </a:xfrm>
        </p:spPr>
        <p:txBody>
          <a:bodyPr/>
          <a:lstStyle/>
          <a:p>
            <a:pPr eaLnBrk="1" hangingPunct="1"/>
            <a:r>
              <a:rPr lang="en-GB" altLang="en-US" sz="2800">
                <a:solidFill>
                  <a:srgbClr val="000090"/>
                </a:solidFill>
              </a:rPr>
              <a:t>Choose a database e.g. PubMed (http://www.ncbi.nlm.nih.gov/pubmed)</a:t>
            </a:r>
          </a:p>
          <a:p>
            <a:pPr eaLnBrk="1" hangingPunct="1"/>
            <a:r>
              <a:rPr lang="en-GB" altLang="en-US" sz="2800">
                <a:solidFill>
                  <a:srgbClr val="000090"/>
                </a:solidFill>
              </a:rPr>
              <a:t>Enter key word(s) in the search box. </a:t>
            </a:r>
          </a:p>
          <a:p>
            <a:pPr eaLnBrk="1" hangingPunct="1"/>
            <a:r>
              <a:rPr lang="en-GB" altLang="en-US" sz="2800">
                <a:solidFill>
                  <a:srgbClr val="000090"/>
                </a:solidFill>
              </a:rPr>
              <a:t>Refine your search for types of articles –       e.g.in left hand column under “Article Types” click “Review” to find </a:t>
            </a:r>
            <a:r>
              <a:rPr lang="en-GB" altLang="en-US" sz="2800" b="1">
                <a:solidFill>
                  <a:srgbClr val="000090"/>
                </a:solidFill>
              </a:rPr>
              <a:t>review studies</a:t>
            </a:r>
            <a:endParaRPr lang="en-GB" altLang="en-US" sz="2800">
              <a:solidFill>
                <a:srgbClr val="000090"/>
              </a:solidFill>
            </a:endParaRPr>
          </a:p>
          <a:p>
            <a:pPr eaLnBrk="1" hangingPunct="1"/>
            <a:r>
              <a:rPr lang="en-GB" altLang="en-US" sz="2800">
                <a:solidFill>
                  <a:srgbClr val="000090"/>
                </a:solidFill>
              </a:rPr>
              <a:t>Use Boolean Operators “AND” “OR” “NOT”  to refine your search further</a:t>
            </a:r>
          </a:p>
          <a:p>
            <a:pPr>
              <a:buFontTx/>
              <a:buNone/>
            </a:pPr>
            <a:endParaRPr lang="en-US"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a:extLst>
              <a:ext uri="{FF2B5EF4-FFF2-40B4-BE49-F238E27FC236}">
                <a16:creationId xmlns:a16="http://schemas.microsoft.com/office/drawing/2014/main" id="{BE7782FF-4E9E-4973-887F-BA9CD4A575CC}"/>
              </a:ext>
            </a:extLst>
          </p:cNvPr>
          <p:cNvSpPr>
            <a:spLocks noGrp="1"/>
          </p:cNvSpPr>
          <p:nvPr>
            <p:ph type="title"/>
          </p:nvPr>
        </p:nvSpPr>
        <p:spPr>
          <a:xfrm>
            <a:off x="457200" y="182564"/>
            <a:ext cx="8229600" cy="1085850"/>
          </a:xfrm>
        </p:spPr>
        <p:txBody>
          <a:bodyPr/>
          <a:lstStyle/>
          <a:p>
            <a:r>
              <a:rPr lang="en-US" altLang="en-US" b="1" dirty="0"/>
              <a:t>Boolean Operators</a:t>
            </a:r>
          </a:p>
        </p:txBody>
      </p:sp>
      <p:sp>
        <p:nvSpPr>
          <p:cNvPr id="30722" name="Content Placeholder 2">
            <a:extLst>
              <a:ext uri="{FF2B5EF4-FFF2-40B4-BE49-F238E27FC236}">
                <a16:creationId xmlns:a16="http://schemas.microsoft.com/office/drawing/2014/main" id="{B2AD0ABA-0F6D-46BB-92F1-21C378B9B5BE}"/>
              </a:ext>
            </a:extLst>
          </p:cNvPr>
          <p:cNvSpPr>
            <a:spLocks noGrp="1"/>
          </p:cNvSpPr>
          <p:nvPr>
            <p:ph idx="1"/>
          </p:nvPr>
        </p:nvSpPr>
        <p:spPr>
          <a:xfrm>
            <a:off x="457200" y="1412875"/>
            <a:ext cx="8229600" cy="4911725"/>
          </a:xfrm>
        </p:spPr>
        <p:txBody>
          <a:bodyPr/>
          <a:lstStyle/>
          <a:p>
            <a:pPr eaLnBrk="1" hangingPunct="1">
              <a:defRPr/>
            </a:pPr>
            <a:endParaRPr lang="en-GB" sz="2400" dirty="0">
              <a:solidFill>
                <a:srgbClr val="002060"/>
              </a:solidFill>
              <a:latin typeface="Constantia" charset="0"/>
            </a:endParaRPr>
          </a:p>
          <a:p>
            <a:pPr eaLnBrk="1" hangingPunct="1">
              <a:defRPr/>
            </a:pPr>
            <a:endParaRPr lang="en-GB" sz="2400" dirty="0">
              <a:solidFill>
                <a:srgbClr val="002060"/>
              </a:solidFill>
              <a:latin typeface="Constantia" charset="0"/>
            </a:endParaRPr>
          </a:p>
          <a:p>
            <a:pPr eaLnBrk="1" hangingPunct="1">
              <a:defRPr/>
            </a:pPr>
            <a:endParaRPr lang="en-GB" sz="2400" dirty="0">
              <a:solidFill>
                <a:srgbClr val="002060"/>
              </a:solidFill>
              <a:latin typeface="Constantia" charset="0"/>
            </a:endParaRPr>
          </a:p>
          <a:p>
            <a:pPr eaLnBrk="1" hangingPunct="1">
              <a:defRPr/>
            </a:pPr>
            <a:endParaRPr lang="en-GB" sz="2400" dirty="0">
              <a:solidFill>
                <a:srgbClr val="002060"/>
              </a:solidFill>
              <a:latin typeface="Constantia" charset="0"/>
            </a:endParaRPr>
          </a:p>
          <a:p>
            <a:pPr eaLnBrk="1" hangingPunct="1">
              <a:defRPr/>
            </a:pPr>
            <a:endParaRPr lang="en-GB" sz="2400" dirty="0">
              <a:solidFill>
                <a:srgbClr val="002060"/>
              </a:solidFill>
              <a:latin typeface="Constantia" charset="0"/>
            </a:endParaRPr>
          </a:p>
          <a:p>
            <a:pPr eaLnBrk="1" hangingPunct="1">
              <a:defRPr/>
            </a:pPr>
            <a:endParaRPr lang="en-GB" sz="2400" dirty="0">
              <a:solidFill>
                <a:srgbClr val="002060"/>
              </a:solidFill>
              <a:latin typeface="Constantia" charset="0"/>
            </a:endParaRPr>
          </a:p>
          <a:p>
            <a:pPr eaLnBrk="1" hangingPunct="1">
              <a:defRPr/>
            </a:pPr>
            <a:endParaRPr lang="en-GB" sz="2400" dirty="0">
              <a:solidFill>
                <a:srgbClr val="002060"/>
              </a:solidFill>
              <a:latin typeface="Constantia" charset="0"/>
            </a:endParaRPr>
          </a:p>
          <a:p>
            <a:pPr eaLnBrk="1" hangingPunct="1">
              <a:defRPr/>
            </a:pPr>
            <a:endParaRPr lang="en-GB" sz="2400" dirty="0">
              <a:solidFill>
                <a:srgbClr val="002060"/>
              </a:solidFill>
              <a:latin typeface="Constantia" charset="0"/>
            </a:endParaRPr>
          </a:p>
          <a:p>
            <a:pPr eaLnBrk="1" hangingPunct="1">
              <a:defRPr/>
            </a:pPr>
            <a:endParaRPr lang="en-GB" sz="2400" dirty="0">
              <a:solidFill>
                <a:srgbClr val="002060"/>
              </a:solidFill>
              <a:latin typeface="Constantia" charset="0"/>
            </a:endParaRPr>
          </a:p>
          <a:p>
            <a:pPr marL="0" indent="0">
              <a:buFontTx/>
              <a:buNone/>
              <a:defRPr/>
            </a:pPr>
            <a:endParaRPr lang="en-US" dirty="0">
              <a:latin typeface="Constantia" charset="0"/>
            </a:endParaRPr>
          </a:p>
        </p:txBody>
      </p:sp>
      <p:pic>
        <p:nvPicPr>
          <p:cNvPr id="58371" name="Picture 5">
            <a:extLst>
              <a:ext uri="{FF2B5EF4-FFF2-40B4-BE49-F238E27FC236}">
                <a16:creationId xmlns:a16="http://schemas.microsoft.com/office/drawing/2014/main" id="{2B9B68A2-C0A7-4EF8-B6ED-E029D5B623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557338"/>
            <a:ext cx="7848600" cy="353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a:extLst>
              <a:ext uri="{FF2B5EF4-FFF2-40B4-BE49-F238E27FC236}">
                <a16:creationId xmlns:a16="http://schemas.microsoft.com/office/drawing/2014/main" id="{C371FBF6-B4AD-4D49-98EC-0103E330263B}"/>
              </a:ext>
            </a:extLst>
          </p:cNvPr>
          <p:cNvSpPr>
            <a:spLocks noGrp="1"/>
          </p:cNvSpPr>
          <p:nvPr>
            <p:ph type="title"/>
          </p:nvPr>
        </p:nvSpPr>
        <p:spPr/>
        <p:txBody>
          <a:bodyPr/>
          <a:lstStyle/>
          <a:p>
            <a:pPr eaLnBrk="1" hangingPunct="1"/>
            <a:r>
              <a:rPr lang="en-GB" altLang="en-US" sz="4000" b="1" dirty="0"/>
              <a:t>Searching Problems</a:t>
            </a:r>
            <a:endParaRPr lang="en-US" altLang="en-US" sz="4000" b="1" dirty="0"/>
          </a:p>
        </p:txBody>
      </p:sp>
      <p:sp>
        <p:nvSpPr>
          <p:cNvPr id="4" name="Content Placeholder 3">
            <a:extLst>
              <a:ext uri="{FF2B5EF4-FFF2-40B4-BE49-F238E27FC236}">
                <a16:creationId xmlns:a16="http://schemas.microsoft.com/office/drawing/2014/main" id="{C426839D-12DA-46C7-A643-5B6B8B06651D}"/>
              </a:ext>
            </a:extLst>
          </p:cNvPr>
          <p:cNvSpPr>
            <a:spLocks noGrp="1"/>
          </p:cNvSpPr>
          <p:nvPr>
            <p:ph idx="1"/>
          </p:nvPr>
        </p:nvSpPr>
        <p:spPr>
          <a:xfrm>
            <a:off x="457200" y="2133600"/>
            <a:ext cx="8229600" cy="3992563"/>
          </a:xfrm>
        </p:spPr>
        <p:txBody>
          <a:bodyPr/>
          <a:lstStyle/>
          <a:p>
            <a:pPr eaLnBrk="1" hangingPunct="1">
              <a:buFont typeface="Wingdings 2" pitchFamily="18" charset="2"/>
              <a:buChar char=""/>
              <a:defRPr/>
            </a:pPr>
            <a:r>
              <a:rPr lang="en-GB" dirty="0">
                <a:solidFill>
                  <a:srgbClr val="000090"/>
                </a:solidFill>
              </a:rPr>
              <a:t>What can you do if you are overwhelmed with TOO MANY references?</a:t>
            </a:r>
          </a:p>
          <a:p>
            <a:pPr marL="0" indent="0" eaLnBrk="1" hangingPunct="1">
              <a:buFont typeface="Wingdings 2" pitchFamily="18" charset="2"/>
              <a:buNone/>
              <a:defRPr/>
            </a:pPr>
            <a:endParaRPr lang="en-GB" dirty="0">
              <a:solidFill>
                <a:srgbClr val="000090"/>
              </a:solidFill>
            </a:endParaRPr>
          </a:p>
          <a:p>
            <a:pPr eaLnBrk="1" hangingPunct="1">
              <a:buFont typeface="Wingdings 2" pitchFamily="18" charset="2"/>
              <a:buChar char=""/>
              <a:defRPr/>
            </a:pPr>
            <a:r>
              <a:rPr lang="en-GB" dirty="0">
                <a:solidFill>
                  <a:srgbClr val="000090"/>
                </a:solidFill>
              </a:rPr>
              <a:t>What can you do if you have TOO FEW references?</a:t>
            </a:r>
          </a:p>
          <a:p>
            <a:pPr>
              <a:buFont typeface="Wingdings" charset="2"/>
              <a:buChar char="²"/>
              <a:defRPr/>
            </a:pP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a:extLst>
              <a:ext uri="{FF2B5EF4-FFF2-40B4-BE49-F238E27FC236}">
                <a16:creationId xmlns:a16="http://schemas.microsoft.com/office/drawing/2014/main" id="{A0ABA7F2-24EF-4939-A05E-0B539940D60C}"/>
              </a:ext>
            </a:extLst>
          </p:cNvPr>
          <p:cNvSpPr>
            <a:spLocks noGrp="1"/>
          </p:cNvSpPr>
          <p:nvPr>
            <p:ph type="title"/>
          </p:nvPr>
        </p:nvSpPr>
        <p:spPr/>
        <p:txBody>
          <a:bodyPr/>
          <a:lstStyle/>
          <a:p>
            <a:pPr eaLnBrk="1" hangingPunct="1"/>
            <a:r>
              <a:rPr lang="en-GB" altLang="en-US" sz="4000" b="1" dirty="0"/>
              <a:t>Resolving searching problems</a:t>
            </a:r>
            <a:endParaRPr lang="en-US" altLang="en-US" sz="4000" b="1" dirty="0"/>
          </a:p>
        </p:txBody>
      </p:sp>
      <p:sp>
        <p:nvSpPr>
          <p:cNvPr id="61444" name="Content Placeholder 3">
            <a:extLst>
              <a:ext uri="{FF2B5EF4-FFF2-40B4-BE49-F238E27FC236}">
                <a16:creationId xmlns:a16="http://schemas.microsoft.com/office/drawing/2014/main" id="{268DC96A-7019-4356-B861-CB1BCAC02222}"/>
              </a:ext>
            </a:extLst>
          </p:cNvPr>
          <p:cNvSpPr>
            <a:spLocks noGrp="1"/>
          </p:cNvSpPr>
          <p:nvPr>
            <p:ph idx="1"/>
          </p:nvPr>
        </p:nvSpPr>
        <p:spPr>
          <a:xfrm>
            <a:off x="457200" y="1600200"/>
            <a:ext cx="8229600" cy="3916363"/>
          </a:xfrm>
        </p:spPr>
        <p:txBody>
          <a:bodyPr/>
          <a:lstStyle/>
          <a:p>
            <a:pPr>
              <a:buFont typeface="Wingdings" panose="05000000000000000000" pitchFamily="2" charset="2"/>
              <a:buChar char="²"/>
            </a:pPr>
            <a:r>
              <a:rPr lang="en-GB" altLang="en-US" sz="2800">
                <a:solidFill>
                  <a:srgbClr val="000090"/>
                </a:solidFill>
              </a:rPr>
              <a:t>Use a range of databases </a:t>
            </a:r>
          </a:p>
          <a:p>
            <a:pPr>
              <a:buFont typeface="Wingdings" panose="05000000000000000000" pitchFamily="2" charset="2"/>
              <a:buChar char="²"/>
            </a:pPr>
            <a:r>
              <a:rPr lang="en-GB" altLang="en-US" sz="2800">
                <a:solidFill>
                  <a:srgbClr val="000090"/>
                </a:solidFill>
              </a:rPr>
              <a:t>Use search terms in different combinations</a:t>
            </a:r>
          </a:p>
          <a:p>
            <a:pPr>
              <a:buFont typeface="Wingdings" panose="05000000000000000000" pitchFamily="2" charset="2"/>
              <a:buChar char="²"/>
            </a:pPr>
            <a:r>
              <a:rPr lang="en-GB" altLang="en-US" sz="2800">
                <a:solidFill>
                  <a:srgbClr val="000090"/>
                </a:solidFill>
              </a:rPr>
              <a:t>Refine your search with Boolean operators and database search tools</a:t>
            </a:r>
            <a:endParaRPr lang="en-US" altLang="en-US" sz="2800">
              <a:solidFill>
                <a:srgbClr val="000090"/>
              </a:solidFill>
            </a:endParaRPr>
          </a:p>
          <a:p>
            <a:pPr eaLnBrk="1" hangingPunct="1"/>
            <a:r>
              <a:rPr lang="en-GB" altLang="en-US" sz="2800">
                <a:solidFill>
                  <a:srgbClr val="000090"/>
                </a:solidFill>
              </a:rPr>
              <a:t>In PubMed use MeSH (Medical Subject Headings) to search for subheadings, publication types etc </a:t>
            </a:r>
          </a:p>
          <a:p>
            <a:pPr eaLnBrk="1" hangingPunct="1"/>
            <a:r>
              <a:rPr lang="en-GB" altLang="en-US" sz="2800">
                <a:solidFill>
                  <a:srgbClr val="000090"/>
                </a:solidFill>
              </a:rPr>
              <a:t>See: MeSH terms explained:  </a:t>
            </a:r>
          </a:p>
          <a:p>
            <a:pPr>
              <a:buFontTx/>
              <a:buNone/>
            </a:pPr>
            <a:endParaRPr lang="en-US" altLang="en-US">
              <a:solidFill>
                <a:srgbClr val="00009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itle 1">
            <a:extLst>
              <a:ext uri="{FF2B5EF4-FFF2-40B4-BE49-F238E27FC236}">
                <a16:creationId xmlns:a16="http://schemas.microsoft.com/office/drawing/2014/main" id="{31E51F9E-7B74-4E1E-B34D-2719164D638E}"/>
              </a:ext>
            </a:extLst>
          </p:cNvPr>
          <p:cNvSpPr>
            <a:spLocks noGrp="1"/>
          </p:cNvSpPr>
          <p:nvPr>
            <p:ph type="title"/>
          </p:nvPr>
        </p:nvSpPr>
        <p:spPr>
          <a:xfrm>
            <a:off x="457200" y="260648"/>
            <a:ext cx="8229600" cy="706090"/>
          </a:xfrm>
        </p:spPr>
        <p:txBody>
          <a:bodyPr/>
          <a:lstStyle/>
          <a:p>
            <a:r>
              <a:rPr lang="en-US" altLang="en-US" b="1" dirty="0"/>
              <a:t>Searching with </a:t>
            </a:r>
            <a:r>
              <a:rPr lang="en-US" altLang="en-US" b="1" dirty="0" err="1"/>
              <a:t>MeSH</a:t>
            </a:r>
            <a:r>
              <a:rPr lang="en-US" altLang="en-US" b="1" dirty="0"/>
              <a:t> Terms</a:t>
            </a:r>
          </a:p>
        </p:txBody>
      </p:sp>
      <p:pic>
        <p:nvPicPr>
          <p:cNvPr id="63490" name="Content Placeholder 5" descr="Screenshot 2019-11-30 at 14.48.29.png">
            <a:extLst>
              <a:ext uri="{FF2B5EF4-FFF2-40B4-BE49-F238E27FC236}">
                <a16:creationId xmlns:a16="http://schemas.microsoft.com/office/drawing/2014/main" id="{57189476-4416-458B-B909-13D527841DDC}"/>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45" r="145" b="9284"/>
          <a:stretch/>
        </p:blipFill>
        <p:spPr>
          <a:xfrm>
            <a:off x="457200" y="1196752"/>
            <a:ext cx="8229600" cy="432048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2">
            <a:extLst>
              <a:ext uri="{FF2B5EF4-FFF2-40B4-BE49-F238E27FC236}">
                <a16:creationId xmlns:a16="http://schemas.microsoft.com/office/drawing/2014/main" id="{C325E60D-3F5E-4182-AAE5-6AA9B9E62BB8}"/>
              </a:ext>
            </a:extLst>
          </p:cNvPr>
          <p:cNvSpPr>
            <a:spLocks noGrp="1"/>
          </p:cNvSpPr>
          <p:nvPr>
            <p:ph type="title"/>
          </p:nvPr>
        </p:nvSpPr>
        <p:spPr>
          <a:xfrm>
            <a:off x="457200" y="260648"/>
            <a:ext cx="8229600" cy="1143000"/>
          </a:xfrm>
        </p:spPr>
        <p:txBody>
          <a:bodyPr/>
          <a:lstStyle/>
          <a:p>
            <a:pPr eaLnBrk="1" hangingPunct="1"/>
            <a:r>
              <a:rPr lang="en-GB" altLang="en-US" sz="4000" b="1" dirty="0"/>
              <a:t>Other search tips</a:t>
            </a:r>
            <a:endParaRPr lang="en-US" altLang="en-US" sz="4000" b="1" dirty="0"/>
          </a:p>
        </p:txBody>
      </p:sp>
      <p:sp>
        <p:nvSpPr>
          <p:cNvPr id="64516" name="Content Placeholder 3">
            <a:extLst>
              <a:ext uri="{FF2B5EF4-FFF2-40B4-BE49-F238E27FC236}">
                <a16:creationId xmlns:a16="http://schemas.microsoft.com/office/drawing/2014/main" id="{52D71C18-4561-4579-AA53-A9A12740A790}"/>
              </a:ext>
            </a:extLst>
          </p:cNvPr>
          <p:cNvSpPr>
            <a:spLocks noGrp="1"/>
          </p:cNvSpPr>
          <p:nvPr>
            <p:ph idx="1"/>
          </p:nvPr>
        </p:nvSpPr>
        <p:spPr>
          <a:xfrm>
            <a:off x="457200" y="1556792"/>
            <a:ext cx="8229600" cy="4569371"/>
          </a:xfrm>
        </p:spPr>
        <p:txBody>
          <a:bodyPr/>
          <a:lstStyle/>
          <a:p>
            <a:pPr eaLnBrk="1" hangingPunct="1">
              <a:buFont typeface="Wingdings" panose="05000000000000000000" pitchFamily="2" charset="2"/>
              <a:buChar char="²"/>
            </a:pPr>
            <a:r>
              <a:rPr lang="en-GB" altLang="en-US" sz="2800" dirty="0">
                <a:solidFill>
                  <a:srgbClr val="000090"/>
                </a:solidFill>
              </a:rPr>
              <a:t>Keep focused. Discard anything not relevant</a:t>
            </a:r>
          </a:p>
          <a:p>
            <a:pPr eaLnBrk="1" hangingPunct="1">
              <a:buFont typeface="Wingdings" panose="05000000000000000000" pitchFamily="2" charset="2"/>
              <a:buChar char="²"/>
            </a:pPr>
            <a:r>
              <a:rPr lang="en-GB" altLang="en-US" sz="2800" dirty="0">
                <a:solidFill>
                  <a:srgbClr val="000090"/>
                </a:solidFill>
              </a:rPr>
              <a:t>Keep a record of your search terms and your findings as you go  – e.g. use RefWorks or other software</a:t>
            </a:r>
          </a:p>
          <a:p>
            <a:pPr eaLnBrk="1" hangingPunct="1">
              <a:buFont typeface="Wingdings" panose="05000000000000000000" pitchFamily="2" charset="2"/>
              <a:buChar char="²"/>
            </a:pPr>
            <a:r>
              <a:rPr lang="en-GB" altLang="en-US" sz="2800" dirty="0">
                <a:solidFill>
                  <a:srgbClr val="000090"/>
                </a:solidFill>
              </a:rPr>
              <a:t>List your references in Harvard Referencing Style as you go along so you won’t have to go back at the end and search for lost ones!</a:t>
            </a:r>
          </a:p>
          <a:p>
            <a:pPr>
              <a:buFont typeface="Wingdings" panose="05000000000000000000" pitchFamily="2" charset="2"/>
              <a:buChar char="²"/>
            </a:pPr>
            <a:endParaRPr lang="en-US" alt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itle 1">
            <a:extLst>
              <a:ext uri="{FF2B5EF4-FFF2-40B4-BE49-F238E27FC236}">
                <a16:creationId xmlns:a16="http://schemas.microsoft.com/office/drawing/2014/main" id="{F7F1B19E-4707-4CFE-B27F-991BECE591A2}"/>
              </a:ext>
            </a:extLst>
          </p:cNvPr>
          <p:cNvSpPr>
            <a:spLocks noGrp="1"/>
          </p:cNvSpPr>
          <p:nvPr>
            <p:ph type="title"/>
          </p:nvPr>
        </p:nvSpPr>
        <p:spPr>
          <a:xfrm>
            <a:off x="457200" y="274638"/>
            <a:ext cx="8507288" cy="2002234"/>
          </a:xfrm>
        </p:spPr>
        <p:txBody>
          <a:bodyPr/>
          <a:lstStyle/>
          <a:p>
            <a:pPr algn="l"/>
            <a:br>
              <a:rPr lang="en-US" altLang="en-US" sz="3600" dirty="0">
                <a:latin typeface="Calibri" panose="020F0502020204030204" pitchFamily="34" charset="0"/>
              </a:rPr>
            </a:br>
            <a:r>
              <a:rPr lang="en-US" altLang="en-US" sz="3600" b="1" dirty="0"/>
              <a:t>For more information, use this NHS Free E-learning portal:</a:t>
            </a:r>
            <a:br>
              <a:rPr lang="en-US" altLang="en-US" sz="3600" dirty="0">
                <a:latin typeface="Calibri" panose="020F0502020204030204" pitchFamily="34" charset="0"/>
              </a:rPr>
            </a:br>
            <a:r>
              <a:rPr lang="en-US" altLang="en-US" sz="2800" u="sng" dirty="0">
                <a:latin typeface="Calibri" panose="020F0502020204030204" pitchFamily="34" charset="0"/>
                <a:hlinkClick r:id="rId2"/>
              </a:rPr>
              <a:t>https://portal.e-lfh.org.uk/Component/Details/479951</a:t>
            </a:r>
            <a:br>
              <a:rPr lang="en-GB" altLang="en-US" sz="3600" dirty="0">
                <a:latin typeface="Calibri" panose="020F0502020204030204" pitchFamily="34" charset="0"/>
              </a:rPr>
            </a:br>
            <a:endParaRPr lang="en-US" altLang="en-US" sz="3600" dirty="0">
              <a:latin typeface="Calibri" panose="020F0502020204030204" pitchFamily="34" charset="0"/>
            </a:endParaRPr>
          </a:p>
        </p:txBody>
      </p:sp>
      <p:pic>
        <p:nvPicPr>
          <p:cNvPr id="66562" name="Content Placeholder 3" descr="Screenshot 2019-11-25 at 03.13.31.png">
            <a:extLst>
              <a:ext uri="{FF2B5EF4-FFF2-40B4-BE49-F238E27FC236}">
                <a16:creationId xmlns:a16="http://schemas.microsoft.com/office/drawing/2014/main" id="{053D3B7C-9B12-4A4E-8403-CACE46F8F23C}"/>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t="13010" b="13010"/>
          <a:stretch>
            <a:fillRect/>
          </a:stretch>
        </p:blipFill>
        <p:spPr>
          <a:xfrm>
            <a:off x="1364375" y="2564904"/>
            <a:ext cx="6415249" cy="305293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Title 5">
            <a:extLst>
              <a:ext uri="{FF2B5EF4-FFF2-40B4-BE49-F238E27FC236}">
                <a16:creationId xmlns:a16="http://schemas.microsoft.com/office/drawing/2014/main" id="{4BEAE939-16D5-4393-A42F-F2CCB9E1C196}"/>
              </a:ext>
            </a:extLst>
          </p:cNvPr>
          <p:cNvSpPr>
            <a:spLocks noGrp="1"/>
          </p:cNvSpPr>
          <p:nvPr>
            <p:ph type="title"/>
          </p:nvPr>
        </p:nvSpPr>
        <p:spPr/>
        <p:txBody>
          <a:bodyPr/>
          <a:lstStyle/>
          <a:p>
            <a:r>
              <a:rPr lang="en-US" altLang="en-US" b="1" dirty="0"/>
              <a:t>Research practice </a:t>
            </a:r>
          </a:p>
        </p:txBody>
      </p:sp>
      <p:sp>
        <p:nvSpPr>
          <p:cNvPr id="3" name="Content Placeholder 2">
            <a:extLst>
              <a:ext uri="{FF2B5EF4-FFF2-40B4-BE49-F238E27FC236}">
                <a16:creationId xmlns:a16="http://schemas.microsoft.com/office/drawing/2014/main" id="{D805E8C7-B0B7-4D6A-9A2D-1DE6EC8C3483}"/>
              </a:ext>
            </a:extLst>
          </p:cNvPr>
          <p:cNvSpPr>
            <a:spLocks noGrp="1"/>
          </p:cNvSpPr>
          <p:nvPr>
            <p:ph idx="1"/>
          </p:nvPr>
        </p:nvSpPr>
        <p:spPr>
          <a:xfrm>
            <a:off x="457200" y="1600200"/>
            <a:ext cx="8363272" cy="3916363"/>
          </a:xfrm>
        </p:spPr>
        <p:txBody>
          <a:bodyPr/>
          <a:lstStyle/>
          <a:p>
            <a:pPr>
              <a:defRPr/>
            </a:pPr>
            <a:r>
              <a:rPr lang="en-US" sz="2400" b="1" dirty="0"/>
              <a:t>Independent research time </a:t>
            </a:r>
            <a:r>
              <a:rPr lang="en-US" sz="2400" dirty="0"/>
              <a:t>(look for papers for your assignment) </a:t>
            </a:r>
          </a:p>
          <a:p>
            <a:pPr>
              <a:defRPr/>
            </a:pPr>
            <a:r>
              <a:rPr lang="en-US" sz="2400" b="1" dirty="0"/>
              <a:t>Harvard Referencing System – review </a:t>
            </a:r>
          </a:p>
          <a:p>
            <a:pPr>
              <a:defRPr/>
            </a:pPr>
            <a:r>
              <a:rPr lang="en-US" sz="2400" dirty="0"/>
              <a:t>Download the Harvard Referencing Guide from the UWTSD website (</a:t>
            </a:r>
            <a:r>
              <a:rPr lang="en-US" sz="2400" dirty="0">
                <a:hlinkClick r:id="rId2"/>
              </a:rPr>
              <a:t>https://www.uwtsd.ac.uk/library/student-essentials/referencing-handbooks/</a:t>
            </a:r>
            <a:r>
              <a:rPr lang="en-US" sz="2400" dirty="0"/>
              <a:t> ) </a:t>
            </a:r>
          </a:p>
          <a:p>
            <a:pPr>
              <a:defRPr/>
            </a:pPr>
            <a:r>
              <a:rPr lang="en-US" sz="2400" dirty="0"/>
              <a:t>Use it to practice referencing papers you have found for your assignments.</a:t>
            </a:r>
          </a:p>
          <a:p>
            <a:pPr marL="0" indent="0">
              <a:buFont typeface="Arial" panose="020B0604020202020204" pitchFamily="34" charset="0"/>
              <a:buNone/>
              <a:defRPr/>
            </a:pPr>
            <a:endParaRPr lang="en-US" sz="24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Title 5">
            <a:extLst>
              <a:ext uri="{FF2B5EF4-FFF2-40B4-BE49-F238E27FC236}">
                <a16:creationId xmlns:a16="http://schemas.microsoft.com/office/drawing/2014/main" id="{4BEAE939-16D5-4393-A42F-F2CCB9E1C196}"/>
              </a:ext>
            </a:extLst>
          </p:cNvPr>
          <p:cNvSpPr>
            <a:spLocks noGrp="1"/>
          </p:cNvSpPr>
          <p:nvPr>
            <p:ph type="title"/>
          </p:nvPr>
        </p:nvSpPr>
        <p:spPr/>
        <p:txBody>
          <a:bodyPr/>
          <a:lstStyle/>
          <a:p>
            <a:r>
              <a:rPr lang="en-US" altLang="en-US" b="1" dirty="0"/>
              <a:t>Reflection/Recap </a:t>
            </a:r>
          </a:p>
        </p:txBody>
      </p:sp>
      <p:sp>
        <p:nvSpPr>
          <p:cNvPr id="3" name="Content Placeholder 2">
            <a:extLst>
              <a:ext uri="{FF2B5EF4-FFF2-40B4-BE49-F238E27FC236}">
                <a16:creationId xmlns:a16="http://schemas.microsoft.com/office/drawing/2014/main" id="{D805E8C7-B0B7-4D6A-9A2D-1DE6EC8C3483}"/>
              </a:ext>
            </a:extLst>
          </p:cNvPr>
          <p:cNvSpPr>
            <a:spLocks noGrp="1"/>
          </p:cNvSpPr>
          <p:nvPr>
            <p:ph idx="1"/>
          </p:nvPr>
        </p:nvSpPr>
        <p:spPr>
          <a:xfrm>
            <a:off x="457200" y="1600200"/>
            <a:ext cx="8363272" cy="3916363"/>
          </a:xfrm>
        </p:spPr>
        <p:txBody>
          <a:bodyPr/>
          <a:lstStyle/>
          <a:p>
            <a:pPr>
              <a:defRPr/>
            </a:pPr>
            <a:r>
              <a:rPr lang="en-US" dirty="0"/>
              <a:t>What did you learn today?</a:t>
            </a:r>
          </a:p>
          <a:p>
            <a:pPr>
              <a:defRPr/>
            </a:pPr>
            <a:r>
              <a:rPr lang="en-US" dirty="0"/>
              <a:t>How can you apply this in your practice?</a:t>
            </a:r>
          </a:p>
          <a:p>
            <a:pPr>
              <a:defRPr/>
            </a:pPr>
            <a:endParaRPr lang="en-US" dirty="0"/>
          </a:p>
          <a:p>
            <a:pPr marL="0" indent="0">
              <a:buFont typeface="Arial" panose="020B0604020202020204" pitchFamily="34" charset="0"/>
              <a:buNone/>
              <a:defRPr/>
            </a:pPr>
            <a:endParaRPr lang="en-US" dirty="0"/>
          </a:p>
        </p:txBody>
      </p:sp>
    </p:spTree>
    <p:extLst>
      <p:ext uri="{BB962C8B-B14F-4D97-AF65-F5344CB8AC3E}">
        <p14:creationId xmlns:p14="http://schemas.microsoft.com/office/powerpoint/2010/main" val="8168320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002521-629A-4258-8663-A826F60ED0C4}"/>
              </a:ext>
            </a:extLst>
          </p:cNvPr>
          <p:cNvSpPr>
            <a:spLocks noGrp="1"/>
          </p:cNvSpPr>
          <p:nvPr>
            <p:ph idx="1"/>
          </p:nvPr>
        </p:nvSpPr>
        <p:spPr>
          <a:xfrm>
            <a:off x="457200" y="1628800"/>
            <a:ext cx="8229600" cy="3917032"/>
          </a:xfrm>
        </p:spPr>
        <p:txBody>
          <a:bodyPr/>
          <a:lstStyle/>
          <a:p>
            <a:pPr marL="0" indent="0" algn="ctr">
              <a:buNone/>
            </a:pPr>
            <a:r>
              <a:rPr lang="en-GB" sz="6600" dirty="0"/>
              <a:t>Any questions?</a:t>
            </a:r>
          </a:p>
        </p:txBody>
      </p:sp>
    </p:spTree>
    <p:extLst>
      <p:ext uri="{BB962C8B-B14F-4D97-AF65-F5344CB8AC3E}">
        <p14:creationId xmlns:p14="http://schemas.microsoft.com/office/powerpoint/2010/main" val="122730286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60</TotalTime>
  <Words>1459</Words>
  <Application>Microsoft Office PowerPoint</Application>
  <PresentationFormat>On-screen Show (4:3)</PresentationFormat>
  <Paragraphs>193</Paragraphs>
  <Slides>39</Slides>
  <Notes>16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Arial</vt:lpstr>
      <vt:lpstr>Myriad Pro</vt:lpstr>
      <vt:lpstr>Verdana</vt:lpstr>
      <vt:lpstr>MS PGothic</vt:lpstr>
      <vt:lpstr>Comic Sans MS</vt:lpstr>
      <vt:lpstr>Wingdings</vt:lpstr>
      <vt:lpstr>Arial Narrow</vt:lpstr>
      <vt:lpstr>Calibri</vt:lpstr>
      <vt:lpstr>Constantia</vt:lpstr>
      <vt:lpstr>Wingdings 2</vt:lpstr>
      <vt:lpstr>20140311PresentationUWTSDTemplate</vt:lpstr>
      <vt:lpstr>BMHP5001  Complementary Therapies   Week 5: Using evidence-based/informed practice</vt:lpstr>
      <vt:lpstr>MODULE AIM  &amp; LEARNING OUTCOMES</vt:lpstr>
      <vt:lpstr>Lesson Objectives</vt:lpstr>
      <vt:lpstr>PowerPoint Presentation</vt:lpstr>
      <vt:lpstr> What is Research? Who does it? Why do it? </vt:lpstr>
      <vt:lpstr>On what basis can CT advice/recommendations be given to clients?</vt:lpstr>
      <vt:lpstr>Dangers of anecdotal evidence</vt:lpstr>
      <vt:lpstr>Dangers of anecdotal evidence</vt:lpstr>
      <vt:lpstr>Evidence-Based/Informed Practice (EBP)</vt:lpstr>
      <vt:lpstr>But Evidence Based Medicine (EBM)  has limitations...</vt:lpstr>
      <vt:lpstr>Clinical Practice</vt:lpstr>
      <vt:lpstr>PowerPoint Presentation</vt:lpstr>
      <vt:lpstr>Scientific Method</vt:lpstr>
      <vt:lpstr>Typical Research Cycle</vt:lpstr>
      <vt:lpstr>Two Main Approaches</vt:lpstr>
      <vt:lpstr>Two Main Approaches</vt:lpstr>
      <vt:lpstr>PowerPoint Presentation</vt:lpstr>
      <vt:lpstr>PowerPoint Presentation</vt:lpstr>
      <vt:lpstr>Example of a recent Qualitative study</vt:lpstr>
      <vt:lpstr>Example of a recent Quantitative study</vt:lpstr>
      <vt:lpstr>Also Mixed-method studies</vt:lpstr>
      <vt:lpstr>Qualitative vs Quantitative (i)</vt:lpstr>
      <vt:lpstr>Qualitative vs Quantitative (ii)</vt:lpstr>
      <vt:lpstr>Qualitative vs Quantitative (iii)</vt:lpstr>
      <vt:lpstr>PowerPoint Presentation</vt:lpstr>
      <vt:lpstr>Types of studies</vt:lpstr>
      <vt:lpstr>Hierarchy of Evidence</vt:lpstr>
      <vt:lpstr>PowerPoint Presentation</vt:lpstr>
      <vt:lpstr>Databases</vt:lpstr>
      <vt:lpstr>Searching for Articles on a Particular Topic</vt:lpstr>
      <vt:lpstr>Boolean Operators</vt:lpstr>
      <vt:lpstr>Searching Problems</vt:lpstr>
      <vt:lpstr>Resolving searching problems</vt:lpstr>
      <vt:lpstr>Searching with MeSH Terms</vt:lpstr>
      <vt:lpstr>Other search tips</vt:lpstr>
      <vt:lpstr> For more information, use this NHS Free E-learning portal: https://portal.e-lfh.org.uk/Component/Details/479951 </vt:lpstr>
      <vt:lpstr>Research practice </vt:lpstr>
      <vt:lpstr>Reflection/Recap </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Eleni Koutsogeorgou</cp:lastModifiedBy>
  <cp:revision>83</cp:revision>
  <cp:lastPrinted>2018-07-02T15:32:24Z</cp:lastPrinted>
  <dcterms:created xsi:type="dcterms:W3CDTF">2002-10-07T19:43:58Z</dcterms:created>
  <dcterms:modified xsi:type="dcterms:W3CDTF">2021-11-07T12:57:59Z</dcterms:modified>
</cp:coreProperties>
</file>