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56" r:id="rId3"/>
    <p:sldId id="420" r:id="rId4"/>
    <p:sldId id="421" r:id="rId5"/>
    <p:sldId id="431" r:id="rId6"/>
    <p:sldId id="422" r:id="rId7"/>
    <p:sldId id="423" r:id="rId8"/>
    <p:sldId id="424" r:id="rId9"/>
    <p:sldId id="425" r:id="rId10"/>
    <p:sldId id="426" r:id="rId11"/>
    <p:sldId id="428" r:id="rId12"/>
    <p:sldId id="43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20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5D679-C823-A43C-12BC-A6F2543A24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E26AF3-C218-84D8-4CF5-6192A085F9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4612F7-F9B1-B6AB-8077-0D2CECF6C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9A358-BBDF-49B3-3BAA-B8D802FCF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8C04C1-FDD5-9BA0-D344-550C064F36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944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55428-802E-A706-3068-FA702C8C8A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7EF40-1E1D-2415-D397-0DAE5D6E1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829C9-1EB3-D7B1-7FCC-F73C6AC902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82DCD-EA64-1AFA-D387-05CE9EC75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2B1255-897E-7D96-C398-DD120FA49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740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71243A-F7CE-A3CF-8540-F99E5CBB2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458036-4346-9454-C7B9-9ED4E249B6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449A48-9602-7B62-A79C-66EDCA9FBA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A6C124-0246-DBE4-817A-14E650755F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0DDA06-BD73-6BF1-C1D8-4A4B569A5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8366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AA684-F93D-C774-2F0B-BDBDE187A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1B4758-8D5B-17C0-DFE3-50A1D82B48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0282E6-B9E6-94EA-5FA8-9ECAC42359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AA02E-F8AE-7132-E1AF-91C119392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A975DB-1CF3-1FFD-85D1-33E019D9E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F2E871-CFBB-0E12-F28E-B111FEDE8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98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B59EF-20A6-EC16-69FB-3A0E20A44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881F9D-604A-0408-EBA4-4B160AAC84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F6D9E5-3F59-A848-F6FD-F829CA713B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6A7BEB-B764-6EC7-794D-D2AAF9AE3ED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945FDB-FEEB-D5FB-4798-A61DF33690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0F49ACB-A72F-BE4C-1966-5E76BA02D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23290CF-821F-065D-C870-24518C8DB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C39E7C-A8CA-5CDB-CF13-D3F904B27A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800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F3BF9-0C38-2DBF-CBDE-6DA31736F5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5C99EF-91B5-63F2-C8D6-4EDD94D21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48BDA7-98CB-8F71-762F-6F6BEC5045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A5AA99-90C1-BC77-541E-BB829C02C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957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A48115-3C08-2AD2-48E7-2DB4562256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D88FE52-5B56-169F-DAD0-F2A73612E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BF0069-3FFD-7E88-92F5-B75C84002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70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16FAD-79F4-BF58-7BCE-BF93A2C68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133795-2076-BF82-640E-F221630328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79692E-0B4F-3E2B-9F0D-162A52DCA5D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9D749F7-4228-99D3-87D6-DDAE30E03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BBEF58-F074-E222-94C4-ED432AE3EA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A6E3E-AB1B-CCF1-ADBF-A4BC37673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7693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4AE717-4292-56E7-7BC2-64F5F4977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18A0CC-D413-91E4-BD97-A1B68B7DBD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50F934-1CB2-485C-5761-55E1CB3678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02B56E-2065-8C66-4219-B7AE9C556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4C7929-C5AE-7ACD-6C7B-445F61251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B0F888-972A-2249-4ECF-D266BB4FC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3153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1AE7B-66DA-D237-D6DC-63F40808D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9C7DD6-1050-4A88-FB10-9663B462CE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BAE17C-BD1A-BBFF-9811-B1DE46013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89FD70-47D5-102E-5573-D3196570A9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DF12BD-83A3-203E-2CF9-599978456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546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8CCC26F-2C19-3C47-997D-60892068BA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0E7AA4-EAC3-EC41-4566-B98D7906BC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C5F09-BBBD-EC0A-78AE-31D83CB89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F45F8-12AE-3C02-D0C9-D990D79104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2B819-8ACC-68E2-19F2-18F8B3C9A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369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2628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2257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12/6/2023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30482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B3B7E-8BFC-488F-B97F-FEDB245160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21AC28-94CC-4B46-802E-1F6E1F330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AFC93A-B373-4369-B38B-101C0625F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77FB7-DF6D-402F-9607-DC62A9FBF168}" type="datetimeFigureOut">
              <a:rPr lang="en-GB" smtClean="0"/>
              <a:t>06/12/2023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BC91E-CC16-42A2-9798-13932326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EBD80-1EAE-48AE-A5A9-D87C4C8C8F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F4975-EB68-4BE1-86C9-7A1B80FE1E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56067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12/6/2023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91432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01938143"/>
      </p:ext>
    </p:extLst>
  </p:cSld>
  <p:clrMapOvr>
    <a:masterClrMapping/>
  </p:clrMapOvr>
  <p:transition spd="med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324445" y="0"/>
            <a:ext cx="1747524" cy="229209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4900" y="2292094"/>
            <a:ext cx="10096500" cy="2219691"/>
          </a:xfrm>
        </p:spPr>
        <p:txBody>
          <a:bodyPr anchor="ctr">
            <a:normAutofit/>
          </a:bodyPr>
          <a:lstStyle>
            <a:lvl1pPr algn="l">
              <a:defRPr sz="4400" cap="all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898" y="4511784"/>
            <a:ext cx="10096501" cy="955565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0" y="5778124"/>
            <a:ext cx="12192000" cy="107987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402B9795-92DC-40DC-A1CA-9A4B349D782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20000"/>
                    <a:lumOff val="80000"/>
                  </a:schemeClr>
                </a:solidFill>
              </a:defRPr>
            </a:lvl1pPr>
          </a:lstStyle>
          <a:p>
            <a:fld id="{0FF54DE5-C571-48E8-A5BC-B369434E2F4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046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0B289E-664F-1487-4B00-9BAC24037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2A2A09-7FDB-FBCF-956D-B0FE089CD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E696F-E925-3D2D-89B8-0733BAD631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656BC7-8315-4451-8E94-91C7727334EE}" type="datetimeFigureOut">
              <a:rPr lang="en-GB" smtClean="0"/>
              <a:t>06/12/2023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7F06F-1816-6164-2E89-9AE37AFEB2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0A8F0-7AB2-DCB9-A6D7-0855876807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29F52-280C-42A1-B806-52CEBC5F0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8078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screenshot, design, businesscard&#10;&#10;Description automatically generated">
            <a:extLst>
              <a:ext uri="{FF2B5EF4-FFF2-40B4-BE49-F238E27FC236}">
                <a16:creationId xmlns:a16="http://schemas.microsoft.com/office/drawing/2014/main" id="{42A3A970-147E-1BD3-4AC3-0071AC3C1EE8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Picture 3" descr="A black and white sign with white text&#10;&#10;Description automatically generated with low confidence">
            <a:extLst>
              <a:ext uri="{FF2B5EF4-FFF2-40B4-BE49-F238E27FC236}">
                <a16:creationId xmlns:a16="http://schemas.microsoft.com/office/drawing/2014/main" id="{39220A7B-CBE9-9178-8552-648DEF07F90C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0"/>
          <a:srcRect l="51836" r="-5866"/>
          <a:stretch/>
        </p:blipFill>
        <p:spPr>
          <a:xfrm>
            <a:off x="275902" y="1094173"/>
            <a:ext cx="1841543" cy="596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1760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ook-page-1005324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designing-your-curriculum/pedagogy/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designing-your-curriculum/pedagogy/" TargetMode="Externa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media/uwtsd-website/content-assets/documents/library-and-learning-resources/Harvard-en_v.1.3-(V6).pdf" TargetMode="External"/><Relationship Id="rId2" Type="http://schemas.openxmlformats.org/officeDocument/2006/relationships/hyperlink" Target="https://uwtsd.ac.uk/media/uwtsd-website/content-assets/documents/library-and-learning-resources/infoskills/Harvard-cym_v.1.2.pdf" TargetMode="Externa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rasebank.manchester.ac.uk/being-critical/" TargetMode="External"/><Relationship Id="rId2" Type="http://schemas.openxmlformats.org/officeDocument/2006/relationships/hyperlink" Target="https://xerte.bangor.ac.uk/xerte/play.php?template_id=142#page1" TargetMode="Externa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 open book with light coming out of it&#10;&#10;Description automatically generated">
            <a:extLst>
              <a:ext uri="{FF2B5EF4-FFF2-40B4-BE49-F238E27FC236}">
                <a16:creationId xmlns:a16="http://schemas.microsoft.com/office/drawing/2014/main" id="{CA325995-C199-7FEF-7131-5CA567C6035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13" t="7556" r="2165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EDC0CD-8BAF-AEC4-E4F8-ABAAF40744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400">
                <a:ea typeface="Calibri"/>
                <a:cs typeface="Calibri"/>
              </a:rPr>
              <a:t>Aseiniad            </a:t>
            </a:r>
            <a:r>
              <a:rPr lang="en-GB" sz="4400"/>
              <a:t>The Assignment</a:t>
            </a:r>
            <a:br>
              <a:rPr lang="en-GB" sz="4400"/>
            </a:br>
            <a:br>
              <a:rPr lang="en-GB" sz="4400">
                <a:ea typeface="Calibri"/>
                <a:cs typeface="Calibri"/>
              </a:rPr>
            </a:br>
            <a:endParaRPr lang="en-GB" sz="4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6CDC02-98F2-3244-AB5A-656D12FC11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2" y="4868822"/>
            <a:ext cx="4023359" cy="1208141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sz="3600" dirty="0">
                <a:ea typeface="Calibri"/>
                <a:cs typeface="Calibri"/>
              </a:rPr>
              <a:t>ECAD4008</a:t>
            </a:r>
          </a:p>
          <a:p>
            <a:pPr algn="l"/>
            <a:r>
              <a:rPr lang="en-GB" sz="3600" dirty="0">
                <a:cs typeface="Calibri"/>
              </a:rPr>
              <a:t>G Parker</a:t>
            </a:r>
          </a:p>
          <a:p>
            <a:pPr algn="l"/>
            <a:r>
              <a:rPr lang="en-GB" sz="3600" dirty="0">
                <a:cs typeface="Calibri"/>
              </a:rPr>
              <a:t>F Jones</a:t>
            </a:r>
            <a:endParaRPr lang="en-GB" sz="36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5194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B6FF-F914-04E5-2F43-90FF88961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840" y="457200"/>
            <a:ext cx="7895143" cy="547404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/>
              <a:t>The Assignment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</a:rPr>
              <a:t>18</a:t>
            </a:r>
            <a:r>
              <a:rPr lang="en-GB" sz="2000" b="1" baseline="30000" dirty="0">
                <a:solidFill>
                  <a:srgbClr val="FF0000"/>
                </a:solidFill>
              </a:rPr>
              <a:t>th</a:t>
            </a:r>
            <a:r>
              <a:rPr lang="en-GB" sz="2000" b="1" dirty="0">
                <a:solidFill>
                  <a:srgbClr val="FF0000"/>
                </a:solidFill>
              </a:rPr>
              <a:t> March 2024 </a:t>
            </a:r>
            <a:r>
              <a:rPr lang="en-GB" sz="1600" b="1" dirty="0">
                <a:solidFill>
                  <a:srgbClr val="FF0000"/>
                </a:solidFill>
              </a:rPr>
              <a:t>via Turnitin</a:t>
            </a: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</a:rPr>
              <a:t>TITLE:</a:t>
            </a:r>
            <a:br>
              <a:rPr lang="en-GB" sz="1600" dirty="0">
                <a:solidFill>
                  <a:srgbClr val="FF0000"/>
                </a:solidFill>
              </a:rPr>
            </a:b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Good teaching and learning</a:t>
            </a: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means employing a blend of approaches including direct teaching.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Good teaching and learning 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sets tasks and selects resources that build on previous knowledge and experience and engage interest.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marL="0" lvl="0" indent="0" fontAlgn="base">
              <a:buNone/>
            </a:pP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Good teaching and learning 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ranges within and across Areas of Learning and Experience.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6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</a:t>
            </a:r>
            <a:r>
              <a:rPr lang="en-GB" sz="16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(</a:t>
            </a:r>
            <a:r>
              <a:rPr lang="en-GB" sz="1600" u="sng" dirty="0">
                <a:effectLst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Pedagogy - Hwb (gov.wales)</a:t>
            </a:r>
            <a:endParaRPr lang="en-GB" sz="1600" dirty="0">
              <a:effectLst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6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Consider the 3 pedagogic principles outlined above. Discuss these principles in relation to practices in education, showing secure understanding, identifying strengths and areas for development for each principle.</a:t>
            </a:r>
          </a:p>
          <a:p>
            <a:pPr indent="0">
              <a:buNone/>
            </a:pPr>
            <a:endParaRPr lang="en-GB" sz="1300" b="1" dirty="0">
              <a:latin typeface="Cambria" panose="02040503050406030204" pitchFamily="18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indent="0">
              <a:buNone/>
            </a:pPr>
            <a:r>
              <a:rPr lang="en-GB" sz="1300" b="1" dirty="0">
                <a:solidFill>
                  <a:srgbClr val="0070C0"/>
                </a:solidFill>
                <a:latin typeface="Cambria"/>
                <a:ea typeface="Times New Roman" panose="02020603050405020304" pitchFamily="18" charset="0"/>
                <a:cs typeface="Arial"/>
              </a:rPr>
              <a:t>(3,000 words)</a:t>
            </a:r>
          </a:p>
          <a:p>
            <a:pPr indent="0">
              <a:buNone/>
            </a:pPr>
            <a:endParaRPr lang="en-GB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295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B6FF-F914-04E5-2F43-90FF88961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1597" y="457200"/>
            <a:ext cx="7855386" cy="5720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GB" dirty="0">
                <a:ea typeface="Calibri"/>
                <a:cs typeface="Calibri"/>
              </a:rPr>
              <a:t>Aseiniad ECAD4008</a:t>
            </a:r>
          </a:p>
          <a:p>
            <a:pPr marL="0" indent="0" algn="ctr">
              <a:buNone/>
            </a:pPr>
            <a:r>
              <a:rPr lang="en-GB" sz="2000" b="1" dirty="0">
                <a:solidFill>
                  <a:srgbClr val="FF0000"/>
                </a:solidFill>
              </a:rPr>
              <a:t>18fed o </a:t>
            </a:r>
            <a:r>
              <a:rPr lang="en-GB" sz="2000" b="1" dirty="0" err="1">
                <a:solidFill>
                  <a:srgbClr val="FF0000"/>
                </a:solidFill>
              </a:rPr>
              <a:t>Fawrth</a:t>
            </a:r>
            <a:r>
              <a:rPr lang="en-GB" sz="2000" b="1" dirty="0">
                <a:solidFill>
                  <a:srgbClr val="FF0000"/>
                </a:solidFill>
              </a:rPr>
              <a:t> 2024 </a:t>
            </a:r>
            <a:r>
              <a:rPr lang="en-GB" sz="1600" b="1" dirty="0">
                <a:solidFill>
                  <a:srgbClr val="FF0000"/>
                </a:solidFill>
              </a:rPr>
              <a:t>via Turnitin</a:t>
            </a:r>
          </a:p>
          <a:p>
            <a:pPr marL="0" indent="0">
              <a:buNone/>
            </a:pP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b="1" dirty="0">
                <a:solidFill>
                  <a:srgbClr val="FF0000"/>
                </a:solidFill>
              </a:rPr>
              <a:t>TEITL: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Mae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addysgu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da yn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galw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am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ddefnyddio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cymysgedd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o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ddulliau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sy’n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cynnwys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addysgu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uniongyrchol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Mae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addysgu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da yn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golygu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gosod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tasgau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dewis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adnoddau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sy’n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adeiladu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ar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wybodaeth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phrofiad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blaenorol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ac yn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ennyn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diddordeb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.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Mae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addysgu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da yn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ymestyn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oddi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mewn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ac ar draws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Meysydd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Dysgu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Arial"/>
              </a:rPr>
              <a:t>Phrofiad</a:t>
            </a:r>
            <a:r>
              <a:rPr lang="en-GB" sz="1600" dirty="0">
                <a:solidFill>
                  <a:srgbClr val="000000"/>
                </a:solidFill>
                <a:ea typeface="+mn-lt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1600" dirty="0">
                <a:ea typeface="Times New Roman" panose="02020603050405020304" pitchFamily="18" charset="0"/>
                <a:cs typeface="Arial" panose="020B0604020202020204" pitchFamily="34" charset="0"/>
              </a:rPr>
              <a:t>                                                                              (</a:t>
            </a:r>
            <a:r>
              <a:rPr lang="en-GB" sz="1600" u="sng" dirty="0"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Pedagogy - Hwb (gov.wales)</a:t>
            </a:r>
            <a:b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</a:br>
            <a:endParaRPr lang="en-GB" sz="16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Ystyriwch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y 3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egwyddor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addysgegol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amlinellir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uchod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.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Trafodwch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yr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egwyddorion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hyn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mewn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perthynas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ag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arferion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mewn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addysg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,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gan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ddangos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dealltwriaeth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gadarn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, nodi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cryfderau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meysydd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i’w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datblygu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ar gyfer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pob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1600" dirty="0" err="1">
                <a:solidFill>
                  <a:srgbClr val="000000"/>
                </a:solidFill>
                <a:ea typeface="+mn-lt"/>
                <a:cs typeface="+mn-lt"/>
              </a:rPr>
              <a:t>egwyddor</a:t>
            </a:r>
            <a:r>
              <a:rPr lang="en-GB" sz="1600" dirty="0">
                <a:solidFill>
                  <a:srgbClr val="000000"/>
                </a:solidFill>
                <a:ea typeface="+mn-lt"/>
                <a:cs typeface="+mn-lt"/>
              </a:rPr>
              <a:t>.</a:t>
            </a:r>
            <a:endParaRPr lang="en-GB" sz="1600" dirty="0"/>
          </a:p>
          <a:p>
            <a:pPr indent="0">
              <a:buNone/>
            </a:pPr>
            <a:r>
              <a:rPr lang="en-GB" sz="1300" b="1" dirty="0">
                <a:solidFill>
                  <a:srgbClr val="0070C0"/>
                </a:solidFill>
                <a:effectLst/>
                <a:latin typeface="Cambria"/>
                <a:ea typeface="Times New Roman" panose="02020603050405020304" pitchFamily="18" charset="0"/>
                <a:cs typeface="Arial"/>
              </a:rPr>
              <a:t>(3,000 gair)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454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1E6975B-00A9-399D-408F-9E4C2B2D9D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08717136"/>
              </p:ext>
            </p:extLst>
          </p:nvPr>
        </p:nvGraphicFramePr>
        <p:xfrm>
          <a:off x="3116911" y="413469"/>
          <a:ext cx="8206380" cy="53554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03190">
                  <a:extLst>
                    <a:ext uri="{9D8B030D-6E8A-4147-A177-3AD203B41FA5}">
                      <a16:colId xmlns:a16="http://schemas.microsoft.com/office/drawing/2014/main" val="2486575487"/>
                    </a:ext>
                  </a:extLst>
                </a:gridCol>
                <a:gridCol w="4103190">
                  <a:extLst>
                    <a:ext uri="{9D8B030D-6E8A-4147-A177-3AD203B41FA5}">
                      <a16:colId xmlns:a16="http://schemas.microsoft.com/office/drawing/2014/main" val="1266882160"/>
                    </a:ext>
                  </a:extLst>
                </a:gridCol>
              </a:tblGrid>
              <a:tr h="705438">
                <a:tc>
                  <a:txBody>
                    <a:bodyPr/>
                    <a:lstStyle/>
                    <a:p>
                      <a:r>
                        <a:rPr lang="en-GB" sz="2800" dirty="0" err="1">
                          <a:solidFill>
                            <a:srgbClr val="FF0000"/>
                          </a:solidFill>
                        </a:rPr>
                        <a:t>Cynllun</a:t>
                      </a:r>
                      <a:r>
                        <a:rPr lang="en-GB" sz="2800" dirty="0">
                          <a:solidFill>
                            <a:srgbClr val="FF0000"/>
                          </a:solidFill>
                        </a:rPr>
                        <a:t> (3,000 gair) </a:t>
                      </a:r>
                      <a:endParaRPr lang="en-GB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>
                          <a:solidFill>
                            <a:srgbClr val="FF0000"/>
                          </a:solidFill>
                        </a:rPr>
                        <a:t>Plan (3,000 words)</a:t>
                      </a:r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6702680"/>
                  </a:ext>
                </a:extLst>
              </a:tr>
              <a:tr h="705438"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Cyflwyniad</a:t>
                      </a:r>
                      <a:r>
                        <a:rPr lang="en-GB" dirty="0"/>
                        <a:t> (+/- 400)</a:t>
                      </a:r>
                    </a:p>
                    <a:p>
                      <a:r>
                        <a:rPr lang="en-GB" dirty="0"/>
                        <a:t>Eich </a:t>
                      </a:r>
                      <a:r>
                        <a:rPr lang="en-GB" dirty="0" err="1"/>
                        <a:t>bwriad</a:t>
                      </a:r>
                      <a:r>
                        <a:rPr lang="en-GB" dirty="0"/>
                        <a:t>/ </a:t>
                      </a:r>
                      <a:r>
                        <a:rPr lang="en-GB" dirty="0" err="1"/>
                        <a:t>cyd-destun</a:t>
                      </a:r>
                      <a:r>
                        <a:rPr lang="en-GB" dirty="0"/>
                        <a:t>/</a:t>
                      </a:r>
                      <a:r>
                        <a:rPr lang="en-GB" dirty="0" err="1"/>
                        <a:t>diffinio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termau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Introduction </a:t>
                      </a:r>
                      <a:r>
                        <a:rPr lang="en-GB" b="0" dirty="0"/>
                        <a:t>(+/- 400)</a:t>
                      </a:r>
                    </a:p>
                    <a:p>
                      <a:r>
                        <a:rPr lang="en-GB" dirty="0"/>
                        <a:t>Your intention/context/define terms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0813314"/>
                  </a:ext>
                </a:extLst>
              </a:tr>
              <a:tr h="1828295"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Prif</a:t>
                      </a:r>
                      <a:r>
                        <a:rPr lang="en-GB" b="1" dirty="0"/>
                        <a:t> ran </a:t>
                      </a:r>
                    </a:p>
                    <a:p>
                      <a:r>
                        <a:rPr lang="en-GB" b="1" dirty="0" err="1"/>
                        <a:t>Egwyddor</a:t>
                      </a:r>
                      <a:r>
                        <a:rPr lang="en-GB" b="1" dirty="0"/>
                        <a:t> 1af </a:t>
                      </a:r>
                      <a:r>
                        <a:rPr lang="en-GB" dirty="0"/>
                        <a:t>(+/-700) – </a:t>
                      </a:r>
                      <a:r>
                        <a:rPr lang="en-GB" dirty="0" err="1"/>
                        <a:t>trafod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arferion</a:t>
                      </a:r>
                      <a:r>
                        <a:rPr lang="en-GB" dirty="0"/>
                        <a:t> add. o un </a:t>
                      </a:r>
                      <a:r>
                        <a:rPr lang="en-GB" dirty="0" err="1"/>
                        <a:t>MDaPh</a:t>
                      </a:r>
                      <a:r>
                        <a:rPr lang="en-GB" dirty="0"/>
                        <a:t> – </a:t>
                      </a:r>
                      <a:r>
                        <a:rPr lang="en-GB" dirty="0" err="1"/>
                        <a:t>dangos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dealltwriaeth</a:t>
                      </a:r>
                      <a:r>
                        <a:rPr lang="en-GB" dirty="0"/>
                        <a:t> / </a:t>
                      </a:r>
                      <a:r>
                        <a:rPr lang="en-GB" dirty="0" err="1"/>
                        <a:t>adfyfyrio</a:t>
                      </a:r>
                      <a:r>
                        <a:rPr lang="en-GB" dirty="0"/>
                        <a:t> /</a:t>
                      </a:r>
                      <a:r>
                        <a:rPr lang="en-GB" dirty="0" err="1"/>
                        <a:t>amlinell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cryfderau</a:t>
                      </a:r>
                      <a:r>
                        <a:rPr lang="en-GB" dirty="0"/>
                        <a:t> a </a:t>
                      </a:r>
                      <a:r>
                        <a:rPr lang="en-GB" dirty="0" err="1"/>
                        <a:t>meysydd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datblygu</a:t>
                      </a:r>
                      <a:r>
                        <a:rPr lang="en-GB" dirty="0"/>
                        <a:t> (</a:t>
                      </a:r>
                      <a:r>
                        <a:rPr lang="en-GB" dirty="0" err="1"/>
                        <a:t>safbwynt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bersonal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Main part</a:t>
                      </a:r>
                    </a:p>
                    <a:p>
                      <a:r>
                        <a:rPr lang="en-GB" b="1" dirty="0"/>
                        <a:t>1</a:t>
                      </a:r>
                      <a:r>
                        <a:rPr lang="en-GB" b="1" baseline="30000" dirty="0"/>
                        <a:t>St</a:t>
                      </a:r>
                      <a:r>
                        <a:rPr lang="en-GB" b="1" dirty="0"/>
                        <a:t> Principle </a:t>
                      </a:r>
                      <a:r>
                        <a:rPr lang="en-GB" dirty="0"/>
                        <a:t>(+/-700) – discuss ed. Practices from an AoLE – demonstrate understanding/ reflection – outline strengths and areas for development (personal stance)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2288830"/>
                  </a:ext>
                </a:extLst>
              </a:tr>
              <a:tr h="70543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2il </a:t>
                      </a:r>
                      <a:r>
                        <a:rPr lang="en-GB" b="1" dirty="0" err="1"/>
                        <a:t>Egwyddor</a:t>
                      </a:r>
                      <a:r>
                        <a:rPr lang="en-GB" b="1" dirty="0"/>
                        <a:t> </a:t>
                      </a:r>
                      <a:r>
                        <a:rPr lang="en-GB" dirty="0"/>
                        <a:t>(+/-700)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2</a:t>
                      </a:r>
                      <a:r>
                        <a:rPr lang="en-GB" b="1" baseline="30000" dirty="0"/>
                        <a:t>nd</a:t>
                      </a:r>
                      <a:r>
                        <a:rPr lang="en-GB" b="1" dirty="0"/>
                        <a:t> Principle </a:t>
                      </a:r>
                      <a:r>
                        <a:rPr lang="en-GB" dirty="0"/>
                        <a:t>(+/-700)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9681036"/>
                  </a:ext>
                </a:extLst>
              </a:tr>
              <a:tr h="705438"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3ydd </a:t>
                      </a:r>
                      <a:r>
                        <a:rPr lang="en-GB" b="1" dirty="0" err="1"/>
                        <a:t>Egwyddor</a:t>
                      </a:r>
                      <a:r>
                        <a:rPr lang="en-GB" b="1" dirty="0"/>
                        <a:t> </a:t>
                      </a:r>
                      <a:r>
                        <a:rPr lang="en-GB" dirty="0"/>
                        <a:t>(+/-700)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3</a:t>
                      </a:r>
                      <a:r>
                        <a:rPr lang="en-GB" b="1" baseline="30000" dirty="0"/>
                        <a:t>rd</a:t>
                      </a:r>
                      <a:r>
                        <a:rPr lang="en-GB" b="1" dirty="0"/>
                        <a:t> Principle </a:t>
                      </a:r>
                      <a:r>
                        <a:rPr lang="en-GB" dirty="0"/>
                        <a:t>(+/-700)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3543431"/>
                  </a:ext>
                </a:extLst>
              </a:tr>
              <a:tr h="705438">
                <a:tc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Casglaid</a:t>
                      </a:r>
                      <a:r>
                        <a:rPr lang="en-GB" dirty="0"/>
                        <a:t> (+/- 500)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/>
                        <a:t>Conclusion</a:t>
                      </a:r>
                      <a:r>
                        <a:rPr lang="en-GB" dirty="0"/>
                        <a:t> (+/- 500)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270064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2534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B6FF-F914-04E5-2F43-90FF88961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5694" y="465151"/>
            <a:ext cx="4134678" cy="622189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defTabSz="457200"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6400" dirty="0"/>
              <a:t>Sicrhewch eich bod yn canolbwyntio eich darllen ar lenyddiaeth academaidd e.e. llyfrau, erthyglau a dogfennau sy’n trafod addysgu a dysgu effeithiol. </a:t>
            </a:r>
          </a:p>
          <a:p>
            <a:pPr defTabSz="457200"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6400" dirty="0"/>
              <a:t>Sicrhewch fod yr egwyddorion </a:t>
            </a:r>
            <a:r>
              <a:rPr lang="cy-GB" sz="6400" dirty="0" err="1"/>
              <a:t>addysgegol</a:t>
            </a:r>
            <a:r>
              <a:rPr lang="cy-GB" sz="6400" dirty="0"/>
              <a:t> a amlygir yn cael eu cynnwys a’u hesbonio.</a:t>
            </a:r>
          </a:p>
          <a:p>
            <a:pPr marL="457200" lvl="1" indent="0" defTabSz="457200">
              <a:lnSpc>
                <a:spcPct val="120000"/>
              </a:lnSpc>
              <a:spcBef>
                <a:spcPts val="0"/>
              </a:spcBef>
              <a:buNone/>
              <a:defRPr/>
            </a:pPr>
            <a:r>
              <a:rPr lang="cy-GB" sz="6000" i="1" dirty="0"/>
              <a:t> </a:t>
            </a:r>
            <a:r>
              <a:rPr lang="cy-GB" sz="5600" i="1" dirty="0"/>
              <a:t>(Mae’r llawlyfr modwl yn cynnwys eich rhestr ddarllen gychwynnol, fodd bynnag cewch hefyd gynnwys ffynonellau Llywodraeth Cymru, adroddiadau thematig Estyn neu drafodaeth ymarferydd o’ch ymweliadau neu </a:t>
            </a:r>
            <a:r>
              <a:rPr lang="cy-GB" sz="5600" i="1" dirty="0" err="1"/>
              <a:t>flogiau</a:t>
            </a:r>
            <a:r>
              <a:rPr lang="cy-GB" sz="5600" i="1" dirty="0"/>
              <a:t> addysgol (</a:t>
            </a:r>
            <a:r>
              <a:rPr lang="cy-GB" sz="5600" i="1" dirty="0" err="1"/>
              <a:t>e.g</a:t>
            </a:r>
            <a:r>
              <a:rPr lang="cy-GB" sz="5600" i="1" dirty="0"/>
              <a:t>. BERA)).</a:t>
            </a:r>
          </a:p>
          <a:p>
            <a:pPr defTabSz="457200"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6400" dirty="0"/>
              <a:t>Ceisiwch gynnwys amrywiaeth o ffynonellau dibynadwy gan osgoi gorddibyniaeth ar un ffynhonnell benodol. </a:t>
            </a:r>
          </a:p>
          <a:p>
            <a:pPr defTabSz="457200">
              <a:lnSpc>
                <a:spcPct val="120000"/>
              </a:lnSpc>
              <a:spcBef>
                <a:spcPts val="0"/>
              </a:spcBef>
              <a:defRPr/>
            </a:pPr>
            <a:r>
              <a:rPr lang="cy-GB" sz="6400" dirty="0" err="1"/>
              <a:t>Cesisio</a:t>
            </a:r>
            <a:r>
              <a:rPr lang="cy-GB" sz="6400" dirty="0"/>
              <a:t> datblygu trafodaeth o ansawdd yn hytrach na’i maint. Sicrhewch eich bod yn cynnwys rhestr gyfeirnodi ar ddiwedd eich ysgrifennu, yn dilyn y canllaw yn llawlyfr Cyfeirnodi </a:t>
            </a:r>
            <a:r>
              <a:rPr lang="cy-GB" sz="6400" dirty="0" err="1"/>
              <a:t>Harvard</a:t>
            </a:r>
            <a:r>
              <a:rPr lang="cy-GB" sz="6400" dirty="0"/>
              <a:t> Y Drindod Dewi Sant.</a:t>
            </a:r>
            <a:r>
              <a:rPr lang="cy-GB" sz="6400" b="1" i="1" dirty="0"/>
              <a:t> </a:t>
            </a:r>
            <a:r>
              <a:rPr lang="en-GB" sz="7200" u="sng" dirty="0">
                <a:hlinkClick r:id="rId2"/>
              </a:rPr>
              <a:t>Harvard-cym_v.1.2.pdf (uwtsd.ac.uk)</a:t>
            </a:r>
            <a:endParaRPr lang="en-GB" sz="7200" b="1" dirty="0"/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F4C2C4A-4843-59BB-0C31-F1A31D42E7F6}"/>
              </a:ext>
            </a:extLst>
          </p:cNvPr>
          <p:cNvSpPr txBox="1">
            <a:spLocks/>
          </p:cNvSpPr>
          <p:nvPr/>
        </p:nvSpPr>
        <p:spPr>
          <a:xfrm>
            <a:off x="6966669" y="568518"/>
            <a:ext cx="2679589" cy="5720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83770-E7BB-B44F-5B1F-D7B00560FF82}"/>
              </a:ext>
            </a:extLst>
          </p:cNvPr>
          <p:cNvSpPr txBox="1"/>
          <p:nvPr/>
        </p:nvSpPr>
        <p:spPr>
          <a:xfrm>
            <a:off x="7784327" y="322028"/>
            <a:ext cx="3719222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kern="1200" dirty="0">
                <a:effectLst/>
                <a:latin typeface="+mn-lt"/>
                <a:ea typeface="+mn-ea"/>
                <a:cs typeface="+mn-cs"/>
              </a:rPr>
              <a:t>Ensure you focus your reading on academic literature e.g. books, articles and documents that discuss effective teaching and learning.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kern="1200" dirty="0">
                <a:effectLst/>
                <a:latin typeface="+mn-lt"/>
                <a:ea typeface="+mn-ea"/>
                <a:cs typeface="+mn-cs"/>
              </a:rPr>
              <a:t> Ensure that the pedagogical principles highlighted are included and explained.</a:t>
            </a:r>
          </a:p>
          <a:p>
            <a:pPr lvl="1" defTabSz="457200">
              <a:defRPr/>
            </a:pPr>
            <a:r>
              <a:rPr lang="en-GB" sz="1400" i="1" kern="1200" dirty="0">
                <a:effectLst/>
                <a:latin typeface="+mn-lt"/>
                <a:ea typeface="+mn-ea"/>
                <a:cs typeface="+mn-cs"/>
              </a:rPr>
              <a:t>(The module handbook includes your initial reading list, however you may also include Welsh Government sources, Estyn thematic reports or practitioner discussion from your visits or educational blogs (</a:t>
            </a:r>
            <a:r>
              <a:rPr lang="en-GB" sz="1400" i="1" kern="1200" dirty="0" err="1">
                <a:effectLst/>
                <a:latin typeface="+mn-lt"/>
                <a:ea typeface="+mn-ea"/>
                <a:cs typeface="+mn-cs"/>
              </a:rPr>
              <a:t>e.g.BERA</a:t>
            </a:r>
            <a:r>
              <a:rPr lang="en-GB" sz="1400" i="1" kern="1200" dirty="0">
                <a:effectLst/>
                <a:latin typeface="+mn-lt"/>
                <a:ea typeface="+mn-ea"/>
                <a:cs typeface="+mn-cs"/>
              </a:rPr>
              <a:t>)).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kern="1200" dirty="0">
                <a:effectLst/>
                <a:latin typeface="+mn-lt"/>
                <a:ea typeface="+mn-ea"/>
                <a:cs typeface="+mn-cs"/>
              </a:rPr>
              <a:t>Aim to include a variety of reliable sources avoiding over reliance one particular source. </a:t>
            </a:r>
          </a:p>
          <a:p>
            <a:pPr marL="285750" marR="0" lvl="0" indent="-28575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1600" kern="1200" dirty="0">
                <a:effectLst/>
                <a:latin typeface="+mn-lt"/>
                <a:ea typeface="+mn-ea"/>
                <a:cs typeface="+mn-cs"/>
              </a:rPr>
              <a:t>Aim to develop the quality of discussion rather than the quantity. Ensure you include a reference list at the end of your writing, following the guidance within the UWTSD Harvard Referencing handbook</a:t>
            </a:r>
            <a:r>
              <a:rPr lang="en-GB" sz="1600" b="1" i="1" kern="1200" dirty="0">
                <a:effectLst/>
                <a:latin typeface="+mn-lt"/>
                <a:ea typeface="+mn-ea"/>
                <a:cs typeface="+mn-cs"/>
              </a:rPr>
              <a:t>.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Harvard Ref (uwtsd.ac.uk)</a:t>
            </a:r>
            <a:endParaRPr lang="en-GB" sz="1600" b="1" kern="1200" dirty="0">
              <a:effectLst/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16790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B6FF-F914-04E5-2F43-90FF88961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4519" y="457201"/>
            <a:ext cx="4540194" cy="607877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>
              <a:lnSpc>
                <a:spcPct val="110000"/>
              </a:lnSpc>
            </a:pPr>
            <a:r>
              <a:rPr lang="cy-GB" sz="2600" dirty="0"/>
              <a:t>Bydd eich ymateb yn dangos eich gwybodaeth a’ch dealltwriaeth o’r egwyddorion </a:t>
            </a:r>
            <a:r>
              <a:rPr lang="cy-GB" sz="2600" dirty="0" err="1"/>
              <a:t>addysgegol</a:t>
            </a:r>
            <a:r>
              <a:rPr lang="cy-GB" sz="2600" dirty="0"/>
              <a:t> trwy eich trafodaeth a’ch adfyfyrio, ac yn yr argymhellion, a wnewch i sicrhau cynnydd.</a:t>
            </a:r>
          </a:p>
          <a:p>
            <a:pPr>
              <a:lnSpc>
                <a:spcPct val="110000"/>
              </a:lnSpc>
            </a:pPr>
            <a:r>
              <a:rPr lang="cy-GB" sz="2600" dirty="0"/>
              <a:t> Bydd cynnwys eich dealltwriaeth o’r cyd-destun y mae’r egwyddorion </a:t>
            </a:r>
            <a:r>
              <a:rPr lang="cy-GB" sz="2600" dirty="0" err="1"/>
              <a:t>addysgegol</a:t>
            </a:r>
            <a:r>
              <a:rPr lang="cy-GB" sz="2600" dirty="0"/>
              <a:t> yn ymwneud â nhw, a’r hyn a allai fod wedi’u hysbysu, yn cryfhau’r drafodaeth. </a:t>
            </a:r>
          </a:p>
          <a:p>
            <a:pPr>
              <a:lnSpc>
                <a:spcPct val="110000"/>
              </a:lnSpc>
            </a:pPr>
            <a:r>
              <a:rPr lang="cy-GB" sz="2600" dirty="0"/>
              <a:t>Ystyriwch safbwyntiau gwrthgyferbyniol a allai bodoli mewn perthynas â’r egwyddorion </a:t>
            </a:r>
            <a:r>
              <a:rPr lang="cy-GB" sz="2600" dirty="0" err="1"/>
              <a:t>addysgegol</a:t>
            </a:r>
            <a:r>
              <a:rPr lang="cy-GB" sz="2600" dirty="0"/>
              <a:t> a’u cynnwys neu beidio mewn cwricwlwm arfaethedig. </a:t>
            </a:r>
            <a:endParaRPr lang="cy-GB" sz="2600" u="sng" dirty="0">
              <a:hlinkClick r:id="rId2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u="sng" dirty="0">
                <a:hlinkClick r:id="rId2"/>
              </a:rPr>
              <a:t>Banc </a:t>
            </a:r>
            <a:r>
              <a:rPr lang="en-GB" u="sng" dirty="0" err="1">
                <a:hlinkClick r:id="rId2"/>
              </a:rPr>
              <a:t>Brawddegau</a:t>
            </a:r>
            <a:r>
              <a:rPr lang="en-GB" u="sng" dirty="0">
                <a:hlinkClick r:id="rId2"/>
              </a:rPr>
              <a:t> </a:t>
            </a:r>
            <a:r>
              <a:rPr lang="en-GB" u="sng" dirty="0" err="1">
                <a:hlinkClick r:id="rId2"/>
              </a:rPr>
              <a:t>Cymraeg:Adroddiad</a:t>
            </a:r>
            <a:r>
              <a:rPr lang="en-GB" u="sng" dirty="0">
                <a:hlinkClick r:id="rId2"/>
              </a:rPr>
              <a:t> </a:t>
            </a:r>
            <a:r>
              <a:rPr lang="en-GB" u="sng" dirty="0" err="1">
                <a:hlinkClick r:id="rId2"/>
              </a:rPr>
              <a:t>Ymchwil</a:t>
            </a:r>
            <a:r>
              <a:rPr lang="en-GB" u="sng" dirty="0">
                <a:hlinkClick r:id="rId2"/>
              </a:rPr>
              <a:t> - Banc </a:t>
            </a:r>
            <a:r>
              <a:rPr lang="en-GB" u="sng" dirty="0" err="1">
                <a:hlinkClick r:id="rId2"/>
              </a:rPr>
              <a:t>Brawddegau</a:t>
            </a:r>
            <a:r>
              <a:rPr lang="en-GB" u="sng" dirty="0">
                <a:hlinkClick r:id="rId2"/>
              </a:rPr>
              <a:t> Cymraeg: </a:t>
            </a:r>
            <a:r>
              <a:rPr lang="en-GB" u="sng" dirty="0" err="1">
                <a:hlinkClick r:id="rId2"/>
              </a:rPr>
              <a:t>Adroddiad</a:t>
            </a:r>
            <a:r>
              <a:rPr lang="en-GB" u="sng" dirty="0">
                <a:hlinkClick r:id="rId2"/>
              </a:rPr>
              <a:t> </a:t>
            </a:r>
            <a:r>
              <a:rPr lang="en-GB" u="sng" dirty="0" err="1">
                <a:hlinkClick r:id="rId2"/>
              </a:rPr>
              <a:t>Ymchwil</a:t>
            </a:r>
            <a:r>
              <a:rPr lang="en-GB" u="sng" dirty="0">
                <a:hlinkClick r:id="rId2"/>
              </a:rPr>
              <a:t> (bangor.ac.uk)</a:t>
            </a:r>
            <a:endParaRPr lang="cy-GB" sz="2600" dirty="0"/>
          </a:p>
          <a:p>
            <a:pPr marL="0" indent="0">
              <a:lnSpc>
                <a:spcPct val="110000"/>
              </a:lnSpc>
              <a:buNone/>
            </a:pPr>
            <a:r>
              <a:rPr lang="cy-GB" sz="2600" dirty="0"/>
              <a:t> </a:t>
            </a:r>
            <a:endParaRPr lang="en-GB" sz="2600" dirty="0"/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F4C2C4A-4843-59BB-0C31-F1A31D42E7F6}"/>
              </a:ext>
            </a:extLst>
          </p:cNvPr>
          <p:cNvSpPr txBox="1">
            <a:spLocks/>
          </p:cNvSpPr>
          <p:nvPr/>
        </p:nvSpPr>
        <p:spPr>
          <a:xfrm>
            <a:off x="6966669" y="568518"/>
            <a:ext cx="2679589" cy="5720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E83770-E7BB-B44F-5B1F-D7B00560FF82}"/>
              </a:ext>
            </a:extLst>
          </p:cNvPr>
          <p:cNvSpPr txBox="1"/>
          <p:nvPr/>
        </p:nvSpPr>
        <p:spPr>
          <a:xfrm>
            <a:off x="7323814" y="457201"/>
            <a:ext cx="4644887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defTabSz="4572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1200" dirty="0">
                <a:effectLst/>
                <a:latin typeface="+mn-lt"/>
                <a:ea typeface="+mn-ea"/>
                <a:cs typeface="+mn-cs"/>
              </a:rPr>
              <a:t>Your response will demonstrate your knowledge and understanding of the pedagogical principles through your discussion and reflection, and in the recommendations, you make to ensure progress. </a:t>
            </a:r>
          </a:p>
          <a:p>
            <a:pPr marL="342900" marR="0" lvl="0" indent="-34290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1200" dirty="0">
                <a:effectLst/>
                <a:latin typeface="+mn-lt"/>
                <a:ea typeface="+mn-ea"/>
                <a:cs typeface="+mn-cs"/>
              </a:rPr>
              <a:t>Including your understanding of the context which the pedagogical principles relate to and what that might have informed them would strengthen the discussion. </a:t>
            </a:r>
          </a:p>
          <a:p>
            <a:pPr marL="342900" marR="0" lvl="0" indent="-34290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kern="1200" dirty="0">
                <a:effectLst/>
                <a:latin typeface="+mn-lt"/>
                <a:ea typeface="+mn-ea"/>
                <a:cs typeface="+mn-cs"/>
              </a:rPr>
              <a:t>Consider opposing views that may exist in relation to the pedagogical principles and their inclusion within a proposed curriculum.</a:t>
            </a:r>
          </a:p>
          <a:p>
            <a:pPr marR="0" lvl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200" kern="1200" dirty="0"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Academic Phrasebank | Being critical (manchester.ac.uk)</a:t>
            </a:r>
            <a:endParaRPr lang="en-GB" sz="2200" kern="1200" dirty="0">
              <a:effectLst/>
              <a:latin typeface="+mn-lt"/>
              <a:ea typeface="+mn-ea"/>
              <a:cs typeface="+mn-cs"/>
            </a:endParaRPr>
          </a:p>
          <a:p>
            <a:pPr marR="0" lvl="0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2200" kern="1200" dirty="0">
                <a:effectLst/>
                <a:latin typeface="+mn-lt"/>
                <a:ea typeface="+mn-ea"/>
                <a:cs typeface="+mn-cs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751823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7B6FF-F914-04E5-2F43-90FF88961D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6669" y="874642"/>
            <a:ext cx="4063115" cy="60787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i="1" dirty="0"/>
              <a:t>Effective communication, the use of professional academic language, appropriate vocabulary and the correct use of punctuation are aspects that will be an expectation within the response.</a:t>
            </a:r>
            <a:endParaRPr lang="en-GB" sz="1800" dirty="0"/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F4C2C4A-4843-59BB-0C31-F1A31D42E7F6}"/>
              </a:ext>
            </a:extLst>
          </p:cNvPr>
          <p:cNvSpPr txBox="1">
            <a:spLocks/>
          </p:cNvSpPr>
          <p:nvPr/>
        </p:nvSpPr>
        <p:spPr>
          <a:xfrm>
            <a:off x="6966669" y="568518"/>
            <a:ext cx="2679589" cy="5720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374D92-23D0-9942-0F91-CE55D1CCCE38}"/>
              </a:ext>
            </a:extLst>
          </p:cNvPr>
          <p:cNvSpPr txBox="1"/>
          <p:nvPr/>
        </p:nvSpPr>
        <p:spPr>
          <a:xfrm>
            <a:off x="3460806" y="794641"/>
            <a:ext cx="3353462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1800" b="0" i="1" kern="1200" cap="none" spc="0" dirty="0">
                <a:effectLst/>
                <a:latin typeface="+mn-lt"/>
                <a:ea typeface="+mn-ea"/>
                <a:cs typeface="+mn-cs"/>
              </a:rPr>
              <a:t>Bydd disgwyl cyfathrebu effeithiol, y defnydd o iaith academaidd broffesiynol, geirfa addas a’r defnydd cywir o atalnodi yn yr ymateb.</a:t>
            </a:r>
            <a:endParaRPr lang="en-GB" sz="1800" b="0" kern="1200" cap="none" spc="0" dirty="0"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E20FCC3B-4825-69F5-6CB0-0658F523E686}"/>
              </a:ext>
            </a:extLst>
          </p:cNvPr>
          <p:cNvSpPr txBox="1">
            <a:spLocks/>
          </p:cNvSpPr>
          <p:nvPr/>
        </p:nvSpPr>
        <p:spPr>
          <a:xfrm>
            <a:off x="7554241" y="2495360"/>
            <a:ext cx="4184034" cy="388077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/>
              <a:t>Targets</a:t>
            </a:r>
            <a:r>
              <a:rPr lang="cy-GB" sz="2200" dirty="0"/>
              <a:t> </a:t>
            </a:r>
            <a:r>
              <a:rPr lang="cy-GB" sz="2200" dirty="0" err="1"/>
              <a:t>from</a:t>
            </a:r>
            <a:r>
              <a:rPr lang="cy-GB" sz="2200" dirty="0"/>
              <a:t> </a:t>
            </a:r>
            <a:r>
              <a:rPr lang="cy-GB" sz="2200" dirty="0" err="1"/>
              <a:t>previous</a:t>
            </a:r>
            <a:r>
              <a:rPr lang="cy-GB" sz="2200" dirty="0"/>
              <a:t> </a:t>
            </a:r>
            <a:r>
              <a:rPr lang="cy-GB" sz="2200" dirty="0" err="1"/>
              <a:t>assignment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A </a:t>
            </a:r>
            <a:r>
              <a:rPr lang="cy-GB" sz="2200" dirty="0" err="1"/>
              <a:t>clear</a:t>
            </a:r>
            <a:r>
              <a:rPr lang="cy-GB" sz="2200" dirty="0"/>
              <a:t> </a:t>
            </a:r>
            <a:r>
              <a:rPr lang="cy-GB" sz="2200" dirty="0" err="1"/>
              <a:t>understanding</a:t>
            </a:r>
            <a:r>
              <a:rPr lang="cy-GB" sz="2200" dirty="0"/>
              <a:t> of the FL </a:t>
            </a:r>
            <a:r>
              <a:rPr lang="cy-GB" sz="2200" dirty="0" err="1"/>
              <a:t>philosophy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/>
              <a:t>Support</a:t>
            </a:r>
            <a:r>
              <a:rPr lang="cy-GB" sz="2200" dirty="0"/>
              <a:t> </a:t>
            </a:r>
            <a:r>
              <a:rPr lang="cy-GB" sz="2200" dirty="0" err="1"/>
              <a:t>with</a:t>
            </a:r>
            <a:r>
              <a:rPr lang="cy-GB" sz="2200" dirty="0"/>
              <a:t> </a:t>
            </a:r>
            <a:r>
              <a:rPr lang="cy-GB" sz="2200" dirty="0" err="1"/>
              <a:t>evidence</a:t>
            </a:r>
            <a:r>
              <a:rPr lang="cy-GB" sz="2200" dirty="0"/>
              <a:t> </a:t>
            </a:r>
            <a:r>
              <a:rPr lang="cy-GB" sz="2200" dirty="0" err="1"/>
              <a:t>from</a:t>
            </a:r>
            <a:r>
              <a:rPr lang="cy-GB" sz="2200" dirty="0"/>
              <a:t> </a:t>
            </a:r>
            <a:r>
              <a:rPr lang="cy-GB" sz="2200" dirty="0" err="1"/>
              <a:t>research</a:t>
            </a:r>
            <a:r>
              <a:rPr lang="cy-GB" sz="2200" dirty="0"/>
              <a:t> / </a:t>
            </a:r>
            <a:r>
              <a:rPr lang="cy-GB" sz="2200" dirty="0" err="1"/>
              <a:t>various</a:t>
            </a:r>
            <a:r>
              <a:rPr lang="cy-GB" sz="2200" dirty="0"/>
              <a:t> </a:t>
            </a:r>
            <a:r>
              <a:rPr lang="cy-GB" sz="2200" dirty="0" err="1"/>
              <a:t>texts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Draw </a:t>
            </a:r>
            <a:r>
              <a:rPr lang="cy-GB" sz="2200" dirty="0" err="1"/>
              <a:t>on</a:t>
            </a:r>
            <a:r>
              <a:rPr lang="cy-GB" sz="2200" dirty="0"/>
              <a:t> </a:t>
            </a:r>
            <a:r>
              <a:rPr lang="cy-GB" sz="2200" dirty="0" err="1"/>
              <a:t>experiences</a:t>
            </a:r>
            <a:r>
              <a:rPr lang="cy-GB" sz="2200" dirty="0"/>
              <a:t> (</a:t>
            </a:r>
            <a:r>
              <a:rPr lang="cy-GB" sz="2200" dirty="0" err="1"/>
              <a:t>lectures</a:t>
            </a:r>
            <a:r>
              <a:rPr lang="cy-GB" sz="2200" dirty="0"/>
              <a:t>, </a:t>
            </a:r>
            <a:r>
              <a:rPr lang="cy-GB" sz="2200" dirty="0" err="1"/>
              <a:t>reading</a:t>
            </a:r>
            <a:r>
              <a:rPr lang="cy-GB" sz="2200" dirty="0"/>
              <a:t>, </a:t>
            </a:r>
            <a:r>
              <a:rPr lang="cy-GB" sz="2200" dirty="0" err="1"/>
              <a:t>bridging</a:t>
            </a:r>
            <a:r>
              <a:rPr lang="cy-GB" sz="2200" dirty="0"/>
              <a:t>, </a:t>
            </a:r>
            <a:r>
              <a:rPr lang="cy-GB" sz="2200" dirty="0" err="1"/>
              <a:t>school</a:t>
            </a:r>
            <a:r>
              <a:rPr lang="cy-GB" sz="2200" dirty="0"/>
              <a:t> </a:t>
            </a:r>
            <a:r>
              <a:rPr lang="cy-GB" sz="2200" dirty="0" err="1"/>
              <a:t>visits</a:t>
            </a:r>
            <a:r>
              <a:rPr lang="cy-GB" sz="2200" dirty="0"/>
              <a:t> etc.)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/>
              <a:t>Correct</a:t>
            </a:r>
            <a:r>
              <a:rPr lang="cy-GB" sz="2200" dirty="0"/>
              <a:t> </a:t>
            </a:r>
            <a:r>
              <a:rPr lang="cy-GB" sz="2200" dirty="0" err="1"/>
              <a:t>referencing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/>
              <a:t>Language</a:t>
            </a:r>
            <a:r>
              <a:rPr lang="cy-GB" sz="2200" dirty="0"/>
              <a:t> – </a:t>
            </a:r>
            <a:r>
              <a:rPr lang="cy-GB" sz="2200" dirty="0" err="1"/>
              <a:t>formal</a:t>
            </a:r>
            <a:r>
              <a:rPr lang="cy-GB" sz="2200" dirty="0"/>
              <a:t> &amp; </a:t>
            </a:r>
            <a:r>
              <a:rPr lang="cy-GB" sz="2200" dirty="0" err="1"/>
              <a:t>academic</a:t>
            </a:r>
            <a:endParaRPr lang="en-GB" sz="2200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5146376-BACF-7F2D-C8C1-F99F9CEC094F}"/>
              </a:ext>
            </a:extLst>
          </p:cNvPr>
          <p:cNvSpPr txBox="1">
            <a:spLocks/>
          </p:cNvSpPr>
          <p:nvPr/>
        </p:nvSpPr>
        <p:spPr>
          <a:xfrm>
            <a:off x="3133314" y="2578093"/>
            <a:ext cx="4184035" cy="388077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dirty="0"/>
              <a:t>Targedau o’r aseiniad diwethaf</a:t>
            </a:r>
          </a:p>
          <a:p>
            <a:r>
              <a:rPr lang="cy-GB" dirty="0"/>
              <a:t>Dealltwriaeth gref o athroniaeth y Cyfnod Sylfaen</a:t>
            </a:r>
          </a:p>
          <a:p>
            <a:r>
              <a:rPr lang="cy-GB" dirty="0"/>
              <a:t>Cefnogi gyda thystiolaeth o ymchwil / amrywiaeth o destunau</a:t>
            </a:r>
          </a:p>
          <a:p>
            <a:r>
              <a:rPr lang="cy-GB" dirty="0"/>
              <a:t>Galw ar brofiadau (darlithoedd, darllen, pontio, ymweliadau ag ysgolion </a:t>
            </a:r>
            <a:r>
              <a:rPr lang="cy-GB" dirty="0" err="1"/>
              <a:t>a.y.b</a:t>
            </a:r>
            <a:r>
              <a:rPr lang="cy-GB" dirty="0"/>
              <a:t>)</a:t>
            </a:r>
          </a:p>
          <a:p>
            <a:r>
              <a:rPr lang="cy-GB" dirty="0"/>
              <a:t>Cyfeirnodi cywir</a:t>
            </a:r>
          </a:p>
          <a:p>
            <a:r>
              <a:rPr lang="cy-GB" dirty="0"/>
              <a:t>Iaith safonol – cynnil ac academaidd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987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2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F2A19C9-03EF-3A98-0734-685DB31183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CF4C2C4A-4843-59BB-0C31-F1A31D42E7F6}"/>
              </a:ext>
            </a:extLst>
          </p:cNvPr>
          <p:cNvSpPr txBox="1">
            <a:spLocks/>
          </p:cNvSpPr>
          <p:nvPr/>
        </p:nvSpPr>
        <p:spPr>
          <a:xfrm>
            <a:off x="6966669" y="568518"/>
            <a:ext cx="2679589" cy="57209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619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close-up of a paper&#10;&#10;Description automatically generated">
            <a:extLst>
              <a:ext uri="{FF2B5EF4-FFF2-40B4-BE49-F238E27FC236}">
                <a16:creationId xmlns:a16="http://schemas.microsoft.com/office/drawing/2014/main" id="{1420F67A-263D-DE21-7BC9-8F3BF73055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2815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 descr="A screenshot of a computer screen&#10;&#10;Description automatically generated">
            <a:extLst>
              <a:ext uri="{FF2B5EF4-FFF2-40B4-BE49-F238E27FC236}">
                <a16:creationId xmlns:a16="http://schemas.microsoft.com/office/drawing/2014/main" id="{F4BA49E3-79A1-F889-C1A1-CCF7D70655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312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FE19894-2396-0F9C-28A0-E51931910E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40696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952</Words>
  <Application>Microsoft Office PowerPoint</Application>
  <PresentationFormat>Widescreen</PresentationFormat>
  <Paragraphs>75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Calibri Light</vt:lpstr>
      <vt:lpstr>Cambria</vt:lpstr>
      <vt:lpstr>Times New Roman</vt:lpstr>
      <vt:lpstr>Office Theme</vt:lpstr>
      <vt:lpstr>UWTSD 200_Text 5</vt:lpstr>
      <vt:lpstr>Aseiniad            The Assignment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Aseiniad            The Assignment  </dc:title>
  <dc:creator>Gail Parker</dc:creator>
  <cp:lastModifiedBy>Gail Parker</cp:lastModifiedBy>
  <cp:revision>1</cp:revision>
  <dcterms:created xsi:type="dcterms:W3CDTF">2023-12-06T12:47:19Z</dcterms:created>
  <dcterms:modified xsi:type="dcterms:W3CDTF">2023-12-06T14:39:41Z</dcterms:modified>
</cp:coreProperties>
</file>