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3"/>
  </p:notesMasterIdLst>
  <p:sldIdLst>
    <p:sldId id="256" r:id="rId2"/>
    <p:sldId id="258" r:id="rId3"/>
    <p:sldId id="259" r:id="rId4"/>
    <p:sldId id="260" r:id="rId5"/>
    <p:sldId id="261" r:id="rId6"/>
    <p:sldId id="262" r:id="rId7"/>
    <p:sldId id="263" r:id="rId8"/>
    <p:sldId id="264" r:id="rId9"/>
    <p:sldId id="265" r:id="rId10"/>
    <p:sldId id="266" r:id="rId11"/>
    <p:sldId id="257"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6924"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5828"/>
    <a:srgbClr val="F8F5EE"/>
    <a:srgbClr val="C5D6BF"/>
    <a:srgbClr val="23452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2418" autoAdjust="0"/>
  </p:normalViewPr>
  <p:slideViewPr>
    <p:cSldViewPr snapToGrid="0" showGuides="1">
      <p:cViewPr varScale="1">
        <p:scale>
          <a:sx n="76" d="100"/>
          <a:sy n="76" d="100"/>
        </p:scale>
        <p:origin x="946" y="58"/>
      </p:cViewPr>
      <p:guideLst>
        <p:guide orient="horz" pos="2160"/>
        <p:guide pos="6924"/>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820C074-2A8F-447C-97FC-707152FF2A85}" type="datetimeFigureOut">
              <a:rPr lang="en-GB" smtClean="0"/>
              <a:t>14/08/2026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0806505-5388-4193-AB83-1CAE5F02ABB5}" type="slidenum">
              <a:rPr lang="en-GB" smtClean="0"/>
              <a:t>‹#›</a:t>
            </a:fld>
            <a:endParaRPr lang="en-GB"/>
          </a:p>
        </p:txBody>
      </p:sp>
    </p:spTree>
    <p:extLst>
      <p:ext uri="{BB962C8B-B14F-4D97-AF65-F5344CB8AC3E}">
        <p14:creationId xmlns:p14="http://schemas.microsoft.com/office/powerpoint/2010/main" val="166514017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0806505-5388-4193-AB83-1CAE5F02ABB5}" type="slidenum">
              <a:rPr lang="en-GB" smtClean="0"/>
              <a:t>2</a:t>
            </a:fld>
            <a:endParaRPr lang="en-GB"/>
          </a:p>
        </p:txBody>
      </p:sp>
    </p:spTree>
    <p:extLst>
      <p:ext uri="{BB962C8B-B14F-4D97-AF65-F5344CB8AC3E}">
        <p14:creationId xmlns:p14="http://schemas.microsoft.com/office/powerpoint/2010/main" val="25765133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888B753-E810-3608-D49E-B3B160DBC0B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0CAEC97-E2BA-B48F-EFEB-E2A0AB4CE0B0}"/>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81EB3876-72FB-FDE1-6A4B-CF27C913942A}"/>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B830BD4A-92FC-1C71-C21E-B51A34D23099}"/>
              </a:ext>
            </a:extLst>
          </p:cNvPr>
          <p:cNvSpPr>
            <a:spLocks noGrp="1"/>
          </p:cNvSpPr>
          <p:nvPr>
            <p:ph type="sldNum" sz="quarter" idx="5"/>
          </p:nvPr>
        </p:nvSpPr>
        <p:spPr/>
        <p:txBody>
          <a:bodyPr/>
          <a:lstStyle/>
          <a:p>
            <a:fld id="{D0806505-5388-4193-AB83-1CAE5F02ABB5}" type="slidenum">
              <a:rPr lang="en-GB" smtClean="0"/>
              <a:t>3</a:t>
            </a:fld>
            <a:endParaRPr lang="en-GB"/>
          </a:p>
        </p:txBody>
      </p:sp>
    </p:spTree>
    <p:extLst>
      <p:ext uri="{BB962C8B-B14F-4D97-AF65-F5344CB8AC3E}">
        <p14:creationId xmlns:p14="http://schemas.microsoft.com/office/powerpoint/2010/main" val="192794182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3658A66-746B-739B-934E-C73BBA1A9D6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4ADBFD6-FE6D-C983-4ED6-3301DA2CDA75}"/>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F60C65CC-AFCA-2761-E205-D9ABB2643DEE}"/>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CDA5C308-FC14-9F12-B604-63DBF5453365}"/>
              </a:ext>
            </a:extLst>
          </p:cNvPr>
          <p:cNvSpPr>
            <a:spLocks noGrp="1"/>
          </p:cNvSpPr>
          <p:nvPr>
            <p:ph type="sldNum" sz="quarter" idx="5"/>
          </p:nvPr>
        </p:nvSpPr>
        <p:spPr/>
        <p:txBody>
          <a:bodyPr/>
          <a:lstStyle/>
          <a:p>
            <a:fld id="{D0806505-5388-4193-AB83-1CAE5F02ABB5}" type="slidenum">
              <a:rPr lang="en-GB" smtClean="0"/>
              <a:t>4</a:t>
            </a:fld>
            <a:endParaRPr lang="en-GB"/>
          </a:p>
        </p:txBody>
      </p:sp>
    </p:spTree>
    <p:extLst>
      <p:ext uri="{BB962C8B-B14F-4D97-AF65-F5344CB8AC3E}">
        <p14:creationId xmlns:p14="http://schemas.microsoft.com/office/powerpoint/2010/main" val="57852797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8E1F3E4-11F9-DFBF-9EC5-441B36983E6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4B88778-CCB3-BD9D-2205-DE5D1E2D72D0}"/>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89B1CF95-D991-0389-11FC-52FA6F456C93}"/>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D77912CD-6AAE-2FD1-43A8-96C9B482E7E5}"/>
              </a:ext>
            </a:extLst>
          </p:cNvPr>
          <p:cNvSpPr>
            <a:spLocks noGrp="1"/>
          </p:cNvSpPr>
          <p:nvPr>
            <p:ph type="sldNum" sz="quarter" idx="5"/>
          </p:nvPr>
        </p:nvSpPr>
        <p:spPr/>
        <p:txBody>
          <a:bodyPr/>
          <a:lstStyle/>
          <a:p>
            <a:fld id="{D0806505-5388-4193-AB83-1CAE5F02ABB5}" type="slidenum">
              <a:rPr lang="en-GB" smtClean="0"/>
              <a:t>5</a:t>
            </a:fld>
            <a:endParaRPr lang="en-GB"/>
          </a:p>
        </p:txBody>
      </p:sp>
    </p:spTree>
    <p:extLst>
      <p:ext uri="{BB962C8B-B14F-4D97-AF65-F5344CB8AC3E}">
        <p14:creationId xmlns:p14="http://schemas.microsoft.com/office/powerpoint/2010/main" val="376069238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8D9CC24-59A8-0540-270D-986AC8829A6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890EDFF-1EBE-547B-BECC-2B8DD68004A3}"/>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4EC94D14-F464-798B-09B6-F4DF0607F2BB}"/>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0200E5C3-D3C4-F1DF-0A48-B1571F752A63}"/>
              </a:ext>
            </a:extLst>
          </p:cNvPr>
          <p:cNvSpPr>
            <a:spLocks noGrp="1"/>
          </p:cNvSpPr>
          <p:nvPr>
            <p:ph type="sldNum" sz="quarter" idx="5"/>
          </p:nvPr>
        </p:nvSpPr>
        <p:spPr/>
        <p:txBody>
          <a:bodyPr/>
          <a:lstStyle/>
          <a:p>
            <a:fld id="{D0806505-5388-4193-AB83-1CAE5F02ABB5}" type="slidenum">
              <a:rPr lang="en-GB" smtClean="0"/>
              <a:t>6</a:t>
            </a:fld>
            <a:endParaRPr lang="en-GB"/>
          </a:p>
        </p:txBody>
      </p:sp>
    </p:spTree>
    <p:extLst>
      <p:ext uri="{BB962C8B-B14F-4D97-AF65-F5344CB8AC3E}">
        <p14:creationId xmlns:p14="http://schemas.microsoft.com/office/powerpoint/2010/main" val="64243038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E0BB6BA-787C-3D50-F433-419C9802E61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FF04436-BDE7-34BB-DD1B-D5EE4AFC9ADA}"/>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1F9B02A2-2597-AB75-AADC-9D2F15041309}"/>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89DFE2C8-D393-9D0D-B2C7-A031C46882ED}"/>
              </a:ext>
            </a:extLst>
          </p:cNvPr>
          <p:cNvSpPr>
            <a:spLocks noGrp="1"/>
          </p:cNvSpPr>
          <p:nvPr>
            <p:ph type="sldNum" sz="quarter" idx="5"/>
          </p:nvPr>
        </p:nvSpPr>
        <p:spPr/>
        <p:txBody>
          <a:bodyPr/>
          <a:lstStyle/>
          <a:p>
            <a:fld id="{D0806505-5388-4193-AB83-1CAE5F02ABB5}" type="slidenum">
              <a:rPr lang="en-GB" smtClean="0"/>
              <a:t>7</a:t>
            </a:fld>
            <a:endParaRPr lang="en-GB"/>
          </a:p>
        </p:txBody>
      </p:sp>
    </p:spTree>
    <p:extLst>
      <p:ext uri="{BB962C8B-B14F-4D97-AF65-F5344CB8AC3E}">
        <p14:creationId xmlns:p14="http://schemas.microsoft.com/office/powerpoint/2010/main" val="152880595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524DCC9-2C8A-6398-D7B1-EF894438FFE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790A142-6E58-E118-E6ED-B6CA6EABDA35}"/>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5D02847E-FFF3-F93A-2117-FF230CEA7C8B}"/>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83DB7793-D2FE-329A-0CD5-9B6AE9CF7439}"/>
              </a:ext>
            </a:extLst>
          </p:cNvPr>
          <p:cNvSpPr>
            <a:spLocks noGrp="1"/>
          </p:cNvSpPr>
          <p:nvPr>
            <p:ph type="sldNum" sz="quarter" idx="5"/>
          </p:nvPr>
        </p:nvSpPr>
        <p:spPr/>
        <p:txBody>
          <a:bodyPr/>
          <a:lstStyle/>
          <a:p>
            <a:fld id="{D0806505-5388-4193-AB83-1CAE5F02ABB5}" type="slidenum">
              <a:rPr lang="en-GB" smtClean="0"/>
              <a:t>8</a:t>
            </a:fld>
            <a:endParaRPr lang="en-GB"/>
          </a:p>
        </p:txBody>
      </p:sp>
    </p:spTree>
    <p:extLst>
      <p:ext uri="{BB962C8B-B14F-4D97-AF65-F5344CB8AC3E}">
        <p14:creationId xmlns:p14="http://schemas.microsoft.com/office/powerpoint/2010/main" val="126345361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AD6B698-7A01-E75A-D8E5-A41282A95B2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1A6A322-F4F5-33C0-41F8-57AD1A989475}"/>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384039D0-0CF8-EECB-FB6E-F4FDE0A3D407}"/>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C849D367-ABE4-75C5-A5C1-C4A84637CCFC}"/>
              </a:ext>
            </a:extLst>
          </p:cNvPr>
          <p:cNvSpPr>
            <a:spLocks noGrp="1"/>
          </p:cNvSpPr>
          <p:nvPr>
            <p:ph type="sldNum" sz="quarter" idx="5"/>
          </p:nvPr>
        </p:nvSpPr>
        <p:spPr/>
        <p:txBody>
          <a:bodyPr/>
          <a:lstStyle/>
          <a:p>
            <a:fld id="{D0806505-5388-4193-AB83-1CAE5F02ABB5}" type="slidenum">
              <a:rPr lang="en-GB" smtClean="0"/>
              <a:t>9</a:t>
            </a:fld>
            <a:endParaRPr lang="en-GB"/>
          </a:p>
        </p:txBody>
      </p:sp>
    </p:spTree>
    <p:extLst>
      <p:ext uri="{BB962C8B-B14F-4D97-AF65-F5344CB8AC3E}">
        <p14:creationId xmlns:p14="http://schemas.microsoft.com/office/powerpoint/2010/main" val="324029587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7DD2B99-3F67-E7D7-E3D2-749F0A2A782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7D72E3F-EE18-D6BB-D711-C585E60DBC7C}"/>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81F9CC16-2AAF-A058-AA20-780E86623089}"/>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05F79118-7889-7B49-F6BE-A39891296B75}"/>
              </a:ext>
            </a:extLst>
          </p:cNvPr>
          <p:cNvSpPr>
            <a:spLocks noGrp="1"/>
          </p:cNvSpPr>
          <p:nvPr>
            <p:ph type="sldNum" sz="quarter" idx="5"/>
          </p:nvPr>
        </p:nvSpPr>
        <p:spPr/>
        <p:txBody>
          <a:bodyPr/>
          <a:lstStyle/>
          <a:p>
            <a:fld id="{D0806505-5388-4193-AB83-1CAE5F02ABB5}" type="slidenum">
              <a:rPr lang="en-GB" smtClean="0"/>
              <a:t>10</a:t>
            </a:fld>
            <a:endParaRPr lang="en-GB"/>
          </a:p>
        </p:txBody>
      </p:sp>
    </p:spTree>
    <p:extLst>
      <p:ext uri="{BB962C8B-B14F-4D97-AF65-F5344CB8AC3E}">
        <p14:creationId xmlns:p14="http://schemas.microsoft.com/office/powerpoint/2010/main" val="184403385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E354CE-B1D4-B614-668E-E40DDFDC1ADC}"/>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A4F568A3-3BFC-078A-D628-F11FCBEFA9E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BFF1A63-7DE7-0EC8-C05C-A57CB5A53011}"/>
              </a:ext>
            </a:extLst>
          </p:cNvPr>
          <p:cNvSpPr>
            <a:spLocks noGrp="1"/>
          </p:cNvSpPr>
          <p:nvPr>
            <p:ph type="dt" sz="half" idx="10"/>
          </p:nvPr>
        </p:nvSpPr>
        <p:spPr/>
        <p:txBody>
          <a:bodyPr/>
          <a:lstStyle/>
          <a:p>
            <a:fld id="{8DE6C347-2083-4D35-8E0E-D74BB0FE6ED5}" type="datetimeFigureOut">
              <a:rPr lang="en-GB" smtClean="0"/>
              <a:t>13/08/2026</a:t>
            </a:fld>
            <a:endParaRPr lang="en-GB"/>
          </a:p>
        </p:txBody>
      </p:sp>
      <p:sp>
        <p:nvSpPr>
          <p:cNvPr id="5" name="Footer Placeholder 4">
            <a:extLst>
              <a:ext uri="{FF2B5EF4-FFF2-40B4-BE49-F238E27FC236}">
                <a16:creationId xmlns:a16="http://schemas.microsoft.com/office/drawing/2014/main" id="{370EE5AF-7774-55B5-0544-F568B9C8E0E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C136D4F-8D74-2D6E-803F-2B4153ED3986}"/>
              </a:ext>
            </a:extLst>
          </p:cNvPr>
          <p:cNvSpPr>
            <a:spLocks noGrp="1"/>
          </p:cNvSpPr>
          <p:nvPr>
            <p:ph type="sldNum" sz="quarter" idx="12"/>
          </p:nvPr>
        </p:nvSpPr>
        <p:spPr/>
        <p:txBody>
          <a:bodyPr/>
          <a:lstStyle/>
          <a:p>
            <a:fld id="{31B94A10-4C6F-4BBA-B6BB-F7AA4294B0F9}" type="slidenum">
              <a:rPr lang="en-GB" smtClean="0"/>
              <a:t>‹#›</a:t>
            </a:fld>
            <a:endParaRPr lang="en-GB"/>
          </a:p>
        </p:txBody>
      </p:sp>
    </p:spTree>
    <p:extLst>
      <p:ext uri="{BB962C8B-B14F-4D97-AF65-F5344CB8AC3E}">
        <p14:creationId xmlns:p14="http://schemas.microsoft.com/office/powerpoint/2010/main" val="2627063462"/>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C1DCFF-CEBA-7845-CECD-F0847A84B69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33B6ADC-F5C5-9677-D8C5-3A45A230843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DCE8D6B-EE73-A891-2EE6-E33AE6408B17}"/>
              </a:ext>
            </a:extLst>
          </p:cNvPr>
          <p:cNvSpPr>
            <a:spLocks noGrp="1"/>
          </p:cNvSpPr>
          <p:nvPr>
            <p:ph type="dt" sz="half" idx="10"/>
          </p:nvPr>
        </p:nvSpPr>
        <p:spPr/>
        <p:txBody>
          <a:bodyPr/>
          <a:lstStyle/>
          <a:p>
            <a:fld id="{8DE6C347-2083-4D35-8E0E-D74BB0FE6ED5}" type="datetimeFigureOut">
              <a:rPr lang="en-GB" smtClean="0"/>
              <a:t>13/08/2026</a:t>
            </a:fld>
            <a:endParaRPr lang="en-GB"/>
          </a:p>
        </p:txBody>
      </p:sp>
      <p:sp>
        <p:nvSpPr>
          <p:cNvPr id="5" name="Footer Placeholder 4">
            <a:extLst>
              <a:ext uri="{FF2B5EF4-FFF2-40B4-BE49-F238E27FC236}">
                <a16:creationId xmlns:a16="http://schemas.microsoft.com/office/drawing/2014/main" id="{A3A19B33-D97B-A269-18B9-BFE047ACE5D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F390752-03BB-0C00-A0ED-66A3F100AB92}"/>
              </a:ext>
            </a:extLst>
          </p:cNvPr>
          <p:cNvSpPr>
            <a:spLocks noGrp="1"/>
          </p:cNvSpPr>
          <p:nvPr>
            <p:ph type="sldNum" sz="quarter" idx="12"/>
          </p:nvPr>
        </p:nvSpPr>
        <p:spPr/>
        <p:txBody>
          <a:bodyPr/>
          <a:lstStyle/>
          <a:p>
            <a:fld id="{31B94A10-4C6F-4BBA-B6BB-F7AA4294B0F9}" type="slidenum">
              <a:rPr lang="en-GB" smtClean="0"/>
              <a:t>‹#›</a:t>
            </a:fld>
            <a:endParaRPr lang="en-GB"/>
          </a:p>
        </p:txBody>
      </p:sp>
    </p:spTree>
    <p:extLst>
      <p:ext uri="{BB962C8B-B14F-4D97-AF65-F5344CB8AC3E}">
        <p14:creationId xmlns:p14="http://schemas.microsoft.com/office/powerpoint/2010/main" val="292043100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A6FE22-13F1-B628-478C-77BE21E339BB}"/>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7921D7CF-E2F7-9379-209D-95CE165D8DDC}"/>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91C65BB-512D-1052-F3D5-FB02F7E39100}"/>
              </a:ext>
            </a:extLst>
          </p:cNvPr>
          <p:cNvSpPr>
            <a:spLocks noGrp="1"/>
          </p:cNvSpPr>
          <p:nvPr>
            <p:ph type="dt" sz="half" idx="10"/>
          </p:nvPr>
        </p:nvSpPr>
        <p:spPr/>
        <p:txBody>
          <a:bodyPr/>
          <a:lstStyle/>
          <a:p>
            <a:fld id="{8DE6C347-2083-4D35-8E0E-D74BB0FE6ED5}" type="datetimeFigureOut">
              <a:rPr lang="en-GB" smtClean="0"/>
              <a:t>13/08/2026</a:t>
            </a:fld>
            <a:endParaRPr lang="en-GB"/>
          </a:p>
        </p:txBody>
      </p:sp>
      <p:sp>
        <p:nvSpPr>
          <p:cNvPr id="5" name="Footer Placeholder 4">
            <a:extLst>
              <a:ext uri="{FF2B5EF4-FFF2-40B4-BE49-F238E27FC236}">
                <a16:creationId xmlns:a16="http://schemas.microsoft.com/office/drawing/2014/main" id="{863FD9F4-F20E-F0F7-D143-8F17CF17F5E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3BA167A-907C-CFCB-ED93-441B35AD54D8}"/>
              </a:ext>
            </a:extLst>
          </p:cNvPr>
          <p:cNvSpPr>
            <a:spLocks noGrp="1"/>
          </p:cNvSpPr>
          <p:nvPr>
            <p:ph type="sldNum" sz="quarter" idx="12"/>
          </p:nvPr>
        </p:nvSpPr>
        <p:spPr/>
        <p:txBody>
          <a:bodyPr/>
          <a:lstStyle/>
          <a:p>
            <a:fld id="{31B94A10-4C6F-4BBA-B6BB-F7AA4294B0F9}" type="slidenum">
              <a:rPr lang="en-GB" smtClean="0"/>
              <a:t>‹#›</a:t>
            </a:fld>
            <a:endParaRPr lang="en-GB"/>
          </a:p>
        </p:txBody>
      </p:sp>
    </p:spTree>
    <p:extLst>
      <p:ext uri="{BB962C8B-B14F-4D97-AF65-F5344CB8AC3E}">
        <p14:creationId xmlns:p14="http://schemas.microsoft.com/office/powerpoint/2010/main" val="242740357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92CE2A-B8D0-A1D7-E92B-C77A54511F5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C40B13F-C1E6-F8BA-3784-A38EC6BEB6E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E9F46C39-5E7D-A69F-9B34-1B314E9E268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556DC67B-95CE-B44A-64DD-D9DDD6C0E268}"/>
              </a:ext>
            </a:extLst>
          </p:cNvPr>
          <p:cNvSpPr>
            <a:spLocks noGrp="1"/>
          </p:cNvSpPr>
          <p:nvPr>
            <p:ph type="dt" sz="half" idx="10"/>
          </p:nvPr>
        </p:nvSpPr>
        <p:spPr/>
        <p:txBody>
          <a:bodyPr/>
          <a:lstStyle/>
          <a:p>
            <a:fld id="{8DE6C347-2083-4D35-8E0E-D74BB0FE6ED5}" type="datetimeFigureOut">
              <a:rPr lang="en-GB" smtClean="0"/>
              <a:t>13/08/2026</a:t>
            </a:fld>
            <a:endParaRPr lang="en-GB"/>
          </a:p>
        </p:txBody>
      </p:sp>
      <p:sp>
        <p:nvSpPr>
          <p:cNvPr id="6" name="Footer Placeholder 5">
            <a:extLst>
              <a:ext uri="{FF2B5EF4-FFF2-40B4-BE49-F238E27FC236}">
                <a16:creationId xmlns:a16="http://schemas.microsoft.com/office/drawing/2014/main" id="{7418B673-3EAD-A892-C152-E9BEAE2A84C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CCC6476-6579-0727-6EC4-DEFC71244903}"/>
              </a:ext>
            </a:extLst>
          </p:cNvPr>
          <p:cNvSpPr>
            <a:spLocks noGrp="1"/>
          </p:cNvSpPr>
          <p:nvPr>
            <p:ph type="sldNum" sz="quarter" idx="12"/>
          </p:nvPr>
        </p:nvSpPr>
        <p:spPr/>
        <p:txBody>
          <a:bodyPr/>
          <a:lstStyle/>
          <a:p>
            <a:fld id="{31B94A10-4C6F-4BBA-B6BB-F7AA4294B0F9}" type="slidenum">
              <a:rPr lang="en-GB" smtClean="0"/>
              <a:t>‹#›</a:t>
            </a:fld>
            <a:endParaRPr lang="en-GB"/>
          </a:p>
        </p:txBody>
      </p:sp>
    </p:spTree>
    <p:extLst>
      <p:ext uri="{BB962C8B-B14F-4D97-AF65-F5344CB8AC3E}">
        <p14:creationId xmlns:p14="http://schemas.microsoft.com/office/powerpoint/2010/main" val="35709773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E85352-8786-92CB-8289-06F5004BCBEB}"/>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2F7F553-43D5-7FD9-1C6E-FB0632310D5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6883B9A-ECAD-C6BD-B302-CCED69E02D75}"/>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F230A160-B259-7540-A3E9-9011EDCA1C9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688ABF4-8CED-9483-2CF7-CE767C493B48}"/>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67E379D-7D3B-0EEE-B62C-EDD8A578EB69}"/>
              </a:ext>
            </a:extLst>
          </p:cNvPr>
          <p:cNvSpPr>
            <a:spLocks noGrp="1"/>
          </p:cNvSpPr>
          <p:nvPr>
            <p:ph type="dt" sz="half" idx="10"/>
          </p:nvPr>
        </p:nvSpPr>
        <p:spPr/>
        <p:txBody>
          <a:bodyPr/>
          <a:lstStyle/>
          <a:p>
            <a:fld id="{8DE6C347-2083-4D35-8E0E-D74BB0FE6ED5}" type="datetimeFigureOut">
              <a:rPr lang="en-GB" smtClean="0"/>
              <a:t>13/08/2026</a:t>
            </a:fld>
            <a:endParaRPr lang="en-GB"/>
          </a:p>
        </p:txBody>
      </p:sp>
      <p:sp>
        <p:nvSpPr>
          <p:cNvPr id="8" name="Footer Placeholder 7">
            <a:extLst>
              <a:ext uri="{FF2B5EF4-FFF2-40B4-BE49-F238E27FC236}">
                <a16:creationId xmlns:a16="http://schemas.microsoft.com/office/drawing/2014/main" id="{548F77A3-1D92-88DE-7303-D85F92F10254}"/>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AFB19DB1-EFB8-B26B-9F7D-0CF885B3E07F}"/>
              </a:ext>
            </a:extLst>
          </p:cNvPr>
          <p:cNvSpPr>
            <a:spLocks noGrp="1"/>
          </p:cNvSpPr>
          <p:nvPr>
            <p:ph type="sldNum" sz="quarter" idx="12"/>
          </p:nvPr>
        </p:nvSpPr>
        <p:spPr/>
        <p:txBody>
          <a:bodyPr/>
          <a:lstStyle/>
          <a:p>
            <a:fld id="{31B94A10-4C6F-4BBA-B6BB-F7AA4294B0F9}" type="slidenum">
              <a:rPr lang="en-GB" smtClean="0"/>
              <a:t>‹#›</a:t>
            </a:fld>
            <a:endParaRPr lang="en-GB"/>
          </a:p>
        </p:txBody>
      </p:sp>
    </p:spTree>
    <p:extLst>
      <p:ext uri="{BB962C8B-B14F-4D97-AF65-F5344CB8AC3E}">
        <p14:creationId xmlns:p14="http://schemas.microsoft.com/office/powerpoint/2010/main" val="37160360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AA6458-0519-2274-F2B0-CBE0FF12FED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E93A4000-5AC9-E736-57CB-5661FB4C4C51}"/>
              </a:ext>
            </a:extLst>
          </p:cNvPr>
          <p:cNvSpPr>
            <a:spLocks noGrp="1"/>
          </p:cNvSpPr>
          <p:nvPr>
            <p:ph type="dt" sz="half" idx="10"/>
          </p:nvPr>
        </p:nvSpPr>
        <p:spPr/>
        <p:txBody>
          <a:bodyPr/>
          <a:lstStyle/>
          <a:p>
            <a:fld id="{8DE6C347-2083-4D35-8E0E-D74BB0FE6ED5}" type="datetimeFigureOut">
              <a:rPr lang="en-GB" smtClean="0"/>
              <a:t>13/08/2026</a:t>
            </a:fld>
            <a:endParaRPr lang="en-GB"/>
          </a:p>
        </p:txBody>
      </p:sp>
      <p:sp>
        <p:nvSpPr>
          <p:cNvPr id="4" name="Footer Placeholder 3">
            <a:extLst>
              <a:ext uri="{FF2B5EF4-FFF2-40B4-BE49-F238E27FC236}">
                <a16:creationId xmlns:a16="http://schemas.microsoft.com/office/drawing/2014/main" id="{45FD9DCF-2249-5210-E995-D73A2FE19C95}"/>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E5D70DD-3B67-9A31-00AC-67E1E323578C}"/>
              </a:ext>
            </a:extLst>
          </p:cNvPr>
          <p:cNvSpPr>
            <a:spLocks noGrp="1"/>
          </p:cNvSpPr>
          <p:nvPr>
            <p:ph type="sldNum" sz="quarter" idx="12"/>
          </p:nvPr>
        </p:nvSpPr>
        <p:spPr/>
        <p:txBody>
          <a:bodyPr/>
          <a:lstStyle/>
          <a:p>
            <a:fld id="{31B94A10-4C6F-4BBA-B6BB-F7AA4294B0F9}" type="slidenum">
              <a:rPr lang="en-GB" smtClean="0"/>
              <a:t>‹#›</a:t>
            </a:fld>
            <a:endParaRPr lang="en-GB"/>
          </a:p>
        </p:txBody>
      </p:sp>
    </p:spTree>
    <p:extLst>
      <p:ext uri="{BB962C8B-B14F-4D97-AF65-F5344CB8AC3E}">
        <p14:creationId xmlns:p14="http://schemas.microsoft.com/office/powerpoint/2010/main" val="298257693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3BFB543-B7D9-BC8C-43F5-B46093E82259}"/>
              </a:ext>
            </a:extLst>
          </p:cNvPr>
          <p:cNvSpPr>
            <a:spLocks noGrp="1"/>
          </p:cNvSpPr>
          <p:nvPr>
            <p:ph type="dt" sz="half" idx="10"/>
          </p:nvPr>
        </p:nvSpPr>
        <p:spPr/>
        <p:txBody>
          <a:bodyPr/>
          <a:lstStyle/>
          <a:p>
            <a:fld id="{8DE6C347-2083-4D35-8E0E-D74BB0FE6ED5}" type="datetimeFigureOut">
              <a:rPr lang="en-GB" smtClean="0"/>
              <a:t>13/08/2026</a:t>
            </a:fld>
            <a:endParaRPr lang="en-GB"/>
          </a:p>
        </p:txBody>
      </p:sp>
      <p:sp>
        <p:nvSpPr>
          <p:cNvPr id="3" name="Footer Placeholder 2">
            <a:extLst>
              <a:ext uri="{FF2B5EF4-FFF2-40B4-BE49-F238E27FC236}">
                <a16:creationId xmlns:a16="http://schemas.microsoft.com/office/drawing/2014/main" id="{695F0DA4-C094-0E02-1C7F-54C32889A087}"/>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E31EC381-D247-090A-3F2B-51B52D665C31}"/>
              </a:ext>
            </a:extLst>
          </p:cNvPr>
          <p:cNvSpPr>
            <a:spLocks noGrp="1"/>
          </p:cNvSpPr>
          <p:nvPr>
            <p:ph type="sldNum" sz="quarter" idx="12"/>
          </p:nvPr>
        </p:nvSpPr>
        <p:spPr/>
        <p:txBody>
          <a:bodyPr/>
          <a:lstStyle/>
          <a:p>
            <a:fld id="{31B94A10-4C6F-4BBA-B6BB-F7AA4294B0F9}" type="slidenum">
              <a:rPr lang="en-GB" smtClean="0"/>
              <a:t>‹#›</a:t>
            </a:fld>
            <a:endParaRPr lang="en-GB"/>
          </a:p>
        </p:txBody>
      </p:sp>
    </p:spTree>
    <p:extLst>
      <p:ext uri="{BB962C8B-B14F-4D97-AF65-F5344CB8AC3E}">
        <p14:creationId xmlns:p14="http://schemas.microsoft.com/office/powerpoint/2010/main" val="350472876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EFB72D-A08F-7E81-D77F-50EA06989E2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8C1B3EC0-C42F-D751-ED4E-28DC0DE8352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069C08E7-AEEA-AD68-55D4-68CECC7A7CA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876F9E3-6B27-BE1A-5D60-855128851827}"/>
              </a:ext>
            </a:extLst>
          </p:cNvPr>
          <p:cNvSpPr>
            <a:spLocks noGrp="1"/>
          </p:cNvSpPr>
          <p:nvPr>
            <p:ph type="dt" sz="half" idx="10"/>
          </p:nvPr>
        </p:nvSpPr>
        <p:spPr/>
        <p:txBody>
          <a:bodyPr/>
          <a:lstStyle/>
          <a:p>
            <a:fld id="{8DE6C347-2083-4D35-8E0E-D74BB0FE6ED5}" type="datetimeFigureOut">
              <a:rPr lang="en-GB" smtClean="0"/>
              <a:t>13/08/2026</a:t>
            </a:fld>
            <a:endParaRPr lang="en-GB"/>
          </a:p>
        </p:txBody>
      </p:sp>
      <p:sp>
        <p:nvSpPr>
          <p:cNvPr id="6" name="Footer Placeholder 5">
            <a:extLst>
              <a:ext uri="{FF2B5EF4-FFF2-40B4-BE49-F238E27FC236}">
                <a16:creationId xmlns:a16="http://schemas.microsoft.com/office/drawing/2014/main" id="{0ADFCF58-9DAA-0A09-7177-D2A9B0B5E2D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00E7EE7-3346-6410-4A6F-F611E8B771EF}"/>
              </a:ext>
            </a:extLst>
          </p:cNvPr>
          <p:cNvSpPr>
            <a:spLocks noGrp="1"/>
          </p:cNvSpPr>
          <p:nvPr>
            <p:ph type="sldNum" sz="quarter" idx="12"/>
          </p:nvPr>
        </p:nvSpPr>
        <p:spPr/>
        <p:txBody>
          <a:bodyPr/>
          <a:lstStyle/>
          <a:p>
            <a:fld id="{31B94A10-4C6F-4BBA-B6BB-F7AA4294B0F9}" type="slidenum">
              <a:rPr lang="en-GB" smtClean="0"/>
              <a:t>‹#›</a:t>
            </a:fld>
            <a:endParaRPr lang="en-GB"/>
          </a:p>
        </p:txBody>
      </p:sp>
    </p:spTree>
    <p:extLst>
      <p:ext uri="{BB962C8B-B14F-4D97-AF65-F5344CB8AC3E}">
        <p14:creationId xmlns:p14="http://schemas.microsoft.com/office/powerpoint/2010/main" val="243687529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C4B6F5-2CBC-DF66-D66B-56BD8BD32B7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D7581E8F-309B-BF9C-4C5B-B099791BE44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BE0E0EF0-EC7E-E2B3-4FF0-EB0048D1BDB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BE9BA5A-002A-6E36-F26F-5B6C7B36FE1B}"/>
              </a:ext>
            </a:extLst>
          </p:cNvPr>
          <p:cNvSpPr>
            <a:spLocks noGrp="1"/>
          </p:cNvSpPr>
          <p:nvPr>
            <p:ph type="dt" sz="half" idx="10"/>
          </p:nvPr>
        </p:nvSpPr>
        <p:spPr/>
        <p:txBody>
          <a:bodyPr/>
          <a:lstStyle/>
          <a:p>
            <a:fld id="{8DE6C347-2083-4D35-8E0E-D74BB0FE6ED5}" type="datetimeFigureOut">
              <a:rPr lang="en-GB" smtClean="0"/>
              <a:t>13/08/2026</a:t>
            </a:fld>
            <a:endParaRPr lang="en-GB"/>
          </a:p>
        </p:txBody>
      </p:sp>
      <p:sp>
        <p:nvSpPr>
          <p:cNvPr id="6" name="Footer Placeholder 5">
            <a:extLst>
              <a:ext uri="{FF2B5EF4-FFF2-40B4-BE49-F238E27FC236}">
                <a16:creationId xmlns:a16="http://schemas.microsoft.com/office/drawing/2014/main" id="{AB49CCF9-CB4F-9734-627E-A93EC45E23D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8F84BF1-1219-9D6A-52F6-2E3BA318D5CD}"/>
              </a:ext>
            </a:extLst>
          </p:cNvPr>
          <p:cNvSpPr>
            <a:spLocks noGrp="1"/>
          </p:cNvSpPr>
          <p:nvPr>
            <p:ph type="sldNum" sz="quarter" idx="12"/>
          </p:nvPr>
        </p:nvSpPr>
        <p:spPr/>
        <p:txBody>
          <a:bodyPr/>
          <a:lstStyle/>
          <a:p>
            <a:fld id="{31B94A10-4C6F-4BBA-B6BB-F7AA4294B0F9}" type="slidenum">
              <a:rPr lang="en-GB" smtClean="0"/>
              <a:t>‹#›</a:t>
            </a:fld>
            <a:endParaRPr lang="en-GB"/>
          </a:p>
        </p:txBody>
      </p:sp>
    </p:spTree>
    <p:extLst>
      <p:ext uri="{BB962C8B-B14F-4D97-AF65-F5344CB8AC3E}">
        <p14:creationId xmlns:p14="http://schemas.microsoft.com/office/powerpoint/2010/main" val="182824910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6A14C5-5725-AB15-276C-754A010E9FE1}"/>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24D3660-FA5A-C927-91F5-758033742F8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7333A15-7142-58BE-7D24-E2E9501A320A}"/>
              </a:ext>
            </a:extLst>
          </p:cNvPr>
          <p:cNvSpPr>
            <a:spLocks noGrp="1"/>
          </p:cNvSpPr>
          <p:nvPr>
            <p:ph type="dt" sz="half" idx="10"/>
          </p:nvPr>
        </p:nvSpPr>
        <p:spPr/>
        <p:txBody>
          <a:bodyPr/>
          <a:lstStyle/>
          <a:p>
            <a:fld id="{8DE6C347-2083-4D35-8E0E-D74BB0FE6ED5}" type="datetimeFigureOut">
              <a:rPr lang="en-GB" smtClean="0"/>
              <a:t>13/08/2026</a:t>
            </a:fld>
            <a:endParaRPr lang="en-GB"/>
          </a:p>
        </p:txBody>
      </p:sp>
      <p:sp>
        <p:nvSpPr>
          <p:cNvPr id="5" name="Footer Placeholder 4">
            <a:extLst>
              <a:ext uri="{FF2B5EF4-FFF2-40B4-BE49-F238E27FC236}">
                <a16:creationId xmlns:a16="http://schemas.microsoft.com/office/drawing/2014/main" id="{BA882597-F7CC-73F1-A5C0-86CD823D901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4FD629D-DA6D-A5D2-9559-E2E4D94FE38D}"/>
              </a:ext>
            </a:extLst>
          </p:cNvPr>
          <p:cNvSpPr>
            <a:spLocks noGrp="1"/>
          </p:cNvSpPr>
          <p:nvPr>
            <p:ph type="sldNum" sz="quarter" idx="12"/>
          </p:nvPr>
        </p:nvSpPr>
        <p:spPr/>
        <p:txBody>
          <a:bodyPr/>
          <a:lstStyle/>
          <a:p>
            <a:fld id="{31B94A10-4C6F-4BBA-B6BB-F7AA4294B0F9}" type="slidenum">
              <a:rPr lang="en-GB" smtClean="0"/>
              <a:t>‹#›</a:t>
            </a:fld>
            <a:endParaRPr lang="en-GB"/>
          </a:p>
        </p:txBody>
      </p:sp>
    </p:spTree>
    <p:extLst>
      <p:ext uri="{BB962C8B-B14F-4D97-AF65-F5344CB8AC3E}">
        <p14:creationId xmlns:p14="http://schemas.microsoft.com/office/powerpoint/2010/main" val="321816148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06B763C-CC76-DA1F-6F4D-411AEE8C737A}"/>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36A3A7C-79A3-7F1F-E128-6C156EDB0651}"/>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749A4E8-7928-F992-9091-3476868B202E}"/>
              </a:ext>
            </a:extLst>
          </p:cNvPr>
          <p:cNvSpPr>
            <a:spLocks noGrp="1"/>
          </p:cNvSpPr>
          <p:nvPr>
            <p:ph type="dt" sz="half" idx="10"/>
          </p:nvPr>
        </p:nvSpPr>
        <p:spPr/>
        <p:txBody>
          <a:bodyPr/>
          <a:lstStyle/>
          <a:p>
            <a:fld id="{8DE6C347-2083-4D35-8E0E-D74BB0FE6ED5}" type="datetimeFigureOut">
              <a:rPr lang="en-GB" smtClean="0"/>
              <a:t>13/08/2026</a:t>
            </a:fld>
            <a:endParaRPr lang="en-GB"/>
          </a:p>
        </p:txBody>
      </p:sp>
      <p:sp>
        <p:nvSpPr>
          <p:cNvPr id="5" name="Footer Placeholder 4">
            <a:extLst>
              <a:ext uri="{FF2B5EF4-FFF2-40B4-BE49-F238E27FC236}">
                <a16:creationId xmlns:a16="http://schemas.microsoft.com/office/drawing/2014/main" id="{AD6D40BA-5AB4-1611-D7A7-A63B8D0F75D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C5329D5-7485-8187-4C25-D3A1FA086950}"/>
              </a:ext>
            </a:extLst>
          </p:cNvPr>
          <p:cNvSpPr>
            <a:spLocks noGrp="1"/>
          </p:cNvSpPr>
          <p:nvPr>
            <p:ph type="sldNum" sz="quarter" idx="12"/>
          </p:nvPr>
        </p:nvSpPr>
        <p:spPr/>
        <p:txBody>
          <a:bodyPr/>
          <a:lstStyle/>
          <a:p>
            <a:fld id="{31B94A10-4C6F-4BBA-B6BB-F7AA4294B0F9}" type="slidenum">
              <a:rPr lang="en-GB" smtClean="0"/>
              <a:t>‹#›</a:t>
            </a:fld>
            <a:endParaRPr lang="en-GB"/>
          </a:p>
        </p:txBody>
      </p:sp>
    </p:spTree>
    <p:extLst>
      <p:ext uri="{BB962C8B-B14F-4D97-AF65-F5344CB8AC3E}">
        <p14:creationId xmlns:p14="http://schemas.microsoft.com/office/powerpoint/2010/main" val="191769380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9BD53D1-0504-CA57-7120-68A6DB2B898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3355B79-D313-A9D1-496C-8F590EB533A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2544BC4-3DF6-9663-E2FA-F6E9583D676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DE6C347-2083-4D35-8E0E-D74BB0FE6ED5}" type="datetimeFigureOut">
              <a:rPr lang="en-GB" smtClean="0"/>
              <a:t>13/08/2026</a:t>
            </a:fld>
            <a:endParaRPr lang="en-GB"/>
          </a:p>
        </p:txBody>
      </p:sp>
      <p:sp>
        <p:nvSpPr>
          <p:cNvPr id="5" name="Footer Placeholder 4">
            <a:extLst>
              <a:ext uri="{FF2B5EF4-FFF2-40B4-BE49-F238E27FC236}">
                <a16:creationId xmlns:a16="http://schemas.microsoft.com/office/drawing/2014/main" id="{CDA1B686-76A0-6717-BDD9-5644806AC75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A30AC3CD-0391-3200-3605-3F886B80931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1B94A10-4C6F-4BBA-B6BB-F7AA4294B0F9}" type="slidenum">
              <a:rPr lang="en-GB" smtClean="0"/>
              <a:t>‹#›</a:t>
            </a:fld>
            <a:endParaRPr lang="en-GB"/>
          </a:p>
        </p:txBody>
      </p:sp>
    </p:spTree>
    <p:extLst>
      <p:ext uri="{BB962C8B-B14F-4D97-AF65-F5344CB8AC3E}">
        <p14:creationId xmlns:p14="http://schemas.microsoft.com/office/powerpoint/2010/main" val="95876025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F26B43"/>
          </p15:clr>
        </p15:guide>
        <p15:guide id="2" pos="3840" userDrawn="1">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svg"/><Relationship Id="rId1" Type="http://schemas.openxmlformats.org/officeDocument/2006/relationships/slideLayout" Target="../slideLayouts/slideLayout7.xml"/><Relationship Id="rId6" Type="http://schemas.microsoft.com/office/2007/relationships/hdphoto" Target="../media/hdphoto1.wdp"/><Relationship Id="rId5" Type="http://schemas.openxmlformats.org/officeDocument/2006/relationships/image" Target="../media/image4.png"/><Relationship Id="rId4" Type="http://schemas.openxmlformats.org/officeDocument/2006/relationships/image" Target="../media/image3.svg"/></Relationships>
</file>

<file path=ppt/slides/_rels/slide2.xml.rels><?xml version="1.0" encoding="UTF-8" standalone="yes"?>
<Relationships xmlns="http://schemas.openxmlformats.org/package/2006/relationships"><Relationship Id="rId3" Type="http://schemas.openxmlformats.org/officeDocument/2006/relationships/image" Target="../media/image5.png"/><Relationship Id="rId7" Type="http://schemas.openxmlformats.org/officeDocument/2006/relationships/image" Target="../media/image8.svg"/><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image" Target="../media/image7.svg"/><Relationship Id="rId5" Type="http://schemas.openxmlformats.org/officeDocument/2006/relationships/image" Target="../media/image6.svg"/><Relationship Id="rId4" Type="http://schemas.openxmlformats.org/officeDocument/2006/relationships/image" Target="../media/image2.svg"/></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7.xml"/><Relationship Id="rId5" Type="http://schemas.openxmlformats.org/officeDocument/2006/relationships/image" Target="../media/image9.svg"/><Relationship Id="rId4" Type="http://schemas.openxmlformats.org/officeDocument/2006/relationships/image" Target="../media/image2.svg"/></Relationships>
</file>

<file path=ppt/slides/_rels/slide4.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5.xml"/><Relationship Id="rId1" Type="http://schemas.openxmlformats.org/officeDocument/2006/relationships/slideLayout" Target="../slideLayouts/slideLayout7.xml"/><Relationship Id="rId4" Type="http://schemas.openxmlformats.org/officeDocument/2006/relationships/image" Target="../media/image2.svg"/></Relationships>
</file>

<file path=ppt/slides/_rels/slide7.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notesSlide" Target="../notesSlides/notesSlide9.xml"/><Relationship Id="rId1" Type="http://schemas.openxmlformats.org/officeDocument/2006/relationships/slideLayout" Target="../slideLayouts/slideLayout7.xml"/><Relationship Id="rId4" Type="http://schemas.openxmlformats.org/officeDocument/2006/relationships/image" Target="../media/image11.pn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C5D6BF"/>
        </a:solidFill>
        <a:effectLst/>
      </p:bgPr>
    </p:bg>
    <p:spTree>
      <p:nvGrpSpPr>
        <p:cNvPr id="1" name=""/>
        <p:cNvGrpSpPr/>
        <p:nvPr/>
      </p:nvGrpSpPr>
      <p:grpSpPr>
        <a:xfrm>
          <a:off x="0" y="0"/>
          <a:ext cx="0" cy="0"/>
          <a:chOff x="0" y="0"/>
          <a:chExt cx="0" cy="0"/>
        </a:xfrm>
      </p:grpSpPr>
      <p:pic>
        <p:nvPicPr>
          <p:cNvPr id="8" name="Graphic 7" descr="Leaf outline">
            <a:extLst>
              <a:ext uri="{FF2B5EF4-FFF2-40B4-BE49-F238E27FC236}">
                <a16:creationId xmlns:a16="http://schemas.microsoft.com/office/drawing/2014/main" id="{0A42368F-20DB-6619-3F4F-962A8379E065}"/>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7723238" y="646686"/>
            <a:ext cx="5402825" cy="5832987"/>
          </a:xfrm>
          <a:prstGeom prst="rect">
            <a:avLst/>
          </a:prstGeom>
        </p:spPr>
      </p:pic>
      <p:sp>
        <p:nvSpPr>
          <p:cNvPr id="4" name="Rectangle 3">
            <a:extLst>
              <a:ext uri="{FF2B5EF4-FFF2-40B4-BE49-F238E27FC236}">
                <a16:creationId xmlns:a16="http://schemas.microsoft.com/office/drawing/2014/main" id="{8FDAAE01-B38E-2458-B3DC-D0800A50543D}"/>
              </a:ext>
            </a:extLst>
          </p:cNvPr>
          <p:cNvSpPr/>
          <p:nvPr/>
        </p:nvSpPr>
        <p:spPr>
          <a:xfrm>
            <a:off x="0" y="0"/>
            <a:ext cx="1809135" cy="6858000"/>
          </a:xfrm>
          <a:prstGeom prst="rect">
            <a:avLst/>
          </a:prstGeom>
          <a:solidFill>
            <a:srgbClr val="23452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6" name="Graphic 5" descr="Plant outline">
            <a:extLst>
              <a:ext uri="{FF2B5EF4-FFF2-40B4-BE49-F238E27FC236}">
                <a16:creationId xmlns:a16="http://schemas.microsoft.com/office/drawing/2014/main" id="{4A6AA16F-A874-2401-B406-3E168B88FEF9}"/>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19664" y="2998838"/>
            <a:ext cx="2349910" cy="3888658"/>
          </a:xfrm>
          <a:prstGeom prst="rect">
            <a:avLst/>
          </a:prstGeom>
        </p:spPr>
      </p:pic>
      <p:sp>
        <p:nvSpPr>
          <p:cNvPr id="10" name="TextBox 9">
            <a:extLst>
              <a:ext uri="{FF2B5EF4-FFF2-40B4-BE49-F238E27FC236}">
                <a16:creationId xmlns:a16="http://schemas.microsoft.com/office/drawing/2014/main" id="{35867050-D428-5529-E1E5-791FF2523863}"/>
              </a:ext>
            </a:extLst>
          </p:cNvPr>
          <p:cNvSpPr txBox="1"/>
          <p:nvPr/>
        </p:nvSpPr>
        <p:spPr>
          <a:xfrm>
            <a:off x="4883499" y="2924070"/>
            <a:ext cx="8242564" cy="1107996"/>
          </a:xfrm>
          <a:prstGeom prst="rect">
            <a:avLst/>
          </a:prstGeom>
          <a:noFill/>
        </p:spPr>
        <p:txBody>
          <a:bodyPr wrap="square">
            <a:spAutoFit/>
          </a:bodyPr>
          <a:lstStyle/>
          <a:p>
            <a:r>
              <a:rPr lang="en-GB" sz="6600" dirty="0">
                <a:latin typeface="Bodoni MT" panose="020F0502020204030204" pitchFamily="18" charset="0"/>
              </a:rPr>
              <a:t>EcoWear</a:t>
            </a:r>
          </a:p>
        </p:txBody>
      </p:sp>
      <p:sp>
        <p:nvSpPr>
          <p:cNvPr id="12" name="TextBox 11">
            <a:extLst>
              <a:ext uri="{FF2B5EF4-FFF2-40B4-BE49-F238E27FC236}">
                <a16:creationId xmlns:a16="http://schemas.microsoft.com/office/drawing/2014/main" id="{376B2B12-50C6-1081-129E-47BFF0D5FB74}"/>
              </a:ext>
            </a:extLst>
          </p:cNvPr>
          <p:cNvSpPr txBox="1"/>
          <p:nvPr/>
        </p:nvSpPr>
        <p:spPr>
          <a:xfrm>
            <a:off x="5125093" y="3828344"/>
            <a:ext cx="3014072" cy="369332"/>
          </a:xfrm>
          <a:prstGeom prst="rect">
            <a:avLst/>
          </a:prstGeom>
          <a:noFill/>
        </p:spPr>
        <p:txBody>
          <a:bodyPr wrap="square">
            <a:spAutoFit/>
          </a:bodyPr>
          <a:lstStyle/>
          <a:p>
            <a:r>
              <a:rPr lang="en-GB" dirty="0">
                <a:latin typeface="Avenir Next LT Pro Light" panose="020B0304020202020204" pitchFamily="34" charset="0"/>
              </a:rPr>
              <a:t>SUSTAINABLE FASHION</a:t>
            </a:r>
          </a:p>
        </p:txBody>
      </p:sp>
      <p:pic>
        <p:nvPicPr>
          <p:cNvPr id="14" name="Graphic 13" descr="Leaf outline">
            <a:extLst>
              <a:ext uri="{FF2B5EF4-FFF2-40B4-BE49-F238E27FC236}">
                <a16:creationId xmlns:a16="http://schemas.microsoft.com/office/drawing/2014/main" id="{8C2ABB87-8465-673C-0ADC-69D923CE5AED}"/>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6714702" y="2460656"/>
            <a:ext cx="542611" cy="542611"/>
          </a:xfrm>
          <a:prstGeom prst="rect">
            <a:avLst/>
          </a:prstGeom>
          <a:effectLst>
            <a:reflection stA="66000" endPos="65000" dist="50800" dir="5400000" sy="-100000" algn="bl" rotWithShape="0"/>
          </a:effectLst>
        </p:spPr>
      </p:pic>
      <p:cxnSp>
        <p:nvCxnSpPr>
          <p:cNvPr id="16" name="Straight Connector 15">
            <a:extLst>
              <a:ext uri="{FF2B5EF4-FFF2-40B4-BE49-F238E27FC236}">
                <a16:creationId xmlns:a16="http://schemas.microsoft.com/office/drawing/2014/main" id="{63A9082C-40F8-B289-0A32-81D765BA3B61}"/>
              </a:ext>
            </a:extLst>
          </p:cNvPr>
          <p:cNvCxnSpPr>
            <a:cxnSpLocks/>
          </p:cNvCxnSpPr>
          <p:nvPr/>
        </p:nvCxnSpPr>
        <p:spPr>
          <a:xfrm>
            <a:off x="3052295" y="2758460"/>
            <a:ext cx="3662407" cy="0"/>
          </a:xfrm>
          <a:prstGeom prst="line">
            <a:avLst/>
          </a:prstGeom>
        </p:spPr>
        <p:style>
          <a:lnRef idx="2">
            <a:schemeClr val="accent1"/>
          </a:lnRef>
          <a:fillRef idx="0">
            <a:schemeClr val="accent1"/>
          </a:fillRef>
          <a:effectRef idx="1">
            <a:schemeClr val="accent1"/>
          </a:effectRef>
          <a:fontRef idx="minor">
            <a:schemeClr val="tx1"/>
          </a:fontRef>
        </p:style>
      </p:cxnSp>
      <p:cxnSp>
        <p:nvCxnSpPr>
          <p:cNvPr id="21" name="Straight Connector 20">
            <a:extLst>
              <a:ext uri="{FF2B5EF4-FFF2-40B4-BE49-F238E27FC236}">
                <a16:creationId xmlns:a16="http://schemas.microsoft.com/office/drawing/2014/main" id="{A758FB7F-92F3-09B1-806B-2B2B8D9B8AAC}"/>
              </a:ext>
            </a:extLst>
          </p:cNvPr>
          <p:cNvCxnSpPr/>
          <p:nvPr/>
        </p:nvCxnSpPr>
        <p:spPr>
          <a:xfrm>
            <a:off x="7204668" y="2758460"/>
            <a:ext cx="3219982" cy="0"/>
          </a:xfrm>
          <a:prstGeom prst="line">
            <a:avLst/>
          </a:prstGeom>
        </p:spPr>
        <p:style>
          <a:lnRef idx="2">
            <a:schemeClr val="accent1"/>
          </a:lnRef>
          <a:fillRef idx="0">
            <a:schemeClr val="accent1"/>
          </a:fillRef>
          <a:effectRef idx="1">
            <a:schemeClr val="accent1"/>
          </a:effectRef>
          <a:fontRef idx="minor">
            <a:schemeClr val="tx1"/>
          </a:fontRef>
        </p:style>
      </p:cxnSp>
      <p:sp>
        <p:nvSpPr>
          <p:cNvPr id="22" name="AutoShape 2" descr="The University of Wales Trinity Saint David (UWTSD) - Logistics Education">
            <a:extLst>
              <a:ext uri="{FF2B5EF4-FFF2-40B4-BE49-F238E27FC236}">
                <a16:creationId xmlns:a16="http://schemas.microsoft.com/office/drawing/2014/main" id="{EBAF1B39-8C09-814A-1855-8F315FB0B39D}"/>
              </a:ext>
            </a:extLst>
          </p:cNvPr>
          <p:cNvSpPr>
            <a:spLocks noChangeAspect="1" noChangeArrowheads="1"/>
          </p:cNvSpPr>
          <p:nvPr/>
        </p:nvSpPr>
        <p:spPr bwMode="auto">
          <a:xfrm>
            <a:off x="5943600" y="337273"/>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24" name="Picture 23">
            <a:extLst>
              <a:ext uri="{FF2B5EF4-FFF2-40B4-BE49-F238E27FC236}">
                <a16:creationId xmlns:a16="http://schemas.microsoft.com/office/drawing/2014/main" id="{9AA24388-BDFF-4C76-CF75-1F13AB4B6F35}"/>
              </a:ext>
            </a:extLst>
          </p:cNvPr>
          <p:cNvPicPr>
            <a:picLocks noChangeAspect="1"/>
          </p:cNvPicPr>
          <p:nvPr/>
        </p:nvPicPr>
        <p:blipFill>
          <a:blip r:embed="rId5">
            <a:extLst>
              <a:ext uri="{BEBA8EAE-BF5A-486C-A8C5-ECC9F3942E4B}">
                <a14:imgProps xmlns:a14="http://schemas.microsoft.com/office/drawing/2010/main">
                  <a14:imgLayer r:embed="rId6">
                    <a14:imgEffect>
                      <a14:saturation sat="387000"/>
                    </a14:imgEffect>
                  </a14:imgLayer>
                </a14:imgProps>
              </a:ext>
            </a:extLst>
          </a:blip>
          <a:srcRect/>
          <a:stretch/>
        </p:blipFill>
        <p:spPr>
          <a:xfrm>
            <a:off x="5372775" y="-176980"/>
            <a:ext cx="2257057" cy="1652306"/>
          </a:xfrm>
          <a:prstGeom prst="rect">
            <a:avLst/>
          </a:prstGeom>
          <a:noFill/>
          <a:ln>
            <a:noFill/>
          </a:ln>
        </p:spPr>
      </p:pic>
      <p:sp>
        <p:nvSpPr>
          <p:cNvPr id="28" name="TextBox 27">
            <a:extLst>
              <a:ext uri="{FF2B5EF4-FFF2-40B4-BE49-F238E27FC236}">
                <a16:creationId xmlns:a16="http://schemas.microsoft.com/office/drawing/2014/main" id="{3F88FCD9-6069-B5BC-E2EF-E5763DBAA801}"/>
              </a:ext>
            </a:extLst>
          </p:cNvPr>
          <p:cNvSpPr txBox="1"/>
          <p:nvPr/>
        </p:nvSpPr>
        <p:spPr>
          <a:xfrm>
            <a:off x="3052296" y="1475326"/>
            <a:ext cx="8268388" cy="646331"/>
          </a:xfrm>
          <a:prstGeom prst="rect">
            <a:avLst/>
          </a:prstGeom>
          <a:noFill/>
        </p:spPr>
        <p:txBody>
          <a:bodyPr wrap="square" rtlCol="0">
            <a:spAutoFit/>
          </a:bodyPr>
          <a:lstStyle/>
          <a:p>
            <a:r>
              <a:rPr lang="en-GB" sz="3600" dirty="0">
                <a:solidFill>
                  <a:schemeClr val="accent6">
                    <a:lumMod val="50000"/>
                  </a:schemeClr>
                </a:solidFill>
                <a:latin typeface="Aharoni" panose="020F0502020204030204" pitchFamily="2" charset="-79"/>
                <a:cs typeface="Aharoni" panose="020F0502020204030204" pitchFamily="2" charset="-79"/>
              </a:rPr>
              <a:t>BUSINESS PLAN DEVELOPEMENT</a:t>
            </a:r>
          </a:p>
        </p:txBody>
      </p:sp>
      <p:sp>
        <p:nvSpPr>
          <p:cNvPr id="30" name="TextBox 29">
            <a:extLst>
              <a:ext uri="{FF2B5EF4-FFF2-40B4-BE49-F238E27FC236}">
                <a16:creationId xmlns:a16="http://schemas.microsoft.com/office/drawing/2014/main" id="{6F97E4B6-E863-96BC-3A65-A49F663B7FC6}"/>
              </a:ext>
            </a:extLst>
          </p:cNvPr>
          <p:cNvSpPr txBox="1"/>
          <p:nvPr/>
        </p:nvSpPr>
        <p:spPr>
          <a:xfrm>
            <a:off x="2389238" y="5538819"/>
            <a:ext cx="6388510" cy="1200329"/>
          </a:xfrm>
          <a:prstGeom prst="rect">
            <a:avLst/>
          </a:prstGeom>
          <a:noFill/>
        </p:spPr>
        <p:txBody>
          <a:bodyPr wrap="square" rtlCol="0">
            <a:spAutoFit/>
          </a:bodyPr>
          <a:lstStyle/>
          <a:p>
            <a:r>
              <a:rPr lang="en-GB" dirty="0">
                <a:latin typeface="+mj-lt"/>
              </a:rPr>
              <a:t>STUDENT NAME                          : IONELA A TURCANU</a:t>
            </a:r>
          </a:p>
          <a:p>
            <a:r>
              <a:rPr lang="en-GB" dirty="0">
                <a:latin typeface="+mj-lt"/>
              </a:rPr>
              <a:t>STUDENT ID                                   : 2321536</a:t>
            </a:r>
          </a:p>
          <a:p>
            <a:r>
              <a:rPr lang="en-GB" dirty="0">
                <a:latin typeface="+mj-lt"/>
              </a:rPr>
              <a:t>MODULE CODE                            :LCBB5013</a:t>
            </a:r>
          </a:p>
          <a:p>
            <a:r>
              <a:rPr lang="en-GB" dirty="0">
                <a:latin typeface="+mj-lt"/>
              </a:rPr>
              <a:t>ASSIGNIMENT TITTLE                : Portfolio-Task 2</a:t>
            </a:r>
          </a:p>
        </p:txBody>
      </p:sp>
      <p:sp>
        <p:nvSpPr>
          <p:cNvPr id="31" name="TextBox 30">
            <a:extLst>
              <a:ext uri="{FF2B5EF4-FFF2-40B4-BE49-F238E27FC236}">
                <a16:creationId xmlns:a16="http://schemas.microsoft.com/office/drawing/2014/main" id="{1D4BF290-5756-624D-C0B2-479B1A6AA9CB}"/>
              </a:ext>
            </a:extLst>
          </p:cNvPr>
          <p:cNvSpPr txBox="1"/>
          <p:nvPr/>
        </p:nvSpPr>
        <p:spPr>
          <a:xfrm>
            <a:off x="4293684" y="4255684"/>
            <a:ext cx="6859107" cy="646331"/>
          </a:xfrm>
          <a:prstGeom prst="rect">
            <a:avLst/>
          </a:prstGeom>
          <a:noFill/>
        </p:spPr>
        <p:txBody>
          <a:bodyPr wrap="square" rtlCol="0">
            <a:spAutoFit/>
          </a:bodyPr>
          <a:lstStyle/>
          <a:p>
            <a:r>
              <a:rPr lang="en-GB" dirty="0">
                <a:solidFill>
                  <a:schemeClr val="bg2">
                    <a:lumMod val="50000"/>
                  </a:schemeClr>
                </a:solidFill>
                <a:latin typeface="Cavolini" panose="020B0502040204020203" pitchFamily="66" charset="0"/>
                <a:cs typeface="Cavolini" panose="020B0502040204020203" pitchFamily="66" charset="0"/>
              </a:rPr>
              <a:t>Stylish, Sustainable, Affordable.</a:t>
            </a:r>
          </a:p>
          <a:p>
            <a:r>
              <a:rPr lang="en-GB" dirty="0">
                <a:solidFill>
                  <a:schemeClr val="bg2">
                    <a:lumMod val="50000"/>
                  </a:schemeClr>
                </a:solidFill>
                <a:latin typeface="Cavolini" panose="020B0502040204020203" pitchFamily="66" charset="0"/>
                <a:cs typeface="Cavolini" panose="020B0502040204020203" pitchFamily="66" charset="0"/>
              </a:rPr>
              <a:t>  Fashion for a better future</a:t>
            </a:r>
            <a:r>
              <a:rPr lang="en-GB" dirty="0">
                <a:latin typeface="Cavolini" panose="020B0502040204020203" pitchFamily="66" charset="0"/>
                <a:cs typeface="Cavolini" panose="020B0502040204020203" pitchFamily="66" charset="0"/>
              </a:rPr>
              <a:t>.</a:t>
            </a:r>
          </a:p>
        </p:txBody>
      </p:sp>
    </p:spTree>
    <p:extLst>
      <p:ext uri="{BB962C8B-B14F-4D97-AF65-F5344CB8AC3E}">
        <p14:creationId xmlns:p14="http://schemas.microsoft.com/office/powerpoint/2010/main" val="388112958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C5D6BF"/>
        </a:solidFill>
        <a:effectLst/>
      </p:bgPr>
    </p:bg>
    <p:spTree>
      <p:nvGrpSpPr>
        <p:cNvPr id="1" name="">
          <a:extLst>
            <a:ext uri="{FF2B5EF4-FFF2-40B4-BE49-F238E27FC236}">
              <a16:creationId xmlns:a16="http://schemas.microsoft.com/office/drawing/2014/main" id="{DA218368-B706-4FD4-23F0-B74CC1D98845}"/>
            </a:ext>
          </a:extLst>
        </p:cNvPr>
        <p:cNvGrpSpPr/>
        <p:nvPr/>
      </p:nvGrpSpPr>
      <p:grpSpPr>
        <a:xfrm>
          <a:off x="0" y="0"/>
          <a:ext cx="0" cy="0"/>
          <a:chOff x="0" y="0"/>
          <a:chExt cx="0" cy="0"/>
        </a:xfrm>
      </p:grpSpPr>
      <p:sp>
        <p:nvSpPr>
          <p:cNvPr id="11" name="Rectangle 10">
            <a:extLst>
              <a:ext uri="{FF2B5EF4-FFF2-40B4-BE49-F238E27FC236}">
                <a16:creationId xmlns:a16="http://schemas.microsoft.com/office/drawing/2014/main" id="{A10A9AFB-270C-7F9C-A1E3-7BF977E18628}"/>
              </a:ext>
            </a:extLst>
          </p:cNvPr>
          <p:cNvSpPr/>
          <p:nvPr/>
        </p:nvSpPr>
        <p:spPr>
          <a:xfrm>
            <a:off x="4965289" y="2241846"/>
            <a:ext cx="5879690" cy="3539430"/>
          </a:xfrm>
          <a:prstGeom prst="rect">
            <a:avLst/>
          </a:prstGeom>
          <a:solidFill>
            <a:schemeClr val="bg1"/>
          </a:solidFill>
          <a:ln>
            <a:solidFill>
              <a:schemeClr val="accent1">
                <a:shade val="15000"/>
                <a:alpha val="77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9" name="Picture 8">
            <a:extLst>
              <a:ext uri="{FF2B5EF4-FFF2-40B4-BE49-F238E27FC236}">
                <a16:creationId xmlns:a16="http://schemas.microsoft.com/office/drawing/2014/main" id="{20C120E8-F500-B93B-8581-51EAB5D45D20}"/>
              </a:ext>
            </a:extLst>
          </p:cNvPr>
          <p:cNvPicPr>
            <a:picLocks noChangeAspect="1"/>
          </p:cNvPicPr>
          <p:nvPr/>
        </p:nvPicPr>
        <p:blipFill>
          <a:blip r:embed="rId3">
            <a:alphaModFix amt="35000"/>
          </a:blip>
          <a:stretch>
            <a:fillRect/>
          </a:stretch>
        </p:blipFill>
        <p:spPr>
          <a:xfrm>
            <a:off x="1347021" y="-29497"/>
            <a:ext cx="10905811" cy="6858000"/>
          </a:xfrm>
          <a:prstGeom prst="rect">
            <a:avLst/>
          </a:prstGeom>
        </p:spPr>
      </p:pic>
      <p:sp>
        <p:nvSpPr>
          <p:cNvPr id="5" name="TextBox 4">
            <a:extLst>
              <a:ext uri="{FF2B5EF4-FFF2-40B4-BE49-F238E27FC236}">
                <a16:creationId xmlns:a16="http://schemas.microsoft.com/office/drawing/2014/main" id="{BE4EBB10-5114-9678-7B17-5ABE6628173D}"/>
              </a:ext>
            </a:extLst>
          </p:cNvPr>
          <p:cNvSpPr txBox="1"/>
          <p:nvPr/>
        </p:nvSpPr>
        <p:spPr>
          <a:xfrm>
            <a:off x="4965289" y="2202517"/>
            <a:ext cx="6017343" cy="3539430"/>
          </a:xfrm>
          <a:prstGeom prst="rect">
            <a:avLst/>
          </a:prstGeom>
          <a:noFill/>
        </p:spPr>
        <p:txBody>
          <a:bodyPr wrap="square" rtlCol="0">
            <a:spAutoFit/>
          </a:bodyPr>
          <a:lstStyle/>
          <a:p>
            <a:r>
              <a:rPr lang="en-GB" sz="2800" dirty="0"/>
              <a:t>EcoWear is an online clothing brand that offers stylish, affordable and sustainable fashion across the UK. The business aims to make eco-friendly clothing accessible to more consumers while reducing the environmental impact of the fashion industry.</a:t>
            </a:r>
          </a:p>
        </p:txBody>
      </p:sp>
      <p:sp>
        <p:nvSpPr>
          <p:cNvPr id="4" name="Rectangle 3">
            <a:extLst>
              <a:ext uri="{FF2B5EF4-FFF2-40B4-BE49-F238E27FC236}">
                <a16:creationId xmlns:a16="http://schemas.microsoft.com/office/drawing/2014/main" id="{7B814CBA-CD61-BC07-9AFF-CA53EA0E133F}"/>
              </a:ext>
            </a:extLst>
          </p:cNvPr>
          <p:cNvSpPr/>
          <p:nvPr/>
        </p:nvSpPr>
        <p:spPr>
          <a:xfrm>
            <a:off x="0" y="0"/>
            <a:ext cx="1809135" cy="6858000"/>
          </a:xfrm>
          <a:prstGeom prst="rect">
            <a:avLst/>
          </a:prstGeom>
          <a:solidFill>
            <a:srgbClr val="23452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6" name="Graphic 5" descr="Plant outline">
            <a:extLst>
              <a:ext uri="{FF2B5EF4-FFF2-40B4-BE49-F238E27FC236}">
                <a16:creationId xmlns:a16="http://schemas.microsoft.com/office/drawing/2014/main" id="{B3CF426A-2A0F-34A3-2FD0-D2B460FBBF31}"/>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19664" y="2998838"/>
            <a:ext cx="2349910" cy="3888658"/>
          </a:xfrm>
          <a:prstGeom prst="rect">
            <a:avLst/>
          </a:prstGeom>
        </p:spPr>
      </p:pic>
      <p:sp>
        <p:nvSpPr>
          <p:cNvPr id="22" name="AutoShape 2" descr="The University of Wales Trinity Saint David (UWTSD) - Logistics Education">
            <a:extLst>
              <a:ext uri="{FF2B5EF4-FFF2-40B4-BE49-F238E27FC236}">
                <a16:creationId xmlns:a16="http://schemas.microsoft.com/office/drawing/2014/main" id="{0FC83DA9-7635-034C-C5E0-3CA70CFE282E}"/>
              </a:ext>
            </a:extLst>
          </p:cNvPr>
          <p:cNvSpPr>
            <a:spLocks noChangeAspect="1" noChangeArrowheads="1"/>
          </p:cNvSpPr>
          <p:nvPr/>
        </p:nvSpPr>
        <p:spPr bwMode="auto">
          <a:xfrm>
            <a:off x="5943600" y="337273"/>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2" name="TextBox 1">
            <a:extLst>
              <a:ext uri="{FF2B5EF4-FFF2-40B4-BE49-F238E27FC236}">
                <a16:creationId xmlns:a16="http://schemas.microsoft.com/office/drawing/2014/main" id="{62BEAC07-70D7-BADC-CF92-94B4E3E615DB}"/>
              </a:ext>
            </a:extLst>
          </p:cNvPr>
          <p:cNvSpPr txBox="1"/>
          <p:nvPr/>
        </p:nvSpPr>
        <p:spPr>
          <a:xfrm>
            <a:off x="4965289" y="738434"/>
            <a:ext cx="6774427" cy="923330"/>
          </a:xfrm>
          <a:prstGeom prst="rect">
            <a:avLst/>
          </a:prstGeom>
          <a:noFill/>
        </p:spPr>
        <p:txBody>
          <a:bodyPr wrap="square" rtlCol="0">
            <a:spAutoFit/>
          </a:bodyPr>
          <a:lstStyle/>
          <a:p>
            <a:r>
              <a:rPr lang="en-GB" sz="5400" dirty="0">
                <a:solidFill>
                  <a:schemeClr val="accent6">
                    <a:lumMod val="50000"/>
                  </a:schemeClr>
                </a:solidFill>
                <a:latin typeface="Bold"/>
              </a:rPr>
              <a:t>Business Idea</a:t>
            </a:r>
          </a:p>
        </p:txBody>
      </p:sp>
      <p:sp>
        <p:nvSpPr>
          <p:cNvPr id="3" name="TextBox 2">
            <a:extLst>
              <a:ext uri="{FF2B5EF4-FFF2-40B4-BE49-F238E27FC236}">
                <a16:creationId xmlns:a16="http://schemas.microsoft.com/office/drawing/2014/main" id="{040EB21D-69B2-4F52-3224-52C59F8ABBAE}"/>
              </a:ext>
            </a:extLst>
          </p:cNvPr>
          <p:cNvSpPr txBox="1"/>
          <p:nvPr/>
        </p:nvSpPr>
        <p:spPr>
          <a:xfrm>
            <a:off x="6105832" y="2984090"/>
            <a:ext cx="914400" cy="914400"/>
          </a:xfrm>
          <a:prstGeom prst="rect">
            <a:avLst/>
          </a:prstGeom>
          <a:noFill/>
        </p:spPr>
        <p:txBody>
          <a:bodyPr wrap="square" rtlCol="0">
            <a:spAutoFit/>
          </a:bodyPr>
          <a:lstStyle/>
          <a:p>
            <a:endParaRPr lang="en-GB" dirty="0"/>
          </a:p>
        </p:txBody>
      </p:sp>
      <p:pic>
        <p:nvPicPr>
          <p:cNvPr id="15" name="Graphic 14" descr="Open hand with plant with solid fill">
            <a:extLst>
              <a:ext uri="{FF2B5EF4-FFF2-40B4-BE49-F238E27FC236}">
                <a16:creationId xmlns:a16="http://schemas.microsoft.com/office/drawing/2014/main" id="{11C88F7E-C43A-D6C8-0BB7-94C097414BF7}"/>
              </a:ext>
            </a:extLst>
          </p:cNvPr>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3075660" y="5973096"/>
            <a:ext cx="914400" cy="914400"/>
          </a:xfrm>
          <a:prstGeom prst="rect">
            <a:avLst/>
          </a:prstGeom>
        </p:spPr>
      </p:pic>
      <p:pic>
        <p:nvPicPr>
          <p:cNvPr id="18" name="Graphic 17" descr="Money outline">
            <a:extLst>
              <a:ext uri="{FF2B5EF4-FFF2-40B4-BE49-F238E27FC236}">
                <a16:creationId xmlns:a16="http://schemas.microsoft.com/office/drawing/2014/main" id="{DA85C3F7-34E3-47A6-E16D-36D3CDD8E391}"/>
              </a:ext>
            </a:extLst>
          </p:cNvPr>
          <p:cNvPicPr>
            <a:picLocks noChangeAspect="1"/>
          </p:cNvPicPr>
          <p:nvPr/>
        </p:nvPicPr>
        <p:blipFill>
          <a:blip>
            <a:extLst>
              <a:ext uri="{96DAC541-7B7A-43D3-8B79-37D633B846F1}">
                <asvg:svgBlip xmlns:asvg="http://schemas.microsoft.com/office/drawing/2016/SVG/main" r:embed="rId6"/>
              </a:ext>
            </a:extLst>
          </a:blip>
          <a:stretch>
            <a:fillRect/>
          </a:stretch>
        </p:blipFill>
        <p:spPr>
          <a:xfrm>
            <a:off x="4505608" y="6036385"/>
            <a:ext cx="787821" cy="787821"/>
          </a:xfrm>
          <a:prstGeom prst="rect">
            <a:avLst/>
          </a:prstGeom>
        </p:spPr>
      </p:pic>
      <p:pic>
        <p:nvPicPr>
          <p:cNvPr id="20" name="Graphic 19" descr="Shopping cart with solid fill">
            <a:extLst>
              <a:ext uri="{FF2B5EF4-FFF2-40B4-BE49-F238E27FC236}">
                <a16:creationId xmlns:a16="http://schemas.microsoft.com/office/drawing/2014/main" id="{F54BF53F-13FC-B1BD-863C-23EA33CE8EA8}"/>
              </a:ext>
            </a:extLst>
          </p:cNvPr>
          <p:cNvPicPr>
            <a:picLocks noChangeAspect="1"/>
          </p:cNvPicPr>
          <p:nvPr/>
        </p:nvPicPr>
        <p:blipFill>
          <a:blip>
            <a:extLst>
              <a:ext uri="{96DAC541-7B7A-43D3-8B79-37D633B846F1}">
                <asvg:svgBlip xmlns:asvg="http://schemas.microsoft.com/office/drawing/2016/SVG/main" r:embed="rId7"/>
              </a:ext>
            </a:extLst>
          </a:blip>
          <a:stretch>
            <a:fillRect/>
          </a:stretch>
        </p:blipFill>
        <p:spPr>
          <a:xfrm>
            <a:off x="5966940" y="6087431"/>
            <a:ext cx="787821" cy="787821"/>
          </a:xfrm>
          <a:prstGeom prst="rect">
            <a:avLst/>
          </a:prstGeom>
        </p:spPr>
      </p:pic>
    </p:spTree>
    <p:extLst>
      <p:ext uri="{BB962C8B-B14F-4D97-AF65-F5344CB8AC3E}">
        <p14:creationId xmlns:p14="http://schemas.microsoft.com/office/powerpoint/2010/main" val="58571185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C5D6BF"/>
        </a:solidFill>
        <a:effectLst/>
      </p:bgPr>
    </p:bg>
    <p:spTree>
      <p:nvGrpSpPr>
        <p:cNvPr id="1" name="">
          <a:extLst>
            <a:ext uri="{FF2B5EF4-FFF2-40B4-BE49-F238E27FC236}">
              <a16:creationId xmlns:a16="http://schemas.microsoft.com/office/drawing/2014/main" id="{9513609C-5D6E-465F-107D-DA7150AEE175}"/>
            </a:ext>
          </a:extLst>
        </p:cNvPr>
        <p:cNvGrpSpPr/>
        <p:nvPr/>
      </p:nvGrpSpPr>
      <p:grpSpPr>
        <a:xfrm>
          <a:off x="0" y="0"/>
          <a:ext cx="0" cy="0"/>
          <a:chOff x="0" y="0"/>
          <a:chExt cx="0" cy="0"/>
        </a:xfrm>
      </p:grpSpPr>
      <p:sp>
        <p:nvSpPr>
          <p:cNvPr id="11" name="Rectangle 10">
            <a:extLst>
              <a:ext uri="{FF2B5EF4-FFF2-40B4-BE49-F238E27FC236}">
                <a16:creationId xmlns:a16="http://schemas.microsoft.com/office/drawing/2014/main" id="{49715425-8AB3-B6DC-4115-ED671A013199}"/>
              </a:ext>
            </a:extLst>
          </p:cNvPr>
          <p:cNvSpPr/>
          <p:nvPr/>
        </p:nvSpPr>
        <p:spPr>
          <a:xfrm>
            <a:off x="2028470" y="1450499"/>
            <a:ext cx="9563762" cy="3959835"/>
          </a:xfrm>
          <a:prstGeom prst="rect">
            <a:avLst/>
          </a:prstGeom>
          <a:solidFill>
            <a:schemeClr val="bg1"/>
          </a:solidFill>
          <a:ln>
            <a:solidFill>
              <a:schemeClr val="accent1">
                <a:shade val="15000"/>
                <a:alpha val="77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9" name="Picture 8">
            <a:extLst>
              <a:ext uri="{FF2B5EF4-FFF2-40B4-BE49-F238E27FC236}">
                <a16:creationId xmlns:a16="http://schemas.microsoft.com/office/drawing/2014/main" id="{3CFA022B-7494-5704-EFA0-BB6D7A66B607}"/>
              </a:ext>
            </a:extLst>
          </p:cNvPr>
          <p:cNvPicPr>
            <a:picLocks noChangeAspect="1"/>
          </p:cNvPicPr>
          <p:nvPr/>
        </p:nvPicPr>
        <p:blipFill>
          <a:blip r:embed="rId3">
            <a:alphaModFix amt="35000"/>
          </a:blip>
          <a:stretch>
            <a:fillRect/>
          </a:stretch>
        </p:blipFill>
        <p:spPr>
          <a:xfrm>
            <a:off x="1357445" y="337273"/>
            <a:ext cx="10905811" cy="6858000"/>
          </a:xfrm>
          <a:prstGeom prst="rect">
            <a:avLst/>
          </a:prstGeom>
        </p:spPr>
      </p:pic>
      <p:sp>
        <p:nvSpPr>
          <p:cNvPr id="4" name="Rectangle 3">
            <a:extLst>
              <a:ext uri="{FF2B5EF4-FFF2-40B4-BE49-F238E27FC236}">
                <a16:creationId xmlns:a16="http://schemas.microsoft.com/office/drawing/2014/main" id="{C7D97BB6-450E-CC9D-5506-F1AD792F2354}"/>
              </a:ext>
            </a:extLst>
          </p:cNvPr>
          <p:cNvSpPr/>
          <p:nvPr/>
        </p:nvSpPr>
        <p:spPr>
          <a:xfrm>
            <a:off x="0" y="0"/>
            <a:ext cx="1809135" cy="6858000"/>
          </a:xfrm>
          <a:prstGeom prst="rect">
            <a:avLst/>
          </a:prstGeom>
          <a:solidFill>
            <a:srgbClr val="23452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6" name="Graphic 5" descr="Plant outline">
            <a:extLst>
              <a:ext uri="{FF2B5EF4-FFF2-40B4-BE49-F238E27FC236}">
                <a16:creationId xmlns:a16="http://schemas.microsoft.com/office/drawing/2014/main" id="{78367663-12EB-AE04-9852-5D658984357C}"/>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19664" y="2998838"/>
            <a:ext cx="2349910" cy="3888658"/>
          </a:xfrm>
          <a:prstGeom prst="rect">
            <a:avLst/>
          </a:prstGeom>
        </p:spPr>
      </p:pic>
      <p:sp>
        <p:nvSpPr>
          <p:cNvPr id="22" name="AutoShape 2" descr="The University of Wales Trinity Saint David (UWTSD) - Logistics Education">
            <a:extLst>
              <a:ext uri="{FF2B5EF4-FFF2-40B4-BE49-F238E27FC236}">
                <a16:creationId xmlns:a16="http://schemas.microsoft.com/office/drawing/2014/main" id="{D2D6998A-099D-F690-F7C1-79F380E75351}"/>
              </a:ext>
            </a:extLst>
          </p:cNvPr>
          <p:cNvSpPr>
            <a:spLocks noChangeAspect="1" noChangeArrowheads="1"/>
          </p:cNvSpPr>
          <p:nvPr/>
        </p:nvSpPr>
        <p:spPr bwMode="auto">
          <a:xfrm>
            <a:off x="5943600" y="337273"/>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2" name="TextBox 1">
            <a:extLst>
              <a:ext uri="{FF2B5EF4-FFF2-40B4-BE49-F238E27FC236}">
                <a16:creationId xmlns:a16="http://schemas.microsoft.com/office/drawing/2014/main" id="{B85CF922-0DBF-9C28-D1AC-AF2A8BD81B89}"/>
              </a:ext>
            </a:extLst>
          </p:cNvPr>
          <p:cNvSpPr txBox="1"/>
          <p:nvPr/>
        </p:nvSpPr>
        <p:spPr>
          <a:xfrm>
            <a:off x="3652682" y="205298"/>
            <a:ext cx="6774427" cy="923330"/>
          </a:xfrm>
          <a:prstGeom prst="rect">
            <a:avLst/>
          </a:prstGeom>
          <a:noFill/>
        </p:spPr>
        <p:txBody>
          <a:bodyPr wrap="square" rtlCol="0">
            <a:spAutoFit/>
          </a:bodyPr>
          <a:lstStyle/>
          <a:p>
            <a:r>
              <a:rPr lang="en-GB" sz="5400" dirty="0">
                <a:solidFill>
                  <a:schemeClr val="accent6">
                    <a:lumMod val="50000"/>
                  </a:schemeClr>
                </a:solidFill>
                <a:latin typeface="Bold"/>
              </a:rPr>
              <a:t>Product and Objective</a:t>
            </a:r>
          </a:p>
        </p:txBody>
      </p:sp>
      <p:cxnSp>
        <p:nvCxnSpPr>
          <p:cNvPr id="10" name="Straight Connector 9">
            <a:extLst>
              <a:ext uri="{FF2B5EF4-FFF2-40B4-BE49-F238E27FC236}">
                <a16:creationId xmlns:a16="http://schemas.microsoft.com/office/drawing/2014/main" id="{468BB009-68DE-FE02-F548-6148A5F7B776}"/>
              </a:ext>
            </a:extLst>
          </p:cNvPr>
          <p:cNvCxnSpPr/>
          <p:nvPr/>
        </p:nvCxnSpPr>
        <p:spPr>
          <a:xfrm>
            <a:off x="6828503" y="1708942"/>
            <a:ext cx="0" cy="1740310"/>
          </a:xfrm>
          <a:prstGeom prst="line">
            <a:avLst/>
          </a:prstGeom>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EE9061AA-3CE2-0258-F26B-656357386D3D}"/>
              </a:ext>
            </a:extLst>
          </p:cNvPr>
          <p:cNvCxnSpPr/>
          <p:nvPr/>
        </p:nvCxnSpPr>
        <p:spPr>
          <a:xfrm>
            <a:off x="6843251" y="3578478"/>
            <a:ext cx="0" cy="1831856"/>
          </a:xfrm>
          <a:prstGeom prst="line">
            <a:avLst/>
          </a:prstGeom>
        </p:spPr>
        <p:style>
          <a:lnRef idx="2">
            <a:schemeClr val="accent1"/>
          </a:lnRef>
          <a:fillRef idx="0">
            <a:schemeClr val="accent1"/>
          </a:fillRef>
          <a:effectRef idx="1">
            <a:schemeClr val="accent1"/>
          </a:effectRef>
          <a:fontRef idx="minor">
            <a:schemeClr val="tx1"/>
          </a:fontRef>
        </p:style>
      </p:cxnSp>
      <p:pic>
        <p:nvPicPr>
          <p:cNvPr id="15" name="Graphic 14" descr="Leaf outline">
            <a:extLst>
              <a:ext uri="{FF2B5EF4-FFF2-40B4-BE49-F238E27FC236}">
                <a16:creationId xmlns:a16="http://schemas.microsoft.com/office/drawing/2014/main" id="{F1A98EB4-9584-8D67-0E21-8B0930C23527}"/>
              </a:ext>
            </a:extLst>
          </p:cNvPr>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6617110" y="3710987"/>
            <a:ext cx="422787" cy="425338"/>
          </a:xfrm>
          <a:prstGeom prst="rect">
            <a:avLst/>
          </a:prstGeom>
        </p:spPr>
      </p:pic>
      <p:sp>
        <p:nvSpPr>
          <p:cNvPr id="16" name="TextBox 15">
            <a:extLst>
              <a:ext uri="{FF2B5EF4-FFF2-40B4-BE49-F238E27FC236}">
                <a16:creationId xmlns:a16="http://schemas.microsoft.com/office/drawing/2014/main" id="{F8E1FFC1-6578-9270-E8D1-C66EB71AE7B0}"/>
              </a:ext>
            </a:extLst>
          </p:cNvPr>
          <p:cNvSpPr txBox="1"/>
          <p:nvPr/>
        </p:nvSpPr>
        <p:spPr>
          <a:xfrm>
            <a:off x="2494938" y="1787259"/>
            <a:ext cx="4080385" cy="3323987"/>
          </a:xfrm>
          <a:prstGeom prst="rect">
            <a:avLst/>
          </a:prstGeom>
          <a:noFill/>
        </p:spPr>
        <p:txBody>
          <a:bodyPr wrap="square" rtlCol="0">
            <a:spAutoFit/>
          </a:bodyPr>
          <a:lstStyle/>
          <a:p>
            <a:r>
              <a:rPr lang="en-GB" sz="3200" b="1" dirty="0"/>
              <a:t>👕 Products</a:t>
            </a:r>
          </a:p>
          <a:p>
            <a:r>
              <a:rPr lang="en-GB" sz="3200" dirty="0"/>
              <a:t>Casual Clothing </a:t>
            </a:r>
          </a:p>
          <a:p>
            <a:r>
              <a:rPr lang="en-GB" sz="3200" dirty="0"/>
              <a:t>Sportswear </a:t>
            </a:r>
          </a:p>
          <a:p>
            <a:r>
              <a:rPr lang="en-GB" sz="3200" dirty="0"/>
              <a:t>Accessories </a:t>
            </a:r>
          </a:p>
          <a:p>
            <a:r>
              <a:rPr lang="en-GB" sz="3200" dirty="0"/>
              <a:t>Eco-friendly Materials </a:t>
            </a:r>
          </a:p>
          <a:p>
            <a:r>
              <a:rPr lang="en-GB" sz="3200" dirty="0"/>
              <a:t> </a:t>
            </a:r>
          </a:p>
          <a:p>
            <a:endParaRPr lang="en-GB" dirty="0"/>
          </a:p>
        </p:txBody>
      </p:sp>
      <p:sp>
        <p:nvSpPr>
          <p:cNvPr id="17" name="TextBox 16">
            <a:extLst>
              <a:ext uri="{FF2B5EF4-FFF2-40B4-BE49-F238E27FC236}">
                <a16:creationId xmlns:a16="http://schemas.microsoft.com/office/drawing/2014/main" id="{D898620A-6A88-05DB-3A31-D6741D98C0EA}"/>
              </a:ext>
            </a:extLst>
          </p:cNvPr>
          <p:cNvSpPr txBox="1"/>
          <p:nvPr/>
        </p:nvSpPr>
        <p:spPr>
          <a:xfrm>
            <a:off x="7157889" y="1665140"/>
            <a:ext cx="4080384" cy="4062651"/>
          </a:xfrm>
          <a:prstGeom prst="rect">
            <a:avLst/>
          </a:prstGeom>
          <a:noFill/>
        </p:spPr>
        <p:txBody>
          <a:bodyPr wrap="square" rtlCol="0">
            <a:spAutoFit/>
          </a:bodyPr>
          <a:lstStyle/>
          <a:p>
            <a:r>
              <a:rPr lang="en-GB" sz="2400" b="1" dirty="0"/>
              <a:t>🎯 Short-term Objectives</a:t>
            </a:r>
          </a:p>
          <a:p>
            <a:r>
              <a:rPr lang="en-GB" sz="2400" dirty="0"/>
              <a:t>Launch online store </a:t>
            </a:r>
          </a:p>
          <a:p>
            <a:r>
              <a:rPr lang="en-GB" sz="2400" dirty="0"/>
              <a:t>Build brand awareness </a:t>
            </a:r>
          </a:p>
          <a:p>
            <a:r>
              <a:rPr lang="en-GB" sz="2400" dirty="0"/>
              <a:t>Gain first 500 customers </a:t>
            </a:r>
          </a:p>
          <a:p>
            <a:br>
              <a:rPr lang="en-GB" sz="2400" dirty="0"/>
            </a:br>
            <a:endParaRPr lang="en-GB" sz="2400" dirty="0"/>
          </a:p>
          <a:p>
            <a:r>
              <a:rPr lang="en-GB" sz="2400" b="1" dirty="0"/>
              <a:t>🚀 Long-term Objectives</a:t>
            </a:r>
          </a:p>
          <a:p>
            <a:r>
              <a:rPr lang="en-GB" sz="2400" dirty="0"/>
              <a:t>Expand across the UK </a:t>
            </a:r>
          </a:p>
          <a:p>
            <a:r>
              <a:rPr lang="en-GB" sz="2400" dirty="0"/>
              <a:t>Introduce new collections </a:t>
            </a:r>
          </a:p>
          <a:p>
            <a:r>
              <a:rPr lang="en-GB" sz="2400" dirty="0"/>
              <a:t>Build customer loyalty</a:t>
            </a:r>
          </a:p>
          <a:p>
            <a:endParaRPr lang="en-GB" dirty="0"/>
          </a:p>
        </p:txBody>
      </p:sp>
      <p:sp>
        <p:nvSpPr>
          <p:cNvPr id="21" name="TextBox 20">
            <a:extLst>
              <a:ext uri="{FF2B5EF4-FFF2-40B4-BE49-F238E27FC236}">
                <a16:creationId xmlns:a16="http://schemas.microsoft.com/office/drawing/2014/main" id="{05F1289E-86EB-18B9-C192-72BC37FECDAF}"/>
              </a:ext>
            </a:extLst>
          </p:cNvPr>
          <p:cNvSpPr txBox="1"/>
          <p:nvPr/>
        </p:nvSpPr>
        <p:spPr>
          <a:xfrm>
            <a:off x="1868128" y="5467446"/>
            <a:ext cx="10343537" cy="1477328"/>
          </a:xfrm>
          <a:prstGeom prst="rect">
            <a:avLst/>
          </a:prstGeom>
          <a:noFill/>
        </p:spPr>
        <p:txBody>
          <a:bodyPr wrap="square" rtlCol="0">
            <a:spAutoFit/>
          </a:bodyPr>
          <a:lstStyle/>
          <a:p>
            <a:r>
              <a:rPr lang="en-GB" dirty="0"/>
              <a:t>"</a:t>
            </a:r>
            <a:r>
              <a:rPr lang="en-GB" b="1" dirty="0"/>
              <a:t>EcoWear offers sustainable clothing and accessories designed for everyday use. The products focus on quality, comfort and affordability. In the short term, the business aims to launch its online store, increase brand awareness and attract its first 500 customers. In the long term, EcoWear plans to expand across the UK, introduce new product collections and build a loyal customer base</a:t>
            </a:r>
          </a:p>
        </p:txBody>
      </p:sp>
    </p:spTree>
    <p:extLst>
      <p:ext uri="{BB962C8B-B14F-4D97-AF65-F5344CB8AC3E}">
        <p14:creationId xmlns:p14="http://schemas.microsoft.com/office/powerpoint/2010/main" val="346986241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C5D6BF"/>
        </a:solidFill>
        <a:effectLst/>
      </p:bgPr>
    </p:bg>
    <p:spTree>
      <p:nvGrpSpPr>
        <p:cNvPr id="1" name="">
          <a:extLst>
            <a:ext uri="{FF2B5EF4-FFF2-40B4-BE49-F238E27FC236}">
              <a16:creationId xmlns:a16="http://schemas.microsoft.com/office/drawing/2014/main" id="{051C9FF3-ECAD-03D4-953A-8EAF9344111A}"/>
            </a:ext>
          </a:extLst>
        </p:cNvPr>
        <p:cNvGrpSpPr/>
        <p:nvPr/>
      </p:nvGrpSpPr>
      <p:grpSpPr>
        <a:xfrm>
          <a:off x="0" y="0"/>
          <a:ext cx="0" cy="0"/>
          <a:chOff x="0" y="0"/>
          <a:chExt cx="0" cy="0"/>
        </a:xfrm>
      </p:grpSpPr>
      <p:sp>
        <p:nvSpPr>
          <p:cNvPr id="4" name="Rectangle 3">
            <a:extLst>
              <a:ext uri="{FF2B5EF4-FFF2-40B4-BE49-F238E27FC236}">
                <a16:creationId xmlns:a16="http://schemas.microsoft.com/office/drawing/2014/main" id="{A0E67E6B-D018-CE54-9F22-05115F109BDC}"/>
              </a:ext>
            </a:extLst>
          </p:cNvPr>
          <p:cNvSpPr/>
          <p:nvPr/>
        </p:nvSpPr>
        <p:spPr>
          <a:xfrm>
            <a:off x="0" y="0"/>
            <a:ext cx="1809135" cy="6858000"/>
          </a:xfrm>
          <a:prstGeom prst="rect">
            <a:avLst/>
          </a:prstGeom>
          <a:solidFill>
            <a:srgbClr val="23452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6" name="Graphic 5" descr="Plant outline">
            <a:extLst>
              <a:ext uri="{FF2B5EF4-FFF2-40B4-BE49-F238E27FC236}">
                <a16:creationId xmlns:a16="http://schemas.microsoft.com/office/drawing/2014/main" id="{3F325705-3CBA-317B-0C27-D54E7761A8FF}"/>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19664" y="2998838"/>
            <a:ext cx="2349910" cy="3888658"/>
          </a:xfrm>
          <a:prstGeom prst="rect">
            <a:avLst/>
          </a:prstGeom>
        </p:spPr>
      </p:pic>
      <p:sp>
        <p:nvSpPr>
          <p:cNvPr id="22" name="AutoShape 2" descr="The University of Wales Trinity Saint David (UWTSD) - Logistics Education">
            <a:extLst>
              <a:ext uri="{FF2B5EF4-FFF2-40B4-BE49-F238E27FC236}">
                <a16:creationId xmlns:a16="http://schemas.microsoft.com/office/drawing/2014/main" id="{6095CF54-2E14-7E86-9D7C-E0BB8E283E7C}"/>
              </a:ext>
            </a:extLst>
          </p:cNvPr>
          <p:cNvSpPr>
            <a:spLocks noChangeAspect="1" noChangeArrowheads="1"/>
          </p:cNvSpPr>
          <p:nvPr/>
        </p:nvSpPr>
        <p:spPr bwMode="auto">
          <a:xfrm>
            <a:off x="5943600" y="337273"/>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3" name="TextBox 2">
            <a:extLst>
              <a:ext uri="{FF2B5EF4-FFF2-40B4-BE49-F238E27FC236}">
                <a16:creationId xmlns:a16="http://schemas.microsoft.com/office/drawing/2014/main" id="{9B91CB10-85BB-5281-45B4-B6B3705F529B}"/>
              </a:ext>
            </a:extLst>
          </p:cNvPr>
          <p:cNvSpPr txBox="1"/>
          <p:nvPr/>
        </p:nvSpPr>
        <p:spPr>
          <a:xfrm>
            <a:off x="4630994" y="642073"/>
            <a:ext cx="4021393" cy="769441"/>
          </a:xfrm>
          <a:prstGeom prst="rect">
            <a:avLst/>
          </a:prstGeom>
          <a:noFill/>
        </p:spPr>
        <p:txBody>
          <a:bodyPr wrap="square" rtlCol="0">
            <a:spAutoFit/>
          </a:bodyPr>
          <a:lstStyle/>
          <a:p>
            <a:r>
              <a:rPr lang="en-GB" sz="4400" b="1" dirty="0">
                <a:solidFill>
                  <a:schemeClr val="accent6">
                    <a:lumMod val="75000"/>
                  </a:schemeClr>
                </a:solidFill>
              </a:rPr>
              <a:t>SWOT Analysis</a:t>
            </a:r>
          </a:p>
        </p:txBody>
      </p:sp>
      <p:graphicFrame>
        <p:nvGraphicFramePr>
          <p:cNvPr id="5" name="Table 4">
            <a:extLst>
              <a:ext uri="{FF2B5EF4-FFF2-40B4-BE49-F238E27FC236}">
                <a16:creationId xmlns:a16="http://schemas.microsoft.com/office/drawing/2014/main" id="{4B927C01-2B89-6869-4512-5940B12628DF}"/>
              </a:ext>
            </a:extLst>
          </p:cNvPr>
          <p:cNvGraphicFramePr>
            <a:graphicFrameLocks noGrp="1"/>
          </p:cNvGraphicFramePr>
          <p:nvPr>
            <p:extLst>
              <p:ext uri="{D42A27DB-BD31-4B8C-83A1-F6EECF244321}">
                <p14:modId xmlns:p14="http://schemas.microsoft.com/office/powerpoint/2010/main" val="1947891992"/>
              </p:ext>
            </p:extLst>
          </p:nvPr>
        </p:nvGraphicFramePr>
        <p:xfrm>
          <a:off x="2577690" y="1838633"/>
          <a:ext cx="8128000" cy="1102360"/>
        </p:xfrm>
        <a:graphic>
          <a:graphicData uri="http://schemas.openxmlformats.org/drawingml/2006/table">
            <a:tbl>
              <a:tblPr firstRow="1" bandRow="1">
                <a:tableStyleId>{93296810-A885-4BE3-A3E7-6D5BEEA58F35}</a:tableStyleId>
              </a:tblPr>
              <a:tblGrid>
                <a:gridCol w="4064000">
                  <a:extLst>
                    <a:ext uri="{9D8B030D-6E8A-4147-A177-3AD203B41FA5}">
                      <a16:colId xmlns:a16="http://schemas.microsoft.com/office/drawing/2014/main" val="782965074"/>
                    </a:ext>
                  </a:extLst>
                </a:gridCol>
                <a:gridCol w="4064000">
                  <a:extLst>
                    <a:ext uri="{9D8B030D-6E8A-4147-A177-3AD203B41FA5}">
                      <a16:colId xmlns:a16="http://schemas.microsoft.com/office/drawing/2014/main" val="2293151881"/>
                    </a:ext>
                  </a:extLst>
                </a:gridCol>
              </a:tblGrid>
              <a:tr h="303925">
                <a:tc>
                  <a:txBody>
                    <a:bodyPr/>
                    <a:lstStyle/>
                    <a:p>
                      <a:pPr>
                        <a:buNone/>
                      </a:pPr>
                      <a:r>
                        <a:rPr lang="en-GB" dirty="0"/>
                        <a:t>🟢 </a:t>
                      </a:r>
                      <a:r>
                        <a:rPr lang="en-GB" b="1" dirty="0"/>
                        <a:t>Strengths</a:t>
                      </a:r>
                      <a:endParaRPr lang="en-GB" dirty="0"/>
                    </a:p>
                  </a:txBody>
                  <a:tcPr anchor="ctr"/>
                </a:tc>
                <a:tc>
                  <a:txBody>
                    <a:bodyPr/>
                    <a:lstStyle/>
                    <a:p>
                      <a:pPr>
                        <a:buNone/>
                      </a:pPr>
                      <a:r>
                        <a:rPr lang="en-GB"/>
                        <a:t>🔴 </a:t>
                      </a:r>
                      <a:r>
                        <a:rPr lang="en-GB" b="1"/>
                        <a:t>Weaknesses</a:t>
                      </a:r>
                      <a:endParaRPr lang="en-GB"/>
                    </a:p>
                  </a:txBody>
                  <a:tcPr anchor="ctr"/>
                </a:tc>
                <a:extLst>
                  <a:ext uri="{0D108BD9-81ED-4DB2-BD59-A6C34878D82A}">
                    <a16:rowId xmlns:a16="http://schemas.microsoft.com/office/drawing/2014/main" val="595205704"/>
                  </a:ext>
                </a:extLst>
              </a:tr>
              <a:tr h="303925">
                <a:tc>
                  <a:txBody>
                    <a:bodyPr/>
                    <a:lstStyle/>
                    <a:p>
                      <a:pPr>
                        <a:buNone/>
                      </a:pPr>
                      <a:r>
                        <a:rPr lang="en-GB"/>
                        <a:t>✔ Affordable sustainable fashion</a:t>
                      </a:r>
                    </a:p>
                  </a:txBody>
                  <a:tcPr anchor="ctr"/>
                </a:tc>
                <a:tc>
                  <a:txBody>
                    <a:bodyPr/>
                    <a:lstStyle/>
                    <a:p>
                      <a:pPr>
                        <a:buNone/>
                      </a:pPr>
                      <a:r>
                        <a:rPr lang="en-GB" dirty="0"/>
                        <a:t>✔ New brand</a:t>
                      </a:r>
                    </a:p>
                  </a:txBody>
                  <a:tcPr anchor="ctr"/>
                </a:tc>
                <a:extLst>
                  <a:ext uri="{0D108BD9-81ED-4DB2-BD59-A6C34878D82A}">
                    <a16:rowId xmlns:a16="http://schemas.microsoft.com/office/drawing/2014/main" val="1099204358"/>
                  </a:ext>
                </a:extLst>
              </a:tr>
              <a:tr h="370840">
                <a:tc>
                  <a:txBody>
                    <a:bodyPr/>
                    <a:lstStyle/>
                    <a:p>
                      <a:pPr>
                        <a:buNone/>
                      </a:pPr>
                      <a:r>
                        <a:rPr lang="en-GB"/>
                        <a:t>✔ Online business model</a:t>
                      </a:r>
                    </a:p>
                  </a:txBody>
                  <a:tcPr anchor="ctr"/>
                </a:tc>
                <a:tc>
                  <a:txBody>
                    <a:bodyPr/>
                    <a:lstStyle/>
                    <a:p>
                      <a:pPr>
                        <a:buNone/>
                      </a:pPr>
                      <a:r>
                        <a:rPr lang="en-GB" dirty="0"/>
                        <a:t>✔ Limited budget</a:t>
                      </a:r>
                    </a:p>
                  </a:txBody>
                  <a:tcPr anchor="ctr"/>
                </a:tc>
                <a:extLst>
                  <a:ext uri="{0D108BD9-81ED-4DB2-BD59-A6C34878D82A}">
                    <a16:rowId xmlns:a16="http://schemas.microsoft.com/office/drawing/2014/main" val="2506498803"/>
                  </a:ext>
                </a:extLst>
              </a:tr>
            </a:tbl>
          </a:graphicData>
        </a:graphic>
      </p:graphicFrame>
      <p:graphicFrame>
        <p:nvGraphicFramePr>
          <p:cNvPr id="7" name="Table 6">
            <a:extLst>
              <a:ext uri="{FF2B5EF4-FFF2-40B4-BE49-F238E27FC236}">
                <a16:creationId xmlns:a16="http://schemas.microsoft.com/office/drawing/2014/main" id="{39FB9A69-827E-A72F-6AEC-6EE5BAAA4748}"/>
              </a:ext>
            </a:extLst>
          </p:cNvPr>
          <p:cNvGraphicFramePr>
            <a:graphicFrameLocks noGrp="1"/>
          </p:cNvGraphicFramePr>
          <p:nvPr>
            <p:extLst>
              <p:ext uri="{D42A27DB-BD31-4B8C-83A1-F6EECF244321}">
                <p14:modId xmlns:p14="http://schemas.microsoft.com/office/powerpoint/2010/main" val="2869205170"/>
              </p:ext>
            </p:extLst>
          </p:nvPr>
        </p:nvGraphicFramePr>
        <p:xfrm>
          <a:off x="2577690" y="3368112"/>
          <a:ext cx="8128000" cy="1381760"/>
        </p:xfrm>
        <a:graphic>
          <a:graphicData uri="http://schemas.openxmlformats.org/drawingml/2006/table">
            <a:tbl>
              <a:tblPr firstRow="1" bandRow="1">
                <a:tableStyleId>{93296810-A885-4BE3-A3E7-6D5BEEA58F35}</a:tableStyleId>
              </a:tblPr>
              <a:tblGrid>
                <a:gridCol w="4064000">
                  <a:extLst>
                    <a:ext uri="{9D8B030D-6E8A-4147-A177-3AD203B41FA5}">
                      <a16:colId xmlns:a16="http://schemas.microsoft.com/office/drawing/2014/main" val="1920324346"/>
                    </a:ext>
                  </a:extLst>
                </a:gridCol>
                <a:gridCol w="4064000">
                  <a:extLst>
                    <a:ext uri="{9D8B030D-6E8A-4147-A177-3AD203B41FA5}">
                      <a16:colId xmlns:a16="http://schemas.microsoft.com/office/drawing/2014/main" val="625301218"/>
                    </a:ext>
                  </a:extLst>
                </a:gridCol>
              </a:tblGrid>
              <a:tr h="370840">
                <a:tc>
                  <a:txBody>
                    <a:bodyPr/>
                    <a:lstStyle/>
                    <a:p>
                      <a:pPr>
                        <a:buNone/>
                      </a:pPr>
                      <a:r>
                        <a:rPr lang="en-GB" dirty="0"/>
                        <a:t>🔵 </a:t>
                      </a:r>
                      <a:r>
                        <a:rPr lang="en-GB" b="1" dirty="0"/>
                        <a:t>Opportunities</a:t>
                      </a:r>
                      <a:endParaRPr lang="en-GB" dirty="0"/>
                    </a:p>
                  </a:txBody>
                  <a:tcPr anchor="ctr"/>
                </a:tc>
                <a:tc>
                  <a:txBody>
                    <a:bodyPr/>
                    <a:lstStyle/>
                    <a:p>
                      <a:pPr>
                        <a:buNone/>
                      </a:pPr>
                      <a:r>
                        <a:rPr lang="en-GB"/>
                        <a:t>🟠 </a:t>
                      </a:r>
                      <a:r>
                        <a:rPr lang="en-GB" b="1"/>
                        <a:t>Threats</a:t>
                      </a:r>
                      <a:endParaRPr lang="en-GB"/>
                    </a:p>
                  </a:txBody>
                  <a:tcPr anchor="ctr"/>
                </a:tc>
                <a:extLst>
                  <a:ext uri="{0D108BD9-81ED-4DB2-BD59-A6C34878D82A}">
                    <a16:rowId xmlns:a16="http://schemas.microsoft.com/office/drawing/2014/main" val="1907639380"/>
                  </a:ext>
                </a:extLst>
              </a:tr>
              <a:tr h="370840">
                <a:tc>
                  <a:txBody>
                    <a:bodyPr/>
                    <a:lstStyle/>
                    <a:p>
                      <a:pPr>
                        <a:buNone/>
                      </a:pPr>
                      <a:r>
                        <a:rPr lang="en-GB" dirty="0"/>
                        <a:t>✔ Growing demand for sustainable fashion</a:t>
                      </a:r>
                    </a:p>
                  </a:txBody>
                  <a:tcPr anchor="ctr"/>
                </a:tc>
                <a:tc>
                  <a:txBody>
                    <a:bodyPr/>
                    <a:lstStyle/>
                    <a:p>
                      <a:pPr>
                        <a:buNone/>
                      </a:pPr>
                      <a:r>
                        <a:rPr lang="en-GB"/>
                        <a:t>✔ Strong competition</a:t>
                      </a:r>
                    </a:p>
                  </a:txBody>
                  <a:tcPr anchor="ctr"/>
                </a:tc>
                <a:extLst>
                  <a:ext uri="{0D108BD9-81ED-4DB2-BD59-A6C34878D82A}">
                    <a16:rowId xmlns:a16="http://schemas.microsoft.com/office/drawing/2014/main" val="1936612490"/>
                  </a:ext>
                </a:extLst>
              </a:tr>
              <a:tr h="370840">
                <a:tc>
                  <a:txBody>
                    <a:bodyPr/>
                    <a:lstStyle/>
                    <a:p>
                      <a:pPr>
                        <a:buNone/>
                      </a:pPr>
                      <a:r>
                        <a:rPr lang="en-GB"/>
                        <a:t>✔ Social media growth</a:t>
                      </a:r>
                    </a:p>
                  </a:txBody>
                  <a:tcPr anchor="ctr"/>
                </a:tc>
                <a:tc>
                  <a:txBody>
                    <a:bodyPr/>
                    <a:lstStyle/>
                    <a:p>
                      <a:pPr>
                        <a:buNone/>
                      </a:pPr>
                      <a:r>
                        <a:rPr lang="en-GB" dirty="0"/>
                        <a:t>✔ Rising production costs</a:t>
                      </a:r>
                    </a:p>
                  </a:txBody>
                  <a:tcPr anchor="ctr"/>
                </a:tc>
                <a:extLst>
                  <a:ext uri="{0D108BD9-81ED-4DB2-BD59-A6C34878D82A}">
                    <a16:rowId xmlns:a16="http://schemas.microsoft.com/office/drawing/2014/main" val="1575662798"/>
                  </a:ext>
                </a:extLst>
              </a:tr>
            </a:tbl>
          </a:graphicData>
        </a:graphic>
      </p:graphicFrame>
      <p:sp>
        <p:nvSpPr>
          <p:cNvPr id="12" name="TextBox 11">
            <a:extLst>
              <a:ext uri="{FF2B5EF4-FFF2-40B4-BE49-F238E27FC236}">
                <a16:creationId xmlns:a16="http://schemas.microsoft.com/office/drawing/2014/main" id="{AA682CE3-89A0-2982-4999-A73EEA2E92C0}"/>
              </a:ext>
            </a:extLst>
          </p:cNvPr>
          <p:cNvSpPr txBox="1"/>
          <p:nvPr/>
        </p:nvSpPr>
        <p:spPr>
          <a:xfrm>
            <a:off x="2086078" y="5176991"/>
            <a:ext cx="9968271" cy="1631216"/>
          </a:xfrm>
          <a:prstGeom prst="rect">
            <a:avLst/>
          </a:prstGeom>
          <a:noFill/>
        </p:spPr>
        <p:txBody>
          <a:bodyPr wrap="square" rtlCol="0">
            <a:spAutoFit/>
          </a:bodyPr>
          <a:lstStyle/>
          <a:p>
            <a:r>
              <a:rPr lang="en-GB" dirty="0">
                <a:latin typeface="Bold"/>
              </a:rPr>
              <a:t>. </a:t>
            </a:r>
            <a:r>
              <a:rPr lang="en-GB" sz="2000" b="1" dirty="0">
                <a:latin typeface="Bold"/>
              </a:rPr>
              <a:t>The SWOT analysis highlights EcoWear's internal strengths and weaknesses, as well as the external opportunities and threats. The business benefits from offering affordable sustainable fashion through an online model, while challenges include being a new brand with a limited budget. However, the increasing demand for sustainable fashion creates significant opportunities for future growth</a:t>
            </a:r>
          </a:p>
        </p:txBody>
      </p:sp>
    </p:spTree>
    <p:extLst>
      <p:ext uri="{BB962C8B-B14F-4D97-AF65-F5344CB8AC3E}">
        <p14:creationId xmlns:p14="http://schemas.microsoft.com/office/powerpoint/2010/main" val="369950247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C5D6BF"/>
        </a:solidFill>
        <a:effectLst/>
      </p:bgPr>
    </p:bg>
    <p:spTree>
      <p:nvGrpSpPr>
        <p:cNvPr id="1" name="">
          <a:extLst>
            <a:ext uri="{FF2B5EF4-FFF2-40B4-BE49-F238E27FC236}">
              <a16:creationId xmlns:a16="http://schemas.microsoft.com/office/drawing/2014/main" id="{059A560A-BF2F-51E0-CA76-7E07FA0C8609}"/>
            </a:ext>
          </a:extLst>
        </p:cNvPr>
        <p:cNvGrpSpPr/>
        <p:nvPr/>
      </p:nvGrpSpPr>
      <p:grpSpPr>
        <a:xfrm>
          <a:off x="0" y="0"/>
          <a:ext cx="0" cy="0"/>
          <a:chOff x="0" y="0"/>
          <a:chExt cx="0" cy="0"/>
        </a:xfrm>
      </p:grpSpPr>
      <p:sp>
        <p:nvSpPr>
          <p:cNvPr id="4" name="Rectangle 3">
            <a:extLst>
              <a:ext uri="{FF2B5EF4-FFF2-40B4-BE49-F238E27FC236}">
                <a16:creationId xmlns:a16="http://schemas.microsoft.com/office/drawing/2014/main" id="{2E43BED9-979E-3C76-36F1-7E141CA99272}"/>
              </a:ext>
            </a:extLst>
          </p:cNvPr>
          <p:cNvSpPr/>
          <p:nvPr/>
        </p:nvSpPr>
        <p:spPr>
          <a:xfrm>
            <a:off x="0" y="0"/>
            <a:ext cx="1809135" cy="6858000"/>
          </a:xfrm>
          <a:prstGeom prst="rect">
            <a:avLst/>
          </a:prstGeom>
          <a:solidFill>
            <a:srgbClr val="23452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6" name="Graphic 5" descr="Plant outline">
            <a:extLst>
              <a:ext uri="{FF2B5EF4-FFF2-40B4-BE49-F238E27FC236}">
                <a16:creationId xmlns:a16="http://schemas.microsoft.com/office/drawing/2014/main" id="{D7760FF1-EE74-2EB1-FA0A-94A2BDBFE9F0}"/>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19664" y="2998838"/>
            <a:ext cx="2349910" cy="3888658"/>
          </a:xfrm>
          <a:prstGeom prst="rect">
            <a:avLst/>
          </a:prstGeom>
        </p:spPr>
      </p:pic>
      <p:sp>
        <p:nvSpPr>
          <p:cNvPr id="22" name="AutoShape 2" descr="The University of Wales Trinity Saint David (UWTSD) - Logistics Education">
            <a:extLst>
              <a:ext uri="{FF2B5EF4-FFF2-40B4-BE49-F238E27FC236}">
                <a16:creationId xmlns:a16="http://schemas.microsoft.com/office/drawing/2014/main" id="{C54E2A55-A5F8-B1DE-0276-5F41504A4EF8}"/>
              </a:ext>
            </a:extLst>
          </p:cNvPr>
          <p:cNvSpPr>
            <a:spLocks noChangeAspect="1" noChangeArrowheads="1"/>
          </p:cNvSpPr>
          <p:nvPr/>
        </p:nvSpPr>
        <p:spPr bwMode="auto">
          <a:xfrm>
            <a:off x="5943600" y="337273"/>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3" name="TextBox 2">
            <a:extLst>
              <a:ext uri="{FF2B5EF4-FFF2-40B4-BE49-F238E27FC236}">
                <a16:creationId xmlns:a16="http://schemas.microsoft.com/office/drawing/2014/main" id="{18EAC9AE-7981-27BD-8AF9-34AFD828606D}"/>
              </a:ext>
            </a:extLst>
          </p:cNvPr>
          <p:cNvSpPr txBox="1"/>
          <p:nvPr/>
        </p:nvSpPr>
        <p:spPr>
          <a:xfrm>
            <a:off x="4630994" y="642073"/>
            <a:ext cx="4021393" cy="769441"/>
          </a:xfrm>
          <a:prstGeom prst="rect">
            <a:avLst/>
          </a:prstGeom>
          <a:noFill/>
        </p:spPr>
        <p:txBody>
          <a:bodyPr wrap="square" rtlCol="0">
            <a:spAutoFit/>
          </a:bodyPr>
          <a:lstStyle/>
          <a:p>
            <a:r>
              <a:rPr lang="en-GB" sz="4400" b="1" dirty="0">
                <a:solidFill>
                  <a:schemeClr val="accent6">
                    <a:lumMod val="75000"/>
                  </a:schemeClr>
                </a:solidFill>
              </a:rPr>
              <a:t>SWOT Analysis</a:t>
            </a:r>
          </a:p>
        </p:txBody>
      </p:sp>
      <p:sp>
        <p:nvSpPr>
          <p:cNvPr id="2" name="TextBox 1">
            <a:extLst>
              <a:ext uri="{FF2B5EF4-FFF2-40B4-BE49-F238E27FC236}">
                <a16:creationId xmlns:a16="http://schemas.microsoft.com/office/drawing/2014/main" id="{89D19D93-1EF1-77AE-C4A7-4049C2198812}"/>
              </a:ext>
            </a:extLst>
          </p:cNvPr>
          <p:cNvSpPr txBox="1"/>
          <p:nvPr/>
        </p:nvSpPr>
        <p:spPr>
          <a:xfrm>
            <a:off x="2517058" y="1887794"/>
            <a:ext cx="3126946" cy="2308324"/>
          </a:xfrm>
          <a:prstGeom prst="rect">
            <a:avLst/>
          </a:prstGeom>
          <a:noFill/>
        </p:spPr>
        <p:txBody>
          <a:bodyPr wrap="none" rtlCol="0">
            <a:spAutoFit/>
          </a:bodyPr>
          <a:lstStyle/>
          <a:p>
            <a:r>
              <a:rPr lang="en-GB" b="1" dirty="0"/>
              <a:t>Direct Competitors</a:t>
            </a:r>
          </a:p>
          <a:p>
            <a:r>
              <a:rPr lang="en-GB" dirty="0"/>
              <a:t>🟢 </a:t>
            </a:r>
            <a:r>
              <a:rPr lang="en-GB" b="1" dirty="0"/>
              <a:t>Patagonia</a:t>
            </a:r>
            <a:endParaRPr lang="en-GB" dirty="0"/>
          </a:p>
          <a:p>
            <a:r>
              <a:rPr lang="en-GB" dirty="0"/>
              <a:t>Premium sustainable fashion </a:t>
            </a:r>
          </a:p>
          <a:p>
            <a:r>
              <a:rPr lang="en-GB" dirty="0"/>
              <a:t>High-quality products </a:t>
            </a:r>
          </a:p>
          <a:p>
            <a:r>
              <a:rPr lang="en-GB" dirty="0"/>
              <a:t>🟢 </a:t>
            </a:r>
            <a:r>
              <a:rPr lang="en-GB" b="1" dirty="0"/>
              <a:t>People Tree</a:t>
            </a:r>
            <a:endParaRPr lang="en-GB" dirty="0"/>
          </a:p>
          <a:p>
            <a:r>
              <a:rPr lang="en-GB" dirty="0"/>
              <a:t>Ethical clothing </a:t>
            </a:r>
          </a:p>
          <a:p>
            <a:r>
              <a:rPr lang="en-GB" dirty="0"/>
              <a:t>Fairtrade production </a:t>
            </a:r>
          </a:p>
          <a:p>
            <a:endParaRPr lang="en-GB" dirty="0"/>
          </a:p>
        </p:txBody>
      </p:sp>
      <p:sp>
        <p:nvSpPr>
          <p:cNvPr id="8" name="TextBox 7">
            <a:extLst>
              <a:ext uri="{FF2B5EF4-FFF2-40B4-BE49-F238E27FC236}">
                <a16:creationId xmlns:a16="http://schemas.microsoft.com/office/drawing/2014/main" id="{585D00E0-CD07-2802-68EF-3ECBA3D1A393}"/>
              </a:ext>
            </a:extLst>
          </p:cNvPr>
          <p:cNvSpPr txBox="1"/>
          <p:nvPr/>
        </p:nvSpPr>
        <p:spPr>
          <a:xfrm>
            <a:off x="8731045" y="1759974"/>
            <a:ext cx="3630802" cy="2308324"/>
          </a:xfrm>
          <a:prstGeom prst="rect">
            <a:avLst/>
          </a:prstGeom>
          <a:noFill/>
        </p:spPr>
        <p:txBody>
          <a:bodyPr wrap="none" rtlCol="0">
            <a:spAutoFit/>
          </a:bodyPr>
          <a:lstStyle/>
          <a:p>
            <a:r>
              <a:rPr lang="en-GB" b="1" dirty="0"/>
              <a:t>Indirect Competitors</a:t>
            </a:r>
          </a:p>
          <a:p>
            <a:r>
              <a:rPr lang="en-GB" dirty="0"/>
              <a:t>🟠 </a:t>
            </a:r>
            <a:r>
              <a:rPr lang="en-GB" b="1" dirty="0"/>
              <a:t>H&amp;M Conscious</a:t>
            </a:r>
            <a:endParaRPr lang="en-GB" dirty="0"/>
          </a:p>
          <a:p>
            <a:r>
              <a:rPr lang="en-GB" dirty="0"/>
              <a:t>Affordable sustainable collections </a:t>
            </a:r>
          </a:p>
          <a:p>
            <a:r>
              <a:rPr lang="en-GB" dirty="0"/>
              <a:t>Large customer base </a:t>
            </a:r>
          </a:p>
          <a:p>
            <a:r>
              <a:rPr lang="en-GB" dirty="0"/>
              <a:t>🟠 </a:t>
            </a:r>
            <a:r>
              <a:rPr lang="en-GB" b="1" dirty="0"/>
              <a:t>Primark</a:t>
            </a:r>
            <a:endParaRPr lang="en-GB" dirty="0"/>
          </a:p>
          <a:p>
            <a:r>
              <a:rPr lang="en-GB" dirty="0"/>
              <a:t>Low prices </a:t>
            </a:r>
          </a:p>
          <a:p>
            <a:r>
              <a:rPr lang="en-GB" dirty="0"/>
              <a:t>Fast fashion</a:t>
            </a:r>
          </a:p>
          <a:p>
            <a:endParaRPr lang="en-GB" dirty="0"/>
          </a:p>
        </p:txBody>
      </p:sp>
      <p:sp>
        <p:nvSpPr>
          <p:cNvPr id="9" name="TextBox 8">
            <a:extLst>
              <a:ext uri="{FF2B5EF4-FFF2-40B4-BE49-F238E27FC236}">
                <a16:creationId xmlns:a16="http://schemas.microsoft.com/office/drawing/2014/main" id="{A34A661A-BFEE-92C6-020C-6482E56AC39A}"/>
              </a:ext>
            </a:extLst>
          </p:cNvPr>
          <p:cNvSpPr txBox="1"/>
          <p:nvPr/>
        </p:nvSpPr>
        <p:spPr>
          <a:xfrm>
            <a:off x="7993625" y="5279923"/>
            <a:ext cx="3777316" cy="1477328"/>
          </a:xfrm>
          <a:prstGeom prst="rect">
            <a:avLst/>
          </a:prstGeom>
          <a:solidFill>
            <a:srgbClr val="00B050"/>
          </a:solidFill>
          <a:ln>
            <a:solidFill>
              <a:srgbClr val="00B050"/>
            </a:solidFill>
          </a:ln>
        </p:spPr>
        <p:txBody>
          <a:bodyPr wrap="none" rtlCol="0">
            <a:spAutoFit/>
          </a:bodyPr>
          <a:lstStyle/>
          <a:p>
            <a:r>
              <a:rPr lang="en-GB" b="1" dirty="0"/>
              <a:t>EcoWear's Competitive Advantage</a:t>
            </a:r>
          </a:p>
          <a:p>
            <a:r>
              <a:rPr lang="en-GB" dirty="0"/>
              <a:t>✔ Affordable prices</a:t>
            </a:r>
          </a:p>
          <a:p>
            <a:r>
              <a:rPr lang="en-GB" dirty="0"/>
              <a:t>✔ Sustainable materials</a:t>
            </a:r>
          </a:p>
          <a:p>
            <a:r>
              <a:rPr lang="en-GB" dirty="0"/>
              <a:t>✔ Transparent business practices</a:t>
            </a:r>
          </a:p>
          <a:p>
            <a:endParaRPr lang="en-GB" dirty="0"/>
          </a:p>
        </p:txBody>
      </p:sp>
      <p:sp>
        <p:nvSpPr>
          <p:cNvPr id="10" name="Rectangle: Rounded Corners 9">
            <a:extLst>
              <a:ext uri="{FF2B5EF4-FFF2-40B4-BE49-F238E27FC236}">
                <a16:creationId xmlns:a16="http://schemas.microsoft.com/office/drawing/2014/main" id="{356C611A-3CD5-B79A-1A8C-26A4E9BCB2F1}"/>
              </a:ext>
            </a:extLst>
          </p:cNvPr>
          <p:cNvSpPr/>
          <p:nvPr/>
        </p:nvSpPr>
        <p:spPr>
          <a:xfrm>
            <a:off x="1927124" y="4068298"/>
            <a:ext cx="5820696" cy="2688953"/>
          </a:xfrm>
          <a:prstGeom prst="roundRect">
            <a:avLst/>
          </a:prstGeom>
          <a:solidFill>
            <a:srgbClr val="005828"/>
          </a:solidFill>
          <a:ln>
            <a:solidFill>
              <a:srgbClr val="00B05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a:t>"EcoWear operates in a competitive market. Its direct competitors are Patagonia and People Tree, both recognised for their commitment to sustainable fashion. Indirect competitors include H&amp;M Conscious and Primark, which attract customers through affordability and strong brand recognition. EcoWear aims to differentiate itself by combining sustainability with affordable prices and transparent business practices."</a:t>
            </a:r>
          </a:p>
        </p:txBody>
      </p:sp>
    </p:spTree>
    <p:extLst>
      <p:ext uri="{BB962C8B-B14F-4D97-AF65-F5344CB8AC3E}">
        <p14:creationId xmlns:p14="http://schemas.microsoft.com/office/powerpoint/2010/main" val="27797679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C5D6BF"/>
        </a:solidFill>
        <a:effectLst/>
      </p:bgPr>
    </p:bg>
    <p:spTree>
      <p:nvGrpSpPr>
        <p:cNvPr id="1" name="">
          <a:extLst>
            <a:ext uri="{FF2B5EF4-FFF2-40B4-BE49-F238E27FC236}">
              <a16:creationId xmlns:a16="http://schemas.microsoft.com/office/drawing/2014/main" id="{07DB38FC-4B44-A127-C619-EC62BC690820}"/>
            </a:ext>
          </a:extLst>
        </p:cNvPr>
        <p:cNvGrpSpPr/>
        <p:nvPr/>
      </p:nvGrpSpPr>
      <p:grpSpPr>
        <a:xfrm>
          <a:off x="0" y="0"/>
          <a:ext cx="0" cy="0"/>
          <a:chOff x="0" y="0"/>
          <a:chExt cx="0" cy="0"/>
        </a:xfrm>
      </p:grpSpPr>
      <p:pic>
        <p:nvPicPr>
          <p:cNvPr id="14" name="Picture 13">
            <a:extLst>
              <a:ext uri="{FF2B5EF4-FFF2-40B4-BE49-F238E27FC236}">
                <a16:creationId xmlns:a16="http://schemas.microsoft.com/office/drawing/2014/main" id="{0ED6DBAC-3D2C-F051-BB04-C75C80A363CC}"/>
              </a:ext>
            </a:extLst>
          </p:cNvPr>
          <p:cNvPicPr>
            <a:picLocks noChangeAspect="1"/>
          </p:cNvPicPr>
          <p:nvPr/>
        </p:nvPicPr>
        <p:blipFill>
          <a:blip r:embed="rId3">
            <a:alphaModFix amt="35000"/>
          </a:blip>
          <a:stretch>
            <a:fillRect/>
          </a:stretch>
        </p:blipFill>
        <p:spPr>
          <a:xfrm>
            <a:off x="1828798" y="1"/>
            <a:ext cx="5507586" cy="6887495"/>
          </a:xfrm>
          <a:prstGeom prst="rect">
            <a:avLst/>
          </a:prstGeom>
        </p:spPr>
      </p:pic>
      <p:sp>
        <p:nvSpPr>
          <p:cNvPr id="4" name="Rectangle 3">
            <a:extLst>
              <a:ext uri="{FF2B5EF4-FFF2-40B4-BE49-F238E27FC236}">
                <a16:creationId xmlns:a16="http://schemas.microsoft.com/office/drawing/2014/main" id="{A137298C-B3D8-4C36-919B-EE90BA2698B9}"/>
              </a:ext>
            </a:extLst>
          </p:cNvPr>
          <p:cNvSpPr/>
          <p:nvPr/>
        </p:nvSpPr>
        <p:spPr>
          <a:xfrm>
            <a:off x="0" y="0"/>
            <a:ext cx="1809135" cy="6858000"/>
          </a:xfrm>
          <a:prstGeom prst="rect">
            <a:avLst/>
          </a:prstGeom>
          <a:solidFill>
            <a:srgbClr val="23452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6" name="Graphic 5" descr="Plant outline">
            <a:extLst>
              <a:ext uri="{FF2B5EF4-FFF2-40B4-BE49-F238E27FC236}">
                <a16:creationId xmlns:a16="http://schemas.microsoft.com/office/drawing/2014/main" id="{779864A5-B3B6-35AE-5804-E39DCA761052}"/>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19664" y="2998838"/>
            <a:ext cx="2349910" cy="3888658"/>
          </a:xfrm>
          <a:prstGeom prst="rect">
            <a:avLst/>
          </a:prstGeom>
        </p:spPr>
      </p:pic>
      <p:sp>
        <p:nvSpPr>
          <p:cNvPr id="22" name="AutoShape 2" descr="The University of Wales Trinity Saint David (UWTSD) - Logistics Education">
            <a:extLst>
              <a:ext uri="{FF2B5EF4-FFF2-40B4-BE49-F238E27FC236}">
                <a16:creationId xmlns:a16="http://schemas.microsoft.com/office/drawing/2014/main" id="{B325E313-48F9-67FC-8B42-B88CDF234876}"/>
              </a:ext>
            </a:extLst>
          </p:cNvPr>
          <p:cNvSpPr>
            <a:spLocks noChangeAspect="1" noChangeArrowheads="1"/>
          </p:cNvSpPr>
          <p:nvPr/>
        </p:nvSpPr>
        <p:spPr bwMode="auto">
          <a:xfrm>
            <a:off x="5943600" y="337273"/>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1" name="TextBox 10">
            <a:extLst>
              <a:ext uri="{FF2B5EF4-FFF2-40B4-BE49-F238E27FC236}">
                <a16:creationId xmlns:a16="http://schemas.microsoft.com/office/drawing/2014/main" id="{CF163CCA-55FB-A92D-E885-54326317CE4E}"/>
              </a:ext>
            </a:extLst>
          </p:cNvPr>
          <p:cNvSpPr txBox="1"/>
          <p:nvPr/>
        </p:nvSpPr>
        <p:spPr>
          <a:xfrm>
            <a:off x="4190163" y="794680"/>
            <a:ext cx="5205046" cy="646331"/>
          </a:xfrm>
          <a:prstGeom prst="rect">
            <a:avLst/>
          </a:prstGeom>
          <a:noFill/>
        </p:spPr>
        <p:txBody>
          <a:bodyPr wrap="square" rtlCol="0">
            <a:spAutoFit/>
          </a:bodyPr>
          <a:lstStyle/>
          <a:p>
            <a:r>
              <a:rPr lang="en-GB" sz="3600" b="1" dirty="0"/>
              <a:t>Target Market</a:t>
            </a:r>
          </a:p>
        </p:txBody>
      </p:sp>
      <p:sp>
        <p:nvSpPr>
          <p:cNvPr id="16" name="TextBox 15">
            <a:extLst>
              <a:ext uri="{FF2B5EF4-FFF2-40B4-BE49-F238E27FC236}">
                <a16:creationId xmlns:a16="http://schemas.microsoft.com/office/drawing/2014/main" id="{78C493FE-4D75-744B-B1B3-4707EBBC20CE}"/>
              </a:ext>
            </a:extLst>
          </p:cNvPr>
          <p:cNvSpPr txBox="1"/>
          <p:nvPr/>
        </p:nvSpPr>
        <p:spPr>
          <a:xfrm>
            <a:off x="2271473" y="1981593"/>
            <a:ext cx="6094324" cy="3046988"/>
          </a:xfrm>
          <a:prstGeom prst="rect">
            <a:avLst/>
          </a:prstGeom>
          <a:noFill/>
        </p:spPr>
        <p:txBody>
          <a:bodyPr wrap="square">
            <a:spAutoFit/>
          </a:bodyPr>
          <a:lstStyle/>
          <a:p>
            <a:pPr>
              <a:buNone/>
            </a:pPr>
            <a:r>
              <a:rPr lang="en-GB" sz="3200" b="1" dirty="0"/>
              <a:t>Primary Customers</a:t>
            </a:r>
          </a:p>
          <a:p>
            <a:pPr>
              <a:buNone/>
            </a:pPr>
            <a:r>
              <a:rPr lang="en-GB" sz="3200" dirty="0"/>
              <a:t>👩 </a:t>
            </a:r>
            <a:r>
              <a:rPr lang="en-GB" sz="3200" b="1" dirty="0"/>
              <a:t>Age:</a:t>
            </a:r>
            <a:r>
              <a:rPr lang="en-GB" sz="3200" dirty="0"/>
              <a:t> 18–35 years</a:t>
            </a:r>
          </a:p>
          <a:p>
            <a:pPr>
              <a:buNone/>
            </a:pPr>
            <a:r>
              <a:rPr lang="en-GB" sz="3200" dirty="0"/>
              <a:t>🎓 </a:t>
            </a:r>
            <a:r>
              <a:rPr lang="en-GB" sz="3200" b="1" dirty="0"/>
              <a:t>Students</a:t>
            </a:r>
            <a:endParaRPr lang="en-GB" sz="3200" dirty="0"/>
          </a:p>
          <a:p>
            <a:pPr>
              <a:buNone/>
            </a:pPr>
            <a:r>
              <a:rPr lang="en-GB" sz="3200" dirty="0"/>
              <a:t>💼 </a:t>
            </a:r>
            <a:r>
              <a:rPr lang="en-GB" sz="3200" b="1" dirty="0"/>
              <a:t>Young Professionals</a:t>
            </a:r>
            <a:endParaRPr lang="en-GB" sz="3200" dirty="0"/>
          </a:p>
          <a:p>
            <a:pPr>
              <a:buNone/>
            </a:pPr>
            <a:r>
              <a:rPr lang="en-GB" sz="3200" dirty="0"/>
              <a:t>🌱 </a:t>
            </a:r>
            <a:r>
              <a:rPr lang="en-GB" sz="3200" b="1" dirty="0"/>
              <a:t>Eco-conscious Consumers</a:t>
            </a:r>
            <a:endParaRPr lang="en-GB" sz="3200" dirty="0"/>
          </a:p>
          <a:p>
            <a:pPr>
              <a:buNone/>
            </a:pPr>
            <a:r>
              <a:rPr lang="en-GB" sz="3200" dirty="0"/>
              <a:t>🛍️ </a:t>
            </a:r>
            <a:r>
              <a:rPr lang="en-GB" sz="3200" b="1" dirty="0"/>
              <a:t>Online Shoppers</a:t>
            </a:r>
            <a:endParaRPr lang="en-GB" sz="3200" dirty="0"/>
          </a:p>
        </p:txBody>
      </p:sp>
      <p:sp>
        <p:nvSpPr>
          <p:cNvPr id="18" name="TextBox 17">
            <a:extLst>
              <a:ext uri="{FF2B5EF4-FFF2-40B4-BE49-F238E27FC236}">
                <a16:creationId xmlns:a16="http://schemas.microsoft.com/office/drawing/2014/main" id="{41538747-FC7E-5120-328D-891C58CCFBAB}"/>
              </a:ext>
            </a:extLst>
          </p:cNvPr>
          <p:cNvSpPr txBox="1"/>
          <p:nvPr/>
        </p:nvSpPr>
        <p:spPr>
          <a:xfrm>
            <a:off x="7606603" y="353980"/>
            <a:ext cx="4477106" cy="3170099"/>
          </a:xfrm>
          <a:prstGeom prst="rect">
            <a:avLst/>
          </a:prstGeom>
          <a:noFill/>
        </p:spPr>
        <p:txBody>
          <a:bodyPr wrap="square" rtlCol="0">
            <a:spAutoFit/>
          </a:bodyPr>
          <a:lstStyle/>
          <a:p>
            <a:r>
              <a:rPr lang="en-GB" dirty="0"/>
              <a:t>"</a:t>
            </a:r>
            <a:r>
              <a:rPr lang="en-GB" sz="2000" dirty="0"/>
              <a:t>EcoWear mainly targets customers aged between 18 and 35. This includes students and young professionals who regularly shop online and are becoming more interested in sustainable fashion. These consumers value affordable prices, modern designs and environmentally responsible products, making them the ideal target market for EcoWear."</a:t>
            </a:r>
          </a:p>
        </p:txBody>
      </p:sp>
    </p:spTree>
    <p:extLst>
      <p:ext uri="{BB962C8B-B14F-4D97-AF65-F5344CB8AC3E}">
        <p14:creationId xmlns:p14="http://schemas.microsoft.com/office/powerpoint/2010/main" val="328731726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C5D6BF"/>
        </a:solidFill>
        <a:effectLst/>
      </p:bgPr>
    </p:bg>
    <p:spTree>
      <p:nvGrpSpPr>
        <p:cNvPr id="1" name="">
          <a:extLst>
            <a:ext uri="{FF2B5EF4-FFF2-40B4-BE49-F238E27FC236}">
              <a16:creationId xmlns:a16="http://schemas.microsoft.com/office/drawing/2014/main" id="{F8B2BCB9-A076-E248-5282-8494D2889387}"/>
            </a:ext>
          </a:extLst>
        </p:cNvPr>
        <p:cNvGrpSpPr/>
        <p:nvPr/>
      </p:nvGrpSpPr>
      <p:grpSpPr>
        <a:xfrm>
          <a:off x="0" y="0"/>
          <a:ext cx="0" cy="0"/>
          <a:chOff x="0" y="0"/>
          <a:chExt cx="0" cy="0"/>
        </a:xfrm>
      </p:grpSpPr>
      <p:sp>
        <p:nvSpPr>
          <p:cNvPr id="4" name="Rectangle 3">
            <a:extLst>
              <a:ext uri="{FF2B5EF4-FFF2-40B4-BE49-F238E27FC236}">
                <a16:creationId xmlns:a16="http://schemas.microsoft.com/office/drawing/2014/main" id="{0244AB7D-A9B5-83C4-583C-CFE8AE51FC61}"/>
              </a:ext>
            </a:extLst>
          </p:cNvPr>
          <p:cNvSpPr/>
          <p:nvPr/>
        </p:nvSpPr>
        <p:spPr>
          <a:xfrm>
            <a:off x="0" y="0"/>
            <a:ext cx="1809135" cy="6858000"/>
          </a:xfrm>
          <a:prstGeom prst="rect">
            <a:avLst/>
          </a:prstGeom>
          <a:solidFill>
            <a:srgbClr val="23452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6" name="Graphic 5" descr="Plant outline">
            <a:extLst>
              <a:ext uri="{FF2B5EF4-FFF2-40B4-BE49-F238E27FC236}">
                <a16:creationId xmlns:a16="http://schemas.microsoft.com/office/drawing/2014/main" id="{ED163744-9CDB-1FCF-FE19-97D28A7FC5E8}"/>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19664" y="2998838"/>
            <a:ext cx="2349910" cy="3888658"/>
          </a:xfrm>
          <a:prstGeom prst="rect">
            <a:avLst/>
          </a:prstGeom>
        </p:spPr>
      </p:pic>
      <p:sp>
        <p:nvSpPr>
          <p:cNvPr id="22" name="AutoShape 2" descr="The University of Wales Trinity Saint David (UWTSD) - Logistics Education">
            <a:extLst>
              <a:ext uri="{FF2B5EF4-FFF2-40B4-BE49-F238E27FC236}">
                <a16:creationId xmlns:a16="http://schemas.microsoft.com/office/drawing/2014/main" id="{A309EFDF-321C-2BA1-2271-439FD769B2D1}"/>
              </a:ext>
            </a:extLst>
          </p:cNvPr>
          <p:cNvSpPr>
            <a:spLocks noChangeAspect="1" noChangeArrowheads="1"/>
          </p:cNvSpPr>
          <p:nvPr/>
        </p:nvSpPr>
        <p:spPr bwMode="auto">
          <a:xfrm>
            <a:off x="5943600" y="337273"/>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2" name="TextBox 1">
            <a:extLst>
              <a:ext uri="{FF2B5EF4-FFF2-40B4-BE49-F238E27FC236}">
                <a16:creationId xmlns:a16="http://schemas.microsoft.com/office/drawing/2014/main" id="{E050D6F0-29CC-C5B2-A3D5-0A42E4FA9B8E}"/>
              </a:ext>
            </a:extLst>
          </p:cNvPr>
          <p:cNvSpPr txBox="1"/>
          <p:nvPr/>
        </p:nvSpPr>
        <p:spPr>
          <a:xfrm>
            <a:off x="4039437" y="489673"/>
            <a:ext cx="6290268" cy="1077218"/>
          </a:xfrm>
          <a:prstGeom prst="rect">
            <a:avLst/>
          </a:prstGeom>
          <a:noFill/>
        </p:spPr>
        <p:txBody>
          <a:bodyPr wrap="square" rtlCol="0">
            <a:spAutoFit/>
          </a:bodyPr>
          <a:lstStyle/>
          <a:p>
            <a:r>
              <a:rPr lang="en-GB" sz="3200" dirty="0"/>
              <a:t>Business Model &amp; Marketing Mix (4Ps)</a:t>
            </a:r>
          </a:p>
        </p:txBody>
      </p:sp>
      <p:sp>
        <p:nvSpPr>
          <p:cNvPr id="5" name="TextBox 4">
            <a:extLst>
              <a:ext uri="{FF2B5EF4-FFF2-40B4-BE49-F238E27FC236}">
                <a16:creationId xmlns:a16="http://schemas.microsoft.com/office/drawing/2014/main" id="{B3D2DA76-A7AB-BB67-2D97-893DAE45FCC4}"/>
              </a:ext>
            </a:extLst>
          </p:cNvPr>
          <p:cNvSpPr txBox="1"/>
          <p:nvPr/>
        </p:nvSpPr>
        <p:spPr>
          <a:xfrm>
            <a:off x="2250829" y="2049865"/>
            <a:ext cx="3692771" cy="3323987"/>
          </a:xfrm>
          <a:prstGeom prst="rect">
            <a:avLst/>
          </a:prstGeom>
          <a:noFill/>
        </p:spPr>
        <p:txBody>
          <a:bodyPr wrap="square" rtlCol="0">
            <a:spAutoFit/>
          </a:bodyPr>
          <a:lstStyle/>
          <a:p>
            <a:r>
              <a:rPr lang="en-GB" sz="2400" b="1" dirty="0"/>
              <a:t>Business Model</a:t>
            </a:r>
          </a:p>
          <a:p>
            <a:r>
              <a:rPr lang="en-GB" sz="2400" dirty="0"/>
              <a:t>🛒 Online Store</a:t>
            </a:r>
          </a:p>
          <a:p>
            <a:r>
              <a:rPr lang="en-GB" sz="2400" dirty="0"/>
              <a:t>👕 Sustainable Clothing</a:t>
            </a:r>
          </a:p>
          <a:p>
            <a:r>
              <a:rPr lang="en-GB" sz="2400" dirty="0"/>
              <a:t>💷 Revenue from Product Sales</a:t>
            </a:r>
          </a:p>
          <a:p>
            <a:r>
              <a:rPr lang="en-GB" sz="2400" dirty="0"/>
              <a:t>🤝 Customer Value through Quality &amp; Affordability</a:t>
            </a:r>
          </a:p>
          <a:p>
            <a:endParaRPr lang="en-GB" dirty="0"/>
          </a:p>
        </p:txBody>
      </p:sp>
      <p:cxnSp>
        <p:nvCxnSpPr>
          <p:cNvPr id="9" name="Straight Connector 8">
            <a:extLst>
              <a:ext uri="{FF2B5EF4-FFF2-40B4-BE49-F238E27FC236}">
                <a16:creationId xmlns:a16="http://schemas.microsoft.com/office/drawing/2014/main" id="{51119613-F057-3D76-6774-511FE7AA0A0F}"/>
              </a:ext>
            </a:extLst>
          </p:cNvPr>
          <p:cNvCxnSpPr/>
          <p:nvPr/>
        </p:nvCxnSpPr>
        <p:spPr>
          <a:xfrm>
            <a:off x="6096000" y="1959429"/>
            <a:ext cx="0" cy="3969098"/>
          </a:xfrm>
          <a:prstGeom prst="line">
            <a:avLst/>
          </a:prstGeom>
          <a:ln>
            <a:solidFill>
              <a:schemeClr val="accent3"/>
            </a:solidFill>
          </a:ln>
        </p:spPr>
        <p:style>
          <a:lnRef idx="2">
            <a:schemeClr val="accent1"/>
          </a:lnRef>
          <a:fillRef idx="0">
            <a:schemeClr val="accent1"/>
          </a:fillRef>
          <a:effectRef idx="1">
            <a:schemeClr val="accent1"/>
          </a:effectRef>
          <a:fontRef idx="minor">
            <a:schemeClr val="tx1"/>
          </a:fontRef>
        </p:style>
      </p:cxnSp>
      <p:sp>
        <p:nvSpPr>
          <p:cNvPr id="10" name="TextBox 9">
            <a:extLst>
              <a:ext uri="{FF2B5EF4-FFF2-40B4-BE49-F238E27FC236}">
                <a16:creationId xmlns:a16="http://schemas.microsoft.com/office/drawing/2014/main" id="{BF3133E4-DDD0-8FF0-8DFD-001D3AFBD56B}"/>
              </a:ext>
            </a:extLst>
          </p:cNvPr>
          <p:cNvSpPr txBox="1"/>
          <p:nvPr/>
        </p:nvSpPr>
        <p:spPr>
          <a:xfrm>
            <a:off x="6248400" y="1959429"/>
            <a:ext cx="5668946" cy="3416320"/>
          </a:xfrm>
          <a:prstGeom prst="rect">
            <a:avLst/>
          </a:prstGeom>
          <a:noFill/>
        </p:spPr>
        <p:txBody>
          <a:bodyPr wrap="square" rtlCol="0">
            <a:spAutoFit/>
          </a:bodyPr>
          <a:lstStyle/>
          <a:p>
            <a:r>
              <a:rPr lang="en-GB" sz="2400" b="1" dirty="0"/>
              <a:t>Marketing Mix (4Ps)</a:t>
            </a:r>
          </a:p>
          <a:p>
            <a:r>
              <a:rPr lang="en-GB" sz="2400" dirty="0"/>
              <a:t>🟢 </a:t>
            </a:r>
            <a:r>
              <a:rPr lang="en-GB" sz="2400" b="1" dirty="0"/>
              <a:t>Product</a:t>
            </a:r>
            <a:endParaRPr lang="en-GB" sz="2400" dirty="0"/>
          </a:p>
          <a:p>
            <a:r>
              <a:rPr lang="en-GB" sz="2400" dirty="0"/>
              <a:t>Sustainable clothing &amp; accessories </a:t>
            </a:r>
          </a:p>
          <a:p>
            <a:r>
              <a:rPr lang="en-GB" sz="2400" dirty="0"/>
              <a:t>🟡 </a:t>
            </a:r>
            <a:r>
              <a:rPr lang="en-GB" sz="2400" b="1" dirty="0"/>
              <a:t>Price</a:t>
            </a:r>
            <a:endParaRPr lang="en-GB" sz="2400" dirty="0"/>
          </a:p>
          <a:p>
            <a:r>
              <a:rPr lang="en-GB" sz="2400" dirty="0"/>
              <a:t>Competitive &amp; affordable </a:t>
            </a:r>
          </a:p>
          <a:p>
            <a:r>
              <a:rPr lang="en-GB" sz="2400" dirty="0"/>
              <a:t>🔵 </a:t>
            </a:r>
            <a:r>
              <a:rPr lang="en-GB" sz="2400" b="1" dirty="0"/>
              <a:t>Place</a:t>
            </a:r>
            <a:endParaRPr lang="en-GB" sz="2400" dirty="0"/>
          </a:p>
          <a:p>
            <a:r>
              <a:rPr lang="en-GB" sz="2400" dirty="0"/>
              <a:t>Online website </a:t>
            </a:r>
          </a:p>
          <a:p>
            <a:r>
              <a:rPr lang="en-GB" sz="2400" dirty="0"/>
              <a:t>🟣 </a:t>
            </a:r>
            <a:r>
              <a:rPr lang="en-GB" sz="2400" b="1" dirty="0"/>
              <a:t>Promotion</a:t>
            </a:r>
            <a:endParaRPr lang="en-GB" sz="2400" dirty="0"/>
          </a:p>
          <a:p>
            <a:r>
              <a:rPr lang="en-GB" sz="2400" dirty="0"/>
              <a:t>Social media &amp; digital marketing</a:t>
            </a:r>
          </a:p>
        </p:txBody>
      </p:sp>
      <p:sp>
        <p:nvSpPr>
          <p:cNvPr id="13" name="TextBox 12">
            <a:extLst>
              <a:ext uri="{FF2B5EF4-FFF2-40B4-BE49-F238E27FC236}">
                <a16:creationId xmlns:a16="http://schemas.microsoft.com/office/drawing/2014/main" id="{7B865731-BCAD-F10B-5DD4-6F662A41B207}"/>
              </a:ext>
            </a:extLst>
          </p:cNvPr>
          <p:cNvSpPr txBox="1"/>
          <p:nvPr/>
        </p:nvSpPr>
        <p:spPr>
          <a:xfrm rot="10800000" flipV="1">
            <a:off x="2468302" y="5461168"/>
            <a:ext cx="8836094" cy="1477328"/>
          </a:xfrm>
          <a:prstGeom prst="rect">
            <a:avLst/>
          </a:prstGeom>
          <a:noFill/>
        </p:spPr>
        <p:txBody>
          <a:bodyPr wrap="square" rtlCol="0">
            <a:spAutoFit/>
          </a:bodyPr>
          <a:lstStyle/>
          <a:p>
            <a:r>
              <a:rPr lang="en-GB"/>
              <a:t>EcoWear operates through an online business model, selling sustainable clothing directly to customers across the UK. The business creates value by offering fashionable, affordable and environmentally responsible products. The marketing mix supports this strategy by focusing on quality products, competitive prices, online distribution and digital promotion through social media and online advertising."</a:t>
            </a:r>
            <a:endParaRPr lang="en-GB" dirty="0"/>
          </a:p>
        </p:txBody>
      </p:sp>
    </p:spTree>
    <p:extLst>
      <p:ext uri="{BB962C8B-B14F-4D97-AF65-F5344CB8AC3E}">
        <p14:creationId xmlns:p14="http://schemas.microsoft.com/office/powerpoint/2010/main" val="225333802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C5D6BF"/>
        </a:solidFill>
        <a:effectLst/>
      </p:bgPr>
    </p:bg>
    <p:spTree>
      <p:nvGrpSpPr>
        <p:cNvPr id="1" name="">
          <a:extLst>
            <a:ext uri="{FF2B5EF4-FFF2-40B4-BE49-F238E27FC236}">
              <a16:creationId xmlns:a16="http://schemas.microsoft.com/office/drawing/2014/main" id="{E182DBE4-F4EC-259A-BA39-FB098210F55E}"/>
            </a:ext>
          </a:extLst>
        </p:cNvPr>
        <p:cNvGrpSpPr/>
        <p:nvPr/>
      </p:nvGrpSpPr>
      <p:grpSpPr>
        <a:xfrm>
          <a:off x="0" y="0"/>
          <a:ext cx="0" cy="0"/>
          <a:chOff x="0" y="0"/>
          <a:chExt cx="0" cy="0"/>
        </a:xfrm>
      </p:grpSpPr>
      <p:sp>
        <p:nvSpPr>
          <p:cNvPr id="4" name="Rectangle 3">
            <a:extLst>
              <a:ext uri="{FF2B5EF4-FFF2-40B4-BE49-F238E27FC236}">
                <a16:creationId xmlns:a16="http://schemas.microsoft.com/office/drawing/2014/main" id="{B1D3F6B3-EDB8-4916-1837-C131ABE3C727}"/>
              </a:ext>
            </a:extLst>
          </p:cNvPr>
          <p:cNvSpPr/>
          <p:nvPr/>
        </p:nvSpPr>
        <p:spPr>
          <a:xfrm>
            <a:off x="0" y="0"/>
            <a:ext cx="1809135" cy="6858000"/>
          </a:xfrm>
          <a:prstGeom prst="rect">
            <a:avLst/>
          </a:prstGeom>
          <a:solidFill>
            <a:srgbClr val="23452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6" name="Graphic 5" descr="Plant outline">
            <a:extLst>
              <a:ext uri="{FF2B5EF4-FFF2-40B4-BE49-F238E27FC236}">
                <a16:creationId xmlns:a16="http://schemas.microsoft.com/office/drawing/2014/main" id="{3765CC9A-90BD-3348-EDC6-F4BC34780E8B}"/>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19664" y="2998838"/>
            <a:ext cx="2349910" cy="3888658"/>
          </a:xfrm>
          <a:prstGeom prst="rect">
            <a:avLst/>
          </a:prstGeom>
        </p:spPr>
      </p:pic>
      <p:sp>
        <p:nvSpPr>
          <p:cNvPr id="22" name="AutoShape 2" descr="The University of Wales Trinity Saint David (UWTSD) - Logistics Education">
            <a:extLst>
              <a:ext uri="{FF2B5EF4-FFF2-40B4-BE49-F238E27FC236}">
                <a16:creationId xmlns:a16="http://schemas.microsoft.com/office/drawing/2014/main" id="{F458AF7E-83DF-2A6E-11E4-32D64E058F27}"/>
              </a:ext>
            </a:extLst>
          </p:cNvPr>
          <p:cNvSpPr>
            <a:spLocks noChangeAspect="1" noChangeArrowheads="1"/>
          </p:cNvSpPr>
          <p:nvPr/>
        </p:nvSpPr>
        <p:spPr bwMode="auto">
          <a:xfrm>
            <a:off x="5943600" y="337273"/>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2" name="TextBox 1">
            <a:extLst>
              <a:ext uri="{FF2B5EF4-FFF2-40B4-BE49-F238E27FC236}">
                <a16:creationId xmlns:a16="http://schemas.microsoft.com/office/drawing/2014/main" id="{E4DC86E9-2B5F-00EC-1C2A-D9B18809BB20}"/>
              </a:ext>
            </a:extLst>
          </p:cNvPr>
          <p:cNvSpPr txBox="1"/>
          <p:nvPr/>
        </p:nvSpPr>
        <p:spPr>
          <a:xfrm>
            <a:off x="4039437" y="489673"/>
            <a:ext cx="6290268" cy="584775"/>
          </a:xfrm>
          <a:prstGeom prst="rect">
            <a:avLst/>
          </a:prstGeom>
          <a:noFill/>
        </p:spPr>
        <p:txBody>
          <a:bodyPr wrap="square" rtlCol="0">
            <a:spAutoFit/>
          </a:bodyPr>
          <a:lstStyle/>
          <a:p>
            <a:r>
              <a:rPr lang="en-GB" sz="3200" dirty="0"/>
              <a:t>Online Marketing Strategies</a:t>
            </a:r>
          </a:p>
        </p:txBody>
      </p:sp>
      <p:sp>
        <p:nvSpPr>
          <p:cNvPr id="5" name="TextBox 4">
            <a:extLst>
              <a:ext uri="{FF2B5EF4-FFF2-40B4-BE49-F238E27FC236}">
                <a16:creationId xmlns:a16="http://schemas.microsoft.com/office/drawing/2014/main" id="{BC0DE2CA-7D59-E72B-9804-BDB206D477E1}"/>
              </a:ext>
            </a:extLst>
          </p:cNvPr>
          <p:cNvSpPr txBox="1"/>
          <p:nvPr/>
        </p:nvSpPr>
        <p:spPr>
          <a:xfrm>
            <a:off x="2250829" y="2049865"/>
            <a:ext cx="3692771" cy="2585323"/>
          </a:xfrm>
          <a:prstGeom prst="rect">
            <a:avLst/>
          </a:prstGeom>
          <a:noFill/>
        </p:spPr>
        <p:txBody>
          <a:bodyPr wrap="square" rtlCol="0">
            <a:spAutoFit/>
          </a:bodyPr>
          <a:lstStyle/>
          <a:p>
            <a:r>
              <a:rPr lang="en-GB" sz="2400" dirty="0"/>
              <a:t>📷 </a:t>
            </a:r>
            <a:r>
              <a:rPr lang="en-GB" sz="2400" b="1" dirty="0"/>
              <a:t>Instagram</a:t>
            </a:r>
            <a:endParaRPr lang="en-GB" sz="2400" dirty="0"/>
          </a:p>
          <a:p>
            <a:r>
              <a:rPr lang="en-GB" sz="2400" dirty="0"/>
              <a:t>🎵 </a:t>
            </a:r>
            <a:r>
              <a:rPr lang="en-GB" sz="2400" b="1" dirty="0"/>
              <a:t>TikTok</a:t>
            </a:r>
            <a:endParaRPr lang="en-GB" sz="2400" dirty="0"/>
          </a:p>
          <a:p>
            <a:r>
              <a:rPr lang="en-GB" sz="2400" dirty="0"/>
              <a:t>📧 </a:t>
            </a:r>
            <a:r>
              <a:rPr lang="en-GB" sz="2400" b="1" dirty="0"/>
              <a:t>Email Marketing</a:t>
            </a:r>
            <a:endParaRPr lang="en-GB" sz="2400" dirty="0"/>
          </a:p>
          <a:p>
            <a:r>
              <a:rPr lang="en-GB" sz="2400" dirty="0"/>
              <a:t>🔍 </a:t>
            </a:r>
            <a:r>
              <a:rPr lang="en-GB" sz="2400" b="1" dirty="0"/>
              <a:t>SEO</a:t>
            </a:r>
            <a:endParaRPr lang="en-GB" sz="2400" dirty="0"/>
          </a:p>
          <a:p>
            <a:r>
              <a:rPr lang="en-GB" sz="2400" dirty="0"/>
              <a:t>⭐ </a:t>
            </a:r>
            <a:r>
              <a:rPr lang="en-GB" sz="2400" b="1" dirty="0"/>
              <a:t>Loyalty Programme</a:t>
            </a:r>
            <a:endParaRPr lang="en-GB" sz="2400" dirty="0"/>
          </a:p>
          <a:p>
            <a:endParaRPr lang="en-GB" sz="2400" dirty="0"/>
          </a:p>
          <a:p>
            <a:endParaRPr lang="en-GB" dirty="0"/>
          </a:p>
        </p:txBody>
      </p:sp>
      <p:cxnSp>
        <p:nvCxnSpPr>
          <p:cNvPr id="9" name="Straight Connector 8">
            <a:extLst>
              <a:ext uri="{FF2B5EF4-FFF2-40B4-BE49-F238E27FC236}">
                <a16:creationId xmlns:a16="http://schemas.microsoft.com/office/drawing/2014/main" id="{2ECF7C48-8C1D-1477-36DE-7B426FD022F8}"/>
              </a:ext>
            </a:extLst>
          </p:cNvPr>
          <p:cNvCxnSpPr/>
          <p:nvPr/>
        </p:nvCxnSpPr>
        <p:spPr>
          <a:xfrm>
            <a:off x="6096000" y="1959429"/>
            <a:ext cx="0" cy="3969098"/>
          </a:xfrm>
          <a:prstGeom prst="line">
            <a:avLst/>
          </a:prstGeom>
          <a:ln>
            <a:solidFill>
              <a:schemeClr val="accent3"/>
            </a:solidFill>
          </a:ln>
        </p:spPr>
        <p:style>
          <a:lnRef idx="2">
            <a:schemeClr val="accent1"/>
          </a:lnRef>
          <a:fillRef idx="0">
            <a:schemeClr val="accent1"/>
          </a:fillRef>
          <a:effectRef idx="1">
            <a:schemeClr val="accent1"/>
          </a:effectRef>
          <a:fontRef idx="minor">
            <a:schemeClr val="tx1"/>
          </a:fontRef>
        </p:style>
      </p:cxnSp>
      <p:sp>
        <p:nvSpPr>
          <p:cNvPr id="10" name="TextBox 9">
            <a:extLst>
              <a:ext uri="{FF2B5EF4-FFF2-40B4-BE49-F238E27FC236}">
                <a16:creationId xmlns:a16="http://schemas.microsoft.com/office/drawing/2014/main" id="{AA79042E-728B-A99F-A0D1-1847A85D5788}"/>
              </a:ext>
            </a:extLst>
          </p:cNvPr>
          <p:cNvSpPr txBox="1"/>
          <p:nvPr/>
        </p:nvSpPr>
        <p:spPr>
          <a:xfrm>
            <a:off x="6248400" y="1959429"/>
            <a:ext cx="5668946" cy="3785652"/>
          </a:xfrm>
          <a:prstGeom prst="rect">
            <a:avLst/>
          </a:prstGeom>
          <a:noFill/>
        </p:spPr>
        <p:txBody>
          <a:bodyPr wrap="square" rtlCol="0">
            <a:spAutoFit/>
          </a:bodyPr>
          <a:lstStyle/>
          <a:p>
            <a:r>
              <a:rPr lang="en-GB" sz="2400" dirty="0"/>
              <a:t>As an online business, EcoWear will rely on digital marketing to reach its target customers. Social media platforms such as Instagram and TikTok will be used to promote products and increase brand awareness. SEO will improve the visibility of the website, while email marketing and a loyalty programme will help retain customers and encourage repeat purchases."</a:t>
            </a:r>
            <a:endParaRPr lang="en-GB" sz="2400" b="1" dirty="0"/>
          </a:p>
        </p:txBody>
      </p:sp>
      <p:sp>
        <p:nvSpPr>
          <p:cNvPr id="13" name="TextBox 12">
            <a:extLst>
              <a:ext uri="{FF2B5EF4-FFF2-40B4-BE49-F238E27FC236}">
                <a16:creationId xmlns:a16="http://schemas.microsoft.com/office/drawing/2014/main" id="{0BE1C982-7053-032A-14F8-D94E537FAF93}"/>
              </a:ext>
            </a:extLst>
          </p:cNvPr>
          <p:cNvSpPr txBox="1"/>
          <p:nvPr/>
        </p:nvSpPr>
        <p:spPr>
          <a:xfrm rot="10800000" flipV="1">
            <a:off x="2468302" y="5876665"/>
            <a:ext cx="8836094" cy="646331"/>
          </a:xfrm>
          <a:prstGeom prst="rect">
            <a:avLst/>
          </a:prstGeom>
          <a:noFill/>
        </p:spPr>
        <p:txBody>
          <a:bodyPr wrap="square" rtlCol="0">
            <a:spAutoFit/>
          </a:bodyPr>
          <a:lstStyle/>
          <a:p>
            <a:r>
              <a:rPr lang="en-GB" dirty="0"/>
              <a:t>Build brand awareness, attract new customers and encourage repeat purchases through digital marketing.</a:t>
            </a:r>
          </a:p>
        </p:txBody>
      </p:sp>
    </p:spTree>
    <p:extLst>
      <p:ext uri="{BB962C8B-B14F-4D97-AF65-F5344CB8AC3E}">
        <p14:creationId xmlns:p14="http://schemas.microsoft.com/office/powerpoint/2010/main" val="32851367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C5D6BF"/>
        </a:solidFill>
        <a:effectLst/>
      </p:bgPr>
    </p:bg>
    <p:spTree>
      <p:nvGrpSpPr>
        <p:cNvPr id="1" name="">
          <a:extLst>
            <a:ext uri="{FF2B5EF4-FFF2-40B4-BE49-F238E27FC236}">
              <a16:creationId xmlns:a16="http://schemas.microsoft.com/office/drawing/2014/main" id="{28A13A43-496F-AF51-E40F-A5F5DFAF368D}"/>
            </a:ext>
          </a:extLst>
        </p:cNvPr>
        <p:cNvGrpSpPr/>
        <p:nvPr/>
      </p:nvGrpSpPr>
      <p:grpSpPr>
        <a:xfrm>
          <a:off x="0" y="0"/>
          <a:ext cx="0" cy="0"/>
          <a:chOff x="0" y="0"/>
          <a:chExt cx="0" cy="0"/>
        </a:xfrm>
      </p:grpSpPr>
      <p:sp>
        <p:nvSpPr>
          <p:cNvPr id="4" name="Rectangle 3">
            <a:extLst>
              <a:ext uri="{FF2B5EF4-FFF2-40B4-BE49-F238E27FC236}">
                <a16:creationId xmlns:a16="http://schemas.microsoft.com/office/drawing/2014/main" id="{EFBC6A56-C2A5-FC7E-E976-9C3B42C288C0}"/>
              </a:ext>
            </a:extLst>
          </p:cNvPr>
          <p:cNvSpPr/>
          <p:nvPr/>
        </p:nvSpPr>
        <p:spPr>
          <a:xfrm>
            <a:off x="0" y="0"/>
            <a:ext cx="1809135" cy="6858000"/>
          </a:xfrm>
          <a:prstGeom prst="rect">
            <a:avLst/>
          </a:prstGeom>
          <a:solidFill>
            <a:srgbClr val="23452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6" name="Graphic 5" descr="Plant outline">
            <a:extLst>
              <a:ext uri="{FF2B5EF4-FFF2-40B4-BE49-F238E27FC236}">
                <a16:creationId xmlns:a16="http://schemas.microsoft.com/office/drawing/2014/main" id="{2C8FACAD-710A-4B7F-0B0B-5ADA568BD258}"/>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19664" y="2998838"/>
            <a:ext cx="2349910" cy="3888658"/>
          </a:xfrm>
          <a:prstGeom prst="rect">
            <a:avLst/>
          </a:prstGeom>
        </p:spPr>
      </p:pic>
      <p:sp>
        <p:nvSpPr>
          <p:cNvPr id="22" name="AutoShape 2" descr="The University of Wales Trinity Saint David (UWTSD) - Logistics Education">
            <a:extLst>
              <a:ext uri="{FF2B5EF4-FFF2-40B4-BE49-F238E27FC236}">
                <a16:creationId xmlns:a16="http://schemas.microsoft.com/office/drawing/2014/main" id="{8C5E21E6-D68A-D6D8-26AC-79E760306E24}"/>
              </a:ext>
            </a:extLst>
          </p:cNvPr>
          <p:cNvSpPr>
            <a:spLocks noChangeAspect="1" noChangeArrowheads="1"/>
          </p:cNvSpPr>
          <p:nvPr/>
        </p:nvSpPr>
        <p:spPr bwMode="auto">
          <a:xfrm>
            <a:off x="5943600" y="337273"/>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cxnSp>
        <p:nvCxnSpPr>
          <p:cNvPr id="9" name="Straight Connector 8">
            <a:extLst>
              <a:ext uri="{FF2B5EF4-FFF2-40B4-BE49-F238E27FC236}">
                <a16:creationId xmlns:a16="http://schemas.microsoft.com/office/drawing/2014/main" id="{7056F126-1CCE-0FDC-028C-9DDF9795A1EF}"/>
              </a:ext>
            </a:extLst>
          </p:cNvPr>
          <p:cNvCxnSpPr>
            <a:cxnSpLocks/>
          </p:cNvCxnSpPr>
          <p:nvPr/>
        </p:nvCxnSpPr>
        <p:spPr>
          <a:xfrm>
            <a:off x="6096000" y="2998838"/>
            <a:ext cx="0" cy="2903751"/>
          </a:xfrm>
          <a:prstGeom prst="line">
            <a:avLst/>
          </a:prstGeom>
          <a:ln>
            <a:solidFill>
              <a:schemeClr val="accent3"/>
            </a:solidFill>
          </a:ln>
        </p:spPr>
        <p:style>
          <a:lnRef idx="2">
            <a:schemeClr val="accent1"/>
          </a:lnRef>
          <a:fillRef idx="0">
            <a:schemeClr val="accent1"/>
          </a:fillRef>
          <a:effectRef idx="1">
            <a:schemeClr val="accent1"/>
          </a:effectRef>
          <a:fontRef idx="minor">
            <a:schemeClr val="tx1"/>
          </a:fontRef>
        </p:style>
      </p:cxnSp>
      <p:graphicFrame>
        <p:nvGraphicFramePr>
          <p:cNvPr id="3" name="Table 2">
            <a:extLst>
              <a:ext uri="{FF2B5EF4-FFF2-40B4-BE49-F238E27FC236}">
                <a16:creationId xmlns:a16="http://schemas.microsoft.com/office/drawing/2014/main" id="{75C07643-89B9-38BF-9E76-0D41EF47C40C}"/>
              </a:ext>
            </a:extLst>
          </p:cNvPr>
          <p:cNvGraphicFramePr>
            <a:graphicFrameLocks noGrp="1"/>
          </p:cNvGraphicFramePr>
          <p:nvPr>
            <p:extLst>
              <p:ext uri="{D42A27DB-BD31-4B8C-83A1-F6EECF244321}">
                <p14:modId xmlns:p14="http://schemas.microsoft.com/office/powerpoint/2010/main" val="328219177"/>
              </p:ext>
            </p:extLst>
          </p:nvPr>
        </p:nvGraphicFramePr>
        <p:xfrm>
          <a:off x="3219660" y="3436759"/>
          <a:ext cx="8742218" cy="1921525"/>
        </p:xfrm>
        <a:graphic>
          <a:graphicData uri="http://schemas.openxmlformats.org/drawingml/2006/table">
            <a:tbl>
              <a:tblPr/>
              <a:tblGrid>
                <a:gridCol w="4371109">
                  <a:extLst>
                    <a:ext uri="{9D8B030D-6E8A-4147-A177-3AD203B41FA5}">
                      <a16:colId xmlns:a16="http://schemas.microsoft.com/office/drawing/2014/main" val="372396949"/>
                    </a:ext>
                  </a:extLst>
                </a:gridCol>
                <a:gridCol w="4371109">
                  <a:extLst>
                    <a:ext uri="{9D8B030D-6E8A-4147-A177-3AD203B41FA5}">
                      <a16:colId xmlns:a16="http://schemas.microsoft.com/office/drawing/2014/main" val="1548708998"/>
                    </a:ext>
                  </a:extLst>
                </a:gridCol>
              </a:tblGrid>
              <a:tr h="384305">
                <a:tc>
                  <a:txBody>
                    <a:bodyPr/>
                    <a:lstStyle/>
                    <a:p>
                      <a:pPr>
                        <a:buNone/>
                      </a:pPr>
                      <a:r>
                        <a:rPr lang="en-GB"/>
                        <a:t>Item</a:t>
                      </a:r>
                    </a:p>
                  </a:txBody>
                  <a:tcPr anchor="ctr">
                    <a:lnL>
                      <a:noFill/>
                    </a:lnL>
                    <a:lnR>
                      <a:noFill/>
                    </a:lnR>
                    <a:lnT>
                      <a:noFill/>
                    </a:lnT>
                    <a:lnB>
                      <a:noFill/>
                    </a:lnB>
                    <a:noFill/>
                  </a:tcPr>
                </a:tc>
                <a:tc>
                  <a:txBody>
                    <a:bodyPr/>
                    <a:lstStyle/>
                    <a:p>
                      <a:pPr>
                        <a:buNone/>
                      </a:pPr>
                      <a:r>
                        <a:rPr lang="en-GB"/>
                        <a:t>Amount</a:t>
                      </a:r>
                    </a:p>
                  </a:txBody>
                  <a:tcPr anchor="ctr">
                    <a:lnL>
                      <a:noFill/>
                    </a:lnL>
                    <a:lnR>
                      <a:noFill/>
                    </a:lnR>
                    <a:lnT>
                      <a:noFill/>
                    </a:lnT>
                    <a:lnB>
                      <a:noFill/>
                    </a:lnB>
                    <a:noFill/>
                  </a:tcPr>
                </a:tc>
                <a:extLst>
                  <a:ext uri="{0D108BD9-81ED-4DB2-BD59-A6C34878D82A}">
                    <a16:rowId xmlns:a16="http://schemas.microsoft.com/office/drawing/2014/main" val="2307312819"/>
                  </a:ext>
                </a:extLst>
              </a:tr>
              <a:tr h="384305">
                <a:tc>
                  <a:txBody>
                    <a:bodyPr/>
                    <a:lstStyle/>
                    <a:p>
                      <a:pPr>
                        <a:buNone/>
                      </a:pPr>
                      <a:r>
                        <a:rPr lang="en-GB" dirty="0"/>
                        <a:t>Start-up Costs</a:t>
                      </a:r>
                    </a:p>
                  </a:txBody>
                  <a:tcPr anchor="ctr">
                    <a:lnL>
                      <a:noFill/>
                    </a:lnL>
                    <a:lnR>
                      <a:noFill/>
                    </a:lnR>
                    <a:lnT>
                      <a:noFill/>
                    </a:lnT>
                    <a:lnB>
                      <a:noFill/>
                    </a:lnB>
                    <a:noFill/>
                  </a:tcPr>
                </a:tc>
                <a:tc>
                  <a:txBody>
                    <a:bodyPr/>
                    <a:lstStyle/>
                    <a:p>
                      <a:pPr>
                        <a:buNone/>
                      </a:pPr>
                      <a:r>
                        <a:rPr lang="en-GB" b="1"/>
                        <a:t>£13,000</a:t>
                      </a:r>
                      <a:endParaRPr lang="en-GB"/>
                    </a:p>
                  </a:txBody>
                  <a:tcPr anchor="ctr">
                    <a:lnL>
                      <a:noFill/>
                    </a:lnL>
                    <a:lnR>
                      <a:noFill/>
                    </a:lnR>
                    <a:lnT>
                      <a:noFill/>
                    </a:lnT>
                    <a:lnB>
                      <a:noFill/>
                    </a:lnB>
                    <a:noFill/>
                  </a:tcPr>
                </a:tc>
                <a:extLst>
                  <a:ext uri="{0D108BD9-81ED-4DB2-BD59-A6C34878D82A}">
                    <a16:rowId xmlns:a16="http://schemas.microsoft.com/office/drawing/2014/main" val="3188425606"/>
                  </a:ext>
                </a:extLst>
              </a:tr>
              <a:tr h="384305">
                <a:tc>
                  <a:txBody>
                    <a:bodyPr/>
                    <a:lstStyle/>
                    <a:p>
                      <a:pPr>
                        <a:buNone/>
                      </a:pPr>
                      <a:r>
                        <a:rPr lang="en-GB"/>
                        <a:t>Monthly Operating Costs</a:t>
                      </a:r>
                    </a:p>
                  </a:txBody>
                  <a:tcPr anchor="ctr">
                    <a:lnL>
                      <a:noFill/>
                    </a:lnL>
                    <a:lnR>
                      <a:noFill/>
                    </a:lnR>
                    <a:lnT>
                      <a:noFill/>
                    </a:lnT>
                    <a:lnB>
                      <a:noFill/>
                    </a:lnB>
                    <a:noFill/>
                  </a:tcPr>
                </a:tc>
                <a:tc>
                  <a:txBody>
                    <a:bodyPr/>
                    <a:lstStyle/>
                    <a:p>
                      <a:pPr>
                        <a:buNone/>
                      </a:pPr>
                      <a:r>
                        <a:rPr lang="en-GB" b="1"/>
                        <a:t>£5,000</a:t>
                      </a:r>
                      <a:endParaRPr lang="en-GB"/>
                    </a:p>
                  </a:txBody>
                  <a:tcPr anchor="ctr">
                    <a:lnL>
                      <a:noFill/>
                    </a:lnL>
                    <a:lnR>
                      <a:noFill/>
                    </a:lnR>
                    <a:lnT>
                      <a:noFill/>
                    </a:lnT>
                    <a:lnB>
                      <a:noFill/>
                    </a:lnB>
                    <a:noFill/>
                  </a:tcPr>
                </a:tc>
                <a:extLst>
                  <a:ext uri="{0D108BD9-81ED-4DB2-BD59-A6C34878D82A}">
                    <a16:rowId xmlns:a16="http://schemas.microsoft.com/office/drawing/2014/main" val="1858199513"/>
                  </a:ext>
                </a:extLst>
              </a:tr>
              <a:tr h="384305">
                <a:tc>
                  <a:txBody>
                    <a:bodyPr/>
                    <a:lstStyle/>
                    <a:p>
                      <a:pPr>
                        <a:buNone/>
                      </a:pPr>
                      <a:r>
                        <a:rPr lang="en-GB"/>
                        <a:t>Funding Source</a:t>
                      </a:r>
                    </a:p>
                  </a:txBody>
                  <a:tcPr anchor="ctr">
                    <a:lnL>
                      <a:noFill/>
                    </a:lnL>
                    <a:lnR>
                      <a:noFill/>
                    </a:lnR>
                    <a:lnT>
                      <a:noFill/>
                    </a:lnT>
                    <a:lnB>
                      <a:noFill/>
                    </a:lnB>
                    <a:noFill/>
                  </a:tcPr>
                </a:tc>
                <a:tc>
                  <a:txBody>
                    <a:bodyPr/>
                    <a:lstStyle/>
                    <a:p>
                      <a:pPr>
                        <a:buNone/>
                      </a:pPr>
                      <a:r>
                        <a:rPr lang="en-GB" b="1"/>
                        <a:t>Personal Savings</a:t>
                      </a:r>
                      <a:endParaRPr lang="en-GB"/>
                    </a:p>
                  </a:txBody>
                  <a:tcPr anchor="ctr">
                    <a:lnL>
                      <a:noFill/>
                    </a:lnL>
                    <a:lnR>
                      <a:noFill/>
                    </a:lnR>
                    <a:lnT>
                      <a:noFill/>
                    </a:lnT>
                    <a:lnB>
                      <a:noFill/>
                    </a:lnB>
                    <a:noFill/>
                  </a:tcPr>
                </a:tc>
                <a:extLst>
                  <a:ext uri="{0D108BD9-81ED-4DB2-BD59-A6C34878D82A}">
                    <a16:rowId xmlns:a16="http://schemas.microsoft.com/office/drawing/2014/main" val="124153766"/>
                  </a:ext>
                </a:extLst>
              </a:tr>
              <a:tr h="384305">
                <a:tc>
                  <a:txBody>
                    <a:bodyPr/>
                    <a:lstStyle/>
                    <a:p>
                      <a:pPr>
                        <a:buNone/>
                      </a:pPr>
                      <a:r>
                        <a:rPr lang="en-GB"/>
                        <a:t>Break-even Point</a:t>
                      </a:r>
                    </a:p>
                  </a:txBody>
                  <a:tcPr anchor="ctr">
                    <a:lnL>
                      <a:noFill/>
                    </a:lnL>
                    <a:lnR>
                      <a:noFill/>
                    </a:lnR>
                    <a:lnT>
                      <a:noFill/>
                    </a:lnT>
                    <a:lnB>
                      <a:noFill/>
                    </a:lnB>
                    <a:noFill/>
                  </a:tcPr>
                </a:tc>
                <a:tc>
                  <a:txBody>
                    <a:bodyPr/>
                    <a:lstStyle/>
                    <a:p>
                      <a:pPr>
                        <a:buNone/>
                      </a:pPr>
                      <a:r>
                        <a:rPr lang="en-GB" b="1" dirty="0"/>
                        <a:t>£5,000/month</a:t>
                      </a:r>
                      <a:endParaRPr lang="en-GB" dirty="0"/>
                    </a:p>
                  </a:txBody>
                  <a:tcPr anchor="ctr">
                    <a:lnL>
                      <a:noFill/>
                    </a:lnL>
                    <a:lnR>
                      <a:noFill/>
                    </a:lnR>
                    <a:lnT>
                      <a:noFill/>
                    </a:lnT>
                    <a:lnB>
                      <a:noFill/>
                    </a:lnB>
                    <a:noFill/>
                  </a:tcPr>
                </a:tc>
                <a:extLst>
                  <a:ext uri="{0D108BD9-81ED-4DB2-BD59-A6C34878D82A}">
                    <a16:rowId xmlns:a16="http://schemas.microsoft.com/office/drawing/2014/main" val="849128935"/>
                  </a:ext>
                </a:extLst>
              </a:tr>
            </a:tbl>
          </a:graphicData>
        </a:graphic>
      </p:graphicFrame>
      <p:sp>
        <p:nvSpPr>
          <p:cNvPr id="7" name="Rectangle 1">
            <a:extLst>
              <a:ext uri="{FF2B5EF4-FFF2-40B4-BE49-F238E27FC236}">
                <a16:creationId xmlns:a16="http://schemas.microsoft.com/office/drawing/2014/main" id="{A5BDE484-6DC0-76B1-85F8-8AA02BB62A7B}"/>
              </a:ext>
            </a:extLst>
          </p:cNvPr>
          <p:cNvSpPr>
            <a:spLocks noChangeArrowheads="1"/>
          </p:cNvSpPr>
          <p:nvPr/>
        </p:nvSpPr>
        <p:spPr bwMode="auto">
          <a:xfrm rot="10800000" flipV="1">
            <a:off x="2250451" y="1463249"/>
            <a:ext cx="9053945" cy="147732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1" i="0" u="none" strike="noStrike" cap="none" normalizeH="0" baseline="0" dirty="0">
                <a:ln>
                  <a:noFill/>
                </a:ln>
                <a:solidFill>
                  <a:schemeClr val="tx1"/>
                </a:solidFill>
                <a:effectLst/>
                <a:latin typeface="Arial" panose="020B0604020202020204" pitchFamily="34" charset="0"/>
              </a:rPr>
              <a:t>Financial Overview</a:t>
            </a: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chemeClr val="tx1"/>
                </a:solidFill>
                <a:effectLst/>
                <a:latin typeface="Arial" panose="020B0604020202020204" pitchFamily="34" charset="0"/>
              </a:rPr>
              <a:t>"The estimated start-up cost for </a:t>
            </a:r>
            <a:r>
              <a:rPr kumimoji="0" lang="en-US" altLang="en-US" sz="1800" b="0" i="0" u="none" strike="noStrike" cap="none" normalizeH="0" baseline="0" dirty="0" err="1">
                <a:ln>
                  <a:noFill/>
                </a:ln>
                <a:solidFill>
                  <a:schemeClr val="tx1"/>
                </a:solidFill>
                <a:effectLst/>
                <a:latin typeface="Arial" panose="020B0604020202020204" pitchFamily="34" charset="0"/>
              </a:rPr>
              <a:t>EcoWear</a:t>
            </a:r>
            <a:r>
              <a:rPr kumimoji="0" lang="en-US" altLang="en-US" sz="1800" b="0" i="0" u="none" strike="noStrike" cap="none" normalizeH="0" baseline="0" dirty="0">
                <a:ln>
                  <a:noFill/>
                </a:ln>
                <a:solidFill>
                  <a:schemeClr val="tx1"/>
                </a:solidFill>
                <a:effectLst/>
                <a:latin typeface="Arial" panose="020B0604020202020204" pitchFamily="34" charset="0"/>
              </a:rPr>
              <a:t> is £13,000. Monthly operating costs are expected to be around £5,000. The business will initially be funded through personal savings, with the aim of reaching the break-even point once monthly revenue exceeds operating costs."</a:t>
            </a:r>
          </a:p>
        </p:txBody>
      </p:sp>
    </p:spTree>
    <p:extLst>
      <p:ext uri="{BB962C8B-B14F-4D97-AF65-F5344CB8AC3E}">
        <p14:creationId xmlns:p14="http://schemas.microsoft.com/office/powerpoint/2010/main" val="267706128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C5D6BF"/>
        </a:solidFill>
        <a:effectLst/>
      </p:bgPr>
    </p:bg>
    <p:spTree>
      <p:nvGrpSpPr>
        <p:cNvPr id="1" name="">
          <a:extLst>
            <a:ext uri="{FF2B5EF4-FFF2-40B4-BE49-F238E27FC236}">
              <a16:creationId xmlns:a16="http://schemas.microsoft.com/office/drawing/2014/main" id="{B6514914-A4CF-C3B0-F685-F6694325CAEE}"/>
            </a:ext>
          </a:extLst>
        </p:cNvPr>
        <p:cNvGrpSpPr/>
        <p:nvPr/>
      </p:nvGrpSpPr>
      <p:grpSpPr>
        <a:xfrm>
          <a:off x="0" y="0"/>
          <a:ext cx="0" cy="0"/>
          <a:chOff x="0" y="0"/>
          <a:chExt cx="0" cy="0"/>
        </a:xfrm>
      </p:grpSpPr>
      <p:sp>
        <p:nvSpPr>
          <p:cNvPr id="4" name="Rectangle 3">
            <a:extLst>
              <a:ext uri="{FF2B5EF4-FFF2-40B4-BE49-F238E27FC236}">
                <a16:creationId xmlns:a16="http://schemas.microsoft.com/office/drawing/2014/main" id="{14A1DFF5-D072-6379-DAB5-36205161BBB6}"/>
              </a:ext>
            </a:extLst>
          </p:cNvPr>
          <p:cNvSpPr/>
          <p:nvPr/>
        </p:nvSpPr>
        <p:spPr>
          <a:xfrm>
            <a:off x="0" y="0"/>
            <a:ext cx="1809135" cy="6858000"/>
          </a:xfrm>
          <a:prstGeom prst="rect">
            <a:avLst/>
          </a:prstGeom>
          <a:solidFill>
            <a:srgbClr val="23452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6" name="Graphic 5" descr="Plant outline">
            <a:extLst>
              <a:ext uri="{FF2B5EF4-FFF2-40B4-BE49-F238E27FC236}">
                <a16:creationId xmlns:a16="http://schemas.microsoft.com/office/drawing/2014/main" id="{160AC453-2796-BDB3-933F-C19C626F0850}"/>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19664" y="2998838"/>
            <a:ext cx="2349910" cy="3888658"/>
          </a:xfrm>
          <a:prstGeom prst="rect">
            <a:avLst/>
          </a:prstGeom>
        </p:spPr>
      </p:pic>
      <p:sp>
        <p:nvSpPr>
          <p:cNvPr id="22" name="AutoShape 2" descr="The University of Wales Trinity Saint David (UWTSD) - Logistics Education">
            <a:extLst>
              <a:ext uri="{FF2B5EF4-FFF2-40B4-BE49-F238E27FC236}">
                <a16:creationId xmlns:a16="http://schemas.microsoft.com/office/drawing/2014/main" id="{AEB5E1B3-DC9B-360F-6A0D-3C0C5347EA8B}"/>
              </a:ext>
            </a:extLst>
          </p:cNvPr>
          <p:cNvSpPr>
            <a:spLocks noChangeAspect="1" noChangeArrowheads="1"/>
          </p:cNvSpPr>
          <p:nvPr/>
        </p:nvSpPr>
        <p:spPr bwMode="auto">
          <a:xfrm>
            <a:off x="5943600" y="337273"/>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cxnSp>
        <p:nvCxnSpPr>
          <p:cNvPr id="9" name="Straight Connector 8">
            <a:extLst>
              <a:ext uri="{FF2B5EF4-FFF2-40B4-BE49-F238E27FC236}">
                <a16:creationId xmlns:a16="http://schemas.microsoft.com/office/drawing/2014/main" id="{7199C008-0A4F-012D-4382-E20DF0ABA2EE}"/>
              </a:ext>
            </a:extLst>
          </p:cNvPr>
          <p:cNvCxnSpPr>
            <a:cxnSpLocks/>
          </p:cNvCxnSpPr>
          <p:nvPr/>
        </p:nvCxnSpPr>
        <p:spPr>
          <a:xfrm>
            <a:off x="6096000" y="2998838"/>
            <a:ext cx="0" cy="2903751"/>
          </a:xfrm>
          <a:prstGeom prst="line">
            <a:avLst/>
          </a:prstGeom>
          <a:ln>
            <a:solidFill>
              <a:schemeClr val="accent3"/>
            </a:solidFill>
          </a:ln>
        </p:spPr>
        <p:style>
          <a:lnRef idx="2">
            <a:schemeClr val="accent1"/>
          </a:lnRef>
          <a:fillRef idx="0">
            <a:schemeClr val="accent1"/>
          </a:fillRef>
          <a:effectRef idx="1">
            <a:schemeClr val="accent1"/>
          </a:effectRef>
          <a:fontRef idx="minor">
            <a:schemeClr val="tx1"/>
          </a:fontRef>
        </p:style>
      </p:cxnSp>
      <p:pic>
        <p:nvPicPr>
          <p:cNvPr id="5" name="Picture 4">
            <a:extLst>
              <a:ext uri="{FF2B5EF4-FFF2-40B4-BE49-F238E27FC236}">
                <a16:creationId xmlns:a16="http://schemas.microsoft.com/office/drawing/2014/main" id="{39C08981-A122-8F8B-A669-F64F780C18AB}"/>
              </a:ext>
            </a:extLst>
          </p:cNvPr>
          <p:cNvPicPr>
            <a:picLocks noChangeAspect="1"/>
          </p:cNvPicPr>
          <p:nvPr/>
        </p:nvPicPr>
        <p:blipFill>
          <a:blip r:embed="rId4">
            <a:alphaModFix amt="35000"/>
          </a:blip>
          <a:stretch>
            <a:fillRect/>
          </a:stretch>
        </p:blipFill>
        <p:spPr>
          <a:xfrm>
            <a:off x="1809135" y="29496"/>
            <a:ext cx="10609385" cy="6858000"/>
          </a:xfrm>
          <a:prstGeom prst="rect">
            <a:avLst/>
          </a:prstGeom>
        </p:spPr>
      </p:pic>
      <p:sp>
        <p:nvSpPr>
          <p:cNvPr id="8" name="TextBox 7">
            <a:extLst>
              <a:ext uri="{FF2B5EF4-FFF2-40B4-BE49-F238E27FC236}">
                <a16:creationId xmlns:a16="http://schemas.microsoft.com/office/drawing/2014/main" id="{FA45EEC3-49A3-E5B7-E2DB-79B5BE80BF89}"/>
              </a:ext>
            </a:extLst>
          </p:cNvPr>
          <p:cNvSpPr txBox="1"/>
          <p:nvPr/>
        </p:nvSpPr>
        <p:spPr>
          <a:xfrm>
            <a:off x="2291478" y="525495"/>
            <a:ext cx="6544373" cy="3323987"/>
          </a:xfrm>
          <a:prstGeom prst="rect">
            <a:avLst/>
          </a:prstGeom>
          <a:noFill/>
        </p:spPr>
        <p:txBody>
          <a:bodyPr wrap="square" rtlCol="0">
            <a:spAutoFit/>
          </a:bodyPr>
          <a:lstStyle/>
          <a:p>
            <a:r>
              <a:rPr lang="en-GB" sz="3200" b="1" dirty="0"/>
              <a:t>Why EcoWear?</a:t>
            </a:r>
            <a:endParaRPr lang="en-GB" sz="3200" dirty="0"/>
          </a:p>
          <a:p>
            <a:endParaRPr lang="en-GB" sz="3200" dirty="0"/>
          </a:p>
          <a:p>
            <a:r>
              <a:rPr lang="en-GB" sz="3200" dirty="0"/>
              <a:t>🌱 Sustainable</a:t>
            </a:r>
          </a:p>
          <a:p>
            <a:r>
              <a:rPr lang="en-GB" sz="3200" dirty="0"/>
              <a:t>💷 Affordable</a:t>
            </a:r>
          </a:p>
          <a:p>
            <a:r>
              <a:rPr lang="en-GB" sz="3200" dirty="0"/>
              <a:t>👕 Stylish</a:t>
            </a:r>
          </a:p>
          <a:p>
            <a:r>
              <a:rPr lang="en-GB" sz="3200" dirty="0"/>
              <a:t>🤝 Customer-Focused</a:t>
            </a:r>
          </a:p>
          <a:p>
            <a:endParaRPr lang="en-GB" dirty="0"/>
          </a:p>
        </p:txBody>
      </p:sp>
      <p:sp>
        <p:nvSpPr>
          <p:cNvPr id="10" name="Oval 9">
            <a:extLst>
              <a:ext uri="{FF2B5EF4-FFF2-40B4-BE49-F238E27FC236}">
                <a16:creationId xmlns:a16="http://schemas.microsoft.com/office/drawing/2014/main" id="{E9680641-AFF2-0F11-5BCE-2686ED6D60D5}"/>
              </a:ext>
            </a:extLst>
          </p:cNvPr>
          <p:cNvSpPr/>
          <p:nvPr/>
        </p:nvSpPr>
        <p:spPr>
          <a:xfrm>
            <a:off x="2152616" y="3526971"/>
            <a:ext cx="9827288" cy="2683873"/>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a:t>
            </a:r>
            <a:r>
              <a:rPr lang="en-GB" sz="2000" dirty="0"/>
              <a:t>To conclude, EcoWear aims to provide affordable and sustainable fashion while meeting the needs of modern consumers. Through responsible business practices, competitive pricing and effective online marketing, the business has the potential to grow successfully within the UK fashion market. Thank you for listening, and I welcome any questions."</a:t>
            </a:r>
          </a:p>
        </p:txBody>
      </p:sp>
    </p:spTree>
    <p:extLst>
      <p:ext uri="{BB962C8B-B14F-4D97-AF65-F5344CB8AC3E}">
        <p14:creationId xmlns:p14="http://schemas.microsoft.com/office/powerpoint/2010/main" val="105363544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31387265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1193</TotalTime>
  <Words>823</Words>
  <Application>Microsoft Office PowerPoint</Application>
  <PresentationFormat>Widescreen</PresentationFormat>
  <Paragraphs>122</Paragraphs>
  <Slides>11</Slides>
  <Notes>9</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11</vt:i4>
      </vt:variant>
    </vt:vector>
  </HeadingPairs>
  <TitlesOfParts>
    <vt:vector size="20" baseType="lpstr">
      <vt:lpstr>Aharoni</vt:lpstr>
      <vt:lpstr>Aptos</vt:lpstr>
      <vt:lpstr>Aptos Display</vt:lpstr>
      <vt:lpstr>Arial</vt:lpstr>
      <vt:lpstr>Avenir Next LT Pro Light</vt:lpstr>
      <vt:lpstr>Bodoni MT</vt:lpstr>
      <vt:lpstr>Bold</vt:lpstr>
      <vt:lpstr>Cavolini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ionela turcanu</dc:creator>
  <cp:lastModifiedBy>ionela turcanu</cp:lastModifiedBy>
  <cp:revision>1</cp:revision>
  <dcterms:created xsi:type="dcterms:W3CDTF">2026-08-13T17:14:23Z</dcterms:created>
  <dcterms:modified xsi:type="dcterms:W3CDTF">2026-08-14T13:07:33Z</dcterms:modified>
</cp:coreProperties>
</file>