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5" r:id="rId10"/>
    <p:sldId id="263" r:id="rId11"/>
    <p:sldId id="264" r:id="rId12"/>
  </p:sldIdLst>
  <p:sldSz cx="12192000" cy="6858000"/>
  <p:notesSz cx="7103745" cy="1023429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notesViewPr>
    <p:cSldViewPr snapToGrid="0">
      <p:cViewPr varScale="1">
        <p:scale>
          <a:sx n="41" d="100"/>
          <a:sy n="41" d="100"/>
        </p:scale>
        <p:origin x="1794" y="54"/>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FDE934FF-F4E1-47C5-9CA5-30A81DDE2BE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FDE934FF-F4E1-47C5-9CA5-30A81DDE2BE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DE934FF-F4E1-47C5-9CA5-30A81DDE2BE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E934FF-F4E1-47C5-9CA5-30A81DDE2BE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FDE934FF-F4E1-47C5-9CA5-30A81DDE2BE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838200" y="365125"/>
            <a:ext cx="10515600" cy="58118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3" name="Date Placeholder 2"/>
          <p:cNvSpPr>
            <a:spLocks noGrp="1"/>
          </p:cNvSpPr>
          <p:nvPr>
            <p:ph type="dt" sz="half" idx="10"/>
          </p:nvPr>
        </p:nvSpPr>
        <p:spPr/>
        <p:txBody>
          <a:bodyPr/>
          <a:lstStyle/>
          <a:p>
            <a:fld id="{FDE934FF-F4E1-47C5-9CA5-30A81DDE2BE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E934FF-F4E1-47C5-9CA5-30A81DDE2BE4}"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561BA9-CDCF-4958-B8AB-66F3BF063E13}"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1524000" y="1122680"/>
            <a:ext cx="8799195" cy="1024255"/>
          </a:xfrm>
        </p:spPr>
        <p:txBody>
          <a:bodyPr/>
          <a:p>
            <a:r>
              <a:rPr lang="en-GB" altLang="en-US" sz="3200"/>
              <a:t>How Poppaea Sabina is characterised by the sources</a:t>
            </a:r>
            <a:br>
              <a:rPr lang="en-GB" altLang="en-US" sz="3200"/>
            </a:br>
            <a:endParaRPr lang="en-GB" altLang="en-US" sz="3200"/>
          </a:p>
        </p:txBody>
      </p:sp>
      <p:sp>
        <p:nvSpPr>
          <p:cNvPr id="3" name="Subtitle 2"/>
          <p:cNvSpPr>
            <a:spLocks noGrp="1"/>
          </p:cNvSpPr>
          <p:nvPr>
            <p:ph type="subTitle" idx="1"/>
          </p:nvPr>
        </p:nvSpPr>
        <p:spPr>
          <a:xfrm>
            <a:off x="9001760" y="5447030"/>
            <a:ext cx="3180080" cy="1191895"/>
          </a:xfrm>
        </p:spPr>
        <p:txBody>
          <a:bodyPr/>
          <a:p>
            <a:r>
              <a:rPr lang="en-GB" altLang="en-US"/>
              <a:t>Nicholas Weir</a:t>
            </a:r>
            <a:endParaRPr lang="en-GB" altLang="en-US"/>
          </a:p>
        </p:txBody>
      </p:sp>
      <p:pic>
        <p:nvPicPr>
          <p:cNvPr id="4" name="Picture 3"/>
          <p:cNvPicPr>
            <a:picLocks noChangeAspect="1"/>
          </p:cNvPicPr>
          <p:nvPr/>
        </p:nvPicPr>
        <p:blipFill>
          <a:blip r:embed="rId1"/>
          <a:stretch>
            <a:fillRect/>
          </a:stretch>
        </p:blipFill>
        <p:spPr>
          <a:xfrm>
            <a:off x="3632200" y="2267585"/>
            <a:ext cx="4059555" cy="38290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GB" altLang="en-US"/>
              <a:t>Who is Poppaea Sabina?</a:t>
            </a:r>
            <a:br>
              <a:rPr lang="en-GB" altLang="en-US"/>
            </a:br>
            <a:endParaRPr lang="en-GB" altLang="en-US"/>
          </a:p>
        </p:txBody>
      </p:sp>
      <p:sp>
        <p:nvSpPr>
          <p:cNvPr id="3" name="Content Placeholder 2"/>
          <p:cNvSpPr>
            <a:spLocks noGrp="1"/>
          </p:cNvSpPr>
          <p:nvPr>
            <p:ph idx="1"/>
          </p:nvPr>
        </p:nvSpPr>
        <p:spPr/>
        <p:txBody>
          <a:bodyPr/>
          <a:p>
            <a:r>
              <a:rPr lang="en-GB" altLang="en-US"/>
              <a:t>Daughter of Titus Ollius and Poppaea Sabina the elder.</a:t>
            </a:r>
            <a:endParaRPr lang="en-GB" altLang="en-US"/>
          </a:p>
          <a:p>
            <a:r>
              <a:rPr lang="en-GB" altLang="en-US"/>
              <a:t>The second wife of the Emperor Nero.</a:t>
            </a:r>
            <a:endParaRPr lang="en-GB" altLang="en-US"/>
          </a:p>
          <a:p>
            <a:r>
              <a:rPr lang="en-GB" altLang="en-US"/>
              <a:t>Her first marriage was to Rufrius Crispinus who was an equestrian and leader of the praetorian guard during the early years of Claudius' reign.</a:t>
            </a:r>
            <a:endParaRPr lang="en-GB" altLang="en-US"/>
          </a:p>
          <a:p>
            <a:r>
              <a:rPr lang="en-GB" altLang="en-US"/>
              <a:t>Her second marriage was to Otho who later become Emperor.</a:t>
            </a: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GB" altLang="en-US"/>
              <a:t>How the sources present Poppaea Sabinas beauty</a:t>
            </a:r>
            <a:endParaRPr lang="en-GB" altLang="en-US"/>
          </a:p>
        </p:txBody>
      </p:sp>
      <p:sp>
        <p:nvSpPr>
          <p:cNvPr id="3" name="Content Placeholder 2"/>
          <p:cNvSpPr>
            <a:spLocks noGrp="1"/>
          </p:cNvSpPr>
          <p:nvPr>
            <p:ph idx="1"/>
          </p:nvPr>
        </p:nvSpPr>
        <p:spPr/>
        <p:txBody>
          <a:bodyPr/>
          <a:p>
            <a:r>
              <a:rPr lang="en-GB" altLang="en-US"/>
              <a:t>“This Poppæa had everything but a right mind. Her mother, who surpassed in personal attractions all the ladies of her day, had bequeathed to her alike fame and beauty. Her fortune adequately corresponded to the nobility of her descent. Her conversation was charming and her wit anything but dull. She professed virtue, while she practised laxity.” (Tact 13:45)</a:t>
            </a:r>
            <a:endParaRPr lang="en-GB" altLang="en-US"/>
          </a:p>
          <a:p>
            <a:r>
              <a:rPr lang="en-GB" altLang="en-US"/>
              <a:t>“She had, however, a public funeral, and Nero himself from the rostra eulogized her beauty.” (Tact 16:6)</a:t>
            </a:r>
            <a:endParaRPr lang="en-GB" altLang="en-US"/>
          </a:p>
          <a:p>
            <a:r>
              <a:rPr lang="en-GB" altLang="en-US"/>
              <a:t>“He married Poppaea twelve days after the divorce of Octavia, and entertained a great affection for her.” (Suet. Nero. 35)</a:t>
            </a: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More on her beauty</a:t>
            </a:r>
            <a:endParaRPr lang="en-GB" altLang="en-US"/>
          </a:p>
        </p:txBody>
      </p:sp>
      <p:sp>
        <p:nvSpPr>
          <p:cNvPr id="3" name="Content Placeholder 2"/>
          <p:cNvSpPr>
            <a:spLocks noGrp="1"/>
          </p:cNvSpPr>
          <p:nvPr>
            <p:ph idx="1"/>
          </p:nvPr>
        </p:nvSpPr>
        <p:spPr/>
        <p:txBody>
          <a:bodyPr/>
          <a:p>
            <a:r>
              <a:rPr lang="en-GB" altLang="en-US"/>
              <a:t>“For she bestowed the greatest pains on the beauty and brilliancy of her person, and this is why, when she noticed in a mirror one day that her appearance was not comely, she prayed that she might die before she passed her prime.” (Cassius Dio, 62:27)</a:t>
            </a:r>
            <a:endParaRPr lang="en-GB" altLang="en-US"/>
          </a:p>
          <a:p>
            <a:pPr marL="0" indent="0">
              <a:buNone/>
            </a:pPr>
            <a:r>
              <a:rPr lang="en-GB" altLang="en-US"/>
              <a:t>- The sources always comment on how beautiful Poppaea Sabina was.</a:t>
            </a: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Poppaea Sabina being manipulative</a:t>
            </a:r>
            <a:endParaRPr lang="en-GB" altLang="en-US"/>
          </a:p>
        </p:txBody>
      </p:sp>
      <p:sp>
        <p:nvSpPr>
          <p:cNvPr id="3" name="Content Placeholder 2"/>
          <p:cNvSpPr>
            <a:spLocks noGrp="1"/>
          </p:cNvSpPr>
          <p:nvPr>
            <p:ph idx="1"/>
          </p:nvPr>
        </p:nvSpPr>
        <p:spPr/>
        <p:txBody>
          <a:bodyPr/>
          <a:p>
            <a:r>
              <a:rPr lang="en-GB" altLang="en-US"/>
              <a:t>“Poppæa won her way by artful blandishments, pretending that she could not resist her passion and that she was captivated by Nero's person.” (Tact 13:46)</a:t>
            </a:r>
            <a:endParaRPr lang="en-GB" altLang="en-US"/>
          </a:p>
          <a:p>
            <a:r>
              <a:rPr lang="en-GB" altLang="en-US"/>
              <a:t>“She was now enraged by the fear that either the violence of the mob would burst on her with yet fiercer fury, or that Nero would be swayed by the popular bias, and so, flinging herself at his knees.” (Tact 14:64)</a:t>
            </a:r>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Sources</a:t>
            </a:r>
            <a:endParaRPr lang="en-GB" altLang="en-US"/>
          </a:p>
        </p:txBody>
      </p:sp>
      <p:sp>
        <p:nvSpPr>
          <p:cNvPr id="3" name="Content Placeholder 2"/>
          <p:cNvSpPr>
            <a:spLocks noGrp="1"/>
          </p:cNvSpPr>
          <p:nvPr>
            <p:ph idx="1"/>
          </p:nvPr>
        </p:nvSpPr>
        <p:spPr/>
        <p:txBody>
          <a:bodyPr/>
          <a:p>
            <a:r>
              <a:rPr lang="en-GB" altLang="en-US"/>
              <a:t>The sources dislike Nero so they may have exaggerated how much Poppaea Sabina influenced Nero to undermine him as an Emperor.</a:t>
            </a:r>
            <a:endParaRPr lang="en-GB" altLang="en-US"/>
          </a:p>
          <a:p>
            <a:r>
              <a:rPr lang="en-GB" altLang="en-US"/>
              <a:t>Women were not seen as eguals to men so Nero getting influenced by a woman would make him look bad.</a:t>
            </a:r>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Josephus on Poppaea</a:t>
            </a:r>
            <a:endParaRPr lang="en-GB" altLang="en-US"/>
          </a:p>
        </p:txBody>
      </p:sp>
      <p:sp>
        <p:nvSpPr>
          <p:cNvPr id="3" name="Content Placeholder 2"/>
          <p:cNvSpPr>
            <a:spLocks noGrp="1"/>
          </p:cNvSpPr>
          <p:nvPr>
            <p:ph idx="1"/>
          </p:nvPr>
        </p:nvSpPr>
        <p:spPr/>
        <p:txBody>
          <a:bodyPr>
            <a:normAutofit lnSpcReduction="20000"/>
          </a:bodyPr>
          <a:p>
            <a:pPr marL="0" indent="0">
              <a:buNone/>
            </a:pPr>
            <a:r>
              <a:rPr lang="en-GB" altLang="en-US"/>
              <a:t>- most of the sources do not protray Poppaea as being a nice person whereas Josephus does:</a:t>
            </a:r>
            <a:endParaRPr lang="en-GB" altLang="en-US"/>
          </a:p>
          <a:p>
            <a:r>
              <a:rPr lang="en-GB" altLang="en-US"/>
              <a:t> “when Nero had heard what they had to say, he not only forgave them what they had already done; but also gave them leave to let the wall they had built stand. This was granted them in order to gratify Poppea, Nero’s wife; who was a religious woman, and had requested these favours of Nero.” (Josephus 20.8)</a:t>
            </a:r>
            <a:endParaRPr lang="en-GB" altLang="en-US"/>
          </a:p>
          <a:p>
            <a:pPr marL="0" indent="0">
              <a:buNone/>
            </a:pPr>
            <a:r>
              <a:rPr lang="en-GB" altLang="en-US"/>
              <a:t>-claims Poppaea convinced Nero to let the embassy of jewish people to leave Rome and allow them to keep their wall.</a:t>
            </a: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Josephus</a:t>
            </a:r>
            <a:endParaRPr lang="en-GB" altLang="en-US"/>
          </a:p>
        </p:txBody>
      </p:sp>
      <p:sp>
        <p:nvSpPr>
          <p:cNvPr id="3" name="Content Placeholder 2"/>
          <p:cNvSpPr>
            <a:spLocks noGrp="1"/>
          </p:cNvSpPr>
          <p:nvPr>
            <p:ph idx="1"/>
          </p:nvPr>
        </p:nvSpPr>
        <p:spPr/>
        <p:txBody>
          <a:bodyPr/>
          <a:p>
            <a:pPr marL="0" indent="0">
              <a:buNone/>
            </a:pPr>
            <a:r>
              <a:rPr lang="en-GB" altLang="en-US"/>
              <a:t>-may have only spoken kindly about Poppaea as he used to be a jewish rebel so he may have wanted to keep his head down and not insult anyone of importance to show his loyalty to Rome.</a:t>
            </a:r>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Conclusion</a:t>
            </a:r>
            <a:endParaRPr lang="en-GB" altLang="en-US"/>
          </a:p>
        </p:txBody>
      </p:sp>
      <p:sp>
        <p:nvSpPr>
          <p:cNvPr id="3" name="Content Placeholder 2"/>
          <p:cNvSpPr>
            <a:spLocks noGrp="1"/>
          </p:cNvSpPr>
          <p:nvPr>
            <p:ph idx="1"/>
          </p:nvPr>
        </p:nvSpPr>
        <p:spPr/>
        <p:txBody>
          <a:bodyPr/>
          <a:p>
            <a:r>
              <a:rPr lang="en-GB" altLang="en-US"/>
              <a:t>Overall the sources generally portray Poppaea Sabina as a beautiful woman who was also very manipulative to keep her position as Neros wife.</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Bibliography</a:t>
            </a:r>
            <a:endParaRPr lang="en-GB" altLang="en-US"/>
          </a:p>
        </p:txBody>
      </p:sp>
      <p:sp>
        <p:nvSpPr>
          <p:cNvPr id="3" name="Content Placeholder 2"/>
          <p:cNvSpPr>
            <a:spLocks noGrp="1"/>
          </p:cNvSpPr>
          <p:nvPr>
            <p:ph idx="1"/>
          </p:nvPr>
        </p:nvSpPr>
        <p:spPr/>
        <p:txBody>
          <a:bodyPr/>
          <a:p>
            <a:r>
              <a:rPr lang="en-GB" altLang="en-US"/>
              <a:t>Tacitus, The Annals. Alfred John Church &amp; William Jackson Brodribb (trans). 1942. New York Random House.</a:t>
            </a:r>
            <a:endParaRPr lang="en-GB" altLang="en-US"/>
          </a:p>
          <a:p>
            <a:r>
              <a:rPr lang="en-GB" altLang="en-US"/>
              <a:t>Cassius Dio, Roman History, Herbert B foster (trans), 1906. Lehigh University</a:t>
            </a:r>
            <a:endParaRPr lang="en-GB" altLang="en-US"/>
          </a:p>
          <a:p>
            <a:r>
              <a:rPr lang="en-GB" altLang="en-US"/>
              <a:t>Suetonius, The Lives of the Twelve Caesars. Publishing Editor J Eugene Reed. Alexander Thompson Philadelphia. Gebbie and Co. 1889.</a:t>
            </a:r>
            <a:endParaRPr lang="en-GB" altLang="en-US"/>
          </a:p>
          <a:p>
            <a:r>
              <a:rPr lang="en-GB" altLang="en-US"/>
              <a:t>Josephus, Jewish Antiquities, William Whinston (trans) 1737, University of Cambridge.</a:t>
            </a:r>
            <a:endParaRPr lang="en-GB" altLang="en-US"/>
          </a:p>
          <a:p>
            <a:endParaRPr lang="en-GB"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3253</Words>
  <Application>WPS Presentation</Application>
  <PresentationFormat>Widescreen</PresentationFormat>
  <Paragraphs>54</Paragraphs>
  <Slides>10</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10</vt:i4>
      </vt:variant>
    </vt:vector>
  </HeadingPairs>
  <TitlesOfParts>
    <vt:vector size="21" baseType="lpstr">
      <vt:lpstr>Arial</vt:lpstr>
      <vt:lpstr>SimSun</vt:lpstr>
      <vt:lpstr>Wingdings</vt:lpstr>
      <vt:lpstr>Calibri Light</vt:lpstr>
      <vt:lpstr>Calibri</vt:lpstr>
      <vt:lpstr>Microsoft YaHei</vt:lpstr>
      <vt:lpstr/>
      <vt:lpstr>Arial Unicode MS</vt:lpstr>
      <vt:lpstr>Segoe Print</vt:lpstr>
      <vt:lpstr>Wingdings</vt:lpstr>
      <vt:lpstr>Office Theme</vt:lpstr>
      <vt:lpstr>How Poppaea Sabina  characterised by the sources </vt:lpstr>
      <vt:lpstr>Who is Poppaea Sabina?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Poppaea Sabina  characterised by the sources </dc:title>
  <dc:creator>nweir</dc:creator>
  <cp:lastModifiedBy>nweir</cp:lastModifiedBy>
  <cp:revision>7</cp:revision>
  <dcterms:created xsi:type="dcterms:W3CDTF">2018-03-05T15:27:00Z</dcterms:created>
  <dcterms:modified xsi:type="dcterms:W3CDTF">2018-03-12T20:47:18Z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2057-10.2.0.5996</vt:lpwstr>
  </property>
</Properties>
</file>