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93" r:id="rId3"/>
    <p:sldId id="294" r:id="rId4"/>
    <p:sldId id="29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A0C69D-B325-C348-B6AA-315A08AE99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A2BC8F-3E53-1E4E-BF4B-B8C896CFD54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/>
              <a:t>WHAT IS IMPORTANT HERE?</a:t>
            </a:r>
          </a:p>
          <a:p>
            <a:pPr lvl="0"/>
            <a:r>
              <a:rPr lang="en-GB" dirty="0"/>
              <a:t>My job as a doctor in today’s NHS is draining me of my humanity  - Guardian 7/2/2019  Divas / Factional / Patronage / Embattled / Insular (GMC Research report by Dr Suzanne</a:t>
            </a:r>
            <a:r>
              <a:rPr lang="en-GB" baseline="0" dirty="0"/>
              <a:t> Shale)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b="1" u="sng" dirty="0"/>
              <a:t>ITS WHAT PEOPLE OBSERVE AND EXPERIENCE THAT COUNTS!!!!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MAYA ANGELOU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WHAT MATTERS? 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LEARNING CULTURE – a little more later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FAF37C-BE52-3E4E-A78C-CA6D1FECAE61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0D24269-E466-2F4E-A98F-520AE8FD0E5C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28972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7 – </a:t>
            </a:r>
            <a:br>
              <a:rPr lang="en-GB" dirty="0"/>
            </a:br>
            <a:r>
              <a:rPr lang="en-GB" dirty="0"/>
              <a:t>Reflection 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Summarised Version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3C468-D20C-FD44-B6D2-84FD24DE34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Contextual Factors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447B3-4518-7940-8464-D174DB8C338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Organisational Cultures:</a:t>
            </a:r>
          </a:p>
          <a:p>
            <a:pPr marL="0" indent="0">
              <a:buNone/>
            </a:pPr>
            <a:r>
              <a:rPr lang="en-GB"/>
              <a:t>	</a:t>
            </a:r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8A06A3D7-2D6D-2945-9CC1-A9A152C3772D}"/>
              </a:ext>
            </a:extLst>
          </p:cNvPr>
          <p:cNvSpPr/>
          <p:nvPr/>
        </p:nvSpPr>
        <p:spPr>
          <a:xfrm>
            <a:off x="5505453" y="2971800"/>
            <a:ext cx="1143000" cy="9905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E6B9B8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B3E6481C-D3FD-FF4A-9AEA-758AB0641528}"/>
              </a:ext>
            </a:extLst>
          </p:cNvPr>
          <p:cNvSpPr/>
          <p:nvPr/>
        </p:nvSpPr>
        <p:spPr>
          <a:xfrm>
            <a:off x="4991104" y="2438403"/>
            <a:ext cx="2171699" cy="2057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777EA5DC-4C0B-7943-AAC2-F78A271F5206}"/>
              </a:ext>
            </a:extLst>
          </p:cNvPr>
          <p:cNvSpPr/>
          <p:nvPr/>
        </p:nvSpPr>
        <p:spPr>
          <a:xfrm>
            <a:off x="4610099" y="2133597"/>
            <a:ext cx="2933696" cy="266700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BF654E-0CEA-6648-B2C6-F73125FD1C55}"/>
              </a:ext>
            </a:extLst>
          </p:cNvPr>
          <p:cNvSpPr txBox="1"/>
          <p:nvPr/>
        </p:nvSpPr>
        <p:spPr>
          <a:xfrm>
            <a:off x="1524001" y="2438403"/>
            <a:ext cx="2209803" cy="1015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u="sng">
                <a:solidFill>
                  <a:srgbClr val="000000"/>
                </a:solidFill>
                <a:latin typeface="Calibri"/>
              </a:rPr>
              <a:t>Artefacts</a:t>
            </a:r>
            <a:r>
              <a:rPr lang="en-GB">
                <a:solidFill>
                  <a:srgbClr val="000000"/>
                </a:solidFill>
                <a:latin typeface="Calibri"/>
              </a:rPr>
              <a:t>:</a:t>
            </a:r>
          </a:p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Visible structures &amp; processes</a:t>
            </a:r>
          </a:p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Observed behaviours</a:t>
            </a:r>
            <a:endParaRPr lang="en-US" sz="1400" i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05D1A2-C827-2E4D-BA23-600799CCED84}"/>
              </a:ext>
            </a:extLst>
          </p:cNvPr>
          <p:cNvSpPr txBox="1"/>
          <p:nvPr/>
        </p:nvSpPr>
        <p:spPr>
          <a:xfrm>
            <a:off x="2324100" y="4419597"/>
            <a:ext cx="2286000" cy="15081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u="sng">
                <a:solidFill>
                  <a:srgbClr val="000000"/>
                </a:solidFill>
                <a:latin typeface="Calibri"/>
              </a:rPr>
              <a:t>Espoused Beliefs &amp; Values</a:t>
            </a:r>
            <a:r>
              <a:rPr lang="en-GB">
                <a:solidFill>
                  <a:srgbClr val="000000"/>
                </a:solidFill>
                <a:latin typeface="Calibri"/>
              </a:rPr>
              <a:t>:</a:t>
            </a:r>
          </a:p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Ideals, goals, values, aspirations</a:t>
            </a:r>
          </a:p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Ideologies</a:t>
            </a:r>
          </a:p>
          <a:p>
            <a:pPr marL="285750" indent="-285750"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Rationalisations</a:t>
            </a:r>
            <a:endParaRPr lang="en-US" sz="1400" i="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813A9C-F2CA-C241-B153-1860E80646C9}"/>
              </a:ext>
            </a:extLst>
          </p:cNvPr>
          <p:cNvSpPr txBox="1"/>
          <p:nvPr/>
        </p:nvSpPr>
        <p:spPr>
          <a:xfrm>
            <a:off x="6781800" y="4803068"/>
            <a:ext cx="3497040" cy="123110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u="sng">
                <a:solidFill>
                  <a:srgbClr val="000000"/>
                </a:solidFill>
                <a:latin typeface="Calibri"/>
              </a:rPr>
              <a:t>Basic Underlying Assumptions</a:t>
            </a:r>
            <a:r>
              <a:rPr lang="en-GB">
                <a:solidFill>
                  <a:srgbClr val="000000"/>
                </a:solidFill>
                <a:latin typeface="Calibri"/>
              </a:rPr>
              <a:t>: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Unconscious, taken for granted beliefs &amp; values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i="1">
                <a:solidFill>
                  <a:srgbClr val="000000"/>
                </a:solidFill>
                <a:latin typeface="Calibri"/>
              </a:rPr>
              <a:t>Determine perception, behaviour, thought &amp; feeling</a:t>
            </a:r>
            <a:endParaRPr lang="en-US" sz="1400" i="1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4172EA1A-269F-B74D-AB63-D4DEB111DEAF}"/>
              </a:ext>
            </a:extLst>
          </p:cNvPr>
          <p:cNvCxnSpPr/>
          <p:nvPr/>
        </p:nvCxnSpPr>
        <p:spPr>
          <a:xfrm>
            <a:off x="3048003" y="2667004"/>
            <a:ext cx="1943100" cy="152393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cxnSp>
        <p:nvCxnSpPr>
          <p:cNvPr id="11" name="Straight Connector 11">
            <a:extLst>
              <a:ext uri="{FF2B5EF4-FFF2-40B4-BE49-F238E27FC236}">
                <a16:creationId xmlns:a16="http://schemas.microsoft.com/office/drawing/2014/main" id="{2AA919B7-ABE8-424F-9BB3-EB7A0F6077ED}"/>
              </a:ext>
            </a:extLst>
          </p:cNvPr>
          <p:cNvCxnSpPr/>
          <p:nvPr/>
        </p:nvCxnSpPr>
        <p:spPr>
          <a:xfrm flipV="1">
            <a:off x="4343397" y="3962397"/>
            <a:ext cx="1162057" cy="533407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cxnSp>
        <p:nvCxnSpPr>
          <p:cNvPr id="12" name="Straight Connector 12">
            <a:extLst>
              <a:ext uri="{FF2B5EF4-FFF2-40B4-BE49-F238E27FC236}">
                <a16:creationId xmlns:a16="http://schemas.microsoft.com/office/drawing/2014/main" id="{23167045-361D-3A4A-8F5A-3060F4CD286B}"/>
              </a:ext>
            </a:extLst>
          </p:cNvPr>
          <p:cNvCxnSpPr/>
          <p:nvPr/>
        </p:nvCxnSpPr>
        <p:spPr>
          <a:xfrm>
            <a:off x="6076954" y="3467104"/>
            <a:ext cx="704847" cy="1409693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</a:ln>
        </p:spPr>
      </p:cxnSp>
      <p:sp>
        <p:nvSpPr>
          <p:cNvPr id="13" name="TextBox 21">
            <a:extLst>
              <a:ext uri="{FF2B5EF4-FFF2-40B4-BE49-F238E27FC236}">
                <a16:creationId xmlns:a16="http://schemas.microsoft.com/office/drawing/2014/main" id="{E698573B-4A30-8341-9914-180EE39BC935}"/>
              </a:ext>
            </a:extLst>
          </p:cNvPr>
          <p:cNvSpPr txBox="1"/>
          <p:nvPr/>
        </p:nvSpPr>
        <p:spPr>
          <a:xfrm>
            <a:off x="1905003" y="6172201"/>
            <a:ext cx="990596" cy="276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i="1">
                <a:solidFill>
                  <a:srgbClr val="000000"/>
                </a:solidFill>
                <a:latin typeface="Calibri"/>
              </a:rPr>
              <a:t>Schein p 20</a:t>
            </a:r>
            <a:endParaRPr lang="en-US" sz="1200" i="1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FB647606-318F-47CE-B48A-F01DA54413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5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60"/>
    </mc:Choice>
    <mc:Fallback xmlns="">
      <p:transition spd="slow" advTm="71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66483-E635-E841-AC42-D466D48634F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Shadow Factors </a:t>
            </a:r>
            <a:r>
              <a:rPr lang="en-GB" sz="2200" i="1"/>
              <a:t>(Egan – Working the Dark Side)</a:t>
            </a:r>
            <a:endParaRPr lang="en-US" sz="2200" i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B03656-65FF-9043-ABE2-B9BC24E145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200" y="1597155"/>
            <a:ext cx="8229600" cy="5333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49060CB-5CD3-47D2-8004-9077E8CAA8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62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8"/>
    </mc:Choice>
    <mc:Fallback xmlns="">
      <p:transition spd="slow" advTm="49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attainment &amp; Feedback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Does the work meet learning outcomes?</a:t>
            </a:r>
          </a:p>
          <a:p>
            <a:r>
              <a:rPr lang="en-GB" dirty="0"/>
              <a:t>Does the work address the requirements of the question?</a:t>
            </a:r>
          </a:p>
          <a:p>
            <a:r>
              <a:rPr lang="en-GB" dirty="0"/>
              <a:t>Consider how you will justify the mark given.</a:t>
            </a:r>
          </a:p>
          <a:p>
            <a:r>
              <a:rPr lang="en-GB" dirty="0"/>
              <a:t>Consider the standards exhibited – Grammar, Referencing, Spelling e</a:t>
            </a:r>
          </a:p>
          <a:p>
            <a:r>
              <a:rPr lang="en-GB" dirty="0"/>
              <a:t>Does the work demonstrate knowledge of practice?</a:t>
            </a:r>
          </a:p>
          <a:p>
            <a:r>
              <a:rPr lang="en-GB" dirty="0"/>
              <a:t>Exhibit a consideration of reflective modelling?</a:t>
            </a:r>
          </a:p>
          <a:p>
            <a:r>
              <a:rPr lang="en-GB" dirty="0"/>
              <a:t>Has the work referenced training, learning, research &amp; how this has impacted on the writer’s professional practice?</a:t>
            </a:r>
          </a:p>
          <a:p>
            <a:r>
              <a:rPr lang="en-GB" dirty="0"/>
              <a:t>Does the writer provide suitable context? </a:t>
            </a:r>
          </a:p>
          <a:p>
            <a:r>
              <a:rPr lang="en-GB" dirty="0"/>
              <a:t>Demonstrate critical analysis (at level 6)?</a:t>
            </a:r>
          </a:p>
          <a:p>
            <a:r>
              <a:rPr lang="en-GB" dirty="0"/>
              <a:t>3C’s feedback – Be concise, clear and constructive.</a:t>
            </a:r>
            <a:endParaRPr 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B6D56FAE-DDF4-4BA7-AE6B-1084140493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14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504"/>
    </mc:Choice>
    <mc:Fallback xmlns="">
      <p:transition spd="slow" advTm="212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243</Words>
  <Application>Microsoft Macintosh PowerPoint</Application>
  <PresentationFormat>Widescreen</PresentationFormat>
  <Paragraphs>40</Paragraphs>
  <Slides>4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Part 7 –  Reflection for Police Officers </vt:lpstr>
      <vt:lpstr>Contextual Factors</vt:lpstr>
      <vt:lpstr>Shadow Factors (Egan – Working the Dark Side)</vt:lpstr>
      <vt:lpstr>Level of attainment &amp; 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Lowri Harris</cp:lastModifiedBy>
  <cp:revision>11</cp:revision>
  <dcterms:created xsi:type="dcterms:W3CDTF">2020-05-13T10:52:49Z</dcterms:created>
  <dcterms:modified xsi:type="dcterms:W3CDTF">2020-06-16T11:15:51Z</dcterms:modified>
</cp:coreProperties>
</file>