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0"/>
  </p:notesMasterIdLst>
  <p:sldIdLst>
    <p:sldId id="256" r:id="rId2"/>
    <p:sldId id="258" r:id="rId3"/>
    <p:sldId id="259" r:id="rId4"/>
    <p:sldId id="261" r:id="rId5"/>
    <p:sldId id="262" r:id="rId6"/>
    <p:sldId id="263" r:id="rId7"/>
    <p:sldId id="264"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79" d="100"/>
          <a:sy n="79" d="100"/>
        </p:scale>
        <p:origin x="3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09A604-7AF2-47E7-96C3-63F3D4E0C30B}"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D46E19-8F1A-4599-9BA2-C1BC1ECEB423}" type="slidenum">
              <a:rPr lang="en-GB" smtClean="0"/>
              <a:t>‹#›</a:t>
            </a:fld>
            <a:endParaRPr lang="en-GB"/>
          </a:p>
        </p:txBody>
      </p:sp>
    </p:spTree>
    <p:extLst>
      <p:ext uri="{BB962C8B-B14F-4D97-AF65-F5344CB8AC3E}">
        <p14:creationId xmlns:p14="http://schemas.microsoft.com/office/powerpoint/2010/main" val="354623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D46E19-8F1A-4599-9BA2-C1BC1ECEB423}" type="slidenum">
              <a:rPr lang="en-GB" smtClean="0"/>
              <a:t>1</a:t>
            </a:fld>
            <a:endParaRPr lang="en-GB"/>
          </a:p>
        </p:txBody>
      </p:sp>
    </p:spTree>
    <p:extLst>
      <p:ext uri="{BB962C8B-B14F-4D97-AF65-F5344CB8AC3E}">
        <p14:creationId xmlns:p14="http://schemas.microsoft.com/office/powerpoint/2010/main" val="772814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80BD6-7025-4F4D-9C83-7EDC4B2C3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D82DB4-79C8-557E-E9E6-18AA0FF2A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163F1-7BCD-B6A8-AB04-7EE768CE2A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A72FCA-9AC3-AB2C-D2E0-19F51475D763}"/>
              </a:ext>
            </a:extLst>
          </p:cNvPr>
          <p:cNvSpPr>
            <a:spLocks noGrp="1"/>
          </p:cNvSpPr>
          <p:nvPr>
            <p:ph type="sldNum" sz="quarter" idx="5"/>
          </p:nvPr>
        </p:nvSpPr>
        <p:spPr/>
        <p:txBody>
          <a:bodyPr/>
          <a:lstStyle/>
          <a:p>
            <a:fld id="{85D46E19-8F1A-4599-9BA2-C1BC1ECEB423}" type="slidenum">
              <a:rPr lang="en-GB" smtClean="0"/>
              <a:t>2</a:t>
            </a:fld>
            <a:endParaRPr lang="en-GB"/>
          </a:p>
        </p:txBody>
      </p:sp>
    </p:spTree>
    <p:extLst>
      <p:ext uri="{BB962C8B-B14F-4D97-AF65-F5344CB8AC3E}">
        <p14:creationId xmlns:p14="http://schemas.microsoft.com/office/powerpoint/2010/main" val="1761604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6D044-75DB-E1F5-1D49-D4902B422C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98ED4A-4038-8CC0-19A5-2968676D4E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E38FA5-9F1B-74D2-D4E5-81BBB7DD3E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3AB73A-EF5E-61CD-F4DE-D53DF406FF48}"/>
              </a:ext>
            </a:extLst>
          </p:cNvPr>
          <p:cNvSpPr>
            <a:spLocks noGrp="1"/>
          </p:cNvSpPr>
          <p:nvPr>
            <p:ph type="sldNum" sz="quarter" idx="5"/>
          </p:nvPr>
        </p:nvSpPr>
        <p:spPr/>
        <p:txBody>
          <a:bodyPr/>
          <a:lstStyle/>
          <a:p>
            <a:fld id="{85D46E19-8F1A-4599-9BA2-C1BC1ECEB423}" type="slidenum">
              <a:rPr lang="en-GB" smtClean="0"/>
              <a:t>3</a:t>
            </a:fld>
            <a:endParaRPr lang="en-GB"/>
          </a:p>
        </p:txBody>
      </p:sp>
    </p:spTree>
    <p:extLst>
      <p:ext uri="{BB962C8B-B14F-4D97-AF65-F5344CB8AC3E}">
        <p14:creationId xmlns:p14="http://schemas.microsoft.com/office/powerpoint/2010/main" val="2684909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41A0F-3061-81F8-DF78-17583EB688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B3C0D8-BDBD-3092-F22E-85EBB0F2B4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D14021-1575-619B-2296-43567A2D7D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D0D9AA-4E29-1B0D-E520-036650C0302A}"/>
              </a:ext>
            </a:extLst>
          </p:cNvPr>
          <p:cNvSpPr>
            <a:spLocks noGrp="1"/>
          </p:cNvSpPr>
          <p:nvPr>
            <p:ph type="sldNum" sz="quarter" idx="5"/>
          </p:nvPr>
        </p:nvSpPr>
        <p:spPr/>
        <p:txBody>
          <a:bodyPr/>
          <a:lstStyle/>
          <a:p>
            <a:fld id="{85D46E19-8F1A-4599-9BA2-C1BC1ECEB423}" type="slidenum">
              <a:rPr lang="en-GB" smtClean="0"/>
              <a:t>4</a:t>
            </a:fld>
            <a:endParaRPr lang="en-GB"/>
          </a:p>
        </p:txBody>
      </p:sp>
    </p:spTree>
    <p:extLst>
      <p:ext uri="{BB962C8B-B14F-4D97-AF65-F5344CB8AC3E}">
        <p14:creationId xmlns:p14="http://schemas.microsoft.com/office/powerpoint/2010/main" val="968132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EBC63-59E2-E2DD-1782-0210CEE25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C93F1E-D261-AA31-7A42-D6D7554B85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D09669-65F5-9AFF-57EF-096F057B0B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670E13-7EEE-A29E-E628-85E64821C2EC}"/>
              </a:ext>
            </a:extLst>
          </p:cNvPr>
          <p:cNvSpPr>
            <a:spLocks noGrp="1"/>
          </p:cNvSpPr>
          <p:nvPr>
            <p:ph type="sldNum" sz="quarter" idx="5"/>
          </p:nvPr>
        </p:nvSpPr>
        <p:spPr/>
        <p:txBody>
          <a:bodyPr/>
          <a:lstStyle/>
          <a:p>
            <a:fld id="{85D46E19-8F1A-4599-9BA2-C1BC1ECEB423}" type="slidenum">
              <a:rPr lang="en-GB" smtClean="0"/>
              <a:t>5</a:t>
            </a:fld>
            <a:endParaRPr lang="en-GB"/>
          </a:p>
        </p:txBody>
      </p:sp>
    </p:spTree>
    <p:extLst>
      <p:ext uri="{BB962C8B-B14F-4D97-AF65-F5344CB8AC3E}">
        <p14:creationId xmlns:p14="http://schemas.microsoft.com/office/powerpoint/2010/main" val="434084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189D5-3C83-54D7-13FB-381356ECFA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DEFB1F-6401-102B-6404-C157998ED1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05DA7-16F5-59E3-9029-FB5833ACBA5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652E57-82BB-71C5-3259-332F98C71D20}"/>
              </a:ext>
            </a:extLst>
          </p:cNvPr>
          <p:cNvSpPr>
            <a:spLocks noGrp="1"/>
          </p:cNvSpPr>
          <p:nvPr>
            <p:ph type="sldNum" sz="quarter" idx="5"/>
          </p:nvPr>
        </p:nvSpPr>
        <p:spPr/>
        <p:txBody>
          <a:bodyPr/>
          <a:lstStyle/>
          <a:p>
            <a:fld id="{85D46E19-8F1A-4599-9BA2-C1BC1ECEB423}" type="slidenum">
              <a:rPr lang="en-GB" smtClean="0"/>
              <a:t>8</a:t>
            </a:fld>
            <a:endParaRPr lang="en-GB"/>
          </a:p>
        </p:txBody>
      </p:sp>
    </p:spTree>
    <p:extLst>
      <p:ext uri="{BB962C8B-B14F-4D97-AF65-F5344CB8AC3E}">
        <p14:creationId xmlns:p14="http://schemas.microsoft.com/office/powerpoint/2010/main" val="473782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12/9/2024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955328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12/9/2024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5330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12/9/2024</a:t>
            </a:fld>
            <a:endParaRPr lang="en-US" dirty="0"/>
          </a:p>
        </p:txBody>
      </p:sp>
    </p:spTree>
    <p:extLst>
      <p:ext uri="{BB962C8B-B14F-4D97-AF65-F5344CB8AC3E}">
        <p14:creationId xmlns:p14="http://schemas.microsoft.com/office/powerpoint/2010/main" val="306160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12/9/2024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8903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12/9/2024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69627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12/9/2024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81545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12/9/2024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36986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12/9/2024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36197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12/9/2024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87007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12/9/2024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70837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12/9/2024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171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12/9/2024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41720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linkedin.com/pulse/customer-relationship-management-crm-darshika-srivastava-tdbve" TargetMode="External"/><Relationship Id="rId3" Type="http://schemas.openxmlformats.org/officeDocument/2006/relationships/image" Target="../media/image13.jpeg"/><Relationship Id="rId7" Type="http://schemas.openxmlformats.org/officeDocument/2006/relationships/hyperlink" Target="https://www.techtarget.com/whatis/definition/social-media"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digitalcatalyst.in/blog/what-are-the-main-advantages-and-disadvantages-of-digital-marketing/" TargetMode="External"/><Relationship Id="rId5" Type="http://schemas.openxmlformats.org/officeDocument/2006/relationships/hyperlink" Target="https://www.bbc.co.uk/bitesize/guides/z4bjjhv/revision/5#:~:text=Digital%20and%20social%20media%20enable,snapchat%20and%20Twitter%20for%20example" TargetMode="External"/><Relationship Id="rId4" Type="http://schemas.openxmlformats.org/officeDocument/2006/relationships/hyperlink" Target="https://business.adobe.com/blog/basics/digital-marketing-benefits#:~:text=This%20post%20will%20discuss%20nine,your%20brand%20and%20increase%20sales" TargetMode="External"/><Relationship Id="rId9" Type="http://schemas.openxmlformats.org/officeDocument/2006/relationships/hyperlink" Target="https://www.statista.com/statistics/1400244/tesco-clubcard-data/#:~:text=Services-,About%20Statista,Ireland%2C%20United%20Kingdom%2C%20C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030" name="Picture 6" descr="Supply Chain Sustainability Ethical Practices and Corporate Social Responsibility: the case of Tesco">
            <a:extLst>
              <a:ext uri="{FF2B5EF4-FFF2-40B4-BE49-F238E27FC236}">
                <a16:creationId xmlns:a16="http://schemas.microsoft.com/office/drawing/2014/main" id="{9C3BC91D-1291-EC8A-1BEA-68510B2FBD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262" r="-1" b="1964"/>
          <a:stretch/>
        </p:blipFill>
        <p:spPr bwMode="auto">
          <a:xfrm>
            <a:off x="-16803"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2" name="Freeform: Shape 1041">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39" name="Freeform: Shape 1038">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41" name="Freeform: Shape 1040">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9BD504-1D9A-52B8-AD01-0B60FA65FC85}"/>
              </a:ext>
            </a:extLst>
          </p:cNvPr>
          <p:cNvSpPr>
            <a:spLocks noGrp="1"/>
          </p:cNvSpPr>
          <p:nvPr>
            <p:ph type="ctrTitle"/>
          </p:nvPr>
        </p:nvSpPr>
        <p:spPr>
          <a:xfrm>
            <a:off x="407761" y="4333667"/>
            <a:ext cx="4768816" cy="2186393"/>
          </a:xfrm>
        </p:spPr>
        <p:txBody>
          <a:bodyPr anchor="b">
            <a:noAutofit/>
          </a:bodyPr>
          <a:lstStyle/>
          <a:p>
            <a:pPr algn="ctr"/>
            <a:r>
              <a:rPr lang="en-GB" sz="4000" dirty="0">
                <a:solidFill>
                  <a:srgbClr val="FF0000"/>
                </a:solidFill>
              </a:rPr>
              <a:t>Tesco</a:t>
            </a:r>
            <a:r>
              <a:rPr lang="en-GB" sz="3600" dirty="0">
                <a:solidFill>
                  <a:srgbClr val="0040C0"/>
                </a:solidFill>
              </a:rPr>
              <a:t> </a:t>
            </a:r>
            <a:br>
              <a:rPr lang="en-GB" sz="3600" dirty="0">
                <a:solidFill>
                  <a:srgbClr val="0040C0"/>
                </a:solidFill>
              </a:rPr>
            </a:br>
            <a:r>
              <a:rPr lang="en-GB" sz="3600" dirty="0">
                <a:solidFill>
                  <a:srgbClr val="0040C0"/>
                </a:solidFill>
              </a:rPr>
              <a:t>Engagement with Digital and</a:t>
            </a:r>
            <a:br>
              <a:rPr lang="en-GB" sz="3600" dirty="0">
                <a:solidFill>
                  <a:srgbClr val="0040C0"/>
                </a:solidFill>
              </a:rPr>
            </a:br>
            <a:r>
              <a:rPr lang="en-GB" sz="3600" dirty="0">
                <a:solidFill>
                  <a:srgbClr val="0040C0"/>
                </a:solidFill>
              </a:rPr>
              <a:t>Social Media</a:t>
            </a:r>
          </a:p>
        </p:txBody>
      </p:sp>
      <p:sp>
        <p:nvSpPr>
          <p:cNvPr id="3" name="Subtitle 2">
            <a:extLst>
              <a:ext uri="{FF2B5EF4-FFF2-40B4-BE49-F238E27FC236}">
                <a16:creationId xmlns:a16="http://schemas.microsoft.com/office/drawing/2014/main" id="{3DD7B15F-E75A-2D7E-52E3-B9F6606DBB62}"/>
              </a:ext>
            </a:extLst>
          </p:cNvPr>
          <p:cNvSpPr>
            <a:spLocks noGrp="1"/>
          </p:cNvSpPr>
          <p:nvPr>
            <p:ph type="subTitle" idx="1"/>
          </p:nvPr>
        </p:nvSpPr>
        <p:spPr>
          <a:xfrm>
            <a:off x="1055783" y="6413851"/>
            <a:ext cx="3848429" cy="517548"/>
          </a:xfrm>
        </p:spPr>
        <p:txBody>
          <a:bodyPr anchor="t">
            <a:normAutofit lnSpcReduction="10000"/>
          </a:bodyPr>
          <a:lstStyle/>
          <a:p>
            <a:r>
              <a:rPr lang="en-GB" sz="1800" b="1" dirty="0">
                <a:solidFill>
                  <a:srgbClr val="0040C0"/>
                </a:solidFill>
              </a:rPr>
              <a:t>Aniko Batki 2313036</a:t>
            </a:r>
          </a:p>
        </p:txBody>
      </p:sp>
      <p:sp>
        <p:nvSpPr>
          <p:cNvPr id="5" name="TextBox 4">
            <a:extLst>
              <a:ext uri="{FF2B5EF4-FFF2-40B4-BE49-F238E27FC236}">
                <a16:creationId xmlns:a16="http://schemas.microsoft.com/office/drawing/2014/main" id="{DD1AB200-1F6E-A3E9-0E36-E023909FA6CB}"/>
              </a:ext>
            </a:extLst>
          </p:cNvPr>
          <p:cNvSpPr txBox="1"/>
          <p:nvPr/>
        </p:nvSpPr>
        <p:spPr>
          <a:xfrm>
            <a:off x="1462962" y="2059706"/>
            <a:ext cx="4633038" cy="1200329"/>
          </a:xfrm>
          <a:prstGeom prst="rect">
            <a:avLst/>
          </a:prstGeom>
          <a:noFill/>
        </p:spPr>
        <p:txBody>
          <a:bodyPr wrap="square" rtlCol="0">
            <a:spAutoFit/>
          </a:bodyPr>
          <a:lstStyle/>
          <a:p>
            <a:r>
              <a:rPr lang="en-GB" sz="2400" b="1" dirty="0">
                <a:solidFill>
                  <a:srgbClr val="FF0000"/>
                </a:solidFill>
              </a:rPr>
              <a:t>Building a Sustainable</a:t>
            </a:r>
            <a:r>
              <a:rPr lang="en-GB" sz="2400" b="1" dirty="0">
                <a:solidFill>
                  <a:schemeClr val="bg1"/>
                </a:solidFill>
              </a:rPr>
              <a:t> </a:t>
            </a:r>
            <a:r>
              <a:rPr lang="en-GB" sz="2400" b="1" dirty="0">
                <a:solidFill>
                  <a:srgbClr val="0040C0"/>
                </a:solidFill>
              </a:rPr>
              <a:t>Marketing Relationship</a:t>
            </a:r>
            <a:r>
              <a:rPr lang="en-GB" sz="2400" b="1" dirty="0">
                <a:solidFill>
                  <a:schemeClr val="bg1"/>
                </a:solidFill>
              </a:rPr>
              <a:t>   </a:t>
            </a:r>
            <a:r>
              <a:rPr lang="en-GB" sz="2400" dirty="0">
                <a:solidFill>
                  <a:schemeClr val="bg1"/>
                </a:solidFill>
              </a:rPr>
              <a:t>BMSW5007</a:t>
            </a:r>
          </a:p>
        </p:txBody>
      </p:sp>
    </p:spTree>
    <p:extLst>
      <p:ext uri="{BB962C8B-B14F-4D97-AF65-F5344CB8AC3E}">
        <p14:creationId xmlns:p14="http://schemas.microsoft.com/office/powerpoint/2010/main" val="2870861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0AA1483-4A0F-FE33-7EE3-7EE2091C63B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050" name="Picture 2" descr="Tesco loses UK legal battle over plans to 'fire and rehire' staff on lower  pay | Tesco | The Guardian">
            <a:extLst>
              <a:ext uri="{FF2B5EF4-FFF2-40B4-BE49-F238E27FC236}">
                <a16:creationId xmlns:a16="http://schemas.microsoft.com/office/drawing/2014/main" id="{60EB5731-5405-74C2-66C0-A111946AD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5027" r="-1" b="8709"/>
          <a:stretch/>
        </p:blipFill>
        <p:spPr bwMode="auto">
          <a:xfrm>
            <a:off x="1524"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61" name="Freeform: Shape 2060">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68" name="Freeform: Shape 2067">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69" name="Freeform: Shape 206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C177EE-16EB-8A0C-9DBC-C8F5EA291D2C}"/>
              </a:ext>
            </a:extLst>
          </p:cNvPr>
          <p:cNvSpPr>
            <a:spLocks noGrp="1"/>
          </p:cNvSpPr>
          <p:nvPr>
            <p:ph type="ctrTitle"/>
          </p:nvPr>
        </p:nvSpPr>
        <p:spPr>
          <a:xfrm>
            <a:off x="2054194" y="261180"/>
            <a:ext cx="7810500" cy="1040125"/>
          </a:xfrm>
        </p:spPr>
        <p:txBody>
          <a:bodyPr anchor="b">
            <a:normAutofit/>
          </a:bodyPr>
          <a:lstStyle/>
          <a:p>
            <a:pPr algn="ctr">
              <a:lnSpc>
                <a:spcPct val="110000"/>
              </a:lnSpc>
            </a:pPr>
            <a:r>
              <a:rPr lang="en-GB" sz="4000" dirty="0">
                <a:solidFill>
                  <a:srgbClr val="FF0000"/>
                </a:solidFill>
              </a:rPr>
              <a:t>Digital and Social Media</a:t>
            </a:r>
          </a:p>
        </p:txBody>
      </p:sp>
      <p:sp>
        <p:nvSpPr>
          <p:cNvPr id="3" name="Subtitle 2">
            <a:extLst>
              <a:ext uri="{FF2B5EF4-FFF2-40B4-BE49-F238E27FC236}">
                <a16:creationId xmlns:a16="http://schemas.microsoft.com/office/drawing/2014/main" id="{F7F46F35-BFBE-647B-B568-64DA9A2DDC29}"/>
              </a:ext>
            </a:extLst>
          </p:cNvPr>
          <p:cNvSpPr>
            <a:spLocks noGrp="1"/>
          </p:cNvSpPr>
          <p:nvPr>
            <p:ph type="subTitle" idx="1"/>
          </p:nvPr>
        </p:nvSpPr>
        <p:spPr>
          <a:xfrm>
            <a:off x="2619375" y="1301305"/>
            <a:ext cx="6953250" cy="5033397"/>
          </a:xfrm>
        </p:spPr>
        <p:txBody>
          <a:bodyPr anchor="t">
            <a:noAutofit/>
          </a:bodyPr>
          <a:lstStyle/>
          <a:p>
            <a:pPr>
              <a:spcBef>
                <a:spcPts val="0"/>
              </a:spcBef>
              <a:spcAft>
                <a:spcPts val="1200"/>
              </a:spcAft>
            </a:pPr>
            <a:r>
              <a:rPr lang="en-GB" sz="2200" b="1" dirty="0">
                <a:solidFill>
                  <a:srgbClr val="0040C0"/>
                </a:solidFill>
              </a:rPr>
              <a:t>“Digital Media </a:t>
            </a:r>
            <a:r>
              <a:rPr lang="en-GB" sz="2200" dirty="0">
                <a:solidFill>
                  <a:srgbClr val="0040C0"/>
                </a:solidFill>
              </a:rPr>
              <a:t>is a broad term that includes any method of communication that uses electronic means to share information, ideas, content and messages.” (BBC, 2024) </a:t>
            </a:r>
          </a:p>
          <a:p>
            <a:r>
              <a:rPr lang="en-GB" sz="2200" b="1" dirty="0">
                <a:solidFill>
                  <a:srgbClr val="0040C0"/>
                </a:solidFill>
              </a:rPr>
              <a:t>“Social Media </a:t>
            </a:r>
            <a:r>
              <a:rPr lang="en-GB" sz="2200" dirty="0">
                <a:solidFill>
                  <a:srgbClr val="0040C0"/>
                </a:solidFill>
              </a:rPr>
              <a:t>is a collective term for websites and applications that focus on communication, community-based input, interaction, content-sharing and collaboration.” (</a:t>
            </a:r>
            <a:r>
              <a:rPr lang="en-GB" sz="2200" dirty="0" err="1">
                <a:solidFill>
                  <a:srgbClr val="0040C0"/>
                </a:solidFill>
              </a:rPr>
              <a:t>Lutkevich</a:t>
            </a:r>
            <a:r>
              <a:rPr lang="en-GB" sz="2200" dirty="0">
                <a:solidFill>
                  <a:srgbClr val="0040C0"/>
                </a:solidFill>
              </a:rPr>
              <a:t> and Wigmore, 2024)</a:t>
            </a:r>
          </a:p>
        </p:txBody>
      </p:sp>
    </p:spTree>
    <p:extLst>
      <p:ext uri="{BB962C8B-B14F-4D97-AF65-F5344CB8AC3E}">
        <p14:creationId xmlns:p14="http://schemas.microsoft.com/office/powerpoint/2010/main" val="3009505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474C7D5-6B2A-59D2-8CCD-828A5A1E5859}"/>
            </a:ext>
          </a:extLst>
        </p:cNvPr>
        <p:cNvGrpSpPr/>
        <p:nvPr/>
      </p:nvGrpSpPr>
      <p:grpSpPr>
        <a:xfrm>
          <a:off x="0" y="0"/>
          <a:ext cx="0" cy="0"/>
          <a:chOff x="0" y="0"/>
          <a:chExt cx="0" cy="0"/>
        </a:xfrm>
      </p:grpSpPr>
      <p:sp useBgFill="1">
        <p:nvSpPr>
          <p:cNvPr id="3133" name="Rectangle 3132">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35" name="Freeform: Shape 3134">
            <a:extLst>
              <a:ext uri="{FF2B5EF4-FFF2-40B4-BE49-F238E27FC236}">
                <a16:creationId xmlns:a16="http://schemas.microsoft.com/office/drawing/2014/main" id="{D00382C6-249C-4F5B-A1AB-9531B5398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7256" y="0"/>
            <a:ext cx="3404592" cy="288096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37" name="Freeform: Shape 3136">
            <a:extLst>
              <a:ext uri="{FF2B5EF4-FFF2-40B4-BE49-F238E27FC236}">
                <a16:creationId xmlns:a16="http://schemas.microsoft.com/office/drawing/2014/main" id="{EE4C8343-9B2C-4A33-AE54-5945E6E9D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1772" y="0"/>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39" name="Freeform: Shape 3138">
            <a:extLst>
              <a:ext uri="{FF2B5EF4-FFF2-40B4-BE49-F238E27FC236}">
                <a16:creationId xmlns:a16="http://schemas.microsoft.com/office/drawing/2014/main" id="{B76FEFBE-09C1-441E-BB53-303E4CED5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97970"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080" name="Picture 8" descr="Tesco Pharmacy - Tesco Groceries">
            <a:extLst>
              <a:ext uri="{FF2B5EF4-FFF2-40B4-BE49-F238E27FC236}">
                <a16:creationId xmlns:a16="http://schemas.microsoft.com/office/drawing/2014/main" id="{B4FC05C5-4FF4-1BFE-C363-6D79B56EC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90" r="27013" b="-1"/>
          <a:stretch/>
        </p:blipFill>
        <p:spPr bwMode="auto">
          <a:xfrm>
            <a:off x="9109901" y="-9271"/>
            <a:ext cx="3093269" cy="2530405"/>
          </a:xfrm>
          <a:custGeom>
            <a:avLst/>
            <a:gdLst/>
            <a:ahLst/>
            <a:cxnLst/>
            <a:rect l="l" t="t" r="r" b="b"/>
            <a:pathLst>
              <a:path w="3093269" h="2530405">
                <a:moveTo>
                  <a:pt x="60381" y="0"/>
                </a:moveTo>
                <a:lnTo>
                  <a:pt x="3093269" y="0"/>
                </a:lnTo>
                <a:lnTo>
                  <a:pt x="3093269" y="1760938"/>
                </a:lnTo>
                <a:lnTo>
                  <a:pt x="3091357" y="1764934"/>
                </a:lnTo>
                <a:cubicBezTo>
                  <a:pt x="3032651" y="1871844"/>
                  <a:pt x="2962668" y="1970741"/>
                  <a:pt x="2881807" y="2060870"/>
                </a:cubicBezTo>
                <a:cubicBezTo>
                  <a:pt x="2718935" y="2242410"/>
                  <a:pt x="2557541" y="2288971"/>
                  <a:pt x="2236713" y="2369092"/>
                </a:cubicBezTo>
                <a:cubicBezTo>
                  <a:pt x="2159321" y="2388405"/>
                  <a:pt x="2079268" y="2408405"/>
                  <a:pt x="1993879" y="2432762"/>
                </a:cubicBezTo>
                <a:cubicBezTo>
                  <a:pt x="1341447" y="2618793"/>
                  <a:pt x="889107" y="2542063"/>
                  <a:pt x="481384" y="2176267"/>
                </a:cubicBezTo>
                <a:cubicBezTo>
                  <a:pt x="213794" y="1936193"/>
                  <a:pt x="150722" y="1611509"/>
                  <a:pt x="84978" y="1143609"/>
                </a:cubicBezTo>
                <a:cubicBezTo>
                  <a:pt x="77638" y="1091332"/>
                  <a:pt x="70023" y="1039358"/>
                  <a:pt x="62604" y="989101"/>
                </a:cubicBezTo>
                <a:cubicBezTo>
                  <a:pt x="22537" y="716545"/>
                  <a:pt x="-15270" y="459119"/>
                  <a:pt x="6250" y="235762"/>
                </a:cubicBezTo>
                <a:cubicBezTo>
                  <a:pt x="11393" y="182380"/>
                  <a:pt x="19838" y="131912"/>
                  <a:pt x="31866" y="83728"/>
                </a:cubicBezTo>
                <a:close/>
              </a:path>
            </a:pathLst>
          </a:custGeom>
          <a:noFill/>
          <a:extLst>
            <a:ext uri="{909E8E84-426E-40DD-AFC4-6F175D3DCCD1}">
              <a14:hiddenFill xmlns:a14="http://schemas.microsoft.com/office/drawing/2010/main">
                <a:solidFill>
                  <a:srgbClr val="FFFFFF"/>
                </a:solidFill>
              </a14:hiddenFill>
            </a:ext>
          </a:extLst>
        </p:spPr>
      </p:pic>
      <p:sp>
        <p:nvSpPr>
          <p:cNvPr id="3146" name="Freeform: Shape 3145">
            <a:extLst>
              <a:ext uri="{FF2B5EF4-FFF2-40B4-BE49-F238E27FC236}">
                <a16:creationId xmlns:a16="http://schemas.microsoft.com/office/drawing/2014/main" id="{185FD2CF-35DE-4F7D-B04C-C7B7DC4DB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2156" y="3297832"/>
            <a:ext cx="5959692" cy="3560169"/>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47" name="Freeform: Shape 3146">
            <a:extLst>
              <a:ext uri="{FF2B5EF4-FFF2-40B4-BE49-F238E27FC236}">
                <a16:creationId xmlns:a16="http://schemas.microsoft.com/office/drawing/2014/main" id="{6B357D90-5835-41AD-A093-F73220E27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493" y="3105611"/>
            <a:ext cx="6141507" cy="3752389"/>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45" name="Freeform: Shape 3144">
            <a:extLst>
              <a:ext uri="{FF2B5EF4-FFF2-40B4-BE49-F238E27FC236}">
                <a16:creationId xmlns:a16="http://schemas.microsoft.com/office/drawing/2014/main" id="{E188EC29-E620-4E9C-9ABB-0CD603CCF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814" y="3406834"/>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69C5CE7-5AFC-ADCD-8C64-A29682929302}"/>
              </a:ext>
            </a:extLst>
          </p:cNvPr>
          <p:cNvSpPr>
            <a:spLocks noGrp="1"/>
          </p:cNvSpPr>
          <p:nvPr>
            <p:ph type="ctrTitle"/>
          </p:nvPr>
        </p:nvSpPr>
        <p:spPr>
          <a:xfrm>
            <a:off x="184270" y="180647"/>
            <a:ext cx="7411346" cy="1416505"/>
          </a:xfrm>
        </p:spPr>
        <p:txBody>
          <a:bodyPr anchor="b">
            <a:noAutofit/>
          </a:bodyPr>
          <a:lstStyle/>
          <a:p>
            <a:pPr algn="ctr">
              <a:lnSpc>
                <a:spcPct val="110000"/>
              </a:lnSpc>
            </a:pPr>
            <a:r>
              <a:rPr lang="en-GB" sz="4000" dirty="0">
                <a:solidFill>
                  <a:srgbClr val="FF0000"/>
                </a:solidFill>
              </a:rPr>
              <a:t>Customer Relationship Management (CRM)</a:t>
            </a:r>
          </a:p>
        </p:txBody>
      </p:sp>
      <p:sp>
        <p:nvSpPr>
          <p:cNvPr id="3" name="Subtitle 2">
            <a:extLst>
              <a:ext uri="{FF2B5EF4-FFF2-40B4-BE49-F238E27FC236}">
                <a16:creationId xmlns:a16="http://schemas.microsoft.com/office/drawing/2014/main" id="{A7F4CC74-5A8E-7EC5-442E-B7835D0FFAED}"/>
              </a:ext>
            </a:extLst>
          </p:cNvPr>
          <p:cNvSpPr>
            <a:spLocks noGrp="1"/>
          </p:cNvSpPr>
          <p:nvPr>
            <p:ph type="subTitle" idx="1"/>
          </p:nvPr>
        </p:nvSpPr>
        <p:spPr>
          <a:xfrm>
            <a:off x="316914" y="1976563"/>
            <a:ext cx="5534190" cy="4700790"/>
          </a:xfrm>
        </p:spPr>
        <p:txBody>
          <a:bodyPr anchor="t">
            <a:normAutofit/>
          </a:bodyPr>
          <a:lstStyle/>
          <a:p>
            <a:pPr>
              <a:lnSpc>
                <a:spcPct val="120000"/>
              </a:lnSpc>
            </a:pPr>
            <a:r>
              <a:rPr lang="en-GB" sz="2000" dirty="0">
                <a:solidFill>
                  <a:srgbClr val="0040C0"/>
                </a:solidFill>
              </a:rPr>
              <a:t>“CRM is a business strategic tool which helps in developing great relations with customers. The prime factor of CRM is customer satisfaction. CRM is a process where a company aids technology, sales team, marketing and various other methods of interaction with their customers. This interaction is vital to have feedback, to earn leads and to develop that relationship.” (Srivastava, 2024)</a:t>
            </a:r>
          </a:p>
        </p:txBody>
      </p:sp>
      <p:pic>
        <p:nvPicPr>
          <p:cNvPr id="1026" name="Picture 2" descr="Customer Relationship Management [CRM] ">
            <a:extLst>
              <a:ext uri="{FF2B5EF4-FFF2-40B4-BE49-F238E27FC236}">
                <a16:creationId xmlns:a16="http://schemas.microsoft.com/office/drawing/2014/main" id="{570BD339-7420-4806-DD7F-4354EB5D6C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7504" r="-1" b="-1"/>
          <a:stretch/>
        </p:blipFill>
        <p:spPr bwMode="auto">
          <a:xfrm>
            <a:off x="6807197" y="3656544"/>
            <a:ext cx="5185262" cy="3201454"/>
          </a:xfrm>
          <a:custGeom>
            <a:avLst/>
            <a:gdLst/>
            <a:ahLst/>
            <a:cxnLst/>
            <a:rect l="l" t="t" r="r" b="b"/>
            <a:pathLst>
              <a:path w="5185262" h="3201454">
                <a:moveTo>
                  <a:pt x="2395657" y="533"/>
                </a:moveTo>
                <a:cubicBezTo>
                  <a:pt x="2853132" y="-10568"/>
                  <a:pt x="3320085" y="151875"/>
                  <a:pt x="3853824" y="495130"/>
                </a:cubicBezTo>
                <a:cubicBezTo>
                  <a:pt x="3965587" y="567021"/>
                  <a:pt x="4071620" y="630367"/>
                  <a:pt x="4174137" y="691568"/>
                </a:cubicBezTo>
                <a:cubicBezTo>
                  <a:pt x="4599096" y="945381"/>
                  <a:pt x="4810106" y="1082014"/>
                  <a:pt x="4963571" y="1412493"/>
                </a:cubicBezTo>
                <a:cubicBezTo>
                  <a:pt x="5115952" y="1740640"/>
                  <a:pt x="5190392" y="2100122"/>
                  <a:pt x="5184988" y="2480884"/>
                </a:cubicBezTo>
                <a:cubicBezTo>
                  <a:pt x="5182321" y="2667133"/>
                  <a:pt x="5160907" y="2854257"/>
                  <a:pt x="5121020" y="3040915"/>
                </a:cubicBezTo>
                <a:lnTo>
                  <a:pt x="5078712" y="3201454"/>
                </a:lnTo>
                <a:lnTo>
                  <a:pt x="5755" y="3201454"/>
                </a:lnTo>
                <a:lnTo>
                  <a:pt x="0" y="3006621"/>
                </a:lnTo>
                <a:cubicBezTo>
                  <a:pt x="4041" y="2932436"/>
                  <a:pt x="14231" y="2856537"/>
                  <a:pt x="30450" y="2777898"/>
                </a:cubicBezTo>
                <a:cubicBezTo>
                  <a:pt x="98304" y="2448859"/>
                  <a:pt x="266355" y="2096783"/>
                  <a:pt x="444335" y="1724033"/>
                </a:cubicBezTo>
                <a:cubicBezTo>
                  <a:pt x="477196" y="1655314"/>
                  <a:pt x="511097" y="1584223"/>
                  <a:pt x="544740" y="1512578"/>
                </a:cubicBezTo>
                <a:cubicBezTo>
                  <a:pt x="845919" y="871350"/>
                  <a:pt x="1079952" y="433962"/>
                  <a:pt x="1570060" y="206371"/>
                </a:cubicBezTo>
                <a:cubicBezTo>
                  <a:pt x="1850099" y="76329"/>
                  <a:pt x="2121172" y="7193"/>
                  <a:pt x="2395657" y="5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50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196EC56-8733-2DF8-6615-C9014D8EEB75}"/>
            </a:ext>
          </a:extLst>
        </p:cNvPr>
        <p:cNvGrpSpPr/>
        <p:nvPr/>
      </p:nvGrpSpPr>
      <p:grpSpPr>
        <a:xfrm>
          <a:off x="0" y="0"/>
          <a:ext cx="0" cy="0"/>
          <a:chOff x="0" y="0"/>
          <a:chExt cx="0" cy="0"/>
        </a:xfrm>
      </p:grpSpPr>
      <p:cxnSp>
        <p:nvCxnSpPr>
          <p:cNvPr id="3081" name="Straight Connector 308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83" name="Rectangle 308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8239411-F249-4D09-0E46-FAF47643A84C}"/>
              </a:ext>
            </a:extLst>
          </p:cNvPr>
          <p:cNvSpPr>
            <a:spLocks noGrp="1"/>
          </p:cNvSpPr>
          <p:nvPr>
            <p:ph type="ctrTitle"/>
          </p:nvPr>
        </p:nvSpPr>
        <p:spPr>
          <a:xfrm>
            <a:off x="170437" y="242277"/>
            <a:ext cx="7778747" cy="1542288"/>
          </a:xfrm>
        </p:spPr>
        <p:txBody>
          <a:bodyPr vert="horz" lIns="109728" tIns="109728" rIns="109728" bIns="91440" rtlCol="0" anchor="b">
            <a:noAutofit/>
          </a:bodyPr>
          <a:lstStyle/>
          <a:p>
            <a:r>
              <a:rPr lang="en-US" sz="4000" dirty="0">
                <a:solidFill>
                  <a:srgbClr val="FF0000"/>
                </a:solidFill>
              </a:rPr>
              <a:t>Benefits and handicaps of using digital marketing</a:t>
            </a:r>
          </a:p>
        </p:txBody>
      </p:sp>
      <p:sp>
        <p:nvSpPr>
          <p:cNvPr id="3" name="Subtitle 2">
            <a:extLst>
              <a:ext uri="{FF2B5EF4-FFF2-40B4-BE49-F238E27FC236}">
                <a16:creationId xmlns:a16="http://schemas.microsoft.com/office/drawing/2014/main" id="{002A3AE7-84DE-4891-DA52-67CB1D2E75C5}"/>
              </a:ext>
            </a:extLst>
          </p:cNvPr>
          <p:cNvSpPr>
            <a:spLocks noGrp="1"/>
          </p:cNvSpPr>
          <p:nvPr>
            <p:ph type="subTitle" idx="1"/>
          </p:nvPr>
        </p:nvSpPr>
        <p:spPr>
          <a:xfrm>
            <a:off x="419051" y="1784565"/>
            <a:ext cx="6335874" cy="4831158"/>
          </a:xfrm>
        </p:spPr>
        <p:txBody>
          <a:bodyPr vert="horz" lIns="109728" tIns="109728" rIns="109728" bIns="91440" rtlCol="0">
            <a:noAutofit/>
          </a:bodyPr>
          <a:lstStyle/>
          <a:p>
            <a:r>
              <a:rPr lang="en-US" sz="1800" b="1" dirty="0">
                <a:solidFill>
                  <a:srgbClr val="0040C0"/>
                </a:solidFill>
              </a:rPr>
              <a:t>Benefits </a:t>
            </a:r>
            <a:r>
              <a:rPr lang="en-US" sz="1600" b="1" dirty="0">
                <a:solidFill>
                  <a:srgbClr val="0040C0"/>
                </a:solidFill>
              </a:rPr>
              <a:t>(Adobe Experience Cloud, 2023)</a:t>
            </a:r>
          </a:p>
          <a:p>
            <a:pPr indent="-342900">
              <a:spcBef>
                <a:spcPts val="600"/>
              </a:spcBef>
              <a:buFont typeface="Corbel" panose="020B0503020204020204" pitchFamily="34" charset="0"/>
              <a:buChar char="•"/>
            </a:pPr>
            <a:r>
              <a:rPr lang="en-US" sz="1800" dirty="0">
                <a:solidFill>
                  <a:srgbClr val="0040C0"/>
                </a:solidFill>
              </a:rPr>
              <a:t>Global audience worldwide</a:t>
            </a:r>
          </a:p>
          <a:p>
            <a:pPr indent="-342900">
              <a:spcBef>
                <a:spcPts val="0"/>
              </a:spcBef>
              <a:buFont typeface="Corbel" panose="020B0503020204020204" pitchFamily="34" charset="0"/>
              <a:buChar char="•"/>
            </a:pPr>
            <a:r>
              <a:rPr lang="en-US" sz="1800" dirty="0">
                <a:solidFill>
                  <a:srgbClr val="0040C0"/>
                </a:solidFill>
              </a:rPr>
              <a:t>Cost efficiency</a:t>
            </a:r>
          </a:p>
          <a:p>
            <a:pPr indent="-342900">
              <a:spcBef>
                <a:spcPts val="0"/>
              </a:spcBef>
              <a:buFont typeface="Corbel" panose="020B0503020204020204" pitchFamily="34" charset="0"/>
              <a:buChar char="•"/>
            </a:pPr>
            <a:r>
              <a:rPr lang="en-US" sz="1800" dirty="0">
                <a:solidFill>
                  <a:srgbClr val="0040C0"/>
                </a:solidFill>
              </a:rPr>
              <a:t>Measurable results</a:t>
            </a:r>
          </a:p>
          <a:p>
            <a:pPr indent="-342900">
              <a:spcBef>
                <a:spcPts val="0"/>
              </a:spcBef>
              <a:buFont typeface="Corbel" panose="020B0503020204020204" pitchFamily="34" charset="0"/>
              <a:buChar char="•"/>
            </a:pPr>
            <a:r>
              <a:rPr lang="en-US" sz="1800" dirty="0">
                <a:solidFill>
                  <a:srgbClr val="0040C0"/>
                </a:solidFill>
              </a:rPr>
              <a:t>Effective targeting</a:t>
            </a:r>
          </a:p>
          <a:p>
            <a:pPr indent="-342900">
              <a:spcBef>
                <a:spcPts val="0"/>
              </a:spcBef>
              <a:buFont typeface="Corbel" panose="020B0503020204020204" pitchFamily="34" charset="0"/>
              <a:buChar char="•"/>
            </a:pPr>
            <a:r>
              <a:rPr lang="en-US" sz="1800" dirty="0">
                <a:solidFill>
                  <a:srgbClr val="0040C0"/>
                </a:solidFill>
              </a:rPr>
              <a:t>Increased engagement</a:t>
            </a:r>
          </a:p>
          <a:p>
            <a:pPr indent="-342900">
              <a:spcBef>
                <a:spcPts val="0"/>
              </a:spcBef>
              <a:spcAft>
                <a:spcPts val="600"/>
              </a:spcAft>
              <a:buFont typeface="Corbel" panose="020B0503020204020204" pitchFamily="34" charset="0"/>
              <a:buChar char="•"/>
            </a:pPr>
            <a:r>
              <a:rPr lang="en-US" sz="1800" dirty="0">
                <a:solidFill>
                  <a:srgbClr val="0040C0"/>
                </a:solidFill>
              </a:rPr>
              <a:t>Flexibility</a:t>
            </a:r>
          </a:p>
          <a:p>
            <a:r>
              <a:rPr lang="en-US" sz="1800" b="1" dirty="0">
                <a:solidFill>
                  <a:srgbClr val="0040C0"/>
                </a:solidFill>
              </a:rPr>
              <a:t>Handicaps </a:t>
            </a:r>
            <a:r>
              <a:rPr lang="en-US" sz="1600" b="1" dirty="0">
                <a:solidFill>
                  <a:srgbClr val="0040C0"/>
                </a:solidFill>
              </a:rPr>
              <a:t>(Digital Catalyst, 2023)</a:t>
            </a:r>
          </a:p>
          <a:p>
            <a:pPr indent="-342900">
              <a:spcBef>
                <a:spcPts val="600"/>
              </a:spcBef>
              <a:buFont typeface="Corbel" panose="020B0503020204020204" pitchFamily="34" charset="0"/>
              <a:buChar char="•"/>
            </a:pPr>
            <a:r>
              <a:rPr lang="en-US" sz="1800" dirty="0">
                <a:solidFill>
                  <a:srgbClr val="0040C0"/>
                </a:solidFill>
              </a:rPr>
              <a:t>Competition</a:t>
            </a:r>
          </a:p>
          <a:p>
            <a:pPr indent="-342900">
              <a:spcBef>
                <a:spcPts val="0"/>
              </a:spcBef>
              <a:buFont typeface="Corbel" panose="020B0503020204020204" pitchFamily="34" charset="0"/>
              <a:buChar char="•"/>
            </a:pPr>
            <a:r>
              <a:rPr lang="en-US" sz="1800" dirty="0">
                <a:solidFill>
                  <a:srgbClr val="0040C0"/>
                </a:solidFill>
              </a:rPr>
              <a:t>Time-consuming</a:t>
            </a:r>
          </a:p>
          <a:p>
            <a:pPr indent="-342900">
              <a:spcBef>
                <a:spcPts val="0"/>
              </a:spcBef>
              <a:buFont typeface="Corbel" panose="020B0503020204020204" pitchFamily="34" charset="0"/>
              <a:buChar char="•"/>
            </a:pPr>
            <a:r>
              <a:rPr lang="en-US" sz="1800" dirty="0">
                <a:solidFill>
                  <a:srgbClr val="0040C0"/>
                </a:solidFill>
              </a:rPr>
              <a:t>Security and privacy</a:t>
            </a:r>
          </a:p>
          <a:p>
            <a:pPr indent="-342900">
              <a:spcBef>
                <a:spcPts val="0"/>
              </a:spcBef>
              <a:buFont typeface="Corbel" panose="020B0503020204020204" pitchFamily="34" charset="0"/>
              <a:buChar char="•"/>
            </a:pPr>
            <a:r>
              <a:rPr lang="en-US" sz="1800" dirty="0">
                <a:solidFill>
                  <a:srgbClr val="0040C0"/>
                </a:solidFill>
              </a:rPr>
              <a:t>Technical skills</a:t>
            </a:r>
          </a:p>
        </p:txBody>
      </p:sp>
      <p:sp>
        <p:nvSpPr>
          <p:cNvPr id="3085" name="Freeform: Shape 308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7" name="Freeform: Shape 308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89" name="Freeform: Shape 308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6" name="Picture 4" descr="Tesco hyper-local 'However you do your Christmas' DOOH campaign - IPM  Bitesize">
            <a:extLst>
              <a:ext uri="{FF2B5EF4-FFF2-40B4-BE49-F238E27FC236}">
                <a16:creationId xmlns:a16="http://schemas.microsoft.com/office/drawing/2014/main" id="{95441F65-7BDE-CAFE-67FA-ED864F9CDB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015" r="28345" b="1"/>
          <a:stretch/>
        </p:blipFill>
        <p:spPr bwMode="auto">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7014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016629E-759A-BED4-5FB7-14BB4E24B53C}"/>
            </a:ext>
          </a:extLst>
        </p:cNvPr>
        <p:cNvGrpSpPr/>
        <p:nvPr/>
      </p:nvGrpSpPr>
      <p:grpSpPr>
        <a:xfrm>
          <a:off x="0" y="0"/>
          <a:ext cx="0" cy="0"/>
          <a:chOff x="0" y="0"/>
          <a:chExt cx="0" cy="0"/>
        </a:xfrm>
      </p:grpSpPr>
      <p:sp useBgFill="1">
        <p:nvSpPr>
          <p:cNvPr id="4168" name="Rectangle 416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1404E0A-757E-5ACA-5769-89AC5DC83499}"/>
              </a:ext>
            </a:extLst>
          </p:cNvPr>
          <p:cNvSpPr>
            <a:spLocks noGrp="1"/>
          </p:cNvSpPr>
          <p:nvPr>
            <p:ph type="ctrTitle"/>
          </p:nvPr>
        </p:nvSpPr>
        <p:spPr>
          <a:xfrm>
            <a:off x="5120079" y="207264"/>
            <a:ext cx="6810512" cy="755904"/>
          </a:xfrm>
        </p:spPr>
        <p:txBody>
          <a:bodyPr anchor="b">
            <a:normAutofit fontScale="90000"/>
          </a:bodyPr>
          <a:lstStyle/>
          <a:p>
            <a:r>
              <a:rPr lang="en-GB" sz="4000" dirty="0">
                <a:solidFill>
                  <a:srgbClr val="FF0000"/>
                </a:solidFill>
              </a:rPr>
              <a:t>Tesco’s digital marketing</a:t>
            </a:r>
          </a:p>
        </p:txBody>
      </p:sp>
      <p:sp>
        <p:nvSpPr>
          <p:cNvPr id="3" name="Subtitle 2">
            <a:extLst>
              <a:ext uri="{FF2B5EF4-FFF2-40B4-BE49-F238E27FC236}">
                <a16:creationId xmlns:a16="http://schemas.microsoft.com/office/drawing/2014/main" id="{C502D0D1-B33F-B957-A8E1-4D9BED81D92F}"/>
              </a:ext>
            </a:extLst>
          </p:cNvPr>
          <p:cNvSpPr>
            <a:spLocks noGrp="1"/>
          </p:cNvSpPr>
          <p:nvPr>
            <p:ph type="subTitle" idx="1"/>
          </p:nvPr>
        </p:nvSpPr>
        <p:spPr>
          <a:xfrm>
            <a:off x="6096000" y="1170432"/>
            <a:ext cx="5683039" cy="5480304"/>
          </a:xfrm>
        </p:spPr>
        <p:txBody>
          <a:bodyPr anchor="t">
            <a:noAutofit/>
          </a:bodyPr>
          <a:lstStyle/>
          <a:p>
            <a:pPr marL="342900" indent="-342900">
              <a:lnSpc>
                <a:spcPct val="120000"/>
              </a:lnSpc>
              <a:buFont typeface="Arial" panose="020B0604020202020204" pitchFamily="34" charset="0"/>
              <a:buChar char="•"/>
            </a:pPr>
            <a:r>
              <a:rPr lang="en-GB" sz="1800" b="1" dirty="0">
                <a:solidFill>
                  <a:srgbClr val="0040C0"/>
                </a:solidFill>
              </a:rPr>
              <a:t>Social media sites </a:t>
            </a:r>
          </a:p>
          <a:p>
            <a:pPr marL="342900" indent="-342900">
              <a:lnSpc>
                <a:spcPct val="120000"/>
              </a:lnSpc>
              <a:buFont typeface="Courier New" panose="02070309020205020404" pitchFamily="49" charset="0"/>
              <a:buChar char="o"/>
            </a:pPr>
            <a:r>
              <a:rPr lang="en-GB" sz="1800" dirty="0">
                <a:solidFill>
                  <a:srgbClr val="0040C0"/>
                </a:solidFill>
              </a:rPr>
              <a:t>Facebook, Twitter, Pinterest, Instagram, TikTok, Snapchat and Google+</a:t>
            </a:r>
          </a:p>
          <a:p>
            <a:pPr marL="342900" indent="-342900">
              <a:lnSpc>
                <a:spcPct val="120000"/>
              </a:lnSpc>
              <a:buFont typeface="Arial" panose="020B0604020202020204" pitchFamily="34" charset="0"/>
              <a:buChar char="•"/>
            </a:pPr>
            <a:r>
              <a:rPr lang="en-GB" sz="1800" b="1" dirty="0">
                <a:solidFill>
                  <a:srgbClr val="0040C0"/>
                </a:solidFill>
              </a:rPr>
              <a:t>Websites</a:t>
            </a:r>
          </a:p>
          <a:p>
            <a:pPr marL="342900" indent="-342900">
              <a:lnSpc>
                <a:spcPct val="120000"/>
              </a:lnSpc>
              <a:buFont typeface="Courier New" panose="02070309020205020404" pitchFamily="49" charset="0"/>
              <a:buChar char="o"/>
            </a:pPr>
            <a:r>
              <a:rPr lang="en-GB" sz="1800" dirty="0">
                <a:solidFill>
                  <a:srgbClr val="0040C0"/>
                </a:solidFill>
              </a:rPr>
              <a:t>Over 100 different websites</a:t>
            </a:r>
          </a:p>
          <a:p>
            <a:pPr marL="342900" indent="-342900">
              <a:lnSpc>
                <a:spcPct val="120000"/>
              </a:lnSpc>
              <a:spcBef>
                <a:spcPts val="0"/>
              </a:spcBef>
              <a:buFont typeface="Courier New" panose="02070309020205020404" pitchFamily="49" charset="0"/>
              <a:buChar char="o"/>
            </a:pPr>
            <a:r>
              <a:rPr lang="en-GB" sz="1800" dirty="0">
                <a:solidFill>
                  <a:srgbClr val="0040C0"/>
                </a:solidFill>
              </a:rPr>
              <a:t>E.g. Tesco Plc, Tesco Bank, Tesco Mobile, Tesco Travel Money, Tesco Insurance or Tesco Business</a:t>
            </a:r>
          </a:p>
          <a:p>
            <a:pPr marL="342900" indent="-342900">
              <a:lnSpc>
                <a:spcPct val="120000"/>
              </a:lnSpc>
              <a:buFont typeface="Arial" panose="020B0604020202020204" pitchFamily="34" charset="0"/>
              <a:buChar char="•"/>
            </a:pPr>
            <a:r>
              <a:rPr lang="en-GB" sz="1800" b="1" dirty="0">
                <a:solidFill>
                  <a:srgbClr val="0040C0"/>
                </a:solidFill>
              </a:rPr>
              <a:t>Apps</a:t>
            </a:r>
          </a:p>
          <a:p>
            <a:pPr marL="457200" indent="-457200">
              <a:lnSpc>
                <a:spcPct val="120000"/>
              </a:lnSpc>
              <a:buFont typeface="Courier New" panose="02070309020205020404" pitchFamily="49" charset="0"/>
              <a:buChar char="o"/>
            </a:pPr>
            <a:r>
              <a:rPr lang="en-GB" sz="1800" dirty="0">
                <a:solidFill>
                  <a:srgbClr val="0040C0"/>
                </a:solidFill>
              </a:rPr>
              <a:t>E.g. Clubcard – 16.3 million users (Statista, 2024)</a:t>
            </a:r>
          </a:p>
          <a:p>
            <a:pPr marL="342900" indent="-342900">
              <a:lnSpc>
                <a:spcPct val="120000"/>
              </a:lnSpc>
              <a:buFont typeface="Arial" panose="020B0604020202020204" pitchFamily="34" charset="0"/>
              <a:buChar char="•"/>
            </a:pPr>
            <a:r>
              <a:rPr lang="en-GB" sz="1800" b="1" dirty="0">
                <a:solidFill>
                  <a:srgbClr val="0040C0"/>
                </a:solidFill>
              </a:rPr>
              <a:t>Email marketing</a:t>
            </a:r>
          </a:p>
          <a:p>
            <a:pPr marL="342900" indent="-342900">
              <a:lnSpc>
                <a:spcPct val="120000"/>
              </a:lnSpc>
              <a:buFont typeface="Arial" panose="020B0604020202020204" pitchFamily="34" charset="0"/>
              <a:buChar char="•"/>
            </a:pPr>
            <a:r>
              <a:rPr lang="en-GB" sz="1800" b="1" dirty="0">
                <a:solidFill>
                  <a:srgbClr val="0040C0"/>
                </a:solidFill>
              </a:rPr>
              <a:t>Influencer marketing</a:t>
            </a:r>
          </a:p>
        </p:txBody>
      </p:sp>
      <p:sp>
        <p:nvSpPr>
          <p:cNvPr id="4169" name="Freeform: Shape 4168">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70" name="Freeform: Shape 4169">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098" name="Picture 2" descr="How Tesco uses Facebook, Twitter, Pinterest and Google+">
            <a:extLst>
              <a:ext uri="{FF2B5EF4-FFF2-40B4-BE49-F238E27FC236}">
                <a16:creationId xmlns:a16="http://schemas.microsoft.com/office/drawing/2014/main" id="{1B264CE2-7F5F-8AA6-5C5F-7318D0265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339" r="33911" b="-1"/>
          <a:stretch/>
        </p:blipFill>
        <p:spPr bwMode="auto">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171" name="Freeform: Shape 4170">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92960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8FCB-D027-9915-B358-28780B394068}"/>
              </a:ext>
            </a:extLst>
          </p:cNvPr>
          <p:cNvSpPr>
            <a:spLocks noGrp="1"/>
          </p:cNvSpPr>
          <p:nvPr>
            <p:ph type="title"/>
          </p:nvPr>
        </p:nvSpPr>
        <p:spPr>
          <a:xfrm>
            <a:off x="995958" y="148189"/>
            <a:ext cx="10200083" cy="809081"/>
          </a:xfrm>
        </p:spPr>
        <p:txBody>
          <a:bodyPr>
            <a:noAutofit/>
          </a:bodyPr>
          <a:lstStyle/>
          <a:p>
            <a:pPr algn="ctr"/>
            <a:r>
              <a:rPr lang="en-GB" sz="4000" dirty="0">
                <a:solidFill>
                  <a:srgbClr val="FF0000"/>
                </a:solidFill>
              </a:rPr>
              <a:t>Tesco Clubcard Loyalty Program</a:t>
            </a:r>
          </a:p>
        </p:txBody>
      </p:sp>
      <p:pic>
        <p:nvPicPr>
          <p:cNvPr id="6146" name="Picture 2" descr="No description available.">
            <a:extLst>
              <a:ext uri="{FF2B5EF4-FFF2-40B4-BE49-F238E27FC236}">
                <a16:creationId xmlns:a16="http://schemas.microsoft.com/office/drawing/2014/main" id="{63AA602B-D4E5-35BC-9275-ED22583AB9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8651" y="1615440"/>
            <a:ext cx="2359152" cy="524256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No description available.">
            <a:extLst>
              <a:ext uri="{FF2B5EF4-FFF2-40B4-BE49-F238E27FC236}">
                <a16:creationId xmlns:a16="http://schemas.microsoft.com/office/drawing/2014/main" id="{C1F05C60-E85F-0DC7-3CB6-4B8CF5CE1B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47" y="1615440"/>
            <a:ext cx="2359152" cy="524256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No description available.">
            <a:extLst>
              <a:ext uri="{FF2B5EF4-FFF2-40B4-BE49-F238E27FC236}">
                <a16:creationId xmlns:a16="http://schemas.microsoft.com/office/drawing/2014/main" id="{78087734-2605-2C5B-6121-567DEFA4C60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9556955" y="1615440"/>
            <a:ext cx="2359151" cy="524256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No description available.">
            <a:extLst>
              <a:ext uri="{FF2B5EF4-FFF2-40B4-BE49-F238E27FC236}">
                <a16:creationId xmlns:a16="http://schemas.microsoft.com/office/drawing/2014/main" id="{457ADF8E-A2E6-7B18-30EF-433F4C586A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84022" y="1615440"/>
            <a:ext cx="2359152" cy="5242560"/>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No description available.">
            <a:extLst>
              <a:ext uri="{FF2B5EF4-FFF2-40B4-BE49-F238E27FC236}">
                <a16:creationId xmlns:a16="http://schemas.microsoft.com/office/drawing/2014/main" id="{6C260E05-5239-D860-7A91-D26C4FD8392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7803" y="1615440"/>
            <a:ext cx="2359152" cy="52425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A9ACF-DAC8-8D03-4E5A-8EB5BA5E95CA}"/>
              </a:ext>
            </a:extLst>
          </p:cNvPr>
          <p:cNvSpPr txBox="1"/>
          <p:nvPr/>
        </p:nvSpPr>
        <p:spPr>
          <a:xfrm>
            <a:off x="120347" y="957270"/>
            <a:ext cx="11795759" cy="646331"/>
          </a:xfrm>
          <a:prstGeom prst="rect">
            <a:avLst/>
          </a:prstGeom>
          <a:noFill/>
        </p:spPr>
        <p:txBody>
          <a:bodyPr wrap="square" rtlCol="0">
            <a:spAutoFit/>
          </a:bodyPr>
          <a:lstStyle/>
          <a:p>
            <a:r>
              <a:rPr lang="en-GB" dirty="0">
                <a:solidFill>
                  <a:srgbClr val="0040C0"/>
                </a:solidFill>
              </a:rPr>
              <a:t>United Kingdom 12.7 million app users, Central-Europe 2.6 million app users and Ireland 1 million app users and 22 million active members of the loyalty program itself in the UK (Statista, 2024)</a:t>
            </a:r>
          </a:p>
        </p:txBody>
      </p:sp>
    </p:spTree>
    <p:extLst>
      <p:ext uri="{BB962C8B-B14F-4D97-AF65-F5344CB8AC3E}">
        <p14:creationId xmlns:p14="http://schemas.microsoft.com/office/powerpoint/2010/main" val="4188949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170" name="Picture 2" descr="How Tesco used social media to drive emotional resonance">
            <a:extLst>
              <a:ext uri="{FF2B5EF4-FFF2-40B4-BE49-F238E27FC236}">
                <a16:creationId xmlns:a16="http://schemas.microsoft.com/office/drawing/2014/main" id="{921CBB38-A71F-10F2-A4FC-5E476C745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974"/>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Freeform: Shape 717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7179" name="Freeform: Shape 7178">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1" name="Freeform: Shape 718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BD21FEC-E1FC-E95F-D0AC-449AF91C0E04}"/>
              </a:ext>
            </a:extLst>
          </p:cNvPr>
          <p:cNvSpPr>
            <a:spLocks noGrp="1"/>
          </p:cNvSpPr>
          <p:nvPr>
            <p:ph type="title"/>
          </p:nvPr>
        </p:nvSpPr>
        <p:spPr>
          <a:xfrm>
            <a:off x="8130211" y="805461"/>
            <a:ext cx="3633746" cy="815286"/>
          </a:xfrm>
        </p:spPr>
        <p:txBody>
          <a:bodyPr anchor="b">
            <a:noAutofit/>
          </a:bodyPr>
          <a:lstStyle/>
          <a:p>
            <a:r>
              <a:rPr lang="en-GB" sz="4000" dirty="0">
                <a:solidFill>
                  <a:srgbClr val="FF0000"/>
                </a:solidFill>
              </a:rPr>
              <a:t>Conclusion</a:t>
            </a:r>
          </a:p>
        </p:txBody>
      </p:sp>
      <p:sp>
        <p:nvSpPr>
          <p:cNvPr id="3" name="Content Placeholder 2">
            <a:extLst>
              <a:ext uri="{FF2B5EF4-FFF2-40B4-BE49-F238E27FC236}">
                <a16:creationId xmlns:a16="http://schemas.microsoft.com/office/drawing/2014/main" id="{53BDC35F-BDED-E4A9-5D81-4AE400C1985C}"/>
              </a:ext>
            </a:extLst>
          </p:cNvPr>
          <p:cNvSpPr>
            <a:spLocks noGrp="1"/>
          </p:cNvSpPr>
          <p:nvPr>
            <p:ph idx="1"/>
          </p:nvPr>
        </p:nvSpPr>
        <p:spPr>
          <a:xfrm>
            <a:off x="8130210" y="1781622"/>
            <a:ext cx="3633747" cy="3863274"/>
          </a:xfrm>
        </p:spPr>
        <p:txBody>
          <a:bodyPr>
            <a:noAutofit/>
          </a:bodyPr>
          <a:lstStyle/>
          <a:p>
            <a:pPr>
              <a:lnSpc>
                <a:spcPct val="130000"/>
              </a:lnSpc>
            </a:pPr>
            <a:r>
              <a:rPr lang="en-GB" sz="2000" dirty="0">
                <a:solidFill>
                  <a:srgbClr val="0040C0"/>
                </a:solidFill>
              </a:rPr>
              <a:t>Tesco effectively uses these digital media tools and platforms to create emotional resonance, build brand awareness and sustainable customer relationship, retention and loyalty. </a:t>
            </a:r>
          </a:p>
        </p:txBody>
      </p:sp>
      <p:sp>
        <p:nvSpPr>
          <p:cNvPr id="4" name="TextBox 3">
            <a:extLst>
              <a:ext uri="{FF2B5EF4-FFF2-40B4-BE49-F238E27FC236}">
                <a16:creationId xmlns:a16="http://schemas.microsoft.com/office/drawing/2014/main" id="{B59D101D-AAE9-087F-3C9F-CDC6C2AC911D}"/>
              </a:ext>
            </a:extLst>
          </p:cNvPr>
          <p:cNvSpPr txBox="1"/>
          <p:nvPr/>
        </p:nvSpPr>
        <p:spPr>
          <a:xfrm>
            <a:off x="-155188" y="6230552"/>
            <a:ext cx="8285398" cy="707886"/>
          </a:xfrm>
          <a:prstGeom prst="rect">
            <a:avLst/>
          </a:prstGeom>
          <a:noFill/>
        </p:spPr>
        <p:txBody>
          <a:bodyPr wrap="square" rtlCol="0">
            <a:spAutoFit/>
          </a:bodyPr>
          <a:lstStyle/>
          <a:p>
            <a:pPr algn="ctr"/>
            <a:r>
              <a:rPr lang="en-GB" sz="4000" b="1" dirty="0">
                <a:solidFill>
                  <a:srgbClr val="FF0000"/>
                </a:solidFill>
                <a:highlight>
                  <a:srgbClr val="C0C0C0"/>
                </a:highlight>
              </a:rPr>
              <a:t>Thank you for your attention!</a:t>
            </a:r>
          </a:p>
        </p:txBody>
      </p:sp>
    </p:spTree>
    <p:extLst>
      <p:ext uri="{BB962C8B-B14F-4D97-AF65-F5344CB8AC3E}">
        <p14:creationId xmlns:p14="http://schemas.microsoft.com/office/powerpoint/2010/main" val="3764135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8726D82-C4BB-CCF7-0026-91BDCBE16D79}"/>
            </a:ext>
          </a:extLst>
        </p:cNvPr>
        <p:cNvGrpSpPr/>
        <p:nvPr/>
      </p:nvGrpSpPr>
      <p:grpSpPr>
        <a:xfrm>
          <a:off x="0" y="0"/>
          <a:ext cx="0" cy="0"/>
          <a:chOff x="0" y="0"/>
          <a:chExt cx="0" cy="0"/>
        </a:xfrm>
      </p:grpSpPr>
      <p:cxnSp>
        <p:nvCxnSpPr>
          <p:cNvPr id="2126" name="Straight Connector 2125">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128" name="Rectangle 2127">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050" name="Picture 2" descr="Accessibility Review of Online Retailers Part 5: Tesco - User Vision">
            <a:extLst>
              <a:ext uri="{FF2B5EF4-FFF2-40B4-BE49-F238E27FC236}">
                <a16:creationId xmlns:a16="http://schemas.microsoft.com/office/drawing/2014/main" id="{6EB541CA-E065-0152-A923-E0769CE69A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825" r="2308"/>
          <a:stretch/>
        </p:blipFill>
        <p:spPr bwMode="auto">
          <a:xfrm>
            <a:off x="1524"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130" name="Freeform: Shape 2129">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32" name="Freeform: Shape 2131">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40" name="Freeform: Shape 2139">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41" name="Freeform: Shape 2140">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42" name="Freeform: Shape 2141">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F5EE45-041A-01B7-F36A-C5BE415FD878}"/>
              </a:ext>
            </a:extLst>
          </p:cNvPr>
          <p:cNvSpPr>
            <a:spLocks noGrp="1"/>
          </p:cNvSpPr>
          <p:nvPr>
            <p:ph type="ctrTitle"/>
          </p:nvPr>
        </p:nvSpPr>
        <p:spPr>
          <a:xfrm>
            <a:off x="356441" y="438914"/>
            <a:ext cx="3549102" cy="829054"/>
          </a:xfrm>
        </p:spPr>
        <p:txBody>
          <a:bodyPr vert="horz" lIns="109728" tIns="109728" rIns="109728" bIns="91440" rtlCol="0" anchor="b">
            <a:noAutofit/>
          </a:bodyPr>
          <a:lstStyle/>
          <a:p>
            <a:pPr>
              <a:lnSpc>
                <a:spcPct val="130000"/>
              </a:lnSpc>
            </a:pPr>
            <a:r>
              <a:rPr lang="en-US" sz="4000" dirty="0">
                <a:solidFill>
                  <a:srgbClr val="FF0000"/>
                </a:solidFill>
              </a:rPr>
              <a:t>References</a:t>
            </a:r>
          </a:p>
        </p:txBody>
      </p:sp>
      <p:sp>
        <p:nvSpPr>
          <p:cNvPr id="3" name="Subtitle 2">
            <a:extLst>
              <a:ext uri="{FF2B5EF4-FFF2-40B4-BE49-F238E27FC236}">
                <a16:creationId xmlns:a16="http://schemas.microsoft.com/office/drawing/2014/main" id="{5FA897E6-9489-B35B-D84E-D2A69F9B9C13}"/>
              </a:ext>
            </a:extLst>
          </p:cNvPr>
          <p:cNvSpPr>
            <a:spLocks noGrp="1"/>
          </p:cNvSpPr>
          <p:nvPr>
            <p:ph type="subTitle" idx="1"/>
          </p:nvPr>
        </p:nvSpPr>
        <p:spPr>
          <a:xfrm>
            <a:off x="741227" y="1267968"/>
            <a:ext cx="11092960" cy="5388864"/>
          </a:xfrm>
        </p:spPr>
        <p:txBody>
          <a:bodyPr vert="horz" lIns="109728" tIns="109728" rIns="109728" bIns="91440" rtlCol="0">
            <a:normAutofit lnSpcReduction="10000"/>
          </a:bodyPr>
          <a:lstStyle/>
          <a:p>
            <a:r>
              <a:rPr lang="en-US" sz="1300" dirty="0">
                <a:solidFill>
                  <a:srgbClr val="0040C0"/>
                </a:solidFill>
              </a:rPr>
              <a:t>Adobe Experience Cloud (2023) 9 benefits of digital marketing. Available at: </a:t>
            </a:r>
            <a:r>
              <a:rPr lang="en-US" sz="1300" dirty="0">
                <a:solidFill>
                  <a:schemeClr val="tx1">
                    <a:lumMod val="75000"/>
                    <a:lumOff val="25000"/>
                  </a:schemeClr>
                </a:solidFill>
                <a:hlinkClick r:id="rId4"/>
              </a:rPr>
              <a:t>https://business.adobe.com/blog/basics/digital-marketing-benefits#:~:text=This%20post%20will%20discuss%20nine,your%20brand%20and%20increase%20sales</a:t>
            </a:r>
            <a:r>
              <a:rPr lang="en-US" sz="1300" dirty="0">
                <a:solidFill>
                  <a:srgbClr val="0040C0"/>
                </a:solidFill>
              </a:rPr>
              <a:t>, (Accessed: 8 December 2024)</a:t>
            </a:r>
          </a:p>
          <a:p>
            <a:r>
              <a:rPr lang="en-US" sz="1300" dirty="0">
                <a:solidFill>
                  <a:srgbClr val="0040C0"/>
                </a:solidFill>
              </a:rPr>
              <a:t>BBC (2024) Technological influence on business activity. Available at: </a:t>
            </a:r>
            <a:r>
              <a:rPr lang="en-US" sz="1300" dirty="0">
                <a:solidFill>
                  <a:schemeClr val="tx1">
                    <a:lumMod val="75000"/>
                    <a:lumOff val="25000"/>
                  </a:schemeClr>
                </a:solidFill>
                <a:hlinkClick r:id="rId5"/>
              </a:rPr>
              <a:t>https://www.bbc.co.uk/bitesize/guides/z4bjjhv/revision/5#:~:text=Digital%20and%20social%20media%20enable,snapchat%20and%20Twitter%20for%20example</a:t>
            </a:r>
            <a:r>
              <a:rPr lang="en-US" sz="1300" dirty="0">
                <a:solidFill>
                  <a:schemeClr val="tx1">
                    <a:lumMod val="75000"/>
                    <a:lumOff val="25000"/>
                  </a:schemeClr>
                </a:solidFill>
              </a:rPr>
              <a:t>, </a:t>
            </a:r>
            <a:r>
              <a:rPr lang="en-US" sz="1300" dirty="0">
                <a:solidFill>
                  <a:srgbClr val="0040C0"/>
                </a:solidFill>
              </a:rPr>
              <a:t>(Accessed: 7 December 2024)</a:t>
            </a:r>
          </a:p>
          <a:p>
            <a:r>
              <a:rPr lang="en-US" sz="1300" dirty="0">
                <a:solidFill>
                  <a:srgbClr val="0040C0"/>
                </a:solidFill>
              </a:rPr>
              <a:t>Digital Catalyst (2023) What are the main advantages and disadvantages of digital marketing? Available at: </a:t>
            </a:r>
            <a:r>
              <a:rPr lang="en-US" sz="1300" dirty="0">
                <a:solidFill>
                  <a:srgbClr val="0040C0"/>
                </a:solidFill>
                <a:hlinkClick r:id="rId6"/>
              </a:rPr>
              <a:t>https://digitalcatalyst.in/blog/what-are-the-main-advantages-and-disadvantages-of-digital-marketing/</a:t>
            </a:r>
            <a:r>
              <a:rPr lang="en-US" sz="1300" dirty="0">
                <a:solidFill>
                  <a:srgbClr val="0040C0"/>
                </a:solidFill>
              </a:rPr>
              <a:t>, (Accessed:8 December 2024)</a:t>
            </a:r>
          </a:p>
          <a:p>
            <a:r>
              <a:rPr lang="en-US" sz="1300" dirty="0" err="1">
                <a:solidFill>
                  <a:srgbClr val="0040C0"/>
                </a:solidFill>
              </a:rPr>
              <a:t>Lutkevich</a:t>
            </a:r>
            <a:r>
              <a:rPr lang="en-US" sz="1300" dirty="0">
                <a:solidFill>
                  <a:srgbClr val="0040C0"/>
                </a:solidFill>
              </a:rPr>
              <a:t>, B., Wigmore, I. (2024) Social Media. Available at: </a:t>
            </a:r>
            <a:r>
              <a:rPr lang="en-US" sz="1300" dirty="0">
                <a:solidFill>
                  <a:schemeClr val="tx1">
                    <a:lumMod val="75000"/>
                    <a:lumOff val="25000"/>
                  </a:schemeClr>
                </a:solidFill>
                <a:hlinkClick r:id="rId7"/>
              </a:rPr>
              <a:t>https://www.techtarget.com/whatis/definition/social-media</a:t>
            </a:r>
            <a:r>
              <a:rPr lang="en-US" sz="1300" dirty="0">
                <a:solidFill>
                  <a:schemeClr val="tx1">
                    <a:lumMod val="75000"/>
                    <a:lumOff val="25000"/>
                  </a:schemeClr>
                </a:solidFill>
              </a:rPr>
              <a:t> </a:t>
            </a:r>
            <a:r>
              <a:rPr lang="en-US" sz="1300" dirty="0">
                <a:solidFill>
                  <a:srgbClr val="0040C0"/>
                </a:solidFill>
              </a:rPr>
              <a:t>(Accessed: 7 December 2024</a:t>
            </a:r>
            <a:r>
              <a:rPr lang="en-US" sz="1300" dirty="0">
                <a:solidFill>
                  <a:schemeClr val="tx1">
                    <a:lumMod val="75000"/>
                    <a:lumOff val="25000"/>
                  </a:schemeClr>
                </a:solidFill>
              </a:rPr>
              <a:t>)</a:t>
            </a:r>
          </a:p>
          <a:p>
            <a:r>
              <a:rPr lang="en-US" sz="1300" dirty="0">
                <a:solidFill>
                  <a:srgbClr val="0040C0"/>
                </a:solidFill>
              </a:rPr>
              <a:t>Srivastava, D. (2024) Customer Relationship Management. Available at: </a:t>
            </a:r>
            <a:r>
              <a:rPr lang="en-US" sz="1300" dirty="0">
                <a:solidFill>
                  <a:schemeClr val="tx1">
                    <a:lumMod val="75000"/>
                    <a:lumOff val="25000"/>
                  </a:schemeClr>
                </a:solidFill>
                <a:hlinkClick r:id="rId8"/>
              </a:rPr>
              <a:t>https://www.linkedin.com/pulse/customer-relationship-management-crm-darshika-srivastava-tdbve</a:t>
            </a:r>
            <a:r>
              <a:rPr lang="en-US" sz="1300" dirty="0">
                <a:solidFill>
                  <a:schemeClr val="tx1">
                    <a:lumMod val="75000"/>
                    <a:lumOff val="25000"/>
                  </a:schemeClr>
                </a:solidFill>
              </a:rPr>
              <a:t> </a:t>
            </a:r>
            <a:r>
              <a:rPr lang="en-US" sz="1300" dirty="0">
                <a:solidFill>
                  <a:srgbClr val="0040C0"/>
                </a:solidFill>
              </a:rPr>
              <a:t>(Accessed: 8 December 2024)</a:t>
            </a:r>
          </a:p>
          <a:p>
            <a:r>
              <a:rPr lang="en-US" sz="1300" dirty="0">
                <a:solidFill>
                  <a:srgbClr val="0040C0"/>
                </a:solidFill>
              </a:rPr>
              <a:t>Statista (2024) </a:t>
            </a:r>
            <a:r>
              <a:rPr lang="en-GB" sz="1300" i="0" dirty="0">
                <a:solidFill>
                  <a:srgbClr val="0040C0"/>
                </a:solidFill>
                <a:effectLst/>
              </a:rPr>
              <a:t>Key data on I Love my Tesco Clubcard loyalty program in Central Europe, the Republic of Ireland, and in the United Kingdom (UK) as of February 2024. Available at: </a:t>
            </a:r>
            <a:r>
              <a:rPr lang="en-GB" sz="1300" i="0" dirty="0">
                <a:solidFill>
                  <a:srgbClr val="0040C0"/>
                </a:solidFill>
                <a:effectLst/>
                <a:hlinkClick r:id="rId9"/>
              </a:rPr>
              <a:t>https://www.statista.com/statistics/1400244/tesco-clubcard-data/#:~:text=Services-,About%20Statista,Ireland%2C%20United%20Kingdom%2C%20CEE</a:t>
            </a:r>
            <a:r>
              <a:rPr lang="en-GB" sz="1300" i="0" dirty="0">
                <a:solidFill>
                  <a:srgbClr val="0040C0"/>
                </a:solidFill>
                <a:effectLst/>
              </a:rPr>
              <a:t> (Accessed: 8 December 2024)</a:t>
            </a:r>
            <a:endParaRPr lang="en-US" sz="1300" dirty="0">
              <a:solidFill>
                <a:srgbClr val="0040C0"/>
              </a:solidFill>
            </a:endParaRPr>
          </a:p>
          <a:p>
            <a:endParaRPr lang="en-US" sz="800" b="1" dirty="0">
              <a:solidFill>
                <a:schemeClr val="tx1">
                  <a:lumMod val="75000"/>
                  <a:lumOff val="25000"/>
                </a:schemeClr>
              </a:solidFill>
            </a:endParaRPr>
          </a:p>
          <a:p>
            <a:endParaRPr lang="en-US" sz="800" b="1" dirty="0">
              <a:solidFill>
                <a:schemeClr val="tx1">
                  <a:lumMod val="75000"/>
                  <a:lumOff val="25000"/>
                </a:schemeClr>
              </a:solidFill>
            </a:endParaRPr>
          </a:p>
        </p:txBody>
      </p:sp>
    </p:spTree>
    <p:extLst>
      <p:ext uri="{BB962C8B-B14F-4D97-AF65-F5344CB8AC3E}">
        <p14:creationId xmlns:p14="http://schemas.microsoft.com/office/powerpoint/2010/main" val="27832337"/>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1373A"/>
      </a:dk2>
      <a:lt2>
        <a:srgbClr val="E8E2E2"/>
      </a:lt2>
      <a:accent1>
        <a:srgbClr val="80A9A7"/>
      </a:accent1>
      <a:accent2>
        <a:srgbClr val="75AB91"/>
      </a:accent2>
      <a:accent3>
        <a:srgbClr val="81AC86"/>
      </a:accent3>
      <a:accent4>
        <a:srgbClr val="86AC76"/>
      </a:accent4>
      <a:accent5>
        <a:srgbClr val="9AA57D"/>
      </a:accent5>
      <a:accent6>
        <a:srgbClr val="A9A274"/>
      </a:accent6>
      <a:hlink>
        <a:srgbClr val="AE696D"/>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726</TotalTime>
  <Words>654</Words>
  <Application>Microsoft Office PowerPoint</Application>
  <PresentationFormat>Widescreen</PresentationFormat>
  <Paragraphs>49</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Meiryo</vt:lpstr>
      <vt:lpstr>Aptos</vt:lpstr>
      <vt:lpstr>Arial</vt:lpstr>
      <vt:lpstr>Corbel</vt:lpstr>
      <vt:lpstr>Courier New</vt:lpstr>
      <vt:lpstr>SketchLinesVTI</vt:lpstr>
      <vt:lpstr>Tesco  Engagement with Digital and Social Media</vt:lpstr>
      <vt:lpstr>Digital and Social Media</vt:lpstr>
      <vt:lpstr>Customer Relationship Management (CRM)</vt:lpstr>
      <vt:lpstr>Benefits and handicaps of using digital marketing</vt:lpstr>
      <vt:lpstr>Tesco’s digital marketing</vt:lpstr>
      <vt:lpstr>Tesco Clubcard Loyalty Program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Aniko Batki (2313036)</dc:creator>
  <cp:lastModifiedBy>Aniko Batki (2313036)</cp:lastModifiedBy>
  <cp:revision>16</cp:revision>
  <dcterms:created xsi:type="dcterms:W3CDTF">2024-12-07T17:05:10Z</dcterms:created>
  <dcterms:modified xsi:type="dcterms:W3CDTF">2024-12-09T09:24:40Z</dcterms:modified>
</cp:coreProperties>
</file>