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46" d="100"/>
          <a:sy n="146" d="100"/>
        </p:scale>
        <p:origin x="594"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0038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Catalin Anca and today I will be presenting my findings on the NHS App as a digital innovation that has transformed healthcare delivery in the United Kingdom. This presentation summarises my Component 1 research and explores how the NHS App has impacted the workforce, service users, and communities across the UK.</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structured my presentation around seven key areas. I will begin by introducing the NHS App and explaining the context behind its development. I will then examine its impact on service delivery, the workforce, and communities before offering a critical analysis of both benefits and limitations. Finally, I will present my conclusions and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App was launched in 2018 by NHS Digital. It serves as the official digital front door to NHS services in England. Users can book and manage GP appointments, order repeat prescriptions, view their medical records, and during the pandemic it also provided the COVID Pass. By 2024, over 32 million people had registered, making it one of the most widely adopted digital health tools in the UK. It sits within the broader NHS digital strategy outlined in the Long Term Plan, and is supported by recommendations from the Topol Review and the Wachter Review.</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discussing the app itself, it is important to understand why digital transformation is so critical for the NHS. Four key drivers stand out. First, the ageing population means demand for services will continue to grow. Second, workforce pressures are severe, with over 100,000 vacancies. Third, COVID-19 dramatically accelerated digital adoption and changed patient expectations. And fourth, while digital tools can reduce health inequalities, they also risk creating a digital divide if not implemented carefully. These pressures make innovations like the NHS App not just useful but necessary.</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App has had a significant impact on service delivery. First, it provides 24/7 access to key GP services, meaning patients no longer need to phone during office hours. Second, it has reduced the administrative burden on practices, with some reporting up to 40% fewer phone calls as patients self-manage appointments and prescriptions. Third, during COVID-19, the app demonstrated remarkable scalability, with 16 million downloads in 2021 alone when it became the platform for the COVID Pass. These changes represent a fundamental shift in how patients interact with primary care services.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impact on the workforce is mixed. On the positive side, the NHS App reduces repetitive admin tasks, improves patient flow, and supports better data sharing across care settings. It also enables a shift towards more proactive, preventative care. However, there are challenges. Some staff lack digital literacy, particularly older practitioners. There is also a risk that patients expect instant digital responses, which can add to workload pressure. And as more interactions move online, there are concerns about depersonalisation and the loss of therapeutic relationships built through face-to-face contact.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community level, the NHS App has both positive and negative effects. For younger, digitally confident populations, it improves access significantly by removing phone-based barriers. However, approximately 11.7 million people in the UK lack basic digital skills. Elderly people, those with disabilities, and communities in deprived areas are disproportionately affected. This raises a critical question about whether digital-first strategies risk widening health inequalities rather than reducing them.</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Critically, the NHS App has clear strengths: it is scalable, cost-effective, empowers patients, and proved its value during COVID. However, it also has significant limitations. It assumes digital access, which excludes vulnerable groups. There are data security concerns. It does not integrate with social care, which limits holistic person-centred care. And there is a real risk of creating a two-tier healthcare system. Ethically, we must ask whether digital-first strategies are equitable when millions lack digital skills. The literature suggests that digital-assisted alternatives must exist alongside digital-first approaches.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NHS App is a meaningful digital innovation that has improved access and efficiency. However, its benefits are unevenly distributed, and it risks excluding the very populations who need healthcare the most. Integration with social care remains limited. For digital transformation to truly succeed, it must be equitable, accessible, and accompanied by investment in digital literacy and infrastructure.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my research, I would make four key recommendations. First, we need targeted investment in digital literacy programmes for excluded groups. Second, non-digital pathways must remain as equal alternatives, not afterthoughts. Third, the NHS App should integrate with social care records to enable truly person-centred care. And fourth, data governance must be strengthened so patients have meaningful control over their health information. Thank you for listening. I am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contains the full reference list in Harvard format.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to my presentation. I am now happy to answer any questions you may have about my research or findings.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0" y="0"/>
            <a:ext cx="137160" cy="5143500"/>
          </a:xfrm>
          <a:prstGeom prst="rect">
            <a:avLst/>
          </a:prstGeom>
          <a:solidFill>
            <a:srgbClr val="00A896"/>
          </a:solidFill>
          <a:ln/>
        </p:spPr>
        <p:txBody>
          <a:bodyPr/>
          <a:lstStyle/>
          <a:p>
            <a:endParaRPr lang="en-US"/>
          </a:p>
        </p:txBody>
      </p:sp>
      <p:sp>
        <p:nvSpPr>
          <p:cNvPr id="3" name="Text 1"/>
          <p:cNvSpPr/>
          <p:nvPr/>
        </p:nvSpPr>
        <p:spPr>
          <a:xfrm>
            <a:off x="731520" y="457200"/>
            <a:ext cx="7315200" cy="365760"/>
          </a:xfrm>
          <a:prstGeom prst="rect">
            <a:avLst/>
          </a:prstGeom>
          <a:noFill/>
          <a:ln/>
        </p:spPr>
        <p:txBody>
          <a:bodyPr wrap="square" rtlCol="0" anchor="ctr"/>
          <a:lstStyle/>
          <a:p>
            <a:pPr marL="0" indent="0">
              <a:buNone/>
            </a:pPr>
            <a:r>
              <a:rPr lang="en-US" sz="1400" kern="0" spc="400" dirty="0">
                <a:solidFill>
                  <a:srgbClr val="00A896"/>
                </a:solidFill>
                <a:latin typeface="Calibri" pitchFamily="34" charset="0"/>
                <a:ea typeface="Calibri" pitchFamily="34" charset="-122"/>
                <a:cs typeface="Calibri" pitchFamily="34" charset="-120"/>
              </a:rPr>
              <a:t>BMHP6026</a:t>
            </a:r>
            <a:endParaRPr lang="en-US" sz="1400" dirty="0"/>
          </a:p>
        </p:txBody>
      </p:sp>
      <p:sp>
        <p:nvSpPr>
          <p:cNvPr id="4" name="Text 2"/>
          <p:cNvSpPr/>
          <p:nvPr/>
        </p:nvSpPr>
        <p:spPr>
          <a:xfrm>
            <a:off x="731520" y="1005840"/>
            <a:ext cx="7772400" cy="1280160"/>
          </a:xfrm>
          <a:prstGeom prst="rect">
            <a:avLst/>
          </a:prstGeom>
          <a:noFill/>
          <a:ln/>
        </p:spPr>
        <p:txBody>
          <a:bodyPr wrap="square" rtlCol="0" anchor="ctr"/>
          <a:lstStyle/>
          <a:p>
            <a:pPr marL="0" indent="0">
              <a:lnSpc>
                <a:spcPct val="110000"/>
              </a:lnSpc>
              <a:buNone/>
            </a:pPr>
            <a:r>
              <a:rPr lang="en-US" sz="3200" b="1" dirty="0">
                <a:solidFill>
                  <a:srgbClr val="FFFFFF"/>
                </a:solidFill>
                <a:latin typeface="Trebuchet MS" pitchFamily="34" charset="0"/>
                <a:ea typeface="Trebuchet MS" pitchFamily="34" charset="-122"/>
                <a:cs typeface="Trebuchet MS" pitchFamily="34" charset="-120"/>
              </a:rPr>
              <a:t>Digital Transformation in</a:t>
            </a:r>
            <a:endParaRPr lang="en-US" sz="3200" dirty="0"/>
          </a:p>
          <a:p>
            <a:pPr marL="0" indent="0">
              <a:lnSpc>
                <a:spcPct val="110000"/>
              </a:lnSpc>
              <a:buNone/>
            </a:pPr>
            <a:r>
              <a:rPr lang="en-US" sz="3200" b="1" dirty="0">
                <a:solidFill>
                  <a:srgbClr val="FFFFFF"/>
                </a:solidFill>
                <a:latin typeface="Trebuchet MS" pitchFamily="34" charset="0"/>
                <a:ea typeface="Trebuchet MS" pitchFamily="34" charset="-122"/>
                <a:cs typeface="Trebuchet MS" pitchFamily="34" charset="-120"/>
              </a:rPr>
              <a:t>Health and Care Professions</a:t>
            </a:r>
            <a:endParaRPr lang="en-US" sz="3200" dirty="0"/>
          </a:p>
        </p:txBody>
      </p:sp>
      <p:sp>
        <p:nvSpPr>
          <p:cNvPr id="5" name="Text 3"/>
          <p:cNvSpPr/>
          <p:nvPr/>
        </p:nvSpPr>
        <p:spPr>
          <a:xfrm>
            <a:off x="731520" y="2377440"/>
            <a:ext cx="7315200" cy="457200"/>
          </a:xfrm>
          <a:prstGeom prst="rect">
            <a:avLst/>
          </a:prstGeom>
          <a:noFill/>
          <a:ln/>
        </p:spPr>
        <p:txBody>
          <a:bodyPr wrap="square" rtlCol="0" anchor="ctr"/>
          <a:lstStyle/>
          <a:p>
            <a:pPr marL="0" indent="0">
              <a:buNone/>
            </a:pPr>
            <a:r>
              <a:rPr lang="en-US" sz="1800" i="1" dirty="0">
                <a:solidFill>
                  <a:srgbClr val="00A896"/>
                </a:solidFill>
                <a:latin typeface="Calibri" pitchFamily="34" charset="0"/>
                <a:ea typeface="Calibri" pitchFamily="34" charset="-122"/>
                <a:cs typeface="Calibri" pitchFamily="34" charset="-120"/>
              </a:rPr>
              <a:t>Component 2: Viva Voce Presentation</a:t>
            </a:r>
            <a:endParaRPr lang="en-US" sz="1800" dirty="0"/>
          </a:p>
        </p:txBody>
      </p:sp>
      <p:sp>
        <p:nvSpPr>
          <p:cNvPr id="6" name="Text 4"/>
          <p:cNvSpPr/>
          <p:nvPr/>
        </p:nvSpPr>
        <p:spPr>
          <a:xfrm>
            <a:off x="731520" y="3017520"/>
            <a:ext cx="7315200" cy="822960"/>
          </a:xfrm>
          <a:prstGeom prst="rect">
            <a:avLst/>
          </a:prstGeom>
          <a:noFill/>
          <a:ln/>
        </p:spPr>
        <p:txBody>
          <a:bodyPr wrap="square" rtlCol="0" anchor="ctr"/>
          <a:lstStyle/>
          <a:p>
            <a:pPr marL="0" indent="0">
              <a:lnSpc>
                <a:spcPct val="130000"/>
              </a:lnSpc>
              <a:buNone/>
            </a:pPr>
            <a:r>
              <a:rPr lang="en-US" sz="1600" dirty="0">
                <a:solidFill>
                  <a:srgbClr val="AABBCC"/>
                </a:solidFill>
                <a:latin typeface="Calibri" pitchFamily="34" charset="0"/>
                <a:ea typeface="Calibri" pitchFamily="34" charset="-122"/>
                <a:cs typeface="Calibri" pitchFamily="34" charset="-120"/>
              </a:rPr>
              <a:t>The NHS App: Transforming Digital Access</a:t>
            </a:r>
            <a:endParaRPr lang="en-US" sz="1600" dirty="0"/>
          </a:p>
          <a:p>
            <a:pPr marL="0" indent="0">
              <a:lnSpc>
                <a:spcPct val="130000"/>
              </a:lnSpc>
              <a:buNone/>
            </a:pPr>
            <a:r>
              <a:rPr lang="en-US" sz="1600" dirty="0">
                <a:solidFill>
                  <a:srgbClr val="AABBCC"/>
                </a:solidFill>
                <a:latin typeface="Calibri" pitchFamily="34" charset="0"/>
                <a:ea typeface="Calibri" pitchFamily="34" charset="-122"/>
                <a:cs typeface="Calibri" pitchFamily="34" charset="-120"/>
              </a:rPr>
              <a:t>to Healthcare in the United Kingdom</a:t>
            </a:r>
            <a:endParaRPr lang="en-US" sz="1600" dirty="0"/>
          </a:p>
        </p:txBody>
      </p:sp>
      <p:sp>
        <p:nvSpPr>
          <p:cNvPr id="7" name="Text 5"/>
          <p:cNvSpPr/>
          <p:nvPr/>
        </p:nvSpPr>
        <p:spPr>
          <a:xfrm>
            <a:off x="731520" y="4023360"/>
            <a:ext cx="7315200" cy="914400"/>
          </a:xfrm>
          <a:prstGeom prst="rect">
            <a:avLst/>
          </a:prstGeom>
          <a:noFill/>
          <a:ln/>
        </p:spPr>
        <p:txBody>
          <a:bodyPr wrap="square" rtlCol="0" anchor="ctr"/>
          <a:lstStyle/>
          <a:p>
            <a:pPr marL="0" indent="0">
              <a:lnSpc>
                <a:spcPct val="140000"/>
              </a:lnSpc>
              <a:buNone/>
            </a:pPr>
            <a:r>
              <a:rPr lang="en-US" sz="1100" dirty="0">
                <a:solidFill>
                  <a:srgbClr val="8899AA"/>
                </a:solidFill>
                <a:latin typeface="Calibri" pitchFamily="34" charset="0"/>
                <a:ea typeface="Calibri" pitchFamily="34" charset="-122"/>
                <a:cs typeface="Calibri" pitchFamily="34" charset="-120"/>
              </a:rPr>
              <a:t>Student: Catalin Anca</a:t>
            </a:r>
            <a:endParaRPr lang="en-US" sz="1100" dirty="0"/>
          </a:p>
          <a:p>
            <a:pPr marL="0" indent="0">
              <a:lnSpc>
                <a:spcPct val="140000"/>
              </a:lnSpc>
              <a:buNone/>
            </a:pPr>
            <a:r>
              <a:rPr lang="en-US" sz="1100" dirty="0">
                <a:solidFill>
                  <a:srgbClr val="8899AA"/>
                </a:solidFill>
                <a:latin typeface="Calibri" pitchFamily="34" charset="0"/>
                <a:ea typeface="Calibri" pitchFamily="34" charset="-122"/>
                <a:cs typeface="Calibri" pitchFamily="34" charset="-120"/>
              </a:rPr>
              <a:t>Programme: BSc (Hons) Health and Social Care</a:t>
            </a:r>
            <a:endParaRPr lang="en-US" sz="1100" dirty="0"/>
          </a:p>
          <a:p>
            <a:pPr marL="0" indent="0">
              <a:lnSpc>
                <a:spcPct val="140000"/>
              </a:lnSpc>
              <a:buNone/>
            </a:pPr>
            <a:r>
              <a:rPr lang="en-US" sz="1100" dirty="0">
                <a:solidFill>
                  <a:srgbClr val="8899AA"/>
                </a:solidFill>
                <a:latin typeface="Calibri" pitchFamily="34" charset="0"/>
                <a:ea typeface="Calibri" pitchFamily="34" charset="-122"/>
                <a:cs typeface="Calibri" pitchFamily="34" charset="-120"/>
              </a:rPr>
              <a:t>Lecturer</a:t>
            </a:r>
            <a:r>
              <a:rPr lang="en-US" sz="1100">
                <a:solidFill>
                  <a:srgbClr val="8899AA"/>
                </a:solidFill>
                <a:latin typeface="Calibri" pitchFamily="34" charset="0"/>
                <a:ea typeface="Calibri" pitchFamily="34" charset="-122"/>
                <a:cs typeface="Calibri" pitchFamily="34" charset="-120"/>
              </a:rPr>
              <a:t>: Muhammed </a:t>
            </a:r>
            <a:r>
              <a:rPr lang="en-US" sz="1100" dirty="0">
                <a:solidFill>
                  <a:srgbClr val="8899AA"/>
                </a:solidFill>
                <a:latin typeface="Calibri" pitchFamily="34" charset="0"/>
                <a:ea typeface="Calibri" pitchFamily="34" charset="-122"/>
                <a:cs typeface="Calibri" pitchFamily="34" charset="-120"/>
              </a:rPr>
              <a:t>Khan</a:t>
            </a:r>
            <a:endParaRPr lang="en-US" sz="1100" dirty="0"/>
          </a:p>
          <a:p>
            <a:pPr>
              <a:lnSpc>
                <a:spcPct val="140000"/>
              </a:lnSpc>
            </a:pPr>
            <a:r>
              <a:rPr lang="en-US" sz="1100" dirty="0">
                <a:solidFill>
                  <a:srgbClr val="8899AA"/>
                </a:solidFill>
                <a:latin typeface="Calibri" pitchFamily="34" charset="0"/>
                <a:ea typeface="Calibri" pitchFamily="34" charset="-122"/>
                <a:cs typeface="Calibri" pitchFamily="34" charset="-120"/>
              </a:rPr>
              <a:t>Student ID:2024817</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E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A896"/>
          </a:solidFill>
          <a:ln/>
        </p:spPr>
        <p:txBody>
          <a:bodyPr/>
          <a:lstStyle/>
          <a:p>
            <a:endParaRPr lang="en-US"/>
          </a:p>
        </p:txBody>
      </p:sp>
      <p:sp>
        <p:nvSpPr>
          <p:cNvPr id="3" name="Text 1"/>
          <p:cNvSpPr/>
          <p:nvPr/>
        </p:nvSpPr>
        <p:spPr>
          <a:xfrm>
            <a:off x="640080" y="365760"/>
            <a:ext cx="7315200" cy="548640"/>
          </a:xfrm>
          <a:prstGeom prst="rect">
            <a:avLst/>
          </a:prstGeom>
          <a:noFill/>
          <a:ln/>
        </p:spPr>
        <p:txBody>
          <a:bodyPr wrap="square" rtlCol="0" anchor="ctr"/>
          <a:lstStyle/>
          <a:p>
            <a:pPr marL="0" indent="0">
              <a:buNone/>
            </a:pPr>
            <a:r>
              <a:rPr lang="en-US" sz="2800" b="1" dirty="0">
                <a:solidFill>
                  <a:srgbClr val="0B2545"/>
                </a:solidFill>
                <a:latin typeface="Trebuchet MS" pitchFamily="34" charset="0"/>
                <a:ea typeface="Trebuchet MS" pitchFamily="34" charset="-122"/>
                <a:cs typeface="Trebuchet MS" pitchFamily="34" charset="-120"/>
              </a:rPr>
              <a:t>Presentation Overview</a:t>
            </a:r>
            <a:endParaRPr lang="en-US" sz="2800" dirty="0"/>
          </a:p>
        </p:txBody>
      </p:sp>
      <p:sp>
        <p:nvSpPr>
          <p:cNvPr id="4" name="Shape 2"/>
          <p:cNvSpPr/>
          <p:nvPr/>
        </p:nvSpPr>
        <p:spPr>
          <a:xfrm>
            <a:off x="640080" y="1188720"/>
            <a:ext cx="347472" cy="347472"/>
          </a:xfrm>
          <a:prstGeom prst="ellipse">
            <a:avLst/>
          </a:prstGeom>
          <a:solidFill>
            <a:srgbClr val="00A896"/>
          </a:solidFill>
          <a:ln/>
        </p:spPr>
        <p:txBody>
          <a:bodyPr/>
          <a:lstStyle/>
          <a:p>
            <a:endParaRPr lang="en-US"/>
          </a:p>
        </p:txBody>
      </p:sp>
      <p:sp>
        <p:nvSpPr>
          <p:cNvPr id="5" name="Text 3"/>
          <p:cNvSpPr/>
          <p:nvPr/>
        </p:nvSpPr>
        <p:spPr>
          <a:xfrm>
            <a:off x="640080" y="1188720"/>
            <a:ext cx="347472"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01</a:t>
            </a:r>
            <a:endParaRPr lang="en-US" sz="1100" dirty="0"/>
          </a:p>
        </p:txBody>
      </p:sp>
      <p:sp>
        <p:nvSpPr>
          <p:cNvPr id="6" name="Text 4"/>
          <p:cNvSpPr/>
          <p:nvPr/>
        </p:nvSpPr>
        <p:spPr>
          <a:xfrm>
            <a:off x="1188720" y="1170432"/>
            <a:ext cx="3200400" cy="347472"/>
          </a:xfrm>
          <a:prstGeom prst="rect">
            <a:avLst/>
          </a:prstGeom>
          <a:noFill/>
          <a:ln/>
        </p:spPr>
        <p:txBody>
          <a:bodyPr wrap="square" rtlCol="0" anchor="ctr"/>
          <a:lstStyle/>
          <a:p>
            <a:pPr marL="0" indent="0">
              <a:buNone/>
            </a:pPr>
            <a:r>
              <a:rPr lang="en-US" sz="1400" b="1" dirty="0">
                <a:solidFill>
                  <a:srgbClr val="0B2545"/>
                </a:solidFill>
                <a:latin typeface="Trebuchet MS" pitchFamily="34" charset="0"/>
                <a:ea typeface="Trebuchet MS" pitchFamily="34" charset="-122"/>
                <a:cs typeface="Trebuchet MS" pitchFamily="34" charset="-120"/>
              </a:rPr>
              <a:t>What is the NHS App?</a:t>
            </a:r>
            <a:endParaRPr lang="en-US" sz="1400" dirty="0"/>
          </a:p>
        </p:txBody>
      </p:sp>
      <p:sp>
        <p:nvSpPr>
          <p:cNvPr id="7" name="Text 5"/>
          <p:cNvSpPr/>
          <p:nvPr/>
        </p:nvSpPr>
        <p:spPr>
          <a:xfrm>
            <a:off x="4389120" y="1170432"/>
            <a:ext cx="4114800" cy="347472"/>
          </a:xfrm>
          <a:prstGeom prst="rect">
            <a:avLst/>
          </a:prstGeom>
          <a:noFill/>
          <a:ln/>
        </p:spPr>
        <p:txBody>
          <a:bodyPr wrap="square" rtlCol="0" anchor="ctr"/>
          <a:lstStyle/>
          <a:p>
            <a:pPr marL="0" indent="0">
              <a:buNone/>
            </a:pPr>
            <a:r>
              <a:rPr lang="en-US" sz="1200" dirty="0">
                <a:solidFill>
                  <a:srgbClr val="6B7B8D"/>
                </a:solidFill>
                <a:latin typeface="Calibri" pitchFamily="34" charset="0"/>
                <a:ea typeface="Calibri" pitchFamily="34" charset="-122"/>
                <a:cs typeface="Calibri" pitchFamily="34" charset="-120"/>
              </a:rPr>
              <a:t>Definition, launch, and digital context</a:t>
            </a:r>
            <a:endParaRPr lang="en-US" sz="1200" dirty="0"/>
          </a:p>
        </p:txBody>
      </p:sp>
      <p:sp>
        <p:nvSpPr>
          <p:cNvPr id="8" name="Shape 6"/>
          <p:cNvSpPr/>
          <p:nvPr/>
        </p:nvSpPr>
        <p:spPr>
          <a:xfrm>
            <a:off x="640080" y="1691640"/>
            <a:ext cx="347472" cy="347472"/>
          </a:xfrm>
          <a:prstGeom prst="ellipse">
            <a:avLst/>
          </a:prstGeom>
          <a:solidFill>
            <a:srgbClr val="13547A"/>
          </a:solidFill>
          <a:ln/>
        </p:spPr>
        <p:txBody>
          <a:bodyPr/>
          <a:lstStyle/>
          <a:p>
            <a:endParaRPr lang="en-US"/>
          </a:p>
        </p:txBody>
      </p:sp>
      <p:sp>
        <p:nvSpPr>
          <p:cNvPr id="9" name="Text 7"/>
          <p:cNvSpPr/>
          <p:nvPr/>
        </p:nvSpPr>
        <p:spPr>
          <a:xfrm>
            <a:off x="640080" y="1691640"/>
            <a:ext cx="347472"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02</a:t>
            </a:r>
            <a:endParaRPr lang="en-US" sz="1100" dirty="0"/>
          </a:p>
        </p:txBody>
      </p:sp>
      <p:sp>
        <p:nvSpPr>
          <p:cNvPr id="10" name="Text 8"/>
          <p:cNvSpPr/>
          <p:nvPr/>
        </p:nvSpPr>
        <p:spPr>
          <a:xfrm>
            <a:off x="1188720" y="1673352"/>
            <a:ext cx="3200400" cy="347472"/>
          </a:xfrm>
          <a:prstGeom prst="rect">
            <a:avLst/>
          </a:prstGeom>
          <a:noFill/>
          <a:ln/>
        </p:spPr>
        <p:txBody>
          <a:bodyPr wrap="square" rtlCol="0" anchor="ctr"/>
          <a:lstStyle/>
          <a:p>
            <a:pPr marL="0" indent="0">
              <a:buNone/>
            </a:pPr>
            <a:r>
              <a:rPr lang="en-US" sz="1400" b="1" dirty="0">
                <a:solidFill>
                  <a:srgbClr val="0B2545"/>
                </a:solidFill>
                <a:latin typeface="Trebuchet MS" pitchFamily="34" charset="0"/>
                <a:ea typeface="Trebuchet MS" pitchFamily="34" charset="-122"/>
                <a:cs typeface="Trebuchet MS" pitchFamily="34" charset="-120"/>
              </a:rPr>
              <a:t>Why It Matters</a:t>
            </a:r>
            <a:endParaRPr lang="en-US" sz="1400" dirty="0"/>
          </a:p>
        </p:txBody>
      </p:sp>
      <p:sp>
        <p:nvSpPr>
          <p:cNvPr id="11" name="Text 9"/>
          <p:cNvSpPr/>
          <p:nvPr/>
        </p:nvSpPr>
        <p:spPr>
          <a:xfrm>
            <a:off x="4389120" y="1673352"/>
            <a:ext cx="4114800" cy="347472"/>
          </a:xfrm>
          <a:prstGeom prst="rect">
            <a:avLst/>
          </a:prstGeom>
          <a:noFill/>
          <a:ln/>
        </p:spPr>
        <p:txBody>
          <a:bodyPr wrap="square" rtlCol="0" anchor="ctr"/>
          <a:lstStyle/>
          <a:p>
            <a:pPr marL="0" indent="0">
              <a:buNone/>
            </a:pPr>
            <a:r>
              <a:rPr lang="en-US" sz="1200" dirty="0">
                <a:solidFill>
                  <a:srgbClr val="6B7B8D"/>
                </a:solidFill>
                <a:latin typeface="Calibri" pitchFamily="34" charset="0"/>
                <a:ea typeface="Calibri" pitchFamily="34" charset="-122"/>
                <a:cs typeface="Calibri" pitchFamily="34" charset="-120"/>
              </a:rPr>
              <a:t>The need for digital transformation in the NHS</a:t>
            </a:r>
            <a:endParaRPr lang="en-US" sz="1200" dirty="0"/>
          </a:p>
        </p:txBody>
      </p:sp>
      <p:sp>
        <p:nvSpPr>
          <p:cNvPr id="12" name="Shape 10"/>
          <p:cNvSpPr/>
          <p:nvPr/>
        </p:nvSpPr>
        <p:spPr>
          <a:xfrm>
            <a:off x="640080" y="2194560"/>
            <a:ext cx="347472" cy="347472"/>
          </a:xfrm>
          <a:prstGeom prst="ellipse">
            <a:avLst/>
          </a:prstGeom>
          <a:solidFill>
            <a:srgbClr val="13547A"/>
          </a:solidFill>
          <a:ln/>
        </p:spPr>
        <p:txBody>
          <a:bodyPr/>
          <a:lstStyle/>
          <a:p>
            <a:endParaRPr lang="en-US"/>
          </a:p>
        </p:txBody>
      </p:sp>
      <p:sp>
        <p:nvSpPr>
          <p:cNvPr id="13" name="Text 11"/>
          <p:cNvSpPr/>
          <p:nvPr/>
        </p:nvSpPr>
        <p:spPr>
          <a:xfrm>
            <a:off x="640080" y="2194560"/>
            <a:ext cx="347472"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03</a:t>
            </a:r>
            <a:endParaRPr lang="en-US" sz="1100" dirty="0"/>
          </a:p>
        </p:txBody>
      </p:sp>
      <p:sp>
        <p:nvSpPr>
          <p:cNvPr id="14" name="Text 12"/>
          <p:cNvSpPr/>
          <p:nvPr/>
        </p:nvSpPr>
        <p:spPr>
          <a:xfrm>
            <a:off x="1188720" y="2176272"/>
            <a:ext cx="3200400" cy="347472"/>
          </a:xfrm>
          <a:prstGeom prst="rect">
            <a:avLst/>
          </a:prstGeom>
          <a:noFill/>
          <a:ln/>
        </p:spPr>
        <p:txBody>
          <a:bodyPr wrap="square" rtlCol="0" anchor="ctr"/>
          <a:lstStyle/>
          <a:p>
            <a:pPr marL="0" indent="0">
              <a:buNone/>
            </a:pPr>
            <a:r>
              <a:rPr lang="en-US" sz="1400" b="1" dirty="0">
                <a:solidFill>
                  <a:srgbClr val="0B2545"/>
                </a:solidFill>
                <a:latin typeface="Trebuchet MS" pitchFamily="34" charset="0"/>
                <a:ea typeface="Trebuchet MS" pitchFamily="34" charset="-122"/>
                <a:cs typeface="Trebuchet MS" pitchFamily="34" charset="-120"/>
              </a:rPr>
              <a:t>Impact on Service Delivery</a:t>
            </a:r>
            <a:endParaRPr lang="en-US" sz="1400" dirty="0"/>
          </a:p>
        </p:txBody>
      </p:sp>
      <p:sp>
        <p:nvSpPr>
          <p:cNvPr id="15" name="Text 13"/>
          <p:cNvSpPr/>
          <p:nvPr/>
        </p:nvSpPr>
        <p:spPr>
          <a:xfrm>
            <a:off x="4389120" y="2176272"/>
            <a:ext cx="4114800" cy="347472"/>
          </a:xfrm>
          <a:prstGeom prst="rect">
            <a:avLst/>
          </a:prstGeom>
          <a:noFill/>
          <a:ln/>
        </p:spPr>
        <p:txBody>
          <a:bodyPr wrap="square" rtlCol="0" anchor="ctr"/>
          <a:lstStyle/>
          <a:p>
            <a:pPr marL="0" indent="0">
              <a:buNone/>
            </a:pPr>
            <a:r>
              <a:rPr lang="en-US" sz="1200" dirty="0">
                <a:solidFill>
                  <a:srgbClr val="6B7B8D"/>
                </a:solidFill>
                <a:latin typeface="Calibri" pitchFamily="34" charset="0"/>
                <a:ea typeface="Calibri" pitchFamily="34" charset="-122"/>
                <a:cs typeface="Calibri" pitchFamily="34" charset="-120"/>
              </a:rPr>
              <a:t>How the app changed patient access</a:t>
            </a:r>
            <a:endParaRPr lang="en-US" sz="1200" dirty="0"/>
          </a:p>
        </p:txBody>
      </p:sp>
      <p:sp>
        <p:nvSpPr>
          <p:cNvPr id="16" name="Shape 14"/>
          <p:cNvSpPr/>
          <p:nvPr/>
        </p:nvSpPr>
        <p:spPr>
          <a:xfrm>
            <a:off x="640080" y="2697480"/>
            <a:ext cx="347472" cy="347472"/>
          </a:xfrm>
          <a:prstGeom prst="ellipse">
            <a:avLst/>
          </a:prstGeom>
          <a:solidFill>
            <a:srgbClr val="13547A"/>
          </a:solidFill>
          <a:ln/>
        </p:spPr>
        <p:txBody>
          <a:bodyPr/>
          <a:lstStyle/>
          <a:p>
            <a:endParaRPr lang="en-US"/>
          </a:p>
        </p:txBody>
      </p:sp>
      <p:sp>
        <p:nvSpPr>
          <p:cNvPr id="17" name="Text 15"/>
          <p:cNvSpPr/>
          <p:nvPr/>
        </p:nvSpPr>
        <p:spPr>
          <a:xfrm>
            <a:off x="640080" y="2697480"/>
            <a:ext cx="347472"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04</a:t>
            </a:r>
            <a:endParaRPr lang="en-US" sz="1100" dirty="0"/>
          </a:p>
        </p:txBody>
      </p:sp>
      <p:sp>
        <p:nvSpPr>
          <p:cNvPr id="18" name="Text 16"/>
          <p:cNvSpPr/>
          <p:nvPr/>
        </p:nvSpPr>
        <p:spPr>
          <a:xfrm>
            <a:off x="1188720" y="2679192"/>
            <a:ext cx="3200400" cy="347472"/>
          </a:xfrm>
          <a:prstGeom prst="rect">
            <a:avLst/>
          </a:prstGeom>
          <a:noFill/>
          <a:ln/>
        </p:spPr>
        <p:txBody>
          <a:bodyPr wrap="square" rtlCol="0" anchor="ctr"/>
          <a:lstStyle/>
          <a:p>
            <a:pPr marL="0" indent="0">
              <a:buNone/>
            </a:pPr>
            <a:r>
              <a:rPr lang="en-US" sz="1400" b="1" dirty="0">
                <a:solidFill>
                  <a:srgbClr val="0B2545"/>
                </a:solidFill>
                <a:latin typeface="Trebuchet MS" pitchFamily="34" charset="0"/>
                <a:ea typeface="Trebuchet MS" pitchFamily="34" charset="-122"/>
                <a:cs typeface="Trebuchet MS" pitchFamily="34" charset="-120"/>
              </a:rPr>
              <a:t>Impact on Workforce</a:t>
            </a:r>
            <a:endParaRPr lang="en-US" sz="1400" dirty="0"/>
          </a:p>
        </p:txBody>
      </p:sp>
      <p:sp>
        <p:nvSpPr>
          <p:cNvPr id="19" name="Text 17"/>
          <p:cNvSpPr/>
          <p:nvPr/>
        </p:nvSpPr>
        <p:spPr>
          <a:xfrm>
            <a:off x="4389120" y="2679192"/>
            <a:ext cx="4114800" cy="347472"/>
          </a:xfrm>
          <a:prstGeom prst="rect">
            <a:avLst/>
          </a:prstGeom>
          <a:noFill/>
          <a:ln/>
        </p:spPr>
        <p:txBody>
          <a:bodyPr wrap="square" rtlCol="0" anchor="ctr"/>
          <a:lstStyle/>
          <a:p>
            <a:pPr marL="0" indent="0">
              <a:buNone/>
            </a:pPr>
            <a:r>
              <a:rPr lang="en-US" sz="1200" dirty="0">
                <a:solidFill>
                  <a:srgbClr val="6B7B8D"/>
                </a:solidFill>
                <a:latin typeface="Calibri" pitchFamily="34" charset="0"/>
                <a:ea typeface="Calibri" pitchFamily="34" charset="-122"/>
                <a:cs typeface="Calibri" pitchFamily="34" charset="-120"/>
              </a:rPr>
              <a:t>Effects on health and care professionals</a:t>
            </a:r>
            <a:endParaRPr lang="en-US" sz="1200" dirty="0"/>
          </a:p>
        </p:txBody>
      </p:sp>
      <p:sp>
        <p:nvSpPr>
          <p:cNvPr id="20" name="Shape 18"/>
          <p:cNvSpPr/>
          <p:nvPr/>
        </p:nvSpPr>
        <p:spPr>
          <a:xfrm>
            <a:off x="640080" y="3200400"/>
            <a:ext cx="347472" cy="347472"/>
          </a:xfrm>
          <a:prstGeom prst="ellipse">
            <a:avLst/>
          </a:prstGeom>
          <a:solidFill>
            <a:srgbClr val="13547A"/>
          </a:solidFill>
          <a:ln/>
        </p:spPr>
        <p:txBody>
          <a:bodyPr/>
          <a:lstStyle/>
          <a:p>
            <a:endParaRPr lang="en-US"/>
          </a:p>
        </p:txBody>
      </p:sp>
      <p:sp>
        <p:nvSpPr>
          <p:cNvPr id="21" name="Text 19"/>
          <p:cNvSpPr/>
          <p:nvPr/>
        </p:nvSpPr>
        <p:spPr>
          <a:xfrm>
            <a:off x="640080" y="3200400"/>
            <a:ext cx="347472"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05</a:t>
            </a:r>
            <a:endParaRPr lang="en-US" sz="1100" dirty="0"/>
          </a:p>
        </p:txBody>
      </p:sp>
      <p:sp>
        <p:nvSpPr>
          <p:cNvPr id="22" name="Text 20"/>
          <p:cNvSpPr/>
          <p:nvPr/>
        </p:nvSpPr>
        <p:spPr>
          <a:xfrm>
            <a:off x="1188720" y="3182112"/>
            <a:ext cx="3200400" cy="347472"/>
          </a:xfrm>
          <a:prstGeom prst="rect">
            <a:avLst/>
          </a:prstGeom>
          <a:noFill/>
          <a:ln/>
        </p:spPr>
        <p:txBody>
          <a:bodyPr wrap="square" rtlCol="0" anchor="ctr"/>
          <a:lstStyle/>
          <a:p>
            <a:pPr marL="0" indent="0">
              <a:buNone/>
            </a:pPr>
            <a:r>
              <a:rPr lang="en-US" sz="1400" b="1" dirty="0">
                <a:solidFill>
                  <a:srgbClr val="0B2545"/>
                </a:solidFill>
                <a:latin typeface="Trebuchet MS" pitchFamily="34" charset="0"/>
                <a:ea typeface="Trebuchet MS" pitchFamily="34" charset="-122"/>
                <a:cs typeface="Trebuchet MS" pitchFamily="34" charset="-120"/>
              </a:rPr>
              <a:t>Impact on Communities</a:t>
            </a:r>
            <a:endParaRPr lang="en-US" sz="1400" dirty="0"/>
          </a:p>
        </p:txBody>
      </p:sp>
      <p:sp>
        <p:nvSpPr>
          <p:cNvPr id="23" name="Text 21"/>
          <p:cNvSpPr/>
          <p:nvPr/>
        </p:nvSpPr>
        <p:spPr>
          <a:xfrm>
            <a:off x="4389120" y="3182112"/>
            <a:ext cx="4114800" cy="347472"/>
          </a:xfrm>
          <a:prstGeom prst="rect">
            <a:avLst/>
          </a:prstGeom>
          <a:noFill/>
          <a:ln/>
        </p:spPr>
        <p:txBody>
          <a:bodyPr wrap="square" rtlCol="0" anchor="ctr"/>
          <a:lstStyle/>
          <a:p>
            <a:pPr marL="0" indent="0">
              <a:buNone/>
            </a:pPr>
            <a:r>
              <a:rPr lang="en-US" sz="1200" dirty="0">
                <a:solidFill>
                  <a:srgbClr val="6B7B8D"/>
                </a:solidFill>
                <a:latin typeface="Calibri" pitchFamily="34" charset="0"/>
                <a:ea typeface="Calibri" pitchFamily="34" charset="-122"/>
                <a:cs typeface="Calibri" pitchFamily="34" charset="-120"/>
              </a:rPr>
              <a:t>Digital inclusion and exclusion</a:t>
            </a:r>
            <a:endParaRPr lang="en-US" sz="1200" dirty="0"/>
          </a:p>
        </p:txBody>
      </p:sp>
      <p:sp>
        <p:nvSpPr>
          <p:cNvPr id="24" name="Shape 22"/>
          <p:cNvSpPr/>
          <p:nvPr/>
        </p:nvSpPr>
        <p:spPr>
          <a:xfrm>
            <a:off x="640080" y="3703320"/>
            <a:ext cx="347472" cy="347472"/>
          </a:xfrm>
          <a:prstGeom prst="ellipse">
            <a:avLst/>
          </a:prstGeom>
          <a:solidFill>
            <a:srgbClr val="13547A"/>
          </a:solidFill>
          <a:ln/>
        </p:spPr>
        <p:txBody>
          <a:bodyPr/>
          <a:lstStyle/>
          <a:p>
            <a:endParaRPr lang="en-US"/>
          </a:p>
        </p:txBody>
      </p:sp>
      <p:sp>
        <p:nvSpPr>
          <p:cNvPr id="25" name="Text 23"/>
          <p:cNvSpPr/>
          <p:nvPr/>
        </p:nvSpPr>
        <p:spPr>
          <a:xfrm>
            <a:off x="640080" y="3703320"/>
            <a:ext cx="347472"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06</a:t>
            </a:r>
            <a:endParaRPr lang="en-US" sz="1100" dirty="0"/>
          </a:p>
        </p:txBody>
      </p:sp>
      <p:sp>
        <p:nvSpPr>
          <p:cNvPr id="26" name="Text 24"/>
          <p:cNvSpPr/>
          <p:nvPr/>
        </p:nvSpPr>
        <p:spPr>
          <a:xfrm>
            <a:off x="1188720" y="3685032"/>
            <a:ext cx="3200400" cy="347472"/>
          </a:xfrm>
          <a:prstGeom prst="rect">
            <a:avLst/>
          </a:prstGeom>
          <a:noFill/>
          <a:ln/>
        </p:spPr>
        <p:txBody>
          <a:bodyPr wrap="square" rtlCol="0" anchor="ctr"/>
          <a:lstStyle/>
          <a:p>
            <a:pPr marL="0" indent="0">
              <a:buNone/>
            </a:pPr>
            <a:r>
              <a:rPr lang="en-US" sz="1400" b="1" dirty="0">
                <a:solidFill>
                  <a:srgbClr val="0B2545"/>
                </a:solidFill>
                <a:latin typeface="Trebuchet MS" pitchFamily="34" charset="0"/>
                <a:ea typeface="Trebuchet MS" pitchFamily="34" charset="-122"/>
                <a:cs typeface="Trebuchet MS" pitchFamily="34" charset="-120"/>
              </a:rPr>
              <a:t>Critical Analysis</a:t>
            </a:r>
            <a:endParaRPr lang="en-US" sz="1400" dirty="0"/>
          </a:p>
        </p:txBody>
      </p:sp>
      <p:sp>
        <p:nvSpPr>
          <p:cNvPr id="27" name="Text 25"/>
          <p:cNvSpPr/>
          <p:nvPr/>
        </p:nvSpPr>
        <p:spPr>
          <a:xfrm>
            <a:off x="4389120" y="3685032"/>
            <a:ext cx="4114800" cy="347472"/>
          </a:xfrm>
          <a:prstGeom prst="rect">
            <a:avLst/>
          </a:prstGeom>
          <a:noFill/>
          <a:ln/>
        </p:spPr>
        <p:txBody>
          <a:bodyPr wrap="square" rtlCol="0" anchor="ctr"/>
          <a:lstStyle/>
          <a:p>
            <a:pPr marL="0" indent="0">
              <a:buNone/>
            </a:pPr>
            <a:r>
              <a:rPr lang="en-US" sz="1200" dirty="0">
                <a:solidFill>
                  <a:srgbClr val="6B7B8D"/>
                </a:solidFill>
                <a:latin typeface="Calibri" pitchFamily="34" charset="0"/>
                <a:ea typeface="Calibri" pitchFamily="34" charset="-122"/>
                <a:cs typeface="Calibri" pitchFamily="34" charset="-120"/>
              </a:rPr>
              <a:t>Benefits, limitations, and ethical considerations</a:t>
            </a:r>
            <a:endParaRPr lang="en-US" sz="1200" dirty="0"/>
          </a:p>
        </p:txBody>
      </p:sp>
      <p:sp>
        <p:nvSpPr>
          <p:cNvPr id="28" name="Shape 26"/>
          <p:cNvSpPr/>
          <p:nvPr/>
        </p:nvSpPr>
        <p:spPr>
          <a:xfrm>
            <a:off x="640080" y="4206240"/>
            <a:ext cx="347472" cy="347472"/>
          </a:xfrm>
          <a:prstGeom prst="ellipse">
            <a:avLst/>
          </a:prstGeom>
          <a:solidFill>
            <a:srgbClr val="13547A"/>
          </a:solidFill>
          <a:ln/>
        </p:spPr>
        <p:txBody>
          <a:bodyPr/>
          <a:lstStyle/>
          <a:p>
            <a:endParaRPr lang="en-US"/>
          </a:p>
        </p:txBody>
      </p:sp>
      <p:sp>
        <p:nvSpPr>
          <p:cNvPr id="29" name="Text 27"/>
          <p:cNvSpPr/>
          <p:nvPr/>
        </p:nvSpPr>
        <p:spPr>
          <a:xfrm>
            <a:off x="640080" y="4206240"/>
            <a:ext cx="347472" cy="347472"/>
          </a:xfrm>
          <a:prstGeom prst="rect">
            <a:avLst/>
          </a:prstGeom>
          <a:noFill/>
          <a:ln/>
        </p:spPr>
        <p:txBody>
          <a:bodyPr wrap="square"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07</a:t>
            </a:r>
            <a:endParaRPr lang="en-US" sz="1100" dirty="0"/>
          </a:p>
        </p:txBody>
      </p:sp>
      <p:sp>
        <p:nvSpPr>
          <p:cNvPr id="30" name="Text 28"/>
          <p:cNvSpPr/>
          <p:nvPr/>
        </p:nvSpPr>
        <p:spPr>
          <a:xfrm>
            <a:off x="1188720" y="4187952"/>
            <a:ext cx="3200400" cy="347472"/>
          </a:xfrm>
          <a:prstGeom prst="rect">
            <a:avLst/>
          </a:prstGeom>
          <a:noFill/>
          <a:ln/>
        </p:spPr>
        <p:txBody>
          <a:bodyPr wrap="square" rtlCol="0" anchor="ctr"/>
          <a:lstStyle/>
          <a:p>
            <a:pPr marL="0" indent="0">
              <a:buNone/>
            </a:pPr>
            <a:r>
              <a:rPr lang="en-US" sz="1400" b="1" dirty="0">
                <a:solidFill>
                  <a:srgbClr val="0B2545"/>
                </a:solidFill>
                <a:latin typeface="Trebuchet MS" pitchFamily="34" charset="0"/>
                <a:ea typeface="Trebuchet MS" pitchFamily="34" charset="-122"/>
                <a:cs typeface="Trebuchet MS" pitchFamily="34" charset="-120"/>
              </a:rPr>
              <a:t>Conclusions &amp; Recommendations</a:t>
            </a:r>
            <a:endParaRPr lang="en-US" sz="1400" dirty="0"/>
          </a:p>
        </p:txBody>
      </p:sp>
      <p:sp>
        <p:nvSpPr>
          <p:cNvPr id="31" name="Text 29"/>
          <p:cNvSpPr/>
          <p:nvPr/>
        </p:nvSpPr>
        <p:spPr>
          <a:xfrm>
            <a:off x="4389120" y="4187952"/>
            <a:ext cx="4114800" cy="347472"/>
          </a:xfrm>
          <a:prstGeom prst="rect">
            <a:avLst/>
          </a:prstGeom>
          <a:noFill/>
          <a:ln/>
        </p:spPr>
        <p:txBody>
          <a:bodyPr wrap="square" rtlCol="0" anchor="ctr"/>
          <a:lstStyle/>
          <a:p>
            <a:pPr marL="0" indent="0">
              <a:buNone/>
            </a:pPr>
            <a:r>
              <a:rPr lang="en-US" sz="1200" dirty="0">
                <a:solidFill>
                  <a:srgbClr val="6B7B8D"/>
                </a:solidFill>
                <a:latin typeface="Calibri" pitchFamily="34" charset="0"/>
                <a:ea typeface="Calibri" pitchFamily="34" charset="-122"/>
                <a:cs typeface="Calibri" pitchFamily="34" charset="-120"/>
              </a:rPr>
              <a:t>Key findings and future directions</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E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A896"/>
          </a:solidFill>
          <a:ln/>
        </p:spPr>
        <p:txBody>
          <a:bodyPr/>
          <a:lstStyle/>
          <a:p>
            <a:endParaRPr lang="en-US"/>
          </a:p>
        </p:txBody>
      </p:sp>
      <p:sp>
        <p:nvSpPr>
          <p:cNvPr id="3" name="Text 1"/>
          <p:cNvSpPr/>
          <p:nvPr/>
        </p:nvSpPr>
        <p:spPr>
          <a:xfrm>
            <a:off x="640080" y="365760"/>
            <a:ext cx="7315200" cy="548640"/>
          </a:xfrm>
          <a:prstGeom prst="rect">
            <a:avLst/>
          </a:prstGeom>
          <a:noFill/>
          <a:ln/>
        </p:spPr>
        <p:txBody>
          <a:bodyPr wrap="square" rtlCol="0" anchor="ctr"/>
          <a:lstStyle/>
          <a:p>
            <a:pPr marL="0" indent="0">
              <a:buNone/>
            </a:pPr>
            <a:r>
              <a:rPr lang="en-US" sz="2800" b="1" dirty="0">
                <a:solidFill>
                  <a:srgbClr val="0B2545"/>
                </a:solidFill>
                <a:latin typeface="Trebuchet MS" pitchFamily="34" charset="0"/>
                <a:ea typeface="Trebuchet MS" pitchFamily="34" charset="-122"/>
                <a:cs typeface="Trebuchet MS" pitchFamily="34" charset="-120"/>
              </a:rPr>
              <a:t>What is the NHS App?</a:t>
            </a:r>
            <a:endParaRPr lang="en-US" sz="2800" dirty="0"/>
          </a:p>
        </p:txBody>
      </p:sp>
      <p:sp>
        <p:nvSpPr>
          <p:cNvPr id="4" name="Shape 2"/>
          <p:cNvSpPr/>
          <p:nvPr/>
        </p:nvSpPr>
        <p:spPr>
          <a:xfrm>
            <a:off x="640080" y="1188720"/>
            <a:ext cx="3931920" cy="3474720"/>
          </a:xfrm>
          <a:prstGeom prst="rect">
            <a:avLst/>
          </a:prstGeom>
          <a:solidFill>
            <a:srgbClr val="FFFFFF"/>
          </a:solidFill>
          <a:ln/>
          <a:effectLst>
            <a:outerShdw blurRad="76200" dist="25400" dir="8100000" algn="bl" rotWithShape="0">
              <a:srgbClr val="000000">
                <a:alpha val="8000"/>
              </a:srgbClr>
            </a:outerShdw>
          </a:effectLst>
        </p:spPr>
        <p:txBody>
          <a:bodyPr/>
          <a:lstStyle/>
          <a:p>
            <a:endParaRPr lang="en-US"/>
          </a:p>
        </p:txBody>
      </p:sp>
      <p:sp>
        <p:nvSpPr>
          <p:cNvPr id="5" name="Text 3"/>
          <p:cNvSpPr/>
          <p:nvPr/>
        </p:nvSpPr>
        <p:spPr>
          <a:xfrm>
            <a:off x="914400" y="1280160"/>
            <a:ext cx="3200400" cy="365760"/>
          </a:xfrm>
          <a:prstGeom prst="rect">
            <a:avLst/>
          </a:prstGeom>
          <a:noFill/>
          <a:ln/>
        </p:spPr>
        <p:txBody>
          <a:bodyPr wrap="square" rtlCol="0" anchor="ctr"/>
          <a:lstStyle/>
          <a:p>
            <a:pPr marL="0" indent="0">
              <a:buNone/>
            </a:pPr>
            <a:r>
              <a:rPr lang="en-US" sz="1600" b="1" dirty="0">
                <a:solidFill>
                  <a:srgbClr val="13547A"/>
                </a:solidFill>
                <a:latin typeface="Trebuchet MS" pitchFamily="34" charset="0"/>
                <a:ea typeface="Trebuchet MS" pitchFamily="34" charset="-122"/>
                <a:cs typeface="Trebuchet MS" pitchFamily="34" charset="-120"/>
              </a:rPr>
              <a:t>Key Facts</a:t>
            </a:r>
            <a:endParaRPr lang="en-US" sz="1600" dirty="0"/>
          </a:p>
        </p:txBody>
      </p:sp>
      <p:sp>
        <p:nvSpPr>
          <p:cNvPr id="6" name="Text 4"/>
          <p:cNvSpPr/>
          <p:nvPr/>
        </p:nvSpPr>
        <p:spPr>
          <a:xfrm>
            <a:off x="914400" y="1737360"/>
            <a:ext cx="3383280" cy="2743200"/>
          </a:xfrm>
          <a:prstGeom prst="rect">
            <a:avLst/>
          </a:prstGeom>
          <a:noFill/>
          <a:ln/>
        </p:spPr>
        <p:txBody>
          <a:bodyPr wrap="square" rtlCol="0" anchor="ctr"/>
          <a:lstStyle/>
          <a:p>
            <a:pPr marL="342900" indent="-342900">
              <a:lnSpc>
                <a:spcPct val="130000"/>
              </a:lnSpc>
              <a:spcAft>
                <a:spcPts val="800"/>
              </a:spcAft>
              <a:buSzPct val="100000"/>
              <a:buChar char="•"/>
            </a:pPr>
            <a:r>
              <a:rPr lang="en-US" sz="1200" dirty="0">
                <a:solidFill>
                  <a:srgbClr val="1A1A2E"/>
                </a:solidFill>
                <a:latin typeface="Calibri" pitchFamily="34" charset="0"/>
                <a:ea typeface="Calibri" pitchFamily="34" charset="-122"/>
                <a:cs typeface="Calibri" pitchFamily="34" charset="-120"/>
              </a:rPr>
              <a:t>Launched in 2018 by NHS Digital as the official digital gateway to NHS services in England</a:t>
            </a:r>
            <a:endParaRPr lang="en-US" sz="1200" dirty="0"/>
          </a:p>
          <a:p>
            <a:pPr marL="342900" indent="-342900">
              <a:lnSpc>
                <a:spcPct val="130000"/>
              </a:lnSpc>
              <a:spcAft>
                <a:spcPts val="800"/>
              </a:spcAft>
              <a:buSzPct val="100000"/>
              <a:buChar char="•"/>
            </a:pPr>
            <a:r>
              <a:rPr lang="en-US" sz="1200" dirty="0">
                <a:solidFill>
                  <a:srgbClr val="1A1A2E"/>
                </a:solidFill>
                <a:latin typeface="Calibri" pitchFamily="34" charset="0"/>
                <a:ea typeface="Calibri" pitchFamily="34" charset="-122"/>
                <a:cs typeface="Calibri" pitchFamily="34" charset="-120"/>
              </a:rPr>
              <a:t>Enables patients to book GP appointments, order repeat prescriptions, view medical records, and access the COVID Pass</a:t>
            </a:r>
            <a:endParaRPr lang="en-US" sz="1200" dirty="0"/>
          </a:p>
          <a:p>
            <a:pPr marL="342900" indent="-342900">
              <a:lnSpc>
                <a:spcPct val="130000"/>
              </a:lnSpc>
              <a:spcAft>
                <a:spcPts val="800"/>
              </a:spcAft>
              <a:buSzPct val="100000"/>
              <a:buChar char="•"/>
            </a:pPr>
            <a:r>
              <a:rPr lang="en-US" sz="1200" dirty="0">
                <a:solidFill>
                  <a:srgbClr val="1A1A2E"/>
                </a:solidFill>
                <a:latin typeface="Calibri" pitchFamily="34" charset="0"/>
                <a:ea typeface="Calibri" pitchFamily="34" charset="-122"/>
                <a:cs typeface="Calibri" pitchFamily="34" charset="-120"/>
              </a:rPr>
              <a:t>Over 32 million registered users by 2024 (NHS Digital, 2024)</a:t>
            </a:r>
            <a:endParaRPr lang="en-US" sz="1200" dirty="0"/>
          </a:p>
          <a:p>
            <a:pPr marL="342900" indent="-342900">
              <a:lnSpc>
                <a:spcPct val="130000"/>
              </a:lnSpc>
              <a:spcAft>
                <a:spcPts val="800"/>
              </a:spcAft>
              <a:buSzPct val="100000"/>
              <a:buChar char="•"/>
            </a:pPr>
            <a:r>
              <a:rPr lang="en-US" sz="1200" dirty="0">
                <a:solidFill>
                  <a:srgbClr val="1A1A2E"/>
                </a:solidFill>
                <a:latin typeface="Calibri" pitchFamily="34" charset="0"/>
                <a:ea typeface="Calibri" pitchFamily="34" charset="-122"/>
                <a:cs typeface="Calibri" pitchFamily="34" charset="-120"/>
              </a:rPr>
              <a:t>Part of the NHS Long Term Plan to create a digitally-enabled health service (NHS England, 2019)</a:t>
            </a:r>
            <a:endParaRPr lang="en-US" sz="1200" dirty="0"/>
          </a:p>
        </p:txBody>
      </p:sp>
      <p:sp>
        <p:nvSpPr>
          <p:cNvPr id="7" name="Shape 5"/>
          <p:cNvSpPr/>
          <p:nvPr/>
        </p:nvSpPr>
        <p:spPr>
          <a:xfrm>
            <a:off x="4846320" y="1188720"/>
            <a:ext cx="3840480" cy="1554480"/>
          </a:xfrm>
          <a:prstGeom prst="rect">
            <a:avLst/>
          </a:prstGeom>
          <a:solidFill>
            <a:srgbClr val="0B2545"/>
          </a:solidFill>
          <a:ln/>
        </p:spPr>
        <p:txBody>
          <a:bodyPr/>
          <a:lstStyle/>
          <a:p>
            <a:endParaRPr lang="en-US"/>
          </a:p>
        </p:txBody>
      </p:sp>
      <p:sp>
        <p:nvSpPr>
          <p:cNvPr id="8" name="Text 6"/>
          <p:cNvSpPr/>
          <p:nvPr/>
        </p:nvSpPr>
        <p:spPr>
          <a:xfrm>
            <a:off x="4846320" y="1188720"/>
            <a:ext cx="3840480" cy="1005840"/>
          </a:xfrm>
          <a:prstGeom prst="rect">
            <a:avLst/>
          </a:prstGeom>
          <a:noFill/>
          <a:ln/>
        </p:spPr>
        <p:txBody>
          <a:bodyPr wrap="square" rtlCol="0" anchor="b"/>
          <a:lstStyle/>
          <a:p>
            <a:pPr marL="0" indent="0" algn="ctr">
              <a:buNone/>
            </a:pPr>
            <a:r>
              <a:rPr lang="en-US" sz="5200" b="1" dirty="0">
                <a:solidFill>
                  <a:srgbClr val="00A896"/>
                </a:solidFill>
                <a:latin typeface="Trebuchet MS" pitchFamily="34" charset="0"/>
                <a:ea typeface="Trebuchet MS" pitchFamily="34" charset="-122"/>
                <a:cs typeface="Trebuchet MS" pitchFamily="34" charset="-120"/>
              </a:rPr>
              <a:t>32M+</a:t>
            </a:r>
            <a:endParaRPr lang="en-US" sz="5200" dirty="0"/>
          </a:p>
        </p:txBody>
      </p:sp>
      <p:sp>
        <p:nvSpPr>
          <p:cNvPr id="9" name="Text 7"/>
          <p:cNvSpPr/>
          <p:nvPr/>
        </p:nvSpPr>
        <p:spPr>
          <a:xfrm>
            <a:off x="4846320" y="2103120"/>
            <a:ext cx="3840480" cy="457200"/>
          </a:xfrm>
          <a:prstGeom prst="rect">
            <a:avLst/>
          </a:prstGeom>
          <a:noFill/>
          <a:ln/>
        </p:spPr>
        <p:txBody>
          <a:bodyPr wrap="square" rtlCol="0" anchor="ctr"/>
          <a:lstStyle/>
          <a:p>
            <a:pPr marL="0" indent="0" algn="ctr">
              <a:buNone/>
            </a:pPr>
            <a:r>
              <a:rPr lang="en-US" sz="1200" dirty="0">
                <a:solidFill>
                  <a:srgbClr val="AABBCC"/>
                </a:solidFill>
                <a:latin typeface="Calibri" pitchFamily="34" charset="0"/>
                <a:ea typeface="Calibri" pitchFamily="34" charset="-122"/>
                <a:cs typeface="Calibri" pitchFamily="34" charset="-120"/>
              </a:rPr>
              <a:t>registered users across England</a:t>
            </a:r>
            <a:endParaRPr lang="en-US" sz="1200" dirty="0"/>
          </a:p>
        </p:txBody>
      </p:sp>
      <p:sp>
        <p:nvSpPr>
          <p:cNvPr id="10" name="Shape 8"/>
          <p:cNvSpPr/>
          <p:nvPr/>
        </p:nvSpPr>
        <p:spPr>
          <a:xfrm>
            <a:off x="4846320" y="2926080"/>
            <a:ext cx="3840480" cy="1737360"/>
          </a:xfrm>
          <a:prstGeom prst="rect">
            <a:avLst/>
          </a:prstGeom>
          <a:solidFill>
            <a:srgbClr val="FFFFFF"/>
          </a:solidFill>
          <a:ln/>
          <a:effectLst>
            <a:outerShdw blurRad="76200" dist="25400" dir="8100000" algn="bl" rotWithShape="0">
              <a:srgbClr val="000000">
                <a:alpha val="8000"/>
              </a:srgbClr>
            </a:outerShdw>
          </a:effectLst>
        </p:spPr>
        <p:txBody>
          <a:bodyPr/>
          <a:lstStyle/>
          <a:p>
            <a:endParaRPr lang="en-US"/>
          </a:p>
        </p:txBody>
      </p:sp>
      <p:sp>
        <p:nvSpPr>
          <p:cNvPr id="11" name="Text 9"/>
          <p:cNvSpPr/>
          <p:nvPr/>
        </p:nvSpPr>
        <p:spPr>
          <a:xfrm>
            <a:off x="5120640" y="3017520"/>
            <a:ext cx="3200400" cy="365760"/>
          </a:xfrm>
          <a:prstGeom prst="rect">
            <a:avLst/>
          </a:prstGeom>
          <a:noFill/>
          <a:ln/>
        </p:spPr>
        <p:txBody>
          <a:bodyPr wrap="square" rtlCol="0" anchor="ctr"/>
          <a:lstStyle/>
          <a:p>
            <a:pPr marL="0" indent="0">
              <a:buNone/>
            </a:pPr>
            <a:r>
              <a:rPr lang="en-US" sz="1600" b="1" dirty="0">
                <a:solidFill>
                  <a:srgbClr val="13547A"/>
                </a:solidFill>
                <a:latin typeface="Trebuchet MS" pitchFamily="34" charset="0"/>
                <a:ea typeface="Trebuchet MS" pitchFamily="34" charset="-122"/>
                <a:cs typeface="Trebuchet MS" pitchFamily="34" charset="-120"/>
              </a:rPr>
              <a:t>Digital Context</a:t>
            </a:r>
            <a:endParaRPr lang="en-US" sz="1600" dirty="0"/>
          </a:p>
        </p:txBody>
      </p:sp>
      <p:sp>
        <p:nvSpPr>
          <p:cNvPr id="12" name="Text 10"/>
          <p:cNvSpPr/>
          <p:nvPr/>
        </p:nvSpPr>
        <p:spPr>
          <a:xfrm>
            <a:off x="5120640" y="3383280"/>
            <a:ext cx="3291840" cy="1097280"/>
          </a:xfrm>
          <a:prstGeom prst="rect">
            <a:avLst/>
          </a:prstGeom>
          <a:noFill/>
          <a:ln/>
        </p:spPr>
        <p:txBody>
          <a:bodyPr wrap="square" rtlCol="0" anchor="ctr"/>
          <a:lstStyle/>
          <a:p>
            <a:pPr marL="0" indent="0">
              <a:lnSpc>
                <a:spcPct val="130000"/>
              </a:lnSpc>
              <a:buNone/>
            </a:pPr>
            <a:r>
              <a:rPr lang="en-US" sz="1100" dirty="0">
                <a:solidFill>
                  <a:srgbClr val="1A1A2E"/>
                </a:solidFill>
                <a:latin typeface="Calibri" pitchFamily="34" charset="0"/>
                <a:ea typeface="Calibri" pitchFamily="34" charset="-122"/>
                <a:cs typeface="Calibri" pitchFamily="34" charset="-120"/>
              </a:rPr>
              <a:t>The app sits within the broader NHS digital strategy, aligning with the Topol Review (2019) and the Wachter Review (2016), both of which called for widespread digital adoption across UK healthcare.</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B2545"/>
        </a:solidFill>
        <a:effectLst/>
      </p:bgPr>
    </p:bg>
    <p:spTree>
      <p:nvGrpSpPr>
        <p:cNvPr id="1" name=""/>
        <p:cNvGrpSpPr/>
        <p:nvPr/>
      </p:nvGrpSpPr>
      <p:grpSpPr>
        <a:xfrm>
          <a:off x="0" y="0"/>
          <a:ext cx="0" cy="0"/>
          <a:chOff x="0" y="0"/>
          <a:chExt cx="0" cy="0"/>
        </a:xfrm>
      </p:grpSpPr>
      <p:sp>
        <p:nvSpPr>
          <p:cNvPr id="2" name="Text 0"/>
          <p:cNvSpPr/>
          <p:nvPr/>
        </p:nvSpPr>
        <p:spPr>
          <a:xfrm>
            <a:off x="640080" y="365760"/>
            <a:ext cx="8229600" cy="548640"/>
          </a:xfrm>
          <a:prstGeom prst="rect">
            <a:avLst/>
          </a:prstGeom>
          <a:noFill/>
          <a:ln/>
        </p:spPr>
        <p:txBody>
          <a:bodyPr wrap="square" rtlCol="0" anchor="ctr"/>
          <a:lstStyle/>
          <a:p>
            <a:pPr marL="0" indent="0">
              <a:buNone/>
            </a:pPr>
            <a:r>
              <a:rPr lang="en-US" sz="2800" b="1" dirty="0">
                <a:solidFill>
                  <a:srgbClr val="FFFFFF"/>
                </a:solidFill>
                <a:latin typeface="Trebuchet MS" pitchFamily="34" charset="0"/>
                <a:ea typeface="Trebuchet MS" pitchFamily="34" charset="-122"/>
                <a:cs typeface="Trebuchet MS" pitchFamily="34" charset="-120"/>
              </a:rPr>
              <a:t>Why Digital Transformation Matters</a:t>
            </a:r>
            <a:endParaRPr lang="en-US" sz="2800" dirty="0"/>
          </a:p>
        </p:txBody>
      </p:sp>
      <p:sp>
        <p:nvSpPr>
          <p:cNvPr id="3" name="Shape 1"/>
          <p:cNvSpPr/>
          <p:nvPr/>
        </p:nvSpPr>
        <p:spPr>
          <a:xfrm>
            <a:off x="640080" y="960120"/>
            <a:ext cx="1371600" cy="36576"/>
          </a:xfrm>
          <a:prstGeom prst="rect">
            <a:avLst/>
          </a:prstGeom>
          <a:solidFill>
            <a:srgbClr val="00A896"/>
          </a:solidFill>
          <a:ln/>
        </p:spPr>
        <p:txBody>
          <a:bodyPr/>
          <a:lstStyle/>
          <a:p>
            <a:endParaRPr lang="en-US"/>
          </a:p>
        </p:txBody>
      </p:sp>
      <p:sp>
        <p:nvSpPr>
          <p:cNvPr id="4" name="Shape 2"/>
          <p:cNvSpPr/>
          <p:nvPr/>
        </p:nvSpPr>
        <p:spPr>
          <a:xfrm>
            <a:off x="640080" y="1280160"/>
            <a:ext cx="3840480" cy="1554480"/>
          </a:xfrm>
          <a:prstGeom prst="rect">
            <a:avLst/>
          </a:prstGeom>
          <a:solidFill>
            <a:srgbClr val="0F3460"/>
          </a:solidFill>
          <a:ln/>
        </p:spPr>
        <p:txBody>
          <a:bodyPr/>
          <a:lstStyle/>
          <a:p>
            <a:endParaRPr lang="en-US"/>
          </a:p>
        </p:txBody>
      </p:sp>
      <p:sp>
        <p:nvSpPr>
          <p:cNvPr id="5" name="Shape 3"/>
          <p:cNvSpPr/>
          <p:nvPr/>
        </p:nvSpPr>
        <p:spPr>
          <a:xfrm>
            <a:off x="640080" y="1280160"/>
            <a:ext cx="73152" cy="1554480"/>
          </a:xfrm>
          <a:prstGeom prst="rect">
            <a:avLst/>
          </a:prstGeom>
          <a:solidFill>
            <a:srgbClr val="00A896"/>
          </a:solidFill>
          <a:ln/>
        </p:spPr>
        <p:txBody>
          <a:bodyPr/>
          <a:lstStyle/>
          <a:p>
            <a:endParaRPr lang="en-US"/>
          </a:p>
        </p:txBody>
      </p:sp>
      <p:sp>
        <p:nvSpPr>
          <p:cNvPr id="6" name="Text 4"/>
          <p:cNvSpPr/>
          <p:nvPr/>
        </p:nvSpPr>
        <p:spPr>
          <a:xfrm>
            <a:off x="914400" y="1417320"/>
            <a:ext cx="3291840" cy="320040"/>
          </a:xfrm>
          <a:prstGeom prst="rect">
            <a:avLst/>
          </a:prstGeom>
          <a:noFill/>
          <a:ln/>
        </p:spPr>
        <p:txBody>
          <a:bodyPr wrap="square" rtlCol="0" anchor="ctr"/>
          <a:lstStyle/>
          <a:p>
            <a:pPr marL="0" indent="0">
              <a:buNone/>
            </a:pPr>
            <a:r>
              <a:rPr lang="en-US" sz="1500" b="1" dirty="0">
                <a:solidFill>
                  <a:srgbClr val="00A896"/>
                </a:solidFill>
                <a:latin typeface="Trebuchet MS" pitchFamily="34" charset="0"/>
                <a:ea typeface="Trebuchet MS" pitchFamily="34" charset="-122"/>
                <a:cs typeface="Trebuchet MS" pitchFamily="34" charset="-120"/>
              </a:rPr>
              <a:t>Ageing Population</a:t>
            </a:r>
            <a:endParaRPr lang="en-US" sz="1500" dirty="0"/>
          </a:p>
        </p:txBody>
      </p:sp>
      <p:sp>
        <p:nvSpPr>
          <p:cNvPr id="7" name="Text 5"/>
          <p:cNvSpPr/>
          <p:nvPr/>
        </p:nvSpPr>
        <p:spPr>
          <a:xfrm>
            <a:off x="914400" y="1783080"/>
            <a:ext cx="3291840" cy="914400"/>
          </a:xfrm>
          <a:prstGeom prst="rect">
            <a:avLst/>
          </a:prstGeom>
          <a:noFill/>
          <a:ln/>
        </p:spPr>
        <p:txBody>
          <a:bodyPr wrap="square" rtlCol="0" anchor="ctr"/>
          <a:lstStyle/>
          <a:p>
            <a:pPr marL="0" indent="0">
              <a:lnSpc>
                <a:spcPct val="130000"/>
              </a:lnSpc>
              <a:buNone/>
            </a:pPr>
            <a:r>
              <a:rPr lang="en-US" sz="1100" dirty="0">
                <a:solidFill>
                  <a:srgbClr val="CCDDEE"/>
                </a:solidFill>
                <a:latin typeface="Calibri" pitchFamily="34" charset="0"/>
                <a:ea typeface="Calibri" pitchFamily="34" charset="-122"/>
                <a:cs typeface="Calibri" pitchFamily="34" charset="-120"/>
              </a:rPr>
              <a:t>The UK population aged 65+ is projected to grow by 20% by 2030, placing increasing demand on NHS services (ONS, 2023).</a:t>
            </a:r>
            <a:endParaRPr lang="en-US" sz="1100" dirty="0"/>
          </a:p>
        </p:txBody>
      </p:sp>
      <p:sp>
        <p:nvSpPr>
          <p:cNvPr id="8" name="Shape 6"/>
          <p:cNvSpPr/>
          <p:nvPr/>
        </p:nvSpPr>
        <p:spPr>
          <a:xfrm>
            <a:off x="4800600" y="1280160"/>
            <a:ext cx="3840480" cy="1554480"/>
          </a:xfrm>
          <a:prstGeom prst="rect">
            <a:avLst/>
          </a:prstGeom>
          <a:solidFill>
            <a:srgbClr val="0F3460"/>
          </a:solidFill>
          <a:ln/>
        </p:spPr>
        <p:txBody>
          <a:bodyPr/>
          <a:lstStyle/>
          <a:p>
            <a:endParaRPr lang="en-US"/>
          </a:p>
        </p:txBody>
      </p:sp>
      <p:sp>
        <p:nvSpPr>
          <p:cNvPr id="9" name="Shape 7"/>
          <p:cNvSpPr/>
          <p:nvPr/>
        </p:nvSpPr>
        <p:spPr>
          <a:xfrm>
            <a:off x="4800600" y="1280160"/>
            <a:ext cx="73152" cy="1554480"/>
          </a:xfrm>
          <a:prstGeom prst="rect">
            <a:avLst/>
          </a:prstGeom>
          <a:solidFill>
            <a:srgbClr val="00A896"/>
          </a:solidFill>
          <a:ln/>
        </p:spPr>
        <p:txBody>
          <a:bodyPr/>
          <a:lstStyle/>
          <a:p>
            <a:endParaRPr lang="en-US"/>
          </a:p>
        </p:txBody>
      </p:sp>
      <p:sp>
        <p:nvSpPr>
          <p:cNvPr id="10" name="Text 8"/>
          <p:cNvSpPr/>
          <p:nvPr/>
        </p:nvSpPr>
        <p:spPr>
          <a:xfrm>
            <a:off x="5074920" y="1417320"/>
            <a:ext cx="3291840" cy="320040"/>
          </a:xfrm>
          <a:prstGeom prst="rect">
            <a:avLst/>
          </a:prstGeom>
          <a:noFill/>
          <a:ln/>
        </p:spPr>
        <p:txBody>
          <a:bodyPr wrap="square" rtlCol="0" anchor="ctr"/>
          <a:lstStyle/>
          <a:p>
            <a:pPr marL="0" indent="0">
              <a:buNone/>
            </a:pPr>
            <a:r>
              <a:rPr lang="en-US" sz="1500" b="1" dirty="0">
                <a:solidFill>
                  <a:srgbClr val="00A896"/>
                </a:solidFill>
                <a:latin typeface="Trebuchet MS" pitchFamily="34" charset="0"/>
                <a:ea typeface="Trebuchet MS" pitchFamily="34" charset="-122"/>
                <a:cs typeface="Trebuchet MS" pitchFamily="34" charset="-120"/>
              </a:rPr>
              <a:t>Workforce Pressures</a:t>
            </a:r>
            <a:endParaRPr lang="en-US" sz="1500" dirty="0"/>
          </a:p>
        </p:txBody>
      </p:sp>
      <p:sp>
        <p:nvSpPr>
          <p:cNvPr id="11" name="Text 9"/>
          <p:cNvSpPr/>
          <p:nvPr/>
        </p:nvSpPr>
        <p:spPr>
          <a:xfrm>
            <a:off x="5074920" y="1783080"/>
            <a:ext cx="3291840" cy="914400"/>
          </a:xfrm>
          <a:prstGeom prst="rect">
            <a:avLst/>
          </a:prstGeom>
          <a:noFill/>
          <a:ln/>
        </p:spPr>
        <p:txBody>
          <a:bodyPr wrap="square" rtlCol="0" anchor="ctr"/>
          <a:lstStyle/>
          <a:p>
            <a:pPr marL="0" indent="0">
              <a:lnSpc>
                <a:spcPct val="130000"/>
              </a:lnSpc>
              <a:buNone/>
            </a:pPr>
            <a:r>
              <a:rPr lang="en-US" sz="1100" dirty="0">
                <a:solidFill>
                  <a:srgbClr val="CCDDEE"/>
                </a:solidFill>
                <a:latin typeface="Calibri" pitchFamily="34" charset="0"/>
                <a:ea typeface="Calibri" pitchFamily="34" charset="-122"/>
                <a:cs typeface="Calibri" pitchFamily="34" charset="-120"/>
              </a:rPr>
              <a:t>NHS staff vacancies exceeded 100,000 in 2023, making digital solutions essential for managing workload (King’s Fund, 2023).</a:t>
            </a:r>
            <a:endParaRPr lang="en-US" sz="1100" dirty="0"/>
          </a:p>
        </p:txBody>
      </p:sp>
      <p:sp>
        <p:nvSpPr>
          <p:cNvPr id="12" name="Shape 10"/>
          <p:cNvSpPr/>
          <p:nvPr/>
        </p:nvSpPr>
        <p:spPr>
          <a:xfrm>
            <a:off x="640080" y="3108960"/>
            <a:ext cx="3840480" cy="1554480"/>
          </a:xfrm>
          <a:prstGeom prst="rect">
            <a:avLst/>
          </a:prstGeom>
          <a:solidFill>
            <a:srgbClr val="0F3460"/>
          </a:solidFill>
          <a:ln/>
        </p:spPr>
        <p:txBody>
          <a:bodyPr/>
          <a:lstStyle/>
          <a:p>
            <a:endParaRPr lang="en-US"/>
          </a:p>
        </p:txBody>
      </p:sp>
      <p:sp>
        <p:nvSpPr>
          <p:cNvPr id="13" name="Shape 11"/>
          <p:cNvSpPr/>
          <p:nvPr/>
        </p:nvSpPr>
        <p:spPr>
          <a:xfrm>
            <a:off x="640080" y="3108960"/>
            <a:ext cx="73152" cy="1554480"/>
          </a:xfrm>
          <a:prstGeom prst="rect">
            <a:avLst/>
          </a:prstGeom>
          <a:solidFill>
            <a:srgbClr val="00A896"/>
          </a:solidFill>
          <a:ln/>
        </p:spPr>
        <p:txBody>
          <a:bodyPr/>
          <a:lstStyle/>
          <a:p>
            <a:endParaRPr lang="en-US"/>
          </a:p>
        </p:txBody>
      </p:sp>
      <p:sp>
        <p:nvSpPr>
          <p:cNvPr id="14" name="Text 12"/>
          <p:cNvSpPr/>
          <p:nvPr/>
        </p:nvSpPr>
        <p:spPr>
          <a:xfrm>
            <a:off x="914400" y="3246120"/>
            <a:ext cx="3291840" cy="320040"/>
          </a:xfrm>
          <a:prstGeom prst="rect">
            <a:avLst/>
          </a:prstGeom>
          <a:noFill/>
          <a:ln/>
        </p:spPr>
        <p:txBody>
          <a:bodyPr wrap="square" rtlCol="0" anchor="ctr"/>
          <a:lstStyle/>
          <a:p>
            <a:pPr marL="0" indent="0">
              <a:buNone/>
            </a:pPr>
            <a:r>
              <a:rPr lang="en-US" sz="1500" b="1" dirty="0">
                <a:solidFill>
                  <a:srgbClr val="00A896"/>
                </a:solidFill>
                <a:latin typeface="Trebuchet MS" pitchFamily="34" charset="0"/>
                <a:ea typeface="Trebuchet MS" pitchFamily="34" charset="-122"/>
                <a:cs typeface="Trebuchet MS" pitchFamily="34" charset="-120"/>
              </a:rPr>
              <a:t>Post-COVID Expectations</a:t>
            </a:r>
            <a:endParaRPr lang="en-US" sz="1500" dirty="0"/>
          </a:p>
        </p:txBody>
      </p:sp>
      <p:sp>
        <p:nvSpPr>
          <p:cNvPr id="15" name="Text 13"/>
          <p:cNvSpPr/>
          <p:nvPr/>
        </p:nvSpPr>
        <p:spPr>
          <a:xfrm>
            <a:off x="914400" y="3611880"/>
            <a:ext cx="3291840" cy="914400"/>
          </a:xfrm>
          <a:prstGeom prst="rect">
            <a:avLst/>
          </a:prstGeom>
          <a:noFill/>
          <a:ln/>
        </p:spPr>
        <p:txBody>
          <a:bodyPr wrap="square" rtlCol="0" anchor="ctr"/>
          <a:lstStyle/>
          <a:p>
            <a:pPr marL="0" indent="0">
              <a:lnSpc>
                <a:spcPct val="130000"/>
              </a:lnSpc>
              <a:buNone/>
            </a:pPr>
            <a:r>
              <a:rPr lang="en-US" sz="1100" dirty="0">
                <a:solidFill>
                  <a:srgbClr val="CCDDEE"/>
                </a:solidFill>
                <a:latin typeface="Calibri" pitchFamily="34" charset="0"/>
                <a:ea typeface="Calibri" pitchFamily="34" charset="-122"/>
                <a:cs typeface="Calibri" pitchFamily="34" charset="-120"/>
              </a:rPr>
              <a:t>The pandemic accelerated digital adoption; 85% of GP consultations moved online during lockdowns (Greenhalgh et al., 2020).</a:t>
            </a:r>
            <a:endParaRPr lang="en-US" sz="1100" dirty="0"/>
          </a:p>
        </p:txBody>
      </p:sp>
      <p:sp>
        <p:nvSpPr>
          <p:cNvPr id="16" name="Shape 14"/>
          <p:cNvSpPr/>
          <p:nvPr/>
        </p:nvSpPr>
        <p:spPr>
          <a:xfrm>
            <a:off x="4800600" y="3108960"/>
            <a:ext cx="3840480" cy="1554480"/>
          </a:xfrm>
          <a:prstGeom prst="rect">
            <a:avLst/>
          </a:prstGeom>
          <a:solidFill>
            <a:srgbClr val="0F3460"/>
          </a:solidFill>
          <a:ln/>
        </p:spPr>
        <p:txBody>
          <a:bodyPr/>
          <a:lstStyle/>
          <a:p>
            <a:endParaRPr lang="en-US"/>
          </a:p>
        </p:txBody>
      </p:sp>
      <p:sp>
        <p:nvSpPr>
          <p:cNvPr id="17" name="Shape 15"/>
          <p:cNvSpPr/>
          <p:nvPr/>
        </p:nvSpPr>
        <p:spPr>
          <a:xfrm>
            <a:off x="4800600" y="3108960"/>
            <a:ext cx="73152" cy="1554480"/>
          </a:xfrm>
          <a:prstGeom prst="rect">
            <a:avLst/>
          </a:prstGeom>
          <a:solidFill>
            <a:srgbClr val="00A896"/>
          </a:solidFill>
          <a:ln/>
        </p:spPr>
        <p:txBody>
          <a:bodyPr/>
          <a:lstStyle/>
          <a:p>
            <a:endParaRPr lang="en-US"/>
          </a:p>
        </p:txBody>
      </p:sp>
      <p:sp>
        <p:nvSpPr>
          <p:cNvPr id="18" name="Text 16"/>
          <p:cNvSpPr/>
          <p:nvPr/>
        </p:nvSpPr>
        <p:spPr>
          <a:xfrm>
            <a:off x="5074920" y="3246120"/>
            <a:ext cx="3291840" cy="320040"/>
          </a:xfrm>
          <a:prstGeom prst="rect">
            <a:avLst/>
          </a:prstGeom>
          <a:noFill/>
          <a:ln/>
        </p:spPr>
        <p:txBody>
          <a:bodyPr wrap="square" rtlCol="0" anchor="ctr"/>
          <a:lstStyle/>
          <a:p>
            <a:pPr marL="0" indent="0">
              <a:buNone/>
            </a:pPr>
            <a:r>
              <a:rPr lang="en-US" sz="1500" b="1" dirty="0">
                <a:solidFill>
                  <a:srgbClr val="00A896"/>
                </a:solidFill>
                <a:latin typeface="Trebuchet MS" pitchFamily="34" charset="0"/>
                <a:ea typeface="Trebuchet MS" pitchFamily="34" charset="-122"/>
                <a:cs typeface="Trebuchet MS" pitchFamily="34" charset="-120"/>
              </a:rPr>
              <a:t>Health Inequalities</a:t>
            </a:r>
            <a:endParaRPr lang="en-US" sz="1500" dirty="0"/>
          </a:p>
        </p:txBody>
      </p:sp>
      <p:sp>
        <p:nvSpPr>
          <p:cNvPr id="19" name="Text 17"/>
          <p:cNvSpPr/>
          <p:nvPr/>
        </p:nvSpPr>
        <p:spPr>
          <a:xfrm>
            <a:off x="5074920" y="3611880"/>
            <a:ext cx="3291840" cy="914400"/>
          </a:xfrm>
          <a:prstGeom prst="rect">
            <a:avLst/>
          </a:prstGeom>
          <a:noFill/>
          <a:ln/>
        </p:spPr>
        <p:txBody>
          <a:bodyPr wrap="square" rtlCol="0" anchor="ctr"/>
          <a:lstStyle/>
          <a:p>
            <a:pPr marL="0" indent="0">
              <a:lnSpc>
                <a:spcPct val="130000"/>
              </a:lnSpc>
              <a:buNone/>
            </a:pPr>
            <a:r>
              <a:rPr lang="en-US" sz="1100" dirty="0">
                <a:solidFill>
                  <a:srgbClr val="CCDDEE"/>
                </a:solidFill>
                <a:latin typeface="Calibri" pitchFamily="34" charset="0"/>
                <a:ea typeface="Calibri" pitchFamily="34" charset="-122"/>
                <a:cs typeface="Calibri" pitchFamily="34" charset="-120"/>
              </a:rPr>
              <a:t>Digital tools can improve access in underserved areas but risk widening the digital divide (Honeyman et al., 2020).</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E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A896"/>
          </a:solidFill>
          <a:ln/>
        </p:spPr>
        <p:txBody>
          <a:bodyPr/>
          <a:lstStyle/>
          <a:p>
            <a:endParaRPr lang="en-US"/>
          </a:p>
        </p:txBody>
      </p:sp>
      <p:sp>
        <p:nvSpPr>
          <p:cNvPr id="3" name="Text 1"/>
          <p:cNvSpPr/>
          <p:nvPr/>
        </p:nvSpPr>
        <p:spPr>
          <a:xfrm>
            <a:off x="640080" y="365760"/>
            <a:ext cx="7315200" cy="548640"/>
          </a:xfrm>
          <a:prstGeom prst="rect">
            <a:avLst/>
          </a:prstGeom>
          <a:noFill/>
          <a:ln/>
        </p:spPr>
        <p:txBody>
          <a:bodyPr wrap="square" rtlCol="0" anchor="ctr"/>
          <a:lstStyle/>
          <a:p>
            <a:pPr marL="0" indent="0">
              <a:buNone/>
            </a:pPr>
            <a:r>
              <a:rPr lang="en-US" sz="2800" b="1" dirty="0">
                <a:solidFill>
                  <a:srgbClr val="0B2545"/>
                </a:solidFill>
                <a:latin typeface="Trebuchet MS" pitchFamily="34" charset="0"/>
                <a:ea typeface="Trebuchet MS" pitchFamily="34" charset="-122"/>
                <a:cs typeface="Trebuchet MS" pitchFamily="34" charset="-120"/>
              </a:rPr>
              <a:t>Impact on Service Delivery</a:t>
            </a:r>
            <a:endParaRPr lang="en-US" sz="2800" dirty="0"/>
          </a:p>
        </p:txBody>
      </p:sp>
      <p:sp>
        <p:nvSpPr>
          <p:cNvPr id="4" name="Shape 2"/>
          <p:cNvSpPr/>
          <p:nvPr/>
        </p:nvSpPr>
        <p:spPr>
          <a:xfrm>
            <a:off x="457200" y="1188720"/>
            <a:ext cx="2651760" cy="3566160"/>
          </a:xfrm>
          <a:prstGeom prst="rect">
            <a:avLst/>
          </a:prstGeom>
          <a:solidFill>
            <a:srgbClr val="FFFFFF"/>
          </a:solidFill>
          <a:ln/>
          <a:effectLst>
            <a:outerShdw blurRad="50800" dist="25400" dir="8100000" algn="bl" rotWithShape="0">
              <a:srgbClr val="000000">
                <a:alpha val="6000"/>
              </a:srgbClr>
            </a:outerShdw>
          </a:effectLst>
        </p:spPr>
        <p:txBody>
          <a:bodyPr/>
          <a:lstStyle/>
          <a:p>
            <a:endParaRPr lang="en-US"/>
          </a:p>
        </p:txBody>
      </p:sp>
      <p:sp>
        <p:nvSpPr>
          <p:cNvPr id="5" name="Shape 3"/>
          <p:cNvSpPr/>
          <p:nvPr/>
        </p:nvSpPr>
        <p:spPr>
          <a:xfrm>
            <a:off x="457200" y="1188720"/>
            <a:ext cx="2651760" cy="1097280"/>
          </a:xfrm>
          <a:prstGeom prst="rect">
            <a:avLst/>
          </a:prstGeom>
          <a:solidFill>
            <a:srgbClr val="0B2545"/>
          </a:solidFill>
          <a:ln/>
        </p:spPr>
        <p:txBody>
          <a:bodyPr/>
          <a:lstStyle/>
          <a:p>
            <a:endParaRPr lang="en-US"/>
          </a:p>
        </p:txBody>
      </p:sp>
      <p:sp>
        <p:nvSpPr>
          <p:cNvPr id="6" name="Text 4"/>
          <p:cNvSpPr/>
          <p:nvPr/>
        </p:nvSpPr>
        <p:spPr>
          <a:xfrm>
            <a:off x="457200" y="1188720"/>
            <a:ext cx="2651760" cy="685800"/>
          </a:xfrm>
          <a:prstGeom prst="rect">
            <a:avLst/>
          </a:prstGeom>
          <a:noFill/>
          <a:ln/>
        </p:spPr>
        <p:txBody>
          <a:bodyPr wrap="square" rtlCol="0" anchor="b"/>
          <a:lstStyle/>
          <a:p>
            <a:pPr marL="0" indent="0" algn="ctr">
              <a:buNone/>
            </a:pPr>
            <a:r>
              <a:rPr lang="en-US" sz="3600" b="1" dirty="0">
                <a:solidFill>
                  <a:srgbClr val="00A896"/>
                </a:solidFill>
                <a:latin typeface="Trebuchet MS" pitchFamily="34" charset="0"/>
                <a:ea typeface="Trebuchet MS" pitchFamily="34" charset="-122"/>
                <a:cs typeface="Trebuchet MS" pitchFamily="34" charset="-120"/>
              </a:rPr>
              <a:t>24/7</a:t>
            </a:r>
            <a:endParaRPr lang="en-US" sz="3600" dirty="0"/>
          </a:p>
        </p:txBody>
      </p:sp>
      <p:sp>
        <p:nvSpPr>
          <p:cNvPr id="7" name="Text 5"/>
          <p:cNvSpPr/>
          <p:nvPr/>
        </p:nvSpPr>
        <p:spPr>
          <a:xfrm>
            <a:off x="457200" y="1874520"/>
            <a:ext cx="2651760" cy="365760"/>
          </a:xfrm>
          <a:prstGeom prst="rect">
            <a:avLst/>
          </a:prstGeom>
          <a:noFill/>
          <a:ln/>
        </p:spPr>
        <p:txBody>
          <a:bodyPr wrap="square" rtlCol="0" anchor="ctr"/>
          <a:lstStyle/>
          <a:p>
            <a:pPr marL="0" indent="0" algn="ctr">
              <a:buNone/>
            </a:pPr>
            <a:r>
              <a:rPr lang="en-US" sz="900" dirty="0">
                <a:solidFill>
                  <a:srgbClr val="AABBCC"/>
                </a:solidFill>
                <a:latin typeface="Calibri" pitchFamily="34" charset="0"/>
                <a:ea typeface="Calibri" pitchFamily="34" charset="-122"/>
                <a:cs typeface="Calibri" pitchFamily="34" charset="-120"/>
              </a:rPr>
              <a:t>availability</a:t>
            </a:r>
            <a:endParaRPr lang="en-US" sz="900" dirty="0"/>
          </a:p>
        </p:txBody>
      </p:sp>
      <p:sp>
        <p:nvSpPr>
          <p:cNvPr id="8" name="Text 6"/>
          <p:cNvSpPr/>
          <p:nvPr/>
        </p:nvSpPr>
        <p:spPr>
          <a:xfrm>
            <a:off x="640080" y="2377440"/>
            <a:ext cx="2286000" cy="365760"/>
          </a:xfrm>
          <a:prstGeom prst="rect">
            <a:avLst/>
          </a:prstGeom>
          <a:noFill/>
          <a:ln/>
        </p:spPr>
        <p:txBody>
          <a:bodyPr wrap="square" rtlCol="0" anchor="ctr"/>
          <a:lstStyle/>
          <a:p>
            <a:pPr marL="0" indent="0">
              <a:buNone/>
            </a:pPr>
            <a:r>
              <a:rPr lang="en-US" sz="1400" b="1" dirty="0">
                <a:solidFill>
                  <a:srgbClr val="13547A"/>
                </a:solidFill>
                <a:latin typeface="Trebuchet MS" pitchFamily="34" charset="0"/>
                <a:ea typeface="Trebuchet MS" pitchFamily="34" charset="-122"/>
                <a:cs typeface="Trebuchet MS" pitchFamily="34" charset="-120"/>
              </a:rPr>
              <a:t>Patient Access</a:t>
            </a:r>
            <a:endParaRPr lang="en-US" sz="1400" dirty="0"/>
          </a:p>
        </p:txBody>
      </p:sp>
      <p:sp>
        <p:nvSpPr>
          <p:cNvPr id="9" name="Text 7"/>
          <p:cNvSpPr/>
          <p:nvPr/>
        </p:nvSpPr>
        <p:spPr>
          <a:xfrm>
            <a:off x="640080" y="2743200"/>
            <a:ext cx="2286000" cy="1828800"/>
          </a:xfrm>
          <a:prstGeom prst="rect">
            <a:avLst/>
          </a:prstGeom>
          <a:noFill/>
          <a:ln/>
        </p:spPr>
        <p:txBody>
          <a:bodyPr wrap="square" rtlCol="0" anchor="ctr"/>
          <a:lstStyle/>
          <a:p>
            <a:pPr marL="0" indent="0">
              <a:lnSpc>
                <a:spcPct val="130000"/>
              </a:lnSpc>
              <a:buNone/>
            </a:pPr>
            <a:r>
              <a:rPr lang="en-US" sz="1050" dirty="0">
                <a:solidFill>
                  <a:srgbClr val="1A1A2E"/>
                </a:solidFill>
                <a:latin typeface="Calibri" pitchFamily="34" charset="0"/>
                <a:ea typeface="Calibri" pitchFamily="34" charset="-122"/>
                <a:cs typeface="Calibri" pitchFamily="34" charset="-120"/>
              </a:rPr>
              <a:t>24/7 access to GP services, repeat prescriptions, and test results without needing to phone or visit the surgery (NHS Digital, 2024).</a:t>
            </a:r>
            <a:endParaRPr lang="en-US" sz="1050" dirty="0"/>
          </a:p>
        </p:txBody>
      </p:sp>
      <p:sp>
        <p:nvSpPr>
          <p:cNvPr id="10" name="Shape 8"/>
          <p:cNvSpPr/>
          <p:nvPr/>
        </p:nvSpPr>
        <p:spPr>
          <a:xfrm>
            <a:off x="3291840" y="1188720"/>
            <a:ext cx="2651760" cy="3566160"/>
          </a:xfrm>
          <a:prstGeom prst="rect">
            <a:avLst/>
          </a:prstGeom>
          <a:solidFill>
            <a:srgbClr val="FFFFFF"/>
          </a:solidFill>
          <a:ln/>
          <a:effectLst>
            <a:outerShdw blurRad="50800" dist="25400" dir="8100000" algn="bl" rotWithShape="0">
              <a:srgbClr val="000000">
                <a:alpha val="6000"/>
              </a:srgbClr>
            </a:outerShdw>
          </a:effectLst>
        </p:spPr>
        <p:txBody>
          <a:bodyPr/>
          <a:lstStyle/>
          <a:p>
            <a:endParaRPr lang="en-US"/>
          </a:p>
        </p:txBody>
      </p:sp>
      <p:sp>
        <p:nvSpPr>
          <p:cNvPr id="11" name="Shape 9"/>
          <p:cNvSpPr/>
          <p:nvPr/>
        </p:nvSpPr>
        <p:spPr>
          <a:xfrm>
            <a:off x="3291840" y="1188720"/>
            <a:ext cx="2651760" cy="1097280"/>
          </a:xfrm>
          <a:prstGeom prst="rect">
            <a:avLst/>
          </a:prstGeom>
          <a:solidFill>
            <a:srgbClr val="0B2545"/>
          </a:solidFill>
          <a:ln/>
        </p:spPr>
        <p:txBody>
          <a:bodyPr/>
          <a:lstStyle/>
          <a:p>
            <a:endParaRPr lang="en-US"/>
          </a:p>
        </p:txBody>
      </p:sp>
      <p:sp>
        <p:nvSpPr>
          <p:cNvPr id="12" name="Text 10"/>
          <p:cNvSpPr/>
          <p:nvPr/>
        </p:nvSpPr>
        <p:spPr>
          <a:xfrm>
            <a:off x="3291840" y="1188720"/>
            <a:ext cx="2651760" cy="685800"/>
          </a:xfrm>
          <a:prstGeom prst="rect">
            <a:avLst/>
          </a:prstGeom>
          <a:noFill/>
          <a:ln/>
        </p:spPr>
        <p:txBody>
          <a:bodyPr wrap="square" rtlCol="0" anchor="b"/>
          <a:lstStyle/>
          <a:p>
            <a:pPr marL="0" indent="0" algn="ctr">
              <a:buNone/>
            </a:pPr>
            <a:r>
              <a:rPr lang="en-US" sz="3600" b="1" dirty="0">
                <a:solidFill>
                  <a:srgbClr val="00A896"/>
                </a:solidFill>
                <a:latin typeface="Trebuchet MS" pitchFamily="34" charset="0"/>
                <a:ea typeface="Trebuchet MS" pitchFamily="34" charset="-122"/>
                <a:cs typeface="Trebuchet MS" pitchFamily="34" charset="-120"/>
              </a:rPr>
              <a:t>40%</a:t>
            </a:r>
            <a:endParaRPr lang="en-US" sz="3600" dirty="0"/>
          </a:p>
        </p:txBody>
      </p:sp>
      <p:sp>
        <p:nvSpPr>
          <p:cNvPr id="13" name="Text 11"/>
          <p:cNvSpPr/>
          <p:nvPr/>
        </p:nvSpPr>
        <p:spPr>
          <a:xfrm>
            <a:off x="3291840" y="1874520"/>
            <a:ext cx="2651760" cy="365760"/>
          </a:xfrm>
          <a:prstGeom prst="rect">
            <a:avLst/>
          </a:prstGeom>
          <a:noFill/>
          <a:ln/>
        </p:spPr>
        <p:txBody>
          <a:bodyPr wrap="square" rtlCol="0" anchor="ctr"/>
          <a:lstStyle/>
          <a:p>
            <a:pPr marL="0" indent="0" algn="ctr">
              <a:buNone/>
            </a:pPr>
            <a:r>
              <a:rPr lang="en-US" sz="900" dirty="0">
                <a:solidFill>
                  <a:srgbClr val="AABBCC"/>
                </a:solidFill>
                <a:latin typeface="Calibri" pitchFamily="34" charset="0"/>
                <a:ea typeface="Calibri" pitchFamily="34" charset="-122"/>
                <a:cs typeface="Calibri" pitchFamily="34" charset="-120"/>
              </a:rPr>
              <a:t>fewer phone calls</a:t>
            </a:r>
            <a:endParaRPr lang="en-US" sz="900" dirty="0"/>
          </a:p>
          <a:p>
            <a:pPr marL="0" indent="0" algn="ctr">
              <a:buNone/>
            </a:pPr>
            <a:r>
              <a:rPr lang="en-US" sz="900" dirty="0">
                <a:solidFill>
                  <a:srgbClr val="AABBCC"/>
                </a:solidFill>
                <a:latin typeface="Calibri" pitchFamily="34" charset="0"/>
                <a:ea typeface="Calibri" pitchFamily="34" charset="-122"/>
                <a:cs typeface="Calibri" pitchFamily="34" charset="-120"/>
              </a:rPr>
              <a:t>reported by some practices</a:t>
            </a:r>
            <a:endParaRPr lang="en-US" sz="900" dirty="0"/>
          </a:p>
        </p:txBody>
      </p:sp>
      <p:sp>
        <p:nvSpPr>
          <p:cNvPr id="14" name="Text 12"/>
          <p:cNvSpPr/>
          <p:nvPr/>
        </p:nvSpPr>
        <p:spPr>
          <a:xfrm>
            <a:off x="3474720" y="2377440"/>
            <a:ext cx="2286000" cy="365760"/>
          </a:xfrm>
          <a:prstGeom prst="rect">
            <a:avLst/>
          </a:prstGeom>
          <a:noFill/>
          <a:ln/>
        </p:spPr>
        <p:txBody>
          <a:bodyPr wrap="square" rtlCol="0" anchor="ctr"/>
          <a:lstStyle/>
          <a:p>
            <a:pPr marL="0" indent="0">
              <a:buNone/>
            </a:pPr>
            <a:r>
              <a:rPr lang="en-US" sz="1400" b="1" dirty="0">
                <a:solidFill>
                  <a:srgbClr val="13547A"/>
                </a:solidFill>
                <a:latin typeface="Trebuchet MS" pitchFamily="34" charset="0"/>
                <a:ea typeface="Trebuchet MS" pitchFamily="34" charset="-122"/>
                <a:cs typeface="Trebuchet MS" pitchFamily="34" charset="-120"/>
              </a:rPr>
              <a:t>Reduced Administrative Burden</a:t>
            </a:r>
            <a:endParaRPr lang="en-US" sz="1400" dirty="0"/>
          </a:p>
        </p:txBody>
      </p:sp>
      <p:sp>
        <p:nvSpPr>
          <p:cNvPr id="15" name="Text 13"/>
          <p:cNvSpPr/>
          <p:nvPr/>
        </p:nvSpPr>
        <p:spPr>
          <a:xfrm>
            <a:off x="3474720" y="2743200"/>
            <a:ext cx="2286000" cy="1828800"/>
          </a:xfrm>
          <a:prstGeom prst="rect">
            <a:avLst/>
          </a:prstGeom>
          <a:noFill/>
          <a:ln/>
        </p:spPr>
        <p:txBody>
          <a:bodyPr wrap="square" rtlCol="0" anchor="ctr"/>
          <a:lstStyle/>
          <a:p>
            <a:pPr marL="0" indent="0">
              <a:lnSpc>
                <a:spcPct val="130000"/>
              </a:lnSpc>
              <a:buNone/>
            </a:pPr>
            <a:r>
              <a:rPr lang="en-US" sz="1050" dirty="0">
                <a:solidFill>
                  <a:srgbClr val="1A1A2E"/>
                </a:solidFill>
                <a:latin typeface="Calibri" pitchFamily="34" charset="0"/>
                <a:ea typeface="Calibri" pitchFamily="34" charset="-122"/>
                <a:cs typeface="Calibri" pitchFamily="34" charset="-120"/>
              </a:rPr>
              <a:t>Automated appointment booking and prescription management reduce call volumes and receptionist workload (Castle-Clarke and Imison, 2016).</a:t>
            </a:r>
            <a:endParaRPr lang="en-US" sz="1050" dirty="0"/>
          </a:p>
        </p:txBody>
      </p:sp>
      <p:sp>
        <p:nvSpPr>
          <p:cNvPr id="16" name="Shape 14"/>
          <p:cNvSpPr/>
          <p:nvPr/>
        </p:nvSpPr>
        <p:spPr>
          <a:xfrm>
            <a:off x="6126480" y="1188720"/>
            <a:ext cx="2651760" cy="3566160"/>
          </a:xfrm>
          <a:prstGeom prst="rect">
            <a:avLst/>
          </a:prstGeom>
          <a:solidFill>
            <a:srgbClr val="FFFFFF"/>
          </a:solidFill>
          <a:ln/>
          <a:effectLst>
            <a:outerShdw blurRad="50800" dist="25400" dir="8100000" algn="bl" rotWithShape="0">
              <a:srgbClr val="000000">
                <a:alpha val="6000"/>
              </a:srgbClr>
            </a:outerShdw>
          </a:effectLst>
        </p:spPr>
        <p:txBody>
          <a:bodyPr/>
          <a:lstStyle/>
          <a:p>
            <a:endParaRPr lang="en-US"/>
          </a:p>
        </p:txBody>
      </p:sp>
      <p:sp>
        <p:nvSpPr>
          <p:cNvPr id="17" name="Shape 15"/>
          <p:cNvSpPr/>
          <p:nvPr/>
        </p:nvSpPr>
        <p:spPr>
          <a:xfrm>
            <a:off x="6126480" y="1188720"/>
            <a:ext cx="2651760" cy="1097280"/>
          </a:xfrm>
          <a:prstGeom prst="rect">
            <a:avLst/>
          </a:prstGeom>
          <a:solidFill>
            <a:srgbClr val="0B2545"/>
          </a:solidFill>
          <a:ln/>
        </p:spPr>
        <p:txBody>
          <a:bodyPr/>
          <a:lstStyle/>
          <a:p>
            <a:endParaRPr lang="en-US"/>
          </a:p>
        </p:txBody>
      </p:sp>
      <p:sp>
        <p:nvSpPr>
          <p:cNvPr id="18" name="Text 16"/>
          <p:cNvSpPr/>
          <p:nvPr/>
        </p:nvSpPr>
        <p:spPr>
          <a:xfrm>
            <a:off x="6126480" y="1188720"/>
            <a:ext cx="2651760" cy="685800"/>
          </a:xfrm>
          <a:prstGeom prst="rect">
            <a:avLst/>
          </a:prstGeom>
          <a:noFill/>
          <a:ln/>
        </p:spPr>
        <p:txBody>
          <a:bodyPr wrap="square" rtlCol="0" anchor="b"/>
          <a:lstStyle/>
          <a:p>
            <a:pPr marL="0" indent="0" algn="ctr">
              <a:buNone/>
            </a:pPr>
            <a:r>
              <a:rPr lang="en-US" sz="3600" b="1" dirty="0">
                <a:solidFill>
                  <a:srgbClr val="00A896"/>
                </a:solidFill>
                <a:latin typeface="Trebuchet MS" pitchFamily="34" charset="0"/>
                <a:ea typeface="Trebuchet MS" pitchFamily="34" charset="-122"/>
                <a:cs typeface="Trebuchet MS" pitchFamily="34" charset="-120"/>
              </a:rPr>
              <a:t>16M</a:t>
            </a:r>
            <a:endParaRPr lang="en-US" sz="3600" dirty="0"/>
          </a:p>
        </p:txBody>
      </p:sp>
      <p:sp>
        <p:nvSpPr>
          <p:cNvPr id="19" name="Text 17"/>
          <p:cNvSpPr/>
          <p:nvPr/>
        </p:nvSpPr>
        <p:spPr>
          <a:xfrm>
            <a:off x="6126480" y="1874520"/>
            <a:ext cx="2651760" cy="365760"/>
          </a:xfrm>
          <a:prstGeom prst="rect">
            <a:avLst/>
          </a:prstGeom>
          <a:noFill/>
          <a:ln/>
        </p:spPr>
        <p:txBody>
          <a:bodyPr wrap="square" rtlCol="0" anchor="ctr"/>
          <a:lstStyle/>
          <a:p>
            <a:pPr marL="0" indent="0" algn="ctr">
              <a:buNone/>
            </a:pPr>
            <a:r>
              <a:rPr lang="en-US" sz="900" dirty="0">
                <a:solidFill>
                  <a:srgbClr val="AABBCC"/>
                </a:solidFill>
                <a:latin typeface="Calibri" pitchFamily="34" charset="0"/>
                <a:ea typeface="Calibri" pitchFamily="34" charset="-122"/>
                <a:cs typeface="Calibri" pitchFamily="34" charset="-120"/>
              </a:rPr>
              <a:t>downloads in 2021</a:t>
            </a:r>
            <a:endParaRPr lang="en-US" sz="900" dirty="0"/>
          </a:p>
        </p:txBody>
      </p:sp>
      <p:sp>
        <p:nvSpPr>
          <p:cNvPr id="20" name="Text 18"/>
          <p:cNvSpPr/>
          <p:nvPr/>
        </p:nvSpPr>
        <p:spPr>
          <a:xfrm>
            <a:off x="6309360" y="2377440"/>
            <a:ext cx="2286000" cy="365760"/>
          </a:xfrm>
          <a:prstGeom prst="rect">
            <a:avLst/>
          </a:prstGeom>
          <a:noFill/>
          <a:ln/>
        </p:spPr>
        <p:txBody>
          <a:bodyPr wrap="square" rtlCol="0" anchor="ctr"/>
          <a:lstStyle/>
          <a:p>
            <a:pPr marL="0" indent="0">
              <a:buNone/>
            </a:pPr>
            <a:r>
              <a:rPr lang="en-US" sz="1400" b="1" dirty="0">
                <a:solidFill>
                  <a:srgbClr val="13547A"/>
                </a:solidFill>
                <a:latin typeface="Trebuchet MS" pitchFamily="34" charset="0"/>
                <a:ea typeface="Trebuchet MS" pitchFamily="34" charset="-122"/>
                <a:cs typeface="Trebuchet MS" pitchFamily="34" charset="-120"/>
              </a:rPr>
              <a:t>COVID-19 Response</a:t>
            </a:r>
            <a:endParaRPr lang="en-US" sz="1400" dirty="0"/>
          </a:p>
        </p:txBody>
      </p:sp>
      <p:sp>
        <p:nvSpPr>
          <p:cNvPr id="21" name="Text 19"/>
          <p:cNvSpPr/>
          <p:nvPr/>
        </p:nvSpPr>
        <p:spPr>
          <a:xfrm>
            <a:off x="6309360" y="2743200"/>
            <a:ext cx="2286000" cy="1828800"/>
          </a:xfrm>
          <a:prstGeom prst="rect">
            <a:avLst/>
          </a:prstGeom>
          <a:noFill/>
          <a:ln/>
        </p:spPr>
        <p:txBody>
          <a:bodyPr wrap="square" rtlCol="0" anchor="ctr"/>
          <a:lstStyle/>
          <a:p>
            <a:pPr marL="0" indent="0">
              <a:lnSpc>
                <a:spcPct val="130000"/>
              </a:lnSpc>
              <a:buNone/>
            </a:pPr>
            <a:r>
              <a:rPr lang="en-US" sz="1050" dirty="0">
                <a:solidFill>
                  <a:srgbClr val="1A1A2E"/>
                </a:solidFill>
                <a:latin typeface="Calibri" pitchFamily="34" charset="0"/>
                <a:ea typeface="Calibri" pitchFamily="34" charset="-122"/>
                <a:cs typeface="Calibri" pitchFamily="34" charset="-120"/>
              </a:rPr>
              <a:t>The app became the primary platform for the COVID Pass, with 16 million downloads in 2021 alone, demonstrating its scalability (Department of Health, 2022).</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EE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A896"/>
          </a:solidFill>
          <a:ln/>
        </p:spPr>
        <p:txBody>
          <a:bodyPr/>
          <a:lstStyle/>
          <a:p>
            <a:endParaRPr lang="en-US"/>
          </a:p>
        </p:txBody>
      </p:sp>
      <p:sp>
        <p:nvSpPr>
          <p:cNvPr id="3" name="Text 1"/>
          <p:cNvSpPr/>
          <p:nvPr/>
        </p:nvSpPr>
        <p:spPr>
          <a:xfrm>
            <a:off x="640080" y="365760"/>
            <a:ext cx="8229600" cy="548640"/>
          </a:xfrm>
          <a:prstGeom prst="rect">
            <a:avLst/>
          </a:prstGeom>
          <a:noFill/>
          <a:ln/>
        </p:spPr>
        <p:txBody>
          <a:bodyPr wrap="square" rtlCol="0" anchor="ctr"/>
          <a:lstStyle/>
          <a:p>
            <a:pPr marL="0" indent="0">
              <a:buNone/>
            </a:pPr>
            <a:r>
              <a:rPr lang="en-US" sz="2600" b="1" dirty="0">
                <a:solidFill>
                  <a:srgbClr val="0B2545"/>
                </a:solidFill>
                <a:latin typeface="Trebuchet MS" pitchFamily="34" charset="0"/>
                <a:ea typeface="Trebuchet MS" pitchFamily="34" charset="-122"/>
                <a:cs typeface="Trebuchet MS" pitchFamily="34" charset="-120"/>
              </a:rPr>
              <a:t>Impact on the Health and Care Workforce</a:t>
            </a:r>
            <a:endParaRPr lang="en-US" sz="2600" dirty="0"/>
          </a:p>
        </p:txBody>
      </p:sp>
      <p:sp>
        <p:nvSpPr>
          <p:cNvPr id="4" name="Shape 2"/>
          <p:cNvSpPr/>
          <p:nvPr/>
        </p:nvSpPr>
        <p:spPr>
          <a:xfrm>
            <a:off x="640080" y="1097280"/>
            <a:ext cx="3840480" cy="3566160"/>
          </a:xfrm>
          <a:prstGeom prst="rect">
            <a:avLst/>
          </a:prstGeom>
          <a:solidFill>
            <a:srgbClr val="FFFFFF"/>
          </a:solidFill>
          <a:ln/>
          <a:effectLst>
            <a:outerShdw blurRad="50800" dist="25400" dir="8100000" algn="bl" rotWithShape="0">
              <a:srgbClr val="000000">
                <a:alpha val="6000"/>
              </a:srgbClr>
            </a:outerShdw>
          </a:effectLst>
        </p:spPr>
        <p:txBody>
          <a:bodyPr/>
          <a:lstStyle/>
          <a:p>
            <a:endParaRPr lang="en-US"/>
          </a:p>
        </p:txBody>
      </p:sp>
      <p:sp>
        <p:nvSpPr>
          <p:cNvPr id="5" name="Shape 3"/>
          <p:cNvSpPr/>
          <p:nvPr/>
        </p:nvSpPr>
        <p:spPr>
          <a:xfrm>
            <a:off x="640080" y="1097280"/>
            <a:ext cx="3840480" cy="54864"/>
          </a:xfrm>
          <a:prstGeom prst="rect">
            <a:avLst/>
          </a:prstGeom>
          <a:solidFill>
            <a:srgbClr val="00A896"/>
          </a:solidFill>
          <a:ln/>
        </p:spPr>
        <p:txBody>
          <a:bodyPr/>
          <a:lstStyle/>
          <a:p>
            <a:endParaRPr lang="en-US"/>
          </a:p>
        </p:txBody>
      </p:sp>
      <p:sp>
        <p:nvSpPr>
          <p:cNvPr id="6" name="Text 4"/>
          <p:cNvSpPr/>
          <p:nvPr/>
        </p:nvSpPr>
        <p:spPr>
          <a:xfrm>
            <a:off x="914400" y="1280160"/>
            <a:ext cx="3200400" cy="365760"/>
          </a:xfrm>
          <a:prstGeom prst="rect">
            <a:avLst/>
          </a:prstGeom>
          <a:noFill/>
          <a:ln/>
        </p:spPr>
        <p:txBody>
          <a:bodyPr wrap="square" rtlCol="0" anchor="ctr"/>
          <a:lstStyle/>
          <a:p>
            <a:pPr marL="0" indent="0">
              <a:buNone/>
            </a:pPr>
            <a:r>
              <a:rPr lang="en-US" sz="1600" b="1" dirty="0">
                <a:solidFill>
                  <a:srgbClr val="00A896"/>
                </a:solidFill>
                <a:latin typeface="Trebuchet MS" pitchFamily="34" charset="0"/>
                <a:ea typeface="Trebuchet MS" pitchFamily="34" charset="-122"/>
                <a:cs typeface="Trebuchet MS" pitchFamily="34" charset="-120"/>
              </a:rPr>
              <a:t>Benefits for Staff</a:t>
            </a:r>
            <a:endParaRPr lang="en-US" sz="1600" dirty="0"/>
          </a:p>
        </p:txBody>
      </p:sp>
      <p:sp>
        <p:nvSpPr>
          <p:cNvPr id="7" name="Text 5"/>
          <p:cNvSpPr/>
          <p:nvPr/>
        </p:nvSpPr>
        <p:spPr>
          <a:xfrm>
            <a:off x="914400" y="1737360"/>
            <a:ext cx="3291840" cy="2560320"/>
          </a:xfrm>
          <a:prstGeom prst="rect">
            <a:avLst/>
          </a:prstGeom>
          <a:noFill/>
          <a:ln/>
        </p:spPr>
        <p:txBody>
          <a:bodyPr wrap="square" rtlCol="0" anchor="ctr"/>
          <a:lstStyle/>
          <a:p>
            <a:pPr marL="342900" indent="-342900">
              <a:lnSpc>
                <a:spcPct val="130000"/>
              </a:lnSpc>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Reduced repetitive administrative tasks, freeing time for clinical care (Topol, 2019)</a:t>
            </a:r>
            <a:endParaRPr lang="en-US" sz="1150" dirty="0"/>
          </a:p>
          <a:p>
            <a:pPr marL="342900" indent="-342900">
              <a:lnSpc>
                <a:spcPct val="130000"/>
              </a:lnSpc>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Improved patient flow management through digital appointment systems</a:t>
            </a:r>
            <a:endParaRPr lang="en-US" sz="1150" dirty="0"/>
          </a:p>
          <a:p>
            <a:pPr marL="342900" indent="-342900">
              <a:lnSpc>
                <a:spcPct val="130000"/>
              </a:lnSpc>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Better data sharing between primary and secondary care through integrated digital records</a:t>
            </a:r>
            <a:endParaRPr lang="en-US" sz="1150" dirty="0"/>
          </a:p>
          <a:p>
            <a:pPr marL="342900" indent="-342900">
              <a:lnSpc>
                <a:spcPct val="130000"/>
              </a:lnSpc>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Supports the shift towards proactive, preventative care models</a:t>
            </a:r>
            <a:endParaRPr lang="en-US" sz="1150" dirty="0"/>
          </a:p>
        </p:txBody>
      </p:sp>
      <p:sp>
        <p:nvSpPr>
          <p:cNvPr id="8" name="Shape 6"/>
          <p:cNvSpPr/>
          <p:nvPr/>
        </p:nvSpPr>
        <p:spPr>
          <a:xfrm>
            <a:off x="4754880" y="1097280"/>
            <a:ext cx="3840480" cy="3566160"/>
          </a:xfrm>
          <a:prstGeom prst="rect">
            <a:avLst/>
          </a:prstGeom>
          <a:solidFill>
            <a:srgbClr val="FFFFFF"/>
          </a:solidFill>
          <a:ln/>
          <a:effectLst>
            <a:outerShdw blurRad="50800" dist="25400" dir="8100000" algn="bl" rotWithShape="0">
              <a:srgbClr val="000000">
                <a:alpha val="6000"/>
              </a:srgbClr>
            </a:outerShdw>
          </a:effectLst>
        </p:spPr>
        <p:txBody>
          <a:bodyPr/>
          <a:lstStyle/>
          <a:p>
            <a:endParaRPr lang="en-US"/>
          </a:p>
        </p:txBody>
      </p:sp>
      <p:sp>
        <p:nvSpPr>
          <p:cNvPr id="9" name="Shape 7"/>
          <p:cNvSpPr/>
          <p:nvPr/>
        </p:nvSpPr>
        <p:spPr>
          <a:xfrm>
            <a:off x="4754880" y="1097280"/>
            <a:ext cx="3840480" cy="54864"/>
          </a:xfrm>
          <a:prstGeom prst="rect">
            <a:avLst/>
          </a:prstGeom>
          <a:solidFill>
            <a:srgbClr val="D64045"/>
          </a:solidFill>
          <a:ln/>
        </p:spPr>
        <p:txBody>
          <a:bodyPr/>
          <a:lstStyle/>
          <a:p>
            <a:endParaRPr lang="en-US"/>
          </a:p>
        </p:txBody>
      </p:sp>
      <p:sp>
        <p:nvSpPr>
          <p:cNvPr id="10" name="Text 8"/>
          <p:cNvSpPr/>
          <p:nvPr/>
        </p:nvSpPr>
        <p:spPr>
          <a:xfrm>
            <a:off x="5029200" y="1280160"/>
            <a:ext cx="3200400" cy="365760"/>
          </a:xfrm>
          <a:prstGeom prst="rect">
            <a:avLst/>
          </a:prstGeom>
          <a:noFill/>
          <a:ln/>
        </p:spPr>
        <p:txBody>
          <a:bodyPr wrap="square" rtlCol="0" anchor="ctr"/>
          <a:lstStyle/>
          <a:p>
            <a:pPr marL="0" indent="0">
              <a:buNone/>
            </a:pPr>
            <a:r>
              <a:rPr lang="en-US" sz="1600" b="1" dirty="0">
                <a:solidFill>
                  <a:srgbClr val="D64045"/>
                </a:solidFill>
                <a:latin typeface="Trebuchet MS" pitchFamily="34" charset="0"/>
                <a:ea typeface="Trebuchet MS" pitchFamily="34" charset="-122"/>
                <a:cs typeface="Trebuchet MS" pitchFamily="34" charset="-120"/>
              </a:rPr>
              <a:t>Challenges for Staff</a:t>
            </a:r>
            <a:endParaRPr lang="en-US" sz="1600" dirty="0"/>
          </a:p>
        </p:txBody>
      </p:sp>
      <p:sp>
        <p:nvSpPr>
          <p:cNvPr id="11" name="Text 9"/>
          <p:cNvSpPr/>
          <p:nvPr/>
        </p:nvSpPr>
        <p:spPr>
          <a:xfrm>
            <a:off x="5029200" y="1737360"/>
            <a:ext cx="3291840" cy="2560320"/>
          </a:xfrm>
          <a:prstGeom prst="rect">
            <a:avLst/>
          </a:prstGeom>
          <a:noFill/>
          <a:ln/>
        </p:spPr>
        <p:txBody>
          <a:bodyPr wrap="square" rtlCol="0" anchor="ctr"/>
          <a:lstStyle/>
          <a:p>
            <a:pPr marL="342900" indent="-342900">
              <a:lnSpc>
                <a:spcPct val="130000"/>
              </a:lnSpc>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Digital literacy gaps among some staff groups, particularly older practitioners (Honeyman et al., 2020)</a:t>
            </a:r>
            <a:endParaRPr lang="en-US" sz="1150" dirty="0"/>
          </a:p>
          <a:p>
            <a:pPr marL="342900" indent="-342900">
              <a:lnSpc>
                <a:spcPct val="130000"/>
              </a:lnSpc>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Increased patient expectations for instant digital responses can add pressure</a:t>
            </a:r>
            <a:endParaRPr lang="en-US" sz="1150" dirty="0"/>
          </a:p>
          <a:p>
            <a:pPr marL="342900" indent="-342900">
              <a:lnSpc>
                <a:spcPct val="130000"/>
              </a:lnSpc>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Risk of depersonalisation as face-to-face interactions decrease (Greenhalgh et al., 2020)</a:t>
            </a:r>
            <a:endParaRPr lang="en-US" sz="1150" dirty="0"/>
          </a:p>
          <a:p>
            <a:pPr marL="342900" indent="-342900">
              <a:lnSpc>
                <a:spcPct val="130000"/>
              </a:lnSpc>
              <a:spcAft>
                <a:spcPts val="800"/>
              </a:spcAft>
              <a:buSzPct val="100000"/>
              <a:buChar char="•"/>
            </a:pPr>
            <a:r>
              <a:rPr lang="en-US" sz="1150" dirty="0">
                <a:solidFill>
                  <a:srgbClr val="1A1A2E"/>
                </a:solidFill>
                <a:latin typeface="Calibri" pitchFamily="34" charset="0"/>
                <a:ea typeface="Calibri" pitchFamily="34" charset="-122"/>
                <a:cs typeface="Calibri" pitchFamily="34" charset="-120"/>
              </a:rPr>
              <a:t>Training and infrastructure investment required to support adoption</a:t>
            </a:r>
            <a:endParaRPr lang="en-US" sz="11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B2545"/>
        </a:solidFill>
        <a:effectLst/>
      </p:bgPr>
    </p:bg>
    <p:spTree>
      <p:nvGrpSpPr>
        <p:cNvPr id="1" name=""/>
        <p:cNvGrpSpPr/>
        <p:nvPr/>
      </p:nvGrpSpPr>
      <p:grpSpPr>
        <a:xfrm>
          <a:off x="0" y="0"/>
          <a:ext cx="0" cy="0"/>
          <a:chOff x="0" y="0"/>
          <a:chExt cx="0" cy="0"/>
        </a:xfrm>
      </p:grpSpPr>
      <p:sp>
        <p:nvSpPr>
          <p:cNvPr id="2" name="Text 0"/>
          <p:cNvSpPr/>
          <p:nvPr/>
        </p:nvSpPr>
        <p:spPr>
          <a:xfrm>
            <a:off x="640080" y="365760"/>
            <a:ext cx="8229600" cy="548640"/>
          </a:xfrm>
          <a:prstGeom prst="rect">
            <a:avLst/>
          </a:prstGeom>
          <a:noFill/>
          <a:ln/>
        </p:spPr>
        <p:txBody>
          <a:bodyPr wrap="square" rtlCol="0" anchor="ctr"/>
          <a:lstStyle/>
          <a:p>
            <a:pPr marL="0" indent="0">
              <a:buNone/>
            </a:pPr>
            <a:r>
              <a:rPr lang="en-US" sz="2800" b="1" dirty="0">
                <a:solidFill>
                  <a:srgbClr val="FFFFFF"/>
                </a:solidFill>
                <a:latin typeface="Trebuchet MS" pitchFamily="34" charset="0"/>
                <a:ea typeface="Trebuchet MS" pitchFamily="34" charset="-122"/>
                <a:cs typeface="Trebuchet MS" pitchFamily="34" charset="-120"/>
              </a:rPr>
              <a:t>Impact on Communities and Populations</a:t>
            </a:r>
            <a:endParaRPr lang="en-US" sz="2800" dirty="0"/>
          </a:p>
        </p:txBody>
      </p:sp>
      <p:sp>
        <p:nvSpPr>
          <p:cNvPr id="3" name="Shape 1"/>
          <p:cNvSpPr/>
          <p:nvPr/>
        </p:nvSpPr>
        <p:spPr>
          <a:xfrm>
            <a:off x="640080" y="960120"/>
            <a:ext cx="1371600" cy="36576"/>
          </a:xfrm>
          <a:prstGeom prst="rect">
            <a:avLst/>
          </a:prstGeom>
          <a:solidFill>
            <a:srgbClr val="00A896"/>
          </a:solidFill>
          <a:ln/>
        </p:spPr>
        <p:txBody>
          <a:bodyPr/>
          <a:lstStyle/>
          <a:p>
            <a:endParaRPr lang="en-US"/>
          </a:p>
        </p:txBody>
      </p:sp>
      <p:sp>
        <p:nvSpPr>
          <p:cNvPr id="4" name="Shape 2"/>
          <p:cNvSpPr/>
          <p:nvPr/>
        </p:nvSpPr>
        <p:spPr>
          <a:xfrm>
            <a:off x="640080" y="1280160"/>
            <a:ext cx="3840480" cy="1828800"/>
          </a:xfrm>
          <a:prstGeom prst="rect">
            <a:avLst/>
          </a:prstGeom>
          <a:solidFill>
            <a:srgbClr val="0F3460"/>
          </a:solidFill>
          <a:ln/>
        </p:spPr>
        <p:txBody>
          <a:bodyPr/>
          <a:lstStyle/>
          <a:p>
            <a:endParaRPr lang="en-US"/>
          </a:p>
        </p:txBody>
      </p:sp>
      <p:sp>
        <p:nvSpPr>
          <p:cNvPr id="5" name="Text 3"/>
          <p:cNvSpPr/>
          <p:nvPr/>
        </p:nvSpPr>
        <p:spPr>
          <a:xfrm>
            <a:off x="914400" y="1371600"/>
            <a:ext cx="3200400" cy="320040"/>
          </a:xfrm>
          <a:prstGeom prst="rect">
            <a:avLst/>
          </a:prstGeom>
          <a:noFill/>
          <a:ln/>
        </p:spPr>
        <p:txBody>
          <a:bodyPr wrap="square" rtlCol="0" anchor="ctr"/>
          <a:lstStyle/>
          <a:p>
            <a:pPr marL="0" indent="0">
              <a:buNone/>
            </a:pPr>
            <a:r>
              <a:rPr lang="en-US" sz="1500" b="1" dirty="0">
                <a:solidFill>
                  <a:srgbClr val="00A896"/>
                </a:solidFill>
                <a:latin typeface="Trebuchet MS" pitchFamily="34" charset="0"/>
                <a:ea typeface="Trebuchet MS" pitchFamily="34" charset="-122"/>
                <a:cs typeface="Trebuchet MS" pitchFamily="34" charset="-120"/>
              </a:rPr>
              <a:t>Digital Inclusion</a:t>
            </a:r>
            <a:endParaRPr lang="en-US" sz="1500" dirty="0"/>
          </a:p>
        </p:txBody>
      </p:sp>
      <p:sp>
        <p:nvSpPr>
          <p:cNvPr id="6" name="Text 4"/>
          <p:cNvSpPr/>
          <p:nvPr/>
        </p:nvSpPr>
        <p:spPr>
          <a:xfrm>
            <a:off x="914400" y="1737360"/>
            <a:ext cx="3291840" cy="1188720"/>
          </a:xfrm>
          <a:prstGeom prst="rect">
            <a:avLst/>
          </a:prstGeom>
          <a:noFill/>
          <a:ln/>
        </p:spPr>
        <p:txBody>
          <a:bodyPr wrap="square" rtlCol="0" anchor="ctr"/>
          <a:lstStyle/>
          <a:p>
            <a:pPr marL="0" indent="0">
              <a:lnSpc>
                <a:spcPct val="130000"/>
              </a:lnSpc>
              <a:buNone/>
            </a:pPr>
            <a:r>
              <a:rPr lang="en-US" sz="1100" dirty="0">
                <a:solidFill>
                  <a:srgbClr val="CCDDEE"/>
                </a:solidFill>
                <a:latin typeface="Calibri" pitchFamily="34" charset="0"/>
                <a:ea typeface="Calibri" pitchFamily="34" charset="-122"/>
                <a:cs typeface="Calibri" pitchFamily="34" charset="-120"/>
              </a:rPr>
              <a:t>For many patients, particularly younger demographics and those in urban areas, the NHS App has significantly improved access to healthcare. It removes barriers such as limited phone line availability and rigid appointment times (Shah et al., 2022).</a:t>
            </a:r>
            <a:endParaRPr lang="en-US" sz="1100" dirty="0"/>
          </a:p>
        </p:txBody>
      </p:sp>
      <p:sp>
        <p:nvSpPr>
          <p:cNvPr id="7" name="Shape 5"/>
          <p:cNvSpPr/>
          <p:nvPr/>
        </p:nvSpPr>
        <p:spPr>
          <a:xfrm>
            <a:off x="4754880" y="1280160"/>
            <a:ext cx="3840480" cy="1828800"/>
          </a:xfrm>
          <a:prstGeom prst="rect">
            <a:avLst/>
          </a:prstGeom>
          <a:solidFill>
            <a:srgbClr val="0F3460"/>
          </a:solidFill>
          <a:ln/>
        </p:spPr>
        <p:txBody>
          <a:bodyPr/>
          <a:lstStyle/>
          <a:p>
            <a:endParaRPr lang="en-US"/>
          </a:p>
        </p:txBody>
      </p:sp>
      <p:sp>
        <p:nvSpPr>
          <p:cNvPr id="8" name="Text 6"/>
          <p:cNvSpPr/>
          <p:nvPr/>
        </p:nvSpPr>
        <p:spPr>
          <a:xfrm>
            <a:off x="5029200" y="1371600"/>
            <a:ext cx="3200400" cy="320040"/>
          </a:xfrm>
          <a:prstGeom prst="rect">
            <a:avLst/>
          </a:prstGeom>
          <a:noFill/>
          <a:ln/>
        </p:spPr>
        <p:txBody>
          <a:bodyPr wrap="square" rtlCol="0" anchor="ctr"/>
          <a:lstStyle/>
          <a:p>
            <a:pPr marL="0" indent="0">
              <a:buNone/>
            </a:pPr>
            <a:r>
              <a:rPr lang="en-US" sz="1500" b="1" dirty="0">
                <a:solidFill>
                  <a:srgbClr val="D64045"/>
                </a:solidFill>
                <a:latin typeface="Trebuchet MS" pitchFamily="34" charset="0"/>
                <a:ea typeface="Trebuchet MS" pitchFamily="34" charset="-122"/>
                <a:cs typeface="Trebuchet MS" pitchFamily="34" charset="-120"/>
              </a:rPr>
              <a:t>Digital Exclusion</a:t>
            </a:r>
            <a:endParaRPr lang="en-US" sz="1500" dirty="0"/>
          </a:p>
        </p:txBody>
      </p:sp>
      <p:sp>
        <p:nvSpPr>
          <p:cNvPr id="9" name="Text 7"/>
          <p:cNvSpPr/>
          <p:nvPr/>
        </p:nvSpPr>
        <p:spPr>
          <a:xfrm>
            <a:off x="5029200" y="1737360"/>
            <a:ext cx="3291840" cy="1188720"/>
          </a:xfrm>
          <a:prstGeom prst="rect">
            <a:avLst/>
          </a:prstGeom>
          <a:noFill/>
          <a:ln/>
        </p:spPr>
        <p:txBody>
          <a:bodyPr wrap="square" rtlCol="0" anchor="ctr"/>
          <a:lstStyle/>
          <a:p>
            <a:pPr marL="0" indent="0">
              <a:lnSpc>
                <a:spcPct val="130000"/>
              </a:lnSpc>
              <a:buNone/>
            </a:pPr>
            <a:r>
              <a:rPr lang="en-US" sz="1100" dirty="0">
                <a:solidFill>
                  <a:srgbClr val="CCDDEE"/>
                </a:solidFill>
                <a:latin typeface="Calibri" pitchFamily="34" charset="0"/>
                <a:ea typeface="Calibri" pitchFamily="34" charset="-122"/>
                <a:cs typeface="Calibri" pitchFamily="34" charset="-120"/>
              </a:rPr>
              <a:t>Elderly populations, those with low digital literacy, people with disabilities, and communities in areas of deprivation face significant barriers. Approximately 11.7 million people in the UK lack basic digital skills (Lloyds Bank, 2023).</a:t>
            </a:r>
            <a:endParaRPr lang="en-US" sz="1100" dirty="0"/>
          </a:p>
        </p:txBody>
      </p:sp>
      <p:sp>
        <p:nvSpPr>
          <p:cNvPr id="10" name="Shape 8"/>
          <p:cNvSpPr/>
          <p:nvPr/>
        </p:nvSpPr>
        <p:spPr>
          <a:xfrm>
            <a:off x="640080" y="3383280"/>
            <a:ext cx="7955280" cy="1371600"/>
          </a:xfrm>
          <a:prstGeom prst="rect">
            <a:avLst/>
          </a:prstGeom>
          <a:solidFill>
            <a:srgbClr val="0F3460"/>
          </a:solidFill>
          <a:ln/>
        </p:spPr>
        <p:txBody>
          <a:bodyPr/>
          <a:lstStyle/>
          <a:p>
            <a:endParaRPr lang="en-US"/>
          </a:p>
        </p:txBody>
      </p:sp>
      <p:sp>
        <p:nvSpPr>
          <p:cNvPr id="11" name="Shape 9"/>
          <p:cNvSpPr/>
          <p:nvPr/>
        </p:nvSpPr>
        <p:spPr>
          <a:xfrm>
            <a:off x="640080" y="3383280"/>
            <a:ext cx="73152" cy="1371600"/>
          </a:xfrm>
          <a:prstGeom prst="rect">
            <a:avLst/>
          </a:prstGeom>
          <a:solidFill>
            <a:srgbClr val="00A896"/>
          </a:solidFill>
          <a:ln/>
        </p:spPr>
        <p:txBody>
          <a:bodyPr/>
          <a:lstStyle/>
          <a:p>
            <a:endParaRPr lang="en-US"/>
          </a:p>
        </p:txBody>
      </p:sp>
      <p:sp>
        <p:nvSpPr>
          <p:cNvPr id="12" name="Text 10"/>
          <p:cNvSpPr/>
          <p:nvPr/>
        </p:nvSpPr>
        <p:spPr>
          <a:xfrm>
            <a:off x="1005840" y="3474720"/>
            <a:ext cx="2743200" cy="548640"/>
          </a:xfrm>
          <a:prstGeom prst="rect">
            <a:avLst/>
          </a:prstGeom>
          <a:noFill/>
          <a:ln/>
        </p:spPr>
        <p:txBody>
          <a:bodyPr wrap="square" rtlCol="0" anchor="ctr"/>
          <a:lstStyle/>
          <a:p>
            <a:pPr marL="0" indent="0">
              <a:buNone/>
            </a:pPr>
            <a:r>
              <a:rPr lang="en-US" sz="3000" b="1" dirty="0">
                <a:solidFill>
                  <a:srgbClr val="00A896"/>
                </a:solidFill>
                <a:latin typeface="Trebuchet MS" pitchFamily="34" charset="0"/>
                <a:ea typeface="Trebuchet MS" pitchFamily="34" charset="-122"/>
                <a:cs typeface="Trebuchet MS" pitchFamily="34" charset="-120"/>
              </a:rPr>
              <a:t>11.7 million</a:t>
            </a:r>
            <a:endParaRPr lang="en-US" sz="3000" dirty="0"/>
          </a:p>
        </p:txBody>
      </p:sp>
      <p:sp>
        <p:nvSpPr>
          <p:cNvPr id="13" name="Text 11"/>
          <p:cNvSpPr/>
          <p:nvPr/>
        </p:nvSpPr>
        <p:spPr>
          <a:xfrm>
            <a:off x="1005840" y="3977640"/>
            <a:ext cx="7132320" cy="640080"/>
          </a:xfrm>
          <a:prstGeom prst="rect">
            <a:avLst/>
          </a:prstGeom>
          <a:noFill/>
          <a:ln/>
        </p:spPr>
        <p:txBody>
          <a:bodyPr wrap="square" rtlCol="0" anchor="ctr"/>
          <a:lstStyle/>
          <a:p>
            <a:pPr marL="0" indent="0">
              <a:lnSpc>
                <a:spcPct val="130000"/>
              </a:lnSpc>
              <a:buNone/>
            </a:pPr>
            <a:r>
              <a:rPr lang="en-US" sz="1100" dirty="0">
                <a:solidFill>
                  <a:srgbClr val="AABBCC"/>
                </a:solidFill>
                <a:latin typeface="Calibri" pitchFamily="34" charset="0"/>
                <a:ea typeface="Calibri" pitchFamily="34" charset="-122"/>
                <a:cs typeface="Calibri" pitchFamily="34" charset="-120"/>
              </a:rPr>
              <a:t>people in the UK lack basic digital skills, highlighting the risk that digital-first healthcare strategies may inadvertently widen health inequalities rather than reduce them (Lloyds Bank, 2023; NHS Race and Health Observatory, 2022).</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E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A896"/>
          </a:solidFill>
          <a:ln/>
        </p:spPr>
        <p:txBody>
          <a:bodyPr/>
          <a:lstStyle/>
          <a:p>
            <a:endParaRPr lang="en-US"/>
          </a:p>
        </p:txBody>
      </p:sp>
      <p:sp>
        <p:nvSpPr>
          <p:cNvPr id="3" name="Text 1"/>
          <p:cNvSpPr/>
          <p:nvPr/>
        </p:nvSpPr>
        <p:spPr>
          <a:xfrm>
            <a:off x="640080" y="365760"/>
            <a:ext cx="7315200" cy="548640"/>
          </a:xfrm>
          <a:prstGeom prst="rect">
            <a:avLst/>
          </a:prstGeom>
          <a:noFill/>
          <a:ln/>
        </p:spPr>
        <p:txBody>
          <a:bodyPr wrap="square" rtlCol="0" anchor="ctr"/>
          <a:lstStyle/>
          <a:p>
            <a:pPr marL="0" indent="0">
              <a:buNone/>
            </a:pPr>
            <a:r>
              <a:rPr lang="en-US" sz="2800" b="1" dirty="0">
                <a:solidFill>
                  <a:srgbClr val="0B2545"/>
                </a:solidFill>
                <a:latin typeface="Trebuchet MS" pitchFamily="34" charset="0"/>
                <a:ea typeface="Trebuchet MS" pitchFamily="34" charset="-122"/>
                <a:cs typeface="Trebuchet MS" pitchFamily="34" charset="-120"/>
              </a:rPr>
              <a:t>Critical Analysis</a:t>
            </a:r>
            <a:endParaRPr lang="en-US" sz="2800" dirty="0"/>
          </a:p>
        </p:txBody>
      </p:sp>
      <p:sp>
        <p:nvSpPr>
          <p:cNvPr id="4" name="Text 2"/>
          <p:cNvSpPr/>
          <p:nvPr/>
        </p:nvSpPr>
        <p:spPr>
          <a:xfrm>
            <a:off x="640080" y="1097280"/>
            <a:ext cx="3840480" cy="365760"/>
          </a:xfrm>
          <a:prstGeom prst="rect">
            <a:avLst/>
          </a:prstGeom>
          <a:noFill/>
          <a:ln/>
        </p:spPr>
        <p:txBody>
          <a:bodyPr wrap="square" rtlCol="0" anchor="ctr"/>
          <a:lstStyle/>
          <a:p>
            <a:pPr marL="0" indent="0">
              <a:buNone/>
            </a:pPr>
            <a:r>
              <a:rPr lang="en-US" sz="1600" b="1" dirty="0">
                <a:solidFill>
                  <a:srgbClr val="00A896"/>
                </a:solidFill>
                <a:latin typeface="Trebuchet MS" pitchFamily="34" charset="0"/>
                <a:ea typeface="Trebuchet MS" pitchFamily="34" charset="-122"/>
                <a:cs typeface="Trebuchet MS" pitchFamily="34" charset="-120"/>
              </a:rPr>
              <a:t>Strengths</a:t>
            </a:r>
            <a:endParaRPr lang="en-US" sz="1600" dirty="0"/>
          </a:p>
        </p:txBody>
      </p:sp>
      <p:sp>
        <p:nvSpPr>
          <p:cNvPr id="5" name="Text 3"/>
          <p:cNvSpPr/>
          <p:nvPr/>
        </p:nvSpPr>
        <p:spPr>
          <a:xfrm>
            <a:off x="640080" y="1508760"/>
            <a:ext cx="3840480" cy="1828800"/>
          </a:xfrm>
          <a:prstGeom prst="rect">
            <a:avLst/>
          </a:prstGeom>
          <a:noFill/>
          <a:ln/>
        </p:spPr>
        <p:txBody>
          <a:bodyPr wrap="square" rtlCol="0" anchor="ctr"/>
          <a:lstStyle/>
          <a:p>
            <a:pPr marL="342900" indent="-342900">
              <a:lnSpc>
                <a:spcPct val="130000"/>
              </a:lnSpc>
              <a:spcAft>
                <a:spcPts val="600"/>
              </a:spcAft>
              <a:buSzPct val="100000"/>
              <a:buChar char="•"/>
            </a:pPr>
            <a:r>
              <a:rPr lang="en-US" sz="1150" dirty="0">
                <a:solidFill>
                  <a:srgbClr val="1A1A2E"/>
                </a:solidFill>
                <a:latin typeface="Calibri" pitchFamily="34" charset="0"/>
                <a:ea typeface="Calibri" pitchFamily="34" charset="-122"/>
                <a:cs typeface="Calibri" pitchFamily="34" charset="-120"/>
              </a:rPr>
              <a:t>Scalable and cost-effective model for managing primary care demand</a:t>
            </a:r>
            <a:endParaRPr lang="en-US" sz="1150" dirty="0"/>
          </a:p>
          <a:p>
            <a:pPr marL="342900" indent="-342900">
              <a:lnSpc>
                <a:spcPct val="130000"/>
              </a:lnSpc>
              <a:spcAft>
                <a:spcPts val="600"/>
              </a:spcAft>
              <a:buSzPct val="100000"/>
              <a:buChar char="•"/>
            </a:pPr>
            <a:r>
              <a:rPr lang="en-US" sz="1150" dirty="0">
                <a:solidFill>
                  <a:srgbClr val="1A1A2E"/>
                </a:solidFill>
                <a:latin typeface="Calibri" pitchFamily="34" charset="0"/>
                <a:ea typeface="Calibri" pitchFamily="34" charset="-122"/>
                <a:cs typeface="Calibri" pitchFamily="34" charset="-120"/>
              </a:rPr>
              <a:t>Empowers patients through self-management and access to personal health data</a:t>
            </a:r>
            <a:endParaRPr lang="en-US" sz="1150" dirty="0"/>
          </a:p>
          <a:p>
            <a:pPr marL="342900" indent="-342900">
              <a:lnSpc>
                <a:spcPct val="130000"/>
              </a:lnSpc>
              <a:spcAft>
                <a:spcPts val="600"/>
              </a:spcAft>
              <a:buSzPct val="100000"/>
              <a:buChar char="•"/>
            </a:pPr>
            <a:r>
              <a:rPr lang="en-US" sz="1150" dirty="0">
                <a:solidFill>
                  <a:srgbClr val="1A1A2E"/>
                </a:solidFill>
                <a:latin typeface="Calibri" pitchFamily="34" charset="0"/>
                <a:ea typeface="Calibri" pitchFamily="34" charset="-122"/>
                <a:cs typeface="Calibri" pitchFamily="34" charset="-120"/>
              </a:rPr>
              <a:t>Aligns with international digital health trends (WHO, 2021)</a:t>
            </a:r>
            <a:endParaRPr lang="en-US" sz="1150" dirty="0"/>
          </a:p>
          <a:p>
            <a:pPr marL="342900" indent="-342900">
              <a:lnSpc>
                <a:spcPct val="130000"/>
              </a:lnSpc>
              <a:spcAft>
                <a:spcPts val="600"/>
              </a:spcAft>
              <a:buSzPct val="100000"/>
              <a:buChar char="•"/>
            </a:pPr>
            <a:r>
              <a:rPr lang="en-US" sz="1150" dirty="0">
                <a:solidFill>
                  <a:srgbClr val="1A1A2E"/>
                </a:solidFill>
                <a:latin typeface="Calibri" pitchFamily="34" charset="0"/>
                <a:ea typeface="Calibri" pitchFamily="34" charset="-122"/>
                <a:cs typeface="Calibri" pitchFamily="34" charset="-120"/>
              </a:rPr>
              <a:t>Successfully adapted during COVID-19 crisis, proving its resilience</a:t>
            </a:r>
            <a:endParaRPr lang="en-US" sz="1150" dirty="0"/>
          </a:p>
        </p:txBody>
      </p:sp>
      <p:sp>
        <p:nvSpPr>
          <p:cNvPr id="6" name="Text 4"/>
          <p:cNvSpPr/>
          <p:nvPr/>
        </p:nvSpPr>
        <p:spPr>
          <a:xfrm>
            <a:off x="4754880" y="1097280"/>
            <a:ext cx="3840480" cy="365760"/>
          </a:xfrm>
          <a:prstGeom prst="rect">
            <a:avLst/>
          </a:prstGeom>
          <a:noFill/>
          <a:ln/>
        </p:spPr>
        <p:txBody>
          <a:bodyPr wrap="square" rtlCol="0" anchor="ctr"/>
          <a:lstStyle/>
          <a:p>
            <a:pPr marL="0" indent="0">
              <a:buNone/>
            </a:pPr>
            <a:r>
              <a:rPr lang="en-US" sz="1600" b="1" dirty="0">
                <a:solidFill>
                  <a:srgbClr val="D64045"/>
                </a:solidFill>
                <a:latin typeface="Trebuchet MS" pitchFamily="34" charset="0"/>
                <a:ea typeface="Trebuchet MS" pitchFamily="34" charset="-122"/>
                <a:cs typeface="Trebuchet MS" pitchFamily="34" charset="-120"/>
              </a:rPr>
              <a:t>Limitations</a:t>
            </a:r>
            <a:endParaRPr lang="en-US" sz="1600" dirty="0"/>
          </a:p>
        </p:txBody>
      </p:sp>
      <p:sp>
        <p:nvSpPr>
          <p:cNvPr id="7" name="Text 5"/>
          <p:cNvSpPr/>
          <p:nvPr/>
        </p:nvSpPr>
        <p:spPr>
          <a:xfrm>
            <a:off x="4754880" y="1508760"/>
            <a:ext cx="3840480" cy="1828800"/>
          </a:xfrm>
          <a:prstGeom prst="rect">
            <a:avLst/>
          </a:prstGeom>
          <a:noFill/>
          <a:ln/>
        </p:spPr>
        <p:txBody>
          <a:bodyPr wrap="square" rtlCol="0" anchor="ctr"/>
          <a:lstStyle/>
          <a:p>
            <a:pPr marL="342900" indent="-342900">
              <a:lnSpc>
                <a:spcPct val="130000"/>
              </a:lnSpc>
              <a:spcAft>
                <a:spcPts val="600"/>
              </a:spcAft>
              <a:buSzPct val="100000"/>
              <a:buChar char="•"/>
            </a:pPr>
            <a:r>
              <a:rPr lang="en-US" sz="1150" dirty="0">
                <a:solidFill>
                  <a:srgbClr val="1A1A2E"/>
                </a:solidFill>
                <a:latin typeface="Calibri" pitchFamily="34" charset="0"/>
                <a:ea typeface="Calibri" pitchFamily="34" charset="-122"/>
                <a:cs typeface="Calibri" pitchFamily="34" charset="-120"/>
              </a:rPr>
              <a:t>Assumes digital access, excluding vulnerable populations</a:t>
            </a:r>
            <a:endParaRPr lang="en-US" sz="1150" dirty="0"/>
          </a:p>
          <a:p>
            <a:pPr marL="342900" indent="-342900">
              <a:lnSpc>
                <a:spcPct val="130000"/>
              </a:lnSpc>
              <a:spcAft>
                <a:spcPts val="600"/>
              </a:spcAft>
              <a:buSzPct val="100000"/>
              <a:buChar char="•"/>
            </a:pPr>
            <a:r>
              <a:rPr lang="en-US" sz="1150" dirty="0">
                <a:solidFill>
                  <a:srgbClr val="1A1A2E"/>
                </a:solidFill>
                <a:latin typeface="Calibri" pitchFamily="34" charset="0"/>
                <a:ea typeface="Calibri" pitchFamily="34" charset="-122"/>
                <a:cs typeface="Calibri" pitchFamily="34" charset="-120"/>
              </a:rPr>
              <a:t>Data security and privacy concerns with centralised health records (Veale and Brass, 2019)</a:t>
            </a:r>
            <a:endParaRPr lang="en-US" sz="1150" dirty="0"/>
          </a:p>
          <a:p>
            <a:pPr marL="342900" indent="-342900">
              <a:lnSpc>
                <a:spcPct val="130000"/>
              </a:lnSpc>
              <a:spcAft>
                <a:spcPts val="600"/>
              </a:spcAft>
              <a:buSzPct val="100000"/>
              <a:buChar char="•"/>
            </a:pPr>
            <a:r>
              <a:rPr lang="en-US" sz="1150" dirty="0">
                <a:solidFill>
                  <a:srgbClr val="1A1A2E"/>
                </a:solidFill>
                <a:latin typeface="Calibri" pitchFamily="34" charset="0"/>
                <a:ea typeface="Calibri" pitchFamily="34" charset="-122"/>
                <a:cs typeface="Calibri" pitchFamily="34" charset="-120"/>
              </a:rPr>
              <a:t>Lack of integration with social care systems limits holistic care</a:t>
            </a:r>
            <a:endParaRPr lang="en-US" sz="1150" dirty="0"/>
          </a:p>
          <a:p>
            <a:pPr marL="342900" indent="-342900">
              <a:lnSpc>
                <a:spcPct val="130000"/>
              </a:lnSpc>
              <a:spcAft>
                <a:spcPts val="600"/>
              </a:spcAft>
              <a:buSzPct val="100000"/>
              <a:buChar char="•"/>
            </a:pPr>
            <a:r>
              <a:rPr lang="en-US" sz="1150" dirty="0">
                <a:solidFill>
                  <a:srgbClr val="1A1A2E"/>
                </a:solidFill>
                <a:latin typeface="Calibri" pitchFamily="34" charset="0"/>
                <a:ea typeface="Calibri" pitchFamily="34" charset="-122"/>
                <a:cs typeface="Calibri" pitchFamily="34" charset="-120"/>
              </a:rPr>
              <a:t>Risk of creating a two-tier system: digital users vs. non-digital users</a:t>
            </a:r>
            <a:endParaRPr lang="en-US" sz="1150" dirty="0"/>
          </a:p>
        </p:txBody>
      </p:sp>
      <p:sp>
        <p:nvSpPr>
          <p:cNvPr id="8" name="Shape 6"/>
          <p:cNvSpPr/>
          <p:nvPr/>
        </p:nvSpPr>
        <p:spPr>
          <a:xfrm>
            <a:off x="640080" y="3657600"/>
            <a:ext cx="7955280" cy="1188720"/>
          </a:xfrm>
          <a:prstGeom prst="rect">
            <a:avLst/>
          </a:prstGeom>
          <a:solidFill>
            <a:srgbClr val="0B2545"/>
          </a:solidFill>
          <a:ln/>
        </p:spPr>
        <p:txBody>
          <a:bodyPr/>
          <a:lstStyle/>
          <a:p>
            <a:endParaRPr lang="en-US"/>
          </a:p>
        </p:txBody>
      </p:sp>
      <p:sp>
        <p:nvSpPr>
          <p:cNvPr id="9" name="Text 7"/>
          <p:cNvSpPr/>
          <p:nvPr/>
        </p:nvSpPr>
        <p:spPr>
          <a:xfrm>
            <a:off x="914400" y="3749040"/>
            <a:ext cx="2743200" cy="320040"/>
          </a:xfrm>
          <a:prstGeom prst="rect">
            <a:avLst/>
          </a:prstGeom>
          <a:noFill/>
          <a:ln/>
        </p:spPr>
        <p:txBody>
          <a:bodyPr wrap="square" rtlCol="0" anchor="ctr"/>
          <a:lstStyle/>
          <a:p>
            <a:pPr marL="0" indent="0">
              <a:buNone/>
            </a:pPr>
            <a:r>
              <a:rPr lang="en-US" sz="1400" b="1" dirty="0">
                <a:solidFill>
                  <a:srgbClr val="00A896"/>
                </a:solidFill>
                <a:latin typeface="Trebuchet MS" pitchFamily="34" charset="0"/>
                <a:ea typeface="Trebuchet MS" pitchFamily="34" charset="-122"/>
                <a:cs typeface="Trebuchet MS" pitchFamily="34" charset="-120"/>
              </a:rPr>
              <a:t>Ethical Consideration</a:t>
            </a:r>
            <a:endParaRPr lang="en-US" sz="1400" dirty="0"/>
          </a:p>
        </p:txBody>
      </p:sp>
      <p:sp>
        <p:nvSpPr>
          <p:cNvPr id="10" name="Text 8"/>
          <p:cNvSpPr/>
          <p:nvPr/>
        </p:nvSpPr>
        <p:spPr>
          <a:xfrm>
            <a:off x="914400" y="4069080"/>
            <a:ext cx="7315200" cy="640080"/>
          </a:xfrm>
          <a:prstGeom prst="rect">
            <a:avLst/>
          </a:prstGeom>
          <a:noFill/>
          <a:ln/>
        </p:spPr>
        <p:txBody>
          <a:bodyPr wrap="square" rtlCol="0" anchor="ctr"/>
          <a:lstStyle/>
          <a:p>
            <a:pPr marL="0" indent="0">
              <a:lnSpc>
                <a:spcPct val="130000"/>
              </a:lnSpc>
              <a:buNone/>
            </a:pPr>
            <a:r>
              <a:rPr lang="en-US" sz="1100" dirty="0">
                <a:solidFill>
                  <a:srgbClr val="CCDDEE"/>
                </a:solidFill>
                <a:latin typeface="Calibri" pitchFamily="34" charset="0"/>
                <a:ea typeface="Calibri" pitchFamily="34" charset="-122"/>
                <a:cs typeface="Calibri" pitchFamily="34" charset="-120"/>
              </a:rPr>
              <a:t>The principle of equity demands that digital transformation should not come at the cost of excluding those who need care the most. A digital-first approach must be accompanied by digital-assisted alternatives to ensure no one is left behind (Stone et al., 2021).</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EE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A896"/>
          </a:solidFill>
          <a:ln/>
        </p:spPr>
        <p:txBody>
          <a:bodyPr/>
          <a:lstStyle/>
          <a:p>
            <a:endParaRPr lang="en-US"/>
          </a:p>
        </p:txBody>
      </p:sp>
      <p:sp>
        <p:nvSpPr>
          <p:cNvPr id="3" name="Text 1"/>
          <p:cNvSpPr/>
          <p:nvPr/>
        </p:nvSpPr>
        <p:spPr>
          <a:xfrm>
            <a:off x="640080" y="365760"/>
            <a:ext cx="7315200" cy="548640"/>
          </a:xfrm>
          <a:prstGeom prst="rect">
            <a:avLst/>
          </a:prstGeom>
          <a:noFill/>
          <a:ln/>
        </p:spPr>
        <p:txBody>
          <a:bodyPr wrap="square" rtlCol="0" anchor="ctr"/>
          <a:lstStyle/>
          <a:p>
            <a:pPr marL="0" indent="0">
              <a:buNone/>
            </a:pPr>
            <a:r>
              <a:rPr lang="en-US" sz="2800" b="1" dirty="0">
                <a:solidFill>
                  <a:srgbClr val="0B2545"/>
                </a:solidFill>
                <a:latin typeface="Trebuchet MS" pitchFamily="34" charset="0"/>
                <a:ea typeface="Trebuchet MS" pitchFamily="34" charset="-122"/>
                <a:cs typeface="Trebuchet MS" pitchFamily="34" charset="-120"/>
              </a:rPr>
              <a:t>Conclusions</a:t>
            </a:r>
            <a:endParaRPr lang="en-US" sz="2800" dirty="0"/>
          </a:p>
        </p:txBody>
      </p:sp>
      <p:sp>
        <p:nvSpPr>
          <p:cNvPr id="4" name="Text 2"/>
          <p:cNvSpPr/>
          <p:nvPr/>
        </p:nvSpPr>
        <p:spPr>
          <a:xfrm>
            <a:off x="640080" y="1097280"/>
            <a:ext cx="7955280" cy="3200400"/>
          </a:xfrm>
          <a:prstGeom prst="rect">
            <a:avLst/>
          </a:prstGeom>
          <a:noFill/>
          <a:ln/>
        </p:spPr>
        <p:txBody>
          <a:bodyPr wrap="square" rtlCol="0" anchor="ctr"/>
          <a:lstStyle/>
          <a:p>
            <a:pPr marL="342900" indent="-342900">
              <a:lnSpc>
                <a:spcPct val="140000"/>
              </a:lnSpc>
              <a:spcAft>
                <a:spcPts val="1000"/>
              </a:spcAft>
              <a:buSzPct val="100000"/>
              <a:buChar char="•"/>
            </a:pPr>
            <a:r>
              <a:rPr lang="en-US" sz="1300" dirty="0">
                <a:solidFill>
                  <a:srgbClr val="1A1A2E"/>
                </a:solidFill>
                <a:latin typeface="Calibri" pitchFamily="34" charset="0"/>
                <a:ea typeface="Calibri" pitchFamily="34" charset="-122"/>
                <a:cs typeface="Calibri" pitchFamily="34" charset="-120"/>
              </a:rPr>
              <a:t>The NHS App represents a significant step towards a digitally-enabled health service in the UK, aligning with national strategies and international best practice.</a:t>
            </a:r>
            <a:endParaRPr lang="en-US" sz="1300" dirty="0"/>
          </a:p>
          <a:p>
            <a:pPr marL="342900" indent="-342900">
              <a:lnSpc>
                <a:spcPct val="140000"/>
              </a:lnSpc>
              <a:spcAft>
                <a:spcPts val="1000"/>
              </a:spcAft>
              <a:buSzPct val="100000"/>
              <a:buChar char="•"/>
            </a:pPr>
            <a:r>
              <a:rPr lang="en-US" sz="1300" dirty="0">
                <a:solidFill>
                  <a:srgbClr val="1A1A2E"/>
                </a:solidFill>
                <a:latin typeface="Calibri" pitchFamily="34" charset="0"/>
                <a:ea typeface="Calibri" pitchFamily="34" charset="-122"/>
                <a:cs typeface="Calibri" pitchFamily="34" charset="-120"/>
              </a:rPr>
              <a:t>It has demonstrably improved patient access and reduced administrative burden on primary care services.</a:t>
            </a:r>
            <a:endParaRPr lang="en-US" sz="1300" dirty="0"/>
          </a:p>
          <a:p>
            <a:pPr marL="342900" indent="-342900">
              <a:lnSpc>
                <a:spcPct val="140000"/>
              </a:lnSpc>
              <a:spcAft>
                <a:spcPts val="1000"/>
              </a:spcAft>
              <a:buSzPct val="100000"/>
              <a:buChar char="•"/>
            </a:pPr>
            <a:r>
              <a:rPr lang="en-US" sz="1300" dirty="0">
                <a:solidFill>
                  <a:srgbClr val="1A1A2E"/>
                </a:solidFill>
                <a:latin typeface="Calibri" pitchFamily="34" charset="0"/>
                <a:ea typeface="Calibri" pitchFamily="34" charset="-122"/>
                <a:cs typeface="Calibri" pitchFamily="34" charset="-120"/>
              </a:rPr>
              <a:t>However, the benefits are not equally distributed. Older adults, those with disabilities, and people in deprived communities remain at risk of digital exclusion.</a:t>
            </a:r>
            <a:endParaRPr lang="en-US" sz="1300" dirty="0"/>
          </a:p>
          <a:p>
            <a:pPr marL="342900" indent="-342900">
              <a:lnSpc>
                <a:spcPct val="140000"/>
              </a:lnSpc>
              <a:spcAft>
                <a:spcPts val="1000"/>
              </a:spcAft>
              <a:buSzPct val="100000"/>
              <a:buChar char="•"/>
            </a:pPr>
            <a:r>
              <a:rPr lang="en-US" sz="1300" dirty="0">
                <a:solidFill>
                  <a:srgbClr val="1A1A2E"/>
                </a:solidFill>
                <a:latin typeface="Calibri" pitchFamily="34" charset="0"/>
                <a:ea typeface="Calibri" pitchFamily="34" charset="-122"/>
                <a:cs typeface="Calibri" pitchFamily="34" charset="-120"/>
              </a:rPr>
              <a:t>The app lacks integration with social care systems, limiting its potential for truly holistic, person-centred care.</a:t>
            </a:r>
            <a:endParaRPr lang="en-US" sz="1300" dirty="0"/>
          </a:p>
          <a:p>
            <a:pPr marL="342900" indent="-342900">
              <a:lnSpc>
                <a:spcPct val="140000"/>
              </a:lnSpc>
              <a:spcAft>
                <a:spcPts val="1000"/>
              </a:spcAft>
              <a:buSzPct val="100000"/>
              <a:buChar char="•"/>
            </a:pPr>
            <a:r>
              <a:rPr lang="en-US" sz="1300" dirty="0">
                <a:solidFill>
                  <a:srgbClr val="1A1A2E"/>
                </a:solidFill>
                <a:latin typeface="Calibri" pitchFamily="34" charset="0"/>
                <a:ea typeface="Calibri" pitchFamily="34" charset="-122"/>
                <a:cs typeface="Calibri" pitchFamily="34" charset="-120"/>
              </a:rPr>
              <a:t>For digital transformation to be equitable, it must be accompanied by investment in digital literacy, accessible alternatives, and meaningful integration across health and social care.</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B2545"/>
        </a:solidFill>
        <a:effectLst/>
      </p:bgPr>
    </p:bg>
    <p:spTree>
      <p:nvGrpSpPr>
        <p:cNvPr id="1" name=""/>
        <p:cNvGrpSpPr/>
        <p:nvPr/>
      </p:nvGrpSpPr>
      <p:grpSpPr>
        <a:xfrm>
          <a:off x="0" y="0"/>
          <a:ext cx="0" cy="0"/>
          <a:chOff x="0" y="0"/>
          <a:chExt cx="0" cy="0"/>
        </a:xfrm>
      </p:grpSpPr>
      <p:sp>
        <p:nvSpPr>
          <p:cNvPr id="2" name="Text 0"/>
          <p:cNvSpPr/>
          <p:nvPr/>
        </p:nvSpPr>
        <p:spPr>
          <a:xfrm>
            <a:off x="640080" y="365760"/>
            <a:ext cx="8229600" cy="548640"/>
          </a:xfrm>
          <a:prstGeom prst="rect">
            <a:avLst/>
          </a:prstGeom>
          <a:noFill/>
          <a:ln/>
        </p:spPr>
        <p:txBody>
          <a:bodyPr wrap="square" rtlCol="0" anchor="ctr"/>
          <a:lstStyle/>
          <a:p>
            <a:pPr marL="0" indent="0">
              <a:buNone/>
            </a:pPr>
            <a:r>
              <a:rPr lang="en-US" sz="2800" b="1" dirty="0">
                <a:solidFill>
                  <a:srgbClr val="FFFFFF"/>
                </a:solidFill>
                <a:latin typeface="Trebuchet MS" pitchFamily="34" charset="0"/>
                <a:ea typeface="Trebuchet MS" pitchFamily="34" charset="-122"/>
                <a:cs typeface="Trebuchet MS" pitchFamily="34" charset="-120"/>
              </a:rPr>
              <a:t>Recommendations</a:t>
            </a:r>
            <a:endParaRPr lang="en-US" sz="2800" dirty="0"/>
          </a:p>
        </p:txBody>
      </p:sp>
      <p:sp>
        <p:nvSpPr>
          <p:cNvPr id="3" name="Shape 1"/>
          <p:cNvSpPr/>
          <p:nvPr/>
        </p:nvSpPr>
        <p:spPr>
          <a:xfrm>
            <a:off x="640080" y="960120"/>
            <a:ext cx="1371600" cy="36576"/>
          </a:xfrm>
          <a:prstGeom prst="rect">
            <a:avLst/>
          </a:prstGeom>
          <a:solidFill>
            <a:srgbClr val="00A896"/>
          </a:solidFill>
          <a:ln/>
        </p:spPr>
        <p:txBody>
          <a:bodyPr/>
          <a:lstStyle/>
          <a:p>
            <a:endParaRPr lang="en-US"/>
          </a:p>
        </p:txBody>
      </p:sp>
      <p:sp>
        <p:nvSpPr>
          <p:cNvPr id="4" name="Shape 2"/>
          <p:cNvSpPr/>
          <p:nvPr/>
        </p:nvSpPr>
        <p:spPr>
          <a:xfrm>
            <a:off x="640080" y="1188720"/>
            <a:ext cx="7955280" cy="777240"/>
          </a:xfrm>
          <a:prstGeom prst="rect">
            <a:avLst/>
          </a:prstGeom>
          <a:solidFill>
            <a:srgbClr val="0F3460"/>
          </a:solidFill>
          <a:ln/>
        </p:spPr>
        <p:txBody>
          <a:bodyPr/>
          <a:lstStyle/>
          <a:p>
            <a:endParaRPr lang="en-US"/>
          </a:p>
        </p:txBody>
      </p:sp>
      <p:sp>
        <p:nvSpPr>
          <p:cNvPr id="5" name="Shape 3"/>
          <p:cNvSpPr/>
          <p:nvPr/>
        </p:nvSpPr>
        <p:spPr>
          <a:xfrm>
            <a:off x="914400" y="1353312"/>
            <a:ext cx="411480" cy="411480"/>
          </a:xfrm>
          <a:prstGeom prst="ellipse">
            <a:avLst/>
          </a:prstGeom>
          <a:solidFill>
            <a:srgbClr val="00A896"/>
          </a:solidFill>
          <a:ln/>
        </p:spPr>
        <p:txBody>
          <a:bodyPr/>
          <a:lstStyle/>
          <a:p>
            <a:endParaRPr lang="en-US"/>
          </a:p>
        </p:txBody>
      </p:sp>
      <p:sp>
        <p:nvSpPr>
          <p:cNvPr id="6" name="Text 4"/>
          <p:cNvSpPr/>
          <p:nvPr/>
        </p:nvSpPr>
        <p:spPr>
          <a:xfrm>
            <a:off x="914400" y="1353312"/>
            <a:ext cx="411480" cy="411480"/>
          </a:xfrm>
          <a:prstGeom prst="rect">
            <a:avLst/>
          </a:prstGeom>
          <a:noFill/>
          <a:ln/>
        </p:spPr>
        <p:txBody>
          <a:bodyPr wrap="square" rtlCol="0" anchor="ctr"/>
          <a:lstStyle/>
          <a:p>
            <a:pPr marL="0" indent="0" algn="ctr">
              <a:buNone/>
            </a:pPr>
            <a:r>
              <a:rPr lang="en-US" sz="1600" b="1" dirty="0">
                <a:solidFill>
                  <a:srgbClr val="0B2545"/>
                </a:solidFill>
                <a:latin typeface="Trebuchet MS" pitchFamily="34" charset="0"/>
                <a:ea typeface="Trebuchet MS" pitchFamily="34" charset="-122"/>
                <a:cs typeface="Trebuchet MS" pitchFamily="34" charset="-120"/>
              </a:rPr>
              <a:t>1</a:t>
            </a:r>
            <a:endParaRPr lang="en-US" sz="1600" dirty="0"/>
          </a:p>
        </p:txBody>
      </p:sp>
      <p:sp>
        <p:nvSpPr>
          <p:cNvPr id="7" name="Text 5"/>
          <p:cNvSpPr/>
          <p:nvPr/>
        </p:nvSpPr>
        <p:spPr>
          <a:xfrm>
            <a:off x="1508760" y="1261872"/>
            <a:ext cx="2743200" cy="320040"/>
          </a:xfrm>
          <a:prstGeom prst="rect">
            <a:avLst/>
          </a:prstGeom>
          <a:noFill/>
          <a:ln/>
        </p:spPr>
        <p:txBody>
          <a:bodyPr wrap="square" rtlCol="0" anchor="ctr"/>
          <a:lstStyle/>
          <a:p>
            <a:pPr marL="0" indent="0">
              <a:buNone/>
            </a:pPr>
            <a:r>
              <a:rPr lang="en-US" sz="1400" b="1" dirty="0">
                <a:solidFill>
                  <a:srgbClr val="00A896"/>
                </a:solidFill>
                <a:latin typeface="Trebuchet MS" pitchFamily="34" charset="0"/>
                <a:ea typeface="Trebuchet MS" pitchFamily="34" charset="-122"/>
                <a:cs typeface="Trebuchet MS" pitchFamily="34" charset="-120"/>
              </a:rPr>
              <a:t>Invest in Digital Literacy</a:t>
            </a:r>
            <a:endParaRPr lang="en-US" sz="1400" dirty="0"/>
          </a:p>
        </p:txBody>
      </p:sp>
      <p:sp>
        <p:nvSpPr>
          <p:cNvPr id="8" name="Text 6"/>
          <p:cNvSpPr/>
          <p:nvPr/>
        </p:nvSpPr>
        <p:spPr>
          <a:xfrm>
            <a:off x="1508760" y="1554480"/>
            <a:ext cx="6675120" cy="365760"/>
          </a:xfrm>
          <a:prstGeom prst="rect">
            <a:avLst/>
          </a:prstGeom>
          <a:noFill/>
          <a:ln/>
        </p:spPr>
        <p:txBody>
          <a:bodyPr wrap="square" rtlCol="0" anchor="ctr"/>
          <a:lstStyle/>
          <a:p>
            <a:pPr marL="0" indent="0">
              <a:buNone/>
            </a:pPr>
            <a:r>
              <a:rPr lang="en-US" sz="1050" dirty="0">
                <a:solidFill>
                  <a:srgbClr val="CCDDEE"/>
                </a:solidFill>
                <a:latin typeface="Calibri" pitchFamily="34" charset="0"/>
                <a:ea typeface="Calibri" pitchFamily="34" charset="-122"/>
                <a:cs typeface="Calibri" pitchFamily="34" charset="-120"/>
              </a:rPr>
              <a:t>Fund community-based digital skills programmes targeting elderly, disabled, and disadvantaged populations to reduce the digital divide.</a:t>
            </a:r>
            <a:endParaRPr lang="en-US" sz="1050" dirty="0"/>
          </a:p>
        </p:txBody>
      </p:sp>
      <p:sp>
        <p:nvSpPr>
          <p:cNvPr id="9" name="Shape 7"/>
          <p:cNvSpPr/>
          <p:nvPr/>
        </p:nvSpPr>
        <p:spPr>
          <a:xfrm>
            <a:off x="640080" y="2148840"/>
            <a:ext cx="7955280" cy="777240"/>
          </a:xfrm>
          <a:prstGeom prst="rect">
            <a:avLst/>
          </a:prstGeom>
          <a:solidFill>
            <a:srgbClr val="0F3460"/>
          </a:solidFill>
          <a:ln/>
        </p:spPr>
        <p:txBody>
          <a:bodyPr/>
          <a:lstStyle/>
          <a:p>
            <a:endParaRPr lang="en-US"/>
          </a:p>
        </p:txBody>
      </p:sp>
      <p:sp>
        <p:nvSpPr>
          <p:cNvPr id="10" name="Shape 8"/>
          <p:cNvSpPr/>
          <p:nvPr/>
        </p:nvSpPr>
        <p:spPr>
          <a:xfrm>
            <a:off x="914400" y="2313432"/>
            <a:ext cx="411480" cy="411480"/>
          </a:xfrm>
          <a:prstGeom prst="ellipse">
            <a:avLst/>
          </a:prstGeom>
          <a:solidFill>
            <a:srgbClr val="00A896"/>
          </a:solidFill>
          <a:ln/>
        </p:spPr>
        <p:txBody>
          <a:bodyPr/>
          <a:lstStyle/>
          <a:p>
            <a:endParaRPr lang="en-US"/>
          </a:p>
        </p:txBody>
      </p:sp>
      <p:sp>
        <p:nvSpPr>
          <p:cNvPr id="11" name="Text 9"/>
          <p:cNvSpPr/>
          <p:nvPr/>
        </p:nvSpPr>
        <p:spPr>
          <a:xfrm>
            <a:off x="914400" y="2313432"/>
            <a:ext cx="411480" cy="411480"/>
          </a:xfrm>
          <a:prstGeom prst="rect">
            <a:avLst/>
          </a:prstGeom>
          <a:noFill/>
          <a:ln/>
        </p:spPr>
        <p:txBody>
          <a:bodyPr wrap="square" rtlCol="0" anchor="ctr"/>
          <a:lstStyle/>
          <a:p>
            <a:pPr marL="0" indent="0" algn="ctr">
              <a:buNone/>
            </a:pPr>
            <a:r>
              <a:rPr lang="en-US" sz="1600" b="1" dirty="0">
                <a:solidFill>
                  <a:srgbClr val="0B2545"/>
                </a:solidFill>
                <a:latin typeface="Trebuchet MS" pitchFamily="34" charset="0"/>
                <a:ea typeface="Trebuchet MS" pitchFamily="34" charset="-122"/>
                <a:cs typeface="Trebuchet MS" pitchFamily="34" charset="-120"/>
              </a:rPr>
              <a:t>2</a:t>
            </a:r>
            <a:endParaRPr lang="en-US" sz="1600" dirty="0"/>
          </a:p>
        </p:txBody>
      </p:sp>
      <p:sp>
        <p:nvSpPr>
          <p:cNvPr id="12" name="Text 10"/>
          <p:cNvSpPr/>
          <p:nvPr/>
        </p:nvSpPr>
        <p:spPr>
          <a:xfrm>
            <a:off x="1508760" y="2221992"/>
            <a:ext cx="2743200" cy="320040"/>
          </a:xfrm>
          <a:prstGeom prst="rect">
            <a:avLst/>
          </a:prstGeom>
          <a:noFill/>
          <a:ln/>
        </p:spPr>
        <p:txBody>
          <a:bodyPr wrap="square" rtlCol="0" anchor="ctr"/>
          <a:lstStyle/>
          <a:p>
            <a:pPr marL="0" indent="0">
              <a:buNone/>
            </a:pPr>
            <a:r>
              <a:rPr lang="en-US" sz="1400" b="1" dirty="0">
                <a:solidFill>
                  <a:srgbClr val="00A896"/>
                </a:solidFill>
                <a:latin typeface="Trebuchet MS" pitchFamily="34" charset="0"/>
                <a:ea typeface="Trebuchet MS" pitchFamily="34" charset="-122"/>
                <a:cs typeface="Trebuchet MS" pitchFamily="34" charset="-120"/>
              </a:rPr>
              <a:t>Maintain Non-Digital Pathways</a:t>
            </a:r>
            <a:endParaRPr lang="en-US" sz="1400" dirty="0"/>
          </a:p>
        </p:txBody>
      </p:sp>
      <p:sp>
        <p:nvSpPr>
          <p:cNvPr id="13" name="Text 11"/>
          <p:cNvSpPr/>
          <p:nvPr/>
        </p:nvSpPr>
        <p:spPr>
          <a:xfrm>
            <a:off x="1508760" y="2514600"/>
            <a:ext cx="6675120" cy="365760"/>
          </a:xfrm>
          <a:prstGeom prst="rect">
            <a:avLst/>
          </a:prstGeom>
          <a:noFill/>
          <a:ln/>
        </p:spPr>
        <p:txBody>
          <a:bodyPr wrap="square" rtlCol="0" anchor="ctr"/>
          <a:lstStyle/>
          <a:p>
            <a:pPr marL="0" indent="0">
              <a:buNone/>
            </a:pPr>
            <a:r>
              <a:rPr lang="en-US" sz="1050" dirty="0">
                <a:solidFill>
                  <a:srgbClr val="CCDDEE"/>
                </a:solidFill>
                <a:latin typeface="Calibri" pitchFamily="34" charset="0"/>
                <a:ea typeface="Calibri" pitchFamily="34" charset="-122"/>
                <a:cs typeface="Calibri" pitchFamily="34" charset="-120"/>
              </a:rPr>
              <a:t>Ensure telephone and face-to-face access remain available as equal alternatives, not inferior options.</a:t>
            </a:r>
            <a:endParaRPr lang="en-US" sz="1050" dirty="0"/>
          </a:p>
        </p:txBody>
      </p:sp>
      <p:sp>
        <p:nvSpPr>
          <p:cNvPr id="14" name="Shape 12"/>
          <p:cNvSpPr/>
          <p:nvPr/>
        </p:nvSpPr>
        <p:spPr>
          <a:xfrm>
            <a:off x="640080" y="3108960"/>
            <a:ext cx="7955280" cy="777240"/>
          </a:xfrm>
          <a:prstGeom prst="rect">
            <a:avLst/>
          </a:prstGeom>
          <a:solidFill>
            <a:srgbClr val="0F3460"/>
          </a:solidFill>
          <a:ln/>
        </p:spPr>
        <p:txBody>
          <a:bodyPr/>
          <a:lstStyle/>
          <a:p>
            <a:endParaRPr lang="en-US"/>
          </a:p>
        </p:txBody>
      </p:sp>
      <p:sp>
        <p:nvSpPr>
          <p:cNvPr id="15" name="Shape 13"/>
          <p:cNvSpPr/>
          <p:nvPr/>
        </p:nvSpPr>
        <p:spPr>
          <a:xfrm>
            <a:off x="914400" y="3273552"/>
            <a:ext cx="411480" cy="411480"/>
          </a:xfrm>
          <a:prstGeom prst="ellipse">
            <a:avLst/>
          </a:prstGeom>
          <a:solidFill>
            <a:srgbClr val="00A896"/>
          </a:solidFill>
          <a:ln/>
        </p:spPr>
        <p:txBody>
          <a:bodyPr/>
          <a:lstStyle/>
          <a:p>
            <a:endParaRPr lang="en-US"/>
          </a:p>
        </p:txBody>
      </p:sp>
      <p:sp>
        <p:nvSpPr>
          <p:cNvPr id="16" name="Text 14"/>
          <p:cNvSpPr/>
          <p:nvPr/>
        </p:nvSpPr>
        <p:spPr>
          <a:xfrm>
            <a:off x="914400" y="3273552"/>
            <a:ext cx="411480" cy="411480"/>
          </a:xfrm>
          <a:prstGeom prst="rect">
            <a:avLst/>
          </a:prstGeom>
          <a:noFill/>
          <a:ln/>
        </p:spPr>
        <p:txBody>
          <a:bodyPr wrap="square" rtlCol="0" anchor="ctr"/>
          <a:lstStyle/>
          <a:p>
            <a:pPr marL="0" indent="0" algn="ctr">
              <a:buNone/>
            </a:pPr>
            <a:r>
              <a:rPr lang="en-US" sz="1600" b="1" dirty="0">
                <a:solidFill>
                  <a:srgbClr val="0B2545"/>
                </a:solidFill>
                <a:latin typeface="Trebuchet MS" pitchFamily="34" charset="0"/>
                <a:ea typeface="Trebuchet MS" pitchFamily="34" charset="-122"/>
                <a:cs typeface="Trebuchet MS" pitchFamily="34" charset="-120"/>
              </a:rPr>
              <a:t>3</a:t>
            </a:r>
            <a:endParaRPr lang="en-US" sz="1600" dirty="0"/>
          </a:p>
        </p:txBody>
      </p:sp>
      <p:sp>
        <p:nvSpPr>
          <p:cNvPr id="17" name="Text 15"/>
          <p:cNvSpPr/>
          <p:nvPr/>
        </p:nvSpPr>
        <p:spPr>
          <a:xfrm>
            <a:off x="1508760" y="3182112"/>
            <a:ext cx="2743200" cy="320040"/>
          </a:xfrm>
          <a:prstGeom prst="rect">
            <a:avLst/>
          </a:prstGeom>
          <a:noFill/>
          <a:ln/>
        </p:spPr>
        <p:txBody>
          <a:bodyPr wrap="square" rtlCol="0" anchor="ctr"/>
          <a:lstStyle/>
          <a:p>
            <a:pPr marL="0" indent="0">
              <a:buNone/>
            </a:pPr>
            <a:r>
              <a:rPr lang="en-US" sz="1400" b="1" dirty="0">
                <a:solidFill>
                  <a:srgbClr val="00A896"/>
                </a:solidFill>
                <a:latin typeface="Trebuchet MS" pitchFamily="34" charset="0"/>
                <a:ea typeface="Trebuchet MS" pitchFamily="34" charset="-122"/>
                <a:cs typeface="Trebuchet MS" pitchFamily="34" charset="-120"/>
              </a:rPr>
              <a:t>Integrate Health and Social Care Data</a:t>
            </a:r>
            <a:endParaRPr lang="en-US" sz="1400" dirty="0"/>
          </a:p>
        </p:txBody>
      </p:sp>
      <p:sp>
        <p:nvSpPr>
          <p:cNvPr id="18" name="Text 16"/>
          <p:cNvSpPr/>
          <p:nvPr/>
        </p:nvSpPr>
        <p:spPr>
          <a:xfrm>
            <a:off x="1508760" y="3474720"/>
            <a:ext cx="6675120" cy="365760"/>
          </a:xfrm>
          <a:prstGeom prst="rect">
            <a:avLst/>
          </a:prstGeom>
          <a:noFill/>
          <a:ln/>
        </p:spPr>
        <p:txBody>
          <a:bodyPr wrap="square" rtlCol="0" anchor="ctr"/>
          <a:lstStyle/>
          <a:p>
            <a:pPr marL="0" indent="0">
              <a:buNone/>
            </a:pPr>
            <a:r>
              <a:rPr lang="en-US" sz="1050" dirty="0">
                <a:solidFill>
                  <a:srgbClr val="CCDDEE"/>
                </a:solidFill>
                <a:latin typeface="Calibri" pitchFamily="34" charset="0"/>
                <a:ea typeface="Calibri" pitchFamily="34" charset="-122"/>
                <a:cs typeface="Calibri" pitchFamily="34" charset="-120"/>
              </a:rPr>
              <a:t>Expand the app to connect with social care records, enabling more holistic and coordinated care for complex needs.</a:t>
            </a:r>
            <a:endParaRPr lang="en-US" sz="1050" dirty="0"/>
          </a:p>
        </p:txBody>
      </p:sp>
      <p:sp>
        <p:nvSpPr>
          <p:cNvPr id="19" name="Shape 17"/>
          <p:cNvSpPr/>
          <p:nvPr/>
        </p:nvSpPr>
        <p:spPr>
          <a:xfrm>
            <a:off x="640080" y="4069080"/>
            <a:ext cx="7955280" cy="777240"/>
          </a:xfrm>
          <a:prstGeom prst="rect">
            <a:avLst/>
          </a:prstGeom>
          <a:solidFill>
            <a:srgbClr val="0F3460"/>
          </a:solidFill>
          <a:ln/>
        </p:spPr>
        <p:txBody>
          <a:bodyPr/>
          <a:lstStyle/>
          <a:p>
            <a:endParaRPr lang="en-US"/>
          </a:p>
        </p:txBody>
      </p:sp>
      <p:sp>
        <p:nvSpPr>
          <p:cNvPr id="20" name="Shape 18"/>
          <p:cNvSpPr/>
          <p:nvPr/>
        </p:nvSpPr>
        <p:spPr>
          <a:xfrm>
            <a:off x="914400" y="4233672"/>
            <a:ext cx="411480" cy="411480"/>
          </a:xfrm>
          <a:prstGeom prst="ellipse">
            <a:avLst/>
          </a:prstGeom>
          <a:solidFill>
            <a:srgbClr val="00A896"/>
          </a:solidFill>
          <a:ln/>
        </p:spPr>
        <p:txBody>
          <a:bodyPr/>
          <a:lstStyle/>
          <a:p>
            <a:endParaRPr lang="en-US"/>
          </a:p>
        </p:txBody>
      </p:sp>
      <p:sp>
        <p:nvSpPr>
          <p:cNvPr id="21" name="Text 19"/>
          <p:cNvSpPr/>
          <p:nvPr/>
        </p:nvSpPr>
        <p:spPr>
          <a:xfrm>
            <a:off x="914400" y="4233672"/>
            <a:ext cx="411480" cy="411480"/>
          </a:xfrm>
          <a:prstGeom prst="rect">
            <a:avLst/>
          </a:prstGeom>
          <a:noFill/>
          <a:ln/>
        </p:spPr>
        <p:txBody>
          <a:bodyPr wrap="square" rtlCol="0" anchor="ctr"/>
          <a:lstStyle/>
          <a:p>
            <a:pPr marL="0" indent="0" algn="ctr">
              <a:buNone/>
            </a:pPr>
            <a:r>
              <a:rPr lang="en-US" sz="1600" b="1" dirty="0">
                <a:solidFill>
                  <a:srgbClr val="0B2545"/>
                </a:solidFill>
                <a:latin typeface="Trebuchet MS" pitchFamily="34" charset="0"/>
                <a:ea typeface="Trebuchet MS" pitchFamily="34" charset="-122"/>
                <a:cs typeface="Trebuchet MS" pitchFamily="34" charset="-120"/>
              </a:rPr>
              <a:t>4</a:t>
            </a:r>
            <a:endParaRPr lang="en-US" sz="1600" dirty="0"/>
          </a:p>
        </p:txBody>
      </p:sp>
      <p:sp>
        <p:nvSpPr>
          <p:cNvPr id="22" name="Text 20"/>
          <p:cNvSpPr/>
          <p:nvPr/>
        </p:nvSpPr>
        <p:spPr>
          <a:xfrm>
            <a:off x="1508760" y="4142232"/>
            <a:ext cx="2743200" cy="320040"/>
          </a:xfrm>
          <a:prstGeom prst="rect">
            <a:avLst/>
          </a:prstGeom>
          <a:noFill/>
          <a:ln/>
        </p:spPr>
        <p:txBody>
          <a:bodyPr wrap="square" rtlCol="0" anchor="ctr"/>
          <a:lstStyle/>
          <a:p>
            <a:pPr marL="0" indent="0">
              <a:buNone/>
            </a:pPr>
            <a:r>
              <a:rPr lang="en-US" sz="1400" b="1" dirty="0">
                <a:solidFill>
                  <a:srgbClr val="00A896"/>
                </a:solidFill>
                <a:latin typeface="Trebuchet MS" pitchFamily="34" charset="0"/>
                <a:ea typeface="Trebuchet MS" pitchFamily="34" charset="-122"/>
                <a:cs typeface="Trebuchet MS" pitchFamily="34" charset="-120"/>
              </a:rPr>
              <a:t>Strengthen Data Governance</a:t>
            </a:r>
            <a:endParaRPr lang="en-US" sz="1400" dirty="0"/>
          </a:p>
        </p:txBody>
      </p:sp>
      <p:sp>
        <p:nvSpPr>
          <p:cNvPr id="23" name="Text 21"/>
          <p:cNvSpPr/>
          <p:nvPr/>
        </p:nvSpPr>
        <p:spPr>
          <a:xfrm>
            <a:off x="1508760" y="4434840"/>
            <a:ext cx="6675120" cy="365760"/>
          </a:xfrm>
          <a:prstGeom prst="rect">
            <a:avLst/>
          </a:prstGeom>
          <a:noFill/>
          <a:ln/>
        </p:spPr>
        <p:txBody>
          <a:bodyPr wrap="square" rtlCol="0" anchor="ctr"/>
          <a:lstStyle/>
          <a:p>
            <a:pPr marL="0" indent="0">
              <a:buNone/>
            </a:pPr>
            <a:r>
              <a:rPr lang="en-US" sz="1050" dirty="0">
                <a:solidFill>
                  <a:srgbClr val="CCDDEE"/>
                </a:solidFill>
                <a:latin typeface="Calibri" pitchFamily="34" charset="0"/>
                <a:ea typeface="Calibri" pitchFamily="34" charset="-122"/>
                <a:cs typeface="Calibri" pitchFamily="34" charset="-120"/>
              </a:rPr>
              <a:t>Implement transparent data security policies and give patients meaningful control over how their health data is used and shared.</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EE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00A896"/>
          </a:solidFill>
          <a:ln/>
        </p:spPr>
        <p:txBody>
          <a:bodyPr/>
          <a:lstStyle/>
          <a:p>
            <a:endParaRPr lang="en-US"/>
          </a:p>
        </p:txBody>
      </p:sp>
      <p:sp>
        <p:nvSpPr>
          <p:cNvPr id="3" name="Text 1"/>
          <p:cNvSpPr/>
          <p:nvPr/>
        </p:nvSpPr>
        <p:spPr>
          <a:xfrm>
            <a:off x="640080" y="274320"/>
            <a:ext cx="7315200" cy="457200"/>
          </a:xfrm>
          <a:prstGeom prst="rect">
            <a:avLst/>
          </a:prstGeom>
          <a:noFill/>
          <a:ln/>
        </p:spPr>
        <p:txBody>
          <a:bodyPr wrap="square" rtlCol="0" anchor="ctr"/>
          <a:lstStyle/>
          <a:p>
            <a:pPr marL="0" indent="0">
              <a:buNone/>
            </a:pPr>
            <a:r>
              <a:rPr lang="en-US" sz="2400" b="1" dirty="0">
                <a:solidFill>
                  <a:srgbClr val="0B2545"/>
                </a:solidFill>
                <a:latin typeface="Trebuchet MS" pitchFamily="34" charset="0"/>
                <a:ea typeface="Trebuchet MS" pitchFamily="34" charset="-122"/>
                <a:cs typeface="Trebuchet MS" pitchFamily="34" charset="-120"/>
              </a:rPr>
              <a:t>References</a:t>
            </a:r>
            <a:endParaRPr lang="en-US" sz="2400" dirty="0"/>
          </a:p>
        </p:txBody>
      </p:sp>
      <p:sp>
        <p:nvSpPr>
          <p:cNvPr id="4" name="Text 2"/>
          <p:cNvSpPr/>
          <p:nvPr/>
        </p:nvSpPr>
        <p:spPr>
          <a:xfrm>
            <a:off x="640080" y="777240"/>
            <a:ext cx="7955280" cy="4114800"/>
          </a:xfrm>
          <a:prstGeom prst="rect">
            <a:avLst/>
          </a:prstGeom>
          <a:noFill/>
          <a:ln/>
        </p:spPr>
        <p:txBody>
          <a:bodyPr wrap="square" rtlCol="0" anchor="t"/>
          <a:lstStyle/>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Castle-Clarke, S. and Imison, C. (2016) The Digital Patient. London: Nuffield Trust.</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Department of Health and Social Care (2022) A Plan for Digital Health and Social Care. London: DHSC.</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Greenhalgh, T. et al. (2020) 'Video consultations for covid-19', BMJ, 368, p. m998.</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Honeyman, M. et al. (2020) Digital Technology and Health Inequalities. London: The Health Foundation.</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King’s Fund (2023) NHS Workforce: Our Position. London: The King’s Fund.</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Lloyds Bank (2023) UK Consumer Digital Index 2023. London: Lloyds Banking Group.</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NHS Digital (2024) NHS App Dashboard. Available at: digital.nhs.uk (Accessed: March 2026).</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NHS England (2019) The NHS Long Term Plan. London: NHS England.</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NHS Race and Health Observatory (2022) Ethnic Health Inequalities and the NHS. London: NRHO.</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ONS (2023) National Population Projections. London: Office for National Statistics.</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Shah, S. et al. (2022) 'Digital health interventions in primary care', BJGP, 72(2), pp. 48–55.</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Stone, E. et al. (2021) 'Digital exclusion in health', Journal of Public Health, 43(4), pp. 632–638.</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Topol, E. (2019) The Topol Review: Preparing the Healthcare Workforce. London: HEE.</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Veale, M. and Brass, I. (2019) 'Administration by algorithm?', in Yeung, K. (ed.) Oxford Handbook of AI. Oxford: OUP.</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Wachter, R.M. (2016) Making IT Work: Harnessing the Power of HIT. London: Department of Health.</a:t>
            </a:r>
            <a:endParaRPr lang="en-US" sz="850" dirty="0"/>
          </a:p>
          <a:p>
            <a:pPr marL="0" indent="0">
              <a:lnSpc>
                <a:spcPct val="135000"/>
              </a:lnSpc>
              <a:buNone/>
            </a:pPr>
            <a:r>
              <a:rPr lang="en-US" sz="850" dirty="0">
                <a:solidFill>
                  <a:srgbClr val="1A1A2E"/>
                </a:solidFill>
                <a:latin typeface="Calibri" pitchFamily="34" charset="0"/>
                <a:ea typeface="Calibri" pitchFamily="34" charset="-122"/>
                <a:cs typeface="Calibri" pitchFamily="34" charset="-120"/>
              </a:rPr>
              <a:t>WHO (2021) Global Strategy on Digital Health 2020–2025. Geneva: World Health Organization.</a:t>
            </a:r>
            <a:endParaRPr lang="en-US" sz="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B2545"/>
        </a:solidFill>
        <a:effectLst/>
      </p:bgPr>
    </p:bg>
    <p:spTree>
      <p:nvGrpSpPr>
        <p:cNvPr id="1" name=""/>
        <p:cNvGrpSpPr/>
        <p:nvPr/>
      </p:nvGrpSpPr>
      <p:grpSpPr>
        <a:xfrm>
          <a:off x="0" y="0"/>
          <a:ext cx="0" cy="0"/>
          <a:chOff x="0" y="0"/>
          <a:chExt cx="0" cy="0"/>
        </a:xfrm>
      </p:grpSpPr>
      <p:sp>
        <p:nvSpPr>
          <p:cNvPr id="2" name="Shape 0"/>
          <p:cNvSpPr/>
          <p:nvPr/>
        </p:nvSpPr>
        <p:spPr>
          <a:xfrm>
            <a:off x="0" y="0"/>
            <a:ext cx="137160" cy="5143500"/>
          </a:xfrm>
          <a:prstGeom prst="rect">
            <a:avLst/>
          </a:prstGeom>
          <a:solidFill>
            <a:srgbClr val="00A896"/>
          </a:solidFill>
          <a:ln/>
        </p:spPr>
        <p:txBody>
          <a:bodyPr/>
          <a:lstStyle/>
          <a:p>
            <a:endParaRPr lang="en-US"/>
          </a:p>
        </p:txBody>
      </p:sp>
      <p:sp>
        <p:nvSpPr>
          <p:cNvPr id="3" name="Text 1"/>
          <p:cNvSpPr/>
          <p:nvPr/>
        </p:nvSpPr>
        <p:spPr>
          <a:xfrm>
            <a:off x="731520" y="1371600"/>
            <a:ext cx="7315200" cy="914400"/>
          </a:xfrm>
          <a:prstGeom prst="rect">
            <a:avLst/>
          </a:prstGeom>
          <a:noFill/>
          <a:ln/>
        </p:spPr>
        <p:txBody>
          <a:bodyPr wrap="square" rtlCol="0" anchor="ctr"/>
          <a:lstStyle/>
          <a:p>
            <a:pPr marL="0" indent="0">
              <a:buNone/>
            </a:pPr>
            <a:r>
              <a:rPr lang="en-US" sz="4400" b="1" dirty="0">
                <a:solidFill>
                  <a:srgbClr val="FFFFFF"/>
                </a:solidFill>
                <a:latin typeface="Trebuchet MS" pitchFamily="34" charset="0"/>
                <a:ea typeface="Trebuchet MS" pitchFamily="34" charset="-122"/>
                <a:cs typeface="Trebuchet MS" pitchFamily="34" charset="-120"/>
              </a:rPr>
              <a:t>Thank You</a:t>
            </a:r>
            <a:endParaRPr lang="en-US" sz="4400" dirty="0"/>
          </a:p>
        </p:txBody>
      </p:sp>
      <p:sp>
        <p:nvSpPr>
          <p:cNvPr id="4" name="Text 2"/>
          <p:cNvSpPr/>
          <p:nvPr/>
        </p:nvSpPr>
        <p:spPr>
          <a:xfrm>
            <a:off x="731520" y="2286000"/>
            <a:ext cx="7315200" cy="548640"/>
          </a:xfrm>
          <a:prstGeom prst="rect">
            <a:avLst/>
          </a:prstGeom>
          <a:noFill/>
          <a:ln/>
        </p:spPr>
        <p:txBody>
          <a:bodyPr wrap="square" rtlCol="0" anchor="ctr"/>
          <a:lstStyle/>
          <a:p>
            <a:pPr marL="0" indent="0">
              <a:buNone/>
            </a:pPr>
            <a:r>
              <a:rPr lang="en-US" sz="2000" i="1" dirty="0">
                <a:solidFill>
                  <a:srgbClr val="00A896"/>
                </a:solidFill>
                <a:latin typeface="Calibri" pitchFamily="34" charset="0"/>
                <a:ea typeface="Calibri" pitchFamily="34" charset="-122"/>
                <a:cs typeface="Calibri" pitchFamily="34" charset="-120"/>
              </a:rPr>
              <a:t>Questions and Discussion</a:t>
            </a:r>
            <a:endParaRPr lang="en-US" sz="2000" dirty="0"/>
          </a:p>
        </p:txBody>
      </p:sp>
      <p:sp>
        <p:nvSpPr>
          <p:cNvPr id="5" name="Text 3"/>
          <p:cNvSpPr/>
          <p:nvPr/>
        </p:nvSpPr>
        <p:spPr>
          <a:xfrm>
            <a:off x="731520" y="3200400"/>
            <a:ext cx="7315200" cy="1097280"/>
          </a:xfrm>
          <a:prstGeom prst="rect">
            <a:avLst/>
          </a:prstGeom>
          <a:noFill/>
          <a:ln/>
        </p:spPr>
        <p:txBody>
          <a:bodyPr wrap="square" rtlCol="0" anchor="ctr"/>
          <a:lstStyle/>
          <a:p>
            <a:pPr marL="0" indent="0">
              <a:lnSpc>
                <a:spcPct val="150000"/>
              </a:lnSpc>
              <a:buNone/>
            </a:pPr>
            <a:r>
              <a:rPr lang="en-US" sz="1400" b="1" dirty="0">
                <a:solidFill>
                  <a:srgbClr val="8899AA"/>
                </a:solidFill>
                <a:latin typeface="Calibri" pitchFamily="34" charset="0"/>
                <a:ea typeface="Calibri" pitchFamily="34" charset="-122"/>
                <a:cs typeface="Calibri" pitchFamily="34" charset="-120"/>
              </a:rPr>
              <a:t>Catalin Anca</a:t>
            </a:r>
            <a:endParaRPr lang="en-US" sz="1400" dirty="0"/>
          </a:p>
          <a:p>
            <a:pPr marL="0" indent="0">
              <a:lnSpc>
                <a:spcPct val="150000"/>
              </a:lnSpc>
              <a:buNone/>
            </a:pPr>
            <a:r>
              <a:rPr lang="en-US" sz="1400" dirty="0">
                <a:solidFill>
                  <a:srgbClr val="8899AA"/>
                </a:solidFill>
                <a:latin typeface="Calibri" pitchFamily="34" charset="0"/>
                <a:ea typeface="Calibri" pitchFamily="34" charset="-122"/>
                <a:cs typeface="Calibri" pitchFamily="34" charset="-120"/>
              </a:rPr>
              <a:t>BSc (Hons) Health and Social Care</a:t>
            </a:r>
            <a:endParaRPr lang="en-US" sz="1400" dirty="0"/>
          </a:p>
          <a:p>
            <a:pPr marL="0" indent="0">
              <a:lnSpc>
                <a:spcPct val="150000"/>
              </a:lnSpc>
              <a:buNone/>
            </a:pPr>
            <a:r>
              <a:rPr lang="en-US" sz="1400" dirty="0">
                <a:solidFill>
                  <a:srgbClr val="8899AA"/>
                </a:solidFill>
                <a:latin typeface="Calibri" pitchFamily="34" charset="0"/>
                <a:ea typeface="Calibri" pitchFamily="34" charset="-122"/>
                <a:cs typeface="Calibri" pitchFamily="34" charset="-120"/>
              </a:rPr>
              <a:t>BMHP6026 – Digital Transformation in the Health and Care Professions</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2336</Words>
  <Application>Microsoft Office PowerPoint</Application>
  <PresentationFormat>On-screen Show (16:9)</PresentationFormat>
  <Paragraphs>161</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BMHP6026 - Digital Transformation: The NHS App</dc:title>
  <dc:subject>PptxGenJS Presentation</dc:subject>
  <dc:creator>Catalin Anca</dc:creator>
  <cp:lastModifiedBy>Anca Anael Andru</cp:lastModifiedBy>
  <cp:revision>2</cp:revision>
  <dcterms:created xsi:type="dcterms:W3CDTF">2026-03-31T17:04:26Z</dcterms:created>
  <dcterms:modified xsi:type="dcterms:W3CDTF">2026-03-31T17:07:46Z</dcterms:modified>
</cp:coreProperties>
</file>