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21383625" cy="1511935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  <a:srgbClr val="663300"/>
    <a:srgbClr val="800000"/>
    <a:srgbClr val="FF0066"/>
    <a:srgbClr val="FF0000"/>
    <a:srgbClr val="66FFFF"/>
    <a:srgbClr val="00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32" d="100"/>
          <a:sy n="32" d="100"/>
        </p:scale>
        <p:origin x="131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322FD5-D1DC-4351-A420-4F858A77DDE2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03BBCA4-0E09-45F3-8909-CACB2AC6E420}">
      <dgm:prSet phldrT="[Text]"/>
      <dgm:spPr/>
      <dgm:t>
        <a:bodyPr/>
        <a:lstStyle/>
        <a:p>
          <a:r>
            <a:rPr lang="en-US" dirty="0" smtClean="0"/>
            <a:t>Hidden Curriculum </a:t>
          </a:r>
          <a:endParaRPr lang="en-US" dirty="0"/>
        </a:p>
      </dgm:t>
    </dgm:pt>
    <dgm:pt modelId="{243FD1AA-08E9-402E-98E7-C7FFDEE2AC0F}" type="parTrans" cxnId="{6BD53B45-9349-499D-A5C0-7D14F74C6970}">
      <dgm:prSet/>
      <dgm:spPr/>
      <dgm:t>
        <a:bodyPr/>
        <a:lstStyle/>
        <a:p>
          <a:endParaRPr lang="en-US"/>
        </a:p>
      </dgm:t>
    </dgm:pt>
    <dgm:pt modelId="{F343B1C1-72CC-4032-99E6-1621408ECF6D}" type="sibTrans" cxnId="{6BD53B45-9349-499D-A5C0-7D14F74C6970}">
      <dgm:prSet/>
      <dgm:spPr/>
      <dgm:t>
        <a:bodyPr/>
        <a:lstStyle/>
        <a:p>
          <a:endParaRPr lang="en-US"/>
        </a:p>
      </dgm:t>
    </dgm:pt>
    <dgm:pt modelId="{C01BA2CB-C692-4DA4-A24D-B43BA9C83DA2}">
      <dgm:prSet phldrT="[Text]"/>
      <dgm:spPr/>
      <dgm:t>
        <a:bodyPr/>
        <a:lstStyle/>
        <a:p>
          <a:r>
            <a:rPr lang="en-US" dirty="0" smtClean="0"/>
            <a:t>Attitudes</a:t>
          </a:r>
          <a:endParaRPr lang="en-US" dirty="0"/>
        </a:p>
      </dgm:t>
    </dgm:pt>
    <dgm:pt modelId="{842996F0-CE81-474D-8DDD-6AE4793D1E7D}" type="parTrans" cxnId="{BAEF8DBE-CED0-4F02-A336-EE66C7361C93}">
      <dgm:prSet/>
      <dgm:spPr/>
      <dgm:t>
        <a:bodyPr/>
        <a:lstStyle/>
        <a:p>
          <a:endParaRPr lang="en-US"/>
        </a:p>
      </dgm:t>
    </dgm:pt>
    <dgm:pt modelId="{E0880E4A-ACD2-41B2-B14C-81CF52639CE4}" type="sibTrans" cxnId="{BAEF8DBE-CED0-4F02-A336-EE66C7361C93}">
      <dgm:prSet/>
      <dgm:spPr/>
      <dgm:t>
        <a:bodyPr/>
        <a:lstStyle/>
        <a:p>
          <a:endParaRPr lang="en-US"/>
        </a:p>
      </dgm:t>
    </dgm:pt>
    <dgm:pt modelId="{79845358-8A02-4FBE-9D61-30F08EA146D2}">
      <dgm:prSet phldrT="[Text]"/>
      <dgm:spPr/>
      <dgm:t>
        <a:bodyPr/>
        <a:lstStyle/>
        <a:p>
          <a:r>
            <a:rPr lang="en-US" dirty="0" smtClean="0"/>
            <a:t> </a:t>
          </a:r>
          <a:r>
            <a:rPr lang="en-US" dirty="0" err="1" smtClean="0"/>
            <a:t>Behaviours</a:t>
          </a:r>
          <a:r>
            <a:rPr lang="en-US" dirty="0" smtClean="0"/>
            <a:t> </a:t>
          </a:r>
          <a:endParaRPr lang="en-US" dirty="0"/>
        </a:p>
      </dgm:t>
    </dgm:pt>
    <dgm:pt modelId="{D1AFB8D7-34DA-428C-ABE3-8C07F6C76A09}" type="parTrans" cxnId="{9E627A20-00B2-4CF2-A08A-F32150D3F2D3}">
      <dgm:prSet/>
      <dgm:spPr/>
      <dgm:t>
        <a:bodyPr/>
        <a:lstStyle/>
        <a:p>
          <a:endParaRPr lang="en-US"/>
        </a:p>
      </dgm:t>
    </dgm:pt>
    <dgm:pt modelId="{D46D61D4-C732-4753-B365-00E72FE7E8F4}" type="sibTrans" cxnId="{9E627A20-00B2-4CF2-A08A-F32150D3F2D3}">
      <dgm:prSet/>
      <dgm:spPr/>
      <dgm:t>
        <a:bodyPr/>
        <a:lstStyle/>
        <a:p>
          <a:endParaRPr lang="en-US"/>
        </a:p>
      </dgm:t>
    </dgm:pt>
    <dgm:pt modelId="{0B032775-07D8-4632-BCC0-4EBF4DEB773C}">
      <dgm:prSet phldrT="[Text]"/>
      <dgm:spPr/>
      <dgm:t>
        <a:bodyPr/>
        <a:lstStyle/>
        <a:p>
          <a:r>
            <a:rPr lang="en-US" dirty="0" smtClean="0"/>
            <a:t>Formal Curriculum </a:t>
          </a:r>
          <a:endParaRPr lang="en-US" dirty="0"/>
        </a:p>
      </dgm:t>
    </dgm:pt>
    <dgm:pt modelId="{704D279B-9C59-4B03-9B51-0C558FA2E6D1}" type="parTrans" cxnId="{7577587B-8526-496D-8753-D2782F2AFF05}">
      <dgm:prSet/>
      <dgm:spPr/>
      <dgm:t>
        <a:bodyPr/>
        <a:lstStyle/>
        <a:p>
          <a:endParaRPr lang="en-US"/>
        </a:p>
      </dgm:t>
    </dgm:pt>
    <dgm:pt modelId="{62E11880-1C39-45CC-AB9E-57E4818CC2F6}" type="sibTrans" cxnId="{7577587B-8526-496D-8753-D2782F2AFF05}">
      <dgm:prSet/>
      <dgm:spPr/>
      <dgm:t>
        <a:bodyPr/>
        <a:lstStyle/>
        <a:p>
          <a:endParaRPr lang="en-US"/>
        </a:p>
      </dgm:t>
    </dgm:pt>
    <dgm:pt modelId="{009E2415-10E4-4EA9-93E7-CA9A10052C4E}">
      <dgm:prSet phldrT="[Text]"/>
      <dgm:spPr/>
      <dgm:t>
        <a:bodyPr/>
        <a:lstStyle/>
        <a:p>
          <a:r>
            <a:rPr lang="en-US" dirty="0" smtClean="0"/>
            <a:t>Learnt in lessons</a:t>
          </a:r>
          <a:endParaRPr lang="en-US" dirty="0"/>
        </a:p>
      </dgm:t>
    </dgm:pt>
    <dgm:pt modelId="{EFB736CE-0017-48AD-AFD1-4A17CDC2254F}" type="parTrans" cxnId="{C9FA6F71-AEEA-4679-9CA0-4958CF9AEA93}">
      <dgm:prSet/>
      <dgm:spPr/>
      <dgm:t>
        <a:bodyPr/>
        <a:lstStyle/>
        <a:p>
          <a:endParaRPr lang="en-US"/>
        </a:p>
      </dgm:t>
    </dgm:pt>
    <dgm:pt modelId="{C4CC0FA4-A99D-47F7-85C0-D7F27E78C6DF}" type="sibTrans" cxnId="{C9FA6F71-AEEA-4679-9CA0-4958CF9AEA93}">
      <dgm:prSet/>
      <dgm:spPr/>
      <dgm:t>
        <a:bodyPr/>
        <a:lstStyle/>
        <a:p>
          <a:endParaRPr lang="en-US"/>
        </a:p>
      </dgm:t>
    </dgm:pt>
    <dgm:pt modelId="{332DDD81-459C-408D-A0A0-1D9254582F3B}">
      <dgm:prSet phldrT="[Text]"/>
      <dgm:spPr/>
      <dgm:t>
        <a:bodyPr/>
        <a:lstStyle/>
        <a:p>
          <a:endParaRPr lang="en-US" dirty="0"/>
        </a:p>
      </dgm:t>
    </dgm:pt>
    <dgm:pt modelId="{AF5B9232-84D7-4184-A179-DF01DE1B60A1}" type="parTrans" cxnId="{89D6C792-258D-4A7D-B3AA-A976C3D69199}">
      <dgm:prSet/>
      <dgm:spPr/>
      <dgm:t>
        <a:bodyPr/>
        <a:lstStyle/>
        <a:p>
          <a:endParaRPr lang="en-US"/>
        </a:p>
      </dgm:t>
    </dgm:pt>
    <dgm:pt modelId="{D1455AF4-1A46-4AE8-91C7-E98371BEFCAE}" type="sibTrans" cxnId="{89D6C792-258D-4A7D-B3AA-A976C3D69199}">
      <dgm:prSet/>
      <dgm:spPr/>
      <dgm:t>
        <a:bodyPr/>
        <a:lstStyle/>
        <a:p>
          <a:endParaRPr lang="en-US"/>
        </a:p>
      </dgm:t>
    </dgm:pt>
    <dgm:pt modelId="{259B3D2F-10AF-4B29-A1D3-D0DDF360A284}">
      <dgm:prSet phldrT="[Text]"/>
      <dgm:spPr/>
      <dgm:t>
        <a:bodyPr/>
        <a:lstStyle/>
        <a:p>
          <a:r>
            <a:rPr lang="en-US" dirty="0" smtClean="0"/>
            <a:t>Values</a:t>
          </a:r>
          <a:endParaRPr lang="en-US" dirty="0"/>
        </a:p>
      </dgm:t>
    </dgm:pt>
    <dgm:pt modelId="{F98868F0-D17B-4982-8BAC-EDADD908E175}" type="parTrans" cxnId="{5F6B6100-D405-4E0E-AA1D-A45A450ECA11}">
      <dgm:prSet/>
      <dgm:spPr/>
      <dgm:t>
        <a:bodyPr/>
        <a:lstStyle/>
        <a:p>
          <a:endParaRPr lang="en-US"/>
        </a:p>
      </dgm:t>
    </dgm:pt>
    <dgm:pt modelId="{4F5DF2D8-F852-4E83-B0C5-ED1DFB6291C9}" type="sibTrans" cxnId="{5F6B6100-D405-4E0E-AA1D-A45A450ECA11}">
      <dgm:prSet/>
      <dgm:spPr/>
      <dgm:t>
        <a:bodyPr/>
        <a:lstStyle/>
        <a:p>
          <a:endParaRPr lang="en-US"/>
        </a:p>
      </dgm:t>
    </dgm:pt>
    <dgm:pt modelId="{068A0936-6813-40A6-B257-05FDD4665E54}" type="pres">
      <dgm:prSet presAssocID="{0B322FD5-D1DC-4351-A420-4F858A77DDE2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63DD098D-E82A-46C2-981C-E14480FED582}" type="pres">
      <dgm:prSet presAssocID="{703BBCA4-0E09-45F3-8909-CACB2AC6E420}" presName="linNode" presStyleCnt="0"/>
      <dgm:spPr/>
    </dgm:pt>
    <dgm:pt modelId="{FD544E59-82E3-4211-AE4E-C1E1D1D462B9}" type="pres">
      <dgm:prSet presAssocID="{703BBCA4-0E09-45F3-8909-CACB2AC6E420}" presName="parentShp" presStyleLbl="node1" presStyleIdx="0" presStyleCnt="2" custScaleX="103279" custLinFactNeighborX="-3760" custLinFactNeighborY="20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DAC2BC1-8D59-4311-BBC0-7A17C920E515}" type="pres">
      <dgm:prSet presAssocID="{703BBCA4-0E09-45F3-8909-CACB2AC6E420}" presName="childShp" presStyleLbl="bgAccFollowNode1" presStyleIdx="0" presStyleCnt="2" custLinFactX="14847" custLinFactY="-100000" custLinFactNeighborX="100000" custLinFactNeighborY="-1416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72FC56-1C53-47CF-B5E4-778B0928374C}" type="pres">
      <dgm:prSet presAssocID="{F343B1C1-72CC-4032-99E6-1621408ECF6D}" presName="spacing" presStyleCnt="0"/>
      <dgm:spPr/>
    </dgm:pt>
    <dgm:pt modelId="{42B1EC9D-9216-4513-9C23-4303BF292DCC}" type="pres">
      <dgm:prSet presAssocID="{0B032775-07D8-4632-BCC0-4EBF4DEB773C}" presName="linNode" presStyleCnt="0"/>
      <dgm:spPr/>
    </dgm:pt>
    <dgm:pt modelId="{12BB05E6-5EFE-4E90-9D19-0546D2CBDB25}" type="pres">
      <dgm:prSet presAssocID="{0B032775-07D8-4632-BCC0-4EBF4DEB773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605CF12-6A4E-44EA-A506-D6AD63F73B20}" type="pres">
      <dgm:prSet presAssocID="{0B032775-07D8-4632-BCC0-4EBF4DEB773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8CAE53A-436C-4716-B207-DB7034B95F70}" type="presOf" srcId="{332DDD81-459C-408D-A0A0-1D9254582F3B}" destId="{E605CF12-6A4E-44EA-A506-D6AD63F73B20}" srcOrd="0" destOrd="0" presId="urn:microsoft.com/office/officeart/2005/8/layout/vList6"/>
    <dgm:cxn modelId="{6BD53B45-9349-499D-A5C0-7D14F74C6970}" srcId="{0B322FD5-D1DC-4351-A420-4F858A77DDE2}" destId="{703BBCA4-0E09-45F3-8909-CACB2AC6E420}" srcOrd="0" destOrd="0" parTransId="{243FD1AA-08E9-402E-98E7-C7FFDEE2AC0F}" sibTransId="{F343B1C1-72CC-4032-99E6-1621408ECF6D}"/>
    <dgm:cxn modelId="{7450B71A-E410-4E36-9987-904F6EBB5F97}" type="presOf" srcId="{0B032775-07D8-4632-BCC0-4EBF4DEB773C}" destId="{12BB05E6-5EFE-4E90-9D19-0546D2CBDB25}" srcOrd="0" destOrd="0" presId="urn:microsoft.com/office/officeart/2005/8/layout/vList6"/>
    <dgm:cxn modelId="{2C8303C2-A23D-46A4-9AAD-22E991E9871E}" type="presOf" srcId="{009E2415-10E4-4EA9-93E7-CA9A10052C4E}" destId="{E605CF12-6A4E-44EA-A506-D6AD63F73B20}" srcOrd="0" destOrd="1" presId="urn:microsoft.com/office/officeart/2005/8/layout/vList6"/>
    <dgm:cxn modelId="{83AB48D3-6A99-4355-B517-C7B9F0D9FF05}" type="presOf" srcId="{79845358-8A02-4FBE-9D61-30F08EA146D2}" destId="{FDAC2BC1-8D59-4311-BBC0-7A17C920E515}" srcOrd="0" destOrd="2" presId="urn:microsoft.com/office/officeart/2005/8/layout/vList6"/>
    <dgm:cxn modelId="{5F6B6100-D405-4E0E-AA1D-A45A450ECA11}" srcId="{703BBCA4-0E09-45F3-8909-CACB2AC6E420}" destId="{259B3D2F-10AF-4B29-A1D3-D0DDF360A284}" srcOrd="0" destOrd="0" parTransId="{F98868F0-D17B-4982-8BAC-EDADD908E175}" sibTransId="{4F5DF2D8-F852-4E83-B0C5-ED1DFB6291C9}"/>
    <dgm:cxn modelId="{0F0F023B-0260-40E5-85DA-4D2749A913DE}" type="presOf" srcId="{259B3D2F-10AF-4B29-A1D3-D0DDF360A284}" destId="{FDAC2BC1-8D59-4311-BBC0-7A17C920E515}" srcOrd="0" destOrd="0" presId="urn:microsoft.com/office/officeart/2005/8/layout/vList6"/>
    <dgm:cxn modelId="{9E627A20-00B2-4CF2-A08A-F32150D3F2D3}" srcId="{703BBCA4-0E09-45F3-8909-CACB2AC6E420}" destId="{79845358-8A02-4FBE-9D61-30F08EA146D2}" srcOrd="2" destOrd="0" parTransId="{D1AFB8D7-34DA-428C-ABE3-8C07F6C76A09}" sibTransId="{D46D61D4-C732-4753-B365-00E72FE7E8F4}"/>
    <dgm:cxn modelId="{BAEF8DBE-CED0-4F02-A336-EE66C7361C93}" srcId="{703BBCA4-0E09-45F3-8909-CACB2AC6E420}" destId="{C01BA2CB-C692-4DA4-A24D-B43BA9C83DA2}" srcOrd="1" destOrd="0" parTransId="{842996F0-CE81-474D-8DDD-6AE4793D1E7D}" sibTransId="{E0880E4A-ACD2-41B2-B14C-81CF52639CE4}"/>
    <dgm:cxn modelId="{89D6C792-258D-4A7D-B3AA-A976C3D69199}" srcId="{0B032775-07D8-4632-BCC0-4EBF4DEB773C}" destId="{332DDD81-459C-408D-A0A0-1D9254582F3B}" srcOrd="0" destOrd="0" parTransId="{AF5B9232-84D7-4184-A179-DF01DE1B60A1}" sibTransId="{D1455AF4-1A46-4AE8-91C7-E98371BEFCAE}"/>
    <dgm:cxn modelId="{C9FA6F71-AEEA-4679-9CA0-4958CF9AEA93}" srcId="{0B032775-07D8-4632-BCC0-4EBF4DEB773C}" destId="{009E2415-10E4-4EA9-93E7-CA9A10052C4E}" srcOrd="1" destOrd="0" parTransId="{EFB736CE-0017-48AD-AFD1-4A17CDC2254F}" sibTransId="{C4CC0FA4-A99D-47F7-85C0-D7F27E78C6DF}"/>
    <dgm:cxn modelId="{70571C04-F763-4692-A877-3B8C2F24EF5B}" type="presOf" srcId="{0B322FD5-D1DC-4351-A420-4F858A77DDE2}" destId="{068A0936-6813-40A6-B257-05FDD4665E54}" srcOrd="0" destOrd="0" presId="urn:microsoft.com/office/officeart/2005/8/layout/vList6"/>
    <dgm:cxn modelId="{DA673989-30FD-460E-B7B6-8121034E198A}" type="presOf" srcId="{C01BA2CB-C692-4DA4-A24D-B43BA9C83DA2}" destId="{FDAC2BC1-8D59-4311-BBC0-7A17C920E515}" srcOrd="0" destOrd="1" presId="urn:microsoft.com/office/officeart/2005/8/layout/vList6"/>
    <dgm:cxn modelId="{7577587B-8526-496D-8753-D2782F2AFF05}" srcId="{0B322FD5-D1DC-4351-A420-4F858A77DDE2}" destId="{0B032775-07D8-4632-BCC0-4EBF4DEB773C}" srcOrd="1" destOrd="0" parTransId="{704D279B-9C59-4B03-9B51-0C558FA2E6D1}" sibTransId="{62E11880-1C39-45CC-AB9E-57E4818CC2F6}"/>
    <dgm:cxn modelId="{D69A6967-9F6B-4147-B707-1BDE3AB299F6}" type="presOf" srcId="{703BBCA4-0E09-45F3-8909-CACB2AC6E420}" destId="{FD544E59-82E3-4211-AE4E-C1E1D1D462B9}" srcOrd="0" destOrd="0" presId="urn:microsoft.com/office/officeart/2005/8/layout/vList6"/>
    <dgm:cxn modelId="{B578F369-988D-43CE-AC09-AF75281B114A}" type="presParOf" srcId="{068A0936-6813-40A6-B257-05FDD4665E54}" destId="{63DD098D-E82A-46C2-981C-E14480FED582}" srcOrd="0" destOrd="0" presId="urn:microsoft.com/office/officeart/2005/8/layout/vList6"/>
    <dgm:cxn modelId="{42F491BC-24ED-4B6D-A22B-10C121BF1FAF}" type="presParOf" srcId="{63DD098D-E82A-46C2-981C-E14480FED582}" destId="{FD544E59-82E3-4211-AE4E-C1E1D1D462B9}" srcOrd="0" destOrd="0" presId="urn:microsoft.com/office/officeart/2005/8/layout/vList6"/>
    <dgm:cxn modelId="{6762109F-AA85-4077-86B0-0A39446D811A}" type="presParOf" srcId="{63DD098D-E82A-46C2-981C-E14480FED582}" destId="{FDAC2BC1-8D59-4311-BBC0-7A17C920E515}" srcOrd="1" destOrd="0" presId="urn:microsoft.com/office/officeart/2005/8/layout/vList6"/>
    <dgm:cxn modelId="{C3177B46-DD58-42F7-A487-4922FE01DBA3}" type="presParOf" srcId="{068A0936-6813-40A6-B257-05FDD4665E54}" destId="{ED72FC56-1C53-47CF-B5E4-778B0928374C}" srcOrd="1" destOrd="0" presId="urn:microsoft.com/office/officeart/2005/8/layout/vList6"/>
    <dgm:cxn modelId="{A6A0ECC7-AF4A-423F-B233-91AA357882C7}" type="presParOf" srcId="{068A0936-6813-40A6-B257-05FDD4665E54}" destId="{42B1EC9D-9216-4513-9C23-4303BF292DCC}" srcOrd="2" destOrd="0" presId="urn:microsoft.com/office/officeart/2005/8/layout/vList6"/>
    <dgm:cxn modelId="{42D31D92-7ADB-4AC1-BD2C-C1E5E6AEEA4E}" type="presParOf" srcId="{42B1EC9D-9216-4513-9C23-4303BF292DCC}" destId="{12BB05E6-5EFE-4E90-9D19-0546D2CBDB25}" srcOrd="0" destOrd="0" presId="urn:microsoft.com/office/officeart/2005/8/layout/vList6"/>
    <dgm:cxn modelId="{BC647074-4166-4339-8585-16712B0565BA}" type="presParOf" srcId="{42B1EC9D-9216-4513-9C23-4303BF292DCC}" destId="{E605CF12-6A4E-44EA-A506-D6AD63F73B20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AC2BC1-8D59-4311-BBC0-7A17C920E515}">
      <dsp:nvSpPr>
        <dsp:cNvPr id="0" name=""/>
        <dsp:cNvSpPr/>
      </dsp:nvSpPr>
      <dsp:spPr>
        <a:xfrm>
          <a:off x="1603660" y="0"/>
          <a:ext cx="2324924" cy="183109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" tIns="13335" rIns="13335" bIns="13335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Values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Attitudes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 </a:t>
          </a:r>
          <a:r>
            <a:rPr lang="en-US" sz="2100" kern="1200" dirty="0" err="1" smtClean="0"/>
            <a:t>Behaviours</a:t>
          </a:r>
          <a:r>
            <a:rPr lang="en-US" sz="2100" kern="1200" dirty="0" smtClean="0"/>
            <a:t> </a:t>
          </a:r>
          <a:endParaRPr lang="en-US" sz="2100" kern="1200" dirty="0"/>
        </a:p>
      </dsp:txBody>
      <dsp:txXfrm>
        <a:off x="1603660" y="228887"/>
        <a:ext cx="1638264" cy="1373319"/>
      </dsp:txXfrm>
    </dsp:sp>
    <dsp:sp modelId="{FD544E59-82E3-4211-AE4E-C1E1D1D462B9}">
      <dsp:nvSpPr>
        <dsp:cNvPr id="0" name=""/>
        <dsp:cNvSpPr/>
      </dsp:nvSpPr>
      <dsp:spPr>
        <a:xfrm>
          <a:off x="0" y="37366"/>
          <a:ext cx="1600772" cy="18310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Hidden Curriculum </a:t>
          </a:r>
          <a:endParaRPr lang="en-US" sz="2100" kern="1200" dirty="0"/>
        </a:p>
      </dsp:txBody>
      <dsp:txXfrm>
        <a:off x="78143" y="115509"/>
        <a:ext cx="1444486" cy="1674807"/>
      </dsp:txXfrm>
    </dsp:sp>
    <dsp:sp modelId="{E605CF12-6A4E-44EA-A506-D6AD63F73B20}">
      <dsp:nvSpPr>
        <dsp:cNvPr id="0" name=""/>
        <dsp:cNvSpPr/>
      </dsp:nvSpPr>
      <dsp:spPr>
        <a:xfrm>
          <a:off x="1571433" y="2014672"/>
          <a:ext cx="2357151" cy="183109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" tIns="13335" rIns="13335" bIns="13335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100" kern="1200" dirty="0" smtClean="0"/>
            <a:t>Learnt in lessons</a:t>
          </a:r>
          <a:endParaRPr lang="en-US" sz="2100" kern="1200" dirty="0"/>
        </a:p>
      </dsp:txBody>
      <dsp:txXfrm>
        <a:off x="1571433" y="2243559"/>
        <a:ext cx="1670491" cy="1373319"/>
      </dsp:txXfrm>
    </dsp:sp>
    <dsp:sp modelId="{12BB05E6-5EFE-4E90-9D19-0546D2CBDB25}">
      <dsp:nvSpPr>
        <dsp:cNvPr id="0" name=""/>
        <dsp:cNvSpPr/>
      </dsp:nvSpPr>
      <dsp:spPr>
        <a:xfrm>
          <a:off x="0" y="2014672"/>
          <a:ext cx="1571434" cy="18310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Formal Curriculum </a:t>
          </a:r>
          <a:endParaRPr lang="en-US" sz="2100" kern="1200" dirty="0"/>
        </a:p>
      </dsp:txBody>
      <dsp:txXfrm>
        <a:off x="76711" y="2091383"/>
        <a:ext cx="1418012" cy="16776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CBE423-ED48-4F0F-9455-EA477AC5B907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6188" y="1143000"/>
            <a:ext cx="43656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D4D3A6-4B61-4714-941F-C81C4C46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997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2474395"/>
            <a:ext cx="18176081" cy="5263774"/>
          </a:xfrm>
        </p:spPr>
        <p:txBody>
          <a:bodyPr anchor="b"/>
          <a:lstStyle>
            <a:lvl1pPr algn="ctr">
              <a:defRPr sz="13228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7941160"/>
            <a:ext cx="16037719" cy="3650342"/>
          </a:xfrm>
        </p:spPr>
        <p:txBody>
          <a:bodyPr/>
          <a:lstStyle>
            <a:lvl1pPr marL="0" indent="0" algn="ctr">
              <a:buNone/>
              <a:defRPr sz="5291"/>
            </a:lvl1pPr>
            <a:lvl2pPr marL="1007943" indent="0" algn="ctr">
              <a:buNone/>
              <a:defRPr sz="4409"/>
            </a:lvl2pPr>
            <a:lvl3pPr marL="2015886" indent="0" algn="ctr">
              <a:buNone/>
              <a:defRPr sz="3968"/>
            </a:lvl3pPr>
            <a:lvl4pPr marL="3023829" indent="0" algn="ctr">
              <a:buNone/>
              <a:defRPr sz="3527"/>
            </a:lvl4pPr>
            <a:lvl5pPr marL="4031772" indent="0" algn="ctr">
              <a:buNone/>
              <a:defRPr sz="3527"/>
            </a:lvl5pPr>
            <a:lvl6pPr marL="5039716" indent="0" algn="ctr">
              <a:buNone/>
              <a:defRPr sz="3527"/>
            </a:lvl6pPr>
            <a:lvl7pPr marL="6047659" indent="0" algn="ctr">
              <a:buNone/>
              <a:defRPr sz="3527"/>
            </a:lvl7pPr>
            <a:lvl8pPr marL="7055602" indent="0" algn="ctr">
              <a:buNone/>
              <a:defRPr sz="3527"/>
            </a:lvl8pPr>
            <a:lvl9pPr marL="8063545" indent="0" algn="ctr">
              <a:buNone/>
              <a:defRPr sz="3527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64C9-13D4-44ED-AD19-1E9F319A4F1E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2A26-1E42-4601-9CE0-355C94B76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155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64C9-13D4-44ED-AD19-1E9F319A4F1E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2A26-1E42-4601-9CE0-355C94B76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715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3769342"/>
            <a:ext cx="18443377" cy="6289229"/>
          </a:xfrm>
        </p:spPr>
        <p:txBody>
          <a:bodyPr anchor="b"/>
          <a:lstStyle>
            <a:lvl1pPr>
              <a:defRPr sz="13228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10118069"/>
            <a:ext cx="18443377" cy="3307357"/>
          </a:xfrm>
        </p:spPr>
        <p:txBody>
          <a:bodyPr/>
          <a:lstStyle>
            <a:lvl1pPr marL="0" indent="0">
              <a:buNone/>
              <a:defRPr sz="5291">
                <a:solidFill>
                  <a:schemeClr val="tx1"/>
                </a:solidFill>
              </a:defRPr>
            </a:lvl1pPr>
            <a:lvl2pPr marL="1007943" indent="0">
              <a:buNone/>
              <a:defRPr sz="4409">
                <a:solidFill>
                  <a:schemeClr val="tx1">
                    <a:tint val="75000"/>
                  </a:schemeClr>
                </a:solidFill>
              </a:defRPr>
            </a:lvl2pPr>
            <a:lvl3pPr marL="2015886" indent="0">
              <a:buNone/>
              <a:defRPr sz="3968">
                <a:solidFill>
                  <a:schemeClr val="tx1">
                    <a:tint val="75000"/>
                  </a:schemeClr>
                </a:solidFill>
              </a:defRPr>
            </a:lvl3pPr>
            <a:lvl4pPr marL="3023829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4pPr>
            <a:lvl5pPr marL="4031772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5pPr>
            <a:lvl6pPr marL="5039716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6pPr>
            <a:lvl7pPr marL="6047659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7pPr>
            <a:lvl8pPr marL="7055602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8pPr>
            <a:lvl9pPr marL="8063545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64C9-13D4-44ED-AD19-1E9F319A4F1E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2A26-1E42-4601-9CE0-355C94B76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12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4024827"/>
            <a:ext cx="9088041" cy="95930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4024827"/>
            <a:ext cx="9088041" cy="95930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64C9-13D4-44ED-AD19-1E9F319A4F1E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2A26-1E42-4601-9CE0-355C94B76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413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804969"/>
            <a:ext cx="18443377" cy="292237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3706342"/>
            <a:ext cx="9046274" cy="1816421"/>
          </a:xfrm>
        </p:spPr>
        <p:txBody>
          <a:bodyPr anchor="b"/>
          <a:lstStyle>
            <a:lvl1pPr marL="0" indent="0">
              <a:buNone/>
              <a:defRPr sz="5291" b="1"/>
            </a:lvl1pPr>
            <a:lvl2pPr marL="1007943" indent="0">
              <a:buNone/>
              <a:defRPr sz="4409" b="1"/>
            </a:lvl2pPr>
            <a:lvl3pPr marL="2015886" indent="0">
              <a:buNone/>
              <a:defRPr sz="3968" b="1"/>
            </a:lvl3pPr>
            <a:lvl4pPr marL="3023829" indent="0">
              <a:buNone/>
              <a:defRPr sz="3527" b="1"/>
            </a:lvl4pPr>
            <a:lvl5pPr marL="4031772" indent="0">
              <a:buNone/>
              <a:defRPr sz="3527" b="1"/>
            </a:lvl5pPr>
            <a:lvl6pPr marL="5039716" indent="0">
              <a:buNone/>
              <a:defRPr sz="3527" b="1"/>
            </a:lvl6pPr>
            <a:lvl7pPr marL="6047659" indent="0">
              <a:buNone/>
              <a:defRPr sz="3527" b="1"/>
            </a:lvl7pPr>
            <a:lvl8pPr marL="7055602" indent="0">
              <a:buNone/>
              <a:defRPr sz="3527" b="1"/>
            </a:lvl8pPr>
            <a:lvl9pPr marL="8063545" indent="0">
              <a:buNone/>
              <a:defRPr sz="3527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5522763"/>
            <a:ext cx="9046274" cy="812315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3706342"/>
            <a:ext cx="9090826" cy="1816421"/>
          </a:xfrm>
        </p:spPr>
        <p:txBody>
          <a:bodyPr anchor="b"/>
          <a:lstStyle>
            <a:lvl1pPr marL="0" indent="0">
              <a:buNone/>
              <a:defRPr sz="5291" b="1"/>
            </a:lvl1pPr>
            <a:lvl2pPr marL="1007943" indent="0">
              <a:buNone/>
              <a:defRPr sz="4409" b="1"/>
            </a:lvl2pPr>
            <a:lvl3pPr marL="2015886" indent="0">
              <a:buNone/>
              <a:defRPr sz="3968" b="1"/>
            </a:lvl3pPr>
            <a:lvl4pPr marL="3023829" indent="0">
              <a:buNone/>
              <a:defRPr sz="3527" b="1"/>
            </a:lvl4pPr>
            <a:lvl5pPr marL="4031772" indent="0">
              <a:buNone/>
              <a:defRPr sz="3527" b="1"/>
            </a:lvl5pPr>
            <a:lvl6pPr marL="5039716" indent="0">
              <a:buNone/>
              <a:defRPr sz="3527" b="1"/>
            </a:lvl6pPr>
            <a:lvl7pPr marL="6047659" indent="0">
              <a:buNone/>
              <a:defRPr sz="3527" b="1"/>
            </a:lvl7pPr>
            <a:lvl8pPr marL="7055602" indent="0">
              <a:buNone/>
              <a:defRPr sz="3527" b="1"/>
            </a:lvl8pPr>
            <a:lvl9pPr marL="8063545" indent="0">
              <a:buNone/>
              <a:defRPr sz="3527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5522763"/>
            <a:ext cx="9090826" cy="812315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64C9-13D4-44ED-AD19-1E9F319A4F1E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2A26-1E42-4601-9CE0-355C94B76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339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64C9-13D4-44ED-AD19-1E9F319A4F1E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2A26-1E42-4601-9CE0-355C94B76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103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64C9-13D4-44ED-AD19-1E9F319A4F1E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2A26-1E42-4601-9CE0-355C94B76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78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007957"/>
            <a:ext cx="6896776" cy="3527848"/>
          </a:xfrm>
        </p:spPr>
        <p:txBody>
          <a:bodyPr anchor="b"/>
          <a:lstStyle>
            <a:lvl1pPr>
              <a:defRPr sz="7055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2176910"/>
            <a:ext cx="10825460" cy="10744538"/>
          </a:xfrm>
        </p:spPr>
        <p:txBody>
          <a:bodyPr/>
          <a:lstStyle>
            <a:lvl1pPr>
              <a:defRPr sz="7055"/>
            </a:lvl1pPr>
            <a:lvl2pPr>
              <a:defRPr sz="6173"/>
            </a:lvl2pPr>
            <a:lvl3pPr>
              <a:defRPr sz="5291"/>
            </a:lvl3pPr>
            <a:lvl4pPr>
              <a:defRPr sz="4409"/>
            </a:lvl4pPr>
            <a:lvl5pPr>
              <a:defRPr sz="4409"/>
            </a:lvl5pPr>
            <a:lvl6pPr>
              <a:defRPr sz="4409"/>
            </a:lvl6pPr>
            <a:lvl7pPr>
              <a:defRPr sz="4409"/>
            </a:lvl7pPr>
            <a:lvl8pPr>
              <a:defRPr sz="4409"/>
            </a:lvl8pPr>
            <a:lvl9pPr>
              <a:defRPr sz="4409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4535805"/>
            <a:ext cx="6896776" cy="8403140"/>
          </a:xfrm>
        </p:spPr>
        <p:txBody>
          <a:bodyPr/>
          <a:lstStyle>
            <a:lvl1pPr marL="0" indent="0">
              <a:buNone/>
              <a:defRPr sz="3527"/>
            </a:lvl1pPr>
            <a:lvl2pPr marL="1007943" indent="0">
              <a:buNone/>
              <a:defRPr sz="3086"/>
            </a:lvl2pPr>
            <a:lvl3pPr marL="2015886" indent="0">
              <a:buNone/>
              <a:defRPr sz="2646"/>
            </a:lvl3pPr>
            <a:lvl4pPr marL="3023829" indent="0">
              <a:buNone/>
              <a:defRPr sz="2205"/>
            </a:lvl4pPr>
            <a:lvl5pPr marL="4031772" indent="0">
              <a:buNone/>
              <a:defRPr sz="2205"/>
            </a:lvl5pPr>
            <a:lvl6pPr marL="5039716" indent="0">
              <a:buNone/>
              <a:defRPr sz="2205"/>
            </a:lvl6pPr>
            <a:lvl7pPr marL="6047659" indent="0">
              <a:buNone/>
              <a:defRPr sz="2205"/>
            </a:lvl7pPr>
            <a:lvl8pPr marL="7055602" indent="0">
              <a:buNone/>
              <a:defRPr sz="2205"/>
            </a:lvl8pPr>
            <a:lvl9pPr marL="8063545" indent="0">
              <a:buNone/>
              <a:defRPr sz="220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64C9-13D4-44ED-AD19-1E9F319A4F1E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2A26-1E42-4601-9CE0-355C94B76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306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007957"/>
            <a:ext cx="6896776" cy="3527848"/>
          </a:xfrm>
        </p:spPr>
        <p:txBody>
          <a:bodyPr anchor="b"/>
          <a:lstStyle>
            <a:lvl1pPr>
              <a:defRPr sz="7055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2176910"/>
            <a:ext cx="10825460" cy="10744538"/>
          </a:xfrm>
        </p:spPr>
        <p:txBody>
          <a:bodyPr anchor="t"/>
          <a:lstStyle>
            <a:lvl1pPr marL="0" indent="0">
              <a:buNone/>
              <a:defRPr sz="7055"/>
            </a:lvl1pPr>
            <a:lvl2pPr marL="1007943" indent="0">
              <a:buNone/>
              <a:defRPr sz="6173"/>
            </a:lvl2pPr>
            <a:lvl3pPr marL="2015886" indent="0">
              <a:buNone/>
              <a:defRPr sz="5291"/>
            </a:lvl3pPr>
            <a:lvl4pPr marL="3023829" indent="0">
              <a:buNone/>
              <a:defRPr sz="4409"/>
            </a:lvl4pPr>
            <a:lvl5pPr marL="4031772" indent="0">
              <a:buNone/>
              <a:defRPr sz="4409"/>
            </a:lvl5pPr>
            <a:lvl6pPr marL="5039716" indent="0">
              <a:buNone/>
              <a:defRPr sz="4409"/>
            </a:lvl6pPr>
            <a:lvl7pPr marL="6047659" indent="0">
              <a:buNone/>
              <a:defRPr sz="4409"/>
            </a:lvl7pPr>
            <a:lvl8pPr marL="7055602" indent="0">
              <a:buNone/>
              <a:defRPr sz="4409"/>
            </a:lvl8pPr>
            <a:lvl9pPr marL="8063545" indent="0">
              <a:buNone/>
              <a:defRPr sz="4409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4535805"/>
            <a:ext cx="6896776" cy="8403140"/>
          </a:xfrm>
        </p:spPr>
        <p:txBody>
          <a:bodyPr/>
          <a:lstStyle>
            <a:lvl1pPr marL="0" indent="0">
              <a:buNone/>
              <a:defRPr sz="3527"/>
            </a:lvl1pPr>
            <a:lvl2pPr marL="1007943" indent="0">
              <a:buNone/>
              <a:defRPr sz="3086"/>
            </a:lvl2pPr>
            <a:lvl3pPr marL="2015886" indent="0">
              <a:buNone/>
              <a:defRPr sz="2646"/>
            </a:lvl3pPr>
            <a:lvl4pPr marL="3023829" indent="0">
              <a:buNone/>
              <a:defRPr sz="2205"/>
            </a:lvl4pPr>
            <a:lvl5pPr marL="4031772" indent="0">
              <a:buNone/>
              <a:defRPr sz="2205"/>
            </a:lvl5pPr>
            <a:lvl6pPr marL="5039716" indent="0">
              <a:buNone/>
              <a:defRPr sz="2205"/>
            </a:lvl6pPr>
            <a:lvl7pPr marL="6047659" indent="0">
              <a:buNone/>
              <a:defRPr sz="2205"/>
            </a:lvl7pPr>
            <a:lvl8pPr marL="7055602" indent="0">
              <a:buNone/>
              <a:defRPr sz="2205"/>
            </a:lvl8pPr>
            <a:lvl9pPr marL="8063545" indent="0">
              <a:buNone/>
              <a:defRPr sz="220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64C9-13D4-44ED-AD19-1E9F319A4F1E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2A26-1E42-4601-9CE0-355C94B76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569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64C9-13D4-44ED-AD19-1E9F319A4F1E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2A26-1E42-4601-9CE0-355C94B76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747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804966"/>
            <a:ext cx="4610844" cy="128129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804966"/>
            <a:ext cx="13565237" cy="128129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64C9-13D4-44ED-AD19-1E9F319A4F1E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2A26-1E42-4601-9CE0-355C94B76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568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804969"/>
            <a:ext cx="18443377" cy="29223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4024827"/>
            <a:ext cx="18443377" cy="95930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14013401"/>
            <a:ext cx="4811316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64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8664C9-13D4-44ED-AD19-1E9F319A4F1E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14013401"/>
            <a:ext cx="7216973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64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14013401"/>
            <a:ext cx="4811316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64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9A2A26-1E42-4601-9CE0-355C94B76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492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015886" rtl="0" eaLnBrk="1" latinLnBrk="0" hangingPunct="1">
        <a:lnSpc>
          <a:spcPct val="90000"/>
        </a:lnSpc>
        <a:spcBef>
          <a:spcPct val="0"/>
        </a:spcBef>
        <a:buNone/>
        <a:defRPr sz="97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03972" indent="-503972" algn="l" defTabSz="2015886" rtl="0" eaLnBrk="1" latinLnBrk="0" hangingPunct="1">
        <a:lnSpc>
          <a:spcPct val="90000"/>
        </a:lnSpc>
        <a:spcBef>
          <a:spcPts val="2205"/>
        </a:spcBef>
        <a:buFont typeface="Arial" panose="020B0604020202020204" pitchFamily="34" charset="0"/>
        <a:buChar char="•"/>
        <a:defRPr sz="6173" kern="1200">
          <a:solidFill>
            <a:schemeClr val="tx1"/>
          </a:solidFill>
          <a:latin typeface="+mn-lt"/>
          <a:ea typeface="+mn-ea"/>
          <a:cs typeface="+mn-cs"/>
        </a:defRPr>
      </a:lvl1pPr>
      <a:lvl2pPr marL="1511915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5291" kern="1200">
          <a:solidFill>
            <a:schemeClr val="tx1"/>
          </a:solidFill>
          <a:latin typeface="+mn-lt"/>
          <a:ea typeface="+mn-ea"/>
          <a:cs typeface="+mn-cs"/>
        </a:defRPr>
      </a:lvl2pPr>
      <a:lvl3pPr marL="2519858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4409" kern="1200">
          <a:solidFill>
            <a:schemeClr val="tx1"/>
          </a:solidFill>
          <a:latin typeface="+mn-lt"/>
          <a:ea typeface="+mn-ea"/>
          <a:cs typeface="+mn-cs"/>
        </a:defRPr>
      </a:lvl3pPr>
      <a:lvl4pPr marL="3527801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4pPr>
      <a:lvl5pPr marL="4535744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5pPr>
      <a:lvl6pPr marL="5543687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6pPr>
      <a:lvl7pPr marL="6551630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7pPr>
      <a:lvl8pPr marL="7559573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8pPr>
      <a:lvl9pPr marL="8567517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1pPr>
      <a:lvl2pPr marL="1007943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2pPr>
      <a:lvl3pPr marL="2015886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3pPr>
      <a:lvl4pPr marL="3023829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4pPr>
      <a:lvl5pPr marL="4031772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5pPr>
      <a:lvl6pPr marL="5039716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6pPr>
      <a:lvl7pPr marL="6047659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7pPr>
      <a:lvl8pPr marL="7055602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8pPr>
      <a:lvl9pPr marL="8063545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12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11" Type="http://schemas.openxmlformats.org/officeDocument/2006/relationships/image" Target="../media/image5.png"/><Relationship Id="rId5" Type="http://schemas.openxmlformats.org/officeDocument/2006/relationships/diagramData" Target="../diagrams/data1.xml"/><Relationship Id="rId10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62131" y="453370"/>
            <a:ext cx="12551706" cy="184665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99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The Unwritten Curriculum For a School</a:t>
            </a:r>
          </a:p>
          <a:p>
            <a:pPr algn="ctr"/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99568" y="5409536"/>
            <a:ext cx="3661411" cy="50666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t="18273" b="27259"/>
          <a:stretch/>
        </p:blipFill>
        <p:spPr>
          <a:xfrm rot="5400000">
            <a:off x="11279522" y="5175848"/>
            <a:ext cx="14382715" cy="4937760"/>
          </a:xfrm>
          <a:prstGeom prst="rect">
            <a:avLst/>
          </a:prstGeom>
        </p:spPr>
      </p:pic>
      <p:sp>
        <p:nvSpPr>
          <p:cNvPr id="10" name="Oval 9"/>
          <p:cNvSpPr/>
          <p:nvPr/>
        </p:nvSpPr>
        <p:spPr>
          <a:xfrm>
            <a:off x="16837132" y="1277666"/>
            <a:ext cx="2773680" cy="20116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FF0066"/>
                </a:solidFill>
                <a:latin typeface="Arial Black" panose="020B0A04020102020204" pitchFamily="34" charset="0"/>
              </a:rPr>
              <a:t>School Toilet Charter </a:t>
            </a:r>
            <a:endParaRPr lang="en-GB" sz="3200" b="1" dirty="0">
              <a:solidFill>
                <a:srgbClr val="FF0066"/>
              </a:solidFill>
              <a:latin typeface="Arial Black" panose="020B0A040201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7312640" y="4389120"/>
            <a:ext cx="2316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</p:txBody>
      </p:sp>
      <p:sp>
        <p:nvSpPr>
          <p:cNvPr id="14" name="TextBox 13"/>
          <p:cNvSpPr txBox="1"/>
          <p:nvPr/>
        </p:nvSpPr>
        <p:spPr>
          <a:xfrm rot="21327588">
            <a:off x="17191852" y="4211914"/>
            <a:ext cx="348996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School should Provide: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FF0000"/>
                </a:solidFill>
              </a:rPr>
              <a:t>Access to Decent Toilets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FF0000"/>
                </a:solidFill>
              </a:rPr>
              <a:t>Privacy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FF0000"/>
                </a:solidFill>
              </a:rPr>
              <a:t>Unisex/ Separate mix/ Disabled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FF0000"/>
                </a:solidFill>
              </a:rPr>
              <a:t>Hand Washing Facilities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FF0000"/>
                </a:solidFill>
              </a:rPr>
              <a:t>Toilet tissue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FF0000"/>
                </a:solidFill>
              </a:rPr>
              <a:t>Sanitary towels/Bins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FF0000"/>
                </a:solidFill>
              </a:rPr>
              <a:t>Supervision- To manage standards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FF0000"/>
                </a:solidFill>
              </a:rPr>
              <a:t>Child Friendly Complaints Procedure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 rot="740495">
            <a:off x="17027942" y="7119531"/>
            <a:ext cx="364807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Learners (without continence problems)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Encouraged to go only when needed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No Delays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No negative comments/Restriction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Go in privacy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Be encouraged to drink water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17073860" y="3352039"/>
            <a:ext cx="3314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It’s Part of Safeguarding and Promoting Pupil Welfare </a:t>
            </a:r>
            <a:r>
              <a:rPr lang="en-GB" sz="1000" b="1" dirty="0" smtClean="0"/>
              <a:t>(WG,2012)</a:t>
            </a:r>
            <a:endParaRPr lang="en-GB" b="1" dirty="0"/>
          </a:p>
        </p:txBody>
      </p:sp>
      <p:sp>
        <p:nvSpPr>
          <p:cNvPr id="17" name="TextBox 16"/>
          <p:cNvSpPr txBox="1"/>
          <p:nvPr/>
        </p:nvSpPr>
        <p:spPr>
          <a:xfrm rot="626942">
            <a:off x="16353023" y="9752102"/>
            <a:ext cx="33027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These cover the UNCRC articles cited by Welsh Government (2011)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00"/>
                </a:solidFill>
              </a:rPr>
              <a:t>3- Child’s best interests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00"/>
                </a:solidFill>
              </a:rPr>
              <a:t>6- Healthy 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00"/>
                </a:solidFill>
              </a:rPr>
              <a:t>12- Taking part in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00"/>
                </a:solidFill>
              </a:rPr>
              <a:t>16- Privacy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00"/>
                </a:solidFill>
              </a:rPr>
              <a:t>23- Care &amp; support for Disability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00"/>
                </a:solidFill>
              </a:rPr>
              <a:t>24- Good quality health care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 rot="21282358">
            <a:off x="19054355" y="6352162"/>
            <a:ext cx="10276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(WG,2011)</a:t>
            </a:r>
            <a:endParaRPr lang="en-GB" sz="1000" dirty="0"/>
          </a:p>
        </p:txBody>
      </p:sp>
      <p:sp>
        <p:nvSpPr>
          <p:cNvPr id="19" name="Rectangle 18"/>
          <p:cNvSpPr/>
          <p:nvPr/>
        </p:nvSpPr>
        <p:spPr>
          <a:xfrm rot="803296">
            <a:off x="17330948" y="9367977"/>
            <a:ext cx="75052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/>
              <a:t>(WG,2011)</a:t>
            </a:r>
          </a:p>
        </p:txBody>
      </p:sp>
      <p:sp>
        <p:nvSpPr>
          <p:cNvPr id="20" name="TextBox 19"/>
          <p:cNvSpPr txBox="1"/>
          <p:nvPr/>
        </p:nvSpPr>
        <p:spPr>
          <a:xfrm rot="20959805">
            <a:off x="16654110" y="12682787"/>
            <a:ext cx="363353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800080"/>
                </a:solidFill>
              </a:rPr>
              <a:t>Good </a:t>
            </a:r>
            <a:r>
              <a:rPr lang="en-GB" sz="2800" dirty="0">
                <a:solidFill>
                  <a:srgbClr val="800080"/>
                </a:solidFill>
              </a:rPr>
              <a:t>H</a:t>
            </a:r>
            <a:r>
              <a:rPr lang="en-GB" sz="2800" dirty="0" smtClean="0">
                <a:solidFill>
                  <a:srgbClr val="800080"/>
                </a:solidFill>
              </a:rPr>
              <a:t>ygiene- It’s in Your Hands!!</a:t>
            </a:r>
            <a:endParaRPr lang="en-GB" sz="2800" dirty="0">
              <a:solidFill>
                <a:srgbClr val="800080"/>
              </a:solidFill>
            </a:endParaRP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/>
          <a:srcRect l="9262" r="4250" b="3056"/>
          <a:stretch/>
        </p:blipFill>
        <p:spPr>
          <a:xfrm rot="20566761">
            <a:off x="18901516" y="12958616"/>
            <a:ext cx="1263881" cy="1401751"/>
          </a:xfrm>
          <a:prstGeom prst="rect">
            <a:avLst/>
          </a:prstGeom>
        </p:spPr>
      </p:pic>
      <p:sp>
        <p:nvSpPr>
          <p:cNvPr id="22" name="7-Point Star 21"/>
          <p:cNvSpPr/>
          <p:nvPr/>
        </p:nvSpPr>
        <p:spPr>
          <a:xfrm>
            <a:off x="3675" y="1419303"/>
            <a:ext cx="7217229" cy="5609227"/>
          </a:xfrm>
          <a:prstGeom prst="star7">
            <a:avLst/>
          </a:prstGeom>
          <a:solidFill>
            <a:srgbClr val="66FFFF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000" b="1" u="sng" dirty="0" smtClean="0"/>
          </a:p>
          <a:p>
            <a:pPr algn="ctr"/>
            <a:endParaRPr lang="en-GB" sz="2000" b="1" u="sng" dirty="0" smtClean="0"/>
          </a:p>
          <a:p>
            <a:pPr algn="ctr"/>
            <a:r>
              <a:rPr lang="en-GB" sz="2000" b="1" u="sng" dirty="0" smtClean="0"/>
              <a:t>What is the Hidden Curriculum</a:t>
            </a:r>
          </a:p>
          <a:p>
            <a:pPr algn="ctr"/>
            <a:endParaRPr lang="en-GB" sz="2000" b="1" u="sng" dirty="0">
              <a:solidFill>
                <a:schemeClr val="tx1"/>
              </a:solidFill>
            </a:endParaRPr>
          </a:p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“hidden </a:t>
            </a:r>
            <a:r>
              <a:rPr lang="en-GB" sz="2000" dirty="0">
                <a:solidFill>
                  <a:schemeClr val="tx1"/>
                </a:solidFill>
              </a:rPr>
              <a:t>curriculum refers </a:t>
            </a:r>
            <a:r>
              <a:rPr lang="en-GB" sz="2000" dirty="0" smtClean="0">
                <a:solidFill>
                  <a:schemeClr val="tx1"/>
                </a:solidFill>
              </a:rPr>
              <a:t>to: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FF0000"/>
                </a:solidFill>
              </a:rPr>
              <a:t> The </a:t>
            </a:r>
            <a:r>
              <a:rPr lang="en-GB" sz="2000" dirty="0">
                <a:solidFill>
                  <a:srgbClr val="FF0000"/>
                </a:solidFill>
              </a:rPr>
              <a:t>physical condition of the classroom or the school </a:t>
            </a:r>
            <a:r>
              <a:rPr lang="en-GB" sz="2000" dirty="0" err="1" smtClean="0">
                <a:solidFill>
                  <a:srgbClr val="FF0000"/>
                </a:solidFill>
              </a:rPr>
              <a:t>environme!nt</a:t>
            </a:r>
            <a:r>
              <a:rPr lang="en-GB" sz="2000" dirty="0">
                <a:solidFill>
                  <a:srgbClr val="FF0000"/>
                </a:solidFill>
              </a:rPr>
              <a:t>, </a:t>
            </a:r>
            <a:endParaRPr lang="en-GB" sz="2000" dirty="0" smtClean="0">
              <a:solidFill>
                <a:srgbClr val="FF0000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FF0000"/>
                </a:solidFill>
              </a:rPr>
              <a:t>the mood of the teachers or the students,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0000"/>
                </a:solidFill>
              </a:rPr>
              <a:t>T</a:t>
            </a:r>
            <a:r>
              <a:rPr lang="en-GB" sz="2000" dirty="0" smtClean="0">
                <a:solidFill>
                  <a:srgbClr val="FF0000"/>
                </a:solidFill>
              </a:rPr>
              <a:t>he teacher-learner interaction,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0000"/>
                </a:solidFill>
              </a:rPr>
              <a:t>T</a:t>
            </a:r>
            <a:r>
              <a:rPr lang="en-GB" sz="2000" dirty="0" smtClean="0">
                <a:solidFill>
                  <a:srgbClr val="FF0000"/>
                </a:solidFill>
              </a:rPr>
              <a:t>he </a:t>
            </a:r>
            <a:r>
              <a:rPr lang="en-GB" sz="2000" dirty="0">
                <a:solidFill>
                  <a:srgbClr val="FF0000"/>
                </a:solidFill>
              </a:rPr>
              <a:t>peer influence, </a:t>
            </a:r>
            <a:endParaRPr lang="en-GB" sz="2000" dirty="0" smtClean="0">
              <a:solidFill>
                <a:srgbClr val="FF0000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0000"/>
                </a:solidFill>
              </a:rPr>
              <a:t>A</a:t>
            </a:r>
            <a:r>
              <a:rPr lang="en-GB" sz="2000" dirty="0" smtClean="0">
                <a:solidFill>
                  <a:srgbClr val="FF0000"/>
                </a:solidFill>
              </a:rPr>
              <a:t>nd </a:t>
            </a:r>
            <a:r>
              <a:rPr lang="en-GB" sz="2000" dirty="0">
                <a:solidFill>
                  <a:srgbClr val="FF0000"/>
                </a:solidFill>
              </a:rPr>
              <a:t>other factors that may affect the delivery of the lesson</a:t>
            </a:r>
            <a:r>
              <a:rPr lang="en-GB" sz="2000" dirty="0" smtClean="0">
                <a:solidFill>
                  <a:srgbClr val="FF0000"/>
                </a:solidFill>
              </a:rPr>
              <a:t>.”</a:t>
            </a:r>
            <a:endParaRPr lang="en-GB" sz="2000" b="1" u="sng" dirty="0">
              <a:solidFill>
                <a:srgbClr val="FF0000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4604658" y="6305279"/>
            <a:ext cx="80609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(Alvior,2014) </a:t>
            </a:r>
            <a:endParaRPr lang="en-GB" sz="1000" dirty="0"/>
          </a:p>
        </p:txBody>
      </p:sp>
      <p:graphicFrame>
        <p:nvGraphicFramePr>
          <p:cNvPr id="31" name="Diagram 30"/>
          <p:cNvGraphicFramePr/>
          <p:nvPr>
            <p:extLst>
              <p:ext uri="{D42A27DB-BD31-4B8C-83A1-F6EECF244321}">
                <p14:modId xmlns:p14="http://schemas.microsoft.com/office/powerpoint/2010/main" val="3258958284"/>
              </p:ext>
            </p:extLst>
          </p:nvPr>
        </p:nvGraphicFramePr>
        <p:xfrm>
          <a:off x="7994292" y="1796839"/>
          <a:ext cx="3928585" cy="38462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cxnSp>
        <p:nvCxnSpPr>
          <p:cNvPr id="33" name="Curved Connector 32"/>
          <p:cNvCxnSpPr/>
          <p:nvPr/>
        </p:nvCxnSpPr>
        <p:spPr>
          <a:xfrm flipV="1">
            <a:off x="6898213" y="3841404"/>
            <a:ext cx="1096079" cy="547716"/>
          </a:xfrm>
          <a:prstGeom prst="curvedConnector3">
            <a:avLst>
              <a:gd name="adj1" fmla="val 50000"/>
            </a:avLst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7" name="Picture 3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88692" y="6457371"/>
            <a:ext cx="5298948" cy="2662395"/>
          </a:xfrm>
          <a:prstGeom prst="rect">
            <a:avLst/>
          </a:prstGeom>
        </p:spPr>
      </p:pic>
      <p:sp>
        <p:nvSpPr>
          <p:cNvPr id="38" name="TextBox 37"/>
          <p:cNvSpPr txBox="1"/>
          <p:nvPr/>
        </p:nvSpPr>
        <p:spPr>
          <a:xfrm>
            <a:off x="7871626" y="7588215"/>
            <a:ext cx="21427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(Donaldson,2015)</a:t>
            </a:r>
            <a:endParaRPr lang="en-GB" sz="1000" dirty="0"/>
          </a:p>
        </p:txBody>
      </p:sp>
      <p:sp>
        <p:nvSpPr>
          <p:cNvPr id="39" name="TextBox 38"/>
          <p:cNvSpPr txBox="1"/>
          <p:nvPr/>
        </p:nvSpPr>
        <p:spPr>
          <a:xfrm>
            <a:off x="9575462" y="5409536"/>
            <a:ext cx="23474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(Giroux &amp; Purpel,1983)</a:t>
            </a:r>
            <a:endParaRPr lang="en-GB" sz="1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11"/>
          <a:srcRect l="36771" t="11270" r="36162" b="13730"/>
          <a:stretch/>
        </p:blipFill>
        <p:spPr>
          <a:xfrm>
            <a:off x="415547" y="8121362"/>
            <a:ext cx="1155032" cy="32004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12"/>
          <a:srcRect l="32782" r="31007"/>
          <a:stretch/>
        </p:blipFill>
        <p:spPr>
          <a:xfrm>
            <a:off x="3541869" y="11527641"/>
            <a:ext cx="2110812" cy="3264398"/>
          </a:xfrm>
          <a:prstGeom prst="rect">
            <a:avLst/>
          </a:prstGeom>
        </p:spPr>
      </p:pic>
      <p:sp>
        <p:nvSpPr>
          <p:cNvPr id="7" name="Oval Callout 6"/>
          <p:cNvSpPr/>
          <p:nvPr/>
        </p:nvSpPr>
        <p:spPr>
          <a:xfrm rot="1466661">
            <a:off x="1678792" y="7456086"/>
            <a:ext cx="4016787" cy="2858903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Callout 7"/>
          <p:cNvSpPr/>
          <p:nvPr/>
        </p:nvSpPr>
        <p:spPr>
          <a:xfrm rot="13123950">
            <a:off x="-154168" y="12339736"/>
            <a:ext cx="3455899" cy="2446831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2254142" y="7994463"/>
            <a:ext cx="286608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I’m 11 years old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 don’t want to share a toilet with a 16 year old boy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My mum agrees with me</a:t>
            </a:r>
            <a:endParaRPr lang="en-GB" sz="2000" dirty="0"/>
          </a:p>
        </p:txBody>
      </p:sp>
      <p:sp>
        <p:nvSpPr>
          <p:cNvPr id="12" name="TextBox 11"/>
          <p:cNvSpPr txBox="1"/>
          <p:nvPr/>
        </p:nvSpPr>
        <p:spPr>
          <a:xfrm>
            <a:off x="505068" y="12802947"/>
            <a:ext cx="213102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 believe I should be allowed in the girls loos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I’m transgender 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845096" y="9473752"/>
            <a:ext cx="5957843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Skinner: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In younger age a sticker may be given for good toilet hygiene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His verbal behaviour theory says behaviour is influenced by others  </a:t>
            </a:r>
          </a:p>
          <a:p>
            <a:r>
              <a:rPr lang="en-GB" sz="1000" dirty="0" smtClean="0"/>
              <a:t>(skinner,1953)</a:t>
            </a:r>
          </a:p>
          <a:p>
            <a:r>
              <a:rPr lang="en-GB" sz="2000" dirty="0" smtClean="0"/>
              <a:t>Maslow: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accent6">
                    <a:lumMod val="50000"/>
                  </a:schemeClr>
                </a:solidFill>
              </a:rPr>
              <a:t>Pupils should be able to go to the toilet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accent6">
                    <a:lumMod val="50000"/>
                  </a:schemeClr>
                </a:solidFill>
              </a:rPr>
              <a:t>Self-esteem and confidence are also important at a higher level   </a:t>
            </a:r>
          </a:p>
          <a:p>
            <a:r>
              <a:rPr lang="en-GB" sz="1000" dirty="0" smtClean="0"/>
              <a:t>(maslow,1954)</a:t>
            </a:r>
          </a:p>
          <a:p>
            <a:r>
              <a:rPr lang="en-GB" sz="2000" dirty="0" smtClean="0"/>
              <a:t>Freire: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FF0066"/>
                </a:solidFill>
              </a:rPr>
              <a:t>He challenged that there is not always equal opportunity in society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FF0066"/>
                </a:solidFill>
              </a:rPr>
              <a:t>He believes teachers have a big effect on pupils and they need to understand their pupils perspectives </a:t>
            </a:r>
          </a:p>
          <a:p>
            <a:r>
              <a:rPr lang="en-GB" sz="1000" dirty="0" smtClean="0"/>
              <a:t>(Ferire,1998)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endParaRPr lang="en-GB" sz="2000" dirty="0"/>
          </a:p>
        </p:txBody>
      </p:sp>
      <p:sp>
        <p:nvSpPr>
          <p:cNvPr id="25" name="TextBox 24"/>
          <p:cNvSpPr txBox="1"/>
          <p:nvPr/>
        </p:nvSpPr>
        <p:spPr>
          <a:xfrm>
            <a:off x="12972111" y="6259800"/>
            <a:ext cx="21673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800000"/>
                </a:solidFill>
              </a:rPr>
              <a:t>Everyone should be able to use me when needed too!!</a:t>
            </a:r>
            <a:endParaRPr lang="en-GB" b="1" dirty="0">
              <a:solidFill>
                <a:srgbClr val="800000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2608563" y="2624374"/>
            <a:ext cx="3217571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solidFill>
                  <a:srgbClr val="663300"/>
                </a:solidFill>
              </a:rPr>
              <a:t>What do you think of your school toilets?</a:t>
            </a:r>
          </a:p>
          <a:p>
            <a:r>
              <a:rPr lang="en-GB" b="1" dirty="0" smtClean="0">
                <a:solidFill>
                  <a:srgbClr val="663300"/>
                </a:solidFill>
              </a:rPr>
              <a:t> Really horrible- 48% (854) </a:t>
            </a:r>
          </a:p>
          <a:p>
            <a:r>
              <a:rPr lang="en-GB" b="1" dirty="0" smtClean="0">
                <a:solidFill>
                  <a:srgbClr val="663300"/>
                </a:solidFill>
              </a:rPr>
              <a:t>Quite bad- 23% (410) </a:t>
            </a:r>
          </a:p>
          <a:p>
            <a:r>
              <a:rPr lang="en-GB" b="1" dirty="0" smtClean="0">
                <a:solidFill>
                  <a:srgbClr val="663300"/>
                </a:solidFill>
              </a:rPr>
              <a:t>OK- 26% (465) </a:t>
            </a:r>
          </a:p>
          <a:p>
            <a:r>
              <a:rPr lang="en-GB" b="1" dirty="0" smtClean="0">
                <a:solidFill>
                  <a:srgbClr val="663300"/>
                </a:solidFill>
              </a:rPr>
              <a:t>Nice- 3% (57) </a:t>
            </a:r>
          </a:p>
          <a:p>
            <a:r>
              <a:rPr lang="en-GB" sz="1000" dirty="0" smtClean="0"/>
              <a:t>(</a:t>
            </a:r>
            <a:r>
              <a:rPr lang="en-GB" sz="1000" dirty="0"/>
              <a:t>Welsh </a:t>
            </a:r>
            <a:r>
              <a:rPr lang="en-GB" sz="1000" dirty="0" err="1"/>
              <a:t>Goverment</a:t>
            </a:r>
            <a:r>
              <a:rPr lang="en-GB" sz="1000" dirty="0"/>
              <a:t>, 2012)</a:t>
            </a:r>
          </a:p>
          <a:p>
            <a:endParaRPr lang="en-GB" b="1" dirty="0">
              <a:solidFill>
                <a:srgbClr val="663300"/>
              </a:solidFill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13079166" y="10007195"/>
            <a:ext cx="1646605" cy="65094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238375" algn="l"/>
              </a:tabLst>
            </a:pPr>
            <a:r>
              <a:rPr lang="en-GB" sz="105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05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Fotosearch.com, N.D.)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2238375" algn="l"/>
              </a:tabLst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17570752" y="13980201"/>
            <a:ext cx="1366080" cy="2603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238375" algn="l"/>
              </a:tabLst>
            </a:pPr>
            <a:r>
              <a:rPr lang="en-GB" sz="105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(Pixelrz.com, N.D.)</a:t>
            </a:r>
            <a:endParaRPr lang="en-GB" sz="105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3791148" y="11608720"/>
            <a:ext cx="1628972" cy="25699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238375" algn="l"/>
              </a:tabLs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(Autumn Asphodel, 2017)</a:t>
            </a:r>
          </a:p>
        </p:txBody>
      </p:sp>
      <p:sp>
        <p:nvSpPr>
          <p:cNvPr id="30" name="Rectangle 29"/>
          <p:cNvSpPr/>
          <p:nvPr/>
        </p:nvSpPr>
        <p:spPr>
          <a:xfrm>
            <a:off x="393897" y="8066175"/>
            <a:ext cx="1205779" cy="24500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238375" algn="l"/>
              </a:tabLs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Colourbox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2018)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12541213" y="11076085"/>
            <a:ext cx="2320122" cy="351432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r>
              <a:rPr lang="en-GB" b="1" dirty="0" smtClean="0">
                <a:solidFill>
                  <a:schemeClr val="tx1"/>
                </a:solidFill>
              </a:rPr>
              <a:t>Examples of the hidden curriculum </a:t>
            </a:r>
            <a:endParaRPr lang="en-GB" b="1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80"/>
                </a:solidFill>
              </a:rPr>
              <a:t>Uniforms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80"/>
                </a:solidFill>
              </a:rPr>
              <a:t>Punctuality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80"/>
                </a:solidFill>
              </a:rPr>
              <a:t>Behaviour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80"/>
                </a:solidFill>
              </a:rPr>
              <a:t>Pick up meaning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80"/>
                </a:solidFill>
              </a:rPr>
              <a:t>Smoking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80"/>
                </a:solidFill>
              </a:rPr>
              <a:t>Bribery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80"/>
                </a:solidFill>
              </a:rPr>
              <a:t>Corridor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80"/>
                </a:solidFill>
              </a:rPr>
              <a:t>Discipline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80"/>
                </a:solidFill>
              </a:rPr>
              <a:t>Phones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80"/>
                </a:solidFill>
              </a:rPr>
              <a:t>Silence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800080"/>
                </a:solidFill>
              </a:rPr>
              <a:t>Toilet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423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04800" y="0"/>
            <a:ext cx="19964400" cy="14527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Alsubaie, M., 2015. Hidden Curriculum as One of Current Issues of Curriculum.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Education and Practice , 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6(33), pp. 125-128.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Alvior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2014.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Hidden Curriculum: It's Definition. 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23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https://simplyeducate.me/2014/12/01/hidden-curriculum-its-definition/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 December 2018].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Autumn Asphodel, 2017.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to Tell if You Are Transgender. 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23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https://www.google.co.uk/</a:t>
            </a:r>
            <a:r>
              <a:rPr kumimoji="0" lang="en-US" altLang="en-US" sz="2300" b="0" i="0" u="sng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search?biw</a:t>
            </a:r>
            <a:r>
              <a:rPr kumimoji="0" lang="en-US" altLang="en-US" sz="23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=1093&amp;bih=522&amp;tbm=</a:t>
            </a:r>
            <a:r>
              <a:rPr kumimoji="0" lang="en-US" altLang="en-US" sz="2300" b="0" i="0" u="sng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isch&amp;sa</a:t>
            </a:r>
            <a:r>
              <a:rPr kumimoji="0" lang="en-US" altLang="en-US" sz="23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=1&amp;ei=1JcPXI_DD5K4kwX1q4iICQ&amp;q=</a:t>
            </a:r>
            <a:r>
              <a:rPr kumimoji="0" lang="en-US" altLang="en-US" sz="2300" b="0" i="0" u="sng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transgender&amp;oq</a:t>
            </a:r>
            <a:r>
              <a:rPr kumimoji="0" lang="en-US" altLang="en-US" sz="23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=</a:t>
            </a:r>
            <a:r>
              <a:rPr kumimoji="0" lang="en-US" altLang="en-US" sz="2300" b="0" i="0" u="sng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tra&amp;gs_l</a:t>
            </a:r>
            <a:r>
              <a:rPr kumimoji="0" lang="en-US" altLang="en-US" sz="23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=img.1.0.0i67j0l2j0i67l2j0l2j0i67j0l2.155053.160644..162697...4.0..0.294.1097.0j7j1......0....1..gws-wiz-img.....0..0i10i24j0i24.3TSo4vwhgbg#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6 December 2018].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Colourbox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2018.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Beautiful young girl with brown hair. 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23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https://www.google.co.uk/search?q=cartoon+teenager&amp;tbm=isch&amp;tbo=u&amp;source=univ&amp;sa=X&amp;ved=2ahUKEwin4rPBzpffAhVPqIsKHWWgC9gQsAR6BAgAEAE&amp;biw=1093&amp;bih=522&amp;dpr=1.25#imgrc=tlacHkSP1YO6RM: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8 December 2018].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Donaldson, G., 2015.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Successful Futures. 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23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file:///C:/Users/Student/Downloads/Donaldson%20Report%20-%20Successful%20Futures%20-%20Independent%20Review%20of%20Curriculum%20and%20Assessment%20Arrangements%20in%20Wales.pdf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10 November 2018].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Fotosearch.com, N.D..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Clipart of Toilet and Cleaning Brush k5242071. 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23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bing.com/images/search?view=detailV2&amp;ccid=BG%2bd%2bA9n&amp;id=CAA69113CEAAD3CB979B5B588A4F81F670C755F7&amp;thid=OIP.BG-d-A9nBYS3zFmByjHg6AAAAA&amp;mediaurl=http%3a%2f%2ffscomps.fotosearch.com%2fcompc%2fCSP%2fCSP524%2fk5242071.jpg&amp;exph=470&amp;expw=450&amp;q=drawi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2018].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Freire, P., 1998.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Teachers as Cultural Workers. </a:t>
            </a:r>
            <a:r>
              <a:rPr kumimoji="0" lang="en-US" altLang="en-US" sz="23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Boulder,CO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kumimoji="0" lang="en-US" altLang="en-US" sz="23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Westveiw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Press.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Giroux, H. &amp; Purpel, D., 1983. Social Education in the Classroom, The Dynamics of the Hidden Curriculum . In: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hidden curriculum and moral education: Deception or discovery?. </a:t>
            </a:r>
            <a:r>
              <a:rPr kumimoji="0" lang="en-US" altLang="en-US" sz="23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Philidelphia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: </a:t>
            </a:r>
            <a:r>
              <a:rPr kumimoji="0" lang="en-US" altLang="en-US" sz="23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Mccutchan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Pub Corp, pp. 100-121.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Maslow, A. H., 1954.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Motivation and personality. 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 York: Harper and Row.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Pixelrz.com, N.D..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Unrolled </a:t>
            </a:r>
            <a:r>
              <a:rPr kumimoji="0" lang="en-US" altLang="en-US" sz="23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Toliet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Paper Clipart. 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23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bing.com/images/search?view=detailV2&amp;ccid=4%2f8rj025&amp;id=3AAA492C4C158049139C28F162DCDF883C42D953&amp;thid=OIP.4_8rj025-BmBUFjUhn9jBAHaEU&amp;mediaurl=https%3a%2f%2fimages.megapixl.com%2f529%2f5290626.jpg&amp;exph=466&amp;expw=800&amp;q=unrolled+toliet+roll&amp;simid=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5 December 2018].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Skinner, B. F., 1953.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Science and human behavior. 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London: </a:t>
            </a:r>
            <a:r>
              <a:rPr kumimoji="0" lang="en-US" altLang="en-US" sz="23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SimonandSchuster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Welsh </a:t>
            </a:r>
            <a:r>
              <a:rPr kumimoji="0" lang="en-US" altLang="en-US" sz="23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Goverment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2012.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School </a:t>
            </a:r>
            <a:r>
              <a:rPr kumimoji="0" lang="en-US" altLang="en-US" sz="23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Toliets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Good Practice Guidance for Schools in Wales. 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Cardiff: Welsh </a:t>
            </a:r>
            <a:r>
              <a:rPr kumimoji="0" lang="en-US" altLang="en-US" sz="23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Goverment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Welsh Government, 2011.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Rights of Children and Young Persons (Wales) Measure 2011. 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11 July 2016].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Welsh Government, 2018. </a:t>
            </a:r>
            <a:r>
              <a:rPr kumimoji="0" lang="en-US" altLang="en-US" sz="23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Additional learning needs transformation programme. 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23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http://gov.wales/topics/educationandskills/schoolshome/additional-learning-special-educational-needs/transformation-programme/?lang=en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29 </a:t>
            </a:r>
            <a:r>
              <a:rPr kumimoji="0" lang="en-US" altLang="en-US" sz="23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Novmeber</a:t>
            </a:r>
            <a:r>
              <a:rPr kumimoji="0" lang="en-US" altLang="en-US" sz="23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2018].</a:t>
            </a:r>
            <a:endParaRPr kumimoji="0" lang="en-GB" altLang="en-US" sz="2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65880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285</TotalTime>
  <Words>455</Words>
  <Application>Microsoft Office PowerPoint</Application>
  <PresentationFormat>Custom</PresentationFormat>
  <Paragraphs>102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 Black</vt:lpstr>
      <vt:lpstr>Calibri</vt:lpstr>
      <vt:lpstr>Calibri Light</vt:lpstr>
      <vt:lpstr>Times New Roman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charlie crocker</dc:creator>
  <cp:lastModifiedBy>charlie crocker</cp:lastModifiedBy>
  <cp:revision>22</cp:revision>
  <dcterms:created xsi:type="dcterms:W3CDTF">2018-12-06T09:50:20Z</dcterms:created>
  <dcterms:modified xsi:type="dcterms:W3CDTF">2018-12-18T11:21:52Z</dcterms:modified>
</cp:coreProperties>
</file>