
<file path=[Content_Types].xml><?xml version="1.0" encoding="utf-8"?>
<Types xmlns="http://schemas.openxmlformats.org/package/2006/content-types">
  <Default Extension="bin" ContentType="application/vnd.openxmlformats-officedocument.oleObject"/>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0"/>
  </p:notesMasterIdLst>
  <p:sldIdLst>
    <p:sldId id="256" r:id="rId5"/>
    <p:sldId id="268" r:id="rId6"/>
    <p:sldId id="269" r:id="rId7"/>
    <p:sldId id="272" r:id="rId8"/>
    <p:sldId id="274" r:id="rId9"/>
    <p:sldId id="275" r:id="rId10"/>
    <p:sldId id="276" r:id="rId11"/>
    <p:sldId id="277" r:id="rId12"/>
    <p:sldId id="278" r:id="rId13"/>
    <p:sldId id="283" r:id="rId14"/>
    <p:sldId id="280" r:id="rId15"/>
    <p:sldId id="270" r:id="rId16"/>
    <p:sldId id="284" r:id="rId17"/>
    <p:sldId id="285" r:id="rId18"/>
    <p:sldId id="286" r:id="rId19"/>
    <p:sldId id="271" r:id="rId20"/>
    <p:sldId id="287" r:id="rId21"/>
    <p:sldId id="273" r:id="rId22"/>
    <p:sldId id="288" r:id="rId23"/>
    <p:sldId id="289" r:id="rId24"/>
    <p:sldId id="290" r:id="rId25"/>
    <p:sldId id="291" r:id="rId26"/>
    <p:sldId id="292" r:id="rId27"/>
    <p:sldId id="293" r:id="rId28"/>
    <p:sldId id="294" r:id="rId29"/>
  </p:sldIdLst>
  <p:sldSz cx="9144000" cy="6858000" type="screen4x3"/>
  <p:notesSz cx="6858000" cy="9144000"/>
  <p:embeddedFontLst>
    <p:embeddedFont>
      <p:font typeface="Calibri" panose="020F0502020204030204" pitchFamily="34" charset="0"/>
      <p:regular r:id="rId31"/>
      <p:bold r:id="rId32"/>
      <p:italic r:id="rId33"/>
      <p:bold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2" autoAdjust="0"/>
    <p:restoredTop sz="94660"/>
  </p:normalViewPr>
  <p:slideViewPr>
    <p:cSldViewPr>
      <p:cViewPr varScale="1">
        <p:scale>
          <a:sx n="93" d="100"/>
          <a:sy n="93" d="100"/>
        </p:scale>
        <p:origin x="720" y="57"/>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3.fntdata"/><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2.fntdata"/><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689995-8907-4CC3-B9E7-0DB0CC535211}"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s-ES"/>
        </a:p>
      </dgm:t>
    </dgm:pt>
    <dgm:pt modelId="{6960C33D-2D54-4C65-BDB4-B01FAE385265}">
      <dgm:prSet phldrT="[Texto]"/>
      <dgm:spPr>
        <a:solidFill>
          <a:schemeClr val="accent2"/>
        </a:solidFill>
      </dgm:spPr>
      <dgm:t>
        <a:bodyPr/>
        <a:lstStyle/>
        <a:p>
          <a:r>
            <a:rPr lang="es-ES_tradnl" b="1" dirty="0"/>
            <a:t>Prepare </a:t>
          </a:r>
          <a:r>
            <a:rPr lang="es-ES_tradnl" b="1" dirty="0" err="1"/>
            <a:t>master</a:t>
          </a:r>
          <a:r>
            <a:rPr lang="es-ES_tradnl" b="1" dirty="0"/>
            <a:t> programme</a:t>
          </a:r>
          <a:endParaRPr lang="es-ES" b="1" dirty="0"/>
        </a:p>
      </dgm:t>
    </dgm:pt>
    <dgm:pt modelId="{73544E6E-2932-48BB-810D-15463DB34D68}" type="parTrans" cxnId="{A4BFDF46-FAD9-4AF4-81F5-648FD5EE8011}">
      <dgm:prSet/>
      <dgm:spPr/>
      <dgm:t>
        <a:bodyPr/>
        <a:lstStyle/>
        <a:p>
          <a:endParaRPr lang="es-ES"/>
        </a:p>
      </dgm:t>
    </dgm:pt>
    <dgm:pt modelId="{30E5B359-1354-4703-B60B-6071778382BE}" type="sibTrans" cxnId="{A4BFDF46-FAD9-4AF4-81F5-648FD5EE8011}">
      <dgm:prSet/>
      <dgm:spPr>
        <a:ln w="38100"/>
      </dgm:spPr>
      <dgm:t>
        <a:bodyPr/>
        <a:lstStyle/>
        <a:p>
          <a:endParaRPr lang="es-ES"/>
        </a:p>
      </dgm:t>
    </dgm:pt>
    <dgm:pt modelId="{A2045402-A156-4D5B-82A0-8902BBEECAEF}">
      <dgm:prSet phldrT="[Texto]"/>
      <dgm:spPr>
        <a:solidFill>
          <a:srgbClr val="7030A0"/>
        </a:solidFill>
      </dgm:spPr>
      <dgm:t>
        <a:bodyPr/>
        <a:lstStyle/>
        <a:p>
          <a:r>
            <a:rPr lang="es-ES_tradnl" b="1" dirty="0" err="1"/>
            <a:t>Measure</a:t>
          </a:r>
          <a:r>
            <a:rPr lang="es-ES_tradnl" b="1" dirty="0"/>
            <a:t> performance</a:t>
          </a:r>
          <a:endParaRPr lang="es-ES" b="1" dirty="0"/>
        </a:p>
      </dgm:t>
    </dgm:pt>
    <dgm:pt modelId="{FB830B5B-9204-4211-B23A-1B97F21BE398}" type="parTrans" cxnId="{771F0260-A495-4484-ADE1-FD3217E80C15}">
      <dgm:prSet/>
      <dgm:spPr/>
      <dgm:t>
        <a:bodyPr/>
        <a:lstStyle/>
        <a:p>
          <a:endParaRPr lang="es-ES"/>
        </a:p>
      </dgm:t>
    </dgm:pt>
    <dgm:pt modelId="{EB757D46-FD6E-4E50-B984-752360AFA04B}" type="sibTrans" cxnId="{771F0260-A495-4484-ADE1-FD3217E80C15}">
      <dgm:prSet/>
      <dgm:spPr>
        <a:ln w="38100"/>
      </dgm:spPr>
      <dgm:t>
        <a:bodyPr/>
        <a:lstStyle/>
        <a:p>
          <a:endParaRPr lang="es-ES"/>
        </a:p>
      </dgm:t>
    </dgm:pt>
    <dgm:pt modelId="{1E0A7C6B-D54C-4FEB-AF7F-6BE82618E725}">
      <dgm:prSet phldrT="[Texto]"/>
      <dgm:spPr>
        <a:solidFill>
          <a:schemeClr val="tx2"/>
        </a:solidFill>
      </dgm:spPr>
      <dgm:t>
        <a:bodyPr/>
        <a:lstStyle/>
        <a:p>
          <a:r>
            <a:rPr lang="es-ES_tradnl" b="1" dirty="0" err="1"/>
            <a:t>Assess</a:t>
          </a:r>
          <a:r>
            <a:rPr lang="es-ES_tradnl" b="1" dirty="0"/>
            <a:t> </a:t>
          </a:r>
          <a:r>
            <a:rPr lang="es-ES_tradnl" b="1" dirty="0" err="1"/>
            <a:t>deviation</a:t>
          </a:r>
          <a:endParaRPr lang="es-ES" b="1" dirty="0"/>
        </a:p>
      </dgm:t>
    </dgm:pt>
    <dgm:pt modelId="{D4D343CB-0F85-422A-9FC3-8A9A8B317894}" type="parTrans" cxnId="{5DBBA763-6A5E-41CA-A397-E8EEE41C3D5F}">
      <dgm:prSet/>
      <dgm:spPr/>
      <dgm:t>
        <a:bodyPr/>
        <a:lstStyle/>
        <a:p>
          <a:endParaRPr lang="es-ES"/>
        </a:p>
      </dgm:t>
    </dgm:pt>
    <dgm:pt modelId="{B74864C5-681D-4D04-B507-EA5DF63025C6}" type="sibTrans" cxnId="{5DBBA763-6A5E-41CA-A397-E8EEE41C3D5F}">
      <dgm:prSet/>
      <dgm:spPr>
        <a:ln w="38100"/>
      </dgm:spPr>
      <dgm:t>
        <a:bodyPr/>
        <a:lstStyle/>
        <a:p>
          <a:endParaRPr lang="es-ES"/>
        </a:p>
      </dgm:t>
    </dgm:pt>
    <dgm:pt modelId="{5516462B-71C5-4EF6-9C38-CFB482B08790}">
      <dgm:prSet phldrT="[Texto]"/>
      <dgm:spPr>
        <a:solidFill>
          <a:schemeClr val="accent3">
            <a:lumMod val="50000"/>
          </a:schemeClr>
        </a:solidFill>
      </dgm:spPr>
      <dgm:t>
        <a:bodyPr/>
        <a:lstStyle/>
        <a:p>
          <a:r>
            <a:rPr lang="es-ES_tradnl" b="1" dirty="0"/>
            <a:t>Determine </a:t>
          </a:r>
          <a:r>
            <a:rPr lang="es-ES_tradnl" b="1" dirty="0" err="1"/>
            <a:t>action</a:t>
          </a:r>
          <a:endParaRPr lang="es-ES" b="1" dirty="0"/>
        </a:p>
      </dgm:t>
    </dgm:pt>
    <dgm:pt modelId="{7EBDD069-2193-44ED-A025-62070538A24E}" type="parTrans" cxnId="{B49A8E0C-0BB7-416D-880A-BD6D4ABA1AB6}">
      <dgm:prSet/>
      <dgm:spPr/>
      <dgm:t>
        <a:bodyPr/>
        <a:lstStyle/>
        <a:p>
          <a:endParaRPr lang="es-ES"/>
        </a:p>
      </dgm:t>
    </dgm:pt>
    <dgm:pt modelId="{92DD7F93-F748-49BE-B54A-BFE24E7B9A84}" type="sibTrans" cxnId="{B49A8E0C-0BB7-416D-880A-BD6D4ABA1AB6}">
      <dgm:prSet/>
      <dgm:spPr>
        <a:ln w="38100"/>
      </dgm:spPr>
      <dgm:t>
        <a:bodyPr/>
        <a:lstStyle/>
        <a:p>
          <a:endParaRPr lang="es-ES"/>
        </a:p>
      </dgm:t>
    </dgm:pt>
    <dgm:pt modelId="{20526556-397C-4CCC-9E68-82D1B61576D0}" type="pres">
      <dgm:prSet presAssocID="{C8689995-8907-4CC3-B9E7-0DB0CC535211}" presName="cycle" presStyleCnt="0">
        <dgm:presLayoutVars>
          <dgm:dir/>
          <dgm:resizeHandles val="exact"/>
        </dgm:presLayoutVars>
      </dgm:prSet>
      <dgm:spPr/>
    </dgm:pt>
    <dgm:pt modelId="{367831A3-31F7-4959-98FB-D9741A3018E3}" type="pres">
      <dgm:prSet presAssocID="{6960C33D-2D54-4C65-BDB4-B01FAE385265}" presName="node" presStyleLbl="node1" presStyleIdx="0" presStyleCnt="4">
        <dgm:presLayoutVars>
          <dgm:bulletEnabled val="1"/>
        </dgm:presLayoutVars>
      </dgm:prSet>
      <dgm:spPr/>
    </dgm:pt>
    <dgm:pt modelId="{B1666E04-E69D-4FEF-A263-01AD6C6CFB3D}" type="pres">
      <dgm:prSet presAssocID="{6960C33D-2D54-4C65-BDB4-B01FAE385265}" presName="spNode" presStyleCnt="0"/>
      <dgm:spPr/>
    </dgm:pt>
    <dgm:pt modelId="{D9768F1B-9D19-4CE2-9577-C0A808E1B63B}" type="pres">
      <dgm:prSet presAssocID="{30E5B359-1354-4703-B60B-6071778382BE}" presName="sibTrans" presStyleLbl="sibTrans1D1" presStyleIdx="0" presStyleCnt="4"/>
      <dgm:spPr/>
    </dgm:pt>
    <dgm:pt modelId="{ABA16147-341E-4035-89D3-D134094FFBB3}" type="pres">
      <dgm:prSet presAssocID="{A2045402-A156-4D5B-82A0-8902BBEECAEF}" presName="node" presStyleLbl="node1" presStyleIdx="1" presStyleCnt="4">
        <dgm:presLayoutVars>
          <dgm:bulletEnabled val="1"/>
        </dgm:presLayoutVars>
      </dgm:prSet>
      <dgm:spPr/>
    </dgm:pt>
    <dgm:pt modelId="{837BA096-D38B-44E6-827D-7AD293620E6F}" type="pres">
      <dgm:prSet presAssocID="{A2045402-A156-4D5B-82A0-8902BBEECAEF}" presName="spNode" presStyleCnt="0"/>
      <dgm:spPr/>
    </dgm:pt>
    <dgm:pt modelId="{3108F143-CE4E-4E10-825B-4373C93E981D}" type="pres">
      <dgm:prSet presAssocID="{EB757D46-FD6E-4E50-B984-752360AFA04B}" presName="sibTrans" presStyleLbl="sibTrans1D1" presStyleIdx="1" presStyleCnt="4"/>
      <dgm:spPr/>
    </dgm:pt>
    <dgm:pt modelId="{2B29542A-2BD3-447C-9AF3-A056396583A2}" type="pres">
      <dgm:prSet presAssocID="{1E0A7C6B-D54C-4FEB-AF7F-6BE82618E725}" presName="node" presStyleLbl="node1" presStyleIdx="2" presStyleCnt="4">
        <dgm:presLayoutVars>
          <dgm:bulletEnabled val="1"/>
        </dgm:presLayoutVars>
      </dgm:prSet>
      <dgm:spPr/>
    </dgm:pt>
    <dgm:pt modelId="{5D6E28C0-3547-4249-8283-7D0B137EDDD0}" type="pres">
      <dgm:prSet presAssocID="{1E0A7C6B-D54C-4FEB-AF7F-6BE82618E725}" presName="spNode" presStyleCnt="0"/>
      <dgm:spPr/>
    </dgm:pt>
    <dgm:pt modelId="{031DF54D-6F8E-4747-AB96-6EDC6E38DEAA}" type="pres">
      <dgm:prSet presAssocID="{B74864C5-681D-4D04-B507-EA5DF63025C6}" presName="sibTrans" presStyleLbl="sibTrans1D1" presStyleIdx="2" presStyleCnt="4"/>
      <dgm:spPr/>
    </dgm:pt>
    <dgm:pt modelId="{A5EF9FA2-3589-4EC0-B630-FEC596A22D83}" type="pres">
      <dgm:prSet presAssocID="{5516462B-71C5-4EF6-9C38-CFB482B08790}" presName="node" presStyleLbl="node1" presStyleIdx="3" presStyleCnt="4">
        <dgm:presLayoutVars>
          <dgm:bulletEnabled val="1"/>
        </dgm:presLayoutVars>
      </dgm:prSet>
      <dgm:spPr/>
    </dgm:pt>
    <dgm:pt modelId="{176E3E69-0200-42A3-8B5D-ABF804213D50}" type="pres">
      <dgm:prSet presAssocID="{5516462B-71C5-4EF6-9C38-CFB482B08790}" presName="spNode" presStyleCnt="0"/>
      <dgm:spPr/>
    </dgm:pt>
    <dgm:pt modelId="{4162B07A-ADF0-4EA1-B92D-A4DF2465AD7F}" type="pres">
      <dgm:prSet presAssocID="{92DD7F93-F748-49BE-B54A-BFE24E7B9A84}" presName="sibTrans" presStyleLbl="sibTrans1D1" presStyleIdx="3" presStyleCnt="4"/>
      <dgm:spPr/>
    </dgm:pt>
  </dgm:ptLst>
  <dgm:cxnLst>
    <dgm:cxn modelId="{545A7F07-F8D0-471D-A9B0-F139B5515A06}" type="presOf" srcId="{30E5B359-1354-4703-B60B-6071778382BE}" destId="{D9768F1B-9D19-4CE2-9577-C0A808E1B63B}" srcOrd="0" destOrd="0" presId="urn:microsoft.com/office/officeart/2005/8/layout/cycle5"/>
    <dgm:cxn modelId="{B49A8E0C-0BB7-416D-880A-BD6D4ABA1AB6}" srcId="{C8689995-8907-4CC3-B9E7-0DB0CC535211}" destId="{5516462B-71C5-4EF6-9C38-CFB482B08790}" srcOrd="3" destOrd="0" parTransId="{7EBDD069-2193-44ED-A025-62070538A24E}" sibTransId="{92DD7F93-F748-49BE-B54A-BFE24E7B9A84}"/>
    <dgm:cxn modelId="{80980E3E-E72D-4C65-9C5E-30AF50BA6251}" type="presOf" srcId="{1E0A7C6B-D54C-4FEB-AF7F-6BE82618E725}" destId="{2B29542A-2BD3-447C-9AF3-A056396583A2}" srcOrd="0" destOrd="0" presId="urn:microsoft.com/office/officeart/2005/8/layout/cycle5"/>
    <dgm:cxn modelId="{771F0260-A495-4484-ADE1-FD3217E80C15}" srcId="{C8689995-8907-4CC3-B9E7-0DB0CC535211}" destId="{A2045402-A156-4D5B-82A0-8902BBEECAEF}" srcOrd="1" destOrd="0" parTransId="{FB830B5B-9204-4211-B23A-1B97F21BE398}" sibTransId="{EB757D46-FD6E-4E50-B984-752360AFA04B}"/>
    <dgm:cxn modelId="{5DBBA763-6A5E-41CA-A397-E8EEE41C3D5F}" srcId="{C8689995-8907-4CC3-B9E7-0DB0CC535211}" destId="{1E0A7C6B-D54C-4FEB-AF7F-6BE82618E725}" srcOrd="2" destOrd="0" parTransId="{D4D343CB-0F85-422A-9FC3-8A9A8B317894}" sibTransId="{B74864C5-681D-4D04-B507-EA5DF63025C6}"/>
    <dgm:cxn modelId="{A4BFDF46-FAD9-4AF4-81F5-648FD5EE8011}" srcId="{C8689995-8907-4CC3-B9E7-0DB0CC535211}" destId="{6960C33D-2D54-4C65-BDB4-B01FAE385265}" srcOrd="0" destOrd="0" parTransId="{73544E6E-2932-48BB-810D-15463DB34D68}" sibTransId="{30E5B359-1354-4703-B60B-6071778382BE}"/>
    <dgm:cxn modelId="{08C62B8A-FF48-4EA6-807E-7F6DE0CC2874}" type="presOf" srcId="{5516462B-71C5-4EF6-9C38-CFB482B08790}" destId="{A5EF9FA2-3589-4EC0-B630-FEC596A22D83}" srcOrd="0" destOrd="0" presId="urn:microsoft.com/office/officeart/2005/8/layout/cycle5"/>
    <dgm:cxn modelId="{16AA9C8D-F0CC-4554-9061-DFC93814758D}" type="presOf" srcId="{A2045402-A156-4D5B-82A0-8902BBEECAEF}" destId="{ABA16147-341E-4035-89D3-D134094FFBB3}" srcOrd="0" destOrd="0" presId="urn:microsoft.com/office/officeart/2005/8/layout/cycle5"/>
    <dgm:cxn modelId="{5CA525A4-E559-41B9-9857-6584701D5C46}" type="presOf" srcId="{C8689995-8907-4CC3-B9E7-0DB0CC535211}" destId="{20526556-397C-4CCC-9E68-82D1B61576D0}" srcOrd="0" destOrd="0" presId="urn:microsoft.com/office/officeart/2005/8/layout/cycle5"/>
    <dgm:cxn modelId="{80B9C1C0-09A1-4943-97A5-D04876DADEEA}" type="presOf" srcId="{6960C33D-2D54-4C65-BDB4-B01FAE385265}" destId="{367831A3-31F7-4959-98FB-D9741A3018E3}" srcOrd="0" destOrd="0" presId="urn:microsoft.com/office/officeart/2005/8/layout/cycle5"/>
    <dgm:cxn modelId="{B3F092C4-7965-4E26-B056-73102D207B48}" type="presOf" srcId="{EB757D46-FD6E-4E50-B984-752360AFA04B}" destId="{3108F143-CE4E-4E10-825B-4373C93E981D}" srcOrd="0" destOrd="0" presId="urn:microsoft.com/office/officeart/2005/8/layout/cycle5"/>
    <dgm:cxn modelId="{286BF5D2-69FF-42FE-BD04-5625DC340DBA}" type="presOf" srcId="{92DD7F93-F748-49BE-B54A-BFE24E7B9A84}" destId="{4162B07A-ADF0-4EA1-B92D-A4DF2465AD7F}" srcOrd="0" destOrd="0" presId="urn:microsoft.com/office/officeart/2005/8/layout/cycle5"/>
    <dgm:cxn modelId="{B3EB8ED9-BF5B-49ED-A634-599FD4D2A0FE}" type="presOf" srcId="{B74864C5-681D-4D04-B507-EA5DF63025C6}" destId="{031DF54D-6F8E-4747-AB96-6EDC6E38DEAA}" srcOrd="0" destOrd="0" presId="urn:microsoft.com/office/officeart/2005/8/layout/cycle5"/>
    <dgm:cxn modelId="{1CA46CC8-C845-42AD-BEDC-0870EBCFD638}" type="presParOf" srcId="{20526556-397C-4CCC-9E68-82D1B61576D0}" destId="{367831A3-31F7-4959-98FB-D9741A3018E3}" srcOrd="0" destOrd="0" presId="urn:microsoft.com/office/officeart/2005/8/layout/cycle5"/>
    <dgm:cxn modelId="{1EAB109C-3E06-4057-8F3B-64482A216FD1}" type="presParOf" srcId="{20526556-397C-4CCC-9E68-82D1B61576D0}" destId="{B1666E04-E69D-4FEF-A263-01AD6C6CFB3D}" srcOrd="1" destOrd="0" presId="urn:microsoft.com/office/officeart/2005/8/layout/cycle5"/>
    <dgm:cxn modelId="{6A5D3B05-A2E1-435B-9792-1E3F6AE08158}" type="presParOf" srcId="{20526556-397C-4CCC-9E68-82D1B61576D0}" destId="{D9768F1B-9D19-4CE2-9577-C0A808E1B63B}" srcOrd="2" destOrd="0" presId="urn:microsoft.com/office/officeart/2005/8/layout/cycle5"/>
    <dgm:cxn modelId="{5B03000C-D616-43BD-8A54-5A31A216CE38}" type="presParOf" srcId="{20526556-397C-4CCC-9E68-82D1B61576D0}" destId="{ABA16147-341E-4035-89D3-D134094FFBB3}" srcOrd="3" destOrd="0" presId="urn:microsoft.com/office/officeart/2005/8/layout/cycle5"/>
    <dgm:cxn modelId="{554A5713-F7C0-4DFA-810C-3C42BAAFBE3A}" type="presParOf" srcId="{20526556-397C-4CCC-9E68-82D1B61576D0}" destId="{837BA096-D38B-44E6-827D-7AD293620E6F}" srcOrd="4" destOrd="0" presId="urn:microsoft.com/office/officeart/2005/8/layout/cycle5"/>
    <dgm:cxn modelId="{9D85E618-3973-4196-9F9D-022484C516AD}" type="presParOf" srcId="{20526556-397C-4CCC-9E68-82D1B61576D0}" destId="{3108F143-CE4E-4E10-825B-4373C93E981D}" srcOrd="5" destOrd="0" presId="urn:microsoft.com/office/officeart/2005/8/layout/cycle5"/>
    <dgm:cxn modelId="{2F924A74-D05D-4D9C-93EF-A068A8633E38}" type="presParOf" srcId="{20526556-397C-4CCC-9E68-82D1B61576D0}" destId="{2B29542A-2BD3-447C-9AF3-A056396583A2}" srcOrd="6" destOrd="0" presId="urn:microsoft.com/office/officeart/2005/8/layout/cycle5"/>
    <dgm:cxn modelId="{FA0AC734-3DE1-455B-A7C8-A382B774CDB6}" type="presParOf" srcId="{20526556-397C-4CCC-9E68-82D1B61576D0}" destId="{5D6E28C0-3547-4249-8283-7D0B137EDDD0}" srcOrd="7" destOrd="0" presId="urn:microsoft.com/office/officeart/2005/8/layout/cycle5"/>
    <dgm:cxn modelId="{83E055C5-015C-4973-A0DE-525555B586D6}" type="presParOf" srcId="{20526556-397C-4CCC-9E68-82D1B61576D0}" destId="{031DF54D-6F8E-4747-AB96-6EDC6E38DEAA}" srcOrd="8" destOrd="0" presId="urn:microsoft.com/office/officeart/2005/8/layout/cycle5"/>
    <dgm:cxn modelId="{5FA9D10A-086C-4861-AB9C-E17BE84FB245}" type="presParOf" srcId="{20526556-397C-4CCC-9E68-82D1B61576D0}" destId="{A5EF9FA2-3589-4EC0-B630-FEC596A22D83}" srcOrd="9" destOrd="0" presId="urn:microsoft.com/office/officeart/2005/8/layout/cycle5"/>
    <dgm:cxn modelId="{B2B5C41F-90FC-42EF-A12E-D426B36E365F}" type="presParOf" srcId="{20526556-397C-4CCC-9E68-82D1B61576D0}" destId="{176E3E69-0200-42A3-8B5D-ABF804213D50}" srcOrd="10" destOrd="0" presId="urn:microsoft.com/office/officeart/2005/8/layout/cycle5"/>
    <dgm:cxn modelId="{7646BF81-A347-4C31-90C4-CB03D26CE078}" type="presParOf" srcId="{20526556-397C-4CCC-9E68-82D1B61576D0}" destId="{4162B07A-ADF0-4EA1-B92D-A4DF2465AD7F}"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831A3-31F7-4959-98FB-D9741A3018E3}">
      <dsp:nvSpPr>
        <dsp:cNvPr id="0" name=""/>
        <dsp:cNvSpPr/>
      </dsp:nvSpPr>
      <dsp:spPr>
        <a:xfrm>
          <a:off x="2635023" y="1984"/>
          <a:ext cx="1882409" cy="1223565"/>
        </a:xfrm>
        <a:prstGeom prst="roundRect">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a:t>Prepare </a:t>
          </a:r>
          <a:r>
            <a:rPr lang="es-ES_tradnl" sz="2200" b="1" kern="1200" dirty="0" err="1"/>
            <a:t>master</a:t>
          </a:r>
          <a:r>
            <a:rPr lang="es-ES_tradnl" sz="2200" b="1" kern="1200" dirty="0"/>
            <a:t> programme</a:t>
          </a:r>
          <a:endParaRPr lang="es-ES" sz="2200" b="1" kern="1200" dirty="0"/>
        </a:p>
      </dsp:txBody>
      <dsp:txXfrm>
        <a:off x="2694753" y="61714"/>
        <a:ext cx="1762949" cy="1104105"/>
      </dsp:txXfrm>
    </dsp:sp>
    <dsp:sp modelId="{D9768F1B-9D19-4CE2-9577-C0A808E1B63B}">
      <dsp:nvSpPr>
        <dsp:cNvPr id="0" name=""/>
        <dsp:cNvSpPr/>
      </dsp:nvSpPr>
      <dsp:spPr>
        <a:xfrm>
          <a:off x="1553815" y="613767"/>
          <a:ext cx="4044824" cy="4044824"/>
        </a:xfrm>
        <a:custGeom>
          <a:avLst/>
          <a:gdLst/>
          <a:ahLst/>
          <a:cxnLst/>
          <a:rect l="0" t="0" r="0" b="0"/>
          <a:pathLst>
            <a:path>
              <a:moveTo>
                <a:pt x="3223750" y="395471"/>
              </a:moveTo>
              <a:arcTo wR="2022412" hR="2022412" stAng="18386537"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 modelId="{ABA16147-341E-4035-89D3-D134094FFBB3}">
      <dsp:nvSpPr>
        <dsp:cNvPr id="0" name=""/>
        <dsp:cNvSpPr/>
      </dsp:nvSpPr>
      <dsp:spPr>
        <a:xfrm>
          <a:off x="4657435" y="2024397"/>
          <a:ext cx="1882409" cy="1223565"/>
        </a:xfrm>
        <a:prstGeom prst="roundRect">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err="1"/>
            <a:t>Measure</a:t>
          </a:r>
          <a:r>
            <a:rPr lang="es-ES_tradnl" sz="2200" b="1" kern="1200" dirty="0"/>
            <a:t> performance</a:t>
          </a:r>
          <a:endParaRPr lang="es-ES" sz="2200" b="1" kern="1200" dirty="0"/>
        </a:p>
      </dsp:txBody>
      <dsp:txXfrm>
        <a:off x="4717165" y="2084127"/>
        <a:ext cx="1762949" cy="1104105"/>
      </dsp:txXfrm>
    </dsp:sp>
    <dsp:sp modelId="{3108F143-CE4E-4E10-825B-4373C93E981D}">
      <dsp:nvSpPr>
        <dsp:cNvPr id="0" name=""/>
        <dsp:cNvSpPr/>
      </dsp:nvSpPr>
      <dsp:spPr>
        <a:xfrm>
          <a:off x="1553815" y="613767"/>
          <a:ext cx="4044824" cy="4044824"/>
        </a:xfrm>
        <a:custGeom>
          <a:avLst/>
          <a:gdLst/>
          <a:ahLst/>
          <a:cxnLst/>
          <a:rect l="0" t="0" r="0" b="0"/>
          <a:pathLst>
            <a:path>
              <a:moveTo>
                <a:pt x="3835243" y="2918956"/>
              </a:moveTo>
              <a:arcTo wR="2022412" hR="2022412" stAng="1578895"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 modelId="{2B29542A-2BD3-447C-9AF3-A056396583A2}">
      <dsp:nvSpPr>
        <dsp:cNvPr id="0" name=""/>
        <dsp:cNvSpPr/>
      </dsp:nvSpPr>
      <dsp:spPr>
        <a:xfrm>
          <a:off x="2635023" y="4046809"/>
          <a:ext cx="1882409" cy="1223565"/>
        </a:xfrm>
        <a:prstGeom prst="roundRect">
          <a:avLst/>
        </a:prstGeom>
        <a:solidFill>
          <a:schemeClr val="tx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err="1"/>
            <a:t>Assess</a:t>
          </a:r>
          <a:r>
            <a:rPr lang="es-ES_tradnl" sz="2200" b="1" kern="1200" dirty="0"/>
            <a:t> </a:t>
          </a:r>
          <a:r>
            <a:rPr lang="es-ES_tradnl" sz="2200" b="1" kern="1200" dirty="0" err="1"/>
            <a:t>deviation</a:t>
          </a:r>
          <a:endParaRPr lang="es-ES" sz="2200" b="1" kern="1200" dirty="0"/>
        </a:p>
      </dsp:txBody>
      <dsp:txXfrm>
        <a:off x="2694753" y="4106539"/>
        <a:ext cx="1762949" cy="1104105"/>
      </dsp:txXfrm>
    </dsp:sp>
    <dsp:sp modelId="{031DF54D-6F8E-4747-AB96-6EDC6E38DEAA}">
      <dsp:nvSpPr>
        <dsp:cNvPr id="0" name=""/>
        <dsp:cNvSpPr/>
      </dsp:nvSpPr>
      <dsp:spPr>
        <a:xfrm>
          <a:off x="1553815" y="613767"/>
          <a:ext cx="4044824" cy="4044824"/>
        </a:xfrm>
        <a:custGeom>
          <a:avLst/>
          <a:gdLst/>
          <a:ahLst/>
          <a:cxnLst/>
          <a:rect l="0" t="0" r="0" b="0"/>
          <a:pathLst>
            <a:path>
              <a:moveTo>
                <a:pt x="821073" y="3649353"/>
              </a:moveTo>
              <a:arcTo wR="2022412" hR="2022412" stAng="7586537"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 modelId="{A5EF9FA2-3589-4EC0-B630-FEC596A22D83}">
      <dsp:nvSpPr>
        <dsp:cNvPr id="0" name=""/>
        <dsp:cNvSpPr/>
      </dsp:nvSpPr>
      <dsp:spPr>
        <a:xfrm>
          <a:off x="612611" y="2024397"/>
          <a:ext cx="1882409" cy="1223565"/>
        </a:xfrm>
        <a:prstGeom prst="roundRect">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s-ES_tradnl" sz="2200" b="1" kern="1200" dirty="0"/>
            <a:t>Determine </a:t>
          </a:r>
          <a:r>
            <a:rPr lang="es-ES_tradnl" sz="2200" b="1" kern="1200" dirty="0" err="1"/>
            <a:t>action</a:t>
          </a:r>
          <a:endParaRPr lang="es-ES" sz="2200" b="1" kern="1200" dirty="0"/>
        </a:p>
      </dsp:txBody>
      <dsp:txXfrm>
        <a:off x="672341" y="2084127"/>
        <a:ext cx="1762949" cy="1104105"/>
      </dsp:txXfrm>
    </dsp:sp>
    <dsp:sp modelId="{4162B07A-ADF0-4EA1-B92D-A4DF2465AD7F}">
      <dsp:nvSpPr>
        <dsp:cNvPr id="0" name=""/>
        <dsp:cNvSpPr/>
      </dsp:nvSpPr>
      <dsp:spPr>
        <a:xfrm>
          <a:off x="1553815" y="613767"/>
          <a:ext cx="4044824" cy="4044824"/>
        </a:xfrm>
        <a:custGeom>
          <a:avLst/>
          <a:gdLst/>
          <a:ahLst/>
          <a:cxnLst/>
          <a:rect l="0" t="0" r="0" b="0"/>
          <a:pathLst>
            <a:path>
              <a:moveTo>
                <a:pt x="209580" y="1125867"/>
              </a:moveTo>
              <a:arcTo wR="2022412" hR="2022412" stAng="12378895" swAng="1634568"/>
            </a:path>
          </a:pathLst>
        </a:custGeom>
        <a:noFill/>
        <a:ln w="38100" cap="flat" cmpd="sng" algn="ctr">
          <a:solidFill>
            <a:scrgbClr r="0" g="0" b="0">
              <a:shade val="95000"/>
              <a:satMod val="105000"/>
            </a:scrgb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20/10/2026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20/10/2026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oleObject" Target="../embeddings/oleObject1.bin"/><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2.bin"/><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1" name="Rectangle 10"/>
          <p:cNvSpPr/>
          <p:nvPr/>
        </p:nvSpPr>
        <p:spPr>
          <a:xfrm>
            <a:off x="1741423" y="2060848"/>
            <a:ext cx="5583195" cy="2800767"/>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a:ln w="11430"/>
                <a:solidFill>
                  <a:schemeClr val="tx2"/>
                </a:solidFill>
                <a:effectLst>
                  <a:outerShdw blurRad="50800" dist="39000" dir="5460000" algn="tl">
                    <a:srgbClr val="000000">
                      <a:alpha val="38000"/>
                    </a:srgbClr>
                  </a:outerShdw>
                </a:effectLst>
              </a:rPr>
              <a:t>Monitoring &amp; Control </a:t>
            </a:r>
          </a:p>
          <a:p>
            <a:pPr algn="ctr"/>
            <a:r>
              <a:rPr lang="en-US" sz="4400" b="1" dirty="0">
                <a:ln w="11430"/>
                <a:solidFill>
                  <a:schemeClr val="tx2"/>
                </a:solidFill>
                <a:effectLst>
                  <a:outerShdw blurRad="50800" dist="39000" dir="5460000" algn="tl">
                    <a:srgbClr val="000000">
                      <a:alpha val="38000"/>
                    </a:srgbClr>
                  </a:outerShdw>
                </a:effectLst>
              </a:rPr>
              <a:t>Procedures</a:t>
            </a:r>
          </a:p>
          <a:p>
            <a:pPr algn="ctr"/>
            <a:r>
              <a:rPr lang="en-US" sz="4400" b="1" cap="none" spc="0" dirty="0">
                <a:ln w="11430"/>
                <a:solidFill>
                  <a:schemeClr val="tx2"/>
                </a:solidFill>
                <a:effectLst>
                  <a:outerShdw blurRad="50800" dist="39000" dir="5460000" algn="tl">
                    <a:srgbClr val="000000">
                      <a:alpha val="38000"/>
                    </a:srgbClr>
                  </a:outerShdw>
                </a:effectLst>
              </a:rPr>
              <a:t>&amp; </a:t>
            </a:r>
          </a:p>
          <a:p>
            <a:pPr algn="ctr"/>
            <a:r>
              <a:rPr lang="en-US" sz="4400" b="1" cap="none" spc="0" dirty="0">
                <a:ln w="11430"/>
                <a:solidFill>
                  <a:schemeClr val="tx2"/>
                </a:solidFill>
                <a:effectLst>
                  <a:outerShdw blurRad="50800" dist="39000" dir="5460000" algn="tl">
                    <a:srgbClr val="000000">
                      <a:alpha val="38000"/>
                    </a:srgbClr>
                  </a:outerShdw>
                </a:effectLst>
              </a:rPr>
              <a:t>Resource Management</a:t>
            </a: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a:t>R Thomas</a:t>
            </a:r>
            <a:endParaRPr lang="es-ES" b="1" dirty="0"/>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2" name="TextBox 1"/>
          <p:cNvSpPr txBox="1"/>
          <p:nvPr/>
        </p:nvSpPr>
        <p:spPr>
          <a:xfrm>
            <a:off x="467544" y="2827271"/>
            <a:ext cx="7882011" cy="2031325"/>
          </a:xfrm>
          <a:prstGeom prst="rect">
            <a:avLst/>
          </a:prstGeom>
          <a:noFill/>
        </p:spPr>
        <p:txBody>
          <a:bodyPr wrap="square" rtlCol="0">
            <a:spAutoFit/>
          </a:bodyPr>
          <a:lstStyle/>
          <a:p>
            <a:pPr>
              <a:spcAft>
                <a:spcPts val="1200"/>
              </a:spcAft>
            </a:pPr>
            <a:r>
              <a:rPr lang="en-GB" sz="2400" b="1" dirty="0">
                <a:solidFill>
                  <a:schemeClr val="accent2"/>
                </a:solidFill>
              </a:rPr>
              <a:t>Three essential areas to control for construction projects:</a:t>
            </a:r>
          </a:p>
          <a:p>
            <a:pPr lvl="1">
              <a:spcAft>
                <a:spcPts val="1200"/>
              </a:spcAft>
              <a:buFont typeface="Arial" pitchFamily="34" charset="0"/>
              <a:buChar char="•"/>
            </a:pPr>
            <a:r>
              <a:rPr lang="en-GB" sz="2400" b="1" dirty="0">
                <a:solidFill>
                  <a:schemeClr val="accent2"/>
                </a:solidFill>
              </a:rPr>
              <a:t>Time</a:t>
            </a:r>
          </a:p>
          <a:p>
            <a:pPr lvl="1">
              <a:spcAft>
                <a:spcPts val="1200"/>
              </a:spcAft>
              <a:buFont typeface="Arial" pitchFamily="34" charset="0"/>
              <a:buChar char="•"/>
            </a:pPr>
            <a:r>
              <a:rPr lang="en-GB" sz="2400" b="1" dirty="0">
                <a:solidFill>
                  <a:schemeClr val="accent2"/>
                </a:solidFill>
              </a:rPr>
              <a:t>Money</a:t>
            </a:r>
          </a:p>
          <a:p>
            <a:pPr lvl="1">
              <a:spcAft>
                <a:spcPts val="1200"/>
              </a:spcAft>
              <a:buFont typeface="Arial" pitchFamily="34" charset="0"/>
              <a:buChar char="•"/>
            </a:pPr>
            <a:r>
              <a:rPr lang="en-GB" sz="2400" b="1" dirty="0">
                <a:solidFill>
                  <a:schemeClr val="accent2"/>
                </a:solidFill>
              </a:rPr>
              <a:t>Resources</a:t>
            </a:r>
          </a:p>
        </p:txBody>
      </p:sp>
      <p:sp>
        <p:nvSpPr>
          <p:cNvPr id="11" name="10 CuadroTexto"/>
          <p:cNvSpPr txBox="1"/>
          <p:nvPr/>
        </p:nvSpPr>
        <p:spPr>
          <a:xfrm>
            <a:off x="376100" y="379453"/>
            <a:ext cx="8310699" cy="1569660"/>
          </a:xfrm>
          <a:prstGeom prst="rect">
            <a:avLst/>
          </a:prstGeom>
          <a:noFill/>
        </p:spPr>
        <p:txBody>
          <a:bodyPr wrap="square" rtlCol="0">
            <a:spAutoFit/>
          </a:bodyPr>
          <a:lstStyle/>
          <a:p>
            <a:r>
              <a:rPr lang="es-ES_tradnl" sz="2400" b="1" dirty="0">
                <a:solidFill>
                  <a:schemeClr val="tx2"/>
                </a:solidFill>
              </a:rPr>
              <a:t>CONTROL</a:t>
            </a:r>
          </a:p>
          <a:p>
            <a:endParaRPr lang="es-ES_tradnl" sz="2400" dirty="0"/>
          </a:p>
          <a:p>
            <a:r>
              <a:rPr lang="es-ES_tradnl" sz="2400" dirty="0" err="1"/>
              <a:t>Setting</a:t>
            </a:r>
            <a:r>
              <a:rPr lang="es-ES_tradnl" sz="2400" dirty="0"/>
              <a:t> </a:t>
            </a:r>
            <a:r>
              <a:rPr lang="es-ES_tradnl" sz="2400" dirty="0" err="1"/>
              <a:t>standards</a:t>
            </a:r>
            <a:r>
              <a:rPr lang="es-ES_tradnl" sz="2400" dirty="0"/>
              <a:t>, </a:t>
            </a:r>
            <a:r>
              <a:rPr lang="es-ES_tradnl" sz="2400" dirty="0" err="1"/>
              <a:t>making</a:t>
            </a:r>
            <a:r>
              <a:rPr lang="es-ES_tradnl" sz="2400" dirty="0"/>
              <a:t> regular </a:t>
            </a:r>
            <a:r>
              <a:rPr lang="es-ES_tradnl" sz="2400" dirty="0" err="1"/>
              <a:t>comparisons</a:t>
            </a:r>
            <a:r>
              <a:rPr lang="es-ES_tradnl" sz="2400" dirty="0"/>
              <a:t> of actual </a:t>
            </a:r>
            <a:r>
              <a:rPr lang="es-ES_tradnl" sz="2400" dirty="0" err="1"/>
              <a:t>events</a:t>
            </a:r>
            <a:r>
              <a:rPr lang="es-ES_tradnl" sz="2400" dirty="0"/>
              <a:t> </a:t>
            </a:r>
            <a:r>
              <a:rPr lang="es-ES_tradnl" sz="2400" dirty="0" err="1"/>
              <a:t>with</a:t>
            </a:r>
            <a:r>
              <a:rPr lang="es-ES_tradnl" sz="2400" dirty="0"/>
              <a:t> </a:t>
            </a:r>
            <a:r>
              <a:rPr lang="es-ES_tradnl" sz="2400" dirty="0" err="1"/>
              <a:t>those</a:t>
            </a:r>
            <a:r>
              <a:rPr lang="es-ES_tradnl" sz="2400" dirty="0"/>
              <a:t> </a:t>
            </a:r>
            <a:r>
              <a:rPr lang="es-ES_tradnl" sz="2400" dirty="0" err="1"/>
              <a:t>standards</a:t>
            </a:r>
            <a:r>
              <a:rPr lang="es-ES_tradnl" sz="2400" dirty="0"/>
              <a:t> and </a:t>
            </a:r>
            <a:r>
              <a:rPr lang="es-ES_tradnl" sz="2400" dirty="0" err="1"/>
              <a:t>taking</a:t>
            </a:r>
            <a:r>
              <a:rPr lang="es-ES_tradnl" sz="2400" dirty="0"/>
              <a:t> corrective </a:t>
            </a:r>
            <a:r>
              <a:rPr lang="es-ES_tradnl" sz="2400" dirty="0" err="1"/>
              <a:t>action</a:t>
            </a:r>
            <a:r>
              <a:rPr lang="es-ES_tradnl" sz="2400" dirty="0"/>
              <a:t>.</a:t>
            </a:r>
            <a:endParaRPr lang="es-ES" sz="2400" dirty="0"/>
          </a:p>
        </p:txBody>
      </p:sp>
      <p:sp>
        <p:nvSpPr>
          <p:cNvPr id="10" name="TextBox 9"/>
          <p:cNvSpPr txBox="1"/>
          <p:nvPr/>
        </p:nvSpPr>
        <p:spPr>
          <a:xfrm>
            <a:off x="4283969" y="4462529"/>
            <a:ext cx="4176464" cy="2031325"/>
          </a:xfrm>
          <a:prstGeom prst="rect">
            <a:avLst/>
          </a:prstGeom>
          <a:noFill/>
        </p:spPr>
        <p:txBody>
          <a:bodyPr wrap="square" rtlCol="0">
            <a:spAutoFit/>
          </a:bodyPr>
          <a:lstStyle/>
          <a:p>
            <a:pPr>
              <a:spcAft>
                <a:spcPts val="1200"/>
              </a:spcAft>
            </a:pPr>
            <a:r>
              <a:rPr lang="en-GB" sz="2400" b="1" dirty="0">
                <a:solidFill>
                  <a:schemeClr val="accent1"/>
                </a:solidFill>
              </a:rPr>
              <a:t>Types of control:</a:t>
            </a:r>
          </a:p>
          <a:p>
            <a:pPr marL="800100" lvl="1" indent="-342900">
              <a:spcAft>
                <a:spcPts val="1200"/>
              </a:spcAft>
              <a:buFont typeface="Arial" panose="020B0604020202020204" pitchFamily="34" charset="0"/>
              <a:buChar char="•"/>
            </a:pPr>
            <a:r>
              <a:rPr lang="en-GB" sz="2400" b="1" dirty="0">
                <a:solidFill>
                  <a:schemeClr val="accent1"/>
                </a:solidFill>
              </a:rPr>
              <a:t>Visual inspection</a:t>
            </a:r>
          </a:p>
          <a:p>
            <a:pPr marL="800100" lvl="1" indent="-342900">
              <a:spcAft>
                <a:spcPts val="1200"/>
              </a:spcAft>
              <a:buFont typeface="Arial" panose="020B0604020202020204" pitchFamily="34" charset="0"/>
              <a:buChar char="•"/>
            </a:pPr>
            <a:r>
              <a:rPr lang="en-GB" sz="2400" b="1" dirty="0">
                <a:solidFill>
                  <a:schemeClr val="accent1"/>
                </a:solidFill>
              </a:rPr>
              <a:t>Reports</a:t>
            </a:r>
          </a:p>
          <a:p>
            <a:pPr marL="800100" lvl="1" indent="-342900">
              <a:spcAft>
                <a:spcPts val="1200"/>
              </a:spcAft>
              <a:buFont typeface="Arial" panose="020B0604020202020204" pitchFamily="34" charset="0"/>
              <a:buChar char="•"/>
            </a:pPr>
            <a:r>
              <a:rPr lang="en-GB" sz="2400" b="1" dirty="0">
                <a:solidFill>
                  <a:schemeClr val="accent1"/>
                </a:solidFill>
              </a:rPr>
              <a:t>Control by exception</a:t>
            </a:r>
          </a:p>
        </p:txBody>
      </p:sp>
    </p:spTree>
    <p:extLst>
      <p:ext uri="{BB962C8B-B14F-4D97-AF65-F5344CB8AC3E}">
        <p14:creationId xmlns:p14="http://schemas.microsoft.com/office/powerpoint/2010/main" val="883725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0" name="9 CuadroTexto"/>
          <p:cNvSpPr txBox="1"/>
          <p:nvPr/>
        </p:nvSpPr>
        <p:spPr>
          <a:xfrm>
            <a:off x="611560" y="836712"/>
            <a:ext cx="7848872" cy="400110"/>
          </a:xfrm>
          <a:prstGeom prst="rect">
            <a:avLst/>
          </a:prstGeom>
          <a:noFill/>
        </p:spPr>
        <p:txBody>
          <a:bodyPr wrap="square" rtlCol="0">
            <a:spAutoFit/>
          </a:bodyPr>
          <a:lstStyle/>
          <a:p>
            <a:pPr algn="ctr"/>
            <a:r>
              <a:rPr lang="es-ES_tradnl" sz="2000" b="1" dirty="0">
                <a:solidFill>
                  <a:schemeClr val="tx2"/>
                </a:solidFill>
              </a:rPr>
              <a:t>CONTROL APPLIED TO CHECKING DEVIATION FROM PROGRAMME</a:t>
            </a:r>
            <a:endParaRPr lang="es-ES" sz="2000" b="1" dirty="0">
              <a:solidFill>
                <a:schemeClr val="tx2"/>
              </a:solidFill>
            </a:endParaRPr>
          </a:p>
        </p:txBody>
      </p:sp>
      <p:graphicFrame>
        <p:nvGraphicFramePr>
          <p:cNvPr id="11" name="10 Diagrama"/>
          <p:cNvGraphicFramePr/>
          <p:nvPr>
            <p:extLst>
              <p:ext uri="{D42A27DB-BD31-4B8C-83A1-F6EECF244321}">
                <p14:modId xmlns:p14="http://schemas.microsoft.com/office/powerpoint/2010/main" val="243581731"/>
              </p:ext>
            </p:extLst>
          </p:nvPr>
        </p:nvGraphicFramePr>
        <p:xfrm>
          <a:off x="971600" y="1340768"/>
          <a:ext cx="7152456" cy="5272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11 CuadroTexto"/>
          <p:cNvSpPr txBox="1"/>
          <p:nvPr/>
        </p:nvSpPr>
        <p:spPr>
          <a:xfrm>
            <a:off x="7668344" y="2924944"/>
            <a:ext cx="1475656" cy="2308324"/>
          </a:xfrm>
          <a:prstGeom prst="rect">
            <a:avLst/>
          </a:prstGeom>
          <a:noFill/>
        </p:spPr>
        <p:txBody>
          <a:bodyPr wrap="square" rtlCol="0">
            <a:spAutoFit/>
          </a:bodyPr>
          <a:lstStyle/>
          <a:p>
            <a:r>
              <a:rPr lang="es-ES_tradnl" dirty="0"/>
              <a:t>Compare actual </a:t>
            </a:r>
            <a:r>
              <a:rPr lang="es-ES_tradnl" dirty="0" err="1"/>
              <a:t>with</a:t>
            </a:r>
            <a:r>
              <a:rPr lang="es-ES_tradnl" dirty="0"/>
              <a:t> </a:t>
            </a:r>
            <a:r>
              <a:rPr lang="es-ES_tradnl" dirty="0" err="1"/>
              <a:t>planned</a:t>
            </a:r>
            <a:endParaRPr lang="es-ES_tradnl" dirty="0"/>
          </a:p>
          <a:p>
            <a:r>
              <a:rPr lang="es-ES_tradnl" dirty="0"/>
              <a:t>--------------</a:t>
            </a:r>
          </a:p>
          <a:p>
            <a:r>
              <a:rPr lang="es-ES_tradnl" dirty="0" err="1"/>
              <a:t>Weekly</a:t>
            </a:r>
            <a:r>
              <a:rPr lang="es-ES_tradnl" dirty="0"/>
              <a:t> and </a:t>
            </a:r>
            <a:r>
              <a:rPr lang="es-ES_tradnl" dirty="0" err="1"/>
              <a:t>monthly</a:t>
            </a:r>
            <a:r>
              <a:rPr lang="es-ES_tradnl" dirty="0"/>
              <a:t> </a:t>
            </a:r>
            <a:r>
              <a:rPr lang="es-ES_tradnl" dirty="0" err="1"/>
              <a:t>progress</a:t>
            </a:r>
            <a:r>
              <a:rPr lang="es-ES_tradnl" dirty="0"/>
              <a:t> records</a:t>
            </a:r>
            <a:endParaRPr lang="es-ES" dirty="0"/>
          </a:p>
        </p:txBody>
      </p:sp>
      <p:sp>
        <p:nvSpPr>
          <p:cNvPr id="13" name="12 CuadroTexto"/>
          <p:cNvSpPr txBox="1"/>
          <p:nvPr/>
        </p:nvSpPr>
        <p:spPr>
          <a:xfrm>
            <a:off x="1835696" y="5805264"/>
            <a:ext cx="1728192" cy="646331"/>
          </a:xfrm>
          <a:prstGeom prst="rect">
            <a:avLst/>
          </a:prstGeom>
          <a:noFill/>
        </p:spPr>
        <p:txBody>
          <a:bodyPr wrap="square" rtlCol="0">
            <a:spAutoFit/>
          </a:bodyPr>
          <a:lstStyle/>
          <a:p>
            <a:r>
              <a:rPr lang="es-ES_tradnl" dirty="0"/>
              <a:t>Programme </a:t>
            </a:r>
            <a:r>
              <a:rPr lang="es-ES_tradnl" dirty="0" err="1"/>
              <a:t>ahead</a:t>
            </a:r>
            <a:r>
              <a:rPr lang="es-ES_tradnl" dirty="0"/>
              <a:t> </a:t>
            </a:r>
            <a:r>
              <a:rPr lang="es-ES_tradnl" dirty="0" err="1"/>
              <a:t>or</a:t>
            </a:r>
            <a:r>
              <a:rPr lang="es-ES_tradnl" dirty="0"/>
              <a:t> </a:t>
            </a:r>
            <a:r>
              <a:rPr lang="es-ES_tradnl" dirty="0" err="1"/>
              <a:t>behind</a:t>
            </a:r>
            <a:endParaRPr lang="es-ES" dirty="0"/>
          </a:p>
        </p:txBody>
      </p:sp>
      <p:sp>
        <p:nvSpPr>
          <p:cNvPr id="14" name="13 CuadroTexto"/>
          <p:cNvSpPr txBox="1"/>
          <p:nvPr/>
        </p:nvSpPr>
        <p:spPr>
          <a:xfrm>
            <a:off x="251520" y="3645024"/>
            <a:ext cx="1368152" cy="1200329"/>
          </a:xfrm>
          <a:prstGeom prst="rect">
            <a:avLst/>
          </a:prstGeom>
          <a:noFill/>
        </p:spPr>
        <p:txBody>
          <a:bodyPr wrap="square" rtlCol="0">
            <a:spAutoFit/>
          </a:bodyPr>
          <a:lstStyle/>
          <a:p>
            <a:r>
              <a:rPr lang="es-ES_tradnl" dirty="0" err="1"/>
              <a:t>Replan</a:t>
            </a:r>
            <a:r>
              <a:rPr lang="es-ES_tradnl" dirty="0"/>
              <a:t> and </a:t>
            </a:r>
            <a:r>
              <a:rPr lang="es-ES_tradnl" dirty="0" err="1"/>
              <a:t>implement</a:t>
            </a:r>
            <a:endParaRPr lang="es-ES" dirty="0"/>
          </a:p>
        </p:txBody>
      </p:sp>
    </p:spTree>
    <p:extLst>
      <p:ext uri="{BB962C8B-B14F-4D97-AF65-F5344CB8AC3E}">
        <p14:creationId xmlns:p14="http://schemas.microsoft.com/office/powerpoint/2010/main" val="883725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83155"/>
            <a:ext cx="7882011" cy="2246769"/>
          </a:xfrm>
          <a:prstGeom prst="rect">
            <a:avLst/>
          </a:prstGeom>
          <a:noFill/>
        </p:spPr>
        <p:txBody>
          <a:bodyPr wrap="square" rtlCol="0">
            <a:spAutoFit/>
          </a:bodyPr>
          <a:lstStyle/>
          <a:p>
            <a:r>
              <a:rPr lang="en-GB" sz="2000" dirty="0"/>
              <a:t>“Quantification of resources needed to achieve a task by a set time, within which the task owners are required to work… a budget consists of a financial and/or quantitative statement, prepared and approved prior to a defined period, for the purpose of attaining a given objective for that period”</a:t>
            </a:r>
          </a:p>
          <a:p>
            <a:pPr algn="r"/>
            <a:endParaRPr lang="en-GB" sz="2000" dirty="0"/>
          </a:p>
          <a:p>
            <a:pPr algn="r"/>
            <a:r>
              <a:rPr lang="en-GB" sz="2000" b="1" dirty="0"/>
              <a:t>CIOB</a:t>
            </a:r>
            <a:r>
              <a:rPr lang="en-GB" sz="2000" dirty="0"/>
              <a:t> Code of Practice for Project Management</a:t>
            </a:r>
          </a:p>
        </p:txBody>
      </p:sp>
      <p:sp>
        <p:nvSpPr>
          <p:cNvPr id="10" name="TextBox 9"/>
          <p:cNvSpPr txBox="1"/>
          <p:nvPr/>
        </p:nvSpPr>
        <p:spPr>
          <a:xfrm>
            <a:off x="1520265" y="5028947"/>
            <a:ext cx="7488832" cy="1200329"/>
          </a:xfrm>
          <a:prstGeom prst="rect">
            <a:avLst/>
          </a:prstGeom>
          <a:noFill/>
        </p:spPr>
        <p:txBody>
          <a:bodyPr wrap="square" rtlCol="0">
            <a:spAutoFit/>
          </a:bodyPr>
          <a:lstStyle/>
          <a:p>
            <a:pPr marL="285750" indent="-285750">
              <a:buFontTx/>
              <a:buChar char="-"/>
            </a:pPr>
            <a:r>
              <a:rPr lang="en-GB" sz="2400" b="1" dirty="0">
                <a:solidFill>
                  <a:schemeClr val="accent1"/>
                </a:solidFill>
              </a:rPr>
              <a:t>Set as early as possible</a:t>
            </a:r>
          </a:p>
          <a:p>
            <a:pPr marL="285750" indent="-285750">
              <a:buFontTx/>
              <a:buChar char="-"/>
            </a:pPr>
            <a:r>
              <a:rPr lang="en-GB" sz="2400" b="1" dirty="0">
                <a:solidFill>
                  <a:schemeClr val="accent1"/>
                </a:solidFill>
              </a:rPr>
              <a:t>Based on evidence</a:t>
            </a:r>
          </a:p>
          <a:p>
            <a:pPr marL="285750" indent="-285750">
              <a:buFontTx/>
              <a:buChar char="-"/>
            </a:pPr>
            <a:r>
              <a:rPr lang="en-GB" sz="2400" b="1" dirty="0">
                <a:solidFill>
                  <a:schemeClr val="accent1"/>
                </a:solidFill>
              </a:rPr>
              <a:t>Realistic</a:t>
            </a:r>
          </a:p>
        </p:txBody>
      </p:sp>
    </p:spTree>
    <p:extLst>
      <p:ext uri="{BB962C8B-B14F-4D97-AF65-F5344CB8AC3E}">
        <p14:creationId xmlns:p14="http://schemas.microsoft.com/office/powerpoint/2010/main" val="378832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495179"/>
            <a:ext cx="7882011" cy="3046988"/>
          </a:xfrm>
          <a:prstGeom prst="rect">
            <a:avLst/>
          </a:prstGeom>
          <a:noFill/>
        </p:spPr>
        <p:txBody>
          <a:bodyPr wrap="square" rtlCol="0">
            <a:spAutoFit/>
          </a:bodyPr>
          <a:lstStyle/>
          <a:p>
            <a:r>
              <a:rPr lang="en-GB" sz="2400" dirty="0"/>
              <a:t>Ways to establish a project budget:</a:t>
            </a:r>
          </a:p>
          <a:p>
            <a:endParaRPr lang="en-GB" sz="2400" dirty="0"/>
          </a:p>
          <a:p>
            <a:pPr marL="342900" indent="-342900">
              <a:buFontTx/>
              <a:buChar char="-"/>
            </a:pPr>
            <a:r>
              <a:rPr lang="en-GB" sz="2400" dirty="0"/>
              <a:t>Assessment of projected income and expenses through the life of the project</a:t>
            </a:r>
          </a:p>
          <a:p>
            <a:pPr marL="342900" indent="-342900">
              <a:buFontTx/>
              <a:buChar char="-"/>
            </a:pPr>
            <a:r>
              <a:rPr lang="en-GB" sz="2400" dirty="0"/>
              <a:t>Comparison with similar projects</a:t>
            </a:r>
          </a:p>
          <a:p>
            <a:pPr marL="342900" indent="-342900">
              <a:buFontTx/>
              <a:buChar char="-"/>
            </a:pPr>
            <a:r>
              <a:rPr lang="en-GB" sz="2400" dirty="0"/>
              <a:t>Assessment of the funds available</a:t>
            </a:r>
          </a:p>
          <a:p>
            <a:pPr marL="342900" indent="-342900">
              <a:buFontTx/>
              <a:buChar char="-"/>
            </a:pPr>
            <a:r>
              <a:rPr lang="en-GB" sz="2400" dirty="0"/>
              <a:t>Pre-design analysis of requirements</a:t>
            </a:r>
          </a:p>
          <a:p>
            <a:pPr marL="342900" indent="-342900">
              <a:buFontTx/>
              <a:buChar char="-"/>
            </a:pPr>
            <a:r>
              <a:rPr lang="en-GB" sz="2400" dirty="0"/>
              <a:t>Analysis of preliminary design options</a:t>
            </a:r>
          </a:p>
        </p:txBody>
      </p:sp>
    </p:spTree>
    <p:extLst>
      <p:ext uri="{BB962C8B-B14F-4D97-AF65-F5344CB8AC3E}">
        <p14:creationId xmlns:p14="http://schemas.microsoft.com/office/powerpoint/2010/main" val="3433244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2" name="TextBox 1"/>
          <p:cNvSpPr txBox="1"/>
          <p:nvPr/>
        </p:nvSpPr>
        <p:spPr>
          <a:xfrm>
            <a:off x="251520" y="1124744"/>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179512" y="260648"/>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271929" y="1829931"/>
            <a:ext cx="7882011" cy="4708981"/>
          </a:xfrm>
          <a:prstGeom prst="rect">
            <a:avLst/>
          </a:prstGeom>
          <a:noFill/>
        </p:spPr>
        <p:txBody>
          <a:bodyPr wrap="square" rtlCol="0">
            <a:spAutoFit/>
          </a:bodyPr>
          <a:lstStyle/>
          <a:p>
            <a:r>
              <a:rPr lang="en-GB" sz="2000" dirty="0"/>
              <a:t>Set by the client. The client’s total project budget may include:</a:t>
            </a:r>
          </a:p>
          <a:p>
            <a:pPr marL="800100" lvl="1" indent="-342900">
              <a:buFontTx/>
              <a:buChar char="-"/>
            </a:pPr>
            <a:r>
              <a:rPr lang="en-GB" sz="2000" dirty="0"/>
              <a:t>Construction cost (cost plan)</a:t>
            </a:r>
          </a:p>
          <a:p>
            <a:pPr marL="800100" lvl="1" indent="-342900">
              <a:buFontTx/>
              <a:buChar char="-"/>
            </a:pPr>
            <a:r>
              <a:rPr lang="en-GB" sz="2000" dirty="0"/>
              <a:t>Land or property acquisition</a:t>
            </a:r>
          </a:p>
          <a:p>
            <a:pPr marL="800100" lvl="1" indent="-342900">
              <a:buFontTx/>
              <a:buChar char="-"/>
            </a:pPr>
            <a:r>
              <a:rPr lang="en-GB" sz="2000" dirty="0"/>
              <a:t>Approvals fees</a:t>
            </a:r>
          </a:p>
          <a:p>
            <a:pPr marL="800100" lvl="1" indent="-342900">
              <a:buFontTx/>
              <a:buChar char="-"/>
            </a:pPr>
            <a:r>
              <a:rPr lang="en-GB" sz="2000" dirty="0"/>
              <a:t>Planning costs</a:t>
            </a:r>
          </a:p>
          <a:p>
            <a:pPr marL="800100" lvl="1" indent="-342900">
              <a:buFontTx/>
              <a:buChar char="-"/>
            </a:pPr>
            <a:r>
              <a:rPr lang="en-GB" sz="2000" dirty="0"/>
              <a:t>Financing costs</a:t>
            </a:r>
          </a:p>
          <a:p>
            <a:pPr marL="800100" lvl="1" indent="-342900">
              <a:buFontTx/>
              <a:buChar char="-"/>
            </a:pPr>
            <a:r>
              <a:rPr lang="en-GB" sz="2000" dirty="0"/>
              <a:t>Site investigations</a:t>
            </a:r>
          </a:p>
          <a:p>
            <a:pPr marL="800100" lvl="1" indent="-342900">
              <a:buFontTx/>
              <a:buChar char="-"/>
            </a:pPr>
            <a:r>
              <a:rPr lang="en-GB" sz="2000" dirty="0"/>
              <a:t>Fixtures, fittings and equipment</a:t>
            </a:r>
          </a:p>
          <a:p>
            <a:pPr marL="800100" lvl="1" indent="-342900">
              <a:buFontTx/>
              <a:buChar char="-"/>
            </a:pPr>
            <a:r>
              <a:rPr lang="en-GB" sz="2000" dirty="0"/>
              <a:t>The cost of decanting and relocating (staff mobility)</a:t>
            </a:r>
          </a:p>
          <a:p>
            <a:pPr marL="800100" lvl="1" indent="-342900">
              <a:buFontTx/>
              <a:buChar char="-"/>
            </a:pPr>
            <a:r>
              <a:rPr lang="en-GB" sz="2000" dirty="0"/>
              <a:t>Contracts outside the main works</a:t>
            </a:r>
          </a:p>
          <a:p>
            <a:pPr marL="800100" lvl="1" indent="-342900">
              <a:buFontTx/>
              <a:buChar char="-"/>
            </a:pPr>
            <a:r>
              <a:rPr lang="en-GB" sz="2000" dirty="0"/>
              <a:t>Insurance</a:t>
            </a:r>
          </a:p>
          <a:p>
            <a:pPr marL="800100" lvl="1" indent="-342900">
              <a:buFontTx/>
              <a:buChar char="-"/>
            </a:pPr>
            <a:r>
              <a:rPr lang="en-GB" sz="2000" dirty="0"/>
              <a:t>Consultant fees</a:t>
            </a:r>
          </a:p>
          <a:p>
            <a:pPr marL="800100" lvl="1" indent="-342900">
              <a:buFontTx/>
              <a:buChar char="-"/>
            </a:pPr>
            <a:r>
              <a:rPr lang="en-GB" sz="2000" dirty="0"/>
              <a:t>Inflation</a:t>
            </a:r>
          </a:p>
          <a:p>
            <a:pPr marL="800100" lvl="1" indent="-342900">
              <a:buFontTx/>
              <a:buChar char="-"/>
            </a:pPr>
            <a:r>
              <a:rPr lang="en-GB" sz="2000" dirty="0"/>
              <a:t>Contingency</a:t>
            </a:r>
          </a:p>
          <a:p>
            <a:pPr marL="800100" lvl="1" indent="-342900">
              <a:buFontTx/>
              <a:buChar char="-"/>
            </a:pPr>
            <a:r>
              <a:rPr lang="en-GB" sz="2000" dirty="0"/>
              <a:t>VAT</a:t>
            </a:r>
          </a:p>
        </p:txBody>
      </p:sp>
    </p:spTree>
    <p:extLst>
      <p:ext uri="{BB962C8B-B14F-4D97-AF65-F5344CB8AC3E}">
        <p14:creationId xmlns:p14="http://schemas.microsoft.com/office/powerpoint/2010/main" val="409727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11" name="10 CuadroTexto"/>
          <p:cNvSpPr txBox="1"/>
          <p:nvPr/>
        </p:nvSpPr>
        <p:spPr>
          <a:xfrm>
            <a:off x="107504" y="136525"/>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287883" y="937379"/>
            <a:ext cx="8568233" cy="5601533"/>
          </a:xfrm>
          <a:prstGeom prst="rect">
            <a:avLst/>
          </a:prstGeom>
          <a:noFill/>
        </p:spPr>
        <p:txBody>
          <a:bodyPr wrap="square" rtlCol="0">
            <a:spAutoFit/>
          </a:bodyPr>
          <a:lstStyle/>
          <a:p>
            <a:r>
              <a:rPr lang="en-GB" sz="2400" b="1" dirty="0"/>
              <a:t>Cost plans</a:t>
            </a:r>
          </a:p>
          <a:p>
            <a:r>
              <a:rPr lang="en-GB" sz="2000" dirty="0"/>
              <a:t>Related to the construction cost of the project</a:t>
            </a:r>
          </a:p>
          <a:p>
            <a:r>
              <a:rPr lang="en-GB" sz="2000" dirty="0"/>
              <a:t>Prepared by cost consultants (often quantity surveyors)</a:t>
            </a:r>
          </a:p>
          <a:p>
            <a:r>
              <a:rPr lang="en-GB" sz="2000" dirty="0"/>
              <a:t>They evolve through the life of the project, developing in detail and accuracy as more information becomes available</a:t>
            </a:r>
          </a:p>
          <a:p>
            <a:endParaRPr lang="en-GB" sz="2000" dirty="0"/>
          </a:p>
          <a:p>
            <a:pPr marL="342900" indent="-342900">
              <a:buFontTx/>
              <a:buChar char="-"/>
            </a:pPr>
            <a:r>
              <a:rPr lang="en-GB" b="1" dirty="0"/>
              <a:t>Initial cost appraisals</a:t>
            </a:r>
            <a:r>
              <a:rPr lang="en-GB" dirty="0"/>
              <a:t>: studies of options prepared during the feasibility study stage. (They include client costs apart from construction)</a:t>
            </a:r>
          </a:p>
          <a:p>
            <a:pPr marL="342900" indent="-342900">
              <a:buFontTx/>
              <a:buChar char="-"/>
            </a:pPr>
            <a:r>
              <a:rPr lang="en-GB" b="1" dirty="0"/>
              <a:t>Elemental cost plan</a:t>
            </a:r>
            <a:r>
              <a:rPr lang="en-GB" dirty="0"/>
              <a:t>: prepared during the project brief stage and carried through to detailed design</a:t>
            </a:r>
          </a:p>
          <a:p>
            <a:pPr marL="342900" indent="-342900">
              <a:buFontTx/>
              <a:buChar char="-"/>
            </a:pPr>
            <a:r>
              <a:rPr lang="en-GB" b="1" dirty="0"/>
              <a:t>Approximate quantities cost plan</a:t>
            </a:r>
            <a:r>
              <a:rPr lang="en-GB" dirty="0"/>
              <a:t>: from the end of detailed design through to tender</a:t>
            </a:r>
          </a:p>
          <a:p>
            <a:pPr marL="342900" indent="-342900">
              <a:buFontTx/>
              <a:buChar char="-"/>
            </a:pPr>
            <a:r>
              <a:rPr lang="en-GB" b="1" dirty="0"/>
              <a:t>Pre-tender estimate</a:t>
            </a:r>
            <a:r>
              <a:rPr lang="en-GB" dirty="0"/>
              <a:t>: prepared alongside tender documentation</a:t>
            </a:r>
          </a:p>
          <a:p>
            <a:pPr marL="342900" indent="-342900">
              <a:buFontTx/>
              <a:buChar char="-"/>
            </a:pPr>
            <a:r>
              <a:rPr lang="en-GB" b="1" dirty="0"/>
              <a:t>Tender pricing document</a:t>
            </a:r>
            <a:r>
              <a:rPr lang="en-GB" dirty="0"/>
              <a:t>: strictly speaking this is not a priced document, but is part of the tender documentation issued to the contractor for pricing</a:t>
            </a:r>
          </a:p>
          <a:p>
            <a:pPr marL="342900" indent="-342900">
              <a:buFontTx/>
              <a:buChar char="-"/>
            </a:pPr>
            <a:r>
              <a:rPr lang="en-GB" b="1" dirty="0"/>
              <a:t>Contract sum</a:t>
            </a:r>
            <a:r>
              <a:rPr lang="en-GB" dirty="0"/>
              <a:t>: agreed with the contractor during the tender period and adjusted during the construction period</a:t>
            </a:r>
          </a:p>
          <a:p>
            <a:pPr marL="342900" indent="-342900">
              <a:buFontTx/>
              <a:buChar char="-"/>
            </a:pPr>
            <a:r>
              <a:rPr lang="en-GB" b="1" dirty="0"/>
              <a:t>Contract sum analysis</a:t>
            </a:r>
            <a:r>
              <a:rPr lang="en-GB" dirty="0"/>
              <a:t>: a break down of the contract sum prepared by the contractor on design and build projects</a:t>
            </a:r>
          </a:p>
          <a:p>
            <a:pPr marL="342900" indent="-342900">
              <a:buFontTx/>
              <a:buChar char="-"/>
            </a:pPr>
            <a:r>
              <a:rPr lang="en-GB" b="1" dirty="0"/>
              <a:t>Final account</a:t>
            </a:r>
            <a:r>
              <a:rPr lang="en-GB" dirty="0"/>
              <a:t>: agreed during the defects liability period</a:t>
            </a:r>
          </a:p>
        </p:txBody>
      </p:sp>
    </p:spTree>
    <p:extLst>
      <p:ext uri="{BB962C8B-B14F-4D97-AF65-F5344CB8AC3E}">
        <p14:creationId xmlns:p14="http://schemas.microsoft.com/office/powerpoint/2010/main" val="2608660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49019"/>
            <a:ext cx="7882011" cy="4154984"/>
          </a:xfrm>
          <a:prstGeom prst="rect">
            <a:avLst/>
          </a:prstGeom>
          <a:noFill/>
        </p:spPr>
        <p:txBody>
          <a:bodyPr wrap="square" rtlCol="0">
            <a:spAutoFit/>
          </a:bodyPr>
          <a:lstStyle/>
          <a:p>
            <a:r>
              <a:rPr lang="en-GB" sz="2400" dirty="0"/>
              <a:t>The cost plan:</a:t>
            </a:r>
          </a:p>
          <a:p>
            <a:pPr marL="342900" indent="-342900">
              <a:buFontTx/>
              <a:buChar char="-"/>
            </a:pPr>
            <a:r>
              <a:rPr lang="en-GB" sz="2400" dirty="0"/>
              <a:t>Defines what the money will be spent on and when</a:t>
            </a:r>
          </a:p>
          <a:p>
            <a:pPr marL="342900" indent="-342900">
              <a:buFontTx/>
              <a:buChar char="-"/>
            </a:pPr>
            <a:r>
              <a:rPr lang="en-GB" sz="2400" dirty="0"/>
              <a:t>Provides the basis for a cash flow plan</a:t>
            </a:r>
          </a:p>
          <a:p>
            <a:pPr marL="342900" indent="-342900">
              <a:buFontTx/>
              <a:buChar char="-"/>
            </a:pPr>
            <a:r>
              <a:rPr lang="en-GB" sz="2400" dirty="0"/>
              <a:t>Allocates the budget to the main elements of the project to provide a basis for cost control</a:t>
            </a:r>
          </a:p>
          <a:p>
            <a:pPr marL="342900" indent="-342900">
              <a:buFontTx/>
              <a:buChar char="-"/>
            </a:pPr>
            <a:r>
              <a:rPr lang="en-GB" sz="2400" dirty="0"/>
              <a:t>Is the essential reference against with the project costs are managed</a:t>
            </a:r>
          </a:p>
          <a:p>
            <a:pPr marL="342900" indent="-342900">
              <a:buFontTx/>
              <a:buChar char="-"/>
            </a:pPr>
            <a:endParaRPr lang="en-GB" sz="2400" dirty="0"/>
          </a:p>
          <a:p>
            <a:pPr marL="342900" indent="-342900">
              <a:buFontTx/>
              <a:buChar char="-"/>
            </a:pPr>
            <a:endParaRPr lang="en-GB" sz="2400" dirty="0"/>
          </a:p>
          <a:p>
            <a:r>
              <a:rPr lang="en-GB" sz="2400" dirty="0"/>
              <a:t>The aim of cost control is to produce the best possible building within the budget</a:t>
            </a:r>
          </a:p>
        </p:txBody>
      </p:sp>
    </p:spTree>
    <p:extLst>
      <p:ext uri="{BB962C8B-B14F-4D97-AF65-F5344CB8AC3E}">
        <p14:creationId xmlns:p14="http://schemas.microsoft.com/office/powerpoint/2010/main" val="2071068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BUDGETS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149019"/>
            <a:ext cx="7882011" cy="3416320"/>
          </a:xfrm>
          <a:prstGeom prst="rect">
            <a:avLst/>
          </a:prstGeom>
          <a:noFill/>
        </p:spPr>
        <p:txBody>
          <a:bodyPr wrap="square" rtlCol="0">
            <a:spAutoFit/>
          </a:bodyPr>
          <a:lstStyle/>
          <a:p>
            <a:r>
              <a:rPr lang="en-GB" sz="2400" dirty="0"/>
              <a:t>Budgets can be presented by relating money/resources against time.</a:t>
            </a:r>
          </a:p>
          <a:p>
            <a:r>
              <a:rPr lang="en-GB" sz="2400" dirty="0"/>
              <a:t>Forecast expenditure/resources can be compared to actual</a:t>
            </a:r>
          </a:p>
          <a:p>
            <a:r>
              <a:rPr lang="en-GB" sz="2400" dirty="0"/>
              <a:t>Calculation of variance</a:t>
            </a:r>
          </a:p>
          <a:p>
            <a:endParaRPr lang="en-GB" sz="2400" dirty="0"/>
          </a:p>
          <a:p>
            <a:r>
              <a:rPr lang="en-GB" sz="2400" dirty="0"/>
              <a:t>Different budgets can be developed:</a:t>
            </a:r>
          </a:p>
          <a:p>
            <a:pPr marL="342900" indent="-342900">
              <a:buFontTx/>
              <a:buChar char="-"/>
            </a:pPr>
            <a:r>
              <a:rPr lang="en-GB" sz="2400" dirty="0"/>
              <a:t>Labour </a:t>
            </a:r>
          </a:p>
          <a:p>
            <a:pPr marL="342900" indent="-342900">
              <a:buFontTx/>
              <a:buChar char="-"/>
            </a:pPr>
            <a:r>
              <a:rPr lang="en-GB" sz="2400" dirty="0"/>
              <a:t>Plant </a:t>
            </a:r>
          </a:p>
          <a:p>
            <a:pPr marL="342900" indent="-342900">
              <a:buFontTx/>
              <a:buChar char="-"/>
            </a:pPr>
            <a:r>
              <a:rPr lang="en-GB" sz="2400" dirty="0"/>
              <a:t>Preliminaries</a:t>
            </a:r>
          </a:p>
        </p:txBody>
      </p:sp>
    </p:spTree>
    <p:extLst>
      <p:ext uri="{BB962C8B-B14F-4D97-AF65-F5344CB8AC3E}">
        <p14:creationId xmlns:p14="http://schemas.microsoft.com/office/powerpoint/2010/main" val="3636658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46029417"/>
              </p:ext>
            </p:extLst>
          </p:nvPr>
        </p:nvGraphicFramePr>
        <p:xfrm>
          <a:off x="22225" y="-171450"/>
          <a:ext cx="9121775" cy="6446838"/>
        </p:xfrm>
        <a:graphic>
          <a:graphicData uri="http://schemas.openxmlformats.org/presentationml/2006/ole">
            <mc:AlternateContent xmlns:mc="http://schemas.openxmlformats.org/markup-compatibility/2006">
              <mc:Choice xmlns:v="urn:schemas-microsoft-com:vml" Requires="v">
                <p:oleObj name="Acrobat Document" r:id="rId2" imgW="5430600" imgH="3847320" progId="AcroExch.Document.11">
                  <p:embed/>
                </p:oleObj>
              </mc:Choice>
              <mc:Fallback>
                <p:oleObj name="Acrobat Document" r:id="rId2" imgW="5430600" imgH="3847320" progId="AcroExch.Document.11">
                  <p:embed/>
                  <p:pic>
                    <p:nvPicPr>
                      <p:cNvPr id="2" name="Object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25" y="-171450"/>
                        <a:ext cx="9121775" cy="64468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spTree>
    <p:extLst>
      <p:ext uri="{BB962C8B-B14F-4D97-AF65-F5344CB8AC3E}">
        <p14:creationId xmlns:p14="http://schemas.microsoft.com/office/powerpoint/2010/main" val="749431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Object 12"/>
          <p:cNvGraphicFramePr>
            <a:graphicFrameLocks noChangeAspect="1"/>
          </p:cNvGraphicFramePr>
          <p:nvPr>
            <p:extLst>
              <p:ext uri="{D42A27DB-BD31-4B8C-83A1-F6EECF244321}">
                <p14:modId xmlns:p14="http://schemas.microsoft.com/office/powerpoint/2010/main" val="32755301"/>
              </p:ext>
            </p:extLst>
          </p:nvPr>
        </p:nvGraphicFramePr>
        <p:xfrm>
          <a:off x="-612576" y="-40994"/>
          <a:ext cx="10207785" cy="7214410"/>
        </p:xfrm>
        <a:graphic>
          <a:graphicData uri="http://schemas.openxmlformats.org/presentationml/2006/ole">
            <mc:AlternateContent xmlns:mc="http://schemas.openxmlformats.org/markup-compatibility/2006">
              <mc:Choice xmlns:v="urn:schemas-microsoft-com:vml" Requires="v">
                <p:oleObj name="Acrobat Document" r:id="rId2" imgW="5430600" imgH="3847320" progId="AcroExch.Document.11">
                  <p:embed/>
                </p:oleObj>
              </mc:Choice>
              <mc:Fallback>
                <p:oleObj name="Acrobat Document" r:id="rId2" imgW="5430600" imgH="3847320" progId="AcroExch.Document.11">
                  <p:embed/>
                  <p:pic>
                    <p:nvPicPr>
                      <p:cNvPr id="13" name="Object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576" y="-40994"/>
                        <a:ext cx="10207785" cy="721441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4" name="Rectangle 13"/>
          <p:cNvSpPr/>
          <p:nvPr/>
        </p:nvSpPr>
        <p:spPr>
          <a:xfrm>
            <a:off x="-324544" y="66530"/>
            <a:ext cx="1440160" cy="653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698184" y="458633"/>
            <a:ext cx="1440160" cy="653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spTree>
    <p:extLst>
      <p:ext uri="{BB962C8B-B14F-4D97-AF65-F5344CB8AC3E}">
        <p14:creationId xmlns:p14="http://schemas.microsoft.com/office/powerpoint/2010/main" val="273345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90297" y="2636912"/>
            <a:ext cx="7275247" cy="2677656"/>
          </a:xfrm>
          <a:prstGeom prst="rect">
            <a:avLst/>
          </a:prstGeom>
          <a:noFill/>
        </p:spPr>
        <p:txBody>
          <a:bodyPr wrap="square" rtlCol="0">
            <a:spAutoFit/>
          </a:bodyPr>
          <a:lstStyle/>
          <a:p>
            <a:r>
              <a:rPr lang="en-GB" sz="2400" dirty="0"/>
              <a:t>Necessary for:</a:t>
            </a:r>
          </a:p>
          <a:p>
            <a:pPr marL="285750" indent="-285750">
              <a:buFontTx/>
              <a:buChar char="-"/>
            </a:pPr>
            <a:r>
              <a:rPr lang="en-GB" sz="2400" dirty="0"/>
              <a:t>Establishing the basis of a claim for loss and expense</a:t>
            </a:r>
          </a:p>
          <a:p>
            <a:pPr marL="285750" indent="-285750">
              <a:buFontTx/>
              <a:buChar char="-"/>
            </a:pPr>
            <a:r>
              <a:rPr lang="en-GB" sz="2400" dirty="0"/>
              <a:t>Defending a counterclaim from a client</a:t>
            </a:r>
          </a:p>
          <a:p>
            <a:pPr marL="285750" indent="-285750">
              <a:buFontTx/>
              <a:buChar char="-"/>
            </a:pPr>
            <a:r>
              <a:rPr lang="en-GB" sz="2400" dirty="0"/>
              <a:t>Substantiating applications for extensions of time</a:t>
            </a:r>
          </a:p>
          <a:p>
            <a:pPr marL="285750" indent="-285750">
              <a:buFontTx/>
              <a:buChar char="-"/>
            </a:pPr>
            <a:r>
              <a:rPr lang="en-GB" sz="2400" dirty="0"/>
              <a:t>Claiming payment for extra work not included in the contract</a:t>
            </a:r>
          </a:p>
          <a:p>
            <a:pPr marL="285750" indent="-285750">
              <a:buFontTx/>
              <a:buChar char="-"/>
            </a:pPr>
            <a:r>
              <a:rPr lang="en-GB" sz="2400" dirty="0"/>
              <a:t>Reporting to progress meetings</a:t>
            </a:r>
          </a:p>
        </p:txBody>
      </p:sp>
    </p:spTree>
    <p:extLst>
      <p:ext uri="{BB962C8B-B14F-4D97-AF65-F5344CB8AC3E}">
        <p14:creationId xmlns:p14="http://schemas.microsoft.com/office/powerpoint/2010/main" val="3791403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2" name="TextBox 1"/>
          <p:cNvSpPr txBox="1"/>
          <p:nvPr/>
        </p:nvSpPr>
        <p:spPr>
          <a:xfrm>
            <a:off x="755576" y="1052736"/>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539552" y="260648"/>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934376" y="2134357"/>
            <a:ext cx="7275247" cy="4093428"/>
          </a:xfrm>
          <a:prstGeom prst="rect">
            <a:avLst/>
          </a:prstGeom>
          <a:noFill/>
        </p:spPr>
        <p:txBody>
          <a:bodyPr wrap="square" rtlCol="0">
            <a:spAutoFit/>
          </a:bodyPr>
          <a:lstStyle/>
          <a:p>
            <a:r>
              <a:rPr lang="en-GB" sz="2000" dirty="0"/>
              <a:t>Site manager is responsible for keeping, circulating and maintaining records</a:t>
            </a:r>
          </a:p>
          <a:p>
            <a:r>
              <a:rPr lang="en-GB" sz="2000" dirty="0"/>
              <a:t>Construction supervisory staff should be responsible for:</a:t>
            </a:r>
          </a:p>
          <a:p>
            <a:pPr marL="342900" indent="-342900">
              <a:buFontTx/>
              <a:buChar char="-"/>
            </a:pPr>
            <a:r>
              <a:rPr lang="en-GB" sz="2000" dirty="0"/>
              <a:t>Maintain a daily site diary</a:t>
            </a:r>
          </a:p>
          <a:p>
            <a:pPr marL="342900" indent="-342900">
              <a:buFontTx/>
              <a:buChar char="-"/>
            </a:pPr>
            <a:r>
              <a:rPr lang="en-GB" sz="2000" dirty="0"/>
              <a:t>Recording time lost per day due to exceptional rain, cold or heat</a:t>
            </a:r>
          </a:p>
          <a:p>
            <a:pPr marL="342900" indent="-342900">
              <a:buFontTx/>
              <a:buChar char="-"/>
            </a:pPr>
            <a:r>
              <a:rPr lang="en-GB" sz="2000" dirty="0"/>
              <a:t>Keeping records of the contractor’s own labour and his subcontractors</a:t>
            </a:r>
          </a:p>
          <a:p>
            <a:pPr marL="342900" indent="-342900">
              <a:buFontTx/>
              <a:buChar char="-"/>
            </a:pPr>
            <a:r>
              <a:rPr lang="en-GB" sz="2000" dirty="0"/>
              <a:t>Recording verbal instructions from the architect or his clerk of works</a:t>
            </a:r>
          </a:p>
          <a:p>
            <a:pPr marL="342900" indent="-342900">
              <a:buFontTx/>
              <a:buChar char="-"/>
            </a:pPr>
            <a:r>
              <a:rPr lang="en-GB" sz="2000" dirty="0"/>
              <a:t>Records of additional excavation works</a:t>
            </a:r>
          </a:p>
          <a:p>
            <a:pPr marL="342900" indent="-342900">
              <a:buFontTx/>
              <a:buChar char="-"/>
            </a:pPr>
            <a:r>
              <a:rPr lang="en-GB" sz="2000" dirty="0"/>
              <a:t>Records of the issue of drawings from the architect/engineer</a:t>
            </a:r>
          </a:p>
          <a:p>
            <a:pPr marL="342900" indent="-342900">
              <a:buFontTx/>
              <a:buChar char="-"/>
            </a:pPr>
            <a:r>
              <a:rPr lang="en-GB" sz="2000" dirty="0"/>
              <a:t>Records of materials received</a:t>
            </a:r>
          </a:p>
          <a:p>
            <a:pPr marL="342900" indent="-342900">
              <a:buFontTx/>
              <a:buChar char="-"/>
            </a:pPr>
            <a:r>
              <a:rPr lang="en-GB" sz="2000" dirty="0" err="1"/>
              <a:t>Daywork</a:t>
            </a:r>
            <a:r>
              <a:rPr lang="en-GB" sz="2000" dirty="0"/>
              <a:t> records </a:t>
            </a:r>
          </a:p>
        </p:txBody>
      </p:sp>
    </p:spTree>
    <p:extLst>
      <p:ext uri="{BB962C8B-B14F-4D97-AF65-F5344CB8AC3E}">
        <p14:creationId xmlns:p14="http://schemas.microsoft.com/office/powerpoint/2010/main" val="1994735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704009" y="2299929"/>
            <a:ext cx="7275247" cy="2246769"/>
          </a:xfrm>
          <a:prstGeom prst="rect">
            <a:avLst/>
          </a:prstGeom>
          <a:noFill/>
        </p:spPr>
        <p:txBody>
          <a:bodyPr wrap="square" rtlCol="0">
            <a:spAutoFit/>
          </a:bodyPr>
          <a:lstStyle/>
          <a:p>
            <a:r>
              <a:rPr lang="en-GB" sz="2000" dirty="0"/>
              <a:t>Site planning personnel should be responsible for:</a:t>
            </a:r>
          </a:p>
          <a:p>
            <a:pPr marL="342900" indent="-342900">
              <a:buFontTx/>
              <a:buChar char="-"/>
            </a:pPr>
            <a:r>
              <a:rPr lang="en-GB" sz="2000" dirty="0"/>
              <a:t>Updating short-term programmes each week or fortnight</a:t>
            </a:r>
          </a:p>
          <a:p>
            <a:pPr marL="342900" indent="-342900">
              <a:buFontTx/>
              <a:buChar char="-"/>
            </a:pPr>
            <a:r>
              <a:rPr lang="en-GB" sz="2000" dirty="0"/>
              <a:t>Recording progress each week</a:t>
            </a:r>
          </a:p>
          <a:p>
            <a:pPr marL="342900" indent="-342900">
              <a:buFontTx/>
              <a:buChar char="-"/>
            </a:pPr>
            <a:r>
              <a:rPr lang="en-GB" sz="2000" dirty="0"/>
              <a:t>Preparing records for the contract “as-built programme” as work on site progresses</a:t>
            </a:r>
          </a:p>
          <a:p>
            <a:pPr marL="342900" indent="-342900">
              <a:buFontTx/>
              <a:buChar char="-"/>
            </a:pPr>
            <a:r>
              <a:rPr lang="en-GB" sz="2000" dirty="0"/>
              <a:t>Recording the effect of programme delays on the final contract completion date</a:t>
            </a:r>
          </a:p>
        </p:txBody>
      </p:sp>
    </p:spTree>
    <p:extLst>
      <p:ext uri="{BB962C8B-B14F-4D97-AF65-F5344CB8AC3E}">
        <p14:creationId xmlns:p14="http://schemas.microsoft.com/office/powerpoint/2010/main" val="3039314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SITE RECORDS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704009" y="2299929"/>
            <a:ext cx="7275247" cy="3477875"/>
          </a:xfrm>
          <a:prstGeom prst="rect">
            <a:avLst/>
          </a:prstGeom>
          <a:noFill/>
        </p:spPr>
        <p:txBody>
          <a:bodyPr wrap="square" rtlCol="0">
            <a:spAutoFit/>
          </a:bodyPr>
          <a:lstStyle/>
          <a:p>
            <a:r>
              <a:rPr lang="en-GB" sz="2000" dirty="0"/>
              <a:t>Site-based surveying staff are responsible for:</a:t>
            </a:r>
          </a:p>
          <a:p>
            <a:pPr marL="342900" indent="-342900">
              <a:buFontTx/>
              <a:buChar char="-"/>
            </a:pPr>
            <a:r>
              <a:rPr lang="en-GB" sz="2000" dirty="0"/>
              <a:t>Keeping records of all site measurements which relate to the final account</a:t>
            </a:r>
          </a:p>
          <a:p>
            <a:pPr marL="342900" indent="-342900">
              <a:buFontTx/>
              <a:buChar char="-"/>
            </a:pPr>
            <a:r>
              <a:rPr lang="en-GB" sz="2000" dirty="0"/>
              <a:t>Recording details and measurement of individual variations to contract (any delays and disruption)</a:t>
            </a:r>
          </a:p>
          <a:p>
            <a:pPr marL="342900" indent="-342900">
              <a:buFontTx/>
              <a:buChar char="-"/>
            </a:pPr>
            <a:r>
              <a:rPr lang="en-GB" sz="2000" dirty="0"/>
              <a:t>Pricing of site </a:t>
            </a:r>
            <a:r>
              <a:rPr lang="en-GB" sz="2000" dirty="0" err="1"/>
              <a:t>daywork</a:t>
            </a:r>
            <a:r>
              <a:rPr lang="en-GB" sz="2000" dirty="0"/>
              <a:t> sheets and obtaining the appropriate signatures</a:t>
            </a:r>
          </a:p>
          <a:p>
            <a:pPr marL="342900" indent="-342900">
              <a:buFontTx/>
              <a:buChar char="-"/>
            </a:pPr>
            <a:r>
              <a:rPr lang="en-GB" sz="2000" dirty="0"/>
              <a:t>Correlating instructions received from the architect with the confirmation of verbal instructions (CVIs) issued</a:t>
            </a:r>
          </a:p>
          <a:p>
            <a:pPr marL="342900" indent="-342900">
              <a:buFontTx/>
              <a:buChar char="-"/>
            </a:pPr>
            <a:r>
              <a:rPr lang="en-GB" sz="2000" dirty="0"/>
              <a:t>Undertaking the reconciliation of the bills of quantities items with quantities abstracted from the site working drawings</a:t>
            </a:r>
          </a:p>
        </p:txBody>
      </p:sp>
    </p:spTree>
    <p:extLst>
      <p:ext uri="{BB962C8B-B14F-4D97-AF65-F5344CB8AC3E}">
        <p14:creationId xmlns:p14="http://schemas.microsoft.com/office/powerpoint/2010/main" val="1741242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16</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MEETINGS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224080"/>
            <a:ext cx="7563279" cy="3785652"/>
          </a:xfrm>
          <a:prstGeom prst="rect">
            <a:avLst/>
          </a:prstGeom>
          <a:noFill/>
        </p:spPr>
        <p:txBody>
          <a:bodyPr wrap="square" rtlCol="0">
            <a:spAutoFit/>
          </a:bodyPr>
          <a:lstStyle/>
          <a:p>
            <a:r>
              <a:rPr lang="en-GB" sz="2400" dirty="0"/>
              <a:t>Purposes of meetings:</a:t>
            </a:r>
          </a:p>
          <a:p>
            <a:pPr marL="285750" indent="-285750">
              <a:buFontTx/>
              <a:buChar char="-"/>
            </a:pPr>
            <a:r>
              <a:rPr lang="en-GB" sz="2400" dirty="0"/>
              <a:t>To discuss problem areas and suggest alternative solutions</a:t>
            </a:r>
          </a:p>
          <a:p>
            <a:pPr marL="285750" indent="-285750">
              <a:buFontTx/>
              <a:buChar char="-"/>
            </a:pPr>
            <a:r>
              <a:rPr lang="en-GB" sz="2400" dirty="0"/>
              <a:t>To decide on appropriate action</a:t>
            </a:r>
          </a:p>
          <a:p>
            <a:pPr marL="285750" indent="-285750">
              <a:buFontTx/>
              <a:buChar char="-"/>
            </a:pPr>
            <a:r>
              <a:rPr lang="en-GB" sz="2400" dirty="0"/>
              <a:t>To request and distribute project information</a:t>
            </a:r>
          </a:p>
          <a:p>
            <a:pPr marL="285750" indent="-285750">
              <a:buFontTx/>
              <a:buChar char="-"/>
            </a:pPr>
            <a:r>
              <a:rPr lang="en-GB" sz="2400" dirty="0"/>
              <a:t>To review the current situation and reschedule as necessary</a:t>
            </a:r>
          </a:p>
          <a:p>
            <a:pPr marL="285750" indent="-285750">
              <a:buFontTx/>
              <a:buChar char="-"/>
            </a:pPr>
            <a:r>
              <a:rPr lang="en-GB" sz="2400" dirty="0"/>
              <a:t>To consider ideas for resolving bottlenecks</a:t>
            </a:r>
          </a:p>
          <a:p>
            <a:pPr marL="285750" indent="-285750">
              <a:buFontTx/>
              <a:buChar char="-"/>
            </a:pPr>
            <a:r>
              <a:rPr lang="en-GB" sz="2400" dirty="0"/>
              <a:t>To consider the opinion of other parties</a:t>
            </a:r>
          </a:p>
          <a:p>
            <a:pPr marL="285750" indent="-285750">
              <a:buFontTx/>
              <a:buChar char="-"/>
            </a:pPr>
            <a:r>
              <a:rPr lang="en-GB" sz="2400" dirty="0"/>
              <a:t>To develop a team approach to problem-solving</a:t>
            </a:r>
          </a:p>
        </p:txBody>
      </p:sp>
    </p:spTree>
    <p:extLst>
      <p:ext uri="{BB962C8B-B14F-4D97-AF65-F5344CB8AC3E}">
        <p14:creationId xmlns:p14="http://schemas.microsoft.com/office/powerpoint/2010/main" val="661981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17</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MEETINGS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224080"/>
            <a:ext cx="7563279" cy="4154984"/>
          </a:xfrm>
          <a:prstGeom prst="rect">
            <a:avLst/>
          </a:prstGeom>
          <a:noFill/>
        </p:spPr>
        <p:txBody>
          <a:bodyPr wrap="square" rtlCol="0">
            <a:spAutoFit/>
          </a:bodyPr>
          <a:lstStyle/>
          <a:p>
            <a:r>
              <a:rPr lang="en-GB" sz="2400" dirty="0"/>
              <a:t>Meetings should be:</a:t>
            </a:r>
          </a:p>
          <a:p>
            <a:pPr marL="342900" indent="-342900">
              <a:buFontTx/>
              <a:buChar char="-"/>
            </a:pPr>
            <a:r>
              <a:rPr lang="en-GB" sz="2400" dirty="0"/>
              <a:t>Short</a:t>
            </a:r>
          </a:p>
          <a:p>
            <a:pPr marL="342900" indent="-342900">
              <a:buFontTx/>
              <a:buChar char="-"/>
            </a:pPr>
            <a:r>
              <a:rPr lang="en-GB" sz="2400" dirty="0"/>
              <a:t>Focused</a:t>
            </a:r>
          </a:p>
          <a:p>
            <a:pPr marL="342900" indent="-342900">
              <a:buFontTx/>
              <a:buChar char="-"/>
            </a:pPr>
            <a:r>
              <a:rPr lang="en-GB" sz="2400" dirty="0"/>
              <a:t>Have the right people</a:t>
            </a:r>
          </a:p>
          <a:p>
            <a:endParaRPr lang="en-GB" sz="2400" dirty="0"/>
          </a:p>
          <a:p>
            <a:r>
              <a:rPr lang="en-GB" sz="2400" dirty="0"/>
              <a:t>Establish the right balance between working and meeting</a:t>
            </a:r>
          </a:p>
          <a:p>
            <a:r>
              <a:rPr lang="en-GB" sz="2400" dirty="0"/>
              <a:t>Have an agenda and minutes recorded and circulated</a:t>
            </a:r>
          </a:p>
          <a:p>
            <a:endParaRPr lang="en-GB" sz="2400" dirty="0"/>
          </a:p>
          <a:p>
            <a:r>
              <a:rPr lang="en-GB" sz="2400" dirty="0"/>
              <a:t>Monthly site meetings</a:t>
            </a:r>
          </a:p>
          <a:p>
            <a:r>
              <a:rPr lang="en-GB" sz="2400" dirty="0"/>
              <a:t>Weekly progress meetings</a:t>
            </a:r>
          </a:p>
          <a:p>
            <a:r>
              <a:rPr lang="en-GB" sz="2400" dirty="0"/>
              <a:t>Subcontract coordination meetings</a:t>
            </a:r>
          </a:p>
        </p:txBody>
      </p:sp>
    </p:spTree>
    <p:extLst>
      <p:ext uri="{BB962C8B-B14F-4D97-AF65-F5344CB8AC3E}">
        <p14:creationId xmlns:p14="http://schemas.microsoft.com/office/powerpoint/2010/main" val="2416249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18</a:t>
            </a:fld>
            <a:endParaRPr lang="en-GB"/>
          </a:p>
        </p:txBody>
      </p:sp>
      <p:sp>
        <p:nvSpPr>
          <p:cNvPr id="2" name="TextBox 1"/>
          <p:cNvSpPr txBox="1"/>
          <p:nvPr/>
        </p:nvSpPr>
        <p:spPr>
          <a:xfrm>
            <a:off x="681129" y="1588022"/>
            <a:ext cx="7882011" cy="461665"/>
          </a:xfrm>
          <a:prstGeom prst="rect">
            <a:avLst/>
          </a:prstGeom>
          <a:noFill/>
        </p:spPr>
        <p:txBody>
          <a:bodyPr wrap="square" rtlCol="0">
            <a:spAutoFit/>
          </a:bodyPr>
          <a:lstStyle/>
          <a:p>
            <a:pPr>
              <a:spcAft>
                <a:spcPts val="1200"/>
              </a:spcAft>
            </a:pPr>
            <a:r>
              <a:rPr lang="en-GB" sz="2400" b="1" dirty="0"/>
              <a:t>KEY PERFORMANCE INDICATORS</a:t>
            </a:r>
          </a:p>
        </p:txBody>
      </p:sp>
      <p:sp>
        <p:nvSpPr>
          <p:cNvPr id="11" name="10 CuadroTexto"/>
          <p:cNvSpPr txBox="1"/>
          <p:nvPr/>
        </p:nvSpPr>
        <p:spPr>
          <a:xfrm>
            <a:off x="681129" y="906987"/>
            <a:ext cx="7848872" cy="461665"/>
          </a:xfrm>
          <a:prstGeom prst="rect">
            <a:avLst/>
          </a:prstGeom>
          <a:noFill/>
        </p:spPr>
        <p:txBody>
          <a:bodyPr wrap="square" rtlCol="0">
            <a:spAutoFit/>
          </a:bodyPr>
          <a:lstStyle/>
          <a:p>
            <a:r>
              <a:rPr lang="es-ES_tradnl" sz="2400" b="1" dirty="0">
                <a:solidFill>
                  <a:schemeClr val="tx2"/>
                </a:solidFill>
              </a:rPr>
              <a:t>CONTROL PROCESS </a:t>
            </a:r>
          </a:p>
        </p:txBody>
      </p:sp>
      <p:sp>
        <p:nvSpPr>
          <p:cNvPr id="4" name="TextBox 3"/>
          <p:cNvSpPr txBox="1"/>
          <p:nvPr/>
        </p:nvSpPr>
        <p:spPr>
          <a:xfrm>
            <a:off x="681129" y="2708920"/>
            <a:ext cx="7635287" cy="3785652"/>
          </a:xfrm>
          <a:prstGeom prst="rect">
            <a:avLst/>
          </a:prstGeom>
          <a:noFill/>
        </p:spPr>
        <p:txBody>
          <a:bodyPr wrap="square" rtlCol="0">
            <a:spAutoFit/>
          </a:bodyPr>
          <a:lstStyle/>
          <a:p>
            <a:r>
              <a:rPr lang="en-GB" sz="2000" dirty="0"/>
              <a:t>Measure overall performance on projects</a:t>
            </a:r>
          </a:p>
          <a:p>
            <a:r>
              <a:rPr lang="en-GB" sz="2000" dirty="0"/>
              <a:t>Set standards at the start of a project</a:t>
            </a:r>
          </a:p>
          <a:p>
            <a:r>
              <a:rPr lang="en-GB" sz="2000" dirty="0"/>
              <a:t>Monitor performance as the project progresses</a:t>
            </a:r>
          </a:p>
          <a:p>
            <a:r>
              <a:rPr lang="en-GB" sz="2000" dirty="0"/>
              <a:t>Form a basis for improvement targets for future projects</a:t>
            </a:r>
          </a:p>
          <a:p>
            <a:endParaRPr lang="en-GB" sz="2000" dirty="0"/>
          </a:p>
          <a:p>
            <a:r>
              <a:rPr lang="en-GB" sz="2000" dirty="0"/>
              <a:t>KPIs for several aspects of project delivery:</a:t>
            </a:r>
          </a:p>
          <a:p>
            <a:pPr marL="285750" indent="-285750">
              <a:buFontTx/>
              <a:buChar char="-"/>
            </a:pPr>
            <a:r>
              <a:rPr lang="en-GB" sz="2000" dirty="0"/>
              <a:t>Client satisfaction</a:t>
            </a:r>
          </a:p>
          <a:p>
            <a:pPr marL="285750" indent="-285750">
              <a:buFontTx/>
              <a:buChar char="-"/>
            </a:pPr>
            <a:r>
              <a:rPr lang="en-GB" sz="2000" dirty="0"/>
              <a:t>Defects</a:t>
            </a:r>
          </a:p>
          <a:p>
            <a:pPr marL="285750" indent="-285750">
              <a:buFontTx/>
              <a:buChar char="-"/>
            </a:pPr>
            <a:r>
              <a:rPr lang="en-GB" sz="2000" dirty="0"/>
              <a:t>Safety</a:t>
            </a:r>
          </a:p>
          <a:p>
            <a:pPr marL="285750" indent="-285750">
              <a:buFontTx/>
              <a:buChar char="-"/>
            </a:pPr>
            <a:r>
              <a:rPr lang="en-GB" sz="2000" dirty="0"/>
              <a:t>Time and cost predictability</a:t>
            </a:r>
          </a:p>
          <a:p>
            <a:pPr marL="285750" indent="-285750">
              <a:buFontTx/>
              <a:buChar char="-"/>
            </a:pPr>
            <a:r>
              <a:rPr lang="en-GB" sz="2000" dirty="0"/>
              <a:t>Productivity</a:t>
            </a:r>
          </a:p>
          <a:p>
            <a:pPr marL="285750" indent="-285750">
              <a:buFontTx/>
              <a:buChar char="-"/>
            </a:pPr>
            <a:r>
              <a:rPr lang="en-GB" sz="2000" dirty="0"/>
              <a:t>profitability</a:t>
            </a:r>
          </a:p>
        </p:txBody>
      </p:sp>
    </p:spTree>
    <p:extLst>
      <p:ext uri="{BB962C8B-B14F-4D97-AF65-F5344CB8AC3E}">
        <p14:creationId xmlns:p14="http://schemas.microsoft.com/office/powerpoint/2010/main" val="972460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2886-CA62-A666-F087-8C31386CBFC4}"/>
              </a:ext>
            </a:extLst>
          </p:cNvPr>
          <p:cNvSpPr>
            <a:spLocks noGrp="1"/>
          </p:cNvSpPr>
          <p:nvPr>
            <p:ph type="title"/>
          </p:nvPr>
        </p:nvSpPr>
        <p:spPr/>
        <p:txBody>
          <a:bodyPr>
            <a:noAutofit/>
          </a:bodyPr>
          <a:lstStyle/>
          <a:p>
            <a:r>
              <a:rPr lang="en-GB" sz="2800" dirty="0"/>
              <a:t>Four Steps to Identify Resource Requirements for Construction Industry</a:t>
            </a:r>
          </a:p>
        </p:txBody>
      </p:sp>
      <p:sp>
        <p:nvSpPr>
          <p:cNvPr id="3" name="Content Placeholder 2">
            <a:extLst>
              <a:ext uri="{FF2B5EF4-FFF2-40B4-BE49-F238E27FC236}">
                <a16:creationId xmlns:a16="http://schemas.microsoft.com/office/drawing/2014/main" id="{2627FB2E-EFF9-0363-43AE-C0178AC1DC29}"/>
              </a:ext>
            </a:extLst>
          </p:cNvPr>
          <p:cNvSpPr>
            <a:spLocks noGrp="1"/>
          </p:cNvSpPr>
          <p:nvPr>
            <p:ph idx="1"/>
          </p:nvPr>
        </p:nvSpPr>
        <p:spPr>
          <a:xfrm>
            <a:off x="457200" y="2204864"/>
            <a:ext cx="8229600" cy="3921299"/>
          </a:xfrm>
        </p:spPr>
        <p:txBody>
          <a:bodyPr>
            <a:normAutofit/>
          </a:bodyPr>
          <a:lstStyle/>
          <a:p>
            <a:pPr marL="0" indent="0">
              <a:buNone/>
            </a:pPr>
            <a:r>
              <a:rPr lang="en-GB" dirty="0"/>
              <a:t>1. Create a project plan and identify milestones</a:t>
            </a:r>
          </a:p>
          <a:p>
            <a:pPr marL="0" indent="0">
              <a:buNone/>
            </a:pPr>
            <a:endParaRPr lang="en-GB" sz="2000" dirty="0"/>
          </a:p>
          <a:p>
            <a:pPr marL="0" indent="0">
              <a:buNone/>
            </a:pPr>
            <a:r>
              <a:rPr lang="en-GB" sz="2000" dirty="0"/>
              <a:t>A project plan ensures that everything remains on track and gives a clear view of the scope. Moreover, properly understanding project milestones and deadlines helps allocate effective resources in construction projects. With the help of a Work Breakdown Structure (WBS), you can better understand what is required for the project’s success. It also works as a roadmap of tasks and elaborates the skill set requirement.</a:t>
            </a:r>
          </a:p>
        </p:txBody>
      </p:sp>
    </p:spTree>
    <p:extLst>
      <p:ext uri="{BB962C8B-B14F-4D97-AF65-F5344CB8AC3E}">
        <p14:creationId xmlns:p14="http://schemas.microsoft.com/office/powerpoint/2010/main" val="792056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47A0-50EE-5222-F2F4-57D2822AC97A}"/>
              </a:ext>
            </a:extLst>
          </p:cNvPr>
          <p:cNvSpPr>
            <a:spLocks noGrp="1"/>
          </p:cNvSpPr>
          <p:nvPr>
            <p:ph type="title"/>
          </p:nvPr>
        </p:nvSpPr>
        <p:spPr>
          <a:xfrm>
            <a:off x="457200" y="274638"/>
            <a:ext cx="8147248" cy="1138138"/>
          </a:xfrm>
        </p:spPr>
        <p:txBody>
          <a:bodyPr/>
          <a:lstStyle/>
          <a:p>
            <a:r>
              <a:rPr kumimoji="0" lang="en-GB" sz="2800" b="0" i="0" u="none" strike="noStrike" kern="1200" cap="none" spc="0" normalizeH="0" baseline="0" noProof="0" dirty="0">
                <a:ln>
                  <a:noFill/>
                </a:ln>
                <a:solidFill>
                  <a:prstClr val="black"/>
                </a:solidFill>
                <a:effectLst/>
                <a:uLnTx/>
                <a:uFillTx/>
                <a:latin typeface="Calibri"/>
                <a:ea typeface="+mj-ea"/>
                <a:cs typeface="+mj-cs"/>
              </a:rPr>
              <a:t>Four Steps to Identify Resource Requirements for Construction Industry</a:t>
            </a:r>
            <a:endParaRPr lang="en-GB" dirty="0"/>
          </a:p>
        </p:txBody>
      </p:sp>
      <p:sp>
        <p:nvSpPr>
          <p:cNvPr id="3" name="Content Placeholder 2">
            <a:extLst>
              <a:ext uri="{FF2B5EF4-FFF2-40B4-BE49-F238E27FC236}">
                <a16:creationId xmlns:a16="http://schemas.microsoft.com/office/drawing/2014/main" id="{BA847D87-7DCB-8D80-7D39-C369B8397C86}"/>
              </a:ext>
            </a:extLst>
          </p:cNvPr>
          <p:cNvSpPr>
            <a:spLocks noGrp="1"/>
          </p:cNvSpPr>
          <p:nvPr>
            <p:ph idx="1"/>
          </p:nvPr>
        </p:nvSpPr>
        <p:spPr>
          <a:xfrm>
            <a:off x="457200" y="2492896"/>
            <a:ext cx="8229600" cy="3633267"/>
          </a:xfrm>
        </p:spPr>
        <p:txBody>
          <a:bodyPr>
            <a:normAutofit/>
          </a:bodyPr>
          <a:lstStyle/>
          <a:p>
            <a:pPr marL="0" indent="0">
              <a:buNone/>
            </a:pPr>
            <a:r>
              <a:rPr lang="en-GB" dirty="0"/>
              <a:t>2. Identify resources required for project success</a:t>
            </a:r>
          </a:p>
          <a:p>
            <a:pPr marL="0" indent="0">
              <a:buNone/>
            </a:pPr>
            <a:endParaRPr lang="en-GB" sz="2000" b="0" i="0" dirty="0">
              <a:solidFill>
                <a:srgbClr val="0A1633"/>
              </a:solidFill>
              <a:effectLst/>
            </a:endParaRPr>
          </a:p>
          <a:p>
            <a:pPr marL="0" indent="0">
              <a:buNone/>
            </a:pPr>
            <a:r>
              <a:rPr lang="en-GB" sz="2000" b="0" i="0" dirty="0">
                <a:solidFill>
                  <a:srgbClr val="0A1633"/>
                </a:solidFill>
                <a:effectLst/>
              </a:rPr>
              <a:t>First, one needs to identify the specific work that needs to be done. Based on that, estimate the type and number of resources required at different stages. Next, plan for resource acquisition so that there is no idle time and enough work for the onboarded workforce. Plan for ramp-up and ramp-down activities as appropriate</a:t>
            </a:r>
            <a:endParaRPr lang="en-GB" sz="2000" dirty="0"/>
          </a:p>
        </p:txBody>
      </p:sp>
    </p:spTree>
    <p:extLst>
      <p:ext uri="{BB962C8B-B14F-4D97-AF65-F5344CB8AC3E}">
        <p14:creationId xmlns:p14="http://schemas.microsoft.com/office/powerpoint/2010/main" val="3159464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47A0-50EE-5222-F2F4-57D2822AC97A}"/>
              </a:ext>
            </a:extLst>
          </p:cNvPr>
          <p:cNvSpPr>
            <a:spLocks noGrp="1"/>
          </p:cNvSpPr>
          <p:nvPr>
            <p:ph type="title"/>
          </p:nvPr>
        </p:nvSpPr>
        <p:spPr>
          <a:xfrm>
            <a:off x="457200" y="274638"/>
            <a:ext cx="8147248" cy="1138138"/>
          </a:xfrm>
        </p:spPr>
        <p:txBody>
          <a:bodyPr/>
          <a:lstStyle/>
          <a:p>
            <a:r>
              <a:rPr kumimoji="0" lang="en-GB" sz="2800" b="0" i="0" u="none" strike="noStrike" kern="1200" cap="none" spc="0" normalizeH="0" baseline="0" noProof="0" dirty="0">
                <a:ln>
                  <a:noFill/>
                </a:ln>
                <a:solidFill>
                  <a:prstClr val="black"/>
                </a:solidFill>
                <a:effectLst/>
                <a:uLnTx/>
                <a:uFillTx/>
                <a:latin typeface="Calibri"/>
                <a:ea typeface="+mj-ea"/>
                <a:cs typeface="+mj-cs"/>
              </a:rPr>
              <a:t>Four Steps to Identify Resource Requirements for Construction Industry</a:t>
            </a:r>
            <a:endParaRPr lang="en-GB" dirty="0"/>
          </a:p>
        </p:txBody>
      </p:sp>
      <p:sp>
        <p:nvSpPr>
          <p:cNvPr id="3" name="Content Placeholder 2">
            <a:extLst>
              <a:ext uri="{FF2B5EF4-FFF2-40B4-BE49-F238E27FC236}">
                <a16:creationId xmlns:a16="http://schemas.microsoft.com/office/drawing/2014/main" id="{BA847D87-7DCB-8D80-7D39-C369B8397C86}"/>
              </a:ext>
            </a:extLst>
          </p:cNvPr>
          <p:cNvSpPr>
            <a:spLocks noGrp="1"/>
          </p:cNvSpPr>
          <p:nvPr>
            <p:ph idx="1"/>
          </p:nvPr>
        </p:nvSpPr>
        <p:spPr>
          <a:xfrm>
            <a:off x="457200" y="2348880"/>
            <a:ext cx="8229600" cy="3777283"/>
          </a:xfrm>
        </p:spPr>
        <p:txBody>
          <a:bodyPr>
            <a:normAutofit/>
          </a:bodyPr>
          <a:lstStyle/>
          <a:p>
            <a:pPr marL="0" indent="0">
              <a:buNone/>
            </a:pPr>
            <a:r>
              <a:rPr lang="en-GB" dirty="0"/>
              <a:t>3. Evaluate resource availability and reusability for other projects</a:t>
            </a:r>
          </a:p>
          <a:p>
            <a:pPr marL="0" indent="0">
              <a:buNone/>
            </a:pPr>
            <a:endParaRPr lang="en-GB" dirty="0"/>
          </a:p>
          <a:p>
            <a:pPr marL="0" indent="0">
              <a:buNone/>
            </a:pPr>
            <a:r>
              <a:rPr lang="en-GB" sz="2000" b="0" i="0" dirty="0">
                <a:solidFill>
                  <a:srgbClr val="0A1633"/>
                </a:solidFill>
                <a:effectLst/>
              </a:rPr>
              <a:t>Ensure the availability and reusability of your project resources to meet project milestones. You must ascertain if a resource can be used for multiple tasks on the same project or if they would be better suited for another project based on the skills.</a:t>
            </a:r>
            <a:endParaRPr lang="en-GB" sz="3600" b="0" i="0" dirty="0">
              <a:solidFill>
                <a:srgbClr val="0A1633"/>
              </a:solidFill>
              <a:effectLst/>
            </a:endParaRPr>
          </a:p>
        </p:txBody>
      </p:sp>
    </p:spTree>
    <p:extLst>
      <p:ext uri="{BB962C8B-B14F-4D97-AF65-F5344CB8AC3E}">
        <p14:creationId xmlns:p14="http://schemas.microsoft.com/office/powerpoint/2010/main" val="220075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47A0-50EE-5222-F2F4-57D2822AC97A}"/>
              </a:ext>
            </a:extLst>
          </p:cNvPr>
          <p:cNvSpPr>
            <a:spLocks noGrp="1"/>
          </p:cNvSpPr>
          <p:nvPr>
            <p:ph type="title"/>
          </p:nvPr>
        </p:nvSpPr>
        <p:spPr>
          <a:xfrm>
            <a:off x="457200" y="274638"/>
            <a:ext cx="8147248" cy="1138138"/>
          </a:xfrm>
        </p:spPr>
        <p:txBody>
          <a:bodyPr/>
          <a:lstStyle/>
          <a:p>
            <a:r>
              <a:rPr kumimoji="0" lang="en-GB" sz="2800" b="0" i="0" u="none" strike="noStrike" kern="1200" cap="none" spc="0" normalizeH="0" baseline="0" noProof="0" dirty="0">
                <a:ln>
                  <a:noFill/>
                </a:ln>
                <a:solidFill>
                  <a:prstClr val="black"/>
                </a:solidFill>
                <a:effectLst/>
                <a:uLnTx/>
                <a:uFillTx/>
                <a:latin typeface="Calibri"/>
                <a:ea typeface="+mj-ea"/>
                <a:cs typeface="+mj-cs"/>
              </a:rPr>
              <a:t>Four Steps to Identify Resource Requirements for Construction Industry</a:t>
            </a:r>
            <a:endParaRPr lang="en-GB" dirty="0"/>
          </a:p>
        </p:txBody>
      </p:sp>
      <p:sp>
        <p:nvSpPr>
          <p:cNvPr id="3" name="Content Placeholder 2">
            <a:extLst>
              <a:ext uri="{FF2B5EF4-FFF2-40B4-BE49-F238E27FC236}">
                <a16:creationId xmlns:a16="http://schemas.microsoft.com/office/drawing/2014/main" id="{BA847D87-7DCB-8D80-7D39-C369B8397C86}"/>
              </a:ext>
            </a:extLst>
          </p:cNvPr>
          <p:cNvSpPr>
            <a:spLocks noGrp="1"/>
          </p:cNvSpPr>
          <p:nvPr>
            <p:ph idx="1"/>
          </p:nvPr>
        </p:nvSpPr>
        <p:spPr>
          <a:xfrm>
            <a:off x="457200" y="2492896"/>
            <a:ext cx="8229600" cy="3633267"/>
          </a:xfrm>
        </p:spPr>
        <p:txBody>
          <a:bodyPr>
            <a:normAutofit/>
          </a:bodyPr>
          <a:lstStyle/>
          <a:p>
            <a:pPr marL="0" indent="0">
              <a:buNone/>
            </a:pPr>
            <a:r>
              <a:rPr lang="en-GB" dirty="0"/>
              <a:t>4. Have an authorisation process for proper resource planning</a:t>
            </a:r>
          </a:p>
          <a:p>
            <a:pPr marL="0" indent="0">
              <a:buNone/>
            </a:pPr>
            <a:endParaRPr lang="en-GB" sz="2000" b="0" i="0" dirty="0">
              <a:solidFill>
                <a:srgbClr val="0A1633"/>
              </a:solidFill>
              <a:effectLst/>
            </a:endParaRPr>
          </a:p>
          <a:p>
            <a:pPr marL="0" indent="0">
              <a:buNone/>
            </a:pPr>
            <a:r>
              <a:rPr lang="en-GB" sz="2000" b="0" i="0" dirty="0">
                <a:solidFill>
                  <a:srgbClr val="0A1633"/>
                </a:solidFill>
                <a:effectLst/>
              </a:rPr>
              <a:t>A consistent authorisation process will help the managers and the stakeholders ensure everyone is aligned with the objectives. This way, you can stick to the milestones and deliver within the deadline.</a:t>
            </a:r>
          </a:p>
          <a:p>
            <a:pPr marL="0" indent="0">
              <a:buNone/>
            </a:pPr>
            <a:endParaRPr lang="en-GB" sz="2000" b="0" i="0" dirty="0">
              <a:solidFill>
                <a:srgbClr val="0A1633"/>
              </a:solidFill>
              <a:effectLst/>
            </a:endParaRPr>
          </a:p>
          <a:p>
            <a:pPr marL="0" indent="0">
              <a:buNone/>
            </a:pPr>
            <a:endParaRPr lang="en-GB" sz="2000" b="0" i="0" dirty="0">
              <a:solidFill>
                <a:srgbClr val="0A1633"/>
              </a:solidFill>
              <a:effectLst/>
            </a:endParaRPr>
          </a:p>
        </p:txBody>
      </p:sp>
    </p:spTree>
    <p:extLst>
      <p:ext uri="{BB962C8B-B14F-4D97-AF65-F5344CB8AC3E}">
        <p14:creationId xmlns:p14="http://schemas.microsoft.com/office/powerpoint/2010/main" val="2722848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70200-8E43-8EA5-778E-23AA99585153}"/>
              </a:ext>
            </a:extLst>
          </p:cNvPr>
          <p:cNvSpPr>
            <a:spLocks noGrp="1"/>
          </p:cNvSpPr>
          <p:nvPr>
            <p:ph type="title"/>
          </p:nvPr>
        </p:nvSpPr>
        <p:spPr/>
        <p:txBody>
          <a:bodyPr>
            <a:normAutofit fontScale="90000"/>
          </a:bodyPr>
          <a:lstStyle/>
          <a:p>
            <a:r>
              <a:rPr lang="en-GB" dirty="0"/>
              <a:t>Benefits of Effective Construction Resource Management</a:t>
            </a:r>
          </a:p>
        </p:txBody>
      </p:sp>
      <p:sp>
        <p:nvSpPr>
          <p:cNvPr id="3" name="Content Placeholder 2">
            <a:extLst>
              <a:ext uri="{FF2B5EF4-FFF2-40B4-BE49-F238E27FC236}">
                <a16:creationId xmlns:a16="http://schemas.microsoft.com/office/drawing/2014/main" id="{85194202-6007-4B29-C2A3-F46E4EBFE531}"/>
              </a:ext>
            </a:extLst>
          </p:cNvPr>
          <p:cNvSpPr>
            <a:spLocks noGrp="1"/>
          </p:cNvSpPr>
          <p:nvPr>
            <p:ph idx="1"/>
          </p:nvPr>
        </p:nvSpPr>
        <p:spPr>
          <a:xfrm>
            <a:off x="457200" y="2132856"/>
            <a:ext cx="8229600" cy="4525963"/>
          </a:xfrm>
        </p:spPr>
        <p:txBody>
          <a:bodyPr>
            <a:normAutofit/>
          </a:bodyPr>
          <a:lstStyle/>
          <a:p>
            <a:r>
              <a:rPr lang="en-GB" sz="2700" dirty="0"/>
              <a:t>Gain visibility of all construction management resources</a:t>
            </a:r>
          </a:p>
          <a:p>
            <a:r>
              <a:rPr lang="en-GB" sz="2700" i="0" dirty="0">
                <a:solidFill>
                  <a:srgbClr val="333333"/>
                </a:solidFill>
                <a:effectLst/>
              </a:rPr>
              <a:t>Reduce construction project costs</a:t>
            </a:r>
          </a:p>
          <a:p>
            <a:r>
              <a:rPr lang="en-GB" sz="2700" dirty="0"/>
              <a:t>Improve productivity of construction resources</a:t>
            </a:r>
          </a:p>
          <a:p>
            <a:r>
              <a:rPr lang="en-GB" sz="2700" dirty="0"/>
              <a:t>Helps plan construction pipeline project activities</a:t>
            </a:r>
          </a:p>
          <a:p>
            <a:r>
              <a:rPr lang="en-GB" sz="2700" dirty="0"/>
              <a:t>Facilitate construction team collaboration</a:t>
            </a:r>
          </a:p>
          <a:p>
            <a:r>
              <a:rPr lang="en-GB" sz="2700" dirty="0"/>
              <a:t>Forecasts resource-related risks in advance</a:t>
            </a:r>
          </a:p>
          <a:p>
            <a:r>
              <a:rPr lang="en-GB" sz="2700" dirty="0"/>
              <a:t>Provides agility to reallocate resources as necessary</a:t>
            </a:r>
          </a:p>
          <a:p>
            <a:r>
              <a:rPr lang="en-GB" sz="2700" dirty="0"/>
              <a:t>Enhances decision making ability with real-time reports</a:t>
            </a:r>
          </a:p>
        </p:txBody>
      </p:sp>
    </p:spTree>
    <p:extLst>
      <p:ext uri="{BB962C8B-B14F-4D97-AF65-F5344CB8AC3E}">
        <p14:creationId xmlns:p14="http://schemas.microsoft.com/office/powerpoint/2010/main" val="2316562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F67C-3E32-36A0-BDDB-AB7F9234B365}"/>
              </a:ext>
            </a:extLst>
          </p:cNvPr>
          <p:cNvSpPr>
            <a:spLocks noGrp="1"/>
          </p:cNvSpPr>
          <p:nvPr>
            <p:ph type="title"/>
          </p:nvPr>
        </p:nvSpPr>
        <p:spPr/>
        <p:txBody>
          <a:bodyPr>
            <a:normAutofit fontScale="90000"/>
          </a:bodyPr>
          <a:lstStyle/>
          <a:p>
            <a:r>
              <a:rPr lang="en-GB" dirty="0"/>
              <a:t>Challenges Associated with Construction Resource Management</a:t>
            </a:r>
          </a:p>
        </p:txBody>
      </p:sp>
      <p:sp>
        <p:nvSpPr>
          <p:cNvPr id="3" name="Content Placeholder 2">
            <a:extLst>
              <a:ext uri="{FF2B5EF4-FFF2-40B4-BE49-F238E27FC236}">
                <a16:creationId xmlns:a16="http://schemas.microsoft.com/office/drawing/2014/main" id="{5A8FA036-03AB-38F4-159E-93D4E0E11263}"/>
              </a:ext>
            </a:extLst>
          </p:cNvPr>
          <p:cNvSpPr>
            <a:spLocks noGrp="1"/>
          </p:cNvSpPr>
          <p:nvPr>
            <p:ph idx="1"/>
          </p:nvPr>
        </p:nvSpPr>
        <p:spPr>
          <a:xfrm>
            <a:off x="457200" y="2204864"/>
            <a:ext cx="8229600" cy="4525963"/>
          </a:xfrm>
        </p:spPr>
        <p:txBody>
          <a:bodyPr>
            <a:normAutofit/>
          </a:bodyPr>
          <a:lstStyle/>
          <a:p>
            <a:r>
              <a:rPr lang="en-GB" sz="2900" dirty="0"/>
              <a:t>Inability to foresee future project demands</a:t>
            </a:r>
          </a:p>
          <a:p>
            <a:r>
              <a:rPr lang="en-GB" sz="2900" dirty="0"/>
              <a:t>Shortage of skilled labour</a:t>
            </a:r>
          </a:p>
          <a:p>
            <a:r>
              <a:rPr lang="en-GB" sz="2900" dirty="0"/>
              <a:t>Lack of resource planning and scheduling tools</a:t>
            </a:r>
          </a:p>
          <a:p>
            <a:r>
              <a:rPr lang="en-GB" sz="2900" dirty="0"/>
              <a:t>Changes in project scope due to various external and internal factors</a:t>
            </a:r>
          </a:p>
          <a:p>
            <a:r>
              <a:rPr lang="en-GB" sz="2900" dirty="0"/>
              <a:t>Delays in the delivery of materials or equipment</a:t>
            </a:r>
          </a:p>
          <a:p>
            <a:r>
              <a:rPr lang="en-GB" sz="2900" dirty="0"/>
              <a:t>Sub-optimal resource utilization</a:t>
            </a:r>
          </a:p>
          <a:p>
            <a:r>
              <a:rPr lang="en-GB" sz="2900" dirty="0"/>
              <a:t>Poor communication</a:t>
            </a:r>
          </a:p>
          <a:p>
            <a:endParaRPr lang="en-GB" dirty="0"/>
          </a:p>
        </p:txBody>
      </p:sp>
    </p:spTree>
    <p:extLst>
      <p:ext uri="{BB962C8B-B14F-4D97-AF65-F5344CB8AC3E}">
        <p14:creationId xmlns:p14="http://schemas.microsoft.com/office/powerpoint/2010/main" val="1949550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365A0-AE06-44C4-9CB4-2543D4E35756}"/>
              </a:ext>
            </a:extLst>
          </p:cNvPr>
          <p:cNvSpPr>
            <a:spLocks noGrp="1"/>
          </p:cNvSpPr>
          <p:nvPr>
            <p:ph type="title"/>
          </p:nvPr>
        </p:nvSpPr>
        <p:spPr>
          <a:xfrm>
            <a:off x="457200" y="274638"/>
            <a:ext cx="8229600" cy="706090"/>
          </a:xfrm>
        </p:spPr>
        <p:txBody>
          <a:bodyPr>
            <a:normAutofit fontScale="90000"/>
          </a:bodyPr>
          <a:lstStyle/>
          <a:p>
            <a:r>
              <a:rPr lang="en-GB" dirty="0"/>
              <a:t>Control by Exception</a:t>
            </a:r>
            <a:br>
              <a:rPr lang="en-GB" dirty="0"/>
            </a:br>
            <a:endParaRPr lang="en-GB" dirty="0"/>
          </a:p>
        </p:txBody>
      </p:sp>
      <p:sp>
        <p:nvSpPr>
          <p:cNvPr id="3" name="Content Placeholder 2">
            <a:extLst>
              <a:ext uri="{FF2B5EF4-FFF2-40B4-BE49-F238E27FC236}">
                <a16:creationId xmlns:a16="http://schemas.microsoft.com/office/drawing/2014/main" id="{BD7BCE4C-8A0C-4BF7-B430-8394E35AB123}"/>
              </a:ext>
            </a:extLst>
          </p:cNvPr>
          <p:cNvSpPr>
            <a:spLocks noGrp="1"/>
          </p:cNvSpPr>
          <p:nvPr>
            <p:ph idx="1"/>
          </p:nvPr>
        </p:nvSpPr>
        <p:spPr>
          <a:xfrm>
            <a:off x="457200" y="1268760"/>
            <a:ext cx="8229600" cy="4857403"/>
          </a:xfrm>
        </p:spPr>
        <p:txBody>
          <a:bodyPr>
            <a:normAutofit/>
          </a:bodyPr>
          <a:lstStyle/>
          <a:p>
            <a:r>
              <a:rPr lang="en-GB" dirty="0"/>
              <a:t>A management strategy that focuses on monitoring and intervening </a:t>
            </a:r>
            <a:r>
              <a:rPr lang="en-GB" dirty="0">
                <a:solidFill>
                  <a:srgbClr val="FF0000"/>
                </a:solidFill>
              </a:rPr>
              <a:t>only</a:t>
            </a:r>
            <a:r>
              <a:rPr lang="en-GB" dirty="0"/>
              <a:t> when actual performance deviates significantly from planned or expected outcomes. </a:t>
            </a:r>
          </a:p>
          <a:p>
            <a:r>
              <a:rPr lang="en-GB" dirty="0"/>
              <a:t>This approach aims to optimize management time and energy by concentrating on critical issues that require attention, </a:t>
            </a:r>
            <a:r>
              <a:rPr lang="en-GB" dirty="0">
                <a:solidFill>
                  <a:srgbClr val="FF0000"/>
                </a:solidFill>
              </a:rPr>
              <a:t>rather than micromanaging </a:t>
            </a:r>
            <a:r>
              <a:rPr lang="en-GB" dirty="0"/>
              <a:t>every aspect of the organization.</a:t>
            </a:r>
          </a:p>
        </p:txBody>
      </p:sp>
    </p:spTree>
    <p:extLst>
      <p:ext uri="{BB962C8B-B14F-4D97-AF65-F5344CB8AC3E}">
        <p14:creationId xmlns:p14="http://schemas.microsoft.com/office/powerpoint/2010/main" val="1906949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6224b611f5ffe386836a465907514dbe">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81d96693cf7985b39159bafc1c2bab6e"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3D474D-14CB-4E5C-89D6-C03DF49B7859}">
  <ds:schemaRefs>
    <ds:schemaRef ds:uri="http://purl.org/dc/elements/1.1/"/>
    <ds:schemaRef ds:uri="http://schemas.microsoft.com/office/2006/metadata/properties"/>
    <ds:schemaRef ds:uri="d6763200-d287-43bd-9663-450c381dd6d6"/>
    <ds:schemaRef ds:uri="http://purl.org/dc/terms/"/>
    <ds:schemaRef ds:uri="http://schemas.openxmlformats.org/package/2006/metadata/core-properties"/>
    <ds:schemaRef ds:uri="http://purl.org/dc/dcmitype/"/>
    <ds:schemaRef ds:uri="9c361958-d63d-4444-9986-5debd40b8faa"/>
    <ds:schemaRef ds:uri="http://schemas.microsoft.com/office/2006/documentManagement/types"/>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90F46F44-75B2-4CC6-832A-1905B4B730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CB1E6B-C50C-49D3-A22F-5CF4B8B7D7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1387</Words>
  <Application>Microsoft Office PowerPoint</Application>
  <PresentationFormat>On-screen Show (4:3)</PresentationFormat>
  <Paragraphs>220</Paragraphs>
  <Slides>25</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29" baseType="lpstr">
      <vt:lpstr>Arial</vt:lpstr>
      <vt:lpstr>Calibri</vt:lpstr>
      <vt:lpstr>Office Theme</vt:lpstr>
      <vt:lpstr>Acrobat 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Four Steps to Identify Resource Requirements for Construction Industry</vt:lpstr>
      <vt:lpstr>Four Steps to Identify Resource Requirements for Construction Industry</vt:lpstr>
      <vt:lpstr>Four Steps to Identify Resource Requirements for Construction Industry</vt:lpstr>
      <vt:lpstr>Four Steps to Identify Resource Requirements for Construction Industry</vt:lpstr>
      <vt:lpstr>Benefits of Effective Construction Resource Management</vt:lpstr>
      <vt:lpstr>Challenges Associated with Construction Resource Management</vt:lpstr>
      <vt:lpstr>Control by Exception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Rhodri Thomas</cp:lastModifiedBy>
  <cp:revision>31</cp:revision>
  <dcterms:created xsi:type="dcterms:W3CDTF">2015-09-15T12:16:09Z</dcterms:created>
  <dcterms:modified xsi:type="dcterms:W3CDTF">2026-10-20T09:08:53Z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ies>
</file>