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4"/>
    <p:sldMasterId id="2147483690" r:id="rId5"/>
  </p:sldMasterIdLst>
  <p:notesMasterIdLst>
    <p:notesMasterId r:id="rId25"/>
  </p:notesMasterIdLst>
  <p:sldIdLst>
    <p:sldId id="256" r:id="rId6"/>
    <p:sldId id="257" r:id="rId7"/>
    <p:sldId id="258" r:id="rId8"/>
    <p:sldId id="274" r:id="rId9"/>
    <p:sldId id="259" r:id="rId10"/>
    <p:sldId id="269" r:id="rId11"/>
    <p:sldId id="273" r:id="rId12"/>
    <p:sldId id="262" r:id="rId13"/>
    <p:sldId id="277" r:id="rId14"/>
    <p:sldId id="260" r:id="rId15"/>
    <p:sldId id="265" r:id="rId16"/>
    <p:sldId id="268" r:id="rId17"/>
    <p:sldId id="264" r:id="rId18"/>
    <p:sldId id="261" r:id="rId19"/>
    <p:sldId id="270" r:id="rId20"/>
    <p:sldId id="271" r:id="rId21"/>
    <p:sldId id="266" r:id="rId22"/>
    <p:sldId id="275" r:id="rId23"/>
    <p:sldId id="26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A74D4"/>
    <a:srgbClr val="7030A0"/>
    <a:srgbClr val="ED6494"/>
    <a:srgbClr val="E74BBE"/>
    <a:srgbClr val="DE336F"/>
    <a:srgbClr val="30BDB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975F7E-4814-A32A-B389-495D231B911E}" v="4" dt="2021-11-19T13:43:54.050"/>
    <p1510:client id="{4ECFEAD7-C000-651C-2D19-4ABFDCF96C08}" v="2" dt="2021-11-19T13:23:05.262"/>
    <p1510:client id="{508E8B34-09AA-4B48-8115-E49728D00B58}" v="474" dt="2021-11-16T00:24:43.098"/>
    <p1510:client id="{55F45736-7851-D940-D3AF-0CA92B1DAF0C}" v="42" dt="2021-11-19T09:16:23.780"/>
    <p1510:client id="{5EADD864-2B2A-6B7C-C544-4D119DD24926}" v="50" dt="2021-11-19T08:53:44.286"/>
    <p1510:client id="{85366F96-B42A-F20F-B7B6-1E89E0134139}" v="1" dt="2021-11-17T03:02:40.957"/>
    <p1510:client id="{A9670214-073E-EC03-CBE6-00C41BEE4358}" v="284" dt="2021-11-16T19:33:51.654"/>
    <p1510:client id="{AE2316B8-C10F-7ED0-0864-9B8C71908F83}" v="27" dt="2021-11-19T13:09:20.709"/>
    <p1510:client id="{BB0095B6-B9BF-243F-109C-0C28DDEDA21D}" v="49" dt="2021-11-19T12:38:55.807"/>
    <p1510:client id="{EAC3DA00-E2AE-E1D4-705F-BFAAFCDB9290}" v="1" dt="2021-11-16T23:45:20.431"/>
    <p1510:client id="{F26C277E-99F3-9272-724B-6DBCE25DE506}" v="25" dt="2021-11-18T01:51:26.591"/>
    <p1510:client id="{F63A2938-3D1F-40D1-8A55-B9A6E3D0CB5D}" vWet="2" dt="2021-11-19T14:09:30.1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3B6FC8-FAE8-4E0A-9525-D31DDF93F8F4}" type="doc">
      <dgm:prSet loTypeId="urn:microsoft.com/office/officeart/2005/8/layout/hierarchy4" loCatId="relationship" qsTypeId="urn:microsoft.com/office/officeart/2005/8/quickstyle/simple2" qsCatId="simple" csTypeId="urn:microsoft.com/office/officeart/2005/8/colors/accent0_1" csCatId="mainScheme" phldr="1"/>
      <dgm:spPr/>
      <dgm:t>
        <a:bodyPr/>
        <a:lstStyle/>
        <a:p>
          <a:endParaRPr lang="en-GB"/>
        </a:p>
      </dgm:t>
    </dgm:pt>
    <dgm:pt modelId="{4D27BC28-9D21-4DB8-8CB4-FB564545E0F2}" type="pres">
      <dgm:prSet presAssocID="{133B6FC8-FAE8-4E0A-9525-D31DDF93F8F4}" presName="Name0" presStyleCnt="0">
        <dgm:presLayoutVars>
          <dgm:chPref val="1"/>
          <dgm:dir/>
          <dgm:animOne val="branch"/>
          <dgm:animLvl val="lvl"/>
          <dgm:resizeHandles/>
        </dgm:presLayoutVars>
      </dgm:prSet>
      <dgm:spPr/>
    </dgm:pt>
  </dgm:ptLst>
  <dgm:cxnLst>
    <dgm:cxn modelId="{BEB4FF43-9444-4E77-AD3D-1D26AAE47122}" type="presOf" srcId="{133B6FC8-FAE8-4E0A-9525-D31DDF93F8F4}" destId="{4D27BC28-9D21-4DB8-8CB4-FB564545E0F2}" srcOrd="0"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CC90E9-D25A-4F6E-ACE0-ED23B6C860B9}" type="doc">
      <dgm:prSet loTypeId="urn:microsoft.com/office/officeart/2005/8/layout/vList2" loCatId="list" qsTypeId="urn:microsoft.com/office/officeart/2005/8/quickstyle/simple5" qsCatId="simple" csTypeId="urn:microsoft.com/office/officeart/2005/8/colors/accent2_2" csCatId="accent2"/>
      <dgm:spPr/>
      <dgm:t>
        <a:bodyPr/>
        <a:lstStyle/>
        <a:p>
          <a:endParaRPr lang="en-US"/>
        </a:p>
      </dgm:t>
    </dgm:pt>
    <dgm:pt modelId="{8A580C01-BEFF-4AE8-ABB9-B74CF2A22B24}">
      <dgm:prSet/>
      <dgm:spPr/>
      <dgm:t>
        <a:bodyPr/>
        <a:lstStyle/>
        <a:p>
          <a:r>
            <a:rPr lang="en-GB"/>
            <a:t>Product – to create unique doughnuts which cater to the individual and can be as crazy and wild flavoured as they like </a:t>
          </a:r>
          <a:endParaRPr lang="en-US"/>
        </a:p>
      </dgm:t>
    </dgm:pt>
    <dgm:pt modelId="{9DCD58CF-F47D-4588-8330-1221606B4688}" type="parTrans" cxnId="{85B1F67E-68CE-4F0C-92E4-CF6CB74D6961}">
      <dgm:prSet/>
      <dgm:spPr/>
      <dgm:t>
        <a:bodyPr/>
        <a:lstStyle/>
        <a:p>
          <a:endParaRPr lang="en-US"/>
        </a:p>
      </dgm:t>
    </dgm:pt>
    <dgm:pt modelId="{34C3D2D0-5E05-411A-9B9B-CCA52A4447B1}" type="sibTrans" cxnId="{85B1F67E-68CE-4F0C-92E4-CF6CB74D6961}">
      <dgm:prSet/>
      <dgm:spPr/>
      <dgm:t>
        <a:bodyPr/>
        <a:lstStyle/>
        <a:p>
          <a:endParaRPr lang="en-US"/>
        </a:p>
      </dgm:t>
    </dgm:pt>
    <dgm:pt modelId="{27EE2EE5-2BAB-4811-86F5-1C149E5DF884}">
      <dgm:prSet/>
      <dgm:spPr/>
      <dgm:t>
        <a:bodyPr/>
        <a:lstStyle/>
        <a:p>
          <a:r>
            <a:rPr lang="en-GB"/>
            <a:t>Price – to keep an average price meeting the same as the others but providing a unique quality</a:t>
          </a:r>
          <a:endParaRPr lang="en-US"/>
        </a:p>
      </dgm:t>
    </dgm:pt>
    <dgm:pt modelId="{2B2A2C7C-ADB2-4A86-AE73-0F942994947D}" type="parTrans" cxnId="{8A738315-8497-4A02-908D-BF0434CEBDF0}">
      <dgm:prSet/>
      <dgm:spPr/>
      <dgm:t>
        <a:bodyPr/>
        <a:lstStyle/>
        <a:p>
          <a:endParaRPr lang="en-US"/>
        </a:p>
      </dgm:t>
    </dgm:pt>
    <dgm:pt modelId="{C767461F-91DA-466A-95B0-1823D8E00615}" type="sibTrans" cxnId="{8A738315-8497-4A02-908D-BF0434CEBDF0}">
      <dgm:prSet/>
      <dgm:spPr/>
      <dgm:t>
        <a:bodyPr/>
        <a:lstStyle/>
        <a:p>
          <a:endParaRPr lang="en-US"/>
        </a:p>
      </dgm:t>
    </dgm:pt>
    <dgm:pt modelId="{E139EBF9-3CCD-43D7-A0FD-B7D54647D6D5}">
      <dgm:prSet/>
      <dgm:spPr/>
      <dgm:t>
        <a:bodyPr/>
        <a:lstStyle/>
        <a:p>
          <a:r>
            <a:rPr lang="en-GB"/>
            <a:t>Place – aims to target retail parks, universities and events  </a:t>
          </a:r>
          <a:endParaRPr lang="en-US"/>
        </a:p>
      </dgm:t>
    </dgm:pt>
    <dgm:pt modelId="{A928471C-A3A8-4A70-9EFA-3F1710A250B4}" type="parTrans" cxnId="{70C5103E-5697-4B90-AE03-20701EE3BE46}">
      <dgm:prSet/>
      <dgm:spPr/>
      <dgm:t>
        <a:bodyPr/>
        <a:lstStyle/>
        <a:p>
          <a:endParaRPr lang="en-US"/>
        </a:p>
      </dgm:t>
    </dgm:pt>
    <dgm:pt modelId="{8E7A117F-978B-48E7-B89D-3C739993EDB7}" type="sibTrans" cxnId="{70C5103E-5697-4B90-AE03-20701EE3BE46}">
      <dgm:prSet/>
      <dgm:spPr/>
      <dgm:t>
        <a:bodyPr/>
        <a:lstStyle/>
        <a:p>
          <a:endParaRPr lang="en-US"/>
        </a:p>
      </dgm:t>
    </dgm:pt>
    <dgm:pt modelId="{A4225C6E-27CD-4C7E-8F9F-CE2ED78CCAC4}">
      <dgm:prSet/>
      <dgm:spPr/>
      <dgm:t>
        <a:bodyPr/>
        <a:lstStyle/>
        <a:p>
          <a:r>
            <a:rPr lang="en-GB"/>
            <a:t>Promotion- do combo deals to draw in groups and more customers also have offers where they can get £2 off next order. Also offer loyalty cards encouraging them to come again and again </a:t>
          </a:r>
          <a:endParaRPr lang="en-US"/>
        </a:p>
      </dgm:t>
    </dgm:pt>
    <dgm:pt modelId="{26F1A2F5-C957-4040-8FE4-41F7340F9DCE}" type="parTrans" cxnId="{65F1F808-0F93-48CC-A2EB-AA28C646A7AF}">
      <dgm:prSet/>
      <dgm:spPr/>
      <dgm:t>
        <a:bodyPr/>
        <a:lstStyle/>
        <a:p>
          <a:endParaRPr lang="en-US"/>
        </a:p>
      </dgm:t>
    </dgm:pt>
    <dgm:pt modelId="{784683C9-F0B5-4CAD-AF7F-5CDA93B116BA}" type="sibTrans" cxnId="{65F1F808-0F93-48CC-A2EB-AA28C646A7AF}">
      <dgm:prSet/>
      <dgm:spPr/>
      <dgm:t>
        <a:bodyPr/>
        <a:lstStyle/>
        <a:p>
          <a:endParaRPr lang="en-US"/>
        </a:p>
      </dgm:t>
    </dgm:pt>
    <dgm:pt modelId="{11C13336-182B-417B-8EFE-EA43513A42EA}" type="pres">
      <dgm:prSet presAssocID="{A1CC90E9-D25A-4F6E-ACE0-ED23B6C860B9}" presName="linear" presStyleCnt="0">
        <dgm:presLayoutVars>
          <dgm:animLvl val="lvl"/>
          <dgm:resizeHandles val="exact"/>
        </dgm:presLayoutVars>
      </dgm:prSet>
      <dgm:spPr/>
    </dgm:pt>
    <dgm:pt modelId="{63D6A982-22E1-4E0F-BD22-38FBCFC53F07}" type="pres">
      <dgm:prSet presAssocID="{8A580C01-BEFF-4AE8-ABB9-B74CF2A22B24}" presName="parentText" presStyleLbl="node1" presStyleIdx="0" presStyleCnt="4">
        <dgm:presLayoutVars>
          <dgm:chMax val="0"/>
          <dgm:bulletEnabled val="1"/>
        </dgm:presLayoutVars>
      </dgm:prSet>
      <dgm:spPr/>
    </dgm:pt>
    <dgm:pt modelId="{3698EC9E-6372-4614-9A83-15E2A5E0AF18}" type="pres">
      <dgm:prSet presAssocID="{34C3D2D0-5E05-411A-9B9B-CCA52A4447B1}" presName="spacer" presStyleCnt="0"/>
      <dgm:spPr/>
    </dgm:pt>
    <dgm:pt modelId="{0F04BEE9-22C2-4B46-87BA-B3EF1019CF95}" type="pres">
      <dgm:prSet presAssocID="{27EE2EE5-2BAB-4811-86F5-1C149E5DF884}" presName="parentText" presStyleLbl="node1" presStyleIdx="1" presStyleCnt="4">
        <dgm:presLayoutVars>
          <dgm:chMax val="0"/>
          <dgm:bulletEnabled val="1"/>
        </dgm:presLayoutVars>
      </dgm:prSet>
      <dgm:spPr/>
    </dgm:pt>
    <dgm:pt modelId="{DEE4109C-F9A2-463F-9BAD-26EF44E10349}" type="pres">
      <dgm:prSet presAssocID="{C767461F-91DA-466A-95B0-1823D8E00615}" presName="spacer" presStyleCnt="0"/>
      <dgm:spPr/>
    </dgm:pt>
    <dgm:pt modelId="{2949F3E8-02E4-4BCD-AB3A-B4EB4620E52F}" type="pres">
      <dgm:prSet presAssocID="{E139EBF9-3CCD-43D7-A0FD-B7D54647D6D5}" presName="parentText" presStyleLbl="node1" presStyleIdx="2" presStyleCnt="4">
        <dgm:presLayoutVars>
          <dgm:chMax val="0"/>
          <dgm:bulletEnabled val="1"/>
        </dgm:presLayoutVars>
      </dgm:prSet>
      <dgm:spPr/>
    </dgm:pt>
    <dgm:pt modelId="{2F0A68A9-FD2E-4611-AD2C-4145761ACDB6}" type="pres">
      <dgm:prSet presAssocID="{8E7A117F-978B-48E7-B89D-3C739993EDB7}" presName="spacer" presStyleCnt="0"/>
      <dgm:spPr/>
    </dgm:pt>
    <dgm:pt modelId="{1BDE9F3C-696B-4DF9-BF86-9E42382A07A0}" type="pres">
      <dgm:prSet presAssocID="{A4225C6E-27CD-4C7E-8F9F-CE2ED78CCAC4}" presName="parentText" presStyleLbl="node1" presStyleIdx="3" presStyleCnt="4">
        <dgm:presLayoutVars>
          <dgm:chMax val="0"/>
          <dgm:bulletEnabled val="1"/>
        </dgm:presLayoutVars>
      </dgm:prSet>
      <dgm:spPr/>
    </dgm:pt>
  </dgm:ptLst>
  <dgm:cxnLst>
    <dgm:cxn modelId="{65F1F808-0F93-48CC-A2EB-AA28C646A7AF}" srcId="{A1CC90E9-D25A-4F6E-ACE0-ED23B6C860B9}" destId="{A4225C6E-27CD-4C7E-8F9F-CE2ED78CCAC4}" srcOrd="3" destOrd="0" parTransId="{26F1A2F5-C957-4040-8FE4-41F7340F9DCE}" sibTransId="{784683C9-F0B5-4CAD-AF7F-5CDA93B116BA}"/>
    <dgm:cxn modelId="{F31F2314-84D9-4B8F-A0DF-EA8FF02E8062}" type="presOf" srcId="{8A580C01-BEFF-4AE8-ABB9-B74CF2A22B24}" destId="{63D6A982-22E1-4E0F-BD22-38FBCFC53F07}" srcOrd="0" destOrd="0" presId="urn:microsoft.com/office/officeart/2005/8/layout/vList2"/>
    <dgm:cxn modelId="{8A738315-8497-4A02-908D-BF0434CEBDF0}" srcId="{A1CC90E9-D25A-4F6E-ACE0-ED23B6C860B9}" destId="{27EE2EE5-2BAB-4811-86F5-1C149E5DF884}" srcOrd="1" destOrd="0" parTransId="{2B2A2C7C-ADB2-4A86-AE73-0F942994947D}" sibTransId="{C767461F-91DA-466A-95B0-1823D8E00615}"/>
    <dgm:cxn modelId="{70C5103E-5697-4B90-AE03-20701EE3BE46}" srcId="{A1CC90E9-D25A-4F6E-ACE0-ED23B6C860B9}" destId="{E139EBF9-3CCD-43D7-A0FD-B7D54647D6D5}" srcOrd="2" destOrd="0" parTransId="{A928471C-A3A8-4A70-9EFA-3F1710A250B4}" sibTransId="{8E7A117F-978B-48E7-B89D-3C739993EDB7}"/>
    <dgm:cxn modelId="{D580BB56-D2A4-4604-B294-3670AAFF97CE}" type="presOf" srcId="{E139EBF9-3CCD-43D7-A0FD-B7D54647D6D5}" destId="{2949F3E8-02E4-4BCD-AB3A-B4EB4620E52F}" srcOrd="0" destOrd="0" presId="urn:microsoft.com/office/officeart/2005/8/layout/vList2"/>
    <dgm:cxn modelId="{85B1F67E-68CE-4F0C-92E4-CF6CB74D6961}" srcId="{A1CC90E9-D25A-4F6E-ACE0-ED23B6C860B9}" destId="{8A580C01-BEFF-4AE8-ABB9-B74CF2A22B24}" srcOrd="0" destOrd="0" parTransId="{9DCD58CF-F47D-4588-8330-1221606B4688}" sibTransId="{34C3D2D0-5E05-411A-9B9B-CCA52A4447B1}"/>
    <dgm:cxn modelId="{57B693EE-CDE2-4EC5-A9E4-1663C97D33CC}" type="presOf" srcId="{A1CC90E9-D25A-4F6E-ACE0-ED23B6C860B9}" destId="{11C13336-182B-417B-8EFE-EA43513A42EA}" srcOrd="0" destOrd="0" presId="urn:microsoft.com/office/officeart/2005/8/layout/vList2"/>
    <dgm:cxn modelId="{9ECDA6F4-A687-418A-B0BF-DB58DC58FAD3}" type="presOf" srcId="{27EE2EE5-2BAB-4811-86F5-1C149E5DF884}" destId="{0F04BEE9-22C2-4B46-87BA-B3EF1019CF95}" srcOrd="0" destOrd="0" presId="urn:microsoft.com/office/officeart/2005/8/layout/vList2"/>
    <dgm:cxn modelId="{6FA607F8-3473-40CC-9C03-399CF55B7102}" type="presOf" srcId="{A4225C6E-27CD-4C7E-8F9F-CE2ED78CCAC4}" destId="{1BDE9F3C-696B-4DF9-BF86-9E42382A07A0}" srcOrd="0" destOrd="0" presId="urn:microsoft.com/office/officeart/2005/8/layout/vList2"/>
    <dgm:cxn modelId="{CDE3CCB7-39C8-4A72-890C-1483BB748170}" type="presParOf" srcId="{11C13336-182B-417B-8EFE-EA43513A42EA}" destId="{63D6A982-22E1-4E0F-BD22-38FBCFC53F07}" srcOrd="0" destOrd="0" presId="urn:microsoft.com/office/officeart/2005/8/layout/vList2"/>
    <dgm:cxn modelId="{5698AB60-28EB-4B1C-82B2-70BC91D63D25}" type="presParOf" srcId="{11C13336-182B-417B-8EFE-EA43513A42EA}" destId="{3698EC9E-6372-4614-9A83-15E2A5E0AF18}" srcOrd="1" destOrd="0" presId="urn:microsoft.com/office/officeart/2005/8/layout/vList2"/>
    <dgm:cxn modelId="{756BBF54-9443-4110-81B2-6AFC5173EDC9}" type="presParOf" srcId="{11C13336-182B-417B-8EFE-EA43513A42EA}" destId="{0F04BEE9-22C2-4B46-87BA-B3EF1019CF95}" srcOrd="2" destOrd="0" presId="urn:microsoft.com/office/officeart/2005/8/layout/vList2"/>
    <dgm:cxn modelId="{6645270E-CF37-445B-812B-C6E79A07126F}" type="presParOf" srcId="{11C13336-182B-417B-8EFE-EA43513A42EA}" destId="{DEE4109C-F9A2-463F-9BAD-26EF44E10349}" srcOrd="3" destOrd="0" presId="urn:microsoft.com/office/officeart/2005/8/layout/vList2"/>
    <dgm:cxn modelId="{F6AC243D-D5DE-49B6-8C42-D480EB864DAB}" type="presParOf" srcId="{11C13336-182B-417B-8EFE-EA43513A42EA}" destId="{2949F3E8-02E4-4BCD-AB3A-B4EB4620E52F}" srcOrd="4" destOrd="0" presId="urn:microsoft.com/office/officeart/2005/8/layout/vList2"/>
    <dgm:cxn modelId="{148AEC32-B143-46AE-8E51-F514B2712A03}" type="presParOf" srcId="{11C13336-182B-417B-8EFE-EA43513A42EA}" destId="{2F0A68A9-FD2E-4611-AD2C-4145761ACDB6}" srcOrd="5" destOrd="0" presId="urn:microsoft.com/office/officeart/2005/8/layout/vList2"/>
    <dgm:cxn modelId="{26EECC19-6C7C-44D0-97ED-9C515515D0C1}" type="presParOf" srcId="{11C13336-182B-417B-8EFE-EA43513A42EA}" destId="{1BDE9F3C-696B-4DF9-BF86-9E42382A07A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6A982-22E1-4E0F-BD22-38FBCFC53F07}">
      <dsp:nvSpPr>
        <dsp:cNvPr id="0" name=""/>
        <dsp:cNvSpPr/>
      </dsp:nvSpPr>
      <dsp:spPr>
        <a:xfrm>
          <a:off x="0" y="58907"/>
          <a:ext cx="4179276" cy="10568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Product – to create unique doughnuts which cater to the individual and can be as crazy and wild flavoured as they like </a:t>
          </a:r>
          <a:endParaRPr lang="en-US" sz="1500" kern="1200"/>
        </a:p>
      </dsp:txBody>
      <dsp:txXfrm>
        <a:off x="51591" y="110498"/>
        <a:ext cx="4076094" cy="953657"/>
      </dsp:txXfrm>
    </dsp:sp>
    <dsp:sp modelId="{0F04BEE9-22C2-4B46-87BA-B3EF1019CF95}">
      <dsp:nvSpPr>
        <dsp:cNvPr id="0" name=""/>
        <dsp:cNvSpPr/>
      </dsp:nvSpPr>
      <dsp:spPr>
        <a:xfrm>
          <a:off x="0" y="1158946"/>
          <a:ext cx="4179276" cy="10568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Price – to keep an average price meeting the same as the others but providing a unique quality</a:t>
          </a:r>
          <a:endParaRPr lang="en-US" sz="1500" kern="1200"/>
        </a:p>
      </dsp:txBody>
      <dsp:txXfrm>
        <a:off x="51591" y="1210537"/>
        <a:ext cx="4076094" cy="953657"/>
      </dsp:txXfrm>
    </dsp:sp>
    <dsp:sp modelId="{2949F3E8-02E4-4BCD-AB3A-B4EB4620E52F}">
      <dsp:nvSpPr>
        <dsp:cNvPr id="0" name=""/>
        <dsp:cNvSpPr/>
      </dsp:nvSpPr>
      <dsp:spPr>
        <a:xfrm>
          <a:off x="0" y="2258986"/>
          <a:ext cx="4179276" cy="10568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Place – aims to target retail parks, universities and events  </a:t>
          </a:r>
          <a:endParaRPr lang="en-US" sz="1500" kern="1200"/>
        </a:p>
      </dsp:txBody>
      <dsp:txXfrm>
        <a:off x="51591" y="2310577"/>
        <a:ext cx="4076094" cy="953657"/>
      </dsp:txXfrm>
    </dsp:sp>
    <dsp:sp modelId="{1BDE9F3C-696B-4DF9-BF86-9E42382A07A0}">
      <dsp:nvSpPr>
        <dsp:cNvPr id="0" name=""/>
        <dsp:cNvSpPr/>
      </dsp:nvSpPr>
      <dsp:spPr>
        <a:xfrm>
          <a:off x="0" y="3359025"/>
          <a:ext cx="4179276" cy="10568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Promotion- do combo deals to draw in groups and more customers also have offers where they can get £2 off next order. Also offer loyalty cards encouraging them to come again and again </a:t>
          </a:r>
          <a:endParaRPr lang="en-US" sz="1500" kern="1200"/>
        </a:p>
      </dsp:txBody>
      <dsp:txXfrm>
        <a:off x="51591" y="3410616"/>
        <a:ext cx="4076094" cy="9536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10EA5F-A24E-4EA1-B173-A85E9BA18712}" type="datetimeFigureOut">
              <a:rPr lang="en-GB" smtClean="0"/>
              <a:t>19/11/2021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23BCBD-737D-4FEA-924D-C021F3CC18CD}" type="slidenum">
              <a:rPr lang="en-GB" smtClean="0"/>
              <a:t>‹#›</a:t>
            </a:fld>
            <a:endParaRPr lang="en-GB"/>
          </a:p>
        </p:txBody>
      </p:sp>
    </p:spTree>
    <p:extLst>
      <p:ext uri="{BB962C8B-B14F-4D97-AF65-F5344CB8AC3E}">
        <p14:creationId xmlns:p14="http://schemas.microsoft.com/office/powerpoint/2010/main" val="1010551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60000"/>
              </a:lnSpc>
              <a:buNone/>
            </a:pPr>
            <a:r>
              <a:rPr lang="en-US" sz="1200">
                <a:latin typeface="Arial" panose="020B0604020202020204" pitchFamily="34" charset="0"/>
                <a:cs typeface="Arial" panose="020B0604020202020204" pitchFamily="34" charset="0"/>
              </a:rPr>
              <a:t>---------------doughnuts is a new unique doughnut dipping business. </a:t>
            </a:r>
          </a:p>
          <a:p>
            <a:pPr marL="0" indent="0">
              <a:lnSpc>
                <a:spcPct val="160000"/>
              </a:lnSpc>
              <a:buNone/>
            </a:pPr>
            <a:r>
              <a:rPr lang="en-US" sz="1200">
                <a:latin typeface="Arial" panose="020B0604020202020204" pitchFamily="34" charset="0"/>
                <a:cs typeface="Arial" panose="020B0604020202020204" pitchFamily="34" charset="0"/>
              </a:rPr>
              <a:t>A four-way Partnership run and managed by its owners. </a:t>
            </a:r>
          </a:p>
          <a:p>
            <a:pPr marL="0" indent="0">
              <a:lnSpc>
                <a:spcPct val="160000"/>
              </a:lnSpc>
              <a:buNone/>
            </a:pPr>
            <a:r>
              <a:rPr lang="en-US" sz="1200">
                <a:latin typeface="Arial" panose="020B0604020202020204" pitchFamily="34" charset="0"/>
                <a:cs typeface="Arial" panose="020B0604020202020204" pitchFamily="34" charset="0"/>
              </a:rPr>
              <a:t>Staff aim to satisfy the tastebuds of every customer. With quirky crazy and unique doughnuts. Service will start from a food truck set at various locations across the west midlands and branching out nationally helping to widen customer base. ______ doughnuts also caters to customers online and offers delivery services. For parties and venues. </a:t>
            </a:r>
          </a:p>
          <a:p>
            <a:pPr marL="0" indent="0">
              <a:lnSpc>
                <a:spcPct val="160000"/>
              </a:lnSpc>
              <a:buNone/>
            </a:pPr>
            <a:r>
              <a:rPr lang="en-US" sz="1200">
                <a:latin typeface="Arial" panose="020B0604020202020204" pitchFamily="34" charset="0"/>
                <a:cs typeface="Arial" panose="020B0604020202020204" pitchFamily="34" charset="0"/>
              </a:rPr>
              <a:t>_____ doughnuts are unique and have a surprising wow factor. The flamboyant doughnuts and array of toppings and dips make ____ doughnuts stand out from similar competitors in the market. At ---------- doughnuts the aim is to please, with customer satisfaction being top priority. _____ doughnuts plans to expand from a food truck and progress to opening shops across the UK, giving customers something amazing. Using old techniques with a 21</a:t>
            </a:r>
            <a:r>
              <a:rPr lang="en-US" sz="1200" baseline="30000">
                <a:latin typeface="Arial" panose="020B0604020202020204" pitchFamily="34" charset="0"/>
                <a:cs typeface="Arial" panose="020B0604020202020204" pitchFamily="34" charset="0"/>
              </a:rPr>
              <a:t>st</a:t>
            </a:r>
            <a:r>
              <a:rPr lang="en-US" sz="1200">
                <a:latin typeface="Arial" panose="020B0604020202020204" pitchFamily="34" charset="0"/>
                <a:cs typeface="Arial" panose="020B0604020202020204" pitchFamily="34" charset="0"/>
              </a:rPr>
              <a:t> century twist.</a:t>
            </a:r>
          </a:p>
          <a:p>
            <a:pPr marL="0" indent="0">
              <a:lnSpc>
                <a:spcPct val="170000"/>
              </a:lnSpc>
              <a:buNone/>
            </a:pPr>
            <a:r>
              <a:rPr lang="en-US" sz="1200">
                <a:latin typeface="Arial" panose="020B0604020202020204" pitchFamily="34" charset="0"/>
                <a:cs typeface="Arial" panose="020B0604020202020204" pitchFamily="34" charset="0"/>
              </a:rPr>
              <a:t>The aim is to add private booths to shops where you will have your very own array of dips and toppings to help yourself to. As well as doughnuts the plan is to upgrade menu and add spectacular shakes once The business starts to grow.</a:t>
            </a:r>
          </a:p>
          <a:p>
            <a:pPr marL="0" indent="0">
              <a:lnSpc>
                <a:spcPct val="160000"/>
              </a:lnSpc>
              <a:buNone/>
            </a:pPr>
            <a:r>
              <a:rPr lang="en-GB" sz="1200">
                <a:solidFill>
                  <a:srgbClr val="000000"/>
                </a:solidFill>
                <a:latin typeface="Arial" panose="020B0604020202020204" pitchFamily="34" charset="0"/>
                <a:cs typeface="Arial" panose="020B0604020202020204" pitchFamily="34" charset="0"/>
              </a:rPr>
              <a:t>Doughnuts are made from easily sourced, cost-effective ingredients Simple to make and loved by millions. </a:t>
            </a:r>
            <a:r>
              <a:rPr lang="en-US" sz="1200">
                <a:latin typeface="Arial" panose="020B0604020202020204" pitchFamily="34" charset="0"/>
                <a:cs typeface="Arial" panose="020B0604020202020204" pitchFamily="34" charset="0"/>
              </a:rPr>
              <a:t>A delicious sweet treat enjoyed globally.  </a:t>
            </a:r>
            <a:r>
              <a:rPr lang="en-GB" sz="1200" b="0" i="0">
                <a:solidFill>
                  <a:srgbClr val="040A2C"/>
                </a:solidFill>
                <a:effectLst/>
                <a:latin typeface="Arial" panose="020B0604020202020204" pitchFamily="34" charset="0"/>
                <a:cs typeface="Arial" panose="020B0604020202020204" pitchFamily="34" charset="0"/>
              </a:rPr>
              <a:t>According to Goldstein Market Intelligence “The global doughnuts market accounted for 40.0 billion in 2016 and the market is projected to grow at a rate of 5.2% over the forecast period (2017-2030)”. </a:t>
            </a:r>
            <a:r>
              <a:rPr lang="en-GB" sz="1200" b="0" i="0">
                <a:solidFill>
                  <a:srgbClr val="000000"/>
                </a:solidFill>
                <a:effectLst/>
                <a:latin typeface="Arial" panose="020B0604020202020204" pitchFamily="34" charset="0"/>
                <a:cs typeface="Arial" panose="020B0604020202020204" pitchFamily="34" charset="0"/>
              </a:rPr>
              <a:t>(Global Doughnuts Market Outlook,2021)</a:t>
            </a:r>
          </a:p>
          <a:p>
            <a:r>
              <a:rPr lang="en-GB"/>
              <a:t> </a:t>
            </a:r>
          </a:p>
        </p:txBody>
      </p:sp>
      <p:sp>
        <p:nvSpPr>
          <p:cNvPr id="4" name="Slide Number Placeholder 3"/>
          <p:cNvSpPr>
            <a:spLocks noGrp="1"/>
          </p:cNvSpPr>
          <p:nvPr>
            <p:ph type="sldNum" sz="quarter" idx="5"/>
          </p:nvPr>
        </p:nvSpPr>
        <p:spPr/>
        <p:txBody>
          <a:bodyPr/>
          <a:lstStyle/>
          <a:p>
            <a:fld id="{C123BCBD-737D-4FEA-924D-C021F3CC18CD}" type="slidenum">
              <a:rPr lang="en-GB" smtClean="0"/>
              <a:t>3</a:t>
            </a:fld>
            <a:endParaRPr lang="en-GB"/>
          </a:p>
        </p:txBody>
      </p:sp>
    </p:spTree>
    <p:extLst>
      <p:ext uri="{BB962C8B-B14F-4D97-AF65-F5344CB8AC3E}">
        <p14:creationId xmlns:p14="http://schemas.microsoft.com/office/powerpoint/2010/main" val="4125372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t>The confectionery market is large due to the traditionally high demand for these products on special occasions or simply to meet the needs of those who love sweets. Small-scale production is growing rapidly. It is characteristic that it can quickly change the range depending on consumer tastes. </a:t>
            </a:r>
            <a:endParaRPr lang="en-US"/>
          </a:p>
          <a:p>
            <a:r>
              <a:rPr lang="en" dirty="0"/>
              <a:t>-The market will consist mainly of potential users of age- 18 up to 35 years.</a:t>
            </a:r>
            <a:r>
              <a:rPr lang="en-US" dirty="0"/>
              <a:t> </a:t>
            </a:r>
            <a:endParaRPr lang="en-US" dirty="0">
              <a:cs typeface="Calibri"/>
            </a:endParaRPr>
          </a:p>
          <a:p>
            <a:r>
              <a:rPr lang="en" dirty="0"/>
              <a:t>-In general, the most pronounced factor in choosing a confectionery product is the price, but when considering the individual groups for consumers up to 35 years of age, taste and originality are more important. </a:t>
            </a:r>
            <a:endParaRPr lang="en-US"/>
          </a:p>
          <a:p>
            <a:r>
              <a:rPr lang="en-US" dirty="0"/>
              <a:t>Market research helps us find customers for our business. Market research blends consumer behavior and economic trends to confirm and improve our business idea. Competitive analysis helps us make our business unique. Competitive analysis helps us learn from business competing for our potential customers. This is key to defining a competitive edge that creates sustainable revenue. When we combine them, we can find a competitive advantage for our small business. </a:t>
            </a:r>
            <a:endParaRPr lang="en-US" dirty="0">
              <a:cs typeface="Calibri"/>
            </a:endParaRPr>
          </a:p>
          <a:p>
            <a:r>
              <a:rPr lang="en" dirty="0"/>
              <a:t>There are many reliable sources that provide customer and market information at no cost. Free statistics are readily available to help small businesses owner.</a:t>
            </a:r>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C123BCBD-737D-4FEA-924D-C021F3CC18CD}" type="slidenum">
              <a:rPr lang="en-GB" smtClean="0"/>
              <a:t>7</a:t>
            </a:fld>
            <a:endParaRPr lang="en-GB"/>
          </a:p>
        </p:txBody>
      </p:sp>
    </p:spTree>
    <p:extLst>
      <p:ext uri="{BB962C8B-B14F-4D97-AF65-F5344CB8AC3E}">
        <p14:creationId xmlns:p14="http://schemas.microsoft.com/office/powerpoint/2010/main" val="2678150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t>“Keep your friends close, but keep your enemies even closer”</a:t>
            </a:r>
            <a:r>
              <a:rPr lang="en-US" dirty="0"/>
              <a:t> </a:t>
            </a:r>
            <a:r>
              <a:rPr lang="en" dirty="0"/>
              <a:t>Competitor’s competition has a great influence on the goals and strategies of any enterprise, so they must be identified and studied. It should be clarified in which markets they operate, market share, what are the strengths and weaknesses of their goods or services, what is the attitude of consumers to them, their advertising strategies and more. Therefore, the company strives to offer and present a wide range of high-quality products, fully meet the needs and requirements of consumers, and gain their trust. The goal of the company is advantage and establishment over the competitors</a:t>
            </a:r>
            <a:endParaRPr lang="en-US" dirty="0"/>
          </a:p>
        </p:txBody>
      </p:sp>
      <p:sp>
        <p:nvSpPr>
          <p:cNvPr id="4" name="Slide Number Placeholder 3"/>
          <p:cNvSpPr>
            <a:spLocks noGrp="1"/>
          </p:cNvSpPr>
          <p:nvPr>
            <p:ph type="sldNum" sz="quarter" idx="5"/>
          </p:nvPr>
        </p:nvSpPr>
        <p:spPr/>
        <p:txBody>
          <a:bodyPr/>
          <a:lstStyle/>
          <a:p>
            <a:fld id="{C123BCBD-737D-4FEA-924D-C021F3CC18CD}" type="slidenum">
              <a:rPr lang="en-GB" smtClean="0"/>
              <a:t>8</a:t>
            </a:fld>
            <a:endParaRPr lang="en-GB"/>
          </a:p>
        </p:txBody>
      </p:sp>
    </p:spTree>
    <p:extLst>
      <p:ext uri="{BB962C8B-B14F-4D97-AF65-F5344CB8AC3E}">
        <p14:creationId xmlns:p14="http://schemas.microsoft.com/office/powerpoint/2010/main" val="23618120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PESTEL analysis is a tool used for analysis and monitoring of external environmental factors with an impact on the organization (Christodoulou &amp; Cullinane,2019). PESTEL analysis enables identifying business opportunities and threats, that are later addressed in SWOT analysis, as one of the basic tools for defining organizational strategy. (Kolios &amp; Read ,2013). </a:t>
            </a:r>
            <a:endParaRPr lang="en-US"/>
          </a:p>
          <a:p>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C123BCBD-737D-4FEA-924D-C021F3CC18CD}" type="slidenum">
              <a:rPr lang="en-GB" smtClean="0"/>
              <a:t>10</a:t>
            </a:fld>
            <a:endParaRPr lang="en-GB"/>
          </a:p>
        </p:txBody>
      </p:sp>
    </p:spTree>
    <p:extLst>
      <p:ext uri="{BB962C8B-B14F-4D97-AF65-F5344CB8AC3E}">
        <p14:creationId xmlns:p14="http://schemas.microsoft.com/office/powerpoint/2010/main" val="21638355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E0525-4559-45E9-BC01-BB4E7BB457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ADC37D-D485-48C1-8C41-1E58ED15FA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324359-96ED-4375-9B18-84912D50D3DE}"/>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9167E92A-BAD9-4805-9880-9CC312C654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034FE0-68B1-40B7-9E29-A683D3C79684}"/>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226955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7D962-5EF0-4CBC-A2F7-CF3AA04338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42205E-FE4B-4D2B-BFA3-1845A936B2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BB1C8C-0C95-4B94-B2F1-DB4C6D29FAE0}"/>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DB6529A2-8288-4448-9D8C-BD11955139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C80BB6-872B-477A-8B85-C64519F9D468}"/>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794792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7B24B-0A05-4F7E-9E4C-8FA28B573B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11798F-89BA-4D5B-B15F-7EDC6B7E3A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11EA58-3C35-41B0-A0AF-8BE7E697FA00}"/>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BF2239FA-9E9C-4BBB-917E-B33A56F558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79979C-2924-4A12-8804-D1D34FBF83B8}"/>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54690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2D2AE-5C5C-4FE3-B243-F9915929F5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F67DBC-5D07-4CCD-847B-36E1797294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6E9057-3F72-4EB0-9E15-6E96A51EB0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12974D-E46A-43C2-9D63-138D34F40996}"/>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6" name="Footer Placeholder 5">
            <a:extLst>
              <a:ext uri="{FF2B5EF4-FFF2-40B4-BE49-F238E27FC236}">
                <a16:creationId xmlns:a16="http://schemas.microsoft.com/office/drawing/2014/main" id="{A20FD859-24D5-4B02-8CB7-C5FEE997D6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AF2246-2E12-4050-9C63-6145311E4FD2}"/>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316552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02FB9-99A2-4324-955C-DBA8E0A7A6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867111-C8B2-451C-8D15-AE114DF0F9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71EDA0-EEED-42EC-BC43-C35F8BA6B7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7ECCFE-1EAC-4D87-A4B7-DD9A21FE1F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98D59B-9002-4407-9A7F-D624363946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617B2D-AF36-4448-A5B7-8FD9C9628621}"/>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8" name="Footer Placeholder 7">
            <a:extLst>
              <a:ext uri="{FF2B5EF4-FFF2-40B4-BE49-F238E27FC236}">
                <a16:creationId xmlns:a16="http://schemas.microsoft.com/office/drawing/2014/main" id="{7D95EDD7-BB07-416D-9194-5A70F9EA109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B00B4D2-D3F1-4DE2-BBD2-9430A0A7F1F8}"/>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80780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E40E0-5925-4D2E-86C8-77BBE1B4C7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AD6C09-98CB-4D3E-AB19-B561545D14F1}"/>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4" name="Footer Placeholder 3">
            <a:extLst>
              <a:ext uri="{FF2B5EF4-FFF2-40B4-BE49-F238E27FC236}">
                <a16:creationId xmlns:a16="http://schemas.microsoft.com/office/drawing/2014/main" id="{F0D53223-E39A-4776-8726-34FEEECC3FA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2063916-26A3-484A-B632-00CA3642A1E9}"/>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77197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CD5247-C59C-4AD1-AA2A-F4C120752800}"/>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3" name="Footer Placeholder 2">
            <a:extLst>
              <a:ext uri="{FF2B5EF4-FFF2-40B4-BE49-F238E27FC236}">
                <a16:creationId xmlns:a16="http://schemas.microsoft.com/office/drawing/2014/main" id="{718BAF90-6E2A-47BB-95D1-FD3A3F99985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5342312-8A42-4892-9532-932DA6EEE8AF}"/>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53529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8FCB0-3261-4CE3-8FF2-657F29E379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5D74218-72CB-4BDC-BEC7-C5CE999D37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72F4AF-AABD-477F-B0D3-069254813F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C3F13D-E0C2-49D7-B2FA-7E46465EE3C5}"/>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6" name="Footer Placeholder 5">
            <a:extLst>
              <a:ext uri="{FF2B5EF4-FFF2-40B4-BE49-F238E27FC236}">
                <a16:creationId xmlns:a16="http://schemas.microsoft.com/office/drawing/2014/main" id="{12A2AA98-7512-4A22-BCF8-46FB94DCEC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4EB9F45-5754-40F1-89E5-87BADB50EA5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837340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2A19D-4761-4E12-B13E-4F8D815796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9D410F-46E6-4C8C-843F-2A62EAB206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26FC07-B9A6-4B60-B592-9D8790EFC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2F70E6-2436-48D3-9C14-ED4B94ED398A}"/>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6" name="Footer Placeholder 5">
            <a:extLst>
              <a:ext uri="{FF2B5EF4-FFF2-40B4-BE49-F238E27FC236}">
                <a16:creationId xmlns:a16="http://schemas.microsoft.com/office/drawing/2014/main" id="{AAC6690B-7042-485D-8E65-F1F4D36444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0F6A6A-6B22-4E52-8AD5-FB2AD54556C3}"/>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387804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D4AB0-C68E-4BFB-BBA9-6AE8376A78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6EB6C4-E712-4A9B-B6A9-47AD86CE0A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B171FB-5771-49E1-AF84-C385FA0863A9}"/>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F31AB376-D104-4557-90B5-4C1B2D3F5B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39B74E-EDE8-4B36-8418-B59A167BF80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592374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752098-DBD8-4585-B868-8A4BB8F0D7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10E47E-233C-4545-82E1-127BFB5DDC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077DE-596B-4141-A58B-F0DFF6164F53}"/>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4604F361-DDBE-4534-86F8-0432D189CF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770C99-BBDC-4E99-80E4-DDBE30C966BC}"/>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852813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683993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826449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22813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195708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45945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27455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777755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20891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669984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241474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6383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E7E34E-815D-4DFA-A055-6CB5E9FA5E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DAB301-5037-46C6-B0CF-730746151F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473943-99F6-4796-9315-94CA1E1073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4272F08B-8CBC-43AD-AA42-5E73E880B4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3CFD4B1-9844-430F-A394-BD6C47C332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680281342"/>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11/19/2021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15626942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ons.gov.uk/peoplepopulationandcommunity" TargetMode="External"/><Relationship Id="rId13" Type="http://schemas.openxmlformats.org/officeDocument/2006/relationships/hyperlink" Target="https://www.ons.gov.uk/economy" TargetMode="External"/><Relationship Id="rId3" Type="http://schemas.openxmlformats.org/officeDocument/2006/relationships/hyperlink" Target="https://www.ons.gov.uk/businessindustryandtrade/business" TargetMode="External"/><Relationship Id="rId7" Type="http://schemas.openxmlformats.org/officeDocument/2006/relationships/hyperlink" Target="https://www.ons.gov.uk/employmentandlabourmarket" TargetMode="External"/><Relationship Id="rId12" Type="http://schemas.openxmlformats.org/officeDocument/2006/relationships/hyperlink" Target="https://www.ons.gov.uk/economy/grossdomesticproductgdp"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hyperlink" Target="https://www.food.gov.uk/business-guidance" TargetMode="External"/><Relationship Id="rId11" Type="http://schemas.openxmlformats.org/officeDocument/2006/relationships/hyperlink" Target="https://www.bankofengland.co.uk/monetary-policy/the-interest-rate-bank-rate" TargetMode="External"/><Relationship Id="rId5" Type="http://schemas.openxmlformats.org/officeDocument/2006/relationships/hyperlink" Target="https://digital.nhs.uk/data-and-information/clinical-audits-and-registries/national-diabetes-audit" TargetMode="External"/><Relationship Id="rId15" Type="http://schemas.openxmlformats.org/officeDocument/2006/relationships/hyperlink" Target="https://www.ons.gov.uk/peoplepopulationandcommunity/wellbeing/datasets/dataonpublicattitudestotheenvironmentandtheimpactofclimatechangegreatbritain" TargetMode="External"/><Relationship Id="rId10" Type="http://schemas.openxmlformats.org/officeDocument/2006/relationships/hyperlink" Target="https://www.reed.co.uk/average-salary/average-hospitality-and-catering-salary" TargetMode="External"/><Relationship Id="rId4" Type="http://schemas.openxmlformats.org/officeDocument/2006/relationships/hyperlink" Target="https://www.ons.gov.uk/releases/consumertrendsukapriltojune2021" TargetMode="External"/><Relationship Id="rId9" Type="http://schemas.openxmlformats.org/officeDocument/2006/relationships/hyperlink" Target="https://www.livingwage.org.uk/calculation" TargetMode="External"/><Relationship Id="rId14" Type="http://schemas.openxmlformats.org/officeDocument/2006/relationships/hyperlink" Target="https://www.ons.gov.uk/economy/nationalaccounts/balanceofpayments/articles/theimpactsofeuexitandcoronaviruscovid19onuktradeinservices/july2021"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amisampath.com/2015/02/how-in-market-audiences-on-google.html" TargetMode="Externa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0BDBF"/>
        </a:solidFill>
        <a:effectLst/>
      </p:bgPr>
    </p:bg>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8D0C4A55-7D0C-46CC-8E59-8151C23EB88E}"/>
              </a:ext>
            </a:extLst>
          </p:cNvPr>
          <p:cNvSpPr txBox="1"/>
          <p:nvPr/>
        </p:nvSpPr>
        <p:spPr>
          <a:xfrm>
            <a:off x="3035969" y="5389965"/>
            <a:ext cx="6104020" cy="369332"/>
          </a:xfrm>
          <a:prstGeom prst="rect">
            <a:avLst/>
          </a:prstGeom>
          <a:noFill/>
        </p:spPr>
        <p:txBody>
          <a:bodyPr wrap="square">
            <a:spAutoFit/>
          </a:bodyPr>
          <a:lstStyle/>
          <a:p>
            <a:endParaRPr lang="en-GB"/>
          </a:p>
        </p:txBody>
      </p:sp>
      <p:cxnSp>
        <p:nvCxnSpPr>
          <p:cNvPr id="9" name="Straight Connector 8">
            <a:extLst>
              <a:ext uri="{FF2B5EF4-FFF2-40B4-BE49-F238E27FC236}">
                <a16:creationId xmlns:a16="http://schemas.microsoft.com/office/drawing/2014/main" id="{B2FC0622-E540-49C2-AA35-1CF5A8F178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8FF419E-93D1-4366-A90C-72387DC339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75D4A923-86F1-4E8E-96A0-286B0C56EE12}"/>
              </a:ext>
            </a:extLst>
          </p:cNvPr>
          <p:cNvSpPr>
            <a:spLocks noGrp="1"/>
          </p:cNvSpPr>
          <p:nvPr/>
        </p:nvSpPr>
        <p:spPr>
          <a:xfrm>
            <a:off x="6338105" y="737965"/>
            <a:ext cx="5895974" cy="1362073"/>
          </a:xfrm>
          <a:prstGeom prst="rect">
            <a:avLst/>
          </a:prstGeom>
        </p:spPr>
        <p:txBody>
          <a:bodyPr vert="horz" lIns="91440" tIns="45720" rIns="91440" bIns="45720" rtlCol="0" anchor="t" anchorCtr="0">
            <a:normAutofit/>
          </a:bodyPr>
          <a:lstStyle>
            <a:lvl1pPr algn="l" defTabSz="914400" rtl="0" eaLnBrk="1" latinLnBrk="0" hangingPunct="1">
              <a:lnSpc>
                <a:spcPct val="100000"/>
              </a:lnSpc>
              <a:spcBef>
                <a:spcPct val="0"/>
              </a:spcBef>
              <a:buNone/>
              <a:defRPr sz="5400" kern="1200" cap="all" spc="30" baseline="0">
                <a:solidFill>
                  <a:schemeClr val="tx1"/>
                </a:solidFill>
                <a:latin typeface="+mj-lt"/>
                <a:ea typeface="+mj-ea"/>
                <a:cs typeface="+mj-cs"/>
              </a:defRPr>
            </a:lvl1pPr>
          </a:lstStyle>
          <a:p>
            <a:r>
              <a:rPr lang="en-US" sz="4000" kern="1200" cap="all" spc="30" baseline="0">
                <a:solidFill>
                  <a:schemeClr val="tx1"/>
                </a:solidFill>
                <a:latin typeface="+mj-lt"/>
                <a:ea typeface="+mj-ea"/>
                <a:cs typeface="+mj-cs"/>
              </a:rPr>
              <a:t>Business plan</a:t>
            </a:r>
          </a:p>
        </p:txBody>
      </p:sp>
      <p:pic>
        <p:nvPicPr>
          <p:cNvPr id="12" name="Picture 11" descr="Text&#10;&#10;Description automatically generated">
            <a:extLst>
              <a:ext uri="{FF2B5EF4-FFF2-40B4-BE49-F238E27FC236}">
                <a16:creationId xmlns:a16="http://schemas.microsoft.com/office/drawing/2014/main" id="{86302570-1BF1-4D00-B576-7CEAC6F729D7}"/>
              </a:ext>
            </a:extLst>
          </p:cNvPr>
          <p:cNvPicPr>
            <a:picLocks noChangeAspect="1"/>
          </p:cNvPicPr>
          <p:nvPr/>
        </p:nvPicPr>
        <p:blipFill rotWithShape="1">
          <a:blip r:embed="rId2"/>
          <a:srcRect t="5776" r="2" b="2"/>
          <a:stretch/>
        </p:blipFill>
        <p:spPr>
          <a:xfrm>
            <a:off x="800101" y="723900"/>
            <a:ext cx="4076700" cy="2573610"/>
          </a:xfrm>
          <a:prstGeom prst="rect">
            <a:avLst/>
          </a:prstGeom>
        </p:spPr>
      </p:pic>
      <p:cxnSp>
        <p:nvCxnSpPr>
          <p:cNvPr id="13" name="Straight Connector 12">
            <a:extLst>
              <a:ext uri="{FF2B5EF4-FFF2-40B4-BE49-F238E27FC236}">
                <a16:creationId xmlns:a16="http://schemas.microsoft.com/office/drawing/2014/main" id="{566A8CD2-96E7-4B61-83B0-FF25DD5533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5715000" y="760826"/>
            <a:ext cx="568088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Subtitle 2">
            <a:extLst>
              <a:ext uri="{FF2B5EF4-FFF2-40B4-BE49-F238E27FC236}">
                <a16:creationId xmlns:a16="http://schemas.microsoft.com/office/drawing/2014/main" id="{4D6F462E-A041-49B7-812C-E8522F65A126}"/>
              </a:ext>
            </a:extLst>
          </p:cNvPr>
          <p:cNvSpPr>
            <a:spLocks noGrp="1"/>
          </p:cNvSpPr>
          <p:nvPr/>
        </p:nvSpPr>
        <p:spPr>
          <a:xfrm>
            <a:off x="5125019" y="1280378"/>
            <a:ext cx="6018662" cy="3553109"/>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dirty="0">
                <a:latin typeface="Arial"/>
                <a:cs typeface="Arial"/>
              </a:rPr>
              <a:t>Module: Managing Enterprise in  the 21st Century</a:t>
            </a:r>
          </a:p>
          <a:p>
            <a:r>
              <a:rPr lang="en-US" sz="1600" dirty="0">
                <a:latin typeface="Arial"/>
                <a:cs typeface="Arial"/>
              </a:rPr>
              <a:t>Module code: BMSW 4006</a:t>
            </a:r>
          </a:p>
          <a:p>
            <a:r>
              <a:rPr lang="en-US" sz="1600" dirty="0">
                <a:latin typeface="Arial"/>
                <a:cs typeface="Arial"/>
              </a:rPr>
              <a:t>Lecturer: Dr Obinna Nkwocha</a:t>
            </a:r>
          </a:p>
          <a:p>
            <a:r>
              <a:rPr lang="en-US" sz="1600" dirty="0">
                <a:latin typeface="Arial"/>
                <a:cs typeface="Arial"/>
              </a:rPr>
              <a:t>Students: Toni Trevis 2016781</a:t>
            </a:r>
          </a:p>
          <a:p>
            <a:r>
              <a:rPr lang="en-US" sz="1600" dirty="0">
                <a:latin typeface="Arial"/>
                <a:cs typeface="Arial"/>
              </a:rPr>
              <a:t>Serina Williams 1915864</a:t>
            </a:r>
          </a:p>
          <a:p>
            <a:r>
              <a:rPr lang="en-US" sz="1600" dirty="0">
                <a:latin typeface="Arial"/>
                <a:cs typeface="Arial"/>
              </a:rPr>
              <a:t>Zeba Arif  2017461</a:t>
            </a:r>
          </a:p>
          <a:p>
            <a:r>
              <a:rPr lang="en-US" sz="1600" dirty="0">
                <a:latin typeface="Arial"/>
                <a:cs typeface="Arial"/>
              </a:rPr>
              <a:t>Daniela </a:t>
            </a:r>
            <a:r>
              <a:rPr lang="en-US" sz="1600" dirty="0" err="1">
                <a:latin typeface="Arial"/>
                <a:cs typeface="Arial"/>
              </a:rPr>
              <a:t>Milkova</a:t>
            </a:r>
            <a:r>
              <a:rPr lang="en-US" sz="1600" dirty="0">
                <a:latin typeface="Arial"/>
                <a:cs typeface="Arial"/>
              </a:rPr>
              <a:t>  2018263</a:t>
            </a:r>
          </a:p>
          <a:p>
            <a:pPr indent="-228600">
              <a:buFont typeface="Arial" panose="020B0604020202020204" pitchFamily="34" charset="0"/>
              <a:buChar char="•"/>
            </a:pPr>
            <a:endParaRPr lang="en-US"/>
          </a:p>
        </p:txBody>
      </p:sp>
      <p:cxnSp>
        <p:nvCxnSpPr>
          <p:cNvPr id="17" name="Straight Connector 16">
            <a:extLst>
              <a:ext uri="{FF2B5EF4-FFF2-40B4-BE49-F238E27FC236}">
                <a16:creationId xmlns:a16="http://schemas.microsoft.com/office/drawing/2014/main" id="{73EE236C-7CCA-4611-B9E0-248BC57EF9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5715000" y="61568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3074" name="Picture 2" descr="See the source image">
            <a:extLst>
              <a:ext uri="{FF2B5EF4-FFF2-40B4-BE49-F238E27FC236}">
                <a16:creationId xmlns:a16="http://schemas.microsoft.com/office/drawing/2014/main" id="{B083488F-0BE4-4172-BD75-DBE022972E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37490" y="1947211"/>
            <a:ext cx="2792510" cy="4181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2120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useBgFill="1">
        <p:nvSpPr>
          <p:cNvPr id="113" name="Rectangle 1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6" descr="Image preview">
            <a:extLst>
              <a:ext uri="{FF2B5EF4-FFF2-40B4-BE49-F238E27FC236}">
                <a16:creationId xmlns:a16="http://schemas.microsoft.com/office/drawing/2014/main" id="{120926EC-6035-4C8E-A8E4-4732F5E106D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049" b="13492"/>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5" name="Rectangle 1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F4F33-737C-4502-81F9-715E8E2BD192}"/>
              </a:ext>
            </a:extLst>
          </p:cNvPr>
          <p:cNvSpPr>
            <a:spLocks noGrp="1"/>
          </p:cNvSpPr>
          <p:nvPr>
            <p:ph type="title"/>
          </p:nvPr>
        </p:nvSpPr>
        <p:spPr>
          <a:xfrm>
            <a:off x="8658508" y="579127"/>
            <a:ext cx="5647474" cy="1899912"/>
          </a:xfrm>
        </p:spPr>
        <p:txBody>
          <a:bodyPr>
            <a:normAutofit/>
          </a:bodyPr>
          <a:lstStyle/>
          <a:p>
            <a:r>
              <a:rPr lang="en-GB" sz="2800" u="sng">
                <a:latin typeface="Arial"/>
                <a:cs typeface="Arial"/>
              </a:rPr>
              <a:t>Executive summary</a:t>
            </a:r>
            <a:r>
              <a:rPr lang="en-GB" sz="2800">
                <a:latin typeface="Arial"/>
                <a:cs typeface="Arial"/>
              </a:rPr>
              <a:t>                   </a:t>
            </a:r>
            <a:endParaRPr lang="en-GB" sz="2800">
              <a:latin typeface="Arial" panose="020B0604020202020204" pitchFamily="34" charset="0"/>
              <a:cs typeface="Arial" panose="020B0604020202020204" pitchFamily="34" charset="0"/>
            </a:endParaRPr>
          </a:p>
        </p:txBody>
      </p:sp>
      <p:sp>
        <p:nvSpPr>
          <p:cNvPr id="2054" name="Content Placeholder 2053">
            <a:extLst>
              <a:ext uri="{FF2B5EF4-FFF2-40B4-BE49-F238E27FC236}">
                <a16:creationId xmlns:a16="http://schemas.microsoft.com/office/drawing/2014/main" id="{8D405FE0-6ED8-4CDC-9E83-1176432D62DF}"/>
              </a:ext>
            </a:extLst>
          </p:cNvPr>
          <p:cNvSpPr>
            <a:spLocks noGrp="1"/>
          </p:cNvSpPr>
          <p:nvPr>
            <p:ph idx="1"/>
          </p:nvPr>
        </p:nvSpPr>
        <p:spPr>
          <a:xfrm>
            <a:off x="8366762" y="1895168"/>
            <a:ext cx="3822189" cy="3742762"/>
          </a:xfrm>
        </p:spPr>
        <p:txBody>
          <a:bodyPr>
            <a:normAutofit/>
          </a:bodyPr>
          <a:lstStyle/>
          <a:p>
            <a:r>
              <a:rPr lang="en-US" sz="1100">
                <a:latin typeface="Arial" panose="020B0604020202020204" pitchFamily="34" charset="0"/>
                <a:cs typeface="Arial" panose="020B0604020202020204" pitchFamily="34" charset="0"/>
              </a:rPr>
              <a:t>Sweet Street is a new and upcoming doughnut dipping service.</a:t>
            </a:r>
          </a:p>
          <a:p>
            <a:r>
              <a:rPr lang="en-US" sz="1100">
                <a:latin typeface="Arial" panose="020B0604020202020204" pitchFamily="34" charset="0"/>
                <a:cs typeface="Arial" panose="020B0604020202020204" pitchFamily="34" charset="0"/>
              </a:rPr>
              <a:t>Delivering a Unique service initially out of a quirky food truck enabling mobility. </a:t>
            </a:r>
          </a:p>
          <a:p>
            <a:r>
              <a:rPr lang="en-US" sz="1100">
                <a:latin typeface="Arial" panose="020B0604020202020204" pitchFamily="34" charset="0"/>
                <a:cs typeface="Arial" panose="020B0604020202020204" pitchFamily="34" charset="0"/>
              </a:rPr>
              <a:t>The companies target market is 16–36-year-olds and those who have intolerances .</a:t>
            </a:r>
          </a:p>
          <a:p>
            <a:r>
              <a:rPr lang="en-US" sz="1100">
                <a:latin typeface="Arial" panose="020B0604020202020204" pitchFamily="34" charset="0"/>
                <a:cs typeface="Arial" panose="020B0604020202020204" pitchFamily="34" charset="0"/>
              </a:rPr>
              <a:t>The goal is to make sweet street doughnuts stand out from current competitors.</a:t>
            </a:r>
          </a:p>
          <a:p>
            <a:r>
              <a:rPr lang="en-US" sz="1100">
                <a:latin typeface="Arial" panose="020B0604020202020204" pitchFamily="34" charset="0"/>
                <a:cs typeface="Arial" panose="020B0604020202020204" pitchFamily="34" charset="0"/>
              </a:rPr>
              <a:t>In five years, sweet street has hopes to start branching out across the UK. Upscale from the food truck and open shops nationwide. Producing some of the craziest doughnuts the Nation has ever seen.</a:t>
            </a:r>
          </a:p>
          <a:p>
            <a:r>
              <a:rPr lang="en-US" sz="1100">
                <a:latin typeface="Arial" panose="020B0604020202020204" pitchFamily="34" charset="0"/>
                <a:cs typeface="Arial" panose="020B0604020202020204" pitchFamily="34" charset="0"/>
              </a:rPr>
              <a:t>Employing young enthusiastic individuals who have not had an easy start in life. Giving youngsters a chance to grow and progress, as well as giving the company some new, great ideas fitting with this modern 21</a:t>
            </a:r>
            <a:r>
              <a:rPr lang="en-US" sz="1100" baseline="30000">
                <a:latin typeface="Arial" panose="020B0604020202020204" pitchFamily="34" charset="0"/>
                <a:cs typeface="Arial" panose="020B0604020202020204" pitchFamily="34" charset="0"/>
              </a:rPr>
              <a:t>st</a:t>
            </a:r>
            <a:r>
              <a:rPr lang="en-US" sz="1100">
                <a:latin typeface="Arial" panose="020B0604020202020204" pitchFamily="34" charset="0"/>
                <a:cs typeface="Arial" panose="020B0604020202020204" pitchFamily="34" charset="0"/>
              </a:rPr>
              <a:t> century business idea!</a:t>
            </a:r>
          </a:p>
          <a:p>
            <a:endParaRPr lang="en-US" sz="1100"/>
          </a:p>
        </p:txBody>
      </p:sp>
    </p:spTree>
    <p:extLst>
      <p:ext uri="{BB962C8B-B14F-4D97-AF65-F5344CB8AC3E}">
        <p14:creationId xmlns:p14="http://schemas.microsoft.com/office/powerpoint/2010/main" val="2367274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054">
                                            <p:txEl>
                                              <p:pRg st="0" end="0"/>
                                            </p:txEl>
                                          </p:spTgt>
                                        </p:tgtEl>
                                        <p:attrNameLst>
                                          <p:attrName>style.visibility</p:attrName>
                                        </p:attrNameLst>
                                      </p:cBhvr>
                                      <p:to>
                                        <p:strVal val="visible"/>
                                      </p:to>
                                    </p:set>
                                    <p:animEffect transition="in" filter="fade">
                                      <p:cBhvr>
                                        <p:cTn id="14" dur="1000"/>
                                        <p:tgtEl>
                                          <p:spTgt spid="2054">
                                            <p:txEl>
                                              <p:pRg st="0" end="0"/>
                                            </p:txEl>
                                          </p:spTgt>
                                        </p:tgtEl>
                                      </p:cBhvr>
                                    </p:animEffect>
                                    <p:anim calcmode="lin" valueType="num">
                                      <p:cBhvr>
                                        <p:cTn id="15" dur="1000" fill="hold"/>
                                        <p:tgtEl>
                                          <p:spTgt spid="205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2054">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2054">
                                            <p:txEl>
                                              <p:pRg st="1" end="1"/>
                                            </p:txEl>
                                          </p:spTgt>
                                        </p:tgtEl>
                                        <p:attrNameLst>
                                          <p:attrName>style.visibility</p:attrName>
                                        </p:attrNameLst>
                                      </p:cBhvr>
                                      <p:to>
                                        <p:strVal val="visible"/>
                                      </p:to>
                                    </p:set>
                                    <p:animEffect transition="in" filter="fade">
                                      <p:cBhvr>
                                        <p:cTn id="19" dur="1000"/>
                                        <p:tgtEl>
                                          <p:spTgt spid="2054">
                                            <p:txEl>
                                              <p:pRg st="1" end="1"/>
                                            </p:txEl>
                                          </p:spTgt>
                                        </p:tgtEl>
                                      </p:cBhvr>
                                    </p:animEffect>
                                    <p:anim calcmode="lin" valueType="num">
                                      <p:cBhvr>
                                        <p:cTn id="20" dur="1000" fill="hold"/>
                                        <p:tgtEl>
                                          <p:spTgt spid="205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54">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2054">
                                            <p:txEl>
                                              <p:pRg st="2" end="2"/>
                                            </p:txEl>
                                          </p:spTgt>
                                        </p:tgtEl>
                                        <p:attrNameLst>
                                          <p:attrName>style.visibility</p:attrName>
                                        </p:attrNameLst>
                                      </p:cBhvr>
                                      <p:to>
                                        <p:strVal val="visible"/>
                                      </p:to>
                                    </p:set>
                                    <p:animEffect transition="in" filter="fade">
                                      <p:cBhvr>
                                        <p:cTn id="24" dur="1000"/>
                                        <p:tgtEl>
                                          <p:spTgt spid="2054">
                                            <p:txEl>
                                              <p:pRg st="2" end="2"/>
                                            </p:txEl>
                                          </p:spTgt>
                                        </p:tgtEl>
                                      </p:cBhvr>
                                    </p:animEffect>
                                    <p:anim calcmode="lin" valueType="num">
                                      <p:cBhvr>
                                        <p:cTn id="25" dur="1000" fill="hold"/>
                                        <p:tgtEl>
                                          <p:spTgt spid="205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2054">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2054">
                                            <p:txEl>
                                              <p:pRg st="3" end="3"/>
                                            </p:txEl>
                                          </p:spTgt>
                                        </p:tgtEl>
                                        <p:attrNameLst>
                                          <p:attrName>style.visibility</p:attrName>
                                        </p:attrNameLst>
                                      </p:cBhvr>
                                      <p:to>
                                        <p:strVal val="visible"/>
                                      </p:to>
                                    </p:set>
                                    <p:animEffect transition="in" filter="fade">
                                      <p:cBhvr>
                                        <p:cTn id="29" dur="1000"/>
                                        <p:tgtEl>
                                          <p:spTgt spid="2054">
                                            <p:txEl>
                                              <p:pRg st="3" end="3"/>
                                            </p:txEl>
                                          </p:spTgt>
                                        </p:tgtEl>
                                      </p:cBhvr>
                                    </p:animEffect>
                                    <p:anim calcmode="lin" valueType="num">
                                      <p:cBhvr>
                                        <p:cTn id="30" dur="1000" fill="hold"/>
                                        <p:tgtEl>
                                          <p:spTgt spid="2054">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2054">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2054">
                                            <p:txEl>
                                              <p:pRg st="4" end="4"/>
                                            </p:txEl>
                                          </p:spTgt>
                                        </p:tgtEl>
                                        <p:attrNameLst>
                                          <p:attrName>style.visibility</p:attrName>
                                        </p:attrNameLst>
                                      </p:cBhvr>
                                      <p:to>
                                        <p:strVal val="visible"/>
                                      </p:to>
                                    </p:set>
                                    <p:animEffect transition="in" filter="fade">
                                      <p:cBhvr>
                                        <p:cTn id="34" dur="1000"/>
                                        <p:tgtEl>
                                          <p:spTgt spid="2054">
                                            <p:txEl>
                                              <p:pRg st="4" end="4"/>
                                            </p:txEl>
                                          </p:spTgt>
                                        </p:tgtEl>
                                      </p:cBhvr>
                                    </p:animEffect>
                                    <p:anim calcmode="lin" valueType="num">
                                      <p:cBhvr>
                                        <p:cTn id="35" dur="1000" fill="hold"/>
                                        <p:tgtEl>
                                          <p:spTgt spid="2054">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2054">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2054">
                                            <p:txEl>
                                              <p:pRg st="5" end="5"/>
                                            </p:txEl>
                                          </p:spTgt>
                                        </p:tgtEl>
                                        <p:attrNameLst>
                                          <p:attrName>style.visibility</p:attrName>
                                        </p:attrNameLst>
                                      </p:cBhvr>
                                      <p:to>
                                        <p:strVal val="visible"/>
                                      </p:to>
                                    </p:set>
                                    <p:animEffect transition="in" filter="fade">
                                      <p:cBhvr>
                                        <p:cTn id="39" dur="1000"/>
                                        <p:tgtEl>
                                          <p:spTgt spid="2054">
                                            <p:txEl>
                                              <p:pRg st="5" end="5"/>
                                            </p:txEl>
                                          </p:spTgt>
                                        </p:tgtEl>
                                      </p:cBhvr>
                                    </p:animEffect>
                                    <p:anim calcmode="lin" valueType="num">
                                      <p:cBhvr>
                                        <p:cTn id="40" dur="1000" fill="hold"/>
                                        <p:tgtEl>
                                          <p:spTgt spid="2054">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205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05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0BD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8698A-4BD2-4A3B-B705-614733C0728F}"/>
              </a:ext>
            </a:extLst>
          </p:cNvPr>
          <p:cNvSpPr>
            <a:spLocks noGrp="1"/>
          </p:cNvSpPr>
          <p:nvPr>
            <p:ph type="title"/>
          </p:nvPr>
        </p:nvSpPr>
        <p:spPr>
          <a:xfrm>
            <a:off x="-3048" y="18064"/>
            <a:ext cx="7043469" cy="480931"/>
          </a:xfrm>
        </p:spPr>
        <p:txBody>
          <a:bodyPr>
            <a:normAutofit/>
          </a:bodyPr>
          <a:lstStyle/>
          <a:p>
            <a:r>
              <a:rPr lang="en-GB" sz="2000">
                <a:latin typeface="Arial"/>
                <a:cs typeface="Arial"/>
              </a:rPr>
              <a:t>             </a:t>
            </a:r>
            <a:r>
              <a:rPr lang="en-GB" sz="2000" u="sng">
                <a:latin typeface="Arial"/>
                <a:cs typeface="Arial"/>
              </a:rPr>
              <a:t>Business/Company overview </a:t>
            </a:r>
            <a:endParaRPr lang="en-GB" sz="2000" u="sng">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F649CB4D-A6B9-4284-8B10-F4013FF9E43E}"/>
              </a:ext>
            </a:extLst>
          </p:cNvPr>
          <p:cNvGraphicFramePr/>
          <p:nvPr>
            <p:extLst>
              <p:ext uri="{D42A27DB-BD31-4B8C-83A1-F6EECF244321}">
                <p14:modId xmlns:p14="http://schemas.microsoft.com/office/powerpoint/2010/main" val="3910808660"/>
              </p:ext>
            </p:extLst>
          </p:nvPr>
        </p:nvGraphicFramePr>
        <p:xfrm>
          <a:off x="570892" y="967786"/>
          <a:ext cx="3174854" cy="24612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4" name="Picture 6" descr="Image preview">
            <a:extLst>
              <a:ext uri="{FF2B5EF4-FFF2-40B4-BE49-F238E27FC236}">
                <a16:creationId xmlns:a16="http://schemas.microsoft.com/office/drawing/2014/main" id="{18C01A48-920D-4866-8A23-26179D9A896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59142" y="258529"/>
            <a:ext cx="3761421" cy="3737198"/>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0BAE9335-7F35-4273-A57B-F390D2AB2E89}"/>
              </a:ext>
            </a:extLst>
          </p:cNvPr>
          <p:cNvSpPr txBox="1"/>
          <p:nvPr/>
        </p:nvSpPr>
        <p:spPr>
          <a:xfrm>
            <a:off x="596026" y="967786"/>
            <a:ext cx="5499974" cy="5724644"/>
          </a:xfrm>
          <a:prstGeom prst="rect">
            <a:avLst/>
          </a:prstGeom>
          <a:noFill/>
        </p:spPr>
        <p:txBody>
          <a:bodyPr wrap="square" rtlCol="0">
            <a:spAutoFit/>
          </a:bodyPr>
          <a:lstStyle/>
          <a:p>
            <a:pPr>
              <a:lnSpc>
                <a:spcPct val="150000"/>
              </a:lnSpc>
            </a:pPr>
            <a:r>
              <a:rPr lang="en-GB" sz="1200">
                <a:latin typeface="Arial" panose="020B0604020202020204" pitchFamily="34" charset="0"/>
                <a:cs typeface="Arial" panose="020B0604020202020204" pitchFamily="34" charset="0"/>
              </a:rPr>
              <a:t>Doughnuts are made from easily sourced, cost-effective ingredients Simple to make and loved by millions. </a:t>
            </a:r>
            <a:r>
              <a:rPr lang="en-US" sz="1200">
                <a:latin typeface="Arial" panose="020B0604020202020204" pitchFamily="34" charset="0"/>
                <a:cs typeface="Arial" panose="020B0604020202020204" pitchFamily="34" charset="0"/>
              </a:rPr>
              <a:t>A delicious sweet treat enjoyed globally. Doughnuts are the second most profitable ……………. Ref making them a highly profitable product, </a:t>
            </a:r>
          </a:p>
          <a:p>
            <a:pPr>
              <a:lnSpc>
                <a:spcPct val="150000"/>
              </a:lnSpc>
            </a:pPr>
            <a:endParaRPr lang="en-US" sz="1200">
              <a:latin typeface="Arial" panose="020B0604020202020204" pitchFamily="34" charset="0"/>
              <a:cs typeface="Arial" panose="020B0604020202020204" pitchFamily="34" charset="0"/>
            </a:endParaRPr>
          </a:p>
          <a:p>
            <a:pPr>
              <a:lnSpc>
                <a:spcPct val="150000"/>
              </a:lnSpc>
            </a:pPr>
            <a:r>
              <a:rPr lang="en-GB" sz="1200">
                <a:latin typeface="Arial" panose="020B0604020202020204" pitchFamily="34" charset="0"/>
                <a:cs typeface="Arial" panose="020B0604020202020204" pitchFamily="34" charset="0"/>
              </a:rPr>
              <a:t>According to Goldstein Market Intelligence “The global doughnuts market accounted for £40.0 billion in 2016 and the market is projected to grow at a rate of 5.2% over the forecast period (2017-2030)”. (Global Doughnuts Market Outlook,2021)</a:t>
            </a:r>
          </a:p>
          <a:p>
            <a:pPr>
              <a:lnSpc>
                <a:spcPct val="150000"/>
              </a:lnSpc>
            </a:pPr>
            <a:endParaRPr lang="en-GB" sz="1200">
              <a:latin typeface="Arial" panose="020B0604020202020204" pitchFamily="34" charset="0"/>
              <a:cs typeface="Arial" panose="020B0604020202020204" pitchFamily="34" charset="0"/>
            </a:endParaRPr>
          </a:p>
          <a:p>
            <a:pPr marL="0" indent="0">
              <a:lnSpc>
                <a:spcPct val="150000"/>
              </a:lnSpc>
              <a:buNone/>
            </a:pPr>
            <a:r>
              <a:rPr lang="en-US" sz="1200">
                <a:latin typeface="Arial" panose="020B0604020202020204" pitchFamily="34" charset="0"/>
                <a:cs typeface="Arial" panose="020B0604020202020204" pitchFamily="34" charset="0"/>
              </a:rPr>
              <a:t>Sweet street doughnuts is a new unique doughnut dipping business. </a:t>
            </a:r>
          </a:p>
          <a:p>
            <a:pPr marL="0" indent="0">
              <a:lnSpc>
                <a:spcPct val="150000"/>
              </a:lnSpc>
              <a:buNone/>
            </a:pPr>
            <a:r>
              <a:rPr lang="en-US" sz="1200">
                <a:latin typeface="Arial" panose="020B0604020202020204" pitchFamily="34" charset="0"/>
                <a:cs typeface="Arial" panose="020B0604020202020204" pitchFamily="34" charset="0"/>
              </a:rPr>
              <a:t>A four-way Partnership run and managed by its owners. </a:t>
            </a:r>
          </a:p>
          <a:p>
            <a:pPr marL="0" indent="0">
              <a:lnSpc>
                <a:spcPct val="150000"/>
              </a:lnSpc>
              <a:buNone/>
            </a:pPr>
            <a:r>
              <a:rPr lang="en-US" sz="1200">
                <a:latin typeface="Arial" panose="020B0604020202020204" pitchFamily="34" charset="0"/>
                <a:cs typeface="Arial" panose="020B0604020202020204" pitchFamily="34" charset="0"/>
              </a:rPr>
              <a:t>Staff aim to satisfy the tastebuds of every customer. With quirky crazy and unique doughnuts. </a:t>
            </a:r>
          </a:p>
          <a:p>
            <a:pPr marL="0" indent="0">
              <a:lnSpc>
                <a:spcPct val="150000"/>
              </a:lnSpc>
              <a:buNone/>
            </a:pPr>
            <a:r>
              <a:rPr lang="en-US" sz="1200">
                <a:latin typeface="Arial" panose="020B0604020202020204" pitchFamily="34" charset="0"/>
                <a:cs typeface="Arial" panose="020B0604020202020204" pitchFamily="34" charset="0"/>
              </a:rPr>
              <a:t>Service will start from a food truck set in the west midlands and branching out nationwide helping to broaden customer base. Sweet Street caters to customers online and offers delivery services. catering parties and venues. Whilst also giving glucose and sugar free options! To our consumers.</a:t>
            </a: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194070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1000"/>
                                        <p:tgtEl>
                                          <p:spTgt spid="17"/>
                                        </p:tgtEl>
                                      </p:cBhvr>
                                    </p:animEffect>
                                    <p:anim calcmode="lin" valueType="num">
                                      <p:cBhvr>
                                        <p:cTn id="14" dur="1000" fill="hold"/>
                                        <p:tgtEl>
                                          <p:spTgt spid="17"/>
                                        </p:tgtEl>
                                        <p:attrNameLst>
                                          <p:attrName>ppt_x</p:attrName>
                                        </p:attrNameLst>
                                      </p:cBhvr>
                                      <p:tavLst>
                                        <p:tav tm="0">
                                          <p:val>
                                            <p:strVal val="#ppt_x"/>
                                          </p:val>
                                        </p:tav>
                                        <p:tav tm="100000">
                                          <p:val>
                                            <p:strVal val="#ppt_x"/>
                                          </p:val>
                                        </p:tav>
                                      </p:tavLst>
                                    </p:anim>
                                    <p:anim calcmode="lin" valueType="num">
                                      <p:cBhvr>
                                        <p:cTn id="15"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par>
              <p:cTn id="16"/>
            </p:par>
          </p:childTnLst>
        </p:cTn>
      </p:par>
    </p:tnLst>
    <p:bldLst>
      <p:bldGraphic spid="4" grpId="0">
        <p:bldAsOne/>
      </p:bldGraphic>
      <p:bldP spid="1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74BB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8F282-B721-4700-97D0-E52DB91267DB}"/>
              </a:ext>
            </a:extLst>
          </p:cNvPr>
          <p:cNvSpPr>
            <a:spLocks noGrp="1"/>
          </p:cNvSpPr>
          <p:nvPr>
            <p:ph type="title"/>
          </p:nvPr>
        </p:nvSpPr>
        <p:spPr>
          <a:xfrm>
            <a:off x="6513788" y="365125"/>
            <a:ext cx="4840010" cy="1807305"/>
          </a:xfrm>
        </p:spPr>
        <p:txBody>
          <a:bodyPr vert="horz" lIns="91440" tIns="45720" rIns="91440" bIns="45720" rtlCol="0" anchor="ctr">
            <a:normAutofit/>
          </a:bodyPr>
          <a:lstStyle/>
          <a:p>
            <a:r>
              <a:rPr lang="en-US"/>
              <a:t>Vision and mission statements </a:t>
            </a:r>
          </a:p>
        </p:txBody>
      </p:sp>
      <p:pic>
        <p:nvPicPr>
          <p:cNvPr id="4" name="Picture 6" descr="Image preview">
            <a:extLst>
              <a:ext uri="{FF2B5EF4-FFF2-40B4-BE49-F238E27FC236}">
                <a16:creationId xmlns:a16="http://schemas.microsoft.com/office/drawing/2014/main" id="{8B7C0983-349D-4BCA-976D-EA9D0E6F8D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60" r="7923" b="3"/>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3926F93-ADBB-4ACB-9A01-8548D4703DD8}"/>
              </a:ext>
            </a:extLst>
          </p:cNvPr>
          <p:cNvSpPr txBox="1"/>
          <p:nvPr/>
        </p:nvSpPr>
        <p:spPr>
          <a:xfrm>
            <a:off x="6513788" y="2333297"/>
            <a:ext cx="4840010" cy="38436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Bef>
                <a:spcPts val="1000"/>
              </a:spcBef>
              <a:buClr>
                <a:schemeClr val="accent1"/>
              </a:buClr>
              <a:buSzPct val="80000"/>
              <a:buFont typeface="Arial" panose="020B0604020202020204" pitchFamily="34" charset="0"/>
              <a:buChar char="•"/>
            </a:pPr>
            <a:r>
              <a:rPr lang="en-US" sz="2000" b="1" u="sng"/>
              <a:t>What is our mission statement -  </a:t>
            </a:r>
          </a:p>
          <a:p>
            <a:pPr indent="-228600">
              <a:lnSpc>
                <a:spcPct val="90000"/>
              </a:lnSpc>
              <a:spcBef>
                <a:spcPts val="1000"/>
              </a:spcBef>
              <a:buClr>
                <a:schemeClr val="accent1"/>
              </a:buClr>
              <a:buSzPct val="80000"/>
              <a:buFont typeface="Arial" panose="020B0604020202020204" pitchFamily="34" charset="0"/>
              <a:buChar char="•"/>
            </a:pPr>
            <a:endParaRPr lang="en-US" sz="2000"/>
          </a:p>
          <a:p>
            <a:pPr indent="-228600">
              <a:lnSpc>
                <a:spcPct val="90000"/>
              </a:lnSpc>
              <a:spcBef>
                <a:spcPts val="1000"/>
              </a:spcBef>
              <a:buClr>
                <a:schemeClr val="accent1"/>
              </a:buClr>
              <a:buSzPct val="80000"/>
              <a:buFont typeface="Arial" panose="020B0604020202020204" pitchFamily="34" charset="0"/>
              <a:buChar char="•"/>
            </a:pPr>
            <a:r>
              <a:rPr lang="en-US" sz="2000"/>
              <a:t>making crazy edible </a:t>
            </a:r>
            <a:endParaRPr lang="en-US" sz="2000">
              <a:cs typeface="Calibri"/>
            </a:endParaRPr>
          </a:p>
          <a:p>
            <a:pPr indent="-228600">
              <a:lnSpc>
                <a:spcPct val="90000"/>
              </a:lnSpc>
              <a:spcBef>
                <a:spcPts val="1000"/>
              </a:spcBef>
              <a:buClr>
                <a:schemeClr val="accent1"/>
              </a:buClr>
              <a:buSzPct val="80000"/>
              <a:buFont typeface="Arial" panose="020B0604020202020204" pitchFamily="34" charset="0"/>
              <a:buChar char="•"/>
            </a:pPr>
            <a:endParaRPr lang="en-US" sz="2000"/>
          </a:p>
          <a:p>
            <a:pPr indent="-228600">
              <a:lnSpc>
                <a:spcPct val="90000"/>
              </a:lnSpc>
              <a:spcBef>
                <a:spcPts val="1000"/>
              </a:spcBef>
              <a:buClr>
                <a:schemeClr val="accent1"/>
              </a:buClr>
              <a:buSzPct val="80000"/>
              <a:buFont typeface="Arial" panose="020B0604020202020204" pitchFamily="34" charset="0"/>
              <a:buChar char="•"/>
            </a:pPr>
            <a:r>
              <a:rPr lang="en-US" sz="2000" b="1" u="sng"/>
              <a:t>Mission statement -  </a:t>
            </a:r>
            <a:endParaRPr lang="en-US" sz="2000" b="1" u="sng">
              <a:cs typeface="Calibri"/>
            </a:endParaRPr>
          </a:p>
          <a:p>
            <a:pPr indent="-228600">
              <a:lnSpc>
                <a:spcPct val="90000"/>
              </a:lnSpc>
              <a:spcBef>
                <a:spcPts val="1000"/>
              </a:spcBef>
              <a:buClr>
                <a:schemeClr val="accent1"/>
              </a:buClr>
              <a:buSzPct val="80000"/>
              <a:buFont typeface="Arial" panose="020B0604020202020204" pitchFamily="34" charset="0"/>
              <a:buChar char="•"/>
            </a:pPr>
            <a:endParaRPr lang="en-US" sz="2000"/>
          </a:p>
          <a:p>
            <a:pPr indent="-228600">
              <a:lnSpc>
                <a:spcPct val="90000"/>
              </a:lnSpc>
              <a:spcBef>
                <a:spcPts val="1000"/>
              </a:spcBef>
              <a:buClr>
                <a:schemeClr val="accent1"/>
              </a:buClr>
              <a:buSzPct val="80000"/>
              <a:buFont typeface="Arial" panose="020B0604020202020204" pitchFamily="34" charset="0"/>
              <a:buChar char="•"/>
            </a:pPr>
            <a:r>
              <a:rPr lang="en-US" sz="2000"/>
              <a:t>Bringing crazy into the future of deserts </a:t>
            </a:r>
            <a:endParaRPr lang="en-US" sz="2000">
              <a:cs typeface="Calibri"/>
            </a:endParaRPr>
          </a:p>
        </p:txBody>
      </p:sp>
    </p:spTree>
    <p:extLst>
      <p:ext uri="{BB962C8B-B14F-4D97-AF65-F5344CB8AC3E}">
        <p14:creationId xmlns:p14="http://schemas.microsoft.com/office/powerpoint/2010/main" val="2954195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74BB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80A10-6F1D-424B-A596-924ED9FB91BB}"/>
              </a:ext>
            </a:extLst>
          </p:cNvPr>
          <p:cNvSpPr>
            <a:spLocks noGrp="1"/>
          </p:cNvSpPr>
          <p:nvPr>
            <p:ph type="title"/>
          </p:nvPr>
        </p:nvSpPr>
        <p:spPr>
          <a:xfrm>
            <a:off x="6095999" y="-221624"/>
            <a:ext cx="5779911" cy="723275"/>
          </a:xfrm>
        </p:spPr>
        <p:txBody>
          <a:bodyPr anchor="b">
            <a:normAutofit/>
          </a:bodyPr>
          <a:lstStyle/>
          <a:p>
            <a:r>
              <a:rPr lang="en-GB" sz="2000" u="sng">
                <a:latin typeface="Arial"/>
                <a:cs typeface="Arial"/>
              </a:rPr>
              <a:t>Products and services</a:t>
            </a:r>
            <a:r>
              <a:rPr lang="en-GB" sz="2000">
                <a:latin typeface="Arial"/>
                <a:cs typeface="Arial"/>
              </a:rPr>
              <a:t>                                       </a:t>
            </a:r>
            <a:endParaRPr lang="en-GB" sz="2000">
              <a:latin typeface="Arial" panose="020B0604020202020204" pitchFamily="34" charset="0"/>
              <a:cs typeface="Arial" panose="020B0604020202020204" pitchFamily="34" charset="0"/>
            </a:endParaRPr>
          </a:p>
        </p:txBody>
      </p:sp>
      <p:sp>
        <p:nvSpPr>
          <p:cNvPr id="4102" name="Content Placeholder 4101">
            <a:extLst>
              <a:ext uri="{FF2B5EF4-FFF2-40B4-BE49-F238E27FC236}">
                <a16:creationId xmlns:a16="http://schemas.microsoft.com/office/drawing/2014/main" id="{49FB93BC-6756-4E80-80C5-0D4D5E323D05}"/>
              </a:ext>
            </a:extLst>
          </p:cNvPr>
          <p:cNvSpPr>
            <a:spLocks noGrp="1"/>
          </p:cNvSpPr>
          <p:nvPr>
            <p:ph idx="1"/>
          </p:nvPr>
        </p:nvSpPr>
        <p:spPr>
          <a:xfrm>
            <a:off x="4885907" y="483460"/>
            <a:ext cx="2573864" cy="5353717"/>
          </a:xfrm>
        </p:spPr>
        <p:txBody>
          <a:bodyPr anchor="t">
            <a:normAutofit/>
          </a:bodyPr>
          <a:lstStyle/>
          <a:p>
            <a:pPr marL="0" indent="0">
              <a:buNone/>
            </a:pPr>
            <a:endParaRPr lang="en-US" sz="1400" b="1">
              <a:solidFill>
                <a:schemeClr val="tx1">
                  <a:alpha val="80000"/>
                </a:schemeClr>
              </a:solidFill>
              <a:latin typeface="Arial" panose="020B0604020202020204" pitchFamily="34" charset="0"/>
              <a:cs typeface="Arial" panose="020B0604020202020204" pitchFamily="34" charset="0"/>
            </a:endParaRPr>
          </a:p>
          <a:p>
            <a:pPr marL="0" indent="0">
              <a:buNone/>
            </a:pPr>
            <a:endParaRPr lang="en-US" sz="1400" b="1">
              <a:solidFill>
                <a:schemeClr val="tx1">
                  <a:alpha val="80000"/>
                </a:schemeClr>
              </a:solidFill>
            </a:endParaRPr>
          </a:p>
          <a:p>
            <a:pPr marL="0" indent="0">
              <a:buNone/>
            </a:pPr>
            <a:r>
              <a:rPr lang="en-US" sz="1400">
                <a:solidFill>
                  <a:schemeClr val="tx1">
                    <a:alpha val="80000"/>
                  </a:schemeClr>
                </a:solidFill>
                <a:latin typeface="Arial" panose="020B0604020202020204" pitchFamily="34" charset="0"/>
                <a:cs typeface="Arial" panose="020B0604020202020204" pitchFamily="34" charset="0"/>
              </a:rPr>
              <a:t>Dip your own Doughnut…. </a:t>
            </a:r>
          </a:p>
          <a:p>
            <a:pPr marL="0" indent="0">
              <a:buNone/>
            </a:pPr>
            <a:r>
              <a:rPr lang="en-US" sz="1400">
                <a:solidFill>
                  <a:schemeClr val="tx1">
                    <a:alpha val="80000"/>
                  </a:schemeClr>
                </a:solidFill>
                <a:latin typeface="Arial" panose="020B0604020202020204" pitchFamily="34" charset="0"/>
                <a:cs typeface="Arial" panose="020B0604020202020204" pitchFamily="34" charset="0"/>
              </a:rPr>
              <a:t>Here at Sweet Street, we take pride in our creations. offering a unique doughnut dipping experience. You can create your very own masterpiece With warm and cold sauces, dips and a wide variety of toppings. </a:t>
            </a:r>
          </a:p>
          <a:p>
            <a:pPr marL="0" indent="0">
              <a:buNone/>
            </a:pPr>
            <a:r>
              <a:rPr lang="en-US" sz="1400">
                <a:solidFill>
                  <a:schemeClr val="tx1">
                    <a:alpha val="80000"/>
                  </a:schemeClr>
                </a:solidFill>
                <a:latin typeface="Arial" panose="020B0604020202020204" pitchFamily="34" charset="0"/>
                <a:cs typeface="Arial" panose="020B0604020202020204" pitchFamily="34" charset="0"/>
              </a:rPr>
              <a:t>Unique colors, flavors, Designs and extras never seen before!</a:t>
            </a:r>
          </a:p>
          <a:p>
            <a:pPr marL="0" indent="0">
              <a:buNone/>
            </a:pPr>
            <a:endParaRPr lang="en-US" sz="1400">
              <a:solidFill>
                <a:schemeClr val="tx1">
                  <a:alpha val="80000"/>
                </a:schemeClr>
              </a:solidFill>
              <a:latin typeface="Arial" panose="020B0604020202020204" pitchFamily="34" charset="0"/>
              <a:cs typeface="Arial" panose="020B0604020202020204" pitchFamily="34" charset="0"/>
            </a:endParaRPr>
          </a:p>
          <a:p>
            <a:r>
              <a:rPr lang="en-US" sz="1400">
                <a:solidFill>
                  <a:schemeClr val="tx1">
                    <a:alpha val="80000"/>
                  </a:schemeClr>
                </a:solidFill>
                <a:latin typeface="Arial" panose="020B0604020202020204" pitchFamily="34" charset="0"/>
                <a:cs typeface="Arial" panose="020B0604020202020204" pitchFamily="34" charset="0"/>
              </a:rPr>
              <a:t> Combos……</a:t>
            </a:r>
          </a:p>
          <a:p>
            <a:r>
              <a:rPr lang="en-US" sz="1400">
                <a:solidFill>
                  <a:schemeClr val="tx1">
                    <a:alpha val="80000"/>
                  </a:schemeClr>
                </a:solidFill>
                <a:latin typeface="Arial" panose="020B0604020202020204" pitchFamily="34" charset="0"/>
                <a:cs typeface="Arial" panose="020B0604020202020204" pitchFamily="34" charset="0"/>
              </a:rPr>
              <a:t> Mini doughnuts and dipping station box </a:t>
            </a:r>
          </a:p>
          <a:p>
            <a:r>
              <a:rPr lang="en-US" sz="1400">
                <a:solidFill>
                  <a:schemeClr val="tx1">
                    <a:alpha val="80000"/>
                  </a:schemeClr>
                </a:solidFill>
                <a:latin typeface="Arial" panose="020B0604020202020204" pitchFamily="34" charset="0"/>
                <a:cs typeface="Arial" panose="020B0604020202020204" pitchFamily="34" charset="0"/>
              </a:rPr>
              <a:t> Birthday doughnut catering service (</a:t>
            </a:r>
            <a:r>
              <a:rPr lang="en-US" sz="1400" err="1">
                <a:solidFill>
                  <a:schemeClr val="tx1">
                    <a:alpha val="80000"/>
                  </a:schemeClr>
                </a:solidFill>
                <a:latin typeface="Arial" panose="020B0604020202020204" pitchFamily="34" charset="0"/>
                <a:cs typeface="Arial" panose="020B0604020202020204" pitchFamily="34" charset="0"/>
              </a:rPr>
              <a:t>inc</a:t>
            </a:r>
            <a:r>
              <a:rPr lang="en-US" sz="1400">
                <a:solidFill>
                  <a:schemeClr val="tx1">
                    <a:alpha val="80000"/>
                  </a:schemeClr>
                </a:solidFill>
                <a:latin typeface="Arial" panose="020B0604020202020204" pitchFamily="34" charset="0"/>
                <a:cs typeface="Arial" panose="020B0604020202020204" pitchFamily="34" charset="0"/>
              </a:rPr>
              <a:t> 10 free crazy doughnuts when you buy 50 or more)</a:t>
            </a:r>
          </a:p>
          <a:p>
            <a:pPr marL="0" indent="0">
              <a:buNone/>
            </a:pPr>
            <a:endParaRPr lang="en-US" sz="1400">
              <a:solidFill>
                <a:schemeClr val="tx1">
                  <a:alpha val="80000"/>
                </a:schemeClr>
              </a:solidFill>
            </a:endParaRPr>
          </a:p>
        </p:txBody>
      </p:sp>
      <p:pic>
        <p:nvPicPr>
          <p:cNvPr id="4098" name="Picture 2" descr="See the source image">
            <a:extLst>
              <a:ext uri="{FF2B5EF4-FFF2-40B4-BE49-F238E27FC236}">
                <a16:creationId xmlns:a16="http://schemas.microsoft.com/office/drawing/2014/main" id="{F3A987A5-422E-4DEB-8757-FD4B11B4B8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995" r="58"/>
          <a:stretch/>
        </p:blipFill>
        <p:spPr bwMode="auto">
          <a:xfrm flipH="1">
            <a:off x="7338047" y="2467533"/>
            <a:ext cx="2047844" cy="235527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8443B58-38AC-400B-924E-3F56A6089A78}"/>
              </a:ext>
            </a:extLst>
          </p:cNvPr>
          <p:cNvSpPr txBox="1"/>
          <p:nvPr/>
        </p:nvSpPr>
        <p:spPr>
          <a:xfrm>
            <a:off x="4885907" y="589917"/>
            <a:ext cx="5493812" cy="723275"/>
          </a:xfrm>
          <a:prstGeom prst="rect">
            <a:avLst/>
          </a:prstGeom>
          <a:noFill/>
        </p:spPr>
        <p:txBody>
          <a:bodyPr wrap="none" rtlCol="0">
            <a:spAutoFit/>
          </a:bodyPr>
          <a:lstStyle/>
          <a:p>
            <a:pPr>
              <a:spcAft>
                <a:spcPts val="600"/>
              </a:spcAft>
            </a:pPr>
            <a:r>
              <a:rPr lang="en-US" b="1">
                <a:latin typeface="Arial" panose="020B0604020202020204" pitchFamily="34" charset="0"/>
                <a:cs typeface="Arial" panose="020B0604020202020204" pitchFamily="34" charset="0"/>
              </a:rPr>
              <a:t>What makes us stand out from our competition?</a:t>
            </a:r>
          </a:p>
          <a:p>
            <a:pPr>
              <a:spcAft>
                <a:spcPts val="600"/>
              </a:spcAft>
            </a:pPr>
            <a:endParaRPr lang="en-GB"/>
          </a:p>
        </p:txBody>
      </p:sp>
      <p:pic>
        <p:nvPicPr>
          <p:cNvPr id="12" name="Picture 11" descr="Timeline&#10;&#10;Description automatically generated">
            <a:extLst>
              <a:ext uri="{FF2B5EF4-FFF2-40B4-BE49-F238E27FC236}">
                <a16:creationId xmlns:a16="http://schemas.microsoft.com/office/drawing/2014/main" id="{9EE22785-C428-4BCC-A9B1-72B7B15FE0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09" y="-221624"/>
            <a:ext cx="4858381" cy="6872258"/>
          </a:xfrm>
          <a:prstGeom prst="rect">
            <a:avLst/>
          </a:prstGeom>
        </p:spPr>
      </p:pic>
      <p:sp>
        <p:nvSpPr>
          <p:cNvPr id="4" name="TextBox 3">
            <a:extLst>
              <a:ext uri="{FF2B5EF4-FFF2-40B4-BE49-F238E27FC236}">
                <a16:creationId xmlns:a16="http://schemas.microsoft.com/office/drawing/2014/main" id="{B421E356-5BB7-4C52-991D-C9890637D9B6}"/>
              </a:ext>
            </a:extLst>
          </p:cNvPr>
          <p:cNvSpPr txBox="1"/>
          <p:nvPr/>
        </p:nvSpPr>
        <p:spPr>
          <a:xfrm>
            <a:off x="9385891" y="1639737"/>
            <a:ext cx="884281" cy="923330"/>
          </a:xfrm>
          <a:prstGeom prst="rect">
            <a:avLst/>
          </a:prstGeom>
          <a:noFill/>
        </p:spPr>
        <p:txBody>
          <a:bodyPr wrap="none" rtlCol="0">
            <a:spAutoFit/>
          </a:bodyPr>
          <a:lstStyle/>
          <a:p>
            <a:r>
              <a:rPr lang="en-GB"/>
              <a:t>Bronze </a:t>
            </a:r>
          </a:p>
          <a:p>
            <a:r>
              <a:rPr lang="en-GB"/>
              <a:t>Silver </a:t>
            </a:r>
          </a:p>
          <a:p>
            <a:r>
              <a:rPr lang="en-GB"/>
              <a:t>Gold </a:t>
            </a:r>
          </a:p>
        </p:txBody>
      </p:sp>
      <p:sp>
        <p:nvSpPr>
          <p:cNvPr id="5" name="TextBox 4">
            <a:extLst>
              <a:ext uri="{FF2B5EF4-FFF2-40B4-BE49-F238E27FC236}">
                <a16:creationId xmlns:a16="http://schemas.microsoft.com/office/drawing/2014/main" id="{EC08CBF2-1A90-4AD8-A873-12132E0448F7}"/>
              </a:ext>
            </a:extLst>
          </p:cNvPr>
          <p:cNvSpPr txBox="1"/>
          <p:nvPr/>
        </p:nvSpPr>
        <p:spPr>
          <a:xfrm>
            <a:off x="9385891" y="1216792"/>
            <a:ext cx="2513380" cy="369332"/>
          </a:xfrm>
          <a:prstGeom prst="rect">
            <a:avLst/>
          </a:prstGeom>
          <a:noFill/>
        </p:spPr>
        <p:txBody>
          <a:bodyPr wrap="none" rtlCol="0">
            <a:spAutoFit/>
          </a:bodyPr>
          <a:lstStyle/>
          <a:p>
            <a:r>
              <a:rPr lang="en-GB" b="1"/>
              <a:t>Party packages available</a:t>
            </a:r>
          </a:p>
        </p:txBody>
      </p:sp>
      <p:sp>
        <p:nvSpPr>
          <p:cNvPr id="6" name="TextBox 5">
            <a:extLst>
              <a:ext uri="{FF2B5EF4-FFF2-40B4-BE49-F238E27FC236}">
                <a16:creationId xmlns:a16="http://schemas.microsoft.com/office/drawing/2014/main" id="{E102B2CC-DC45-4515-8D56-7EE2F43EBBF6}"/>
              </a:ext>
            </a:extLst>
          </p:cNvPr>
          <p:cNvSpPr txBox="1"/>
          <p:nvPr/>
        </p:nvSpPr>
        <p:spPr>
          <a:xfrm>
            <a:off x="9618136" y="2862985"/>
            <a:ext cx="2573864" cy="646331"/>
          </a:xfrm>
          <a:prstGeom prst="rect">
            <a:avLst/>
          </a:prstGeom>
          <a:noFill/>
        </p:spPr>
        <p:txBody>
          <a:bodyPr wrap="square" rtlCol="0">
            <a:spAutoFit/>
          </a:bodyPr>
          <a:lstStyle/>
          <a:p>
            <a:r>
              <a:rPr lang="en-GB" b="1"/>
              <a:t>Doughnut displays and walls available for hire</a:t>
            </a:r>
          </a:p>
        </p:txBody>
      </p:sp>
      <p:pic>
        <p:nvPicPr>
          <p:cNvPr id="1028" name="Picture 4" descr="See the source image">
            <a:extLst>
              <a:ext uri="{FF2B5EF4-FFF2-40B4-BE49-F238E27FC236}">
                <a16:creationId xmlns:a16="http://schemas.microsoft.com/office/drawing/2014/main" id="{96290637-2653-4A83-BFA0-0477D61449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25470" y="3509316"/>
            <a:ext cx="2148406" cy="286454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BCE6016-164B-43B8-9148-1BD02C7E45B3}"/>
              </a:ext>
            </a:extLst>
          </p:cNvPr>
          <p:cNvSpPr txBox="1"/>
          <p:nvPr/>
        </p:nvSpPr>
        <p:spPr>
          <a:xfrm>
            <a:off x="6436237" y="6115769"/>
            <a:ext cx="3119444" cy="369332"/>
          </a:xfrm>
          <a:prstGeom prst="rect">
            <a:avLst/>
          </a:prstGeom>
          <a:noFill/>
        </p:spPr>
        <p:txBody>
          <a:bodyPr wrap="none" lIns="91440" tIns="45720" rIns="91440" bIns="45720" rtlCol="0" anchor="t">
            <a:spAutoFit/>
          </a:bodyPr>
          <a:lstStyle/>
          <a:p>
            <a:r>
              <a:rPr lang="en-GB" b="1"/>
              <a:t>Biodegradable boxes and cups</a:t>
            </a:r>
          </a:p>
        </p:txBody>
      </p:sp>
      <p:pic>
        <p:nvPicPr>
          <p:cNvPr id="1030" name="Picture 6" descr="Fiesta Disposable Coffee Cups Ripple Wall Kraft 340ml / 12oz (Pack of 25) - GP445">
            <a:extLst>
              <a:ext uri="{FF2B5EF4-FFF2-40B4-BE49-F238E27FC236}">
                <a16:creationId xmlns:a16="http://schemas.microsoft.com/office/drawing/2014/main" id="{E603E962-82F1-4E00-80D8-8A3AB30E1E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85975" y="5891449"/>
            <a:ext cx="906194" cy="906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4689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900" decel="100000" fill="hold"/>
                                        <p:tgtEl>
                                          <p:spTgt spid="1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anim calcmode="lin" valueType="num">
                                      <p:cBhvr additive="base">
                                        <p:cTn id="20" dur="500"/>
                                        <p:tgtEl>
                                          <p:spTgt spid="3"/>
                                        </p:tgtEl>
                                        <p:attrNameLst>
                                          <p:attrName>ppt_y</p:attrName>
                                        </p:attrNameLst>
                                      </p:cBhvr>
                                      <p:tavLst>
                                        <p:tav tm="0">
                                          <p:val>
                                            <p:strVal val="#ppt_y+#ppt_h*1.125000"/>
                                          </p:val>
                                        </p:tav>
                                        <p:tav tm="100000">
                                          <p:val>
                                            <p:strVal val="#ppt_y"/>
                                          </p:val>
                                        </p:tav>
                                      </p:tavLst>
                                    </p:anim>
                                    <p:animEffect transition="in" filter="wipe(up)">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12" presetClass="entr" presetSubtype="4" fill="hold" grpId="0" nodeType="clickEffect">
                                  <p:stCondLst>
                                    <p:cond delay="0"/>
                                  </p:stCondLst>
                                  <p:childTnLst>
                                    <p:set>
                                      <p:cBhvr>
                                        <p:cTn id="25" dur="1" fill="hold">
                                          <p:stCondLst>
                                            <p:cond delay="0"/>
                                          </p:stCondLst>
                                        </p:cTn>
                                        <p:tgtEl>
                                          <p:spTgt spid="4102"/>
                                        </p:tgtEl>
                                        <p:attrNameLst>
                                          <p:attrName>style.visibility</p:attrName>
                                        </p:attrNameLst>
                                      </p:cBhvr>
                                      <p:to>
                                        <p:strVal val="visible"/>
                                      </p:to>
                                    </p:set>
                                    <p:anim calcmode="lin" valueType="num">
                                      <p:cBhvr additive="base">
                                        <p:cTn id="26" dur="500"/>
                                        <p:tgtEl>
                                          <p:spTgt spid="4102"/>
                                        </p:tgtEl>
                                        <p:attrNameLst>
                                          <p:attrName>ppt_y</p:attrName>
                                        </p:attrNameLst>
                                      </p:cBhvr>
                                      <p:tavLst>
                                        <p:tav tm="0">
                                          <p:val>
                                            <p:strVal val="#ppt_y+#ppt_h*1.125000"/>
                                          </p:val>
                                        </p:tav>
                                        <p:tav tm="100000">
                                          <p:val>
                                            <p:strVal val="#ppt_y"/>
                                          </p:val>
                                        </p:tav>
                                      </p:tavLst>
                                    </p:anim>
                                    <p:animEffect transition="in" filter="wipe(up)">
                                      <p:cBhvr>
                                        <p:cTn id="27" dur="500"/>
                                        <p:tgtEl>
                                          <p:spTgt spid="4102"/>
                                        </p:tgtEl>
                                      </p:cBhvr>
                                    </p:animEffect>
                                  </p:childTnLst>
                                </p:cTn>
                              </p:par>
                            </p:childTnLst>
                          </p:cTn>
                        </p:par>
                      </p:childTnLst>
                    </p:cTn>
                  </p:par>
                  <p:par>
                    <p:cTn id="28" fill="hold">
                      <p:stCondLst>
                        <p:cond delay="indefinite"/>
                      </p:stCondLst>
                      <p:childTnLst>
                        <p:par>
                          <p:cTn id="29" fill="hold">
                            <p:stCondLst>
                              <p:cond delay="0"/>
                            </p:stCondLst>
                            <p:childTnLst>
                              <p:par>
                                <p:cTn id="30" presetID="12" presetClass="entr" presetSubtype="4"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 calcmode="lin" valueType="num">
                                      <p:cBhvr additive="base">
                                        <p:cTn id="32" dur="500"/>
                                        <p:tgtEl>
                                          <p:spTgt spid="5"/>
                                        </p:tgtEl>
                                        <p:attrNameLst>
                                          <p:attrName>ppt_y</p:attrName>
                                        </p:attrNameLst>
                                      </p:cBhvr>
                                      <p:tavLst>
                                        <p:tav tm="0">
                                          <p:val>
                                            <p:strVal val="#ppt_y+#ppt_h*1.125000"/>
                                          </p:val>
                                        </p:tav>
                                        <p:tav tm="100000">
                                          <p:val>
                                            <p:strVal val="#ppt_y"/>
                                          </p:val>
                                        </p:tav>
                                      </p:tavLst>
                                    </p:anim>
                                    <p:animEffect transition="in" filter="wipe(up)">
                                      <p:cBhvr>
                                        <p:cTn id="33" dur="500"/>
                                        <p:tgtEl>
                                          <p:spTgt spid="5"/>
                                        </p:tgtEl>
                                      </p:cBhvr>
                                    </p:animEffect>
                                  </p:childTnLst>
                                </p:cTn>
                              </p:par>
                            </p:childTnLst>
                          </p:cTn>
                        </p:par>
                      </p:childTnLst>
                    </p:cTn>
                  </p:par>
                  <p:par>
                    <p:cTn id="34" fill="hold">
                      <p:stCondLst>
                        <p:cond delay="indefinite"/>
                      </p:stCondLst>
                      <p:childTnLst>
                        <p:par>
                          <p:cTn id="35" fill="hold">
                            <p:stCondLst>
                              <p:cond delay="0"/>
                            </p:stCondLst>
                            <p:childTnLst>
                              <p:par>
                                <p:cTn id="36" presetID="12" presetClass="entr" presetSubtype="4" fill="hold" grpId="0" nodeType="click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additive="base">
                                        <p:cTn id="38" dur="500"/>
                                        <p:tgtEl>
                                          <p:spTgt spid="4"/>
                                        </p:tgtEl>
                                        <p:attrNameLst>
                                          <p:attrName>ppt_y</p:attrName>
                                        </p:attrNameLst>
                                      </p:cBhvr>
                                      <p:tavLst>
                                        <p:tav tm="0">
                                          <p:val>
                                            <p:strVal val="#ppt_y+#ppt_h*1.125000"/>
                                          </p:val>
                                        </p:tav>
                                        <p:tav tm="100000">
                                          <p:val>
                                            <p:strVal val="#ppt_y"/>
                                          </p:val>
                                        </p:tav>
                                      </p:tavLst>
                                    </p:anim>
                                    <p:animEffect transition="in" filter="wipe(up)">
                                      <p:cBhvr>
                                        <p:cTn id="39" dur="500"/>
                                        <p:tgtEl>
                                          <p:spTgt spid="4"/>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4098"/>
                                        </p:tgtEl>
                                        <p:attrNameLst>
                                          <p:attrName>style.visibility</p:attrName>
                                        </p:attrNameLst>
                                      </p:cBhvr>
                                      <p:to>
                                        <p:strVal val="visible"/>
                                      </p:to>
                                    </p:set>
                                    <p:anim calcmode="lin" valueType="num">
                                      <p:cBhvr additive="base">
                                        <p:cTn id="44" dur="500" fill="hold"/>
                                        <p:tgtEl>
                                          <p:spTgt spid="4098"/>
                                        </p:tgtEl>
                                        <p:attrNameLst>
                                          <p:attrName>ppt_x</p:attrName>
                                        </p:attrNameLst>
                                      </p:cBhvr>
                                      <p:tavLst>
                                        <p:tav tm="0">
                                          <p:val>
                                            <p:strVal val="#ppt_x"/>
                                          </p:val>
                                        </p:tav>
                                        <p:tav tm="100000">
                                          <p:val>
                                            <p:strVal val="#ppt_x"/>
                                          </p:val>
                                        </p:tav>
                                      </p:tavLst>
                                    </p:anim>
                                    <p:anim calcmode="lin" valueType="num">
                                      <p:cBhvr additive="base">
                                        <p:cTn id="45"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6"/>
                                        </p:tgtEl>
                                        <p:attrNameLst>
                                          <p:attrName>style.visibility</p:attrName>
                                        </p:attrNameLst>
                                      </p:cBhvr>
                                      <p:to>
                                        <p:strVal val="visible"/>
                                      </p:to>
                                    </p:set>
                                    <p:anim calcmode="lin" valueType="num">
                                      <p:cBhvr additive="base">
                                        <p:cTn id="50" dur="500" fill="hold"/>
                                        <p:tgtEl>
                                          <p:spTgt spid="6"/>
                                        </p:tgtEl>
                                        <p:attrNameLst>
                                          <p:attrName>ppt_x</p:attrName>
                                        </p:attrNameLst>
                                      </p:cBhvr>
                                      <p:tavLst>
                                        <p:tav tm="0">
                                          <p:val>
                                            <p:strVal val="#ppt_x"/>
                                          </p:val>
                                        </p:tav>
                                        <p:tav tm="100000">
                                          <p:val>
                                            <p:strVal val="#ppt_x"/>
                                          </p:val>
                                        </p:tav>
                                      </p:tavLst>
                                    </p:anim>
                                    <p:anim calcmode="lin" valueType="num">
                                      <p:cBhvr additive="base">
                                        <p:cTn id="5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nodeType="clickEffect">
                                  <p:stCondLst>
                                    <p:cond delay="0"/>
                                  </p:stCondLst>
                                  <p:childTnLst>
                                    <p:set>
                                      <p:cBhvr>
                                        <p:cTn id="55" dur="1" fill="hold">
                                          <p:stCondLst>
                                            <p:cond delay="0"/>
                                          </p:stCondLst>
                                        </p:cTn>
                                        <p:tgtEl>
                                          <p:spTgt spid="1028"/>
                                        </p:tgtEl>
                                        <p:attrNameLst>
                                          <p:attrName>style.visibility</p:attrName>
                                        </p:attrNameLst>
                                      </p:cBhvr>
                                      <p:to>
                                        <p:strVal val="visible"/>
                                      </p:to>
                                    </p:set>
                                    <p:anim calcmode="lin" valueType="num">
                                      <p:cBhvr additive="base">
                                        <p:cTn id="56" dur="500" fill="hold"/>
                                        <p:tgtEl>
                                          <p:spTgt spid="1028"/>
                                        </p:tgtEl>
                                        <p:attrNameLst>
                                          <p:attrName>ppt_x</p:attrName>
                                        </p:attrNameLst>
                                      </p:cBhvr>
                                      <p:tavLst>
                                        <p:tav tm="0">
                                          <p:val>
                                            <p:strVal val="#ppt_x"/>
                                          </p:val>
                                        </p:tav>
                                        <p:tav tm="100000">
                                          <p:val>
                                            <p:strVal val="#ppt_x"/>
                                          </p:val>
                                        </p:tav>
                                      </p:tavLst>
                                    </p:anim>
                                    <p:anim calcmode="lin" valueType="num">
                                      <p:cBhvr additive="base">
                                        <p:cTn id="57"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1" presetClass="entr" presetSubtype="0" fill="hold" nodeType="clickEffect">
                                  <p:stCondLst>
                                    <p:cond delay="0"/>
                                  </p:stCondLst>
                                  <p:childTnLst>
                                    <p:set>
                                      <p:cBhvr>
                                        <p:cTn id="61" dur="1" fill="hold">
                                          <p:stCondLst>
                                            <p:cond delay="0"/>
                                          </p:stCondLst>
                                        </p:cTn>
                                        <p:tgtEl>
                                          <p:spTgt spid="1030"/>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7"/>
                                        </p:tgtEl>
                                        <p:attrNameLst>
                                          <p:attrName>style.visibility</p:attrName>
                                        </p:attrNameLst>
                                      </p:cBhvr>
                                      <p:to>
                                        <p:strVal val="visible"/>
                                      </p:to>
                                    </p:set>
                                    <p:animEffect transition="in" filter="fade">
                                      <p:cBhvr>
                                        <p:cTn id="6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102" grpId="0"/>
      <p:bldP spid="3" grpId="0"/>
      <p:bldP spid="4" grpId="0"/>
      <p:bldP spid="5"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74BBE"/>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BE490-07CD-4FA3-9F5C-2665364E7357}"/>
              </a:ext>
            </a:extLst>
          </p:cNvPr>
          <p:cNvSpPr>
            <a:spLocks noGrp="1"/>
          </p:cNvSpPr>
          <p:nvPr>
            <p:ph type="title"/>
          </p:nvPr>
        </p:nvSpPr>
        <p:spPr>
          <a:xfrm>
            <a:off x="5989992" y="327205"/>
            <a:ext cx="5138525" cy="850775"/>
          </a:xfrm>
        </p:spPr>
        <p:txBody>
          <a:bodyPr vert="horz" lIns="91440" tIns="45720" rIns="91440" bIns="45720" rtlCol="0" anchor="b">
            <a:normAutofit fontScale="90000"/>
          </a:bodyPr>
          <a:lstStyle/>
          <a:p>
            <a:r>
              <a:rPr lang="en-US" sz="5600" kern="1200">
                <a:solidFill>
                  <a:schemeClr val="tx1"/>
                </a:solidFill>
                <a:latin typeface="+mj-lt"/>
                <a:ea typeface="+mj-ea"/>
                <a:cs typeface="+mj-cs"/>
              </a:rPr>
              <a:t> Menu </a:t>
            </a:r>
          </a:p>
        </p:txBody>
      </p:sp>
      <p:sp>
        <p:nvSpPr>
          <p:cNvPr id="10" name="Rectangle 1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imeline&#10;&#10;Description automatically generated">
            <a:extLst>
              <a:ext uri="{FF2B5EF4-FFF2-40B4-BE49-F238E27FC236}">
                <a16:creationId xmlns:a16="http://schemas.microsoft.com/office/drawing/2014/main" id="{1ED8F2E7-F557-4684-9765-E0D3FD2351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5842" y="299509"/>
            <a:ext cx="4428227" cy="6258983"/>
          </a:xfrm>
          <a:prstGeom prst="rect">
            <a:avLst/>
          </a:prstGeom>
        </p:spPr>
      </p:pic>
      <p:sp>
        <p:nvSpPr>
          <p:cNvPr id="3" name="TextBox 2">
            <a:extLst>
              <a:ext uri="{FF2B5EF4-FFF2-40B4-BE49-F238E27FC236}">
                <a16:creationId xmlns:a16="http://schemas.microsoft.com/office/drawing/2014/main" id="{D9ED4738-5E49-469F-92E6-199DC4AA2AD0}"/>
              </a:ext>
            </a:extLst>
          </p:cNvPr>
          <p:cNvSpPr txBox="1"/>
          <p:nvPr/>
        </p:nvSpPr>
        <p:spPr>
          <a:xfrm>
            <a:off x="6237838" y="1267289"/>
            <a:ext cx="4434721" cy="371042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indent="-228600">
              <a:lnSpc>
                <a:spcPct val="90000"/>
              </a:lnSpc>
              <a:spcAft>
                <a:spcPts val="600"/>
              </a:spcAft>
              <a:buFont typeface="Arial" panose="020B0604020202020204" pitchFamily="34" charset="0"/>
              <a:buChar char="•"/>
            </a:pPr>
            <a:r>
              <a:rPr lang="en-US" sz="1700">
                <a:solidFill>
                  <a:schemeClr val="tx1">
                    <a:alpha val="80000"/>
                  </a:schemeClr>
                </a:solidFill>
              </a:rPr>
              <a:t>The menu visible on screen has all the prices of the products we will be selling.  </a:t>
            </a: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a:p>
            <a:pPr indent="-228600">
              <a:lnSpc>
                <a:spcPct val="90000"/>
              </a:lnSpc>
              <a:spcAft>
                <a:spcPts val="600"/>
              </a:spcAft>
              <a:buFont typeface="Arial" panose="020B0604020202020204" pitchFamily="34" charset="0"/>
              <a:buChar char="•"/>
            </a:pPr>
            <a:r>
              <a:rPr lang="en-US" sz="1700">
                <a:solidFill>
                  <a:schemeClr val="tx1">
                    <a:alpha val="80000"/>
                  </a:schemeClr>
                </a:solidFill>
              </a:rPr>
              <a:t>*The menu will be updated 6/12 months' time expanding on the items we sell </a:t>
            </a:r>
            <a:endParaRPr lang="en-US" sz="1700">
              <a:solidFill>
                <a:schemeClr val="tx1">
                  <a:alpha val="80000"/>
                </a:schemeClr>
              </a:solidFill>
              <a:cs typeface="Calibri"/>
            </a:endParaRP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a:p>
            <a:pPr indent="-228600">
              <a:lnSpc>
                <a:spcPct val="90000"/>
              </a:lnSpc>
              <a:spcAft>
                <a:spcPts val="600"/>
              </a:spcAft>
              <a:buFont typeface="Arial" panose="020B0604020202020204" pitchFamily="34" charset="0"/>
              <a:buChar char="•"/>
            </a:pPr>
            <a:r>
              <a:rPr lang="en-US" sz="1700">
                <a:solidFill>
                  <a:schemeClr val="tx1">
                    <a:alpha val="80000"/>
                  </a:schemeClr>
                </a:solidFill>
              </a:rPr>
              <a:t>* we aim to produce a sugar/gluten free and diabetic range</a:t>
            </a:r>
            <a:endParaRPr lang="en-US" sz="1700">
              <a:solidFill>
                <a:schemeClr val="tx1">
                  <a:alpha val="80000"/>
                </a:schemeClr>
              </a:solidFill>
              <a:cs typeface="Calibri"/>
            </a:endParaRP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a:p>
            <a:pPr indent="-228600">
              <a:lnSpc>
                <a:spcPct val="90000"/>
              </a:lnSpc>
              <a:spcAft>
                <a:spcPts val="600"/>
              </a:spcAft>
              <a:buFont typeface="Arial" panose="020B0604020202020204" pitchFamily="34" charset="0"/>
              <a:buChar char="•"/>
            </a:pPr>
            <a:r>
              <a:rPr lang="en-US" sz="1700">
                <a:solidFill>
                  <a:schemeClr val="tx1">
                    <a:alpha val="80000"/>
                  </a:schemeClr>
                </a:solidFill>
              </a:rPr>
              <a:t>* we also aim to include wacky milkshake and expand on flavors </a:t>
            </a:r>
            <a:endParaRPr lang="en-US" sz="1700">
              <a:solidFill>
                <a:schemeClr val="tx1">
                  <a:alpha val="80000"/>
                </a:schemeClr>
              </a:solidFill>
              <a:cs typeface="Calibri"/>
            </a:endParaRPr>
          </a:p>
          <a:p>
            <a:pPr>
              <a:lnSpc>
                <a:spcPct val="90000"/>
              </a:lnSpc>
              <a:spcAft>
                <a:spcPts val="600"/>
              </a:spcAft>
            </a:pPr>
            <a:endParaRPr lang="en-US" sz="1700">
              <a:solidFill>
                <a:schemeClr val="tx1">
                  <a:alpha val="80000"/>
                </a:schemeClr>
              </a:solidFill>
            </a:endParaRPr>
          </a:p>
          <a:p>
            <a:pPr marL="285750" indent="-285750">
              <a:lnSpc>
                <a:spcPct val="90000"/>
              </a:lnSpc>
              <a:spcAft>
                <a:spcPts val="600"/>
              </a:spcAft>
              <a:buFont typeface="Arial" panose="020B0604020202020204" pitchFamily="34" charset="0"/>
              <a:buChar char="•"/>
            </a:pPr>
            <a:r>
              <a:rPr lang="en-US" sz="1700">
                <a:solidFill>
                  <a:schemeClr val="tx1">
                    <a:alpha val="80000"/>
                  </a:schemeClr>
                </a:solidFill>
              </a:rPr>
              <a:t>Dips and extra toppings are available for an additional 50 pence per pot </a:t>
            </a:r>
          </a:p>
          <a:p>
            <a:pPr marL="285750" indent="-285750">
              <a:lnSpc>
                <a:spcPct val="90000"/>
              </a:lnSpc>
              <a:spcAft>
                <a:spcPts val="600"/>
              </a:spcAft>
              <a:buFont typeface="Arial" panose="020B0604020202020204" pitchFamily="34" charset="0"/>
              <a:buChar char="•"/>
            </a:pPr>
            <a:r>
              <a:rPr lang="en-US" sz="1700">
                <a:solidFill>
                  <a:schemeClr val="tx1">
                    <a:alpha val="80000"/>
                  </a:schemeClr>
                </a:solidFill>
              </a:rPr>
              <a:t> </a:t>
            </a: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p:txBody>
      </p:sp>
      <p:cxnSp>
        <p:nvCxnSpPr>
          <p:cNvPr id="12" name="Straight Connector 1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888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37"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anim calcmode="lin" valueType="num">
                                      <p:cBhvr>
                                        <p:cTn id="17" dur="1000" fill="hold"/>
                                        <p:tgtEl>
                                          <p:spTgt spid="3"/>
                                        </p:tgtEl>
                                        <p:attrNameLst>
                                          <p:attrName>ppt_x</p:attrName>
                                        </p:attrNameLst>
                                      </p:cBhvr>
                                      <p:tavLst>
                                        <p:tav tm="0">
                                          <p:val>
                                            <p:strVal val="#ppt_x"/>
                                          </p:val>
                                        </p:tav>
                                        <p:tav tm="100000">
                                          <p:val>
                                            <p:strVal val="#ppt_x"/>
                                          </p:val>
                                        </p:tav>
                                      </p:tavLst>
                                    </p:anim>
                                    <p:anim calcmode="lin" valueType="num">
                                      <p:cBhvr>
                                        <p:cTn id="18" dur="900" decel="100000" fill="hold"/>
                                        <p:tgtEl>
                                          <p:spTgt spid="3"/>
                                        </p:tgtEl>
                                        <p:attrNameLst>
                                          <p:attrName>ppt_y</p:attrName>
                                        </p:attrNameLst>
                                      </p:cBhvr>
                                      <p:tavLst>
                                        <p:tav tm="0">
                                          <p:val>
                                            <p:strVal val="#ppt_y+1"/>
                                          </p:val>
                                        </p:tav>
                                        <p:tav tm="100000">
                                          <p:val>
                                            <p:strVal val="#ppt_y-.03"/>
                                          </p:val>
                                        </p:tav>
                                      </p:tavLst>
                                    </p:anim>
                                    <p:anim calcmode="lin" valueType="num">
                                      <p:cBhvr>
                                        <p:cTn id="19"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A74D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55728-7107-4FF7-BF73-7820BD8930EF}"/>
              </a:ext>
            </a:extLst>
          </p:cNvPr>
          <p:cNvSpPr>
            <a:spLocks noGrp="1"/>
          </p:cNvSpPr>
          <p:nvPr>
            <p:ph type="title"/>
          </p:nvPr>
        </p:nvSpPr>
        <p:spPr>
          <a:xfrm>
            <a:off x="1022707" y="84378"/>
            <a:ext cx="10713155" cy="460552"/>
          </a:xfrm>
        </p:spPr>
        <p:txBody>
          <a:bodyPr>
            <a:normAutofit fontScale="90000"/>
          </a:bodyPr>
          <a:lstStyle/>
          <a:p>
            <a:r>
              <a:rPr lang="en-US" dirty="0">
                <a:ea typeface="+mj-lt"/>
                <a:cs typeface="+mj-lt"/>
              </a:rPr>
              <a:t>Market Research and Competition Analysis </a:t>
            </a:r>
            <a:endParaRPr lang="en-US" dirty="0">
              <a:cs typeface="Calibri Light"/>
            </a:endParaRPr>
          </a:p>
        </p:txBody>
      </p:sp>
      <p:graphicFrame>
        <p:nvGraphicFramePr>
          <p:cNvPr id="5" name="Table 4">
            <a:extLst>
              <a:ext uri="{FF2B5EF4-FFF2-40B4-BE49-F238E27FC236}">
                <a16:creationId xmlns:a16="http://schemas.microsoft.com/office/drawing/2014/main" id="{845D68C4-BB6B-4BC1-98B9-DB0C68D135C3}"/>
              </a:ext>
            </a:extLst>
          </p:cNvPr>
          <p:cNvGraphicFramePr>
            <a:graphicFrameLocks noGrp="1"/>
          </p:cNvGraphicFramePr>
          <p:nvPr>
            <p:extLst>
              <p:ext uri="{D42A27DB-BD31-4B8C-83A1-F6EECF244321}">
                <p14:modId xmlns:p14="http://schemas.microsoft.com/office/powerpoint/2010/main" val="4017826930"/>
              </p:ext>
            </p:extLst>
          </p:nvPr>
        </p:nvGraphicFramePr>
        <p:xfrm>
          <a:off x="634229" y="583068"/>
          <a:ext cx="10914661" cy="6217920"/>
        </p:xfrm>
        <a:graphic>
          <a:graphicData uri="http://schemas.openxmlformats.org/drawingml/2006/table">
            <a:tbl>
              <a:tblPr firstRow="1" firstCol="1" bandRow="1">
                <a:tableStyleId>{5C22544A-7EE6-4342-B048-85BDC9FD1C3A}</a:tableStyleId>
              </a:tblPr>
              <a:tblGrid>
                <a:gridCol w="1797683">
                  <a:extLst>
                    <a:ext uri="{9D8B030D-6E8A-4147-A177-3AD203B41FA5}">
                      <a16:colId xmlns:a16="http://schemas.microsoft.com/office/drawing/2014/main" val="3939345342"/>
                    </a:ext>
                  </a:extLst>
                </a:gridCol>
                <a:gridCol w="2643187">
                  <a:extLst>
                    <a:ext uri="{9D8B030D-6E8A-4147-A177-3AD203B41FA5}">
                      <a16:colId xmlns:a16="http://schemas.microsoft.com/office/drawing/2014/main" val="867143459"/>
                    </a:ext>
                  </a:extLst>
                </a:gridCol>
                <a:gridCol w="6473791">
                  <a:extLst>
                    <a:ext uri="{9D8B030D-6E8A-4147-A177-3AD203B41FA5}">
                      <a16:colId xmlns:a16="http://schemas.microsoft.com/office/drawing/2014/main" val="3811041180"/>
                    </a:ext>
                  </a:extLst>
                </a:gridCol>
              </a:tblGrid>
              <a:tr h="0">
                <a:tc>
                  <a:txBody>
                    <a:bodyPr/>
                    <a:lstStyle/>
                    <a:p>
                      <a:pPr algn="l"/>
                      <a:r>
                        <a:rPr lang="en-US" sz="1200">
                          <a:effectLst/>
                        </a:rPr>
                        <a:t>Focus</a:t>
                      </a:r>
                    </a:p>
                  </a:txBody>
                  <a:tcPr marL="68580" marR="68580" marT="0" marB="0"/>
                </a:tc>
                <a:tc>
                  <a:txBody>
                    <a:bodyPr/>
                    <a:lstStyle/>
                    <a:p>
                      <a:pPr algn="l"/>
                      <a:r>
                        <a:rPr lang="en-US" sz="1200">
                          <a:effectLst/>
                        </a:rPr>
                        <a:t>Goal</a:t>
                      </a:r>
                    </a:p>
                  </a:txBody>
                  <a:tcPr marL="68580" marR="68580" marT="0" marB="0"/>
                </a:tc>
                <a:tc>
                  <a:txBody>
                    <a:bodyPr/>
                    <a:lstStyle/>
                    <a:p>
                      <a:pPr algn="l"/>
                      <a:r>
                        <a:rPr lang="en-US" sz="1200">
                          <a:effectLst/>
                        </a:rPr>
                        <a:t>Reference</a:t>
                      </a:r>
                    </a:p>
                    <a:p>
                      <a:pPr algn="l"/>
                      <a:endParaRPr lang="en-US" sz="1200">
                        <a:effectLst/>
                      </a:endParaRPr>
                    </a:p>
                  </a:txBody>
                  <a:tcPr marL="68580" marR="68580" marT="0" marB="0"/>
                </a:tc>
                <a:extLst>
                  <a:ext uri="{0D108BD9-81ED-4DB2-BD59-A6C34878D82A}">
                    <a16:rowId xmlns:a16="http://schemas.microsoft.com/office/drawing/2014/main" val="2138689532"/>
                  </a:ext>
                </a:extLst>
              </a:tr>
              <a:tr h="0">
                <a:tc>
                  <a:txBody>
                    <a:bodyPr/>
                    <a:lstStyle/>
                    <a:p>
                      <a:pPr algn="l"/>
                      <a:r>
                        <a:rPr lang="en-US" sz="1200">
                          <a:effectLst/>
                        </a:rPr>
                        <a:t>General Business Statistics</a:t>
                      </a:r>
                    </a:p>
                  </a:txBody>
                  <a:tcPr marL="68580" marR="68580" marT="0" marB="0"/>
                </a:tc>
                <a:tc>
                  <a:txBody>
                    <a:bodyPr/>
                    <a:lstStyle/>
                    <a:p>
                      <a:pPr algn="l"/>
                      <a:r>
                        <a:rPr lang="en-US" sz="1200">
                          <a:effectLst/>
                        </a:rPr>
                        <a:t>Find statistics on industries &amp; business conditions</a:t>
                      </a:r>
                    </a:p>
                  </a:txBody>
                  <a:tcPr marL="68580" marR="68580" marT="0" marB="0"/>
                </a:tc>
                <a:tc>
                  <a:txBody>
                    <a:bodyPr/>
                    <a:lstStyle/>
                    <a:p>
                      <a:pPr lvl="0" algn="l">
                        <a:buNone/>
                      </a:pPr>
                      <a:r>
                        <a:rPr lang="en-US" sz="1200">
                          <a:effectLst/>
                          <a:hlinkClick r:id="rId3"/>
                        </a:rPr>
                        <a:t>https://www.ons.gov.uk/businessindustryandtrade/business</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765009387"/>
                  </a:ext>
                </a:extLst>
              </a:tr>
              <a:tr h="0">
                <a:tc>
                  <a:txBody>
                    <a:bodyPr/>
                    <a:lstStyle/>
                    <a:p>
                      <a:pPr algn="l"/>
                      <a:r>
                        <a:rPr lang="en-US" sz="1200">
                          <a:effectLst/>
                        </a:rPr>
                        <a:t>Consumer Statistics</a:t>
                      </a:r>
                    </a:p>
                  </a:txBody>
                  <a:tcPr marL="68580" marR="68580" marT="0" marB="0"/>
                </a:tc>
                <a:tc>
                  <a:txBody>
                    <a:bodyPr/>
                    <a:lstStyle/>
                    <a:p>
                      <a:pPr algn="l"/>
                      <a:r>
                        <a:rPr lang="en-US" sz="1200">
                          <a:effectLst/>
                        </a:rPr>
                        <a:t>Gain info on potential customers, consumer markets, Market Research</a:t>
                      </a:r>
                    </a:p>
                  </a:txBody>
                  <a:tcPr marL="68580" marR="68580" marT="0" marB="0"/>
                </a:tc>
                <a:tc>
                  <a:txBody>
                    <a:bodyPr/>
                    <a:lstStyle/>
                    <a:p>
                      <a:pPr algn="l"/>
                      <a:r>
                        <a:rPr lang="en-US" sz="1200">
                          <a:effectLst/>
                          <a:hlinkClick r:id="rId4"/>
                        </a:rPr>
                        <a:t>https://www.ons.gov.uk/releases/consumertrendsukapriltojune2021</a:t>
                      </a:r>
                      <a:endParaRPr lang="en-US" sz="1200">
                        <a:effectLst/>
                      </a:endParaRPr>
                    </a:p>
                    <a:p>
                      <a:pPr algn="l"/>
                      <a:endParaRPr lang="en-US" sz="1200">
                        <a:effectLst/>
                      </a:endParaRPr>
                    </a:p>
                    <a:p>
                      <a:pPr algn="l"/>
                      <a:r>
                        <a:rPr lang="en-US" sz="1200">
                          <a:effectLst/>
                          <a:hlinkClick r:id="rId5"/>
                        </a:rPr>
                        <a:t>https://digital.nhs.uk/data-and-information/clinical-audits-and-registries/national-diabetes-audit</a:t>
                      </a:r>
                      <a:endParaRPr lang="en-US" sz="1200">
                        <a:effectLst/>
                      </a:endParaRPr>
                    </a:p>
                    <a:p>
                      <a:pPr lvl="0" algn="l">
                        <a:buNone/>
                      </a:pPr>
                      <a:endParaRPr lang="en-US" sz="1200">
                        <a:effectLst/>
                      </a:endParaRPr>
                    </a:p>
                    <a:p>
                      <a:pPr lvl="0" algn="l">
                        <a:buNone/>
                      </a:pPr>
                      <a:r>
                        <a:rPr lang="en-US" sz="1200">
                          <a:effectLst/>
                        </a:rPr>
                        <a:t>Carry out own Market Research via Social Media and/or existing Consumer Market Research Databases</a:t>
                      </a:r>
                    </a:p>
                  </a:txBody>
                  <a:tcPr marL="68580" marR="68580" marT="0" marB="0"/>
                </a:tc>
                <a:extLst>
                  <a:ext uri="{0D108BD9-81ED-4DB2-BD59-A6C34878D82A}">
                    <a16:rowId xmlns:a16="http://schemas.microsoft.com/office/drawing/2014/main" val="2829425472"/>
                  </a:ext>
                </a:extLst>
              </a:tr>
              <a:tr h="0">
                <a:tc>
                  <a:txBody>
                    <a:bodyPr/>
                    <a:lstStyle/>
                    <a:p>
                      <a:pPr algn="l"/>
                      <a:r>
                        <a:rPr lang="en-US" sz="1200">
                          <a:effectLst/>
                        </a:rPr>
                        <a:t>Consumer Product Safety</a:t>
                      </a:r>
                    </a:p>
                  </a:txBody>
                  <a:tcPr marL="68580" marR="68580" marT="0" marB="0"/>
                </a:tc>
                <a:tc>
                  <a:txBody>
                    <a:bodyPr/>
                    <a:lstStyle/>
                    <a:p>
                      <a:pPr algn="l"/>
                      <a:r>
                        <a:rPr lang="en-US" sz="1200">
                          <a:effectLst/>
                        </a:rPr>
                        <a:t>Relevant Food Safety &amp; labeling legislation</a:t>
                      </a:r>
                    </a:p>
                  </a:txBody>
                  <a:tcPr marL="68580" marR="68580" marT="0" marB="0"/>
                </a:tc>
                <a:tc>
                  <a:txBody>
                    <a:bodyPr/>
                    <a:lstStyle/>
                    <a:p>
                      <a:pPr algn="l"/>
                      <a:r>
                        <a:rPr lang="en-US" sz="1200">
                          <a:effectLst/>
                          <a:hlinkClick r:id="rId6"/>
                        </a:rPr>
                        <a:t>https://www.food.gov.uk/business-guidance</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897062777"/>
                  </a:ext>
                </a:extLst>
              </a:tr>
              <a:tr h="0">
                <a:tc>
                  <a:txBody>
                    <a:bodyPr/>
                    <a:lstStyle/>
                    <a:p>
                      <a:pPr algn="l"/>
                      <a:r>
                        <a:rPr lang="en-US" sz="1200">
                          <a:effectLst/>
                        </a:rPr>
                        <a:t>Demographics</a:t>
                      </a:r>
                    </a:p>
                  </a:txBody>
                  <a:tcPr marL="68580" marR="68580" marT="0" marB="0"/>
                </a:tc>
                <a:tc>
                  <a:txBody>
                    <a:bodyPr/>
                    <a:lstStyle/>
                    <a:p>
                      <a:pPr algn="l"/>
                      <a:r>
                        <a:rPr lang="en-US" sz="1200">
                          <a:effectLst/>
                        </a:rPr>
                        <a:t>Segment the population for targeting customers</a:t>
                      </a:r>
                    </a:p>
                  </a:txBody>
                  <a:tcPr marL="68580" marR="68580" marT="0" marB="0"/>
                </a:tc>
                <a:tc>
                  <a:txBody>
                    <a:bodyPr/>
                    <a:lstStyle/>
                    <a:p>
                      <a:pPr algn="l"/>
                      <a:r>
                        <a:rPr lang="en-US" sz="1200">
                          <a:effectLst/>
                          <a:hlinkClick r:id="rId7"/>
                        </a:rPr>
                        <a:t>https://www.ons.gov.uk/employmentandlabourmarket</a:t>
                      </a:r>
                      <a:r>
                        <a:rPr lang="en-US" sz="1200">
                          <a:effectLst/>
                        </a:rPr>
                        <a:t> </a:t>
                      </a:r>
                    </a:p>
                    <a:p>
                      <a:pPr algn="l"/>
                      <a:endParaRPr lang="en-US" sz="1200">
                        <a:effectLst/>
                      </a:endParaRPr>
                    </a:p>
                    <a:p>
                      <a:pPr algn="l"/>
                      <a:r>
                        <a:rPr lang="en-US" sz="1200">
                          <a:effectLst/>
                          <a:hlinkClick r:id="rId8"/>
                        </a:rPr>
                        <a:t>https://www.ons.gov.uk/peoplepopulationandcommunity</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3659870193"/>
                  </a:ext>
                </a:extLst>
              </a:tr>
              <a:tr h="0">
                <a:tc>
                  <a:txBody>
                    <a:bodyPr/>
                    <a:lstStyle/>
                    <a:p>
                      <a:pPr algn="l"/>
                      <a:r>
                        <a:rPr lang="en-US" sz="1200">
                          <a:effectLst/>
                        </a:rPr>
                        <a:t>Income Statistics</a:t>
                      </a:r>
                    </a:p>
                  </a:txBody>
                  <a:tcPr marL="68580" marR="68580" marT="0" marB="0"/>
                </a:tc>
                <a:tc>
                  <a:txBody>
                    <a:bodyPr/>
                    <a:lstStyle/>
                    <a:p>
                      <a:pPr algn="l"/>
                      <a:r>
                        <a:rPr lang="en-US" sz="1200">
                          <a:effectLst/>
                        </a:rPr>
                        <a:t>Pay your employees fair rates based on earnings data.  </a:t>
                      </a:r>
                    </a:p>
                    <a:p>
                      <a:pPr algn="l"/>
                      <a:endParaRPr lang="en-US" sz="1200">
                        <a:effectLst/>
                      </a:endParaRPr>
                    </a:p>
                    <a:p>
                      <a:pPr algn="l"/>
                      <a:endParaRPr lang="en-US" sz="1200">
                        <a:effectLst/>
                      </a:endParaRPr>
                    </a:p>
                  </a:txBody>
                  <a:tcPr marL="68580" marR="68580" marT="0" marB="0"/>
                </a:tc>
                <a:tc>
                  <a:txBody>
                    <a:bodyPr/>
                    <a:lstStyle/>
                    <a:p>
                      <a:pPr algn="l"/>
                      <a:r>
                        <a:rPr lang="en-US" sz="1200">
                          <a:effectLst/>
                          <a:hlinkClick r:id="rId9"/>
                        </a:rPr>
                        <a:t>https://www.livingwage.org.uk/calculation</a:t>
                      </a:r>
                      <a:endParaRPr lang="en-US" sz="1200">
                        <a:effectLst/>
                      </a:endParaRPr>
                    </a:p>
                    <a:p>
                      <a:pPr lvl="0" algn="l">
                        <a:buNone/>
                      </a:pPr>
                      <a:endParaRPr lang="en-US" sz="1200">
                        <a:effectLst/>
                      </a:endParaRPr>
                    </a:p>
                    <a:p>
                      <a:pPr lvl="0" algn="l">
                        <a:buNone/>
                      </a:pPr>
                      <a:r>
                        <a:rPr lang="en-US" sz="1200">
                          <a:effectLst/>
                          <a:hlinkClick r:id="rId10"/>
                        </a:rPr>
                        <a:t>https://www.reed.co.uk/average-salary/average-hospitality-and-catering-salary</a:t>
                      </a:r>
                      <a:endParaRPr lang="en-US" sz="1200">
                        <a:effectLst/>
                      </a:endParaRPr>
                    </a:p>
                    <a:p>
                      <a:pPr lvl="0" algn="l">
                        <a:buNone/>
                      </a:pPr>
                      <a:endParaRPr lang="en-US" sz="1200">
                        <a:effectLst/>
                      </a:endParaRPr>
                    </a:p>
                  </a:txBody>
                  <a:tcPr marL="68580" marR="68580" marT="0" marB="0"/>
                </a:tc>
                <a:extLst>
                  <a:ext uri="{0D108BD9-81ED-4DB2-BD59-A6C34878D82A}">
                    <a16:rowId xmlns:a16="http://schemas.microsoft.com/office/drawing/2014/main" val="1547897585"/>
                  </a:ext>
                </a:extLst>
              </a:tr>
              <a:tr h="0">
                <a:tc>
                  <a:txBody>
                    <a:bodyPr/>
                    <a:lstStyle/>
                    <a:p>
                      <a:pPr algn="l"/>
                      <a:r>
                        <a:rPr lang="en-US" sz="1200">
                          <a:effectLst/>
                        </a:rPr>
                        <a:t>Money &amp; Interest Rates</a:t>
                      </a:r>
                    </a:p>
                  </a:txBody>
                  <a:tcPr marL="68580" marR="68580" marT="0" marB="0"/>
                </a:tc>
                <a:tc>
                  <a:txBody>
                    <a:bodyPr/>
                    <a:lstStyle/>
                    <a:p>
                      <a:pPr algn="l"/>
                      <a:r>
                        <a:rPr lang="en-US" sz="1200">
                          <a:effectLst/>
                        </a:rPr>
                        <a:t>Keep money by mastering exchange and interest rates</a:t>
                      </a:r>
                    </a:p>
                  </a:txBody>
                  <a:tcPr marL="68580" marR="68580" marT="0" marB="0"/>
                </a:tc>
                <a:tc>
                  <a:txBody>
                    <a:bodyPr/>
                    <a:lstStyle/>
                    <a:p>
                      <a:pPr algn="l"/>
                      <a:r>
                        <a:rPr lang="en-US" sz="1200">
                          <a:effectLst/>
                          <a:hlinkClick r:id="rId11"/>
                        </a:rPr>
                        <a:t>https://www.bankofengland.co.uk/monetary-policy/the-interest-rate-bank-rate</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2324203323"/>
                  </a:ext>
                </a:extLst>
              </a:tr>
              <a:tr h="0">
                <a:tc>
                  <a:txBody>
                    <a:bodyPr/>
                    <a:lstStyle/>
                    <a:p>
                      <a:pPr algn="l"/>
                      <a:r>
                        <a:rPr lang="en-US" sz="1200">
                          <a:effectLst/>
                        </a:rPr>
                        <a:t>Production and Sales Statistics</a:t>
                      </a:r>
                    </a:p>
                  </a:txBody>
                  <a:tcPr marL="68580" marR="68580" marT="0" marB="0"/>
                </a:tc>
                <a:tc>
                  <a:txBody>
                    <a:bodyPr/>
                    <a:lstStyle/>
                    <a:p>
                      <a:pPr algn="l"/>
                      <a:r>
                        <a:rPr lang="en-US" sz="1200">
                          <a:effectLst/>
                        </a:rPr>
                        <a:t>Understand demand, costs, and consumer spending</a:t>
                      </a:r>
                    </a:p>
                  </a:txBody>
                  <a:tcPr marL="68580" marR="68580" marT="0" marB="0"/>
                </a:tc>
                <a:tc>
                  <a:txBody>
                    <a:bodyPr/>
                    <a:lstStyle/>
                    <a:p>
                      <a:pPr algn="l"/>
                      <a:r>
                        <a:rPr lang="en-US" sz="1200">
                          <a:effectLst/>
                          <a:hlinkClick r:id="rId12"/>
                        </a:rPr>
                        <a:t>https://www.ons.gov.uk/economy/grossdomesticproductgdp</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1346901826"/>
                  </a:ext>
                </a:extLst>
              </a:tr>
              <a:tr h="0">
                <a:tc>
                  <a:txBody>
                    <a:bodyPr/>
                    <a:lstStyle/>
                    <a:p>
                      <a:pPr algn="l"/>
                      <a:r>
                        <a:rPr lang="en-US" sz="1200">
                          <a:effectLst/>
                        </a:rPr>
                        <a:t>Trade statistics</a:t>
                      </a:r>
                    </a:p>
                  </a:txBody>
                  <a:tcPr marL="68580" marR="68580" marT="0" marB="0"/>
                </a:tc>
                <a:tc>
                  <a:txBody>
                    <a:bodyPr/>
                    <a:lstStyle/>
                    <a:p>
                      <a:pPr algn="l"/>
                      <a:r>
                        <a:rPr lang="en-US" sz="1200">
                          <a:effectLst/>
                        </a:rPr>
                        <a:t>Track indicators of sales and market performance.</a:t>
                      </a:r>
                    </a:p>
                  </a:txBody>
                  <a:tcPr marL="68580" marR="68580" marT="0" marB="0"/>
                </a:tc>
                <a:tc>
                  <a:txBody>
                    <a:bodyPr/>
                    <a:lstStyle/>
                    <a:p>
                      <a:pPr algn="l"/>
                      <a:r>
                        <a:rPr lang="en-US" sz="1200">
                          <a:effectLst/>
                          <a:hlinkClick r:id="rId13"/>
                        </a:rPr>
                        <a:t>https://www.ons.gov.uk/economy</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218299672"/>
                  </a:ext>
                </a:extLst>
              </a:tr>
              <a:tr h="0">
                <a:tc>
                  <a:txBody>
                    <a:bodyPr/>
                    <a:lstStyle/>
                    <a:p>
                      <a:pPr algn="l"/>
                      <a:r>
                        <a:rPr lang="en-US" sz="1200">
                          <a:effectLst/>
                        </a:rPr>
                        <a:t>Statistics of Specific Industries</a:t>
                      </a:r>
                    </a:p>
                  </a:txBody>
                  <a:tcPr marL="68580" marR="68580" marT="0" marB="0"/>
                </a:tc>
                <a:tc>
                  <a:txBody>
                    <a:bodyPr/>
                    <a:lstStyle/>
                    <a:p>
                      <a:pPr algn="l"/>
                      <a:r>
                        <a:rPr lang="en-US" sz="1200">
                          <a:effectLst/>
                        </a:rPr>
                        <a:t>Use a wealth of official data on industries.</a:t>
                      </a:r>
                    </a:p>
                  </a:txBody>
                  <a:tcPr marL="68580" marR="68580" marT="0" marB="0"/>
                </a:tc>
                <a:tc>
                  <a:txBody>
                    <a:bodyPr/>
                    <a:lstStyle/>
                    <a:p>
                      <a:pPr algn="l"/>
                      <a:r>
                        <a:rPr lang="en-US" sz="1200">
                          <a:effectLst/>
                          <a:hlinkClick r:id="rId3"/>
                        </a:rPr>
                        <a:t>https://www.ons.gov.uk/businessindustryandtrade/business</a:t>
                      </a:r>
                      <a:endParaRPr lang="en-US" sz="1200">
                        <a:effectLst/>
                      </a:endParaRPr>
                    </a:p>
                  </a:txBody>
                  <a:tcPr marL="68580" marR="68580" marT="0" marB="0"/>
                </a:tc>
                <a:extLst>
                  <a:ext uri="{0D108BD9-81ED-4DB2-BD59-A6C34878D82A}">
                    <a16:rowId xmlns:a16="http://schemas.microsoft.com/office/drawing/2014/main" val="627717663"/>
                  </a:ext>
                </a:extLst>
              </a:tr>
              <a:tr h="0">
                <a:tc>
                  <a:txBody>
                    <a:bodyPr/>
                    <a:lstStyle/>
                    <a:p>
                      <a:pPr lvl="0" algn="l">
                        <a:buNone/>
                      </a:pPr>
                      <a:r>
                        <a:rPr lang="en-US" sz="1200">
                          <a:effectLst/>
                        </a:rPr>
                        <a:t>Political Considerations</a:t>
                      </a:r>
                    </a:p>
                  </a:txBody>
                  <a:tcPr marL="68580" marR="68580" marT="0" marB="0"/>
                </a:tc>
                <a:tc>
                  <a:txBody>
                    <a:bodyPr/>
                    <a:lstStyle/>
                    <a:p>
                      <a:pPr lvl="0" algn="l">
                        <a:buNone/>
                      </a:pPr>
                      <a:r>
                        <a:rPr lang="en-US" sz="1200">
                          <a:effectLst/>
                        </a:rPr>
                        <a:t>Impact of Brexit, Covid &amp; Climate Emergency</a:t>
                      </a:r>
                    </a:p>
                  </a:txBody>
                  <a:tcPr marL="68580" marR="68580" marT="0" marB="0"/>
                </a:tc>
                <a:tc>
                  <a:txBody>
                    <a:bodyPr/>
                    <a:lstStyle/>
                    <a:p>
                      <a:pPr lvl="0" algn="l">
                        <a:buNone/>
                      </a:pPr>
                      <a:r>
                        <a:rPr lang="en-US" sz="1200" b="0" i="0" u="none" strike="noStrike" noProof="0">
                          <a:effectLst/>
                          <a:latin typeface="Calibri"/>
                          <a:hlinkClick r:id="rId14"/>
                        </a:rPr>
                        <a:t>https://www.ons.gov.uk/economy/nationalaccounts/balanceofpayments/articles/theimpactsofeuexitandcoronaviruscovid19onuktradeinservices/july2021</a:t>
                      </a:r>
                      <a:endParaRPr lang="en-US" sz="1200" b="0" i="0" u="none" strike="noStrike" noProof="0">
                        <a:effectLst/>
                        <a:latin typeface="Calibri"/>
                      </a:endParaRPr>
                    </a:p>
                    <a:p>
                      <a:pPr lvl="0" algn="l">
                        <a:buNone/>
                      </a:pPr>
                      <a:endParaRPr lang="en-US" sz="1200" b="0" i="0" u="none" strike="noStrike" noProof="0">
                        <a:effectLst/>
                        <a:latin typeface="Calibri"/>
                      </a:endParaRPr>
                    </a:p>
                    <a:p>
                      <a:pPr lvl="0" algn="l">
                        <a:buNone/>
                      </a:pPr>
                      <a:r>
                        <a:rPr lang="en-US" sz="1200" b="0" i="0" u="none" strike="noStrike" noProof="0">
                          <a:effectLst/>
                          <a:hlinkClick r:id="rId15"/>
                        </a:rPr>
                        <a:t>https://www.ons.gov.uk/peoplepopulationandcommunity/wellbeing/datasets/dataonpublicattitudestotheenvironmentandtheimpactofclimatechangegreatbritain</a:t>
                      </a:r>
                      <a:endParaRPr lang="en-US"/>
                    </a:p>
                    <a:p>
                      <a:pPr lvl="0" algn="l">
                        <a:buNone/>
                      </a:pPr>
                      <a:endParaRPr lang="en-US" sz="1200" b="0" i="0" u="none" strike="noStrike" noProof="0">
                        <a:effectLst/>
                        <a:latin typeface="Calibri"/>
                      </a:endParaRPr>
                    </a:p>
                  </a:txBody>
                  <a:tcPr marL="68580" marR="68580" marT="0" marB="0"/>
                </a:tc>
                <a:extLst>
                  <a:ext uri="{0D108BD9-81ED-4DB2-BD59-A6C34878D82A}">
                    <a16:rowId xmlns:a16="http://schemas.microsoft.com/office/drawing/2014/main" val="1701577885"/>
                  </a:ext>
                </a:extLst>
              </a:tr>
            </a:tbl>
          </a:graphicData>
        </a:graphic>
      </p:graphicFrame>
      <p:sp>
        <p:nvSpPr>
          <p:cNvPr id="6" name="TextBox 5">
            <a:extLst>
              <a:ext uri="{FF2B5EF4-FFF2-40B4-BE49-F238E27FC236}">
                <a16:creationId xmlns:a16="http://schemas.microsoft.com/office/drawing/2014/main" id="{DF34F7AC-D3B5-422F-81BE-7AF0B00EFED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4031193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p:tgtEl>
                                          <p:spTgt spid="5"/>
                                        </p:tgtEl>
                                        <p:attrNameLst>
                                          <p:attrName>ppt_y</p:attrName>
                                        </p:attrNameLst>
                                      </p:cBhvr>
                                      <p:tavLst>
                                        <p:tav tm="0">
                                          <p:val>
                                            <p:strVal val="#ppt_y+#ppt_h*1.125000"/>
                                          </p:val>
                                        </p:tav>
                                        <p:tav tm="100000">
                                          <p:val>
                                            <p:strVal val="#ppt_y"/>
                                          </p:val>
                                        </p:tav>
                                      </p:tavLst>
                                    </p:anim>
                                    <p:animEffect transition="in" filter="wipe(up)">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AA74D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079D8-FD8D-4F9E-A679-12228C41F697}"/>
              </a:ext>
            </a:extLst>
          </p:cNvPr>
          <p:cNvSpPr>
            <a:spLocks noGrp="1"/>
          </p:cNvSpPr>
          <p:nvPr>
            <p:ph type="title"/>
          </p:nvPr>
        </p:nvSpPr>
        <p:spPr>
          <a:xfrm>
            <a:off x="786008" y="107387"/>
            <a:ext cx="10515600" cy="651711"/>
          </a:xfrm>
        </p:spPr>
        <p:txBody>
          <a:bodyPr>
            <a:normAutofit fontScale="90000"/>
          </a:bodyPr>
          <a:lstStyle/>
          <a:p>
            <a:r>
              <a:rPr lang="en-GB"/>
              <a:t>Market Audit- Competitor's analysis </a:t>
            </a:r>
          </a:p>
        </p:txBody>
      </p:sp>
      <p:sp>
        <p:nvSpPr>
          <p:cNvPr id="4" name="TextBox 1">
            <a:extLst>
              <a:ext uri="{FF2B5EF4-FFF2-40B4-BE49-F238E27FC236}">
                <a16:creationId xmlns:a16="http://schemas.microsoft.com/office/drawing/2014/main" id="{3D61C6E2-38E7-4831-8B39-5D548A1BCF0C}"/>
              </a:ext>
            </a:extLst>
          </p:cNvPr>
          <p:cNvSpPr txBox="1"/>
          <p:nvPr/>
        </p:nvSpPr>
        <p:spPr>
          <a:xfrm>
            <a:off x="188496" y="1394105"/>
            <a:ext cx="3711803" cy="4247317"/>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GB" sz="1800"/>
              <a:t>Competitive analysis is a cornerstone of effective strategy formulation and execution(Zahra and Chapel,1993).</a:t>
            </a:r>
          </a:p>
          <a:p>
            <a:r>
              <a:rPr lang="en-GB" sz="1800"/>
              <a:t>The top </a:t>
            </a:r>
            <a:r>
              <a:rPr lang="en-GB"/>
              <a:t>7 competitors</a:t>
            </a:r>
            <a:r>
              <a:rPr lang="en-GB" sz="1800"/>
              <a:t> of </a:t>
            </a:r>
            <a:r>
              <a:rPr lang="en-GB"/>
              <a:t>Street  Sweets</a:t>
            </a:r>
            <a:r>
              <a:rPr lang="en-GB" sz="1800"/>
              <a:t>:</a:t>
            </a:r>
            <a:endParaRPr lang="en-GB" sz="1800">
              <a:cs typeface="Calibri"/>
            </a:endParaRPr>
          </a:p>
          <a:p>
            <a:pPr marL="0" indent="0">
              <a:buNone/>
            </a:pPr>
            <a:r>
              <a:rPr lang="en-GB" sz="1800"/>
              <a:t>1.Krispy Kreme</a:t>
            </a:r>
            <a:endParaRPr lang="en-GB" sz="1800">
              <a:cs typeface="Calibri"/>
            </a:endParaRPr>
          </a:p>
          <a:p>
            <a:pPr marL="0" indent="0">
              <a:buNone/>
            </a:pPr>
            <a:r>
              <a:rPr lang="en-GB" sz="1800"/>
              <a:t>2.Supermarket brands</a:t>
            </a:r>
            <a:endParaRPr lang="en-GB" sz="1800">
              <a:cs typeface="Calibri"/>
            </a:endParaRPr>
          </a:p>
          <a:p>
            <a:pPr marL="0" indent="0">
              <a:buNone/>
            </a:pPr>
            <a:r>
              <a:rPr lang="en-GB" sz="1800"/>
              <a:t>3.Greggs</a:t>
            </a:r>
            <a:endParaRPr lang="en-GB" sz="1800">
              <a:cs typeface="Calibri"/>
            </a:endParaRPr>
          </a:p>
          <a:p>
            <a:pPr marL="0" indent="0">
              <a:buNone/>
            </a:pPr>
            <a:r>
              <a:rPr lang="en-GB" sz="1800"/>
              <a:t>4.Dunkin’ Donuts</a:t>
            </a:r>
            <a:endParaRPr lang="en-GB" sz="1800">
              <a:cs typeface="Calibri"/>
            </a:endParaRPr>
          </a:p>
          <a:p>
            <a:pPr marL="0" indent="0">
              <a:buNone/>
            </a:pPr>
            <a:r>
              <a:rPr lang="en-GB" sz="1800"/>
              <a:t>5.Starbucks</a:t>
            </a:r>
            <a:endParaRPr lang="en-GB" sz="1800">
              <a:cs typeface="Calibri"/>
            </a:endParaRPr>
          </a:p>
          <a:p>
            <a:pPr marL="0" indent="0">
              <a:buNone/>
            </a:pPr>
            <a:r>
              <a:rPr lang="en-GB" sz="1800"/>
              <a:t>6.Subway</a:t>
            </a:r>
            <a:endParaRPr lang="en-GB" sz="1800">
              <a:cs typeface="Calibri"/>
            </a:endParaRPr>
          </a:p>
          <a:p>
            <a:pPr marL="0" indent="0">
              <a:buNone/>
            </a:pPr>
            <a:r>
              <a:rPr lang="en-GB" sz="1800"/>
              <a:t>7.</a:t>
            </a:r>
            <a:r>
              <a:rPr lang="en-GB"/>
              <a:t>McDonald’s</a:t>
            </a:r>
            <a:endParaRPr lang="en-GB" sz="1800">
              <a:cs typeface="Calibri"/>
            </a:endParaRPr>
          </a:p>
          <a:p>
            <a:endParaRPr lang="en-GB">
              <a:cs typeface="Calibri"/>
            </a:endParaRPr>
          </a:p>
          <a:p>
            <a:endParaRPr lang="en-GB">
              <a:cs typeface="Calibri"/>
            </a:endParaRPr>
          </a:p>
          <a:p>
            <a:endParaRPr lang="en-GB">
              <a:cs typeface="Calibri"/>
            </a:endParaRPr>
          </a:p>
        </p:txBody>
      </p:sp>
      <p:graphicFrame>
        <p:nvGraphicFramePr>
          <p:cNvPr id="6" name="Table 5">
            <a:extLst>
              <a:ext uri="{FF2B5EF4-FFF2-40B4-BE49-F238E27FC236}">
                <a16:creationId xmlns:a16="http://schemas.microsoft.com/office/drawing/2014/main" id="{6B0F2E6D-02DD-4C77-AB70-16F5C5F7E3A0}"/>
              </a:ext>
            </a:extLst>
          </p:cNvPr>
          <p:cNvGraphicFramePr>
            <a:graphicFrameLocks noGrp="1"/>
          </p:cNvGraphicFramePr>
          <p:nvPr>
            <p:extLst>
              <p:ext uri="{D42A27DB-BD31-4B8C-83A1-F6EECF244321}">
                <p14:modId xmlns:p14="http://schemas.microsoft.com/office/powerpoint/2010/main" val="3396062573"/>
              </p:ext>
            </p:extLst>
          </p:nvPr>
        </p:nvGraphicFramePr>
        <p:xfrm>
          <a:off x="3741761" y="887104"/>
          <a:ext cx="8343700" cy="5739256"/>
        </p:xfrm>
        <a:graphic>
          <a:graphicData uri="http://schemas.openxmlformats.org/drawingml/2006/table">
            <a:tbl>
              <a:tblPr firstRow="1" bandRow="1">
                <a:tableStyleId>{5C22544A-7EE6-4342-B048-85BDC9FD1C3A}</a:tableStyleId>
              </a:tblPr>
              <a:tblGrid>
                <a:gridCol w="1931214">
                  <a:extLst>
                    <a:ext uri="{9D8B030D-6E8A-4147-A177-3AD203B41FA5}">
                      <a16:colId xmlns:a16="http://schemas.microsoft.com/office/drawing/2014/main" val="2271681251"/>
                    </a:ext>
                  </a:extLst>
                </a:gridCol>
                <a:gridCol w="2176618">
                  <a:extLst>
                    <a:ext uri="{9D8B030D-6E8A-4147-A177-3AD203B41FA5}">
                      <a16:colId xmlns:a16="http://schemas.microsoft.com/office/drawing/2014/main" val="2935593569"/>
                    </a:ext>
                  </a:extLst>
                </a:gridCol>
                <a:gridCol w="2112599">
                  <a:extLst>
                    <a:ext uri="{9D8B030D-6E8A-4147-A177-3AD203B41FA5}">
                      <a16:colId xmlns:a16="http://schemas.microsoft.com/office/drawing/2014/main" val="2244502494"/>
                    </a:ext>
                  </a:extLst>
                </a:gridCol>
                <a:gridCol w="2123269">
                  <a:extLst>
                    <a:ext uri="{9D8B030D-6E8A-4147-A177-3AD203B41FA5}">
                      <a16:colId xmlns:a16="http://schemas.microsoft.com/office/drawing/2014/main" val="1857774197"/>
                    </a:ext>
                  </a:extLst>
                </a:gridCol>
              </a:tblGrid>
              <a:tr h="251505">
                <a:tc>
                  <a:txBody>
                    <a:bodyPr/>
                    <a:lstStyle/>
                    <a:p>
                      <a:pPr fontAlgn="base"/>
                      <a:r>
                        <a:rPr lang="en-US" sz="1100">
                          <a:effectLst/>
                        </a:rPr>
                        <a:t> ​</a:t>
                      </a:r>
                      <a:endParaRPr lang="en-US" b="1">
                        <a:solidFill>
                          <a:srgbClr val="FFFFFF"/>
                        </a:solidFill>
                        <a:effectLst/>
                      </a:endParaRPr>
                    </a:p>
                  </a:txBody>
                  <a:tcPr/>
                </a:tc>
                <a:tc>
                  <a:txBody>
                    <a:bodyPr/>
                    <a:lstStyle/>
                    <a:p>
                      <a:pPr fontAlgn="base"/>
                      <a:r>
                        <a:rPr lang="en-US" sz="1100">
                          <a:effectLst/>
                        </a:rPr>
                        <a:t>Cur company​</a:t>
                      </a:r>
                      <a:endParaRPr lang="en-US" b="1">
                        <a:solidFill>
                          <a:srgbClr val="FFFFFF"/>
                        </a:solidFill>
                        <a:effectLst/>
                      </a:endParaRPr>
                    </a:p>
                  </a:txBody>
                  <a:tcPr/>
                </a:tc>
                <a:tc>
                  <a:txBody>
                    <a:bodyPr/>
                    <a:lstStyle/>
                    <a:p>
                      <a:pPr fontAlgn="base"/>
                      <a:r>
                        <a:rPr lang="en-US" sz="1100">
                          <a:effectLst/>
                        </a:rPr>
                        <a:t>Dunkin Donuts​</a:t>
                      </a:r>
                      <a:endParaRPr lang="en-US" b="1">
                        <a:solidFill>
                          <a:srgbClr val="FFFFFF"/>
                        </a:solidFill>
                        <a:effectLst/>
                      </a:endParaRPr>
                    </a:p>
                  </a:txBody>
                  <a:tcPr/>
                </a:tc>
                <a:tc>
                  <a:txBody>
                    <a:bodyPr/>
                    <a:lstStyle/>
                    <a:p>
                      <a:pPr fontAlgn="base"/>
                      <a:r>
                        <a:rPr lang="en-US" sz="1100">
                          <a:effectLst/>
                        </a:rPr>
                        <a:t>Greggs​</a:t>
                      </a:r>
                      <a:endParaRPr lang="en-US" b="1">
                        <a:solidFill>
                          <a:srgbClr val="FFFFFF"/>
                        </a:solidFill>
                        <a:effectLst/>
                      </a:endParaRPr>
                    </a:p>
                  </a:txBody>
                  <a:tcPr/>
                </a:tc>
                <a:extLst>
                  <a:ext uri="{0D108BD9-81ED-4DB2-BD59-A6C34878D82A}">
                    <a16:rowId xmlns:a16="http://schemas.microsoft.com/office/drawing/2014/main" val="2423694151"/>
                  </a:ext>
                </a:extLst>
              </a:tr>
              <a:tr h="251505">
                <a:tc>
                  <a:txBody>
                    <a:bodyPr/>
                    <a:lstStyle/>
                    <a:p>
                      <a:pPr fontAlgn="base"/>
                      <a:r>
                        <a:rPr lang="en-US" sz="1100">
                          <a:effectLst/>
                        </a:rPr>
                        <a:t>Industry​</a:t>
                      </a:r>
                      <a:endParaRPr lang="en-US" b="1">
                        <a:solidFill>
                          <a:srgbClr val="FFFFFF"/>
                        </a:solidFill>
                        <a:effectLst/>
                      </a:endParaRPr>
                    </a:p>
                  </a:txBody>
                  <a:tcPr/>
                </a:tc>
                <a:tc>
                  <a:txBody>
                    <a:bodyPr/>
                    <a:lstStyle/>
                    <a:p>
                      <a:pPr fontAlgn="base"/>
                      <a:r>
                        <a:rPr lang="en-US" sz="1100">
                          <a:effectLst/>
                        </a:rPr>
                        <a:t>Food and drink​</a:t>
                      </a:r>
                      <a:endParaRPr lang="en-US">
                        <a:effectLst/>
                      </a:endParaRPr>
                    </a:p>
                  </a:txBody>
                  <a:tcPr/>
                </a:tc>
                <a:tc>
                  <a:txBody>
                    <a:bodyPr/>
                    <a:lstStyle/>
                    <a:p>
                      <a:pPr fontAlgn="base"/>
                      <a:r>
                        <a:rPr lang="en-US" sz="1100">
                          <a:effectLst/>
                        </a:rPr>
                        <a:t>Food and Drink​</a:t>
                      </a:r>
                      <a:endParaRPr lang="en-US">
                        <a:effectLst/>
                      </a:endParaRPr>
                    </a:p>
                  </a:txBody>
                  <a:tcPr/>
                </a:tc>
                <a:tc>
                  <a:txBody>
                    <a:bodyPr/>
                    <a:lstStyle/>
                    <a:p>
                      <a:pPr fontAlgn="base"/>
                      <a:r>
                        <a:rPr lang="en-US" sz="1100">
                          <a:effectLst/>
                        </a:rPr>
                        <a:t>Food​,Bakery chain</a:t>
                      </a:r>
                      <a:endParaRPr lang="en-US">
                        <a:effectLst/>
                      </a:endParaRPr>
                    </a:p>
                  </a:txBody>
                  <a:tcPr/>
                </a:tc>
                <a:extLst>
                  <a:ext uri="{0D108BD9-81ED-4DB2-BD59-A6C34878D82A}">
                    <a16:rowId xmlns:a16="http://schemas.microsoft.com/office/drawing/2014/main" val="837056711"/>
                  </a:ext>
                </a:extLst>
              </a:tr>
              <a:tr h="565888">
                <a:tc>
                  <a:txBody>
                    <a:bodyPr/>
                    <a:lstStyle/>
                    <a:p>
                      <a:pPr fontAlgn="base"/>
                      <a:r>
                        <a:rPr lang="en-US" sz="1100">
                          <a:effectLst/>
                        </a:rPr>
                        <a:t> ​</a:t>
                      </a:r>
                      <a:endParaRPr lang="en-US">
                        <a:effectLst/>
                      </a:endParaRPr>
                    </a:p>
                    <a:p>
                      <a:pPr fontAlgn="base"/>
                      <a:r>
                        <a:rPr lang="en-US" sz="1100">
                          <a:effectLst/>
                        </a:rPr>
                        <a:t>Product and services​</a:t>
                      </a:r>
                      <a:endParaRPr lang="en-US" b="1">
                        <a:solidFill>
                          <a:srgbClr val="FFFFFF"/>
                        </a:solidFill>
                        <a:effectLst/>
                      </a:endParaRPr>
                    </a:p>
                  </a:txBody>
                  <a:tcPr/>
                </a:tc>
                <a:tc>
                  <a:txBody>
                    <a:bodyPr/>
                    <a:lstStyle/>
                    <a:p>
                      <a:pPr fontAlgn="base"/>
                      <a:r>
                        <a:rPr lang="en-US" sz="1100">
                          <a:effectLst/>
                        </a:rPr>
                        <a:t>Doughnut​</a:t>
                      </a:r>
                      <a:endParaRPr lang="en-US">
                        <a:effectLst/>
                      </a:endParaRPr>
                    </a:p>
                  </a:txBody>
                  <a:tcPr/>
                </a:tc>
                <a:tc>
                  <a:txBody>
                    <a:bodyPr/>
                    <a:lstStyle/>
                    <a:p>
                      <a:pPr fontAlgn="base"/>
                      <a:r>
                        <a:rPr lang="en-US" sz="1100">
                          <a:effectLst/>
                        </a:rPr>
                        <a:t>Donuts and other baked items along with coffee or tea​</a:t>
                      </a:r>
                      <a:endParaRPr lang="en-US">
                        <a:effectLst/>
                      </a:endParaRPr>
                    </a:p>
                  </a:txBody>
                  <a:tcPr/>
                </a:tc>
                <a:tc>
                  <a:txBody>
                    <a:bodyPr/>
                    <a:lstStyle/>
                    <a:p>
                      <a:pPr fontAlgn="base"/>
                      <a:r>
                        <a:rPr lang="en-US" sz="1100">
                          <a:effectLst/>
                        </a:rPr>
                        <a:t>Sandwiches, bakes sausage rolls, sweet items, including doughnuts and ...​</a:t>
                      </a:r>
                      <a:endParaRPr lang="en-US">
                        <a:effectLst/>
                      </a:endParaRPr>
                    </a:p>
                  </a:txBody>
                  <a:tcPr/>
                </a:tc>
                <a:extLst>
                  <a:ext uri="{0D108BD9-81ED-4DB2-BD59-A6C34878D82A}">
                    <a16:rowId xmlns:a16="http://schemas.microsoft.com/office/drawing/2014/main" val="592841751"/>
                  </a:ext>
                </a:extLst>
              </a:tr>
              <a:tr h="414984">
                <a:tc>
                  <a:txBody>
                    <a:bodyPr/>
                    <a:lstStyle/>
                    <a:p>
                      <a:pPr fontAlgn="base"/>
                      <a:r>
                        <a:rPr lang="en-US" sz="1100">
                          <a:effectLst/>
                        </a:rPr>
                        <a:t>Target audience​</a:t>
                      </a:r>
                      <a:endParaRPr lang="en-US" b="1">
                        <a:solidFill>
                          <a:srgbClr val="FFFFFF"/>
                        </a:solidFill>
                        <a:effectLst/>
                      </a:endParaRPr>
                    </a:p>
                  </a:txBody>
                  <a:tcPr/>
                </a:tc>
                <a:tc>
                  <a:txBody>
                    <a:bodyPr/>
                    <a:lstStyle/>
                    <a:p>
                      <a:pPr fontAlgn="base"/>
                      <a:r>
                        <a:rPr lang="en-US" sz="1100">
                          <a:effectLst/>
                        </a:rPr>
                        <a:t>Middle class people and families​</a:t>
                      </a:r>
                      <a:endParaRPr lang="en-US">
                        <a:effectLst/>
                      </a:endParaRPr>
                    </a:p>
                  </a:txBody>
                  <a:tcPr/>
                </a:tc>
                <a:tc>
                  <a:txBody>
                    <a:bodyPr/>
                    <a:lstStyle/>
                    <a:p>
                      <a:pPr fontAlgn="base"/>
                      <a:r>
                        <a:rPr lang="en-US" sz="1100">
                          <a:effectLst/>
                        </a:rPr>
                        <a:t>Middle and upper middle-class people and families​</a:t>
                      </a:r>
                      <a:endParaRPr lang="en-US">
                        <a:effectLst/>
                      </a:endParaRPr>
                    </a:p>
                  </a:txBody>
                  <a:tcPr/>
                </a:tc>
                <a:tc>
                  <a:txBody>
                    <a:bodyPr/>
                    <a:lstStyle/>
                    <a:p>
                      <a:pPr fontAlgn="base"/>
                      <a:r>
                        <a:rPr lang="en-US" sz="1100">
                          <a:effectLst/>
                        </a:rPr>
                        <a:t>Brand for everyone​</a:t>
                      </a:r>
                      <a:endParaRPr lang="en-US">
                        <a:effectLst/>
                      </a:endParaRPr>
                    </a:p>
                  </a:txBody>
                  <a:tcPr/>
                </a:tc>
                <a:extLst>
                  <a:ext uri="{0D108BD9-81ED-4DB2-BD59-A6C34878D82A}">
                    <a16:rowId xmlns:a16="http://schemas.microsoft.com/office/drawing/2014/main" val="105748825"/>
                  </a:ext>
                </a:extLst>
              </a:tr>
              <a:tr h="817393">
                <a:tc>
                  <a:txBody>
                    <a:bodyPr/>
                    <a:lstStyle/>
                    <a:p>
                      <a:pPr fontAlgn="base"/>
                      <a:r>
                        <a:rPr lang="en-US" sz="1100">
                          <a:effectLst/>
                        </a:rPr>
                        <a:t>Key competitive advantage​</a:t>
                      </a:r>
                      <a:endParaRPr lang="en-US" b="1">
                        <a:solidFill>
                          <a:srgbClr val="FFFFFF"/>
                        </a:solidFill>
                        <a:effectLst/>
                      </a:endParaRPr>
                    </a:p>
                  </a:txBody>
                  <a:tcPr/>
                </a:tc>
                <a:tc>
                  <a:txBody>
                    <a:bodyPr/>
                    <a:lstStyle/>
                    <a:p>
                      <a:pPr fontAlgn="base"/>
                      <a:r>
                        <a:rPr lang="en-US" sz="1100">
                          <a:effectLst/>
                        </a:rPr>
                        <a:t>Mobile business enables us to travel and meet the needs of more customers​</a:t>
                      </a:r>
                      <a:endParaRPr lang="en-US">
                        <a:effectLst/>
                      </a:endParaRPr>
                    </a:p>
                  </a:txBody>
                  <a:tcPr/>
                </a:tc>
                <a:tc>
                  <a:txBody>
                    <a:bodyPr/>
                    <a:lstStyle/>
                    <a:p>
                      <a:pPr fontAlgn="base"/>
                      <a:r>
                        <a:rPr lang="en-US" sz="1100">
                          <a:effectLst/>
                        </a:rPr>
                        <a:t>Over 1000 varieties of doughnuts are offered by the brand, one of the most experienced players in the industry since 1950​</a:t>
                      </a:r>
                      <a:endParaRPr lang="en-US">
                        <a:effectLst/>
                      </a:endParaRPr>
                    </a:p>
                  </a:txBody>
                  <a:tcPr/>
                </a:tc>
                <a:tc>
                  <a:txBody>
                    <a:bodyPr/>
                    <a:lstStyle/>
                    <a:p>
                      <a:pPr fontAlgn="base"/>
                      <a:r>
                        <a:rPr lang="en-US" sz="1100">
                          <a:effectLst/>
                        </a:rPr>
                        <a:t>Available in multiple retail locations​</a:t>
                      </a:r>
                      <a:endParaRPr lang="en-US">
                        <a:effectLst/>
                      </a:endParaRPr>
                    </a:p>
                  </a:txBody>
                  <a:tcPr/>
                </a:tc>
                <a:extLst>
                  <a:ext uri="{0D108BD9-81ED-4DB2-BD59-A6C34878D82A}">
                    <a16:rowId xmlns:a16="http://schemas.microsoft.com/office/drawing/2014/main" val="976720286"/>
                  </a:ext>
                </a:extLst>
              </a:tr>
              <a:tr h="578463">
                <a:tc>
                  <a:txBody>
                    <a:bodyPr/>
                    <a:lstStyle/>
                    <a:p>
                      <a:pPr fontAlgn="base"/>
                      <a:r>
                        <a:rPr lang="en-US" sz="1100">
                          <a:effectLst/>
                        </a:rPr>
                        <a:t>Strengths​</a:t>
                      </a:r>
                      <a:endParaRPr lang="en-US" b="1">
                        <a:solidFill>
                          <a:srgbClr val="FFFFFF"/>
                        </a:solidFill>
                        <a:effectLst/>
                      </a:endParaRPr>
                    </a:p>
                  </a:txBody>
                  <a:tcPr/>
                </a:tc>
                <a:tc>
                  <a:txBody>
                    <a:bodyPr/>
                    <a:lstStyle/>
                    <a:p>
                      <a:pPr fontAlgn="base"/>
                      <a:r>
                        <a:rPr lang="en-US" sz="1100">
                          <a:effectLst/>
                        </a:rPr>
                        <a:t>Affordable price​</a:t>
                      </a:r>
                      <a:endParaRPr lang="en-US">
                        <a:effectLst/>
                      </a:endParaRPr>
                    </a:p>
                  </a:txBody>
                  <a:tcPr/>
                </a:tc>
                <a:tc>
                  <a:txBody>
                    <a:bodyPr/>
                    <a:lstStyle/>
                    <a:p>
                      <a:pPr fontAlgn="base"/>
                      <a:r>
                        <a:rPr lang="en-US" sz="1100">
                          <a:effectLst/>
                        </a:rPr>
                        <a:t>More than 10000 locations across 30+countries​</a:t>
                      </a:r>
                      <a:endParaRPr lang="en-US">
                        <a:effectLst/>
                      </a:endParaRPr>
                    </a:p>
                  </a:txBody>
                  <a:tcPr/>
                </a:tc>
                <a:tc>
                  <a:txBody>
                    <a:bodyPr/>
                    <a:lstStyle/>
                    <a:p>
                      <a:pPr fontAlgn="base"/>
                      <a:r>
                        <a:rPr lang="en-US" sz="1100">
                          <a:effectLst/>
                        </a:rPr>
                        <a:t>Strong trading performance led to speedy recovery from pandemic blows​</a:t>
                      </a:r>
                      <a:endParaRPr lang="en-US">
                        <a:effectLst/>
                      </a:endParaRPr>
                    </a:p>
                  </a:txBody>
                  <a:tcPr/>
                </a:tc>
                <a:extLst>
                  <a:ext uri="{0D108BD9-81ED-4DB2-BD59-A6C34878D82A}">
                    <a16:rowId xmlns:a16="http://schemas.microsoft.com/office/drawing/2014/main" val="2462343646"/>
                  </a:ext>
                </a:extLst>
              </a:tr>
              <a:tr h="729367">
                <a:tc>
                  <a:txBody>
                    <a:bodyPr/>
                    <a:lstStyle/>
                    <a:p>
                      <a:pPr fontAlgn="base"/>
                      <a:r>
                        <a:rPr lang="en-US" sz="1100">
                          <a:effectLst/>
                        </a:rPr>
                        <a:t>Weaknesses​</a:t>
                      </a:r>
                      <a:endParaRPr lang="en-US" b="1">
                        <a:solidFill>
                          <a:srgbClr val="FFFFFF"/>
                        </a:solidFill>
                        <a:effectLst/>
                      </a:endParaRPr>
                    </a:p>
                  </a:txBody>
                  <a:tcPr/>
                </a:tc>
                <a:tc>
                  <a:txBody>
                    <a:bodyPr/>
                    <a:lstStyle/>
                    <a:p>
                      <a:pPr fontAlgn="base"/>
                      <a:r>
                        <a:rPr lang="en-US" sz="1100">
                          <a:effectLst/>
                        </a:rPr>
                        <a:t>Strong competition, lack of established customers ,our name is new and unknown on the market</a:t>
                      </a:r>
                    </a:p>
                  </a:txBody>
                  <a:tcPr/>
                </a:tc>
                <a:tc>
                  <a:txBody>
                    <a:bodyPr/>
                    <a:lstStyle/>
                    <a:p>
                      <a:pPr fontAlgn="base"/>
                      <a:r>
                        <a:rPr lang="en-US" sz="1100">
                          <a:effectLst/>
                        </a:rPr>
                        <a:t>Competition from another international restaurant chains means limited share market growth​</a:t>
                      </a:r>
                      <a:endParaRPr lang="en-US">
                        <a:effectLst/>
                      </a:endParaRPr>
                    </a:p>
                  </a:txBody>
                  <a:tcPr/>
                </a:tc>
                <a:tc>
                  <a:txBody>
                    <a:bodyPr/>
                    <a:lstStyle/>
                    <a:p>
                      <a:pPr fontAlgn="base"/>
                      <a:r>
                        <a:rPr lang="en-US" sz="1100">
                          <a:effectLst/>
                        </a:rPr>
                        <a:t>Under capacitated to serve high demand for vegan sausage rolls​</a:t>
                      </a:r>
                      <a:endParaRPr lang="en-US">
                        <a:effectLst/>
                      </a:endParaRPr>
                    </a:p>
                  </a:txBody>
                  <a:tcPr/>
                </a:tc>
                <a:extLst>
                  <a:ext uri="{0D108BD9-81ED-4DB2-BD59-A6C34878D82A}">
                    <a16:rowId xmlns:a16="http://schemas.microsoft.com/office/drawing/2014/main" val="3937360789"/>
                  </a:ext>
                </a:extLst>
              </a:tr>
              <a:tr h="251505">
                <a:tc>
                  <a:txBody>
                    <a:bodyPr/>
                    <a:lstStyle/>
                    <a:p>
                      <a:pPr fontAlgn="base"/>
                      <a:r>
                        <a:rPr lang="en-US" sz="1100">
                          <a:effectLst/>
                        </a:rPr>
                        <a:t>Delivery</a:t>
                      </a:r>
                    </a:p>
                  </a:txBody>
                  <a:tcPr/>
                </a:tc>
                <a:tc>
                  <a:txBody>
                    <a:bodyPr/>
                    <a:lstStyle/>
                    <a:p>
                      <a:pPr fontAlgn="base"/>
                      <a:r>
                        <a:rPr lang="en-US" sz="1100">
                          <a:effectLst/>
                        </a:rPr>
                        <a:t>Free delivery over £40​</a:t>
                      </a:r>
                      <a:endParaRPr lang="en-US">
                        <a:effectLst/>
                      </a:endParaRPr>
                    </a:p>
                  </a:txBody>
                  <a:tcPr/>
                </a:tc>
                <a:tc>
                  <a:txBody>
                    <a:bodyPr/>
                    <a:lstStyle/>
                    <a:p>
                      <a:pPr fontAlgn="base"/>
                      <a:r>
                        <a:rPr lang="en-US" sz="1100">
                          <a:effectLst/>
                        </a:rPr>
                        <a:t>Free delivery to the UK​</a:t>
                      </a:r>
                      <a:endParaRPr lang="en-US">
                        <a:effectLst/>
                      </a:endParaRPr>
                    </a:p>
                  </a:txBody>
                  <a:tcPr/>
                </a:tc>
                <a:tc>
                  <a:txBody>
                    <a:bodyPr/>
                    <a:lstStyle/>
                    <a:p>
                      <a:pPr fontAlgn="base"/>
                      <a:r>
                        <a:rPr lang="en-US" sz="1100">
                          <a:effectLst/>
                        </a:rPr>
                        <a:t>Free delivery over £20​</a:t>
                      </a:r>
                      <a:endParaRPr lang="en-US">
                        <a:effectLst/>
                      </a:endParaRPr>
                    </a:p>
                  </a:txBody>
                  <a:tcPr/>
                </a:tc>
                <a:extLst>
                  <a:ext uri="{0D108BD9-81ED-4DB2-BD59-A6C34878D82A}">
                    <a16:rowId xmlns:a16="http://schemas.microsoft.com/office/drawing/2014/main" val="1166181303"/>
                  </a:ext>
                </a:extLst>
              </a:tr>
              <a:tr h="880270">
                <a:tc>
                  <a:txBody>
                    <a:bodyPr/>
                    <a:lstStyle/>
                    <a:p>
                      <a:pPr fontAlgn="base"/>
                      <a:r>
                        <a:rPr lang="en-US" sz="1100">
                          <a:effectLst/>
                        </a:rPr>
                        <a:t>Opportunity​</a:t>
                      </a:r>
                      <a:endParaRPr lang="en-US" b="1">
                        <a:solidFill>
                          <a:srgbClr val="FFFFFF"/>
                        </a:solidFill>
                        <a:effectLst/>
                      </a:endParaRPr>
                    </a:p>
                  </a:txBody>
                  <a:tcPr/>
                </a:tc>
                <a:tc>
                  <a:txBody>
                    <a:bodyPr/>
                    <a:lstStyle/>
                    <a:p>
                      <a:pPr fontAlgn="base"/>
                      <a:r>
                        <a:rPr lang="en-US" sz="1100">
                          <a:effectLst/>
                        </a:rPr>
                        <a:t>The mobile business provides an opportunity to expand the market. Develop new products with sugar or gluten free, suitable for diabetics​</a:t>
                      </a:r>
                      <a:endParaRPr lang="en-US">
                        <a:effectLst/>
                      </a:endParaRPr>
                    </a:p>
                  </a:txBody>
                  <a:tcPr/>
                </a:tc>
                <a:tc>
                  <a:txBody>
                    <a:bodyPr/>
                    <a:lstStyle/>
                    <a:p>
                      <a:pPr fontAlgn="base"/>
                      <a:r>
                        <a:rPr lang="en-US" sz="1100">
                          <a:effectLst/>
                        </a:rPr>
                        <a:t>can increase its presence in newer countries and regions of the world. The company can introduce lower calorie snacks as well​</a:t>
                      </a:r>
                      <a:endParaRPr lang="en-US">
                        <a:effectLst/>
                      </a:endParaRPr>
                    </a:p>
                  </a:txBody>
                  <a:tcPr/>
                </a:tc>
                <a:tc>
                  <a:txBody>
                    <a:bodyPr/>
                    <a:lstStyle/>
                    <a:p>
                      <a:pPr fontAlgn="base"/>
                      <a:r>
                        <a:rPr lang="en-US" sz="1100">
                          <a:effectLst/>
                        </a:rPr>
                        <a:t>Post-pandemic innovative delivery partnership can help expand customer base. Health wellness and nutritious food trends are rising in the UK​</a:t>
                      </a:r>
                      <a:endParaRPr lang="en-US">
                        <a:effectLst/>
                      </a:endParaRPr>
                    </a:p>
                  </a:txBody>
                  <a:tcPr/>
                </a:tc>
                <a:extLst>
                  <a:ext uri="{0D108BD9-81ED-4DB2-BD59-A6C34878D82A}">
                    <a16:rowId xmlns:a16="http://schemas.microsoft.com/office/drawing/2014/main" val="3125439112"/>
                  </a:ext>
                </a:extLst>
              </a:tr>
              <a:tr h="578463">
                <a:tc>
                  <a:txBody>
                    <a:bodyPr/>
                    <a:lstStyle/>
                    <a:p>
                      <a:pPr fontAlgn="base"/>
                      <a:r>
                        <a:rPr lang="en-US" sz="1100">
                          <a:effectLst/>
                        </a:rPr>
                        <a:t>Marketing strategy​</a:t>
                      </a:r>
                      <a:endParaRPr lang="en-US" b="1">
                        <a:solidFill>
                          <a:srgbClr val="FFFFFF"/>
                        </a:solidFill>
                        <a:effectLst/>
                      </a:endParaRPr>
                    </a:p>
                  </a:txBody>
                  <a:tcPr/>
                </a:tc>
                <a:tc>
                  <a:txBody>
                    <a:bodyPr/>
                    <a:lstStyle/>
                    <a:p>
                      <a:pPr fontAlgn="base"/>
                      <a:r>
                        <a:rPr lang="en-US" sz="1100">
                          <a:effectLst/>
                        </a:rPr>
                        <a:t>Instagram, Facebook, You Tube​</a:t>
                      </a:r>
                      <a:endParaRPr lang="en-US">
                        <a:effectLst/>
                      </a:endParaRPr>
                    </a:p>
                  </a:txBody>
                  <a:tcPr/>
                </a:tc>
                <a:tc>
                  <a:txBody>
                    <a:bodyPr/>
                    <a:lstStyle/>
                    <a:p>
                      <a:pPr fontAlgn="base"/>
                      <a:r>
                        <a:rPr lang="en-US" sz="1100">
                          <a:effectLst/>
                        </a:rPr>
                        <a:t>Instagram, Facebook, Newsletter, TV ,commercials​</a:t>
                      </a:r>
                      <a:endParaRPr lang="en-US">
                        <a:effectLst/>
                      </a:endParaRPr>
                    </a:p>
                  </a:txBody>
                  <a:tcPr/>
                </a:tc>
                <a:tc>
                  <a:txBody>
                    <a:bodyPr/>
                    <a:lstStyle/>
                    <a:p>
                      <a:pPr fontAlgn="base"/>
                      <a:r>
                        <a:rPr lang="en-US" sz="1100">
                          <a:effectLst/>
                        </a:rPr>
                        <a:t>Facebook, some social media, physical retail, newsletter​</a:t>
                      </a:r>
                      <a:endParaRPr lang="en-US">
                        <a:effectLst/>
                      </a:endParaRPr>
                    </a:p>
                  </a:txBody>
                  <a:tcPr/>
                </a:tc>
                <a:extLst>
                  <a:ext uri="{0D108BD9-81ED-4DB2-BD59-A6C34878D82A}">
                    <a16:rowId xmlns:a16="http://schemas.microsoft.com/office/drawing/2014/main" val="3849030671"/>
                  </a:ext>
                </a:extLst>
              </a:tr>
              <a:tr h="251505">
                <a:tc>
                  <a:txBody>
                    <a:bodyPr/>
                    <a:lstStyle/>
                    <a:p>
                      <a:pPr fontAlgn="base"/>
                      <a:r>
                        <a:rPr lang="en-US" sz="1100">
                          <a:effectLst/>
                        </a:rPr>
                        <a:t>Support​</a:t>
                      </a:r>
                      <a:endParaRPr lang="en-US" b="1">
                        <a:solidFill>
                          <a:srgbClr val="FFFFFF"/>
                        </a:solidFill>
                        <a:effectLst/>
                      </a:endParaRPr>
                    </a:p>
                  </a:txBody>
                  <a:tcPr/>
                </a:tc>
                <a:tc>
                  <a:txBody>
                    <a:bodyPr/>
                    <a:lstStyle/>
                    <a:p>
                      <a:pPr fontAlgn="base"/>
                      <a:r>
                        <a:rPr lang="en-US" sz="1100">
                          <a:effectLst/>
                        </a:rPr>
                        <a:t>Email, Facebook​</a:t>
                      </a:r>
                      <a:endParaRPr lang="en-US">
                        <a:effectLst/>
                      </a:endParaRPr>
                    </a:p>
                  </a:txBody>
                  <a:tcPr/>
                </a:tc>
                <a:tc>
                  <a:txBody>
                    <a:bodyPr/>
                    <a:lstStyle/>
                    <a:p>
                      <a:pPr fontAlgn="base"/>
                      <a:r>
                        <a:rPr lang="en-US" sz="1100">
                          <a:effectLst/>
                        </a:rPr>
                        <a:t>Email, Live chat​</a:t>
                      </a:r>
                      <a:endParaRPr lang="en-US">
                        <a:effectLst/>
                      </a:endParaRPr>
                    </a:p>
                  </a:txBody>
                  <a:tcPr/>
                </a:tc>
                <a:tc>
                  <a:txBody>
                    <a:bodyPr/>
                    <a:lstStyle/>
                    <a:p>
                      <a:pPr fontAlgn="base"/>
                      <a:r>
                        <a:rPr lang="en-US" sz="1100">
                          <a:effectLst/>
                        </a:rPr>
                        <a:t>Email, Facebook​</a:t>
                      </a:r>
                      <a:endParaRPr lang="en-US">
                        <a:effectLst/>
                      </a:endParaRPr>
                    </a:p>
                  </a:txBody>
                  <a:tcPr/>
                </a:tc>
                <a:extLst>
                  <a:ext uri="{0D108BD9-81ED-4DB2-BD59-A6C34878D82A}">
                    <a16:rowId xmlns:a16="http://schemas.microsoft.com/office/drawing/2014/main" val="2366545239"/>
                  </a:ext>
                </a:extLst>
              </a:tr>
            </a:tbl>
          </a:graphicData>
        </a:graphic>
      </p:graphicFrame>
    </p:spTree>
    <p:extLst>
      <p:ext uri="{BB962C8B-B14F-4D97-AF65-F5344CB8AC3E}">
        <p14:creationId xmlns:p14="http://schemas.microsoft.com/office/powerpoint/2010/main" val="3128447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900" decel="100000" fill="hold"/>
                                        <p:tgtEl>
                                          <p:spTgt spid="4"/>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900" decel="100000" fill="hold"/>
                                        <p:tgtEl>
                                          <p:spTgt spid="6"/>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AA74D4"/>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29A80-10E9-4291-A61D-E5741A4FBAF3}"/>
              </a:ext>
            </a:extLst>
          </p:cNvPr>
          <p:cNvSpPr>
            <a:spLocks noGrp="1"/>
          </p:cNvSpPr>
          <p:nvPr>
            <p:ph type="title"/>
          </p:nvPr>
        </p:nvSpPr>
        <p:spPr>
          <a:xfrm>
            <a:off x="805754" y="71701"/>
            <a:ext cx="6247959" cy="574936"/>
          </a:xfrm>
        </p:spPr>
        <p:txBody>
          <a:bodyPr>
            <a:normAutofit fontScale="90000"/>
          </a:bodyPr>
          <a:lstStyle/>
          <a:p>
            <a:r>
              <a:rPr lang="en-GB" dirty="0"/>
              <a:t>Market Audit- SWOT Analysis </a:t>
            </a:r>
            <a:endParaRPr lang="en-US" dirty="0"/>
          </a:p>
        </p:txBody>
      </p:sp>
      <p:graphicFrame>
        <p:nvGraphicFramePr>
          <p:cNvPr id="8" name="Table 8">
            <a:extLst>
              <a:ext uri="{FF2B5EF4-FFF2-40B4-BE49-F238E27FC236}">
                <a16:creationId xmlns:a16="http://schemas.microsoft.com/office/drawing/2014/main" id="{AF7FB7BE-18EC-49D5-B65E-68B81851E8EA}"/>
              </a:ext>
            </a:extLst>
          </p:cNvPr>
          <p:cNvGraphicFramePr>
            <a:graphicFrameLocks noGrp="1"/>
          </p:cNvGraphicFramePr>
          <p:nvPr>
            <p:ph idx="1"/>
            <p:extLst>
              <p:ext uri="{D42A27DB-BD31-4B8C-83A1-F6EECF244321}">
                <p14:modId xmlns:p14="http://schemas.microsoft.com/office/powerpoint/2010/main" val="3934354969"/>
              </p:ext>
            </p:extLst>
          </p:nvPr>
        </p:nvGraphicFramePr>
        <p:xfrm>
          <a:off x="229644" y="720246"/>
          <a:ext cx="7449682" cy="5818706"/>
        </p:xfrm>
        <a:graphic>
          <a:graphicData uri="http://schemas.openxmlformats.org/drawingml/2006/table">
            <a:tbl>
              <a:tblPr firstRow="1" bandRow="1">
                <a:tableStyleId>{5C22544A-7EE6-4342-B048-85BDC9FD1C3A}</a:tableStyleId>
              </a:tblPr>
              <a:tblGrid>
                <a:gridCol w="2935094">
                  <a:extLst>
                    <a:ext uri="{9D8B030D-6E8A-4147-A177-3AD203B41FA5}">
                      <a16:colId xmlns:a16="http://schemas.microsoft.com/office/drawing/2014/main" val="3968868926"/>
                    </a:ext>
                  </a:extLst>
                </a:gridCol>
                <a:gridCol w="4514588">
                  <a:extLst>
                    <a:ext uri="{9D8B030D-6E8A-4147-A177-3AD203B41FA5}">
                      <a16:colId xmlns:a16="http://schemas.microsoft.com/office/drawing/2014/main" val="1660405957"/>
                    </a:ext>
                  </a:extLst>
                </a:gridCol>
              </a:tblGrid>
              <a:tr h="440925">
                <a:tc>
                  <a:txBody>
                    <a:bodyPr/>
                    <a:lstStyle/>
                    <a:p>
                      <a:pPr lvl="0">
                        <a:buNone/>
                      </a:pPr>
                      <a:r>
                        <a:rPr lang="en-GB" sz="1400" b="1" i="0" u="none" strike="noStrike" noProof="0" dirty="0">
                          <a:latin typeface="Calibri"/>
                        </a:rPr>
                        <a:t>Strengths</a:t>
                      </a:r>
                      <a:endParaRPr lang="en-US" sz="1400" b="1" u="none">
                        <a:latin typeface="Calibri"/>
                      </a:endParaRPr>
                    </a:p>
                  </a:txBody>
                  <a:tcPr>
                    <a:solidFill>
                      <a:schemeClr val="accent5">
                        <a:lumMod val="75000"/>
                      </a:schemeClr>
                    </a:solidFill>
                  </a:tcPr>
                </a:tc>
                <a:tc>
                  <a:txBody>
                    <a:bodyPr/>
                    <a:lstStyle/>
                    <a:p>
                      <a:pPr lvl="0">
                        <a:buNone/>
                      </a:pPr>
                      <a:r>
                        <a:rPr lang="en-GB" sz="1400" b="1" i="0" u="none" strike="noStrike" noProof="0" dirty="0">
                          <a:latin typeface="Calibri"/>
                        </a:rPr>
                        <a:t>Weaknesses</a:t>
                      </a:r>
                      <a:endParaRPr lang="en-US" sz="1400" b="1" u="none">
                        <a:latin typeface="Calibri"/>
                      </a:endParaRPr>
                    </a:p>
                  </a:txBody>
                  <a:tcPr>
                    <a:solidFill>
                      <a:schemeClr val="accent5">
                        <a:lumMod val="75000"/>
                      </a:schemeClr>
                    </a:solidFill>
                  </a:tcPr>
                </a:tc>
                <a:extLst>
                  <a:ext uri="{0D108BD9-81ED-4DB2-BD59-A6C34878D82A}">
                    <a16:rowId xmlns:a16="http://schemas.microsoft.com/office/drawing/2014/main" val="2802075010"/>
                  </a:ext>
                </a:extLst>
              </a:tr>
              <a:tr h="1996413">
                <a:tc>
                  <a:txBody>
                    <a:bodyPr/>
                    <a:lstStyle/>
                    <a:p>
                      <a:pPr marL="285750" marR="0" lvl="0" indent="-285750" algn="l">
                        <a:lnSpc>
                          <a:spcPct val="90000"/>
                        </a:lnSpc>
                        <a:spcBef>
                          <a:spcPts val="1000"/>
                        </a:spcBef>
                        <a:spcAft>
                          <a:spcPts val="0"/>
                        </a:spcAft>
                        <a:buFont typeface="Arial"/>
                        <a:buChar char="•"/>
                      </a:pPr>
                      <a:r>
                        <a:rPr lang="en-GB" sz="1400" b="0" i="0" u="none" strike="noStrike" noProof="0" dirty="0">
                          <a:latin typeface="Calibri"/>
                        </a:rPr>
                        <a:t>A unique twist on an already existing products </a:t>
                      </a: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Mobile business enables us to travel and meet the needs of more customers</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Hireable for venues </a:t>
                      </a: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Cost effective, easy to source and supply materials and ingredients </a:t>
                      </a:r>
                      <a:endParaRPr lang="en-US" sz="1400">
                        <a:latin typeface="Calibri"/>
                      </a:endParaRPr>
                    </a:p>
                  </a:txBody>
                  <a:tcPr/>
                </a:tc>
                <a:tc>
                  <a:txBody>
                    <a:bodyPr/>
                    <a:lstStyle/>
                    <a:p>
                      <a:pPr marL="285750" marR="0" lvl="0" indent="-285750" algn="l">
                        <a:lnSpc>
                          <a:spcPct val="90000"/>
                        </a:lnSpc>
                        <a:spcBef>
                          <a:spcPts val="1000"/>
                        </a:spcBef>
                        <a:spcAft>
                          <a:spcPts val="0"/>
                        </a:spcAft>
                        <a:buFont typeface="Arial"/>
                        <a:buChar char="•"/>
                      </a:pPr>
                      <a:r>
                        <a:rPr lang="en-GB" sz="1400" b="0" i="0" u="none" strike="noStrike" noProof="0" dirty="0">
                          <a:latin typeface="Calibri"/>
                        </a:rPr>
                        <a:t>Existing product</a:t>
                      </a:r>
                      <a:endParaRPr lang="en-US" sz="1400" b="0" i="0" u="none" strike="noStrike" noProof="0" dirty="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New product… the business needs to build customers from scratch</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Mobile business means we are also not in the same location daily</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Already stabilised competitors</a:t>
                      </a:r>
                      <a:endParaRPr lang="en-US" sz="1400">
                        <a:latin typeface="Calibri"/>
                      </a:endParaRPr>
                    </a:p>
                  </a:txBody>
                  <a:tcPr/>
                </a:tc>
                <a:extLst>
                  <a:ext uri="{0D108BD9-81ED-4DB2-BD59-A6C34878D82A}">
                    <a16:rowId xmlns:a16="http://schemas.microsoft.com/office/drawing/2014/main" val="1762805512"/>
                  </a:ext>
                </a:extLst>
              </a:tr>
              <a:tr h="465421">
                <a:tc>
                  <a:txBody>
                    <a:bodyPr/>
                    <a:lstStyle/>
                    <a:p>
                      <a:pPr marL="0" marR="0" lvl="0" indent="0" algn="l" defTabSz="914400" rtl="0" eaLnBrk="1" latinLnBrk="0" hangingPunct="1">
                        <a:lnSpc>
                          <a:spcPct val="90000"/>
                        </a:lnSpc>
                        <a:spcBef>
                          <a:spcPts val="1000"/>
                        </a:spcBef>
                        <a:spcAft>
                          <a:spcPts val="0"/>
                        </a:spcAft>
                        <a:buFont typeface="Arial"/>
                        <a:buNone/>
                      </a:pPr>
                      <a:r>
                        <a:rPr lang="en-GB" sz="1400" b="1" i="0" u="none" strike="noStrike" kern="1200" noProof="0" dirty="0">
                          <a:solidFill>
                            <a:schemeClr val="lt1"/>
                          </a:solidFill>
                          <a:latin typeface="Calibri"/>
                          <a:ea typeface="+mn-ea"/>
                          <a:cs typeface="+mn-cs"/>
                        </a:rPr>
                        <a:t>Opportunities</a:t>
                      </a:r>
                    </a:p>
                  </a:txBody>
                  <a:tcPr>
                    <a:solidFill>
                      <a:schemeClr val="accent5">
                        <a:lumMod val="75000"/>
                      </a:schemeClr>
                    </a:solidFill>
                  </a:tcPr>
                </a:tc>
                <a:tc>
                  <a:txBody>
                    <a:bodyPr/>
                    <a:lstStyle/>
                    <a:p>
                      <a:pPr marL="0" lvl="0" indent="0" algn="l" defTabSz="914400" rtl="0" eaLnBrk="1" latinLnBrk="0" hangingPunct="1">
                        <a:lnSpc>
                          <a:spcPct val="90000"/>
                        </a:lnSpc>
                        <a:spcBef>
                          <a:spcPts val="1000"/>
                        </a:spcBef>
                        <a:spcAft>
                          <a:spcPts val="0"/>
                        </a:spcAft>
                        <a:buFont typeface="Arial"/>
                        <a:buNone/>
                      </a:pPr>
                      <a:r>
                        <a:rPr lang="en-GB" sz="1400" b="1" i="0" u="none" strike="noStrike" kern="1200" noProof="0" dirty="0">
                          <a:solidFill>
                            <a:schemeClr val="lt1"/>
                          </a:solidFill>
                          <a:latin typeface="Calibri"/>
                          <a:ea typeface="+mn-ea"/>
                          <a:cs typeface="+mn-cs"/>
                        </a:rPr>
                        <a:t>Threats</a:t>
                      </a:r>
                    </a:p>
                  </a:txBody>
                  <a:tcPr>
                    <a:solidFill>
                      <a:schemeClr val="accent5">
                        <a:lumMod val="75000"/>
                      </a:schemeClr>
                    </a:solidFill>
                  </a:tcPr>
                </a:tc>
                <a:extLst>
                  <a:ext uri="{0D108BD9-81ED-4DB2-BD59-A6C34878D82A}">
                    <a16:rowId xmlns:a16="http://schemas.microsoft.com/office/drawing/2014/main" val="3701053530"/>
                  </a:ext>
                </a:extLst>
              </a:tr>
              <a:tr h="2890511">
                <a:tc>
                  <a:txBody>
                    <a:bodyPr/>
                    <a:lstStyle/>
                    <a:p>
                      <a:pPr marL="285750" marR="0" lvl="0" indent="-285750" algn="l">
                        <a:lnSpc>
                          <a:spcPct val="90000"/>
                        </a:lnSpc>
                        <a:spcBef>
                          <a:spcPts val="1000"/>
                        </a:spcBef>
                        <a:spcAft>
                          <a:spcPts val="0"/>
                        </a:spcAft>
                        <a:buFont typeface="Arial"/>
                        <a:buChar char="•"/>
                      </a:pPr>
                      <a:r>
                        <a:rPr lang="en-GB" sz="1400" b="0" i="0" u="none" strike="noStrike" noProof="0" dirty="0">
                          <a:latin typeface="Calibri"/>
                        </a:rPr>
                        <a:t>Work across the UK not just local events </a:t>
                      </a: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Expand and open more businesses across the UK</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Take on contracts and cater to venues and parties</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Develop new products-gluten and sugar free and enhance services</a:t>
                      </a:r>
                      <a:endParaRPr lang="en-GB" sz="1400">
                        <a:latin typeface="Calibri"/>
                      </a:endParaRPr>
                    </a:p>
                  </a:txBody>
                  <a:tcPr/>
                </a:tc>
                <a:tc>
                  <a:txBody>
                    <a:bodyPr/>
                    <a:lstStyle/>
                    <a:p>
                      <a:pPr marL="285750" marR="0" lvl="0" indent="-285750" algn="l">
                        <a:lnSpc>
                          <a:spcPct val="90000"/>
                        </a:lnSpc>
                        <a:spcBef>
                          <a:spcPts val="1000"/>
                        </a:spcBef>
                        <a:spcAft>
                          <a:spcPts val="0"/>
                        </a:spcAft>
                        <a:buFont typeface="Arial"/>
                        <a:buChar char="•"/>
                      </a:pPr>
                      <a:r>
                        <a:rPr lang="en-GB" sz="1400" b="0" i="0" u="none" strike="noStrike" noProof="0" dirty="0">
                          <a:latin typeface="Calibri"/>
                        </a:rPr>
                        <a:t>Stable existing competitors prove an obstacle.</a:t>
                      </a:r>
                      <a:br>
                        <a:rPr lang="en-GB" sz="1400" b="0" i="0" u="none" strike="noStrike" noProof="0" dirty="0">
                          <a:latin typeface="Calibri"/>
                        </a:rPr>
                      </a:br>
                      <a:r>
                        <a:rPr lang="en-GB" sz="1400" b="0" i="0" u="none" strike="noStrike" noProof="0" dirty="0">
                          <a:latin typeface="Calibri"/>
                        </a:rPr>
                        <a:t>Our unique twist needs to wow customers and help bring in revenue.</a:t>
                      </a:r>
                      <a:br>
                        <a:rPr lang="en-GB" sz="1400" b="0" i="0" u="none" strike="noStrike" noProof="0" dirty="0">
                          <a:latin typeface="Calibri"/>
                        </a:rPr>
                      </a:br>
                      <a:r>
                        <a:rPr lang="en-GB" sz="1400" b="0" i="0" u="none" strike="noStrike" noProof="0" dirty="0">
                          <a:latin typeface="Calibri"/>
                        </a:rPr>
                        <a:t>Competitors have comparable products but not quite as unique most sell the same products </a:t>
                      </a: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Economic shifts meaning less customers wanting to part with their money and seeing the business at a shortfall</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Loss of earnings due to lack of custom whilst establishing business</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Insufficient revenue in the first year</a:t>
                      </a: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Comparable  products coming on the market may threaten the business </a:t>
                      </a:r>
                      <a:endParaRPr lang="en-GB" sz="1400">
                        <a:latin typeface="Calibri"/>
                      </a:endParaRPr>
                    </a:p>
                  </a:txBody>
                  <a:tcPr/>
                </a:tc>
                <a:extLst>
                  <a:ext uri="{0D108BD9-81ED-4DB2-BD59-A6C34878D82A}">
                    <a16:rowId xmlns:a16="http://schemas.microsoft.com/office/drawing/2014/main" val="2162492003"/>
                  </a:ext>
                </a:extLst>
              </a:tr>
            </a:tbl>
          </a:graphicData>
        </a:graphic>
      </p:graphicFrame>
      <p:pic>
        <p:nvPicPr>
          <p:cNvPr id="3" name="Picture 6" descr="Image preview">
            <a:extLst>
              <a:ext uri="{FF2B5EF4-FFF2-40B4-BE49-F238E27FC236}">
                <a16:creationId xmlns:a16="http://schemas.microsoft.com/office/drawing/2014/main" id="{9F40C0C5-952A-461C-A397-4A8D0D1CA5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992" y="1354"/>
            <a:ext cx="3809046" cy="378482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a:extLst>
              <a:ext uri="{FF2B5EF4-FFF2-40B4-BE49-F238E27FC236}">
                <a16:creationId xmlns:a16="http://schemas.microsoft.com/office/drawing/2014/main" id="{59AD0B90-C173-41C9-8FB4-541320160166}"/>
              </a:ext>
            </a:extLst>
          </p:cNvPr>
          <p:cNvPicPr>
            <a:picLocks noChangeAspect="1"/>
          </p:cNvPicPr>
          <p:nvPr/>
        </p:nvPicPr>
        <p:blipFill>
          <a:blip r:embed="rId3"/>
          <a:stretch>
            <a:fillRect/>
          </a:stretch>
        </p:blipFill>
        <p:spPr>
          <a:xfrm>
            <a:off x="8020050" y="3886200"/>
            <a:ext cx="4000500" cy="2647950"/>
          </a:xfrm>
          <a:prstGeom prst="rect">
            <a:avLst/>
          </a:prstGeom>
        </p:spPr>
      </p:pic>
    </p:spTree>
    <p:extLst>
      <p:ext uri="{BB962C8B-B14F-4D97-AF65-F5344CB8AC3E}">
        <p14:creationId xmlns:p14="http://schemas.microsoft.com/office/powerpoint/2010/main" val="39726230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4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AA74D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776F1-B93A-4BE3-AE9C-AFD8BBEBEACF}"/>
              </a:ext>
            </a:extLst>
          </p:cNvPr>
          <p:cNvSpPr>
            <a:spLocks noGrp="1"/>
          </p:cNvSpPr>
          <p:nvPr>
            <p:ph type="title"/>
          </p:nvPr>
        </p:nvSpPr>
        <p:spPr>
          <a:xfrm>
            <a:off x="2249692" y="4924"/>
            <a:ext cx="8104248" cy="843585"/>
          </a:xfrm>
        </p:spPr>
        <p:txBody>
          <a:bodyPr>
            <a:normAutofit/>
          </a:bodyPr>
          <a:lstStyle/>
          <a:p>
            <a:r>
              <a:rPr lang="en-GB"/>
              <a:t>Market Audit-Pestel Analysis </a:t>
            </a:r>
          </a:p>
        </p:txBody>
      </p:sp>
      <p:graphicFrame>
        <p:nvGraphicFramePr>
          <p:cNvPr id="6" name="Table 5">
            <a:extLst>
              <a:ext uri="{FF2B5EF4-FFF2-40B4-BE49-F238E27FC236}">
                <a16:creationId xmlns:a16="http://schemas.microsoft.com/office/drawing/2014/main" id="{78AF299A-6F3D-4E66-807A-BF68819AEAD2}"/>
              </a:ext>
            </a:extLst>
          </p:cNvPr>
          <p:cNvGraphicFramePr>
            <a:graphicFrameLocks noGrp="1"/>
          </p:cNvGraphicFramePr>
          <p:nvPr>
            <p:extLst>
              <p:ext uri="{D42A27DB-BD31-4B8C-83A1-F6EECF244321}">
                <p14:modId xmlns:p14="http://schemas.microsoft.com/office/powerpoint/2010/main" val="3587360523"/>
              </p:ext>
            </p:extLst>
          </p:nvPr>
        </p:nvGraphicFramePr>
        <p:xfrm>
          <a:off x="673482" y="726347"/>
          <a:ext cx="10555977" cy="5856698"/>
        </p:xfrm>
        <a:graphic>
          <a:graphicData uri="http://schemas.openxmlformats.org/drawingml/2006/table">
            <a:tbl>
              <a:tblPr firstRow="1" bandRow="1">
                <a:tableStyleId>{5C22544A-7EE6-4342-B048-85BDC9FD1C3A}</a:tableStyleId>
              </a:tblPr>
              <a:tblGrid>
                <a:gridCol w="1650212">
                  <a:extLst>
                    <a:ext uri="{9D8B030D-6E8A-4147-A177-3AD203B41FA5}">
                      <a16:colId xmlns:a16="http://schemas.microsoft.com/office/drawing/2014/main" val="2380813772"/>
                    </a:ext>
                  </a:extLst>
                </a:gridCol>
                <a:gridCol w="3273519">
                  <a:extLst>
                    <a:ext uri="{9D8B030D-6E8A-4147-A177-3AD203B41FA5}">
                      <a16:colId xmlns:a16="http://schemas.microsoft.com/office/drawing/2014/main" val="1870308776"/>
                    </a:ext>
                  </a:extLst>
                </a:gridCol>
                <a:gridCol w="4690550">
                  <a:extLst>
                    <a:ext uri="{9D8B030D-6E8A-4147-A177-3AD203B41FA5}">
                      <a16:colId xmlns:a16="http://schemas.microsoft.com/office/drawing/2014/main" val="689116227"/>
                    </a:ext>
                  </a:extLst>
                </a:gridCol>
                <a:gridCol w="941696">
                  <a:extLst>
                    <a:ext uri="{9D8B030D-6E8A-4147-A177-3AD203B41FA5}">
                      <a16:colId xmlns:a16="http://schemas.microsoft.com/office/drawing/2014/main" val="1282099334"/>
                    </a:ext>
                  </a:extLst>
                </a:gridCol>
              </a:tblGrid>
              <a:tr h="246484">
                <a:tc>
                  <a:txBody>
                    <a:bodyPr/>
                    <a:lstStyle/>
                    <a:p>
                      <a:pPr fontAlgn="base"/>
                      <a:r>
                        <a:rPr lang="en-US" sz="1000">
                          <a:effectLst/>
                        </a:rPr>
                        <a:t> ​</a:t>
                      </a:r>
                      <a:endParaRPr lang="en-US">
                        <a:effectLst/>
                      </a:endParaRPr>
                    </a:p>
                  </a:txBody>
                  <a:tcPr/>
                </a:tc>
                <a:tc>
                  <a:txBody>
                    <a:bodyPr/>
                    <a:lstStyle/>
                    <a:p>
                      <a:pPr fontAlgn="base"/>
                      <a:r>
                        <a:rPr lang="en-US" sz="1000">
                          <a:effectLst/>
                        </a:rPr>
                        <a:t>External factors to consider ​</a:t>
                      </a:r>
                      <a:endParaRPr lang="en-US">
                        <a:effectLst/>
                      </a:endParaRPr>
                    </a:p>
                  </a:txBody>
                  <a:tcPr/>
                </a:tc>
                <a:tc>
                  <a:txBody>
                    <a:bodyPr/>
                    <a:lstStyle/>
                    <a:p>
                      <a:pPr fontAlgn="base"/>
                      <a:r>
                        <a:rPr lang="en-GB" sz="1000">
                          <a:effectLst/>
                        </a:rPr>
                        <a:t>Factors affected within my industry ​</a:t>
                      </a:r>
                      <a:endParaRPr lang="en-GB">
                        <a:effectLst/>
                      </a:endParaRPr>
                    </a:p>
                  </a:txBody>
                  <a:tcPr/>
                </a:tc>
                <a:tc>
                  <a:txBody>
                    <a:bodyPr/>
                    <a:lstStyle/>
                    <a:p>
                      <a:pPr fontAlgn="base"/>
                      <a:r>
                        <a:rPr lang="en-US" sz="1000">
                          <a:effectLst/>
                        </a:rPr>
                        <a:t>Importance ​</a:t>
                      </a:r>
                      <a:endParaRPr lang="en-US">
                        <a:effectLst/>
                      </a:endParaRPr>
                    </a:p>
                  </a:txBody>
                  <a:tcPr/>
                </a:tc>
                <a:extLst>
                  <a:ext uri="{0D108BD9-81ED-4DB2-BD59-A6C34878D82A}">
                    <a16:rowId xmlns:a16="http://schemas.microsoft.com/office/drawing/2014/main" val="1990578396"/>
                  </a:ext>
                </a:extLst>
              </a:tr>
              <a:tr h="1000437">
                <a:tc>
                  <a:txBody>
                    <a:bodyPr/>
                    <a:lstStyle/>
                    <a:p>
                      <a:pPr fontAlgn="base"/>
                      <a:r>
                        <a:rPr lang="en-US" sz="1000">
                          <a:effectLst/>
                        </a:rPr>
                        <a:t>Political ​</a:t>
                      </a:r>
                      <a:endParaRPr lang="en-US">
                        <a:effectLst/>
                      </a:endParaRPr>
                    </a:p>
                  </a:txBody>
                  <a:tcPr/>
                </a:tc>
                <a:tc>
                  <a:txBody>
                    <a:bodyPr/>
                    <a:lstStyle/>
                    <a:p>
                      <a:pPr fontAlgn="base"/>
                      <a:r>
                        <a:rPr lang="en-GB" sz="1000">
                          <a:effectLst/>
                        </a:rPr>
                        <a:t>Government policy ​</a:t>
                      </a:r>
                      <a:endParaRPr lang="en-GB">
                        <a:effectLst/>
                      </a:endParaRPr>
                    </a:p>
                    <a:p>
                      <a:pPr fontAlgn="base"/>
                      <a:r>
                        <a:rPr lang="en-GB" sz="1000">
                          <a:effectLst/>
                        </a:rPr>
                        <a:t>Political stability, Tax ​</a:t>
                      </a:r>
                      <a:endParaRPr lang="en-GB">
                        <a:effectLst/>
                      </a:endParaRPr>
                    </a:p>
                    <a:p>
                      <a:pPr fontAlgn="base"/>
                      <a:r>
                        <a:rPr lang="en-GB" sz="1000">
                          <a:effectLst/>
                        </a:rPr>
                        <a:t>Industry regulations ​</a:t>
                      </a:r>
                      <a:endParaRPr lang="en-GB">
                        <a:effectLst/>
                      </a:endParaRPr>
                    </a:p>
                    <a:p>
                      <a:pPr fontAlgn="base"/>
                      <a:r>
                        <a:rPr lang="en-GB" sz="1000">
                          <a:effectLst/>
                        </a:rPr>
                        <a:t>Global trade agreements and or restrictions ​</a:t>
                      </a:r>
                      <a:endParaRPr lang="en-GB">
                        <a:effectLst/>
                      </a:endParaRPr>
                    </a:p>
                    <a:p>
                      <a:pPr fontAlgn="base"/>
                      <a:r>
                        <a:rPr lang="en-GB" sz="1000">
                          <a:effectLst/>
                        </a:rPr>
                        <a:t> ​</a:t>
                      </a:r>
                      <a:endParaRPr lang="en-GB">
                        <a:effectLst/>
                      </a:endParaRPr>
                    </a:p>
                  </a:txBody>
                  <a:tcPr/>
                </a:tc>
                <a:tc>
                  <a:txBody>
                    <a:bodyPr/>
                    <a:lstStyle/>
                    <a:p>
                      <a:pPr fontAlgn="base"/>
                      <a:r>
                        <a:rPr lang="en-GB" sz="1000">
                          <a:effectLst/>
                        </a:rPr>
                        <a:t>The pound has weakened because of Brexit. This action will undoubtedly have an impact on profit margins.</a:t>
                      </a:r>
                    </a:p>
                    <a:p>
                      <a:pPr fontAlgn="base"/>
                      <a:r>
                        <a:rPr lang="en-GB" sz="1000">
                          <a:effectLst/>
                        </a:rPr>
                        <a:t>Government imposed lockdowns restricting in-person shopping ​previously it may return</a:t>
                      </a:r>
                      <a:endParaRPr lang="en-GB">
                        <a:effectLst/>
                      </a:endParaRPr>
                    </a:p>
                    <a:p>
                      <a:pPr lvl="0">
                        <a:buNone/>
                      </a:pPr>
                      <a:r>
                        <a:rPr lang="en-GB" sz="1000">
                          <a:effectLst/>
                        </a:rPr>
                        <a:t>COP 26 has brought additional focus on Environmental factors</a:t>
                      </a:r>
                    </a:p>
                    <a:p>
                      <a:pPr fontAlgn="base"/>
                      <a:r>
                        <a:rPr lang="en-GB" sz="1000">
                          <a:effectLst/>
                        </a:rPr>
                        <a:t> ​</a:t>
                      </a:r>
                      <a:endParaRPr lang="en-GB">
                        <a:effectLst/>
                      </a:endParaRPr>
                    </a:p>
                  </a:txBody>
                  <a:tcPr/>
                </a:tc>
                <a:tc>
                  <a:txBody>
                    <a:bodyPr/>
                    <a:lstStyle/>
                    <a:p>
                      <a:pPr fontAlgn="base"/>
                      <a:r>
                        <a:rPr lang="en-US" sz="1000">
                          <a:effectLst/>
                        </a:rPr>
                        <a:t>Medium ​</a:t>
                      </a:r>
                      <a:endParaRPr lang="en-US">
                        <a:effectLst/>
                      </a:endParaRPr>
                    </a:p>
                    <a:p>
                      <a:pPr fontAlgn="base"/>
                      <a:r>
                        <a:rPr lang="en-US" sz="1000">
                          <a:effectLst/>
                        </a:rPr>
                        <a:t> ​</a:t>
                      </a:r>
                      <a:endParaRPr lang="en-US">
                        <a:effectLst/>
                      </a:endParaRPr>
                    </a:p>
                    <a:p>
                      <a:pPr fontAlgn="base"/>
                      <a:r>
                        <a:rPr lang="en-US" sz="1000">
                          <a:effectLst/>
                        </a:rPr>
                        <a:t> ​</a:t>
                      </a:r>
                      <a:endParaRPr lang="en-US">
                        <a:effectLst/>
                      </a:endParaRPr>
                    </a:p>
                    <a:p>
                      <a:pPr fontAlgn="base"/>
                      <a:r>
                        <a:rPr lang="en-US" sz="1000">
                          <a:effectLst/>
                        </a:rPr>
                        <a:t>Medium ​</a:t>
                      </a:r>
                    </a:p>
                    <a:p>
                      <a:pPr lvl="0">
                        <a:buNone/>
                      </a:pPr>
                      <a:r>
                        <a:rPr lang="en-US" sz="1000">
                          <a:effectLst/>
                        </a:rPr>
                        <a:t>Medium </a:t>
                      </a:r>
                    </a:p>
                  </a:txBody>
                  <a:tcPr/>
                </a:tc>
                <a:extLst>
                  <a:ext uri="{0D108BD9-81ED-4DB2-BD59-A6C34878D82A}">
                    <a16:rowId xmlns:a16="http://schemas.microsoft.com/office/drawing/2014/main" val="1963107789"/>
                  </a:ext>
                </a:extLst>
              </a:tr>
              <a:tr h="1391913">
                <a:tc>
                  <a:txBody>
                    <a:bodyPr/>
                    <a:lstStyle/>
                    <a:p>
                      <a:pPr fontAlgn="base"/>
                      <a:r>
                        <a:rPr lang="en-US" sz="1000">
                          <a:effectLst/>
                        </a:rPr>
                        <a:t>Economic ​</a:t>
                      </a:r>
                      <a:endParaRPr lang="en-US">
                        <a:effectLst/>
                      </a:endParaRPr>
                    </a:p>
                  </a:txBody>
                  <a:tcPr/>
                </a:tc>
                <a:tc>
                  <a:txBody>
                    <a:bodyPr/>
                    <a:lstStyle/>
                    <a:p>
                      <a:pPr fontAlgn="base"/>
                      <a:r>
                        <a:rPr lang="en-GB" sz="1000">
                          <a:effectLst/>
                        </a:rPr>
                        <a:t>Economic growth/decline ​</a:t>
                      </a:r>
                      <a:endParaRPr lang="en-GB">
                        <a:effectLst/>
                      </a:endParaRPr>
                    </a:p>
                    <a:p>
                      <a:pPr fontAlgn="base"/>
                      <a:r>
                        <a:rPr lang="en-GB" sz="1000">
                          <a:effectLst/>
                        </a:rPr>
                        <a:t>Inflation ​</a:t>
                      </a:r>
                      <a:endParaRPr lang="en-GB">
                        <a:effectLst/>
                      </a:endParaRPr>
                    </a:p>
                    <a:p>
                      <a:pPr fontAlgn="base"/>
                      <a:r>
                        <a:rPr lang="en-GB" sz="1000">
                          <a:effectLst/>
                        </a:rPr>
                        <a:t>Interest rates ​</a:t>
                      </a:r>
                      <a:endParaRPr lang="en-GB">
                        <a:effectLst/>
                      </a:endParaRPr>
                    </a:p>
                    <a:p>
                      <a:pPr fontAlgn="base"/>
                      <a:r>
                        <a:rPr lang="en-GB" sz="1000">
                          <a:effectLst/>
                        </a:rPr>
                        <a:t>Labour costs ​</a:t>
                      </a:r>
                      <a:endParaRPr lang="en-GB">
                        <a:effectLst/>
                      </a:endParaRPr>
                    </a:p>
                    <a:p>
                      <a:pPr fontAlgn="base"/>
                      <a:r>
                        <a:rPr lang="en-GB" sz="1000">
                          <a:effectLst/>
                        </a:rPr>
                        <a:t>Consumer spending habits ​</a:t>
                      </a:r>
                      <a:endParaRPr lang="en-GB">
                        <a:effectLst/>
                      </a:endParaRPr>
                    </a:p>
                  </a:txBody>
                  <a:tcPr/>
                </a:tc>
                <a:tc>
                  <a:txBody>
                    <a:bodyPr/>
                    <a:lstStyle/>
                    <a:p>
                      <a:pPr fontAlgn="base"/>
                      <a:r>
                        <a:rPr lang="en-GB" sz="1000">
                          <a:effectLst/>
                        </a:rPr>
                        <a:t>Due to the UK's exit from the EU ,there is a lot of uncertainty in the commercial markets and among investors in the UK.</a:t>
                      </a:r>
                    </a:p>
                    <a:p>
                      <a:pPr fontAlgn="base"/>
                      <a:r>
                        <a:rPr lang="en-GB" sz="1000">
                          <a:effectLst/>
                        </a:rPr>
                        <a:t>The Covid-19 pandemic has added to poor market performance and greater dependence of online shopping ​</a:t>
                      </a:r>
                      <a:endParaRPr lang="en-GB">
                        <a:effectLst/>
                      </a:endParaRPr>
                    </a:p>
                    <a:p>
                      <a:pPr fontAlgn="base"/>
                      <a:r>
                        <a:rPr lang="en-GB" sz="1000">
                          <a:effectLst/>
                        </a:rPr>
                        <a:t>Changes in consumer spending habits certain goods are under pressure ,while others are declining.</a:t>
                      </a:r>
                    </a:p>
                    <a:p>
                      <a:pPr lvl="0">
                        <a:buNone/>
                      </a:pPr>
                      <a:r>
                        <a:rPr lang="en-GB" sz="1000">
                          <a:effectLst/>
                        </a:rPr>
                        <a:t>Brexit &amp; Covid have caused supply chain issues for ingredients, packaging and workers</a:t>
                      </a:r>
                    </a:p>
                  </a:txBody>
                  <a:tcPr/>
                </a:tc>
                <a:tc>
                  <a:txBody>
                    <a:bodyPr/>
                    <a:lstStyle/>
                    <a:p>
                      <a:pPr fontAlgn="base"/>
                      <a:r>
                        <a:rPr lang="en-US" sz="1000">
                          <a:effectLst/>
                        </a:rPr>
                        <a:t>Medium ​</a:t>
                      </a:r>
                      <a:endParaRPr lang="en-US">
                        <a:effectLst/>
                      </a:endParaRPr>
                    </a:p>
                    <a:p>
                      <a:pPr fontAlgn="base"/>
                      <a:r>
                        <a:rPr lang="en-US" sz="1000">
                          <a:effectLst/>
                        </a:rPr>
                        <a:t> ​</a:t>
                      </a:r>
                      <a:endParaRPr lang="en-US">
                        <a:effectLst/>
                      </a:endParaRPr>
                    </a:p>
                    <a:p>
                      <a:pPr fontAlgn="base"/>
                      <a:r>
                        <a:rPr lang="en-US" sz="1000">
                          <a:effectLst/>
                        </a:rPr>
                        <a:t>Medium ​</a:t>
                      </a:r>
                      <a:endParaRPr lang="en-US">
                        <a:effectLst/>
                      </a:endParaRPr>
                    </a:p>
                    <a:p>
                      <a:pPr fontAlgn="base"/>
                      <a:r>
                        <a:rPr lang="en-US" sz="1000">
                          <a:effectLst/>
                        </a:rPr>
                        <a:t> ​</a:t>
                      </a:r>
                      <a:endParaRPr lang="en-US">
                        <a:effectLst/>
                      </a:endParaRPr>
                    </a:p>
                    <a:p>
                      <a:pPr fontAlgn="base"/>
                      <a:r>
                        <a:rPr lang="en-US" sz="1000">
                          <a:effectLst/>
                        </a:rPr>
                        <a:t>High ​</a:t>
                      </a:r>
                      <a:endParaRPr lang="en-US">
                        <a:effectLst/>
                      </a:endParaRPr>
                    </a:p>
                    <a:p>
                      <a:pPr fontAlgn="base"/>
                      <a:r>
                        <a:rPr lang="en-US" sz="1000">
                          <a:effectLst/>
                        </a:rPr>
                        <a:t> ​</a:t>
                      </a:r>
                      <a:endParaRPr lang="en-US">
                        <a:effectLst/>
                      </a:endParaRPr>
                    </a:p>
                    <a:p>
                      <a:pPr fontAlgn="base"/>
                      <a:r>
                        <a:rPr lang="en-US" sz="1000">
                          <a:effectLst/>
                        </a:rPr>
                        <a:t> ​</a:t>
                      </a:r>
                      <a:endParaRPr lang="en-US">
                        <a:effectLst/>
                      </a:endParaRPr>
                    </a:p>
                    <a:p>
                      <a:pPr lvl="0">
                        <a:buNone/>
                      </a:pPr>
                      <a:r>
                        <a:rPr lang="en-US" sz="1000">
                          <a:effectLst/>
                        </a:rPr>
                        <a:t>Medium</a:t>
                      </a:r>
                    </a:p>
                  </a:txBody>
                  <a:tcPr/>
                </a:tc>
                <a:extLst>
                  <a:ext uri="{0D108BD9-81ED-4DB2-BD59-A6C34878D82A}">
                    <a16:rowId xmlns:a16="http://schemas.microsoft.com/office/drawing/2014/main" val="3037764589"/>
                  </a:ext>
                </a:extLst>
              </a:tr>
              <a:tr h="840948">
                <a:tc>
                  <a:txBody>
                    <a:bodyPr/>
                    <a:lstStyle/>
                    <a:p>
                      <a:pPr fontAlgn="base"/>
                      <a:r>
                        <a:rPr lang="en-US" sz="1000">
                          <a:effectLst/>
                        </a:rPr>
                        <a:t>Social ​</a:t>
                      </a:r>
                      <a:endParaRPr lang="en-US">
                        <a:effectLst/>
                      </a:endParaRPr>
                    </a:p>
                  </a:txBody>
                  <a:tcPr/>
                </a:tc>
                <a:tc>
                  <a:txBody>
                    <a:bodyPr/>
                    <a:lstStyle/>
                    <a:p>
                      <a:pPr fontAlgn="base"/>
                      <a:r>
                        <a:rPr lang="en-GB" sz="1000">
                          <a:effectLst/>
                        </a:rPr>
                        <a:t>Consumer trends/tastes ​</a:t>
                      </a:r>
                      <a:endParaRPr lang="en-GB">
                        <a:effectLst/>
                      </a:endParaRPr>
                    </a:p>
                    <a:p>
                      <a:pPr fontAlgn="base"/>
                      <a:r>
                        <a:rPr lang="en-GB" sz="1000">
                          <a:effectLst/>
                        </a:rPr>
                        <a:t>Fashions ​</a:t>
                      </a:r>
                      <a:endParaRPr lang="en-GB">
                        <a:effectLst/>
                      </a:endParaRPr>
                    </a:p>
                    <a:p>
                      <a:pPr fontAlgn="base"/>
                      <a:r>
                        <a:rPr lang="en-GB" sz="1000">
                          <a:effectLst/>
                        </a:rPr>
                        <a:t>Consumer buying habits ​</a:t>
                      </a:r>
                      <a:endParaRPr lang="en-GB">
                        <a:effectLst/>
                      </a:endParaRPr>
                    </a:p>
                    <a:p>
                      <a:pPr fontAlgn="base"/>
                      <a:r>
                        <a:rPr lang="en-GB" sz="1000">
                          <a:effectLst/>
                        </a:rPr>
                        <a:t>Work-life balance ​</a:t>
                      </a:r>
                      <a:endParaRPr lang="en-GB">
                        <a:effectLst/>
                      </a:endParaRPr>
                    </a:p>
                    <a:p>
                      <a:pPr fontAlgn="base"/>
                      <a:r>
                        <a:rPr lang="en-GB" sz="1000">
                          <a:effectLst/>
                        </a:rPr>
                        <a:t>Population demographics ​</a:t>
                      </a:r>
                      <a:endParaRPr lang="en-GB">
                        <a:effectLst/>
                      </a:endParaRPr>
                    </a:p>
                  </a:txBody>
                  <a:tcPr/>
                </a:tc>
                <a:tc>
                  <a:txBody>
                    <a:bodyPr/>
                    <a:lstStyle/>
                    <a:p>
                      <a:pPr fontAlgn="base"/>
                      <a:r>
                        <a:rPr lang="en-GB" sz="1000">
                          <a:effectLst/>
                        </a:rPr>
                        <a:t>Cultural diversity and preferences by region ​</a:t>
                      </a:r>
                      <a:endParaRPr lang="en-GB">
                        <a:effectLst/>
                      </a:endParaRPr>
                    </a:p>
                    <a:p>
                      <a:pPr fontAlgn="base"/>
                      <a:r>
                        <a:rPr lang="en-GB" sz="1000">
                          <a:effectLst/>
                        </a:rPr>
                        <a:t>Social -  favorable population structure-the influx of foreigners or tourists, or students</a:t>
                      </a:r>
                      <a:endParaRPr lang="en-GB">
                        <a:effectLst/>
                      </a:endParaRPr>
                    </a:p>
                    <a:p>
                      <a:pPr lvl="0">
                        <a:buNone/>
                      </a:pPr>
                      <a:r>
                        <a:rPr lang="en-GB" sz="1000">
                          <a:effectLst/>
                        </a:rPr>
                        <a:t>Dietary Requirements ​</a:t>
                      </a:r>
                      <a:endParaRPr lang="en-GB">
                        <a:effectLst/>
                      </a:endParaRPr>
                    </a:p>
                  </a:txBody>
                  <a:tcPr/>
                </a:tc>
                <a:tc>
                  <a:txBody>
                    <a:bodyPr/>
                    <a:lstStyle/>
                    <a:p>
                      <a:pPr fontAlgn="base"/>
                      <a:r>
                        <a:rPr lang="en-US" sz="1000">
                          <a:effectLst/>
                        </a:rPr>
                        <a:t>Medium ​</a:t>
                      </a:r>
                      <a:endParaRPr lang="en-US">
                        <a:effectLst/>
                      </a:endParaRPr>
                    </a:p>
                    <a:p>
                      <a:pPr fontAlgn="base"/>
                      <a:r>
                        <a:rPr lang="en-US" sz="1000">
                          <a:effectLst/>
                        </a:rPr>
                        <a:t> ​</a:t>
                      </a:r>
                      <a:endParaRPr lang="en-US">
                        <a:effectLst/>
                      </a:endParaRPr>
                    </a:p>
                    <a:p>
                      <a:pPr fontAlgn="base"/>
                      <a:r>
                        <a:rPr lang="en-US" sz="1000">
                          <a:effectLst/>
                        </a:rPr>
                        <a:t>High ​</a:t>
                      </a:r>
                      <a:endParaRPr lang="en-US">
                        <a:effectLst/>
                      </a:endParaRPr>
                    </a:p>
                  </a:txBody>
                  <a:tcPr/>
                </a:tc>
                <a:extLst>
                  <a:ext uri="{0D108BD9-81ED-4DB2-BD59-A6C34878D82A}">
                    <a16:rowId xmlns:a16="http://schemas.microsoft.com/office/drawing/2014/main" val="3370199269"/>
                  </a:ext>
                </a:extLst>
              </a:tr>
              <a:tr h="695957">
                <a:tc>
                  <a:txBody>
                    <a:bodyPr/>
                    <a:lstStyle/>
                    <a:p>
                      <a:pPr fontAlgn="base"/>
                      <a:r>
                        <a:rPr lang="en-US" sz="1000">
                          <a:effectLst/>
                        </a:rPr>
                        <a:t>Technological ​</a:t>
                      </a:r>
                      <a:endParaRPr lang="en-US">
                        <a:effectLst/>
                      </a:endParaRPr>
                    </a:p>
                  </a:txBody>
                  <a:tcPr/>
                </a:tc>
                <a:tc>
                  <a:txBody>
                    <a:bodyPr/>
                    <a:lstStyle/>
                    <a:p>
                      <a:pPr fontAlgn="base"/>
                      <a:r>
                        <a:rPr lang="en-US" sz="1000">
                          <a:effectLst/>
                        </a:rPr>
                        <a:t>Automation ​</a:t>
                      </a:r>
                      <a:endParaRPr lang="en-US">
                        <a:effectLst/>
                      </a:endParaRPr>
                    </a:p>
                    <a:p>
                      <a:pPr fontAlgn="base"/>
                      <a:r>
                        <a:rPr lang="en-US" sz="1000">
                          <a:effectLst/>
                        </a:rPr>
                        <a:t>Innovation ​</a:t>
                      </a:r>
                      <a:endParaRPr lang="en-US">
                        <a:effectLst/>
                      </a:endParaRPr>
                    </a:p>
                    <a:p>
                      <a:pPr fontAlgn="base"/>
                      <a:r>
                        <a:rPr lang="en-US" sz="1000">
                          <a:effectLst/>
                        </a:rPr>
                        <a:t>Disruptive technologies Robotics ​</a:t>
                      </a:r>
                      <a:endParaRPr lang="en-US">
                        <a:effectLst/>
                      </a:endParaRPr>
                    </a:p>
                    <a:p>
                      <a:pPr fontAlgn="base"/>
                      <a:r>
                        <a:rPr lang="en-US" sz="1000">
                          <a:effectLst/>
                        </a:rPr>
                        <a:t>Security ​</a:t>
                      </a:r>
                      <a:endParaRPr lang="en-US">
                        <a:effectLst/>
                      </a:endParaRPr>
                    </a:p>
                  </a:txBody>
                  <a:tcPr/>
                </a:tc>
                <a:tc>
                  <a:txBody>
                    <a:bodyPr/>
                    <a:lstStyle/>
                    <a:p>
                      <a:pPr fontAlgn="base"/>
                      <a:r>
                        <a:rPr lang="en-GB" sz="1000">
                          <a:effectLst/>
                        </a:rPr>
                        <a:t>Online sales ​</a:t>
                      </a:r>
                      <a:endParaRPr lang="en-GB">
                        <a:effectLst/>
                      </a:endParaRPr>
                    </a:p>
                    <a:p>
                      <a:pPr fontAlgn="base"/>
                      <a:r>
                        <a:rPr lang="en-GB" sz="1000">
                          <a:effectLst/>
                        </a:rPr>
                        <a:t>WEB store ​</a:t>
                      </a:r>
                      <a:endParaRPr lang="en-GB">
                        <a:effectLst/>
                      </a:endParaRPr>
                    </a:p>
                    <a:p>
                      <a:pPr fontAlgn="base"/>
                      <a:r>
                        <a:rPr lang="en-GB" sz="1000">
                          <a:effectLst/>
                        </a:rPr>
                        <a:t>Smartphone apps for ordering goods ​</a:t>
                      </a:r>
                    </a:p>
                    <a:p>
                      <a:pPr lvl="0">
                        <a:buNone/>
                      </a:pPr>
                      <a:r>
                        <a:rPr lang="en-GB" sz="1000">
                          <a:effectLst/>
                        </a:rPr>
                        <a:t>Automation within production</a:t>
                      </a:r>
                    </a:p>
                  </a:txBody>
                  <a:tcPr/>
                </a:tc>
                <a:tc>
                  <a:txBody>
                    <a:bodyPr/>
                    <a:lstStyle/>
                    <a:p>
                      <a:pPr fontAlgn="base"/>
                      <a:r>
                        <a:rPr lang="en-US" sz="1000">
                          <a:effectLst/>
                        </a:rPr>
                        <a:t>High ​</a:t>
                      </a:r>
                      <a:endParaRPr lang="en-US">
                        <a:effectLst/>
                      </a:endParaRPr>
                    </a:p>
                    <a:p>
                      <a:pPr fontAlgn="base"/>
                      <a:r>
                        <a:rPr lang="en-US" sz="1000">
                          <a:effectLst/>
                        </a:rPr>
                        <a:t> ​</a:t>
                      </a:r>
                      <a:endParaRPr lang="en-US">
                        <a:effectLst/>
                      </a:endParaRPr>
                    </a:p>
                    <a:p>
                      <a:pPr fontAlgn="base"/>
                      <a:r>
                        <a:rPr lang="en-US" sz="1000">
                          <a:effectLst/>
                        </a:rPr>
                        <a:t>Medium ​</a:t>
                      </a:r>
                      <a:endParaRPr lang="en-US">
                        <a:effectLst/>
                      </a:endParaRPr>
                    </a:p>
                  </a:txBody>
                  <a:tcPr/>
                </a:tc>
                <a:extLst>
                  <a:ext uri="{0D108BD9-81ED-4DB2-BD59-A6C34878D82A}">
                    <a16:rowId xmlns:a16="http://schemas.microsoft.com/office/drawing/2014/main" val="2628283540"/>
                  </a:ext>
                </a:extLst>
              </a:tr>
              <a:tr h="956941">
                <a:tc>
                  <a:txBody>
                    <a:bodyPr/>
                    <a:lstStyle/>
                    <a:p>
                      <a:pPr fontAlgn="base"/>
                      <a:r>
                        <a:rPr lang="en-US" sz="1000">
                          <a:effectLst/>
                        </a:rPr>
                        <a:t>Environmental ​</a:t>
                      </a:r>
                      <a:endParaRPr lang="en-US">
                        <a:effectLst/>
                      </a:endParaRPr>
                    </a:p>
                  </a:txBody>
                  <a:tcPr/>
                </a:tc>
                <a:tc>
                  <a:txBody>
                    <a:bodyPr/>
                    <a:lstStyle/>
                    <a:p>
                      <a:pPr fontAlgn="base"/>
                      <a:r>
                        <a:rPr lang="en-GB" sz="1000">
                          <a:effectLst/>
                        </a:rPr>
                        <a:t>Environmental restrictions imposed by in-country governments ​</a:t>
                      </a:r>
                      <a:endParaRPr lang="en-GB">
                        <a:effectLst/>
                      </a:endParaRPr>
                    </a:p>
                    <a:p>
                      <a:pPr fontAlgn="base"/>
                      <a:r>
                        <a:rPr lang="en-GB" sz="1000">
                          <a:effectLst/>
                        </a:rPr>
                        <a:t>Ethical sourcing ​</a:t>
                      </a:r>
                      <a:endParaRPr lang="en-GB">
                        <a:effectLst/>
                      </a:endParaRPr>
                    </a:p>
                    <a:p>
                      <a:pPr fontAlgn="base"/>
                      <a:r>
                        <a:rPr lang="en-GB" sz="1000">
                          <a:effectLst/>
                        </a:rPr>
                        <a:t>​</a:t>
                      </a:r>
                      <a:endParaRPr lang="en-GB">
                        <a:effectLst/>
                      </a:endParaRPr>
                    </a:p>
                    <a:p>
                      <a:pPr fontAlgn="base"/>
                      <a:r>
                        <a:rPr lang="en-GB" sz="1000">
                          <a:effectLst/>
                        </a:rPr>
                        <a:t> ​</a:t>
                      </a:r>
                      <a:endParaRPr lang="en-GB">
                        <a:effectLst/>
                      </a:endParaRPr>
                    </a:p>
                  </a:txBody>
                  <a:tcPr/>
                </a:tc>
                <a:tc>
                  <a:txBody>
                    <a:bodyPr/>
                    <a:lstStyle/>
                    <a:p>
                      <a:pPr fontAlgn="base"/>
                      <a:r>
                        <a:rPr lang="en-US" sz="1000">
                          <a:effectLst/>
                        </a:rPr>
                        <a:t> ​Sustainable Sourcing</a:t>
                      </a:r>
                    </a:p>
                    <a:p>
                      <a:pPr lvl="0">
                        <a:buNone/>
                      </a:pPr>
                      <a:r>
                        <a:rPr lang="en-US" sz="1000">
                          <a:effectLst/>
                        </a:rPr>
                        <a:t>Compostable/Recyclable packaging</a:t>
                      </a:r>
                    </a:p>
                  </a:txBody>
                  <a:tcPr/>
                </a:tc>
                <a:tc>
                  <a:txBody>
                    <a:bodyPr/>
                    <a:lstStyle/>
                    <a:p>
                      <a:pPr fontAlgn="base"/>
                      <a:r>
                        <a:rPr lang="en-US" sz="1000">
                          <a:effectLst/>
                        </a:rPr>
                        <a:t> ​Medium</a:t>
                      </a:r>
                    </a:p>
                    <a:p>
                      <a:pPr lvl="0">
                        <a:buNone/>
                      </a:pPr>
                      <a:r>
                        <a:rPr lang="en-US" sz="1000">
                          <a:effectLst/>
                        </a:rPr>
                        <a:t>Medium</a:t>
                      </a:r>
                    </a:p>
                  </a:txBody>
                  <a:tcPr/>
                </a:tc>
                <a:extLst>
                  <a:ext uri="{0D108BD9-81ED-4DB2-BD59-A6C34878D82A}">
                    <a16:rowId xmlns:a16="http://schemas.microsoft.com/office/drawing/2014/main" val="2868018696"/>
                  </a:ext>
                </a:extLst>
              </a:tr>
              <a:tr h="695957">
                <a:tc>
                  <a:txBody>
                    <a:bodyPr/>
                    <a:lstStyle/>
                    <a:p>
                      <a:pPr fontAlgn="base"/>
                      <a:r>
                        <a:rPr lang="en-US" sz="1000">
                          <a:effectLst/>
                        </a:rPr>
                        <a:t>Legal ​</a:t>
                      </a:r>
                      <a:endParaRPr lang="en-US">
                        <a:effectLst/>
                      </a:endParaRPr>
                    </a:p>
                  </a:txBody>
                  <a:tcPr/>
                </a:tc>
                <a:tc>
                  <a:txBody>
                    <a:bodyPr/>
                    <a:lstStyle/>
                    <a:p>
                      <a:pPr fontAlgn="base"/>
                      <a:r>
                        <a:rPr lang="en-GB" sz="1000">
                          <a:effectLst/>
                        </a:rPr>
                        <a:t>Employment law  ​</a:t>
                      </a:r>
                      <a:endParaRPr lang="en-GB">
                        <a:effectLst/>
                      </a:endParaRPr>
                    </a:p>
                    <a:p>
                      <a:pPr fontAlgn="base"/>
                      <a:r>
                        <a:rPr lang="en-GB" sz="1000">
                          <a:effectLst/>
                        </a:rPr>
                        <a:t>Common law ​</a:t>
                      </a:r>
                      <a:endParaRPr lang="en-GB">
                        <a:effectLst/>
                      </a:endParaRPr>
                    </a:p>
                    <a:p>
                      <a:pPr fontAlgn="base"/>
                      <a:r>
                        <a:rPr lang="en-GB" sz="1000">
                          <a:effectLst/>
                        </a:rPr>
                        <a:t>Local labor law ​</a:t>
                      </a:r>
                      <a:endParaRPr lang="en-GB">
                        <a:effectLst/>
                      </a:endParaRPr>
                    </a:p>
                    <a:p>
                      <a:pPr fontAlgn="base"/>
                      <a:r>
                        <a:rPr lang="en-GB" sz="1000">
                          <a:effectLst/>
                        </a:rPr>
                        <a:t>Health and safety regulations ​</a:t>
                      </a:r>
                      <a:endParaRPr lang="en-GB">
                        <a:effectLst/>
                      </a:endParaRPr>
                    </a:p>
                  </a:txBody>
                  <a:tcPr/>
                </a:tc>
                <a:tc>
                  <a:txBody>
                    <a:bodyPr/>
                    <a:lstStyle/>
                    <a:p>
                      <a:pPr fontAlgn="base"/>
                      <a:r>
                        <a:rPr lang="en-GB" sz="1000">
                          <a:effectLst/>
                        </a:rPr>
                        <a:t> Contractual flexibility ​ is required during peak trading periods.</a:t>
                      </a:r>
                    </a:p>
                    <a:p>
                      <a:pPr lvl="0">
                        <a:buNone/>
                      </a:pPr>
                      <a:r>
                        <a:rPr lang="en-GB" sz="1000">
                          <a:effectLst/>
                        </a:rPr>
                        <a:t>Food Standards Agency Legislation</a:t>
                      </a:r>
                    </a:p>
                  </a:txBody>
                  <a:tcPr/>
                </a:tc>
                <a:tc>
                  <a:txBody>
                    <a:bodyPr/>
                    <a:lstStyle/>
                    <a:p>
                      <a:pPr fontAlgn="base"/>
                      <a:r>
                        <a:rPr lang="en-US" sz="1000">
                          <a:effectLst/>
                        </a:rPr>
                        <a:t>High ​</a:t>
                      </a:r>
                      <a:endParaRPr lang="en-US">
                        <a:effectLst/>
                      </a:endParaRPr>
                    </a:p>
                  </a:txBody>
                  <a:tcPr/>
                </a:tc>
                <a:extLst>
                  <a:ext uri="{0D108BD9-81ED-4DB2-BD59-A6C34878D82A}">
                    <a16:rowId xmlns:a16="http://schemas.microsoft.com/office/drawing/2014/main" val="331123598"/>
                  </a:ext>
                </a:extLst>
              </a:tr>
            </a:tbl>
          </a:graphicData>
        </a:graphic>
      </p:graphicFrame>
    </p:spTree>
    <p:extLst>
      <p:ext uri="{BB962C8B-B14F-4D97-AF65-F5344CB8AC3E}">
        <p14:creationId xmlns:p14="http://schemas.microsoft.com/office/powerpoint/2010/main" val="258234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4" presetClass="entr" presetSubtype="16"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ox(in)">
                                      <p:cBhvr>
                                        <p:cTn id="13"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E336F"/>
        </a:solidFill>
        <a:effectLst/>
      </p:bgPr>
    </p:bg>
    <p:spTree>
      <p:nvGrpSpPr>
        <p:cNvPr id="1" name=""/>
        <p:cNvGrpSpPr/>
        <p:nvPr/>
      </p:nvGrpSpPr>
      <p:grpSpPr>
        <a:xfrm>
          <a:off x="0" y="0"/>
          <a:ext cx="0" cy="0"/>
          <a:chOff x="0" y="0"/>
          <a:chExt cx="0" cy="0"/>
        </a:xfrm>
      </p:grpSpPr>
      <p:sp useBgFill="1">
        <p:nvSpPr>
          <p:cNvPr id="34" name="Rectangle 9">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2700C9-D78D-4F80-A37E-B8905CCC1674}"/>
              </a:ext>
            </a:extLst>
          </p:cNvPr>
          <p:cNvSpPr>
            <a:spLocks noGrp="1"/>
          </p:cNvSpPr>
          <p:nvPr>
            <p:ph type="title"/>
          </p:nvPr>
        </p:nvSpPr>
        <p:spPr>
          <a:xfrm>
            <a:off x="838198" y="547815"/>
            <a:ext cx="5167185" cy="1680519"/>
          </a:xfrm>
        </p:spPr>
        <p:txBody>
          <a:bodyPr>
            <a:normAutofit/>
          </a:bodyPr>
          <a:lstStyle/>
          <a:p>
            <a:r>
              <a:rPr lang="en-GB" sz="4000" u="sng"/>
              <a:t>Management Team </a:t>
            </a:r>
            <a:endParaRPr lang="en-GB" sz="4000" u="sng">
              <a:cs typeface="Calibri Light"/>
            </a:endParaRPr>
          </a:p>
        </p:txBody>
      </p:sp>
      <p:sp>
        <p:nvSpPr>
          <p:cNvPr id="3" name="Content Placeholder 2">
            <a:extLst>
              <a:ext uri="{FF2B5EF4-FFF2-40B4-BE49-F238E27FC236}">
                <a16:creationId xmlns:a16="http://schemas.microsoft.com/office/drawing/2014/main" id="{49789BFB-8842-4F2B-9818-619D36B5C272}"/>
              </a:ext>
            </a:extLst>
          </p:cNvPr>
          <p:cNvSpPr>
            <a:spLocks noGrp="1"/>
          </p:cNvSpPr>
          <p:nvPr>
            <p:ph idx="1"/>
          </p:nvPr>
        </p:nvSpPr>
        <p:spPr>
          <a:xfrm>
            <a:off x="6214841" y="359667"/>
            <a:ext cx="5348293" cy="1708741"/>
          </a:xfrm>
        </p:spPr>
        <p:txBody>
          <a:bodyPr vert="horz" lIns="91440" tIns="45720" rIns="91440" bIns="45720" rtlCol="0" anchor="ctr">
            <a:normAutofit/>
          </a:bodyPr>
          <a:lstStyle/>
          <a:p>
            <a:r>
              <a:rPr lang="en-GB" sz="1900">
                <a:cs typeface="Calibri"/>
              </a:rPr>
              <a:t>Zeba Arif:-             Financial Director/Caterer</a:t>
            </a:r>
          </a:p>
          <a:p>
            <a:r>
              <a:rPr lang="en-GB" sz="1900">
                <a:cs typeface="Calibri"/>
              </a:rPr>
              <a:t>Daniela Milkova:- Research Analyst/Caterer</a:t>
            </a:r>
          </a:p>
          <a:p>
            <a:r>
              <a:rPr lang="en-GB" sz="1900">
                <a:cs typeface="Calibri"/>
              </a:rPr>
              <a:t>Toni Trevis:-           Managing Director/Sales Rep</a:t>
            </a:r>
          </a:p>
          <a:p>
            <a:r>
              <a:rPr lang="en-GB" sz="1900">
                <a:cs typeface="Calibri"/>
              </a:rPr>
              <a:t>Serina Williams:-  Marketing Director/Sales Rep</a:t>
            </a:r>
          </a:p>
          <a:p>
            <a:endParaRPr lang="en-GB" sz="1900">
              <a:cs typeface="Calibri"/>
            </a:endParaRPr>
          </a:p>
        </p:txBody>
      </p:sp>
      <p:pic>
        <p:nvPicPr>
          <p:cNvPr id="4" name="Picture 5" descr="Graphical user interface, application&#10;&#10;Description automatically generated">
            <a:extLst>
              <a:ext uri="{FF2B5EF4-FFF2-40B4-BE49-F238E27FC236}">
                <a16:creationId xmlns:a16="http://schemas.microsoft.com/office/drawing/2014/main" id="{FA3BC72C-472A-42E3-8930-7BF89AD350FA}"/>
              </a:ext>
            </a:extLst>
          </p:cNvPr>
          <p:cNvPicPr>
            <a:picLocks noChangeAspect="1"/>
          </p:cNvPicPr>
          <p:nvPr/>
        </p:nvPicPr>
        <p:blipFill rotWithShape="1">
          <a:blip r:embed="rId2"/>
          <a:srcRect t="4897" r="3" b="9834"/>
          <a:stretch/>
        </p:blipFill>
        <p:spPr>
          <a:xfrm>
            <a:off x="838198" y="2625194"/>
            <a:ext cx="5167185" cy="3304605"/>
          </a:xfrm>
          <a:prstGeom prst="rect">
            <a:avLst/>
          </a:prstGeom>
        </p:spPr>
      </p:pic>
      <p:pic>
        <p:nvPicPr>
          <p:cNvPr id="5" name="Picture 4" descr="Skydivers make a formation above the clouds">
            <a:extLst>
              <a:ext uri="{FF2B5EF4-FFF2-40B4-BE49-F238E27FC236}">
                <a16:creationId xmlns:a16="http://schemas.microsoft.com/office/drawing/2014/main" id="{0999F583-671A-423E-9D69-E1576D2780C0}"/>
              </a:ext>
            </a:extLst>
          </p:cNvPr>
          <p:cNvPicPr>
            <a:picLocks noChangeAspect="1"/>
          </p:cNvPicPr>
          <p:nvPr/>
        </p:nvPicPr>
        <p:blipFill rotWithShape="1">
          <a:blip r:embed="rId3"/>
          <a:srcRect l="23366" r="12310"/>
          <a:stretch/>
        </p:blipFill>
        <p:spPr>
          <a:xfrm>
            <a:off x="6993853" y="2421924"/>
            <a:ext cx="3576266" cy="3711146"/>
          </a:xfrm>
          <a:prstGeom prst="rect">
            <a:avLst/>
          </a:prstGeom>
        </p:spPr>
      </p:pic>
    </p:spTree>
    <p:extLst>
      <p:ext uri="{BB962C8B-B14F-4D97-AF65-F5344CB8AC3E}">
        <p14:creationId xmlns:p14="http://schemas.microsoft.com/office/powerpoint/2010/main" val="4659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900" decel="100000" fill="hold"/>
                                        <p:tgtEl>
                                          <p:spTgt spid="3"/>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 presetClass="entr" presetSubtype="16"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ox(in)">
                                      <p:cBhvr>
                                        <p:cTn id="21" dur="20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4" presetClass="entr" presetSubtype="16"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box(in)">
                                      <p:cBhvr>
                                        <p:cTn id="26"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E336F"/>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620FDFD2-19AF-4124-A49A-BAC0929B1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27F605-326B-4870-8853-B37E845A38B6}"/>
              </a:ext>
            </a:extLst>
          </p:cNvPr>
          <p:cNvSpPr>
            <a:spLocks noGrp="1"/>
          </p:cNvSpPr>
          <p:nvPr>
            <p:ph type="title"/>
          </p:nvPr>
        </p:nvSpPr>
        <p:spPr>
          <a:xfrm>
            <a:off x="6981825" y="1641752"/>
            <a:ext cx="4391024" cy="1323439"/>
          </a:xfrm>
        </p:spPr>
        <p:txBody>
          <a:bodyPr anchor="t">
            <a:normAutofit/>
          </a:bodyPr>
          <a:lstStyle/>
          <a:p>
            <a:r>
              <a:rPr lang="en-GB" sz="2800">
                <a:solidFill>
                  <a:schemeClr val="bg1"/>
                </a:solidFill>
              </a:rPr>
              <a:t>Advertisements, posters etc </a:t>
            </a:r>
            <a:br>
              <a:rPr lang="en-GB" sz="2800">
                <a:solidFill>
                  <a:schemeClr val="bg1"/>
                </a:solidFill>
              </a:rPr>
            </a:br>
            <a:r>
              <a:rPr lang="en-GB" sz="2800">
                <a:solidFill>
                  <a:schemeClr val="bg1"/>
                </a:solidFill>
              </a:rPr>
              <a:t>  </a:t>
            </a:r>
          </a:p>
        </p:txBody>
      </p:sp>
      <p:pic>
        <p:nvPicPr>
          <p:cNvPr id="3" name="Picture 2" descr="See the source image">
            <a:extLst>
              <a:ext uri="{FF2B5EF4-FFF2-40B4-BE49-F238E27FC236}">
                <a16:creationId xmlns:a16="http://schemas.microsoft.com/office/drawing/2014/main" id="{BBE0378F-48C0-4E78-A605-274E59E59C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8155" r="2" b="30062"/>
          <a:stretch/>
        </p:blipFill>
        <p:spPr bwMode="auto">
          <a:xfrm>
            <a:off x="20" y="10"/>
            <a:ext cx="5983982" cy="3333738"/>
          </a:xfrm>
          <a:custGeom>
            <a:avLst/>
            <a:gdLst/>
            <a:ahLst/>
            <a:cxnLst/>
            <a:rect l="l" t="t" r="r" b="b"/>
            <a:pathLst>
              <a:path w="5984002" h="3333748">
                <a:moveTo>
                  <a:pt x="0" y="0"/>
                </a:moveTo>
                <a:lnTo>
                  <a:pt x="5984002" y="0"/>
                </a:lnTo>
                <a:lnTo>
                  <a:pt x="5984002" y="3207466"/>
                </a:lnTo>
                <a:lnTo>
                  <a:pt x="5974632" y="3224222"/>
                </a:lnTo>
                <a:cubicBezTo>
                  <a:pt x="5971874" y="3232240"/>
                  <a:pt x="5969769" y="3240871"/>
                  <a:pt x="5966960" y="3248619"/>
                </a:cubicBezTo>
                <a:cubicBezTo>
                  <a:pt x="5960339" y="3266468"/>
                  <a:pt x="5963751" y="3279610"/>
                  <a:pt x="5983007" y="3289222"/>
                </a:cubicBezTo>
                <a:lnTo>
                  <a:pt x="5984002" y="3290152"/>
                </a:lnTo>
                <a:lnTo>
                  <a:pt x="5984002" y="3333748"/>
                </a:lnTo>
                <a:lnTo>
                  <a:pt x="0" y="3333748"/>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See the source image">
            <a:extLst>
              <a:ext uri="{FF2B5EF4-FFF2-40B4-BE49-F238E27FC236}">
                <a16:creationId xmlns:a16="http://schemas.microsoft.com/office/drawing/2014/main" id="{B92B5F6C-8ED0-4015-923B-B673A6A02B0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182" r="1" b="12455"/>
          <a:stretch/>
        </p:blipFill>
        <p:spPr bwMode="auto">
          <a:xfrm>
            <a:off x="20" y="3524255"/>
            <a:ext cx="2952729" cy="3333749"/>
          </a:xfrm>
          <a:custGeom>
            <a:avLst/>
            <a:gdLst/>
            <a:ahLst/>
            <a:cxnLst/>
            <a:rect l="l" t="t" r="r" b="b"/>
            <a:pathLst>
              <a:path w="2952749" h="3333749">
                <a:moveTo>
                  <a:pt x="0" y="0"/>
                </a:moveTo>
                <a:lnTo>
                  <a:pt x="2952749" y="0"/>
                </a:lnTo>
                <a:lnTo>
                  <a:pt x="2952749" y="3333749"/>
                </a:lnTo>
                <a:lnTo>
                  <a:pt x="0" y="3333749"/>
                </a:lnTo>
                <a:close/>
              </a:path>
            </a:pathLst>
          </a:custGeom>
          <a:noFill/>
          <a:extLst>
            <a:ext uri="{909E8E84-426E-40DD-AFC4-6F175D3DCCD1}">
              <a14:hiddenFill xmlns:a14="http://schemas.microsoft.com/office/drawing/2010/main">
                <a:solidFill>
                  <a:srgbClr val="FFFFFF"/>
                </a:solidFill>
              </a14:hiddenFill>
            </a:ext>
          </a:extLst>
        </p:spPr>
      </p:pic>
      <p:pic>
        <p:nvPicPr>
          <p:cNvPr id="4" name="Content Placeholder 3">
            <a:extLst>
              <a:ext uri="{FF2B5EF4-FFF2-40B4-BE49-F238E27FC236}">
                <a16:creationId xmlns:a16="http://schemas.microsoft.com/office/drawing/2014/main" id="{8FB79337-F061-4FFA-9942-A3B07B7E299E}"/>
              </a:ext>
            </a:extLst>
          </p:cNvPr>
          <p:cNvPicPr>
            <a:picLocks noChangeAspect="1"/>
          </p:cNvPicPr>
          <p:nvPr/>
        </p:nvPicPr>
        <p:blipFill rotWithShape="1">
          <a:blip r:embed="rId4"/>
          <a:srcRect l="8458" r="12328" b="-4"/>
          <a:stretch/>
        </p:blipFill>
        <p:spPr>
          <a:xfrm>
            <a:off x="3143249" y="3524256"/>
            <a:ext cx="2660651" cy="3333744"/>
          </a:xfrm>
          <a:custGeom>
            <a:avLst/>
            <a:gdLst/>
            <a:ahLst/>
            <a:cxnLst/>
            <a:rect l="l" t="t" r="r" b="b"/>
            <a:pathLst>
              <a:path w="2660651" h="3333744">
                <a:moveTo>
                  <a:pt x="0" y="0"/>
                </a:moveTo>
                <a:lnTo>
                  <a:pt x="2660651" y="0"/>
                </a:lnTo>
                <a:lnTo>
                  <a:pt x="2660651" y="3333744"/>
                </a:lnTo>
                <a:lnTo>
                  <a:pt x="0" y="3333744"/>
                </a:lnTo>
                <a:close/>
              </a:path>
            </a:pathLst>
          </a:custGeom>
        </p:spPr>
      </p:pic>
      <p:grpSp>
        <p:nvGrpSpPr>
          <p:cNvPr id="99" name="Group 98">
            <a:extLst>
              <a:ext uri="{FF2B5EF4-FFF2-40B4-BE49-F238E27FC236}">
                <a16:creationId xmlns:a16="http://schemas.microsoft.com/office/drawing/2014/main" id="{7F6F6FC6-9A5F-4E14-8105-15D94914A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70" y="544"/>
            <a:ext cx="874716" cy="6857455"/>
            <a:chOff x="5395370" y="544"/>
            <a:chExt cx="874716" cy="6857455"/>
          </a:xfrm>
        </p:grpSpPr>
        <p:sp>
          <p:nvSpPr>
            <p:cNvPr id="100" name="Freeform: Shape 99">
              <a:extLst>
                <a:ext uri="{FF2B5EF4-FFF2-40B4-BE49-F238E27FC236}">
                  <a16:creationId xmlns:a16="http://schemas.microsoft.com/office/drawing/2014/main" id="{2DCFA6DA-C89C-4BD9-A659-4E35D789BF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a:outerShdw blurRad="381000" dist="1524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 name="Freeform: Shape 100">
              <a:extLst>
                <a:ext uri="{FF2B5EF4-FFF2-40B4-BE49-F238E27FC236}">
                  <a16:creationId xmlns:a16="http://schemas.microsoft.com/office/drawing/2014/main" id="{868AC5BD-C02C-4D96-813D-3C9ABB388E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054" name="Content Placeholder 2053">
            <a:extLst>
              <a:ext uri="{FF2B5EF4-FFF2-40B4-BE49-F238E27FC236}">
                <a16:creationId xmlns:a16="http://schemas.microsoft.com/office/drawing/2014/main" id="{8C924D76-0400-4899-91ED-ED859D86C331}"/>
              </a:ext>
            </a:extLst>
          </p:cNvPr>
          <p:cNvSpPr>
            <a:spLocks noGrp="1"/>
          </p:cNvSpPr>
          <p:nvPr>
            <p:ph idx="1"/>
          </p:nvPr>
        </p:nvSpPr>
        <p:spPr>
          <a:xfrm>
            <a:off x="6981826" y="3146400"/>
            <a:ext cx="4391024" cy="2682000"/>
          </a:xfrm>
        </p:spPr>
        <p:txBody>
          <a:bodyPr>
            <a:normAutofit/>
          </a:bodyPr>
          <a:lstStyle/>
          <a:p>
            <a:r>
              <a:rPr lang="en-US" sz="1500">
                <a:solidFill>
                  <a:schemeClr val="bg1">
                    <a:alpha val="80000"/>
                  </a:schemeClr>
                </a:solidFill>
              </a:rPr>
              <a:t>GRAND OPENING of SWEET STREET DOUGHNUTS</a:t>
            </a:r>
          </a:p>
          <a:p>
            <a:r>
              <a:rPr lang="en-US" sz="1500">
                <a:solidFill>
                  <a:schemeClr val="bg1">
                    <a:alpha val="80000"/>
                  </a:schemeClr>
                </a:solidFill>
              </a:rPr>
              <a:t>FIRST 20 CUSTOMERS GET A FREE DRINK</a:t>
            </a:r>
          </a:p>
          <a:p>
            <a:r>
              <a:rPr lang="en-US" sz="1500">
                <a:solidFill>
                  <a:schemeClr val="bg1">
                    <a:alpha val="80000"/>
                  </a:schemeClr>
                </a:solidFill>
              </a:rPr>
              <a:t>FREE TASTERS</a:t>
            </a:r>
          </a:p>
          <a:p>
            <a:r>
              <a:rPr lang="en-US" sz="1500">
                <a:solidFill>
                  <a:schemeClr val="bg1">
                    <a:alpha val="80000"/>
                  </a:schemeClr>
                </a:solidFill>
              </a:rPr>
              <a:t>COME &amp; DRESS YOUR OWN DOUGHNUT</a:t>
            </a:r>
          </a:p>
          <a:p>
            <a:r>
              <a:rPr lang="en-US" sz="1500">
                <a:solidFill>
                  <a:schemeClr val="bg1">
                    <a:alpha val="80000"/>
                  </a:schemeClr>
                </a:solidFill>
              </a:rPr>
              <a:t>MORE INFO @sweetstreet.com</a:t>
            </a:r>
          </a:p>
          <a:p>
            <a:r>
              <a:rPr lang="en-US" sz="1500">
                <a:solidFill>
                  <a:schemeClr val="bg1">
                    <a:alpha val="80000"/>
                  </a:schemeClr>
                </a:solidFill>
              </a:rPr>
              <a:t>CHECK OUT OUR FACEBOOK &amp; INSTA PAGE</a:t>
            </a:r>
          </a:p>
          <a:p>
            <a:r>
              <a:rPr lang="en-US" sz="1500">
                <a:solidFill>
                  <a:schemeClr val="bg1">
                    <a:alpha val="80000"/>
                  </a:schemeClr>
                </a:solidFill>
              </a:rPr>
              <a:t>CELEBRITY Guest </a:t>
            </a:r>
          </a:p>
        </p:txBody>
      </p:sp>
    </p:spTree>
    <p:extLst>
      <p:ext uri="{BB962C8B-B14F-4D97-AF65-F5344CB8AC3E}">
        <p14:creationId xmlns:p14="http://schemas.microsoft.com/office/powerpoint/2010/main" val="2086853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2054"/>
                                        </p:tgtEl>
                                        <p:attrNameLst>
                                          <p:attrName>style.visibility</p:attrName>
                                        </p:attrNameLst>
                                      </p:cBhvr>
                                      <p:to>
                                        <p:strVal val="visible"/>
                                      </p:to>
                                    </p:set>
                                    <p:animEffect transition="in" filter="fade">
                                      <p:cBhvr>
                                        <p:cTn id="13" dur="1000"/>
                                        <p:tgtEl>
                                          <p:spTgt spid="2054"/>
                                        </p:tgtEl>
                                      </p:cBhvr>
                                    </p:animEffect>
                                    <p:anim calcmode="lin" valueType="num">
                                      <p:cBhvr>
                                        <p:cTn id="14" dur="1000" fill="hold"/>
                                        <p:tgtEl>
                                          <p:spTgt spid="2054"/>
                                        </p:tgtEl>
                                        <p:attrNameLst>
                                          <p:attrName>ppt_x</p:attrName>
                                        </p:attrNameLst>
                                      </p:cBhvr>
                                      <p:tavLst>
                                        <p:tav tm="0">
                                          <p:val>
                                            <p:strVal val="#ppt_x"/>
                                          </p:val>
                                        </p:tav>
                                        <p:tav tm="100000">
                                          <p:val>
                                            <p:strVal val="#ppt_x"/>
                                          </p:val>
                                        </p:tav>
                                      </p:tavLst>
                                    </p:anim>
                                    <p:anim calcmode="lin" valueType="num">
                                      <p:cBhvr>
                                        <p:cTn id="15" dur="900" decel="100000" fill="hold"/>
                                        <p:tgtEl>
                                          <p:spTgt spid="2054"/>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2054"/>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052"/>
                                        </p:tgtEl>
                                        <p:attrNameLst>
                                          <p:attrName>style.visibility</p:attrName>
                                        </p:attrNameLst>
                                      </p:cBhvr>
                                      <p:to>
                                        <p:strVal val="visible"/>
                                      </p:to>
                                    </p:set>
                                    <p:animEffect transition="in" filter="fade">
                                      <p:cBhvr>
                                        <p:cTn id="26" dur="500"/>
                                        <p:tgtEl>
                                          <p:spTgt spid="2052"/>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05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E336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26D3D-3570-4FC6-8AED-9C25FB60F604}"/>
              </a:ext>
            </a:extLst>
          </p:cNvPr>
          <p:cNvSpPr>
            <a:spLocks noGrp="1"/>
          </p:cNvSpPr>
          <p:nvPr>
            <p:ph type="title"/>
          </p:nvPr>
        </p:nvSpPr>
        <p:spPr>
          <a:xfrm>
            <a:off x="457201" y="412454"/>
            <a:ext cx="2381250" cy="2101850"/>
          </a:xfrm>
        </p:spPr>
        <p:txBody>
          <a:bodyPr vert="horz" lIns="91440" tIns="45720" rIns="91440" bIns="45720" rtlCol="0" anchor="ctr">
            <a:normAutofit/>
          </a:bodyPr>
          <a:lstStyle/>
          <a:p>
            <a:r>
              <a:rPr lang="en-US" sz="2800" u="sng" kern="1200">
                <a:latin typeface="+mj-lt"/>
                <a:ea typeface="+mj-ea"/>
                <a:cs typeface="+mj-cs"/>
              </a:rPr>
              <a:t>Marketing and sales plan </a:t>
            </a:r>
            <a:endParaRPr lang="en-US" sz="2800" u="sng" kern="1200">
              <a:latin typeface="+mj-lt"/>
              <a:cs typeface="Calibri Light"/>
            </a:endParaRPr>
          </a:p>
        </p:txBody>
      </p:sp>
      <p:sp>
        <p:nvSpPr>
          <p:cNvPr id="4" name="Content Placeholder 7">
            <a:extLst>
              <a:ext uri="{FF2B5EF4-FFF2-40B4-BE49-F238E27FC236}">
                <a16:creationId xmlns:a16="http://schemas.microsoft.com/office/drawing/2014/main" id="{B0D7165C-5DB4-4332-AEC1-C9C75043E080}"/>
              </a:ext>
            </a:extLst>
          </p:cNvPr>
          <p:cNvSpPr>
            <a:spLocks noGrp="1"/>
          </p:cNvSpPr>
          <p:nvPr/>
        </p:nvSpPr>
        <p:spPr>
          <a:xfrm>
            <a:off x="3157538" y="412454"/>
            <a:ext cx="3243262" cy="210185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200"/>
              <a:t>Increase sales between 11.30am -2pm</a:t>
            </a:r>
          </a:p>
          <a:p>
            <a:endParaRPr lang="en-US" sz="1200"/>
          </a:p>
          <a:p>
            <a:r>
              <a:rPr lang="en-US" sz="1200"/>
              <a:t>Offer free drinks with doughnuts over £4 between 11.30am -2pm </a:t>
            </a:r>
          </a:p>
          <a:p>
            <a:r>
              <a:rPr lang="en-US" sz="1200"/>
              <a:t>doughnut deals.</a:t>
            </a:r>
          </a:p>
          <a:p>
            <a:r>
              <a:rPr lang="en-US" sz="1200"/>
              <a:t>Create weekly promotion schedules.</a:t>
            </a:r>
          </a:p>
          <a:p>
            <a:r>
              <a:rPr lang="en-US" sz="1200"/>
              <a:t>Use social media platforms &amp; reach out to existing customers.</a:t>
            </a:r>
          </a:p>
        </p:txBody>
      </p:sp>
      <p:pic>
        <p:nvPicPr>
          <p:cNvPr id="1026" name="Picture 2" descr="The Marketing Mix: 4 P&amp;#39;s Policy">
            <a:extLst>
              <a:ext uri="{FF2B5EF4-FFF2-40B4-BE49-F238E27FC236}">
                <a16:creationId xmlns:a16="http://schemas.microsoft.com/office/drawing/2014/main" id="{06522FDC-5044-441D-A1BE-85A31E4F153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7" r="1691" b="1"/>
          <a:stretch/>
        </p:blipFill>
        <p:spPr bwMode="auto">
          <a:xfrm>
            <a:off x="75279" y="2959630"/>
            <a:ext cx="6400781" cy="38983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descr="Chart, funnel chart&#10;&#10;Description automatically generated">
            <a:extLst>
              <a:ext uri="{FF2B5EF4-FFF2-40B4-BE49-F238E27FC236}">
                <a16:creationId xmlns:a16="http://schemas.microsoft.com/office/drawing/2014/main" id="{009CC650-0A49-442E-B16C-8D11861E9BD2}"/>
              </a:ext>
            </a:extLst>
          </p:cNvPr>
          <p:cNvPicPr>
            <a:picLocks noChangeAspect="1"/>
          </p:cNvPicPr>
          <p:nvPr/>
        </p:nvPicPr>
        <p:blipFill rotWithShape="1">
          <a:blip r:embed="rId3"/>
          <a:srcRect t="5282" r="1" b="6556"/>
          <a:stretch/>
        </p:blipFill>
        <p:spPr>
          <a:xfrm>
            <a:off x="6591299" y="56030"/>
            <a:ext cx="5555878" cy="6801970"/>
          </a:xfrm>
          <a:prstGeom prst="rect">
            <a:avLst/>
          </a:prstGeom>
        </p:spPr>
      </p:pic>
    </p:spTree>
    <p:extLst>
      <p:ext uri="{BB962C8B-B14F-4D97-AF65-F5344CB8AC3E}">
        <p14:creationId xmlns:p14="http://schemas.microsoft.com/office/powerpoint/2010/main" val="2256698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4" presetClass="entr" presetSubtype="16"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ox(in)">
                                      <p:cBhvr>
                                        <p:cTn id="18" dur="20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4" presetClass="entr" presetSubtype="16"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animEffect transition="in" filter="box(in)">
                                      <p:cBhvr>
                                        <p:cTn id="23"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76E55-029D-4581-B2A3-8559DF39D8AE}"/>
              </a:ext>
            </a:extLst>
          </p:cNvPr>
          <p:cNvSpPr>
            <a:spLocks noGrp="1"/>
          </p:cNvSpPr>
          <p:nvPr>
            <p:ph type="title"/>
          </p:nvPr>
        </p:nvSpPr>
        <p:spPr>
          <a:xfrm>
            <a:off x="518348" y="722606"/>
            <a:ext cx="3902193" cy="638823"/>
          </a:xfrm>
        </p:spPr>
        <p:txBody>
          <a:bodyPr>
            <a:normAutofit fontScale="90000"/>
          </a:bodyPr>
          <a:lstStyle/>
          <a:p>
            <a:r>
              <a:rPr lang="en-GB" u="sng"/>
              <a:t>Target Market </a:t>
            </a:r>
            <a:br>
              <a:rPr lang="en-GB"/>
            </a:br>
            <a:endParaRPr lang="en-GB"/>
          </a:p>
        </p:txBody>
      </p:sp>
      <p:sp>
        <p:nvSpPr>
          <p:cNvPr id="3" name="Content Placeholder 2">
            <a:extLst>
              <a:ext uri="{FF2B5EF4-FFF2-40B4-BE49-F238E27FC236}">
                <a16:creationId xmlns:a16="http://schemas.microsoft.com/office/drawing/2014/main" id="{0ECD3B12-C9D7-49BA-8E00-8FEFA92AB1F4}"/>
              </a:ext>
            </a:extLst>
          </p:cNvPr>
          <p:cNvSpPr>
            <a:spLocks noGrp="1"/>
          </p:cNvSpPr>
          <p:nvPr>
            <p:ph idx="1"/>
          </p:nvPr>
        </p:nvSpPr>
        <p:spPr>
          <a:xfrm>
            <a:off x="643049" y="1587359"/>
            <a:ext cx="2787305" cy="4894132"/>
          </a:xfrm>
        </p:spPr>
        <p:txBody>
          <a:bodyPr vert="horz" lIns="91440" tIns="45720" rIns="91440" bIns="45720" rtlCol="0" anchor="t">
            <a:normAutofit/>
          </a:bodyPr>
          <a:lstStyle/>
          <a:p>
            <a:pPr marL="0" indent="0">
              <a:lnSpc>
                <a:spcPct val="150000"/>
              </a:lnSpc>
              <a:buNone/>
            </a:pPr>
            <a:r>
              <a:rPr lang="en-GB" sz="1200">
                <a:latin typeface="Arial"/>
                <a:cs typeface="Arial"/>
              </a:rPr>
              <a:t>Sweet street doughnuts aims to caters to most with a wide age range our target market is targeting 18–36-year-olds. Targeting those with a sweet tooth. Whilst still catering to customers who prefer sugar free and gluten free products.</a:t>
            </a:r>
          </a:p>
          <a:p>
            <a:pPr marL="0" indent="0">
              <a:lnSpc>
                <a:spcPct val="150000"/>
              </a:lnSpc>
              <a:buNone/>
            </a:pPr>
            <a:r>
              <a:rPr lang="en-GB" sz="1200">
                <a:latin typeface="Arial" panose="020B0604020202020204" pitchFamily="34" charset="0"/>
                <a:cs typeface="Arial" panose="020B0604020202020204" pitchFamily="34" charset="0"/>
              </a:rPr>
              <a:t>Online Orders and catering to parties will help increase revenue and spread the company name.</a:t>
            </a:r>
          </a:p>
          <a:p>
            <a:pPr marL="0" indent="0">
              <a:lnSpc>
                <a:spcPct val="150000"/>
              </a:lnSpc>
              <a:buNone/>
            </a:pPr>
            <a:r>
              <a:rPr lang="en-GB" sz="1200">
                <a:latin typeface="Arial"/>
                <a:cs typeface="Arial"/>
              </a:rPr>
              <a:t>Markets, Schools and other busy places are also going to help the business take off. </a:t>
            </a:r>
            <a:endParaRPr lang="en-GB" sz="1200">
              <a:latin typeface="Arial" panose="020B0604020202020204" pitchFamily="34" charset="0"/>
              <a:cs typeface="Arial" panose="020B0604020202020204" pitchFamily="34" charset="0"/>
            </a:endParaRPr>
          </a:p>
          <a:p>
            <a:pPr marL="0" indent="0">
              <a:lnSpc>
                <a:spcPct val="150000"/>
              </a:lnSpc>
              <a:buNone/>
            </a:pPr>
            <a:r>
              <a:rPr lang="en-GB" sz="1200">
                <a:latin typeface="Arial"/>
                <a:cs typeface="Arial"/>
              </a:rPr>
              <a:t>There is no specification or criteria all customers welcome.   </a:t>
            </a:r>
            <a:endParaRPr lang="en-GB" sz="1200">
              <a:latin typeface="Arial" panose="020B0604020202020204" pitchFamily="34" charset="0"/>
              <a:cs typeface="Arial" panose="020B0604020202020204" pitchFamily="34" charset="0"/>
            </a:endParaRPr>
          </a:p>
          <a:p>
            <a:pPr marL="0" indent="0">
              <a:lnSpc>
                <a:spcPct val="150000"/>
              </a:lnSpc>
              <a:buNone/>
            </a:pPr>
            <a:endParaRPr lang="en-GB" sz="1200">
              <a:latin typeface="Arial" panose="020B0604020202020204" pitchFamily="34" charset="0"/>
              <a:cs typeface="Arial" panose="020B0604020202020204" pitchFamily="34" charset="0"/>
            </a:endParaRPr>
          </a:p>
        </p:txBody>
      </p:sp>
      <p:pic>
        <p:nvPicPr>
          <p:cNvPr id="4" name="Picture 4" descr="A group of people posing for a photo&#10;&#10;Description automatically generated">
            <a:extLst>
              <a:ext uri="{FF2B5EF4-FFF2-40B4-BE49-F238E27FC236}">
                <a16:creationId xmlns:a16="http://schemas.microsoft.com/office/drawing/2014/main" id="{2184B653-29CB-4A9F-BD6A-1D743196D36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98459" y="1194393"/>
            <a:ext cx="6228229" cy="4289920"/>
          </a:xfrm>
          <a:prstGeom prst="rect">
            <a:avLst/>
          </a:prstGeom>
        </p:spPr>
      </p:pic>
      <p:sp>
        <p:nvSpPr>
          <p:cNvPr id="5" name="TextBox 4">
            <a:extLst>
              <a:ext uri="{FF2B5EF4-FFF2-40B4-BE49-F238E27FC236}">
                <a16:creationId xmlns:a16="http://schemas.microsoft.com/office/drawing/2014/main" id="{63826DB3-F3CD-41AB-B470-3AB6E7FA3126}"/>
              </a:ext>
            </a:extLst>
          </p:cNvPr>
          <p:cNvSpPr txBox="1"/>
          <p:nvPr/>
        </p:nvSpPr>
        <p:spPr>
          <a:xfrm>
            <a:off x="5643283" y="5473327"/>
            <a:ext cx="6228229" cy="407147"/>
          </a:xfrm>
          <a:prstGeom prst="rect">
            <a:avLst/>
          </a:prstGeom>
        </p:spPr>
        <p:txBody>
          <a:bodyPr>
            <a:normAutofit/>
          </a:bodyPr>
          <a:lstStyle/>
          <a:p>
            <a:r>
              <a:rPr lang="en-US">
                <a:hlinkClick r:id="rId3"/>
              </a:rPr>
              <a:t>This Photo</a:t>
            </a:r>
            <a:r>
              <a:rPr lang="en-US"/>
              <a:t> by Unknown author is licensed under </a:t>
            </a:r>
            <a:r>
              <a:rPr lang="en-US">
                <a:hlinkClick r:id="rId4"/>
              </a:rPr>
              <a:t>CC BY-SA-NC</a:t>
            </a:r>
            <a:r>
              <a:rPr lang="en-US"/>
              <a:t>.</a:t>
            </a:r>
          </a:p>
        </p:txBody>
      </p:sp>
    </p:spTree>
    <p:extLst>
      <p:ext uri="{BB962C8B-B14F-4D97-AF65-F5344CB8AC3E}">
        <p14:creationId xmlns:p14="http://schemas.microsoft.com/office/powerpoint/2010/main" val="230905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900" decel="100000" fill="hold"/>
                                        <p:tgtEl>
                                          <p:spTgt spid="3"/>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 presetClass="entr" presetSubtype="1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checkerboard(across)">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908DD-C1DD-4045-88DD-A78FFB453723}"/>
              </a:ext>
            </a:extLst>
          </p:cNvPr>
          <p:cNvSpPr>
            <a:spLocks noGrp="1"/>
          </p:cNvSpPr>
          <p:nvPr>
            <p:ph type="title"/>
          </p:nvPr>
        </p:nvSpPr>
        <p:spPr>
          <a:xfrm>
            <a:off x="348074" y="174488"/>
            <a:ext cx="5501452" cy="1325563"/>
          </a:xfrm>
        </p:spPr>
        <p:txBody>
          <a:bodyPr/>
          <a:lstStyle/>
          <a:p>
            <a:r>
              <a:rPr lang="en-GB">
                <a:cs typeface="Calibri Light"/>
              </a:rPr>
              <a:t>Target market analysis </a:t>
            </a:r>
            <a:endParaRPr lang="en-GB"/>
          </a:p>
        </p:txBody>
      </p:sp>
      <p:graphicFrame>
        <p:nvGraphicFramePr>
          <p:cNvPr id="4" name="Table 4">
            <a:extLst>
              <a:ext uri="{FF2B5EF4-FFF2-40B4-BE49-F238E27FC236}">
                <a16:creationId xmlns:a16="http://schemas.microsoft.com/office/drawing/2014/main" id="{36F1DDB0-B658-47D5-A82F-4131D97611D5}"/>
              </a:ext>
            </a:extLst>
          </p:cNvPr>
          <p:cNvGraphicFramePr>
            <a:graphicFrameLocks noGrp="1"/>
          </p:cNvGraphicFramePr>
          <p:nvPr>
            <p:extLst>
              <p:ext uri="{D42A27DB-BD31-4B8C-83A1-F6EECF244321}">
                <p14:modId xmlns:p14="http://schemas.microsoft.com/office/powerpoint/2010/main" val="2148660697"/>
              </p:ext>
            </p:extLst>
          </p:nvPr>
        </p:nvGraphicFramePr>
        <p:xfrm>
          <a:off x="572890" y="2035959"/>
          <a:ext cx="10813185" cy="4443816"/>
        </p:xfrm>
        <a:graphic>
          <a:graphicData uri="http://schemas.openxmlformats.org/drawingml/2006/table">
            <a:tbl>
              <a:tblPr firstRow="1" bandRow="1">
                <a:tableStyleId>{5C22544A-7EE6-4342-B048-85BDC9FD1C3A}</a:tableStyleId>
              </a:tblPr>
              <a:tblGrid>
                <a:gridCol w="2162637">
                  <a:extLst>
                    <a:ext uri="{9D8B030D-6E8A-4147-A177-3AD203B41FA5}">
                      <a16:colId xmlns:a16="http://schemas.microsoft.com/office/drawing/2014/main" val="3030392089"/>
                    </a:ext>
                  </a:extLst>
                </a:gridCol>
                <a:gridCol w="2162637">
                  <a:extLst>
                    <a:ext uri="{9D8B030D-6E8A-4147-A177-3AD203B41FA5}">
                      <a16:colId xmlns:a16="http://schemas.microsoft.com/office/drawing/2014/main" val="3415601733"/>
                    </a:ext>
                  </a:extLst>
                </a:gridCol>
                <a:gridCol w="2162637">
                  <a:extLst>
                    <a:ext uri="{9D8B030D-6E8A-4147-A177-3AD203B41FA5}">
                      <a16:colId xmlns:a16="http://schemas.microsoft.com/office/drawing/2014/main" val="1508097047"/>
                    </a:ext>
                  </a:extLst>
                </a:gridCol>
                <a:gridCol w="2162637">
                  <a:extLst>
                    <a:ext uri="{9D8B030D-6E8A-4147-A177-3AD203B41FA5}">
                      <a16:colId xmlns:a16="http://schemas.microsoft.com/office/drawing/2014/main" val="1282304507"/>
                    </a:ext>
                  </a:extLst>
                </a:gridCol>
                <a:gridCol w="2162637">
                  <a:extLst>
                    <a:ext uri="{9D8B030D-6E8A-4147-A177-3AD203B41FA5}">
                      <a16:colId xmlns:a16="http://schemas.microsoft.com/office/drawing/2014/main" val="242782332"/>
                    </a:ext>
                  </a:extLst>
                </a:gridCol>
              </a:tblGrid>
              <a:tr h="710621">
                <a:tc>
                  <a:txBody>
                    <a:bodyPr/>
                    <a:lstStyle/>
                    <a:p>
                      <a:r>
                        <a:rPr lang="en-GB"/>
                        <a:t>Street sweets </a:t>
                      </a:r>
                    </a:p>
                  </a:txBody>
                  <a:tcPr/>
                </a:tc>
                <a:tc>
                  <a:txBody>
                    <a:bodyPr/>
                    <a:lstStyle/>
                    <a:p>
                      <a:r>
                        <a:rPr lang="en-GB"/>
                        <a:t>Demo </a:t>
                      </a:r>
                    </a:p>
                  </a:txBody>
                  <a:tcPr/>
                </a:tc>
                <a:tc>
                  <a:txBody>
                    <a:bodyPr/>
                    <a:lstStyle/>
                    <a:p>
                      <a:r>
                        <a:rPr lang="en-GB"/>
                        <a:t>Phycological factors </a:t>
                      </a:r>
                    </a:p>
                  </a:txBody>
                  <a:tcPr/>
                </a:tc>
                <a:tc>
                  <a:txBody>
                    <a:bodyPr/>
                    <a:lstStyle/>
                    <a:p>
                      <a:r>
                        <a:rPr lang="en-GB"/>
                        <a:t>Value </a:t>
                      </a:r>
                    </a:p>
                  </a:txBody>
                  <a:tcPr/>
                </a:tc>
                <a:tc>
                  <a:txBody>
                    <a:bodyPr/>
                    <a:lstStyle/>
                    <a:p>
                      <a:r>
                        <a:rPr lang="en-GB"/>
                        <a:t>Location </a:t>
                      </a:r>
                    </a:p>
                  </a:txBody>
                  <a:tcPr/>
                </a:tc>
                <a:extLst>
                  <a:ext uri="{0D108BD9-81ED-4DB2-BD59-A6C34878D82A}">
                    <a16:rowId xmlns:a16="http://schemas.microsoft.com/office/drawing/2014/main" val="1455733284"/>
                  </a:ext>
                </a:extLst>
              </a:tr>
              <a:tr h="710621">
                <a:tc>
                  <a:txBody>
                    <a:bodyPr/>
                    <a:lstStyle/>
                    <a:p>
                      <a:r>
                        <a:rPr lang="en-GB"/>
                        <a:t>Age </a:t>
                      </a:r>
                    </a:p>
                  </a:txBody>
                  <a:tcPr/>
                </a:tc>
                <a:tc>
                  <a:txBody>
                    <a:bodyPr/>
                    <a:lstStyle/>
                    <a:p>
                      <a:r>
                        <a:rPr lang="en-GB"/>
                        <a:t>18 - 36</a:t>
                      </a:r>
                    </a:p>
                  </a:txBody>
                  <a:tcPr/>
                </a:tc>
                <a:tc>
                  <a:txBody>
                    <a:bodyPr/>
                    <a:lstStyle/>
                    <a:p>
                      <a:r>
                        <a:rPr lang="en-GB"/>
                        <a:t>Outgoing </a:t>
                      </a:r>
                    </a:p>
                  </a:txBody>
                  <a:tcPr/>
                </a:tc>
                <a:tc>
                  <a:txBody>
                    <a:bodyPr/>
                    <a:lstStyle/>
                    <a:p>
                      <a:r>
                        <a:rPr lang="en-GB"/>
                        <a:t>Makers </a:t>
                      </a:r>
                    </a:p>
                  </a:txBody>
                  <a:tcPr/>
                </a:tc>
                <a:tc>
                  <a:txBody>
                    <a:bodyPr/>
                    <a:lstStyle/>
                    <a:p>
                      <a:r>
                        <a:rPr lang="en-GB"/>
                        <a:t>universities </a:t>
                      </a:r>
                    </a:p>
                  </a:txBody>
                  <a:tcPr/>
                </a:tc>
                <a:extLst>
                  <a:ext uri="{0D108BD9-81ED-4DB2-BD59-A6C34878D82A}">
                    <a16:rowId xmlns:a16="http://schemas.microsoft.com/office/drawing/2014/main" val="3002024339"/>
                  </a:ext>
                </a:extLst>
              </a:tr>
              <a:tr h="710621">
                <a:tc>
                  <a:txBody>
                    <a:bodyPr/>
                    <a:lstStyle/>
                    <a:p>
                      <a:r>
                        <a:rPr lang="en-GB"/>
                        <a:t>Income </a:t>
                      </a:r>
                    </a:p>
                  </a:txBody>
                  <a:tcPr/>
                </a:tc>
                <a:tc>
                  <a:txBody>
                    <a:bodyPr/>
                    <a:lstStyle/>
                    <a:p>
                      <a:r>
                        <a:rPr lang="en-GB"/>
                        <a:t>middle class / working class </a:t>
                      </a:r>
                    </a:p>
                  </a:txBody>
                  <a:tcPr/>
                </a:tc>
                <a:tc>
                  <a:txBody>
                    <a:bodyPr/>
                    <a:lstStyle/>
                    <a:p>
                      <a:r>
                        <a:rPr lang="en-GB"/>
                        <a:t>Quirky </a:t>
                      </a:r>
                    </a:p>
                  </a:txBody>
                  <a:tcPr/>
                </a:tc>
                <a:tc>
                  <a:txBody>
                    <a:bodyPr/>
                    <a:lstStyle/>
                    <a:p>
                      <a:r>
                        <a:rPr lang="en-GB"/>
                        <a:t>Experiencers </a:t>
                      </a:r>
                    </a:p>
                  </a:txBody>
                  <a:tcPr/>
                </a:tc>
                <a:tc>
                  <a:txBody>
                    <a:bodyPr/>
                    <a:lstStyle/>
                    <a:p>
                      <a:r>
                        <a:rPr lang="en-GB"/>
                        <a:t>Retail parks </a:t>
                      </a:r>
                    </a:p>
                  </a:txBody>
                  <a:tcPr/>
                </a:tc>
                <a:extLst>
                  <a:ext uri="{0D108BD9-81ED-4DB2-BD59-A6C34878D82A}">
                    <a16:rowId xmlns:a16="http://schemas.microsoft.com/office/drawing/2014/main" val="2106932230"/>
                  </a:ext>
                </a:extLst>
              </a:tr>
              <a:tr h="710621">
                <a:tc>
                  <a:txBody>
                    <a:bodyPr/>
                    <a:lstStyle/>
                    <a:p>
                      <a:r>
                        <a:rPr lang="en-GB"/>
                        <a:t>Occupation </a:t>
                      </a:r>
                    </a:p>
                  </a:txBody>
                  <a:tcPr/>
                </a:tc>
                <a:tc>
                  <a:txBody>
                    <a:bodyPr/>
                    <a:lstStyle/>
                    <a:p>
                      <a:r>
                        <a:rPr lang="en-GB"/>
                        <a:t>Worker </a:t>
                      </a:r>
                    </a:p>
                    <a:p>
                      <a:pPr lvl="0">
                        <a:buNone/>
                      </a:pPr>
                      <a:r>
                        <a:rPr lang="en-GB"/>
                        <a:t>Students </a:t>
                      </a:r>
                    </a:p>
                    <a:p>
                      <a:pPr lvl="0">
                        <a:buNone/>
                      </a:pPr>
                      <a:r>
                        <a:rPr lang="en-GB"/>
                        <a:t>Shoppers </a:t>
                      </a:r>
                    </a:p>
                  </a:txBody>
                  <a:tcPr/>
                </a:tc>
                <a:tc>
                  <a:txBody>
                    <a:bodyPr/>
                    <a:lstStyle/>
                    <a:p>
                      <a:r>
                        <a:rPr lang="en-GB"/>
                        <a:t>On the move </a:t>
                      </a:r>
                    </a:p>
                  </a:txBody>
                  <a:tcPr/>
                </a:tc>
                <a:tc>
                  <a:txBody>
                    <a:bodyPr/>
                    <a:lstStyle/>
                    <a:p>
                      <a:r>
                        <a:rPr lang="en-GB"/>
                        <a:t>Thinkers </a:t>
                      </a:r>
                    </a:p>
                  </a:txBody>
                  <a:tcPr/>
                </a:tc>
                <a:tc>
                  <a:txBody>
                    <a:bodyPr/>
                    <a:lstStyle/>
                    <a:p>
                      <a:r>
                        <a:rPr lang="en-GB"/>
                        <a:t>Across midlands with intention to expand </a:t>
                      </a:r>
                    </a:p>
                  </a:txBody>
                  <a:tcPr/>
                </a:tc>
                <a:extLst>
                  <a:ext uri="{0D108BD9-81ED-4DB2-BD59-A6C34878D82A}">
                    <a16:rowId xmlns:a16="http://schemas.microsoft.com/office/drawing/2014/main" val="2584335476"/>
                  </a:ext>
                </a:extLst>
              </a:tr>
              <a:tr h="686932">
                <a:tc>
                  <a:txBody>
                    <a:bodyPr/>
                    <a:lstStyle/>
                    <a:p>
                      <a:endParaRPr lang="en-GB"/>
                    </a:p>
                  </a:txBody>
                  <a:tcPr/>
                </a:tc>
                <a:tc>
                  <a:txBody>
                    <a:bodyPr/>
                    <a:lstStyle/>
                    <a:p>
                      <a:endParaRPr lang="en-GB"/>
                    </a:p>
                  </a:txBody>
                  <a:tcPr/>
                </a:tc>
                <a:tc>
                  <a:txBody>
                    <a:bodyPr/>
                    <a:lstStyle/>
                    <a:p>
                      <a:r>
                        <a:rPr lang="en-GB"/>
                        <a:t>Upbeat </a:t>
                      </a:r>
                    </a:p>
                  </a:txBody>
                  <a:tcPr/>
                </a:tc>
                <a:tc>
                  <a:txBody>
                    <a:bodyPr/>
                    <a:lstStyle/>
                    <a:p>
                      <a:r>
                        <a:rPr lang="en-GB"/>
                        <a:t>innovators </a:t>
                      </a:r>
                    </a:p>
                  </a:txBody>
                  <a:tcPr/>
                </a:tc>
                <a:tc>
                  <a:txBody>
                    <a:bodyPr/>
                    <a:lstStyle/>
                    <a:p>
                      <a:endParaRPr lang="en-GB"/>
                    </a:p>
                  </a:txBody>
                  <a:tcPr/>
                </a:tc>
                <a:extLst>
                  <a:ext uri="{0D108BD9-81ED-4DB2-BD59-A6C34878D82A}">
                    <a16:rowId xmlns:a16="http://schemas.microsoft.com/office/drawing/2014/main" val="346967019"/>
                  </a:ext>
                </a:extLst>
              </a:tr>
              <a:tr h="710621">
                <a:tc>
                  <a:txBody>
                    <a:bodyPr/>
                    <a:lstStyle/>
                    <a:p>
                      <a:endParaRPr lang="en-GB"/>
                    </a:p>
                  </a:txBody>
                  <a:tcPr/>
                </a:tc>
                <a:tc>
                  <a:txBody>
                    <a:bodyPr/>
                    <a:lstStyle/>
                    <a:p>
                      <a:endParaRPr lang="en-GB"/>
                    </a:p>
                  </a:txBody>
                  <a:tcPr/>
                </a:tc>
                <a:tc>
                  <a:txBody>
                    <a:bodyPr/>
                    <a:lstStyle/>
                    <a:p>
                      <a:endParaRPr lang="en-GB"/>
                    </a:p>
                  </a:txBody>
                  <a:tcPr/>
                </a:tc>
                <a:tc>
                  <a:txBody>
                    <a:bodyPr/>
                    <a:lstStyle/>
                    <a:p>
                      <a:r>
                        <a:rPr lang="en-GB"/>
                        <a:t>Outgoing / working </a:t>
                      </a:r>
                    </a:p>
                  </a:txBody>
                  <a:tcPr/>
                </a:tc>
                <a:tc>
                  <a:txBody>
                    <a:bodyPr/>
                    <a:lstStyle/>
                    <a:p>
                      <a:endParaRPr lang="en-GB"/>
                    </a:p>
                  </a:txBody>
                  <a:tcPr/>
                </a:tc>
                <a:extLst>
                  <a:ext uri="{0D108BD9-81ED-4DB2-BD59-A6C34878D82A}">
                    <a16:rowId xmlns:a16="http://schemas.microsoft.com/office/drawing/2014/main" val="625965547"/>
                  </a:ext>
                </a:extLst>
              </a:tr>
            </a:tbl>
          </a:graphicData>
        </a:graphic>
      </p:graphicFrame>
      <p:pic>
        <p:nvPicPr>
          <p:cNvPr id="5" name="Picture 6" descr="Image preview">
            <a:extLst>
              <a:ext uri="{FF2B5EF4-FFF2-40B4-BE49-F238E27FC236}">
                <a16:creationId xmlns:a16="http://schemas.microsoft.com/office/drawing/2014/main" id="{060385FB-03E7-4D86-9FC6-92320175E4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40341" y="239855"/>
            <a:ext cx="1529159" cy="1519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6774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checkerboard(across)">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useBgFill="1">
        <p:nvSpPr>
          <p:cNvPr id="375" name="Rectangle 10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C3DF2A-CC11-46F1-AA3F-8D8F69657D52}"/>
              </a:ext>
            </a:extLst>
          </p:cNvPr>
          <p:cNvSpPr>
            <a:spLocks noGrp="1"/>
          </p:cNvSpPr>
          <p:nvPr>
            <p:ph type="title"/>
          </p:nvPr>
        </p:nvSpPr>
        <p:spPr>
          <a:xfrm>
            <a:off x="7531610" y="365125"/>
            <a:ext cx="3822189" cy="1119098"/>
          </a:xfrm>
        </p:spPr>
        <p:txBody>
          <a:bodyPr>
            <a:normAutofit/>
          </a:bodyPr>
          <a:lstStyle/>
          <a:p>
            <a:r>
              <a:rPr lang="en-GB" sz="4000">
                <a:cs typeface="Calibri Light"/>
              </a:rPr>
              <a:t>The 4 P,s</a:t>
            </a:r>
            <a:endParaRPr lang="en-GB" sz="4000"/>
          </a:p>
        </p:txBody>
      </p:sp>
      <p:pic>
        <p:nvPicPr>
          <p:cNvPr id="10" name="Picture 6" descr="Image preview">
            <a:extLst>
              <a:ext uri="{FF2B5EF4-FFF2-40B4-BE49-F238E27FC236}">
                <a16:creationId xmlns:a16="http://schemas.microsoft.com/office/drawing/2014/main" id="{B75BD238-E411-46F2-84C8-968BBE04EF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83"/>
          <a:stretch/>
        </p:blipFill>
        <p:spPr bwMode="auto">
          <a:xfrm>
            <a:off x="1" y="10"/>
            <a:ext cx="6936390"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57" name="Content Placeholder 352">
            <a:extLst>
              <a:ext uri="{FF2B5EF4-FFF2-40B4-BE49-F238E27FC236}">
                <a16:creationId xmlns:a16="http://schemas.microsoft.com/office/drawing/2014/main" id="{513FF3E4-8FBD-4116-B656-B30AC1A9ED0B}"/>
              </a:ext>
            </a:extLst>
          </p:cNvPr>
          <p:cNvGraphicFramePr>
            <a:graphicFrameLocks noGrp="1"/>
          </p:cNvGraphicFramePr>
          <p:nvPr>
            <p:ph idx="1"/>
            <p:extLst>
              <p:ext uri="{D42A27DB-BD31-4B8C-83A1-F6EECF244321}">
                <p14:modId xmlns:p14="http://schemas.microsoft.com/office/powerpoint/2010/main" val="1502685253"/>
              </p:ext>
            </p:extLst>
          </p:nvPr>
        </p:nvGraphicFramePr>
        <p:xfrm>
          <a:off x="7592099" y="1716259"/>
          <a:ext cx="4179276" cy="44747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374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57"/>
                                        </p:tgtEl>
                                        <p:attrNameLst>
                                          <p:attrName>style.visibility</p:attrName>
                                        </p:attrNameLst>
                                      </p:cBhvr>
                                      <p:to>
                                        <p:strVal val="visible"/>
                                      </p:to>
                                    </p:set>
                                    <p:animEffect transition="in" filter="fade">
                                      <p:cBhvr>
                                        <p:cTn id="13" dur="1000"/>
                                        <p:tgtEl>
                                          <p:spTgt spid="357"/>
                                        </p:tgtEl>
                                      </p:cBhvr>
                                    </p:animEffect>
                                    <p:anim calcmode="lin" valueType="num">
                                      <p:cBhvr>
                                        <p:cTn id="14" dur="1000" fill="hold"/>
                                        <p:tgtEl>
                                          <p:spTgt spid="357"/>
                                        </p:tgtEl>
                                        <p:attrNameLst>
                                          <p:attrName>ppt_x</p:attrName>
                                        </p:attrNameLst>
                                      </p:cBhvr>
                                      <p:tavLst>
                                        <p:tav tm="0">
                                          <p:val>
                                            <p:strVal val="#ppt_x"/>
                                          </p:val>
                                        </p:tav>
                                        <p:tav tm="100000">
                                          <p:val>
                                            <p:strVal val="#ppt_x"/>
                                          </p:val>
                                        </p:tav>
                                      </p:tavLst>
                                    </p:anim>
                                    <p:anim calcmode="lin" valueType="num">
                                      <p:cBhvr>
                                        <p:cTn id="15" dur="900" decel="100000" fill="hold"/>
                                        <p:tgtEl>
                                          <p:spTgt spid="357"/>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5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57"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0F43-0311-4F14-9FC1-E8F38F354E4D}"/>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u="sng" kern="1200">
                <a:latin typeface="+mj-lt"/>
                <a:ea typeface="+mj-ea"/>
                <a:cs typeface="+mj-cs"/>
              </a:rPr>
              <a:t>Financial Plan </a:t>
            </a:r>
          </a:p>
        </p:txBody>
      </p:sp>
      <p:sp>
        <p:nvSpPr>
          <p:cNvPr id="4" name="TextBox 3">
            <a:extLst>
              <a:ext uri="{FF2B5EF4-FFF2-40B4-BE49-F238E27FC236}">
                <a16:creationId xmlns:a16="http://schemas.microsoft.com/office/drawing/2014/main" id="{A3EB1BDD-A32F-4D3C-8A43-B4E2F70191BA}"/>
              </a:ext>
            </a:extLst>
          </p:cNvPr>
          <p:cNvSpPr txBox="1"/>
          <p:nvPr/>
        </p:nvSpPr>
        <p:spPr>
          <a:xfrm>
            <a:off x="454959" y="1463488"/>
            <a:ext cx="699022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cs typeface="Calibri"/>
              </a:rPr>
              <a:t>We have a word document we has a breakdown of all our finances in 3 sections, this includes any weekly, monthly and yearly costs so we understand our outgoings </a:t>
            </a:r>
            <a:endParaRPr lang="en-US">
              <a:cs typeface="Calibri"/>
            </a:endParaRPr>
          </a:p>
          <a:p>
            <a:pPr marL="285750" indent="-285750">
              <a:buFont typeface="Arial"/>
              <a:buChar char="•"/>
            </a:pPr>
            <a:r>
              <a:rPr lang="en-GB">
                <a:cs typeface="Calibri"/>
              </a:rPr>
              <a:t>We also have an excel sheet which is a log of our monthly break down this will help us with our yearly review. </a:t>
            </a:r>
          </a:p>
          <a:p>
            <a:endParaRPr lang="en-GB">
              <a:cs typeface="Calibri"/>
            </a:endParaRPr>
          </a:p>
        </p:txBody>
      </p:sp>
      <p:sp>
        <p:nvSpPr>
          <p:cNvPr id="5" name="TextBox 4">
            <a:extLst>
              <a:ext uri="{FF2B5EF4-FFF2-40B4-BE49-F238E27FC236}">
                <a16:creationId xmlns:a16="http://schemas.microsoft.com/office/drawing/2014/main" id="{4F2A6CAA-DDBC-49FC-89A2-3F8A937080D8}"/>
              </a:ext>
            </a:extLst>
          </p:cNvPr>
          <p:cNvSpPr txBox="1"/>
          <p:nvPr/>
        </p:nvSpPr>
        <p:spPr>
          <a:xfrm>
            <a:off x="8877894" y="467672"/>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Aim is to make at least £80,000 - £90,000 profit in the first year </a:t>
            </a:r>
          </a:p>
        </p:txBody>
      </p:sp>
      <p:pic>
        <p:nvPicPr>
          <p:cNvPr id="7" name="Picture 7" descr="Graphical user interface, application, table, Word&#10;&#10;Description automatically generated">
            <a:extLst>
              <a:ext uri="{FF2B5EF4-FFF2-40B4-BE49-F238E27FC236}">
                <a16:creationId xmlns:a16="http://schemas.microsoft.com/office/drawing/2014/main" id="{77900389-23ED-448A-8AF3-1BEB652FDAEF}"/>
              </a:ext>
            </a:extLst>
          </p:cNvPr>
          <p:cNvPicPr>
            <a:picLocks noChangeAspect="1"/>
          </p:cNvPicPr>
          <p:nvPr/>
        </p:nvPicPr>
        <p:blipFill rotWithShape="1">
          <a:blip r:embed="rId2"/>
          <a:srcRect l="32812" t="22715" r="33438" b="7479"/>
          <a:stretch/>
        </p:blipFill>
        <p:spPr>
          <a:xfrm>
            <a:off x="340548" y="3014957"/>
            <a:ext cx="3172202" cy="3706686"/>
          </a:xfrm>
          <a:prstGeom prst="rect">
            <a:avLst/>
          </a:prstGeom>
        </p:spPr>
      </p:pic>
      <p:pic>
        <p:nvPicPr>
          <p:cNvPr id="8" name="Picture 8" descr="Graphical user interface, table&#10;&#10;Description automatically generated">
            <a:extLst>
              <a:ext uri="{FF2B5EF4-FFF2-40B4-BE49-F238E27FC236}">
                <a16:creationId xmlns:a16="http://schemas.microsoft.com/office/drawing/2014/main" id="{AA398899-DCE2-4984-8CA0-DE5CC7B924D5}"/>
              </a:ext>
            </a:extLst>
          </p:cNvPr>
          <p:cNvPicPr>
            <a:picLocks noChangeAspect="1"/>
          </p:cNvPicPr>
          <p:nvPr/>
        </p:nvPicPr>
        <p:blipFill rotWithShape="1">
          <a:blip r:embed="rId3"/>
          <a:srcRect l="17935" t="21731" r="17609" b="8462"/>
          <a:stretch/>
        </p:blipFill>
        <p:spPr>
          <a:xfrm>
            <a:off x="5335881" y="2685698"/>
            <a:ext cx="6588837" cy="4035946"/>
          </a:xfrm>
          <a:prstGeom prst="rect">
            <a:avLst/>
          </a:prstGeom>
        </p:spPr>
      </p:pic>
    </p:spTree>
    <p:extLst>
      <p:ext uri="{BB962C8B-B14F-4D97-AF65-F5344CB8AC3E}">
        <p14:creationId xmlns:p14="http://schemas.microsoft.com/office/powerpoint/2010/main" val="4101771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p:tgtEl>
                                          <p:spTgt spid="4"/>
                                        </p:tgtEl>
                                        <p:attrNameLst>
                                          <p:attrName>ppt_y</p:attrName>
                                        </p:attrNameLst>
                                      </p:cBhvr>
                                      <p:tavLst>
                                        <p:tav tm="0">
                                          <p:val>
                                            <p:strVal val="#ppt_y+#ppt_h*1.125000"/>
                                          </p:val>
                                        </p:tav>
                                        <p:tav tm="100000">
                                          <p:val>
                                            <p:strVal val="#ppt_y"/>
                                          </p:val>
                                        </p:tav>
                                      </p:tavLst>
                                    </p:anim>
                                    <p:animEffect transition="in" filter="wipe(up)">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4" presetClass="entr" presetSubtype="16"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box(in)">
                                      <p:cBhvr>
                                        <p:cTn id="19" dur="20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4" presetClass="entr" presetSubtype="16"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box(in)">
                                      <p:cBhvr>
                                        <p:cTn id="24" dur="20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37"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1000"/>
                                        <p:tgtEl>
                                          <p:spTgt spid="5"/>
                                        </p:tgtEl>
                                      </p:cBhvr>
                                    </p:animEffect>
                                    <p:anim calcmode="lin" valueType="num">
                                      <p:cBhvr>
                                        <p:cTn id="30" dur="1000" fill="hold"/>
                                        <p:tgtEl>
                                          <p:spTgt spid="5"/>
                                        </p:tgtEl>
                                        <p:attrNameLst>
                                          <p:attrName>ppt_x</p:attrName>
                                        </p:attrNameLst>
                                      </p:cBhvr>
                                      <p:tavLst>
                                        <p:tav tm="0">
                                          <p:val>
                                            <p:strVal val="#ppt_x"/>
                                          </p:val>
                                        </p:tav>
                                        <p:tav tm="100000">
                                          <p:val>
                                            <p:strVal val="#ppt_x"/>
                                          </p:val>
                                        </p:tav>
                                      </p:tavLst>
                                    </p:anim>
                                    <p:anim calcmode="lin" valueType="num">
                                      <p:cBhvr>
                                        <p:cTn id="31" dur="900" decel="100000" fill="hold"/>
                                        <p:tgtEl>
                                          <p:spTgt spid="5"/>
                                        </p:tgtEl>
                                        <p:attrNameLst>
                                          <p:attrName>ppt_y</p:attrName>
                                        </p:attrNameLst>
                                      </p:cBhvr>
                                      <p:tavLst>
                                        <p:tav tm="0">
                                          <p:val>
                                            <p:strVal val="#ppt_y+1"/>
                                          </p:val>
                                        </p:tav>
                                        <p:tav tm="100000">
                                          <p:val>
                                            <p:strVal val="#ppt_y-.03"/>
                                          </p:val>
                                        </p:tav>
                                      </p:tavLst>
                                    </p:anim>
                                    <p:anim calcmode="lin" valueType="num">
                                      <p:cBhvr>
                                        <p:cTn id="32"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D6494"/>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EBEF6F3-38AA-4476-8694-500C7BA885BF}"/>
              </a:ext>
            </a:extLst>
          </p:cNvPr>
          <p:cNvSpPr txBox="1"/>
          <p:nvPr/>
        </p:nvSpPr>
        <p:spPr>
          <a:xfrm>
            <a:off x="303831" y="418396"/>
            <a:ext cx="3438144" cy="54145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2800" u="sng">
                <a:latin typeface="+mj-lt"/>
                <a:ea typeface="+mj-ea"/>
                <a:cs typeface="+mj-cs"/>
              </a:rPr>
              <a:t>Future vision</a:t>
            </a:r>
            <a:r>
              <a:rPr lang="en-US" sz="2800">
                <a:latin typeface="+mj-lt"/>
                <a:ea typeface="+mj-ea"/>
                <a:cs typeface="+mj-cs"/>
              </a:rPr>
              <a:t> </a:t>
            </a:r>
          </a:p>
        </p:txBody>
      </p:sp>
      <p:sp>
        <p:nvSpPr>
          <p:cNvPr id="7" name="TextBox 6">
            <a:extLst>
              <a:ext uri="{FF2B5EF4-FFF2-40B4-BE49-F238E27FC236}">
                <a16:creationId xmlns:a16="http://schemas.microsoft.com/office/drawing/2014/main" id="{E4D4553A-EDEB-49C0-AE1F-4582A025249F}"/>
              </a:ext>
            </a:extLst>
          </p:cNvPr>
          <p:cNvSpPr txBox="1"/>
          <p:nvPr/>
        </p:nvSpPr>
        <p:spPr>
          <a:xfrm>
            <a:off x="450348" y="1256149"/>
            <a:ext cx="3385185" cy="52882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28600">
              <a:lnSpc>
                <a:spcPct val="90000"/>
              </a:lnSpc>
              <a:spcAft>
                <a:spcPts val="600"/>
              </a:spcAft>
              <a:buFont typeface="Arial" panose="020B0604020202020204" pitchFamily="34" charset="0"/>
              <a:buChar char="•"/>
            </a:pPr>
            <a:r>
              <a:rPr lang="en-US" sz="1200"/>
              <a:t>We will be using the app quick books which will help us understand our finances better and we will review them every 3/6 months and have a yearly review, this will help us work out our in- comings and out goings as well as our profit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We also aim to expand our business as currently we are mobile and want to open a shop, but we would also like to stay mobile as we want to still cater around the UK at events and party's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We also aim to add more products and increase the flours and cater for a wider market. We aim to do gluten free and sugar free products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 We also plan on having booths which will meet different requirements for e.g., a love booth which will contain seating and a </a:t>
            </a:r>
            <a:r>
              <a:rPr lang="en-US" sz="1200" err="1"/>
              <a:t>Buffey</a:t>
            </a:r>
            <a:r>
              <a:rPr lang="en-US" sz="1200"/>
              <a:t> like system for couples to create their desired doughnuts and sit and eat together and spend time.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We also plan on employing staff as with an expanded business we will require more staff </a:t>
            </a:r>
          </a:p>
        </p:txBody>
      </p:sp>
      <p:pic>
        <p:nvPicPr>
          <p:cNvPr id="9" name="Picture 6" descr="Image preview">
            <a:extLst>
              <a:ext uri="{FF2B5EF4-FFF2-40B4-BE49-F238E27FC236}">
                <a16:creationId xmlns:a16="http://schemas.microsoft.com/office/drawing/2014/main" id="{67116FFD-E528-40B7-955E-BDA7436412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058" r="9089" b="10475"/>
          <a:stretch/>
        </p:blipFill>
        <p:spPr bwMode="auto">
          <a:xfrm>
            <a:off x="4426599" y="9"/>
            <a:ext cx="7765401" cy="6820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4706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p:tgtEl>
                                          <p:spTgt spid="5"/>
                                        </p:tgtEl>
                                        <p:attrNameLst>
                                          <p:attrName>ppt_y</p:attrName>
                                        </p:attrNameLst>
                                      </p:cBhvr>
                                      <p:tavLst>
                                        <p:tav tm="0">
                                          <p:val>
                                            <p:strVal val="#ppt_y+#ppt_h*1.125000"/>
                                          </p:val>
                                        </p:tav>
                                        <p:tav tm="100000">
                                          <p:val>
                                            <p:strVal val="#ppt_y"/>
                                          </p:val>
                                        </p:tav>
                                      </p:tavLst>
                                    </p:anim>
                                    <p:animEffect transition="in" filter="wipe(up)">
                                      <p:cBhvr>
                                        <p:cTn id="8" dur="500"/>
                                        <p:tgtEl>
                                          <p:spTgt spid="5"/>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900" decel="100000" fill="hold"/>
                                        <p:tgtEl>
                                          <p:spTgt spid="7"/>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D6494"/>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35">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31D89-AA87-4A85-9516-AD6938EFCFCC}"/>
              </a:ext>
            </a:extLst>
          </p:cNvPr>
          <p:cNvSpPr>
            <a:spLocks noGrp="1"/>
          </p:cNvSpPr>
          <p:nvPr>
            <p:ph type="title"/>
          </p:nvPr>
        </p:nvSpPr>
        <p:spPr>
          <a:xfrm>
            <a:off x="4901562" y="-486976"/>
            <a:ext cx="9984615" cy="1597228"/>
          </a:xfrm>
        </p:spPr>
        <p:txBody>
          <a:bodyPr>
            <a:normAutofit/>
          </a:bodyPr>
          <a:lstStyle/>
          <a:p>
            <a:r>
              <a:rPr lang="en-GB" sz="2400" b="1" u="sng"/>
              <a:t>References</a:t>
            </a:r>
          </a:p>
        </p:txBody>
      </p:sp>
      <p:pic>
        <p:nvPicPr>
          <p:cNvPr id="42" name="Graphic 30" descr="Right Double Quote">
            <a:extLst>
              <a:ext uri="{FF2B5EF4-FFF2-40B4-BE49-F238E27FC236}">
                <a16:creationId xmlns:a16="http://schemas.microsoft.com/office/drawing/2014/main" id="{34842699-2EC7-44AB-90F2-BC597BC511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04473" y="4129802"/>
            <a:ext cx="2728198" cy="2728198"/>
          </a:xfrm>
          <a:prstGeom prst="rect">
            <a:avLst/>
          </a:prstGeom>
        </p:spPr>
      </p:pic>
      <p:pic>
        <p:nvPicPr>
          <p:cNvPr id="43" name="Picture 6" descr="Image preview">
            <a:extLst>
              <a:ext uri="{FF2B5EF4-FFF2-40B4-BE49-F238E27FC236}">
                <a16:creationId xmlns:a16="http://schemas.microsoft.com/office/drawing/2014/main" id="{FA5B43E1-EAEA-4853-8D24-83DE01B531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173" y="4860275"/>
            <a:ext cx="1275466" cy="126725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5C76B4-C0FF-431A-BDC6-78A39F7DC679}"/>
              </a:ext>
            </a:extLst>
          </p:cNvPr>
          <p:cNvSpPr txBox="1"/>
          <p:nvPr/>
        </p:nvSpPr>
        <p:spPr>
          <a:xfrm>
            <a:off x="2677236" y="1642280"/>
            <a:ext cx="6723796" cy="29700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rgbClr val="222222"/>
                </a:solidFill>
                <a:latin typeface="Arial"/>
              </a:rPr>
              <a:t>Christodoulou, A., &amp; Cullinane, K. (2019). Identifying the main opportunities and challenges from the implementation of a port energy management system: A SWOT/PESTLE analysis. </a:t>
            </a:r>
            <a:r>
              <a:rPr lang="en-US" sz="1100" i="1" dirty="0">
                <a:solidFill>
                  <a:srgbClr val="222222"/>
                </a:solidFill>
                <a:latin typeface="Arial"/>
              </a:rPr>
              <a:t>Sustainability</a:t>
            </a:r>
            <a:r>
              <a:rPr lang="en-US" sz="1100" dirty="0">
                <a:solidFill>
                  <a:srgbClr val="222222"/>
                </a:solidFill>
                <a:latin typeface="Arial"/>
              </a:rPr>
              <a:t>, </a:t>
            </a:r>
            <a:r>
              <a:rPr lang="en-US" sz="1100" i="1" dirty="0">
                <a:solidFill>
                  <a:srgbClr val="222222"/>
                </a:solidFill>
                <a:latin typeface="Arial"/>
              </a:rPr>
              <a:t>11</a:t>
            </a:r>
            <a:r>
              <a:rPr lang="en-US" sz="1100" dirty="0">
                <a:solidFill>
                  <a:srgbClr val="222222"/>
                </a:solidFill>
                <a:latin typeface="Arial"/>
              </a:rPr>
              <a:t>(21), 6046.</a:t>
            </a:r>
            <a:endParaRPr lang="en-US" sz="1100" dirty="0">
              <a:solidFill>
                <a:srgbClr val="222222"/>
              </a:solidFill>
              <a:latin typeface="Arial"/>
              <a:cs typeface="Arial"/>
            </a:endParaRPr>
          </a:p>
          <a:p>
            <a:endParaRPr lang="en-US" sz="1100" dirty="0">
              <a:solidFill>
                <a:srgbClr val="222222"/>
              </a:solidFill>
              <a:latin typeface="Arial"/>
              <a:cs typeface="Arial"/>
            </a:endParaRPr>
          </a:p>
          <a:p>
            <a:r>
              <a:rPr lang="de-DE" sz="1100" dirty="0" err="1">
                <a:solidFill>
                  <a:srgbClr val="222222"/>
                </a:solidFill>
                <a:latin typeface="Arial"/>
              </a:rPr>
              <a:t>Fleisher</a:t>
            </a:r>
            <a:r>
              <a:rPr lang="de-DE" sz="1100" dirty="0">
                <a:solidFill>
                  <a:srgbClr val="222222"/>
                </a:solidFill>
                <a:latin typeface="Arial"/>
              </a:rPr>
              <a:t>, C. S., &amp; </a:t>
            </a:r>
            <a:r>
              <a:rPr lang="de-DE" sz="1100" dirty="0" err="1">
                <a:solidFill>
                  <a:srgbClr val="222222"/>
                </a:solidFill>
                <a:latin typeface="Arial"/>
              </a:rPr>
              <a:t>Bensoussan</a:t>
            </a:r>
            <a:r>
              <a:rPr lang="de-DE" sz="1100" dirty="0">
                <a:solidFill>
                  <a:srgbClr val="222222"/>
                </a:solidFill>
                <a:latin typeface="Arial"/>
              </a:rPr>
              <a:t>, B. E. (2015). </a:t>
            </a:r>
            <a:r>
              <a:rPr lang="en-US" sz="1100" i="1" dirty="0">
                <a:solidFill>
                  <a:srgbClr val="222222"/>
                </a:solidFill>
                <a:latin typeface="Arial"/>
              </a:rPr>
              <a:t>Business and competitive analysis: effective application of new and classic methods</a:t>
            </a:r>
            <a:r>
              <a:rPr lang="en-US" sz="1100" dirty="0">
                <a:solidFill>
                  <a:srgbClr val="222222"/>
                </a:solidFill>
                <a:latin typeface="Arial"/>
              </a:rPr>
              <a:t>. FT press</a:t>
            </a:r>
            <a:endParaRPr lang="en-US" sz="1100" dirty="0">
              <a:solidFill>
                <a:srgbClr val="222222"/>
              </a:solidFill>
              <a:latin typeface="Arial"/>
              <a:cs typeface="Arial"/>
            </a:endParaRPr>
          </a:p>
          <a:p>
            <a:endParaRPr lang="en-US" sz="1100" dirty="0">
              <a:solidFill>
                <a:srgbClr val="222222"/>
              </a:solidFill>
              <a:latin typeface="Arial"/>
              <a:cs typeface="Arial"/>
            </a:endParaRPr>
          </a:p>
          <a:p>
            <a:r>
              <a:rPr lang="en-GB" sz="1100" dirty="0">
                <a:latin typeface="Arial"/>
                <a:cs typeface="Arial"/>
              </a:rPr>
              <a:t>Goldsteinresearch.com. 2021. </a:t>
            </a:r>
            <a:r>
              <a:rPr lang="en-GB" sz="1100" i="1" dirty="0">
                <a:latin typeface="Arial"/>
                <a:cs typeface="Arial"/>
              </a:rPr>
              <a:t>Global Doughnuts Market Outlook | Stats | Edition 2021</a:t>
            </a:r>
            <a:r>
              <a:rPr lang="en-GB" sz="1100" dirty="0">
                <a:latin typeface="Arial"/>
                <a:cs typeface="Arial"/>
              </a:rPr>
              <a:t>. [online] Available at: &lt;https://www.goldsteinresearch.com/report/global-doughnuts-market-outlook-2024-global-opportunity-and-demand-analysis-market-forecast-2016-2024&gt; [Accessed 16 October 2021].</a:t>
            </a:r>
            <a:endParaRPr lang="en-US" sz="1100">
              <a:latin typeface="Arial"/>
              <a:cs typeface="Arial"/>
            </a:endParaRPr>
          </a:p>
          <a:p>
            <a:endParaRPr lang="en-US" sz="1100" dirty="0">
              <a:solidFill>
                <a:srgbClr val="222222"/>
              </a:solidFill>
              <a:latin typeface="Arial"/>
              <a:cs typeface="Arial"/>
            </a:endParaRPr>
          </a:p>
          <a:p>
            <a:r>
              <a:rPr lang="en-US" sz="1100" dirty="0">
                <a:solidFill>
                  <a:srgbClr val="222222"/>
                </a:solidFill>
                <a:latin typeface="Arial"/>
              </a:rPr>
              <a:t>Kolios, A., &amp; Read, G. (2013). A political, economic, social, technology, legal and environmental (PESTLE) approach for risk identification of the tidal industry in the United Kingdom. </a:t>
            </a:r>
            <a:r>
              <a:rPr lang="en-US" sz="1100" i="1" dirty="0">
                <a:solidFill>
                  <a:srgbClr val="222222"/>
                </a:solidFill>
                <a:latin typeface="Arial"/>
              </a:rPr>
              <a:t>Energies</a:t>
            </a:r>
            <a:r>
              <a:rPr lang="en-US" sz="1100" dirty="0">
                <a:solidFill>
                  <a:srgbClr val="222222"/>
                </a:solidFill>
                <a:latin typeface="Arial"/>
              </a:rPr>
              <a:t>, </a:t>
            </a:r>
            <a:r>
              <a:rPr lang="en-US" sz="1100" i="1" dirty="0">
                <a:solidFill>
                  <a:srgbClr val="222222"/>
                </a:solidFill>
                <a:latin typeface="Arial"/>
              </a:rPr>
              <a:t>6</a:t>
            </a:r>
            <a:r>
              <a:rPr lang="en-US" sz="1100" dirty="0">
                <a:solidFill>
                  <a:srgbClr val="222222"/>
                </a:solidFill>
                <a:latin typeface="Arial"/>
              </a:rPr>
              <a:t>(10), 5023-5045.</a:t>
            </a:r>
            <a:endParaRPr lang="en-US" sz="1100" dirty="0">
              <a:solidFill>
                <a:srgbClr val="222222"/>
              </a:solidFill>
              <a:latin typeface="Arial"/>
              <a:cs typeface="Arial"/>
            </a:endParaRPr>
          </a:p>
          <a:p>
            <a:endParaRPr lang="en-US" sz="1100" dirty="0">
              <a:solidFill>
                <a:srgbClr val="222222"/>
              </a:solidFill>
              <a:latin typeface="Arial"/>
              <a:ea typeface="Calibri"/>
              <a:cs typeface="Arial"/>
            </a:endParaRPr>
          </a:p>
          <a:p>
            <a:r>
              <a:rPr lang="en-US" sz="1100" dirty="0">
                <a:solidFill>
                  <a:srgbClr val="222222"/>
                </a:solidFill>
                <a:latin typeface="Arial"/>
                <a:ea typeface="Calibri"/>
              </a:rPr>
              <a:t>Zahra, S. A., &amp; Chaples, S. S. (1993). Blind spots in competitive analysis. </a:t>
            </a:r>
            <a:r>
              <a:rPr lang="en-US" sz="1100" i="1" dirty="0">
                <a:solidFill>
                  <a:srgbClr val="222222"/>
                </a:solidFill>
                <a:latin typeface="Arial"/>
                <a:ea typeface="Calibri"/>
              </a:rPr>
              <a:t>Academy of Management Perspectives</a:t>
            </a:r>
            <a:r>
              <a:rPr lang="en-US" sz="1100" dirty="0">
                <a:solidFill>
                  <a:srgbClr val="222222"/>
                </a:solidFill>
                <a:latin typeface="Arial"/>
                <a:ea typeface="Calibri"/>
              </a:rPr>
              <a:t>, </a:t>
            </a:r>
            <a:r>
              <a:rPr lang="en-US" sz="1100" i="1" dirty="0">
                <a:solidFill>
                  <a:srgbClr val="222222"/>
                </a:solidFill>
                <a:latin typeface="Arial"/>
                <a:ea typeface="Calibri"/>
              </a:rPr>
              <a:t>7</a:t>
            </a:r>
            <a:r>
              <a:rPr lang="en-US" sz="1100" dirty="0">
                <a:solidFill>
                  <a:srgbClr val="222222"/>
                </a:solidFill>
                <a:latin typeface="Arial"/>
                <a:ea typeface="Calibri"/>
              </a:rPr>
              <a:t>(2), 7-28</a:t>
            </a:r>
            <a:endParaRPr lang="en-US" sz="1100">
              <a:latin typeface="Arial"/>
              <a:cs typeface="Arial"/>
            </a:endParaRPr>
          </a:p>
        </p:txBody>
      </p:sp>
    </p:spTree>
    <p:extLst>
      <p:ext uri="{BB962C8B-B14F-4D97-AF65-F5344CB8AC3E}">
        <p14:creationId xmlns:p14="http://schemas.microsoft.com/office/powerpoint/2010/main" val="22711354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1" ma:contentTypeDescription="Create a new document." ma:contentTypeScope="" ma:versionID="3e0f1785ede238d328d2b75dd279a0c6">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c5f1d87e01ad9a85938dea19b6f887ea"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94B9EFF-21C5-47E8-806E-1A3D91221C14}">
  <ds:schemaRefs>
    <ds:schemaRef ds:uri="d6f7a6e2-a2bb-432a-b406-760b1b1769a2"/>
    <ds:schemaRef ds:uri="dd7bbc2b-1d05-4a2b-aef3-b6f0207d164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D2658F7-960B-40D9-8BA0-19C87DA054E1}">
  <ds:schemaRefs>
    <ds:schemaRef ds:uri="http://schemas.microsoft.com/sharepoint/v3/contenttype/forms"/>
  </ds:schemaRefs>
</ds:datastoreItem>
</file>

<file path=customXml/itemProps3.xml><?xml version="1.0" encoding="utf-8"?>
<ds:datastoreItem xmlns:ds="http://schemas.openxmlformats.org/officeDocument/2006/customXml" ds:itemID="{C7C30B38-933D-49EC-91BD-FF57144DAAA7}">
  <ds:schemaRefs>
    <ds:schemaRef ds:uri="d6f7a6e2-a2bb-432a-b406-760b1b1769a2"/>
    <ds:schemaRef ds:uri="dd7bbc2b-1d05-4a2b-aef3-b6f0207d164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19</Slides>
  <Notes>4</Notes>
  <HiddenSlides>0</HiddenSlides>
  <ScaleCrop>false</ScaleCrop>
  <HeadingPairs>
    <vt:vector size="4" baseType="variant">
      <vt:variant>
        <vt:lpstr>Theme</vt:lpstr>
      </vt:variant>
      <vt:variant>
        <vt:i4>2</vt:i4>
      </vt:variant>
      <vt:variant>
        <vt:lpstr>Slide Titles</vt:lpstr>
      </vt:variant>
      <vt:variant>
        <vt:i4>19</vt:i4>
      </vt:variant>
    </vt:vector>
  </HeadingPairs>
  <TitlesOfParts>
    <vt:vector size="21" baseType="lpstr">
      <vt:lpstr>Office Theme</vt:lpstr>
      <vt:lpstr>Office Theme</vt:lpstr>
      <vt:lpstr>PowerPoint Presentation</vt:lpstr>
      <vt:lpstr>Executive summary                   </vt:lpstr>
      <vt:lpstr>             Business/Company overview </vt:lpstr>
      <vt:lpstr>Vision and mission statements </vt:lpstr>
      <vt:lpstr>Products and services                                       </vt:lpstr>
      <vt:lpstr> Menu </vt:lpstr>
      <vt:lpstr>Market Research and Competition Analysis </vt:lpstr>
      <vt:lpstr>Market Audit- Competitor's analysis </vt:lpstr>
      <vt:lpstr>Market Audit- SWOT Analysis </vt:lpstr>
      <vt:lpstr>Market Audit-Pestel Analysis </vt:lpstr>
      <vt:lpstr>Management Team </vt:lpstr>
      <vt:lpstr>Advertisements, posters etc    </vt:lpstr>
      <vt:lpstr>Marketing and sales plan </vt:lpstr>
      <vt:lpstr>Target Market  </vt:lpstr>
      <vt:lpstr>Target market analysis </vt:lpstr>
      <vt:lpstr>The 4 P,s</vt:lpstr>
      <vt:lpstr>Financial Plan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Toni Valerie Trevis (2016781)</dc:creator>
  <cp:revision>113</cp:revision>
  <dcterms:created xsi:type="dcterms:W3CDTF">2021-10-05T10:44:03Z</dcterms:created>
  <dcterms:modified xsi:type="dcterms:W3CDTF">2021-11-19T14:10:25Z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