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7"/>
  </p:notesMasterIdLst>
  <p:sldIdLst>
    <p:sldId id="781" r:id="rId2"/>
    <p:sldId id="258" r:id="rId3"/>
    <p:sldId id="387" r:id="rId4"/>
    <p:sldId id="390" r:id="rId5"/>
    <p:sldId id="371" r:id="rId6"/>
    <p:sldId id="391" r:id="rId7"/>
    <p:sldId id="378" r:id="rId8"/>
    <p:sldId id="379" r:id="rId9"/>
    <p:sldId id="380" r:id="rId10"/>
    <p:sldId id="381" r:id="rId11"/>
    <p:sldId id="385" r:id="rId12"/>
    <p:sldId id="392" r:id="rId13"/>
    <p:sldId id="388" r:id="rId14"/>
    <p:sldId id="353" r:id="rId15"/>
    <p:sldId id="294" r:id="rId16"/>
    <p:sldId id="320" r:id="rId17"/>
    <p:sldId id="322" r:id="rId18"/>
    <p:sldId id="362" r:id="rId19"/>
    <p:sldId id="324" r:id="rId20"/>
    <p:sldId id="326" r:id="rId21"/>
    <p:sldId id="287" r:id="rId22"/>
    <p:sldId id="327" r:id="rId23"/>
    <p:sldId id="328" r:id="rId24"/>
    <p:sldId id="331" r:id="rId25"/>
    <p:sldId id="332" r:id="rId26"/>
    <p:sldId id="329" r:id="rId27"/>
    <p:sldId id="336" r:id="rId28"/>
    <p:sldId id="337" r:id="rId29"/>
    <p:sldId id="338" r:id="rId30"/>
    <p:sldId id="335" r:id="rId31"/>
    <p:sldId id="358" r:id="rId32"/>
    <p:sldId id="365" r:id="rId33"/>
    <p:sldId id="340" r:id="rId34"/>
    <p:sldId id="341" r:id="rId35"/>
    <p:sldId id="342" r:id="rId36"/>
    <p:sldId id="343" r:id="rId37"/>
    <p:sldId id="349" r:id="rId38"/>
    <p:sldId id="350" r:id="rId39"/>
    <p:sldId id="347" r:id="rId40"/>
    <p:sldId id="782" r:id="rId41"/>
    <p:sldId id="783" r:id="rId42"/>
    <p:sldId id="394" r:id="rId43"/>
    <p:sldId id="352" r:id="rId44"/>
    <p:sldId id="355" r:id="rId45"/>
    <p:sldId id="356" r:id="rId4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88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360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notesMaster" Target="notesMasters/notesMaster1.xml"/><Relationship Id="rId50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tableStyles" Target="tableStyle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6DDD1D8-A98A-4D27-990B-E51A42F90CC2}" type="datetimeFigureOut">
              <a:rPr lang="en-GB" smtClean="0"/>
              <a:t>10/04/2024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96CEABC-BE91-42E6-A3F5-0787E53C6B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28866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Slide Image Placeholder 1">
            <a:extLst>
              <a:ext uri="{FF2B5EF4-FFF2-40B4-BE49-F238E27FC236}">
                <a16:creationId xmlns:a16="http://schemas.microsoft.com/office/drawing/2014/main" id="{5497737D-3DE7-F4FA-92FA-AB4F3630973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3251" name="Notes Placeholder 2">
            <a:extLst>
              <a:ext uri="{FF2B5EF4-FFF2-40B4-BE49-F238E27FC236}">
                <a16:creationId xmlns:a16="http://schemas.microsoft.com/office/drawing/2014/main" id="{50DC65CF-4384-105C-EEE6-E4C6AD5BD8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3252" name="Slide Number Placeholder 3">
            <a:extLst>
              <a:ext uri="{FF2B5EF4-FFF2-40B4-BE49-F238E27FC236}">
                <a16:creationId xmlns:a16="http://schemas.microsoft.com/office/drawing/2014/main" id="{52A62C02-6BA0-DAF5-E0BD-994B2699474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7344D291-6F9E-4D97-94D2-D1DCB438D2B9}" type="slidenum">
              <a:rPr lang="en-US" altLang="en-US" sz="1200"/>
              <a:pPr/>
              <a:t>2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34A6AB82-9618-76EB-6C5C-2D9F170E8E51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2E5204DF-F641-D89F-B60E-896ACEE662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05FA6309-4D3A-6C4C-90A2-A29A4AE9F0D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B06A5484-2442-4399-BC20-5432E748F717}" type="slidenum">
              <a:rPr lang="en-US" altLang="en-US" sz="1200"/>
              <a:pPr/>
              <a:t>3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>
            <a:extLst>
              <a:ext uri="{FF2B5EF4-FFF2-40B4-BE49-F238E27FC236}">
                <a16:creationId xmlns:a16="http://schemas.microsoft.com/office/drawing/2014/main" id="{F3F19CAF-58DC-8F4A-7244-A7A50782C23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2865438" y="525463"/>
            <a:ext cx="3503612" cy="2627312"/>
          </a:xfrm>
          <a:ln/>
        </p:spPr>
      </p:sp>
      <p:sp>
        <p:nvSpPr>
          <p:cNvPr id="58371" name="Rectangle 3">
            <a:extLst>
              <a:ext uri="{FF2B5EF4-FFF2-40B4-BE49-F238E27FC236}">
                <a16:creationId xmlns:a16="http://schemas.microsoft.com/office/drawing/2014/main" id="{93B1E773-D667-92EF-20D8-6797705DE93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7">
            <a:extLst>
              <a:ext uri="{FF2B5EF4-FFF2-40B4-BE49-F238E27FC236}">
                <a16:creationId xmlns:a16="http://schemas.microsoft.com/office/drawing/2014/main" id="{9F6B30FE-FA5E-5111-D079-5AA392FD93E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E943ECAA-FF9B-496D-9F90-E5F95189933D}" type="slidenum">
              <a:rPr lang="en-US" altLang="en-US" sz="1200"/>
              <a:pPr/>
              <a:t>5</a:t>
            </a:fld>
            <a:endParaRPr lang="en-US" altLang="en-US" sz="1200"/>
          </a:p>
        </p:txBody>
      </p:sp>
      <p:sp>
        <p:nvSpPr>
          <p:cNvPr id="59395" name="Rectangle 2">
            <a:extLst>
              <a:ext uri="{FF2B5EF4-FFF2-40B4-BE49-F238E27FC236}">
                <a16:creationId xmlns:a16="http://schemas.microsoft.com/office/drawing/2014/main" id="{441F194A-C240-024B-BD53-31A003A9969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9396" name="Rectangle 3">
            <a:extLst>
              <a:ext uri="{FF2B5EF4-FFF2-40B4-BE49-F238E27FC236}">
                <a16:creationId xmlns:a16="http://schemas.microsoft.com/office/drawing/2014/main" id="{C1C51979-B1E8-1C55-67A0-4A420FCDAB3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Slide Image Placeholder 1">
            <a:extLst>
              <a:ext uri="{FF2B5EF4-FFF2-40B4-BE49-F238E27FC236}">
                <a16:creationId xmlns:a16="http://schemas.microsoft.com/office/drawing/2014/main" id="{41E39514-1F84-3A3A-F6EA-D74F65860FB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0419" name="Notes Placeholder 2">
            <a:extLst>
              <a:ext uri="{FF2B5EF4-FFF2-40B4-BE49-F238E27FC236}">
                <a16:creationId xmlns:a16="http://schemas.microsoft.com/office/drawing/2014/main" id="{DA24F77C-9DC6-5DA2-BB1B-9C6DCF2881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60420" name="Slide Number Placeholder 3">
            <a:extLst>
              <a:ext uri="{FF2B5EF4-FFF2-40B4-BE49-F238E27FC236}">
                <a16:creationId xmlns:a16="http://schemas.microsoft.com/office/drawing/2014/main" id="{E1C2BA13-5A66-284F-8CFC-9059B7B0F24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EFD58A08-FC3C-4E20-9C0B-6DDF43D343AC}" type="slidenum">
              <a:rPr lang="en-US" altLang="en-US" sz="1200"/>
              <a:pPr/>
              <a:t>7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7">
            <a:extLst>
              <a:ext uri="{FF2B5EF4-FFF2-40B4-BE49-F238E27FC236}">
                <a16:creationId xmlns:a16="http://schemas.microsoft.com/office/drawing/2014/main" id="{B35DD11D-B56C-D625-D8BC-98EA01A443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2472D003-33A5-4547-BDF6-2AFC35AD32CF}" type="slidenum">
              <a:rPr lang="en-US" altLang="en-US" sz="1200"/>
              <a:pPr/>
              <a:t>8</a:t>
            </a:fld>
            <a:endParaRPr lang="en-US" altLang="en-US" sz="1200"/>
          </a:p>
        </p:txBody>
      </p:sp>
      <p:sp>
        <p:nvSpPr>
          <p:cNvPr id="61443" name="Rectangle 2">
            <a:extLst>
              <a:ext uri="{FF2B5EF4-FFF2-40B4-BE49-F238E27FC236}">
                <a16:creationId xmlns:a16="http://schemas.microsoft.com/office/drawing/2014/main" id="{AA8D73BA-198A-E134-EC63-5ECC218038A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44" name="Rectangle 3">
            <a:extLst>
              <a:ext uri="{FF2B5EF4-FFF2-40B4-BE49-F238E27FC236}">
                <a16:creationId xmlns:a16="http://schemas.microsoft.com/office/drawing/2014/main" id="{04735D0B-AEB0-F98F-2465-EAFA969FB2F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US" altLang="en-US" sz="1000">
                <a:latin typeface="Arial" panose="020B0604020202020204" pitchFamily="34" charset="0"/>
                <a:ea typeface="ＭＳ Ｐゴシック" panose="020B0600070205080204" pitchFamily="34" charset="-128"/>
              </a:rPr>
              <a:t>Quantitative data</a:t>
            </a:r>
          </a:p>
          <a:p>
            <a:pPr lvl="1" eaLnBrk="1" hangingPunct="1">
              <a:spcBef>
                <a:spcPct val="0"/>
              </a:spcBef>
            </a:pPr>
            <a:r>
              <a:rPr lang="en-US" altLang="en-US" sz="1100">
                <a:latin typeface="Arial" panose="020B0604020202020204" pitchFamily="34" charset="0"/>
                <a:ea typeface="ＭＳ Ｐゴシック" panose="020B0600070205080204" pitchFamily="34" charset="-128"/>
              </a:rPr>
              <a:t>Close-ended scales</a:t>
            </a:r>
          </a:p>
          <a:p>
            <a:pPr lvl="1" eaLnBrk="1" hangingPunct="1">
              <a:spcBef>
                <a:spcPct val="0"/>
              </a:spcBef>
            </a:pPr>
            <a:r>
              <a:rPr lang="en-US" altLang="en-US" sz="1100">
                <a:latin typeface="Arial" panose="020B0604020202020204" pitchFamily="34" charset="0"/>
                <a:ea typeface="ＭＳ Ｐゴシック" panose="020B0600070205080204" pitchFamily="34" charset="-128"/>
              </a:rPr>
              <a:t>Attitudinal/behavioral scales</a:t>
            </a:r>
          </a:p>
          <a:p>
            <a:pPr lvl="1" eaLnBrk="1" hangingPunct="1">
              <a:spcBef>
                <a:spcPct val="0"/>
              </a:spcBef>
            </a:pPr>
            <a:r>
              <a:rPr lang="en-US" altLang="en-US" sz="1100">
                <a:latin typeface="Arial" panose="020B0604020202020204" pitchFamily="34" charset="0"/>
                <a:ea typeface="ＭＳ Ｐゴシック" panose="020B0600070205080204" pitchFamily="34" charset="-128"/>
              </a:rPr>
              <a:t>Behavioral checklists</a:t>
            </a:r>
          </a:p>
          <a:p>
            <a:pPr lvl="1" eaLnBrk="1" hangingPunct="1">
              <a:spcBef>
                <a:spcPct val="0"/>
              </a:spcBef>
            </a:pPr>
            <a:r>
              <a:rPr lang="en-US" altLang="en-US" sz="1100">
                <a:latin typeface="Arial" panose="020B0604020202020204" pitchFamily="34" charset="0"/>
                <a:ea typeface="ＭＳ Ｐゴシック" panose="020B0600070205080204" pitchFamily="34" charset="-128"/>
              </a:rPr>
              <a:t>Census, attendance records</a:t>
            </a:r>
          </a:p>
          <a:p>
            <a:pPr lvl="1" eaLnBrk="1" hangingPunct="1">
              <a:spcBef>
                <a:spcPct val="0"/>
              </a:spcBef>
            </a:pPr>
            <a:endParaRPr lang="en-US" altLang="en-US" sz="1100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>
              <a:spcBef>
                <a:spcPct val="0"/>
              </a:spcBef>
            </a:pPr>
            <a:r>
              <a:rPr lang="en-US" altLang="en-US" sz="1000">
                <a:latin typeface="Arial" panose="020B0604020202020204" pitchFamily="34" charset="0"/>
                <a:ea typeface="ＭＳ Ｐゴシック" panose="020B0600070205080204" pitchFamily="34" charset="-128"/>
              </a:rPr>
              <a:t>Qualitative data</a:t>
            </a:r>
          </a:p>
          <a:p>
            <a:pPr lvl="1" eaLnBrk="1" hangingPunct="1">
              <a:spcBef>
                <a:spcPct val="0"/>
              </a:spcBef>
            </a:pPr>
            <a:r>
              <a:rPr lang="en-US" altLang="en-US" sz="1100">
                <a:latin typeface="Arial" panose="020B0604020202020204" pitchFamily="34" charset="0"/>
                <a:ea typeface="ＭＳ Ｐゴシック" panose="020B0600070205080204" pitchFamily="34" charset="-128"/>
              </a:rPr>
              <a:t>Open-ended responses </a:t>
            </a:r>
          </a:p>
          <a:p>
            <a:pPr lvl="1" eaLnBrk="1" hangingPunct="1">
              <a:spcBef>
                <a:spcPct val="0"/>
              </a:spcBef>
            </a:pPr>
            <a:r>
              <a:rPr lang="en-US" altLang="en-US" sz="1100">
                <a:latin typeface="Arial" panose="020B0604020202020204" pitchFamily="34" charset="0"/>
                <a:ea typeface="ＭＳ Ｐゴシック" panose="020B0600070205080204" pitchFamily="34" charset="-128"/>
              </a:rPr>
              <a:t>Semi-structured interviews</a:t>
            </a:r>
          </a:p>
          <a:p>
            <a:pPr lvl="1" eaLnBrk="1" hangingPunct="1">
              <a:spcBef>
                <a:spcPct val="0"/>
              </a:spcBef>
            </a:pPr>
            <a:r>
              <a:rPr lang="en-US" altLang="en-US" sz="1100">
                <a:latin typeface="Arial" panose="020B0604020202020204" pitchFamily="34" charset="0"/>
                <a:ea typeface="ＭＳ Ｐゴシック" panose="020B0600070205080204" pitchFamily="34" charset="-128"/>
              </a:rPr>
              <a:t>Semi-structured observations</a:t>
            </a:r>
          </a:p>
          <a:p>
            <a:pPr lvl="1" eaLnBrk="1" hangingPunct="1">
              <a:spcBef>
                <a:spcPct val="0"/>
              </a:spcBef>
            </a:pPr>
            <a:r>
              <a:rPr lang="en-US" altLang="en-US" sz="1100">
                <a:latin typeface="Arial" panose="020B0604020202020204" pitchFamily="34" charset="0"/>
                <a:ea typeface="ＭＳ Ｐゴシック" panose="020B0600070205080204" pitchFamily="34" charset="-128"/>
              </a:rPr>
              <a:t>Records/documents</a:t>
            </a:r>
          </a:p>
          <a:p>
            <a:pPr lvl="1" eaLnBrk="1" hangingPunct="1">
              <a:spcBef>
                <a:spcPct val="0"/>
              </a:spcBef>
            </a:pPr>
            <a:r>
              <a:rPr lang="en-US" altLang="en-US" sz="1100">
                <a:latin typeface="Arial" panose="020B0604020202020204" pitchFamily="34" charset="0"/>
                <a:ea typeface="ＭＳ Ｐゴシック" panose="020B0600070205080204" pitchFamily="34" charset="-128"/>
              </a:rPr>
              <a:t>Videotapes</a:t>
            </a:r>
          </a:p>
          <a:p>
            <a:pPr lvl="1" eaLnBrk="1" hangingPunct="1">
              <a:spcBef>
                <a:spcPct val="0"/>
              </a:spcBef>
            </a:pPr>
            <a:r>
              <a:rPr lang="en-US" altLang="en-US" sz="1100">
                <a:latin typeface="Arial" panose="020B0604020202020204" pitchFamily="34" charset="0"/>
                <a:ea typeface="ＭＳ Ｐゴシック" panose="020B0600070205080204" pitchFamily="34" charset="-128"/>
              </a:rPr>
              <a:t>Images such as pictures or drawings</a:t>
            </a:r>
          </a:p>
          <a:p>
            <a:pPr lvl="1" eaLnBrk="1" hangingPunct="1">
              <a:spcBef>
                <a:spcPct val="0"/>
              </a:spcBef>
            </a:pPr>
            <a:endParaRPr lang="en-US" altLang="en-US" sz="1100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>
              <a:spcBef>
                <a:spcPct val="0"/>
              </a:spcBef>
            </a:pPr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7">
            <a:extLst>
              <a:ext uri="{FF2B5EF4-FFF2-40B4-BE49-F238E27FC236}">
                <a16:creationId xmlns:a16="http://schemas.microsoft.com/office/drawing/2014/main" id="{16255EF7-C5F1-AF3A-593B-16F40095C4B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AE246DAC-1715-426B-AA2C-55BCB2A93BF0}" type="slidenum">
              <a:rPr lang="en-US" altLang="en-US" sz="1200"/>
              <a:pPr/>
              <a:t>9</a:t>
            </a:fld>
            <a:endParaRPr lang="en-US" altLang="en-US" sz="1200"/>
          </a:p>
        </p:txBody>
      </p:sp>
      <p:sp>
        <p:nvSpPr>
          <p:cNvPr id="62467" name="Rectangle 2">
            <a:extLst>
              <a:ext uri="{FF2B5EF4-FFF2-40B4-BE49-F238E27FC236}">
                <a16:creationId xmlns:a16="http://schemas.microsoft.com/office/drawing/2014/main" id="{DAC9AFF8-163D-C0C8-6B34-F021657E580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2468" name="Rectangle 3">
            <a:extLst>
              <a:ext uri="{FF2B5EF4-FFF2-40B4-BE49-F238E27FC236}">
                <a16:creationId xmlns:a16="http://schemas.microsoft.com/office/drawing/2014/main" id="{E8A25F91-ACC7-25C3-6820-C3EE978053A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US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Quantitative analysis</a:t>
            </a:r>
          </a:p>
          <a:p>
            <a:pPr lvl="1" eaLnBrk="1" hangingPunct="1">
              <a:spcBef>
                <a:spcPct val="0"/>
              </a:spcBef>
            </a:pPr>
            <a:r>
              <a:rPr lang="en-US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Numeric data</a:t>
            </a:r>
          </a:p>
          <a:p>
            <a:pPr lvl="1" eaLnBrk="1" hangingPunct="1">
              <a:spcBef>
                <a:spcPct val="0"/>
              </a:spcBef>
            </a:pPr>
            <a:r>
              <a:rPr lang="en-US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Descriptive trend analysis</a:t>
            </a:r>
          </a:p>
          <a:p>
            <a:pPr lvl="1" eaLnBrk="1" hangingPunct="1">
              <a:spcBef>
                <a:spcPct val="0"/>
              </a:spcBef>
            </a:pPr>
            <a:r>
              <a:rPr lang="en-US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Hypothesis testing, effect size, interval estimates</a:t>
            </a:r>
          </a:p>
          <a:p>
            <a:pPr lvl="1" eaLnBrk="1" hangingPunct="1">
              <a:spcBef>
                <a:spcPct val="0"/>
              </a:spcBef>
            </a:pPr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lvl="1" eaLnBrk="1" hangingPunct="1">
              <a:spcBef>
                <a:spcPct val="0"/>
              </a:spcBef>
            </a:pPr>
            <a:r>
              <a:rPr lang="en-US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Qualitative analysis:</a:t>
            </a:r>
          </a:p>
          <a:p>
            <a:pPr lvl="1" eaLnBrk="1" hangingPunct="1">
              <a:spcBef>
                <a:spcPct val="0"/>
              </a:spcBef>
            </a:pPr>
            <a:r>
              <a:rPr lang="en-US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	Text/image data</a:t>
            </a:r>
          </a:p>
          <a:p>
            <a:pPr lvl="1" eaLnBrk="1" hangingPunct="1">
              <a:spcBef>
                <a:spcPct val="0"/>
              </a:spcBef>
            </a:pPr>
            <a:r>
              <a:rPr lang="en-US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	Coding</a:t>
            </a:r>
          </a:p>
          <a:p>
            <a:pPr lvl="1" eaLnBrk="1" hangingPunct="1">
              <a:spcBef>
                <a:spcPct val="0"/>
              </a:spcBef>
            </a:pPr>
            <a:r>
              <a:rPr lang="en-US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	Themes</a:t>
            </a:r>
          </a:p>
          <a:p>
            <a:pPr lvl="1" eaLnBrk="1" hangingPunct="1">
              <a:spcBef>
                <a:spcPct val="0"/>
              </a:spcBef>
            </a:pPr>
            <a:r>
              <a:rPr lang="en-US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	Description</a:t>
            </a:r>
          </a:p>
          <a:p>
            <a:pPr lvl="1" eaLnBrk="1" hangingPunct="1">
              <a:spcBef>
                <a:spcPct val="0"/>
              </a:spcBef>
            </a:pPr>
            <a:r>
              <a:rPr lang="en-US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	Interrelated themes to build a picture of the phenomenon.</a:t>
            </a:r>
          </a:p>
          <a:p>
            <a:pPr lvl="1" eaLnBrk="1" hangingPunct="1">
              <a:spcBef>
                <a:spcPct val="0"/>
              </a:spcBef>
            </a:pPr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>
              <a:spcBef>
                <a:spcPct val="0"/>
              </a:spcBef>
            </a:pPr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Slide Image Placeholder 1">
            <a:extLst>
              <a:ext uri="{FF2B5EF4-FFF2-40B4-BE49-F238E27FC236}">
                <a16:creationId xmlns:a16="http://schemas.microsoft.com/office/drawing/2014/main" id="{F2F04A86-5903-6142-10A5-2034281A914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3491" name="Notes Placeholder 2">
            <a:extLst>
              <a:ext uri="{FF2B5EF4-FFF2-40B4-BE49-F238E27FC236}">
                <a16:creationId xmlns:a16="http://schemas.microsoft.com/office/drawing/2014/main" id="{E62CACD9-B66F-E439-38C6-ED7C3EB981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63492" name="Slide Number Placeholder 3">
            <a:extLst>
              <a:ext uri="{FF2B5EF4-FFF2-40B4-BE49-F238E27FC236}">
                <a16:creationId xmlns:a16="http://schemas.microsoft.com/office/drawing/2014/main" id="{C688FC54-6BAC-1E6A-91E3-0A555C88103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BDB2BD53-5992-4D0D-8642-D2CAEBFB4EA4}" type="slidenum">
              <a:rPr lang="en-US" altLang="en-US" sz="1200"/>
              <a:pPr/>
              <a:t>10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Slide Image Placeholder 1">
            <a:extLst>
              <a:ext uri="{FF2B5EF4-FFF2-40B4-BE49-F238E27FC236}">
                <a16:creationId xmlns:a16="http://schemas.microsoft.com/office/drawing/2014/main" id="{28B998DF-60D2-F42E-05EC-708135172213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4515" name="Notes Placeholder 2">
            <a:extLst>
              <a:ext uri="{FF2B5EF4-FFF2-40B4-BE49-F238E27FC236}">
                <a16:creationId xmlns:a16="http://schemas.microsoft.com/office/drawing/2014/main" id="{82838189-C68D-8065-864A-4DFE8DD0A1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64516" name="Slide Number Placeholder 3">
            <a:extLst>
              <a:ext uri="{FF2B5EF4-FFF2-40B4-BE49-F238E27FC236}">
                <a16:creationId xmlns:a16="http://schemas.microsoft.com/office/drawing/2014/main" id="{869CAC0C-9B68-0268-3EAD-4AFAD6C4A5E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6A165800-1FEB-427E-96B4-D2AD07DB2625}" type="slidenum">
              <a:rPr lang="en-US" altLang="en-US" sz="1200"/>
              <a:pPr/>
              <a:t>11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Slide Image Placeholder 1">
            <a:extLst>
              <a:ext uri="{FF2B5EF4-FFF2-40B4-BE49-F238E27FC236}">
                <a16:creationId xmlns:a16="http://schemas.microsoft.com/office/drawing/2014/main" id="{A2A3A29C-6F75-2706-F461-6CE452DFB909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5539" name="Notes Placeholder 2">
            <a:extLst>
              <a:ext uri="{FF2B5EF4-FFF2-40B4-BE49-F238E27FC236}">
                <a16:creationId xmlns:a16="http://schemas.microsoft.com/office/drawing/2014/main" id="{9A33F851-7F81-D4C2-B5F1-4E440EE2AF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23925" y="3328988"/>
            <a:ext cx="7385050" cy="315277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D50B5D2-ACE8-C16A-7CA3-4826CA3FA32E}"/>
              </a:ext>
            </a:extLst>
          </p:cNvPr>
          <p:cNvSpPr txBox="1">
            <a:spLocks noGrp="1"/>
          </p:cNvSpPr>
          <p:nvPr/>
        </p:nvSpPr>
        <p:spPr>
          <a:xfrm>
            <a:off x="5229225" y="6656388"/>
            <a:ext cx="4002088" cy="349250"/>
          </a:xfrm>
          <a:prstGeom prst="rect">
            <a:avLst/>
          </a:prstGeom>
          <a:noFill/>
        </p:spPr>
        <p:txBody>
          <a:bodyPr lIns="92793" tIns="46397" rIns="92793" bIns="46397" anchor="b"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r" eaLnBrk="1" hangingPunct="1"/>
            <a:fld id="{8369766C-248A-43B0-9648-2F4DDE350ED2}" type="slidenum">
              <a:rPr lang="en-US" altLang="en-US" sz="1200">
                <a:latin typeface="Calibri" panose="020F0502020204030204" pitchFamily="34" charset="0"/>
              </a:rPr>
              <a:pPr algn="r" eaLnBrk="1" hangingPunct="1"/>
              <a:t>12</a:t>
            </a:fld>
            <a:endParaRPr lang="en-US" altLang="en-US" sz="1200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Slide Image Placeholder 1">
            <a:extLst>
              <a:ext uri="{FF2B5EF4-FFF2-40B4-BE49-F238E27FC236}">
                <a16:creationId xmlns:a16="http://schemas.microsoft.com/office/drawing/2014/main" id="{3F75DA38-266B-BDCA-870A-A85C816F8A4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6563" name="Notes Placeholder 2">
            <a:extLst>
              <a:ext uri="{FF2B5EF4-FFF2-40B4-BE49-F238E27FC236}">
                <a16:creationId xmlns:a16="http://schemas.microsoft.com/office/drawing/2014/main" id="{1BAED77B-4575-D294-5A08-2242222CCF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66564" name="Slide Number Placeholder 3">
            <a:extLst>
              <a:ext uri="{FF2B5EF4-FFF2-40B4-BE49-F238E27FC236}">
                <a16:creationId xmlns:a16="http://schemas.microsoft.com/office/drawing/2014/main" id="{47817423-E4B8-0813-119A-352DFE9B298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D4E3AFA3-4A27-4C39-97CE-B877AD9ACF2B}" type="slidenum">
              <a:rPr lang="en-US" altLang="en-US" sz="1200"/>
              <a:pPr/>
              <a:t>14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Slide Image Placeholder 1">
            <a:extLst>
              <a:ext uri="{FF2B5EF4-FFF2-40B4-BE49-F238E27FC236}">
                <a16:creationId xmlns:a16="http://schemas.microsoft.com/office/drawing/2014/main" id="{882A0E6D-1DA4-D822-2401-8172097319D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7587" name="Notes Placeholder 2">
            <a:extLst>
              <a:ext uri="{FF2B5EF4-FFF2-40B4-BE49-F238E27FC236}">
                <a16:creationId xmlns:a16="http://schemas.microsoft.com/office/drawing/2014/main" id="{7F139E7C-CD77-6C00-95F3-D48DCF4D70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67588" name="Slide Number Placeholder 3">
            <a:extLst>
              <a:ext uri="{FF2B5EF4-FFF2-40B4-BE49-F238E27FC236}">
                <a16:creationId xmlns:a16="http://schemas.microsoft.com/office/drawing/2014/main" id="{B834CF69-4A0A-F10A-8658-FE7894A62DC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DB580127-17DF-480F-A175-D5EC3AA37892}" type="slidenum">
              <a:rPr lang="en-US" altLang="en-US" sz="1200"/>
              <a:pPr/>
              <a:t>15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Slide Image Placeholder 1">
            <a:extLst>
              <a:ext uri="{FF2B5EF4-FFF2-40B4-BE49-F238E27FC236}">
                <a16:creationId xmlns:a16="http://schemas.microsoft.com/office/drawing/2014/main" id="{4F836F53-0DEB-18D2-2F2E-B358EA1BAFD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8611" name="Notes Placeholder 2">
            <a:extLst>
              <a:ext uri="{FF2B5EF4-FFF2-40B4-BE49-F238E27FC236}">
                <a16:creationId xmlns:a16="http://schemas.microsoft.com/office/drawing/2014/main" id="{88B6ED60-C5D8-301F-4A3C-7DAA46A7CC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68612" name="Slide Number Placeholder 3">
            <a:extLst>
              <a:ext uri="{FF2B5EF4-FFF2-40B4-BE49-F238E27FC236}">
                <a16:creationId xmlns:a16="http://schemas.microsoft.com/office/drawing/2014/main" id="{5F89D74D-6C0E-E3B9-889B-7EF1A10F00C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BC8DBABF-68D6-4BAE-AE66-8A7C26F55426}" type="slidenum">
              <a:rPr lang="en-US" altLang="en-US" sz="1200"/>
              <a:pPr/>
              <a:t>16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7">
            <a:extLst>
              <a:ext uri="{FF2B5EF4-FFF2-40B4-BE49-F238E27FC236}">
                <a16:creationId xmlns:a16="http://schemas.microsoft.com/office/drawing/2014/main" id="{55823010-722D-DAB4-FEF8-545392C2E22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86BB6E09-D574-44BE-816B-C59DEFEBB6D7}" type="slidenum">
              <a:rPr lang="en-US" altLang="en-US" sz="1200"/>
              <a:pPr/>
              <a:t>17</a:t>
            </a:fld>
            <a:endParaRPr lang="en-US" altLang="en-US" sz="1200"/>
          </a:p>
        </p:txBody>
      </p:sp>
      <p:sp>
        <p:nvSpPr>
          <p:cNvPr id="69635" name="Rectangle 2">
            <a:extLst>
              <a:ext uri="{FF2B5EF4-FFF2-40B4-BE49-F238E27FC236}">
                <a16:creationId xmlns:a16="http://schemas.microsoft.com/office/drawing/2014/main" id="{FDE485A7-0B64-78A6-BFDF-2891571A9FC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9636" name="Rectangle 3">
            <a:extLst>
              <a:ext uri="{FF2B5EF4-FFF2-40B4-BE49-F238E27FC236}">
                <a16:creationId xmlns:a16="http://schemas.microsoft.com/office/drawing/2014/main" id="{8F34B3B2-421B-FE8A-A60E-66F11BB267D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US" altLang="en-US" sz="1000">
                <a:latin typeface="Arial" panose="020B0604020202020204" pitchFamily="34" charset="0"/>
                <a:ea typeface="ＭＳ Ｐゴシック" panose="020B0600070205080204" pitchFamily="34" charset="-128"/>
              </a:rPr>
              <a:t>Quantitative data</a:t>
            </a:r>
          </a:p>
          <a:p>
            <a:pPr lvl="1" eaLnBrk="1" hangingPunct="1"/>
            <a:r>
              <a:rPr lang="en-US" altLang="en-US" sz="1100">
                <a:latin typeface="Arial" panose="020B0604020202020204" pitchFamily="34" charset="0"/>
                <a:ea typeface="ＭＳ Ｐゴシック" panose="020B0600070205080204" pitchFamily="34" charset="-128"/>
              </a:rPr>
              <a:t>Close-ended scales</a:t>
            </a:r>
          </a:p>
          <a:p>
            <a:pPr lvl="1" eaLnBrk="1" hangingPunct="1"/>
            <a:r>
              <a:rPr lang="en-US" altLang="en-US" sz="1100">
                <a:latin typeface="Arial" panose="020B0604020202020204" pitchFamily="34" charset="0"/>
                <a:ea typeface="ＭＳ Ｐゴシック" panose="020B0600070205080204" pitchFamily="34" charset="-128"/>
              </a:rPr>
              <a:t>Attitudinal/behavioral scales</a:t>
            </a:r>
          </a:p>
          <a:p>
            <a:pPr lvl="1" eaLnBrk="1" hangingPunct="1"/>
            <a:r>
              <a:rPr lang="en-US" altLang="en-US" sz="1100">
                <a:latin typeface="Arial" panose="020B0604020202020204" pitchFamily="34" charset="0"/>
                <a:ea typeface="ＭＳ Ｐゴシック" panose="020B0600070205080204" pitchFamily="34" charset="-128"/>
              </a:rPr>
              <a:t>Behavioral checklists</a:t>
            </a:r>
          </a:p>
          <a:p>
            <a:pPr lvl="1" eaLnBrk="1" hangingPunct="1"/>
            <a:r>
              <a:rPr lang="en-US" altLang="en-US" sz="1100">
                <a:latin typeface="Arial" panose="020B0604020202020204" pitchFamily="34" charset="0"/>
                <a:ea typeface="ＭＳ Ｐゴシック" panose="020B0600070205080204" pitchFamily="34" charset="-128"/>
              </a:rPr>
              <a:t>Census, attendance records</a:t>
            </a:r>
          </a:p>
          <a:p>
            <a:pPr lvl="1" eaLnBrk="1" hangingPunct="1"/>
            <a:endParaRPr lang="en-US" altLang="en-US" sz="1100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r>
              <a:rPr lang="en-US" altLang="en-US" sz="1000">
                <a:latin typeface="Arial" panose="020B0604020202020204" pitchFamily="34" charset="0"/>
                <a:ea typeface="ＭＳ Ｐゴシック" panose="020B0600070205080204" pitchFamily="34" charset="-128"/>
              </a:rPr>
              <a:t>Qualitative data</a:t>
            </a:r>
          </a:p>
          <a:p>
            <a:pPr lvl="1" eaLnBrk="1" hangingPunct="1"/>
            <a:r>
              <a:rPr lang="en-US" altLang="en-US" sz="1100">
                <a:latin typeface="Arial" panose="020B0604020202020204" pitchFamily="34" charset="0"/>
                <a:ea typeface="ＭＳ Ｐゴシック" panose="020B0600070205080204" pitchFamily="34" charset="-128"/>
              </a:rPr>
              <a:t>Open-ended responses </a:t>
            </a:r>
          </a:p>
          <a:p>
            <a:pPr lvl="1" eaLnBrk="1" hangingPunct="1"/>
            <a:r>
              <a:rPr lang="en-US" altLang="en-US" sz="1100">
                <a:latin typeface="Arial" panose="020B0604020202020204" pitchFamily="34" charset="0"/>
                <a:ea typeface="ＭＳ Ｐゴシック" panose="020B0600070205080204" pitchFamily="34" charset="-128"/>
              </a:rPr>
              <a:t>Semi-structured interviews</a:t>
            </a:r>
          </a:p>
          <a:p>
            <a:pPr lvl="1" eaLnBrk="1" hangingPunct="1"/>
            <a:r>
              <a:rPr lang="en-US" altLang="en-US" sz="1100">
                <a:latin typeface="Arial" panose="020B0604020202020204" pitchFamily="34" charset="0"/>
                <a:ea typeface="ＭＳ Ｐゴシック" panose="020B0600070205080204" pitchFamily="34" charset="-128"/>
              </a:rPr>
              <a:t>Semi-structured observations</a:t>
            </a:r>
          </a:p>
          <a:p>
            <a:pPr lvl="1" eaLnBrk="1" hangingPunct="1"/>
            <a:r>
              <a:rPr lang="en-US" altLang="en-US" sz="1100">
                <a:latin typeface="Arial" panose="020B0604020202020204" pitchFamily="34" charset="0"/>
                <a:ea typeface="ＭＳ Ｐゴシック" panose="020B0600070205080204" pitchFamily="34" charset="-128"/>
              </a:rPr>
              <a:t>Records/documents</a:t>
            </a:r>
          </a:p>
          <a:p>
            <a:pPr lvl="1" eaLnBrk="1" hangingPunct="1"/>
            <a:r>
              <a:rPr lang="en-US" altLang="en-US" sz="1100">
                <a:latin typeface="Arial" panose="020B0604020202020204" pitchFamily="34" charset="0"/>
                <a:ea typeface="ＭＳ Ｐゴシック" panose="020B0600070205080204" pitchFamily="34" charset="-128"/>
              </a:rPr>
              <a:t>Videotapes</a:t>
            </a:r>
          </a:p>
          <a:p>
            <a:pPr lvl="1" eaLnBrk="1" hangingPunct="1"/>
            <a:r>
              <a:rPr lang="en-US" altLang="en-US" sz="1100">
                <a:latin typeface="Arial" panose="020B0604020202020204" pitchFamily="34" charset="0"/>
                <a:ea typeface="ＭＳ Ｐゴシック" panose="020B0600070205080204" pitchFamily="34" charset="-128"/>
              </a:rPr>
              <a:t>Images such as pictures or drawings</a:t>
            </a:r>
          </a:p>
          <a:p>
            <a:pPr lvl="1" eaLnBrk="1" hangingPunct="1"/>
            <a:endParaRPr lang="en-US" altLang="en-US" sz="1100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Slide Image Placeholder 1">
            <a:extLst>
              <a:ext uri="{FF2B5EF4-FFF2-40B4-BE49-F238E27FC236}">
                <a16:creationId xmlns:a16="http://schemas.microsoft.com/office/drawing/2014/main" id="{096A17B3-B9DB-7F1D-0DC7-44E136F3FAD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0659" name="Notes Placeholder 2">
            <a:extLst>
              <a:ext uri="{FF2B5EF4-FFF2-40B4-BE49-F238E27FC236}">
                <a16:creationId xmlns:a16="http://schemas.microsoft.com/office/drawing/2014/main" id="{8CC59857-6232-416F-41EB-92495E0AB9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70660" name="Slide Number Placeholder 3">
            <a:extLst>
              <a:ext uri="{FF2B5EF4-FFF2-40B4-BE49-F238E27FC236}">
                <a16:creationId xmlns:a16="http://schemas.microsoft.com/office/drawing/2014/main" id="{C1FE33BD-979A-62C2-FC6A-33262EE99DB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15560CCA-5B51-4DED-8179-30733D0A81AE}" type="slidenum">
              <a:rPr lang="en-US" altLang="en-US" sz="1200"/>
              <a:pPr/>
              <a:t>18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7">
            <a:extLst>
              <a:ext uri="{FF2B5EF4-FFF2-40B4-BE49-F238E27FC236}">
                <a16:creationId xmlns:a16="http://schemas.microsoft.com/office/drawing/2014/main" id="{53A1D055-063E-CEF6-81AC-A5A600FD2B2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5BF609A6-9D49-4A5F-BB9F-39C0D0F7D5E8}" type="slidenum">
              <a:rPr lang="en-US" altLang="en-US" sz="1200"/>
              <a:pPr/>
              <a:t>19</a:t>
            </a:fld>
            <a:endParaRPr lang="en-US" altLang="en-US" sz="1200"/>
          </a:p>
        </p:txBody>
      </p:sp>
      <p:sp>
        <p:nvSpPr>
          <p:cNvPr id="71683" name="Rectangle 2">
            <a:extLst>
              <a:ext uri="{FF2B5EF4-FFF2-40B4-BE49-F238E27FC236}">
                <a16:creationId xmlns:a16="http://schemas.microsoft.com/office/drawing/2014/main" id="{8758920F-FAA4-4035-8476-F4895265B4E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1684" name="Rectangle 3">
            <a:extLst>
              <a:ext uri="{FF2B5EF4-FFF2-40B4-BE49-F238E27FC236}">
                <a16:creationId xmlns:a16="http://schemas.microsoft.com/office/drawing/2014/main" id="{36FCB7D9-8350-B2A4-AA70-DF42655A154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US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Quantitative analysis</a:t>
            </a:r>
          </a:p>
          <a:p>
            <a:pPr lvl="1" eaLnBrk="1" hangingPunct="1"/>
            <a:r>
              <a:rPr lang="en-US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Numeric data</a:t>
            </a:r>
          </a:p>
          <a:p>
            <a:pPr lvl="1" eaLnBrk="1" hangingPunct="1"/>
            <a:r>
              <a:rPr lang="en-US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Descriptive trend analysis</a:t>
            </a:r>
          </a:p>
          <a:p>
            <a:pPr lvl="1" eaLnBrk="1" hangingPunct="1"/>
            <a:r>
              <a:rPr lang="en-US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Hypothesis testing, effect size, interval estimates</a:t>
            </a:r>
          </a:p>
          <a:p>
            <a:pPr lvl="1" eaLnBrk="1" hangingPunct="1"/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lvl="1" eaLnBrk="1" hangingPunct="1"/>
            <a:r>
              <a:rPr lang="en-US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Qualitative analysis:</a:t>
            </a:r>
          </a:p>
          <a:p>
            <a:pPr lvl="1" eaLnBrk="1" hangingPunct="1"/>
            <a:r>
              <a:rPr lang="en-US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	Text/image data</a:t>
            </a:r>
          </a:p>
          <a:p>
            <a:pPr lvl="1" eaLnBrk="1" hangingPunct="1"/>
            <a:r>
              <a:rPr lang="en-US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	Coding</a:t>
            </a:r>
          </a:p>
          <a:p>
            <a:pPr lvl="1" eaLnBrk="1" hangingPunct="1"/>
            <a:r>
              <a:rPr lang="en-US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	Themes</a:t>
            </a:r>
          </a:p>
          <a:p>
            <a:pPr lvl="1" eaLnBrk="1" hangingPunct="1"/>
            <a:r>
              <a:rPr lang="en-US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	Description</a:t>
            </a:r>
          </a:p>
          <a:p>
            <a:pPr lvl="1" eaLnBrk="1" hangingPunct="1"/>
            <a:r>
              <a:rPr lang="en-US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	Interrelated themes to build a picture of the phenomenon.</a:t>
            </a:r>
          </a:p>
          <a:p>
            <a:pPr lvl="1" eaLnBrk="1" hangingPunct="1"/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Slide Image Placeholder 1">
            <a:extLst>
              <a:ext uri="{FF2B5EF4-FFF2-40B4-BE49-F238E27FC236}">
                <a16:creationId xmlns:a16="http://schemas.microsoft.com/office/drawing/2014/main" id="{7D929A5E-57D4-C4A4-FCF6-D70FB644999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2707" name="Notes Placeholder 2">
            <a:extLst>
              <a:ext uri="{FF2B5EF4-FFF2-40B4-BE49-F238E27FC236}">
                <a16:creationId xmlns:a16="http://schemas.microsoft.com/office/drawing/2014/main" id="{9EC8049C-31BF-31A1-D3B2-886916025E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72708" name="Slide Number Placeholder 3">
            <a:extLst>
              <a:ext uri="{FF2B5EF4-FFF2-40B4-BE49-F238E27FC236}">
                <a16:creationId xmlns:a16="http://schemas.microsoft.com/office/drawing/2014/main" id="{83278BFE-4E66-CAF7-D2F0-4D17C57025F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322A7842-6A4B-4783-BB58-725BB5E7287A}" type="slidenum">
              <a:rPr lang="en-US" altLang="en-US" sz="1200"/>
              <a:pPr/>
              <a:t>20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Slide Image Placeholder 1">
            <a:extLst>
              <a:ext uri="{FF2B5EF4-FFF2-40B4-BE49-F238E27FC236}">
                <a16:creationId xmlns:a16="http://schemas.microsoft.com/office/drawing/2014/main" id="{E45FEF6B-1CBF-08BA-1250-5CB7117B75D2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3731" name="Notes Placeholder 2">
            <a:extLst>
              <a:ext uri="{FF2B5EF4-FFF2-40B4-BE49-F238E27FC236}">
                <a16:creationId xmlns:a16="http://schemas.microsoft.com/office/drawing/2014/main" id="{18A3F812-FDC0-048E-A60A-908DBD556C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73732" name="Slide Number Placeholder 3">
            <a:extLst>
              <a:ext uri="{FF2B5EF4-FFF2-40B4-BE49-F238E27FC236}">
                <a16:creationId xmlns:a16="http://schemas.microsoft.com/office/drawing/2014/main" id="{48C1A01F-B6CC-54FE-F631-F95DE94D4FB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9C43CE07-BCE5-46DC-B2DA-7C7BB4E78BA6}" type="slidenum">
              <a:rPr lang="en-US" altLang="en-US" sz="1200"/>
              <a:pPr/>
              <a:t>21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Slide Image Placeholder 1">
            <a:extLst>
              <a:ext uri="{FF2B5EF4-FFF2-40B4-BE49-F238E27FC236}">
                <a16:creationId xmlns:a16="http://schemas.microsoft.com/office/drawing/2014/main" id="{91F43815-75D9-3B7C-2C50-F2E6E61D9C8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4755" name="Notes Placeholder 2">
            <a:extLst>
              <a:ext uri="{FF2B5EF4-FFF2-40B4-BE49-F238E27FC236}">
                <a16:creationId xmlns:a16="http://schemas.microsoft.com/office/drawing/2014/main" id="{DC301B31-9149-372E-2DD1-83E28DA3DF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74756" name="Slide Number Placeholder 3">
            <a:extLst>
              <a:ext uri="{FF2B5EF4-FFF2-40B4-BE49-F238E27FC236}">
                <a16:creationId xmlns:a16="http://schemas.microsoft.com/office/drawing/2014/main" id="{6D9AD80A-81BB-6B07-79F3-04E960E9871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CA68A6F2-5401-4128-A0C4-7347178068D5}" type="slidenum">
              <a:rPr lang="en-US" altLang="en-US" sz="1200"/>
              <a:pPr/>
              <a:t>22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Slide Image Placeholder 1">
            <a:extLst>
              <a:ext uri="{FF2B5EF4-FFF2-40B4-BE49-F238E27FC236}">
                <a16:creationId xmlns:a16="http://schemas.microsoft.com/office/drawing/2014/main" id="{F20F1C60-67BC-4B10-C98F-7477BDCF27C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5779" name="Notes Placeholder 2">
            <a:extLst>
              <a:ext uri="{FF2B5EF4-FFF2-40B4-BE49-F238E27FC236}">
                <a16:creationId xmlns:a16="http://schemas.microsoft.com/office/drawing/2014/main" id="{7FAFD784-EE70-1181-6BA1-029CE11328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75780" name="Slide Number Placeholder 3">
            <a:extLst>
              <a:ext uri="{FF2B5EF4-FFF2-40B4-BE49-F238E27FC236}">
                <a16:creationId xmlns:a16="http://schemas.microsoft.com/office/drawing/2014/main" id="{A82380CE-BA63-48D8-55C1-800BA8F3322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8E607825-B127-4272-BF09-6615C064C9C3}" type="slidenum">
              <a:rPr lang="en-US" altLang="en-US" sz="1200"/>
              <a:pPr/>
              <a:t>23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Slide Image Placeholder 1">
            <a:extLst>
              <a:ext uri="{FF2B5EF4-FFF2-40B4-BE49-F238E27FC236}">
                <a16:creationId xmlns:a16="http://schemas.microsoft.com/office/drawing/2014/main" id="{C6A6C9F9-97DC-2487-71F1-7F3570A277B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6803" name="Notes Placeholder 2">
            <a:extLst>
              <a:ext uri="{FF2B5EF4-FFF2-40B4-BE49-F238E27FC236}">
                <a16:creationId xmlns:a16="http://schemas.microsoft.com/office/drawing/2014/main" id="{5592FFF7-8422-2612-4CAC-DC7E9F661A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76804" name="Slide Number Placeholder 3">
            <a:extLst>
              <a:ext uri="{FF2B5EF4-FFF2-40B4-BE49-F238E27FC236}">
                <a16:creationId xmlns:a16="http://schemas.microsoft.com/office/drawing/2014/main" id="{9B81AB6E-6116-4847-EE73-AEBD2EE369E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1A448D74-F6E3-4C53-8077-CADE4E1C471B}" type="slidenum">
              <a:rPr lang="en-US" altLang="en-US" sz="1200"/>
              <a:pPr/>
              <a:t>24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Slide Image Placeholder 1">
            <a:extLst>
              <a:ext uri="{FF2B5EF4-FFF2-40B4-BE49-F238E27FC236}">
                <a16:creationId xmlns:a16="http://schemas.microsoft.com/office/drawing/2014/main" id="{98848336-5299-9CEE-D269-03F699A2FE5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7827" name="Notes Placeholder 2">
            <a:extLst>
              <a:ext uri="{FF2B5EF4-FFF2-40B4-BE49-F238E27FC236}">
                <a16:creationId xmlns:a16="http://schemas.microsoft.com/office/drawing/2014/main" id="{015B3B1B-95F0-9018-833B-E48CE90DB6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77828" name="Slide Number Placeholder 3">
            <a:extLst>
              <a:ext uri="{FF2B5EF4-FFF2-40B4-BE49-F238E27FC236}">
                <a16:creationId xmlns:a16="http://schemas.microsoft.com/office/drawing/2014/main" id="{C01865BE-6E4E-249A-099B-ABBB58DBD7B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756B5314-1C02-4FD5-8715-E51B3433AD30}" type="slidenum">
              <a:rPr lang="en-US" altLang="en-US" sz="1200"/>
              <a:pPr/>
              <a:t>25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Slide Image Placeholder 1">
            <a:extLst>
              <a:ext uri="{FF2B5EF4-FFF2-40B4-BE49-F238E27FC236}">
                <a16:creationId xmlns:a16="http://schemas.microsoft.com/office/drawing/2014/main" id="{8AE99CF2-A818-E349-7446-29BB6A9B3E0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8851" name="Notes Placeholder 2">
            <a:extLst>
              <a:ext uri="{FF2B5EF4-FFF2-40B4-BE49-F238E27FC236}">
                <a16:creationId xmlns:a16="http://schemas.microsoft.com/office/drawing/2014/main" id="{06B7F66D-AF1F-E8A2-9319-99F38F6814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78852" name="Slide Number Placeholder 3">
            <a:extLst>
              <a:ext uri="{FF2B5EF4-FFF2-40B4-BE49-F238E27FC236}">
                <a16:creationId xmlns:a16="http://schemas.microsoft.com/office/drawing/2014/main" id="{BE96B43B-B3F7-0A1B-4762-8D3F292C417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FC76BCA0-BD09-4A64-B51A-05CAFA2EC47A}" type="slidenum">
              <a:rPr lang="en-US" altLang="en-US" sz="1200"/>
              <a:pPr/>
              <a:t>26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Slide Image Placeholder 1">
            <a:extLst>
              <a:ext uri="{FF2B5EF4-FFF2-40B4-BE49-F238E27FC236}">
                <a16:creationId xmlns:a16="http://schemas.microsoft.com/office/drawing/2014/main" id="{2D6844EB-6EE3-6CB7-8E86-C12339F0107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9875" name="Notes Placeholder 2">
            <a:extLst>
              <a:ext uri="{FF2B5EF4-FFF2-40B4-BE49-F238E27FC236}">
                <a16:creationId xmlns:a16="http://schemas.microsoft.com/office/drawing/2014/main" id="{11968254-5A28-D900-A2C4-6D912611F3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79876" name="Slide Number Placeholder 3">
            <a:extLst>
              <a:ext uri="{FF2B5EF4-FFF2-40B4-BE49-F238E27FC236}">
                <a16:creationId xmlns:a16="http://schemas.microsoft.com/office/drawing/2014/main" id="{B54A34CF-A9DA-5ACD-48B3-0264993FC3F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8E1E56B0-BF06-4D96-BD3A-9FF0B7A26273}" type="slidenum">
              <a:rPr lang="en-US" altLang="en-US" sz="1200"/>
              <a:pPr/>
              <a:t>27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7">
            <a:extLst>
              <a:ext uri="{FF2B5EF4-FFF2-40B4-BE49-F238E27FC236}">
                <a16:creationId xmlns:a16="http://schemas.microsoft.com/office/drawing/2014/main" id="{AEE1B1E7-2376-0E1A-0018-77D21A93113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BC4F7BDE-1D33-4FB0-81FA-D2CABC0CAD6C}" type="slidenum">
              <a:rPr lang="en-US" altLang="en-US" sz="1200"/>
              <a:pPr/>
              <a:t>28</a:t>
            </a:fld>
            <a:endParaRPr lang="en-US" altLang="en-US" sz="1200"/>
          </a:p>
        </p:txBody>
      </p:sp>
      <p:sp>
        <p:nvSpPr>
          <p:cNvPr id="80899" name="Rectangle 2">
            <a:extLst>
              <a:ext uri="{FF2B5EF4-FFF2-40B4-BE49-F238E27FC236}">
                <a16:creationId xmlns:a16="http://schemas.microsoft.com/office/drawing/2014/main" id="{2F0F9DC4-421F-2F88-7B85-A0751827A32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0900" name="Rectangle 3">
            <a:extLst>
              <a:ext uri="{FF2B5EF4-FFF2-40B4-BE49-F238E27FC236}">
                <a16:creationId xmlns:a16="http://schemas.microsoft.com/office/drawing/2014/main" id="{76071D9A-63B5-752A-4070-7F92D199FBF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Slide Image Placeholder 1">
            <a:extLst>
              <a:ext uri="{FF2B5EF4-FFF2-40B4-BE49-F238E27FC236}">
                <a16:creationId xmlns:a16="http://schemas.microsoft.com/office/drawing/2014/main" id="{E907552C-C7E5-9849-1682-86F809C0B8A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1923" name="Notes Placeholder 2">
            <a:extLst>
              <a:ext uri="{FF2B5EF4-FFF2-40B4-BE49-F238E27FC236}">
                <a16:creationId xmlns:a16="http://schemas.microsoft.com/office/drawing/2014/main" id="{29916BAE-5AF7-096A-E94C-5BEFD41619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81924" name="Slide Number Placeholder 3">
            <a:extLst>
              <a:ext uri="{FF2B5EF4-FFF2-40B4-BE49-F238E27FC236}">
                <a16:creationId xmlns:a16="http://schemas.microsoft.com/office/drawing/2014/main" id="{32AB64D3-CFD8-156B-624C-AF8A73CAFCB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4EDB1B8A-69D4-4115-BB40-3D3046289878}" type="slidenum">
              <a:rPr lang="en-US" altLang="en-US" sz="1200"/>
              <a:pPr/>
              <a:t>29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Slide Image Placeholder 1">
            <a:extLst>
              <a:ext uri="{FF2B5EF4-FFF2-40B4-BE49-F238E27FC236}">
                <a16:creationId xmlns:a16="http://schemas.microsoft.com/office/drawing/2014/main" id="{E56E55A4-FB24-2FB8-8B30-9C623658FBA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2947" name="Notes Placeholder 2">
            <a:extLst>
              <a:ext uri="{FF2B5EF4-FFF2-40B4-BE49-F238E27FC236}">
                <a16:creationId xmlns:a16="http://schemas.microsoft.com/office/drawing/2014/main" id="{E871582B-F855-21A2-7DED-158D610A30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82948" name="Slide Number Placeholder 3">
            <a:extLst>
              <a:ext uri="{FF2B5EF4-FFF2-40B4-BE49-F238E27FC236}">
                <a16:creationId xmlns:a16="http://schemas.microsoft.com/office/drawing/2014/main" id="{41B93528-58E7-581B-E3D6-77C9C6BC59D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957FCD67-D163-4A90-9A8C-E0BB8437F132}" type="slidenum">
              <a:rPr lang="en-US" altLang="en-US" sz="1200"/>
              <a:pPr/>
              <a:t>30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Slide Image Placeholder 1">
            <a:extLst>
              <a:ext uri="{FF2B5EF4-FFF2-40B4-BE49-F238E27FC236}">
                <a16:creationId xmlns:a16="http://schemas.microsoft.com/office/drawing/2014/main" id="{F24A1956-B927-0E22-C91E-E66F161B0402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3971" name="Notes Placeholder 2">
            <a:extLst>
              <a:ext uri="{FF2B5EF4-FFF2-40B4-BE49-F238E27FC236}">
                <a16:creationId xmlns:a16="http://schemas.microsoft.com/office/drawing/2014/main" id="{F5294333-F539-F1CF-936E-5F799DECE21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83972" name="Slide Number Placeholder 3">
            <a:extLst>
              <a:ext uri="{FF2B5EF4-FFF2-40B4-BE49-F238E27FC236}">
                <a16:creationId xmlns:a16="http://schemas.microsoft.com/office/drawing/2014/main" id="{64637E02-4A24-B670-4A25-4A40EA43AB7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E43D1211-EB91-40C7-B75A-086BD58574E3}" type="slidenum">
              <a:rPr lang="en-US" altLang="en-US" sz="1200"/>
              <a:pPr/>
              <a:t>31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Slide Image Placeholder 1">
            <a:extLst>
              <a:ext uri="{FF2B5EF4-FFF2-40B4-BE49-F238E27FC236}">
                <a16:creationId xmlns:a16="http://schemas.microsoft.com/office/drawing/2014/main" id="{1452EA03-1B0B-E674-E0DF-87F1601A53A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4995" name="Notes Placeholder 2">
            <a:extLst>
              <a:ext uri="{FF2B5EF4-FFF2-40B4-BE49-F238E27FC236}">
                <a16:creationId xmlns:a16="http://schemas.microsoft.com/office/drawing/2014/main" id="{51CAF8E9-71E4-2F18-ABCF-90F0F53181F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84996" name="Slide Number Placeholder 3">
            <a:extLst>
              <a:ext uri="{FF2B5EF4-FFF2-40B4-BE49-F238E27FC236}">
                <a16:creationId xmlns:a16="http://schemas.microsoft.com/office/drawing/2014/main" id="{041A5CF6-AB64-8C5A-C8BA-8F5E360A624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AEE0B2BB-2F6E-4566-871F-4FB5CC04DE31}" type="slidenum">
              <a:rPr lang="en-US" altLang="en-US" sz="1200"/>
              <a:pPr/>
              <a:t>32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Slide Image Placeholder 1">
            <a:extLst>
              <a:ext uri="{FF2B5EF4-FFF2-40B4-BE49-F238E27FC236}">
                <a16:creationId xmlns:a16="http://schemas.microsoft.com/office/drawing/2014/main" id="{FB633E80-2644-E1D0-1214-136F72D7A8DF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6019" name="Notes Placeholder 2">
            <a:extLst>
              <a:ext uri="{FF2B5EF4-FFF2-40B4-BE49-F238E27FC236}">
                <a16:creationId xmlns:a16="http://schemas.microsoft.com/office/drawing/2014/main" id="{0F2D17F9-93C3-7321-1911-21318F64E4D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86020" name="Slide Number Placeholder 3">
            <a:extLst>
              <a:ext uri="{FF2B5EF4-FFF2-40B4-BE49-F238E27FC236}">
                <a16:creationId xmlns:a16="http://schemas.microsoft.com/office/drawing/2014/main" id="{C42302B8-D4F7-0DBD-E38E-B1CED502C30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0B97D62B-F444-449C-945A-71EBD066D96F}" type="slidenum">
              <a:rPr lang="en-US" altLang="en-US" sz="1200"/>
              <a:pPr/>
              <a:t>33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Slide Image Placeholder 1">
            <a:extLst>
              <a:ext uri="{FF2B5EF4-FFF2-40B4-BE49-F238E27FC236}">
                <a16:creationId xmlns:a16="http://schemas.microsoft.com/office/drawing/2014/main" id="{598373A0-2553-E83B-0818-88B4F7D3357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7043" name="Notes Placeholder 2">
            <a:extLst>
              <a:ext uri="{FF2B5EF4-FFF2-40B4-BE49-F238E27FC236}">
                <a16:creationId xmlns:a16="http://schemas.microsoft.com/office/drawing/2014/main" id="{551F36F7-1DA2-791F-A7E9-3C11C299B2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87044" name="Slide Number Placeholder 3">
            <a:extLst>
              <a:ext uri="{FF2B5EF4-FFF2-40B4-BE49-F238E27FC236}">
                <a16:creationId xmlns:a16="http://schemas.microsoft.com/office/drawing/2014/main" id="{843E52EC-017C-0340-4449-4C2A39878FB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11D793DC-78DE-469A-A19E-38A4ABD05B8E}" type="slidenum">
              <a:rPr lang="en-US" altLang="en-US" sz="1200"/>
              <a:pPr/>
              <a:t>34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Slide Image Placeholder 1">
            <a:extLst>
              <a:ext uri="{FF2B5EF4-FFF2-40B4-BE49-F238E27FC236}">
                <a16:creationId xmlns:a16="http://schemas.microsoft.com/office/drawing/2014/main" id="{8146FC9D-0949-8229-20F8-C8EE2DB7779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8067" name="Notes Placeholder 2">
            <a:extLst>
              <a:ext uri="{FF2B5EF4-FFF2-40B4-BE49-F238E27FC236}">
                <a16:creationId xmlns:a16="http://schemas.microsoft.com/office/drawing/2014/main" id="{DE92B2A6-0E84-4867-6AAE-79FCC3EA53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88068" name="Slide Number Placeholder 3">
            <a:extLst>
              <a:ext uri="{FF2B5EF4-FFF2-40B4-BE49-F238E27FC236}">
                <a16:creationId xmlns:a16="http://schemas.microsoft.com/office/drawing/2014/main" id="{6309765B-558C-97C1-6027-49F9FAF3D50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8D3B2EB7-6A43-4D02-989E-D1DB8AE84318}" type="slidenum">
              <a:rPr lang="en-US" altLang="en-US" sz="1200"/>
              <a:pPr/>
              <a:t>35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Slide Image Placeholder 1">
            <a:extLst>
              <a:ext uri="{FF2B5EF4-FFF2-40B4-BE49-F238E27FC236}">
                <a16:creationId xmlns:a16="http://schemas.microsoft.com/office/drawing/2014/main" id="{BE98818D-394D-885D-487C-25206FA3E6B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9091" name="Notes Placeholder 2">
            <a:extLst>
              <a:ext uri="{FF2B5EF4-FFF2-40B4-BE49-F238E27FC236}">
                <a16:creationId xmlns:a16="http://schemas.microsoft.com/office/drawing/2014/main" id="{9116DB14-E7B8-99DE-D311-255486821B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89092" name="Slide Number Placeholder 3">
            <a:extLst>
              <a:ext uri="{FF2B5EF4-FFF2-40B4-BE49-F238E27FC236}">
                <a16:creationId xmlns:a16="http://schemas.microsoft.com/office/drawing/2014/main" id="{1486BBF9-3B73-89D0-FA97-3C87C66310C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70606C70-172B-45CA-B462-69B1871EFAB7}" type="slidenum">
              <a:rPr lang="en-US" altLang="en-US" sz="1200"/>
              <a:pPr/>
              <a:t>36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Slide Image Placeholder 1">
            <a:extLst>
              <a:ext uri="{FF2B5EF4-FFF2-40B4-BE49-F238E27FC236}">
                <a16:creationId xmlns:a16="http://schemas.microsoft.com/office/drawing/2014/main" id="{9CF42B4E-BD20-E4BE-33AA-B3C86CF3898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90115" name="Notes Placeholder 2">
            <a:extLst>
              <a:ext uri="{FF2B5EF4-FFF2-40B4-BE49-F238E27FC236}">
                <a16:creationId xmlns:a16="http://schemas.microsoft.com/office/drawing/2014/main" id="{D3393220-49CF-6F34-1290-D15B6D7583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90116" name="Slide Number Placeholder 3">
            <a:extLst>
              <a:ext uri="{FF2B5EF4-FFF2-40B4-BE49-F238E27FC236}">
                <a16:creationId xmlns:a16="http://schemas.microsoft.com/office/drawing/2014/main" id="{992A85E5-F9F5-E7D5-BB3D-DBF38787FB8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5C27B245-EB22-4658-A5EF-F228F597D8FB}" type="slidenum">
              <a:rPr lang="en-US" altLang="en-US" sz="1200"/>
              <a:pPr/>
              <a:t>37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Slide Image Placeholder 1">
            <a:extLst>
              <a:ext uri="{FF2B5EF4-FFF2-40B4-BE49-F238E27FC236}">
                <a16:creationId xmlns:a16="http://schemas.microsoft.com/office/drawing/2014/main" id="{D95F1154-86A6-DD8C-20C3-64EDFF5A658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91139" name="Notes Placeholder 2">
            <a:extLst>
              <a:ext uri="{FF2B5EF4-FFF2-40B4-BE49-F238E27FC236}">
                <a16:creationId xmlns:a16="http://schemas.microsoft.com/office/drawing/2014/main" id="{3224F75C-8A5E-E887-B7E4-D8746F4543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91140" name="Slide Number Placeholder 3">
            <a:extLst>
              <a:ext uri="{FF2B5EF4-FFF2-40B4-BE49-F238E27FC236}">
                <a16:creationId xmlns:a16="http://schemas.microsoft.com/office/drawing/2014/main" id="{1308B14C-EFD5-96E8-0143-91EE8BF8B33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F450AFE9-27F0-448B-9B04-DD37613ECF6D}" type="slidenum">
              <a:rPr lang="en-US" altLang="en-US" sz="1200"/>
              <a:pPr/>
              <a:t>38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Slide Image Placeholder 1">
            <a:extLst>
              <a:ext uri="{FF2B5EF4-FFF2-40B4-BE49-F238E27FC236}">
                <a16:creationId xmlns:a16="http://schemas.microsoft.com/office/drawing/2014/main" id="{865E25D4-ACC6-C923-CC94-246615047AD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92163" name="Notes Placeholder 2">
            <a:extLst>
              <a:ext uri="{FF2B5EF4-FFF2-40B4-BE49-F238E27FC236}">
                <a16:creationId xmlns:a16="http://schemas.microsoft.com/office/drawing/2014/main" id="{4818A427-3575-5C3F-7904-73654D08D49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92164" name="Slide Number Placeholder 3">
            <a:extLst>
              <a:ext uri="{FF2B5EF4-FFF2-40B4-BE49-F238E27FC236}">
                <a16:creationId xmlns:a16="http://schemas.microsoft.com/office/drawing/2014/main" id="{5F7CB369-9025-D297-FB07-32ABF851E00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5810ABF1-F042-49B0-8966-2A03C1DB47A5}" type="slidenum">
              <a:rPr lang="en-US" altLang="en-US" sz="1200"/>
              <a:pPr/>
              <a:t>39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Slide Image Placeholder 1">
            <a:extLst>
              <a:ext uri="{FF2B5EF4-FFF2-40B4-BE49-F238E27FC236}">
                <a16:creationId xmlns:a16="http://schemas.microsoft.com/office/drawing/2014/main" id="{4242E143-4864-4763-03C6-15B0F7A93A1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93187" name="Notes Placeholder 2">
            <a:extLst>
              <a:ext uri="{FF2B5EF4-FFF2-40B4-BE49-F238E27FC236}">
                <a16:creationId xmlns:a16="http://schemas.microsoft.com/office/drawing/2014/main" id="{796A641B-7936-7D8A-C9BF-BD168E77FC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93188" name="Slide Number Placeholder 3">
            <a:extLst>
              <a:ext uri="{FF2B5EF4-FFF2-40B4-BE49-F238E27FC236}">
                <a16:creationId xmlns:a16="http://schemas.microsoft.com/office/drawing/2014/main" id="{948C9B3E-E2A2-F50C-8063-8C0013D84AF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0EAC87B3-D789-4289-9C4A-7D626C94B26B}" type="slidenum">
              <a:rPr lang="en-US" altLang="en-US" sz="1200"/>
              <a:pPr/>
              <a:t>43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Slide Image Placeholder 1">
            <a:extLst>
              <a:ext uri="{FF2B5EF4-FFF2-40B4-BE49-F238E27FC236}">
                <a16:creationId xmlns:a16="http://schemas.microsoft.com/office/drawing/2014/main" id="{4DF4FA80-C653-9C7B-8FA4-A6CAB980039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94211" name="Notes Placeholder 2">
            <a:extLst>
              <a:ext uri="{FF2B5EF4-FFF2-40B4-BE49-F238E27FC236}">
                <a16:creationId xmlns:a16="http://schemas.microsoft.com/office/drawing/2014/main" id="{C1DBF515-D962-F60C-7FDE-BCEB8E42B4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94212" name="Slide Number Placeholder 3">
            <a:extLst>
              <a:ext uri="{FF2B5EF4-FFF2-40B4-BE49-F238E27FC236}">
                <a16:creationId xmlns:a16="http://schemas.microsoft.com/office/drawing/2014/main" id="{7D9D5B97-AB8C-178D-B489-499B46AEFC2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89FBE493-6DC2-47CC-B41A-C8D147BE7E2F}" type="slidenum">
              <a:rPr lang="en-US" altLang="en-US" sz="1200"/>
              <a:pPr/>
              <a:t>44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Slide Image Placeholder 1">
            <a:extLst>
              <a:ext uri="{FF2B5EF4-FFF2-40B4-BE49-F238E27FC236}">
                <a16:creationId xmlns:a16="http://schemas.microsoft.com/office/drawing/2014/main" id="{5C9CE935-6BE2-8374-1026-1F07AF899F93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95235" name="Notes Placeholder 2">
            <a:extLst>
              <a:ext uri="{FF2B5EF4-FFF2-40B4-BE49-F238E27FC236}">
                <a16:creationId xmlns:a16="http://schemas.microsoft.com/office/drawing/2014/main" id="{F137530B-5D44-8316-BA7C-CCBB3F0CD7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95236" name="Slide Number Placeholder 3">
            <a:extLst>
              <a:ext uri="{FF2B5EF4-FFF2-40B4-BE49-F238E27FC236}">
                <a16:creationId xmlns:a16="http://schemas.microsoft.com/office/drawing/2014/main" id="{BFADB917-6294-B48F-0C9F-4D6F6065EEA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FA5CDC31-905F-4072-B39D-7FAEBBD1FC17}" type="slidenum">
              <a:rPr lang="en-US" altLang="en-US" sz="1200"/>
              <a:pPr/>
              <a:t>45</a:t>
            </a:fld>
            <a:endParaRPr lang="en-US" altLang="en-US" sz="120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C71A0E-A799-A541-E099-D08E73DA36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B61F7B6-4FD2-B8B3-A037-FCC46736891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5B8B93-3E78-6F82-E77C-962CCBE1D7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1F7063-4725-4289-BB69-AB30D955455B}" type="datetime1">
              <a:rPr lang="en-GB" smtClean="0"/>
              <a:t>10/04/2024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006354-4774-FE42-86EE-7C4D3D037D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A27FEC-8196-6B39-720A-FBD13958EE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AD551A-446A-440D-B433-4EB895AC84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81537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5AF81E-5E4A-3B10-CE69-9E8C2A3ACC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72091D-5465-35B5-C93B-D7276671F8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587FC9-817D-0CDB-BB73-875103313A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5C717F-4453-47B9-831E-245E19E6C750}" type="datetime1">
              <a:rPr lang="en-GB" smtClean="0"/>
              <a:t>10/04/2024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DD2C71-B6EE-A0F2-36CD-C5086F5FE0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33AC5C-EAC5-BB57-0497-0D1E044DAD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AD551A-446A-440D-B433-4EB895AC84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36498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FEB6C0-3645-4E9B-6AEF-180C41D103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E93108-E18A-9098-EA5E-4475856E70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7937AD-4FB6-48C3-5732-3D2822CCD0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6A4CAD-810C-4B59-9270-F1322A6FDF0B}" type="datetime1">
              <a:rPr lang="en-GB" smtClean="0"/>
              <a:t>10/04/2024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1A4FB3-9948-9501-B068-DBCF14CBB3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007FF4-1597-9B83-9295-D767D6A6F6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AD551A-446A-440D-B433-4EB895AC84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39568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BDEC8C-54AA-18B5-3EE7-BD156B6A71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DAAEC3-2211-C001-4E26-B7C4C900A0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961B73C-E05B-A5BE-106A-A2CE3BC8EC2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D2AA88-EC6D-CB8D-4636-174223890C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55A840-BD32-4EF0-A93A-3CADF90005AF}" type="datetime1">
              <a:rPr lang="en-GB" smtClean="0"/>
              <a:t>10/04/2024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A30A08-2328-6540-9FE9-B6918A5A89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0E1363-8965-5B06-175B-D0EDA3D098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AD551A-446A-440D-B433-4EB895AC84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18693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3CCCD1-6C42-5C39-2DEE-9A77C9DD52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E689B1-A9FE-82F0-D330-FF42C4E271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052AB2D-9326-A8B0-7B7B-1511A973BE2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AA49E35-EF24-6A74-F422-99C3F3A7F0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CCE2AFE-8F31-A688-6021-AF354A6729C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62BD86-F79C-0247-3B72-4E0EF47069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D8FD9A-F025-4220-AF2B-32D080FA3563}" type="datetime1">
              <a:rPr lang="en-GB" smtClean="0"/>
              <a:t>10/04/2024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08AB635-D675-3BA5-C1F4-C521243149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70F3470-FBC8-B119-1F76-53CE1D4E52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AD551A-446A-440D-B433-4EB895AC84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58784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E5A7B5-EA20-5C35-F3BC-66B598BAFE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627486C-5F35-9A59-C025-F456E42A58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A267B6-F919-4394-9FAD-4A191121DEB5}" type="datetime1">
              <a:rPr lang="en-GB" smtClean="0"/>
              <a:t>10/04/2024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87579CC-9693-43BB-6CE0-8A88E4C0A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2CF51B1-BAD1-911B-B9AF-BDE00D963B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AD551A-446A-440D-B433-4EB895AC84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86744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70BC8FC-8DB1-52B5-E791-0A0BC1C4E4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01846-7315-4D07-9A6B-F0861FE821BF}" type="datetime1">
              <a:rPr lang="en-GB" smtClean="0"/>
              <a:t>10/04/2024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313E2E2-6E90-FCB1-D2EF-C51B595087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5E12C54-9B8C-551D-9316-3E8B4CCC3A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AD551A-446A-440D-B433-4EB895AC84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72249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7BDDDE-B04F-E638-2F6F-35F23FE781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C232C7-DFAE-C728-2A41-EFCA5105C4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09B4EEE-97C9-F9C7-5A7F-BDEED003B26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63C2CD-59FC-DEDA-13EF-D455F9983E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3CCC04-E2F4-44EA-A3DF-8AE17C2E2983}" type="datetime1">
              <a:rPr lang="en-GB" smtClean="0"/>
              <a:t>10/04/2024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651D452-358B-FC80-D207-4E88C839D8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9F5EDAF-D3CF-0A05-6BF1-EA33006754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AD551A-446A-440D-B433-4EB895AC84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77693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C190E1-F9A4-2C52-1838-34DAC1BA4A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B26F8DC-48C6-49D1-E313-B1363D4ABBD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DB9471B-D32C-DB56-D232-30C72D86AF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78F4728-2A49-D14B-17C3-E25E554F31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DA4FC-1E8A-4CD4-8378-F5E6BB8E092A}" type="datetime1">
              <a:rPr lang="en-GB" smtClean="0"/>
              <a:t>10/04/2024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8573C91-F04B-6DFF-5B09-C8F3E814F6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11CBD8-F2CF-9828-83D6-B90FFBA57A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AD551A-446A-440D-B433-4EB895AC84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41721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0065E5-CD23-3F57-FE31-52BF7F418F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2137167-49EB-CB44-7D45-0A67875201F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66BCB2-F223-ECBE-9700-63C4FFBCDF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E550DA-2F3F-4708-9871-1DAAD28FA402}" type="datetime1">
              <a:rPr lang="en-GB" smtClean="0"/>
              <a:t>10/04/2024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353DEC-71A3-D401-3D14-36DCB1F0BF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162EB0-0B89-EE20-4977-205157203E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AD551A-446A-440D-B433-4EB895AC84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0674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5F00012-5CF5-8EFA-ED73-C98D7CF9CD3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2CE402F-940E-6CAF-AE56-FABA7265AC3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BCFA4F-FAE0-CADD-BB7F-440BA775F1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2A00A5-5972-4B9D-8AF9-DED4416427FE}" type="datetime1">
              <a:rPr lang="en-GB" smtClean="0"/>
              <a:t>10/04/2024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81DE34-F26A-5430-15EE-52CBB92BBA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B5FD54-9E84-4156-55A6-37FA26F1AF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AD551A-446A-440D-B433-4EB895AC84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74376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C1127B3-84A9-1ABF-01FA-59A52E4033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78D768A-AF7F-DDB5-B1AB-D256091872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BDB671-C46F-EB3D-36AC-799125568BC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A8B9C0-A6B4-4AC2-B64D-EC7449F6172A}" type="datetime1">
              <a:rPr lang="en-GB" smtClean="0"/>
              <a:t>10/04/2024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CB0E5B-F41A-B2D6-A7B0-373E4D7D390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GB"/>
              <a:t>Systematic Approaches to a Successful Literature Review, 3rd edn | © Booth et al 2021 | SAGE Publishing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A0D198-80E7-B2EE-6772-3A9E41ECA1E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AD551A-446A-440D-B433-4EB895AC84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83200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D959043-8EA5-DD34-4381-947B53FB663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E493DFE-CDE9-63BC-9DB7-3376E11E26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122362"/>
            <a:ext cx="9144000" cy="290051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>
                <a:solidFill>
                  <a:srgbClr val="FFFFFF"/>
                </a:solidFill>
              </a:rPr>
              <a:t>DBA CRITICAL LITERATURE REVIEW FOR DOCTORAL RESEARCH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200E8FB-BCDD-CD3C-93AF-F5F1FD387A4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24000" y="4159404"/>
            <a:ext cx="9144000" cy="109839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400"/>
              <a:t>Amare Desta (Prof)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62365457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Rectangle 2">
            <a:extLst>
              <a:ext uri="{FF2B5EF4-FFF2-40B4-BE49-F238E27FC236}">
                <a16:creationId xmlns:a16="http://schemas.microsoft.com/office/drawing/2014/main" id="{9084CA8A-46F1-AA45-B3F3-E8457A1C397B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1981199" y="1066800"/>
            <a:ext cx="8286925" cy="1600200"/>
          </a:xfrm>
          <a:ln>
            <a:miter lim="800000"/>
            <a:headEnd/>
            <a:tailEnd/>
          </a:ln>
        </p:spPr>
        <p:txBody>
          <a:bodyPr>
            <a:normAutofit/>
          </a:bodyPr>
          <a:lstStyle/>
          <a:p>
            <a:pPr>
              <a:defRPr/>
            </a:pPr>
            <a:r>
              <a:rPr lang="en-US" sz="5400" b="1" dirty="0">
                <a:latin typeface="Arial" panose="020B0604020202020204" pitchFamily="34" charset="0"/>
                <a:cs typeface="Arial" panose="020B0604020202020204" pitchFamily="34" charset="0"/>
              </a:rPr>
              <a:t>Clarifying Mixed Methods Research</a:t>
            </a:r>
          </a:p>
        </p:txBody>
      </p:sp>
      <p:sp>
        <p:nvSpPr>
          <p:cNvPr id="5123" name="Rectangle 3">
            <a:extLst>
              <a:ext uri="{FF2B5EF4-FFF2-40B4-BE49-F238E27FC236}">
                <a16:creationId xmlns:a16="http://schemas.microsoft.com/office/drawing/2014/main" id="{9CA36D9B-932B-75E4-98FD-217CEE06E9DA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1524000" y="3048000"/>
            <a:ext cx="7696200" cy="2667000"/>
          </a:xfrm>
        </p:spPr>
        <p:txBody>
          <a:bodyPr/>
          <a:lstStyle/>
          <a:p>
            <a:pPr>
              <a:lnSpc>
                <a:spcPct val="70000"/>
              </a:lnSpc>
            </a:pPr>
            <a:endParaRPr lang="en-US" altLang="en-US" sz="2000" dirty="0"/>
          </a:p>
          <a:p>
            <a:pPr algn="l">
              <a:lnSpc>
                <a:spcPct val="70000"/>
              </a:lnSpc>
            </a:pPr>
            <a:endParaRPr lang="en-US" altLang="en-US" i="1" dirty="0"/>
          </a:p>
          <a:p>
            <a:pPr algn="l">
              <a:lnSpc>
                <a:spcPct val="70000"/>
              </a:lnSpc>
            </a:pPr>
            <a:endParaRPr lang="en-US" altLang="en-US" i="1" dirty="0"/>
          </a:p>
          <a:p>
            <a:pPr algn="l">
              <a:lnSpc>
                <a:spcPct val="70000"/>
              </a:lnSpc>
            </a:pPr>
            <a:endParaRPr lang="en-US" altLang="en-US" i="1" dirty="0"/>
          </a:p>
        </p:txBody>
      </p:sp>
      <p:sp>
        <p:nvSpPr>
          <p:cNvPr id="3074" name="Rectangle 7">
            <a:extLst>
              <a:ext uri="{FF2B5EF4-FFF2-40B4-BE49-F238E27FC236}">
                <a16:creationId xmlns:a16="http://schemas.microsoft.com/office/drawing/2014/main" id="{F088B546-E2F4-8F22-DB2D-6F65B9F8DF0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710A41EB-9772-425C-AFA4-ABD8BB195999}" type="slidenum">
              <a:rPr lang="en-US" altLang="en-US" sz="1200">
                <a:solidFill>
                  <a:srgbClr val="D1EAEE"/>
                </a:solidFill>
              </a:rPr>
              <a:pPr/>
              <a:t>2</a:t>
            </a:fld>
            <a:endParaRPr lang="en-US" altLang="en-US" sz="1200">
              <a:solidFill>
                <a:srgbClr val="D1EAEE"/>
              </a:solidFill>
            </a:endParaRPr>
          </a:p>
        </p:txBody>
      </p:sp>
      <p:sp>
        <p:nvSpPr>
          <p:cNvPr id="5127" name="Text Box 7">
            <a:extLst>
              <a:ext uri="{FF2B5EF4-FFF2-40B4-BE49-F238E27FC236}">
                <a16:creationId xmlns:a16="http://schemas.microsoft.com/office/drawing/2014/main" id="{60D89893-D753-FC83-3B5A-6FB0492EF3B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76600" y="4735514"/>
            <a:ext cx="4927600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prstShdw prst="shdw18" dist="17961" dir="13500000">
              <a:schemeClr val="accent1">
                <a:gamma/>
                <a:shade val="60000"/>
                <a:invGamma/>
              </a:schemeClr>
            </a:prstShdw>
          </a:effectLst>
        </p:spPr>
        <p:txBody>
          <a:bodyPr>
            <a:spAutoFit/>
          </a:bodyPr>
          <a:lstStyle/>
          <a:p>
            <a:pPr algn="r">
              <a:defRPr/>
            </a:pPr>
            <a:r>
              <a:rPr lang="en-US" sz="2000" dirty="0">
                <a:latin typeface="Arial" charset="0"/>
              </a:rPr>
              <a:t>Amare Desta (Prof)</a:t>
            </a:r>
          </a:p>
        </p:txBody>
      </p:sp>
    </p:spTree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C40BA9B7-32BD-A486-6366-E9D81D504A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704850"/>
            <a:ext cx="8229600" cy="590550"/>
          </a:xfrm>
        </p:spPr>
        <p:txBody>
          <a:bodyPr/>
          <a:lstStyle/>
          <a:p>
            <a:r>
              <a:rPr lang="en-US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Topics</a:t>
            </a:r>
          </a:p>
        </p:txBody>
      </p:sp>
      <p:sp>
        <p:nvSpPr>
          <p:cNvPr id="6147" name="Content Placeholder 2">
            <a:extLst>
              <a:ext uri="{FF2B5EF4-FFF2-40B4-BE49-F238E27FC236}">
                <a16:creationId xmlns:a16="http://schemas.microsoft.com/office/drawing/2014/main" id="{4E3B0F78-E631-2170-7577-66DBBEFADE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/>
              <a:t>Introductions</a:t>
            </a:r>
          </a:p>
          <a:p>
            <a:r>
              <a:rPr lang="en-US" altLang="en-US" dirty="0"/>
              <a:t>A definition of mixed methods research</a:t>
            </a:r>
          </a:p>
          <a:p>
            <a:r>
              <a:rPr lang="en-US" altLang="en-US" dirty="0"/>
              <a:t>Steps in the process of designing a mixed methods study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60A574F-0883-D461-FC21-1A65C3B94F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D640E361-E0E6-4C4D-9600-677067408925}" type="slidenum">
              <a:rPr lang="en-US" altLang="en-US" sz="1200">
                <a:solidFill>
                  <a:srgbClr val="045C75"/>
                </a:solidFill>
              </a:rPr>
              <a:pPr/>
              <a:t>3</a:t>
            </a:fld>
            <a:endParaRPr lang="en-US" altLang="en-US" sz="1200">
              <a:solidFill>
                <a:srgbClr val="045C75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>
            <a:extLst>
              <a:ext uri="{FF2B5EF4-FFF2-40B4-BE49-F238E27FC236}">
                <a16:creationId xmlns:a16="http://schemas.microsoft.com/office/drawing/2014/main" id="{16392EF8-129C-B86D-AE90-2BA7B5BF6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704850"/>
            <a:ext cx="8229600" cy="438150"/>
          </a:xfrm>
        </p:spPr>
        <p:txBody>
          <a:bodyPr>
            <a:normAutofit fontScale="90000"/>
          </a:bodyPr>
          <a:lstStyle/>
          <a:p>
            <a:r>
              <a:rPr lang="en-US" altLang="en-US" sz="3300" b="1" dirty="0">
                <a:latin typeface="Arial" panose="020B0604020202020204" pitchFamily="34" charset="0"/>
              </a:rPr>
              <a:t>How would you combine two types of data?</a:t>
            </a:r>
          </a:p>
        </p:txBody>
      </p:sp>
      <p:sp>
        <p:nvSpPr>
          <p:cNvPr id="10243" name="Rectangle 3">
            <a:extLst>
              <a:ext uri="{FF2B5EF4-FFF2-40B4-BE49-F238E27FC236}">
                <a16:creationId xmlns:a16="http://schemas.microsoft.com/office/drawing/2014/main" id="{66F9E41F-22DF-B55C-B6C7-89F5E899839B}"/>
              </a:ext>
            </a:extLst>
          </p:cNvPr>
          <p:cNvSpPr>
            <a:spLocks noGrp="1"/>
          </p:cNvSpPr>
          <p:nvPr>
            <p:ph type="body" sz="half" idx="1"/>
          </p:nvPr>
        </p:nvSpPr>
        <p:spPr>
          <a:xfrm>
            <a:off x="1981200" y="1935164"/>
            <a:ext cx="4038600" cy="4389437"/>
          </a:xfrm>
        </p:spPr>
        <p:txBody>
          <a:bodyPr/>
          <a:lstStyle/>
          <a:p>
            <a:pPr algn="ctr">
              <a:lnSpc>
                <a:spcPct val="90000"/>
              </a:lnSpc>
              <a:buFont typeface="Wingdings 2" panose="05020102010507070707" pitchFamily="18" charset="2"/>
              <a:buNone/>
            </a:pPr>
            <a:r>
              <a:rPr lang="en-US" altLang="en-US" sz="2000" b="1">
                <a:solidFill>
                  <a:schemeClr val="folHlink"/>
                </a:solidFill>
                <a:latin typeface="Arial" panose="020B0604020202020204" pitchFamily="34" charset="0"/>
              </a:rPr>
              <a:t>Qualitative </a:t>
            </a:r>
          </a:p>
          <a:p>
            <a:pPr algn="ctr">
              <a:lnSpc>
                <a:spcPct val="90000"/>
              </a:lnSpc>
              <a:buFont typeface="Wingdings 2" panose="05020102010507070707" pitchFamily="18" charset="2"/>
              <a:buNone/>
            </a:pPr>
            <a:r>
              <a:rPr lang="en-US" altLang="en-US" sz="2000" b="1">
                <a:solidFill>
                  <a:schemeClr val="folHlink"/>
                </a:solidFill>
                <a:latin typeface="Arial" panose="020B0604020202020204" pitchFamily="34" charset="0"/>
              </a:rPr>
              <a:t>Text Data</a:t>
            </a:r>
            <a:endParaRPr lang="en-US" altLang="en-US" sz="2000">
              <a:solidFill>
                <a:schemeClr val="folHlink"/>
              </a:solidFill>
              <a:latin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US" altLang="en-US" sz="2000">
              <a:solidFill>
                <a:schemeClr val="folHlink"/>
              </a:solidFill>
              <a:latin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altLang="en-US" sz="2000">
                <a:latin typeface="Arial" panose="020B0604020202020204" pitchFamily="34" charset="0"/>
              </a:rPr>
              <a:t>This is a sample of a text file of words that might be collected on interview transcripts, observation fieldnotes, or optically-scanned documents.</a:t>
            </a:r>
          </a:p>
        </p:txBody>
      </p:sp>
      <p:sp>
        <p:nvSpPr>
          <p:cNvPr id="10244" name="Rectangle 4">
            <a:extLst>
              <a:ext uri="{FF2B5EF4-FFF2-40B4-BE49-F238E27FC236}">
                <a16:creationId xmlns:a16="http://schemas.microsoft.com/office/drawing/2014/main" id="{FBDF4409-6A1C-A7AE-ECFF-F128DDABC92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72200" y="1935164"/>
            <a:ext cx="4038600" cy="4389437"/>
          </a:xfrm>
        </p:spPr>
        <p:txBody>
          <a:bodyPr/>
          <a:lstStyle/>
          <a:p>
            <a:pPr algn="ctr">
              <a:buFont typeface="Wingdings 2" panose="05020102010507070707" pitchFamily="18" charset="2"/>
              <a:buNone/>
            </a:pPr>
            <a:r>
              <a:rPr lang="en-US" altLang="en-US" sz="2000" b="1">
                <a:solidFill>
                  <a:schemeClr val="folHlink"/>
                </a:solidFill>
                <a:latin typeface="Arial" panose="020B0604020202020204" pitchFamily="34" charset="0"/>
              </a:rPr>
              <a:t>Quantitative Numeric Data</a:t>
            </a:r>
            <a:endParaRPr lang="en-US" altLang="en-US" sz="2000">
              <a:solidFill>
                <a:schemeClr val="folHlink"/>
              </a:solidFill>
              <a:latin typeface="Arial" panose="020B0604020202020204" pitchFamily="34" charset="0"/>
            </a:endParaRPr>
          </a:p>
          <a:p>
            <a:endParaRPr lang="en-US" altLang="en-US" sz="2000">
              <a:solidFill>
                <a:schemeClr val="folHlink"/>
              </a:solidFill>
              <a:latin typeface="Arial" panose="020B0604020202020204" pitchFamily="34" charset="0"/>
            </a:endParaRPr>
          </a:p>
          <a:p>
            <a:r>
              <a:rPr lang="en-US" altLang="en-US" sz="2000">
                <a:latin typeface="Arial" panose="020B0604020202020204" pitchFamily="34" charset="0"/>
              </a:rPr>
              <a:t>2 3 4 2 5 2 3 1 1 2 3 4 2 3 3 2 1 1 1 5 3 4 1 2 3 1 4 4 5 5 4 1 2 1 4 3 3 5 1 4 2 3 1 5 5 2 2 1 5 3 5 1 3 1 5 3 2 2 5 1 3 2 4 4 3 1 2 4 2 2 4 1 5 5 4 2 1 5</a:t>
            </a:r>
          </a:p>
        </p:txBody>
      </p:sp>
    </p:spTree>
  </p:cSld>
  <p:clrMapOvr>
    <a:masterClrMapping/>
  </p:clrMapOvr>
  <p:transition>
    <p:zoom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1970" name="Rectangle 2">
            <a:extLst>
              <a:ext uri="{FF2B5EF4-FFF2-40B4-BE49-F238E27FC236}">
                <a16:creationId xmlns:a16="http://schemas.microsoft.com/office/drawing/2014/main" id="{14E17ABF-FCE0-0321-4F1A-4C7F2829308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-110827" y="-76201"/>
            <a:ext cx="12384947" cy="1981200"/>
          </a:xfrm>
          <a:ln>
            <a:miter lim="800000"/>
            <a:headEnd/>
            <a:tailEnd/>
          </a:ln>
        </p:spPr>
        <p:txBody>
          <a:bodyPr/>
          <a:lstStyle/>
          <a:p>
            <a:pPr marL="53975">
              <a:defRPr/>
            </a:pPr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Framework for viewing perspectives on mixed methods</a:t>
            </a:r>
          </a:p>
        </p:txBody>
      </p:sp>
      <p:sp>
        <p:nvSpPr>
          <p:cNvPr id="20" name="Slide Number Placeholder 4">
            <a:extLst>
              <a:ext uri="{FF2B5EF4-FFF2-40B4-BE49-F238E27FC236}">
                <a16:creationId xmlns:a16="http://schemas.microsoft.com/office/drawing/2014/main" id="{471EAE26-DE77-60A5-CCAA-61C92F7E22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42E3790B-0622-48D6-B438-0FD928A300C5}" type="slidenum">
              <a:rPr lang="en-US" altLang="en-US" sz="1200">
                <a:solidFill>
                  <a:srgbClr val="045C75"/>
                </a:solidFill>
              </a:rPr>
              <a:pPr/>
              <a:t>5</a:t>
            </a:fld>
            <a:endParaRPr lang="en-US" altLang="en-US" sz="1200">
              <a:solidFill>
                <a:srgbClr val="045C75"/>
              </a:solidFill>
            </a:endParaRPr>
          </a:p>
        </p:txBody>
      </p:sp>
      <p:sp>
        <p:nvSpPr>
          <p:cNvPr id="211971" name="Text Box 3">
            <a:extLst>
              <a:ext uri="{FF2B5EF4-FFF2-40B4-BE49-F238E27FC236}">
                <a16:creationId xmlns:a16="http://schemas.microsoft.com/office/drawing/2014/main" id="{EAC7245D-93C1-CFDB-F4A6-374AA18083D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14601" y="1981200"/>
            <a:ext cx="283051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b="1">
                <a:latin typeface="Times New Roman" panose="02020603050405020304" pitchFamily="18" charset="0"/>
              </a:rPr>
              <a:t>Quantitative Data </a:t>
            </a:r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211972" name="Text Box 4">
            <a:extLst>
              <a:ext uri="{FF2B5EF4-FFF2-40B4-BE49-F238E27FC236}">
                <a16:creationId xmlns:a16="http://schemas.microsoft.com/office/drawing/2014/main" id="{351188F3-4A79-EB18-9368-26B12CC3623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10401" y="1981200"/>
            <a:ext cx="234156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b="1">
                <a:latin typeface="Times New Roman" panose="02020603050405020304" pitchFamily="18" charset="0"/>
              </a:rPr>
              <a:t>Qualitative Data</a:t>
            </a:r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211973" name="Line 5">
            <a:extLst>
              <a:ext uri="{FF2B5EF4-FFF2-40B4-BE49-F238E27FC236}">
                <a16:creationId xmlns:a16="http://schemas.microsoft.com/office/drawing/2014/main" id="{8DD258A8-1602-87BE-5248-4FD355B5B1CE}"/>
              </a:ext>
            </a:extLst>
          </p:cNvPr>
          <p:cNvSpPr>
            <a:spLocks noChangeShapeType="1"/>
          </p:cNvSpPr>
          <p:nvPr/>
        </p:nvSpPr>
        <p:spPr bwMode="auto">
          <a:xfrm>
            <a:off x="6172200" y="2133600"/>
            <a:ext cx="0" cy="3124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cxnSp>
        <p:nvCxnSpPr>
          <p:cNvPr id="211974" name="AutoShape 6">
            <a:extLst>
              <a:ext uri="{FF2B5EF4-FFF2-40B4-BE49-F238E27FC236}">
                <a16:creationId xmlns:a16="http://schemas.microsoft.com/office/drawing/2014/main" id="{9BB5BB7B-5876-72E2-0714-07E10B7E687F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5638800" y="4038600"/>
            <a:ext cx="1143000" cy="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211975" name="Line 7">
            <a:extLst>
              <a:ext uri="{FF2B5EF4-FFF2-40B4-BE49-F238E27FC236}">
                <a16:creationId xmlns:a16="http://schemas.microsoft.com/office/drawing/2014/main" id="{BB737627-EF8D-9F37-1391-47617642A0EA}"/>
              </a:ext>
            </a:extLst>
          </p:cNvPr>
          <p:cNvSpPr>
            <a:spLocks noChangeShapeType="1"/>
          </p:cNvSpPr>
          <p:nvPr/>
        </p:nvSpPr>
        <p:spPr bwMode="auto">
          <a:xfrm>
            <a:off x="3962400" y="2590800"/>
            <a:ext cx="0" cy="1905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11976" name="Line 8">
            <a:extLst>
              <a:ext uri="{FF2B5EF4-FFF2-40B4-BE49-F238E27FC236}">
                <a16:creationId xmlns:a16="http://schemas.microsoft.com/office/drawing/2014/main" id="{5E3B7132-814B-0767-BDF3-C42349C909F6}"/>
              </a:ext>
            </a:extLst>
          </p:cNvPr>
          <p:cNvSpPr>
            <a:spLocks noChangeShapeType="1"/>
          </p:cNvSpPr>
          <p:nvPr/>
        </p:nvSpPr>
        <p:spPr bwMode="auto">
          <a:xfrm>
            <a:off x="8382000" y="2590800"/>
            <a:ext cx="0" cy="1905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11977" name="Oval 9">
            <a:extLst>
              <a:ext uri="{FF2B5EF4-FFF2-40B4-BE49-F238E27FC236}">
                <a16:creationId xmlns:a16="http://schemas.microsoft.com/office/drawing/2014/main" id="{06172A98-A70F-0699-1834-4CA0C3D62450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72000" y="3276600"/>
            <a:ext cx="3124200" cy="1524000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endParaRPr lang="en-GB" altLang="en-US">
              <a:latin typeface="Perpetua" panose="02020502060401020303" pitchFamily="18" charset="0"/>
            </a:endParaRPr>
          </a:p>
        </p:txBody>
      </p:sp>
      <p:sp>
        <p:nvSpPr>
          <p:cNvPr id="211978" name="Text Box 10">
            <a:extLst>
              <a:ext uri="{FF2B5EF4-FFF2-40B4-BE49-F238E27FC236}">
                <a16:creationId xmlns:a16="http://schemas.microsoft.com/office/drawing/2014/main" id="{E6A58A1C-B4D5-7FDB-B8E8-3C2C2A3784C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37326" y="4994275"/>
            <a:ext cx="18256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>
                <a:latin typeface="Times New Roman" panose="02020603050405020304" pitchFamily="18" charset="0"/>
              </a:rPr>
              <a:t>Methodology</a:t>
            </a:r>
          </a:p>
        </p:txBody>
      </p:sp>
      <p:sp>
        <p:nvSpPr>
          <p:cNvPr id="211979" name="Line 11">
            <a:extLst>
              <a:ext uri="{FF2B5EF4-FFF2-40B4-BE49-F238E27FC236}">
                <a16:creationId xmlns:a16="http://schemas.microsoft.com/office/drawing/2014/main" id="{FFDE7902-FE3D-F16B-6673-1B0973144E73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6629400" y="4419600"/>
            <a:ext cx="457200" cy="533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11980" name="Text Box 12">
            <a:extLst>
              <a:ext uri="{FF2B5EF4-FFF2-40B4-BE49-F238E27FC236}">
                <a16:creationId xmlns:a16="http://schemas.microsoft.com/office/drawing/2014/main" id="{9F1D93A1-D45F-9511-3862-96CC500B629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57600" y="4724400"/>
            <a:ext cx="11318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>
                <a:latin typeface="Times New Roman" panose="02020603050405020304" pitchFamily="18" charset="0"/>
              </a:rPr>
              <a:t>Method</a:t>
            </a:r>
          </a:p>
        </p:txBody>
      </p:sp>
      <p:sp>
        <p:nvSpPr>
          <p:cNvPr id="211981" name="Line 13">
            <a:extLst>
              <a:ext uri="{FF2B5EF4-FFF2-40B4-BE49-F238E27FC236}">
                <a16:creationId xmlns:a16="http://schemas.microsoft.com/office/drawing/2014/main" id="{8EF48F2C-134E-74AC-60F7-C0923DF521FA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4572000" y="4267200"/>
            <a:ext cx="762000" cy="304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11982" name="Text Box 14">
            <a:extLst>
              <a:ext uri="{FF2B5EF4-FFF2-40B4-BE49-F238E27FC236}">
                <a16:creationId xmlns:a16="http://schemas.microsoft.com/office/drawing/2014/main" id="{00050006-8023-4127-BDA6-995E9C46590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79926" y="5299076"/>
            <a:ext cx="1601721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>
                <a:latin typeface="Times New Roman" panose="02020603050405020304" pitchFamily="18" charset="0"/>
              </a:rPr>
              <a:t>Paradigm</a:t>
            </a:r>
          </a:p>
          <a:p>
            <a:r>
              <a:rPr lang="en-US" altLang="en-US">
                <a:latin typeface="Times New Roman" panose="02020603050405020304" pitchFamily="18" charset="0"/>
              </a:rPr>
              <a:t>Perspective</a:t>
            </a:r>
          </a:p>
        </p:txBody>
      </p:sp>
      <p:sp>
        <p:nvSpPr>
          <p:cNvPr id="211983" name="Line 15">
            <a:extLst>
              <a:ext uri="{FF2B5EF4-FFF2-40B4-BE49-F238E27FC236}">
                <a16:creationId xmlns:a16="http://schemas.microsoft.com/office/drawing/2014/main" id="{2CA32DE5-D92B-90CF-6E74-C93B9BB3B3E1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5334000" y="4419600"/>
            <a:ext cx="381000" cy="685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11984" name="Text Box 16">
            <a:extLst>
              <a:ext uri="{FF2B5EF4-FFF2-40B4-BE49-F238E27FC236}">
                <a16:creationId xmlns:a16="http://schemas.microsoft.com/office/drawing/2014/main" id="{2653C744-7EBA-2338-BC97-967A9163844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53201" y="5715001"/>
            <a:ext cx="2961067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>
                <a:latin typeface="Times New Roman" panose="02020603050405020304" pitchFamily="18" charset="0"/>
              </a:rPr>
              <a:t>Use of mixed methods</a:t>
            </a:r>
          </a:p>
          <a:p>
            <a:r>
              <a:rPr lang="en-US" altLang="en-US">
                <a:latin typeface="Times New Roman" panose="02020603050405020304" pitchFamily="18" charset="0"/>
              </a:rPr>
              <a:t>in other designs</a:t>
            </a:r>
          </a:p>
        </p:txBody>
      </p:sp>
      <p:sp>
        <p:nvSpPr>
          <p:cNvPr id="211985" name="Line 17">
            <a:extLst>
              <a:ext uri="{FF2B5EF4-FFF2-40B4-BE49-F238E27FC236}">
                <a16:creationId xmlns:a16="http://schemas.microsoft.com/office/drawing/2014/main" id="{30B6767F-BC56-82C4-7B13-7560325C4B5D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6340475" y="4606925"/>
            <a:ext cx="228600" cy="1066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11986" name="Text Box 18">
            <a:extLst>
              <a:ext uri="{FF2B5EF4-FFF2-40B4-BE49-F238E27FC236}">
                <a16:creationId xmlns:a16="http://schemas.microsoft.com/office/drawing/2014/main" id="{35504CB9-682A-9B6E-A0B9-9BD765EC824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05400" y="3429000"/>
            <a:ext cx="21224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>
                <a:latin typeface="Times New Roman" panose="02020603050405020304" pitchFamily="18" charset="0"/>
              </a:rPr>
              <a:t>Mixed Methods</a:t>
            </a:r>
          </a:p>
        </p:txBody>
      </p:sp>
    </p:spTree>
  </p:cSld>
  <p:clrMapOvr>
    <a:masterClrMapping/>
  </p:clrMapOvr>
  <p:transition spd="med"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9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119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9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119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9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2119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9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2119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9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2119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9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2119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9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2119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9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2119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9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119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119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9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119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119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9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119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119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9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119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119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9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119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119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 nodeType="clickPar">
                      <p:stCondLst>
                        <p:cond delay="indefinite"/>
                      </p:stCondLst>
                      <p:childTnLst>
                        <p:par>
                          <p:cTn id="6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9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2119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119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9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119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119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9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119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119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9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2119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2119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1971" grpId="0"/>
      <p:bldP spid="211972" grpId="0"/>
      <p:bldP spid="211977" grpId="0" animBg="1"/>
      <p:bldP spid="211978" grpId="0"/>
      <p:bldP spid="211980" grpId="0"/>
      <p:bldP spid="211982" grpId="0"/>
      <p:bldP spid="21198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D8BBF7E9-7B81-1091-DD75-C86CE15E76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704850"/>
            <a:ext cx="8229600" cy="438150"/>
          </a:xfrm>
        </p:spPr>
        <p:txBody>
          <a:bodyPr>
            <a:normAutofit fontScale="90000"/>
          </a:bodyPr>
          <a:lstStyle/>
          <a:p>
            <a:r>
              <a:rPr lang="en-US" altLang="en-US" sz="3300" b="1" dirty="0">
                <a:latin typeface="Arial" panose="020B0604020202020204" pitchFamily="34" charset="0"/>
                <a:cs typeface="Arial" panose="020B0604020202020204" pitchFamily="34" charset="0"/>
              </a:rPr>
              <a:t>A mixed methods researcher…</a:t>
            </a:r>
          </a:p>
        </p:txBody>
      </p:sp>
      <p:sp>
        <p:nvSpPr>
          <p:cNvPr id="12291" name="Rectangle 3">
            <a:extLst>
              <a:ext uri="{FF2B5EF4-FFF2-40B4-BE49-F238E27FC236}">
                <a16:creationId xmlns:a16="http://schemas.microsoft.com/office/drawing/2014/main" id="{F415F3F8-D969-BADF-A2F0-80CAC488D5D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1"/>
            <a:r>
              <a:rPr lang="en-US" altLang="en-US">
                <a:latin typeface="Arial" panose="020B0604020202020204" pitchFamily="34" charset="0"/>
              </a:rPr>
              <a:t>Collects both quantitative and qualitative data</a:t>
            </a:r>
          </a:p>
          <a:p>
            <a:pPr lvl="1"/>
            <a:r>
              <a:rPr lang="en-US" altLang="en-US"/>
              <a:t>“</a:t>
            </a:r>
            <a:r>
              <a:rPr lang="en-US" altLang="en-US">
                <a:latin typeface="Arial" panose="020B0604020202020204" pitchFamily="34" charset="0"/>
              </a:rPr>
              <a:t>Mixes</a:t>
            </a:r>
            <a:r>
              <a:rPr lang="en-US" altLang="en-US"/>
              <a:t>”</a:t>
            </a:r>
            <a:r>
              <a:rPr lang="en-US" altLang="en-US">
                <a:latin typeface="Arial" panose="020B0604020202020204" pitchFamily="34" charset="0"/>
              </a:rPr>
              <a:t> them</a:t>
            </a:r>
          </a:p>
          <a:p>
            <a:pPr lvl="1"/>
            <a:r>
              <a:rPr lang="en-US" altLang="en-US"/>
              <a:t>“</a:t>
            </a:r>
            <a:r>
              <a:rPr lang="en-US" altLang="en-US">
                <a:latin typeface="Arial" panose="020B0604020202020204" pitchFamily="34" charset="0"/>
              </a:rPr>
              <a:t>Mixes</a:t>
            </a:r>
            <a:r>
              <a:rPr lang="en-US" altLang="en-US"/>
              <a:t>”</a:t>
            </a:r>
            <a:r>
              <a:rPr lang="en-US" altLang="en-US">
                <a:latin typeface="Arial" panose="020B0604020202020204" pitchFamily="34" charset="0"/>
              </a:rPr>
              <a:t> them at the same time (concurrently) or one after the other (sequentially)</a:t>
            </a:r>
          </a:p>
          <a:p>
            <a:pPr lvl="1"/>
            <a:r>
              <a:rPr lang="en-US" altLang="en-US">
                <a:latin typeface="Arial" panose="020B0604020202020204" pitchFamily="34" charset="0"/>
              </a:rPr>
              <a:t>Emphasizes both equally or unequally</a:t>
            </a:r>
          </a:p>
          <a:p>
            <a:pPr lvl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A1739E-85BF-0A3E-34EA-22CEA41D95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9262853A-26DE-4821-AB71-0859BAFDF616}" type="slidenum">
              <a:rPr lang="en-US" altLang="en-US" sz="1200">
                <a:solidFill>
                  <a:srgbClr val="045C75"/>
                </a:solidFill>
              </a:rPr>
              <a:pPr/>
              <a:t>7</a:t>
            </a:fld>
            <a:endParaRPr lang="en-US" altLang="en-US" sz="1200">
              <a:solidFill>
                <a:srgbClr val="045C75"/>
              </a:solidFill>
            </a:endParaRPr>
          </a:p>
        </p:txBody>
      </p:sp>
      <p:sp>
        <p:nvSpPr>
          <p:cNvPr id="13315" name="Rectangle 2">
            <a:extLst>
              <a:ext uri="{FF2B5EF4-FFF2-40B4-BE49-F238E27FC236}">
                <a16:creationId xmlns:a16="http://schemas.microsoft.com/office/drawing/2014/main" id="{7D6ECC39-C0F8-E225-6AB5-D93B335E295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0" y="704850"/>
            <a:ext cx="8229600" cy="590550"/>
          </a:xfrm>
        </p:spPr>
        <p:txBody>
          <a:bodyPr/>
          <a:lstStyle/>
          <a:p>
            <a:pPr eaLnBrk="1" hangingPunct="1"/>
            <a:r>
              <a:rPr lang="en-US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A definition</a:t>
            </a:r>
          </a:p>
        </p:txBody>
      </p:sp>
      <p:sp>
        <p:nvSpPr>
          <p:cNvPr id="13316" name="Rectangle 3">
            <a:extLst>
              <a:ext uri="{FF2B5EF4-FFF2-40B4-BE49-F238E27FC236}">
                <a16:creationId xmlns:a16="http://schemas.microsoft.com/office/drawing/2014/main" id="{15FE98D3-8178-50E3-BC02-517DDA3A667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US" altLang="en-US"/>
              <a:t> </a:t>
            </a:r>
          </a:p>
        </p:txBody>
      </p:sp>
      <p:sp>
        <p:nvSpPr>
          <p:cNvPr id="13317" name="Rectangle 4">
            <a:extLst>
              <a:ext uri="{FF2B5EF4-FFF2-40B4-BE49-F238E27FC236}">
                <a16:creationId xmlns:a16="http://schemas.microsoft.com/office/drawing/2014/main" id="{2365FC27-A5BF-D19A-2824-208CE1536A1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86000" y="1524001"/>
            <a:ext cx="8077200" cy="3108543"/>
          </a:xfrm>
          <a:prstGeom prst="rect">
            <a:avLst/>
          </a:prstGeom>
          <a:noFill/>
          <a:ln w="9525">
            <a:solidFill>
              <a:schemeClr val="hlink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buFontTx/>
              <a:buChar char="•"/>
            </a:pPr>
            <a:r>
              <a:rPr lang="en-US" altLang="en-US" sz="2800" i="1">
                <a:latin typeface="Tahoma" panose="020B0604030504040204" pitchFamily="34" charset="0"/>
              </a:rPr>
              <a:t>  </a:t>
            </a:r>
            <a:r>
              <a:rPr lang="en-US" altLang="en-US" sz="2800" i="1">
                <a:latin typeface="Perpetua" panose="02020502060401020303" pitchFamily="18" charset="0"/>
              </a:rPr>
              <a:t>Mixed methods research is both a method and methodology for conducting research that involves collecting, analyzing, and integrating quantitative and qualitative research in a single study or a longitudinal program of inquiry. </a:t>
            </a:r>
            <a:endParaRPr lang="en-US" altLang="en-US" sz="2800">
              <a:latin typeface="Perpetua" panose="02020502060401020303" pitchFamily="18" charset="0"/>
            </a:endParaRPr>
          </a:p>
          <a:p>
            <a:pPr>
              <a:buFontTx/>
              <a:buChar char="•"/>
            </a:pPr>
            <a:r>
              <a:rPr lang="en-US" altLang="en-US" sz="2800" i="1">
                <a:latin typeface="Perpetua" panose="02020502060401020303" pitchFamily="18" charset="0"/>
              </a:rPr>
              <a:t> The purpose of this form of research is that both qualitative and quantitative research, in combination, provide a better understanding of a research problem or issue than either research approach alone. </a:t>
            </a:r>
            <a:endParaRPr lang="en-US" altLang="en-US" sz="2800">
              <a:latin typeface="Perpetua" panose="02020502060401020303" pitchFamily="18" charset="0"/>
            </a:endParaRPr>
          </a:p>
        </p:txBody>
      </p:sp>
    </p:spTree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1FF4A0CA-5DAD-8C53-BE42-1CAF0B17E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4CBD2F5A-DFB6-48EE-8639-4A34649EC348}" type="slidenum">
              <a:rPr lang="en-US" altLang="en-US" sz="1200">
                <a:solidFill>
                  <a:srgbClr val="045C75"/>
                </a:solidFill>
              </a:rPr>
              <a:pPr/>
              <a:t>8</a:t>
            </a:fld>
            <a:endParaRPr lang="en-US" altLang="en-US" sz="1200">
              <a:solidFill>
                <a:srgbClr val="045C75"/>
              </a:solidFill>
            </a:endParaRPr>
          </a:p>
        </p:txBody>
      </p:sp>
      <p:sp>
        <p:nvSpPr>
          <p:cNvPr id="14339" name="Rectangle 2">
            <a:extLst>
              <a:ext uri="{FF2B5EF4-FFF2-40B4-BE49-F238E27FC236}">
                <a16:creationId xmlns:a16="http://schemas.microsoft.com/office/drawing/2014/main" id="{B8AE4187-48B7-9982-C730-624784FB6BF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32514" y="325438"/>
            <a:ext cx="9706062" cy="969962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Collecting both quantitative and qualitative data </a:t>
            </a:r>
          </a:p>
        </p:txBody>
      </p:sp>
      <p:sp>
        <p:nvSpPr>
          <p:cNvPr id="181251" name="Rectangle 3">
            <a:extLst>
              <a:ext uri="{FF2B5EF4-FFF2-40B4-BE49-F238E27FC236}">
                <a16:creationId xmlns:a16="http://schemas.microsoft.com/office/drawing/2014/main" id="{C847C2B1-C6BB-DD65-6014-D1FD8BB9435A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2133600" y="1524000"/>
            <a:ext cx="3733800" cy="5029200"/>
          </a:xfrm>
        </p:spPr>
        <p:txBody>
          <a:bodyPr/>
          <a:lstStyle/>
          <a:p>
            <a:pPr eaLnBrk="1" hangingPunct="1"/>
            <a:r>
              <a:rPr lang="en-US" altLang="en-US">
                <a:latin typeface="Times New Roman" panose="02020603050405020304" pitchFamily="18" charset="0"/>
              </a:rPr>
              <a:t>Quantitative data</a:t>
            </a:r>
          </a:p>
          <a:p>
            <a:pPr lvl="1" eaLnBrk="1" hangingPunct="1"/>
            <a:r>
              <a:rPr lang="en-US" altLang="en-US" sz="2900">
                <a:latin typeface="Times New Roman" panose="02020603050405020304" pitchFamily="18" charset="0"/>
              </a:rPr>
              <a:t>Instruments</a:t>
            </a:r>
          </a:p>
          <a:p>
            <a:pPr lvl="1" eaLnBrk="1" hangingPunct="1"/>
            <a:r>
              <a:rPr lang="en-US" altLang="en-US" sz="2900">
                <a:latin typeface="Times New Roman" panose="02020603050405020304" pitchFamily="18" charset="0"/>
              </a:rPr>
              <a:t>Checklists</a:t>
            </a:r>
          </a:p>
          <a:p>
            <a:pPr lvl="1" eaLnBrk="1" hangingPunct="1"/>
            <a:r>
              <a:rPr lang="en-US" altLang="en-US" sz="2900">
                <a:latin typeface="Times New Roman" panose="02020603050405020304" pitchFamily="18" charset="0"/>
              </a:rPr>
              <a:t>Records</a:t>
            </a:r>
          </a:p>
          <a:p>
            <a:pPr lvl="1" eaLnBrk="1" hangingPunct="1">
              <a:buFont typeface="Tahoma" panose="020B0604030504040204" pitchFamily="34" charset="0"/>
              <a:buNone/>
            </a:pPr>
            <a:endParaRPr lang="en-US" altLang="en-US"/>
          </a:p>
          <a:p>
            <a:pPr eaLnBrk="1" hangingPunct="1">
              <a:buFontTx/>
              <a:buNone/>
            </a:pPr>
            <a:endParaRPr lang="en-US" altLang="en-US"/>
          </a:p>
          <a:p>
            <a:pPr lvl="1" eaLnBrk="1" hangingPunct="1"/>
            <a:endParaRPr lang="en-US" altLang="en-US" sz="2200"/>
          </a:p>
          <a:p>
            <a:pPr lvl="1" eaLnBrk="1" hangingPunct="1"/>
            <a:endParaRPr lang="en-US" altLang="en-US" sz="1600"/>
          </a:p>
        </p:txBody>
      </p:sp>
      <p:sp>
        <p:nvSpPr>
          <p:cNvPr id="181252" name="Rectangle 4">
            <a:extLst>
              <a:ext uri="{FF2B5EF4-FFF2-40B4-BE49-F238E27FC236}">
                <a16:creationId xmlns:a16="http://schemas.microsoft.com/office/drawing/2014/main" id="{5963F5F9-8F9A-F72F-A904-973757B04242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>
          <a:xfrm>
            <a:off x="5867400" y="1524000"/>
            <a:ext cx="4419600" cy="525780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altLang="en-US">
                <a:latin typeface="Times New Roman" panose="02020603050405020304" pitchFamily="18" charset="0"/>
              </a:rPr>
              <a:t>Qualitative data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2900">
                <a:latin typeface="Times New Roman" panose="02020603050405020304" pitchFamily="18" charset="0"/>
              </a:rPr>
              <a:t>Interviews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2900">
                <a:latin typeface="Times New Roman" panose="02020603050405020304" pitchFamily="18" charset="0"/>
              </a:rPr>
              <a:t>Observations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2900">
                <a:latin typeface="Times New Roman" panose="02020603050405020304" pitchFamily="18" charset="0"/>
              </a:rPr>
              <a:t>Documents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2900">
                <a:latin typeface="Times New Roman" panose="02020603050405020304" pitchFamily="18" charset="0"/>
              </a:rPr>
              <a:t>Audio-visual materials</a:t>
            </a:r>
          </a:p>
          <a:p>
            <a:pPr lvl="1" eaLnBrk="1" hangingPunct="1">
              <a:lnSpc>
                <a:spcPct val="80000"/>
              </a:lnSpc>
              <a:buFont typeface="Tahoma" panose="020B0604030504040204" pitchFamily="34" charset="0"/>
              <a:buNone/>
            </a:pPr>
            <a:endParaRPr lang="en-US" altLang="en-US" sz="290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2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12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12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2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812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812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2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812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812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2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12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12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2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12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12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25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8125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8125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25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8125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8125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25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8125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8125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25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8125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8125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230F9ACC-4674-6D84-DD04-AD36B8F6B0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2F7B2809-EFE4-4161-A1B1-150323047CF1}" type="slidenum">
              <a:rPr lang="en-US" altLang="en-US" sz="1200">
                <a:solidFill>
                  <a:srgbClr val="045C75"/>
                </a:solidFill>
              </a:rPr>
              <a:pPr/>
              <a:t>9</a:t>
            </a:fld>
            <a:endParaRPr lang="en-US" altLang="en-US" sz="1200">
              <a:solidFill>
                <a:srgbClr val="045C75"/>
              </a:solidFill>
            </a:endParaRPr>
          </a:p>
        </p:txBody>
      </p:sp>
      <p:sp>
        <p:nvSpPr>
          <p:cNvPr id="15363" name="Rectangle 2">
            <a:extLst>
              <a:ext uri="{FF2B5EF4-FFF2-40B4-BE49-F238E27FC236}">
                <a16:creationId xmlns:a16="http://schemas.microsoft.com/office/drawing/2014/main" id="{163FB06A-2A5F-3DC3-DC02-20E15359065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39568" y="417514"/>
            <a:ext cx="8891822" cy="877887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Quantitative and qualitative data analysis </a:t>
            </a:r>
          </a:p>
        </p:txBody>
      </p:sp>
      <p:sp>
        <p:nvSpPr>
          <p:cNvPr id="449539" name="Rectangle 3">
            <a:extLst>
              <a:ext uri="{FF2B5EF4-FFF2-40B4-BE49-F238E27FC236}">
                <a16:creationId xmlns:a16="http://schemas.microsoft.com/office/drawing/2014/main" id="{AF1D5764-A609-83D7-AC4A-5FE865E5A61A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6400800" y="2057400"/>
            <a:ext cx="3810000" cy="4114800"/>
          </a:xfrm>
        </p:spPr>
        <p:txBody>
          <a:bodyPr/>
          <a:lstStyle/>
          <a:p>
            <a:pPr eaLnBrk="1" hangingPunct="1"/>
            <a:r>
              <a:rPr lang="en-US" altLang="en-US">
                <a:latin typeface="Times New Roman" panose="02020603050405020304" pitchFamily="18" charset="0"/>
              </a:rPr>
              <a:t>Qualitative analysis</a:t>
            </a:r>
          </a:p>
          <a:p>
            <a:pPr lvl="1" eaLnBrk="1" hangingPunct="1"/>
            <a:r>
              <a:rPr lang="en-US" altLang="en-US" sz="2900">
                <a:latin typeface="Times New Roman" panose="02020603050405020304" pitchFamily="18" charset="0"/>
              </a:rPr>
              <a:t>Use text and images,</a:t>
            </a:r>
          </a:p>
          <a:p>
            <a:pPr lvl="1" eaLnBrk="1" hangingPunct="1"/>
            <a:r>
              <a:rPr lang="en-US" altLang="en-US" sz="2900">
                <a:latin typeface="Times New Roman" panose="02020603050405020304" pitchFamily="18" charset="0"/>
              </a:rPr>
              <a:t>For coding</a:t>
            </a:r>
          </a:p>
          <a:p>
            <a:pPr lvl="1" eaLnBrk="1" hangingPunct="1"/>
            <a:r>
              <a:rPr lang="en-US" altLang="en-US" sz="2900">
                <a:latin typeface="Times New Roman" panose="02020603050405020304" pitchFamily="18" charset="0"/>
              </a:rPr>
              <a:t>For theme development</a:t>
            </a:r>
          </a:p>
          <a:p>
            <a:pPr lvl="1" eaLnBrk="1" hangingPunct="1"/>
            <a:r>
              <a:rPr lang="en-US" altLang="en-US" sz="2900">
                <a:latin typeface="Times New Roman" panose="02020603050405020304" pitchFamily="18" charset="0"/>
              </a:rPr>
              <a:t>For relating themes</a:t>
            </a:r>
          </a:p>
          <a:p>
            <a:pPr lvl="1" eaLnBrk="1" hangingPunct="1"/>
            <a:endParaRPr lang="en-US" altLang="en-US" sz="2900">
              <a:latin typeface="Times New Roman" panose="02020603050405020304" pitchFamily="18" charset="0"/>
            </a:endParaRPr>
          </a:p>
        </p:txBody>
      </p:sp>
      <p:sp>
        <p:nvSpPr>
          <p:cNvPr id="449540" name="Rectangle 4">
            <a:extLst>
              <a:ext uri="{FF2B5EF4-FFF2-40B4-BE49-F238E27FC236}">
                <a16:creationId xmlns:a16="http://schemas.microsoft.com/office/drawing/2014/main" id="{1F043F2D-6768-DE2D-A554-C4762AFF280B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>
          <a:xfrm>
            <a:off x="2286000" y="2057400"/>
            <a:ext cx="3962400" cy="4114800"/>
          </a:xfrm>
        </p:spPr>
        <p:txBody>
          <a:bodyPr/>
          <a:lstStyle/>
          <a:p>
            <a:pPr eaLnBrk="1" hangingPunct="1"/>
            <a:r>
              <a:rPr lang="en-US" altLang="en-US">
                <a:latin typeface="Times New Roman" panose="02020603050405020304" pitchFamily="18" charset="0"/>
              </a:rPr>
              <a:t>Quantitative analysis</a:t>
            </a:r>
          </a:p>
          <a:p>
            <a:pPr lvl="1" eaLnBrk="1" hangingPunct="1"/>
            <a:r>
              <a:rPr lang="en-US" altLang="en-US" sz="2900">
                <a:latin typeface="Times New Roman" panose="02020603050405020304" pitchFamily="18" charset="0"/>
              </a:rPr>
              <a:t>Use statistical analysis,</a:t>
            </a:r>
          </a:p>
          <a:p>
            <a:pPr lvl="1" eaLnBrk="1" hangingPunct="1"/>
            <a:r>
              <a:rPr lang="en-US" altLang="en-US" sz="2900">
                <a:latin typeface="Times New Roman" panose="02020603050405020304" pitchFamily="18" charset="0"/>
              </a:rPr>
              <a:t>For description</a:t>
            </a:r>
          </a:p>
          <a:p>
            <a:pPr lvl="1" eaLnBrk="1" hangingPunct="1"/>
            <a:r>
              <a:rPr lang="en-US" altLang="en-US" sz="2900">
                <a:latin typeface="Times New Roman" panose="02020603050405020304" pitchFamily="18" charset="0"/>
              </a:rPr>
              <a:t>For comparing groups</a:t>
            </a:r>
          </a:p>
          <a:p>
            <a:pPr lvl="1" eaLnBrk="1" hangingPunct="1"/>
            <a:r>
              <a:rPr lang="en-US" altLang="en-US" sz="2900">
                <a:latin typeface="Times New Roman" panose="02020603050405020304" pitchFamily="18" charset="0"/>
              </a:rPr>
              <a:t>For relating variables</a:t>
            </a: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95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495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495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954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4954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4954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954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4954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4954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954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4954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4954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954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4954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4954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95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495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495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95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495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495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95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495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495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95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495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495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95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495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495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Slide Number Placeholder 5">
            <a:extLst>
              <a:ext uri="{FF2B5EF4-FFF2-40B4-BE49-F238E27FC236}">
                <a16:creationId xmlns:a16="http://schemas.microsoft.com/office/drawing/2014/main" id="{8A882665-78BB-3F29-D79C-3F12566D54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649C9B86-255F-4736-9B33-D71C5BA1E5BC}" type="slidenum">
              <a:rPr lang="en-US" altLang="en-US" sz="1200">
                <a:solidFill>
                  <a:srgbClr val="045C75"/>
                </a:solidFill>
              </a:rPr>
              <a:pPr/>
              <a:t>10</a:t>
            </a:fld>
            <a:endParaRPr lang="en-US" altLang="en-US" sz="1200">
              <a:solidFill>
                <a:srgbClr val="045C75"/>
              </a:solidFill>
            </a:endParaRPr>
          </a:p>
        </p:txBody>
      </p:sp>
      <p:sp>
        <p:nvSpPr>
          <p:cNvPr id="16387" name="Rectangle 2">
            <a:extLst>
              <a:ext uri="{FF2B5EF4-FFF2-40B4-BE49-F238E27FC236}">
                <a16:creationId xmlns:a16="http://schemas.microsoft.com/office/drawing/2014/main" id="{0E31A9D3-9049-6EC1-38E5-6A5BA01BB5E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0" y="704850"/>
            <a:ext cx="8229600" cy="590550"/>
          </a:xfrm>
        </p:spPr>
        <p:txBody>
          <a:bodyPr/>
          <a:lstStyle/>
          <a:p>
            <a:pPr eaLnBrk="1" hangingPunct="1"/>
            <a:r>
              <a:rPr lang="en-US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Mixing or linking the data</a:t>
            </a:r>
          </a:p>
        </p:txBody>
      </p:sp>
      <p:sp>
        <p:nvSpPr>
          <p:cNvPr id="16388" name="Rectangle 3">
            <a:extLst>
              <a:ext uri="{FF2B5EF4-FFF2-40B4-BE49-F238E27FC236}">
                <a16:creationId xmlns:a16="http://schemas.microsoft.com/office/drawing/2014/main" id="{C1160826-C332-AD1D-9564-D4A071D5277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720976" y="1905000"/>
            <a:ext cx="6843713" cy="41148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US" altLang="en-US" sz="2400" b="1"/>
              <a:t>                        </a:t>
            </a:r>
          </a:p>
        </p:txBody>
      </p:sp>
      <p:sp>
        <p:nvSpPr>
          <p:cNvPr id="16389" name="Text Box 6">
            <a:extLst>
              <a:ext uri="{FF2B5EF4-FFF2-40B4-BE49-F238E27FC236}">
                <a16:creationId xmlns:a16="http://schemas.microsoft.com/office/drawing/2014/main" id="{B90FACC9-07C0-0669-6725-A989EEF7B2E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29200" y="2820988"/>
            <a:ext cx="13144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b="1">
                <a:latin typeface="Tahoma" panose="020B0604030504040204" pitchFamily="34" charset="0"/>
              </a:rPr>
              <a:t>Results</a:t>
            </a:r>
          </a:p>
        </p:txBody>
      </p:sp>
      <p:sp>
        <p:nvSpPr>
          <p:cNvPr id="16390" name="Text Box 9">
            <a:extLst>
              <a:ext uri="{FF2B5EF4-FFF2-40B4-BE49-F238E27FC236}">
                <a16:creationId xmlns:a16="http://schemas.microsoft.com/office/drawing/2014/main" id="{CBD2456A-DA26-512A-EDE1-04F20EAE8EB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08326" y="2089151"/>
            <a:ext cx="184731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endParaRPr lang="en-GB" altLang="en-US">
              <a:latin typeface="Tahoma" panose="020B0604030504040204" pitchFamily="34" charset="0"/>
            </a:endParaRPr>
          </a:p>
        </p:txBody>
      </p:sp>
      <p:sp>
        <p:nvSpPr>
          <p:cNvPr id="16391" name="Text Box 10">
            <a:extLst>
              <a:ext uri="{FF2B5EF4-FFF2-40B4-BE49-F238E27FC236}">
                <a16:creationId xmlns:a16="http://schemas.microsoft.com/office/drawing/2014/main" id="{9A704D66-62E5-C377-C600-7AFB1E5D3EA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91064" y="3657600"/>
            <a:ext cx="2319337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b="1">
                <a:latin typeface="Tahoma" panose="020B0604030504040204" pitchFamily="34" charset="0"/>
              </a:rPr>
              <a:t>Connect data:</a:t>
            </a:r>
          </a:p>
        </p:txBody>
      </p:sp>
      <p:sp>
        <p:nvSpPr>
          <p:cNvPr id="16392" name="Rectangle 16">
            <a:extLst>
              <a:ext uri="{FF2B5EF4-FFF2-40B4-BE49-F238E27FC236}">
                <a16:creationId xmlns:a16="http://schemas.microsoft.com/office/drawing/2014/main" id="{C505CB71-1CA8-9ECB-6904-23FEDD58FD6C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10400" y="4343400"/>
            <a:ext cx="1143000" cy="457200"/>
          </a:xfrm>
          <a:prstGeom prst="rect">
            <a:avLst/>
          </a:prstGeom>
          <a:solidFill>
            <a:schemeClr val="accent1"/>
          </a:solidFill>
          <a:ln w="9525">
            <a:miter lim="800000"/>
            <a:headEnd/>
            <a:tailEnd/>
          </a:ln>
          <a:scene3d>
            <a:camera prst="legacyPerspectiveTopRight"/>
            <a:lightRig rig="legacyFlat3" dir="b"/>
          </a:scene3d>
          <a:sp3d extrusionH="887400" prstMaterial="legacyMatte">
            <a:bevelT w="13500" h="13500" prst="angle"/>
            <a:bevelB w="13500" h="13500" prst="angle"/>
            <a:extrusionClr>
              <a:schemeClr val="accent1"/>
            </a:extrusionClr>
            <a:contourClr>
              <a:schemeClr val="accent1"/>
            </a:contourClr>
          </a:sp3d>
        </p:spPr>
        <p:txBody>
          <a:bodyPr wrap="none" anchor="ctr">
            <a:flatTx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/>
            <a:r>
              <a:rPr lang="en-US" altLang="en-US">
                <a:solidFill>
                  <a:srgbClr val="FFFF66"/>
                </a:solidFill>
                <a:latin typeface="Perpetua" panose="02020502060401020303" pitchFamily="18" charset="0"/>
              </a:rPr>
              <a:t>Results</a:t>
            </a:r>
          </a:p>
        </p:txBody>
      </p:sp>
      <p:sp>
        <p:nvSpPr>
          <p:cNvPr id="16393" name="Text Box 17">
            <a:extLst>
              <a:ext uri="{FF2B5EF4-FFF2-40B4-BE49-F238E27FC236}">
                <a16:creationId xmlns:a16="http://schemas.microsoft.com/office/drawing/2014/main" id="{A61E1220-3686-ADCA-739D-5BE5DBB1A61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67200" y="1905001"/>
            <a:ext cx="3124200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None/>
            </a:pPr>
            <a:r>
              <a:rPr lang="en-US" altLang="en-US" sz="2800" b="1">
                <a:latin typeface="Tahoma" panose="020B0604030504040204" pitchFamily="34" charset="0"/>
              </a:rPr>
              <a:t>Converge data:</a:t>
            </a:r>
            <a:endParaRPr lang="en-US" altLang="en-US" sz="2800">
              <a:latin typeface="Tahoma" panose="020B0604030504040204" pitchFamily="34" charset="0"/>
            </a:endParaRPr>
          </a:p>
        </p:txBody>
      </p:sp>
      <p:sp>
        <p:nvSpPr>
          <p:cNvPr id="16394" name="AutoShape 18">
            <a:extLst>
              <a:ext uri="{FF2B5EF4-FFF2-40B4-BE49-F238E27FC236}">
                <a16:creationId xmlns:a16="http://schemas.microsoft.com/office/drawing/2014/main" id="{67D8EFA5-79FE-1857-41AE-4855FD0AD8B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95800" y="2895600"/>
            <a:ext cx="609600" cy="304800"/>
          </a:xfrm>
          <a:prstGeom prst="rightArrow">
            <a:avLst>
              <a:gd name="adj1" fmla="val 50000"/>
              <a:gd name="adj2" fmla="val 50000"/>
            </a:avLst>
          </a:prstGeom>
          <a:solidFill>
            <a:schemeClr val="accent1"/>
          </a:solidFill>
          <a:ln w="9525">
            <a:miter lim="800000"/>
            <a:headEnd/>
            <a:tailEnd/>
          </a:ln>
          <a:scene3d>
            <a:camera prst="legacyPerspectiveBottom"/>
            <a:lightRig rig="legacyFlat3" dir="t"/>
          </a:scene3d>
          <a:sp3d extrusionH="887400" prstMaterial="legacyMatte">
            <a:bevelT w="13500" h="13500" prst="angle"/>
            <a:bevelB w="13500" h="13500" prst="angle"/>
            <a:extrusionClr>
              <a:schemeClr val="accent1"/>
            </a:extrusionClr>
            <a:contourClr>
              <a:schemeClr val="accent1"/>
            </a:contourClr>
          </a:sp3d>
        </p:spPr>
        <p:txBody>
          <a:bodyPr wrap="none" anchor="ctr">
            <a:flatTx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endParaRPr lang="en-GB" altLang="en-US">
              <a:latin typeface="Perpetua" panose="02020502060401020303" pitchFamily="18" charset="0"/>
            </a:endParaRPr>
          </a:p>
        </p:txBody>
      </p:sp>
      <p:sp>
        <p:nvSpPr>
          <p:cNvPr id="16395" name="AutoShape 19">
            <a:extLst>
              <a:ext uri="{FF2B5EF4-FFF2-40B4-BE49-F238E27FC236}">
                <a16:creationId xmlns:a16="http://schemas.microsoft.com/office/drawing/2014/main" id="{3AB1158C-5797-6188-975B-5DDA306C99A2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6324600" y="2895600"/>
            <a:ext cx="609600" cy="304800"/>
          </a:xfrm>
          <a:prstGeom prst="rightArrow">
            <a:avLst>
              <a:gd name="adj1" fmla="val 50000"/>
              <a:gd name="adj2" fmla="val 50000"/>
            </a:avLst>
          </a:prstGeom>
          <a:solidFill>
            <a:schemeClr val="accent1"/>
          </a:solidFill>
          <a:ln w="9525">
            <a:miter lim="800000"/>
            <a:headEnd/>
            <a:tailEnd/>
          </a:ln>
          <a:scene3d>
            <a:camera prst="legacyPerspectiveBottom"/>
            <a:lightRig rig="legacyFlat3" dir="t"/>
          </a:scene3d>
          <a:sp3d extrusionH="887400" prstMaterial="legacyMatte">
            <a:bevelT w="13500" h="13500" prst="angle"/>
            <a:bevelB w="13500" h="13500" prst="angle"/>
            <a:extrusionClr>
              <a:schemeClr val="accent1"/>
            </a:extrusionClr>
            <a:contourClr>
              <a:schemeClr val="accent1"/>
            </a:contourClr>
          </a:sp3d>
        </p:spPr>
        <p:txBody>
          <a:bodyPr wrap="none" anchor="ctr">
            <a:flatTx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endParaRPr lang="en-GB" altLang="en-US">
              <a:latin typeface="Perpetua" panose="02020502060401020303" pitchFamily="18" charset="0"/>
            </a:endParaRPr>
          </a:p>
        </p:txBody>
      </p:sp>
      <p:sp>
        <p:nvSpPr>
          <p:cNvPr id="16396" name="AutoShape 20">
            <a:extLst>
              <a:ext uri="{FF2B5EF4-FFF2-40B4-BE49-F238E27FC236}">
                <a16:creationId xmlns:a16="http://schemas.microsoft.com/office/drawing/2014/main" id="{9C7D00F9-34B4-02CA-FE36-7BD861AE2C64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95800" y="4343400"/>
            <a:ext cx="533400" cy="304800"/>
          </a:xfrm>
          <a:prstGeom prst="rightArrow">
            <a:avLst>
              <a:gd name="adj1" fmla="val 50000"/>
              <a:gd name="adj2" fmla="val 43750"/>
            </a:avLst>
          </a:prstGeom>
          <a:solidFill>
            <a:schemeClr val="accent1"/>
          </a:solidFill>
          <a:ln w="9525">
            <a:miter lim="800000"/>
            <a:headEnd/>
            <a:tailEnd/>
          </a:ln>
          <a:scene3d>
            <a:camera prst="legacyPerspectiveBottom"/>
            <a:lightRig rig="legacyFlat3" dir="t"/>
          </a:scene3d>
          <a:sp3d extrusionH="887400" prstMaterial="legacyMatte">
            <a:bevelT w="13500" h="13500" prst="angle"/>
            <a:bevelB w="13500" h="13500" prst="angle"/>
            <a:extrusionClr>
              <a:schemeClr val="accent1"/>
            </a:extrusionClr>
            <a:contourClr>
              <a:schemeClr val="accent1"/>
            </a:contourClr>
          </a:sp3d>
        </p:spPr>
        <p:txBody>
          <a:bodyPr wrap="none" anchor="ctr">
            <a:flatTx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endParaRPr lang="en-GB" altLang="en-US">
              <a:latin typeface="Perpetua" panose="02020502060401020303" pitchFamily="18" charset="0"/>
            </a:endParaRPr>
          </a:p>
        </p:txBody>
      </p:sp>
      <p:sp>
        <p:nvSpPr>
          <p:cNvPr id="16397" name="AutoShape 21">
            <a:extLst>
              <a:ext uri="{FF2B5EF4-FFF2-40B4-BE49-F238E27FC236}">
                <a16:creationId xmlns:a16="http://schemas.microsoft.com/office/drawing/2014/main" id="{28A03CBD-B3E7-5202-BDC5-5B2490E3E07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24600" y="4343400"/>
            <a:ext cx="533400" cy="304800"/>
          </a:xfrm>
          <a:prstGeom prst="rightArrow">
            <a:avLst>
              <a:gd name="adj1" fmla="val 50000"/>
              <a:gd name="adj2" fmla="val 43750"/>
            </a:avLst>
          </a:prstGeom>
          <a:solidFill>
            <a:schemeClr val="accent1"/>
          </a:solidFill>
          <a:ln w="9525">
            <a:miter lim="800000"/>
            <a:headEnd/>
            <a:tailEnd/>
          </a:ln>
          <a:scene3d>
            <a:camera prst="legacyPerspectiveBottom"/>
            <a:lightRig rig="legacyFlat3" dir="t"/>
          </a:scene3d>
          <a:sp3d extrusionH="887400" prstMaterial="legacyMatte">
            <a:bevelT w="13500" h="13500" prst="angle"/>
            <a:bevelB w="13500" h="13500" prst="angle"/>
            <a:extrusionClr>
              <a:schemeClr val="accent1"/>
            </a:extrusionClr>
            <a:contourClr>
              <a:schemeClr val="accent1"/>
            </a:contourClr>
          </a:sp3d>
        </p:spPr>
        <p:txBody>
          <a:bodyPr wrap="none" anchor="ctr">
            <a:flatTx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endParaRPr lang="en-GB" altLang="en-US">
              <a:latin typeface="Perpetua" panose="02020502060401020303" pitchFamily="18" charset="0"/>
            </a:endParaRPr>
          </a:p>
        </p:txBody>
      </p:sp>
      <p:sp>
        <p:nvSpPr>
          <p:cNvPr id="16398" name="Text Box 22">
            <a:extLst>
              <a:ext uri="{FF2B5EF4-FFF2-40B4-BE49-F238E27FC236}">
                <a16:creationId xmlns:a16="http://schemas.microsoft.com/office/drawing/2014/main" id="{529D280C-EA62-286F-61B0-C30FAA50E05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95801" y="5029200"/>
            <a:ext cx="270351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b="1">
                <a:latin typeface="Tahoma" panose="020B0604030504040204" pitchFamily="34" charset="0"/>
              </a:rPr>
              <a:t>Embed the data:</a:t>
            </a:r>
          </a:p>
        </p:txBody>
      </p:sp>
      <p:sp>
        <p:nvSpPr>
          <p:cNvPr id="16399" name="Text Box 24">
            <a:extLst>
              <a:ext uri="{FF2B5EF4-FFF2-40B4-BE49-F238E27FC236}">
                <a16:creationId xmlns:a16="http://schemas.microsoft.com/office/drawing/2014/main" id="{28FACF22-C2DD-E1D2-1841-59BF9EFA8BA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32325" y="5543551"/>
            <a:ext cx="1600118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>
                <a:latin typeface="Tahoma" panose="020B0604030504040204" pitchFamily="34" charset="0"/>
              </a:rPr>
              <a:t>Quan data</a:t>
            </a:r>
          </a:p>
        </p:txBody>
      </p:sp>
      <p:sp>
        <p:nvSpPr>
          <p:cNvPr id="16400" name="Text Box 25">
            <a:extLst>
              <a:ext uri="{FF2B5EF4-FFF2-40B4-BE49-F238E27FC236}">
                <a16:creationId xmlns:a16="http://schemas.microsoft.com/office/drawing/2014/main" id="{AA2188D4-FB84-5B5D-AE5D-DC318E1049E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41925" y="6000751"/>
            <a:ext cx="1499128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>
                <a:latin typeface="Tahoma" panose="020B0604030504040204" pitchFamily="34" charset="0"/>
              </a:rPr>
              <a:t>Qual data</a:t>
            </a:r>
          </a:p>
        </p:txBody>
      </p:sp>
      <p:sp>
        <p:nvSpPr>
          <p:cNvPr id="16401" name="Rectangle 26">
            <a:extLst>
              <a:ext uri="{FF2B5EF4-FFF2-40B4-BE49-F238E27FC236}">
                <a16:creationId xmlns:a16="http://schemas.microsoft.com/office/drawing/2014/main" id="{FF4193F5-6DC0-186C-F08E-8F8152CE24B1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81600" y="6019800"/>
            <a:ext cx="1447800" cy="381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endParaRPr lang="en-GB" altLang="en-US">
              <a:latin typeface="Perpetua" panose="02020502060401020303" pitchFamily="18" charset="0"/>
            </a:endParaRPr>
          </a:p>
        </p:txBody>
      </p:sp>
      <p:sp>
        <p:nvSpPr>
          <p:cNvPr id="16402" name="Rectangle 27">
            <a:extLst>
              <a:ext uri="{FF2B5EF4-FFF2-40B4-BE49-F238E27FC236}">
                <a16:creationId xmlns:a16="http://schemas.microsoft.com/office/drawing/2014/main" id="{9C00B9D9-23B7-3D1B-C1D9-3EC6D7FDF151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67200" y="5562600"/>
            <a:ext cx="3048000" cy="1143000"/>
          </a:xfrm>
          <a:prstGeom prst="rect">
            <a:avLst/>
          </a:prstGeom>
          <a:noFill/>
          <a:ln w="38100">
            <a:solidFill>
              <a:schemeClr val="accent1"/>
            </a:solidFill>
            <a:miter lim="800000"/>
            <a:headEnd/>
            <a:tailEnd/>
          </a:ln>
          <a:scene3d>
            <a:camera prst="legacyPerspectiveTop"/>
            <a:lightRig rig="legacyFlat3" dir="b"/>
          </a:scene3d>
          <a:sp3d extrusionH="887400" prstMaterial="legacyMatte">
            <a:bevelT w="13500" h="13500" prst="angle"/>
            <a:bevelB w="13500" h="13500" prst="angle"/>
            <a:extrusionClr>
              <a:schemeClr val="accent1"/>
            </a:extrusionClr>
            <a:contourClr>
              <a:schemeClr val="accent1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>
            <a:flatTx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endParaRPr lang="en-GB" altLang="en-US">
              <a:latin typeface="Perpetua" panose="02020502060401020303" pitchFamily="18" charset="0"/>
            </a:endParaRPr>
          </a:p>
        </p:txBody>
      </p:sp>
      <p:sp>
        <p:nvSpPr>
          <p:cNvPr id="16403" name="Rectangle 7">
            <a:extLst>
              <a:ext uri="{FF2B5EF4-FFF2-40B4-BE49-F238E27FC236}">
                <a16:creationId xmlns:a16="http://schemas.microsoft.com/office/drawing/2014/main" id="{5421E5F1-0134-80D1-0B91-C2262630EE1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52800" y="2819400"/>
            <a:ext cx="914400" cy="533400"/>
          </a:xfrm>
          <a:prstGeom prst="rect">
            <a:avLst/>
          </a:prstGeom>
          <a:solidFill>
            <a:schemeClr val="accent1"/>
          </a:solidFill>
          <a:ln w="9525">
            <a:miter lim="800000"/>
            <a:headEnd/>
            <a:tailEnd/>
          </a:ln>
          <a:scene3d>
            <a:camera prst="legacyPerspectiveTopRight"/>
            <a:lightRig rig="legacyFlat3" dir="b"/>
          </a:scene3d>
          <a:sp3d extrusionH="887400" prstMaterial="legacyMatte">
            <a:bevelT w="13500" h="13500" prst="angle"/>
            <a:bevelB w="13500" h="13500" prst="angle"/>
            <a:extrusionClr>
              <a:schemeClr val="accent1"/>
            </a:extrusionClr>
            <a:contourClr>
              <a:schemeClr val="accent1"/>
            </a:contourClr>
          </a:sp3d>
        </p:spPr>
        <p:txBody>
          <a:bodyPr wrap="none" anchor="ctr">
            <a:flatTx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/>
            <a:r>
              <a:rPr lang="en-US" altLang="en-US">
                <a:solidFill>
                  <a:srgbClr val="FFFF66"/>
                </a:solidFill>
                <a:latin typeface="Perpetua" panose="02020502060401020303" pitchFamily="18" charset="0"/>
              </a:rPr>
              <a:t>Qual</a:t>
            </a:r>
          </a:p>
        </p:txBody>
      </p:sp>
      <p:sp>
        <p:nvSpPr>
          <p:cNvPr id="16404" name="Rectangle 29">
            <a:extLst>
              <a:ext uri="{FF2B5EF4-FFF2-40B4-BE49-F238E27FC236}">
                <a16:creationId xmlns:a16="http://schemas.microsoft.com/office/drawing/2014/main" id="{16DBD8C4-62AC-60CB-F129-5E27E79FDFBB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10400" y="2819400"/>
            <a:ext cx="914400" cy="533400"/>
          </a:xfrm>
          <a:prstGeom prst="rect">
            <a:avLst/>
          </a:prstGeom>
          <a:solidFill>
            <a:schemeClr val="accent1"/>
          </a:solidFill>
          <a:ln w="9525">
            <a:miter lim="800000"/>
            <a:headEnd/>
            <a:tailEnd/>
          </a:ln>
          <a:scene3d>
            <a:camera prst="legacyPerspectiveTopRight"/>
            <a:lightRig rig="legacyFlat3" dir="b"/>
          </a:scene3d>
          <a:sp3d extrusionH="887400" prstMaterial="legacyMatte">
            <a:bevelT w="13500" h="13500" prst="angle"/>
            <a:bevelB w="13500" h="13500" prst="angle"/>
            <a:extrusionClr>
              <a:schemeClr val="accent1"/>
            </a:extrusionClr>
            <a:contourClr>
              <a:schemeClr val="accent1"/>
            </a:contourClr>
          </a:sp3d>
        </p:spPr>
        <p:txBody>
          <a:bodyPr wrap="none" anchor="ctr">
            <a:flatTx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/>
            <a:r>
              <a:rPr lang="en-US" altLang="en-US">
                <a:solidFill>
                  <a:srgbClr val="FFFF66"/>
                </a:solidFill>
                <a:latin typeface="Perpetua" panose="02020502060401020303" pitchFamily="18" charset="0"/>
              </a:rPr>
              <a:t>Quan</a:t>
            </a:r>
          </a:p>
        </p:txBody>
      </p:sp>
      <p:sp>
        <p:nvSpPr>
          <p:cNvPr id="16405" name="Rectangle 30">
            <a:extLst>
              <a:ext uri="{FF2B5EF4-FFF2-40B4-BE49-F238E27FC236}">
                <a16:creationId xmlns:a16="http://schemas.microsoft.com/office/drawing/2014/main" id="{629637E0-DC1D-70EC-8D93-21F0B383672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52800" y="4267200"/>
            <a:ext cx="914400" cy="533400"/>
          </a:xfrm>
          <a:prstGeom prst="rect">
            <a:avLst/>
          </a:prstGeom>
          <a:solidFill>
            <a:schemeClr val="accent1"/>
          </a:solidFill>
          <a:ln w="9525">
            <a:miter lim="800000"/>
            <a:headEnd/>
            <a:tailEnd/>
          </a:ln>
          <a:scene3d>
            <a:camera prst="legacyPerspectiveTopRight"/>
            <a:lightRig rig="legacyFlat3" dir="b"/>
          </a:scene3d>
          <a:sp3d extrusionH="887400" prstMaterial="legacyMatte">
            <a:bevelT w="13500" h="13500" prst="angle"/>
            <a:bevelB w="13500" h="13500" prst="angle"/>
            <a:extrusionClr>
              <a:schemeClr val="accent1"/>
            </a:extrusionClr>
            <a:contourClr>
              <a:schemeClr val="accent1"/>
            </a:contourClr>
          </a:sp3d>
        </p:spPr>
        <p:txBody>
          <a:bodyPr wrap="none" anchor="ctr">
            <a:flatTx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/>
            <a:r>
              <a:rPr lang="en-US" altLang="en-US">
                <a:solidFill>
                  <a:srgbClr val="FFFF66"/>
                </a:solidFill>
                <a:latin typeface="Perpetua" panose="02020502060401020303" pitchFamily="18" charset="0"/>
              </a:rPr>
              <a:t>Qual</a:t>
            </a:r>
          </a:p>
        </p:txBody>
      </p:sp>
      <p:sp>
        <p:nvSpPr>
          <p:cNvPr id="16406" name="Rectangle 31">
            <a:extLst>
              <a:ext uri="{FF2B5EF4-FFF2-40B4-BE49-F238E27FC236}">
                <a16:creationId xmlns:a16="http://schemas.microsoft.com/office/drawing/2014/main" id="{49D1336A-431C-217F-63DE-5321618CD7C3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81600" y="4267200"/>
            <a:ext cx="914400" cy="533400"/>
          </a:xfrm>
          <a:prstGeom prst="rect">
            <a:avLst/>
          </a:prstGeom>
          <a:solidFill>
            <a:schemeClr val="accent1"/>
          </a:solidFill>
          <a:ln w="9525">
            <a:miter lim="800000"/>
            <a:headEnd/>
            <a:tailEnd/>
          </a:ln>
          <a:scene3d>
            <a:camera prst="legacyPerspectiveTopRight"/>
            <a:lightRig rig="legacyFlat3" dir="b"/>
          </a:scene3d>
          <a:sp3d extrusionH="887400" prstMaterial="legacyMatte">
            <a:bevelT w="13500" h="13500" prst="angle"/>
            <a:bevelB w="13500" h="13500" prst="angle"/>
            <a:extrusionClr>
              <a:schemeClr val="accent1"/>
            </a:extrusionClr>
            <a:contourClr>
              <a:schemeClr val="accent1"/>
            </a:contourClr>
          </a:sp3d>
        </p:spPr>
        <p:txBody>
          <a:bodyPr wrap="none" anchor="ctr">
            <a:flatTx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/>
            <a:r>
              <a:rPr lang="en-US" altLang="en-US">
                <a:solidFill>
                  <a:srgbClr val="FFFF66"/>
                </a:solidFill>
                <a:latin typeface="Perpetua" panose="02020502060401020303" pitchFamily="18" charset="0"/>
              </a:rPr>
              <a:t>Quan</a:t>
            </a:r>
          </a:p>
        </p:txBody>
      </p:sp>
    </p:spTree>
  </p:cSld>
  <p:clrMapOvr>
    <a:masterClrMapping/>
  </p:clrMapOvr>
  <p:transition advClick="0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>
            <a:extLst>
              <a:ext uri="{FF2B5EF4-FFF2-40B4-BE49-F238E27FC236}">
                <a16:creationId xmlns:a16="http://schemas.microsoft.com/office/drawing/2014/main" id="{8BD473C2-838A-1A13-481C-A45A7F0843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3339" y="704850"/>
            <a:ext cx="11165747" cy="59055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Typical situations in which mixed methods is used…</a:t>
            </a:r>
          </a:p>
        </p:txBody>
      </p:sp>
      <p:sp>
        <p:nvSpPr>
          <p:cNvPr id="17411" name="Content Placeholder 2">
            <a:extLst>
              <a:ext uri="{FF2B5EF4-FFF2-40B4-BE49-F238E27FC236}">
                <a16:creationId xmlns:a16="http://schemas.microsoft.com/office/drawing/2014/main" id="{C2308C1E-3B8F-2D21-0F3D-EE5E710A729B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To compare results from quantitative and qualitative research</a:t>
            </a:r>
          </a:p>
          <a:p>
            <a:pPr eaLnBrk="1" hangingPunct="1"/>
            <a:r>
              <a:rPr lang="en-US" altLang="en-US" dirty="0"/>
              <a:t> To use qualitative research to help explain quantitative findings</a:t>
            </a:r>
          </a:p>
          <a:p>
            <a:pPr eaLnBrk="1" hangingPunct="1"/>
            <a:r>
              <a:rPr lang="en-US" altLang="en-US" dirty="0"/>
              <a:t> To explore using qualitative research and then to generalize findings to a large population using quantitative research</a:t>
            </a:r>
          </a:p>
          <a:p>
            <a:pPr eaLnBrk="1" hangingPunct="1"/>
            <a:r>
              <a:rPr lang="en-US" altLang="en-US" dirty="0"/>
              <a:t> To develop an instrument because none are available or useful</a:t>
            </a:r>
          </a:p>
          <a:p>
            <a:pPr eaLnBrk="1" hangingPunct="1"/>
            <a:r>
              <a:rPr lang="en-US" altLang="en-US" dirty="0"/>
              <a:t>To augment an experiment with qualitative data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C5CD3DB1-99F7-C1B2-D9C3-4832AB3C3B28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838200" y="381000"/>
            <a:ext cx="9372600" cy="914400"/>
          </a:xfrm>
        </p:spPr>
        <p:txBody>
          <a:bodyPr/>
          <a:lstStyle/>
          <a:p>
            <a:r>
              <a:rPr lang="en-US" altLang="en-US" sz="2900" b="1" dirty="0">
                <a:latin typeface="Arial" panose="020B0604020202020204" pitchFamily="34" charset="0"/>
                <a:cs typeface="Arial" panose="020B0604020202020204" pitchFamily="34" charset="0"/>
              </a:rPr>
              <a:t>What is the reason for using mixed methods?</a:t>
            </a:r>
          </a:p>
        </p:txBody>
      </p:sp>
      <p:sp>
        <p:nvSpPr>
          <p:cNvPr id="18435" name="Content Placeholder 2">
            <a:extLst>
              <a:ext uri="{FF2B5EF4-FFF2-40B4-BE49-F238E27FC236}">
                <a16:creationId xmlns:a16="http://schemas.microsoft.com/office/drawing/2014/main" id="{141518E0-2DFE-3936-EAC2-32D88496D3F7}"/>
              </a:ext>
            </a:extLst>
          </p:cNvPr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r>
              <a:rPr lang="en-US" altLang="en-US" sz="2000">
                <a:latin typeface="Arial" panose="020B0604020202020204" pitchFamily="34" charset="0"/>
              </a:rPr>
              <a:t>The insufficient argument </a:t>
            </a:r>
            <a:r>
              <a:rPr lang="en-US" altLang="en-US" sz="2000"/>
              <a:t>–</a:t>
            </a:r>
            <a:r>
              <a:rPr lang="en-US" altLang="en-US" sz="2000">
                <a:latin typeface="Arial" panose="020B0604020202020204" pitchFamily="34" charset="0"/>
              </a:rPr>
              <a:t> either quantitative or qualitative may be insufficient by itself</a:t>
            </a:r>
          </a:p>
          <a:p>
            <a:r>
              <a:rPr lang="en-US" altLang="en-US" sz="2000">
                <a:latin typeface="Arial" panose="020B0604020202020204" pitchFamily="34" charset="0"/>
              </a:rPr>
              <a:t>Multiple angles argument </a:t>
            </a:r>
            <a:r>
              <a:rPr lang="en-US" altLang="en-US" sz="2000"/>
              <a:t>–</a:t>
            </a:r>
            <a:r>
              <a:rPr lang="en-US" altLang="en-US" sz="2000">
                <a:latin typeface="Arial" panose="020B0604020202020204" pitchFamily="34" charset="0"/>
              </a:rPr>
              <a:t> quantitative and qualitative approaches provide different </a:t>
            </a:r>
            <a:r>
              <a:rPr lang="en-US" altLang="en-US" sz="2000"/>
              <a:t>“</a:t>
            </a:r>
            <a:r>
              <a:rPr lang="en-US" altLang="en-US" sz="2000">
                <a:latin typeface="Arial" panose="020B0604020202020204" pitchFamily="34" charset="0"/>
              </a:rPr>
              <a:t>pictures</a:t>
            </a:r>
            <a:r>
              <a:rPr lang="en-US" altLang="en-US" sz="2000"/>
              <a:t>”</a:t>
            </a:r>
            <a:endParaRPr lang="en-US" altLang="en-US" sz="2000">
              <a:latin typeface="Arial" panose="020B0604020202020204" pitchFamily="34" charset="0"/>
            </a:endParaRPr>
          </a:p>
          <a:p>
            <a:r>
              <a:rPr lang="en-US" altLang="en-US" sz="2000">
                <a:latin typeface="Arial" panose="020B0604020202020204" pitchFamily="34" charset="0"/>
              </a:rPr>
              <a:t>The more-evidence-the-better argument </a:t>
            </a:r>
            <a:r>
              <a:rPr lang="en-US" altLang="en-US" sz="2000"/>
              <a:t>–</a:t>
            </a:r>
            <a:r>
              <a:rPr lang="en-US" altLang="en-US" sz="2000">
                <a:latin typeface="Arial" panose="020B0604020202020204" pitchFamily="34" charset="0"/>
              </a:rPr>
              <a:t> combined quantitative and qualitative provides more evidence</a:t>
            </a:r>
          </a:p>
          <a:p>
            <a:r>
              <a:rPr lang="en-US" altLang="en-US" sz="2000">
                <a:latin typeface="Arial" panose="020B0604020202020204" pitchFamily="34" charset="0"/>
              </a:rPr>
              <a:t>Community of practice argument </a:t>
            </a:r>
            <a:r>
              <a:rPr lang="en-US" altLang="en-US" sz="2000"/>
              <a:t>–</a:t>
            </a:r>
            <a:r>
              <a:rPr lang="en-US" altLang="en-US" sz="2000">
                <a:latin typeface="Arial" panose="020B0604020202020204" pitchFamily="34" charset="0"/>
              </a:rPr>
              <a:t> mixed methods may be the preferred approach within a scholarly community</a:t>
            </a:r>
          </a:p>
          <a:p>
            <a:r>
              <a:rPr lang="en-US" altLang="en-US" sz="2000">
                <a:latin typeface="Arial" panose="020B0604020202020204" pitchFamily="34" charset="0"/>
              </a:rPr>
              <a:t>Eager-to-learn argument </a:t>
            </a:r>
            <a:r>
              <a:rPr lang="en-US" altLang="en-US" sz="2000"/>
              <a:t>–</a:t>
            </a:r>
            <a:r>
              <a:rPr lang="en-US" altLang="en-US" sz="2000">
                <a:latin typeface="Arial" panose="020B0604020202020204" pitchFamily="34" charset="0"/>
              </a:rPr>
              <a:t> it is the latest methodology</a:t>
            </a:r>
          </a:p>
          <a:p>
            <a:r>
              <a:rPr lang="en-US" altLang="en-US" sz="2000"/>
              <a:t>“</a:t>
            </a:r>
            <a:r>
              <a:rPr lang="en-US" altLang="en-US" sz="2000">
                <a:latin typeface="Arial" panose="020B0604020202020204" pitchFamily="34" charset="0"/>
              </a:rPr>
              <a:t>Its intuitive</a:t>
            </a:r>
            <a:r>
              <a:rPr lang="en-US" altLang="en-US" sz="2000"/>
              <a:t>”</a:t>
            </a:r>
            <a:r>
              <a:rPr lang="en-US" altLang="en-US" sz="2000">
                <a:latin typeface="Arial" panose="020B0604020202020204" pitchFamily="34" charset="0"/>
              </a:rPr>
              <a:t> argument </a:t>
            </a:r>
            <a:r>
              <a:rPr lang="en-US" altLang="en-US" sz="2000"/>
              <a:t>–</a:t>
            </a:r>
            <a:r>
              <a:rPr lang="en-US" altLang="en-US" sz="2000">
                <a:latin typeface="Arial" panose="020B0604020202020204" pitchFamily="34" charset="0"/>
              </a:rPr>
              <a:t> it mirrors </a:t>
            </a:r>
            <a:r>
              <a:rPr lang="en-US" altLang="en-US" sz="2000"/>
              <a:t>“</a:t>
            </a:r>
            <a:r>
              <a:rPr lang="en-US" altLang="en-US" sz="2000">
                <a:latin typeface="Arial" panose="020B0604020202020204" pitchFamily="34" charset="0"/>
              </a:rPr>
              <a:t>real life</a:t>
            </a:r>
            <a:r>
              <a:rPr lang="en-US" altLang="en-US" sz="2000"/>
              <a:t>”</a:t>
            </a:r>
            <a:endParaRPr lang="en-US" altLang="en-US" sz="2000"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>
            <a:extLst>
              <a:ext uri="{FF2B5EF4-FFF2-40B4-BE49-F238E27FC236}">
                <a16:creationId xmlns:a16="http://schemas.microsoft.com/office/drawing/2014/main" id="{DD668589-89C2-90F7-74DC-A59A92856E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0387" y="-242888"/>
            <a:ext cx="8229600" cy="1847850"/>
          </a:xfrm>
        </p:spPr>
        <p:txBody>
          <a:bodyPr/>
          <a:lstStyle/>
          <a:p>
            <a:r>
              <a:rPr lang="en-US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Designing a Mixed Methods Study</a:t>
            </a:r>
          </a:p>
        </p:txBody>
      </p:sp>
      <p:sp>
        <p:nvSpPr>
          <p:cNvPr id="19459" name="Rectangle 3">
            <a:extLst>
              <a:ext uri="{FF2B5EF4-FFF2-40B4-BE49-F238E27FC236}">
                <a16:creationId xmlns:a16="http://schemas.microsoft.com/office/drawing/2014/main" id="{EC9D5013-8BFA-766B-8CFC-F599097529A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90000"/>
              </a:lnSpc>
            </a:pPr>
            <a:r>
              <a:rPr lang="en-US" altLang="en-US"/>
              <a:t>Preliminary considerations</a:t>
            </a:r>
          </a:p>
          <a:p>
            <a:pPr>
              <a:lnSpc>
                <a:spcPct val="90000"/>
              </a:lnSpc>
            </a:pPr>
            <a:r>
              <a:rPr lang="en-US" altLang="en-US"/>
              <a:t>Creating a title</a:t>
            </a:r>
          </a:p>
          <a:p>
            <a:pPr>
              <a:lnSpc>
                <a:spcPct val="90000"/>
              </a:lnSpc>
            </a:pPr>
            <a:r>
              <a:rPr lang="en-US" altLang="en-US"/>
              <a:t>Posing a general question</a:t>
            </a:r>
          </a:p>
          <a:p>
            <a:pPr>
              <a:lnSpc>
                <a:spcPct val="90000"/>
              </a:lnSpc>
            </a:pPr>
            <a:r>
              <a:rPr lang="en-US" altLang="en-US"/>
              <a:t>Listing the types of data collection and analysis</a:t>
            </a:r>
          </a:p>
          <a:p>
            <a:pPr>
              <a:lnSpc>
                <a:spcPct val="90000"/>
              </a:lnSpc>
            </a:pPr>
            <a:r>
              <a:rPr lang="en-US" altLang="en-US"/>
              <a:t>Making explicit your worldview</a:t>
            </a:r>
          </a:p>
          <a:p>
            <a:pPr>
              <a:lnSpc>
                <a:spcPct val="90000"/>
              </a:lnSpc>
            </a:pPr>
            <a:r>
              <a:rPr lang="en-US" altLang="en-US"/>
              <a:t>Identifying your research design</a:t>
            </a:r>
          </a:p>
          <a:p>
            <a:pPr>
              <a:lnSpc>
                <a:spcPct val="90000"/>
              </a:lnSpc>
            </a:pPr>
            <a:r>
              <a:rPr lang="en-US" altLang="en-US"/>
              <a:t>Drawing a figure of your design</a:t>
            </a:r>
          </a:p>
          <a:p>
            <a:pPr>
              <a:lnSpc>
                <a:spcPct val="90000"/>
              </a:lnSpc>
            </a:pPr>
            <a:r>
              <a:rPr lang="en-US" altLang="en-US"/>
              <a:t>Writing a purpose statement</a:t>
            </a:r>
          </a:p>
          <a:p>
            <a:pPr>
              <a:lnSpc>
                <a:spcPct val="90000"/>
              </a:lnSpc>
            </a:pPr>
            <a:r>
              <a:rPr lang="en-US" altLang="en-US"/>
              <a:t>Writing research questions</a:t>
            </a:r>
          </a:p>
          <a:p>
            <a:pPr>
              <a:lnSpc>
                <a:spcPct val="90000"/>
              </a:lnSpc>
            </a:pPr>
            <a:r>
              <a:rPr lang="en-US" altLang="en-US"/>
              <a:t>Completing a research plan</a:t>
            </a:r>
          </a:p>
          <a:p>
            <a:pPr>
              <a:lnSpc>
                <a:spcPct val="90000"/>
              </a:lnSpc>
            </a:pPr>
            <a:endParaRPr lang="en-US" altLang="en-US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C93DDCD0-F284-6B69-8028-3262FFE3D8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78297" y="603420"/>
            <a:ext cx="12348594" cy="515112"/>
          </a:xfrm>
          <a:ln>
            <a:miter lim="800000"/>
            <a:headEnd/>
            <a:tailEnd/>
          </a:ln>
        </p:spPr>
        <p:txBody>
          <a:bodyPr>
            <a:noAutofit/>
          </a:bodyPr>
          <a:lstStyle/>
          <a:p>
            <a:pPr>
              <a:defRPr/>
            </a:pPr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Preliminary considerations (before you begin to design)</a:t>
            </a:r>
          </a:p>
        </p:txBody>
      </p:sp>
      <p:sp>
        <p:nvSpPr>
          <p:cNvPr id="6147" name="Slide Number Placeholder 2">
            <a:extLst>
              <a:ext uri="{FF2B5EF4-FFF2-40B4-BE49-F238E27FC236}">
                <a16:creationId xmlns:a16="http://schemas.microsoft.com/office/drawing/2014/main" id="{2F07A74E-24D4-C234-CF70-B79DBA5F4A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870873D6-4C39-4994-B61E-CF4962EEB86A}" type="slidenum">
              <a:rPr lang="en-US" altLang="en-US" sz="1200">
                <a:solidFill>
                  <a:srgbClr val="045C75"/>
                </a:solidFill>
              </a:rPr>
              <a:pPr/>
              <a:t>14</a:t>
            </a:fld>
            <a:endParaRPr lang="en-US" altLang="en-US" sz="1200">
              <a:solidFill>
                <a:srgbClr val="045C75"/>
              </a:solidFill>
            </a:endParaRPr>
          </a:p>
        </p:txBody>
      </p:sp>
      <p:sp>
        <p:nvSpPr>
          <p:cNvPr id="20484" name="TextBox 3">
            <a:extLst>
              <a:ext uri="{FF2B5EF4-FFF2-40B4-BE49-F238E27FC236}">
                <a16:creationId xmlns:a16="http://schemas.microsoft.com/office/drawing/2014/main" id="{4FD2859C-C398-0E89-5ECA-F53B29926FE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62200" y="1981200"/>
            <a:ext cx="7152920" cy="34163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buFont typeface="Arial" panose="020B0604020202020204" pitchFamily="34" charset="0"/>
              <a:buChar char="•"/>
            </a:pPr>
            <a:r>
              <a:rPr lang="en-US" altLang="en-US"/>
              <a:t>  Research problem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altLang="en-US"/>
              <a:t> Content – any topics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altLang="en-US"/>
              <a:t> Fit the problem to mixed methods (arguments)</a:t>
            </a:r>
          </a:p>
          <a:p>
            <a:pPr lvl="1"/>
            <a:endParaRPr lang="en-US" altLang="en-US"/>
          </a:p>
          <a:p>
            <a:pPr>
              <a:buFont typeface="Arial" panose="020B0604020202020204" pitchFamily="34" charset="0"/>
              <a:buChar char="•"/>
            </a:pPr>
            <a:r>
              <a:rPr lang="en-US" altLang="en-US"/>
              <a:t>Access to both qualitative and quantitative data</a:t>
            </a:r>
          </a:p>
          <a:p>
            <a:endParaRPr lang="en-US" altLang="en-US"/>
          </a:p>
          <a:p>
            <a:pPr>
              <a:buFont typeface="Arial" panose="020B0604020202020204" pitchFamily="34" charset="0"/>
              <a:buChar char="•"/>
            </a:pPr>
            <a:r>
              <a:rPr lang="en-US" altLang="en-US"/>
              <a:t>Background and resources</a:t>
            </a:r>
          </a:p>
          <a:p>
            <a:pPr>
              <a:buFont typeface="Arial" panose="020B0604020202020204" pitchFamily="34" charset="0"/>
              <a:buChar char="•"/>
            </a:pPr>
            <a:endParaRPr lang="en-US" altLang="en-US"/>
          </a:p>
          <a:p>
            <a:pPr>
              <a:buFont typeface="Arial" panose="020B0604020202020204" pitchFamily="34" charset="0"/>
              <a:buChar char="•"/>
            </a:pPr>
            <a:r>
              <a:rPr lang="en-US" altLang="en-US"/>
              <a:t>Receptive audience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F7B55034-9C80-EFAC-BF8A-BE1890CBA45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0" y="704850"/>
            <a:ext cx="8229600" cy="51435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Create a working title</a:t>
            </a:r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E60C5FA4-27DE-BE1E-D16B-B2D25B9282B4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 sz="2400"/>
              <a:t>Writing the title</a:t>
            </a:r>
          </a:p>
          <a:p>
            <a:pPr lvl="1" eaLnBrk="1" hangingPunct="1"/>
            <a:r>
              <a:rPr lang="en-US" altLang="en-US"/>
              <a:t>Short</a:t>
            </a:r>
          </a:p>
          <a:p>
            <a:pPr lvl="1" eaLnBrk="1" hangingPunct="1"/>
            <a:r>
              <a:rPr lang="en-US" altLang="en-US"/>
              <a:t>Topic</a:t>
            </a:r>
          </a:p>
          <a:p>
            <a:pPr lvl="1" eaLnBrk="1" hangingPunct="1"/>
            <a:r>
              <a:rPr lang="en-US" altLang="en-US"/>
              <a:t>Participants</a:t>
            </a:r>
          </a:p>
          <a:p>
            <a:pPr lvl="1" eaLnBrk="1" hangingPunct="1"/>
            <a:r>
              <a:rPr lang="en-US" altLang="en-US"/>
              <a:t>Include the words “Mixed methods”</a:t>
            </a:r>
          </a:p>
          <a:p>
            <a:pPr lvl="1" eaLnBrk="1" hangingPunct="1"/>
            <a:r>
              <a:rPr lang="en-US" altLang="en-US"/>
              <a:t>Neutral –neither quan or qual</a:t>
            </a:r>
          </a:p>
          <a:p>
            <a:pPr eaLnBrk="1" hangingPunct="1"/>
            <a:endParaRPr lang="en-US" altLang="en-US" sz="2000"/>
          </a:p>
        </p:txBody>
      </p:sp>
      <p:sp>
        <p:nvSpPr>
          <p:cNvPr id="7170" name="Slide Number Placeholder 5">
            <a:extLst>
              <a:ext uri="{FF2B5EF4-FFF2-40B4-BE49-F238E27FC236}">
                <a16:creationId xmlns:a16="http://schemas.microsoft.com/office/drawing/2014/main" id="{F2BB856F-3521-EDFF-E54D-C90653B8A5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8DB4AE88-F8EF-4C05-8DCC-AA7796A52FE6}" type="slidenum">
              <a:rPr lang="en-US" altLang="en-US" sz="1200">
                <a:solidFill>
                  <a:srgbClr val="045C75"/>
                </a:solidFill>
              </a:rPr>
              <a:pPr/>
              <a:t>15</a:t>
            </a:fld>
            <a:endParaRPr lang="en-US" altLang="en-US" sz="1200">
              <a:solidFill>
                <a:srgbClr val="045C75"/>
              </a:solidFill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>
            <a:extLst>
              <a:ext uri="{FF2B5EF4-FFF2-40B4-BE49-F238E27FC236}">
                <a16:creationId xmlns:a16="http://schemas.microsoft.com/office/drawing/2014/main" id="{2C65D01E-7C80-5CED-3520-8B0AFE291F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2338" y="704850"/>
            <a:ext cx="9858462" cy="590550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Pose the general question to be answered</a:t>
            </a:r>
          </a:p>
        </p:txBody>
      </p:sp>
      <p:sp>
        <p:nvSpPr>
          <p:cNvPr id="22531" name="Content Placeholder 2">
            <a:extLst>
              <a:ext uri="{FF2B5EF4-FFF2-40B4-BE49-F238E27FC236}">
                <a16:creationId xmlns:a16="http://schemas.microsoft.com/office/drawing/2014/main" id="{7E9F963C-A650-5618-41E0-ADD16F2125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905000"/>
            <a:ext cx="8229600" cy="4389438"/>
          </a:xfrm>
        </p:spPr>
        <p:txBody>
          <a:bodyPr/>
          <a:lstStyle/>
          <a:p>
            <a:pPr eaLnBrk="1" hangingPunct="1"/>
            <a:r>
              <a:rPr lang="en-US" altLang="en-US"/>
              <a:t>Write it as a question</a:t>
            </a:r>
          </a:p>
          <a:p>
            <a:pPr eaLnBrk="1" hangingPunct="1"/>
            <a:r>
              <a:rPr lang="en-US" altLang="en-US"/>
              <a:t>Look to see how it is phrased</a:t>
            </a:r>
          </a:p>
          <a:p>
            <a:pPr eaLnBrk="1" hangingPunct="1"/>
            <a:r>
              <a:rPr lang="en-US" altLang="en-US"/>
              <a:t>Make sure that it is specific enough and focused (an answerable question)</a:t>
            </a:r>
          </a:p>
          <a:p>
            <a:pPr eaLnBrk="1" hangingPunct="1"/>
            <a:r>
              <a:rPr lang="en-US" altLang="en-US"/>
              <a:t>Ask yourself, “when I end the study, what question would like to have answered?”</a:t>
            </a:r>
          </a:p>
        </p:txBody>
      </p:sp>
      <p:sp>
        <p:nvSpPr>
          <p:cNvPr id="8196" name="Slide Number Placeholder 3">
            <a:extLst>
              <a:ext uri="{FF2B5EF4-FFF2-40B4-BE49-F238E27FC236}">
                <a16:creationId xmlns:a16="http://schemas.microsoft.com/office/drawing/2014/main" id="{1B264B6A-EFE3-B078-9364-C0D979D56E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E2CD2293-9D60-461C-A80C-23F4B207180D}" type="slidenum">
              <a:rPr lang="en-US" altLang="en-US" sz="1200">
                <a:solidFill>
                  <a:srgbClr val="045C75"/>
                </a:solidFill>
              </a:rPr>
              <a:pPr/>
              <a:t>16</a:t>
            </a:fld>
            <a:endParaRPr lang="en-US" altLang="en-US" sz="1200">
              <a:solidFill>
                <a:srgbClr val="045C75"/>
              </a:solidFill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>
            <a:extLst>
              <a:ext uri="{FF2B5EF4-FFF2-40B4-BE49-F238E27FC236}">
                <a16:creationId xmlns:a16="http://schemas.microsoft.com/office/drawing/2014/main" id="{CA84B6F9-BE48-AD4D-C4C8-01CAEDA412F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87229" y="325438"/>
            <a:ext cx="8937771" cy="893762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sz="2800" dirty="0"/>
              <a:t> </a:t>
            </a:r>
            <a:r>
              <a:rPr lang="en-US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List your types of data collection (a review)</a:t>
            </a:r>
          </a:p>
        </p:txBody>
      </p:sp>
      <p:sp>
        <p:nvSpPr>
          <p:cNvPr id="23555" name="Rectangle 3">
            <a:extLst>
              <a:ext uri="{FF2B5EF4-FFF2-40B4-BE49-F238E27FC236}">
                <a16:creationId xmlns:a16="http://schemas.microsoft.com/office/drawing/2014/main" id="{A4381EA9-7CF4-CBE1-D852-DC784D265B54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2133600" y="1524000"/>
            <a:ext cx="3733800" cy="5029200"/>
          </a:xfrm>
        </p:spPr>
        <p:txBody>
          <a:bodyPr/>
          <a:lstStyle/>
          <a:p>
            <a:pPr eaLnBrk="1" hangingPunct="1"/>
            <a:r>
              <a:rPr lang="en-US" altLang="en-US">
                <a:latin typeface="Times New Roman" panose="02020603050405020304" pitchFamily="18" charset="0"/>
              </a:rPr>
              <a:t>Quantitative data (closed-ended)</a:t>
            </a:r>
          </a:p>
          <a:p>
            <a:pPr lvl="1" eaLnBrk="1" hangingPunct="1"/>
            <a:r>
              <a:rPr lang="en-US" altLang="en-US" sz="2900">
                <a:latin typeface="Times New Roman" panose="02020603050405020304" pitchFamily="18" charset="0"/>
              </a:rPr>
              <a:t>Instruments</a:t>
            </a:r>
          </a:p>
          <a:p>
            <a:pPr lvl="1" eaLnBrk="1" hangingPunct="1"/>
            <a:r>
              <a:rPr lang="en-US" altLang="en-US" sz="2900">
                <a:latin typeface="Times New Roman" panose="02020603050405020304" pitchFamily="18" charset="0"/>
              </a:rPr>
              <a:t>Behavioral checklists</a:t>
            </a:r>
          </a:p>
          <a:p>
            <a:pPr lvl="1" eaLnBrk="1" hangingPunct="1"/>
            <a:r>
              <a:rPr lang="en-US" altLang="en-US" sz="2900">
                <a:latin typeface="Times New Roman" panose="02020603050405020304" pitchFamily="18" charset="0"/>
              </a:rPr>
              <a:t>Records</a:t>
            </a:r>
          </a:p>
          <a:p>
            <a:pPr lvl="1" eaLnBrk="1" hangingPunct="1">
              <a:buFont typeface="Tahoma" panose="020B0604030504040204" pitchFamily="34" charset="0"/>
              <a:buNone/>
            </a:pPr>
            <a:endParaRPr lang="en-US" altLang="en-US"/>
          </a:p>
          <a:p>
            <a:pPr eaLnBrk="1" hangingPunct="1">
              <a:buFontTx/>
              <a:buNone/>
            </a:pPr>
            <a:endParaRPr lang="en-US" altLang="en-US"/>
          </a:p>
          <a:p>
            <a:pPr lvl="1" eaLnBrk="1" hangingPunct="1"/>
            <a:endParaRPr lang="en-US" altLang="en-US" sz="2200"/>
          </a:p>
          <a:p>
            <a:pPr lvl="1" eaLnBrk="1" hangingPunct="1"/>
            <a:endParaRPr lang="en-US" altLang="en-US" sz="1600"/>
          </a:p>
        </p:txBody>
      </p:sp>
      <p:sp>
        <p:nvSpPr>
          <p:cNvPr id="23556" name="Rectangle 4">
            <a:extLst>
              <a:ext uri="{FF2B5EF4-FFF2-40B4-BE49-F238E27FC236}">
                <a16:creationId xmlns:a16="http://schemas.microsoft.com/office/drawing/2014/main" id="{CE304F97-67DA-8A1A-9ED5-EF28165A9446}"/>
              </a:ext>
            </a:extLst>
          </p:cNvPr>
          <p:cNvSpPr>
            <a:spLocks noGrp="1" noChangeArrowheads="1"/>
          </p:cNvSpPr>
          <p:nvPr>
            <p:ph sz="half" idx="2"/>
          </p:nvPr>
        </p:nvSpPr>
        <p:spPr>
          <a:xfrm>
            <a:off x="5867400" y="1524000"/>
            <a:ext cx="4419600" cy="525780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altLang="en-US">
                <a:latin typeface="Times New Roman" panose="02020603050405020304" pitchFamily="18" charset="0"/>
              </a:rPr>
              <a:t>Qualitative data (open-ended)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2900">
                <a:latin typeface="Times New Roman" panose="02020603050405020304" pitchFamily="18" charset="0"/>
              </a:rPr>
              <a:t>Interviews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2900">
                <a:latin typeface="Times New Roman" panose="02020603050405020304" pitchFamily="18" charset="0"/>
              </a:rPr>
              <a:t>Observations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2900">
                <a:latin typeface="Times New Roman" panose="02020603050405020304" pitchFamily="18" charset="0"/>
              </a:rPr>
              <a:t>Documents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2900">
                <a:latin typeface="Times New Roman" panose="02020603050405020304" pitchFamily="18" charset="0"/>
              </a:rPr>
              <a:t>Audio-visual materials</a:t>
            </a:r>
          </a:p>
          <a:p>
            <a:pPr lvl="1" eaLnBrk="1" hangingPunct="1">
              <a:lnSpc>
                <a:spcPct val="80000"/>
              </a:lnSpc>
              <a:buFont typeface="Tahoma" panose="020B0604030504040204" pitchFamily="34" charset="0"/>
              <a:buNone/>
            </a:pPr>
            <a:endParaRPr lang="en-US" altLang="en-US" sz="2900">
              <a:latin typeface="Times New Roman" panose="02020603050405020304" pitchFamily="18" charset="0"/>
            </a:endParaRPr>
          </a:p>
        </p:txBody>
      </p:sp>
      <p:sp>
        <p:nvSpPr>
          <p:cNvPr id="9218" name="Slide Number Placeholder 6">
            <a:extLst>
              <a:ext uri="{FF2B5EF4-FFF2-40B4-BE49-F238E27FC236}">
                <a16:creationId xmlns:a16="http://schemas.microsoft.com/office/drawing/2014/main" id="{16427164-268A-9F21-29EA-6DA674CECB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B50E3206-BA95-4377-B690-13C3C1CAE0F5}" type="slidenum">
              <a:rPr lang="en-US" altLang="en-US" sz="1200">
                <a:solidFill>
                  <a:srgbClr val="045C75"/>
                </a:solidFill>
              </a:rPr>
              <a:pPr/>
              <a:t>17</a:t>
            </a:fld>
            <a:endParaRPr lang="en-US" altLang="en-US" sz="1200">
              <a:solidFill>
                <a:srgbClr val="045C75"/>
              </a:solidFill>
            </a:endParaRPr>
          </a:p>
        </p:txBody>
      </p:sp>
    </p:spTree>
  </p:cSld>
  <p:clrMapOvr>
    <a:masterClrMapping/>
  </p:clrMapOvr>
  <p:transition advClick="0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>
            <a:extLst>
              <a:ext uri="{FF2B5EF4-FFF2-40B4-BE49-F238E27FC236}">
                <a16:creationId xmlns:a16="http://schemas.microsoft.com/office/drawing/2014/main" id="{EBA9232E-D3D3-FCC7-68B2-3EB1E6335A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1237" y="704850"/>
            <a:ext cx="9019563" cy="590550"/>
          </a:xfrm>
        </p:spPr>
        <p:txBody>
          <a:bodyPr/>
          <a:lstStyle/>
          <a:p>
            <a:pPr eaLnBrk="1" hangingPunct="1"/>
            <a:r>
              <a:rPr lang="en-US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Activity – List your sources of data</a:t>
            </a:r>
          </a:p>
        </p:txBody>
      </p:sp>
      <p:sp>
        <p:nvSpPr>
          <p:cNvPr id="24579" name="Content Placeholder 6">
            <a:extLst>
              <a:ext uri="{FF2B5EF4-FFF2-40B4-BE49-F238E27FC236}">
                <a16:creationId xmlns:a16="http://schemas.microsoft.com/office/drawing/2014/main" id="{81B76225-868E-D6A8-A95D-AA0C864BA22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981200" y="1920875"/>
            <a:ext cx="4038600" cy="4433888"/>
          </a:xfrm>
        </p:spPr>
        <p:txBody>
          <a:bodyPr/>
          <a:lstStyle/>
          <a:p>
            <a:pPr eaLnBrk="1" hangingPunct="1">
              <a:buFont typeface="Wingdings 2" panose="05020102010507070707" pitchFamily="18" charset="2"/>
              <a:buNone/>
            </a:pPr>
            <a:r>
              <a:rPr lang="en-US" altLang="en-US"/>
              <a:t>Quantitative Sources of Data	</a:t>
            </a:r>
          </a:p>
        </p:txBody>
      </p:sp>
      <p:sp>
        <p:nvSpPr>
          <p:cNvPr id="24580" name="Content Placeholder 7">
            <a:extLst>
              <a:ext uri="{FF2B5EF4-FFF2-40B4-BE49-F238E27FC236}">
                <a16:creationId xmlns:a16="http://schemas.microsoft.com/office/drawing/2014/main" id="{30A77CAF-AE7C-D492-838E-ECAFF3DA601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0875"/>
            <a:ext cx="4038600" cy="4433888"/>
          </a:xfrm>
        </p:spPr>
        <p:txBody>
          <a:bodyPr/>
          <a:lstStyle/>
          <a:p>
            <a:pPr eaLnBrk="1" hangingPunct="1">
              <a:buFont typeface="Wingdings 2" panose="05020102010507070707" pitchFamily="18" charset="2"/>
              <a:buNone/>
            </a:pPr>
            <a:r>
              <a:rPr lang="en-US" altLang="en-US"/>
              <a:t>Qualitative Sources of Data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489FF7-29B2-080D-86DB-021CA439C9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831D7831-4D8F-4E9A-B26D-597E2BFED9EA}" type="slidenum">
              <a:rPr lang="en-US" altLang="en-US" sz="1200">
                <a:solidFill>
                  <a:srgbClr val="045C75"/>
                </a:solidFill>
              </a:rPr>
              <a:pPr/>
              <a:t>18</a:t>
            </a:fld>
            <a:endParaRPr lang="en-US" altLang="en-US" sz="1200">
              <a:solidFill>
                <a:srgbClr val="045C75"/>
              </a:solidFill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B6490251-7214-711B-9A04-4B87A463F401}"/>
              </a:ext>
            </a:extLst>
          </p:cNvPr>
          <p:cNvCxnSpPr/>
          <p:nvPr/>
        </p:nvCxnSpPr>
        <p:spPr>
          <a:xfrm>
            <a:off x="2133600" y="2895600"/>
            <a:ext cx="35052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540DA71-9151-737A-2AC3-78362AF905AC}"/>
              </a:ext>
            </a:extLst>
          </p:cNvPr>
          <p:cNvCxnSpPr/>
          <p:nvPr/>
        </p:nvCxnSpPr>
        <p:spPr>
          <a:xfrm>
            <a:off x="6248400" y="2895600"/>
            <a:ext cx="35052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A8895571-6BFC-992C-67BE-2C3C5301AC1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78172" y="417514"/>
            <a:ext cx="9353217" cy="877887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List your approach to data analysis (a review)</a:t>
            </a:r>
          </a:p>
        </p:txBody>
      </p:sp>
      <p:sp>
        <p:nvSpPr>
          <p:cNvPr id="449539" name="Rectangle 3">
            <a:extLst>
              <a:ext uri="{FF2B5EF4-FFF2-40B4-BE49-F238E27FC236}">
                <a16:creationId xmlns:a16="http://schemas.microsoft.com/office/drawing/2014/main" id="{240BDE3E-A2A4-A429-E483-6636DBC6FB26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6400800" y="2057400"/>
            <a:ext cx="3810000" cy="4114800"/>
          </a:xfrm>
        </p:spPr>
        <p:txBody>
          <a:bodyPr>
            <a:normAutofit/>
          </a:bodyPr>
          <a:lstStyle/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r>
              <a:rPr lang="en-US">
                <a:latin typeface="Times New Roman" pitchFamily="18" charset="0"/>
              </a:rPr>
              <a:t>Qualitative analysis</a:t>
            </a:r>
          </a:p>
          <a:p>
            <a:pPr marL="640080" lvl="1" indent="-246888">
              <a:buFont typeface="Wingdings 2"/>
              <a:buChar char=""/>
              <a:defRPr/>
            </a:pPr>
            <a:r>
              <a:rPr lang="en-US" sz="2900">
                <a:latin typeface="Times New Roman" pitchFamily="18" charset="0"/>
              </a:rPr>
              <a:t>Use text and images,</a:t>
            </a:r>
          </a:p>
          <a:p>
            <a:pPr marL="640080" lvl="1" indent="-246888">
              <a:buFont typeface="Wingdings 2"/>
              <a:buChar char=""/>
              <a:defRPr/>
            </a:pPr>
            <a:r>
              <a:rPr lang="en-US" sz="2900">
                <a:latin typeface="Times New Roman" pitchFamily="18" charset="0"/>
              </a:rPr>
              <a:t>For coding</a:t>
            </a:r>
          </a:p>
          <a:p>
            <a:pPr marL="640080" lvl="1" indent="-246888">
              <a:buFont typeface="Wingdings 2"/>
              <a:buChar char=""/>
              <a:defRPr/>
            </a:pPr>
            <a:r>
              <a:rPr lang="en-US" sz="2900">
                <a:latin typeface="Times New Roman" pitchFamily="18" charset="0"/>
              </a:rPr>
              <a:t>For theme development</a:t>
            </a:r>
          </a:p>
          <a:p>
            <a:pPr marL="640080" lvl="1" indent="-246888">
              <a:buFont typeface="Wingdings 2"/>
              <a:buChar char=""/>
              <a:defRPr/>
            </a:pPr>
            <a:r>
              <a:rPr lang="en-US" sz="2900">
                <a:latin typeface="Times New Roman" pitchFamily="18" charset="0"/>
              </a:rPr>
              <a:t>For relating themes</a:t>
            </a:r>
          </a:p>
          <a:p>
            <a:pPr marL="640080" lvl="1" indent="-246888">
              <a:buFont typeface="Wingdings 2"/>
              <a:buChar char=""/>
              <a:defRPr/>
            </a:pPr>
            <a:r>
              <a:rPr lang="en-US" sz="2900">
                <a:latin typeface="Times New Roman" pitchFamily="18" charset="0"/>
              </a:rPr>
              <a:t>Design-type</a:t>
            </a:r>
          </a:p>
        </p:txBody>
      </p:sp>
      <p:sp>
        <p:nvSpPr>
          <p:cNvPr id="449540" name="Rectangle 4">
            <a:extLst>
              <a:ext uri="{FF2B5EF4-FFF2-40B4-BE49-F238E27FC236}">
                <a16:creationId xmlns:a16="http://schemas.microsoft.com/office/drawing/2014/main" id="{FF9C90F7-161A-CA20-A227-F9FEF5E9786A}"/>
              </a:ext>
            </a:extLst>
          </p:cNvPr>
          <p:cNvSpPr>
            <a:spLocks noGrp="1" noChangeArrowheads="1"/>
          </p:cNvSpPr>
          <p:nvPr>
            <p:ph sz="half" idx="2"/>
          </p:nvPr>
        </p:nvSpPr>
        <p:spPr>
          <a:xfrm>
            <a:off x="2286000" y="2057400"/>
            <a:ext cx="3962400" cy="4114800"/>
          </a:xfrm>
        </p:spPr>
        <p:txBody>
          <a:bodyPr>
            <a:normAutofit/>
          </a:bodyPr>
          <a:lstStyle/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r>
              <a:rPr lang="en-US">
                <a:latin typeface="Times New Roman" pitchFamily="18" charset="0"/>
              </a:rPr>
              <a:t>Quantitative analysis</a:t>
            </a:r>
          </a:p>
          <a:p>
            <a:pPr marL="640080" lvl="1" indent="-246888">
              <a:buFont typeface="Wingdings 2"/>
              <a:buChar char=""/>
              <a:defRPr/>
            </a:pPr>
            <a:r>
              <a:rPr lang="en-US" sz="2900">
                <a:latin typeface="Times New Roman" pitchFamily="18" charset="0"/>
              </a:rPr>
              <a:t>Use statistical analysis,</a:t>
            </a:r>
          </a:p>
          <a:p>
            <a:pPr marL="640080" lvl="1" indent="-246888">
              <a:buFont typeface="Wingdings 2"/>
              <a:buChar char=""/>
              <a:defRPr/>
            </a:pPr>
            <a:r>
              <a:rPr lang="en-US" sz="2900">
                <a:latin typeface="Times New Roman" pitchFamily="18" charset="0"/>
              </a:rPr>
              <a:t>For description</a:t>
            </a:r>
          </a:p>
          <a:p>
            <a:pPr marL="640080" lvl="1" indent="-246888">
              <a:buFont typeface="Wingdings 2"/>
              <a:buChar char=""/>
              <a:defRPr/>
            </a:pPr>
            <a:r>
              <a:rPr lang="en-US" sz="2900">
                <a:latin typeface="Times New Roman" pitchFamily="18" charset="0"/>
              </a:rPr>
              <a:t>For comparing groups</a:t>
            </a:r>
          </a:p>
          <a:p>
            <a:pPr marL="640080" lvl="1" indent="-246888">
              <a:buFont typeface="Wingdings 2"/>
              <a:buChar char=""/>
              <a:defRPr/>
            </a:pPr>
            <a:r>
              <a:rPr lang="en-US" sz="2900">
                <a:latin typeface="Times New Roman" pitchFamily="18" charset="0"/>
              </a:rPr>
              <a:t>For relating variables</a:t>
            </a:r>
          </a:p>
          <a:p>
            <a:pPr marL="640080" lvl="1" indent="-246888">
              <a:buFont typeface="Wingdings 2"/>
              <a:buChar char=""/>
              <a:defRPr/>
            </a:pPr>
            <a:r>
              <a:rPr lang="en-US" sz="2900">
                <a:latin typeface="Times New Roman" pitchFamily="18" charset="0"/>
              </a:rPr>
              <a:t>Design-type</a:t>
            </a:r>
          </a:p>
        </p:txBody>
      </p:sp>
      <p:sp>
        <p:nvSpPr>
          <p:cNvPr id="10242" name="Slide Number Placeholder 6">
            <a:extLst>
              <a:ext uri="{FF2B5EF4-FFF2-40B4-BE49-F238E27FC236}">
                <a16:creationId xmlns:a16="http://schemas.microsoft.com/office/drawing/2014/main" id="{61A5E975-43A2-50A7-4799-638F00D588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8EB62003-A8B6-4976-81B2-E11535334AB5}" type="slidenum">
              <a:rPr lang="en-US" altLang="en-US" sz="1200">
                <a:solidFill>
                  <a:srgbClr val="045C75"/>
                </a:solidFill>
              </a:rPr>
              <a:pPr/>
              <a:t>19</a:t>
            </a:fld>
            <a:endParaRPr lang="en-US" altLang="en-US" sz="1200">
              <a:solidFill>
                <a:srgbClr val="045C75"/>
              </a:solidFill>
            </a:endParaRPr>
          </a:p>
        </p:txBody>
      </p:sp>
    </p:spTree>
  </p:cSld>
  <p:clrMapOvr>
    <a:masterClrMapping/>
  </p:clrMapOvr>
  <p:transition advClick="0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Slide Number Placeholder 3">
            <a:extLst>
              <a:ext uri="{FF2B5EF4-FFF2-40B4-BE49-F238E27FC236}">
                <a16:creationId xmlns:a16="http://schemas.microsoft.com/office/drawing/2014/main" id="{ED553636-B37C-4C05-CC51-E1B5268E44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BD1B9C15-FA4B-46F0-A960-9609BB786447}" type="slidenum">
              <a:rPr lang="en-US" altLang="en-US" sz="1200">
                <a:solidFill>
                  <a:srgbClr val="045C75"/>
                </a:solidFill>
              </a:rPr>
              <a:pPr/>
              <a:t>20</a:t>
            </a:fld>
            <a:endParaRPr lang="en-US" altLang="en-US" sz="1200">
              <a:solidFill>
                <a:srgbClr val="045C75"/>
              </a:solidFill>
            </a:endParaRPr>
          </a:p>
        </p:txBody>
      </p:sp>
      <p:sp>
        <p:nvSpPr>
          <p:cNvPr id="26627" name="Rectangle 2">
            <a:extLst>
              <a:ext uri="{FF2B5EF4-FFF2-40B4-BE49-F238E27FC236}">
                <a16:creationId xmlns:a16="http://schemas.microsoft.com/office/drawing/2014/main" id="{3031FB9B-9095-2201-CF94-40B7CACFBDF0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52800" y="623889"/>
            <a:ext cx="3130550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endParaRPr lang="en-US" altLang="en-US" sz="2000" b="1">
              <a:latin typeface="Arial Narrow" panose="020B0606020202030204" pitchFamily="34" charset="0"/>
              <a:ea typeface="Times New Roman" panose="02020603050405020304" pitchFamily="18" charset="0"/>
              <a:cs typeface="Courier New" panose="02070309020205020404" pitchFamily="49" charset="0"/>
            </a:endParaRPr>
          </a:p>
          <a:p>
            <a:endParaRPr lang="en-US" altLang="en-US" sz="2000">
              <a:latin typeface="Arial Black" panose="020B0A04020102020204" pitchFamily="34" charset="0"/>
              <a:ea typeface="Times New Roman" panose="02020603050405020304" pitchFamily="18" charset="0"/>
              <a:cs typeface="Courier New" panose="02070309020205020404" pitchFamily="49" charset="0"/>
            </a:endParaRPr>
          </a:p>
        </p:txBody>
      </p:sp>
      <p:graphicFrame>
        <p:nvGraphicFramePr>
          <p:cNvPr id="258064" name="Group 16">
            <a:extLst>
              <a:ext uri="{FF2B5EF4-FFF2-40B4-BE49-F238E27FC236}">
                <a16:creationId xmlns:a16="http://schemas.microsoft.com/office/drawing/2014/main" id="{C39F0206-368F-5029-D97E-A87BBEE15FA0}"/>
              </a:ext>
            </a:extLst>
          </p:cNvPr>
          <p:cNvGraphicFramePr>
            <a:graphicFrameLocks noGrp="1"/>
          </p:cNvGraphicFramePr>
          <p:nvPr/>
        </p:nvGraphicFramePr>
        <p:xfrm>
          <a:off x="2286000" y="1600200"/>
          <a:ext cx="7848600" cy="4953000"/>
        </p:xfrm>
        <a:graphic>
          <a:graphicData uri="http://schemas.openxmlformats.org/drawingml/2006/table">
            <a:tbl>
              <a:tblPr/>
              <a:tblGrid>
                <a:gridCol w="39243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9243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903537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228600" algn="l"/>
                        </a:tabLst>
                      </a:pPr>
                      <a:r>
                        <a:rPr kumimoji="0" lang="en-US" sz="2000" b="1" i="0" u="sng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Courier New" pitchFamily="49" charset="0"/>
                        </a:rPr>
                        <a:t>Postpositivism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>
                          <a:tab pos="228600" algn="l"/>
                        </a:tabLst>
                      </a:pPr>
                      <a:r>
                        <a:rPr kumimoji="0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Courier New" pitchFamily="49" charset="0"/>
                        </a:rPr>
                        <a:t>Determination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>
                          <a:tab pos="228600" algn="l"/>
                        </a:tabLst>
                      </a:pPr>
                      <a:r>
                        <a:rPr kumimoji="0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Courier New" pitchFamily="49" charset="0"/>
                        </a:rPr>
                        <a:t>Reductionism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>
                          <a:tab pos="228600" algn="l"/>
                        </a:tabLst>
                      </a:pPr>
                      <a:r>
                        <a:rPr kumimoji="0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Courier New" pitchFamily="49" charset="0"/>
                        </a:rPr>
                        <a:t>Empirical observation and measurement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>
                          <a:tab pos="228600" algn="l"/>
                        </a:tabLst>
                      </a:pPr>
                      <a:r>
                        <a:rPr kumimoji="0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Courier New" pitchFamily="49" charset="0"/>
                        </a:rPr>
                        <a:t>Theory verification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228600" algn="l"/>
                        </a:tabLst>
                      </a:pPr>
                      <a:r>
                        <a:rPr kumimoji="0" lang="en-US" sz="2000" b="1" i="0" u="sng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Courier New" pitchFamily="49" charset="0"/>
                        </a:rPr>
                        <a:t>Constructivism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>
                          <a:tab pos="228600" algn="l"/>
                        </a:tabLst>
                      </a:pPr>
                      <a:r>
                        <a:rPr kumimoji="0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Courier New" pitchFamily="49" charset="0"/>
                        </a:rPr>
                        <a:t>Understanding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>
                          <a:tab pos="228600" algn="l"/>
                        </a:tabLst>
                      </a:pPr>
                      <a:r>
                        <a:rPr kumimoji="0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Courier New" pitchFamily="49" charset="0"/>
                        </a:rPr>
                        <a:t>Multiple participant meanings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>
                          <a:tab pos="228600" algn="l"/>
                        </a:tabLst>
                      </a:pPr>
                      <a:r>
                        <a:rPr kumimoji="0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Courier New" pitchFamily="49" charset="0"/>
                        </a:rPr>
                        <a:t>Social and historical construction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>
                          <a:tab pos="228600" algn="l"/>
                        </a:tabLst>
                      </a:pPr>
                      <a:r>
                        <a:rPr kumimoji="0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Courier New" pitchFamily="49" charset="0"/>
                        </a:rPr>
                        <a:t>Theory generation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0494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228600" algn="l"/>
                        </a:tabLst>
                      </a:pPr>
                      <a:r>
                        <a:rPr kumimoji="0" lang="en-US" sz="2000" b="1" i="0" u="sng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Courier New" pitchFamily="49" charset="0"/>
                        </a:rPr>
                        <a:t>Advocacy/Participatory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>
                          <a:tab pos="228600" algn="l"/>
                        </a:tabLst>
                      </a:pPr>
                      <a:r>
                        <a:rPr kumimoji="0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Courier New" pitchFamily="49" charset="0"/>
                        </a:rPr>
                        <a:t>Political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>
                          <a:tab pos="228600" algn="l"/>
                        </a:tabLst>
                      </a:pPr>
                      <a:r>
                        <a:rPr kumimoji="0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Courier New" pitchFamily="49" charset="0"/>
                        </a:rPr>
                        <a:t>Empowerment issue-oriented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>
                          <a:tab pos="228600" algn="l"/>
                        </a:tabLst>
                      </a:pPr>
                      <a:r>
                        <a:rPr kumimoji="0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Courier New" pitchFamily="49" charset="0"/>
                        </a:rPr>
                        <a:t>Collaborative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>
                          <a:tab pos="228600" algn="l"/>
                        </a:tabLst>
                      </a:pPr>
                      <a:r>
                        <a:rPr kumimoji="0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Courier New" pitchFamily="49" charset="0"/>
                        </a:rPr>
                        <a:t>Change-oriented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228600" algn="l"/>
                        </a:tabLst>
                      </a:pPr>
                      <a:r>
                        <a:rPr kumimoji="0" lang="en-US" sz="2000" b="1" i="0" u="sng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Courier New" pitchFamily="49" charset="0"/>
                        </a:rPr>
                        <a:t>Pragmatism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>
                          <a:tab pos="228600" algn="l"/>
                        </a:tabLst>
                      </a:pPr>
                      <a:r>
                        <a:rPr kumimoji="0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Courier New" pitchFamily="49" charset="0"/>
                        </a:rPr>
                        <a:t>Consequences of actions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>
                          <a:tab pos="228600" algn="l"/>
                        </a:tabLst>
                      </a:pPr>
                      <a:r>
                        <a:rPr kumimoji="0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Courier New" pitchFamily="49" charset="0"/>
                        </a:rPr>
                        <a:t>Problem-centered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>
                          <a:tab pos="228600" algn="l"/>
                        </a:tabLst>
                      </a:pPr>
                      <a:r>
                        <a:rPr kumimoji="0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Courier New" pitchFamily="49" charset="0"/>
                        </a:rPr>
                        <a:t>Pluralistic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>
                          <a:tab pos="228600" algn="l"/>
                        </a:tabLst>
                      </a:pPr>
                      <a:r>
                        <a:rPr kumimoji="0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Courier New" pitchFamily="49" charset="0"/>
                        </a:rPr>
                        <a:t>Real-world practice oriented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26639" name="Text Box 14">
            <a:extLst>
              <a:ext uri="{FF2B5EF4-FFF2-40B4-BE49-F238E27FC236}">
                <a16:creationId xmlns:a16="http://schemas.microsoft.com/office/drawing/2014/main" id="{C0C9D138-4F0F-E739-0566-FFBC6ACB203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33600" y="685800"/>
            <a:ext cx="746760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3600" b="1" dirty="0">
                <a:cs typeface="Arial" panose="020B0604020202020204" pitchFamily="34" charset="0"/>
              </a:rPr>
              <a:t>Determine your worldview…</a:t>
            </a:r>
          </a:p>
        </p:txBody>
      </p:sp>
    </p:spTree>
  </p:cSld>
  <p:clrMapOvr>
    <a:masterClrMapping/>
  </p:clrMapOvr>
  <p:transition advClick="0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>
            <a:extLst>
              <a:ext uri="{FF2B5EF4-FFF2-40B4-BE49-F238E27FC236}">
                <a16:creationId xmlns:a16="http://schemas.microsoft.com/office/drawing/2014/main" id="{447D3A7A-1F55-ECBD-9992-67E58A7B60F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00668" y="704850"/>
            <a:ext cx="11253132" cy="59055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Several stances on philosophy in mixed methods… </a:t>
            </a:r>
          </a:p>
        </p:txBody>
      </p:sp>
      <p:sp>
        <p:nvSpPr>
          <p:cNvPr id="27651" name="Rectangle 3">
            <a:extLst>
              <a:ext uri="{FF2B5EF4-FFF2-40B4-BE49-F238E27FC236}">
                <a16:creationId xmlns:a16="http://schemas.microsoft.com/office/drawing/2014/main" id="{969B3AC3-1744-8CFD-2A48-C7B7F6FE1638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400"/>
              <a:t>One paradigm (pragmatism, transformative) (Tashakkori &amp; Teddlie, 2003;  Mertens, 2003)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/>
              <a:t>Multiple paradigms (dialectic perspective) (Greene, 2007)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/>
              <a:t>Linking paradigms to design features) (Creswell &amp; Plano Clark, 2007)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/>
              <a:t>Epistemological stance (ontology, epistemology, axiology, methodology) (Guba &amp; Lincoln, 2005)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/>
              <a:t>Shared beliefs in a research field (Morgan, 2007)</a:t>
            </a:r>
          </a:p>
          <a:p>
            <a:pPr eaLnBrk="1" hangingPunct="1">
              <a:lnSpc>
                <a:spcPct val="90000"/>
              </a:lnSpc>
            </a:pPr>
            <a:endParaRPr lang="en-US" altLang="en-US" sz="2400"/>
          </a:p>
          <a:p>
            <a:pPr eaLnBrk="1" hangingPunct="1">
              <a:lnSpc>
                <a:spcPct val="90000"/>
              </a:lnSpc>
            </a:pPr>
            <a:r>
              <a:rPr lang="en-US" altLang="en-US" sz="2400"/>
              <a:t>What it is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/>
              <a:t>How it informs your study</a:t>
            </a:r>
          </a:p>
        </p:txBody>
      </p:sp>
      <p:sp>
        <p:nvSpPr>
          <p:cNvPr id="12290" name="Slide Number Placeholder 5">
            <a:extLst>
              <a:ext uri="{FF2B5EF4-FFF2-40B4-BE49-F238E27FC236}">
                <a16:creationId xmlns:a16="http://schemas.microsoft.com/office/drawing/2014/main" id="{6577AB47-E40C-4D03-1F97-5B2409F462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0CFAFCAA-E972-4A9B-8967-371A7A415AD5}" type="slidenum">
              <a:rPr lang="en-US" altLang="en-US" sz="1200">
                <a:solidFill>
                  <a:srgbClr val="045C75"/>
                </a:solidFill>
              </a:rPr>
              <a:pPr/>
              <a:t>21</a:t>
            </a:fld>
            <a:endParaRPr lang="en-US" altLang="en-US" sz="1200">
              <a:solidFill>
                <a:srgbClr val="045C75"/>
              </a:solidFill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>
            <a:extLst>
              <a:ext uri="{FF2B5EF4-FFF2-40B4-BE49-F238E27FC236}">
                <a16:creationId xmlns:a16="http://schemas.microsoft.com/office/drawing/2014/main" id="{DF3EC289-B5DD-6AFB-8D60-0AE78BC88F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1728" y="704850"/>
            <a:ext cx="9699072" cy="51435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Make explicit your interpretive lens (theory)</a:t>
            </a:r>
          </a:p>
        </p:txBody>
      </p:sp>
      <p:sp>
        <p:nvSpPr>
          <p:cNvPr id="28675" name="Content Placeholder 2">
            <a:extLst>
              <a:ext uri="{FF2B5EF4-FFF2-40B4-BE49-F238E27FC236}">
                <a16:creationId xmlns:a16="http://schemas.microsoft.com/office/drawing/2014/main" id="{BB0B61EE-6485-11C5-5FB9-FA55A0932B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Advocacy lens (feminist, racial, ethnic, disability, sexual orientation) (Mertens, 2003)</a:t>
            </a:r>
          </a:p>
          <a:p>
            <a:pPr eaLnBrk="1" hangingPunct="1"/>
            <a:r>
              <a:rPr lang="en-US" altLang="en-US"/>
              <a:t>Social science lens (social science theory)</a:t>
            </a:r>
          </a:p>
          <a:p>
            <a:pPr eaLnBrk="1" hangingPunct="1"/>
            <a:endParaRPr lang="en-US" altLang="en-US"/>
          </a:p>
          <a:p>
            <a:pPr eaLnBrk="1" hangingPunct="1"/>
            <a:r>
              <a:rPr lang="en-US" altLang="en-US"/>
              <a:t>Components:</a:t>
            </a:r>
          </a:p>
          <a:p>
            <a:pPr lvl="1" eaLnBrk="1" hangingPunct="1"/>
            <a:r>
              <a:rPr lang="en-US" altLang="en-US"/>
              <a:t>What is it</a:t>
            </a:r>
          </a:p>
          <a:p>
            <a:pPr lvl="1" eaLnBrk="1" hangingPunct="1"/>
            <a:r>
              <a:rPr lang="en-US" altLang="en-US"/>
              <a:t>Who has used it in your field</a:t>
            </a:r>
          </a:p>
          <a:p>
            <a:pPr lvl="1" eaLnBrk="1" hangingPunct="1"/>
            <a:r>
              <a:rPr lang="en-US" altLang="en-US"/>
              <a:t>How it will shape your study (rephrase your guiding research question, if a lens applies)</a:t>
            </a:r>
          </a:p>
        </p:txBody>
      </p:sp>
      <p:sp>
        <p:nvSpPr>
          <p:cNvPr id="13316" name="Slide Number Placeholder 3">
            <a:extLst>
              <a:ext uri="{FF2B5EF4-FFF2-40B4-BE49-F238E27FC236}">
                <a16:creationId xmlns:a16="http://schemas.microsoft.com/office/drawing/2014/main" id="{20BF0382-D058-6408-6251-D66FD3A0FD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37B1702F-757D-4C99-9559-9F9D4557CDF2}" type="slidenum">
              <a:rPr lang="en-US" altLang="en-US" sz="1200">
                <a:solidFill>
                  <a:srgbClr val="045C75"/>
                </a:solidFill>
              </a:rPr>
              <a:pPr/>
              <a:t>22</a:t>
            </a:fld>
            <a:endParaRPr lang="en-US" altLang="en-US" sz="1200">
              <a:solidFill>
                <a:srgbClr val="045C75"/>
              </a:solidFill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>
            <a:extLst>
              <a:ext uri="{FF2B5EF4-FFF2-40B4-BE49-F238E27FC236}">
                <a16:creationId xmlns:a16="http://schemas.microsoft.com/office/drawing/2014/main" id="{C7730BA2-BD66-C598-ADAB-9B9BADE883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3126" y="681037"/>
            <a:ext cx="8229600" cy="590550"/>
          </a:xfrm>
        </p:spPr>
        <p:txBody>
          <a:bodyPr/>
          <a:lstStyle/>
          <a:p>
            <a:pPr eaLnBrk="1" hangingPunct="1"/>
            <a:r>
              <a:rPr lang="en-US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State your procedures (methods)</a:t>
            </a:r>
          </a:p>
        </p:txBody>
      </p:sp>
      <p:sp>
        <p:nvSpPr>
          <p:cNvPr id="29699" name="Content Placeholder 2">
            <a:extLst>
              <a:ext uri="{FF2B5EF4-FFF2-40B4-BE49-F238E27FC236}">
                <a16:creationId xmlns:a16="http://schemas.microsoft.com/office/drawing/2014/main" id="{77BAFFDE-AF7A-0A8A-9DE3-B4794A7635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 sz="2400"/>
              <a:t>Procedures for handling your qualitative and quantitative data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US" altLang="en-US" sz="2400"/>
          </a:p>
          <a:p>
            <a:pPr eaLnBrk="1" hangingPunct="1"/>
            <a:r>
              <a:rPr lang="en-US" altLang="en-US" sz="2400"/>
              <a:t>Sequence – concurrent or sequential or both</a:t>
            </a:r>
          </a:p>
          <a:p>
            <a:pPr eaLnBrk="1" hangingPunct="1"/>
            <a:r>
              <a:rPr lang="en-US" altLang="en-US" sz="2400"/>
              <a:t>Emphasis – emphasis on qualitative or quantitative</a:t>
            </a:r>
          </a:p>
          <a:p>
            <a:pPr eaLnBrk="1" hangingPunct="1"/>
            <a:r>
              <a:rPr lang="en-US" altLang="en-US" sz="2400"/>
              <a:t>Sometimes both concurrent and sequential phases are used</a:t>
            </a:r>
          </a:p>
          <a:p>
            <a:pPr eaLnBrk="1" hangingPunct="1"/>
            <a:r>
              <a:rPr lang="en-US" altLang="en-US" sz="2400"/>
              <a:t>Designs may include more than two phases</a:t>
            </a:r>
          </a:p>
          <a:p>
            <a:pPr eaLnBrk="1" hangingPunct="1"/>
            <a:r>
              <a:rPr lang="en-US" altLang="en-US" sz="2400"/>
              <a:t>Think about using a simple, elegant design</a:t>
            </a:r>
          </a:p>
          <a:p>
            <a:pPr eaLnBrk="1" hangingPunct="1"/>
            <a:endParaRPr lang="en-US" altLang="en-US" sz="2400"/>
          </a:p>
        </p:txBody>
      </p:sp>
      <p:sp>
        <p:nvSpPr>
          <p:cNvPr id="14340" name="Slide Number Placeholder 3">
            <a:extLst>
              <a:ext uri="{FF2B5EF4-FFF2-40B4-BE49-F238E27FC236}">
                <a16:creationId xmlns:a16="http://schemas.microsoft.com/office/drawing/2014/main" id="{43A84D02-C847-9809-27CB-76D43A90C7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5228DDB8-3B9C-4013-8B56-2D564B08A8C8}" type="slidenum">
              <a:rPr lang="en-US" altLang="en-US" sz="1200">
                <a:solidFill>
                  <a:srgbClr val="045C75"/>
                </a:solidFill>
              </a:rPr>
              <a:pPr/>
              <a:t>23</a:t>
            </a:fld>
            <a:endParaRPr lang="en-US" altLang="en-US" sz="1200">
              <a:solidFill>
                <a:srgbClr val="045C75"/>
              </a:solidFill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Number Placeholder 5">
            <a:extLst>
              <a:ext uri="{FF2B5EF4-FFF2-40B4-BE49-F238E27FC236}">
                <a16:creationId xmlns:a16="http://schemas.microsoft.com/office/drawing/2014/main" id="{11243F6D-4CE5-09BC-BA2C-7B06E35F0D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CF603486-858F-48E3-9B4E-0E16D34FD525}" type="slidenum">
              <a:rPr lang="en-US" altLang="en-US" sz="1200">
                <a:solidFill>
                  <a:srgbClr val="045C75"/>
                </a:solidFill>
              </a:rPr>
              <a:pPr/>
              <a:t>24</a:t>
            </a:fld>
            <a:endParaRPr lang="en-US" altLang="en-US" sz="1200">
              <a:solidFill>
                <a:srgbClr val="045C75"/>
              </a:solidFill>
            </a:endParaRPr>
          </a:p>
        </p:txBody>
      </p:sp>
      <p:sp>
        <p:nvSpPr>
          <p:cNvPr id="30723" name="Rectangle 2">
            <a:extLst>
              <a:ext uri="{FF2B5EF4-FFF2-40B4-BE49-F238E27FC236}">
                <a16:creationId xmlns:a16="http://schemas.microsoft.com/office/drawing/2014/main" id="{0E0F1B3A-BF6B-8094-3291-03471966484C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1524000" y="152400"/>
            <a:ext cx="7543800" cy="381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/>
              <a:t> </a:t>
            </a:r>
          </a:p>
        </p:txBody>
      </p:sp>
      <p:grpSp>
        <p:nvGrpSpPr>
          <p:cNvPr id="30724" name="Group 3">
            <a:extLst>
              <a:ext uri="{FF2B5EF4-FFF2-40B4-BE49-F238E27FC236}">
                <a16:creationId xmlns:a16="http://schemas.microsoft.com/office/drawing/2014/main" id="{B136B5AD-0498-CC9F-29DD-E4088F8A0A54}"/>
              </a:ext>
            </a:extLst>
          </p:cNvPr>
          <p:cNvGrpSpPr>
            <a:grpSpLocks/>
          </p:cNvGrpSpPr>
          <p:nvPr/>
        </p:nvGrpSpPr>
        <p:grpSpPr bwMode="auto">
          <a:xfrm>
            <a:off x="2362200" y="1676400"/>
            <a:ext cx="7162800" cy="1784350"/>
            <a:chOff x="1736" y="6911"/>
            <a:chExt cx="7840" cy="1008"/>
          </a:xfrm>
        </p:grpSpPr>
        <p:sp>
          <p:nvSpPr>
            <p:cNvPr id="250884" name="Text Box 4">
              <a:extLst>
                <a:ext uri="{FF2B5EF4-FFF2-40B4-BE49-F238E27FC236}">
                  <a16:creationId xmlns:a16="http://schemas.microsoft.com/office/drawing/2014/main" id="{EBB09CC1-FE98-42BB-3DB3-16E27558701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736" y="6911"/>
              <a:ext cx="1440" cy="1008"/>
            </a:xfrm>
            <a:prstGeom prst="rect">
              <a:avLst/>
            </a:prstGeom>
            <a:solidFill>
              <a:srgbClr val="D8D8EC"/>
            </a:solidFill>
            <a:ln w="9525">
              <a:solidFill>
                <a:srgbClr val="330066"/>
              </a:solidFill>
              <a:miter lim="800000"/>
              <a:headEnd/>
              <a:tailEnd/>
            </a:ln>
            <a:effectLst>
              <a:outerShdw dist="107763" dir="2700000" algn="ctr" rotWithShape="0">
                <a:srgbClr val="808080"/>
              </a:outerShdw>
            </a:effectLst>
          </p:spPr>
          <p:txBody>
            <a:bodyPr/>
            <a:lstStyle/>
            <a:p>
              <a:pPr algn="ctr" eaLnBrk="1" hangingPunct="1">
                <a:defRPr/>
              </a:pPr>
              <a:r>
                <a:rPr lang="en-US" b="1" dirty="0">
                  <a:solidFill>
                    <a:srgbClr val="000000"/>
                  </a:solidFill>
                  <a:latin typeface="Arial" charset="0"/>
                  <a:ea typeface="ＭＳ Ｐゴシック" pitchFamily="1" charset="-128"/>
                </a:rPr>
                <a:t>QUAN</a:t>
              </a:r>
              <a:br>
                <a:rPr lang="en-US" b="1" dirty="0">
                  <a:solidFill>
                    <a:srgbClr val="000000"/>
                  </a:solidFill>
                  <a:latin typeface="Arial" charset="0"/>
                  <a:ea typeface="ＭＳ Ｐゴシック" pitchFamily="1" charset="-128"/>
                </a:rPr>
              </a:br>
              <a:r>
                <a:rPr lang="en-US" b="1" dirty="0">
                  <a:solidFill>
                    <a:srgbClr val="000000"/>
                  </a:solidFill>
                  <a:latin typeface="Arial" charset="0"/>
                  <a:ea typeface="ＭＳ Ｐゴシック" pitchFamily="1" charset="-128"/>
                </a:rPr>
                <a:t>Data &amp; Results</a:t>
              </a:r>
            </a:p>
          </p:txBody>
        </p:sp>
        <p:sp>
          <p:nvSpPr>
            <p:cNvPr id="250885" name="Text Box 5">
              <a:extLst>
                <a:ext uri="{FF2B5EF4-FFF2-40B4-BE49-F238E27FC236}">
                  <a16:creationId xmlns:a16="http://schemas.microsoft.com/office/drawing/2014/main" id="{B03E9BA8-0121-B222-098B-57FC0586C9E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752" y="7020"/>
              <a:ext cx="1727" cy="792"/>
            </a:xfrm>
            <a:prstGeom prst="rect">
              <a:avLst/>
            </a:prstGeom>
            <a:solidFill>
              <a:srgbClr val="FFFF99"/>
            </a:solidFill>
            <a:ln w="9525">
              <a:solidFill>
                <a:srgbClr val="330066"/>
              </a:solidFill>
              <a:miter lim="800000"/>
              <a:headEnd/>
              <a:tailEnd/>
            </a:ln>
            <a:effectLst>
              <a:outerShdw dist="107763" dir="2700000" algn="ctr" rotWithShape="0">
                <a:srgbClr val="808080"/>
              </a:outerShdw>
            </a:effectLst>
          </p:spPr>
          <p:txBody>
            <a:bodyPr/>
            <a:lstStyle/>
            <a:p>
              <a:pPr algn="ctr" eaLnBrk="1" hangingPunct="1">
                <a:defRPr/>
              </a:pPr>
              <a:br>
                <a:rPr lang="en-US" sz="800" dirty="0">
                  <a:solidFill>
                    <a:srgbClr val="000000"/>
                  </a:solidFill>
                  <a:latin typeface="ＭＳ Ｐゴシック" pitchFamily="1" charset="-128"/>
                  <a:ea typeface="ＭＳ Ｐゴシック" pitchFamily="1" charset="-128"/>
                </a:rPr>
              </a:br>
              <a:endParaRPr lang="en-US" sz="800" dirty="0">
                <a:solidFill>
                  <a:srgbClr val="000000"/>
                </a:solidFill>
                <a:latin typeface="ＭＳ Ｐゴシック" pitchFamily="1" charset="-128"/>
                <a:ea typeface="ＭＳ Ｐゴシック" pitchFamily="1" charset="-128"/>
              </a:endParaRPr>
            </a:p>
            <a:p>
              <a:pPr algn="ctr" eaLnBrk="1" hangingPunct="1">
                <a:defRPr/>
              </a:pPr>
              <a:endParaRPr lang="en-US" sz="800" dirty="0">
                <a:solidFill>
                  <a:srgbClr val="000000"/>
                </a:solidFill>
                <a:latin typeface="ＭＳ Ｐゴシック" pitchFamily="1" charset="-128"/>
                <a:ea typeface="ＭＳ Ｐゴシック" pitchFamily="1" charset="-128"/>
              </a:endParaRPr>
            </a:p>
            <a:p>
              <a:pPr algn="ctr" eaLnBrk="1" hangingPunct="1">
                <a:defRPr/>
              </a:pPr>
              <a:endParaRPr lang="en-US" sz="800" dirty="0">
                <a:solidFill>
                  <a:srgbClr val="000000"/>
                </a:solidFill>
                <a:latin typeface="ＭＳ Ｐゴシック" pitchFamily="1" charset="-128"/>
                <a:ea typeface="ＭＳ Ｐゴシック" pitchFamily="1" charset="-128"/>
              </a:endParaRPr>
            </a:p>
            <a:p>
              <a:pPr algn="ctr" eaLnBrk="1" hangingPunct="1">
                <a:defRPr/>
              </a:pPr>
              <a:r>
                <a:rPr lang="en-US" sz="1600" b="1" dirty="0">
                  <a:solidFill>
                    <a:srgbClr val="000000"/>
                  </a:solidFill>
                  <a:latin typeface="Arial" charset="0"/>
                  <a:ea typeface="ＭＳ Ｐゴシック" pitchFamily="1" charset="-128"/>
                </a:rPr>
                <a:t>Interpretation</a:t>
              </a:r>
            </a:p>
          </p:txBody>
        </p:sp>
        <p:sp>
          <p:nvSpPr>
            <p:cNvPr id="30741" name="AutoShape 6">
              <a:extLst>
                <a:ext uri="{FF2B5EF4-FFF2-40B4-BE49-F238E27FC236}">
                  <a16:creationId xmlns:a16="http://schemas.microsoft.com/office/drawing/2014/main" id="{B706E063-8A88-9B7A-93D8-81BE3E9B217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16" y="7308"/>
              <a:ext cx="1080" cy="216"/>
            </a:xfrm>
            <a:prstGeom prst="rightArrow">
              <a:avLst>
                <a:gd name="adj1" fmla="val 50000"/>
                <a:gd name="adj2" fmla="val 125000"/>
              </a:avLst>
            </a:prstGeom>
            <a:solidFill>
              <a:srgbClr val="669999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30742" name="AutoShape 7">
              <a:extLst>
                <a:ext uri="{FF2B5EF4-FFF2-40B4-BE49-F238E27FC236}">
                  <a16:creationId xmlns:a16="http://schemas.microsoft.com/office/drawing/2014/main" id="{D085C3EB-384B-89C0-53B1-1527D7273CBA}"/>
                </a:ext>
              </a:extLst>
            </p:cNvPr>
            <p:cNvSpPr>
              <a:spLocks noChangeArrowheads="1"/>
            </p:cNvSpPr>
            <p:nvPr/>
          </p:nvSpPr>
          <p:spPr bwMode="auto">
            <a:xfrm flipH="1">
              <a:off x="6744" y="7308"/>
              <a:ext cx="1080" cy="216"/>
            </a:xfrm>
            <a:prstGeom prst="rightArrow">
              <a:avLst>
                <a:gd name="adj1" fmla="val 50000"/>
                <a:gd name="adj2" fmla="val 125000"/>
              </a:avLst>
            </a:prstGeom>
            <a:solidFill>
              <a:srgbClr val="669999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250888" name="Text Box 8">
              <a:extLst>
                <a:ext uri="{FF2B5EF4-FFF2-40B4-BE49-F238E27FC236}">
                  <a16:creationId xmlns:a16="http://schemas.microsoft.com/office/drawing/2014/main" id="{C00162FE-6058-D689-3346-5B4475D7880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8136" y="6911"/>
              <a:ext cx="1440" cy="1008"/>
            </a:xfrm>
            <a:prstGeom prst="rect">
              <a:avLst/>
            </a:prstGeom>
            <a:solidFill>
              <a:srgbClr val="D8D8EC"/>
            </a:solidFill>
            <a:ln w="9525">
              <a:solidFill>
                <a:srgbClr val="330066"/>
              </a:solidFill>
              <a:miter lim="800000"/>
              <a:headEnd/>
              <a:tailEnd/>
            </a:ln>
            <a:effectLst>
              <a:outerShdw dist="107763" dir="2700000" algn="ctr" rotWithShape="0">
                <a:srgbClr val="808080"/>
              </a:outerShdw>
            </a:effectLst>
          </p:spPr>
          <p:txBody>
            <a:bodyPr/>
            <a:lstStyle/>
            <a:p>
              <a:pPr algn="ctr" eaLnBrk="1" hangingPunct="1">
                <a:defRPr/>
              </a:pPr>
              <a:r>
                <a:rPr lang="en-US" b="1" dirty="0">
                  <a:solidFill>
                    <a:srgbClr val="000000"/>
                  </a:solidFill>
                  <a:latin typeface="Arial" charset="0"/>
                  <a:ea typeface="ＭＳ Ｐゴシック" pitchFamily="1" charset="-128"/>
                </a:rPr>
                <a:t>QUAL</a:t>
              </a:r>
              <a:br>
                <a:rPr lang="en-US" b="1" dirty="0">
                  <a:solidFill>
                    <a:srgbClr val="000000"/>
                  </a:solidFill>
                  <a:latin typeface="Arial" charset="0"/>
                  <a:ea typeface="ＭＳ Ｐゴシック" pitchFamily="1" charset="-128"/>
                </a:rPr>
              </a:br>
              <a:r>
                <a:rPr lang="en-US" b="1" dirty="0">
                  <a:solidFill>
                    <a:srgbClr val="000000"/>
                  </a:solidFill>
                  <a:latin typeface="Arial" charset="0"/>
                  <a:ea typeface="ＭＳ Ｐゴシック" pitchFamily="1" charset="-128"/>
                </a:rPr>
                <a:t>Data &amp; Results</a:t>
              </a:r>
            </a:p>
          </p:txBody>
        </p:sp>
      </p:grpSp>
      <p:grpSp>
        <p:nvGrpSpPr>
          <p:cNvPr id="30725" name="Group 9">
            <a:extLst>
              <a:ext uri="{FF2B5EF4-FFF2-40B4-BE49-F238E27FC236}">
                <a16:creationId xmlns:a16="http://schemas.microsoft.com/office/drawing/2014/main" id="{A6961A71-7DC8-0C4A-5B38-0D6BB55B9998}"/>
              </a:ext>
            </a:extLst>
          </p:cNvPr>
          <p:cNvGrpSpPr>
            <a:grpSpLocks/>
          </p:cNvGrpSpPr>
          <p:nvPr/>
        </p:nvGrpSpPr>
        <p:grpSpPr bwMode="auto">
          <a:xfrm>
            <a:off x="2057400" y="4114800"/>
            <a:ext cx="8229600" cy="2357438"/>
            <a:chOff x="1536" y="3357"/>
            <a:chExt cx="9656" cy="1792"/>
          </a:xfrm>
        </p:grpSpPr>
        <p:sp>
          <p:nvSpPr>
            <p:cNvPr id="250890" name="Text Box 10">
              <a:extLst>
                <a:ext uri="{FF2B5EF4-FFF2-40B4-BE49-F238E27FC236}">
                  <a16:creationId xmlns:a16="http://schemas.microsoft.com/office/drawing/2014/main" id="{E52408EE-2D24-3DC0-5982-E5A419A3312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728" y="3610"/>
              <a:ext cx="1729" cy="1008"/>
            </a:xfrm>
            <a:prstGeom prst="rect">
              <a:avLst/>
            </a:prstGeom>
            <a:solidFill>
              <a:srgbClr val="D8D8EC"/>
            </a:solidFill>
            <a:ln w="9525">
              <a:solidFill>
                <a:srgbClr val="330066"/>
              </a:solidFill>
              <a:miter lim="800000"/>
              <a:headEnd/>
              <a:tailEnd/>
            </a:ln>
            <a:effectLst>
              <a:outerShdw dist="107763" dir="2700000" algn="ctr" rotWithShape="0">
                <a:srgbClr val="808080"/>
              </a:outerShdw>
            </a:effectLst>
          </p:spPr>
          <p:txBody>
            <a:bodyPr/>
            <a:lstStyle/>
            <a:p>
              <a:pPr algn="ctr" eaLnBrk="1" hangingPunct="1">
                <a:defRPr/>
              </a:pPr>
              <a:r>
                <a:rPr lang="en-US" sz="2000" b="1" dirty="0">
                  <a:solidFill>
                    <a:srgbClr val="000000"/>
                  </a:solidFill>
                  <a:latin typeface="Arial" charset="0"/>
                  <a:ea typeface="ＭＳ Ｐゴシック" pitchFamily="1" charset="-128"/>
                </a:rPr>
                <a:t>QUAN</a:t>
              </a:r>
              <a:br>
                <a:rPr lang="en-US" sz="2000" b="1" dirty="0">
                  <a:solidFill>
                    <a:srgbClr val="000000"/>
                  </a:solidFill>
                  <a:latin typeface="Arial" charset="0"/>
                  <a:ea typeface="ＭＳ Ｐゴシック" pitchFamily="1" charset="-128"/>
                </a:rPr>
              </a:br>
              <a:r>
                <a:rPr lang="en-US" sz="2000" b="1" dirty="0">
                  <a:solidFill>
                    <a:srgbClr val="000000"/>
                  </a:solidFill>
                  <a:latin typeface="Arial" charset="0"/>
                  <a:ea typeface="ＭＳ Ｐゴシック" pitchFamily="1" charset="-128"/>
                </a:rPr>
                <a:t>Pre-test Data &amp; Results</a:t>
              </a:r>
              <a:endParaRPr lang="en-US" sz="2000" b="1" dirty="0">
                <a:latin typeface="Arial" charset="0"/>
                <a:ea typeface="ＭＳ Ｐゴシック" pitchFamily="1" charset="-128"/>
              </a:endParaRPr>
            </a:p>
          </p:txBody>
        </p:sp>
        <p:sp>
          <p:nvSpPr>
            <p:cNvPr id="250891" name="Text Box 11">
              <a:extLst>
                <a:ext uri="{FF2B5EF4-FFF2-40B4-BE49-F238E27FC236}">
                  <a16:creationId xmlns:a16="http://schemas.microsoft.com/office/drawing/2014/main" id="{4618EC28-936B-16F3-86B2-31384E933CB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448" y="3610"/>
              <a:ext cx="1729" cy="1008"/>
            </a:xfrm>
            <a:prstGeom prst="rect">
              <a:avLst/>
            </a:prstGeom>
            <a:solidFill>
              <a:srgbClr val="D8D8EC"/>
            </a:solidFill>
            <a:ln w="9525">
              <a:solidFill>
                <a:srgbClr val="330066"/>
              </a:solidFill>
              <a:miter lim="800000"/>
              <a:headEnd/>
              <a:tailEnd/>
            </a:ln>
            <a:effectLst>
              <a:outerShdw dist="107763" dir="2700000" algn="ctr" rotWithShape="0">
                <a:srgbClr val="808080"/>
              </a:outerShdw>
            </a:effectLst>
          </p:spPr>
          <p:txBody>
            <a:bodyPr/>
            <a:lstStyle/>
            <a:p>
              <a:pPr algn="ctr" eaLnBrk="1" hangingPunct="1">
                <a:defRPr/>
              </a:pPr>
              <a:r>
                <a:rPr lang="en-US" sz="2000" b="1" dirty="0">
                  <a:solidFill>
                    <a:srgbClr val="000000"/>
                  </a:solidFill>
                  <a:latin typeface="Arial" charset="0"/>
                  <a:ea typeface="ＭＳ Ｐゴシック" pitchFamily="1" charset="-128"/>
                </a:rPr>
                <a:t>QUAN</a:t>
              </a:r>
              <a:br>
                <a:rPr lang="en-US" sz="2000" b="1" dirty="0">
                  <a:solidFill>
                    <a:srgbClr val="000000"/>
                  </a:solidFill>
                  <a:latin typeface="Arial" charset="0"/>
                  <a:ea typeface="ＭＳ Ｐゴシック" pitchFamily="1" charset="-128"/>
                </a:rPr>
              </a:br>
              <a:r>
                <a:rPr lang="en-US" sz="2000" b="1" dirty="0">
                  <a:solidFill>
                    <a:srgbClr val="000000"/>
                  </a:solidFill>
                  <a:latin typeface="Arial" charset="0"/>
                  <a:ea typeface="ＭＳ Ｐゴシック" pitchFamily="1" charset="-128"/>
                </a:rPr>
                <a:t>Post-test Data &amp; Results</a:t>
              </a:r>
              <a:endParaRPr lang="en-US" sz="2000" b="1" dirty="0">
                <a:latin typeface="Arial" charset="0"/>
                <a:ea typeface="ＭＳ Ｐゴシック" pitchFamily="1" charset="-128"/>
              </a:endParaRPr>
            </a:p>
          </p:txBody>
        </p:sp>
        <p:grpSp>
          <p:nvGrpSpPr>
            <p:cNvPr id="30732" name="Group 12">
              <a:extLst>
                <a:ext uri="{FF2B5EF4-FFF2-40B4-BE49-F238E27FC236}">
                  <a16:creationId xmlns:a16="http://schemas.microsoft.com/office/drawing/2014/main" id="{73B0DDBE-8EEA-4825-594C-4165FEB93FE1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840" y="3491"/>
              <a:ext cx="2432" cy="606"/>
              <a:chOff x="3824" y="6754"/>
              <a:chExt cx="2432" cy="606"/>
            </a:xfrm>
          </p:grpSpPr>
          <p:sp>
            <p:nvSpPr>
              <p:cNvPr id="30737" name="AutoShape 13">
                <a:extLst>
                  <a:ext uri="{FF2B5EF4-FFF2-40B4-BE49-F238E27FC236}">
                    <a16:creationId xmlns:a16="http://schemas.microsoft.com/office/drawing/2014/main" id="{58E09BDB-D9B6-C8E8-F336-9E1D5D01DE9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24" y="6754"/>
                <a:ext cx="2432" cy="542"/>
              </a:xfrm>
              <a:prstGeom prst="rightArrow">
                <a:avLst>
                  <a:gd name="adj1" fmla="val 50000"/>
                  <a:gd name="adj2" fmla="val 112177"/>
                </a:avLst>
              </a:prstGeom>
              <a:noFill/>
              <a:ln w="9525">
                <a:solidFill>
                  <a:srgbClr val="000000"/>
                </a:solidFill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9pPr>
              </a:lstStyle>
              <a:p>
                <a:endParaRPr lang="en-GB" altLang="en-US"/>
              </a:p>
            </p:txBody>
          </p:sp>
          <p:sp>
            <p:nvSpPr>
              <p:cNvPr id="30738" name="Text Box 14">
                <a:extLst>
                  <a:ext uri="{FF2B5EF4-FFF2-40B4-BE49-F238E27FC236}">
                    <a16:creationId xmlns:a16="http://schemas.microsoft.com/office/drawing/2014/main" id="{7F08DB12-C351-ECF0-030B-F6C998D2620C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3824" y="6864"/>
                <a:ext cx="2160" cy="49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9pPr>
              </a:lstStyle>
              <a:p>
                <a:pPr algn="ctr" eaLnBrk="1" hangingPunct="1"/>
                <a:r>
                  <a:rPr lang="en-US" altLang="en-US" sz="1600" b="1"/>
                  <a:t>Intervention</a:t>
                </a:r>
              </a:p>
            </p:txBody>
          </p:sp>
        </p:grpSp>
        <p:sp>
          <p:nvSpPr>
            <p:cNvPr id="250895" name="Text Box 15">
              <a:extLst>
                <a:ext uri="{FF2B5EF4-FFF2-40B4-BE49-F238E27FC236}">
                  <a16:creationId xmlns:a16="http://schemas.microsoft.com/office/drawing/2014/main" id="{1137A98B-AFDE-9ED4-7E0F-EA4D1DCF15E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049" y="4185"/>
              <a:ext cx="1935" cy="736"/>
            </a:xfrm>
            <a:prstGeom prst="rect">
              <a:avLst/>
            </a:prstGeom>
            <a:solidFill>
              <a:srgbClr val="D8D8EC"/>
            </a:solidFill>
            <a:ln w="9525">
              <a:solidFill>
                <a:srgbClr val="330066"/>
              </a:solidFill>
              <a:miter lim="800000"/>
              <a:headEnd/>
              <a:tailEnd/>
            </a:ln>
            <a:effectLst>
              <a:outerShdw dist="107763" dir="2700000" algn="ctr" rotWithShape="0">
                <a:srgbClr val="808080"/>
              </a:outerShdw>
            </a:effectLst>
          </p:spPr>
          <p:txBody>
            <a:bodyPr/>
            <a:lstStyle/>
            <a:p>
              <a:pPr algn="ctr" eaLnBrk="1" hangingPunct="1">
                <a:defRPr/>
              </a:pPr>
              <a:r>
                <a:rPr lang="en-US" sz="2100" b="1" dirty="0">
                  <a:solidFill>
                    <a:srgbClr val="000000"/>
                  </a:solidFill>
                  <a:latin typeface="Arial" charset="0"/>
                  <a:ea typeface="ＭＳ Ｐゴシック" pitchFamily="1" charset="-128"/>
                </a:rPr>
                <a:t>qual</a:t>
              </a:r>
              <a:br>
                <a:rPr lang="en-US" sz="2100" b="1" dirty="0">
                  <a:solidFill>
                    <a:srgbClr val="000000"/>
                  </a:solidFill>
                  <a:latin typeface="Arial" charset="0"/>
                  <a:ea typeface="ＭＳ Ｐゴシック" pitchFamily="1" charset="-128"/>
                </a:rPr>
              </a:br>
              <a:r>
                <a:rPr lang="en-US" sz="2100" b="1" dirty="0">
                  <a:solidFill>
                    <a:srgbClr val="000000"/>
                  </a:solidFill>
                  <a:latin typeface="Arial" charset="0"/>
                  <a:ea typeface="ＭＳ Ｐゴシック" pitchFamily="1" charset="-128"/>
                </a:rPr>
                <a:t>Process</a:t>
              </a:r>
              <a:endParaRPr lang="en-US" sz="2100" b="1" dirty="0">
                <a:latin typeface="Arial" charset="0"/>
                <a:ea typeface="ＭＳ Ｐゴシック" pitchFamily="1" charset="-128"/>
              </a:endParaRPr>
            </a:p>
          </p:txBody>
        </p:sp>
        <p:sp>
          <p:nvSpPr>
            <p:cNvPr id="30734" name="Rectangle 16">
              <a:extLst>
                <a:ext uri="{FF2B5EF4-FFF2-40B4-BE49-F238E27FC236}">
                  <a16:creationId xmlns:a16="http://schemas.microsoft.com/office/drawing/2014/main" id="{53E8D060-CD1E-80AD-88EF-782D10D1A6B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536" y="3357"/>
              <a:ext cx="6880" cy="1792"/>
            </a:xfrm>
            <a:prstGeom prst="rect">
              <a:avLst/>
            </a:prstGeom>
            <a:noFill/>
            <a:ln w="9525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250897" name="Text Box 17">
              <a:extLst>
                <a:ext uri="{FF2B5EF4-FFF2-40B4-BE49-F238E27FC236}">
                  <a16:creationId xmlns:a16="http://schemas.microsoft.com/office/drawing/2014/main" id="{5514B678-5CDD-F571-9A71-A6D747C1607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9463" y="3829"/>
              <a:ext cx="1729" cy="792"/>
            </a:xfrm>
            <a:prstGeom prst="rect">
              <a:avLst/>
            </a:prstGeom>
            <a:solidFill>
              <a:srgbClr val="FFFF99"/>
            </a:solidFill>
            <a:ln w="9525">
              <a:solidFill>
                <a:srgbClr val="330066"/>
              </a:solidFill>
              <a:miter lim="800000"/>
              <a:headEnd/>
              <a:tailEnd/>
            </a:ln>
            <a:effectLst>
              <a:outerShdw dist="107763" dir="2700000" algn="ctr" rotWithShape="0">
                <a:srgbClr val="808080"/>
              </a:outerShdw>
            </a:effectLst>
          </p:spPr>
          <p:txBody>
            <a:bodyPr/>
            <a:lstStyle/>
            <a:p>
              <a:pPr algn="ctr" eaLnBrk="1" hangingPunct="1">
                <a:defRPr/>
              </a:pPr>
              <a:br>
                <a:rPr lang="en-US" sz="1500" b="1" dirty="0">
                  <a:solidFill>
                    <a:srgbClr val="000000"/>
                  </a:solidFill>
                  <a:latin typeface="ＭＳ Ｐゴシック" pitchFamily="1" charset="-128"/>
                  <a:ea typeface="ＭＳ Ｐゴシック" pitchFamily="1" charset="-128"/>
                </a:rPr>
              </a:br>
              <a:r>
                <a:rPr lang="en-US" sz="1500" b="1" dirty="0">
                  <a:solidFill>
                    <a:srgbClr val="000000"/>
                  </a:solidFill>
                  <a:latin typeface="Arial" charset="0"/>
                  <a:ea typeface="ＭＳ Ｐゴシック" pitchFamily="1" charset="-128"/>
                </a:rPr>
                <a:t>Interpretation</a:t>
              </a:r>
              <a:endParaRPr lang="en-US" sz="1500" b="1" dirty="0">
                <a:latin typeface="Arial" charset="0"/>
                <a:ea typeface="ＭＳ Ｐゴシック" pitchFamily="1" charset="-128"/>
              </a:endParaRPr>
            </a:p>
          </p:txBody>
        </p:sp>
        <p:sp>
          <p:nvSpPr>
            <p:cNvPr id="30736" name="AutoShape 18">
              <a:extLst>
                <a:ext uri="{FF2B5EF4-FFF2-40B4-BE49-F238E27FC236}">
                  <a16:creationId xmlns:a16="http://schemas.microsoft.com/office/drawing/2014/main" id="{9CB540AA-5BD6-3AAF-9B30-8A235A51718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560" y="4105"/>
              <a:ext cx="720" cy="216"/>
            </a:xfrm>
            <a:prstGeom prst="rightArrow">
              <a:avLst>
                <a:gd name="adj1" fmla="val 50000"/>
                <a:gd name="adj2" fmla="val 83333"/>
              </a:avLst>
            </a:prstGeom>
            <a:solidFill>
              <a:srgbClr val="669999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endParaRPr lang="en-GB" altLang="en-US"/>
            </a:p>
          </p:txBody>
        </p:sp>
      </p:grpSp>
      <p:sp>
        <p:nvSpPr>
          <p:cNvPr id="30726" name="Text Box 19">
            <a:extLst>
              <a:ext uri="{FF2B5EF4-FFF2-40B4-BE49-F238E27FC236}">
                <a16:creationId xmlns:a16="http://schemas.microsoft.com/office/drawing/2014/main" id="{6CC81509-8128-1BF7-511F-DF23DFEAD6F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57831" y="816213"/>
            <a:ext cx="3810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b="1" dirty="0"/>
              <a:t>Triangulation Design</a:t>
            </a:r>
          </a:p>
        </p:txBody>
      </p:sp>
      <p:sp>
        <p:nvSpPr>
          <p:cNvPr id="30727" name="Text Box 20">
            <a:extLst>
              <a:ext uri="{FF2B5EF4-FFF2-40B4-BE49-F238E27FC236}">
                <a16:creationId xmlns:a16="http://schemas.microsoft.com/office/drawing/2014/main" id="{21F4F082-DA21-C91D-E7E9-F83D8B3C008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352800" y="3505200"/>
            <a:ext cx="3810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b="1"/>
              <a:t>Embedded Design</a:t>
            </a:r>
          </a:p>
        </p:txBody>
      </p:sp>
      <p:sp>
        <p:nvSpPr>
          <p:cNvPr id="21512" name="Text Box 21">
            <a:extLst>
              <a:ext uri="{FF2B5EF4-FFF2-40B4-BE49-F238E27FC236}">
                <a16:creationId xmlns:a16="http://schemas.microsoft.com/office/drawing/2014/main" id="{96A9A594-65C5-FECD-94F7-D8DA3DD027F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90600" y="256520"/>
            <a:ext cx="8991600" cy="11695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>
              <a:spcBef>
                <a:spcPct val="50000"/>
              </a:spcBef>
              <a:defRPr/>
            </a:pP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Concurrent Mixed Methods Designs</a:t>
            </a:r>
          </a:p>
          <a:p>
            <a:pPr algn="ctr" eaLnBrk="1" hangingPunct="1">
              <a:spcBef>
                <a:spcPct val="50000"/>
              </a:spcBef>
              <a:defRPr/>
            </a:pPr>
            <a:endParaRPr lang="en-US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>
            <a:extLst>
              <a:ext uri="{FF2B5EF4-FFF2-40B4-BE49-F238E27FC236}">
                <a16:creationId xmlns:a16="http://schemas.microsoft.com/office/drawing/2014/main" id="{C9AE54F1-772A-4816-4EC1-5CB2958BDA9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 </a:t>
            </a:r>
          </a:p>
        </p:txBody>
      </p:sp>
      <p:sp>
        <p:nvSpPr>
          <p:cNvPr id="16386" name="Slide Number Placeholder 5">
            <a:extLst>
              <a:ext uri="{FF2B5EF4-FFF2-40B4-BE49-F238E27FC236}">
                <a16:creationId xmlns:a16="http://schemas.microsoft.com/office/drawing/2014/main" id="{DC51237F-3626-BD56-A3AA-136F898DA6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AD21F9C8-5F01-4CC3-8C19-EE5312EEC2A1}" type="slidenum">
              <a:rPr lang="en-US" altLang="en-US" sz="1200">
                <a:solidFill>
                  <a:srgbClr val="045C75"/>
                </a:solidFill>
              </a:rPr>
              <a:pPr/>
              <a:t>25</a:t>
            </a:fld>
            <a:endParaRPr lang="en-US" altLang="en-US" sz="1200">
              <a:solidFill>
                <a:srgbClr val="045C75"/>
              </a:solidFill>
            </a:endParaRPr>
          </a:p>
        </p:txBody>
      </p:sp>
      <p:sp>
        <p:nvSpPr>
          <p:cNvPr id="22532" name="Rectangle 3">
            <a:extLst>
              <a:ext uri="{FF2B5EF4-FFF2-40B4-BE49-F238E27FC236}">
                <a16:creationId xmlns:a16="http://schemas.microsoft.com/office/drawing/2014/main" id="{34EF08DC-C887-BEA9-A834-9D10E9843E6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78978" y="25249"/>
            <a:ext cx="41148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>
              <a:spcBef>
                <a:spcPct val="50000"/>
              </a:spcBef>
              <a:defRPr/>
            </a:pP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Sequential designs </a:t>
            </a:r>
          </a:p>
        </p:txBody>
      </p:sp>
      <p:grpSp>
        <p:nvGrpSpPr>
          <p:cNvPr id="31749" name="Group 4">
            <a:extLst>
              <a:ext uri="{FF2B5EF4-FFF2-40B4-BE49-F238E27FC236}">
                <a16:creationId xmlns:a16="http://schemas.microsoft.com/office/drawing/2014/main" id="{DBEE011B-CB34-B1B1-5947-67E21F53041B}"/>
              </a:ext>
            </a:extLst>
          </p:cNvPr>
          <p:cNvGrpSpPr>
            <a:grpSpLocks/>
          </p:cNvGrpSpPr>
          <p:nvPr/>
        </p:nvGrpSpPr>
        <p:grpSpPr bwMode="auto">
          <a:xfrm>
            <a:off x="3048000" y="990600"/>
            <a:ext cx="6394450" cy="1524000"/>
            <a:chOff x="1584" y="603"/>
            <a:chExt cx="8872" cy="1197"/>
          </a:xfrm>
        </p:grpSpPr>
        <p:grpSp>
          <p:nvGrpSpPr>
            <p:cNvPr id="31769" name="Group 5">
              <a:extLst>
                <a:ext uri="{FF2B5EF4-FFF2-40B4-BE49-F238E27FC236}">
                  <a16:creationId xmlns:a16="http://schemas.microsoft.com/office/drawing/2014/main" id="{91D05849-2518-36FF-776F-70369B193F96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584" y="603"/>
              <a:ext cx="8872" cy="1032"/>
              <a:chOff x="1584" y="603"/>
              <a:chExt cx="8872" cy="1032"/>
            </a:xfrm>
          </p:grpSpPr>
          <p:sp>
            <p:nvSpPr>
              <p:cNvPr id="251910" name="Text Box 6">
                <a:extLst>
                  <a:ext uri="{FF2B5EF4-FFF2-40B4-BE49-F238E27FC236}">
                    <a16:creationId xmlns:a16="http://schemas.microsoft.com/office/drawing/2014/main" id="{E88CD1C0-FA43-8EF1-8B2F-22615FA3443E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1584" y="627"/>
                <a:ext cx="1584" cy="1011"/>
              </a:xfrm>
              <a:prstGeom prst="rect">
                <a:avLst/>
              </a:prstGeom>
              <a:solidFill>
                <a:srgbClr val="D8D8EC"/>
              </a:solidFill>
              <a:ln w="9525">
                <a:solidFill>
                  <a:srgbClr val="330066"/>
                </a:solidFill>
                <a:miter lim="800000"/>
                <a:headEnd/>
                <a:tailEnd/>
              </a:ln>
              <a:effectLst>
                <a:outerShdw dist="107763" dir="2700000" algn="ctr" rotWithShape="0">
                  <a:srgbClr val="808080"/>
                </a:outerShdw>
              </a:effectLst>
            </p:spPr>
            <p:txBody>
              <a:bodyPr/>
              <a:lstStyle/>
              <a:p>
                <a:pPr algn="ctr" eaLnBrk="1" hangingPunct="1">
                  <a:defRPr/>
                </a:pPr>
                <a:r>
                  <a:rPr lang="en-US" sz="2000" b="1" dirty="0">
                    <a:solidFill>
                      <a:srgbClr val="000000"/>
                    </a:solidFill>
                    <a:latin typeface="Arial" charset="0"/>
                    <a:ea typeface="ＭＳ Ｐゴシック" pitchFamily="1" charset="-128"/>
                  </a:rPr>
                  <a:t>QUAN</a:t>
                </a:r>
                <a:br>
                  <a:rPr lang="en-US" sz="2000" b="1" dirty="0">
                    <a:solidFill>
                      <a:srgbClr val="000000"/>
                    </a:solidFill>
                    <a:latin typeface="Arial" charset="0"/>
                    <a:ea typeface="ＭＳ Ｐゴシック" pitchFamily="1" charset="-128"/>
                  </a:rPr>
                </a:br>
                <a:r>
                  <a:rPr lang="en-US" sz="2000" b="1" dirty="0">
                    <a:solidFill>
                      <a:srgbClr val="000000"/>
                    </a:solidFill>
                    <a:latin typeface="Arial" charset="0"/>
                    <a:ea typeface="ＭＳ Ｐゴシック" pitchFamily="1" charset="-128"/>
                  </a:rPr>
                  <a:t>Data &amp; Results</a:t>
                </a:r>
                <a:endParaRPr lang="en-US" sz="2000" b="1" dirty="0">
                  <a:latin typeface="Arial" charset="0"/>
                  <a:ea typeface="ＭＳ Ｐゴシック" pitchFamily="1" charset="-128"/>
                </a:endParaRPr>
              </a:p>
            </p:txBody>
          </p:sp>
          <p:sp>
            <p:nvSpPr>
              <p:cNvPr id="251911" name="Text Box 7">
                <a:extLst>
                  <a:ext uri="{FF2B5EF4-FFF2-40B4-BE49-F238E27FC236}">
                    <a16:creationId xmlns:a16="http://schemas.microsoft.com/office/drawing/2014/main" id="{364A9894-1FC7-44D8-AC86-560573F05684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8727" y="802"/>
                <a:ext cx="1729" cy="793"/>
              </a:xfrm>
              <a:prstGeom prst="rect">
                <a:avLst/>
              </a:prstGeom>
              <a:solidFill>
                <a:srgbClr val="FFFF99"/>
              </a:solidFill>
              <a:ln w="9525">
                <a:solidFill>
                  <a:srgbClr val="330066"/>
                </a:solidFill>
                <a:miter lim="800000"/>
                <a:headEnd/>
                <a:tailEnd/>
              </a:ln>
              <a:effectLst>
                <a:outerShdw dist="107763" dir="2700000" algn="ctr" rotWithShape="0">
                  <a:srgbClr val="808080"/>
                </a:outerShdw>
              </a:effectLst>
            </p:spPr>
            <p:txBody>
              <a:bodyPr/>
              <a:lstStyle/>
              <a:p>
                <a:pPr algn="ctr" eaLnBrk="1" hangingPunct="1">
                  <a:defRPr/>
                </a:pPr>
                <a:br>
                  <a:rPr lang="en-US" b="1" dirty="0">
                    <a:solidFill>
                      <a:srgbClr val="000000"/>
                    </a:solidFill>
                    <a:latin typeface="ＭＳ Ｐゴシック" pitchFamily="1" charset="-128"/>
                    <a:ea typeface="ＭＳ Ｐゴシック" pitchFamily="1" charset="-128"/>
                  </a:rPr>
                </a:br>
                <a:r>
                  <a:rPr lang="en-US" sz="1200" b="1" dirty="0">
                    <a:solidFill>
                      <a:srgbClr val="000000"/>
                    </a:solidFill>
                    <a:latin typeface="Arial" charset="0"/>
                    <a:ea typeface="ＭＳ Ｐゴシック" pitchFamily="1" charset="-128"/>
                  </a:rPr>
                  <a:t>Interpretation</a:t>
                </a:r>
                <a:endParaRPr lang="en-US" sz="1200" b="1" dirty="0">
                  <a:latin typeface="Arial" charset="0"/>
                  <a:ea typeface="ＭＳ Ｐゴシック" pitchFamily="1" charset="-128"/>
                </a:endParaRPr>
              </a:p>
            </p:txBody>
          </p:sp>
          <p:sp>
            <p:nvSpPr>
              <p:cNvPr id="31773" name="AutoShape 8">
                <a:extLst>
                  <a:ext uri="{FF2B5EF4-FFF2-40B4-BE49-F238E27FC236}">
                    <a16:creationId xmlns:a16="http://schemas.microsoft.com/office/drawing/2014/main" id="{093B1B7E-4519-8189-5180-A96CE672742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792" y="1063"/>
                <a:ext cx="720" cy="216"/>
              </a:xfrm>
              <a:prstGeom prst="rightArrow">
                <a:avLst>
                  <a:gd name="adj1" fmla="val 50000"/>
                  <a:gd name="adj2" fmla="val 83333"/>
                </a:avLst>
              </a:prstGeom>
              <a:solidFill>
                <a:srgbClr val="669999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9pPr>
              </a:lstStyle>
              <a:p>
                <a:endParaRPr lang="en-GB" altLang="en-US"/>
              </a:p>
            </p:txBody>
          </p:sp>
          <p:sp>
            <p:nvSpPr>
              <p:cNvPr id="31774" name="AutoShape 9">
                <a:extLst>
                  <a:ext uri="{FF2B5EF4-FFF2-40B4-BE49-F238E27FC236}">
                    <a16:creationId xmlns:a16="http://schemas.microsoft.com/office/drawing/2014/main" id="{60A706C8-11F8-75AB-2139-6D3498AF064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440" y="811"/>
                <a:ext cx="2448" cy="360"/>
              </a:xfrm>
              <a:prstGeom prst="rightArrow">
                <a:avLst>
                  <a:gd name="adj1" fmla="val 50000"/>
                  <a:gd name="adj2" fmla="val 170000"/>
                </a:avLst>
              </a:prstGeom>
              <a:solidFill>
                <a:srgbClr val="669999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9pPr>
              </a:lstStyle>
              <a:p>
                <a:endParaRPr lang="en-GB" altLang="en-US"/>
              </a:p>
            </p:txBody>
          </p:sp>
          <p:sp>
            <p:nvSpPr>
              <p:cNvPr id="251914" name="Text Box 10">
                <a:extLst>
                  <a:ext uri="{FF2B5EF4-FFF2-40B4-BE49-F238E27FC236}">
                    <a16:creationId xmlns:a16="http://schemas.microsoft.com/office/drawing/2014/main" id="{168EB73B-477A-4493-CA24-4B9B8B0FC43A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5967" y="603"/>
                <a:ext cx="1586" cy="1010"/>
              </a:xfrm>
              <a:prstGeom prst="rect">
                <a:avLst/>
              </a:prstGeom>
              <a:solidFill>
                <a:srgbClr val="D8D8EC"/>
              </a:solidFill>
              <a:ln w="9525">
                <a:solidFill>
                  <a:srgbClr val="330066"/>
                </a:solidFill>
                <a:miter lim="800000"/>
                <a:headEnd/>
                <a:tailEnd/>
              </a:ln>
              <a:effectLst>
                <a:outerShdw dist="107763" dir="2700000" algn="ctr" rotWithShape="0">
                  <a:srgbClr val="808080"/>
                </a:outerShdw>
              </a:effectLst>
            </p:spPr>
            <p:txBody>
              <a:bodyPr/>
              <a:lstStyle/>
              <a:p>
                <a:pPr algn="ctr" eaLnBrk="1" hangingPunct="1">
                  <a:defRPr/>
                </a:pPr>
                <a:r>
                  <a:rPr lang="en-US" sz="2000" b="1" dirty="0">
                    <a:solidFill>
                      <a:srgbClr val="000000"/>
                    </a:solidFill>
                    <a:latin typeface="Arial" charset="0"/>
                    <a:ea typeface="ＭＳ Ｐゴシック" pitchFamily="1" charset="-128"/>
                  </a:rPr>
                  <a:t>qual</a:t>
                </a:r>
                <a:br>
                  <a:rPr lang="en-US" sz="2000" b="1" dirty="0">
                    <a:solidFill>
                      <a:srgbClr val="000000"/>
                    </a:solidFill>
                    <a:latin typeface="Arial" charset="0"/>
                    <a:ea typeface="ＭＳ Ｐゴシック" pitchFamily="1" charset="-128"/>
                  </a:rPr>
                </a:br>
                <a:r>
                  <a:rPr lang="en-US" sz="2000" b="1" dirty="0">
                    <a:solidFill>
                      <a:srgbClr val="000000"/>
                    </a:solidFill>
                    <a:latin typeface="Arial" charset="0"/>
                    <a:ea typeface="ＭＳ Ｐゴシック" pitchFamily="1" charset="-128"/>
                  </a:rPr>
                  <a:t>Data &amp; Results</a:t>
                </a:r>
                <a:endParaRPr lang="en-US" sz="2000" b="1" dirty="0">
                  <a:latin typeface="Arial" charset="0"/>
                  <a:ea typeface="ＭＳ Ｐゴシック" pitchFamily="1" charset="-128"/>
                </a:endParaRPr>
              </a:p>
            </p:txBody>
          </p:sp>
        </p:grpSp>
        <p:sp>
          <p:nvSpPr>
            <p:cNvPr id="31770" name="Text Box 11">
              <a:extLst>
                <a:ext uri="{FF2B5EF4-FFF2-40B4-BE49-F238E27FC236}">
                  <a16:creationId xmlns:a16="http://schemas.microsoft.com/office/drawing/2014/main" id="{B9F904E8-DA87-9E34-CE6F-6499EA2D337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672" y="1260"/>
              <a:ext cx="1620" cy="54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/>
              <a:r>
                <a:rPr lang="en-US" altLang="en-US" sz="1200" b="1"/>
                <a:t>Following up</a:t>
              </a:r>
            </a:p>
          </p:txBody>
        </p:sp>
      </p:grpSp>
      <p:grpSp>
        <p:nvGrpSpPr>
          <p:cNvPr id="31750" name="Group 12">
            <a:extLst>
              <a:ext uri="{FF2B5EF4-FFF2-40B4-BE49-F238E27FC236}">
                <a16:creationId xmlns:a16="http://schemas.microsoft.com/office/drawing/2014/main" id="{85AC26CC-4498-8C1C-9E72-CEE0D3A23C20}"/>
              </a:ext>
            </a:extLst>
          </p:cNvPr>
          <p:cNvGrpSpPr>
            <a:grpSpLocks/>
          </p:cNvGrpSpPr>
          <p:nvPr/>
        </p:nvGrpSpPr>
        <p:grpSpPr bwMode="auto">
          <a:xfrm>
            <a:off x="3048001" y="2971800"/>
            <a:ext cx="6481763" cy="1492250"/>
            <a:chOff x="1584" y="2810"/>
            <a:chExt cx="8888" cy="1150"/>
          </a:xfrm>
        </p:grpSpPr>
        <p:grpSp>
          <p:nvGrpSpPr>
            <p:cNvPr id="31762" name="Group 13">
              <a:extLst>
                <a:ext uri="{FF2B5EF4-FFF2-40B4-BE49-F238E27FC236}">
                  <a16:creationId xmlns:a16="http://schemas.microsoft.com/office/drawing/2014/main" id="{C73A3618-52D4-9BE3-659D-2FFE0BD0C2BD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584" y="2810"/>
              <a:ext cx="8888" cy="1121"/>
              <a:chOff x="1584" y="2810"/>
              <a:chExt cx="8888" cy="1121"/>
            </a:xfrm>
          </p:grpSpPr>
          <p:sp>
            <p:nvSpPr>
              <p:cNvPr id="251918" name="Text Box 14">
                <a:extLst>
                  <a:ext uri="{FF2B5EF4-FFF2-40B4-BE49-F238E27FC236}">
                    <a16:creationId xmlns:a16="http://schemas.microsoft.com/office/drawing/2014/main" id="{3C093BA0-1348-DDDA-3576-B7B5EDD098AA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1584" y="2834"/>
                <a:ext cx="1585" cy="1006"/>
              </a:xfrm>
              <a:prstGeom prst="rect">
                <a:avLst/>
              </a:prstGeom>
              <a:solidFill>
                <a:srgbClr val="D8D8EC"/>
              </a:solidFill>
              <a:ln w="9525">
                <a:solidFill>
                  <a:srgbClr val="330066"/>
                </a:solidFill>
                <a:miter lim="800000"/>
                <a:headEnd/>
                <a:tailEnd/>
              </a:ln>
              <a:effectLst>
                <a:outerShdw dist="107763" dir="2700000" algn="ctr" rotWithShape="0">
                  <a:srgbClr val="808080"/>
                </a:outerShdw>
              </a:effectLst>
            </p:spPr>
            <p:txBody>
              <a:bodyPr/>
              <a:lstStyle/>
              <a:p>
                <a:pPr algn="ctr" eaLnBrk="1" hangingPunct="1">
                  <a:defRPr/>
                </a:pPr>
                <a:r>
                  <a:rPr lang="en-US" sz="2000" b="1" dirty="0">
                    <a:solidFill>
                      <a:srgbClr val="000000"/>
                    </a:solidFill>
                    <a:latin typeface="Arial" charset="0"/>
                    <a:ea typeface="ＭＳ Ｐゴシック" pitchFamily="1" charset="-128"/>
                  </a:rPr>
                  <a:t>QUAL</a:t>
                </a:r>
                <a:br>
                  <a:rPr lang="en-US" sz="2000" b="1" dirty="0">
                    <a:solidFill>
                      <a:srgbClr val="000000"/>
                    </a:solidFill>
                    <a:latin typeface="Arial" charset="0"/>
                    <a:ea typeface="ＭＳ Ｐゴシック" pitchFamily="1" charset="-128"/>
                  </a:rPr>
                </a:br>
                <a:r>
                  <a:rPr lang="en-US" sz="2000" b="1" dirty="0">
                    <a:solidFill>
                      <a:srgbClr val="000000"/>
                    </a:solidFill>
                    <a:latin typeface="Arial" charset="0"/>
                    <a:ea typeface="ＭＳ Ｐゴシック" pitchFamily="1" charset="-128"/>
                  </a:rPr>
                  <a:t>Data &amp; Results</a:t>
                </a:r>
                <a:endParaRPr lang="en-US" sz="2000" b="1" dirty="0">
                  <a:latin typeface="Arial" charset="0"/>
                  <a:ea typeface="ＭＳ Ｐゴシック" pitchFamily="1" charset="-128"/>
                </a:endParaRPr>
              </a:p>
            </p:txBody>
          </p:sp>
          <p:sp>
            <p:nvSpPr>
              <p:cNvPr id="31765" name="AutoShape 15">
                <a:extLst>
                  <a:ext uri="{FF2B5EF4-FFF2-40B4-BE49-F238E27FC236}">
                    <a16:creationId xmlns:a16="http://schemas.microsoft.com/office/drawing/2014/main" id="{858C7103-E707-6392-3145-033E36EBA76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440" y="3018"/>
                <a:ext cx="2448" cy="360"/>
              </a:xfrm>
              <a:prstGeom prst="rightArrow">
                <a:avLst>
                  <a:gd name="adj1" fmla="val 50000"/>
                  <a:gd name="adj2" fmla="val 170000"/>
                </a:avLst>
              </a:prstGeom>
              <a:solidFill>
                <a:srgbClr val="669999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9pPr>
              </a:lstStyle>
              <a:p>
                <a:endParaRPr lang="en-GB" altLang="en-US"/>
              </a:p>
            </p:txBody>
          </p:sp>
          <p:sp>
            <p:nvSpPr>
              <p:cNvPr id="251920" name="Text Box 16">
                <a:extLst>
                  <a:ext uri="{FF2B5EF4-FFF2-40B4-BE49-F238E27FC236}">
                    <a16:creationId xmlns:a16="http://schemas.microsoft.com/office/drawing/2014/main" id="{526649EC-E79F-EFCF-2408-31AD338436BC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5968" y="2810"/>
                <a:ext cx="1585" cy="1008"/>
              </a:xfrm>
              <a:prstGeom prst="rect">
                <a:avLst/>
              </a:prstGeom>
              <a:solidFill>
                <a:srgbClr val="D8D8EC"/>
              </a:solidFill>
              <a:ln w="9525">
                <a:solidFill>
                  <a:srgbClr val="330066"/>
                </a:solidFill>
                <a:miter lim="800000"/>
                <a:headEnd/>
                <a:tailEnd/>
              </a:ln>
              <a:effectLst>
                <a:outerShdw dist="107763" dir="2700000" algn="ctr" rotWithShape="0">
                  <a:srgbClr val="808080"/>
                </a:outerShdw>
              </a:effectLst>
            </p:spPr>
            <p:txBody>
              <a:bodyPr/>
              <a:lstStyle/>
              <a:p>
                <a:pPr algn="ctr" eaLnBrk="1" hangingPunct="1">
                  <a:defRPr/>
                </a:pPr>
                <a:r>
                  <a:rPr lang="en-US" sz="2000" b="1" dirty="0">
                    <a:solidFill>
                      <a:srgbClr val="000000"/>
                    </a:solidFill>
                    <a:latin typeface="Arial" charset="0"/>
                    <a:ea typeface="ＭＳ Ｐゴシック" pitchFamily="1" charset="-128"/>
                  </a:rPr>
                  <a:t>quan</a:t>
                </a:r>
                <a:br>
                  <a:rPr lang="en-US" sz="2000" b="1" dirty="0">
                    <a:solidFill>
                      <a:srgbClr val="000000"/>
                    </a:solidFill>
                    <a:latin typeface="Arial" charset="0"/>
                    <a:ea typeface="ＭＳ Ｐゴシック" pitchFamily="1" charset="-128"/>
                  </a:rPr>
                </a:br>
                <a:r>
                  <a:rPr lang="en-US" sz="2000" b="1" dirty="0">
                    <a:solidFill>
                      <a:srgbClr val="000000"/>
                    </a:solidFill>
                    <a:latin typeface="Arial" charset="0"/>
                    <a:ea typeface="ＭＳ Ｐゴシック" pitchFamily="1" charset="-128"/>
                  </a:rPr>
                  <a:t>Data &amp; Results</a:t>
                </a:r>
                <a:endParaRPr lang="en-US" sz="2000" b="1" dirty="0">
                  <a:latin typeface="Arial" charset="0"/>
                  <a:ea typeface="ＭＳ Ｐゴシック" pitchFamily="1" charset="-128"/>
                </a:endParaRPr>
              </a:p>
            </p:txBody>
          </p:sp>
          <p:sp>
            <p:nvSpPr>
              <p:cNvPr id="251921" name="Text Box 17">
                <a:extLst>
                  <a:ext uri="{FF2B5EF4-FFF2-40B4-BE49-F238E27FC236}">
                    <a16:creationId xmlns:a16="http://schemas.microsoft.com/office/drawing/2014/main" id="{5FCD3148-45B3-FDD9-93BB-6B26CCE1F756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8744" y="3139"/>
                <a:ext cx="1728" cy="792"/>
              </a:xfrm>
              <a:prstGeom prst="rect">
                <a:avLst/>
              </a:prstGeom>
              <a:solidFill>
                <a:srgbClr val="FFFF99"/>
              </a:solidFill>
              <a:ln w="9525">
                <a:solidFill>
                  <a:srgbClr val="330066"/>
                </a:solidFill>
                <a:miter lim="800000"/>
                <a:headEnd/>
                <a:tailEnd/>
              </a:ln>
              <a:effectLst>
                <a:outerShdw dist="107763" dir="2700000" algn="ctr" rotWithShape="0">
                  <a:srgbClr val="808080"/>
                </a:outerShdw>
              </a:effectLst>
            </p:spPr>
            <p:txBody>
              <a:bodyPr/>
              <a:lstStyle/>
              <a:p>
                <a:pPr algn="ctr" eaLnBrk="1" hangingPunct="1">
                  <a:defRPr/>
                </a:pPr>
                <a:br>
                  <a:rPr lang="en-US" sz="1200" b="1" dirty="0">
                    <a:solidFill>
                      <a:srgbClr val="000000"/>
                    </a:solidFill>
                    <a:latin typeface="ＭＳ Ｐゴシック" pitchFamily="1" charset="-128"/>
                    <a:ea typeface="ＭＳ Ｐゴシック" pitchFamily="1" charset="-128"/>
                  </a:rPr>
                </a:br>
                <a:r>
                  <a:rPr lang="en-US" sz="1200" b="1" dirty="0">
                    <a:solidFill>
                      <a:srgbClr val="000000"/>
                    </a:solidFill>
                    <a:latin typeface="Arial" charset="0"/>
                    <a:ea typeface="ＭＳ Ｐゴシック" pitchFamily="1" charset="-128"/>
                  </a:rPr>
                  <a:t>Interpretation</a:t>
                </a:r>
                <a:endParaRPr lang="en-US" sz="1200" b="1" dirty="0">
                  <a:latin typeface="Arial" charset="0"/>
                  <a:ea typeface="ＭＳ Ｐゴシック" pitchFamily="1" charset="-128"/>
                </a:endParaRPr>
              </a:p>
            </p:txBody>
          </p:sp>
          <p:sp>
            <p:nvSpPr>
              <p:cNvPr id="31768" name="AutoShape 18">
                <a:extLst>
                  <a:ext uri="{FF2B5EF4-FFF2-40B4-BE49-F238E27FC236}">
                    <a16:creationId xmlns:a16="http://schemas.microsoft.com/office/drawing/2014/main" id="{B4866951-9F78-3A87-5A68-BBDC003718C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808" y="3314"/>
                <a:ext cx="720" cy="216"/>
              </a:xfrm>
              <a:prstGeom prst="rightArrow">
                <a:avLst>
                  <a:gd name="adj1" fmla="val 50000"/>
                  <a:gd name="adj2" fmla="val 83333"/>
                </a:avLst>
              </a:prstGeom>
              <a:solidFill>
                <a:srgbClr val="669999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9pPr>
              </a:lstStyle>
              <a:p>
                <a:endParaRPr lang="en-GB" altLang="en-US"/>
              </a:p>
            </p:txBody>
          </p:sp>
        </p:grpSp>
        <p:sp>
          <p:nvSpPr>
            <p:cNvPr id="31763" name="Text Box 19">
              <a:extLst>
                <a:ext uri="{FF2B5EF4-FFF2-40B4-BE49-F238E27FC236}">
                  <a16:creationId xmlns:a16="http://schemas.microsoft.com/office/drawing/2014/main" id="{1E01AE8B-7B26-FFF7-E898-8208C44F02E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852" y="3420"/>
              <a:ext cx="1440" cy="54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/>
              <a:r>
                <a:rPr lang="en-US" altLang="en-US" sz="1200" b="1"/>
                <a:t>Building to</a:t>
              </a:r>
            </a:p>
          </p:txBody>
        </p:sp>
      </p:grpSp>
      <p:grpSp>
        <p:nvGrpSpPr>
          <p:cNvPr id="31751" name="Group 20">
            <a:extLst>
              <a:ext uri="{FF2B5EF4-FFF2-40B4-BE49-F238E27FC236}">
                <a16:creationId xmlns:a16="http://schemas.microsoft.com/office/drawing/2014/main" id="{34C1DFCC-DB92-32A6-9AFF-D53FAFE336AE}"/>
              </a:ext>
            </a:extLst>
          </p:cNvPr>
          <p:cNvGrpSpPr>
            <a:grpSpLocks/>
          </p:cNvGrpSpPr>
          <p:nvPr/>
        </p:nvGrpSpPr>
        <p:grpSpPr bwMode="auto">
          <a:xfrm>
            <a:off x="2590800" y="4724400"/>
            <a:ext cx="7126288" cy="1905000"/>
            <a:chOff x="1504" y="5132"/>
            <a:chExt cx="9784" cy="1440"/>
          </a:xfrm>
        </p:grpSpPr>
        <p:sp>
          <p:nvSpPr>
            <p:cNvPr id="251925" name="Text Box 21">
              <a:extLst>
                <a:ext uri="{FF2B5EF4-FFF2-40B4-BE49-F238E27FC236}">
                  <a16:creationId xmlns:a16="http://schemas.microsoft.com/office/drawing/2014/main" id="{FC3954FA-FCE3-3C78-2B9E-9E0D276F4CE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504" y="5404"/>
              <a:ext cx="1585" cy="1008"/>
            </a:xfrm>
            <a:prstGeom prst="rect">
              <a:avLst/>
            </a:prstGeom>
            <a:solidFill>
              <a:srgbClr val="D8D8EC"/>
            </a:solidFill>
            <a:ln w="9525">
              <a:solidFill>
                <a:srgbClr val="330066"/>
              </a:solidFill>
              <a:miter lim="800000"/>
              <a:headEnd/>
              <a:tailEnd/>
            </a:ln>
            <a:effectLst>
              <a:outerShdw dist="107763" dir="2700000" algn="ctr" rotWithShape="0">
                <a:srgbClr val="808080"/>
              </a:outerShdw>
            </a:effectLst>
          </p:spPr>
          <p:txBody>
            <a:bodyPr/>
            <a:lstStyle/>
            <a:p>
              <a:pPr algn="ctr" eaLnBrk="1" hangingPunct="1">
                <a:defRPr/>
              </a:pPr>
              <a:r>
                <a:rPr lang="en-US" sz="1300" b="1" dirty="0">
                  <a:solidFill>
                    <a:srgbClr val="000000"/>
                  </a:solidFill>
                  <a:latin typeface="Arial" charset="0"/>
                  <a:ea typeface="ＭＳ Ｐゴシック" pitchFamily="1" charset="-128"/>
                </a:rPr>
                <a:t>Before-intervention</a:t>
              </a:r>
              <a:br>
                <a:rPr lang="en-US" sz="1200" b="1" dirty="0">
                  <a:solidFill>
                    <a:srgbClr val="000000"/>
                  </a:solidFill>
                  <a:latin typeface="Arial" charset="0"/>
                  <a:ea typeface="ＭＳ Ｐゴシック" pitchFamily="1" charset="-128"/>
                </a:rPr>
              </a:br>
              <a:r>
                <a:rPr lang="en-US" sz="2000" b="1" dirty="0">
                  <a:solidFill>
                    <a:srgbClr val="000000"/>
                  </a:solidFill>
                  <a:latin typeface="Arial" charset="0"/>
                  <a:ea typeface="ＭＳ Ｐゴシック" pitchFamily="1" charset="-128"/>
                </a:rPr>
                <a:t>qual</a:t>
              </a:r>
              <a:endParaRPr lang="en-US" sz="2000" b="1" dirty="0">
                <a:latin typeface="Arial" charset="0"/>
                <a:ea typeface="ＭＳ Ｐゴシック" pitchFamily="1" charset="-128"/>
              </a:endParaRPr>
            </a:p>
          </p:txBody>
        </p:sp>
        <p:sp>
          <p:nvSpPr>
            <p:cNvPr id="31756" name="AutoShape 22">
              <a:extLst>
                <a:ext uri="{FF2B5EF4-FFF2-40B4-BE49-F238E27FC236}">
                  <a16:creationId xmlns:a16="http://schemas.microsoft.com/office/drawing/2014/main" id="{D9A58B10-F94C-F160-18A6-AC60549B7BD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12" y="5781"/>
              <a:ext cx="720" cy="216"/>
            </a:xfrm>
            <a:prstGeom prst="rightArrow">
              <a:avLst>
                <a:gd name="adj1" fmla="val 50000"/>
                <a:gd name="adj2" fmla="val 83333"/>
              </a:avLst>
            </a:prstGeom>
            <a:solidFill>
              <a:srgbClr val="669999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251927" name="Text Box 23">
              <a:extLst>
                <a:ext uri="{FF2B5EF4-FFF2-40B4-BE49-F238E27FC236}">
                  <a16:creationId xmlns:a16="http://schemas.microsoft.com/office/drawing/2014/main" id="{4B0E0B4D-3BC3-D69C-1750-9D2D8FDC12B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176" y="5132"/>
              <a:ext cx="1585" cy="1440"/>
            </a:xfrm>
            <a:prstGeom prst="rect">
              <a:avLst/>
            </a:prstGeom>
            <a:solidFill>
              <a:srgbClr val="D8D8EC"/>
            </a:solidFill>
            <a:ln w="9525">
              <a:solidFill>
                <a:srgbClr val="330066"/>
              </a:solidFill>
              <a:miter lim="800000"/>
              <a:headEnd/>
              <a:tailEnd/>
            </a:ln>
            <a:effectLst>
              <a:outerShdw dist="107763" dir="2700000" algn="ctr" rotWithShape="0">
                <a:srgbClr val="808080"/>
              </a:outerShdw>
            </a:effectLst>
          </p:spPr>
          <p:txBody>
            <a:bodyPr/>
            <a:lstStyle/>
            <a:p>
              <a:pPr algn="ctr" eaLnBrk="1" hangingPunct="1">
                <a:defRPr/>
              </a:pPr>
              <a:br>
                <a:rPr lang="en-US" sz="1100" dirty="0">
                  <a:solidFill>
                    <a:srgbClr val="000000"/>
                  </a:solidFill>
                  <a:latin typeface="ＭＳ Ｐゴシック" pitchFamily="1" charset="-128"/>
                  <a:ea typeface="ＭＳ Ｐゴシック" pitchFamily="1" charset="-128"/>
                </a:rPr>
              </a:br>
              <a:r>
                <a:rPr lang="en-US" sz="2000" b="1" dirty="0">
                  <a:solidFill>
                    <a:srgbClr val="000000"/>
                  </a:solidFill>
                  <a:latin typeface="Arial" charset="0"/>
                  <a:ea typeface="ＭＳ Ｐゴシック" pitchFamily="1" charset="-128"/>
                </a:rPr>
                <a:t>QUAN</a:t>
              </a:r>
              <a:br>
                <a:rPr lang="en-US" sz="2000" b="1" dirty="0">
                  <a:solidFill>
                    <a:srgbClr val="000000"/>
                  </a:solidFill>
                  <a:latin typeface="Arial" charset="0"/>
                  <a:ea typeface="ＭＳ Ｐゴシック" pitchFamily="1" charset="-128"/>
                </a:rPr>
              </a:br>
              <a:r>
                <a:rPr lang="en-US" sz="1300" b="1" dirty="0">
                  <a:solidFill>
                    <a:srgbClr val="000000"/>
                  </a:solidFill>
                  <a:latin typeface="Arial" charset="0"/>
                  <a:ea typeface="ＭＳ Ｐゴシック" pitchFamily="1" charset="-128"/>
                </a:rPr>
                <a:t>Intervention</a:t>
              </a:r>
            </a:p>
            <a:p>
              <a:pPr algn="ctr" eaLnBrk="1" hangingPunct="1">
                <a:defRPr/>
              </a:pPr>
              <a:r>
                <a:rPr lang="en-US" sz="1300" b="1" dirty="0">
                  <a:solidFill>
                    <a:srgbClr val="000000"/>
                  </a:solidFill>
                  <a:latin typeface="Arial" charset="0"/>
                  <a:ea typeface="ＭＳ Ｐゴシック" pitchFamily="1" charset="-128"/>
                </a:rPr>
                <a:t>Trial</a:t>
              </a:r>
              <a:endParaRPr lang="en-US" sz="1300" b="1" dirty="0">
                <a:latin typeface="Arial" charset="0"/>
                <a:ea typeface="ＭＳ Ｐゴシック" pitchFamily="1" charset="-128"/>
              </a:endParaRPr>
            </a:p>
          </p:txBody>
        </p:sp>
        <p:sp>
          <p:nvSpPr>
            <p:cNvPr id="31758" name="AutoShape 24">
              <a:extLst>
                <a:ext uri="{FF2B5EF4-FFF2-40B4-BE49-F238E27FC236}">
                  <a16:creationId xmlns:a16="http://schemas.microsoft.com/office/drawing/2014/main" id="{B9ACCB55-5882-B972-72EE-7B3A91C7D77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960" y="5781"/>
              <a:ext cx="720" cy="216"/>
            </a:xfrm>
            <a:prstGeom prst="rightArrow">
              <a:avLst>
                <a:gd name="adj1" fmla="val 50000"/>
                <a:gd name="adj2" fmla="val 83333"/>
              </a:avLst>
            </a:prstGeom>
            <a:solidFill>
              <a:srgbClr val="669999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251929" name="Text Box 25">
              <a:extLst>
                <a:ext uri="{FF2B5EF4-FFF2-40B4-BE49-F238E27FC236}">
                  <a16:creationId xmlns:a16="http://schemas.microsoft.com/office/drawing/2014/main" id="{B3547F63-1166-48DF-311C-D4CE79695D9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864" y="5404"/>
              <a:ext cx="1585" cy="1008"/>
            </a:xfrm>
            <a:prstGeom prst="rect">
              <a:avLst/>
            </a:prstGeom>
            <a:solidFill>
              <a:srgbClr val="D8D8EC"/>
            </a:solidFill>
            <a:ln w="9525">
              <a:solidFill>
                <a:srgbClr val="330066"/>
              </a:solidFill>
              <a:miter lim="800000"/>
              <a:headEnd/>
              <a:tailEnd/>
            </a:ln>
            <a:effectLst>
              <a:outerShdw dist="107763" dir="2700000" algn="ctr" rotWithShape="0">
                <a:srgbClr val="808080"/>
              </a:outerShdw>
            </a:effectLst>
          </p:spPr>
          <p:txBody>
            <a:bodyPr/>
            <a:lstStyle/>
            <a:p>
              <a:pPr algn="ctr" eaLnBrk="1" hangingPunct="1">
                <a:defRPr/>
              </a:pPr>
              <a:r>
                <a:rPr lang="en-US" sz="1300" b="1" dirty="0">
                  <a:solidFill>
                    <a:srgbClr val="000000"/>
                  </a:solidFill>
                  <a:latin typeface="Arial" charset="0"/>
                  <a:ea typeface="ＭＳ Ｐゴシック" pitchFamily="1" charset="-128"/>
                </a:rPr>
                <a:t>After-intervention</a:t>
              </a:r>
              <a:r>
                <a:rPr lang="en-US" sz="2000" b="1" dirty="0">
                  <a:solidFill>
                    <a:srgbClr val="000000"/>
                  </a:solidFill>
                  <a:latin typeface="Arial" charset="0"/>
                  <a:ea typeface="ＭＳ Ｐゴシック" pitchFamily="1" charset="-128"/>
                </a:rPr>
                <a:t> qual</a:t>
              </a:r>
              <a:endParaRPr lang="en-US" sz="2000" b="1" dirty="0">
                <a:latin typeface="Arial" charset="0"/>
                <a:ea typeface="ＭＳ Ｐゴシック" pitchFamily="1" charset="-128"/>
              </a:endParaRPr>
            </a:p>
          </p:txBody>
        </p:sp>
        <p:sp>
          <p:nvSpPr>
            <p:cNvPr id="251930" name="Text Box 26">
              <a:extLst>
                <a:ext uri="{FF2B5EF4-FFF2-40B4-BE49-F238E27FC236}">
                  <a16:creationId xmlns:a16="http://schemas.microsoft.com/office/drawing/2014/main" id="{C18D7D0E-1846-7B85-71B8-D8799500AC6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9560" y="5676"/>
              <a:ext cx="1728" cy="792"/>
            </a:xfrm>
            <a:prstGeom prst="rect">
              <a:avLst/>
            </a:prstGeom>
            <a:solidFill>
              <a:srgbClr val="FFFF99"/>
            </a:solidFill>
            <a:ln w="9525">
              <a:solidFill>
                <a:srgbClr val="330066"/>
              </a:solidFill>
              <a:miter lim="800000"/>
              <a:headEnd/>
              <a:tailEnd/>
            </a:ln>
            <a:effectLst>
              <a:outerShdw dist="107763" dir="2700000" algn="ctr" rotWithShape="0">
                <a:srgbClr val="808080"/>
              </a:outerShdw>
            </a:effectLst>
          </p:spPr>
          <p:txBody>
            <a:bodyPr/>
            <a:lstStyle/>
            <a:p>
              <a:pPr algn="ctr" eaLnBrk="1" hangingPunct="1">
                <a:defRPr/>
              </a:pPr>
              <a:br>
                <a:rPr lang="en-US" sz="800" dirty="0">
                  <a:solidFill>
                    <a:srgbClr val="000000"/>
                  </a:solidFill>
                  <a:latin typeface="ＭＳ Ｐゴシック" pitchFamily="1" charset="-128"/>
                  <a:ea typeface="ＭＳ Ｐゴシック" pitchFamily="1" charset="-128"/>
                </a:rPr>
              </a:br>
              <a:r>
                <a:rPr lang="en-US" sz="1200" b="1" dirty="0">
                  <a:solidFill>
                    <a:srgbClr val="000000"/>
                  </a:solidFill>
                  <a:latin typeface="Arial" charset="0"/>
                  <a:ea typeface="ＭＳ Ｐゴシック" pitchFamily="1" charset="-128"/>
                </a:rPr>
                <a:t>Interpretation</a:t>
              </a:r>
              <a:endParaRPr lang="en-US" sz="1200" b="1" dirty="0">
                <a:latin typeface="Arial" charset="0"/>
                <a:ea typeface="ＭＳ Ｐゴシック" pitchFamily="1" charset="-128"/>
              </a:endParaRPr>
            </a:p>
          </p:txBody>
        </p:sp>
        <p:sp>
          <p:nvSpPr>
            <p:cNvPr id="31761" name="AutoShape 27">
              <a:extLst>
                <a:ext uri="{FF2B5EF4-FFF2-40B4-BE49-F238E27FC236}">
                  <a16:creationId xmlns:a16="http://schemas.microsoft.com/office/drawing/2014/main" id="{A38CEEF6-6994-BE99-4526-A04D0E81689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656" y="5756"/>
              <a:ext cx="720" cy="216"/>
            </a:xfrm>
            <a:prstGeom prst="rightArrow">
              <a:avLst>
                <a:gd name="adj1" fmla="val 50000"/>
                <a:gd name="adj2" fmla="val 83333"/>
              </a:avLst>
            </a:prstGeom>
            <a:solidFill>
              <a:srgbClr val="669999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endParaRPr lang="en-GB" altLang="en-US"/>
            </a:p>
          </p:txBody>
        </p:sp>
      </p:grpSp>
      <p:sp>
        <p:nvSpPr>
          <p:cNvPr id="31752" name="Text Box 28">
            <a:extLst>
              <a:ext uri="{FF2B5EF4-FFF2-40B4-BE49-F238E27FC236}">
                <a16:creationId xmlns:a16="http://schemas.microsoft.com/office/drawing/2014/main" id="{BB5F3682-C1CC-3759-8A9D-DB254A8CAA1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52600" y="2514600"/>
            <a:ext cx="4191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b="1"/>
              <a:t>Exploratory Design</a:t>
            </a:r>
          </a:p>
        </p:txBody>
      </p:sp>
      <p:sp>
        <p:nvSpPr>
          <p:cNvPr id="31753" name="Text Box 29">
            <a:extLst>
              <a:ext uri="{FF2B5EF4-FFF2-40B4-BE49-F238E27FC236}">
                <a16:creationId xmlns:a16="http://schemas.microsoft.com/office/drawing/2014/main" id="{9138CE6F-1833-24C9-C4E6-651ED590B42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52600" y="533401"/>
            <a:ext cx="7162800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b="1"/>
              <a:t>Explanatory Design</a:t>
            </a:r>
          </a:p>
          <a:p>
            <a:pPr eaLnBrk="1" hangingPunct="1">
              <a:spcBef>
                <a:spcPct val="50000"/>
              </a:spcBef>
            </a:pPr>
            <a:endParaRPr lang="en-US" altLang="en-US"/>
          </a:p>
        </p:txBody>
      </p:sp>
      <p:sp>
        <p:nvSpPr>
          <p:cNvPr id="31754" name="Text Box 30">
            <a:extLst>
              <a:ext uri="{FF2B5EF4-FFF2-40B4-BE49-F238E27FC236}">
                <a16:creationId xmlns:a16="http://schemas.microsoft.com/office/drawing/2014/main" id="{D9AC71F6-60BD-4FD0-4BED-290D14BBC9E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52600" y="4343400"/>
            <a:ext cx="54864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b="1"/>
              <a:t>Sequential Embedded Design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Slide Number Placeholder 3">
            <a:extLst>
              <a:ext uri="{FF2B5EF4-FFF2-40B4-BE49-F238E27FC236}">
                <a16:creationId xmlns:a16="http://schemas.microsoft.com/office/drawing/2014/main" id="{6C17C6E3-7130-230D-B477-C2E9940511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217B54DB-71D6-4D7F-A7E8-17F460A63B01}" type="slidenum">
              <a:rPr lang="en-US" altLang="en-US" sz="1200">
                <a:solidFill>
                  <a:srgbClr val="045C75"/>
                </a:solidFill>
              </a:rPr>
              <a:pPr/>
              <a:t>26</a:t>
            </a:fld>
            <a:endParaRPr lang="en-US" altLang="en-US" sz="1200">
              <a:solidFill>
                <a:srgbClr val="045C75"/>
              </a:solidFill>
            </a:endParaRP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DEF5D0DA-0D9C-2971-0E40-F501AB5C8255}"/>
              </a:ext>
            </a:extLst>
          </p:cNvPr>
          <p:cNvGraphicFramePr>
            <a:graphicFrameLocks noGrp="1"/>
          </p:cNvGraphicFramePr>
          <p:nvPr/>
        </p:nvGraphicFramePr>
        <p:xfrm>
          <a:off x="2133600" y="1828801"/>
          <a:ext cx="7772401" cy="4430713"/>
        </p:xfrm>
        <a:graphic>
          <a:graphicData uri="http://schemas.openxmlformats.org/drawingml/2006/table">
            <a:tbl>
              <a:tblPr/>
              <a:tblGrid>
                <a:gridCol w="227614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0313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75088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84223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570577">
                <a:tc>
                  <a:txBody>
                    <a:bodyPr/>
                    <a:lstStyle/>
                    <a:p>
                      <a:pPr algn="just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US" sz="1400" b="1" i="1" dirty="0">
                          <a:latin typeface="Times New Roman"/>
                        </a:rPr>
                        <a:t>Design</a:t>
                      </a:r>
                      <a:r>
                        <a:rPr lang="en-US" sz="1400" b="1" i="1" baseline="0" dirty="0">
                          <a:latin typeface="Times New Roman"/>
                        </a:rPr>
                        <a:t> Name</a:t>
                      </a:r>
                      <a:endParaRPr lang="en-US" sz="1400" b="1" i="1" dirty="0">
                        <a:latin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US" sz="1400" b="1" i="1" dirty="0">
                          <a:latin typeface="Times New Roman"/>
                        </a:rPr>
                        <a:t>Equal priority</a:t>
                      </a:r>
                      <a:endParaRPr lang="en-US" sz="1400" i="1" dirty="0"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US" sz="1400" b="1" i="1" dirty="0">
                          <a:latin typeface="Times New Roman"/>
                        </a:rPr>
                        <a:t>QUAN emphasis</a:t>
                      </a:r>
                      <a:endParaRPr lang="en-US" sz="1400" i="1" dirty="0"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US" sz="1400" b="1" i="1" dirty="0">
                          <a:latin typeface="Times New Roman"/>
                        </a:rPr>
                        <a:t>QUAL emphasis</a:t>
                      </a:r>
                      <a:endParaRPr lang="en-US" sz="1400" i="1" dirty="0"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70577">
                <a:tc>
                  <a:txBody>
                    <a:bodyPr/>
                    <a:lstStyle/>
                    <a:p>
                      <a:pPr algn="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US" sz="1100" b="1" dirty="0">
                          <a:latin typeface="Times New Roman"/>
                        </a:rPr>
                        <a:t>Concurrent, triangulation</a:t>
                      </a:r>
                      <a:endParaRPr lang="en-US" sz="1100" dirty="0"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latin typeface="Times New Roman"/>
                        </a:rPr>
                        <a:t>QUAL+QUAN</a:t>
                      </a:r>
                      <a:endParaRPr lang="en-US" sz="1100" dirty="0"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latin typeface="Times New Roman"/>
                        </a:rPr>
                        <a:t>QUAN+qual</a:t>
                      </a:r>
                      <a:endParaRPr lang="en-US" sz="1100" dirty="0"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latin typeface="Times New Roman"/>
                        </a:rPr>
                        <a:t>QUAL+quan</a:t>
                      </a:r>
                      <a:endParaRPr lang="en-US" sz="1100" dirty="0"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70577">
                <a:tc>
                  <a:txBody>
                    <a:bodyPr/>
                    <a:lstStyle/>
                    <a:p>
                      <a:pPr algn="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US" sz="1100" b="1" dirty="0">
                          <a:latin typeface="Times New Roman"/>
                        </a:rPr>
                        <a:t>Concurrent, embedded</a:t>
                      </a:r>
                      <a:endParaRPr lang="en-US" sz="1100" dirty="0"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latin typeface="Times New Roman"/>
                        </a:rPr>
                        <a:t>n/a</a:t>
                      </a:r>
                      <a:endParaRPr lang="en-US" sz="1100" dirty="0"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latin typeface="Times New Roman"/>
                        </a:rPr>
                        <a:t>QUAN(qual)</a:t>
                      </a:r>
                      <a:endParaRPr lang="en-US" sz="1100" dirty="0"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latin typeface="Times New Roman"/>
                        </a:rPr>
                        <a:t>QUAL(quan)</a:t>
                      </a:r>
                      <a:endParaRPr lang="en-US" sz="1100" dirty="0"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52103">
                <a:tc>
                  <a:txBody>
                    <a:bodyPr/>
                    <a:lstStyle/>
                    <a:p>
                      <a:pPr algn="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US" sz="1100" b="1" dirty="0">
                          <a:latin typeface="Times New Roman"/>
                        </a:rPr>
                        <a:t>Explanatory, sequential, quan first</a:t>
                      </a:r>
                      <a:endParaRPr lang="en-US" sz="1100" dirty="0"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latin typeface="Times New Roman"/>
                        </a:rPr>
                        <a:t>QUAN</a:t>
                      </a:r>
                      <a:r>
                        <a:rPr lang="en-US" sz="1100" dirty="0">
                          <a:latin typeface="Times New Roman"/>
                          <a:cs typeface="Times New Roman"/>
                          <a:sym typeface="Wingdings"/>
                        </a:rPr>
                        <a:t></a:t>
                      </a:r>
                      <a:r>
                        <a:rPr lang="en-US" sz="1100" dirty="0">
                          <a:latin typeface="Times New Roman"/>
                        </a:rPr>
                        <a:t>QUAL</a:t>
                      </a:r>
                      <a:endParaRPr lang="en-US" sz="1100" dirty="0"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latin typeface="Times New Roman"/>
                        </a:rPr>
                        <a:t>QUAN</a:t>
                      </a:r>
                      <a:r>
                        <a:rPr lang="en-US" sz="1100" dirty="0">
                          <a:latin typeface="Times New Roman"/>
                          <a:cs typeface="Times New Roman"/>
                          <a:sym typeface="Wingdings"/>
                        </a:rPr>
                        <a:t></a:t>
                      </a:r>
                      <a:r>
                        <a:rPr lang="en-US" sz="1100" dirty="0">
                          <a:latin typeface="Times New Roman"/>
                        </a:rPr>
                        <a:t>qual</a:t>
                      </a:r>
                      <a:endParaRPr lang="en-US" sz="1100" dirty="0"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latin typeface="Times New Roman"/>
                        </a:rPr>
                        <a:t>quan</a:t>
                      </a:r>
                      <a:r>
                        <a:rPr lang="en-US" sz="1100" dirty="0">
                          <a:latin typeface="Times New Roman"/>
                          <a:cs typeface="Times New Roman"/>
                          <a:sym typeface="Wingdings"/>
                        </a:rPr>
                        <a:t></a:t>
                      </a:r>
                      <a:r>
                        <a:rPr lang="en-US" sz="1100" dirty="0">
                          <a:latin typeface="Times New Roman"/>
                        </a:rPr>
                        <a:t>QUAL</a:t>
                      </a:r>
                      <a:endParaRPr lang="en-US" sz="1100" dirty="0"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52103">
                <a:tc>
                  <a:txBody>
                    <a:bodyPr/>
                    <a:lstStyle/>
                    <a:p>
                      <a:pPr algn="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US" sz="1100" b="1" dirty="0">
                          <a:latin typeface="Times New Roman"/>
                        </a:rPr>
                        <a:t>Exploratory sequential, qual first</a:t>
                      </a:r>
                      <a:endParaRPr lang="en-US" sz="1100" dirty="0"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latin typeface="Times New Roman"/>
                        </a:rPr>
                        <a:t>QUAL</a:t>
                      </a:r>
                      <a:r>
                        <a:rPr lang="en-US" sz="1100" dirty="0">
                          <a:latin typeface="Times New Roman"/>
                          <a:cs typeface="Times New Roman"/>
                          <a:sym typeface="Wingdings"/>
                        </a:rPr>
                        <a:t></a:t>
                      </a:r>
                      <a:r>
                        <a:rPr lang="en-US" sz="1100" dirty="0">
                          <a:latin typeface="Times New Roman"/>
                        </a:rPr>
                        <a:t>QUAN</a:t>
                      </a:r>
                      <a:endParaRPr lang="en-US" sz="1100" dirty="0"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latin typeface="Times New Roman"/>
                        </a:rPr>
                        <a:t>qual</a:t>
                      </a:r>
                      <a:r>
                        <a:rPr lang="en-US" sz="1100" dirty="0">
                          <a:latin typeface="Times New Roman"/>
                          <a:cs typeface="Times New Roman"/>
                          <a:sym typeface="Wingdings"/>
                        </a:rPr>
                        <a:t></a:t>
                      </a:r>
                      <a:r>
                        <a:rPr lang="en-US" sz="1100" dirty="0">
                          <a:latin typeface="Times New Roman"/>
                        </a:rPr>
                        <a:t>QUAN</a:t>
                      </a:r>
                      <a:endParaRPr lang="en-US" sz="1100" dirty="0"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latin typeface="Times New Roman"/>
                        </a:rPr>
                        <a:t>QUAL</a:t>
                      </a:r>
                      <a:r>
                        <a:rPr lang="en-US" sz="1100" dirty="0">
                          <a:latin typeface="Times New Roman"/>
                          <a:cs typeface="Times New Roman"/>
                          <a:sym typeface="Wingdings"/>
                        </a:rPr>
                        <a:t></a:t>
                      </a:r>
                      <a:r>
                        <a:rPr lang="en-US" sz="1100" dirty="0">
                          <a:latin typeface="Times New Roman"/>
                        </a:rPr>
                        <a:t>quan</a:t>
                      </a:r>
                      <a:endParaRPr lang="en-US" sz="1100" dirty="0"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214776">
                <a:tc>
                  <a:txBody>
                    <a:bodyPr/>
                    <a:lstStyle/>
                    <a:p>
                      <a:pPr algn="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US" sz="1100" b="1" dirty="0">
                          <a:latin typeface="Times New Roman" pitchFamily="18" charset="0"/>
                          <a:cs typeface="Times New Roman" pitchFamily="18" charset="0"/>
                        </a:rPr>
                        <a:t>Sequential,</a:t>
                      </a:r>
                      <a:r>
                        <a:rPr lang="en-US" sz="1100" b="1" baseline="0" dirty="0">
                          <a:latin typeface="Times New Roman" pitchFamily="18" charset="0"/>
                          <a:cs typeface="Times New Roman" pitchFamily="18" charset="0"/>
                        </a:rPr>
                        <a:t> embedded</a:t>
                      </a:r>
                      <a:endParaRPr lang="en-US" sz="11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latin typeface="Calibri"/>
                        </a:rPr>
                        <a:t>n/a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latin typeface="Calibri"/>
                        </a:rPr>
                        <a:t>(qual)       QUAN</a:t>
                      </a:r>
                    </a:p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latin typeface="Calibri"/>
                        </a:rPr>
                        <a:t>QUAN</a:t>
                      </a:r>
                      <a:r>
                        <a:rPr lang="en-US" sz="1100" baseline="0" dirty="0">
                          <a:latin typeface="Calibri"/>
                        </a:rPr>
                        <a:t>     (qual)</a:t>
                      </a:r>
                      <a:endParaRPr lang="en-US" sz="1100" dirty="0"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dirty="0">
                          <a:latin typeface="Calibri"/>
                        </a:rPr>
                        <a:t>(quan)       QUAL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dirty="0">
                          <a:latin typeface="Calibri"/>
                        </a:rPr>
                        <a:t>QUAL</a:t>
                      </a:r>
                      <a:r>
                        <a:rPr lang="en-US" sz="1100" baseline="0" dirty="0">
                          <a:latin typeface="Calibri"/>
                        </a:rPr>
                        <a:t>     (quan)</a:t>
                      </a:r>
                      <a:endParaRPr lang="en-US" sz="1100" dirty="0">
                        <a:latin typeface="Calibri"/>
                      </a:endParaRPr>
                    </a:p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endParaRPr lang="en-US" sz="1100" dirty="0">
                        <a:latin typeface="Calibri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cxnSp>
        <p:nvCxnSpPr>
          <p:cNvPr id="32808" name="Straight Arrow Connector 7">
            <a:extLst>
              <a:ext uri="{FF2B5EF4-FFF2-40B4-BE49-F238E27FC236}">
                <a16:creationId xmlns:a16="http://schemas.microsoft.com/office/drawing/2014/main" id="{A9CD8966-F3ED-7AFA-70FF-FF19B801BCDE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7086600" y="5257800"/>
            <a:ext cx="152400" cy="1588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2809" name="Straight Arrow Connector 10">
            <a:extLst>
              <a:ext uri="{FF2B5EF4-FFF2-40B4-BE49-F238E27FC236}">
                <a16:creationId xmlns:a16="http://schemas.microsoft.com/office/drawing/2014/main" id="{DC956F06-E9D3-16F6-0076-4F5A266DB9ED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7162800" y="5562600"/>
            <a:ext cx="76200" cy="1588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2810" name="Straight Arrow Connector 14">
            <a:extLst>
              <a:ext uri="{FF2B5EF4-FFF2-40B4-BE49-F238E27FC236}">
                <a16:creationId xmlns:a16="http://schemas.microsoft.com/office/drawing/2014/main" id="{B0A9D7ED-F7DC-02DD-3F30-8FE193ADC5FF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8915400" y="5257800"/>
            <a:ext cx="152400" cy="1588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2811" name="Straight Arrow Connector 16">
            <a:extLst>
              <a:ext uri="{FF2B5EF4-FFF2-40B4-BE49-F238E27FC236}">
                <a16:creationId xmlns:a16="http://schemas.microsoft.com/office/drawing/2014/main" id="{416FE15A-1774-A42A-5DC5-0E305F508D31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8839200" y="5562600"/>
            <a:ext cx="152400" cy="1588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23596" name="TextBox 18">
            <a:extLst>
              <a:ext uri="{FF2B5EF4-FFF2-40B4-BE49-F238E27FC236}">
                <a16:creationId xmlns:a16="http://schemas.microsoft.com/office/drawing/2014/main" id="{0429E23F-D1A3-671A-B55E-04407FB9217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74490" y="430636"/>
            <a:ext cx="55626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Design options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40DBE94-6A03-E421-8DB8-42E6B804612D}"/>
              </a:ext>
            </a:extLst>
          </p:cNvPr>
          <p:cNvCxnSpPr/>
          <p:nvPr/>
        </p:nvCxnSpPr>
        <p:spPr>
          <a:xfrm rot="5400000" flipH="1" flipV="1">
            <a:off x="1828801" y="2133601"/>
            <a:ext cx="609600" cy="31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210E0A1-942B-8D68-A873-5FEC966E6F40}"/>
              </a:ext>
            </a:extLst>
          </p:cNvPr>
          <p:cNvCxnSpPr/>
          <p:nvPr/>
        </p:nvCxnSpPr>
        <p:spPr>
          <a:xfrm>
            <a:off x="2133600" y="1828800"/>
            <a:ext cx="2514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4" name="Picture 2" descr="Triangulation_design_visual_test">
            <a:extLst>
              <a:ext uri="{FF2B5EF4-FFF2-40B4-BE49-F238E27FC236}">
                <a16:creationId xmlns:a16="http://schemas.microsoft.com/office/drawing/2014/main" id="{C235D1FF-FECA-3193-7E2C-88CE552C81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21"/>
          <a:stretch>
            <a:fillRect/>
          </a:stretch>
        </p:blipFill>
        <p:spPr bwMode="auto">
          <a:xfrm>
            <a:off x="1905000" y="249238"/>
            <a:ext cx="8534400" cy="6380162"/>
          </a:xfrm>
          <a:prstGeom prst="rect">
            <a:avLst/>
          </a:prstGeom>
          <a:noFill/>
          <a:ln w="5715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>
            <a:extLst>
              <a:ext uri="{FF2B5EF4-FFF2-40B4-BE49-F238E27FC236}">
                <a16:creationId xmlns:a16="http://schemas.microsoft.com/office/drawing/2014/main" id="{D45448D7-8235-74DC-0624-0ABA123A7B0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0" y="6858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20483" name="Rectangle 3">
            <a:extLst>
              <a:ext uri="{FF2B5EF4-FFF2-40B4-BE49-F238E27FC236}">
                <a16:creationId xmlns:a16="http://schemas.microsoft.com/office/drawing/2014/main" id="{B898F0D7-FE14-5D4B-9458-0551032E7E68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8737" y="189628"/>
            <a:ext cx="6668492" cy="5539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>
              <a:defRPr/>
            </a:pPr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Explanatory sequential design</a:t>
            </a:r>
          </a:p>
        </p:txBody>
      </p:sp>
      <p:sp>
        <p:nvSpPr>
          <p:cNvPr id="34820" name="Rectangle 4">
            <a:extLst>
              <a:ext uri="{FF2B5EF4-FFF2-40B4-BE49-F238E27FC236}">
                <a16:creationId xmlns:a16="http://schemas.microsoft.com/office/drawing/2014/main" id="{FAE4EC72-ACFE-3A78-A863-EF6397D9E69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21439" y="614364"/>
            <a:ext cx="34925" cy="16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100">
                <a:latin typeface="Book Antiqua" panose="02040602050305030304" pitchFamily="18" charset="0"/>
              </a:rPr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21" name="Rectangle 5">
            <a:extLst>
              <a:ext uri="{FF2B5EF4-FFF2-40B4-BE49-F238E27FC236}">
                <a16:creationId xmlns:a16="http://schemas.microsoft.com/office/drawing/2014/main" id="{9B4AFEA5-F9BF-67EC-C41C-402D0429237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17751" y="793751"/>
            <a:ext cx="34925" cy="16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100">
                <a:latin typeface="Book Antiqua" panose="02040602050305030304" pitchFamily="18" charset="0"/>
              </a:rPr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22" name="Rectangle 6">
            <a:extLst>
              <a:ext uri="{FF2B5EF4-FFF2-40B4-BE49-F238E27FC236}">
                <a16:creationId xmlns:a16="http://schemas.microsoft.com/office/drawing/2014/main" id="{97628F21-15DC-47C2-79EC-076DFE9532D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17751" y="977901"/>
            <a:ext cx="34925" cy="16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100">
                <a:latin typeface="Book Antiqua" panose="02040602050305030304" pitchFamily="18" charset="0"/>
              </a:rPr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23" name="Rectangle 7">
            <a:extLst>
              <a:ext uri="{FF2B5EF4-FFF2-40B4-BE49-F238E27FC236}">
                <a16:creationId xmlns:a16="http://schemas.microsoft.com/office/drawing/2014/main" id="{80500772-D0F1-7C61-8ECB-DC7FA2FFE8C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17751" y="1157289"/>
            <a:ext cx="34925" cy="16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100">
                <a:latin typeface="Book Antiqua" panose="02040602050305030304" pitchFamily="18" charset="0"/>
              </a:rPr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24" name="Rectangle 8">
            <a:extLst>
              <a:ext uri="{FF2B5EF4-FFF2-40B4-BE49-F238E27FC236}">
                <a16:creationId xmlns:a16="http://schemas.microsoft.com/office/drawing/2014/main" id="{E8B86755-A7F2-FB47-8BD3-435F2D58C05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17751" y="1339851"/>
            <a:ext cx="34925" cy="16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100">
                <a:latin typeface="Book Antiqua" panose="02040602050305030304" pitchFamily="18" charset="0"/>
              </a:rPr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25" name="Rectangle 9">
            <a:extLst>
              <a:ext uri="{FF2B5EF4-FFF2-40B4-BE49-F238E27FC236}">
                <a16:creationId xmlns:a16="http://schemas.microsoft.com/office/drawing/2014/main" id="{10ED445D-96F9-25E6-8688-E603FFF2B51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17751" y="1519239"/>
            <a:ext cx="34925" cy="16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100">
                <a:latin typeface="Book Antiqua" panose="02040602050305030304" pitchFamily="18" charset="0"/>
              </a:rPr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26" name="Rectangle 10">
            <a:extLst>
              <a:ext uri="{FF2B5EF4-FFF2-40B4-BE49-F238E27FC236}">
                <a16:creationId xmlns:a16="http://schemas.microsoft.com/office/drawing/2014/main" id="{AFFD144E-7F25-601A-C272-C4FFA6075BF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17751" y="1698626"/>
            <a:ext cx="34925" cy="16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100">
                <a:latin typeface="Book Antiqua" panose="02040602050305030304" pitchFamily="18" charset="0"/>
              </a:rPr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27" name="Rectangle 12">
            <a:extLst>
              <a:ext uri="{FF2B5EF4-FFF2-40B4-BE49-F238E27FC236}">
                <a16:creationId xmlns:a16="http://schemas.microsoft.com/office/drawing/2014/main" id="{187A2B21-3403-F6CB-8B07-2AC743AB829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17751" y="2062164"/>
            <a:ext cx="34925" cy="16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100">
                <a:latin typeface="Book Antiqua" panose="02040602050305030304" pitchFamily="18" charset="0"/>
              </a:rPr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28" name="Rectangle 13">
            <a:extLst>
              <a:ext uri="{FF2B5EF4-FFF2-40B4-BE49-F238E27FC236}">
                <a16:creationId xmlns:a16="http://schemas.microsoft.com/office/drawing/2014/main" id="{657EF627-4BFB-6EA5-C424-0743497D8E6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17751" y="2246314"/>
            <a:ext cx="34925" cy="16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100">
                <a:latin typeface="Book Antiqua" panose="02040602050305030304" pitchFamily="18" charset="0"/>
              </a:rPr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29" name="Rectangle 14">
            <a:extLst>
              <a:ext uri="{FF2B5EF4-FFF2-40B4-BE49-F238E27FC236}">
                <a16:creationId xmlns:a16="http://schemas.microsoft.com/office/drawing/2014/main" id="{F56E72B1-A3DC-D1D1-5A6F-FE63531BA35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17751" y="2424114"/>
            <a:ext cx="34925" cy="16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100">
                <a:latin typeface="Book Antiqua" panose="02040602050305030304" pitchFamily="18" charset="0"/>
              </a:rPr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30" name="Rectangle 15">
            <a:extLst>
              <a:ext uri="{FF2B5EF4-FFF2-40B4-BE49-F238E27FC236}">
                <a16:creationId xmlns:a16="http://schemas.microsoft.com/office/drawing/2014/main" id="{629359DB-7DF6-A74E-23FC-CA718E7C75E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17751" y="2603501"/>
            <a:ext cx="34925" cy="16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100">
                <a:latin typeface="Book Antiqua" panose="02040602050305030304" pitchFamily="18" charset="0"/>
              </a:rPr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31" name="Rectangle 16">
            <a:extLst>
              <a:ext uri="{FF2B5EF4-FFF2-40B4-BE49-F238E27FC236}">
                <a16:creationId xmlns:a16="http://schemas.microsoft.com/office/drawing/2014/main" id="{7CD7F1E2-2A34-04CE-6E81-EB9EFEC3F5E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17751" y="2787651"/>
            <a:ext cx="34925" cy="16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100">
                <a:latin typeface="Book Antiqua" panose="02040602050305030304" pitchFamily="18" charset="0"/>
              </a:rPr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32" name="Rectangle 17">
            <a:extLst>
              <a:ext uri="{FF2B5EF4-FFF2-40B4-BE49-F238E27FC236}">
                <a16:creationId xmlns:a16="http://schemas.microsoft.com/office/drawing/2014/main" id="{D38EA27F-A78A-3B0E-53DF-516619C7EFE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17751" y="2967039"/>
            <a:ext cx="34925" cy="16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100">
                <a:latin typeface="Book Antiqua" panose="02040602050305030304" pitchFamily="18" charset="0"/>
              </a:rPr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33" name="Rectangle 18">
            <a:extLst>
              <a:ext uri="{FF2B5EF4-FFF2-40B4-BE49-F238E27FC236}">
                <a16:creationId xmlns:a16="http://schemas.microsoft.com/office/drawing/2014/main" id="{8A4C59EA-515C-5CB0-68A9-29EB58D0C354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17751" y="3151189"/>
            <a:ext cx="34925" cy="16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100">
                <a:latin typeface="Book Antiqua" panose="02040602050305030304" pitchFamily="18" charset="0"/>
              </a:rPr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34" name="Rectangle 19">
            <a:extLst>
              <a:ext uri="{FF2B5EF4-FFF2-40B4-BE49-F238E27FC236}">
                <a16:creationId xmlns:a16="http://schemas.microsoft.com/office/drawing/2014/main" id="{DD13245D-4AE4-9A4A-7F04-10809E18ECE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17751" y="3330576"/>
            <a:ext cx="34925" cy="16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100">
                <a:latin typeface="Book Antiqua" panose="02040602050305030304" pitchFamily="18" charset="0"/>
              </a:rPr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35" name="Rectangle 20">
            <a:extLst>
              <a:ext uri="{FF2B5EF4-FFF2-40B4-BE49-F238E27FC236}">
                <a16:creationId xmlns:a16="http://schemas.microsoft.com/office/drawing/2014/main" id="{1990FE5F-C80F-20D2-58C1-558305475A3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17751" y="3509964"/>
            <a:ext cx="1203325" cy="16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100" b="1">
                <a:latin typeface="Book Antiqua" panose="02040602050305030304" pitchFamily="18" charset="0"/>
              </a:rPr>
              <a:t>Quantitative Data*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36" name="Rectangle 21">
            <a:extLst>
              <a:ext uri="{FF2B5EF4-FFF2-40B4-BE49-F238E27FC236}">
                <a16:creationId xmlns:a16="http://schemas.microsoft.com/office/drawing/2014/main" id="{C72C9431-9970-E0FE-2A6A-E2CEDB6F6F1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17750" y="3662364"/>
            <a:ext cx="1193800" cy="7937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endParaRPr lang="en-GB" altLang="en-US"/>
          </a:p>
        </p:txBody>
      </p:sp>
      <p:sp>
        <p:nvSpPr>
          <p:cNvPr id="34837" name="Rectangle 22">
            <a:extLst>
              <a:ext uri="{FF2B5EF4-FFF2-40B4-BE49-F238E27FC236}">
                <a16:creationId xmlns:a16="http://schemas.microsoft.com/office/drawing/2014/main" id="{798E20AD-E2B0-2452-EA60-B5E0A21DE92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11551" y="3509964"/>
            <a:ext cx="34925" cy="16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100">
                <a:latin typeface="Book Antiqua" panose="02040602050305030304" pitchFamily="18" charset="0"/>
              </a:rPr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38" name="Rectangle 23">
            <a:extLst>
              <a:ext uri="{FF2B5EF4-FFF2-40B4-BE49-F238E27FC236}">
                <a16:creationId xmlns:a16="http://schemas.microsoft.com/office/drawing/2014/main" id="{171C3D62-455E-23F4-205B-5E9EAB76D50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73314" y="3787775"/>
            <a:ext cx="34925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/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39" name="Rectangle 24">
            <a:extLst>
              <a:ext uri="{FF2B5EF4-FFF2-40B4-BE49-F238E27FC236}">
                <a16:creationId xmlns:a16="http://schemas.microsoft.com/office/drawing/2014/main" id="{D5D11B47-404F-68FC-AE84-3291140BB24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32064" y="3783013"/>
            <a:ext cx="1222375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 b="1">
                <a:latin typeface="Book Antiqua" panose="02040602050305030304" pitchFamily="18" charset="0"/>
              </a:rPr>
              <a:t>Number of cigarettes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40" name="Rectangle 25">
            <a:extLst>
              <a:ext uri="{FF2B5EF4-FFF2-40B4-BE49-F238E27FC236}">
                <a16:creationId xmlns:a16="http://schemas.microsoft.com/office/drawing/2014/main" id="{4ADD131B-10DD-2986-F8A8-841CFCCE5C4B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44900" y="3783013"/>
            <a:ext cx="31750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>
                <a:latin typeface="Book Antiqua" panose="02040602050305030304" pitchFamily="18" charset="0"/>
              </a:rPr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41" name="Rectangle 26">
            <a:extLst>
              <a:ext uri="{FF2B5EF4-FFF2-40B4-BE49-F238E27FC236}">
                <a16:creationId xmlns:a16="http://schemas.microsoft.com/office/drawing/2014/main" id="{6186D9C8-BDF3-8681-5FC0-E1E604E58A6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73314" y="3941763"/>
            <a:ext cx="34925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/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42" name="Rectangle 27">
            <a:extLst>
              <a:ext uri="{FF2B5EF4-FFF2-40B4-BE49-F238E27FC236}">
                <a16:creationId xmlns:a16="http://schemas.microsoft.com/office/drawing/2014/main" id="{E732A0D9-E670-CFEE-C83C-6D6FEBFD67E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32063" y="3937000"/>
            <a:ext cx="247650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 b="1">
                <a:latin typeface="Book Antiqua" panose="02040602050305030304" pitchFamily="18" charset="0"/>
              </a:rPr>
              <a:t>CES</a:t>
            </a:r>
            <a:endParaRPr lang="en-US" altLang="en-US" sz="1800" b="1">
              <a:latin typeface="Tahoma" panose="020B0604030504040204" pitchFamily="34" charset="0"/>
            </a:endParaRPr>
          </a:p>
        </p:txBody>
      </p:sp>
      <p:sp>
        <p:nvSpPr>
          <p:cNvPr id="34843" name="Rectangle 28">
            <a:extLst>
              <a:ext uri="{FF2B5EF4-FFF2-40B4-BE49-F238E27FC236}">
                <a16:creationId xmlns:a16="http://schemas.microsoft.com/office/drawing/2014/main" id="{DD6B9A27-DEBD-EA94-AED3-034178F190A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55901" y="3937000"/>
            <a:ext cx="42863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>
                <a:latin typeface="Book Antiqua" panose="02040602050305030304" pitchFamily="18" charset="0"/>
              </a:rPr>
              <a:t>-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44" name="Rectangle 29">
            <a:extLst>
              <a:ext uri="{FF2B5EF4-FFF2-40B4-BE49-F238E27FC236}">
                <a16:creationId xmlns:a16="http://schemas.microsoft.com/office/drawing/2014/main" id="{F6E179B7-A147-30C7-59EC-D06D805E7AC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94001" y="3937000"/>
            <a:ext cx="169863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 b="1">
                <a:latin typeface="Book Antiqua" panose="02040602050305030304" pitchFamily="18" charset="0"/>
              </a:rPr>
              <a:t>D6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45" name="Rectangle 30">
            <a:extLst>
              <a:ext uri="{FF2B5EF4-FFF2-40B4-BE49-F238E27FC236}">
                <a16:creationId xmlns:a16="http://schemas.microsoft.com/office/drawing/2014/main" id="{EE37C6B9-E629-9198-91B6-096193041DC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49575" y="3937000"/>
            <a:ext cx="31750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>
                <a:latin typeface="Book Antiqua" panose="02040602050305030304" pitchFamily="18" charset="0"/>
              </a:rPr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46" name="Rectangle 31">
            <a:extLst>
              <a:ext uri="{FF2B5EF4-FFF2-40B4-BE49-F238E27FC236}">
                <a16:creationId xmlns:a16="http://schemas.microsoft.com/office/drawing/2014/main" id="{AC9A32F0-2A4E-2F3C-DF8A-F893510C25C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17750" y="4089400"/>
            <a:ext cx="31750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>
                <a:latin typeface="Book Antiqua" panose="02040602050305030304" pitchFamily="18" charset="0"/>
              </a:rPr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47" name="Rectangle 32">
            <a:extLst>
              <a:ext uri="{FF2B5EF4-FFF2-40B4-BE49-F238E27FC236}">
                <a16:creationId xmlns:a16="http://schemas.microsoft.com/office/drawing/2014/main" id="{F802B55C-F612-8E5A-9155-D69E8A52792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17750" y="4243388"/>
            <a:ext cx="1023938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 b="1">
                <a:latin typeface="Book Antiqua" panose="02040602050305030304" pitchFamily="18" charset="0"/>
              </a:rPr>
              <a:t>Qualitative Data*</a:t>
            </a:r>
            <a:endParaRPr lang="en-US" altLang="en-US" sz="1800" b="1">
              <a:latin typeface="Tahoma" panose="020B0604030504040204" pitchFamily="34" charset="0"/>
            </a:endParaRPr>
          </a:p>
        </p:txBody>
      </p:sp>
      <p:sp>
        <p:nvSpPr>
          <p:cNvPr id="34848" name="Rectangle 33">
            <a:extLst>
              <a:ext uri="{FF2B5EF4-FFF2-40B4-BE49-F238E27FC236}">
                <a16:creationId xmlns:a16="http://schemas.microsoft.com/office/drawing/2014/main" id="{0E8246AB-04B4-744B-A6AB-D5495DA0D8F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17751" y="4375150"/>
            <a:ext cx="923925" cy="7938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endParaRPr lang="en-GB" altLang="en-US"/>
          </a:p>
        </p:txBody>
      </p:sp>
      <p:sp>
        <p:nvSpPr>
          <p:cNvPr id="34849" name="Rectangle 34">
            <a:extLst>
              <a:ext uri="{FF2B5EF4-FFF2-40B4-BE49-F238E27FC236}">
                <a16:creationId xmlns:a16="http://schemas.microsoft.com/office/drawing/2014/main" id="{DFAE174B-B807-095A-1ED7-9BAE6769ADA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41675" y="4243388"/>
            <a:ext cx="31750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>
                <a:latin typeface="Book Antiqua" panose="02040602050305030304" pitchFamily="18" charset="0"/>
              </a:rPr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50" name="Rectangle 35">
            <a:extLst>
              <a:ext uri="{FF2B5EF4-FFF2-40B4-BE49-F238E27FC236}">
                <a16:creationId xmlns:a16="http://schemas.microsoft.com/office/drawing/2014/main" id="{AE06520E-7EAE-83F2-8631-0B501BAC924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73314" y="4475163"/>
            <a:ext cx="34925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/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51" name="Rectangle 36">
            <a:extLst>
              <a:ext uri="{FF2B5EF4-FFF2-40B4-BE49-F238E27FC236}">
                <a16:creationId xmlns:a16="http://schemas.microsoft.com/office/drawing/2014/main" id="{8EFCC449-3E75-1051-A5E3-A317D2BCD6D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32064" y="4470400"/>
            <a:ext cx="1049337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 b="1">
                <a:latin typeface="Book Antiqua" panose="02040602050305030304" pitchFamily="18" charset="0"/>
              </a:rPr>
              <a:t>Semi</a:t>
            </a:r>
            <a:endParaRPr lang="en-US" altLang="en-US" sz="1800" b="1">
              <a:latin typeface="Tahoma" panose="020B0604030504040204" pitchFamily="34" charset="0"/>
            </a:endParaRPr>
          </a:p>
        </p:txBody>
      </p:sp>
      <p:sp>
        <p:nvSpPr>
          <p:cNvPr id="34852" name="Rectangle 37">
            <a:extLst>
              <a:ext uri="{FF2B5EF4-FFF2-40B4-BE49-F238E27FC236}">
                <a16:creationId xmlns:a16="http://schemas.microsoft.com/office/drawing/2014/main" id="{E5357D7D-42C8-04B9-D8F9-3C8DB2E563B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94001" y="4470400"/>
            <a:ext cx="42863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>
                <a:latin typeface="Book Antiqua" panose="02040602050305030304" pitchFamily="18" charset="0"/>
              </a:rPr>
              <a:t>-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53" name="Rectangle 38">
            <a:extLst>
              <a:ext uri="{FF2B5EF4-FFF2-40B4-BE49-F238E27FC236}">
                <a16:creationId xmlns:a16="http://schemas.microsoft.com/office/drawing/2014/main" id="{05AE724F-BF4F-1FB3-E24C-DA39E0D6A64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33689" y="4470400"/>
            <a:ext cx="633187" cy="153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 b="1">
                <a:latin typeface="Book Antiqua" panose="02040602050305030304" pitchFamily="18" charset="0"/>
              </a:rPr>
              <a:t>structured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54" name="Rectangle 39">
            <a:extLst>
              <a:ext uri="{FF2B5EF4-FFF2-40B4-BE49-F238E27FC236}">
                <a16:creationId xmlns:a16="http://schemas.microsoft.com/office/drawing/2014/main" id="{C2C88C27-4C36-EEA2-0526-1D0C01C14DB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32064" y="4622800"/>
            <a:ext cx="1053173" cy="153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 b="1">
                <a:latin typeface="Book Antiqua" panose="02040602050305030304" pitchFamily="18" charset="0"/>
              </a:rPr>
              <a:t>interviews, audio </a:t>
            </a:r>
            <a:endParaRPr lang="en-US" altLang="en-US" sz="1800" b="1">
              <a:latin typeface="Tahoma" panose="020B0604030504040204" pitchFamily="34" charset="0"/>
            </a:endParaRPr>
          </a:p>
        </p:txBody>
      </p:sp>
      <p:sp>
        <p:nvSpPr>
          <p:cNvPr id="34855" name="Rectangle 40">
            <a:extLst>
              <a:ext uri="{FF2B5EF4-FFF2-40B4-BE49-F238E27FC236}">
                <a16:creationId xmlns:a16="http://schemas.microsoft.com/office/drawing/2014/main" id="{02D9A3A6-ABE2-00E0-89B3-B93FDDC105B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32064" y="4776788"/>
            <a:ext cx="790575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 b="1">
                <a:latin typeface="Book Antiqua" panose="02040602050305030304" pitchFamily="18" charset="0"/>
              </a:rPr>
              <a:t>recorded and </a:t>
            </a:r>
            <a:endParaRPr lang="en-US" altLang="en-US" sz="1800" b="1">
              <a:latin typeface="Tahoma" panose="020B0604030504040204" pitchFamily="34" charset="0"/>
            </a:endParaRPr>
          </a:p>
        </p:txBody>
      </p:sp>
      <p:sp>
        <p:nvSpPr>
          <p:cNvPr id="34856" name="Rectangle 41">
            <a:extLst>
              <a:ext uri="{FF2B5EF4-FFF2-40B4-BE49-F238E27FC236}">
                <a16:creationId xmlns:a16="http://schemas.microsoft.com/office/drawing/2014/main" id="{6A47A87D-B2BC-19BE-649E-AC32674F9F4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32064" y="4924425"/>
            <a:ext cx="665247" cy="153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 b="1">
                <a:latin typeface="Book Antiqua" panose="02040602050305030304" pitchFamily="18" charset="0"/>
              </a:rPr>
              <a:t>transcribed</a:t>
            </a:r>
            <a:endParaRPr lang="en-US" altLang="en-US" sz="1800" b="1">
              <a:latin typeface="Tahoma" panose="020B0604030504040204" pitchFamily="34" charset="0"/>
            </a:endParaRPr>
          </a:p>
        </p:txBody>
      </p:sp>
      <p:sp>
        <p:nvSpPr>
          <p:cNvPr id="34857" name="Rectangle 42">
            <a:extLst>
              <a:ext uri="{FF2B5EF4-FFF2-40B4-BE49-F238E27FC236}">
                <a16:creationId xmlns:a16="http://schemas.microsoft.com/office/drawing/2014/main" id="{BCE2C1D3-AD1A-EC95-FD53-8A1039BC661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25788" y="4924425"/>
            <a:ext cx="31750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>
                <a:latin typeface="Book Antiqua" panose="02040602050305030304" pitchFamily="18" charset="0"/>
              </a:rPr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58" name="Rectangle 43">
            <a:extLst>
              <a:ext uri="{FF2B5EF4-FFF2-40B4-BE49-F238E27FC236}">
                <a16:creationId xmlns:a16="http://schemas.microsoft.com/office/drawing/2014/main" id="{796ED1EB-6FF0-53CB-D468-C6A0B763762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17750" y="5078413"/>
            <a:ext cx="31750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>
                <a:latin typeface="Book Antiqua" panose="02040602050305030304" pitchFamily="18" charset="0"/>
              </a:rPr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59" name="Rectangle 44">
            <a:extLst>
              <a:ext uri="{FF2B5EF4-FFF2-40B4-BE49-F238E27FC236}">
                <a16:creationId xmlns:a16="http://schemas.microsoft.com/office/drawing/2014/main" id="{04F8DD29-B38F-4B9A-EAD5-37332F112C5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17750" y="5226050"/>
            <a:ext cx="1435100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>
                <a:latin typeface="Book Antiqua" panose="02040602050305030304" pitchFamily="18" charset="0"/>
              </a:rPr>
              <a:t>*  Data collected 10 times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60" name="Rectangle 45">
            <a:extLst>
              <a:ext uri="{FF2B5EF4-FFF2-40B4-BE49-F238E27FC236}">
                <a16:creationId xmlns:a16="http://schemas.microsoft.com/office/drawing/2014/main" id="{B084CCAB-12EB-0E23-CCE6-9E8EE1E4229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17750" y="5380038"/>
            <a:ext cx="1100138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>
                <a:latin typeface="Book Antiqua" panose="02040602050305030304" pitchFamily="18" charset="0"/>
              </a:rPr>
              <a:t>over the course of a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61" name="Rectangle 46">
            <a:extLst>
              <a:ext uri="{FF2B5EF4-FFF2-40B4-BE49-F238E27FC236}">
                <a16:creationId xmlns:a16="http://schemas.microsoft.com/office/drawing/2014/main" id="{92384EBE-333B-4E5A-A02C-1D57B0C7573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48000" y="5334000"/>
            <a:ext cx="31750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>
                <a:latin typeface="Book Antiqua" panose="02040602050305030304" pitchFamily="18" charset="0"/>
              </a:rPr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62" name="Rectangle 47">
            <a:extLst>
              <a:ext uri="{FF2B5EF4-FFF2-40B4-BE49-F238E27FC236}">
                <a16:creationId xmlns:a16="http://schemas.microsoft.com/office/drawing/2014/main" id="{A473EAB9-D34D-0686-E158-22AA9DE996C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17751" y="5527675"/>
            <a:ext cx="1146175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>
                <a:latin typeface="Book Antiqua" panose="02040602050305030304" pitchFamily="18" charset="0"/>
              </a:rPr>
              <a:t>calendar year for 40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63" name="Rectangle 48">
            <a:extLst>
              <a:ext uri="{FF2B5EF4-FFF2-40B4-BE49-F238E27FC236}">
                <a16:creationId xmlns:a16="http://schemas.microsoft.com/office/drawing/2014/main" id="{8AED8738-70B6-3581-03DF-9668F48709B4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17751" y="5681663"/>
            <a:ext cx="671513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>
                <a:latin typeface="Book Antiqua" panose="02040602050305030304" pitchFamily="18" charset="0"/>
              </a:rPr>
              <a:t>participants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64" name="Rectangle 49">
            <a:extLst>
              <a:ext uri="{FF2B5EF4-FFF2-40B4-BE49-F238E27FC236}">
                <a16:creationId xmlns:a16="http://schemas.microsoft.com/office/drawing/2014/main" id="{EED2F540-9A2B-250A-F1EE-BB24AC8F0854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49576" y="5661026"/>
            <a:ext cx="34925" cy="16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100">
                <a:latin typeface="Book Antiqua" panose="02040602050305030304" pitchFamily="18" charset="0"/>
              </a:rPr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65" name="Rectangle 50">
            <a:extLst>
              <a:ext uri="{FF2B5EF4-FFF2-40B4-BE49-F238E27FC236}">
                <a16:creationId xmlns:a16="http://schemas.microsoft.com/office/drawing/2014/main" id="{E5AC89BA-8414-86B9-6076-1BD1DEEABD1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17751" y="5835651"/>
            <a:ext cx="34925" cy="16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100">
                <a:latin typeface="Book Antiqua" panose="02040602050305030304" pitchFamily="18" charset="0"/>
              </a:rPr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66" name="Rectangle 51">
            <a:extLst>
              <a:ext uri="{FF2B5EF4-FFF2-40B4-BE49-F238E27FC236}">
                <a16:creationId xmlns:a16="http://schemas.microsoft.com/office/drawing/2014/main" id="{71B7D98C-5962-1403-AB9D-9C5675CF311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41763" y="3509964"/>
            <a:ext cx="1397000" cy="16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100" b="1">
                <a:latin typeface="Book Antiqua" panose="02040602050305030304" pitchFamily="18" charset="0"/>
              </a:rPr>
              <a:t>Quantitative Analysis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67" name="Rectangle 52">
            <a:extLst>
              <a:ext uri="{FF2B5EF4-FFF2-40B4-BE49-F238E27FC236}">
                <a16:creationId xmlns:a16="http://schemas.microsoft.com/office/drawing/2014/main" id="{ED7E4BC7-94BD-956A-35A3-CBE4890FBFE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41764" y="3662364"/>
            <a:ext cx="1387475" cy="7937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endParaRPr lang="en-GB" altLang="en-US"/>
          </a:p>
        </p:txBody>
      </p:sp>
      <p:sp>
        <p:nvSpPr>
          <p:cNvPr id="34868" name="Rectangle 53">
            <a:extLst>
              <a:ext uri="{FF2B5EF4-FFF2-40B4-BE49-F238E27FC236}">
                <a16:creationId xmlns:a16="http://schemas.microsoft.com/office/drawing/2014/main" id="{0A2BCE69-F863-2ACE-9CF9-BCBF42E0D645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29239" y="3509964"/>
            <a:ext cx="34925" cy="16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100">
                <a:latin typeface="Book Antiqua" panose="02040602050305030304" pitchFamily="18" charset="0"/>
              </a:rPr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69" name="Rectangle 54">
            <a:extLst>
              <a:ext uri="{FF2B5EF4-FFF2-40B4-BE49-F238E27FC236}">
                <a16:creationId xmlns:a16="http://schemas.microsoft.com/office/drawing/2014/main" id="{CDCF218F-F3AA-C1DE-3B42-68E5661CEA5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97326" y="3787775"/>
            <a:ext cx="34925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/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70" name="Rectangle 55">
            <a:extLst>
              <a:ext uri="{FF2B5EF4-FFF2-40B4-BE49-F238E27FC236}">
                <a16:creationId xmlns:a16="http://schemas.microsoft.com/office/drawing/2014/main" id="{B7E8E660-BA25-86D2-FBA1-A5D7FFE6B50F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56075" y="3783013"/>
            <a:ext cx="1169988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 b="1">
                <a:latin typeface="Book Antiqua" panose="02040602050305030304" pitchFamily="18" charset="0"/>
              </a:rPr>
              <a:t>Graphic plot of CES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71" name="Rectangle 56">
            <a:extLst>
              <a:ext uri="{FF2B5EF4-FFF2-40B4-BE49-F238E27FC236}">
                <a16:creationId xmlns:a16="http://schemas.microsoft.com/office/drawing/2014/main" id="{BC607145-94F9-3125-F4E2-2E03D7FE72A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210176" y="3783013"/>
            <a:ext cx="42863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>
                <a:latin typeface="Book Antiqua" panose="02040602050305030304" pitchFamily="18" charset="0"/>
              </a:rPr>
              <a:t>-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72" name="Rectangle 57">
            <a:extLst>
              <a:ext uri="{FF2B5EF4-FFF2-40B4-BE49-F238E27FC236}">
                <a16:creationId xmlns:a16="http://schemas.microsoft.com/office/drawing/2014/main" id="{ADF8E9F7-FF79-88D8-1C50-F2740771C13D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56076" y="3932238"/>
            <a:ext cx="1165225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 b="1">
                <a:latin typeface="Book Antiqua" panose="02040602050305030304" pitchFamily="18" charset="0"/>
              </a:rPr>
              <a:t>D6 scores over time </a:t>
            </a:r>
            <a:endParaRPr lang="en-US" altLang="en-US" sz="1800" b="1">
              <a:latin typeface="Tahoma" panose="020B0604030504040204" pitchFamily="34" charset="0"/>
            </a:endParaRPr>
          </a:p>
        </p:txBody>
      </p:sp>
      <p:sp>
        <p:nvSpPr>
          <p:cNvPr id="34873" name="Rectangle 58">
            <a:extLst>
              <a:ext uri="{FF2B5EF4-FFF2-40B4-BE49-F238E27FC236}">
                <a16:creationId xmlns:a16="http://schemas.microsoft.com/office/drawing/2014/main" id="{0CBAEBED-3BBE-A5B8-F4AA-2F5D3632299A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56075" y="4084638"/>
            <a:ext cx="1131888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 b="1">
                <a:latin typeface="Book Antiqua" panose="02040602050305030304" pitchFamily="18" charset="0"/>
              </a:rPr>
              <a:t>for each participant</a:t>
            </a:r>
            <a:endParaRPr lang="en-US" altLang="en-US" sz="1800" b="1">
              <a:latin typeface="Tahoma" panose="020B0604030504040204" pitchFamily="34" charset="0"/>
            </a:endParaRPr>
          </a:p>
        </p:txBody>
      </p:sp>
      <p:sp>
        <p:nvSpPr>
          <p:cNvPr id="34874" name="Rectangle 59">
            <a:extLst>
              <a:ext uri="{FF2B5EF4-FFF2-40B4-BE49-F238E27FC236}">
                <a16:creationId xmlns:a16="http://schemas.microsoft.com/office/drawing/2014/main" id="{7A45CB1C-6B48-26A6-6B3F-9814740B718E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83188" y="4084638"/>
            <a:ext cx="31750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>
                <a:latin typeface="Book Antiqua" panose="02040602050305030304" pitchFamily="18" charset="0"/>
              </a:rPr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75" name="Rectangle 60">
            <a:extLst>
              <a:ext uri="{FF2B5EF4-FFF2-40B4-BE49-F238E27FC236}">
                <a16:creationId xmlns:a16="http://schemas.microsoft.com/office/drawing/2014/main" id="{B3270733-782C-D279-08C9-7E8B078D937C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06850" y="4251326"/>
            <a:ext cx="38100" cy="16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100"/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76" name="Rectangle 61">
            <a:extLst>
              <a:ext uri="{FF2B5EF4-FFF2-40B4-BE49-F238E27FC236}">
                <a16:creationId xmlns:a16="http://schemas.microsoft.com/office/drawing/2014/main" id="{A9905960-990B-1F90-16FC-19A9CB39742D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56075" y="4264025"/>
            <a:ext cx="922338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 b="1">
                <a:latin typeface="Book Antiqua" panose="02040602050305030304" pitchFamily="18" charset="0"/>
              </a:rPr>
              <a:t>Graphic plot of </a:t>
            </a:r>
            <a:endParaRPr lang="en-US" altLang="en-US" sz="1800" b="1">
              <a:latin typeface="Tahoma" panose="020B0604030504040204" pitchFamily="34" charset="0"/>
            </a:endParaRPr>
          </a:p>
        </p:txBody>
      </p:sp>
      <p:sp>
        <p:nvSpPr>
          <p:cNvPr id="34877" name="Rectangle 62">
            <a:extLst>
              <a:ext uri="{FF2B5EF4-FFF2-40B4-BE49-F238E27FC236}">
                <a16:creationId xmlns:a16="http://schemas.microsoft.com/office/drawing/2014/main" id="{E9F0CCCF-152F-6F5A-E329-F70D01DDA364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56075" y="4418013"/>
            <a:ext cx="1239838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 b="1">
                <a:latin typeface="Book Antiqua" panose="02040602050305030304" pitchFamily="18" charset="0"/>
              </a:rPr>
              <a:t>cigarettes/day values </a:t>
            </a:r>
            <a:endParaRPr lang="en-US" altLang="en-US" sz="1800" b="1">
              <a:latin typeface="Tahoma" panose="020B0604030504040204" pitchFamily="34" charset="0"/>
            </a:endParaRPr>
          </a:p>
        </p:txBody>
      </p:sp>
      <p:sp>
        <p:nvSpPr>
          <p:cNvPr id="34878" name="Rectangle 63">
            <a:extLst>
              <a:ext uri="{FF2B5EF4-FFF2-40B4-BE49-F238E27FC236}">
                <a16:creationId xmlns:a16="http://schemas.microsoft.com/office/drawing/2014/main" id="{BC673B3B-A16F-E6CA-16ED-64E2E18F720D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56076" y="4565650"/>
            <a:ext cx="1071563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 b="1">
                <a:latin typeface="Book Antiqua" panose="02040602050305030304" pitchFamily="18" charset="0"/>
              </a:rPr>
              <a:t>over time for each </a:t>
            </a:r>
            <a:endParaRPr lang="en-US" altLang="en-US" sz="1800" b="1">
              <a:latin typeface="Tahoma" panose="020B0604030504040204" pitchFamily="34" charset="0"/>
            </a:endParaRPr>
          </a:p>
        </p:txBody>
      </p:sp>
      <p:sp>
        <p:nvSpPr>
          <p:cNvPr id="34879" name="Rectangle 64">
            <a:extLst>
              <a:ext uri="{FF2B5EF4-FFF2-40B4-BE49-F238E27FC236}">
                <a16:creationId xmlns:a16="http://schemas.microsoft.com/office/drawing/2014/main" id="{D1AC1B32-5C2D-AAAE-DB92-0C59ED8ABCE5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56076" y="4719638"/>
            <a:ext cx="638175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 b="1">
                <a:latin typeface="Book Antiqua" panose="02040602050305030304" pitchFamily="18" charset="0"/>
              </a:rPr>
              <a:t>participant</a:t>
            </a:r>
            <a:endParaRPr lang="en-US" altLang="en-US" sz="1800" b="1">
              <a:latin typeface="Tahoma" panose="020B0604030504040204" pitchFamily="34" charset="0"/>
            </a:endParaRPr>
          </a:p>
        </p:txBody>
      </p:sp>
      <p:sp>
        <p:nvSpPr>
          <p:cNvPr id="34880" name="Rectangle 65">
            <a:extLst>
              <a:ext uri="{FF2B5EF4-FFF2-40B4-BE49-F238E27FC236}">
                <a16:creationId xmlns:a16="http://schemas.microsoft.com/office/drawing/2014/main" id="{C191E769-3FB2-4BD2-C591-67C926B7A76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37101" y="4699001"/>
            <a:ext cx="34925" cy="16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100">
                <a:latin typeface="Book Antiqua" panose="02040602050305030304" pitchFamily="18" charset="0"/>
              </a:rPr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81" name="Rectangle 66">
            <a:extLst>
              <a:ext uri="{FF2B5EF4-FFF2-40B4-BE49-F238E27FC236}">
                <a16:creationId xmlns:a16="http://schemas.microsoft.com/office/drawing/2014/main" id="{DC98AB09-E0FE-27A4-5069-58539F66902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41764" y="4873626"/>
            <a:ext cx="34925" cy="16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100">
                <a:latin typeface="Book Antiqua" panose="02040602050305030304" pitchFamily="18" charset="0"/>
              </a:rPr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82" name="Rectangle 67">
            <a:extLst>
              <a:ext uri="{FF2B5EF4-FFF2-40B4-BE49-F238E27FC236}">
                <a16:creationId xmlns:a16="http://schemas.microsoft.com/office/drawing/2014/main" id="{84C87D04-689D-543E-A556-58F7410F24C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97514" y="3509964"/>
            <a:ext cx="962025" cy="16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100" b="1">
                <a:latin typeface="Book Antiqua" panose="02040602050305030304" pitchFamily="18" charset="0"/>
              </a:rPr>
              <a:t>Case Selection </a:t>
            </a:r>
            <a:endParaRPr lang="en-US" altLang="en-US" sz="1800" b="1">
              <a:latin typeface="Tahoma" panose="020B0604030504040204" pitchFamily="34" charset="0"/>
            </a:endParaRPr>
          </a:p>
        </p:txBody>
      </p:sp>
      <p:sp>
        <p:nvSpPr>
          <p:cNvPr id="34883" name="Rectangle 68">
            <a:extLst>
              <a:ext uri="{FF2B5EF4-FFF2-40B4-BE49-F238E27FC236}">
                <a16:creationId xmlns:a16="http://schemas.microsoft.com/office/drawing/2014/main" id="{108380A4-61AA-90CA-4CD5-DC24A0073B6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97513" y="3662364"/>
            <a:ext cx="901700" cy="7937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endParaRPr lang="en-GB" altLang="en-US"/>
          </a:p>
        </p:txBody>
      </p:sp>
      <p:sp>
        <p:nvSpPr>
          <p:cNvPr id="34884" name="Rectangle 69">
            <a:extLst>
              <a:ext uri="{FF2B5EF4-FFF2-40B4-BE49-F238E27FC236}">
                <a16:creationId xmlns:a16="http://schemas.microsoft.com/office/drawing/2014/main" id="{98EECD0D-B7B5-907D-3FEE-C34F09E3B96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34139" y="3509964"/>
            <a:ext cx="34925" cy="16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100">
                <a:latin typeface="Book Antiqua" panose="02040602050305030304" pitchFamily="18" charset="0"/>
              </a:rPr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85" name="Rectangle 70">
            <a:extLst>
              <a:ext uri="{FF2B5EF4-FFF2-40B4-BE49-F238E27FC236}">
                <a16:creationId xmlns:a16="http://schemas.microsoft.com/office/drawing/2014/main" id="{5C3CB179-2331-19C2-49C2-9AA10A40280C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53076" y="3787775"/>
            <a:ext cx="34925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/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86" name="Rectangle 71">
            <a:extLst>
              <a:ext uri="{FF2B5EF4-FFF2-40B4-BE49-F238E27FC236}">
                <a16:creationId xmlns:a16="http://schemas.microsoft.com/office/drawing/2014/main" id="{11583E76-6690-27E9-6085-0D9C7E58A49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92900" y="3932238"/>
            <a:ext cx="31750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>
                <a:latin typeface="Book Antiqua" panose="02040602050305030304" pitchFamily="18" charset="0"/>
              </a:rPr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87" name="Rectangle 72">
            <a:extLst>
              <a:ext uri="{FF2B5EF4-FFF2-40B4-BE49-F238E27FC236}">
                <a16:creationId xmlns:a16="http://schemas.microsoft.com/office/drawing/2014/main" id="{46F44411-0105-0486-67A6-1B840F6FF249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53076" y="4094163"/>
            <a:ext cx="34925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/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88" name="Rectangle 73">
            <a:extLst>
              <a:ext uri="{FF2B5EF4-FFF2-40B4-BE49-F238E27FC236}">
                <a16:creationId xmlns:a16="http://schemas.microsoft.com/office/drawing/2014/main" id="{21157F79-5175-2DD7-E257-0ABD275DB4D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991225" y="4089400"/>
            <a:ext cx="31750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 b="1">
                <a:latin typeface="Book Antiqua" panose="02040602050305030304" pitchFamily="18" charset="0"/>
              </a:rPr>
              <a:t> </a:t>
            </a:r>
            <a:endParaRPr lang="en-US" altLang="en-US" sz="1800" b="1">
              <a:latin typeface="Tahoma" panose="020B0604030504040204" pitchFamily="34" charset="0"/>
            </a:endParaRPr>
          </a:p>
        </p:txBody>
      </p:sp>
      <p:sp>
        <p:nvSpPr>
          <p:cNvPr id="34889" name="Rectangle 74">
            <a:extLst>
              <a:ext uri="{FF2B5EF4-FFF2-40B4-BE49-F238E27FC236}">
                <a16:creationId xmlns:a16="http://schemas.microsoft.com/office/drawing/2014/main" id="{AACF2028-BD34-5BE8-CE2D-CCAE3A9BB4CB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81763" y="4545013"/>
            <a:ext cx="31750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>
                <a:latin typeface="Book Antiqua" panose="02040602050305030304" pitchFamily="18" charset="0"/>
              </a:rPr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90" name="Rectangle 75">
            <a:extLst>
              <a:ext uri="{FF2B5EF4-FFF2-40B4-BE49-F238E27FC236}">
                <a16:creationId xmlns:a16="http://schemas.microsoft.com/office/drawing/2014/main" id="{303B0A5F-9BF9-24C8-06C2-82439E4F2321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53076" y="4702175"/>
            <a:ext cx="34925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/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91" name="Rectangle 76">
            <a:extLst>
              <a:ext uri="{FF2B5EF4-FFF2-40B4-BE49-F238E27FC236}">
                <a16:creationId xmlns:a16="http://schemas.microsoft.com/office/drawing/2014/main" id="{589B9855-C5D3-0798-5567-CEA7B4326246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11825" y="4849813"/>
            <a:ext cx="31750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 b="1">
                <a:latin typeface="Book Antiqua" panose="02040602050305030304" pitchFamily="18" charset="0"/>
              </a:rPr>
              <a:t> </a:t>
            </a:r>
            <a:endParaRPr lang="en-US" altLang="en-US" sz="1800" b="1">
              <a:latin typeface="Tahoma" panose="020B0604030504040204" pitchFamily="34" charset="0"/>
            </a:endParaRPr>
          </a:p>
        </p:txBody>
      </p:sp>
      <p:sp>
        <p:nvSpPr>
          <p:cNvPr id="34892" name="Rectangle 77">
            <a:extLst>
              <a:ext uri="{FF2B5EF4-FFF2-40B4-BE49-F238E27FC236}">
                <a16:creationId xmlns:a16="http://schemas.microsoft.com/office/drawing/2014/main" id="{2452592F-521B-6BF5-7097-22311FF234AC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35750" y="4999038"/>
            <a:ext cx="31750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>
                <a:latin typeface="Book Antiqua" panose="02040602050305030304" pitchFamily="18" charset="0"/>
              </a:rPr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93" name="Rectangle 78">
            <a:extLst>
              <a:ext uri="{FF2B5EF4-FFF2-40B4-BE49-F238E27FC236}">
                <a16:creationId xmlns:a16="http://schemas.microsoft.com/office/drawing/2014/main" id="{93291ADC-A117-E81E-91CD-A7CB98D398BD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53076" y="5160963"/>
            <a:ext cx="34925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/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94" name="Rectangle 79">
            <a:extLst>
              <a:ext uri="{FF2B5EF4-FFF2-40B4-BE49-F238E27FC236}">
                <a16:creationId xmlns:a16="http://schemas.microsoft.com/office/drawing/2014/main" id="{8479A529-8C51-B5A8-7372-0809191A24C8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11825" y="5156200"/>
            <a:ext cx="31750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 b="1">
                <a:latin typeface="Book Antiqua" panose="02040602050305030304" pitchFamily="18" charset="0"/>
              </a:rPr>
              <a:t> </a:t>
            </a:r>
            <a:endParaRPr lang="en-US" altLang="en-US" sz="1800" b="1">
              <a:latin typeface="Tahoma" panose="020B0604030504040204" pitchFamily="34" charset="0"/>
            </a:endParaRPr>
          </a:p>
        </p:txBody>
      </p:sp>
      <p:sp>
        <p:nvSpPr>
          <p:cNvPr id="34895" name="Rectangle 80">
            <a:extLst>
              <a:ext uri="{FF2B5EF4-FFF2-40B4-BE49-F238E27FC236}">
                <a16:creationId xmlns:a16="http://schemas.microsoft.com/office/drawing/2014/main" id="{ECD4035E-E84C-64B7-9271-3DE3772F7991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11925" y="5457825"/>
            <a:ext cx="31750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>
                <a:latin typeface="Book Antiqua" panose="02040602050305030304" pitchFamily="18" charset="0"/>
              </a:rPr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96" name="Rectangle 81">
            <a:extLst>
              <a:ext uri="{FF2B5EF4-FFF2-40B4-BE49-F238E27FC236}">
                <a16:creationId xmlns:a16="http://schemas.microsoft.com/office/drawing/2014/main" id="{5FCEB7C9-A655-21EF-F6AD-9DA39A554409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53076" y="5619750"/>
            <a:ext cx="34925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/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97" name="Rectangle 82">
            <a:extLst>
              <a:ext uri="{FF2B5EF4-FFF2-40B4-BE49-F238E27FC236}">
                <a16:creationId xmlns:a16="http://schemas.microsoft.com/office/drawing/2014/main" id="{CACC1ED6-9587-EAB9-00CC-5C8F8FD0682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11825" y="5764213"/>
            <a:ext cx="31750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 b="1">
                <a:latin typeface="Book Antiqua" panose="02040602050305030304" pitchFamily="18" charset="0"/>
              </a:rPr>
              <a:t> </a:t>
            </a:r>
            <a:endParaRPr lang="en-US" altLang="en-US" sz="1800" b="1">
              <a:latin typeface="Tahoma" panose="020B0604030504040204" pitchFamily="34" charset="0"/>
            </a:endParaRPr>
          </a:p>
        </p:txBody>
      </p:sp>
      <p:sp>
        <p:nvSpPr>
          <p:cNvPr id="34898" name="Rectangle 83">
            <a:extLst>
              <a:ext uri="{FF2B5EF4-FFF2-40B4-BE49-F238E27FC236}">
                <a16:creationId xmlns:a16="http://schemas.microsoft.com/office/drawing/2014/main" id="{811E8565-9A4A-DC19-716C-A239402ED5D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53213" y="5916613"/>
            <a:ext cx="31750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>
                <a:latin typeface="Book Antiqua" panose="02040602050305030304" pitchFamily="18" charset="0"/>
              </a:rPr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899" name="Rectangle 84">
            <a:extLst>
              <a:ext uri="{FF2B5EF4-FFF2-40B4-BE49-F238E27FC236}">
                <a16:creationId xmlns:a16="http://schemas.microsoft.com/office/drawing/2014/main" id="{018F5874-6D8A-5930-AC6F-E2D0B72AB578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58026" y="3509964"/>
            <a:ext cx="1311275" cy="16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100" b="1">
                <a:latin typeface="Book Antiqua" panose="02040602050305030304" pitchFamily="18" charset="0"/>
              </a:rPr>
              <a:t>Qualitative Analysis</a:t>
            </a:r>
            <a:endParaRPr lang="en-US" altLang="en-US" sz="1800" b="1">
              <a:latin typeface="Tahoma" panose="020B0604030504040204" pitchFamily="34" charset="0"/>
            </a:endParaRPr>
          </a:p>
        </p:txBody>
      </p:sp>
      <p:sp>
        <p:nvSpPr>
          <p:cNvPr id="34900" name="Rectangle 85">
            <a:extLst>
              <a:ext uri="{FF2B5EF4-FFF2-40B4-BE49-F238E27FC236}">
                <a16:creationId xmlns:a16="http://schemas.microsoft.com/office/drawing/2014/main" id="{7A8A3AF7-9AF2-C627-9638-28831AB2BC54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58025" y="3662364"/>
            <a:ext cx="1296988" cy="7937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endParaRPr lang="en-GB" altLang="en-US"/>
          </a:p>
        </p:txBody>
      </p:sp>
      <p:sp>
        <p:nvSpPr>
          <p:cNvPr id="34901" name="Rectangle 86">
            <a:extLst>
              <a:ext uri="{FF2B5EF4-FFF2-40B4-BE49-F238E27FC236}">
                <a16:creationId xmlns:a16="http://schemas.microsoft.com/office/drawing/2014/main" id="{6B80EA4A-4A52-1123-F017-234941BE37BC}"/>
              </a:ext>
            </a:extLst>
          </p:cNvPr>
          <p:cNvSpPr>
            <a:spLocks noChangeArrowheads="1"/>
          </p:cNvSpPr>
          <p:nvPr/>
        </p:nvSpPr>
        <p:spPr bwMode="auto">
          <a:xfrm>
            <a:off x="8355014" y="3509964"/>
            <a:ext cx="34925" cy="16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100">
                <a:latin typeface="Book Antiqua" panose="02040602050305030304" pitchFamily="18" charset="0"/>
              </a:rPr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902" name="Rectangle 87">
            <a:extLst>
              <a:ext uri="{FF2B5EF4-FFF2-40B4-BE49-F238E27FC236}">
                <a16:creationId xmlns:a16="http://schemas.microsoft.com/office/drawing/2014/main" id="{FF1F4AEE-7D83-AEB5-65D7-35B9087938E3}"/>
              </a:ext>
            </a:extLst>
          </p:cNvPr>
          <p:cNvSpPr>
            <a:spLocks noChangeArrowheads="1"/>
          </p:cNvSpPr>
          <p:nvPr/>
        </p:nvSpPr>
        <p:spPr bwMode="auto">
          <a:xfrm>
            <a:off x="7113589" y="3787775"/>
            <a:ext cx="34925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/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903" name="Rectangle 88">
            <a:extLst>
              <a:ext uri="{FF2B5EF4-FFF2-40B4-BE49-F238E27FC236}">
                <a16:creationId xmlns:a16="http://schemas.microsoft.com/office/drawing/2014/main" id="{C4AD9109-B573-7F76-83E4-1E0CC839E38A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72338" y="3783014"/>
            <a:ext cx="379412" cy="153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 b="1">
                <a:latin typeface="Book Antiqua" panose="02040602050305030304" pitchFamily="18" charset="0"/>
              </a:rPr>
              <a:t>Descri</a:t>
            </a:r>
            <a:endParaRPr lang="en-US" altLang="en-US" sz="1800" b="1">
              <a:latin typeface="Tahoma" panose="020B0604030504040204" pitchFamily="34" charset="0"/>
            </a:endParaRPr>
          </a:p>
        </p:txBody>
      </p:sp>
      <p:sp>
        <p:nvSpPr>
          <p:cNvPr id="34904" name="Rectangle 89">
            <a:extLst>
              <a:ext uri="{FF2B5EF4-FFF2-40B4-BE49-F238E27FC236}">
                <a16:creationId xmlns:a16="http://schemas.microsoft.com/office/drawing/2014/main" id="{EE298EDC-1A42-ED59-5462-B20A3C209261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07300" y="3783013"/>
            <a:ext cx="787400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 b="1">
                <a:latin typeface="Book Antiqua" panose="02040602050305030304" pitchFamily="18" charset="0"/>
              </a:rPr>
              <a:t>ption of each </a:t>
            </a:r>
            <a:endParaRPr lang="en-US" altLang="en-US" sz="1800" b="1">
              <a:latin typeface="Tahoma" panose="020B0604030504040204" pitchFamily="34" charset="0"/>
            </a:endParaRPr>
          </a:p>
        </p:txBody>
      </p:sp>
      <p:sp>
        <p:nvSpPr>
          <p:cNvPr id="34905" name="Rectangle 90">
            <a:extLst>
              <a:ext uri="{FF2B5EF4-FFF2-40B4-BE49-F238E27FC236}">
                <a16:creationId xmlns:a16="http://schemas.microsoft.com/office/drawing/2014/main" id="{DA1C953E-893F-82F3-1C92-C01156303DF7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72338" y="3932238"/>
            <a:ext cx="241300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 b="1">
                <a:latin typeface="Book Antiqua" panose="02040602050305030304" pitchFamily="18" charset="0"/>
              </a:rPr>
              <a:t>case</a:t>
            </a:r>
            <a:endParaRPr lang="en-US" altLang="en-US" sz="1800" b="1">
              <a:latin typeface="Tahoma" panose="020B0604030504040204" pitchFamily="34" charset="0"/>
            </a:endParaRPr>
          </a:p>
        </p:txBody>
      </p:sp>
      <p:sp>
        <p:nvSpPr>
          <p:cNvPr id="34906" name="Rectangle 91">
            <a:extLst>
              <a:ext uri="{FF2B5EF4-FFF2-40B4-BE49-F238E27FC236}">
                <a16:creationId xmlns:a16="http://schemas.microsoft.com/office/drawing/2014/main" id="{2FF11BCE-1451-8F0A-1E27-64954F40217A}"/>
              </a:ext>
            </a:extLst>
          </p:cNvPr>
          <p:cNvSpPr>
            <a:spLocks noChangeArrowheads="1"/>
          </p:cNvSpPr>
          <p:nvPr/>
        </p:nvSpPr>
        <p:spPr bwMode="auto">
          <a:xfrm>
            <a:off x="7491413" y="3932238"/>
            <a:ext cx="31750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>
                <a:latin typeface="Book Antiqua" panose="02040602050305030304" pitchFamily="18" charset="0"/>
              </a:rPr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907" name="Rectangle 92">
            <a:extLst>
              <a:ext uri="{FF2B5EF4-FFF2-40B4-BE49-F238E27FC236}">
                <a16:creationId xmlns:a16="http://schemas.microsoft.com/office/drawing/2014/main" id="{A11CF8E5-59B9-8A8F-A6D2-3E14FD3B5990}"/>
              </a:ext>
            </a:extLst>
          </p:cNvPr>
          <p:cNvSpPr>
            <a:spLocks noChangeArrowheads="1"/>
          </p:cNvSpPr>
          <p:nvPr/>
        </p:nvSpPr>
        <p:spPr bwMode="auto">
          <a:xfrm>
            <a:off x="7113589" y="4094163"/>
            <a:ext cx="34925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/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908" name="Rectangle 93">
            <a:extLst>
              <a:ext uri="{FF2B5EF4-FFF2-40B4-BE49-F238E27FC236}">
                <a16:creationId xmlns:a16="http://schemas.microsoft.com/office/drawing/2014/main" id="{27DE18F0-8B63-476C-9FF1-402E017FBA53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72338" y="4089400"/>
            <a:ext cx="1212850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 b="1">
                <a:latin typeface="Book Antiqua" panose="02040602050305030304" pitchFamily="18" charset="0"/>
              </a:rPr>
              <a:t>Identification of life </a:t>
            </a:r>
            <a:endParaRPr lang="en-US" altLang="en-US" sz="1800" b="1">
              <a:latin typeface="Tahoma" panose="020B0604030504040204" pitchFamily="34" charset="0"/>
            </a:endParaRPr>
          </a:p>
        </p:txBody>
      </p:sp>
      <p:sp>
        <p:nvSpPr>
          <p:cNvPr id="34909" name="Rectangle 94">
            <a:extLst>
              <a:ext uri="{FF2B5EF4-FFF2-40B4-BE49-F238E27FC236}">
                <a16:creationId xmlns:a16="http://schemas.microsoft.com/office/drawing/2014/main" id="{0FD2FFF4-8BAA-1F16-24C7-3DBBDEFA018A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72339" y="4243388"/>
            <a:ext cx="998671" cy="153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 b="1">
                <a:latin typeface="Book Antiqua" panose="02040602050305030304" pitchFamily="18" charset="0"/>
              </a:rPr>
              <a:t>events occurring </a:t>
            </a:r>
            <a:endParaRPr lang="en-US" altLang="en-US" sz="1800" b="1">
              <a:latin typeface="Tahoma" panose="020B0604030504040204" pitchFamily="34" charset="0"/>
            </a:endParaRPr>
          </a:p>
        </p:txBody>
      </p:sp>
      <p:sp>
        <p:nvSpPr>
          <p:cNvPr id="34910" name="Rectangle 95">
            <a:extLst>
              <a:ext uri="{FF2B5EF4-FFF2-40B4-BE49-F238E27FC236}">
                <a16:creationId xmlns:a16="http://schemas.microsoft.com/office/drawing/2014/main" id="{020308C0-F515-8758-AC5B-66FE150678E3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72338" y="4391025"/>
            <a:ext cx="857250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 b="1">
                <a:latin typeface="Book Antiqua" panose="02040602050305030304" pitchFamily="18" charset="0"/>
              </a:rPr>
              <a:t>during critical </a:t>
            </a:r>
            <a:endParaRPr lang="en-US" altLang="en-US" sz="1800" b="1">
              <a:latin typeface="Tahoma" panose="020B0604030504040204" pitchFamily="34" charset="0"/>
            </a:endParaRPr>
          </a:p>
        </p:txBody>
      </p:sp>
      <p:sp>
        <p:nvSpPr>
          <p:cNvPr id="34911" name="Rectangle 96">
            <a:extLst>
              <a:ext uri="{FF2B5EF4-FFF2-40B4-BE49-F238E27FC236}">
                <a16:creationId xmlns:a16="http://schemas.microsoft.com/office/drawing/2014/main" id="{957001F6-66A2-AC07-4183-50EE11B6B929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72339" y="4545013"/>
            <a:ext cx="870431" cy="153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 b="1">
                <a:latin typeface="Book Antiqua" panose="02040602050305030304" pitchFamily="18" charset="0"/>
              </a:rPr>
              <a:t>months where </a:t>
            </a:r>
            <a:endParaRPr lang="en-US" altLang="en-US" sz="1800" b="1">
              <a:latin typeface="Tahoma" panose="020B0604030504040204" pitchFamily="34" charset="0"/>
            </a:endParaRPr>
          </a:p>
        </p:txBody>
      </p:sp>
      <p:sp>
        <p:nvSpPr>
          <p:cNvPr id="34912" name="Rectangle 97">
            <a:extLst>
              <a:ext uri="{FF2B5EF4-FFF2-40B4-BE49-F238E27FC236}">
                <a16:creationId xmlns:a16="http://schemas.microsoft.com/office/drawing/2014/main" id="{813CDACE-4FE5-4903-C466-3985F442AAB2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72338" y="4692650"/>
            <a:ext cx="1287212" cy="153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 b="1">
                <a:latin typeface="Book Antiqua" panose="02040602050305030304" pitchFamily="18" charset="0"/>
              </a:rPr>
              <a:t>smoking increased or </a:t>
            </a:r>
            <a:endParaRPr lang="en-US" altLang="en-US" sz="1800" b="1">
              <a:latin typeface="Tahoma" panose="020B0604030504040204" pitchFamily="34" charset="0"/>
            </a:endParaRPr>
          </a:p>
        </p:txBody>
      </p:sp>
      <p:sp>
        <p:nvSpPr>
          <p:cNvPr id="34913" name="Rectangle 98">
            <a:extLst>
              <a:ext uri="{FF2B5EF4-FFF2-40B4-BE49-F238E27FC236}">
                <a16:creationId xmlns:a16="http://schemas.microsoft.com/office/drawing/2014/main" id="{9D8B4D05-3CF2-C7F0-BB9C-778A48A370F2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72339" y="4846638"/>
            <a:ext cx="578685" cy="153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 b="1">
                <a:latin typeface="Book Antiqua" panose="02040602050305030304" pitchFamily="18" charset="0"/>
              </a:rPr>
              <a:t>decreased</a:t>
            </a:r>
            <a:endParaRPr lang="en-US" altLang="en-US" sz="1800" b="1">
              <a:latin typeface="Tahoma" panose="020B0604030504040204" pitchFamily="34" charset="0"/>
            </a:endParaRPr>
          </a:p>
        </p:txBody>
      </p:sp>
      <p:sp>
        <p:nvSpPr>
          <p:cNvPr id="34914" name="Rectangle 99">
            <a:extLst>
              <a:ext uri="{FF2B5EF4-FFF2-40B4-BE49-F238E27FC236}">
                <a16:creationId xmlns:a16="http://schemas.microsoft.com/office/drawing/2014/main" id="{DCA2221D-CDC8-1DB5-D0A1-B1DB2A2CEC21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96213" y="4846638"/>
            <a:ext cx="31750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>
                <a:latin typeface="Book Antiqua" panose="02040602050305030304" pitchFamily="18" charset="0"/>
              </a:rPr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915" name="Rectangle 100">
            <a:extLst>
              <a:ext uri="{FF2B5EF4-FFF2-40B4-BE49-F238E27FC236}">
                <a16:creationId xmlns:a16="http://schemas.microsoft.com/office/drawing/2014/main" id="{0EC10323-4369-0D44-E45A-3DF87DE5B209}"/>
              </a:ext>
            </a:extLst>
          </p:cNvPr>
          <p:cNvSpPr>
            <a:spLocks noChangeArrowheads="1"/>
          </p:cNvSpPr>
          <p:nvPr/>
        </p:nvSpPr>
        <p:spPr bwMode="auto">
          <a:xfrm>
            <a:off x="7113589" y="5003800"/>
            <a:ext cx="34925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/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916" name="Rectangle 101">
            <a:extLst>
              <a:ext uri="{FF2B5EF4-FFF2-40B4-BE49-F238E27FC236}">
                <a16:creationId xmlns:a16="http://schemas.microsoft.com/office/drawing/2014/main" id="{EF1BA5BE-6B2A-19F3-FED7-5E47B70F4071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72338" y="4999038"/>
            <a:ext cx="1245534" cy="153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 b="1">
                <a:latin typeface="Book Antiqua" panose="02040602050305030304" pitchFamily="18" charset="0"/>
              </a:rPr>
              <a:t>Thematic analysis of </a:t>
            </a:r>
            <a:endParaRPr lang="en-US" altLang="en-US" sz="1800" b="1">
              <a:latin typeface="Tahoma" panose="020B0604030504040204" pitchFamily="34" charset="0"/>
            </a:endParaRPr>
          </a:p>
        </p:txBody>
      </p:sp>
      <p:sp>
        <p:nvSpPr>
          <p:cNvPr id="34917" name="Rectangle 102">
            <a:extLst>
              <a:ext uri="{FF2B5EF4-FFF2-40B4-BE49-F238E27FC236}">
                <a16:creationId xmlns:a16="http://schemas.microsoft.com/office/drawing/2014/main" id="{8543E644-1277-C6C1-D657-FDB878DFF41B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72338" y="5151438"/>
            <a:ext cx="1130300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 b="1">
                <a:latin typeface="Book Antiqua" panose="02040602050305030304" pitchFamily="18" charset="0"/>
              </a:rPr>
              <a:t>life events for each </a:t>
            </a:r>
            <a:endParaRPr lang="en-US" altLang="en-US" sz="1800" b="1">
              <a:latin typeface="Tahoma" panose="020B0604030504040204" pitchFamily="34" charset="0"/>
            </a:endParaRPr>
          </a:p>
        </p:txBody>
      </p:sp>
      <p:sp>
        <p:nvSpPr>
          <p:cNvPr id="34918" name="Rectangle 103">
            <a:extLst>
              <a:ext uri="{FF2B5EF4-FFF2-40B4-BE49-F238E27FC236}">
                <a16:creationId xmlns:a16="http://schemas.microsoft.com/office/drawing/2014/main" id="{673ED3EA-0F53-82B5-FCCD-4B30F681C219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72338" y="5300663"/>
            <a:ext cx="241300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 b="1">
                <a:latin typeface="Book Antiqua" panose="02040602050305030304" pitchFamily="18" charset="0"/>
              </a:rPr>
              <a:t>case</a:t>
            </a:r>
            <a:endParaRPr lang="en-US" altLang="en-US" sz="1800" b="1">
              <a:latin typeface="Tahoma" panose="020B0604030504040204" pitchFamily="34" charset="0"/>
            </a:endParaRPr>
          </a:p>
        </p:txBody>
      </p:sp>
      <p:sp>
        <p:nvSpPr>
          <p:cNvPr id="34919" name="Rectangle 104">
            <a:extLst>
              <a:ext uri="{FF2B5EF4-FFF2-40B4-BE49-F238E27FC236}">
                <a16:creationId xmlns:a16="http://schemas.microsoft.com/office/drawing/2014/main" id="{967CF58D-C234-0CF7-03EF-37BA8A909355}"/>
              </a:ext>
            </a:extLst>
          </p:cNvPr>
          <p:cNvSpPr>
            <a:spLocks noChangeArrowheads="1"/>
          </p:cNvSpPr>
          <p:nvPr/>
        </p:nvSpPr>
        <p:spPr bwMode="auto">
          <a:xfrm>
            <a:off x="7491413" y="5300663"/>
            <a:ext cx="31750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>
                <a:latin typeface="Book Antiqua" panose="02040602050305030304" pitchFamily="18" charset="0"/>
              </a:rPr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920" name="Rectangle 105">
            <a:extLst>
              <a:ext uri="{FF2B5EF4-FFF2-40B4-BE49-F238E27FC236}">
                <a16:creationId xmlns:a16="http://schemas.microsoft.com/office/drawing/2014/main" id="{C65DF458-27FE-4578-C77E-824A31810E4E}"/>
              </a:ext>
            </a:extLst>
          </p:cNvPr>
          <p:cNvSpPr>
            <a:spLocks noChangeArrowheads="1"/>
          </p:cNvSpPr>
          <p:nvPr/>
        </p:nvSpPr>
        <p:spPr bwMode="auto">
          <a:xfrm>
            <a:off x="7121525" y="5472114"/>
            <a:ext cx="38100" cy="16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100"/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921" name="Rectangle 106">
            <a:extLst>
              <a:ext uri="{FF2B5EF4-FFF2-40B4-BE49-F238E27FC236}">
                <a16:creationId xmlns:a16="http://schemas.microsoft.com/office/drawing/2014/main" id="{E3A13CA0-3AED-BFE7-E4FC-F7EFDE9EBF22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72338" y="5484813"/>
            <a:ext cx="328616" cy="153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 b="1">
                <a:latin typeface="Book Antiqua" panose="02040602050305030304" pitchFamily="18" charset="0"/>
              </a:rPr>
              <a:t>Cross</a:t>
            </a:r>
            <a:endParaRPr lang="en-US" altLang="en-US" sz="1800" b="1">
              <a:latin typeface="Tahoma" panose="020B0604030504040204" pitchFamily="34" charset="0"/>
            </a:endParaRPr>
          </a:p>
        </p:txBody>
      </p:sp>
      <p:sp>
        <p:nvSpPr>
          <p:cNvPr id="34922" name="Rectangle 107">
            <a:extLst>
              <a:ext uri="{FF2B5EF4-FFF2-40B4-BE49-F238E27FC236}">
                <a16:creationId xmlns:a16="http://schemas.microsoft.com/office/drawing/2014/main" id="{08F6B9DB-B310-740B-F553-DE2A4421243B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73963" y="5484813"/>
            <a:ext cx="43282" cy="153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>
                <a:latin typeface="Book Antiqua" panose="02040602050305030304" pitchFamily="18" charset="0"/>
              </a:rPr>
              <a:t>-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923" name="Rectangle 108">
            <a:extLst>
              <a:ext uri="{FF2B5EF4-FFF2-40B4-BE49-F238E27FC236}">
                <a16:creationId xmlns:a16="http://schemas.microsoft.com/office/drawing/2014/main" id="{9C06A4DF-A2E1-A959-E649-B60F3362174A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12064" y="5484813"/>
            <a:ext cx="815929" cy="153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 b="1">
                <a:latin typeface="Book Antiqua" panose="02040602050305030304" pitchFamily="18" charset="0"/>
              </a:rPr>
              <a:t>case thematic </a:t>
            </a:r>
            <a:endParaRPr lang="en-US" altLang="en-US" sz="1800" b="1">
              <a:latin typeface="Tahoma" panose="020B0604030504040204" pitchFamily="34" charset="0"/>
            </a:endParaRPr>
          </a:p>
        </p:txBody>
      </p:sp>
      <p:sp>
        <p:nvSpPr>
          <p:cNvPr id="34924" name="Rectangle 109">
            <a:extLst>
              <a:ext uri="{FF2B5EF4-FFF2-40B4-BE49-F238E27FC236}">
                <a16:creationId xmlns:a16="http://schemas.microsoft.com/office/drawing/2014/main" id="{FC450ABF-3F37-27E8-D94D-80C2DC3A4365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72338" y="5632450"/>
            <a:ext cx="479298" cy="153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 b="1">
                <a:latin typeface="Book Antiqua" panose="02040602050305030304" pitchFamily="18" charset="0"/>
              </a:rPr>
              <a:t>analysis</a:t>
            </a:r>
            <a:endParaRPr lang="en-US" altLang="en-US" sz="1800" b="1">
              <a:latin typeface="Tahoma" panose="020B0604030504040204" pitchFamily="34" charset="0"/>
            </a:endParaRPr>
          </a:p>
        </p:txBody>
      </p:sp>
      <p:sp>
        <p:nvSpPr>
          <p:cNvPr id="34925" name="Rectangle 110">
            <a:extLst>
              <a:ext uri="{FF2B5EF4-FFF2-40B4-BE49-F238E27FC236}">
                <a16:creationId xmlns:a16="http://schemas.microsoft.com/office/drawing/2014/main" id="{45AF788D-1ACB-BBBB-07C5-BC49AC2DA34C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02551" y="5611814"/>
            <a:ext cx="34925" cy="16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100">
                <a:latin typeface="Book Antiqua" panose="02040602050305030304" pitchFamily="18" charset="0"/>
              </a:rPr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926" name="Rectangle 111">
            <a:extLst>
              <a:ext uri="{FF2B5EF4-FFF2-40B4-BE49-F238E27FC236}">
                <a16:creationId xmlns:a16="http://schemas.microsoft.com/office/drawing/2014/main" id="{896B06DB-695D-63A4-43EF-11C39CFE0C8F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58026" y="5791201"/>
            <a:ext cx="34925" cy="16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100">
                <a:latin typeface="Book Antiqua" panose="02040602050305030304" pitchFamily="18" charset="0"/>
              </a:rPr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927" name="Rectangle 112">
            <a:extLst>
              <a:ext uri="{FF2B5EF4-FFF2-40B4-BE49-F238E27FC236}">
                <a16:creationId xmlns:a16="http://schemas.microsoft.com/office/drawing/2014/main" id="{C2BCF4A2-77B5-FDE1-F8C8-EF33F131CA69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58026" y="5970589"/>
            <a:ext cx="34925" cy="16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100">
                <a:latin typeface="Book Antiqua" panose="02040602050305030304" pitchFamily="18" charset="0"/>
              </a:rPr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928" name="Rectangle 113">
            <a:extLst>
              <a:ext uri="{FF2B5EF4-FFF2-40B4-BE49-F238E27FC236}">
                <a16:creationId xmlns:a16="http://schemas.microsoft.com/office/drawing/2014/main" id="{10A925A4-D46C-2E3E-886D-E8CCE1F0A500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15401" y="3505201"/>
            <a:ext cx="925513" cy="16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100" b="1" u="sng">
                <a:latin typeface="Book Antiqua" panose="02040602050305030304" pitchFamily="18" charset="0"/>
              </a:rPr>
              <a:t>Interpretation </a:t>
            </a:r>
            <a:endParaRPr lang="en-US" altLang="en-US" sz="1800" b="1" u="sng">
              <a:latin typeface="Tahoma" panose="020B0604030504040204" pitchFamily="34" charset="0"/>
            </a:endParaRPr>
          </a:p>
        </p:txBody>
      </p:sp>
      <p:sp>
        <p:nvSpPr>
          <p:cNvPr id="34929" name="Rectangle 114">
            <a:extLst>
              <a:ext uri="{FF2B5EF4-FFF2-40B4-BE49-F238E27FC236}">
                <a16:creationId xmlns:a16="http://schemas.microsoft.com/office/drawing/2014/main" id="{C4E65F46-2D34-5CFE-484B-DD688413990C}"/>
              </a:ext>
            </a:extLst>
          </p:cNvPr>
          <p:cNvSpPr>
            <a:spLocks noChangeArrowheads="1"/>
          </p:cNvSpPr>
          <p:nvPr/>
        </p:nvSpPr>
        <p:spPr bwMode="auto">
          <a:xfrm>
            <a:off x="8534401" y="3657600"/>
            <a:ext cx="881063" cy="7938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endParaRPr lang="en-GB" altLang="en-US"/>
          </a:p>
        </p:txBody>
      </p:sp>
      <p:sp>
        <p:nvSpPr>
          <p:cNvPr id="34930" name="Rectangle 115">
            <a:extLst>
              <a:ext uri="{FF2B5EF4-FFF2-40B4-BE49-F238E27FC236}">
                <a16:creationId xmlns:a16="http://schemas.microsoft.com/office/drawing/2014/main" id="{78443A41-26A8-20B8-2655-18D17F1B483E}"/>
              </a:ext>
            </a:extLst>
          </p:cNvPr>
          <p:cNvSpPr>
            <a:spLocks noChangeArrowheads="1"/>
          </p:cNvSpPr>
          <p:nvPr/>
        </p:nvSpPr>
        <p:spPr bwMode="auto">
          <a:xfrm>
            <a:off x="9477376" y="3509964"/>
            <a:ext cx="34925" cy="16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100">
                <a:latin typeface="Book Antiqua" panose="02040602050305030304" pitchFamily="18" charset="0"/>
              </a:rPr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931" name="Rectangle 116">
            <a:extLst>
              <a:ext uri="{FF2B5EF4-FFF2-40B4-BE49-F238E27FC236}">
                <a16:creationId xmlns:a16="http://schemas.microsoft.com/office/drawing/2014/main" id="{624BE985-413A-C3D2-6A69-D0FDF3980FDD}"/>
              </a:ext>
            </a:extLst>
          </p:cNvPr>
          <p:cNvSpPr>
            <a:spLocks noChangeArrowheads="1"/>
          </p:cNvSpPr>
          <p:nvPr/>
        </p:nvSpPr>
        <p:spPr bwMode="auto">
          <a:xfrm>
            <a:off x="8616951" y="3787775"/>
            <a:ext cx="34925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/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932" name="Rectangle 117">
            <a:extLst>
              <a:ext uri="{FF2B5EF4-FFF2-40B4-BE49-F238E27FC236}">
                <a16:creationId xmlns:a16="http://schemas.microsoft.com/office/drawing/2014/main" id="{D2A70FAA-6338-DB06-6EF4-BC2F5348F1D3}"/>
              </a:ext>
            </a:extLst>
          </p:cNvPr>
          <p:cNvSpPr>
            <a:spLocks noChangeArrowheads="1"/>
          </p:cNvSpPr>
          <p:nvPr/>
        </p:nvSpPr>
        <p:spPr bwMode="auto">
          <a:xfrm>
            <a:off x="8763000" y="3810000"/>
            <a:ext cx="1187450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 b="1">
                <a:latin typeface="Book Antiqua" panose="02040602050305030304" pitchFamily="18" charset="0"/>
              </a:rPr>
              <a:t>Why did changes in </a:t>
            </a:r>
            <a:endParaRPr lang="en-US" altLang="en-US" sz="1800" b="1">
              <a:latin typeface="Tahoma" panose="020B0604030504040204" pitchFamily="34" charset="0"/>
            </a:endParaRPr>
          </a:p>
        </p:txBody>
      </p:sp>
      <p:sp>
        <p:nvSpPr>
          <p:cNvPr id="34933" name="Rectangle 118">
            <a:extLst>
              <a:ext uri="{FF2B5EF4-FFF2-40B4-BE49-F238E27FC236}">
                <a16:creationId xmlns:a16="http://schemas.microsoft.com/office/drawing/2014/main" id="{3E5D2D28-E4E7-BF4A-8D45-3D2AE8DC9D8A}"/>
              </a:ext>
            </a:extLst>
          </p:cNvPr>
          <p:cNvSpPr>
            <a:spLocks noChangeArrowheads="1"/>
          </p:cNvSpPr>
          <p:nvPr/>
        </p:nvSpPr>
        <p:spPr bwMode="auto">
          <a:xfrm>
            <a:off x="8777288" y="3932238"/>
            <a:ext cx="908050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 b="1">
                <a:latin typeface="Book Antiqua" panose="02040602050305030304" pitchFamily="18" charset="0"/>
              </a:rPr>
              <a:t>smoking occur?</a:t>
            </a:r>
            <a:endParaRPr lang="en-US" altLang="en-US" sz="1800" b="1">
              <a:latin typeface="Tahoma" panose="020B0604030504040204" pitchFamily="34" charset="0"/>
            </a:endParaRPr>
          </a:p>
        </p:txBody>
      </p:sp>
      <p:sp>
        <p:nvSpPr>
          <p:cNvPr id="34934" name="Rectangle 119">
            <a:extLst>
              <a:ext uri="{FF2B5EF4-FFF2-40B4-BE49-F238E27FC236}">
                <a16:creationId xmlns:a16="http://schemas.microsoft.com/office/drawing/2014/main" id="{AE66BCD2-C73E-3567-4F50-CB0291E72896}"/>
              </a:ext>
            </a:extLst>
          </p:cNvPr>
          <p:cNvSpPr>
            <a:spLocks noChangeArrowheads="1"/>
          </p:cNvSpPr>
          <p:nvPr/>
        </p:nvSpPr>
        <p:spPr bwMode="auto">
          <a:xfrm>
            <a:off x="9610725" y="3932238"/>
            <a:ext cx="31750" cy="15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>
                <a:latin typeface="Book Antiqua" panose="02040602050305030304" pitchFamily="18" charset="0"/>
              </a:rPr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935" name="Rectangle 120">
            <a:extLst>
              <a:ext uri="{FF2B5EF4-FFF2-40B4-BE49-F238E27FC236}">
                <a16:creationId xmlns:a16="http://schemas.microsoft.com/office/drawing/2014/main" id="{8B84BF71-B398-6B5D-E1EE-2F480A93A3E1}"/>
              </a:ext>
            </a:extLst>
          </p:cNvPr>
          <p:cNvSpPr>
            <a:spLocks noChangeArrowheads="1"/>
          </p:cNvSpPr>
          <p:nvPr/>
        </p:nvSpPr>
        <p:spPr bwMode="auto">
          <a:xfrm>
            <a:off x="8561389" y="4090989"/>
            <a:ext cx="34925" cy="16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100">
                <a:latin typeface="Book Antiqua" panose="02040602050305030304" pitchFamily="18" charset="0"/>
              </a:rPr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936" name="Rectangle 121">
            <a:extLst>
              <a:ext uri="{FF2B5EF4-FFF2-40B4-BE49-F238E27FC236}">
                <a16:creationId xmlns:a16="http://schemas.microsoft.com/office/drawing/2014/main" id="{CCE9FF37-1110-82DB-67C4-4DDD4D01EDE7}"/>
              </a:ext>
            </a:extLst>
          </p:cNvPr>
          <p:cNvSpPr>
            <a:spLocks noChangeArrowheads="1"/>
          </p:cNvSpPr>
          <p:nvPr/>
        </p:nvSpPr>
        <p:spPr bwMode="auto">
          <a:xfrm>
            <a:off x="8561389" y="4270376"/>
            <a:ext cx="34925" cy="16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100">
                <a:latin typeface="Book Antiqua" panose="02040602050305030304" pitchFamily="18" charset="0"/>
              </a:rPr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937" name="Rectangle 122">
            <a:extLst>
              <a:ext uri="{FF2B5EF4-FFF2-40B4-BE49-F238E27FC236}">
                <a16:creationId xmlns:a16="http://schemas.microsoft.com/office/drawing/2014/main" id="{2833D470-B810-8D19-E522-3DCE8C4C62B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17751" y="6149976"/>
            <a:ext cx="34925" cy="16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100">
                <a:latin typeface="Book Antiqua" panose="02040602050305030304" pitchFamily="18" charset="0"/>
              </a:rPr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grpSp>
        <p:nvGrpSpPr>
          <p:cNvPr id="34938" name="Group 123">
            <a:extLst>
              <a:ext uri="{FF2B5EF4-FFF2-40B4-BE49-F238E27FC236}">
                <a16:creationId xmlns:a16="http://schemas.microsoft.com/office/drawing/2014/main" id="{A0BEE7E5-DCAC-0D32-FD85-BA558F9227F6}"/>
              </a:ext>
            </a:extLst>
          </p:cNvPr>
          <p:cNvGrpSpPr>
            <a:grpSpLocks/>
          </p:cNvGrpSpPr>
          <p:nvPr/>
        </p:nvGrpSpPr>
        <p:grpSpPr bwMode="auto">
          <a:xfrm>
            <a:off x="2314576" y="1208088"/>
            <a:ext cx="1203325" cy="620712"/>
            <a:chOff x="498" y="761"/>
            <a:chExt cx="758" cy="331"/>
          </a:xfrm>
        </p:grpSpPr>
        <p:sp>
          <p:nvSpPr>
            <p:cNvPr id="34975" name="Rectangle 124">
              <a:extLst>
                <a:ext uri="{FF2B5EF4-FFF2-40B4-BE49-F238E27FC236}">
                  <a16:creationId xmlns:a16="http://schemas.microsoft.com/office/drawing/2014/main" id="{FE9D7C76-5DCD-88CB-C15D-EF45DF25F66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98" y="761"/>
              <a:ext cx="758" cy="331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34976" name="Rectangle 125">
              <a:extLst>
                <a:ext uri="{FF2B5EF4-FFF2-40B4-BE49-F238E27FC236}">
                  <a16:creationId xmlns:a16="http://schemas.microsoft.com/office/drawing/2014/main" id="{16F3CBC7-BD91-8CFE-D6A5-F5262980D94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98" y="761"/>
              <a:ext cx="758" cy="331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endParaRPr lang="en-GB" altLang="en-US"/>
            </a:p>
          </p:txBody>
        </p:sp>
      </p:grpSp>
      <p:sp>
        <p:nvSpPr>
          <p:cNvPr id="34939" name="Rectangle 126">
            <a:extLst>
              <a:ext uri="{FF2B5EF4-FFF2-40B4-BE49-F238E27FC236}">
                <a16:creationId xmlns:a16="http://schemas.microsoft.com/office/drawing/2014/main" id="{81FEAB9D-102B-BB65-0210-B7A2D53948F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62200" y="1295401"/>
            <a:ext cx="406400" cy="1698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100" b="1">
                <a:latin typeface="Book Antiqua" panose="02040602050305030304" pitchFamily="18" charset="0"/>
              </a:rPr>
              <a:t>Quant</a:t>
            </a:r>
            <a:endParaRPr lang="en-US" altLang="en-US" sz="1800" b="1">
              <a:latin typeface="Tahoma" panose="020B0604030504040204" pitchFamily="34" charset="0"/>
            </a:endParaRPr>
          </a:p>
        </p:txBody>
      </p:sp>
      <p:sp>
        <p:nvSpPr>
          <p:cNvPr id="34940" name="Rectangle 127">
            <a:extLst>
              <a:ext uri="{FF2B5EF4-FFF2-40B4-BE49-F238E27FC236}">
                <a16:creationId xmlns:a16="http://schemas.microsoft.com/office/drawing/2014/main" id="{BF676717-715C-3901-BE70-1B258405B54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43201" y="1295401"/>
            <a:ext cx="536575" cy="16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100" b="1">
                <a:latin typeface="Book Antiqua" panose="02040602050305030304" pitchFamily="18" charset="0"/>
              </a:rPr>
              <a:t>itative</a:t>
            </a:r>
            <a:r>
              <a:rPr lang="en-US" altLang="en-US" sz="1100">
                <a:latin typeface="Book Antiqua" panose="02040602050305030304" pitchFamily="18" charset="0"/>
              </a:rPr>
              <a:t> 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941" name="Rectangle 128">
            <a:extLst>
              <a:ext uri="{FF2B5EF4-FFF2-40B4-BE49-F238E27FC236}">
                <a16:creationId xmlns:a16="http://schemas.microsoft.com/office/drawing/2014/main" id="{DA312279-67F7-8978-9B3B-448A0ACE685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62200" y="1447800"/>
            <a:ext cx="1004888" cy="338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100" b="1">
                <a:latin typeface="Book Antiqua" panose="02040602050305030304" pitchFamily="18" charset="0"/>
              </a:rPr>
              <a:t>Data Collection</a:t>
            </a:r>
          </a:p>
          <a:p>
            <a:r>
              <a:rPr lang="en-US" altLang="en-US" sz="1100" b="1">
                <a:latin typeface="Book Antiqua" panose="02040602050305030304" pitchFamily="18" charset="0"/>
              </a:rPr>
              <a:t>(quan)</a:t>
            </a:r>
            <a:endParaRPr lang="en-US" altLang="en-US" sz="1800" b="1">
              <a:latin typeface="Tahoma" panose="020B0604030504040204" pitchFamily="34" charset="0"/>
            </a:endParaRPr>
          </a:p>
        </p:txBody>
      </p:sp>
      <p:sp>
        <p:nvSpPr>
          <p:cNvPr id="34942" name="Rectangle 129">
            <a:extLst>
              <a:ext uri="{FF2B5EF4-FFF2-40B4-BE49-F238E27FC236}">
                <a16:creationId xmlns:a16="http://schemas.microsoft.com/office/drawing/2014/main" id="{48F7A0F9-DA3B-9FA5-F241-23528D8F616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90901" y="1441450"/>
            <a:ext cx="34925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endParaRPr lang="en-US" altLang="en-US" sz="1100">
              <a:latin typeface="Book Antiqua" panose="02040602050305030304" pitchFamily="18" charset="0"/>
            </a:endParaRPr>
          </a:p>
          <a:p>
            <a:r>
              <a:rPr lang="en-US" altLang="en-US" sz="1100">
                <a:latin typeface="Book Antiqua" panose="02040602050305030304" pitchFamily="18" charset="0"/>
              </a:rPr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grpSp>
        <p:nvGrpSpPr>
          <p:cNvPr id="34943" name="Group 130">
            <a:extLst>
              <a:ext uri="{FF2B5EF4-FFF2-40B4-BE49-F238E27FC236}">
                <a16:creationId xmlns:a16="http://schemas.microsoft.com/office/drawing/2014/main" id="{230C1919-F205-A549-6657-9F0FC2724BCF}"/>
              </a:ext>
            </a:extLst>
          </p:cNvPr>
          <p:cNvGrpSpPr>
            <a:grpSpLocks/>
          </p:cNvGrpSpPr>
          <p:nvPr/>
        </p:nvGrpSpPr>
        <p:grpSpPr bwMode="auto">
          <a:xfrm>
            <a:off x="2286001" y="2438401"/>
            <a:ext cx="1203325" cy="523875"/>
            <a:chOff x="498" y="1501"/>
            <a:chExt cx="758" cy="330"/>
          </a:xfrm>
        </p:grpSpPr>
        <p:sp>
          <p:nvSpPr>
            <p:cNvPr id="34973" name="Rectangle 131">
              <a:extLst>
                <a:ext uri="{FF2B5EF4-FFF2-40B4-BE49-F238E27FC236}">
                  <a16:creationId xmlns:a16="http://schemas.microsoft.com/office/drawing/2014/main" id="{71168F1B-1054-25D3-7AD6-0D5E12DFC3D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98" y="1501"/>
              <a:ext cx="758" cy="33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34974" name="Rectangle 132">
              <a:extLst>
                <a:ext uri="{FF2B5EF4-FFF2-40B4-BE49-F238E27FC236}">
                  <a16:creationId xmlns:a16="http://schemas.microsoft.com/office/drawing/2014/main" id="{A9561D5A-E295-5DDD-A02A-92262CF38C6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98" y="1501"/>
              <a:ext cx="758" cy="33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endParaRPr lang="en-GB" altLang="en-US"/>
            </a:p>
          </p:txBody>
        </p:sp>
      </p:grpSp>
      <p:sp>
        <p:nvSpPr>
          <p:cNvPr id="34944" name="Rectangle 133">
            <a:extLst>
              <a:ext uri="{FF2B5EF4-FFF2-40B4-BE49-F238E27FC236}">
                <a16:creationId xmlns:a16="http://schemas.microsoft.com/office/drawing/2014/main" id="{26CBDBDE-A997-3705-27AF-54C36CAEA8E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14600" y="2438401"/>
            <a:ext cx="762000" cy="1698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100" b="1">
                <a:latin typeface="Book Antiqua" panose="02040602050305030304" pitchFamily="18" charset="0"/>
              </a:rPr>
              <a:t>Qualitative </a:t>
            </a:r>
            <a:endParaRPr lang="en-US" altLang="en-US" sz="1800" b="1">
              <a:latin typeface="Tahoma" panose="020B0604030504040204" pitchFamily="34" charset="0"/>
            </a:endParaRPr>
          </a:p>
        </p:txBody>
      </p:sp>
      <p:sp>
        <p:nvSpPr>
          <p:cNvPr id="34945" name="Rectangle 134">
            <a:extLst>
              <a:ext uri="{FF2B5EF4-FFF2-40B4-BE49-F238E27FC236}">
                <a16:creationId xmlns:a16="http://schemas.microsoft.com/office/drawing/2014/main" id="{0A6291B5-5432-AD06-9F61-811C4819A5F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08239" y="2613026"/>
            <a:ext cx="1004887" cy="1698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100" b="1">
                <a:latin typeface="Book Antiqua" panose="02040602050305030304" pitchFamily="18" charset="0"/>
              </a:rPr>
              <a:t>Data Collection</a:t>
            </a:r>
            <a:endParaRPr lang="en-US" altLang="en-US" sz="1800" b="1">
              <a:latin typeface="Tahoma" panose="020B0604030504040204" pitchFamily="34" charset="0"/>
            </a:endParaRPr>
          </a:p>
        </p:txBody>
      </p:sp>
      <p:sp>
        <p:nvSpPr>
          <p:cNvPr id="34946" name="Rectangle 135">
            <a:extLst>
              <a:ext uri="{FF2B5EF4-FFF2-40B4-BE49-F238E27FC236}">
                <a16:creationId xmlns:a16="http://schemas.microsoft.com/office/drawing/2014/main" id="{40BF207A-4381-AE84-2A96-1A445E9C8AE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90901" y="2613026"/>
            <a:ext cx="34925" cy="16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100">
                <a:latin typeface="Book Antiqua" panose="02040602050305030304" pitchFamily="18" charset="0"/>
              </a:rPr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947" name="Rectangle 139">
            <a:extLst>
              <a:ext uri="{FF2B5EF4-FFF2-40B4-BE49-F238E27FC236}">
                <a16:creationId xmlns:a16="http://schemas.microsoft.com/office/drawing/2014/main" id="{3EAFA972-F8FC-A8B1-C5E7-B19787DC30ED}"/>
              </a:ext>
            </a:extLst>
          </p:cNvPr>
          <p:cNvSpPr>
            <a:spLocks noChangeArrowheads="1"/>
          </p:cNvSpPr>
          <p:nvPr/>
        </p:nvSpPr>
        <p:spPr bwMode="auto">
          <a:xfrm>
            <a:off x="8534400" y="1219200"/>
            <a:ext cx="1233488" cy="5143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100" b="1">
                <a:latin typeface="Book Antiqua" panose="02040602050305030304" pitchFamily="18" charset="0"/>
              </a:rPr>
              <a:t>Interpretation –</a:t>
            </a:r>
          </a:p>
          <a:p>
            <a:r>
              <a:rPr lang="en-US" altLang="en-US" sz="1100" b="1">
                <a:latin typeface="Book Antiqua" panose="02040602050305030304" pitchFamily="18" charset="0"/>
              </a:rPr>
              <a:t>based on quan</a:t>
            </a:r>
          </a:p>
          <a:p>
            <a:r>
              <a:rPr lang="en-US" altLang="en-US" sz="1100" b="1">
                <a:latin typeface="Book Antiqua" panose="02040602050305030304" pitchFamily="18" charset="0"/>
              </a:rPr>
              <a:t>ad QUAL results</a:t>
            </a:r>
            <a:endParaRPr lang="en-US" altLang="en-US" sz="1800" b="1">
              <a:latin typeface="Tahoma" panose="020B0604030504040204" pitchFamily="34" charset="0"/>
            </a:endParaRPr>
          </a:p>
        </p:txBody>
      </p:sp>
      <p:sp>
        <p:nvSpPr>
          <p:cNvPr id="34948" name="Rectangle 140">
            <a:extLst>
              <a:ext uri="{FF2B5EF4-FFF2-40B4-BE49-F238E27FC236}">
                <a16:creationId xmlns:a16="http://schemas.microsoft.com/office/drawing/2014/main" id="{F2D38860-D1A8-3C19-CF9E-9C20741F6143}"/>
              </a:ext>
            </a:extLst>
          </p:cNvPr>
          <p:cNvSpPr>
            <a:spLocks noChangeArrowheads="1"/>
          </p:cNvSpPr>
          <p:nvPr/>
        </p:nvSpPr>
        <p:spPr bwMode="auto">
          <a:xfrm>
            <a:off x="9477376" y="1262063"/>
            <a:ext cx="34925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endParaRPr lang="en-US" altLang="en-US" sz="1100">
              <a:latin typeface="Book Antiqua" panose="02040602050305030304" pitchFamily="18" charset="0"/>
            </a:endParaRPr>
          </a:p>
          <a:p>
            <a:r>
              <a:rPr lang="en-US" altLang="en-US" sz="1100">
                <a:latin typeface="Book Antiqua" panose="02040602050305030304" pitchFamily="18" charset="0"/>
              </a:rPr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grpSp>
        <p:nvGrpSpPr>
          <p:cNvPr id="34949" name="Group 141">
            <a:extLst>
              <a:ext uri="{FF2B5EF4-FFF2-40B4-BE49-F238E27FC236}">
                <a16:creationId xmlns:a16="http://schemas.microsoft.com/office/drawing/2014/main" id="{3378483F-1026-EB5F-33E5-C528072FAC6E}"/>
              </a:ext>
            </a:extLst>
          </p:cNvPr>
          <p:cNvGrpSpPr>
            <a:grpSpLocks/>
          </p:cNvGrpSpPr>
          <p:nvPr/>
        </p:nvGrpSpPr>
        <p:grpSpPr bwMode="auto">
          <a:xfrm>
            <a:off x="6954839" y="1208088"/>
            <a:ext cx="1203325" cy="620712"/>
            <a:chOff x="3421" y="761"/>
            <a:chExt cx="758" cy="331"/>
          </a:xfrm>
        </p:grpSpPr>
        <p:sp>
          <p:nvSpPr>
            <p:cNvPr id="34971" name="Rectangle 142">
              <a:extLst>
                <a:ext uri="{FF2B5EF4-FFF2-40B4-BE49-F238E27FC236}">
                  <a16:creationId xmlns:a16="http://schemas.microsoft.com/office/drawing/2014/main" id="{A03C150B-3202-F141-8B9B-E1A9281ACBA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21" y="761"/>
              <a:ext cx="758" cy="331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34972" name="Rectangle 143">
              <a:extLst>
                <a:ext uri="{FF2B5EF4-FFF2-40B4-BE49-F238E27FC236}">
                  <a16:creationId xmlns:a16="http://schemas.microsoft.com/office/drawing/2014/main" id="{C1360CC7-0CD1-DB0A-6E54-8CFF90061F6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21" y="761"/>
              <a:ext cx="758" cy="331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endParaRPr lang="en-GB" altLang="en-US"/>
            </a:p>
          </p:txBody>
        </p:sp>
      </p:grpSp>
      <p:sp>
        <p:nvSpPr>
          <p:cNvPr id="34950" name="Rectangle 144">
            <a:extLst>
              <a:ext uri="{FF2B5EF4-FFF2-40B4-BE49-F238E27FC236}">
                <a16:creationId xmlns:a16="http://schemas.microsoft.com/office/drawing/2014/main" id="{3AEFF601-79CE-D236-D839-23EA6B2BACC2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48500" y="1266826"/>
            <a:ext cx="762000" cy="1698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100" b="1">
                <a:latin typeface="Book Antiqua" panose="02040602050305030304" pitchFamily="18" charset="0"/>
              </a:rPr>
              <a:t>Qualitative </a:t>
            </a:r>
            <a:endParaRPr lang="en-US" altLang="en-US" sz="1800" b="1">
              <a:latin typeface="Tahoma" panose="020B0604030504040204" pitchFamily="34" charset="0"/>
            </a:endParaRPr>
          </a:p>
        </p:txBody>
      </p:sp>
      <p:sp>
        <p:nvSpPr>
          <p:cNvPr id="34951" name="Rectangle 145">
            <a:extLst>
              <a:ext uri="{FF2B5EF4-FFF2-40B4-BE49-F238E27FC236}">
                <a16:creationId xmlns:a16="http://schemas.microsoft.com/office/drawing/2014/main" id="{D9420461-24F8-B64F-0B82-7AA6CF922C7F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48500" y="1441450"/>
            <a:ext cx="901700" cy="338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100" b="1">
                <a:latin typeface="Book Antiqua" panose="02040602050305030304" pitchFamily="18" charset="0"/>
              </a:rPr>
              <a:t>Data Analysis</a:t>
            </a:r>
          </a:p>
          <a:p>
            <a:r>
              <a:rPr lang="en-US" altLang="en-US" sz="1100" b="1">
                <a:latin typeface="Book Antiqua" panose="02040602050305030304" pitchFamily="18" charset="0"/>
              </a:rPr>
              <a:t>(QUAL)</a:t>
            </a:r>
            <a:endParaRPr lang="en-US" altLang="en-US" sz="1800" b="1">
              <a:latin typeface="Tahoma" panose="020B0604030504040204" pitchFamily="34" charset="0"/>
            </a:endParaRPr>
          </a:p>
        </p:txBody>
      </p:sp>
      <p:sp>
        <p:nvSpPr>
          <p:cNvPr id="34952" name="Rectangle 146">
            <a:extLst>
              <a:ext uri="{FF2B5EF4-FFF2-40B4-BE49-F238E27FC236}">
                <a16:creationId xmlns:a16="http://schemas.microsoft.com/office/drawing/2014/main" id="{4A026A4F-5F51-8347-E719-1885DBDEDA74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39089" y="1441451"/>
            <a:ext cx="34925" cy="16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100">
                <a:latin typeface="Book Antiqua" panose="02040602050305030304" pitchFamily="18" charset="0"/>
              </a:rPr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grpSp>
        <p:nvGrpSpPr>
          <p:cNvPr id="34953" name="Group 147">
            <a:extLst>
              <a:ext uri="{FF2B5EF4-FFF2-40B4-BE49-F238E27FC236}">
                <a16:creationId xmlns:a16="http://schemas.microsoft.com/office/drawing/2014/main" id="{2E4E9014-1098-F328-9C7B-CDE255D82BD8}"/>
              </a:ext>
            </a:extLst>
          </p:cNvPr>
          <p:cNvGrpSpPr>
            <a:grpSpLocks/>
          </p:cNvGrpSpPr>
          <p:nvPr/>
        </p:nvGrpSpPr>
        <p:grpSpPr bwMode="auto">
          <a:xfrm>
            <a:off x="5408614" y="1208088"/>
            <a:ext cx="1201737" cy="525462"/>
            <a:chOff x="2447" y="761"/>
            <a:chExt cx="757" cy="331"/>
          </a:xfrm>
        </p:grpSpPr>
        <p:sp>
          <p:nvSpPr>
            <p:cNvPr id="34969" name="Rectangle 148">
              <a:extLst>
                <a:ext uri="{FF2B5EF4-FFF2-40B4-BE49-F238E27FC236}">
                  <a16:creationId xmlns:a16="http://schemas.microsoft.com/office/drawing/2014/main" id="{6350CEE6-3524-3C5E-262C-5B599AB2BD0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47" y="761"/>
              <a:ext cx="757" cy="331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34970" name="Rectangle 149">
              <a:extLst>
                <a:ext uri="{FF2B5EF4-FFF2-40B4-BE49-F238E27FC236}">
                  <a16:creationId xmlns:a16="http://schemas.microsoft.com/office/drawing/2014/main" id="{E44A03AB-FA8B-F7E3-4582-2C941BCCD35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47" y="761"/>
              <a:ext cx="757" cy="331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endParaRPr lang="en-GB" altLang="en-US"/>
            </a:p>
          </p:txBody>
        </p:sp>
      </p:grpSp>
      <p:sp>
        <p:nvSpPr>
          <p:cNvPr id="34954" name="Rectangle 150">
            <a:extLst>
              <a:ext uri="{FF2B5EF4-FFF2-40B4-BE49-F238E27FC236}">
                <a16:creationId xmlns:a16="http://schemas.microsoft.com/office/drawing/2014/main" id="{586ECDDD-A7AE-EC15-E463-1B729C635D70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02276" y="1262063"/>
            <a:ext cx="936625" cy="169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100" b="1">
                <a:latin typeface="Book Antiqua" panose="02040602050305030304" pitchFamily="18" charset="0"/>
              </a:rPr>
              <a:t>Case Selection</a:t>
            </a:r>
            <a:endParaRPr lang="en-US" altLang="en-US" sz="1800" b="1">
              <a:latin typeface="Tahoma" panose="020B0604030504040204" pitchFamily="34" charset="0"/>
            </a:endParaRPr>
          </a:p>
        </p:txBody>
      </p:sp>
      <p:sp>
        <p:nvSpPr>
          <p:cNvPr id="34955" name="Rectangle 151">
            <a:extLst>
              <a:ext uri="{FF2B5EF4-FFF2-40B4-BE49-F238E27FC236}">
                <a16:creationId xmlns:a16="http://schemas.microsoft.com/office/drawing/2014/main" id="{2D1A08B6-A129-E409-68EB-96B1F2ECCBB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03976" y="1262064"/>
            <a:ext cx="34925" cy="16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100">
                <a:latin typeface="Book Antiqua" panose="02040602050305030304" pitchFamily="18" charset="0"/>
              </a:rPr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grpSp>
        <p:nvGrpSpPr>
          <p:cNvPr id="34956" name="Group 152">
            <a:extLst>
              <a:ext uri="{FF2B5EF4-FFF2-40B4-BE49-F238E27FC236}">
                <a16:creationId xmlns:a16="http://schemas.microsoft.com/office/drawing/2014/main" id="{54FE7E9D-BD9B-025E-BD86-7D6424957F40}"/>
              </a:ext>
            </a:extLst>
          </p:cNvPr>
          <p:cNvGrpSpPr>
            <a:grpSpLocks/>
          </p:cNvGrpSpPr>
          <p:nvPr/>
        </p:nvGrpSpPr>
        <p:grpSpPr bwMode="auto">
          <a:xfrm>
            <a:off x="3810000" y="1219200"/>
            <a:ext cx="1201738" cy="609600"/>
            <a:chOff x="1473" y="761"/>
            <a:chExt cx="757" cy="331"/>
          </a:xfrm>
        </p:grpSpPr>
        <p:sp>
          <p:nvSpPr>
            <p:cNvPr id="34967" name="Rectangle 153">
              <a:extLst>
                <a:ext uri="{FF2B5EF4-FFF2-40B4-BE49-F238E27FC236}">
                  <a16:creationId xmlns:a16="http://schemas.microsoft.com/office/drawing/2014/main" id="{F40171CE-7213-36A3-8B88-F6680E2D7ED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473" y="761"/>
              <a:ext cx="757" cy="331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34968" name="Rectangle 154">
              <a:extLst>
                <a:ext uri="{FF2B5EF4-FFF2-40B4-BE49-F238E27FC236}">
                  <a16:creationId xmlns:a16="http://schemas.microsoft.com/office/drawing/2014/main" id="{3AD35409-B549-DA60-9A9F-08D55B298C6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473" y="761"/>
              <a:ext cx="757" cy="331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endParaRPr lang="en-GB" altLang="en-US"/>
            </a:p>
          </p:txBody>
        </p:sp>
      </p:grpSp>
      <p:sp>
        <p:nvSpPr>
          <p:cNvPr id="34957" name="Rectangle 155">
            <a:extLst>
              <a:ext uri="{FF2B5EF4-FFF2-40B4-BE49-F238E27FC236}">
                <a16:creationId xmlns:a16="http://schemas.microsoft.com/office/drawing/2014/main" id="{649F8B55-B8FD-08A3-D78D-97F2D1CAD49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54463" y="1266825"/>
            <a:ext cx="938212" cy="338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100" b="1">
                <a:latin typeface="Book Antiqua" panose="02040602050305030304" pitchFamily="18" charset="0"/>
              </a:rPr>
              <a:t>Quantitative</a:t>
            </a:r>
          </a:p>
          <a:p>
            <a:r>
              <a:rPr lang="en-US" altLang="en-US" sz="1100" b="1">
                <a:latin typeface="Book Antiqua" panose="02040602050305030304" pitchFamily="18" charset="0"/>
              </a:rPr>
              <a:t>Data Analysis </a:t>
            </a:r>
            <a:endParaRPr lang="en-US" altLang="en-US" sz="1800" b="1">
              <a:latin typeface="Tahoma" panose="020B0604030504040204" pitchFamily="34" charset="0"/>
            </a:endParaRPr>
          </a:p>
        </p:txBody>
      </p:sp>
      <p:sp>
        <p:nvSpPr>
          <p:cNvPr id="34958" name="Rectangle 157">
            <a:extLst>
              <a:ext uri="{FF2B5EF4-FFF2-40B4-BE49-F238E27FC236}">
                <a16:creationId xmlns:a16="http://schemas.microsoft.com/office/drawing/2014/main" id="{49D6E188-A5F7-3077-DB7E-F6747FADB89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43464" y="1441451"/>
            <a:ext cx="34925" cy="16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100">
                <a:latin typeface="Book Antiqua" panose="02040602050305030304" pitchFamily="18" charset="0"/>
              </a:rPr>
              <a:t> 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34959" name="Freeform 158">
            <a:extLst>
              <a:ext uri="{FF2B5EF4-FFF2-40B4-BE49-F238E27FC236}">
                <a16:creationId xmlns:a16="http://schemas.microsoft.com/office/drawing/2014/main" id="{778C4555-02ED-11CD-EA9D-100ED1726AAD}"/>
              </a:ext>
            </a:extLst>
          </p:cNvPr>
          <p:cNvSpPr>
            <a:spLocks/>
          </p:cNvSpPr>
          <p:nvPr/>
        </p:nvSpPr>
        <p:spPr bwMode="auto">
          <a:xfrm>
            <a:off x="3505200" y="1371600"/>
            <a:ext cx="349250" cy="71438"/>
          </a:xfrm>
          <a:custGeom>
            <a:avLst/>
            <a:gdLst>
              <a:gd name="T0" fmla="*/ 2147483647 w 1296"/>
              <a:gd name="T1" fmla="*/ 2147483647 h 266"/>
              <a:gd name="T2" fmla="*/ 2147483647 w 1296"/>
              <a:gd name="T3" fmla="*/ 2147483647 h 266"/>
              <a:gd name="T4" fmla="*/ 2147483647 w 1296"/>
              <a:gd name="T5" fmla="*/ 2147483647 h 266"/>
              <a:gd name="T6" fmla="*/ 2147483647 w 1296"/>
              <a:gd name="T7" fmla="*/ 2147483647 h 266"/>
              <a:gd name="T8" fmla="*/ 2147483647 w 1296"/>
              <a:gd name="T9" fmla="*/ 2147483647 h 266"/>
              <a:gd name="T10" fmla="*/ 0 w 1296"/>
              <a:gd name="T11" fmla="*/ 2147483647 h 266"/>
              <a:gd name="T12" fmla="*/ 2147483647 w 1296"/>
              <a:gd name="T13" fmla="*/ 2147483647 h 266"/>
              <a:gd name="T14" fmla="*/ 2147483647 w 1296"/>
              <a:gd name="T15" fmla="*/ 0 h 266"/>
              <a:gd name="T16" fmla="*/ 2147483647 w 1296"/>
              <a:gd name="T17" fmla="*/ 2147483647 h 266"/>
              <a:gd name="T18" fmla="*/ 2147483647 w 1296"/>
              <a:gd name="T19" fmla="*/ 2147483647 h 266"/>
              <a:gd name="T20" fmla="*/ 2147483647 w 1296"/>
              <a:gd name="T21" fmla="*/ 0 h 26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w 1296"/>
              <a:gd name="T34" fmla="*/ 0 h 266"/>
              <a:gd name="T35" fmla="*/ 1296 w 1296"/>
              <a:gd name="T36" fmla="*/ 266 h 266"/>
            </a:gdLst>
            <a:ahLst/>
            <a:cxnLst>
              <a:cxn ang="T22">
                <a:pos x="T0" y="T1"/>
              </a:cxn>
              <a:cxn ang="T23">
                <a:pos x="T2" y="T3"/>
              </a:cxn>
              <a:cxn ang="T24">
                <a:pos x="T4" y="T5"/>
              </a:cxn>
              <a:cxn ang="T25">
                <a:pos x="T6" y="T7"/>
              </a:cxn>
              <a:cxn ang="T26">
                <a:pos x="T8" y="T9"/>
              </a:cxn>
              <a:cxn ang="T27">
                <a:pos x="T10" y="T11"/>
              </a:cxn>
              <a:cxn ang="T28">
                <a:pos x="T12" y="T13"/>
              </a:cxn>
              <a:cxn ang="T29">
                <a:pos x="T14" y="T15"/>
              </a:cxn>
              <a:cxn ang="T30">
                <a:pos x="T16" y="T17"/>
              </a:cxn>
              <a:cxn ang="T31">
                <a:pos x="T18" y="T19"/>
              </a:cxn>
              <a:cxn ang="T32">
                <a:pos x="T20" y="T21"/>
              </a:cxn>
            </a:cxnLst>
            <a:rect l="T33" t="T34" r="T35" b="T36"/>
            <a:pathLst>
              <a:path w="1296" h="266">
                <a:moveTo>
                  <a:pt x="16" y="116"/>
                </a:moveTo>
                <a:lnTo>
                  <a:pt x="1074" y="116"/>
                </a:lnTo>
                <a:cubicBezTo>
                  <a:pt x="1083" y="116"/>
                  <a:pt x="1091" y="124"/>
                  <a:pt x="1091" y="133"/>
                </a:cubicBezTo>
                <a:cubicBezTo>
                  <a:pt x="1091" y="142"/>
                  <a:pt x="1083" y="150"/>
                  <a:pt x="1074" y="150"/>
                </a:cubicBezTo>
                <a:lnTo>
                  <a:pt x="16" y="150"/>
                </a:lnTo>
                <a:cubicBezTo>
                  <a:pt x="7" y="150"/>
                  <a:pt x="0" y="142"/>
                  <a:pt x="0" y="133"/>
                </a:cubicBezTo>
                <a:cubicBezTo>
                  <a:pt x="0" y="124"/>
                  <a:pt x="7" y="116"/>
                  <a:pt x="16" y="116"/>
                </a:cubicBezTo>
                <a:close/>
                <a:moveTo>
                  <a:pt x="1030" y="0"/>
                </a:moveTo>
                <a:lnTo>
                  <a:pt x="1296" y="133"/>
                </a:lnTo>
                <a:lnTo>
                  <a:pt x="1030" y="266"/>
                </a:lnTo>
                <a:lnTo>
                  <a:pt x="1030" y="0"/>
                </a:lnTo>
                <a:close/>
              </a:path>
            </a:pathLst>
          </a:custGeom>
          <a:solidFill>
            <a:srgbClr val="000000"/>
          </a:solidFill>
          <a:ln w="4763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4960" name="Freeform 159">
            <a:extLst>
              <a:ext uri="{FF2B5EF4-FFF2-40B4-BE49-F238E27FC236}">
                <a16:creationId xmlns:a16="http://schemas.microsoft.com/office/drawing/2014/main" id="{A6B0E321-5F08-DACB-5B94-436F3A8B44EE}"/>
              </a:ext>
            </a:extLst>
          </p:cNvPr>
          <p:cNvSpPr>
            <a:spLocks/>
          </p:cNvSpPr>
          <p:nvPr/>
        </p:nvSpPr>
        <p:spPr bwMode="auto">
          <a:xfrm>
            <a:off x="5060951" y="1368425"/>
            <a:ext cx="347663" cy="71438"/>
          </a:xfrm>
          <a:custGeom>
            <a:avLst/>
            <a:gdLst>
              <a:gd name="T0" fmla="*/ 2147483647 w 1296"/>
              <a:gd name="T1" fmla="*/ 2147483647 h 266"/>
              <a:gd name="T2" fmla="*/ 2147483647 w 1296"/>
              <a:gd name="T3" fmla="*/ 2147483647 h 266"/>
              <a:gd name="T4" fmla="*/ 2147483647 w 1296"/>
              <a:gd name="T5" fmla="*/ 2147483647 h 266"/>
              <a:gd name="T6" fmla="*/ 2147483647 w 1296"/>
              <a:gd name="T7" fmla="*/ 2147483647 h 266"/>
              <a:gd name="T8" fmla="*/ 2147483647 w 1296"/>
              <a:gd name="T9" fmla="*/ 2147483647 h 266"/>
              <a:gd name="T10" fmla="*/ 0 w 1296"/>
              <a:gd name="T11" fmla="*/ 2147483647 h 266"/>
              <a:gd name="T12" fmla="*/ 2147483647 w 1296"/>
              <a:gd name="T13" fmla="*/ 2147483647 h 266"/>
              <a:gd name="T14" fmla="*/ 2147483647 w 1296"/>
              <a:gd name="T15" fmla="*/ 0 h 266"/>
              <a:gd name="T16" fmla="*/ 2147483647 w 1296"/>
              <a:gd name="T17" fmla="*/ 2147483647 h 266"/>
              <a:gd name="T18" fmla="*/ 2147483647 w 1296"/>
              <a:gd name="T19" fmla="*/ 2147483647 h 266"/>
              <a:gd name="T20" fmla="*/ 2147483647 w 1296"/>
              <a:gd name="T21" fmla="*/ 0 h 26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w 1296"/>
              <a:gd name="T34" fmla="*/ 0 h 266"/>
              <a:gd name="T35" fmla="*/ 1296 w 1296"/>
              <a:gd name="T36" fmla="*/ 266 h 266"/>
            </a:gdLst>
            <a:ahLst/>
            <a:cxnLst>
              <a:cxn ang="T22">
                <a:pos x="T0" y="T1"/>
              </a:cxn>
              <a:cxn ang="T23">
                <a:pos x="T2" y="T3"/>
              </a:cxn>
              <a:cxn ang="T24">
                <a:pos x="T4" y="T5"/>
              </a:cxn>
              <a:cxn ang="T25">
                <a:pos x="T6" y="T7"/>
              </a:cxn>
              <a:cxn ang="T26">
                <a:pos x="T8" y="T9"/>
              </a:cxn>
              <a:cxn ang="T27">
                <a:pos x="T10" y="T11"/>
              </a:cxn>
              <a:cxn ang="T28">
                <a:pos x="T12" y="T13"/>
              </a:cxn>
              <a:cxn ang="T29">
                <a:pos x="T14" y="T15"/>
              </a:cxn>
              <a:cxn ang="T30">
                <a:pos x="T16" y="T17"/>
              </a:cxn>
              <a:cxn ang="T31">
                <a:pos x="T18" y="T19"/>
              </a:cxn>
              <a:cxn ang="T32">
                <a:pos x="T20" y="T21"/>
              </a:cxn>
            </a:cxnLst>
            <a:rect l="T33" t="T34" r="T35" b="T36"/>
            <a:pathLst>
              <a:path w="1296" h="266">
                <a:moveTo>
                  <a:pt x="16" y="116"/>
                </a:moveTo>
                <a:lnTo>
                  <a:pt x="1074" y="116"/>
                </a:lnTo>
                <a:cubicBezTo>
                  <a:pt x="1083" y="116"/>
                  <a:pt x="1091" y="124"/>
                  <a:pt x="1091" y="133"/>
                </a:cubicBezTo>
                <a:cubicBezTo>
                  <a:pt x="1091" y="142"/>
                  <a:pt x="1083" y="150"/>
                  <a:pt x="1074" y="150"/>
                </a:cubicBezTo>
                <a:lnTo>
                  <a:pt x="16" y="150"/>
                </a:lnTo>
                <a:cubicBezTo>
                  <a:pt x="7" y="150"/>
                  <a:pt x="0" y="142"/>
                  <a:pt x="0" y="133"/>
                </a:cubicBezTo>
                <a:cubicBezTo>
                  <a:pt x="0" y="124"/>
                  <a:pt x="7" y="116"/>
                  <a:pt x="16" y="116"/>
                </a:cubicBezTo>
                <a:close/>
                <a:moveTo>
                  <a:pt x="1030" y="0"/>
                </a:moveTo>
                <a:lnTo>
                  <a:pt x="1296" y="133"/>
                </a:lnTo>
                <a:lnTo>
                  <a:pt x="1030" y="266"/>
                </a:lnTo>
                <a:lnTo>
                  <a:pt x="1030" y="0"/>
                </a:lnTo>
                <a:close/>
              </a:path>
            </a:pathLst>
          </a:custGeom>
          <a:solidFill>
            <a:srgbClr val="000000"/>
          </a:solidFill>
          <a:ln w="4763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4961" name="Freeform 160">
            <a:extLst>
              <a:ext uri="{FF2B5EF4-FFF2-40B4-BE49-F238E27FC236}">
                <a16:creationId xmlns:a16="http://schemas.microsoft.com/office/drawing/2014/main" id="{27D83F67-156A-DA92-7456-0FC3B713680B}"/>
              </a:ext>
            </a:extLst>
          </p:cNvPr>
          <p:cNvSpPr>
            <a:spLocks/>
          </p:cNvSpPr>
          <p:nvPr/>
        </p:nvSpPr>
        <p:spPr bwMode="auto">
          <a:xfrm>
            <a:off x="6607176" y="1368425"/>
            <a:ext cx="347663" cy="71438"/>
          </a:xfrm>
          <a:custGeom>
            <a:avLst/>
            <a:gdLst>
              <a:gd name="T0" fmla="*/ 2147483647 w 1296"/>
              <a:gd name="T1" fmla="*/ 2147483647 h 266"/>
              <a:gd name="T2" fmla="*/ 2147483647 w 1296"/>
              <a:gd name="T3" fmla="*/ 2147483647 h 266"/>
              <a:gd name="T4" fmla="*/ 2147483647 w 1296"/>
              <a:gd name="T5" fmla="*/ 2147483647 h 266"/>
              <a:gd name="T6" fmla="*/ 2147483647 w 1296"/>
              <a:gd name="T7" fmla="*/ 2147483647 h 266"/>
              <a:gd name="T8" fmla="*/ 2147483647 w 1296"/>
              <a:gd name="T9" fmla="*/ 2147483647 h 266"/>
              <a:gd name="T10" fmla="*/ 0 w 1296"/>
              <a:gd name="T11" fmla="*/ 2147483647 h 266"/>
              <a:gd name="T12" fmla="*/ 2147483647 w 1296"/>
              <a:gd name="T13" fmla="*/ 2147483647 h 266"/>
              <a:gd name="T14" fmla="*/ 2147483647 w 1296"/>
              <a:gd name="T15" fmla="*/ 0 h 266"/>
              <a:gd name="T16" fmla="*/ 2147483647 w 1296"/>
              <a:gd name="T17" fmla="*/ 2147483647 h 266"/>
              <a:gd name="T18" fmla="*/ 2147483647 w 1296"/>
              <a:gd name="T19" fmla="*/ 2147483647 h 266"/>
              <a:gd name="T20" fmla="*/ 2147483647 w 1296"/>
              <a:gd name="T21" fmla="*/ 0 h 26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w 1296"/>
              <a:gd name="T34" fmla="*/ 0 h 266"/>
              <a:gd name="T35" fmla="*/ 1296 w 1296"/>
              <a:gd name="T36" fmla="*/ 266 h 266"/>
            </a:gdLst>
            <a:ahLst/>
            <a:cxnLst>
              <a:cxn ang="T22">
                <a:pos x="T0" y="T1"/>
              </a:cxn>
              <a:cxn ang="T23">
                <a:pos x="T2" y="T3"/>
              </a:cxn>
              <a:cxn ang="T24">
                <a:pos x="T4" y="T5"/>
              </a:cxn>
              <a:cxn ang="T25">
                <a:pos x="T6" y="T7"/>
              </a:cxn>
              <a:cxn ang="T26">
                <a:pos x="T8" y="T9"/>
              </a:cxn>
              <a:cxn ang="T27">
                <a:pos x="T10" y="T11"/>
              </a:cxn>
              <a:cxn ang="T28">
                <a:pos x="T12" y="T13"/>
              </a:cxn>
              <a:cxn ang="T29">
                <a:pos x="T14" y="T15"/>
              </a:cxn>
              <a:cxn ang="T30">
                <a:pos x="T16" y="T17"/>
              </a:cxn>
              <a:cxn ang="T31">
                <a:pos x="T18" y="T19"/>
              </a:cxn>
              <a:cxn ang="T32">
                <a:pos x="T20" y="T21"/>
              </a:cxn>
            </a:cxnLst>
            <a:rect l="T33" t="T34" r="T35" b="T36"/>
            <a:pathLst>
              <a:path w="1296" h="266">
                <a:moveTo>
                  <a:pt x="16" y="116"/>
                </a:moveTo>
                <a:lnTo>
                  <a:pt x="1074" y="116"/>
                </a:lnTo>
                <a:cubicBezTo>
                  <a:pt x="1083" y="116"/>
                  <a:pt x="1091" y="124"/>
                  <a:pt x="1091" y="133"/>
                </a:cubicBezTo>
                <a:cubicBezTo>
                  <a:pt x="1091" y="142"/>
                  <a:pt x="1083" y="150"/>
                  <a:pt x="1074" y="150"/>
                </a:cubicBezTo>
                <a:lnTo>
                  <a:pt x="16" y="150"/>
                </a:lnTo>
                <a:cubicBezTo>
                  <a:pt x="7" y="150"/>
                  <a:pt x="0" y="142"/>
                  <a:pt x="0" y="133"/>
                </a:cubicBezTo>
                <a:cubicBezTo>
                  <a:pt x="0" y="124"/>
                  <a:pt x="7" y="116"/>
                  <a:pt x="16" y="116"/>
                </a:cubicBezTo>
                <a:close/>
                <a:moveTo>
                  <a:pt x="1030" y="0"/>
                </a:moveTo>
                <a:lnTo>
                  <a:pt x="1296" y="133"/>
                </a:lnTo>
                <a:lnTo>
                  <a:pt x="1030" y="266"/>
                </a:lnTo>
                <a:lnTo>
                  <a:pt x="1030" y="0"/>
                </a:lnTo>
                <a:close/>
              </a:path>
            </a:pathLst>
          </a:custGeom>
          <a:solidFill>
            <a:srgbClr val="000000"/>
          </a:solidFill>
          <a:ln w="4763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4962" name="Freeform 161">
            <a:extLst>
              <a:ext uri="{FF2B5EF4-FFF2-40B4-BE49-F238E27FC236}">
                <a16:creationId xmlns:a16="http://schemas.microsoft.com/office/drawing/2014/main" id="{9164C391-C89A-8B1E-9948-D30EA9BD2E1D}"/>
              </a:ext>
            </a:extLst>
          </p:cNvPr>
          <p:cNvSpPr>
            <a:spLocks/>
          </p:cNvSpPr>
          <p:nvPr/>
        </p:nvSpPr>
        <p:spPr bwMode="auto">
          <a:xfrm>
            <a:off x="8153401" y="1368425"/>
            <a:ext cx="347663" cy="71438"/>
          </a:xfrm>
          <a:custGeom>
            <a:avLst/>
            <a:gdLst>
              <a:gd name="T0" fmla="*/ 2147483647 w 1296"/>
              <a:gd name="T1" fmla="*/ 2147483647 h 266"/>
              <a:gd name="T2" fmla="*/ 2147483647 w 1296"/>
              <a:gd name="T3" fmla="*/ 2147483647 h 266"/>
              <a:gd name="T4" fmla="*/ 2147483647 w 1296"/>
              <a:gd name="T5" fmla="*/ 2147483647 h 266"/>
              <a:gd name="T6" fmla="*/ 2147483647 w 1296"/>
              <a:gd name="T7" fmla="*/ 2147483647 h 266"/>
              <a:gd name="T8" fmla="*/ 2147483647 w 1296"/>
              <a:gd name="T9" fmla="*/ 2147483647 h 266"/>
              <a:gd name="T10" fmla="*/ 0 w 1296"/>
              <a:gd name="T11" fmla="*/ 2147483647 h 266"/>
              <a:gd name="T12" fmla="*/ 2147483647 w 1296"/>
              <a:gd name="T13" fmla="*/ 2147483647 h 266"/>
              <a:gd name="T14" fmla="*/ 2147483647 w 1296"/>
              <a:gd name="T15" fmla="*/ 0 h 266"/>
              <a:gd name="T16" fmla="*/ 2147483647 w 1296"/>
              <a:gd name="T17" fmla="*/ 2147483647 h 266"/>
              <a:gd name="T18" fmla="*/ 2147483647 w 1296"/>
              <a:gd name="T19" fmla="*/ 2147483647 h 266"/>
              <a:gd name="T20" fmla="*/ 2147483647 w 1296"/>
              <a:gd name="T21" fmla="*/ 0 h 26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w 1296"/>
              <a:gd name="T34" fmla="*/ 0 h 266"/>
              <a:gd name="T35" fmla="*/ 1296 w 1296"/>
              <a:gd name="T36" fmla="*/ 266 h 266"/>
            </a:gdLst>
            <a:ahLst/>
            <a:cxnLst>
              <a:cxn ang="T22">
                <a:pos x="T0" y="T1"/>
              </a:cxn>
              <a:cxn ang="T23">
                <a:pos x="T2" y="T3"/>
              </a:cxn>
              <a:cxn ang="T24">
                <a:pos x="T4" y="T5"/>
              </a:cxn>
              <a:cxn ang="T25">
                <a:pos x="T6" y="T7"/>
              </a:cxn>
              <a:cxn ang="T26">
                <a:pos x="T8" y="T9"/>
              </a:cxn>
              <a:cxn ang="T27">
                <a:pos x="T10" y="T11"/>
              </a:cxn>
              <a:cxn ang="T28">
                <a:pos x="T12" y="T13"/>
              </a:cxn>
              <a:cxn ang="T29">
                <a:pos x="T14" y="T15"/>
              </a:cxn>
              <a:cxn ang="T30">
                <a:pos x="T16" y="T17"/>
              </a:cxn>
              <a:cxn ang="T31">
                <a:pos x="T18" y="T19"/>
              </a:cxn>
              <a:cxn ang="T32">
                <a:pos x="T20" y="T21"/>
              </a:cxn>
            </a:cxnLst>
            <a:rect l="T33" t="T34" r="T35" b="T36"/>
            <a:pathLst>
              <a:path w="1296" h="266">
                <a:moveTo>
                  <a:pt x="16" y="116"/>
                </a:moveTo>
                <a:lnTo>
                  <a:pt x="1074" y="116"/>
                </a:lnTo>
                <a:cubicBezTo>
                  <a:pt x="1083" y="116"/>
                  <a:pt x="1091" y="124"/>
                  <a:pt x="1091" y="133"/>
                </a:cubicBezTo>
                <a:cubicBezTo>
                  <a:pt x="1091" y="142"/>
                  <a:pt x="1083" y="150"/>
                  <a:pt x="1074" y="150"/>
                </a:cubicBezTo>
                <a:lnTo>
                  <a:pt x="16" y="150"/>
                </a:lnTo>
                <a:cubicBezTo>
                  <a:pt x="7" y="150"/>
                  <a:pt x="0" y="142"/>
                  <a:pt x="0" y="133"/>
                </a:cubicBezTo>
                <a:cubicBezTo>
                  <a:pt x="0" y="124"/>
                  <a:pt x="7" y="116"/>
                  <a:pt x="16" y="116"/>
                </a:cubicBezTo>
                <a:close/>
                <a:moveTo>
                  <a:pt x="1030" y="0"/>
                </a:moveTo>
                <a:lnTo>
                  <a:pt x="1296" y="133"/>
                </a:lnTo>
                <a:lnTo>
                  <a:pt x="1030" y="266"/>
                </a:lnTo>
                <a:lnTo>
                  <a:pt x="1030" y="0"/>
                </a:lnTo>
                <a:close/>
              </a:path>
            </a:pathLst>
          </a:custGeom>
          <a:solidFill>
            <a:srgbClr val="000000"/>
          </a:solidFill>
          <a:ln w="4763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4963" name="Freeform 162">
            <a:extLst>
              <a:ext uri="{FF2B5EF4-FFF2-40B4-BE49-F238E27FC236}">
                <a16:creationId xmlns:a16="http://schemas.microsoft.com/office/drawing/2014/main" id="{96A40AC8-3C3C-EB81-0A46-41811D0B0DDE}"/>
              </a:ext>
            </a:extLst>
          </p:cNvPr>
          <p:cNvSpPr>
            <a:spLocks/>
          </p:cNvSpPr>
          <p:nvPr/>
        </p:nvSpPr>
        <p:spPr bwMode="auto">
          <a:xfrm>
            <a:off x="3513138" y="1828800"/>
            <a:ext cx="3421062" cy="692150"/>
          </a:xfrm>
          <a:custGeom>
            <a:avLst/>
            <a:gdLst>
              <a:gd name="T0" fmla="*/ 2147483647 w 11538"/>
              <a:gd name="T1" fmla="*/ 2147483647 h 2078"/>
              <a:gd name="T2" fmla="*/ 2147483647 w 11538"/>
              <a:gd name="T3" fmla="*/ 2147483647 h 2078"/>
              <a:gd name="T4" fmla="*/ 2147483647 w 11538"/>
              <a:gd name="T5" fmla="*/ 2147483647 h 2078"/>
              <a:gd name="T6" fmla="*/ 2147483647 w 11538"/>
              <a:gd name="T7" fmla="*/ 2147483647 h 2078"/>
              <a:gd name="T8" fmla="*/ 2147483647 w 11538"/>
              <a:gd name="T9" fmla="*/ 2147483647 h 2078"/>
              <a:gd name="T10" fmla="*/ 2147483647 w 11538"/>
              <a:gd name="T11" fmla="*/ 2147483647 h 2078"/>
              <a:gd name="T12" fmla="*/ 2147483647 w 11538"/>
              <a:gd name="T13" fmla="*/ 2147483647 h 2078"/>
              <a:gd name="T14" fmla="*/ 2147483647 w 11538"/>
              <a:gd name="T15" fmla="*/ 0 h 2078"/>
              <a:gd name="T16" fmla="*/ 2147483647 w 11538"/>
              <a:gd name="T17" fmla="*/ 2147483647 h 2078"/>
              <a:gd name="T18" fmla="*/ 2147483647 w 11538"/>
              <a:gd name="T19" fmla="*/ 2147483647 h 2078"/>
              <a:gd name="T20" fmla="*/ 2147483647 w 11538"/>
              <a:gd name="T21" fmla="*/ 0 h 2078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w 11538"/>
              <a:gd name="T34" fmla="*/ 0 h 2078"/>
              <a:gd name="T35" fmla="*/ 11538 w 11538"/>
              <a:gd name="T36" fmla="*/ 2078 h 2078"/>
            </a:gdLst>
            <a:ahLst/>
            <a:cxnLst>
              <a:cxn ang="T22">
                <a:pos x="T0" y="T1"/>
              </a:cxn>
              <a:cxn ang="T23">
                <a:pos x="T2" y="T3"/>
              </a:cxn>
              <a:cxn ang="T24">
                <a:pos x="T4" y="T5"/>
              </a:cxn>
              <a:cxn ang="T25">
                <a:pos x="T6" y="T7"/>
              </a:cxn>
              <a:cxn ang="T26">
                <a:pos x="T8" y="T9"/>
              </a:cxn>
              <a:cxn ang="T27">
                <a:pos x="T10" y="T11"/>
              </a:cxn>
              <a:cxn ang="T28">
                <a:pos x="T12" y="T13"/>
              </a:cxn>
              <a:cxn ang="T29">
                <a:pos x="T14" y="T15"/>
              </a:cxn>
              <a:cxn ang="T30">
                <a:pos x="T16" y="T17"/>
              </a:cxn>
              <a:cxn ang="T31">
                <a:pos x="T18" y="T19"/>
              </a:cxn>
              <a:cxn ang="T32">
                <a:pos x="T20" y="T21"/>
              </a:cxn>
            </a:cxnLst>
            <a:rect l="T33" t="T34" r="T35" b="T36"/>
            <a:pathLst>
              <a:path w="11538" h="2078">
                <a:moveTo>
                  <a:pt x="16" y="2043"/>
                </a:moveTo>
                <a:lnTo>
                  <a:pt x="11317" y="108"/>
                </a:lnTo>
                <a:cubicBezTo>
                  <a:pt x="11326" y="106"/>
                  <a:pt x="11334" y="112"/>
                  <a:pt x="11336" y="121"/>
                </a:cubicBezTo>
                <a:cubicBezTo>
                  <a:pt x="11337" y="130"/>
                  <a:pt x="11331" y="139"/>
                  <a:pt x="11322" y="141"/>
                </a:cubicBezTo>
                <a:lnTo>
                  <a:pt x="21" y="2076"/>
                </a:lnTo>
                <a:cubicBezTo>
                  <a:pt x="12" y="2078"/>
                  <a:pt x="4" y="2072"/>
                  <a:pt x="2" y="2063"/>
                </a:cubicBezTo>
                <a:cubicBezTo>
                  <a:pt x="0" y="2054"/>
                  <a:pt x="7" y="2045"/>
                  <a:pt x="16" y="2043"/>
                </a:cubicBezTo>
                <a:close/>
                <a:moveTo>
                  <a:pt x="11253" y="0"/>
                </a:moveTo>
                <a:lnTo>
                  <a:pt x="11538" y="87"/>
                </a:lnTo>
                <a:lnTo>
                  <a:pt x="11298" y="263"/>
                </a:lnTo>
                <a:lnTo>
                  <a:pt x="11253" y="0"/>
                </a:lnTo>
                <a:close/>
              </a:path>
            </a:pathLst>
          </a:custGeom>
          <a:solidFill>
            <a:srgbClr val="000000"/>
          </a:solidFill>
          <a:ln w="4763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4964" name="Text Box 164">
            <a:extLst>
              <a:ext uri="{FF2B5EF4-FFF2-40B4-BE49-F238E27FC236}">
                <a16:creationId xmlns:a16="http://schemas.microsoft.com/office/drawing/2014/main" id="{81C60AEF-5E2F-7B93-8E3B-A13CF2BBE5C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46726" y="3721101"/>
            <a:ext cx="1273175" cy="854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000" b="1">
                <a:latin typeface="Book Antiqua" panose="02040602050305030304" pitchFamily="18" charset="0"/>
              </a:rPr>
              <a:t>Selected 5 cases</a:t>
            </a:r>
          </a:p>
          <a:p>
            <a:r>
              <a:rPr lang="en-US" altLang="en-US" sz="1000" b="1">
                <a:latin typeface="Book Antiqua" panose="02040602050305030304" pitchFamily="18" charset="0"/>
              </a:rPr>
              <a:t>maximally varying</a:t>
            </a:r>
          </a:p>
          <a:p>
            <a:r>
              <a:rPr lang="en-US" altLang="en-US" sz="1000" b="1">
                <a:latin typeface="Book Antiqua" panose="02040602050305030304" pitchFamily="18" charset="0"/>
              </a:rPr>
              <a:t>Identified critical</a:t>
            </a:r>
          </a:p>
          <a:p>
            <a:r>
              <a:rPr lang="en-US" altLang="en-US" sz="1000" b="1">
                <a:latin typeface="Book Antiqua" panose="02040602050305030304" pitchFamily="18" charset="0"/>
              </a:rPr>
              <a:t>months in which </a:t>
            </a:r>
          </a:p>
          <a:p>
            <a:r>
              <a:rPr lang="en-US" altLang="en-US" sz="1000" b="1">
                <a:latin typeface="Book Antiqua" panose="02040602050305030304" pitchFamily="18" charset="0"/>
              </a:rPr>
              <a:t>smoking varied</a:t>
            </a:r>
          </a:p>
        </p:txBody>
      </p:sp>
      <p:sp>
        <p:nvSpPr>
          <p:cNvPr id="34965" name="Text Box 165">
            <a:extLst>
              <a:ext uri="{FF2B5EF4-FFF2-40B4-BE49-F238E27FC236}">
                <a16:creationId xmlns:a16="http://schemas.microsoft.com/office/drawing/2014/main" id="{D9010122-A819-99B0-3CEC-958A0893F3C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93925" y="5975351"/>
            <a:ext cx="6199188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800">
                <a:latin typeface="Tahoma" panose="020B0604030504040204" pitchFamily="34" charset="0"/>
              </a:rPr>
              <a:t>Source:  Creswell, Plano Clark, Shope, McVea. (in progress)</a:t>
            </a:r>
          </a:p>
        </p:txBody>
      </p:sp>
      <p:sp>
        <p:nvSpPr>
          <p:cNvPr id="34966" name="Rectangle 166">
            <a:extLst>
              <a:ext uri="{FF2B5EF4-FFF2-40B4-BE49-F238E27FC236}">
                <a16:creationId xmlns:a16="http://schemas.microsoft.com/office/drawing/2014/main" id="{A7C71F98-B8DF-D073-7437-223F568E51D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67000" y="1905001"/>
            <a:ext cx="166688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/>
            <a:r>
              <a:rPr lang="en-US" altLang="en-US" sz="1800">
                <a:latin typeface="Tahoma" panose="020B0604030504040204" pitchFamily="34" charset="0"/>
              </a:rPr>
              <a:t>+</a:t>
            </a:r>
          </a:p>
        </p:txBody>
      </p:sp>
    </p:spTree>
  </p:cSld>
  <p:clrMapOvr>
    <a:masterClrMapping/>
  </p:clrMapOvr>
  <p:transition advClick="0"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ext Box 2">
            <a:extLst>
              <a:ext uri="{FF2B5EF4-FFF2-40B4-BE49-F238E27FC236}">
                <a16:creationId xmlns:a16="http://schemas.microsoft.com/office/drawing/2014/main" id="{E0454F8C-5D08-D1DD-8AF5-732FF0260A5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11364" y="255589"/>
            <a:ext cx="2959465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200" b="1" dirty="0"/>
              <a:t>Phase I   Qualitative Research - Year 1</a:t>
            </a:r>
          </a:p>
          <a:p>
            <a:endParaRPr lang="en-US" altLang="en-US" sz="1200" b="1" dirty="0"/>
          </a:p>
        </p:txBody>
      </p:sp>
      <p:sp>
        <p:nvSpPr>
          <p:cNvPr id="35843" name="Text Box 3">
            <a:extLst>
              <a:ext uri="{FF2B5EF4-FFF2-40B4-BE49-F238E27FC236}">
                <a16:creationId xmlns:a16="http://schemas.microsoft.com/office/drawing/2014/main" id="{F326D909-25DF-F3C4-907C-BCDA65F7D91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25764" y="598489"/>
            <a:ext cx="2135521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200" b="1"/>
              <a:t>Qualitative Data Collection</a:t>
            </a:r>
          </a:p>
        </p:txBody>
      </p:sp>
      <p:sp>
        <p:nvSpPr>
          <p:cNvPr id="35844" name="Text Box 4">
            <a:extLst>
              <a:ext uri="{FF2B5EF4-FFF2-40B4-BE49-F238E27FC236}">
                <a16:creationId xmlns:a16="http://schemas.microsoft.com/office/drawing/2014/main" id="{8F7432CC-3C8E-07F7-B453-CAF3B6126FF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24601" y="533401"/>
            <a:ext cx="2039341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200" b="1"/>
              <a:t>Unstructured Interviews -</a:t>
            </a:r>
          </a:p>
          <a:p>
            <a:r>
              <a:rPr lang="en-US" altLang="en-US" sz="1200" b="1"/>
              <a:t>50 participants </a:t>
            </a:r>
          </a:p>
          <a:p>
            <a:r>
              <a:rPr lang="en-US" altLang="en-US" sz="1200" b="1"/>
              <a:t>8 observations at the site</a:t>
            </a:r>
          </a:p>
          <a:p>
            <a:r>
              <a:rPr lang="en-US" altLang="en-US" sz="1200" b="1"/>
              <a:t>16 documents</a:t>
            </a:r>
          </a:p>
        </p:txBody>
      </p:sp>
      <p:sp>
        <p:nvSpPr>
          <p:cNvPr id="35845" name="Text Box 5">
            <a:extLst>
              <a:ext uri="{FF2B5EF4-FFF2-40B4-BE49-F238E27FC236}">
                <a16:creationId xmlns:a16="http://schemas.microsoft.com/office/drawing/2014/main" id="{B5ADEEA6-6DF8-D3D3-FB53-4ADED03B8B3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44801" y="1543051"/>
            <a:ext cx="2016001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200" b="1"/>
              <a:t>Qualitative Data Analysis</a:t>
            </a:r>
          </a:p>
        </p:txBody>
      </p:sp>
      <p:sp>
        <p:nvSpPr>
          <p:cNvPr id="35846" name="Text Box 6">
            <a:extLst>
              <a:ext uri="{FF2B5EF4-FFF2-40B4-BE49-F238E27FC236}">
                <a16:creationId xmlns:a16="http://schemas.microsoft.com/office/drawing/2014/main" id="{5E083330-9865-51A0-172B-6030F6106BB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24601" y="1600201"/>
            <a:ext cx="2339615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200" b="1"/>
              <a:t>Text Analysis:  Using QSR N6</a:t>
            </a:r>
          </a:p>
        </p:txBody>
      </p:sp>
      <p:sp>
        <p:nvSpPr>
          <p:cNvPr id="35847" name="Text Box 7">
            <a:extLst>
              <a:ext uri="{FF2B5EF4-FFF2-40B4-BE49-F238E27FC236}">
                <a16:creationId xmlns:a16="http://schemas.microsoft.com/office/drawing/2014/main" id="{1C1CA55B-2A60-0C14-E192-00D8AF88CF8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27364" y="2255839"/>
            <a:ext cx="1659429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200" b="1"/>
              <a:t>Qualitative Findings</a:t>
            </a:r>
          </a:p>
        </p:txBody>
      </p:sp>
      <p:sp>
        <p:nvSpPr>
          <p:cNvPr id="35848" name="Text Box 8">
            <a:extLst>
              <a:ext uri="{FF2B5EF4-FFF2-40B4-BE49-F238E27FC236}">
                <a16:creationId xmlns:a16="http://schemas.microsoft.com/office/drawing/2014/main" id="{28F7D877-87BD-7D20-AC08-65EB892F594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00801" y="2133601"/>
            <a:ext cx="2723823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200" b="1"/>
              <a:t>Development of codes and themes</a:t>
            </a:r>
          </a:p>
          <a:p>
            <a:r>
              <a:rPr lang="en-US" altLang="en-US" sz="1200" b="1"/>
              <a:t>for each site</a:t>
            </a:r>
          </a:p>
        </p:txBody>
      </p:sp>
      <p:sp>
        <p:nvSpPr>
          <p:cNvPr id="35849" name="Line 9">
            <a:extLst>
              <a:ext uri="{FF2B5EF4-FFF2-40B4-BE49-F238E27FC236}">
                <a16:creationId xmlns:a16="http://schemas.microsoft.com/office/drawing/2014/main" id="{95F25631-44FC-A45E-F76B-B6ABEB57840B}"/>
              </a:ext>
            </a:extLst>
          </p:cNvPr>
          <p:cNvSpPr>
            <a:spLocks noChangeShapeType="1"/>
          </p:cNvSpPr>
          <p:nvPr/>
        </p:nvSpPr>
        <p:spPr bwMode="auto">
          <a:xfrm>
            <a:off x="3962400" y="971550"/>
            <a:ext cx="0" cy="457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850" name="Rectangle 10">
            <a:extLst>
              <a:ext uri="{FF2B5EF4-FFF2-40B4-BE49-F238E27FC236}">
                <a16:creationId xmlns:a16="http://schemas.microsoft.com/office/drawing/2014/main" id="{FBF1B7E5-ACA0-994D-BB30-0E3D15F7CC2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28800" y="364552"/>
            <a:ext cx="8331200" cy="24003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endParaRPr lang="en-GB" altLang="en-US"/>
          </a:p>
        </p:txBody>
      </p:sp>
      <p:sp>
        <p:nvSpPr>
          <p:cNvPr id="35851" name="Text Box 11">
            <a:extLst>
              <a:ext uri="{FF2B5EF4-FFF2-40B4-BE49-F238E27FC236}">
                <a16:creationId xmlns:a16="http://schemas.microsoft.com/office/drawing/2014/main" id="{91B19E29-F19A-E136-6952-179DEAFD052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28801" y="3086101"/>
            <a:ext cx="3062057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200" b="1"/>
              <a:t>Phase II  Quantitative Research - Year 2</a:t>
            </a:r>
          </a:p>
        </p:txBody>
      </p:sp>
      <p:sp>
        <p:nvSpPr>
          <p:cNvPr id="35852" name="Text Box 12">
            <a:extLst>
              <a:ext uri="{FF2B5EF4-FFF2-40B4-BE49-F238E27FC236}">
                <a16:creationId xmlns:a16="http://schemas.microsoft.com/office/drawing/2014/main" id="{7D0118FD-23AF-6DEC-CC1A-0168BEC5046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38400" y="3429001"/>
            <a:ext cx="2920992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200" b="1"/>
              <a:t>Quantitative Instrument Development</a:t>
            </a:r>
          </a:p>
        </p:txBody>
      </p:sp>
      <p:sp>
        <p:nvSpPr>
          <p:cNvPr id="35853" name="Text Box 13">
            <a:extLst>
              <a:ext uri="{FF2B5EF4-FFF2-40B4-BE49-F238E27FC236}">
                <a16:creationId xmlns:a16="http://schemas.microsoft.com/office/drawing/2014/main" id="{8BDA78B3-1D61-2A4F-7EC5-7DD529614A0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90801" y="3992564"/>
            <a:ext cx="3338513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200" b="1"/>
              <a:t>Quantitative Test of the Instrument</a:t>
            </a:r>
          </a:p>
        </p:txBody>
      </p:sp>
      <p:sp>
        <p:nvSpPr>
          <p:cNvPr id="35854" name="Text Box 14">
            <a:extLst>
              <a:ext uri="{FF2B5EF4-FFF2-40B4-BE49-F238E27FC236}">
                <a16:creationId xmlns:a16="http://schemas.microsoft.com/office/drawing/2014/main" id="{E784DEA4-72C1-6AFB-6F50-17230FEEAC2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24600" y="3200401"/>
            <a:ext cx="2454518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200" b="1"/>
              <a:t>Create approximately a 80-item</a:t>
            </a:r>
          </a:p>
          <a:p>
            <a:r>
              <a:rPr lang="en-US" altLang="en-US" sz="1200" b="1"/>
              <a:t>instrument plus demographics</a:t>
            </a:r>
          </a:p>
        </p:txBody>
      </p:sp>
      <p:sp>
        <p:nvSpPr>
          <p:cNvPr id="35855" name="Text Box 15">
            <a:extLst>
              <a:ext uri="{FF2B5EF4-FFF2-40B4-BE49-F238E27FC236}">
                <a16:creationId xmlns:a16="http://schemas.microsoft.com/office/drawing/2014/main" id="{8290BB97-8ABB-2915-C56A-C1A927CA385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248400" y="3733801"/>
            <a:ext cx="3748088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200" b="1"/>
              <a:t>Administer survey to 500 individuals</a:t>
            </a:r>
          </a:p>
          <a:p>
            <a:endParaRPr lang="en-US" altLang="en-US" sz="1200" b="1"/>
          </a:p>
          <a:p>
            <a:r>
              <a:rPr lang="en-US" altLang="en-US" sz="1200" b="1"/>
              <a:t>Determine factor structure of items and </a:t>
            </a:r>
          </a:p>
          <a:p>
            <a:r>
              <a:rPr lang="en-US" altLang="en-US" sz="1200" b="1"/>
              <a:t>conduct reliability analysis for scales</a:t>
            </a:r>
          </a:p>
        </p:txBody>
      </p:sp>
      <p:sp>
        <p:nvSpPr>
          <p:cNvPr id="35856" name="Text Box 16">
            <a:extLst>
              <a:ext uri="{FF2B5EF4-FFF2-40B4-BE49-F238E27FC236}">
                <a16:creationId xmlns:a16="http://schemas.microsoft.com/office/drawing/2014/main" id="{2878AAAD-8C6A-D267-BDDF-8F89F1DC35E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71801" y="4602164"/>
            <a:ext cx="1672253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200" b="1"/>
              <a:t>Quantitative Results</a:t>
            </a:r>
          </a:p>
        </p:txBody>
      </p:sp>
      <p:sp>
        <p:nvSpPr>
          <p:cNvPr id="35857" name="Text Box 17">
            <a:extLst>
              <a:ext uri="{FF2B5EF4-FFF2-40B4-BE49-F238E27FC236}">
                <a16:creationId xmlns:a16="http://schemas.microsoft.com/office/drawing/2014/main" id="{DE51E9A8-9BBC-3B9E-FA48-A808250F6DD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248400" y="4724401"/>
            <a:ext cx="2281394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200" b="1"/>
              <a:t>Determine how groups differ</a:t>
            </a:r>
          </a:p>
          <a:p>
            <a:r>
              <a:rPr lang="en-US" altLang="en-US" sz="1200" b="1"/>
              <a:t>using ANOVA test</a:t>
            </a:r>
          </a:p>
        </p:txBody>
      </p:sp>
      <p:sp>
        <p:nvSpPr>
          <p:cNvPr id="35858" name="Line 18">
            <a:extLst>
              <a:ext uri="{FF2B5EF4-FFF2-40B4-BE49-F238E27FC236}">
                <a16:creationId xmlns:a16="http://schemas.microsoft.com/office/drawing/2014/main" id="{FE18158C-2E95-605A-80AF-BB8E64CB3887}"/>
              </a:ext>
            </a:extLst>
          </p:cNvPr>
          <p:cNvSpPr>
            <a:spLocks noChangeShapeType="1"/>
          </p:cNvSpPr>
          <p:nvPr/>
        </p:nvSpPr>
        <p:spPr bwMode="auto">
          <a:xfrm>
            <a:off x="3962400" y="2590800"/>
            <a:ext cx="0" cy="381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859" name="Rectangle 19">
            <a:extLst>
              <a:ext uri="{FF2B5EF4-FFF2-40B4-BE49-F238E27FC236}">
                <a16:creationId xmlns:a16="http://schemas.microsoft.com/office/drawing/2014/main" id="{17983965-55FB-6897-4D5F-C9C49BAF82B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28800" y="3266114"/>
            <a:ext cx="8305800" cy="23241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/>
            <a:endParaRPr lang="en-GB" altLang="en-US" sz="1200" b="1"/>
          </a:p>
        </p:txBody>
      </p:sp>
      <p:sp>
        <p:nvSpPr>
          <p:cNvPr id="35860" name="Oval 20">
            <a:extLst>
              <a:ext uri="{FF2B5EF4-FFF2-40B4-BE49-F238E27FC236}">
                <a16:creationId xmlns:a16="http://schemas.microsoft.com/office/drawing/2014/main" id="{9BD23EC8-2310-5A17-03D3-BF9F9F714B0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90800" y="571500"/>
            <a:ext cx="2743200" cy="342900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endParaRPr lang="en-GB" altLang="en-US"/>
          </a:p>
        </p:txBody>
      </p:sp>
      <p:sp>
        <p:nvSpPr>
          <p:cNvPr id="35861" name="Oval 21">
            <a:extLst>
              <a:ext uri="{FF2B5EF4-FFF2-40B4-BE49-F238E27FC236}">
                <a16:creationId xmlns:a16="http://schemas.microsoft.com/office/drawing/2014/main" id="{92F9505C-5075-B969-1DDE-CFE5BBEC416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90800" y="1485900"/>
            <a:ext cx="2743200" cy="400050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endParaRPr lang="en-GB" altLang="en-US"/>
          </a:p>
        </p:txBody>
      </p:sp>
      <p:sp>
        <p:nvSpPr>
          <p:cNvPr id="35862" name="Rectangle 22">
            <a:extLst>
              <a:ext uri="{FF2B5EF4-FFF2-40B4-BE49-F238E27FC236}">
                <a16:creationId xmlns:a16="http://schemas.microsoft.com/office/drawing/2014/main" id="{10FAE441-02B7-0156-CB68-1D232635296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95600" y="2228850"/>
            <a:ext cx="2133600" cy="2857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endParaRPr lang="en-GB" altLang="en-US"/>
          </a:p>
        </p:txBody>
      </p:sp>
      <p:sp>
        <p:nvSpPr>
          <p:cNvPr id="35863" name="Line 23">
            <a:extLst>
              <a:ext uri="{FF2B5EF4-FFF2-40B4-BE49-F238E27FC236}">
                <a16:creationId xmlns:a16="http://schemas.microsoft.com/office/drawing/2014/main" id="{4BA0997A-DB7E-53FA-1D55-262BA6F0F6D9}"/>
              </a:ext>
            </a:extLst>
          </p:cNvPr>
          <p:cNvSpPr>
            <a:spLocks noChangeShapeType="1"/>
          </p:cNvSpPr>
          <p:nvPr/>
        </p:nvSpPr>
        <p:spPr bwMode="auto">
          <a:xfrm>
            <a:off x="3962400" y="1905000"/>
            <a:ext cx="0" cy="2667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864" name="Oval 24">
            <a:extLst>
              <a:ext uri="{FF2B5EF4-FFF2-40B4-BE49-F238E27FC236}">
                <a16:creationId xmlns:a16="http://schemas.microsoft.com/office/drawing/2014/main" id="{58ACEC52-92C0-142D-6E36-49C37C4006F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57400" y="3390900"/>
            <a:ext cx="3860800" cy="342900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endParaRPr lang="en-GB" altLang="en-US"/>
          </a:p>
        </p:txBody>
      </p:sp>
      <p:sp>
        <p:nvSpPr>
          <p:cNvPr id="35865" name="Oval 25">
            <a:extLst>
              <a:ext uri="{FF2B5EF4-FFF2-40B4-BE49-F238E27FC236}">
                <a16:creationId xmlns:a16="http://schemas.microsoft.com/office/drawing/2014/main" id="{B31FC0E7-B688-6395-EFC4-FE0E51BD4C3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09800" y="3992563"/>
            <a:ext cx="3556000" cy="342900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endParaRPr lang="en-GB" altLang="en-US"/>
          </a:p>
        </p:txBody>
      </p:sp>
      <p:sp>
        <p:nvSpPr>
          <p:cNvPr id="35866" name="Rectangle 26">
            <a:extLst>
              <a:ext uri="{FF2B5EF4-FFF2-40B4-BE49-F238E27FC236}">
                <a16:creationId xmlns:a16="http://schemas.microsoft.com/office/drawing/2014/main" id="{EF1645AB-D80F-CC76-FD94-893DB896021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19400" y="4602163"/>
            <a:ext cx="2133600" cy="2286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endParaRPr lang="en-GB" altLang="en-US"/>
          </a:p>
        </p:txBody>
      </p:sp>
      <p:sp>
        <p:nvSpPr>
          <p:cNvPr id="35867" name="Rectangle 27">
            <a:extLst>
              <a:ext uri="{FF2B5EF4-FFF2-40B4-BE49-F238E27FC236}">
                <a16:creationId xmlns:a16="http://schemas.microsoft.com/office/drawing/2014/main" id="{C898E383-A262-E346-D7BD-DAEEB1B1A40D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1524000" y="122238"/>
            <a:ext cx="7543800" cy="1295400"/>
          </a:xfrm>
        </p:spPr>
        <p:txBody>
          <a:bodyPr/>
          <a:lstStyle/>
          <a:p>
            <a:pPr eaLnBrk="1" hangingPunct="1"/>
            <a:r>
              <a:rPr lang="en-US" altLang="en-US"/>
              <a:t> </a:t>
            </a:r>
          </a:p>
        </p:txBody>
      </p:sp>
      <p:sp>
        <p:nvSpPr>
          <p:cNvPr id="35868" name="Line 28">
            <a:extLst>
              <a:ext uri="{FF2B5EF4-FFF2-40B4-BE49-F238E27FC236}">
                <a16:creationId xmlns:a16="http://schemas.microsoft.com/office/drawing/2014/main" id="{5074B88E-9610-AF99-BAF3-0916E4748F36}"/>
              </a:ext>
            </a:extLst>
          </p:cNvPr>
          <p:cNvSpPr>
            <a:spLocks noChangeShapeType="1"/>
          </p:cNvSpPr>
          <p:nvPr/>
        </p:nvSpPr>
        <p:spPr bwMode="auto">
          <a:xfrm>
            <a:off x="3962400" y="4343401"/>
            <a:ext cx="0" cy="2587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5869" name="Line 29">
            <a:extLst>
              <a:ext uri="{FF2B5EF4-FFF2-40B4-BE49-F238E27FC236}">
                <a16:creationId xmlns:a16="http://schemas.microsoft.com/office/drawing/2014/main" id="{1D24BA02-9631-C87C-7D49-48D5D0087CF8}"/>
              </a:ext>
            </a:extLst>
          </p:cNvPr>
          <p:cNvSpPr>
            <a:spLocks noChangeShapeType="1"/>
          </p:cNvSpPr>
          <p:nvPr/>
        </p:nvSpPr>
        <p:spPr bwMode="auto">
          <a:xfrm>
            <a:off x="3962400" y="3733800"/>
            <a:ext cx="0" cy="228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7678" name="Rectangle 30">
            <a:extLst>
              <a:ext uri="{FF2B5EF4-FFF2-40B4-BE49-F238E27FC236}">
                <a16:creationId xmlns:a16="http://schemas.microsoft.com/office/drawing/2014/main" id="{EC68889D-358E-1CDC-10B7-6F87A5812B6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20362" y="5928555"/>
            <a:ext cx="6776214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 eaLnBrk="1" hangingPunct="1">
              <a:defRPr/>
            </a:pPr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Exploratory sequential design</a:t>
            </a:r>
          </a:p>
        </p:txBody>
      </p:sp>
    </p:spTree>
  </p:cSld>
  <p:clrMapOvr>
    <a:masterClrMapping/>
  </p:clrMapOvr>
  <p:transition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Number Placeholder 3">
            <a:extLst>
              <a:ext uri="{FF2B5EF4-FFF2-40B4-BE49-F238E27FC236}">
                <a16:creationId xmlns:a16="http://schemas.microsoft.com/office/drawing/2014/main" id="{28C5A531-4884-DB49-28EB-66506A9385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B9E627D6-55B1-4F26-855B-4B75984F0F72}" type="slidenum">
              <a:rPr lang="en-US" altLang="en-US" sz="1200">
                <a:solidFill>
                  <a:srgbClr val="045C75"/>
                </a:solidFill>
              </a:rPr>
              <a:pPr/>
              <a:t>30</a:t>
            </a:fld>
            <a:endParaRPr lang="en-US" altLang="en-US" sz="1200">
              <a:solidFill>
                <a:srgbClr val="045C75"/>
              </a:solidFill>
            </a:endParaRPr>
          </a:p>
        </p:txBody>
      </p:sp>
      <p:sp>
        <p:nvSpPr>
          <p:cNvPr id="36867" name="Text Box 5">
            <a:extLst>
              <a:ext uri="{FF2B5EF4-FFF2-40B4-BE49-F238E27FC236}">
                <a16:creationId xmlns:a16="http://schemas.microsoft.com/office/drawing/2014/main" id="{6D336212-B2F7-B8D9-826D-A8884E03B84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83089" y="5181600"/>
            <a:ext cx="3660775" cy="1384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/>
            <a:r>
              <a:rPr lang="en-US" altLang="en-US" sz="2000" b="1"/>
              <a:t>Process – collection</a:t>
            </a:r>
          </a:p>
          <a:p>
            <a:pPr algn="ctr"/>
            <a:r>
              <a:rPr lang="en-US" altLang="en-US" sz="2000" b="1"/>
              <a:t>and analysis of qualitative</a:t>
            </a:r>
          </a:p>
          <a:p>
            <a:pPr algn="ctr"/>
            <a:r>
              <a:rPr lang="en-US" altLang="en-US" sz="2000" b="1"/>
              <a:t>data</a:t>
            </a:r>
          </a:p>
          <a:p>
            <a:pPr algn="ctr"/>
            <a:r>
              <a:rPr lang="en-US" altLang="en-US" sz="2000" b="1"/>
              <a:t>(before, during, after trial</a:t>
            </a:r>
            <a:r>
              <a:rPr lang="en-US" altLang="en-US" b="1"/>
              <a:t>)</a:t>
            </a:r>
          </a:p>
        </p:txBody>
      </p:sp>
      <p:sp>
        <p:nvSpPr>
          <p:cNvPr id="28676" name="Text Box 6">
            <a:extLst>
              <a:ext uri="{FF2B5EF4-FFF2-40B4-BE49-F238E27FC236}">
                <a16:creationId xmlns:a16="http://schemas.microsoft.com/office/drawing/2014/main" id="{71D4BD33-B1C9-3BA8-17AF-1F4242F2B90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76601" y="571501"/>
            <a:ext cx="6211957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Embedded research design</a:t>
            </a:r>
          </a:p>
        </p:txBody>
      </p:sp>
      <p:sp>
        <p:nvSpPr>
          <p:cNvPr id="36869" name="Rectangle 7">
            <a:extLst>
              <a:ext uri="{FF2B5EF4-FFF2-40B4-BE49-F238E27FC236}">
                <a16:creationId xmlns:a16="http://schemas.microsoft.com/office/drawing/2014/main" id="{F31B5D5D-6BA3-1603-FB9F-30E26DB2238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90800" y="2667000"/>
            <a:ext cx="2057400" cy="1066800"/>
          </a:xfrm>
          <a:prstGeom prst="rect">
            <a:avLst/>
          </a:prstGeom>
          <a:solidFill>
            <a:schemeClr val="accent1"/>
          </a:solidFill>
          <a:ln w="9525">
            <a:miter lim="800000"/>
            <a:headEnd/>
            <a:tailEnd/>
          </a:ln>
          <a:scene3d>
            <a:camera prst="legacyPerspectiveBottom"/>
            <a:lightRig rig="legacyFlat3" dir="t"/>
          </a:scene3d>
          <a:sp3d extrusionH="887400" prstMaterial="legacyMatte">
            <a:bevelT w="13500" h="13500" prst="angle"/>
            <a:bevelB w="13500" h="13500" prst="angle"/>
            <a:extrusionClr>
              <a:schemeClr val="accent1"/>
            </a:extrusionClr>
            <a:contourClr>
              <a:schemeClr val="accent1"/>
            </a:contourClr>
          </a:sp3d>
        </p:spPr>
        <p:txBody>
          <a:bodyPr wrap="none" anchor="ctr">
            <a:flatTx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endParaRPr lang="en-GB" altLang="en-US"/>
          </a:p>
        </p:txBody>
      </p:sp>
      <p:sp>
        <p:nvSpPr>
          <p:cNvPr id="36870" name="Rectangle 8">
            <a:extLst>
              <a:ext uri="{FF2B5EF4-FFF2-40B4-BE49-F238E27FC236}">
                <a16:creationId xmlns:a16="http://schemas.microsoft.com/office/drawing/2014/main" id="{C4411CD3-B3E3-10AF-CD4A-72ABA50FDC1E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43800" y="2590800"/>
            <a:ext cx="1905000" cy="1143000"/>
          </a:xfrm>
          <a:prstGeom prst="rect">
            <a:avLst/>
          </a:prstGeom>
          <a:solidFill>
            <a:schemeClr val="accent1"/>
          </a:solidFill>
          <a:ln w="9525">
            <a:miter lim="800000"/>
            <a:headEnd/>
            <a:tailEnd/>
          </a:ln>
          <a:scene3d>
            <a:camera prst="legacyPerspectiveBottom"/>
            <a:lightRig rig="legacyFlat3" dir="t"/>
          </a:scene3d>
          <a:sp3d extrusionH="887400" prstMaterial="legacyMatte">
            <a:bevelT w="13500" h="13500" prst="angle"/>
            <a:bevelB w="13500" h="13500" prst="angle"/>
            <a:extrusionClr>
              <a:schemeClr val="accent1"/>
            </a:extrusionClr>
            <a:contourClr>
              <a:schemeClr val="accent1"/>
            </a:contourClr>
          </a:sp3d>
        </p:spPr>
        <p:txBody>
          <a:bodyPr wrap="none" anchor="ctr">
            <a:flatTx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endParaRPr lang="en-GB" altLang="en-US"/>
          </a:p>
        </p:txBody>
      </p:sp>
      <p:sp>
        <p:nvSpPr>
          <p:cNvPr id="36871" name="Text Box 12">
            <a:extLst>
              <a:ext uri="{FF2B5EF4-FFF2-40B4-BE49-F238E27FC236}">
                <a16:creationId xmlns:a16="http://schemas.microsoft.com/office/drawing/2014/main" id="{D38ADF36-BB50-A892-666E-3AB721CF4AE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76800" y="1711325"/>
            <a:ext cx="2430474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800">
                <a:latin typeface="Tahoma" panose="020B0604030504040204" pitchFamily="34" charset="0"/>
              </a:rPr>
              <a:t>    </a:t>
            </a:r>
            <a:r>
              <a:rPr lang="en-US" altLang="en-US" sz="2800" b="1"/>
              <a:t>Experiment</a:t>
            </a:r>
          </a:p>
        </p:txBody>
      </p:sp>
      <p:sp>
        <p:nvSpPr>
          <p:cNvPr id="36872" name="Text Box 13">
            <a:extLst>
              <a:ext uri="{FF2B5EF4-FFF2-40B4-BE49-F238E27FC236}">
                <a16:creationId xmlns:a16="http://schemas.microsoft.com/office/drawing/2014/main" id="{AD2EA591-333B-D873-A0DC-B1A8115EDDD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81601" y="2438401"/>
            <a:ext cx="1793875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2000" b="1">
                <a:latin typeface="Tahoma" panose="020B0604030504040204" pitchFamily="34" charset="0"/>
              </a:rPr>
              <a:t>Intervention</a:t>
            </a:r>
          </a:p>
        </p:txBody>
      </p:sp>
      <p:sp>
        <p:nvSpPr>
          <p:cNvPr id="36873" name="Text Box 2">
            <a:extLst>
              <a:ext uri="{FF2B5EF4-FFF2-40B4-BE49-F238E27FC236}">
                <a16:creationId xmlns:a16="http://schemas.microsoft.com/office/drawing/2014/main" id="{F116B94C-6C39-3AFD-A917-05BFA5AA146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67000" y="2743200"/>
            <a:ext cx="1898650" cy="915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800" b="1">
                <a:solidFill>
                  <a:srgbClr val="FFFF66"/>
                </a:solidFill>
                <a:latin typeface="Tahoma" panose="020B0604030504040204" pitchFamily="34" charset="0"/>
              </a:rPr>
              <a:t>QUAN</a:t>
            </a:r>
          </a:p>
          <a:p>
            <a:r>
              <a:rPr lang="en-US" altLang="en-US" sz="1800" b="1">
                <a:solidFill>
                  <a:srgbClr val="FFFF66"/>
                </a:solidFill>
                <a:latin typeface="Tahoma" panose="020B0604030504040204" pitchFamily="34" charset="0"/>
              </a:rPr>
              <a:t>Data collection</a:t>
            </a:r>
          </a:p>
          <a:p>
            <a:r>
              <a:rPr lang="en-US" altLang="en-US" sz="1800" b="1">
                <a:solidFill>
                  <a:srgbClr val="FFFF66"/>
                </a:solidFill>
                <a:latin typeface="Tahoma" panose="020B0604030504040204" pitchFamily="34" charset="0"/>
              </a:rPr>
              <a:t>Pre-test</a:t>
            </a:r>
          </a:p>
        </p:txBody>
      </p:sp>
      <p:sp>
        <p:nvSpPr>
          <p:cNvPr id="36874" name="Text Box 3">
            <a:extLst>
              <a:ext uri="{FF2B5EF4-FFF2-40B4-BE49-F238E27FC236}">
                <a16:creationId xmlns:a16="http://schemas.microsoft.com/office/drawing/2014/main" id="{8A4413EE-D2F5-46DF-8FDE-C130576678F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43800" y="2743200"/>
            <a:ext cx="1898650" cy="915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1800" b="1">
                <a:solidFill>
                  <a:srgbClr val="FFFF66"/>
                </a:solidFill>
                <a:latin typeface="Tahoma" panose="020B0604030504040204" pitchFamily="34" charset="0"/>
              </a:rPr>
              <a:t>QUAN</a:t>
            </a:r>
          </a:p>
          <a:p>
            <a:r>
              <a:rPr lang="en-US" altLang="en-US" sz="1800" b="1">
                <a:solidFill>
                  <a:srgbClr val="FFFF66"/>
                </a:solidFill>
                <a:latin typeface="Tahoma" panose="020B0604030504040204" pitchFamily="34" charset="0"/>
              </a:rPr>
              <a:t>Data collection</a:t>
            </a:r>
          </a:p>
          <a:p>
            <a:r>
              <a:rPr lang="en-US" altLang="en-US" sz="1800" b="1">
                <a:solidFill>
                  <a:srgbClr val="FFFF66"/>
                </a:solidFill>
                <a:latin typeface="Tahoma" panose="020B0604030504040204" pitchFamily="34" charset="0"/>
              </a:rPr>
              <a:t>Post-test</a:t>
            </a:r>
          </a:p>
        </p:txBody>
      </p:sp>
      <p:sp>
        <p:nvSpPr>
          <p:cNvPr id="36875" name="AutoShape 17">
            <a:extLst>
              <a:ext uri="{FF2B5EF4-FFF2-40B4-BE49-F238E27FC236}">
                <a16:creationId xmlns:a16="http://schemas.microsoft.com/office/drawing/2014/main" id="{67E461A3-F45A-7D47-034E-D6C6011CFEE3}"/>
              </a:ext>
            </a:extLst>
          </p:cNvPr>
          <p:cNvSpPr>
            <a:spLocks noChangeArrowheads="1"/>
          </p:cNvSpPr>
          <p:nvPr/>
        </p:nvSpPr>
        <p:spPr bwMode="auto">
          <a:xfrm rot="17916682">
            <a:off x="2877344" y="3223419"/>
            <a:ext cx="374650" cy="2757488"/>
          </a:xfrm>
          <a:prstGeom prst="upArrow">
            <a:avLst>
              <a:gd name="adj1" fmla="val 50000"/>
              <a:gd name="adj2" fmla="val 85017"/>
            </a:avLst>
          </a:prstGeom>
          <a:solidFill>
            <a:schemeClr val="accent1"/>
          </a:solidFill>
          <a:ln w="9525">
            <a:miter lim="800000"/>
            <a:headEnd/>
            <a:tailEnd/>
          </a:ln>
          <a:scene3d>
            <a:camera prst="legacyPerspectiveBottom"/>
            <a:lightRig rig="legacyFlat3" dir="t"/>
          </a:scene3d>
          <a:sp3d extrusionH="887400" prstMaterial="legacyMatte">
            <a:bevelT w="13500" h="13500" prst="angle"/>
            <a:bevelB w="13500" h="13500" prst="angle"/>
            <a:extrusionClr>
              <a:schemeClr val="accent1"/>
            </a:extrusionClr>
            <a:contourClr>
              <a:schemeClr val="accent1"/>
            </a:contourClr>
          </a:sp3d>
        </p:spPr>
        <p:txBody>
          <a:bodyPr vert="eaVert" wrap="none" anchor="ctr">
            <a:flatTx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endParaRPr lang="en-GB" altLang="en-US"/>
          </a:p>
        </p:txBody>
      </p:sp>
      <p:sp>
        <p:nvSpPr>
          <p:cNvPr id="36876" name="AutoShape 19">
            <a:extLst>
              <a:ext uri="{FF2B5EF4-FFF2-40B4-BE49-F238E27FC236}">
                <a16:creationId xmlns:a16="http://schemas.microsoft.com/office/drawing/2014/main" id="{5F5271D5-25F7-283D-5907-1A0DDBCFC649}"/>
              </a:ext>
            </a:extLst>
          </p:cNvPr>
          <p:cNvSpPr>
            <a:spLocks noChangeArrowheads="1"/>
          </p:cNvSpPr>
          <p:nvPr/>
        </p:nvSpPr>
        <p:spPr bwMode="auto">
          <a:xfrm>
            <a:off x="5943600" y="3352800"/>
            <a:ext cx="381000" cy="1524000"/>
          </a:xfrm>
          <a:prstGeom prst="upArrow">
            <a:avLst>
              <a:gd name="adj1" fmla="val 50000"/>
              <a:gd name="adj2" fmla="val 100000"/>
            </a:avLst>
          </a:prstGeom>
          <a:solidFill>
            <a:schemeClr val="accent1"/>
          </a:solidFill>
          <a:ln w="9525">
            <a:miter lim="800000"/>
            <a:headEnd/>
            <a:tailEnd/>
          </a:ln>
          <a:scene3d>
            <a:camera prst="legacyPerspectiveBottom"/>
            <a:lightRig rig="legacyFlat3" dir="t"/>
          </a:scene3d>
          <a:sp3d extrusionH="887400" prstMaterial="legacyMatte">
            <a:bevelT w="13500" h="13500" prst="angle"/>
            <a:bevelB w="13500" h="13500" prst="angle"/>
            <a:extrusionClr>
              <a:schemeClr val="accent1"/>
            </a:extrusionClr>
            <a:contourClr>
              <a:schemeClr val="accent1"/>
            </a:contourClr>
          </a:sp3d>
        </p:spPr>
        <p:txBody>
          <a:bodyPr vert="eaVert" wrap="none" anchor="ctr">
            <a:flatTx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endParaRPr lang="en-GB" altLang="en-US"/>
          </a:p>
        </p:txBody>
      </p:sp>
      <p:sp>
        <p:nvSpPr>
          <p:cNvPr id="36877" name="AutoShape 20">
            <a:extLst>
              <a:ext uri="{FF2B5EF4-FFF2-40B4-BE49-F238E27FC236}">
                <a16:creationId xmlns:a16="http://schemas.microsoft.com/office/drawing/2014/main" id="{498DF808-D052-1971-636C-FA50B40EDB01}"/>
              </a:ext>
            </a:extLst>
          </p:cNvPr>
          <p:cNvSpPr>
            <a:spLocks noChangeArrowheads="1"/>
          </p:cNvSpPr>
          <p:nvPr/>
        </p:nvSpPr>
        <p:spPr bwMode="auto">
          <a:xfrm rot="2814310">
            <a:off x="9104313" y="3348038"/>
            <a:ext cx="381000" cy="2352675"/>
          </a:xfrm>
          <a:prstGeom prst="upArrow">
            <a:avLst>
              <a:gd name="adj1" fmla="val 50000"/>
              <a:gd name="adj2" fmla="val 84992"/>
            </a:avLst>
          </a:prstGeom>
          <a:solidFill>
            <a:schemeClr val="accent1"/>
          </a:solidFill>
          <a:ln w="9525">
            <a:miter lim="800000"/>
            <a:headEnd/>
            <a:tailEnd/>
          </a:ln>
          <a:scene3d>
            <a:camera prst="legacyPerspectiveBottom"/>
            <a:lightRig rig="legacyFlat3" dir="t"/>
          </a:scene3d>
          <a:sp3d extrusionH="887400" prstMaterial="legacyMatte">
            <a:bevelT w="13500" h="13500" prst="angle"/>
            <a:bevelB w="13500" h="13500" prst="angle"/>
            <a:extrusionClr>
              <a:schemeClr val="accent1"/>
            </a:extrusionClr>
            <a:contourClr>
              <a:schemeClr val="accent1"/>
            </a:contourClr>
          </a:sp3d>
        </p:spPr>
        <p:txBody>
          <a:bodyPr vert="eaVert" wrap="none" anchor="ctr">
            <a:flatTx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endParaRPr lang="en-GB" altLang="en-US"/>
          </a:p>
        </p:txBody>
      </p:sp>
      <p:sp>
        <p:nvSpPr>
          <p:cNvPr id="36878" name="AutoShape 21">
            <a:extLst>
              <a:ext uri="{FF2B5EF4-FFF2-40B4-BE49-F238E27FC236}">
                <a16:creationId xmlns:a16="http://schemas.microsoft.com/office/drawing/2014/main" id="{7C0A82AF-C53C-DA34-CADA-E4725ACC8A38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00600" y="2895600"/>
            <a:ext cx="2667000" cy="381000"/>
          </a:xfrm>
          <a:prstGeom prst="rightArrow">
            <a:avLst>
              <a:gd name="adj1" fmla="val 50000"/>
              <a:gd name="adj2" fmla="val 175000"/>
            </a:avLst>
          </a:prstGeom>
          <a:solidFill>
            <a:schemeClr val="accent1"/>
          </a:solidFill>
          <a:ln w="9525">
            <a:miter lim="800000"/>
            <a:headEnd/>
            <a:tailEnd/>
          </a:ln>
          <a:scene3d>
            <a:camera prst="legacyPerspectiveBottom"/>
            <a:lightRig rig="legacyFlat3" dir="t"/>
          </a:scene3d>
          <a:sp3d extrusionH="887400" prstMaterial="legacyMatte">
            <a:bevelT w="13500" h="13500" prst="angle"/>
            <a:bevelB w="13500" h="13500" prst="angle"/>
            <a:extrusionClr>
              <a:schemeClr val="accent1"/>
            </a:extrusionClr>
            <a:contourClr>
              <a:schemeClr val="accent1"/>
            </a:contourClr>
          </a:sp3d>
        </p:spPr>
        <p:txBody>
          <a:bodyPr wrap="none" anchor="ctr">
            <a:flatTx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endParaRPr lang="en-GB" altLang="en-US"/>
          </a:p>
        </p:txBody>
      </p:sp>
    </p:spTree>
  </p:cSld>
  <p:clrMapOvr>
    <a:masterClrMapping/>
  </p:clrMapOvr>
  <p:transition advClick="0"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Title 1">
            <a:extLst>
              <a:ext uri="{FF2B5EF4-FFF2-40B4-BE49-F238E27FC236}">
                <a16:creationId xmlns:a16="http://schemas.microsoft.com/office/drawing/2014/main" id="{AC4F627A-D254-91DC-D075-9477AD7887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704850"/>
            <a:ext cx="8229600" cy="590550"/>
          </a:xfrm>
        </p:spPr>
        <p:txBody>
          <a:bodyPr/>
          <a:lstStyle/>
          <a:p>
            <a:pPr eaLnBrk="1" hangingPunct="1"/>
            <a:r>
              <a:rPr lang="en-US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Mixing the </a:t>
            </a:r>
            <a:r>
              <a:rPr lang="en-US" altLang="en-US" sz="3600" b="1" dirty="0" err="1">
                <a:latin typeface="Arial" panose="020B0604020202020204" pitchFamily="34" charset="0"/>
                <a:cs typeface="Arial" panose="020B0604020202020204" pitchFamily="34" charset="0"/>
              </a:rPr>
              <a:t>quan</a:t>
            </a:r>
            <a:r>
              <a:rPr lang="en-US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 and qual data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19463D06-26AD-2DBE-F81E-BDCE51BDCBA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981200" y="1935164"/>
          <a:ext cx="8229600" cy="44805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574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574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574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0574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914270">
                <a:tc>
                  <a:txBody>
                    <a:bodyPr/>
                    <a:lstStyle/>
                    <a:p>
                      <a:r>
                        <a:rPr lang="en-US" sz="1800" dirty="0"/>
                        <a:t>Type of Mixing</a:t>
                      </a:r>
                    </a:p>
                  </a:txBody>
                  <a:tcPr marT="45714" marB="45714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Type</a:t>
                      </a:r>
                      <a:r>
                        <a:rPr lang="en-US" sz="1800" baseline="0" dirty="0"/>
                        <a:t> of Design</a:t>
                      </a:r>
                      <a:endParaRPr lang="en-US" sz="1800" dirty="0"/>
                    </a:p>
                  </a:txBody>
                  <a:tcPr marT="45714" marB="45714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Why Mixing Occurs</a:t>
                      </a:r>
                    </a:p>
                  </a:txBody>
                  <a:tcPr marT="45714" marB="45714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Where Mixing Occurs in Research Process</a:t>
                      </a:r>
                    </a:p>
                  </a:txBody>
                  <a:tcPr marT="45714" marB="45714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88552">
                <a:tc>
                  <a:txBody>
                    <a:bodyPr/>
                    <a:lstStyle/>
                    <a:p>
                      <a:r>
                        <a:rPr lang="en-US" sz="1800" dirty="0"/>
                        <a:t>Connecting</a:t>
                      </a:r>
                    </a:p>
                  </a:txBody>
                  <a:tcPr marT="45714" marB="45714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Sequential</a:t>
                      </a:r>
                    </a:p>
                  </a:txBody>
                  <a:tcPr marT="45714" marB="45714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One</a:t>
                      </a:r>
                      <a:r>
                        <a:rPr lang="en-US" sz="1800" baseline="0" dirty="0"/>
                        <a:t> phase builds on the other</a:t>
                      </a:r>
                      <a:endParaRPr lang="en-US" sz="1800" dirty="0"/>
                    </a:p>
                  </a:txBody>
                  <a:tcPr marT="45714" marB="45714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Between data analysis</a:t>
                      </a:r>
                      <a:r>
                        <a:rPr lang="en-US" sz="1800" baseline="0" dirty="0"/>
                        <a:t> (Phase 1) and data collection (Phase 2)</a:t>
                      </a:r>
                      <a:endParaRPr lang="en-US" sz="1800" dirty="0"/>
                    </a:p>
                  </a:txBody>
                  <a:tcPr marT="45714" marB="45714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188552">
                <a:tc>
                  <a:txBody>
                    <a:bodyPr/>
                    <a:lstStyle/>
                    <a:p>
                      <a:r>
                        <a:rPr lang="en-US" sz="1800" dirty="0"/>
                        <a:t>Merging</a:t>
                      </a:r>
                    </a:p>
                  </a:txBody>
                  <a:tcPr marT="45714" marB="45714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Concurrent</a:t>
                      </a:r>
                    </a:p>
                  </a:txBody>
                  <a:tcPr marT="45714" marB="45714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Bring results together</a:t>
                      </a:r>
                    </a:p>
                  </a:txBody>
                  <a:tcPr marT="45714" marB="45714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After analysis of both quan and qual – typically</a:t>
                      </a:r>
                      <a:r>
                        <a:rPr lang="en-US" sz="1800" baseline="0" dirty="0"/>
                        <a:t> in discussion</a:t>
                      </a:r>
                      <a:endParaRPr lang="en-US" sz="1800" dirty="0"/>
                    </a:p>
                  </a:txBody>
                  <a:tcPr marT="45714" marB="45714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188552">
                <a:tc>
                  <a:txBody>
                    <a:bodyPr/>
                    <a:lstStyle/>
                    <a:p>
                      <a:r>
                        <a:rPr lang="en-US" sz="1800" dirty="0"/>
                        <a:t>Embedding</a:t>
                      </a:r>
                    </a:p>
                  </a:txBody>
                  <a:tcPr marT="45714" marB="45714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Sequential or Concurrent</a:t>
                      </a:r>
                    </a:p>
                  </a:txBody>
                  <a:tcPr marT="45714" marB="45714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Either building or bringing results together</a:t>
                      </a:r>
                    </a:p>
                  </a:txBody>
                  <a:tcPr marT="45714" marB="45714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Either between phases or in discussion after analysis</a:t>
                      </a:r>
                    </a:p>
                  </a:txBody>
                  <a:tcPr marT="45714" marB="45714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23582" name="Slide Number Placeholder 3">
            <a:extLst>
              <a:ext uri="{FF2B5EF4-FFF2-40B4-BE49-F238E27FC236}">
                <a16:creationId xmlns:a16="http://schemas.microsoft.com/office/drawing/2014/main" id="{B9B6EC79-E970-51D4-00B9-EF6B80758B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CC0DB166-7994-4AC6-B07F-3C459636C9FF}" type="slidenum">
              <a:rPr lang="en-US" altLang="en-US" sz="1200">
                <a:solidFill>
                  <a:srgbClr val="045C75"/>
                </a:solidFill>
              </a:rPr>
              <a:pPr/>
              <a:t>31</a:t>
            </a:fld>
            <a:endParaRPr lang="en-US" altLang="en-US" sz="1200">
              <a:solidFill>
                <a:srgbClr val="045C75"/>
              </a:solidFill>
            </a:endParaRP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Title 1">
            <a:extLst>
              <a:ext uri="{FF2B5EF4-FFF2-40B4-BE49-F238E27FC236}">
                <a16:creationId xmlns:a16="http://schemas.microsoft.com/office/drawing/2014/main" id="{5F425896-6060-62D8-1998-28D34837C6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704850"/>
            <a:ext cx="8229600" cy="51435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Methodological issues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47A6FC7-1F7D-C08F-FDDD-D4851050A1F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981200" y="1920875"/>
            <a:ext cx="4038600" cy="4433888"/>
          </a:xfrm>
        </p:spPr>
        <p:txBody>
          <a:bodyPr>
            <a:normAutofit fontScale="92500"/>
          </a:bodyPr>
          <a:lstStyle/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r>
              <a:rPr lang="en-US" dirty="0"/>
              <a:t>Concurrent Designs</a:t>
            </a:r>
          </a:p>
          <a:p>
            <a:pPr marL="640080" lvl="1" indent="-246888">
              <a:buFont typeface="Wingdings 2"/>
              <a:buChar char=""/>
              <a:defRPr/>
            </a:pPr>
            <a:r>
              <a:rPr lang="en-US" dirty="0"/>
              <a:t>Use strategies to explore contradictory findings</a:t>
            </a:r>
          </a:p>
          <a:p>
            <a:pPr marL="640080" lvl="1" indent="-246888">
              <a:buFont typeface="Wingdings 2"/>
              <a:buChar char=""/>
              <a:defRPr/>
            </a:pPr>
            <a:r>
              <a:rPr lang="en-US" dirty="0"/>
              <a:t>Use parallel questions</a:t>
            </a:r>
          </a:p>
          <a:p>
            <a:pPr marL="640080" lvl="1" indent="-246888">
              <a:buFont typeface="Wingdings 2"/>
              <a:buChar char=""/>
              <a:defRPr/>
            </a:pPr>
            <a:r>
              <a:rPr lang="en-US" dirty="0"/>
              <a:t>Select sub-sample of quantitative for qualitative</a:t>
            </a:r>
          </a:p>
          <a:p>
            <a:pPr marL="640080" lvl="1" indent="-246888">
              <a:buFont typeface="Wingdings 2"/>
              <a:buChar char=""/>
              <a:defRPr/>
            </a:pPr>
            <a:r>
              <a:rPr lang="en-US" dirty="0"/>
              <a:t>Be sensitive to bias from one data collection to the other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7F6ECD2-97EF-3467-A72B-0722005DAD7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0875"/>
            <a:ext cx="4038600" cy="4433888"/>
          </a:xfrm>
        </p:spPr>
        <p:txBody>
          <a:bodyPr>
            <a:normAutofit fontScale="92500"/>
          </a:bodyPr>
          <a:lstStyle/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r>
              <a:rPr lang="en-US" dirty="0"/>
              <a:t>Sequential designs</a:t>
            </a:r>
          </a:p>
          <a:p>
            <a:pPr marL="640080" lvl="1" indent="-246888">
              <a:buFont typeface="Wingdings 2"/>
              <a:buChar char=""/>
              <a:defRPr/>
            </a:pPr>
            <a:r>
              <a:rPr lang="en-US" dirty="0"/>
              <a:t>In Explanatory Design,  select </a:t>
            </a:r>
            <a:r>
              <a:rPr lang="en-US" dirty="0" err="1"/>
              <a:t>qual</a:t>
            </a:r>
            <a:r>
              <a:rPr lang="en-US" dirty="0"/>
              <a:t> sub-sample from </a:t>
            </a:r>
            <a:r>
              <a:rPr lang="en-US" dirty="0" err="1"/>
              <a:t>quan</a:t>
            </a:r>
            <a:r>
              <a:rPr lang="en-US" dirty="0"/>
              <a:t> sample</a:t>
            </a:r>
          </a:p>
          <a:p>
            <a:pPr marL="640080" lvl="1" indent="-246888">
              <a:buFont typeface="Wingdings 2"/>
              <a:buChar char=""/>
              <a:defRPr/>
            </a:pPr>
            <a:r>
              <a:rPr lang="en-US" dirty="0"/>
              <a:t>In Explanatory Design, consider alternatives for </a:t>
            </a:r>
            <a:r>
              <a:rPr lang="en-US" dirty="0" err="1"/>
              <a:t>followup</a:t>
            </a:r>
            <a:r>
              <a:rPr lang="en-US" dirty="0"/>
              <a:t> </a:t>
            </a:r>
            <a:r>
              <a:rPr lang="en-US" dirty="0" err="1"/>
              <a:t>qual</a:t>
            </a:r>
            <a:r>
              <a:rPr lang="en-US" dirty="0"/>
              <a:t> sampling</a:t>
            </a:r>
          </a:p>
          <a:p>
            <a:pPr marL="640080" lvl="1" indent="-246888">
              <a:buFont typeface="Wingdings 2"/>
              <a:buChar char=""/>
              <a:defRPr/>
            </a:pPr>
            <a:r>
              <a:rPr lang="en-US" dirty="0"/>
              <a:t> In Exploratory Design, samples can differ</a:t>
            </a:r>
          </a:p>
          <a:p>
            <a:pPr marL="640080" lvl="1" indent="-246888">
              <a:buFont typeface="Wingdings 2"/>
              <a:buChar char=""/>
              <a:defRPr/>
            </a:pPr>
            <a:r>
              <a:rPr lang="en-US" dirty="0"/>
              <a:t>In Exploratory Instrument Design, consider </a:t>
            </a:r>
            <a:r>
              <a:rPr lang="en-US" dirty="0" err="1"/>
              <a:t>qual</a:t>
            </a:r>
            <a:r>
              <a:rPr lang="en-US" dirty="0"/>
              <a:t> data analysis  approaches for developing instrument </a:t>
            </a:r>
          </a:p>
          <a:p>
            <a:pPr marL="640080" lvl="1" indent="-246888">
              <a:buFont typeface="Wingdings 2"/>
              <a:buChar char=""/>
              <a:defRPr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667573E-4285-04A1-86F0-CFDA03EC4D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3841CCCF-FCC9-4CFD-B52E-E31F423CF850}" type="slidenum">
              <a:rPr lang="en-US" altLang="en-US" sz="1200">
                <a:solidFill>
                  <a:srgbClr val="045C75"/>
                </a:solidFill>
              </a:rPr>
              <a:pPr/>
              <a:t>32</a:t>
            </a:fld>
            <a:endParaRPr lang="en-US" altLang="en-US" sz="1200">
              <a:solidFill>
                <a:srgbClr val="045C75"/>
              </a:solidFill>
            </a:endParaRP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Number Placeholder 3">
            <a:extLst>
              <a:ext uri="{FF2B5EF4-FFF2-40B4-BE49-F238E27FC236}">
                <a16:creationId xmlns:a16="http://schemas.microsoft.com/office/drawing/2014/main" id="{4D82D114-F43B-9597-8BC2-5A5B62E730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63443281-6770-4AFC-85F8-854B05A319D1}" type="slidenum">
              <a:rPr lang="en-US" altLang="en-US" sz="1200">
                <a:solidFill>
                  <a:srgbClr val="045C75"/>
                </a:solidFill>
              </a:rPr>
              <a:pPr/>
              <a:t>33</a:t>
            </a:fld>
            <a:endParaRPr lang="en-US" altLang="en-US" sz="1200">
              <a:solidFill>
                <a:srgbClr val="045C75"/>
              </a:solidFill>
            </a:endParaRPr>
          </a:p>
        </p:txBody>
      </p:sp>
      <p:sp>
        <p:nvSpPr>
          <p:cNvPr id="371714" name="Rectangle 2">
            <a:extLst>
              <a:ext uri="{FF2B5EF4-FFF2-40B4-BE49-F238E27FC236}">
                <a16:creationId xmlns:a16="http://schemas.microsoft.com/office/drawing/2014/main" id="{645DC7A3-1BBC-179D-ACBD-013A83F6BC2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5835" y="1063304"/>
            <a:ext cx="11940330" cy="6001643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  <a:effectLst>
            <a:prstShdw prst="shdw18" dist="17961" dir="13500000">
              <a:schemeClr val="accent2">
                <a:gamma/>
                <a:shade val="60000"/>
                <a:invGamma/>
              </a:schemeClr>
            </a:prstShdw>
          </a:effectLst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2400" b="1" dirty="0">
                <a:ea typeface="ＭＳ Ｐゴシック" pitchFamily="1" charset="-128"/>
              </a:rPr>
              <a:t>This mixed methods study will address _________________ (overall content-aim of the study).  A triangulation mixed methods design will be used, and it is a type of design in which different but complementary data will be collected on the same topic. </a:t>
            </a:r>
          </a:p>
          <a:p>
            <a:pPr>
              <a:defRPr/>
            </a:pPr>
            <a:endParaRPr lang="en-US" sz="2400" b="1" dirty="0">
              <a:ea typeface="ＭＳ Ｐゴシック" pitchFamily="1" charset="-128"/>
            </a:endParaRPr>
          </a:p>
          <a:p>
            <a:pPr>
              <a:defRPr/>
            </a:pPr>
            <a:r>
              <a:rPr lang="en-US" sz="2400" b="1" dirty="0">
                <a:ea typeface="ＭＳ Ｐゴシック" pitchFamily="1" charset="-128"/>
              </a:rPr>
              <a:t>In this study, _________________ (quantitative instruments) will be used to test the theory of _____________  (the theory) that predicts that __________________ (independent variables) will influence ________________ (positively, negatively) the __________ (dependent variables or outcomes) for ____________ (participants) at __________ (the research site).  </a:t>
            </a:r>
          </a:p>
          <a:p>
            <a:pPr>
              <a:defRPr/>
            </a:pPr>
            <a:endParaRPr lang="en-US" sz="2400" b="1" dirty="0">
              <a:ea typeface="ＭＳ Ｐゴシック" pitchFamily="1" charset="-128"/>
            </a:endParaRPr>
          </a:p>
          <a:p>
            <a:pPr>
              <a:defRPr/>
            </a:pPr>
            <a:r>
              <a:rPr lang="en-US" sz="2400" b="1" dirty="0">
                <a:ea typeface="ＭＳ Ｐゴシック" pitchFamily="1" charset="-128"/>
              </a:rPr>
              <a:t>Concurrent with this data collection, qualitative _______________  (type of qualitative data, such as interviews) will explore ____________ (the central phenomenon) for _________________ (participants) at _____________(site).  The reason for collecting both quantitative and qualitative data are to bring together the strengths of both forms of research to ___________________ (e.g., compare results, validate results, corroborate results). </a:t>
            </a:r>
          </a:p>
        </p:txBody>
      </p:sp>
      <p:sp>
        <p:nvSpPr>
          <p:cNvPr id="39940" name="Rectangle 3">
            <a:extLst>
              <a:ext uri="{FF2B5EF4-FFF2-40B4-BE49-F238E27FC236}">
                <a16:creationId xmlns:a16="http://schemas.microsoft.com/office/drawing/2014/main" id="{1F5BEF92-7339-782F-6266-2FEFB5797A3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5835" y="257175"/>
            <a:ext cx="11685863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3600" b="1" dirty="0">
                <a:highlight>
                  <a:srgbClr val="FFFF00"/>
                </a:highlight>
                <a:cs typeface="Arial" panose="020B0604020202020204" pitchFamily="34" charset="0"/>
              </a:rPr>
              <a:t>Write a purpose statement for a triangulation design</a:t>
            </a:r>
          </a:p>
          <a:p>
            <a:endParaRPr lang="en-US" altLang="en-US" sz="2800" dirty="0">
              <a:solidFill>
                <a:schemeClr val="accent2"/>
              </a:solidFill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2738" name="Rectangle 2">
            <a:extLst>
              <a:ext uri="{FF2B5EF4-FFF2-40B4-BE49-F238E27FC236}">
                <a16:creationId xmlns:a16="http://schemas.microsoft.com/office/drawing/2014/main" id="{11E6E2FB-1989-3547-75BF-E7DEF2DA18E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18114" y="-148205"/>
            <a:ext cx="11593585" cy="11430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US" sz="3600" b="1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Write a purpose statement for an embedded design</a:t>
            </a:r>
          </a:p>
        </p:txBody>
      </p:sp>
      <p:sp>
        <p:nvSpPr>
          <p:cNvPr id="40963" name="Rectangle 3">
            <a:extLst>
              <a:ext uri="{FF2B5EF4-FFF2-40B4-BE49-F238E27FC236}">
                <a16:creationId xmlns:a16="http://schemas.microsoft.com/office/drawing/2014/main" id="{4899CBA3-0CDE-5240-533F-A46F88350AB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18114" y="952499"/>
            <a:ext cx="11157357" cy="5768975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US" altLang="en-US" sz="1800" dirty="0"/>
              <a:t>	</a:t>
            </a:r>
            <a:r>
              <a:rPr lang="en-US" altLang="en-US" sz="2400" b="1" dirty="0"/>
              <a:t>This mixed methods study will address _________________ (overall content aim of the study).  An embedded mixed method design will be used, and it is a design in which one data set provides a supportive, secondary role in a study based primarily on the other data set. </a:t>
            </a: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endParaRPr lang="en-US" altLang="en-US" sz="2400" b="1" dirty="0"/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US" altLang="en-US" sz="2400" b="1" dirty="0"/>
              <a:t>The primary purpose of this study will use ________________ (quantitative instruments) to test the theory of _____________  (the theory) that predicts that __________________ (independent variables) will influence ________________ (positively, negatively) the __________ (dependent variables or outcomes) for ____________ (participants) at __________ (the research site).  </a:t>
            </a: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endParaRPr lang="en-US" altLang="en-US" sz="2400" b="1" dirty="0"/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US" altLang="en-US" sz="2400" b="1" dirty="0"/>
              <a:t>A secondary purpose will be to gather qualitative data _______________  (type of qualitative data, such as interviews) that will explore ____________ (the central phenomenon) for _________________ (participants) at _____________(site).  The reason for collecting the secondary database is ________________ (e.g., to address different question, to provide support for the primary purpose). </a:t>
            </a:r>
            <a:endParaRPr lang="en-US" altLang="en-US" sz="1800" b="1" dirty="0"/>
          </a:p>
        </p:txBody>
      </p:sp>
      <p:sp>
        <p:nvSpPr>
          <p:cNvPr id="25602" name="Slide Number Placeholder 5">
            <a:extLst>
              <a:ext uri="{FF2B5EF4-FFF2-40B4-BE49-F238E27FC236}">
                <a16:creationId xmlns:a16="http://schemas.microsoft.com/office/drawing/2014/main" id="{74A8AFB9-D9ED-5FBF-7FEE-1BDF3BCFBA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3A08C4BC-B310-48DC-BAF6-8ABBF2319B37}" type="slidenum">
              <a:rPr lang="en-US" altLang="en-US" sz="1200">
                <a:solidFill>
                  <a:srgbClr val="045C75"/>
                </a:solidFill>
              </a:rPr>
              <a:pPr/>
              <a:t>34</a:t>
            </a:fld>
            <a:endParaRPr lang="en-US" altLang="en-US" sz="1200">
              <a:solidFill>
                <a:srgbClr val="045C75"/>
              </a:solidFill>
            </a:endParaRPr>
          </a:p>
        </p:txBody>
      </p:sp>
    </p:spTree>
  </p:cSld>
  <p:clrMapOvr>
    <a:masterClrMapping/>
  </p:clrMapOvr>
  <p:transition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Number Placeholder 3">
            <a:extLst>
              <a:ext uri="{FF2B5EF4-FFF2-40B4-BE49-F238E27FC236}">
                <a16:creationId xmlns:a16="http://schemas.microsoft.com/office/drawing/2014/main" id="{ED3A6CEC-3DD0-8926-2478-79CEAF65BE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D032DC0D-8C9F-428C-BB44-904C28197063}" type="slidenum">
              <a:rPr lang="en-US" altLang="en-US" sz="1200">
                <a:solidFill>
                  <a:srgbClr val="045C75"/>
                </a:solidFill>
              </a:rPr>
              <a:pPr/>
              <a:t>35</a:t>
            </a:fld>
            <a:endParaRPr lang="en-US" altLang="en-US" sz="1200">
              <a:solidFill>
                <a:srgbClr val="045C75"/>
              </a:solidFill>
            </a:endParaRPr>
          </a:p>
        </p:txBody>
      </p:sp>
      <p:sp>
        <p:nvSpPr>
          <p:cNvPr id="373762" name="Rectangle 2">
            <a:extLst>
              <a:ext uri="{FF2B5EF4-FFF2-40B4-BE49-F238E27FC236}">
                <a16:creationId xmlns:a16="http://schemas.microsoft.com/office/drawing/2014/main" id="{16092EA2-3D0A-0C1E-E014-3CA39D6B6BC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9725" y="228600"/>
            <a:ext cx="11778143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3600" b="1" dirty="0">
                <a:highlight>
                  <a:srgbClr val="FFFF00"/>
                </a:highlight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Write a purpose statement for an explanatory design</a:t>
            </a:r>
          </a:p>
        </p:txBody>
      </p:sp>
      <p:sp>
        <p:nvSpPr>
          <p:cNvPr id="373763" name="Rectangle 3">
            <a:extLst>
              <a:ext uri="{FF2B5EF4-FFF2-40B4-BE49-F238E27FC236}">
                <a16:creationId xmlns:a16="http://schemas.microsoft.com/office/drawing/2014/main" id="{950D2BB1-BB9E-89EC-000F-E87811B02414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0210" y="1048625"/>
            <a:ext cx="11537658" cy="5632311"/>
          </a:xfrm>
          <a:prstGeom prst="rect">
            <a:avLst/>
          </a:prstGeom>
          <a:noFill/>
          <a:ln w="57150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2400" b="1" dirty="0">
                <a:ea typeface="ＭＳ Ｐゴシック" pitchFamily="1" charset="-128"/>
              </a:rPr>
              <a:t>This study will address _______________ (content-aim of the study). An explanatory mixed methods design will be used, and it will involve collecting qualitative data after a quantitative phase in order to explain or follow up on the quantitative data in more depth. </a:t>
            </a:r>
          </a:p>
          <a:p>
            <a:pPr>
              <a:defRPr/>
            </a:pPr>
            <a:endParaRPr lang="en-US" sz="2400" b="1" dirty="0">
              <a:ea typeface="ＭＳ Ｐゴシック" pitchFamily="1" charset="-128"/>
            </a:endParaRPr>
          </a:p>
          <a:p>
            <a:pPr>
              <a:defRPr/>
            </a:pPr>
            <a:r>
              <a:rPr lang="en-US" sz="2400" b="1" dirty="0">
                <a:ea typeface="ＭＳ Ｐゴシック" pitchFamily="1" charset="-128"/>
              </a:rPr>
              <a:t>In the first quantitative phase of the study, ______________ instrument data to be collected from _______________ (participants) at ___________ (research site) to test _______ (the theory) that explains why ______________ independent variables) relate to the ____________ (dependent variables).  The second qualitative phase will be conducted because ______________ (intent of the qualitative phase).  </a:t>
            </a:r>
          </a:p>
          <a:p>
            <a:pPr>
              <a:defRPr/>
            </a:pPr>
            <a:endParaRPr lang="en-US" sz="2400" b="1" dirty="0">
              <a:ea typeface="ＭＳ Ｐゴシック" pitchFamily="1" charset="-128"/>
            </a:endParaRPr>
          </a:p>
          <a:p>
            <a:pPr>
              <a:defRPr/>
            </a:pPr>
            <a:r>
              <a:rPr lang="en-US" sz="2400" b="1" dirty="0">
                <a:ea typeface="ＭＳ Ｐゴシック" pitchFamily="1" charset="-128"/>
              </a:rPr>
              <a:t>In this exploratory follow-up, the ______________ (central phenomenon) will be tentatively explored with ___________ (participants) at _____________ (the research site).  The reason for the exploratory follow-up is to _______________ (e.g., to help explain or build upon initial quantitative results).</a:t>
            </a:r>
          </a:p>
        </p:txBody>
      </p:sp>
    </p:spTree>
  </p:cSld>
  <p:clrMapOvr>
    <a:masterClrMapping/>
  </p:clrMapOvr>
  <p:transition/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Number Placeholder 3">
            <a:extLst>
              <a:ext uri="{FF2B5EF4-FFF2-40B4-BE49-F238E27FC236}">
                <a16:creationId xmlns:a16="http://schemas.microsoft.com/office/drawing/2014/main" id="{EA497224-9875-2E98-0F2E-236B32B2E3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233B99FC-F415-43CE-9E44-30BFFE53F824}" type="slidenum">
              <a:rPr lang="en-US" altLang="en-US" sz="1200">
                <a:solidFill>
                  <a:srgbClr val="045C75"/>
                </a:solidFill>
              </a:rPr>
              <a:pPr/>
              <a:t>36</a:t>
            </a:fld>
            <a:endParaRPr lang="en-US" altLang="en-US" sz="1200">
              <a:solidFill>
                <a:srgbClr val="045C75"/>
              </a:solidFill>
            </a:endParaRPr>
          </a:p>
        </p:txBody>
      </p:sp>
      <p:sp>
        <p:nvSpPr>
          <p:cNvPr id="374786" name="Rectangle 2">
            <a:extLst>
              <a:ext uri="{FF2B5EF4-FFF2-40B4-BE49-F238E27FC236}">
                <a16:creationId xmlns:a16="http://schemas.microsoft.com/office/drawing/2014/main" id="{9D9AF567-FE27-495E-E545-2BBB45B035B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6167" y="646331"/>
            <a:ext cx="11610363" cy="60016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2400" b="1" dirty="0">
                <a:ea typeface="ＭＳ Ｐゴシック" pitchFamily="1" charset="-128"/>
              </a:rPr>
              <a:t>This study addresses _________________ (content-area of the study). </a:t>
            </a:r>
          </a:p>
          <a:p>
            <a:pPr>
              <a:defRPr/>
            </a:pPr>
            <a:endParaRPr lang="en-US" sz="2400" b="1" dirty="0">
              <a:ea typeface="ＭＳ Ｐゴシック" pitchFamily="1" charset="-128"/>
            </a:endParaRPr>
          </a:p>
          <a:p>
            <a:pPr>
              <a:defRPr/>
            </a:pPr>
            <a:r>
              <a:rPr lang="en-US" sz="2400" b="1" dirty="0">
                <a:ea typeface="ＭＳ Ｐゴシック" pitchFamily="1" charset="-128"/>
              </a:rPr>
              <a:t>The purpose of this exploratory sequential design will be to __________________ (e.g., develop an test an instrument, generate a taxonomy).  </a:t>
            </a:r>
          </a:p>
          <a:p>
            <a:pPr>
              <a:defRPr/>
            </a:pPr>
            <a:endParaRPr lang="en-US" sz="2400" b="1" dirty="0">
              <a:ea typeface="ＭＳ Ｐゴシック" pitchFamily="1" charset="-128"/>
            </a:endParaRPr>
          </a:p>
          <a:p>
            <a:pPr>
              <a:defRPr/>
            </a:pPr>
            <a:r>
              <a:rPr lang="en-US" sz="2400" b="1" dirty="0">
                <a:ea typeface="ＭＳ Ｐゴシック" pitchFamily="1" charset="-128"/>
              </a:rPr>
              <a:t>The first phase of the study will be a qualitative exploration of ________________ (the central phenomenon) by collecting ___________________ (types of data) from _________________ (participants) at _____________ (the research site).  The second quantitative phase will follow up on the qualitative phase for the purpose of __________(intent of this followup).  In the quantitative phase, ___________ (instrument data) will be collected from ____________ (participants) at ______________ (research site). Quantitative research questions/hypotheses will be formulated after the completion of the initial qualitative phase. </a:t>
            </a:r>
          </a:p>
          <a:p>
            <a:pPr>
              <a:defRPr/>
            </a:pPr>
            <a:endParaRPr lang="en-US" sz="2400" b="1" dirty="0">
              <a:ea typeface="ＭＳ Ｐゴシック" pitchFamily="1" charset="-128"/>
            </a:endParaRPr>
          </a:p>
          <a:p>
            <a:pPr>
              <a:defRPr/>
            </a:pPr>
            <a:r>
              <a:rPr lang="en-US" sz="2400" b="1" dirty="0">
                <a:ea typeface="ＭＳ Ｐゴシック" pitchFamily="1" charset="-128"/>
              </a:rPr>
              <a:t>The reason for collecting qualitative data initially is that _____________________ (e.g., instruments are not available, variables are not known, there is little guiding theory).</a:t>
            </a:r>
          </a:p>
        </p:txBody>
      </p:sp>
      <p:sp>
        <p:nvSpPr>
          <p:cNvPr id="374787" name="Rectangle 3">
            <a:extLst>
              <a:ext uri="{FF2B5EF4-FFF2-40B4-BE49-F238E27FC236}">
                <a16:creationId xmlns:a16="http://schemas.microsoft.com/office/drawing/2014/main" id="{CC910115-A9B2-9F91-30CD-355215D9CBA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6168" y="0"/>
            <a:ext cx="11610363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3600" b="1" dirty="0">
                <a:highlight>
                  <a:srgbClr val="FFFF00"/>
                </a:highlight>
                <a:latin typeface="Arial" panose="020B0604020202020204" pitchFamily="34" charset="0"/>
                <a:ea typeface="ＭＳ Ｐゴシック" pitchFamily="1" charset="-128"/>
                <a:cs typeface="Arial" panose="020B0604020202020204" pitchFamily="34" charset="0"/>
              </a:rPr>
              <a:t>Write a purpose statement for an exploratory design</a:t>
            </a:r>
          </a:p>
        </p:txBody>
      </p:sp>
    </p:spTree>
  </p:cSld>
  <p:clrMapOvr>
    <a:masterClrMapping/>
  </p:clrMapOvr>
  <p:transition/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Title 1">
            <a:extLst>
              <a:ext uri="{FF2B5EF4-FFF2-40B4-BE49-F238E27FC236}">
                <a16:creationId xmlns:a16="http://schemas.microsoft.com/office/drawing/2014/main" id="{400B9BDB-C14F-F66A-5314-855EEAF00D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402" y="385762"/>
            <a:ext cx="8229600" cy="590550"/>
          </a:xfrm>
        </p:spPr>
        <p:txBody>
          <a:bodyPr/>
          <a:lstStyle/>
          <a:p>
            <a:pPr eaLnBrk="1" hangingPunct="1"/>
            <a:r>
              <a:rPr lang="en-US" altLang="en-US" sz="3600" b="1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Qualitative research questions</a:t>
            </a:r>
          </a:p>
        </p:txBody>
      </p:sp>
      <p:sp>
        <p:nvSpPr>
          <p:cNvPr id="44035" name="Content Placeholder 2">
            <a:extLst>
              <a:ext uri="{FF2B5EF4-FFF2-40B4-BE49-F238E27FC236}">
                <a16:creationId xmlns:a16="http://schemas.microsoft.com/office/drawing/2014/main" id="{7028B703-C2DB-08D4-672A-185F81BAD6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Qualitative central question</a:t>
            </a:r>
          </a:p>
          <a:p>
            <a:pPr lvl="1" eaLnBrk="1" hangingPunct="1"/>
            <a:r>
              <a:rPr lang="en-US" altLang="en-US"/>
              <a:t>Begin with “what” or “how”</a:t>
            </a:r>
          </a:p>
          <a:p>
            <a:pPr lvl="1" eaLnBrk="1" hangingPunct="1"/>
            <a:r>
              <a:rPr lang="en-US" altLang="en-US"/>
              <a:t>Focus on single phenomenon</a:t>
            </a:r>
          </a:p>
          <a:p>
            <a:pPr lvl="1" eaLnBrk="1" hangingPunct="1"/>
            <a:r>
              <a:rPr lang="en-US" altLang="en-US"/>
              <a:t>Use exploratory verbs (discover, understand, explore)</a:t>
            </a:r>
          </a:p>
          <a:p>
            <a:pPr lvl="1" eaLnBrk="1" hangingPunct="1"/>
            <a:r>
              <a:rPr lang="en-US" altLang="en-US"/>
              <a:t>Non-directional language</a:t>
            </a:r>
          </a:p>
          <a:p>
            <a:pPr lvl="1" eaLnBrk="1" hangingPunct="1"/>
            <a:r>
              <a:rPr lang="en-US" altLang="en-US"/>
              <a:t>A general question (allowing participants’ perspectives to emerge)</a:t>
            </a:r>
          </a:p>
        </p:txBody>
      </p:sp>
      <p:sp>
        <p:nvSpPr>
          <p:cNvPr id="28676" name="Slide Number Placeholder 3">
            <a:extLst>
              <a:ext uri="{FF2B5EF4-FFF2-40B4-BE49-F238E27FC236}">
                <a16:creationId xmlns:a16="http://schemas.microsoft.com/office/drawing/2014/main" id="{ECE1B117-976B-8D58-4B02-0EDABE53C2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904333A8-2F83-4E6E-BE15-1F1FB4DA5A8C}" type="slidenum">
              <a:rPr lang="en-US" altLang="en-US" sz="1200">
                <a:solidFill>
                  <a:srgbClr val="045C75"/>
                </a:solidFill>
              </a:rPr>
              <a:pPr/>
              <a:t>37</a:t>
            </a:fld>
            <a:endParaRPr lang="en-US" altLang="en-US" sz="1200">
              <a:solidFill>
                <a:srgbClr val="045C75"/>
              </a:solidFill>
            </a:endParaRP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Title 1">
            <a:extLst>
              <a:ext uri="{FF2B5EF4-FFF2-40B4-BE49-F238E27FC236}">
                <a16:creationId xmlns:a16="http://schemas.microsoft.com/office/drawing/2014/main" id="{C6CA48E4-4FF5-3198-318D-F832B7C116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681037"/>
            <a:ext cx="8229600" cy="590550"/>
          </a:xfrm>
        </p:spPr>
        <p:txBody>
          <a:bodyPr/>
          <a:lstStyle/>
          <a:p>
            <a:pPr eaLnBrk="1" hangingPunct="1"/>
            <a:r>
              <a:rPr lang="en-US" altLang="en-US" sz="3600" b="1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Quantitative research questions</a:t>
            </a:r>
          </a:p>
        </p:txBody>
      </p:sp>
      <p:sp>
        <p:nvSpPr>
          <p:cNvPr id="45059" name="Content Placeholder 2">
            <a:extLst>
              <a:ext uri="{FF2B5EF4-FFF2-40B4-BE49-F238E27FC236}">
                <a16:creationId xmlns:a16="http://schemas.microsoft.com/office/drawing/2014/main" id="{77104581-A7D7-B24F-A0EC-B028910D0E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Can be hypotheses or questions</a:t>
            </a:r>
          </a:p>
          <a:p>
            <a:pPr eaLnBrk="1" hangingPunct="1"/>
            <a:r>
              <a:rPr lang="en-US" altLang="en-US"/>
              <a:t>State variables – independent, dependent, mediating, covariates</a:t>
            </a:r>
          </a:p>
          <a:p>
            <a:pPr eaLnBrk="1" hangingPunct="1"/>
            <a:r>
              <a:rPr lang="en-US" altLang="en-US"/>
              <a:t>Develop from theory </a:t>
            </a:r>
          </a:p>
          <a:p>
            <a:pPr eaLnBrk="1" hangingPunct="1"/>
            <a:r>
              <a:rPr lang="en-US" altLang="en-US"/>
              <a:t>Use distinct measures for independent and dependent variables </a:t>
            </a:r>
          </a:p>
          <a:p>
            <a:pPr eaLnBrk="1" hangingPunct="1"/>
            <a:r>
              <a:rPr lang="en-US" altLang="en-US"/>
              <a:t>Order variables from independent to dependent</a:t>
            </a: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F78DC8E1-54F7-EAE2-D12E-157852E4A5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2EE8F807-192C-4A25-A0D6-189B8F34BF13}" type="slidenum">
              <a:rPr lang="en-US" altLang="en-US" sz="1200">
                <a:solidFill>
                  <a:srgbClr val="045C75"/>
                </a:solidFill>
              </a:rPr>
              <a:pPr/>
              <a:t>38</a:t>
            </a:fld>
            <a:endParaRPr lang="en-US" altLang="en-US" sz="1200">
              <a:solidFill>
                <a:srgbClr val="045C75"/>
              </a:solidFill>
            </a:endParaRPr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>
            <a:extLst>
              <a:ext uri="{FF2B5EF4-FFF2-40B4-BE49-F238E27FC236}">
                <a16:creationId xmlns:a16="http://schemas.microsoft.com/office/drawing/2014/main" id="{AFAA02E6-8305-B188-0138-4574A9D1CA9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60028" y="385762"/>
            <a:ext cx="11299970" cy="590550"/>
          </a:xfrm>
        </p:spPr>
        <p:txBody>
          <a:bodyPr>
            <a:normAutofit fontScale="90000"/>
          </a:bodyPr>
          <a:lstStyle/>
          <a:p>
            <a:pPr algn="ctr" eaLnBrk="1" hangingPunct="1"/>
            <a:r>
              <a:rPr lang="en-US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Writing research questions/hypotheses in mixed methods research</a:t>
            </a:r>
          </a:p>
        </p:txBody>
      </p:sp>
      <p:sp>
        <p:nvSpPr>
          <p:cNvPr id="46083" name="Rectangle 3">
            <a:extLst>
              <a:ext uri="{FF2B5EF4-FFF2-40B4-BE49-F238E27FC236}">
                <a16:creationId xmlns:a16="http://schemas.microsoft.com/office/drawing/2014/main" id="{5E68DE11-4EB2-3755-7DD5-C154E9BDCA0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3829" y="1825625"/>
            <a:ext cx="11875315" cy="4351338"/>
          </a:xfrm>
        </p:spPr>
        <p:txBody>
          <a:bodyPr/>
          <a:lstStyle/>
          <a:p>
            <a:pPr eaLnBrk="1" hangingPunct="1"/>
            <a:r>
              <a:rPr lang="en-US" altLang="en-US" sz="2200" dirty="0"/>
              <a:t>Write qualitative research questions and write quantitative research questions/hypotheses</a:t>
            </a:r>
          </a:p>
          <a:p>
            <a:pPr eaLnBrk="1" hangingPunct="1"/>
            <a:endParaRPr lang="en-US" altLang="en-US" sz="2200" dirty="0"/>
          </a:p>
          <a:p>
            <a:pPr eaLnBrk="1" hangingPunct="1"/>
            <a:r>
              <a:rPr lang="en-US" altLang="en-US" sz="2200" dirty="0"/>
              <a:t>Also write a mixed methods research question</a:t>
            </a:r>
          </a:p>
          <a:p>
            <a:pPr eaLnBrk="1" hangingPunct="1"/>
            <a:endParaRPr lang="en-US" altLang="en-US" sz="2200" dirty="0"/>
          </a:p>
          <a:p>
            <a:pPr eaLnBrk="1" hangingPunct="1"/>
            <a:r>
              <a:rPr lang="en-US" altLang="en-US" sz="2200" dirty="0"/>
              <a:t>Write these questions separately</a:t>
            </a:r>
          </a:p>
        </p:txBody>
      </p:sp>
      <p:sp>
        <p:nvSpPr>
          <p:cNvPr id="31746" name="Footer Placeholder 4">
            <a:extLst>
              <a:ext uri="{FF2B5EF4-FFF2-40B4-BE49-F238E27FC236}">
                <a16:creationId xmlns:a16="http://schemas.microsoft.com/office/drawing/2014/main" id="{278133C7-EA85-90DA-9D16-D32A6526AF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31747" name="Slide Number Placeholder 5">
            <a:extLst>
              <a:ext uri="{FF2B5EF4-FFF2-40B4-BE49-F238E27FC236}">
                <a16:creationId xmlns:a16="http://schemas.microsoft.com/office/drawing/2014/main" id="{00E06BA1-C6A7-10CC-08ED-C977534609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8EA12CEC-BB4A-40CE-927D-C13B3B0CB3E4}" type="slidenum">
              <a:rPr lang="en-US" altLang="en-US" sz="1200">
                <a:solidFill>
                  <a:srgbClr val="045C75"/>
                </a:solidFill>
              </a:rPr>
              <a:pPr/>
              <a:t>39</a:t>
            </a:fld>
            <a:endParaRPr lang="en-US" altLang="en-US" sz="1200">
              <a:solidFill>
                <a:srgbClr val="045C75"/>
              </a:solidFill>
            </a:endParaRP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66AF18-5D16-B861-8276-3D612FF7E1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highlight>
                  <a:srgbClr val="00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Qualitative type of research questions</a:t>
            </a:r>
            <a:br>
              <a:rPr lang="en-GB" b="1" dirty="0">
                <a:highlight>
                  <a:srgbClr val="00FF00"/>
                </a:highlight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dirty="0">
              <a:highlight>
                <a:srgbClr val="00FF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28F538-67DA-1E74-0CF1-B9A6CF5A4A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arenR"/>
            </a:pPr>
            <a:r>
              <a:rPr lang="en-GB" b="0" i="0" dirty="0">
                <a:effectLst/>
              </a:rPr>
              <a:t>How do our customers interact with our products?</a:t>
            </a:r>
            <a:r>
              <a:rPr lang="en-GB" b="0" i="0" dirty="0">
                <a:effectLst/>
                <a:highlight>
                  <a:srgbClr val="FFFFFF"/>
                </a:highlight>
              </a:rPr>
              <a:t> </a:t>
            </a:r>
          </a:p>
          <a:p>
            <a:pPr marL="514350" indent="-514350">
              <a:buAutoNum type="arabicParenR"/>
            </a:pPr>
            <a:r>
              <a:rPr lang="en-GB" b="0" i="0" dirty="0">
                <a:effectLst/>
                <a:highlight>
                  <a:srgbClr val="FFFFFF"/>
                </a:highlight>
              </a:rPr>
              <a:t>What is it like growing up in a single-parent family in a rural environment?</a:t>
            </a:r>
          </a:p>
          <a:p>
            <a:pPr marL="514350" indent="-514350">
              <a:buAutoNum type="arabicParenR"/>
            </a:pPr>
            <a:r>
              <a:rPr lang="en-GB" b="0" i="0" dirty="0">
                <a:effectLst/>
                <a:highlight>
                  <a:srgbClr val="FFFFFF"/>
                </a:highlight>
              </a:rPr>
              <a:t>What are the experiences of people working night shifts in health care?</a:t>
            </a:r>
          </a:p>
          <a:p>
            <a:pPr marL="514350" indent="-514350">
              <a:buAutoNum type="arabicParenR"/>
            </a:pPr>
            <a:r>
              <a:rPr lang="en-GB" b="0" i="0" dirty="0">
                <a:effectLst/>
                <a:highlight>
                  <a:srgbClr val="FFFFFF"/>
                </a:highlight>
              </a:rPr>
              <a:t>How would overweight people describe their meal times while dieting?</a:t>
            </a:r>
          </a:p>
        </p:txBody>
      </p:sp>
    </p:spTree>
    <p:extLst>
      <p:ext uri="{BB962C8B-B14F-4D97-AF65-F5344CB8AC3E}">
        <p14:creationId xmlns:p14="http://schemas.microsoft.com/office/powerpoint/2010/main" val="1801482665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09459D-337E-7E8D-DFA1-D01E038A5A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040C28"/>
                </a:solidFill>
                <a:effectLst/>
                <a:latin typeface="Google Sans"/>
              </a:rPr>
              <a:t>How many text messages do you send a day?</a:t>
            </a:r>
            <a:r>
              <a:rPr lang="en-GB" b="0" i="0" dirty="0">
                <a:solidFill>
                  <a:srgbClr val="1F1F1F"/>
                </a:solidFill>
                <a:effectLst/>
                <a:highlight>
                  <a:srgbClr val="FFFFFF"/>
                </a:highlight>
                <a:latin typeface="Google Sans"/>
              </a:rPr>
              <a:t> </a:t>
            </a:r>
          </a:p>
          <a:p>
            <a:r>
              <a:rPr lang="en-GB" b="0" i="0" dirty="0">
                <a:solidFill>
                  <a:srgbClr val="1F1F1F"/>
                </a:solidFill>
                <a:effectLst/>
                <a:highlight>
                  <a:srgbClr val="FFFFFF"/>
                </a:highlight>
                <a:latin typeface="Google Sans"/>
              </a:rPr>
              <a:t>How frequently do you text while driving? </a:t>
            </a:r>
          </a:p>
          <a:p>
            <a:r>
              <a:rPr lang="en-GB" b="0" i="0" dirty="0">
                <a:solidFill>
                  <a:srgbClr val="1F1F1F"/>
                </a:solidFill>
                <a:effectLst/>
                <a:highlight>
                  <a:srgbClr val="FFFFFF"/>
                </a:highlight>
                <a:latin typeface="Google Sans"/>
              </a:rPr>
              <a:t>How often do you send text messages while at work?</a:t>
            </a:r>
          </a:p>
          <a:p>
            <a:endParaRPr lang="en-GB" dirty="0">
              <a:solidFill>
                <a:srgbClr val="1F1F1F"/>
              </a:solidFill>
              <a:highlight>
                <a:srgbClr val="FFFFFF"/>
              </a:highlight>
              <a:latin typeface="Google Sans"/>
            </a:endParaRPr>
          </a:p>
          <a:p>
            <a:r>
              <a:rPr lang="en-GB" b="0" i="0" dirty="0">
                <a:solidFill>
                  <a:srgbClr val="333333"/>
                </a:solidFill>
                <a:effectLst/>
                <a:highlight>
                  <a:srgbClr val="FFFFFF"/>
                </a:highlight>
                <a:latin typeface="Helvetica Neue"/>
              </a:rPr>
              <a:t>How often do people aged 30 to 40 visit their parents?</a:t>
            </a:r>
            <a:endParaRPr lang="en-GB" dirty="0">
              <a:solidFill>
                <a:srgbClr val="1F1F1F"/>
              </a:solidFill>
              <a:highlight>
                <a:srgbClr val="FFFFFF"/>
              </a:highlight>
              <a:latin typeface="Google Sans"/>
            </a:endParaRPr>
          </a:p>
          <a:p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25A03F3-2686-8538-3925-46B2C70089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b="1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Quantitative type of questions</a:t>
            </a:r>
            <a:br>
              <a:rPr lang="en-GB" b="1" dirty="0">
                <a:highlight>
                  <a:srgbClr val="00FF00"/>
                </a:highlight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dirty="0">
              <a:highlight>
                <a:srgbClr val="00FF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93154119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>
            <a:extLst>
              <a:ext uri="{FF2B5EF4-FFF2-40B4-BE49-F238E27FC236}">
                <a16:creationId xmlns:a16="http://schemas.microsoft.com/office/drawing/2014/main" id="{2FD7BE86-A7C7-74BF-8018-F2DCF9A09A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4558" y="184733"/>
            <a:ext cx="11023134" cy="666750"/>
          </a:xfrm>
        </p:spPr>
        <p:txBody>
          <a:bodyPr>
            <a:normAutofit/>
          </a:bodyPr>
          <a:lstStyle/>
          <a:p>
            <a:r>
              <a:rPr lang="en-US" altLang="en-US" sz="2900" b="1" dirty="0">
                <a:latin typeface="Arial" panose="020B0604020202020204" pitchFamily="34" charset="0"/>
                <a:cs typeface="Arial" panose="020B0604020202020204" pitchFamily="34" charset="0"/>
              </a:rPr>
              <a:t>A new type of research question:  A mixed methods question</a:t>
            </a:r>
          </a:p>
        </p:txBody>
      </p:sp>
      <p:sp>
        <p:nvSpPr>
          <p:cNvPr id="47107" name="Rectangle 3">
            <a:extLst>
              <a:ext uri="{FF2B5EF4-FFF2-40B4-BE49-F238E27FC236}">
                <a16:creationId xmlns:a16="http://schemas.microsoft.com/office/drawing/2014/main" id="{2BBF6F60-78CA-6C8A-49C5-ADF748B814D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504038" y="929780"/>
            <a:ext cx="11299271" cy="4389438"/>
          </a:xfrm>
          <a:noFill/>
        </p:spPr>
        <p:txBody>
          <a:bodyPr>
            <a:normAutofit fontScale="92500" lnSpcReduction="10000"/>
          </a:bodyPr>
          <a:lstStyle/>
          <a:p>
            <a:pPr>
              <a:lnSpc>
                <a:spcPct val="80000"/>
              </a:lnSpc>
              <a:buFont typeface="Wingdings 2" panose="05020102010507070707" pitchFamily="18" charset="2"/>
              <a:buNone/>
            </a:pPr>
            <a:r>
              <a:rPr lang="en-US" altLang="en-US" sz="2200" dirty="0">
                <a:latin typeface="Arial" panose="020B0604020202020204" pitchFamily="34" charset="0"/>
              </a:rPr>
              <a:t>Three ways to write this question:</a:t>
            </a:r>
          </a:p>
          <a:p>
            <a:pPr>
              <a:lnSpc>
                <a:spcPct val="80000"/>
              </a:lnSpc>
              <a:buFont typeface="Wingdings 2" panose="05020102010507070707" pitchFamily="18" charset="2"/>
              <a:buNone/>
            </a:pPr>
            <a:endParaRPr lang="en-US" altLang="en-US" sz="2200" dirty="0">
              <a:latin typeface="Arial" panose="020B0604020202020204" pitchFamily="34" charset="0"/>
            </a:endParaRPr>
          </a:p>
          <a:p>
            <a:pPr>
              <a:lnSpc>
                <a:spcPct val="80000"/>
              </a:lnSpc>
              <a:buFont typeface="Wingdings 2" panose="05020102010507070707" pitchFamily="18" charset="2"/>
              <a:buNone/>
            </a:pPr>
            <a:r>
              <a:rPr lang="en-US" altLang="en-US" sz="2200" dirty="0">
                <a:latin typeface="Arial" panose="020B0604020202020204" pitchFamily="34" charset="0"/>
              </a:rPr>
              <a:t>	Methodologically-focused: </a:t>
            </a:r>
          </a:p>
          <a:p>
            <a:pPr>
              <a:lnSpc>
                <a:spcPct val="80000"/>
              </a:lnSpc>
              <a:buFont typeface="Wingdings 2" panose="05020102010507070707" pitchFamily="18" charset="2"/>
              <a:buNone/>
            </a:pPr>
            <a:endParaRPr lang="en-US" altLang="en-US" sz="2200" dirty="0">
              <a:latin typeface="Arial" panose="020B0604020202020204" pitchFamily="34" charset="0"/>
            </a:endParaRPr>
          </a:p>
          <a:p>
            <a:pPr lvl="1">
              <a:lnSpc>
                <a:spcPct val="80000"/>
              </a:lnSpc>
            </a:pPr>
            <a:r>
              <a:rPr lang="en-US" altLang="en-US" sz="2200" dirty="0">
                <a:latin typeface="Arial" panose="020B0604020202020204" pitchFamily="34" charset="0"/>
              </a:rPr>
              <a:t>To what extent do the qualitative results confirm the quantitative results? </a:t>
            </a:r>
          </a:p>
          <a:p>
            <a:pPr lvl="1">
              <a:lnSpc>
                <a:spcPct val="80000"/>
              </a:lnSpc>
              <a:buFont typeface="Wingdings 2" panose="05020102010507070707" pitchFamily="18" charset="2"/>
              <a:buNone/>
            </a:pPr>
            <a:endParaRPr lang="en-US" altLang="en-US" sz="2200" dirty="0">
              <a:latin typeface="Arial" panose="020B0604020202020204" pitchFamily="34" charset="0"/>
            </a:endParaRPr>
          </a:p>
          <a:p>
            <a:pPr lvl="1">
              <a:lnSpc>
                <a:spcPct val="80000"/>
              </a:lnSpc>
              <a:buFont typeface="Wingdings 2" panose="05020102010507070707" pitchFamily="18" charset="2"/>
              <a:buNone/>
            </a:pPr>
            <a:r>
              <a:rPr lang="en-US" altLang="en-US" sz="2200" dirty="0">
                <a:latin typeface="Arial" panose="020B0604020202020204" pitchFamily="34" charset="0"/>
              </a:rPr>
              <a:t>Content-focused:</a:t>
            </a:r>
          </a:p>
          <a:p>
            <a:pPr lvl="1">
              <a:lnSpc>
                <a:spcPct val="80000"/>
              </a:lnSpc>
              <a:buFont typeface="Wingdings 2" panose="05020102010507070707" pitchFamily="18" charset="2"/>
              <a:buNone/>
            </a:pPr>
            <a:r>
              <a:rPr lang="en-US" altLang="en-US" sz="2200" dirty="0">
                <a:latin typeface="Arial" panose="020B0604020202020204" pitchFamily="34" charset="0"/>
              </a:rPr>
              <a:t> </a:t>
            </a:r>
          </a:p>
          <a:p>
            <a:pPr lvl="1">
              <a:lnSpc>
                <a:spcPct val="80000"/>
              </a:lnSpc>
            </a:pPr>
            <a:r>
              <a:rPr lang="en-US" altLang="en-US" sz="2200" dirty="0">
                <a:latin typeface="Arial" panose="020B0604020202020204" pitchFamily="34" charset="0"/>
              </a:rPr>
              <a:t>How do the interviews with adolescent boys support the quantitative results that their self-esteem changes during the middle school years? </a:t>
            </a:r>
          </a:p>
          <a:p>
            <a:pPr lvl="1">
              <a:lnSpc>
                <a:spcPct val="80000"/>
              </a:lnSpc>
            </a:pPr>
            <a:endParaRPr lang="en-US" altLang="en-US" sz="2200" dirty="0">
              <a:latin typeface="Arial" panose="020B0604020202020204" pitchFamily="34" charset="0"/>
            </a:endParaRPr>
          </a:p>
          <a:p>
            <a:pPr lvl="1">
              <a:lnSpc>
                <a:spcPct val="80000"/>
              </a:lnSpc>
              <a:buFont typeface="Wingdings 2" panose="05020102010507070707" pitchFamily="18" charset="2"/>
              <a:buNone/>
            </a:pPr>
            <a:r>
              <a:rPr lang="en-US" altLang="en-US" sz="2200" dirty="0">
                <a:latin typeface="Arial" panose="020B0604020202020204" pitchFamily="34" charset="0"/>
              </a:rPr>
              <a:t>Hybrid of quantitative and qualitative elements:</a:t>
            </a:r>
          </a:p>
          <a:p>
            <a:pPr lvl="1">
              <a:lnSpc>
                <a:spcPct val="80000"/>
              </a:lnSpc>
              <a:buFont typeface="Wingdings 2" panose="05020102010507070707" pitchFamily="18" charset="2"/>
              <a:buNone/>
            </a:pPr>
            <a:endParaRPr lang="en-US" altLang="en-US" sz="2200" dirty="0">
              <a:latin typeface="Arial" panose="020B0604020202020204" pitchFamily="34" charset="0"/>
            </a:endParaRPr>
          </a:p>
          <a:p>
            <a:pPr lvl="1">
              <a:lnSpc>
                <a:spcPct val="80000"/>
              </a:lnSpc>
            </a:pPr>
            <a:r>
              <a:rPr lang="en-US" altLang="en-US" sz="2200" dirty="0">
                <a:latin typeface="Arial" panose="020B0604020202020204" pitchFamily="34" charset="0"/>
              </a:rPr>
              <a:t>What results emerge from comparing the exploratory qualitative data about boy’s self-esteem with outcome quantitative instrument data measured on a self-esteem instrument? </a:t>
            </a:r>
          </a:p>
          <a:p>
            <a:pPr lvl="2">
              <a:lnSpc>
                <a:spcPct val="80000"/>
              </a:lnSpc>
            </a:pPr>
            <a:endParaRPr lang="en-US" altLang="en-US" sz="2200" dirty="0">
              <a:latin typeface="Arial" panose="020B0604020202020204" pitchFamily="34" charset="0"/>
            </a:endParaRPr>
          </a:p>
          <a:p>
            <a:pPr lvl="2">
              <a:lnSpc>
                <a:spcPct val="80000"/>
              </a:lnSpc>
            </a:pPr>
            <a:endParaRPr lang="en-US" altLang="en-US" dirty="0">
              <a:latin typeface="Arial" panose="020B0604020202020204" pitchFamily="34" charset="0"/>
            </a:endParaRPr>
          </a:p>
          <a:p>
            <a:pPr lvl="2">
              <a:lnSpc>
                <a:spcPct val="80000"/>
              </a:lnSpc>
            </a:pPr>
            <a:endParaRPr lang="en-US" altLang="en-US" sz="1700" dirty="0">
              <a:latin typeface="Arial" panose="020B0604020202020204" pitchFamily="34" charset="0"/>
            </a:endParaRPr>
          </a:p>
          <a:p>
            <a:pPr lvl="1">
              <a:lnSpc>
                <a:spcPct val="80000"/>
              </a:lnSpc>
              <a:buFont typeface="Wingdings 2" panose="05020102010507070707" pitchFamily="18" charset="2"/>
              <a:buNone/>
            </a:pPr>
            <a:endParaRPr lang="en-US" altLang="en-US" sz="1600" dirty="0">
              <a:latin typeface="Arial" panose="020B0604020202020204" pitchFamily="34" charset="0"/>
            </a:endParaRPr>
          </a:p>
          <a:p>
            <a:pPr lvl="2">
              <a:lnSpc>
                <a:spcPct val="80000"/>
              </a:lnSpc>
            </a:pPr>
            <a:endParaRPr lang="en-US" altLang="en-US" sz="1700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Title 1">
            <a:extLst>
              <a:ext uri="{FF2B5EF4-FFF2-40B4-BE49-F238E27FC236}">
                <a16:creationId xmlns:a16="http://schemas.microsoft.com/office/drawing/2014/main" id="{59C8C216-454F-0C46-E224-8D2F79AFCF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423862"/>
            <a:ext cx="8229600" cy="514350"/>
          </a:xfrm>
        </p:spPr>
        <p:txBody>
          <a:bodyPr>
            <a:noAutofit/>
          </a:bodyPr>
          <a:lstStyle/>
          <a:p>
            <a:pPr eaLnBrk="1" hangingPunct="1"/>
            <a:r>
              <a:rPr lang="en-US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Order the topics for your plan</a:t>
            </a:r>
          </a:p>
        </p:txBody>
      </p:sp>
      <p:sp>
        <p:nvSpPr>
          <p:cNvPr id="33795" name="Content Placeholder 2">
            <a:extLst>
              <a:ext uri="{FF2B5EF4-FFF2-40B4-BE49-F238E27FC236}">
                <a16:creationId xmlns:a16="http://schemas.microsoft.com/office/drawing/2014/main" id="{8523D607-EA62-4042-BB78-BA2C89DA20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9359" y="938212"/>
            <a:ext cx="10515600" cy="4351338"/>
          </a:xfrm>
        </p:spPr>
        <p:txBody>
          <a:bodyPr>
            <a:normAutofit fontScale="25000" lnSpcReduction="20000"/>
          </a:bodyPr>
          <a:lstStyle/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r>
              <a:rPr lang="en-US" sz="6400" dirty="0"/>
              <a:t>Title</a:t>
            </a:r>
          </a:p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r>
              <a:rPr lang="en-US" sz="6400" dirty="0"/>
              <a:t>Introduction</a:t>
            </a:r>
          </a:p>
          <a:p>
            <a:pPr marL="640080" lvl="1" indent="-246888">
              <a:buFont typeface="Wingdings 2"/>
              <a:buChar char=""/>
              <a:defRPr/>
            </a:pPr>
            <a:r>
              <a:rPr lang="en-US" sz="6400" dirty="0"/>
              <a:t>(Problem)</a:t>
            </a:r>
          </a:p>
          <a:p>
            <a:pPr marL="640080" lvl="1" indent="-246888">
              <a:buFont typeface="Wingdings 2"/>
              <a:buChar char=""/>
              <a:defRPr/>
            </a:pPr>
            <a:r>
              <a:rPr lang="en-US" sz="6400" dirty="0"/>
              <a:t>Worldview/theoretical lens</a:t>
            </a:r>
          </a:p>
          <a:p>
            <a:pPr marL="640080" lvl="1" indent="-246888">
              <a:buFont typeface="Wingdings 2"/>
              <a:buChar char=""/>
              <a:defRPr/>
            </a:pPr>
            <a:r>
              <a:rPr lang="en-US" sz="6400" dirty="0"/>
              <a:t>Audience</a:t>
            </a:r>
          </a:p>
          <a:p>
            <a:pPr marL="640080" lvl="1" indent="-246888">
              <a:buFont typeface="Wingdings 2"/>
              <a:buChar char=""/>
              <a:defRPr/>
            </a:pPr>
            <a:r>
              <a:rPr lang="en-US" sz="6400" dirty="0"/>
              <a:t>Purpose Statement</a:t>
            </a:r>
          </a:p>
          <a:p>
            <a:pPr marL="640080" lvl="1" indent="-246888">
              <a:buFont typeface="Wingdings 2"/>
              <a:buChar char=""/>
              <a:defRPr/>
            </a:pPr>
            <a:r>
              <a:rPr lang="en-US" sz="6400" dirty="0"/>
              <a:t>Research Questions</a:t>
            </a:r>
          </a:p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r>
              <a:rPr lang="en-US" sz="6400" dirty="0"/>
              <a:t>(Literature Review)</a:t>
            </a:r>
          </a:p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r>
              <a:rPr lang="en-US" sz="6400" dirty="0"/>
              <a:t>Methods</a:t>
            </a:r>
          </a:p>
          <a:p>
            <a:pPr marL="640080" lvl="1" indent="-246888">
              <a:buFont typeface="Wingdings 2"/>
              <a:buChar char=""/>
              <a:defRPr/>
            </a:pPr>
            <a:r>
              <a:rPr lang="en-US" sz="6400" dirty="0"/>
              <a:t>Type of Mixed Methods Design (also add definition of mixed methods)</a:t>
            </a:r>
          </a:p>
          <a:p>
            <a:pPr marL="640080" lvl="1" indent="-246888">
              <a:buFont typeface="Wingdings 2"/>
              <a:buChar char=""/>
              <a:defRPr/>
            </a:pPr>
            <a:r>
              <a:rPr lang="en-US" sz="6400" dirty="0"/>
              <a:t>Types of Data Collection</a:t>
            </a:r>
          </a:p>
          <a:p>
            <a:pPr marL="640080" lvl="1" indent="-246888">
              <a:buFont typeface="Wingdings 2"/>
              <a:buChar char=""/>
              <a:defRPr/>
            </a:pPr>
            <a:r>
              <a:rPr lang="en-US" sz="6400" dirty="0"/>
              <a:t>Types of Data Analysis</a:t>
            </a:r>
          </a:p>
          <a:p>
            <a:pPr marL="640080" lvl="1" indent="-246888">
              <a:buFont typeface="Wingdings 2"/>
              <a:buChar char=""/>
              <a:defRPr/>
            </a:pPr>
            <a:r>
              <a:rPr lang="en-US" sz="6400" dirty="0"/>
              <a:t> Sequence/Emphasis/ Mixing Procedures</a:t>
            </a:r>
          </a:p>
          <a:p>
            <a:pPr marL="640080" lvl="1" indent="-246888">
              <a:buFont typeface="Wingdings 2"/>
              <a:buChar char=""/>
              <a:defRPr/>
            </a:pPr>
            <a:r>
              <a:rPr lang="en-US" sz="6400" dirty="0"/>
              <a:t> Figure of procedures</a:t>
            </a:r>
          </a:p>
          <a:p>
            <a:pPr marL="640080" lvl="1" indent="-246888">
              <a:buFont typeface="Wingdings 2"/>
              <a:buChar char=""/>
              <a:defRPr/>
            </a:pPr>
            <a:r>
              <a:rPr lang="en-US" sz="6400" dirty="0"/>
              <a:t>Anticipated methodological issues</a:t>
            </a:r>
          </a:p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r>
              <a:rPr lang="en-US" sz="6400" dirty="0"/>
              <a:t>Ethical issues anticipated</a:t>
            </a:r>
          </a:p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r>
              <a:rPr lang="en-US" sz="6400" dirty="0"/>
              <a:t> Validity issues</a:t>
            </a:r>
          </a:p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r>
              <a:rPr lang="en-US" sz="6400" dirty="0"/>
              <a:t>Researcher resources and skills</a:t>
            </a:r>
          </a:p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r>
              <a:rPr lang="en-US" sz="6400" dirty="0"/>
              <a:t>References, Appendices</a:t>
            </a:r>
          </a:p>
          <a:p>
            <a:pPr marL="640080" lvl="1" indent="-246888">
              <a:buFont typeface="Wingdings 2"/>
              <a:buChar char=""/>
              <a:defRPr/>
            </a:pPr>
            <a:endParaRPr lang="en-US" sz="1400" dirty="0"/>
          </a:p>
          <a:p>
            <a:pPr marL="274320" indent="-274320">
              <a:buClr>
                <a:schemeClr val="accent3"/>
              </a:buClr>
              <a:buNone/>
              <a:defRPr/>
            </a:pPr>
            <a:endParaRPr lang="en-US" sz="1400" dirty="0"/>
          </a:p>
          <a:p>
            <a:pPr marL="640080" lvl="1" indent="-246888">
              <a:buFont typeface="Wingdings 2"/>
              <a:buChar char=""/>
              <a:defRPr/>
            </a:pPr>
            <a:endParaRPr lang="en-US" sz="1400" dirty="0"/>
          </a:p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endParaRPr lang="en-US" sz="1400" dirty="0"/>
          </a:p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endParaRPr lang="en-US" sz="1400" dirty="0"/>
          </a:p>
        </p:txBody>
      </p:sp>
      <p:sp>
        <p:nvSpPr>
          <p:cNvPr id="33796" name="Slide Number Placeholder 3">
            <a:extLst>
              <a:ext uri="{FF2B5EF4-FFF2-40B4-BE49-F238E27FC236}">
                <a16:creationId xmlns:a16="http://schemas.microsoft.com/office/drawing/2014/main" id="{B749C107-BB45-B36D-5A36-30F796B50A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89DA8CE6-B957-40DE-A24C-AEACF8B1B524}" type="slidenum">
              <a:rPr lang="en-US" altLang="en-US" sz="1200">
                <a:solidFill>
                  <a:srgbClr val="045C75"/>
                </a:solidFill>
              </a:rPr>
              <a:pPr/>
              <a:t>43</a:t>
            </a:fld>
            <a:endParaRPr lang="en-US" altLang="en-US" sz="1200">
              <a:solidFill>
                <a:srgbClr val="045C75"/>
              </a:solidFill>
            </a:endParaRPr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>
            <a:extLst>
              <a:ext uri="{FF2B5EF4-FFF2-40B4-BE49-F238E27FC236}">
                <a16:creationId xmlns:a16="http://schemas.microsoft.com/office/drawing/2014/main" id="{9B9B1C1A-D901-88F3-F502-3547A14CDE4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81000" y="136525"/>
            <a:ext cx="8229600" cy="838200"/>
          </a:xfrm>
        </p:spPr>
        <p:txBody>
          <a:bodyPr/>
          <a:lstStyle/>
          <a:p>
            <a:pPr eaLnBrk="1" hangingPunct="1"/>
            <a:r>
              <a:rPr lang="en-US" altLang="en-US" sz="3600" b="1" dirty="0">
                <a:latin typeface="+mn-lt"/>
              </a:rPr>
              <a:t>Additional resources </a:t>
            </a:r>
          </a:p>
        </p:txBody>
      </p:sp>
      <p:sp>
        <p:nvSpPr>
          <p:cNvPr id="49155" name="Rectangle 3">
            <a:extLst>
              <a:ext uri="{FF2B5EF4-FFF2-40B4-BE49-F238E27FC236}">
                <a16:creationId xmlns:a16="http://schemas.microsoft.com/office/drawing/2014/main" id="{8D214BF7-7342-230F-A3AB-24C0C4F23F1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10330" y="974725"/>
            <a:ext cx="11074866" cy="4648200"/>
          </a:xfrm>
        </p:spPr>
        <p:txBody>
          <a:bodyPr>
            <a:normAutofit/>
          </a:bodyPr>
          <a:lstStyle/>
          <a:p>
            <a:pPr eaLnBrk="1" hangingPunct="1">
              <a:lnSpc>
                <a:spcPct val="70000"/>
              </a:lnSpc>
              <a:buSzPct val="75000"/>
              <a:buFontTx/>
              <a:buNone/>
            </a:pPr>
            <a:r>
              <a:rPr lang="en-US" altLang="en-US" sz="2000" u="sng" dirty="0">
                <a:latin typeface="Arial" panose="020B0604020202020204" pitchFamily="34" charset="0"/>
              </a:rPr>
              <a:t>Books</a:t>
            </a:r>
            <a:r>
              <a:rPr lang="en-US" altLang="en-US" sz="2000" dirty="0">
                <a:latin typeface="Arial" panose="020B0604020202020204" pitchFamily="34" charset="0"/>
              </a:rPr>
              <a:t>:</a:t>
            </a:r>
          </a:p>
          <a:p>
            <a:pPr eaLnBrk="1" hangingPunct="1">
              <a:lnSpc>
                <a:spcPct val="70000"/>
              </a:lnSpc>
              <a:buSzPct val="75000"/>
              <a:buFontTx/>
              <a:buNone/>
            </a:pPr>
            <a:endParaRPr lang="en-US" altLang="en-US" sz="2000" dirty="0">
              <a:latin typeface="Arial" panose="020B0604020202020204" pitchFamily="34" charset="0"/>
            </a:endParaRPr>
          </a:p>
          <a:p>
            <a:pPr eaLnBrk="1" hangingPunct="1">
              <a:lnSpc>
                <a:spcPct val="70000"/>
              </a:lnSpc>
              <a:buSzPct val="75000"/>
            </a:pPr>
            <a:r>
              <a:rPr lang="en-US" altLang="en-US" sz="2000" dirty="0">
                <a:latin typeface="Arial" panose="020B0604020202020204" pitchFamily="34" charset="0"/>
              </a:rPr>
              <a:t>Creswell, J. W., &amp; Plano Clark, V. L. (2007). </a:t>
            </a:r>
            <a:r>
              <a:rPr lang="en-US" altLang="en-US" sz="2000" i="1" dirty="0">
                <a:latin typeface="Arial" panose="020B0604020202020204" pitchFamily="34" charset="0"/>
              </a:rPr>
              <a:t>Designing and conducting mixed methods research. </a:t>
            </a:r>
            <a:r>
              <a:rPr lang="en-US" altLang="en-US" sz="2000" dirty="0">
                <a:latin typeface="Arial" panose="020B0604020202020204" pitchFamily="34" charset="0"/>
              </a:rPr>
              <a:t>Thousand Oaks, CA: Sage.</a:t>
            </a:r>
          </a:p>
          <a:p>
            <a:pPr eaLnBrk="1" hangingPunct="1">
              <a:lnSpc>
                <a:spcPct val="70000"/>
              </a:lnSpc>
              <a:buSzPct val="75000"/>
            </a:pPr>
            <a:r>
              <a:rPr lang="en-US" altLang="en-US" sz="2000" dirty="0">
                <a:latin typeface="Arial" panose="020B0604020202020204" pitchFamily="34" charset="0"/>
              </a:rPr>
              <a:t>Creswell, J. W. (2008).  </a:t>
            </a:r>
            <a:r>
              <a:rPr lang="en-US" altLang="en-US" sz="2000" i="1" dirty="0">
                <a:latin typeface="Arial" panose="020B0604020202020204" pitchFamily="34" charset="0"/>
              </a:rPr>
              <a:t>Research design: Qualitative, quantitative, and mixed methods approaches</a:t>
            </a:r>
            <a:r>
              <a:rPr lang="en-US" altLang="en-US" sz="2000" dirty="0">
                <a:latin typeface="Arial" panose="020B0604020202020204" pitchFamily="34" charset="0"/>
              </a:rPr>
              <a:t> (3</a:t>
            </a:r>
            <a:r>
              <a:rPr lang="en-US" altLang="en-US" sz="2000" baseline="30000" dirty="0">
                <a:latin typeface="Arial" panose="020B0604020202020204" pitchFamily="34" charset="0"/>
              </a:rPr>
              <a:t>rd</a:t>
            </a:r>
            <a:r>
              <a:rPr lang="en-US" altLang="en-US" sz="2000" dirty="0">
                <a:latin typeface="Arial" panose="020B0604020202020204" pitchFamily="34" charset="0"/>
              </a:rPr>
              <a:t> ed.). Thousand Oaks, CA: Sage Publications.</a:t>
            </a:r>
          </a:p>
          <a:p>
            <a:pPr eaLnBrk="1" hangingPunct="1">
              <a:lnSpc>
                <a:spcPct val="70000"/>
              </a:lnSpc>
              <a:buSzPct val="75000"/>
            </a:pPr>
            <a:r>
              <a:rPr lang="en-US" altLang="en-US" sz="2000" dirty="0">
                <a:latin typeface="Arial" panose="020B0604020202020204" pitchFamily="34" charset="0"/>
              </a:rPr>
              <a:t>Greene, J. C. (2007).  </a:t>
            </a:r>
            <a:r>
              <a:rPr lang="en-US" altLang="en-US" sz="2000" i="1" dirty="0">
                <a:latin typeface="Arial" panose="020B0604020202020204" pitchFamily="34" charset="0"/>
              </a:rPr>
              <a:t>Mixed methods in social inquiry. </a:t>
            </a:r>
            <a:r>
              <a:rPr lang="en-US" altLang="en-US" sz="2000" dirty="0">
                <a:latin typeface="Arial" panose="020B0604020202020204" pitchFamily="34" charset="0"/>
              </a:rPr>
              <a:t>San Francisco: Jossey-Bass. </a:t>
            </a:r>
          </a:p>
          <a:p>
            <a:pPr eaLnBrk="1" hangingPunct="1">
              <a:lnSpc>
                <a:spcPct val="70000"/>
              </a:lnSpc>
              <a:buSzPct val="75000"/>
            </a:pPr>
            <a:r>
              <a:rPr lang="en-US" altLang="en-US" sz="2000" dirty="0">
                <a:latin typeface="Arial" panose="020B0604020202020204" pitchFamily="34" charset="0"/>
              </a:rPr>
              <a:t>Mertens, D. M. (2005). </a:t>
            </a:r>
            <a:r>
              <a:rPr lang="en-US" altLang="en-US" sz="2000" i="1" dirty="0">
                <a:latin typeface="Arial" panose="020B0604020202020204" pitchFamily="34" charset="0"/>
              </a:rPr>
              <a:t>Research methods in education and psychology: Integrating diversity with quantitative and qualitative approaches </a:t>
            </a:r>
            <a:r>
              <a:rPr lang="en-US" altLang="en-US" sz="2000" dirty="0">
                <a:latin typeface="Arial" panose="020B0604020202020204" pitchFamily="34" charset="0"/>
              </a:rPr>
              <a:t>(2</a:t>
            </a:r>
            <a:r>
              <a:rPr lang="en-US" altLang="en-US" sz="2000" baseline="30000" dirty="0">
                <a:latin typeface="Arial" panose="020B0604020202020204" pitchFamily="34" charset="0"/>
              </a:rPr>
              <a:t>nd</a:t>
            </a:r>
            <a:r>
              <a:rPr lang="en-US" altLang="en-US" sz="2000" dirty="0">
                <a:latin typeface="Arial" panose="020B0604020202020204" pitchFamily="34" charset="0"/>
              </a:rPr>
              <a:t> ed.). Thousand Oaks, CA: Sage Publications.</a:t>
            </a:r>
          </a:p>
          <a:p>
            <a:pPr eaLnBrk="1" hangingPunct="1">
              <a:lnSpc>
                <a:spcPct val="70000"/>
              </a:lnSpc>
              <a:buSzPct val="75000"/>
            </a:pPr>
            <a:r>
              <a:rPr lang="en-US" altLang="en-US" sz="2000" dirty="0">
                <a:latin typeface="Arial" panose="020B0604020202020204" pitchFamily="34" charset="0"/>
              </a:rPr>
              <a:t>Plano Clark, V. L., &amp; Creswell, J. W. (2008).  </a:t>
            </a:r>
            <a:r>
              <a:rPr lang="en-US" altLang="en-US" sz="2000" i="1" dirty="0">
                <a:latin typeface="Arial" panose="020B0604020202020204" pitchFamily="34" charset="0"/>
              </a:rPr>
              <a:t>The mixed methods reader. </a:t>
            </a:r>
            <a:r>
              <a:rPr lang="en-US" altLang="en-US" sz="2000" dirty="0">
                <a:latin typeface="Arial" panose="020B0604020202020204" pitchFamily="34" charset="0"/>
              </a:rPr>
              <a:t>Thousand Oaks, CA: Sage.</a:t>
            </a:r>
          </a:p>
          <a:p>
            <a:pPr eaLnBrk="1" hangingPunct="1">
              <a:lnSpc>
                <a:spcPct val="70000"/>
              </a:lnSpc>
              <a:buSzPct val="75000"/>
            </a:pPr>
            <a:r>
              <a:rPr lang="en-US" altLang="en-US" sz="2000" dirty="0" err="1">
                <a:latin typeface="Arial" panose="020B0604020202020204" pitchFamily="34" charset="0"/>
              </a:rPr>
              <a:t>Tashakkori</a:t>
            </a:r>
            <a:r>
              <a:rPr lang="en-US" altLang="en-US" sz="2000" dirty="0">
                <a:latin typeface="Arial" panose="020B0604020202020204" pitchFamily="34" charset="0"/>
              </a:rPr>
              <a:t>, A. &amp; Teddlie, C. (1998). </a:t>
            </a:r>
            <a:r>
              <a:rPr lang="en-US" altLang="en-US" sz="2000" i="1" dirty="0">
                <a:latin typeface="Arial" panose="020B0604020202020204" pitchFamily="34" charset="0"/>
              </a:rPr>
              <a:t>Mixed methodology: Combining qualitative and quantitative approaches</a:t>
            </a:r>
            <a:r>
              <a:rPr lang="en-US" altLang="en-US" sz="2000" dirty="0">
                <a:latin typeface="Arial" panose="020B0604020202020204" pitchFamily="34" charset="0"/>
              </a:rPr>
              <a:t>. Thousand Oaks, CA:  Sage Publications.</a:t>
            </a:r>
          </a:p>
          <a:p>
            <a:pPr eaLnBrk="1" hangingPunct="1">
              <a:lnSpc>
                <a:spcPct val="70000"/>
              </a:lnSpc>
              <a:buSzPct val="75000"/>
            </a:pPr>
            <a:r>
              <a:rPr lang="en-US" altLang="en-US" sz="2000" dirty="0" err="1">
                <a:latin typeface="Arial" panose="020B0604020202020204" pitchFamily="34" charset="0"/>
              </a:rPr>
              <a:t>Tashakkori</a:t>
            </a:r>
            <a:r>
              <a:rPr lang="en-US" altLang="en-US" sz="2000" dirty="0">
                <a:latin typeface="Arial" panose="020B0604020202020204" pitchFamily="34" charset="0"/>
              </a:rPr>
              <a:t>, A. &amp; Teddlie, C. (Eds.) (2003).  </a:t>
            </a:r>
            <a:r>
              <a:rPr lang="en-US" altLang="en-US" sz="2000" i="1" dirty="0">
                <a:latin typeface="Arial" panose="020B0604020202020204" pitchFamily="34" charset="0"/>
              </a:rPr>
              <a:t>Handbook of mixed methods in social and behavioral research</a:t>
            </a:r>
            <a:r>
              <a:rPr lang="en-US" altLang="en-US" sz="2000" dirty="0">
                <a:latin typeface="Arial" panose="020B0604020202020204" pitchFamily="34" charset="0"/>
              </a:rPr>
              <a:t>. Thousand Oaks, CA:  Sage Publications.</a:t>
            </a:r>
          </a:p>
          <a:p>
            <a:pPr eaLnBrk="1" hangingPunct="1">
              <a:lnSpc>
                <a:spcPct val="70000"/>
              </a:lnSpc>
            </a:pPr>
            <a:endParaRPr lang="en-US" altLang="en-US" sz="2000" dirty="0">
              <a:latin typeface="Arial" panose="020B0604020202020204" pitchFamily="34" charset="0"/>
            </a:endParaRPr>
          </a:p>
        </p:txBody>
      </p:sp>
      <p:sp>
        <p:nvSpPr>
          <p:cNvPr id="34818" name="Slide Number Placeholder 5">
            <a:extLst>
              <a:ext uri="{FF2B5EF4-FFF2-40B4-BE49-F238E27FC236}">
                <a16:creationId xmlns:a16="http://schemas.microsoft.com/office/drawing/2014/main" id="{1D754795-6C9B-30CB-9624-2A983DFA4B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7ED8018B-4C84-47B5-AB15-9F69A5A48672}" type="slidenum">
              <a:rPr lang="en-US" altLang="en-US" sz="1200">
                <a:solidFill>
                  <a:srgbClr val="045C75"/>
                </a:solidFill>
              </a:rPr>
              <a:pPr/>
              <a:t>44</a:t>
            </a:fld>
            <a:endParaRPr lang="en-US" altLang="en-US" sz="1200">
              <a:solidFill>
                <a:srgbClr val="045C75"/>
              </a:solidFill>
            </a:endParaRPr>
          </a:p>
        </p:txBody>
      </p:sp>
    </p:spTree>
  </p:cSld>
  <p:clrMapOvr>
    <a:masterClrMapping/>
  </p:clrMapOvr>
  <p:transition/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>
            <a:extLst>
              <a:ext uri="{FF2B5EF4-FFF2-40B4-BE49-F238E27FC236}">
                <a16:creationId xmlns:a16="http://schemas.microsoft.com/office/drawing/2014/main" id="{7FE4B828-B813-C1CE-CD9D-F3488790B3D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03402" y="209900"/>
            <a:ext cx="8229600" cy="590550"/>
          </a:xfrm>
        </p:spPr>
        <p:txBody>
          <a:bodyPr/>
          <a:lstStyle/>
          <a:p>
            <a:pPr eaLnBrk="1" hangingPunct="1"/>
            <a:r>
              <a:rPr lang="en-US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Additional resources</a:t>
            </a:r>
          </a:p>
        </p:txBody>
      </p:sp>
      <p:sp>
        <p:nvSpPr>
          <p:cNvPr id="50179" name="Rectangle 3">
            <a:extLst>
              <a:ext uri="{FF2B5EF4-FFF2-40B4-BE49-F238E27FC236}">
                <a16:creationId xmlns:a16="http://schemas.microsoft.com/office/drawing/2014/main" id="{6F5F9C81-08BA-CE35-68FD-38617BE70FA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03402" y="800450"/>
            <a:ext cx="11585196" cy="4648200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  <a:buSzPct val="75000"/>
              <a:buFontTx/>
              <a:buNone/>
            </a:pPr>
            <a:r>
              <a:rPr lang="en-US" altLang="en-US" sz="1600" u="sng" dirty="0">
                <a:latin typeface="Arial" panose="020B0604020202020204" pitchFamily="34" charset="0"/>
              </a:rPr>
              <a:t>Articles and Chapters</a:t>
            </a:r>
            <a:r>
              <a:rPr lang="en-US" altLang="en-US" sz="1600" dirty="0">
                <a:latin typeface="Arial" panose="020B0604020202020204" pitchFamily="34" charset="0"/>
              </a:rPr>
              <a:t>:</a:t>
            </a:r>
          </a:p>
          <a:p>
            <a:pPr eaLnBrk="1" hangingPunct="1">
              <a:lnSpc>
                <a:spcPct val="80000"/>
              </a:lnSpc>
              <a:buSzPct val="75000"/>
            </a:pPr>
            <a:endParaRPr lang="en-US" altLang="en-US" sz="1600" dirty="0">
              <a:latin typeface="Arial" panose="020B0604020202020204" pitchFamily="34" charset="0"/>
            </a:endParaRPr>
          </a:p>
          <a:p>
            <a:pPr eaLnBrk="1" hangingPunct="1">
              <a:lnSpc>
                <a:spcPct val="80000"/>
              </a:lnSpc>
              <a:buSzPct val="75000"/>
            </a:pPr>
            <a:r>
              <a:rPr lang="en-US" altLang="en-US" sz="1600" dirty="0" err="1">
                <a:latin typeface="Arial" panose="020B0604020202020204" pitchFamily="34" charset="0"/>
              </a:rPr>
              <a:t>Caracelli</a:t>
            </a:r>
            <a:r>
              <a:rPr lang="en-US" altLang="en-US" sz="1600" dirty="0">
                <a:latin typeface="Arial" panose="020B0604020202020204" pitchFamily="34" charset="0"/>
              </a:rPr>
              <a:t>, V. J., &amp; Greene, J. C. (1993). Data analysis strategies for mixed-method evaluation designs. </a:t>
            </a:r>
            <a:r>
              <a:rPr lang="en-US" altLang="en-US" sz="1600" i="1" dirty="0">
                <a:latin typeface="Arial" panose="020B0604020202020204" pitchFamily="34" charset="0"/>
              </a:rPr>
              <a:t>Educational Evaluation and Policy Analysis, 15 </a:t>
            </a:r>
            <a:r>
              <a:rPr lang="en-US" altLang="en-US" sz="1600" dirty="0">
                <a:latin typeface="Arial" panose="020B0604020202020204" pitchFamily="34" charset="0"/>
              </a:rPr>
              <a:t>(2), 195-207.</a:t>
            </a:r>
          </a:p>
          <a:p>
            <a:pPr eaLnBrk="1" hangingPunct="1">
              <a:lnSpc>
                <a:spcPct val="80000"/>
              </a:lnSpc>
              <a:buSzPct val="75000"/>
            </a:pPr>
            <a:r>
              <a:rPr lang="en-US" altLang="en-US" sz="1600" dirty="0">
                <a:latin typeface="Arial" panose="020B0604020202020204" pitchFamily="34" charset="0"/>
              </a:rPr>
              <a:t>Creswell, J. W., Plano Clark, V. L., Gutmann, M., &amp; Hanson, W. (2003). Advanced mixed methods research designs. In: A. </a:t>
            </a:r>
            <a:r>
              <a:rPr lang="en-US" altLang="en-US" sz="1600" dirty="0" err="1">
                <a:latin typeface="Arial" panose="020B0604020202020204" pitchFamily="34" charset="0"/>
              </a:rPr>
              <a:t>Tashakkori</a:t>
            </a:r>
            <a:r>
              <a:rPr lang="en-US" altLang="en-US" sz="1600" dirty="0">
                <a:latin typeface="Arial" panose="020B0604020202020204" pitchFamily="34" charset="0"/>
              </a:rPr>
              <a:t> &amp; C. Teddlie (Eds.), </a:t>
            </a:r>
            <a:r>
              <a:rPr lang="en-US" altLang="en-US" sz="1600" i="1" dirty="0">
                <a:latin typeface="Arial" panose="020B0604020202020204" pitchFamily="34" charset="0"/>
              </a:rPr>
              <a:t>Handbook of mixed methods in social and behavioral research</a:t>
            </a:r>
            <a:r>
              <a:rPr lang="en-US" altLang="en-US" sz="1600" dirty="0">
                <a:latin typeface="Arial" panose="020B0604020202020204" pitchFamily="34" charset="0"/>
              </a:rPr>
              <a:t> (pp. 209-240). Thousand Oaks, CA: Sage.</a:t>
            </a:r>
          </a:p>
          <a:p>
            <a:pPr eaLnBrk="1" hangingPunct="1">
              <a:lnSpc>
                <a:spcPct val="80000"/>
              </a:lnSpc>
              <a:buSzPct val="75000"/>
            </a:pPr>
            <a:r>
              <a:rPr lang="en-US" altLang="en-US" sz="1600" dirty="0">
                <a:latin typeface="Arial" panose="020B0604020202020204" pitchFamily="34" charset="0"/>
              </a:rPr>
              <a:t>Creswell, J. W., Plano Clark, V. L., &amp; Garrett, A. L. (2008).  Methodological issues in conducting mixed methods research.  In M.M. Bergman (Ed.),  </a:t>
            </a:r>
            <a:r>
              <a:rPr lang="en-US" altLang="en-US" sz="1600" i="1" dirty="0">
                <a:latin typeface="Arial" panose="020B0604020202020204" pitchFamily="34" charset="0"/>
              </a:rPr>
              <a:t>Advances in mixed methods research. </a:t>
            </a:r>
            <a:r>
              <a:rPr lang="en-US" altLang="en-US" sz="1600" dirty="0">
                <a:latin typeface="Arial" panose="020B0604020202020204" pitchFamily="34" charset="0"/>
              </a:rPr>
              <a:t>London:  Sage.</a:t>
            </a:r>
          </a:p>
          <a:p>
            <a:pPr eaLnBrk="1" hangingPunct="1">
              <a:lnSpc>
                <a:spcPct val="80000"/>
              </a:lnSpc>
              <a:buSzPct val="75000"/>
            </a:pPr>
            <a:r>
              <a:rPr lang="en-US" altLang="en-US" sz="1600" dirty="0">
                <a:latin typeface="Arial" panose="020B0604020202020204" pitchFamily="34" charset="0"/>
              </a:rPr>
              <a:t>Greene, J. C., </a:t>
            </a:r>
            <a:r>
              <a:rPr lang="en-US" altLang="en-US" sz="1600" dirty="0" err="1">
                <a:latin typeface="Arial" panose="020B0604020202020204" pitchFamily="34" charset="0"/>
              </a:rPr>
              <a:t>Caracelli</a:t>
            </a:r>
            <a:r>
              <a:rPr lang="en-US" altLang="en-US" sz="1600" dirty="0">
                <a:latin typeface="Arial" panose="020B0604020202020204" pitchFamily="34" charset="0"/>
              </a:rPr>
              <a:t>, V. J., &amp; Graham, W. F. (1989). Toward a conceptual framework for mixed-method evaluation designs. </a:t>
            </a:r>
            <a:r>
              <a:rPr lang="en-US" altLang="en-US" sz="1600" i="1" dirty="0">
                <a:latin typeface="Arial" panose="020B0604020202020204" pitchFamily="34" charset="0"/>
              </a:rPr>
              <a:t>Educational Evaluation and Policy Analysis, 11</a:t>
            </a:r>
            <a:r>
              <a:rPr lang="en-US" altLang="en-US" sz="1600" dirty="0">
                <a:latin typeface="Arial" panose="020B0604020202020204" pitchFamily="34" charset="0"/>
              </a:rPr>
              <a:t> (3), 255-274.</a:t>
            </a:r>
          </a:p>
          <a:p>
            <a:pPr eaLnBrk="1" hangingPunct="1">
              <a:lnSpc>
                <a:spcPct val="80000"/>
              </a:lnSpc>
              <a:buSzPct val="75000"/>
            </a:pPr>
            <a:r>
              <a:rPr lang="en-US" altLang="en-US" sz="1600" dirty="0" err="1">
                <a:latin typeface="Arial" panose="020B0604020202020204" pitchFamily="34" charset="0"/>
              </a:rPr>
              <a:t>Ivankova</a:t>
            </a:r>
            <a:r>
              <a:rPr lang="en-US" altLang="en-US" sz="1600" dirty="0">
                <a:latin typeface="Arial" panose="020B0604020202020204" pitchFamily="34" charset="0"/>
              </a:rPr>
              <a:t>, N. V., Creswell, J. W., &amp; Stick, S. (2006).  Using mixed methods sequential explanatory design:  From theory to practice. </a:t>
            </a:r>
            <a:r>
              <a:rPr lang="en-US" altLang="en-US" sz="1600" i="1" dirty="0">
                <a:latin typeface="Arial" panose="020B0604020202020204" pitchFamily="34" charset="0"/>
              </a:rPr>
              <a:t>Field Methods, 18</a:t>
            </a:r>
            <a:r>
              <a:rPr lang="en-US" altLang="en-US" sz="1600" dirty="0">
                <a:latin typeface="Arial" panose="020B0604020202020204" pitchFamily="34" charset="0"/>
              </a:rPr>
              <a:t>(1), 3-20.</a:t>
            </a:r>
          </a:p>
          <a:p>
            <a:pPr eaLnBrk="1" hangingPunct="1">
              <a:lnSpc>
                <a:spcPct val="80000"/>
              </a:lnSpc>
              <a:buSzPct val="75000"/>
            </a:pPr>
            <a:r>
              <a:rPr lang="en-US" altLang="en-US" sz="1600" dirty="0">
                <a:latin typeface="Arial" panose="020B0604020202020204" pitchFamily="34" charset="0"/>
              </a:rPr>
              <a:t>Morgan, D. L. (2007).  Paradigms lost and pragmatism regained. </a:t>
            </a:r>
            <a:r>
              <a:rPr lang="en-US" altLang="en-US" sz="1600" i="1" dirty="0">
                <a:latin typeface="Arial" panose="020B0604020202020204" pitchFamily="34" charset="0"/>
              </a:rPr>
              <a:t>Journal of Mixed Methods Research, 1, </a:t>
            </a:r>
            <a:r>
              <a:rPr lang="en-US" altLang="en-US" sz="1600" dirty="0">
                <a:latin typeface="Arial" panose="020B0604020202020204" pitchFamily="34" charset="0"/>
              </a:rPr>
              <a:t>48-76.</a:t>
            </a:r>
          </a:p>
          <a:p>
            <a:pPr eaLnBrk="1" hangingPunct="1">
              <a:lnSpc>
                <a:spcPct val="80000"/>
              </a:lnSpc>
              <a:buSzPct val="75000"/>
            </a:pPr>
            <a:r>
              <a:rPr lang="en-US" altLang="en-US" sz="1600" dirty="0">
                <a:latin typeface="Arial" panose="020B0604020202020204" pitchFamily="34" charset="0"/>
              </a:rPr>
              <a:t>Morse, J. M. (1991). Approaches to qualitative-quantitative methodological triangulation. </a:t>
            </a:r>
            <a:r>
              <a:rPr lang="en-US" altLang="en-US" sz="1600" i="1" dirty="0">
                <a:latin typeface="Arial" panose="020B0604020202020204" pitchFamily="34" charset="0"/>
              </a:rPr>
              <a:t>Nursing Research</a:t>
            </a:r>
            <a:r>
              <a:rPr lang="en-US" altLang="en-US" sz="1600" dirty="0">
                <a:latin typeface="Arial" panose="020B0604020202020204" pitchFamily="34" charset="0"/>
              </a:rPr>
              <a:t>, 40, 120-123.</a:t>
            </a:r>
          </a:p>
        </p:txBody>
      </p:sp>
      <p:sp>
        <p:nvSpPr>
          <p:cNvPr id="35842" name="Slide Number Placeholder 5">
            <a:extLst>
              <a:ext uri="{FF2B5EF4-FFF2-40B4-BE49-F238E27FC236}">
                <a16:creationId xmlns:a16="http://schemas.microsoft.com/office/drawing/2014/main" id="{01A79E52-781E-F0AC-D8DD-95C4203E59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900351F7-B949-4993-BF46-9A9016B3D2FD}" type="slidenum">
              <a:rPr lang="en-US" altLang="en-US" sz="1200">
                <a:solidFill>
                  <a:srgbClr val="045C75"/>
                </a:solidFill>
              </a:rPr>
              <a:pPr/>
              <a:t>45</a:t>
            </a:fld>
            <a:endParaRPr lang="en-US" altLang="en-US" sz="1200">
              <a:solidFill>
                <a:srgbClr val="045C75"/>
              </a:solidFill>
            </a:endParaRPr>
          </a:p>
        </p:txBody>
      </p:sp>
    </p:spTree>
  </p:cSld>
  <p:clrMapOvr>
    <a:masterClrMapping/>
  </p:clrMapOvr>
  <p:transition/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36</TotalTime>
  <Words>3485</Words>
  <Application>Microsoft Office PowerPoint</Application>
  <PresentationFormat>Widescreen</PresentationFormat>
  <Paragraphs>698</Paragraphs>
  <Slides>45</Slides>
  <Notes>39</Notes>
  <HiddenSlides>0</HiddenSlides>
  <MMClips>0</MMClips>
  <ScaleCrop>false</ScaleCrop>
  <HeadingPairs>
    <vt:vector size="6" baseType="variant">
      <vt:variant>
        <vt:lpstr>Fonts Used</vt:lpstr>
      </vt:variant>
      <vt:variant>
        <vt:i4>15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45</vt:i4>
      </vt:variant>
    </vt:vector>
  </HeadingPairs>
  <TitlesOfParts>
    <vt:vector size="61" baseType="lpstr">
      <vt:lpstr>Google Sans</vt:lpstr>
      <vt:lpstr>Helvetica Neue</vt:lpstr>
      <vt:lpstr>ＭＳ Ｐゴシック</vt:lpstr>
      <vt:lpstr>Arial</vt:lpstr>
      <vt:lpstr>Arial Black</vt:lpstr>
      <vt:lpstr>Arial Narrow</vt:lpstr>
      <vt:lpstr>Book Antiqua</vt:lpstr>
      <vt:lpstr>Calibri</vt:lpstr>
      <vt:lpstr>Calibri Light</vt:lpstr>
      <vt:lpstr>Perpetua</vt:lpstr>
      <vt:lpstr>Symbol</vt:lpstr>
      <vt:lpstr>Tahoma</vt:lpstr>
      <vt:lpstr>Times New Roman</vt:lpstr>
      <vt:lpstr>Wingdings</vt:lpstr>
      <vt:lpstr>Wingdings 2</vt:lpstr>
      <vt:lpstr>Office Theme</vt:lpstr>
      <vt:lpstr>DBA CRITICAL LITERATURE REVIEW FOR DOCTORAL RESEARCH</vt:lpstr>
      <vt:lpstr>Clarifying Mixed Methods Research</vt:lpstr>
      <vt:lpstr>Topics</vt:lpstr>
      <vt:lpstr>How would you combine two types of data?</vt:lpstr>
      <vt:lpstr>Framework for viewing perspectives on mixed methods</vt:lpstr>
      <vt:lpstr>A mixed methods researcher…</vt:lpstr>
      <vt:lpstr>A definition</vt:lpstr>
      <vt:lpstr>Collecting both quantitative and qualitative data </vt:lpstr>
      <vt:lpstr>Quantitative and qualitative data analysis </vt:lpstr>
      <vt:lpstr>Mixing or linking the data</vt:lpstr>
      <vt:lpstr>Typical situations in which mixed methods is used…</vt:lpstr>
      <vt:lpstr>What is the reason for using mixed methods?</vt:lpstr>
      <vt:lpstr>Designing a Mixed Methods Study</vt:lpstr>
      <vt:lpstr>Preliminary considerations (before you begin to design)</vt:lpstr>
      <vt:lpstr>Create a working title</vt:lpstr>
      <vt:lpstr>Pose the general question to be answered</vt:lpstr>
      <vt:lpstr> List your types of data collection (a review)</vt:lpstr>
      <vt:lpstr>Activity – List your sources of data</vt:lpstr>
      <vt:lpstr>List your approach to data analysis (a review)</vt:lpstr>
      <vt:lpstr>PowerPoint Presentation</vt:lpstr>
      <vt:lpstr>Several stances on philosophy in mixed methods… </vt:lpstr>
      <vt:lpstr>Make explicit your interpretive lens (theory)</vt:lpstr>
      <vt:lpstr>State your procedures (methods)</vt:lpstr>
      <vt:lpstr> </vt:lpstr>
      <vt:lpstr> </vt:lpstr>
      <vt:lpstr>PowerPoint Presentation</vt:lpstr>
      <vt:lpstr>PowerPoint Presentation</vt:lpstr>
      <vt:lpstr> </vt:lpstr>
      <vt:lpstr> </vt:lpstr>
      <vt:lpstr>PowerPoint Presentation</vt:lpstr>
      <vt:lpstr>Mixing the quan and qual data</vt:lpstr>
      <vt:lpstr>Methodological issues</vt:lpstr>
      <vt:lpstr>PowerPoint Presentation</vt:lpstr>
      <vt:lpstr>Write a purpose statement for an embedded design</vt:lpstr>
      <vt:lpstr>PowerPoint Presentation</vt:lpstr>
      <vt:lpstr>PowerPoint Presentation</vt:lpstr>
      <vt:lpstr>Qualitative research questions</vt:lpstr>
      <vt:lpstr>Quantitative research questions</vt:lpstr>
      <vt:lpstr>Writing research questions/hypotheses in mixed methods research</vt:lpstr>
      <vt:lpstr>Qualitative type of research questions </vt:lpstr>
      <vt:lpstr>Quantitative type of questions </vt:lpstr>
      <vt:lpstr>A new type of research question:  A mixed methods question</vt:lpstr>
      <vt:lpstr>Order the topics for your plan</vt:lpstr>
      <vt:lpstr>Additional resources </vt:lpstr>
      <vt:lpstr>Additional resources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DBA CRITICAL LITERATURE REVIEW FOR DOCTORAL RESEARCH</dc:title>
  <dc:creator>Caroline Jawad</dc:creator>
  <cp:lastModifiedBy>Amare Desta</cp:lastModifiedBy>
  <cp:revision>6</cp:revision>
  <dcterms:created xsi:type="dcterms:W3CDTF">2023-02-08T18:05:14Z</dcterms:created>
  <dcterms:modified xsi:type="dcterms:W3CDTF">2024-04-10T08:04:44Z</dcterms:modified>
</cp:coreProperties>
</file>