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810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058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55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085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47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656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41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543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934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672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4746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4388" y="19050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291A42D-1565-4A44-B96A-97743D35EA5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0283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5000" y="228600"/>
            <a:ext cx="7086600" cy="1447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61988" y="19050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24388" y="19050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24388" y="40386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1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2A63F29-AEC1-442E-A56A-297AC0570CB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211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52AB1-5CC5-4420-BE5E-CB7A1769E7D6}" type="datetimeFigureOut">
              <a:rPr lang="en-US" smtClean="0"/>
              <a:t>11/3/2015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C0825-AD82-41BD-950E-F0FEC34D89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96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images.google.com/imgres?imgurl=www.xinet.com/images/benchmark.new.images/2002/clock.jpg&amp;imgrefurl=http://www.xinet.com/images/benchmark.new.images/2002/&amp;hl=en&amp;h=170&amp;w=144&amp;start=9&amp;prev=/images?q=clock&amp;svnum=10&amp;hl=en&amp;lr=&amp;ie=UTF-8&amp;oe=UTF-8&amp;sa=N" TargetMode="Externa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http://images.google.com/imgres?imgurl=roue-libre.chez.tiscali.fr/images/lance-armstrong.jpg&amp;imgrefurl=http://roue-libre.chez.tiscali.fr/tourdefrance/page_tour_coureurs.htm&amp;hl=en&amp;h=268&amp;w=200&amp;start=10&amp;prev=/images?q=lance+armstrong&amp;svnum=10&amp;hl=en&amp;lr=&amp;ie=UTF-8&amp;oe=UTF-8&amp;sa=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ages.google.com/imgres?imgurl=www.tribuneindia.com/2002/20020730/sp8.jpg&amp;imgrefurl=http://www.tribuneindia.com/2002/20020730/sports.htm&amp;hl=en&amp;h=272&amp;w=200&amp;start=3&amp;prev=/images?q=paula+radcliffe&amp;svnum=10&amp;hl=en&amp;lr=&amp;ie=UTF-8&amp;oe=UTF-8&amp;sa=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images.google.com/imgres?imgurl=www.abc.net.au/news/olympics/graphics/ian-thorpe-pro.jpg&amp;imgrefurl=http://www.abc.net.au/olympics/profiles/IANTHORPE.htm&amp;hl=en&amp;h=215&amp;w=150&amp;start=1&amp;prev=/images?q=ian+thorpe&amp;svnum=10&amp;hl=en&amp;lr=&amp;ie=UTF-8&amp;oe=UTF-8&amp;sa=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088" y="3860800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4000" b="1" smtClean="0">
                <a:ea typeface="ＭＳ Ｐゴシック" pitchFamily="34" charset="-128"/>
              </a:rPr>
              <a:t>Introduction to Psychological Skills Training</a:t>
            </a:r>
            <a:endParaRPr lang="en-US" sz="4000" smtClean="0">
              <a:ea typeface="ＭＳ Ｐゴシック" pitchFamily="34" charset="-128"/>
            </a:endParaRP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sz="2400" smtClean="0">
                <a:ea typeface="ＭＳ Ｐゴシック" pitchFamily="34" charset="-128"/>
              </a:rPr>
              <a:t>Alison Connaughton</a:t>
            </a:r>
            <a:endParaRPr lang="en-US" sz="2400" smtClean="0">
              <a:ea typeface="ＭＳ Ｐゴシック" pitchFamily="34" charset="-128"/>
            </a:endParaRPr>
          </a:p>
        </p:txBody>
      </p:sp>
      <p:sp>
        <p:nvSpPr>
          <p:cNvPr id="16387" name="Rectangle 5"/>
          <p:cNvSpPr>
            <a:spLocks noChangeArrowheads="1"/>
          </p:cNvSpPr>
          <p:nvPr/>
        </p:nvSpPr>
        <p:spPr bwMode="auto">
          <a:xfrm>
            <a:off x="2124075" y="2565400"/>
            <a:ext cx="49625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/>
          <a:p>
            <a:r>
              <a:rPr kumimoji="0" lang="en-US" sz="2800" b="0"/>
              <a:t>Introduction to Sport Psychology</a:t>
            </a:r>
          </a:p>
        </p:txBody>
      </p:sp>
    </p:spTree>
    <p:extLst>
      <p:ext uri="{BB962C8B-B14F-4D97-AF65-F5344CB8AC3E}">
        <p14:creationId xmlns:p14="http://schemas.microsoft.com/office/powerpoint/2010/main" val="39573769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Learning Outcomes: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1844675"/>
            <a:ext cx="7772400" cy="4114800"/>
          </a:xfrm>
        </p:spPr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    	</a:t>
            </a:r>
            <a:r>
              <a:rPr lang="en-GB" smtClean="0">
                <a:solidFill>
                  <a:srgbClr val="FFFF66"/>
                </a:solidFill>
                <a:ea typeface="ＭＳ Ｐゴシック" pitchFamily="34" charset="-128"/>
              </a:rPr>
              <a:t>At the end of this lecture you should be 	able to:</a:t>
            </a:r>
          </a:p>
          <a:p>
            <a:pPr lvl="1" eaLnBrk="1" hangingPunct="1"/>
            <a:r>
              <a:rPr lang="en-GB" smtClean="0">
                <a:ea typeface="Arial" pitchFamily="34" charset="0"/>
              </a:rPr>
              <a:t>  Outline the typical content and design of PST</a:t>
            </a:r>
          </a:p>
          <a:p>
            <a:pPr lvl="1" eaLnBrk="1" hangingPunct="1"/>
            <a:r>
              <a:rPr lang="en-GB" smtClean="0">
                <a:ea typeface="Arial" pitchFamily="34" charset="0"/>
              </a:rPr>
              <a:t>  Evaluate previous research on PST</a:t>
            </a:r>
          </a:p>
          <a:p>
            <a:pPr lvl="1" eaLnBrk="1" hangingPunct="1"/>
            <a:r>
              <a:rPr lang="en-GB" smtClean="0">
                <a:ea typeface="Arial" pitchFamily="34" charset="0"/>
              </a:rPr>
              <a:t>  Discuss factors which affect athlete adherence  	to PST</a:t>
            </a:r>
          </a:p>
          <a:p>
            <a:pPr lvl="1" eaLnBrk="1" hangingPunct="1"/>
            <a:r>
              <a:rPr lang="en-GB" smtClean="0">
                <a:ea typeface="Arial" pitchFamily="34" charset="0"/>
              </a:rPr>
              <a:t>  Examine different ways of evaluating PST</a:t>
            </a:r>
          </a:p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49590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333375"/>
            <a:ext cx="7086600" cy="1447800"/>
          </a:xfrm>
        </p:spPr>
        <p:txBody>
          <a:bodyPr/>
          <a:lstStyle/>
          <a:p>
            <a:pPr eaLnBrk="1" hangingPunct="1"/>
            <a:r>
              <a:rPr lang="en-GB" b="1" smtClean="0">
                <a:ea typeface="ＭＳ Ｐゴシック" pitchFamily="34" charset="-128"/>
              </a:rPr>
              <a:t>What is PST?</a:t>
            </a:r>
            <a:endParaRPr lang="en-US" b="1" smtClean="0">
              <a:ea typeface="ＭＳ Ｐゴシック" pitchFamily="34" charset="-128"/>
            </a:endParaRP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1844675"/>
            <a:ext cx="7667625" cy="4548188"/>
          </a:xfrm>
        </p:spPr>
        <p:txBody>
          <a:bodyPr/>
          <a:lstStyle/>
          <a:p>
            <a:pPr>
              <a:spcBef>
                <a:spcPct val="50000"/>
              </a:spcBef>
              <a:buClrTx/>
              <a:buSzTx/>
              <a:buFontTx/>
              <a:buNone/>
            </a:pPr>
            <a:r>
              <a:rPr lang="en-US" b="1" smtClean="0">
                <a:ea typeface="ＭＳ Ｐゴシック" pitchFamily="34" charset="-128"/>
              </a:rPr>
              <a:t>	Psychological skills training refers to   the systematic and consistent practice   of mental or psychological skills for the purpose of enhancing performance, increasing enjoyment, or achieving greater self-satisfaction.</a:t>
            </a:r>
          </a:p>
          <a:p>
            <a:pPr eaLnBrk="1" hangingPunct="1">
              <a:buFont typeface="Wingdings" pitchFamily="2" charset="2"/>
              <a:buNone/>
            </a:pPr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0505239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Why Has PST Been Neglected?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116013" y="1989138"/>
            <a:ext cx="7078662" cy="4114800"/>
          </a:xfrm>
        </p:spPr>
        <p:txBody>
          <a:bodyPr/>
          <a:lstStyle/>
          <a:p>
            <a:pPr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800" b="1" smtClean="0">
                <a:ea typeface="ＭＳ Ｐゴシック" pitchFamily="34" charset="-128"/>
              </a:rPr>
              <a:t>     Lack of knowledge</a:t>
            </a:r>
          </a:p>
          <a:p>
            <a:pPr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800" b="1" smtClean="0">
                <a:ea typeface="ＭＳ Ｐゴシック" pitchFamily="34" charset="-128"/>
              </a:rPr>
              <a:t>     Misunderstandings about psychological 	skills (e.g., belief that they can</a:t>
            </a:r>
            <a:r>
              <a:rPr lang="ja-JP" altLang="en-US" sz="2800" b="1" smtClean="0">
                <a:ea typeface="ＭＳ Ｐゴシック" pitchFamily="34" charset="-128"/>
              </a:rPr>
              <a:t>’</a:t>
            </a:r>
            <a:r>
              <a:rPr lang="en-US" altLang="ja-JP" sz="2800" b="1" smtClean="0">
                <a:ea typeface="ＭＳ Ｐゴシック" pitchFamily="34" charset="-128"/>
              </a:rPr>
              <a:t>t be 	learned)</a:t>
            </a:r>
          </a:p>
          <a:p>
            <a:pPr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800" b="1" smtClean="0">
                <a:ea typeface="ＭＳ Ｐゴシック" pitchFamily="34" charset="-128"/>
              </a:rPr>
              <a:t>     Lack of time</a:t>
            </a:r>
          </a:p>
          <a:p>
            <a:pPr eaLnBrk="1" hangingPunct="1"/>
            <a:endParaRPr lang="en-US" sz="2800" smtClean="0">
              <a:ea typeface="ＭＳ Ｐゴシック" pitchFamily="34" charset="-128"/>
            </a:endParaRPr>
          </a:p>
        </p:txBody>
      </p:sp>
      <p:pic>
        <p:nvPicPr>
          <p:cNvPr id="16389" name="Picture 5" descr="clock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4652963"/>
            <a:ext cx="1728787" cy="1800225"/>
          </a:xfrm>
        </p:spPr>
      </p:pic>
    </p:spTree>
    <p:extLst>
      <p:ext uri="{BB962C8B-B14F-4D97-AF65-F5344CB8AC3E}">
        <p14:creationId xmlns:p14="http://schemas.microsoft.com/office/powerpoint/2010/main" val="1984401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PST Myths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550" y="1844675"/>
            <a:ext cx="7772400" cy="4114800"/>
          </a:xfrm>
        </p:spPr>
        <p:txBody>
          <a:bodyPr/>
          <a:lstStyle/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18" charset="2"/>
              <a:buNone/>
            </a:pPr>
            <a:r>
              <a:rPr lang="en-US" b="1" smtClean="0">
                <a:ea typeface="ＭＳ Ｐゴシック" pitchFamily="34" charset="-128"/>
              </a:rPr>
              <a:t>1.		PST is for </a:t>
            </a:r>
            <a:r>
              <a:rPr lang="ja-JP" altLang="en-US" b="1" smtClean="0">
                <a:ea typeface="ＭＳ Ｐゴシック" pitchFamily="34" charset="-128"/>
              </a:rPr>
              <a:t>“</a:t>
            </a:r>
            <a:r>
              <a:rPr lang="en-US" altLang="ja-JP" b="1" smtClean="0">
                <a:ea typeface="ＭＳ Ｐゴシック" pitchFamily="34" charset="-128"/>
              </a:rPr>
              <a:t>problem</a:t>
            </a:r>
            <a:r>
              <a:rPr lang="ja-JP" altLang="en-US" b="1" smtClean="0">
                <a:ea typeface="ＭＳ Ｐゴシック" pitchFamily="34" charset="-128"/>
              </a:rPr>
              <a:t>”</a:t>
            </a:r>
            <a:r>
              <a:rPr lang="en-US" altLang="ja-JP" b="1" smtClean="0">
                <a:ea typeface="ＭＳ Ｐゴシック" pitchFamily="34" charset="-128"/>
              </a:rPr>
              <a:t> individuals only.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18" charset="2"/>
              <a:buNone/>
            </a:pPr>
            <a:r>
              <a:rPr lang="en-US" b="1" smtClean="0">
                <a:ea typeface="ＭＳ Ｐゴシック" pitchFamily="34" charset="-128"/>
              </a:rPr>
              <a:t>2.		PST is for </a:t>
            </a:r>
            <a:r>
              <a:rPr lang="ja-JP" altLang="en-US" b="1" smtClean="0">
                <a:ea typeface="ＭＳ Ｐゴシック" pitchFamily="34" charset="-128"/>
              </a:rPr>
              <a:t>“</a:t>
            </a:r>
            <a:r>
              <a:rPr lang="en-US" altLang="ja-JP" b="1" smtClean="0">
                <a:ea typeface="ＭＳ Ｐゴシック" pitchFamily="34" charset="-128"/>
              </a:rPr>
              <a:t>elite</a:t>
            </a:r>
            <a:r>
              <a:rPr lang="ja-JP" altLang="en-US" b="1" smtClean="0">
                <a:ea typeface="ＭＳ Ｐゴシック" pitchFamily="34" charset="-128"/>
              </a:rPr>
              <a:t>”</a:t>
            </a:r>
            <a:r>
              <a:rPr lang="en-US" altLang="ja-JP" b="1" smtClean="0">
                <a:ea typeface="ＭＳ Ｐゴシック" pitchFamily="34" charset="-128"/>
              </a:rPr>
              <a:t> level performersonly.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18" charset="2"/>
              <a:buNone/>
            </a:pPr>
            <a:r>
              <a:rPr lang="en-US" b="1" smtClean="0">
                <a:ea typeface="ＭＳ Ｐゴシック" pitchFamily="34" charset="-128"/>
              </a:rPr>
              <a:t>3.		PST provides </a:t>
            </a:r>
            <a:r>
              <a:rPr lang="ja-JP" altLang="en-US" b="1" smtClean="0">
                <a:ea typeface="ＭＳ Ｐゴシック" pitchFamily="34" charset="-128"/>
              </a:rPr>
              <a:t>“</a:t>
            </a:r>
            <a:r>
              <a:rPr lang="en-US" altLang="ja-JP" b="1" smtClean="0">
                <a:ea typeface="ＭＳ Ｐゴシック" pitchFamily="34" charset="-128"/>
              </a:rPr>
              <a:t>quick fix</a:t>
            </a:r>
            <a:r>
              <a:rPr lang="ja-JP" altLang="en-US" b="1" smtClean="0">
                <a:ea typeface="ＭＳ Ｐゴシック" pitchFamily="34" charset="-128"/>
              </a:rPr>
              <a:t>”</a:t>
            </a:r>
            <a:r>
              <a:rPr lang="en-US" altLang="ja-JP" b="1" smtClean="0">
                <a:ea typeface="ＭＳ Ｐゴシック" pitchFamily="34" charset="-128"/>
              </a:rPr>
              <a:t> solutions.</a:t>
            </a:r>
          </a:p>
          <a:p>
            <a:pPr>
              <a:spcBef>
                <a:spcPct val="50000"/>
              </a:spcBef>
              <a:buClr>
                <a:schemeClr val="tx1"/>
              </a:buClr>
              <a:buSzTx/>
              <a:buFont typeface="Wingdings 3" pitchFamily="18" charset="2"/>
              <a:buNone/>
            </a:pPr>
            <a:r>
              <a:rPr lang="en-US" b="1" smtClean="0">
                <a:ea typeface="ＭＳ Ｐゴシック" pitchFamily="34" charset="-128"/>
              </a:rPr>
              <a:t>4.		PST is not useful.</a:t>
            </a:r>
          </a:p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67840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835150" y="549275"/>
            <a:ext cx="7086600" cy="1447800"/>
          </a:xfrm>
        </p:spPr>
        <p:txBody>
          <a:bodyPr/>
          <a:lstStyle/>
          <a:p>
            <a:pPr eaLnBrk="1" hangingPunct="1"/>
            <a:r>
              <a:rPr lang="en-GB" i="1" smtClean="0">
                <a:ea typeface="ＭＳ Ｐゴシック" pitchFamily="34" charset="-128"/>
              </a:rPr>
              <a:t>Techniques and Skills</a:t>
            </a:r>
            <a:r>
              <a:rPr lang="en-GB" smtClean="0">
                <a:ea typeface="ＭＳ Ｐゴシック" pitchFamily="34" charset="-128"/>
              </a:rPr>
              <a:t> </a:t>
            </a:r>
            <a:br>
              <a:rPr lang="en-GB" smtClean="0">
                <a:ea typeface="ＭＳ Ｐゴシック" pitchFamily="34" charset="-128"/>
              </a:rPr>
            </a:br>
            <a:endParaRPr lang="en-US" smtClean="0">
              <a:ea typeface="ＭＳ Ｐゴシック" pitchFamily="34" charset="-128"/>
            </a:endParaRP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700213"/>
            <a:ext cx="7772400" cy="4114800"/>
          </a:xfrm>
        </p:spPr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    Goal-setting, imagery, attentional control  	strategies, self-talk, relaxation are 	</a:t>
            </a:r>
            <a:r>
              <a:rPr lang="en-GB" u="sng" smtClean="0">
                <a:ea typeface="ＭＳ Ｐゴシック" pitchFamily="34" charset="-128"/>
              </a:rPr>
              <a:t>techniques</a:t>
            </a:r>
            <a:r>
              <a:rPr lang="en-GB" smtClean="0">
                <a:ea typeface="ＭＳ Ｐゴシック" pitchFamily="34" charset="-128"/>
              </a:rPr>
              <a:t> which lead to psychological 	</a:t>
            </a:r>
            <a:r>
              <a:rPr lang="en-GB" u="sng" smtClean="0">
                <a:ea typeface="ＭＳ Ｐゴシック" pitchFamily="34" charset="-128"/>
              </a:rPr>
              <a:t>skills</a:t>
            </a:r>
            <a:r>
              <a:rPr lang="en-GB" smtClean="0">
                <a:ea typeface="ＭＳ Ｐゴシック" pitchFamily="34" charset="-128"/>
              </a:rPr>
              <a:t> such as confidence, concentration, 	self-control, commitment.</a:t>
            </a:r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03305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b="1" smtClean="0">
                <a:solidFill>
                  <a:schemeClr val="tx1"/>
                </a:solidFill>
                <a:ea typeface="ＭＳ Ｐゴシック" pitchFamily="34" charset="-128"/>
              </a:rPr>
              <a:t>PST Knowledge Base</a:t>
            </a:r>
            <a:endParaRPr lang="en-US" b="1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557338"/>
            <a:ext cx="6502400" cy="5095875"/>
          </a:xfrm>
        </p:spPr>
        <p:txBody>
          <a:bodyPr/>
          <a:lstStyle/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18" charset="2"/>
              <a:buNone/>
            </a:pPr>
            <a:r>
              <a:rPr lang="en-US" sz="2000" b="1" i="1" smtClean="0">
                <a:ea typeface="ＭＳ Ｐゴシック" pitchFamily="34" charset="-128"/>
              </a:rPr>
              <a:t>	</a:t>
            </a:r>
            <a:r>
              <a:rPr lang="en-US" sz="2000" b="1" i="1" smtClean="0">
                <a:solidFill>
                  <a:srgbClr val="FFFF66"/>
                </a:solidFill>
                <a:ea typeface="ＭＳ Ｐゴシック" pitchFamily="34" charset="-128"/>
              </a:rPr>
              <a:t>Research on elite athletes shows that most successful athletes differ from less successful ones in the following ways: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400" b="1" smtClean="0">
                <a:ea typeface="ＭＳ Ｐゴシック" pitchFamily="34" charset="-128"/>
              </a:rPr>
              <a:t>          They have higher confidence. </a:t>
            </a:r>
            <a:r>
              <a:rPr lang="en-GB" sz="2400" smtClean="0">
                <a:ea typeface="ＭＳ Ｐゴシック" pitchFamily="34" charset="-128"/>
              </a:rPr>
              <a:t>Self-talk  	  and confidence (Callow et al, 2001)</a:t>
            </a:r>
            <a:endParaRPr lang="en-US" sz="2400" b="1" smtClean="0">
              <a:ea typeface="ＭＳ Ｐゴシック" pitchFamily="34" charset="-128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400" b="1" smtClean="0">
                <a:ea typeface="ＭＳ Ｐゴシック" pitchFamily="34" charset="-128"/>
              </a:rPr>
              <a:t>          They have greater self-regulation of 	  arousal. </a:t>
            </a:r>
            <a:r>
              <a:rPr lang="en-GB" sz="2400" smtClean="0">
                <a:ea typeface="ＭＳ Ｐゴシック" pitchFamily="34" charset="-128"/>
              </a:rPr>
              <a:t>Relaxation and anxiety control 	  (Maynard et al, 1995)</a:t>
            </a:r>
            <a:endParaRPr lang="en-US" sz="2400" b="1" smtClean="0">
              <a:ea typeface="ＭＳ Ｐゴシック" pitchFamily="34" charset="-128"/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400" b="1" smtClean="0">
                <a:ea typeface="ＭＳ Ｐゴシック" pitchFamily="34" charset="-128"/>
              </a:rPr>
              <a:t>         They have better communication skills.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400" b="1" smtClean="0">
                <a:ea typeface="ＭＳ Ｐゴシック" pitchFamily="34" charset="-128"/>
              </a:rPr>
              <a:t>         They have more positive thoughts and  	  images. </a:t>
            </a:r>
            <a:r>
              <a:rPr lang="en-GB" sz="2400" smtClean="0">
                <a:ea typeface="ＭＳ Ｐゴシック" pitchFamily="34" charset="-128"/>
              </a:rPr>
              <a:t>Imagery use in sport (Hall et al, 	  2001)</a:t>
            </a:r>
          </a:p>
          <a:p>
            <a:pPr>
              <a:lnSpc>
                <a:spcPct val="80000"/>
              </a:lnSpc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400" b="1" smtClean="0">
                <a:ea typeface="ＭＳ Ｐゴシック" pitchFamily="34" charset="-128"/>
              </a:rPr>
              <a:t>         They have more determination or          	  commitment.</a:t>
            </a:r>
          </a:p>
          <a:p>
            <a:pPr eaLnBrk="1" hangingPunct="1">
              <a:lnSpc>
                <a:spcPct val="80000"/>
              </a:lnSpc>
            </a:pPr>
            <a:endParaRPr lang="en-GB" sz="2400" i="1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400" smtClean="0">
              <a:ea typeface="ＭＳ Ｐゴシック" pitchFamily="34" charset="-128"/>
            </a:endParaRPr>
          </a:p>
          <a:p>
            <a:pPr eaLnBrk="1" hangingPunct="1">
              <a:lnSpc>
                <a:spcPct val="80000"/>
              </a:lnSpc>
            </a:pPr>
            <a:endParaRPr lang="en-US" sz="2400" b="1" smtClean="0">
              <a:ea typeface="ＭＳ Ｐゴシック" pitchFamily="34" charset="-128"/>
            </a:endParaRPr>
          </a:p>
        </p:txBody>
      </p:sp>
      <p:pic>
        <p:nvPicPr>
          <p:cNvPr id="22531" name="Picture 5" descr="lance-armstrong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80288" y="333375"/>
            <a:ext cx="1303337" cy="1727200"/>
          </a:xfrm>
        </p:spPr>
      </p:pic>
      <p:pic>
        <p:nvPicPr>
          <p:cNvPr id="22532" name="Picture 8" descr="ian-thorpe-pro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51725" y="4581525"/>
            <a:ext cx="1296988" cy="1701800"/>
          </a:xfrm>
        </p:spPr>
      </p:pic>
      <p:pic>
        <p:nvPicPr>
          <p:cNvPr id="22533" name="Picture 11" descr="sp8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1725" y="2565400"/>
            <a:ext cx="1296988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39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68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68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8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Designing a PST Programme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700213"/>
            <a:ext cx="7772400" cy="4114800"/>
          </a:xfrm>
        </p:spPr>
        <p:txBody>
          <a:bodyPr/>
          <a:lstStyle/>
          <a:p>
            <a:pPr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b="1" smtClean="0">
                <a:ea typeface="ＭＳ Ｐゴシック" pitchFamily="34" charset="-128"/>
              </a:rPr>
              <a:t>   Discuss your approach.</a:t>
            </a:r>
            <a:endParaRPr lang="en-US" b="1" i="1" smtClean="0">
              <a:ea typeface="ＭＳ Ｐゴシック" pitchFamily="34" charset="-128"/>
            </a:endParaRPr>
          </a:p>
          <a:p>
            <a:pPr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b="1" smtClean="0">
                <a:ea typeface="ＭＳ Ｐゴシック" pitchFamily="34" charset="-128"/>
              </a:rPr>
              <a:t>   Assess the participant</a:t>
            </a:r>
            <a:r>
              <a:rPr lang="ja-JP" altLang="en-US" b="1" smtClean="0">
                <a:ea typeface="ＭＳ Ｐゴシック" pitchFamily="34" charset="-128"/>
              </a:rPr>
              <a:t>’</a:t>
            </a:r>
            <a:r>
              <a:rPr lang="en-US" altLang="ja-JP" b="1" smtClean="0">
                <a:ea typeface="ＭＳ Ｐゴシック" pitchFamily="34" charset="-128"/>
              </a:rPr>
              <a:t>s mental skills.</a:t>
            </a:r>
          </a:p>
          <a:p>
            <a:pPr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b="1" smtClean="0">
                <a:ea typeface="ＭＳ Ｐゴシック" pitchFamily="34" charset="-128"/>
              </a:rPr>
              <a:t>   Determine which psychological skills        	to include.</a:t>
            </a:r>
          </a:p>
          <a:p>
            <a:pPr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b="1" smtClean="0">
                <a:ea typeface="ＭＳ Ｐゴシック" pitchFamily="34" charset="-128"/>
              </a:rPr>
              <a:t>   Design a PST schedule.</a:t>
            </a:r>
          </a:p>
          <a:p>
            <a:pPr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b="1" smtClean="0">
                <a:ea typeface="ＭＳ Ｐゴシック" pitchFamily="34" charset="-128"/>
              </a:rPr>
              <a:t>   Evaluate the program.</a:t>
            </a:r>
          </a:p>
          <a:p>
            <a:pPr eaLnBrk="1" hangingPunct="1">
              <a:buFont typeface="Wingdings" pitchFamily="2" charset="2"/>
              <a:buNone/>
            </a:pPr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60713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30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Performance Profile</a:t>
            </a:r>
            <a:endParaRPr lang="en-US" smtClean="0">
              <a:ea typeface="ＭＳ Ｐゴシック" pitchFamily="34" charset="-128"/>
            </a:endParaRPr>
          </a:p>
        </p:txBody>
      </p:sp>
      <p:pic>
        <p:nvPicPr>
          <p:cNvPr id="4403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7" t="1552" r="1689" b="1552"/>
          <a:stretch>
            <a:fillRect/>
          </a:stretch>
        </p:blipFill>
        <p:spPr>
          <a:xfrm>
            <a:off x="1295400" y="1412875"/>
            <a:ext cx="7848600" cy="5445125"/>
          </a:xfrm>
          <a:noFill/>
        </p:spPr>
      </p:pic>
    </p:spTree>
    <p:extLst>
      <p:ext uri="{BB962C8B-B14F-4D97-AF65-F5344CB8AC3E}">
        <p14:creationId xmlns:p14="http://schemas.microsoft.com/office/powerpoint/2010/main" val="1806087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Performance Profile Task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87450" y="1844675"/>
            <a:ext cx="7772400" cy="4114800"/>
          </a:xfrm>
        </p:spPr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  Outline the psychological skills                	that are important to you in the outer 	sections of the circle.</a:t>
            </a:r>
          </a:p>
          <a:p>
            <a:pPr eaLnBrk="1" hangingPunct="1"/>
            <a:r>
              <a:rPr lang="en-GB" smtClean="0">
                <a:ea typeface="ＭＳ Ｐゴシック" pitchFamily="34" charset="-128"/>
              </a:rPr>
              <a:t>  Rate yourself out of 10</a:t>
            </a:r>
          </a:p>
          <a:p>
            <a:pPr eaLnBrk="1" hangingPunct="1"/>
            <a:r>
              <a:rPr lang="en-GB" smtClean="0">
                <a:ea typeface="ＭＳ Ｐゴシック" pitchFamily="34" charset="-128"/>
              </a:rPr>
              <a:t>  Rate the best person in your activity out           	of 10</a:t>
            </a:r>
          </a:p>
        </p:txBody>
      </p:sp>
    </p:spTree>
    <p:extLst>
      <p:ext uri="{BB962C8B-B14F-4D97-AF65-F5344CB8AC3E}">
        <p14:creationId xmlns:p14="http://schemas.microsoft.com/office/powerpoint/2010/main" val="2772805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3 Phases of PST Programmes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06475" y="1844675"/>
            <a:ext cx="8137525" cy="44037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b="1" smtClean="0">
                <a:ea typeface="ＭＳ Ｐゴシック" pitchFamily="34" charset="-128"/>
              </a:rPr>
              <a:t>    1. Education Phase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smtClean="0">
                <a:ea typeface="ＭＳ Ｐゴシック" pitchFamily="34" charset="-128"/>
              </a:rPr>
              <a:t>		Psychological skills need to be learned        	and practiced. Expect improvement as         	you develop these skills and refine them    	over time.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smtClean="0">
                <a:ea typeface="ＭＳ Ｐゴシック" pitchFamily="34" charset="-128"/>
              </a:rPr>
              <a:t> 	</a:t>
            </a:r>
          </a:p>
          <a:p>
            <a:pPr>
              <a:lnSpc>
                <a:spcPct val="90000"/>
              </a:lnSpc>
              <a:buClrTx/>
              <a:buSzTx/>
              <a:buFontTx/>
              <a:buNone/>
            </a:pPr>
            <a:r>
              <a:rPr lang="en-US" smtClean="0">
                <a:ea typeface="ＭＳ Ｐゴシック" pitchFamily="34" charset="-128"/>
              </a:rPr>
              <a:t>		Increasing awareness of mental skills.</a:t>
            </a:r>
          </a:p>
        </p:txBody>
      </p:sp>
      <p:sp>
        <p:nvSpPr>
          <p:cNvPr id="26627" name="Rectangle 7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endParaRPr lang="en-GB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99304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2. Acquisition Phase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71600" y="1700213"/>
            <a:ext cx="7772400" cy="4114800"/>
          </a:xfrm>
        </p:spPr>
        <p:txBody>
          <a:bodyPr/>
          <a:lstStyle/>
          <a:p>
            <a:pPr>
              <a:buClrTx/>
              <a:buSzTx/>
              <a:buFontTx/>
              <a:buChar char="•"/>
            </a:pPr>
            <a:r>
              <a:rPr lang="en-US" smtClean="0">
                <a:ea typeface="ＭＳ Ｐゴシック" pitchFamily="34" charset="-128"/>
              </a:rPr>
              <a:t>Focus on strategies and techniques for learning the different psychological skills.</a:t>
            </a:r>
          </a:p>
          <a:p>
            <a:pPr>
              <a:buClrTx/>
              <a:buSzTx/>
              <a:buFontTx/>
              <a:buChar char="•"/>
            </a:pPr>
            <a:r>
              <a:rPr lang="en-US" smtClean="0">
                <a:ea typeface="ＭＳ Ｐゴシック" pitchFamily="34" charset="-128"/>
              </a:rPr>
              <a:t>Tailor training programs to meet individual needs. </a:t>
            </a:r>
          </a:p>
          <a:p>
            <a:pPr>
              <a:buClrTx/>
              <a:buSzTx/>
              <a:buFontTx/>
              <a:buChar char="•"/>
            </a:pPr>
            <a:r>
              <a:rPr lang="en-US" smtClean="0">
                <a:ea typeface="ＭＳ Ｐゴシック" pitchFamily="34" charset="-128"/>
              </a:rPr>
              <a:t>You can provide general information to the group or team, but be specific when developing an individual</a:t>
            </a:r>
            <a:r>
              <a:rPr lang="ja-JP" altLang="en-US" smtClean="0">
                <a:ea typeface="ＭＳ Ｐゴシック" pitchFamily="34" charset="-128"/>
              </a:rPr>
              <a:t>’</a:t>
            </a:r>
            <a:r>
              <a:rPr lang="en-US" altLang="ja-JP" smtClean="0">
                <a:ea typeface="ＭＳ Ｐゴシック" pitchFamily="34" charset="-128"/>
              </a:rPr>
              <a:t>s PST program.</a:t>
            </a:r>
          </a:p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12648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7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78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3. Practice Phase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63713" y="1844675"/>
            <a:ext cx="7772400" cy="4114800"/>
          </a:xfrm>
        </p:spPr>
        <p:txBody>
          <a:bodyPr/>
          <a:lstStyle/>
          <a:p>
            <a:pPr>
              <a:buClrTx/>
              <a:buSzTx/>
              <a:buFontTx/>
              <a:buChar char="•"/>
            </a:pPr>
            <a:r>
              <a:rPr lang="en-US" smtClean="0">
                <a:ea typeface="ＭＳ Ｐゴシック" pitchFamily="34" charset="-128"/>
              </a:rPr>
              <a:t>Learning psychological skills should progress from practices and simulations      to actual competitions. </a:t>
            </a:r>
          </a:p>
          <a:p>
            <a:pPr>
              <a:buClrTx/>
              <a:buSzTx/>
              <a:buFontTx/>
              <a:buChar char="•"/>
            </a:pPr>
            <a:r>
              <a:rPr lang="en-US" smtClean="0">
                <a:ea typeface="ＭＳ Ｐゴシック" pitchFamily="34" charset="-128"/>
              </a:rPr>
              <a:t>This phase focuses on automating skills through overlearning, integrating psychological skills, and simulating the skills you want to apply to actual competitions.</a:t>
            </a:r>
          </a:p>
          <a:p>
            <a:pPr eaLnBrk="1" hangingPunct="1"/>
            <a:endParaRPr lang="en-US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53684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b="1" smtClean="0">
                <a:ea typeface="ＭＳ Ｐゴシック" pitchFamily="34" charset="-128"/>
              </a:rPr>
              <a:t>Implementing PST Programs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92275" y="1844675"/>
            <a:ext cx="7772400" cy="411480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800" smtClean="0">
                <a:ea typeface="ＭＳ Ｐゴシック" pitchFamily="34" charset="-128"/>
              </a:rPr>
              <a:t>Who should conduct PST?                             (Sport psychologist or leader)</a:t>
            </a:r>
            <a:endParaRPr lang="en-US" sz="2800" i="1" smtClean="0">
              <a:ea typeface="ＭＳ Ｐゴシック" pitchFamily="34" charset="-128"/>
            </a:endParaRP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800" smtClean="0">
                <a:ea typeface="ＭＳ Ｐゴシック" pitchFamily="34" charset="-128"/>
              </a:rPr>
              <a:t>When should you implement PST?                     (In the off-season when there is more time)</a:t>
            </a: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800" smtClean="0">
                <a:ea typeface="ＭＳ Ｐゴシック" pitchFamily="34" charset="-128"/>
              </a:rPr>
              <a:t>How long should training last? (10 to 15 minutes  a day, three to five days per week)</a:t>
            </a:r>
          </a:p>
          <a:p>
            <a:pPr>
              <a:lnSpc>
                <a:spcPct val="90000"/>
              </a:lnSpc>
              <a:spcBef>
                <a:spcPct val="50000"/>
              </a:spcBef>
              <a:buSzTx/>
              <a:buFont typeface="Wingdings 3" pitchFamily="18" charset="2"/>
              <a:buChar char=""/>
            </a:pPr>
            <a:r>
              <a:rPr lang="en-US" sz="2800" smtClean="0">
                <a:ea typeface="ＭＳ Ｐゴシック" pitchFamily="34" charset="-128"/>
              </a:rPr>
              <a:t>Mental training should continue throughout         an individuals participation</a:t>
            </a:r>
          </a:p>
          <a:p>
            <a:pPr eaLnBrk="1" hangingPunct="1">
              <a:lnSpc>
                <a:spcPct val="90000"/>
              </a:lnSpc>
            </a:pPr>
            <a:endParaRPr 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99892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Summary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6013" y="1773238"/>
            <a:ext cx="7772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smtClean="0">
                <a:ea typeface="ＭＳ Ｐゴシック" pitchFamily="34" charset="-128"/>
              </a:rPr>
              <a:t>    Athletes acknowledge importance of mental    	skills but rarely practice them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smtClean="0">
                <a:ea typeface="ＭＳ Ｐゴシック" pitchFamily="34" charset="-128"/>
              </a:rPr>
              <a:t>    Athletes of virtually all ages and skill levels      	can benefit from PST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smtClean="0">
                <a:ea typeface="ＭＳ Ｐゴシック" pitchFamily="34" charset="-128"/>
              </a:rPr>
              <a:t>    Programmes should be tailored to individual 	differences and needs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smtClean="0">
                <a:ea typeface="ＭＳ Ｐゴシック" pitchFamily="34" charset="-128"/>
              </a:rPr>
              <a:t>    Should last 3-6 months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smtClean="0">
                <a:ea typeface="ＭＳ Ｐゴシック" pitchFamily="34" charset="-128"/>
              </a:rPr>
              <a:t>    Start during pre-season / off season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smtClean="0">
                <a:ea typeface="ＭＳ Ｐゴシック" pitchFamily="34" charset="-128"/>
              </a:rPr>
              <a:t>    Psychologist / trained coach to implement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smtClean="0">
                <a:ea typeface="ＭＳ Ｐゴシック" pitchFamily="34" charset="-128"/>
              </a:rPr>
              <a:t>    Links with enhanced performance</a:t>
            </a:r>
            <a:endParaRPr lang="en-US" sz="280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7884384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Review Questions</a:t>
            </a:r>
            <a:endParaRPr lang="en-US" smtClean="0">
              <a:ea typeface="ＭＳ Ｐゴシック" pitchFamily="34" charset="-128"/>
            </a:endParaRP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916113"/>
            <a:ext cx="7772400" cy="4114800"/>
          </a:xfrm>
        </p:spPr>
        <p:txBody>
          <a:bodyPr/>
          <a:lstStyle/>
          <a:p>
            <a:pPr eaLnBrk="1" hangingPunct="1"/>
            <a:r>
              <a:rPr lang="en-GB" smtClean="0">
                <a:ea typeface="ＭＳ Ｐゴシック" pitchFamily="34" charset="-128"/>
              </a:rPr>
              <a:t>      Why are PST programmes important?</a:t>
            </a:r>
          </a:p>
          <a:p>
            <a:pPr eaLnBrk="1" hangingPunct="1"/>
            <a:r>
              <a:rPr lang="en-GB" smtClean="0">
                <a:ea typeface="ＭＳ Ｐゴシック" pitchFamily="34" charset="-128"/>
              </a:rPr>
              <a:t>      Why is PST often neglected?</a:t>
            </a:r>
          </a:p>
          <a:p>
            <a:pPr eaLnBrk="1" hangingPunct="1"/>
            <a:r>
              <a:rPr lang="en-GB" smtClean="0">
                <a:ea typeface="ＭＳ Ｐゴシック" pitchFamily="34" charset="-128"/>
              </a:rPr>
              <a:t>      Discuss one way of assessing an  	individuals strengths and weaknesses 	with a view to implementing a PST.</a:t>
            </a:r>
          </a:p>
        </p:txBody>
      </p:sp>
    </p:spTree>
    <p:extLst>
      <p:ext uri="{BB962C8B-B14F-4D97-AF65-F5344CB8AC3E}">
        <p14:creationId xmlns:p14="http://schemas.microsoft.com/office/powerpoint/2010/main" val="41173583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271</Words>
  <Application>Microsoft Office PowerPoint</Application>
  <PresentationFormat>On-screen Show (4:3)</PresentationFormat>
  <Paragraphs>70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Introduction to Psychological Skills Training</vt:lpstr>
      <vt:lpstr>Learning Outcomes:</vt:lpstr>
      <vt:lpstr>What is PST?</vt:lpstr>
      <vt:lpstr>Why Has PST Been Neglected?</vt:lpstr>
      <vt:lpstr>PST Myths</vt:lpstr>
      <vt:lpstr>Techniques and Skills  </vt:lpstr>
      <vt:lpstr>PST Knowledge Base</vt:lpstr>
      <vt:lpstr>Designing a PST Programme</vt:lpstr>
      <vt:lpstr>Performance Profile</vt:lpstr>
      <vt:lpstr>Performance Profile Task</vt:lpstr>
      <vt:lpstr>3 Phases of PST Programmes</vt:lpstr>
      <vt:lpstr>2. Acquisition Phase</vt:lpstr>
      <vt:lpstr>3. Practice Phase</vt:lpstr>
      <vt:lpstr>Implementing PST Programs</vt:lpstr>
      <vt:lpstr>Summary</vt:lpstr>
      <vt:lpstr>Review Questions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Psychological Skills Training</dc:title>
  <dc:creator>Administrator</dc:creator>
  <cp:lastModifiedBy>Administrator</cp:lastModifiedBy>
  <cp:revision>1</cp:revision>
  <dcterms:created xsi:type="dcterms:W3CDTF">2015-11-03T15:21:04Z</dcterms:created>
  <dcterms:modified xsi:type="dcterms:W3CDTF">2015-11-03T15:21:26Z</dcterms:modified>
</cp:coreProperties>
</file>