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303" r:id="rId2"/>
    <p:sldId id="286" r:id="rId3"/>
    <p:sldId id="274" r:id="rId4"/>
    <p:sldId id="276" r:id="rId5"/>
    <p:sldId id="288" r:id="rId6"/>
    <p:sldId id="290" r:id="rId7"/>
    <p:sldId id="281" r:id="rId8"/>
    <p:sldId id="301" r:id="rId9"/>
    <p:sldId id="297" r:id="rId10"/>
    <p:sldId id="293" r:id="rId11"/>
    <p:sldId id="295" r:id="rId12"/>
    <p:sldId id="298" r:id="rId13"/>
    <p:sldId id="29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72" autoAdjust="0"/>
    <p:restoredTop sz="82194" autoAdjust="0"/>
  </p:normalViewPr>
  <p:slideViewPr>
    <p:cSldViewPr snapToGrid="0">
      <p:cViewPr varScale="1">
        <p:scale>
          <a:sx n="68" d="100"/>
          <a:sy n="68" d="100"/>
        </p:scale>
        <p:origin x="1286" y="8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6/10/2025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3B0CF2-7F87-4E02-A248-870047730F99}" type="slidenum">
              <a:rPr lang="en-US" smtClean="0"/>
              <a:t>2</a:t>
            </a:fld>
            <a:endParaRPr lang="en-US"/>
          </a:p>
        </p:txBody>
      </p:sp>
    </p:spTree>
    <p:extLst>
      <p:ext uri="{BB962C8B-B14F-4D97-AF65-F5344CB8AC3E}">
        <p14:creationId xmlns:p14="http://schemas.microsoft.com/office/powerpoint/2010/main" val="2311320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10"/>
          </p:nvPr>
        </p:nvSpPr>
        <p:spPr/>
        <p:txBody>
          <a:bodyPr/>
          <a:lstStyle/>
          <a:p>
            <a:fld id="{893B0CF2-7F87-4E02-A248-870047730F99}" type="slidenum">
              <a:rPr lang="en-US" smtClean="0"/>
              <a:t>3</a:t>
            </a:fld>
            <a:endParaRPr lang="en-US"/>
          </a:p>
        </p:txBody>
      </p:sp>
    </p:spTree>
    <p:extLst>
      <p:ext uri="{BB962C8B-B14F-4D97-AF65-F5344CB8AC3E}">
        <p14:creationId xmlns:p14="http://schemas.microsoft.com/office/powerpoint/2010/main" val="393665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10"/>
          </p:nvPr>
        </p:nvSpPr>
        <p:spPr/>
        <p:txBody>
          <a:bodyPr/>
          <a:lstStyle/>
          <a:p>
            <a:fld id="{893B0CF2-7F87-4E02-A248-870047730F99}" type="slidenum">
              <a:rPr lang="en-US" smtClean="0"/>
              <a:t>4</a:t>
            </a:fld>
            <a:endParaRPr lang="en-US"/>
          </a:p>
        </p:txBody>
      </p:sp>
    </p:spTree>
    <p:extLst>
      <p:ext uri="{BB962C8B-B14F-4D97-AF65-F5344CB8AC3E}">
        <p14:creationId xmlns:p14="http://schemas.microsoft.com/office/powerpoint/2010/main" val="3679043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93B0CF2-7F87-4E02-A248-870047730F99}" type="slidenum">
              <a:rPr lang="en-US" smtClean="0"/>
              <a:t>5</a:t>
            </a:fld>
            <a:endParaRPr lang="en-US"/>
          </a:p>
        </p:txBody>
      </p:sp>
    </p:spTree>
    <p:extLst>
      <p:ext uri="{BB962C8B-B14F-4D97-AF65-F5344CB8AC3E}">
        <p14:creationId xmlns:p14="http://schemas.microsoft.com/office/powerpoint/2010/main" val="3908292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893B0CF2-7F87-4E02-A248-870047730F99}" type="slidenum">
              <a:rPr lang="en-US" smtClean="0"/>
              <a:t>6</a:t>
            </a:fld>
            <a:endParaRPr lang="en-US"/>
          </a:p>
        </p:txBody>
      </p:sp>
    </p:spTree>
    <p:extLst>
      <p:ext uri="{BB962C8B-B14F-4D97-AF65-F5344CB8AC3E}">
        <p14:creationId xmlns:p14="http://schemas.microsoft.com/office/powerpoint/2010/main" val="2338079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10"/>
          </p:nvPr>
        </p:nvSpPr>
        <p:spPr/>
        <p:txBody>
          <a:bodyPr/>
          <a:lstStyle/>
          <a:p>
            <a:fld id="{893B0CF2-7F87-4E02-A248-870047730F99}" type="slidenum">
              <a:rPr lang="en-US" smtClean="0"/>
              <a:t>7</a:t>
            </a:fld>
            <a:endParaRPr lang="en-US"/>
          </a:p>
        </p:txBody>
      </p:sp>
    </p:spTree>
    <p:extLst>
      <p:ext uri="{BB962C8B-B14F-4D97-AF65-F5344CB8AC3E}">
        <p14:creationId xmlns:p14="http://schemas.microsoft.com/office/powerpoint/2010/main" val="1673736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B0CF2-7F87-4E02-A248-870047730F99}" type="slidenum">
              <a:rPr lang="en-US" smtClean="0"/>
              <a:t>8</a:t>
            </a:fld>
            <a:endParaRPr lang="en-US"/>
          </a:p>
        </p:txBody>
      </p:sp>
    </p:spTree>
    <p:extLst>
      <p:ext uri="{BB962C8B-B14F-4D97-AF65-F5344CB8AC3E}">
        <p14:creationId xmlns:p14="http://schemas.microsoft.com/office/powerpoint/2010/main" val="5092807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A060F-FB65-A5BD-0CE6-4C3EF2611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63A0B-6AA9-9936-D00E-D10BD2F418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391A36-1FAF-621D-6688-3A71307D0D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A0AD23-D4B7-18D7-E910-836A4B7A390A}"/>
              </a:ext>
            </a:extLst>
          </p:cNvPr>
          <p:cNvSpPr>
            <a:spLocks noGrp="1"/>
          </p:cNvSpPr>
          <p:nvPr>
            <p:ph type="sldNum" sz="quarter" idx="5"/>
          </p:nvPr>
        </p:nvSpPr>
        <p:spPr/>
        <p:txBody>
          <a:bodyPr/>
          <a:lstStyle/>
          <a:p>
            <a:fld id="{893B0CF2-7F87-4E02-A248-870047730F99}" type="slidenum">
              <a:rPr lang="en-US" smtClean="0"/>
              <a:t>9</a:t>
            </a:fld>
            <a:endParaRPr lang="en-US"/>
          </a:p>
        </p:txBody>
      </p:sp>
    </p:spTree>
    <p:extLst>
      <p:ext uri="{BB962C8B-B14F-4D97-AF65-F5344CB8AC3E}">
        <p14:creationId xmlns:p14="http://schemas.microsoft.com/office/powerpoint/2010/main" val="44535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B0CF2-7F87-4E02-A248-870047730F99}" type="slidenum">
              <a:rPr lang="en-US" smtClean="0"/>
              <a:t>10</a:t>
            </a:fld>
            <a:endParaRPr lang="en-US"/>
          </a:p>
        </p:txBody>
      </p:sp>
    </p:spTree>
    <p:extLst>
      <p:ext uri="{BB962C8B-B14F-4D97-AF65-F5344CB8AC3E}">
        <p14:creationId xmlns:p14="http://schemas.microsoft.com/office/powerpoint/2010/main" val="1304250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B0CF2-7F87-4E02-A248-870047730F99}" type="slidenum">
              <a:rPr lang="en-US" smtClean="0"/>
              <a:t>11</a:t>
            </a:fld>
            <a:endParaRPr lang="en-US"/>
          </a:p>
        </p:txBody>
      </p:sp>
    </p:spTree>
    <p:extLst>
      <p:ext uri="{BB962C8B-B14F-4D97-AF65-F5344CB8AC3E}">
        <p14:creationId xmlns:p14="http://schemas.microsoft.com/office/powerpoint/2010/main" val="3584247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B0CF2-7F87-4E02-A248-870047730F99}" type="slidenum">
              <a:rPr lang="en-US" smtClean="0"/>
              <a:t>12</a:t>
            </a:fld>
            <a:endParaRPr lang="en-US"/>
          </a:p>
        </p:txBody>
      </p:sp>
    </p:spTree>
    <p:extLst>
      <p:ext uri="{BB962C8B-B14F-4D97-AF65-F5344CB8AC3E}">
        <p14:creationId xmlns:p14="http://schemas.microsoft.com/office/powerpoint/2010/main" val="3993866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B0CF2-7F87-4E02-A248-870047730F99}" type="slidenum">
              <a:rPr lang="en-US" smtClean="0"/>
              <a:t>13</a:t>
            </a:fld>
            <a:endParaRPr lang="en-US"/>
          </a:p>
        </p:txBody>
      </p:sp>
    </p:spTree>
    <p:extLst>
      <p:ext uri="{BB962C8B-B14F-4D97-AF65-F5344CB8AC3E}">
        <p14:creationId xmlns:p14="http://schemas.microsoft.com/office/powerpoint/2010/main" val="2906544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6/10/2025</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6/10/2025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6/10/2025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6/10/2025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6/10/2025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6/10/2025</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6/10/2025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6/10/2025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6/10/2025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6/10/2025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6/10/2025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6/10/2025</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177/1548051809332023"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doi.org/10.1177/0893318914524536" TargetMode="External"/><Relationship Id="rId4" Type="http://schemas.openxmlformats.org/officeDocument/2006/relationships/hyperlink" Target="https://doi.org/10.1037/ocp0000056"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4F0A74B5-A334-AF0F-CAF8-8B15BA5D3FC5}"/>
              </a:ext>
            </a:extLst>
          </p:cNvPr>
          <p:cNvPicPr>
            <a:picLocks noChangeAspect="1"/>
          </p:cNvPicPr>
          <p:nvPr/>
        </p:nvPicPr>
        <p:blipFill>
          <a:blip r:embed="rId3"/>
          <a:stretch>
            <a:fillRect/>
          </a:stretch>
        </p:blipFill>
        <p:spPr>
          <a:xfrm>
            <a:off x="0" y="0"/>
            <a:ext cx="5122985" cy="2151352"/>
          </a:xfrm>
          <a:prstGeom prst="rect">
            <a:avLst/>
          </a:prstGeom>
        </p:spPr>
      </p:pic>
      <p:sp>
        <p:nvSpPr>
          <p:cNvPr id="4" name="Title 3"/>
          <p:cNvSpPr>
            <a:spLocks noGrp="1"/>
          </p:cNvSpPr>
          <p:nvPr>
            <p:ph type="title"/>
          </p:nvPr>
        </p:nvSpPr>
        <p:spPr>
          <a:xfrm>
            <a:off x="468922" y="3294186"/>
            <a:ext cx="3083169" cy="1412463"/>
          </a:xfrm>
        </p:spPr>
        <p:txBody>
          <a:bodyPr anchor="b">
            <a:normAutofit/>
          </a:bodyPr>
          <a:lstStyle/>
          <a:p>
            <a:pPr>
              <a:lnSpc>
                <a:spcPct val="90000"/>
              </a:lnSpc>
            </a:pPr>
            <a:r>
              <a:rPr lang="en-US" sz="1700" dirty="0">
                <a:solidFill>
                  <a:schemeClr val="accent6">
                    <a:lumMod val="75000"/>
                  </a:schemeClr>
                </a:solidFill>
              </a:rPr>
              <a:t>The Impact of Leadership Communication Styles </a:t>
            </a:r>
            <a:br>
              <a:rPr lang="en-US" sz="1700" dirty="0">
                <a:solidFill>
                  <a:schemeClr val="accent6">
                    <a:lumMod val="75000"/>
                  </a:schemeClr>
                </a:solidFill>
              </a:rPr>
            </a:br>
            <a:r>
              <a:rPr lang="en-US" sz="1700" dirty="0">
                <a:solidFill>
                  <a:schemeClr val="accent6">
                    <a:lumMod val="75000"/>
                  </a:schemeClr>
                </a:solidFill>
              </a:rPr>
              <a:t>on Employee Motivation </a:t>
            </a:r>
            <a:br>
              <a:rPr lang="en-US" sz="1700" dirty="0">
                <a:solidFill>
                  <a:schemeClr val="accent6">
                    <a:lumMod val="75000"/>
                  </a:schemeClr>
                </a:solidFill>
              </a:rPr>
            </a:br>
            <a:r>
              <a:rPr lang="en-US" sz="1700" dirty="0">
                <a:solidFill>
                  <a:schemeClr val="accent6">
                    <a:lumMod val="75000"/>
                  </a:schemeClr>
                </a:solidFill>
              </a:rPr>
              <a:t>and Job Satisfaction</a:t>
            </a:r>
          </a:p>
        </p:txBody>
      </p:sp>
      <p:pic>
        <p:nvPicPr>
          <p:cNvPr id="3" name="Picture 2">
            <a:extLst>
              <a:ext uri="{FF2B5EF4-FFF2-40B4-BE49-F238E27FC236}">
                <a16:creationId xmlns:a16="http://schemas.microsoft.com/office/drawing/2014/main" id="{0A931113-4F67-F44C-216D-8BBBB676286F}"/>
              </a:ext>
            </a:extLst>
          </p:cNvPr>
          <p:cNvPicPr>
            <a:picLocks noChangeAspect="1"/>
          </p:cNvPicPr>
          <p:nvPr/>
        </p:nvPicPr>
        <p:blipFill>
          <a:blip r:embed="rId4"/>
          <a:srcRect l="4419" r="3" b="3"/>
          <a:stretch>
            <a:fillRect/>
          </a:stretch>
        </p:blipFill>
        <p:spPr>
          <a:xfrm rot="420000">
            <a:off x="4647724" y="1199527"/>
            <a:ext cx="6156960" cy="3931899"/>
          </a:xfrm>
          <a:prstGeom prst="rect">
            <a:avLst/>
          </a:prstGeom>
          <a:noFill/>
          <a:ln w="3000" cap="rnd">
            <a:solidFill>
              <a:srgbClr val="C0C0C0"/>
            </a:solidFill>
            <a:round/>
          </a:ln>
          <a:effectLst/>
        </p:spPr>
      </p:pic>
      <p:sp>
        <p:nvSpPr>
          <p:cNvPr id="5" name="Subtitle 4"/>
          <p:cNvSpPr>
            <a:spLocks noGrp="1"/>
          </p:cNvSpPr>
          <p:nvPr>
            <p:ph type="body" sz="half" idx="2"/>
          </p:nvPr>
        </p:nvSpPr>
        <p:spPr>
          <a:xfrm>
            <a:off x="468922" y="3294186"/>
            <a:ext cx="3290278" cy="960083"/>
          </a:xfrm>
        </p:spPr>
        <p:txBody>
          <a:bodyPr anchor="t">
            <a:normAutofit/>
          </a:bodyPr>
          <a:lstStyle/>
          <a:p>
            <a:endParaRPr lang="en-US" dirty="0"/>
          </a:p>
          <a:p>
            <a:endParaRPr lang="en-US" dirty="0"/>
          </a:p>
          <a:p>
            <a:endParaRPr lang="en-US" dirty="0"/>
          </a:p>
        </p:txBody>
      </p:sp>
      <p:sp>
        <p:nvSpPr>
          <p:cNvPr id="9" name="TextBox 8">
            <a:extLst>
              <a:ext uri="{FF2B5EF4-FFF2-40B4-BE49-F238E27FC236}">
                <a16:creationId xmlns:a16="http://schemas.microsoft.com/office/drawing/2014/main" id="{469DF586-9C81-ECE8-1237-0C5899A2D3E5}"/>
              </a:ext>
            </a:extLst>
          </p:cNvPr>
          <p:cNvSpPr txBox="1"/>
          <p:nvPr/>
        </p:nvSpPr>
        <p:spPr>
          <a:xfrm>
            <a:off x="468922" y="2742103"/>
            <a:ext cx="2789301" cy="369332"/>
          </a:xfrm>
          <a:prstGeom prst="rect">
            <a:avLst/>
          </a:prstGeom>
          <a:noFill/>
          <a:ln>
            <a:solidFill>
              <a:schemeClr val="bg2"/>
            </a:solidFill>
          </a:ln>
        </p:spPr>
        <p:txBody>
          <a:bodyPr wrap="square">
            <a:spAutoFit/>
          </a:bodyPr>
          <a:lstStyle/>
          <a:p>
            <a:r>
              <a:rPr lang="en-US" sz="1800" b="1" dirty="0">
                <a:solidFill>
                  <a:schemeClr val="accent6"/>
                </a:solidFill>
                <a:latin typeface="+mj-lt"/>
                <a:ea typeface="+mj-ea"/>
                <a:cs typeface="+mj-cs"/>
              </a:rPr>
              <a:t>Research Methods</a:t>
            </a:r>
            <a:endParaRPr lang="en-GB" sz="1800" b="1" dirty="0">
              <a:solidFill>
                <a:schemeClr val="accent6"/>
              </a:solidFill>
              <a:latin typeface="+mj-lt"/>
              <a:ea typeface="+mj-ea"/>
              <a:cs typeface="+mj-cs"/>
            </a:endParaRPr>
          </a:p>
        </p:txBody>
      </p:sp>
      <p:sp>
        <p:nvSpPr>
          <p:cNvPr id="6" name="TextBox 5">
            <a:extLst>
              <a:ext uri="{FF2B5EF4-FFF2-40B4-BE49-F238E27FC236}">
                <a16:creationId xmlns:a16="http://schemas.microsoft.com/office/drawing/2014/main" id="{5E1DAE63-BCE4-8CEE-2194-114B973E86CF}"/>
              </a:ext>
            </a:extLst>
          </p:cNvPr>
          <p:cNvSpPr txBox="1"/>
          <p:nvPr/>
        </p:nvSpPr>
        <p:spPr>
          <a:xfrm flipH="1">
            <a:off x="6095999" y="5215467"/>
            <a:ext cx="2325511" cy="646331"/>
          </a:xfrm>
          <a:prstGeom prst="rect">
            <a:avLst/>
          </a:prstGeom>
          <a:noFill/>
          <a:ln>
            <a:solidFill>
              <a:schemeClr val="bg2"/>
            </a:solidFill>
          </a:ln>
        </p:spPr>
        <p:txBody>
          <a:bodyPr wrap="square">
            <a:spAutoFit/>
          </a:bodyPr>
          <a:lstStyle/>
          <a:p>
            <a:r>
              <a:rPr lang="en-GB" dirty="0">
                <a:solidFill>
                  <a:schemeClr val="accent6">
                    <a:lumMod val="75000"/>
                  </a:schemeClr>
                </a:solidFill>
              </a:rPr>
              <a:t>Mst. Shalma Pervin</a:t>
            </a:r>
          </a:p>
          <a:p>
            <a:r>
              <a:rPr lang="en-GB" dirty="0">
                <a:solidFill>
                  <a:schemeClr val="accent6">
                    <a:lumMod val="75000"/>
                  </a:schemeClr>
                </a:solidFill>
              </a:rPr>
              <a:t>2019669</a:t>
            </a:r>
          </a:p>
        </p:txBody>
      </p:sp>
    </p:spTree>
    <p:extLst>
      <p:ext uri="{BB962C8B-B14F-4D97-AF65-F5344CB8AC3E}">
        <p14:creationId xmlns:p14="http://schemas.microsoft.com/office/powerpoint/2010/main" val="757387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04088"/>
            <a:ext cx="10972800" cy="1143000"/>
          </a:xfrm>
        </p:spPr>
        <p:txBody>
          <a:bodyPr anchor="b">
            <a:normAutofit/>
          </a:bodyPr>
          <a:lstStyle/>
          <a:p>
            <a:r>
              <a:rPr lang="en-GB" dirty="0">
                <a:solidFill>
                  <a:schemeClr val="accent6">
                    <a:lumMod val="75000"/>
                  </a:schemeClr>
                </a:solidFill>
              </a:rPr>
              <a:t>Introduction and Background</a:t>
            </a:r>
            <a:endParaRPr lang="en-US" dirty="0">
              <a:solidFill>
                <a:schemeClr val="accent6">
                  <a:lumMod val="75000"/>
                </a:schemeClr>
              </a:solidFill>
            </a:endParaRPr>
          </a:p>
        </p:txBody>
      </p:sp>
      <p:pic>
        <p:nvPicPr>
          <p:cNvPr id="9" name="Picture 8">
            <a:extLst>
              <a:ext uri="{FF2B5EF4-FFF2-40B4-BE49-F238E27FC236}">
                <a16:creationId xmlns:a16="http://schemas.microsoft.com/office/drawing/2014/main" id="{0F8D3618-BA31-675A-6266-C58859080F14}"/>
              </a:ext>
            </a:extLst>
          </p:cNvPr>
          <p:cNvPicPr>
            <a:picLocks noChangeAspect="1"/>
          </p:cNvPicPr>
          <p:nvPr/>
        </p:nvPicPr>
        <p:blipFill>
          <a:blip r:embed="rId3"/>
          <a:stretch>
            <a:fillRect/>
          </a:stretch>
        </p:blipFill>
        <p:spPr>
          <a:xfrm>
            <a:off x="1400647" y="631091"/>
            <a:ext cx="2110197" cy="542953"/>
          </a:xfrm>
          <a:prstGeom prst="rect">
            <a:avLst/>
          </a:prstGeom>
        </p:spPr>
      </p:pic>
      <p:sp>
        <p:nvSpPr>
          <p:cNvPr id="2" name="Content Placeholder 1"/>
          <p:cNvSpPr>
            <a:spLocks noGrp="1"/>
          </p:cNvSpPr>
          <p:nvPr>
            <p:ph sz="half" idx="1"/>
          </p:nvPr>
        </p:nvSpPr>
        <p:spPr>
          <a:xfrm>
            <a:off x="609600" y="1920085"/>
            <a:ext cx="5384800" cy="4434840"/>
          </a:xfrm>
        </p:spPr>
        <p:txBody>
          <a:bodyPr>
            <a:normAutofit lnSpcReduction="10000"/>
          </a:bodyPr>
          <a:lstStyle/>
          <a:p>
            <a:pPr>
              <a:lnSpc>
                <a:spcPct val="90000"/>
              </a:lnSpc>
            </a:pPr>
            <a:endParaRPr lang="en-US" sz="1800" dirty="0"/>
          </a:p>
          <a:p>
            <a:pPr algn="just">
              <a:lnSpc>
                <a:spcPct val="90000"/>
              </a:lnSpc>
            </a:pPr>
            <a:r>
              <a:rPr lang="en-US" sz="1800" dirty="0"/>
              <a:t>Finsbury Food Group is a well-established company in the food production industry with a diverse workforce.</a:t>
            </a:r>
          </a:p>
          <a:p>
            <a:pPr algn="just">
              <a:lnSpc>
                <a:spcPct val="90000"/>
              </a:lnSpc>
            </a:pPr>
            <a:r>
              <a:rPr lang="en-US" sz="1800" dirty="0"/>
              <a:t>The company’s performance relies heavily on effective leadership and motivated employees (Amin and </a:t>
            </a:r>
            <a:r>
              <a:rPr lang="en-US" sz="1800" dirty="0" err="1"/>
              <a:t>Munsi</a:t>
            </a:r>
            <a:r>
              <a:rPr lang="en-US" sz="1800" dirty="0"/>
              <a:t>, 2020).</a:t>
            </a:r>
          </a:p>
          <a:p>
            <a:pPr algn="just">
              <a:lnSpc>
                <a:spcPct val="90000"/>
              </a:lnSpc>
            </a:pPr>
            <a:r>
              <a:rPr lang="en-US" sz="1800" dirty="0"/>
              <a:t>Communication style of leaders influences how employees connect with organizational goals and feel valued (Chimney, 2022).</a:t>
            </a:r>
          </a:p>
          <a:p>
            <a:pPr algn="just">
              <a:lnSpc>
                <a:spcPct val="90000"/>
              </a:lnSpc>
            </a:pPr>
            <a:r>
              <a:rPr lang="en-US" sz="1800" dirty="0"/>
              <a:t>Previous research indicates that leadership communication affects employee commitment and productivity across industries (Chimney, 2022).</a:t>
            </a:r>
          </a:p>
          <a:p>
            <a:pPr algn="just">
              <a:lnSpc>
                <a:spcPct val="90000"/>
              </a:lnSpc>
            </a:pPr>
            <a:r>
              <a:rPr lang="en-US" sz="1800" dirty="0"/>
              <a:t>Investigating these effects in Finsbury Food Group can offer tailored strategies to enhance employee motivation and satisfaction.</a:t>
            </a:r>
          </a:p>
        </p:txBody>
      </p:sp>
      <p:pic>
        <p:nvPicPr>
          <p:cNvPr id="5" name="Picture 4">
            <a:extLst>
              <a:ext uri="{FF2B5EF4-FFF2-40B4-BE49-F238E27FC236}">
                <a16:creationId xmlns:a16="http://schemas.microsoft.com/office/drawing/2014/main" id="{16569490-D311-C2C6-6B75-C9F42F58897D}"/>
              </a:ext>
            </a:extLst>
          </p:cNvPr>
          <p:cNvPicPr>
            <a:picLocks noChangeAspect="1"/>
          </p:cNvPicPr>
          <p:nvPr/>
        </p:nvPicPr>
        <p:blipFill>
          <a:blip r:embed="rId4"/>
          <a:srcRect l="5174" r="4671" b="-1"/>
          <a:stretch>
            <a:fillRect/>
          </a:stretch>
        </p:blipFill>
        <p:spPr>
          <a:xfrm>
            <a:off x="6197600" y="1920085"/>
            <a:ext cx="5384800" cy="4434840"/>
          </a:xfrm>
          <a:prstGeom prst="rect">
            <a:avLst/>
          </a:prstGeom>
          <a:noFill/>
        </p:spPr>
      </p:pic>
    </p:spTree>
    <p:extLst>
      <p:ext uri="{BB962C8B-B14F-4D97-AF65-F5344CB8AC3E}">
        <p14:creationId xmlns:p14="http://schemas.microsoft.com/office/powerpoint/2010/main" val="1161089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nchor="b">
            <a:normAutofit/>
          </a:bodyPr>
          <a:lstStyle/>
          <a:p>
            <a:r>
              <a:rPr lang="en-GB" dirty="0">
                <a:solidFill>
                  <a:schemeClr val="accent6">
                    <a:lumMod val="75000"/>
                  </a:schemeClr>
                </a:solidFill>
              </a:rPr>
              <a:t>Research Objectives and Questions</a:t>
            </a:r>
          </a:p>
        </p:txBody>
      </p:sp>
      <p:sp>
        <p:nvSpPr>
          <p:cNvPr id="3" name="Content Placeholder 2"/>
          <p:cNvSpPr>
            <a:spLocks noGrp="1"/>
          </p:cNvSpPr>
          <p:nvPr>
            <p:ph sz="half" idx="1"/>
          </p:nvPr>
        </p:nvSpPr>
        <p:spPr>
          <a:xfrm>
            <a:off x="609600" y="1920085"/>
            <a:ext cx="5384800" cy="4434840"/>
          </a:xfrm>
        </p:spPr>
        <p:txBody>
          <a:bodyPr>
            <a:normAutofit/>
          </a:bodyPr>
          <a:lstStyle/>
          <a:p>
            <a:pPr marL="0" indent="0">
              <a:lnSpc>
                <a:spcPct val="90000"/>
              </a:lnSpc>
              <a:buNone/>
            </a:pPr>
            <a:r>
              <a:rPr lang="en-US" sz="1200" b="1" dirty="0"/>
              <a:t>Objectives:</a:t>
            </a:r>
          </a:p>
          <a:p>
            <a:pPr>
              <a:lnSpc>
                <a:spcPct val="90000"/>
              </a:lnSpc>
            </a:pPr>
            <a:endParaRPr lang="en-US" sz="1200" dirty="0"/>
          </a:p>
          <a:p>
            <a:pPr algn="just">
              <a:lnSpc>
                <a:spcPct val="90000"/>
              </a:lnSpc>
            </a:pPr>
            <a:r>
              <a:rPr lang="en-US" sz="1200" dirty="0"/>
              <a:t>To analyze leadership communication styles used by </a:t>
            </a:r>
            <a:r>
              <a:rPr lang="en-GB" sz="1200" dirty="0"/>
              <a:t>Finsbury Food Group</a:t>
            </a:r>
            <a:r>
              <a:rPr lang="en-US" sz="1200" dirty="0"/>
              <a:t>’s management, including transformational and charismatic styles.</a:t>
            </a:r>
          </a:p>
          <a:p>
            <a:pPr algn="just">
              <a:lnSpc>
                <a:spcPct val="90000"/>
              </a:lnSpc>
            </a:pPr>
            <a:r>
              <a:rPr lang="en-US" sz="1200" dirty="0"/>
              <a:t>To explore the impact of these styles on employee motivation within </a:t>
            </a:r>
            <a:r>
              <a:rPr lang="en-GB" sz="1200" dirty="0"/>
              <a:t>Finsbury Food Group</a:t>
            </a:r>
            <a:r>
              <a:rPr lang="en-US" sz="1200" dirty="0"/>
              <a:t>.</a:t>
            </a:r>
          </a:p>
          <a:p>
            <a:pPr algn="just">
              <a:lnSpc>
                <a:spcPct val="90000"/>
              </a:lnSpc>
            </a:pPr>
            <a:r>
              <a:rPr lang="en-US" sz="1200" dirty="0"/>
              <a:t>To evaluate how leadership communication affects employee job satisfaction.</a:t>
            </a:r>
          </a:p>
          <a:p>
            <a:pPr algn="just">
              <a:lnSpc>
                <a:spcPct val="90000"/>
              </a:lnSpc>
            </a:pPr>
            <a:r>
              <a:rPr lang="en-US" sz="1200" dirty="0"/>
              <a:t>To assess how leadership communication contributes to workplace conflict resolution at </a:t>
            </a:r>
            <a:r>
              <a:rPr lang="en-GB" sz="1200" dirty="0"/>
              <a:t>Finsbury Food Group</a:t>
            </a:r>
            <a:r>
              <a:rPr lang="en-US" sz="1200" dirty="0"/>
              <a:t>.</a:t>
            </a:r>
          </a:p>
          <a:p>
            <a:pPr marL="0" indent="0" algn="just">
              <a:lnSpc>
                <a:spcPct val="90000"/>
              </a:lnSpc>
              <a:buNone/>
            </a:pPr>
            <a:endParaRPr lang="en-US" sz="1200" b="1" dirty="0"/>
          </a:p>
          <a:p>
            <a:pPr marL="0" indent="0" algn="just">
              <a:lnSpc>
                <a:spcPct val="90000"/>
              </a:lnSpc>
              <a:buNone/>
            </a:pPr>
            <a:r>
              <a:rPr lang="en-US" sz="1200" b="1" dirty="0"/>
              <a:t>Research Questions</a:t>
            </a:r>
          </a:p>
          <a:p>
            <a:pPr marL="0" indent="0" algn="just">
              <a:lnSpc>
                <a:spcPct val="90000"/>
              </a:lnSpc>
              <a:buNone/>
            </a:pPr>
            <a:endParaRPr lang="en-US" sz="1200" dirty="0"/>
          </a:p>
          <a:p>
            <a:pPr algn="just">
              <a:lnSpc>
                <a:spcPct val="90000"/>
              </a:lnSpc>
            </a:pPr>
            <a:r>
              <a:rPr lang="en-US" sz="1200" dirty="0"/>
              <a:t>What leadership communication styles are used by Finsbury Food Group management?</a:t>
            </a:r>
          </a:p>
          <a:p>
            <a:pPr algn="just">
              <a:lnSpc>
                <a:spcPct val="90000"/>
              </a:lnSpc>
            </a:pPr>
            <a:r>
              <a:rPr lang="en-US" sz="1200" dirty="0"/>
              <a:t>How do these communication styles impact employee motivation?</a:t>
            </a:r>
          </a:p>
          <a:p>
            <a:pPr algn="just">
              <a:lnSpc>
                <a:spcPct val="90000"/>
              </a:lnSpc>
            </a:pPr>
            <a:r>
              <a:rPr lang="en-US" sz="1200" dirty="0"/>
              <a:t>What is the relationship between leadership communication and job satisfaction at Apple?</a:t>
            </a:r>
          </a:p>
          <a:p>
            <a:pPr algn="just">
              <a:lnSpc>
                <a:spcPct val="90000"/>
              </a:lnSpc>
            </a:pPr>
            <a:r>
              <a:rPr lang="en-US" sz="1200" dirty="0"/>
              <a:t>How does leadership communication affect workplace conflict resolution?</a:t>
            </a:r>
          </a:p>
          <a:p>
            <a:pPr>
              <a:lnSpc>
                <a:spcPct val="90000"/>
              </a:lnSpc>
            </a:pPr>
            <a:endParaRPr lang="en-GB" sz="1200" dirty="0"/>
          </a:p>
        </p:txBody>
      </p:sp>
      <p:pic>
        <p:nvPicPr>
          <p:cNvPr id="4" name="Picture 3"/>
          <p:cNvPicPr>
            <a:picLocks noChangeAspect="1"/>
          </p:cNvPicPr>
          <p:nvPr/>
        </p:nvPicPr>
        <p:blipFill>
          <a:blip r:embed="rId3"/>
          <a:srcRect t="9098" r="-2" b="8542"/>
          <a:stretch>
            <a:fillRect/>
          </a:stretch>
        </p:blipFill>
        <p:spPr>
          <a:xfrm>
            <a:off x="6197600" y="1920085"/>
            <a:ext cx="5384800" cy="4434840"/>
          </a:xfrm>
          <a:prstGeom prst="rect">
            <a:avLst/>
          </a:prstGeom>
          <a:noFill/>
        </p:spPr>
      </p:pic>
      <p:pic>
        <p:nvPicPr>
          <p:cNvPr id="8" name="Picture 7">
            <a:extLst>
              <a:ext uri="{FF2B5EF4-FFF2-40B4-BE49-F238E27FC236}">
                <a16:creationId xmlns:a16="http://schemas.microsoft.com/office/drawing/2014/main" id="{89AD99A7-31B0-FF9A-5D16-9465EE1280C1}"/>
              </a:ext>
            </a:extLst>
          </p:cNvPr>
          <p:cNvPicPr>
            <a:picLocks noChangeAspect="1"/>
          </p:cNvPicPr>
          <p:nvPr/>
        </p:nvPicPr>
        <p:blipFill>
          <a:blip r:embed="rId4"/>
          <a:stretch>
            <a:fillRect/>
          </a:stretch>
        </p:blipFill>
        <p:spPr>
          <a:xfrm>
            <a:off x="1400647" y="631091"/>
            <a:ext cx="2110197" cy="542953"/>
          </a:xfrm>
          <a:prstGeom prst="rect">
            <a:avLst/>
          </a:prstGeom>
        </p:spPr>
      </p:pic>
    </p:spTree>
    <p:extLst>
      <p:ext uri="{BB962C8B-B14F-4D97-AF65-F5344CB8AC3E}">
        <p14:creationId xmlns:p14="http://schemas.microsoft.com/office/powerpoint/2010/main" val="4113215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nchor="b">
            <a:normAutofit/>
          </a:bodyPr>
          <a:lstStyle/>
          <a:p>
            <a:r>
              <a:rPr lang="en-US" dirty="0">
                <a:solidFill>
                  <a:schemeClr val="accent6">
                    <a:lumMod val="75000"/>
                  </a:schemeClr>
                </a:solidFill>
              </a:rPr>
              <a:t>Rational and Significance  </a:t>
            </a:r>
            <a:endParaRPr lang="en-GB" dirty="0">
              <a:solidFill>
                <a:schemeClr val="accent6">
                  <a:lumMod val="75000"/>
                </a:schemeClr>
              </a:solidFill>
            </a:endParaRPr>
          </a:p>
        </p:txBody>
      </p:sp>
      <p:sp>
        <p:nvSpPr>
          <p:cNvPr id="3" name="Content Placeholder 2"/>
          <p:cNvSpPr>
            <a:spLocks noGrp="1"/>
          </p:cNvSpPr>
          <p:nvPr>
            <p:ph sz="half" idx="1"/>
          </p:nvPr>
        </p:nvSpPr>
        <p:spPr>
          <a:xfrm>
            <a:off x="609600" y="1920085"/>
            <a:ext cx="5384800" cy="4434840"/>
          </a:xfrm>
        </p:spPr>
        <p:txBody>
          <a:bodyPr>
            <a:normAutofit/>
          </a:bodyPr>
          <a:lstStyle/>
          <a:p>
            <a:pPr algn="just">
              <a:lnSpc>
                <a:spcPct val="90000"/>
              </a:lnSpc>
            </a:pPr>
            <a:r>
              <a:rPr lang="en-US" sz="1400" dirty="0"/>
              <a:t>Leadership communication styles directly influence employee motivation and job satisfaction, which are critical for organizational success (Robbins and Judge, 2019; Gilley, Gilley, and McMillan, 2009).</a:t>
            </a:r>
          </a:p>
          <a:p>
            <a:pPr algn="just">
              <a:lnSpc>
                <a:spcPct val="90000"/>
              </a:lnSpc>
            </a:pPr>
            <a:endParaRPr lang="en-US" sz="1400" dirty="0"/>
          </a:p>
          <a:p>
            <a:pPr algn="just">
              <a:lnSpc>
                <a:spcPct val="90000"/>
              </a:lnSpc>
            </a:pPr>
            <a:r>
              <a:rPr lang="en-US" sz="1400" dirty="0"/>
              <a:t>Understanding the specific communication dynamics within Finsbury Food Group can reveal tailored leadership strategies to boost employee engagement (Bakker and Demerouti, 2017; Eisenberger et al., 2020).</a:t>
            </a:r>
          </a:p>
          <a:p>
            <a:pPr marL="0" indent="0" algn="just">
              <a:lnSpc>
                <a:spcPct val="90000"/>
              </a:lnSpc>
              <a:buNone/>
            </a:pPr>
            <a:endParaRPr lang="en-US" sz="1400" dirty="0"/>
          </a:p>
          <a:p>
            <a:pPr algn="just">
              <a:lnSpc>
                <a:spcPct val="90000"/>
              </a:lnSpc>
            </a:pPr>
            <a:r>
              <a:rPr lang="en-US" sz="1400" dirty="0"/>
              <a:t>There is a growing need to identify effective communication practices that align with the diverse workforce and operational demands of the food production sector (Bass and Bass, 2008; Men, 2014).</a:t>
            </a:r>
          </a:p>
          <a:p>
            <a:pPr algn="just">
              <a:lnSpc>
                <a:spcPct val="90000"/>
              </a:lnSpc>
            </a:pPr>
            <a:endParaRPr lang="en-US" sz="1400" dirty="0"/>
          </a:p>
          <a:p>
            <a:pPr algn="just">
              <a:lnSpc>
                <a:spcPct val="90000"/>
              </a:lnSpc>
            </a:pPr>
            <a:r>
              <a:rPr lang="en-US" sz="1400" dirty="0"/>
              <a:t>This research fills a gap by focusing on the intersection of leadership communication and employee outcomes in a practical industry context (Hackman and Johnson, 2013; Yukl, 2013).</a:t>
            </a:r>
            <a:endParaRPr lang="en-GB" sz="1400" dirty="0"/>
          </a:p>
        </p:txBody>
      </p:sp>
      <p:pic>
        <p:nvPicPr>
          <p:cNvPr id="5" name="Picture 4">
            <a:extLst>
              <a:ext uri="{FF2B5EF4-FFF2-40B4-BE49-F238E27FC236}">
                <a16:creationId xmlns:a16="http://schemas.microsoft.com/office/drawing/2014/main" id="{5C163E78-0777-218A-D413-15853B73653F}"/>
              </a:ext>
            </a:extLst>
          </p:cNvPr>
          <p:cNvPicPr>
            <a:picLocks noChangeAspect="1"/>
          </p:cNvPicPr>
          <p:nvPr/>
        </p:nvPicPr>
        <p:blipFill>
          <a:blip r:embed="rId3"/>
          <a:stretch>
            <a:fillRect/>
          </a:stretch>
        </p:blipFill>
        <p:spPr>
          <a:xfrm>
            <a:off x="6197600" y="2098012"/>
            <a:ext cx="5384800" cy="4078986"/>
          </a:xfrm>
          <a:prstGeom prst="rect">
            <a:avLst/>
          </a:prstGeom>
          <a:noFill/>
        </p:spPr>
      </p:pic>
      <p:pic>
        <p:nvPicPr>
          <p:cNvPr id="7" name="Picture 6">
            <a:extLst>
              <a:ext uri="{FF2B5EF4-FFF2-40B4-BE49-F238E27FC236}">
                <a16:creationId xmlns:a16="http://schemas.microsoft.com/office/drawing/2014/main" id="{12D32711-C920-EF7D-8A11-731BF66C0924}"/>
              </a:ext>
            </a:extLst>
          </p:cNvPr>
          <p:cNvPicPr>
            <a:picLocks noChangeAspect="1"/>
          </p:cNvPicPr>
          <p:nvPr/>
        </p:nvPicPr>
        <p:blipFill>
          <a:blip r:embed="rId4"/>
          <a:stretch>
            <a:fillRect/>
          </a:stretch>
        </p:blipFill>
        <p:spPr>
          <a:xfrm>
            <a:off x="1400647" y="631091"/>
            <a:ext cx="2110197" cy="542953"/>
          </a:xfrm>
          <a:prstGeom prst="rect">
            <a:avLst/>
          </a:prstGeom>
        </p:spPr>
      </p:pic>
    </p:spTree>
    <p:extLst>
      <p:ext uri="{BB962C8B-B14F-4D97-AF65-F5344CB8AC3E}">
        <p14:creationId xmlns:p14="http://schemas.microsoft.com/office/powerpoint/2010/main" val="1786427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accent6">
                    <a:lumMod val="75000"/>
                  </a:schemeClr>
                </a:solidFill>
                <a:latin typeface="Times New Roman" panose="02020603050405020304" pitchFamily="18" charset="0"/>
                <a:cs typeface="Times New Roman" panose="02020603050405020304" pitchFamily="18" charset="0"/>
              </a:rPr>
              <a:t>Methodology </a:t>
            </a:r>
            <a:endParaRPr lang="en-GB" dirty="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9600" y="1935480"/>
            <a:ext cx="6142892" cy="4389120"/>
          </a:xfrm>
        </p:spPr>
        <p:txBody>
          <a:bodyPr>
            <a:normAutofit fontScale="77500" lnSpcReduction="20000"/>
          </a:bodyPr>
          <a:lstStyle/>
          <a:p>
            <a:pPr algn="just"/>
            <a:r>
              <a:rPr lang="en-GB" dirty="0"/>
              <a:t>Mixed methods is a combination of qualitative interviews and quantitative surveys (Anastasiou, 2020).</a:t>
            </a:r>
          </a:p>
          <a:p>
            <a:pPr algn="just"/>
            <a:r>
              <a:rPr lang="en-GB" dirty="0"/>
              <a:t>Sample includes Finsbury Food Group employees from different departments and levels.</a:t>
            </a:r>
          </a:p>
          <a:p>
            <a:pPr algn="just"/>
            <a:r>
              <a:rPr lang="en-GB" dirty="0"/>
              <a:t>Purposive sampling ensures diversity of roles and communication experiences (</a:t>
            </a:r>
            <a:r>
              <a:rPr lang="en-GB" dirty="0" err="1"/>
              <a:t>Aryawan</a:t>
            </a:r>
            <a:r>
              <a:rPr lang="en-GB" dirty="0"/>
              <a:t>, et al., 2024).</a:t>
            </a:r>
          </a:p>
          <a:p>
            <a:pPr algn="just"/>
            <a:r>
              <a:rPr lang="en-GB" dirty="0"/>
              <a:t>Qualitative data collected via semi-structured interviews focusing on leadership communication perception (</a:t>
            </a:r>
            <a:r>
              <a:rPr lang="en-GB" dirty="0" err="1"/>
              <a:t>Ho</a:t>
            </a:r>
            <a:r>
              <a:rPr lang="en-GB" dirty="0"/>
              <a:t> et al., 2023).</a:t>
            </a:r>
          </a:p>
          <a:p>
            <a:pPr algn="just"/>
            <a:r>
              <a:rPr lang="en-GB" dirty="0"/>
              <a:t>Quantitative surveys measure motivation and satisfaction using validated scales (Kelly, 2023).</a:t>
            </a:r>
          </a:p>
          <a:p>
            <a:pPr algn="just"/>
            <a:r>
              <a:rPr lang="en-GB" dirty="0"/>
              <a:t>Data analysis includes thematic analysis (qualitative) and correlation/regression (quantitative)</a:t>
            </a:r>
            <a:r>
              <a:rPr lang="en-GB" sz="2800" dirty="0"/>
              <a:t> (LD Jones, 2019).</a:t>
            </a:r>
            <a:endParaRPr lang="en-GB" dirty="0"/>
          </a:p>
        </p:txBody>
      </p:sp>
      <p:pic>
        <p:nvPicPr>
          <p:cNvPr id="4" name="Picture 3"/>
          <p:cNvPicPr>
            <a:picLocks noChangeAspect="1"/>
          </p:cNvPicPr>
          <p:nvPr/>
        </p:nvPicPr>
        <p:blipFill>
          <a:blip r:embed="rId3"/>
          <a:stretch>
            <a:fillRect/>
          </a:stretch>
        </p:blipFill>
        <p:spPr>
          <a:xfrm>
            <a:off x="6879034" y="1847088"/>
            <a:ext cx="5189142" cy="4114800"/>
          </a:xfrm>
          <a:prstGeom prst="rect">
            <a:avLst/>
          </a:prstGeom>
        </p:spPr>
      </p:pic>
      <p:pic>
        <p:nvPicPr>
          <p:cNvPr id="7" name="Picture 6">
            <a:extLst>
              <a:ext uri="{FF2B5EF4-FFF2-40B4-BE49-F238E27FC236}">
                <a16:creationId xmlns:a16="http://schemas.microsoft.com/office/drawing/2014/main" id="{58FB2578-53FE-129E-73FF-6442CF3849A0}"/>
              </a:ext>
            </a:extLst>
          </p:cNvPr>
          <p:cNvPicPr>
            <a:picLocks noChangeAspect="1"/>
          </p:cNvPicPr>
          <p:nvPr/>
        </p:nvPicPr>
        <p:blipFill>
          <a:blip r:embed="rId4"/>
          <a:stretch>
            <a:fillRect/>
          </a:stretch>
        </p:blipFill>
        <p:spPr>
          <a:xfrm>
            <a:off x="1400647" y="631091"/>
            <a:ext cx="2110197" cy="542953"/>
          </a:xfrm>
          <a:prstGeom prst="rect">
            <a:avLst/>
          </a:prstGeom>
        </p:spPr>
      </p:pic>
    </p:spTree>
    <p:extLst>
      <p:ext uri="{BB962C8B-B14F-4D97-AF65-F5344CB8AC3E}">
        <p14:creationId xmlns:p14="http://schemas.microsoft.com/office/powerpoint/2010/main" val="26611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77085"/>
            <a:ext cx="10972800" cy="1143000"/>
          </a:xfrm>
        </p:spPr>
        <p:txBody>
          <a:bodyPr anchor="b">
            <a:normAutofit/>
          </a:bodyPr>
          <a:lstStyle/>
          <a:p>
            <a:r>
              <a:rPr lang="en-US" dirty="0">
                <a:solidFill>
                  <a:schemeClr val="accent6">
                    <a:lumMod val="75000"/>
                  </a:schemeClr>
                </a:solidFill>
              </a:rPr>
              <a:t>Sampling and Data Analysis </a:t>
            </a:r>
            <a:endParaRPr lang="en-GB" dirty="0">
              <a:solidFill>
                <a:schemeClr val="accent6">
                  <a:lumMod val="75000"/>
                </a:schemeClr>
              </a:solidFill>
            </a:endParaRPr>
          </a:p>
        </p:txBody>
      </p:sp>
      <p:sp>
        <p:nvSpPr>
          <p:cNvPr id="3" name="Content Placeholder 2"/>
          <p:cNvSpPr>
            <a:spLocks noGrp="1"/>
          </p:cNvSpPr>
          <p:nvPr>
            <p:ph sz="half" idx="1"/>
          </p:nvPr>
        </p:nvSpPr>
        <p:spPr>
          <a:xfrm>
            <a:off x="609600" y="1920085"/>
            <a:ext cx="5384800" cy="4434840"/>
          </a:xfrm>
        </p:spPr>
        <p:txBody>
          <a:bodyPr>
            <a:normAutofit/>
          </a:bodyPr>
          <a:lstStyle/>
          <a:p>
            <a:pPr algn="just">
              <a:lnSpc>
                <a:spcPct val="90000"/>
              </a:lnSpc>
            </a:pPr>
            <a:r>
              <a:rPr lang="en-US" sz="1400" dirty="0"/>
              <a:t>The sample will include employees and managers at Finsbury Food Group Plc. From employees working on the Cardiff site, Their head office is in Scotland.</a:t>
            </a:r>
          </a:p>
          <a:p>
            <a:pPr algn="just">
              <a:lnSpc>
                <a:spcPct val="90000"/>
              </a:lnSpc>
            </a:pPr>
            <a:endParaRPr lang="en-US" sz="1400" dirty="0"/>
          </a:p>
          <a:p>
            <a:pPr algn="just">
              <a:lnSpc>
                <a:spcPct val="90000"/>
              </a:lnSpc>
            </a:pPr>
            <a:r>
              <a:rPr lang="en-US" sz="1400" dirty="0"/>
              <a:t>A purposive sampling method will be employed to select participants who have direct experience with Finsbury Food Group leadership communication styles with 100 participants.</a:t>
            </a:r>
          </a:p>
          <a:p>
            <a:pPr algn="just">
              <a:lnSpc>
                <a:spcPct val="90000"/>
              </a:lnSpc>
            </a:pPr>
            <a:endParaRPr lang="en-US" sz="1400" dirty="0"/>
          </a:p>
          <a:p>
            <a:pPr algn="just">
              <a:lnSpc>
                <a:spcPct val="90000"/>
              </a:lnSpc>
            </a:pPr>
            <a:r>
              <a:rPr lang="en-US" sz="1400" dirty="0"/>
              <a:t>Statistical techniques such as correlation and regression to examine relationships between leadership communication, motivation, job satisfaction, and conflict management (</a:t>
            </a:r>
            <a:r>
              <a:rPr lang="en-US" sz="1400" dirty="0" err="1"/>
              <a:t>Sathyanarayan</a:t>
            </a:r>
            <a:r>
              <a:rPr lang="en-US" sz="1400" dirty="0"/>
              <a:t> and Lavanya, 2018).</a:t>
            </a:r>
          </a:p>
          <a:p>
            <a:pPr marL="0" indent="0" algn="just">
              <a:lnSpc>
                <a:spcPct val="90000"/>
              </a:lnSpc>
              <a:buNone/>
            </a:pPr>
            <a:endParaRPr lang="en-US" sz="1400" dirty="0"/>
          </a:p>
          <a:p>
            <a:pPr algn="just">
              <a:lnSpc>
                <a:spcPct val="90000"/>
              </a:lnSpc>
            </a:pPr>
            <a:r>
              <a:rPr lang="en-US" sz="1400" dirty="0"/>
              <a:t>Descriptive statistics will summarize participant demographics and response trends, providing an overview of the data (</a:t>
            </a:r>
            <a:r>
              <a:rPr lang="en-US" sz="1400" dirty="0" err="1"/>
              <a:t>Te</a:t>
            </a:r>
            <a:r>
              <a:rPr lang="en-US" sz="1400" dirty="0"/>
              <a:t>, 2024).</a:t>
            </a:r>
          </a:p>
          <a:p>
            <a:pPr algn="just">
              <a:lnSpc>
                <a:spcPct val="90000"/>
              </a:lnSpc>
            </a:pPr>
            <a:endParaRPr lang="en-US" sz="1400" dirty="0"/>
          </a:p>
          <a:p>
            <a:pPr algn="just">
              <a:lnSpc>
                <a:spcPct val="90000"/>
              </a:lnSpc>
            </a:pPr>
            <a:r>
              <a:rPr lang="en-US" sz="1400" dirty="0"/>
              <a:t>Qualitative data from interviews will be transcribed and analyzed using thematic analysis.</a:t>
            </a:r>
          </a:p>
          <a:p>
            <a:pPr>
              <a:lnSpc>
                <a:spcPct val="90000"/>
              </a:lnSpc>
            </a:pPr>
            <a:endParaRPr lang="en-US" sz="1400" dirty="0"/>
          </a:p>
        </p:txBody>
      </p:sp>
      <p:pic>
        <p:nvPicPr>
          <p:cNvPr id="4" name="Picture 3">
            <a:extLst>
              <a:ext uri="{FF2B5EF4-FFF2-40B4-BE49-F238E27FC236}">
                <a16:creationId xmlns:a16="http://schemas.microsoft.com/office/drawing/2014/main" id="{FF260BB1-8FFA-2562-8B70-633DC7E66E4A}"/>
              </a:ext>
            </a:extLst>
          </p:cNvPr>
          <p:cNvPicPr>
            <a:picLocks noChangeAspect="1"/>
          </p:cNvPicPr>
          <p:nvPr/>
        </p:nvPicPr>
        <p:blipFill>
          <a:blip r:embed="rId3"/>
          <a:stretch>
            <a:fillRect/>
          </a:stretch>
        </p:blipFill>
        <p:spPr>
          <a:xfrm>
            <a:off x="6197600" y="2825347"/>
            <a:ext cx="5384800" cy="2624316"/>
          </a:xfrm>
          <a:prstGeom prst="rect">
            <a:avLst/>
          </a:prstGeom>
          <a:noFill/>
        </p:spPr>
      </p:pic>
      <p:sp>
        <p:nvSpPr>
          <p:cNvPr id="6" name="Content Placeholder 2"/>
          <p:cNvSpPr txBox="1">
            <a:spLocks/>
          </p:cNvSpPr>
          <p:nvPr/>
        </p:nvSpPr>
        <p:spPr>
          <a:xfrm flipH="1" flipV="1">
            <a:off x="11781691" y="6775938"/>
            <a:ext cx="45719" cy="483844"/>
          </a:xfrm>
          <a:prstGeom prst="rect">
            <a:avLst/>
          </a:prstGeom>
        </p:spPr>
        <p:txBody>
          <a:bodyPr vert="horz">
            <a:normAutofit/>
          </a:bodyPr>
          <a:lst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a:lstStyle>
          <a:p>
            <a:pPr algn="just"/>
            <a:endParaRPr lang="en-US" sz="2000" dirty="0"/>
          </a:p>
        </p:txBody>
      </p:sp>
      <p:pic>
        <p:nvPicPr>
          <p:cNvPr id="8" name="Picture 7">
            <a:extLst>
              <a:ext uri="{FF2B5EF4-FFF2-40B4-BE49-F238E27FC236}">
                <a16:creationId xmlns:a16="http://schemas.microsoft.com/office/drawing/2014/main" id="{0CB64B6C-B8D8-A6F1-29DF-5BD0B6BA0F26}"/>
              </a:ext>
            </a:extLst>
          </p:cNvPr>
          <p:cNvPicPr>
            <a:picLocks noChangeAspect="1"/>
          </p:cNvPicPr>
          <p:nvPr/>
        </p:nvPicPr>
        <p:blipFill>
          <a:blip r:embed="rId4"/>
          <a:stretch>
            <a:fillRect/>
          </a:stretch>
        </p:blipFill>
        <p:spPr>
          <a:xfrm>
            <a:off x="1400647" y="631091"/>
            <a:ext cx="2110197" cy="542953"/>
          </a:xfrm>
          <a:prstGeom prst="rect">
            <a:avLst/>
          </a:prstGeom>
        </p:spPr>
      </p:pic>
    </p:spTree>
    <p:extLst>
      <p:ext uri="{BB962C8B-B14F-4D97-AF65-F5344CB8AC3E}">
        <p14:creationId xmlns:p14="http://schemas.microsoft.com/office/powerpoint/2010/main" val="1499792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nchor="b">
            <a:normAutofit/>
          </a:bodyPr>
          <a:lstStyle/>
          <a:p>
            <a:r>
              <a:rPr lang="en-US" sz="4600" dirty="0">
                <a:solidFill>
                  <a:schemeClr val="accent6">
                    <a:lumMod val="75000"/>
                  </a:schemeClr>
                </a:solidFill>
              </a:rPr>
              <a:t>Ethical Considerations and Limitations</a:t>
            </a:r>
            <a:endParaRPr lang="en-GB" sz="4600" dirty="0">
              <a:solidFill>
                <a:schemeClr val="accent6">
                  <a:lumMod val="75000"/>
                </a:schemeClr>
              </a:solidFill>
            </a:endParaRPr>
          </a:p>
        </p:txBody>
      </p:sp>
      <p:sp>
        <p:nvSpPr>
          <p:cNvPr id="3" name="Content Placeholder 2"/>
          <p:cNvSpPr>
            <a:spLocks noGrp="1"/>
          </p:cNvSpPr>
          <p:nvPr>
            <p:ph sz="half" idx="1"/>
          </p:nvPr>
        </p:nvSpPr>
        <p:spPr>
          <a:xfrm>
            <a:off x="609600" y="1920085"/>
            <a:ext cx="5384800" cy="4434840"/>
          </a:xfrm>
        </p:spPr>
        <p:txBody>
          <a:bodyPr>
            <a:normAutofit/>
          </a:bodyPr>
          <a:lstStyle/>
          <a:p>
            <a:pPr marL="0" indent="0">
              <a:lnSpc>
                <a:spcPct val="90000"/>
              </a:lnSpc>
              <a:buNone/>
            </a:pPr>
            <a:r>
              <a:rPr lang="en-US" sz="1400" b="1" dirty="0"/>
              <a:t>Ethical Considerations</a:t>
            </a:r>
          </a:p>
          <a:p>
            <a:pPr lvl="1" algn="just">
              <a:lnSpc>
                <a:spcPct val="90000"/>
              </a:lnSpc>
            </a:pPr>
            <a:r>
              <a:rPr lang="en-US" sz="1400" dirty="0"/>
              <a:t>Participant confidentiality and anonymity will be strictly maintained.</a:t>
            </a:r>
          </a:p>
          <a:p>
            <a:pPr lvl="1" algn="just">
              <a:lnSpc>
                <a:spcPct val="90000"/>
              </a:lnSpc>
            </a:pPr>
            <a:r>
              <a:rPr lang="en-US" sz="1400" dirty="0"/>
              <a:t>Informed consent will be obtained before data collection, explaining the study’s purpose and participant rights.</a:t>
            </a:r>
          </a:p>
          <a:p>
            <a:pPr lvl="1" algn="just">
              <a:lnSpc>
                <a:spcPct val="90000"/>
              </a:lnSpc>
            </a:pPr>
            <a:r>
              <a:rPr lang="en-US" sz="1400" dirty="0"/>
              <a:t>Participation is voluntary, with the right to withdraw at any time without consequences.</a:t>
            </a:r>
          </a:p>
          <a:p>
            <a:pPr lvl="1" algn="just">
              <a:lnSpc>
                <a:spcPct val="90000"/>
              </a:lnSpc>
            </a:pPr>
            <a:r>
              <a:rPr lang="en-US" sz="1400" dirty="0"/>
              <a:t>Data will be securely stored and accessible only to authorized researchers.</a:t>
            </a:r>
          </a:p>
          <a:p>
            <a:pPr lvl="1" algn="just">
              <a:lnSpc>
                <a:spcPct val="90000"/>
              </a:lnSpc>
            </a:pPr>
            <a:endParaRPr lang="en-US" sz="1400" dirty="0"/>
          </a:p>
          <a:p>
            <a:pPr marL="0" indent="0" algn="just">
              <a:lnSpc>
                <a:spcPct val="90000"/>
              </a:lnSpc>
              <a:buNone/>
            </a:pPr>
            <a:r>
              <a:rPr lang="en-US" sz="1400" b="1" dirty="0"/>
              <a:t>Limitations</a:t>
            </a:r>
          </a:p>
          <a:p>
            <a:pPr lvl="1" algn="just">
              <a:lnSpc>
                <a:spcPct val="90000"/>
              </a:lnSpc>
            </a:pPr>
            <a:r>
              <a:rPr lang="en-US" sz="1400" dirty="0"/>
              <a:t>Potential bias due to self-reported data from participants.</a:t>
            </a:r>
          </a:p>
          <a:p>
            <a:pPr lvl="1" algn="just">
              <a:lnSpc>
                <a:spcPct val="90000"/>
              </a:lnSpc>
            </a:pPr>
            <a:r>
              <a:rPr lang="en-US" sz="1400" dirty="0"/>
              <a:t>Limited generalizability as the study focuses on one organization.</a:t>
            </a:r>
          </a:p>
          <a:p>
            <a:pPr lvl="1" algn="just">
              <a:lnSpc>
                <a:spcPct val="90000"/>
              </a:lnSpc>
            </a:pPr>
            <a:r>
              <a:rPr lang="en-US" sz="1400" dirty="0"/>
              <a:t>Time constraints may limit the depth of data collection.</a:t>
            </a:r>
          </a:p>
          <a:p>
            <a:pPr lvl="1" algn="just">
              <a:lnSpc>
                <a:spcPct val="90000"/>
              </a:lnSpc>
            </a:pPr>
            <a:r>
              <a:rPr lang="en-US" sz="1400" dirty="0"/>
              <a:t>Communication barriers might affect the clarity of participant responses.</a:t>
            </a:r>
          </a:p>
        </p:txBody>
      </p:sp>
      <p:pic>
        <p:nvPicPr>
          <p:cNvPr id="4" name="Picture 3"/>
          <p:cNvPicPr>
            <a:picLocks noChangeAspect="1"/>
          </p:cNvPicPr>
          <p:nvPr/>
        </p:nvPicPr>
        <p:blipFill>
          <a:blip r:embed="rId3"/>
          <a:srcRect l="8385" r="10869" b="-2"/>
          <a:stretch>
            <a:fillRect/>
          </a:stretch>
        </p:blipFill>
        <p:spPr>
          <a:xfrm>
            <a:off x="6197600" y="1920085"/>
            <a:ext cx="5384800" cy="4434840"/>
          </a:xfrm>
          <a:prstGeom prst="rect">
            <a:avLst/>
          </a:prstGeom>
          <a:noFill/>
        </p:spPr>
      </p:pic>
      <p:pic>
        <p:nvPicPr>
          <p:cNvPr id="7" name="Picture 6">
            <a:extLst>
              <a:ext uri="{FF2B5EF4-FFF2-40B4-BE49-F238E27FC236}">
                <a16:creationId xmlns:a16="http://schemas.microsoft.com/office/drawing/2014/main" id="{79094822-B7F4-D688-DC3A-0A4DC83C52E3}"/>
              </a:ext>
            </a:extLst>
          </p:cNvPr>
          <p:cNvPicPr>
            <a:picLocks noChangeAspect="1"/>
          </p:cNvPicPr>
          <p:nvPr/>
        </p:nvPicPr>
        <p:blipFill>
          <a:blip r:embed="rId4"/>
          <a:stretch>
            <a:fillRect/>
          </a:stretch>
        </p:blipFill>
        <p:spPr>
          <a:xfrm>
            <a:off x="1400647" y="631091"/>
            <a:ext cx="2110197" cy="542953"/>
          </a:xfrm>
          <a:prstGeom prst="rect">
            <a:avLst/>
          </a:prstGeom>
        </p:spPr>
      </p:pic>
    </p:spTree>
    <p:extLst>
      <p:ext uri="{BB962C8B-B14F-4D97-AF65-F5344CB8AC3E}">
        <p14:creationId xmlns:p14="http://schemas.microsoft.com/office/powerpoint/2010/main" val="410246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F27F51-A8D3-50FE-DE70-214CF4D437E3}"/>
              </a:ext>
            </a:extLst>
          </p:cNvPr>
          <p:cNvPicPr>
            <a:picLocks noChangeAspect="1"/>
          </p:cNvPicPr>
          <p:nvPr/>
        </p:nvPicPr>
        <p:blipFill>
          <a:blip r:embed="rId3"/>
          <a:stretch>
            <a:fillRect/>
          </a:stretch>
        </p:blipFill>
        <p:spPr>
          <a:xfrm>
            <a:off x="5983109" y="643467"/>
            <a:ext cx="5983113" cy="2002676"/>
          </a:xfrm>
          <a:prstGeom prst="rect">
            <a:avLst/>
          </a:prstGeom>
          <a:noFill/>
        </p:spPr>
      </p:pic>
      <p:sp>
        <p:nvSpPr>
          <p:cNvPr id="24" name="Title 1">
            <a:extLst>
              <a:ext uri="{FF2B5EF4-FFF2-40B4-BE49-F238E27FC236}">
                <a16:creationId xmlns:a16="http://schemas.microsoft.com/office/drawing/2014/main" id="{2ED76ED3-98C3-52EE-A56F-2D62EB634427}"/>
              </a:ext>
            </a:extLst>
          </p:cNvPr>
          <p:cNvSpPr>
            <a:spLocks noGrp="1"/>
          </p:cNvSpPr>
          <p:nvPr>
            <p:ph type="title"/>
          </p:nvPr>
        </p:nvSpPr>
        <p:spPr>
          <a:xfrm>
            <a:off x="914400" y="1133448"/>
            <a:ext cx="3657600" cy="542954"/>
          </a:xfrm>
        </p:spPr>
        <p:txBody>
          <a:bodyPr/>
          <a:lstStyle/>
          <a:p>
            <a:r>
              <a:rPr lang="en-US" sz="4400" b="1" dirty="0">
                <a:solidFill>
                  <a:schemeClr val="accent6">
                    <a:lumMod val="75000"/>
                  </a:schemeClr>
                </a:solidFill>
              </a:rPr>
              <a:t>Conclusion</a:t>
            </a:r>
            <a:r>
              <a:rPr lang="en-US" sz="4400" b="1" dirty="0"/>
              <a:t> </a:t>
            </a:r>
            <a:endParaRPr lang="en-US" sz="4400" dirty="0"/>
          </a:p>
        </p:txBody>
      </p:sp>
      <p:pic>
        <p:nvPicPr>
          <p:cNvPr id="7" name="Picture 6">
            <a:extLst>
              <a:ext uri="{FF2B5EF4-FFF2-40B4-BE49-F238E27FC236}">
                <a16:creationId xmlns:a16="http://schemas.microsoft.com/office/drawing/2014/main" id="{A0BE0309-2BD9-9975-8241-1E2133FB2FEB}"/>
              </a:ext>
            </a:extLst>
          </p:cNvPr>
          <p:cNvPicPr>
            <a:picLocks noChangeAspect="1"/>
          </p:cNvPicPr>
          <p:nvPr/>
        </p:nvPicPr>
        <p:blipFill>
          <a:blip r:embed="rId4"/>
          <a:srcRect t="8981" r="2" b="3299"/>
          <a:stretch>
            <a:fillRect/>
          </a:stretch>
        </p:blipFill>
        <p:spPr>
          <a:xfrm flipH="1">
            <a:off x="5983110" y="2596444"/>
            <a:ext cx="5599286" cy="1828800"/>
          </a:xfrm>
          <a:prstGeom prst="rect">
            <a:avLst/>
          </a:prstGeom>
          <a:noFill/>
        </p:spPr>
      </p:pic>
      <p:sp>
        <p:nvSpPr>
          <p:cNvPr id="26" name="Text Placeholder 3">
            <a:extLst>
              <a:ext uri="{FF2B5EF4-FFF2-40B4-BE49-F238E27FC236}">
                <a16:creationId xmlns:a16="http://schemas.microsoft.com/office/drawing/2014/main" id="{D28C3D4E-7501-EDB7-F381-8E926B41AF8F}"/>
              </a:ext>
            </a:extLst>
          </p:cNvPr>
          <p:cNvSpPr>
            <a:spLocks noGrp="1"/>
          </p:cNvSpPr>
          <p:nvPr>
            <p:ph type="body" idx="2"/>
          </p:nvPr>
        </p:nvSpPr>
        <p:spPr>
          <a:xfrm>
            <a:off x="914400" y="1676400"/>
            <a:ext cx="3657600" cy="4572000"/>
          </a:xfrm>
        </p:spPr>
        <p:txBody>
          <a:bodyPr/>
          <a:lstStyle/>
          <a:p>
            <a:pPr marL="285750" indent="-285750">
              <a:lnSpc>
                <a:spcPct val="90000"/>
              </a:lnSpc>
              <a:buFont typeface="Arial" panose="020B0604020202020204" pitchFamily="34" charset="0"/>
              <a:buChar char="•"/>
            </a:pPr>
            <a:r>
              <a:rPr lang="en-US" sz="1600" dirty="0"/>
              <a:t>Leadership communication styles at Finsbury food group, particularly transformational and charismatic, play a vital role in enhancing employee motivation and job satisfaction (</a:t>
            </a:r>
            <a:r>
              <a:rPr lang="en-GB" sz="1600" dirty="0"/>
              <a:t>Tripathi et al., 2023)</a:t>
            </a:r>
            <a:r>
              <a:rPr lang="en-US" sz="1600" dirty="0"/>
              <a:t>.</a:t>
            </a:r>
          </a:p>
          <a:p>
            <a:pPr marL="285750" indent="-285750">
              <a:lnSpc>
                <a:spcPct val="90000"/>
              </a:lnSpc>
              <a:buFont typeface="Arial" panose="020B0604020202020204" pitchFamily="34" charset="0"/>
              <a:buChar char="•"/>
            </a:pPr>
            <a:endParaRPr lang="en-US" sz="1600" dirty="0"/>
          </a:p>
          <a:p>
            <a:pPr marL="285750" indent="-285750">
              <a:lnSpc>
                <a:spcPct val="90000"/>
              </a:lnSpc>
              <a:buFont typeface="Arial" panose="020B0604020202020204" pitchFamily="34" charset="0"/>
              <a:buChar char="•"/>
            </a:pPr>
            <a:r>
              <a:rPr lang="en-US" sz="1600" dirty="0"/>
              <a:t>Effective communication fosters a positive work environment and supports conflict resolution, contributing to organizational success (</a:t>
            </a:r>
            <a:r>
              <a:rPr lang="en-GB" sz="1600" dirty="0"/>
              <a:t>Sharma, Kaur and Mittal, 2024; </a:t>
            </a:r>
            <a:r>
              <a:rPr lang="en-GB" sz="1600" dirty="0" err="1"/>
              <a:t>Fotohabadi</a:t>
            </a:r>
            <a:r>
              <a:rPr lang="en-GB" sz="1600" dirty="0"/>
              <a:t> and Kelly, 2018)</a:t>
            </a:r>
            <a:r>
              <a:rPr lang="en-US" sz="1600" dirty="0"/>
              <a:t>.</a:t>
            </a:r>
          </a:p>
          <a:p>
            <a:pPr marL="285750" indent="-285750">
              <a:lnSpc>
                <a:spcPct val="90000"/>
              </a:lnSpc>
              <a:buFont typeface="Arial" panose="020B0604020202020204" pitchFamily="34" charset="0"/>
              <a:buChar char="•"/>
            </a:pPr>
            <a:endParaRPr lang="en-US" sz="1600" dirty="0"/>
          </a:p>
          <a:p>
            <a:pPr marL="285750" indent="-285750">
              <a:lnSpc>
                <a:spcPct val="90000"/>
              </a:lnSpc>
              <a:buFont typeface="Arial" panose="020B0604020202020204" pitchFamily="34" charset="0"/>
              <a:buChar char="•"/>
            </a:pPr>
            <a:r>
              <a:rPr lang="en-US" sz="1600" dirty="0"/>
              <a:t>The study highlights the importance of tailored communication strategies to meet diverse employee needs across different roles and departments.</a:t>
            </a:r>
          </a:p>
          <a:p>
            <a:endParaRPr lang="en-US" dirty="0"/>
          </a:p>
        </p:txBody>
      </p:sp>
      <p:pic>
        <p:nvPicPr>
          <p:cNvPr id="8" name="Picture 7">
            <a:extLst>
              <a:ext uri="{FF2B5EF4-FFF2-40B4-BE49-F238E27FC236}">
                <a16:creationId xmlns:a16="http://schemas.microsoft.com/office/drawing/2014/main" id="{F1E668A6-12DE-A07F-3817-B7DD6DA9B9F7}"/>
              </a:ext>
            </a:extLst>
          </p:cNvPr>
          <p:cNvPicPr>
            <a:picLocks noChangeAspect="1"/>
          </p:cNvPicPr>
          <p:nvPr/>
        </p:nvPicPr>
        <p:blipFill>
          <a:blip r:embed="rId5"/>
          <a:stretch>
            <a:fillRect/>
          </a:stretch>
        </p:blipFill>
        <p:spPr>
          <a:xfrm>
            <a:off x="1400647" y="439180"/>
            <a:ext cx="2110197" cy="542954"/>
          </a:xfrm>
          <a:prstGeom prst="rect">
            <a:avLst/>
          </a:prstGeom>
        </p:spPr>
      </p:pic>
      <p:pic>
        <p:nvPicPr>
          <p:cNvPr id="9" name="Picture 8">
            <a:extLst>
              <a:ext uri="{FF2B5EF4-FFF2-40B4-BE49-F238E27FC236}">
                <a16:creationId xmlns:a16="http://schemas.microsoft.com/office/drawing/2014/main" id="{0AC06AAC-FE8C-BCAF-82E5-98FCB0B7CB6A}"/>
              </a:ext>
            </a:extLst>
          </p:cNvPr>
          <p:cNvPicPr>
            <a:picLocks noChangeAspect="1"/>
          </p:cNvPicPr>
          <p:nvPr/>
        </p:nvPicPr>
        <p:blipFill>
          <a:blip r:embed="rId6"/>
          <a:stretch>
            <a:fillRect/>
          </a:stretch>
        </p:blipFill>
        <p:spPr>
          <a:xfrm>
            <a:off x="5723467" y="4425244"/>
            <a:ext cx="5858929" cy="2002677"/>
          </a:xfrm>
          <a:prstGeom prst="rect">
            <a:avLst/>
          </a:prstGeom>
        </p:spPr>
      </p:pic>
    </p:spTree>
    <p:extLst>
      <p:ext uri="{BB962C8B-B14F-4D97-AF65-F5344CB8AC3E}">
        <p14:creationId xmlns:p14="http://schemas.microsoft.com/office/powerpoint/2010/main" val="3643139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4947E-374B-AB68-DDDE-E2A8204CFA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986359-534C-8D22-E874-BE2BB0C2AFEA}"/>
              </a:ext>
            </a:extLst>
          </p:cNvPr>
          <p:cNvSpPr>
            <a:spLocks noGrp="1"/>
          </p:cNvSpPr>
          <p:nvPr>
            <p:ph type="title"/>
          </p:nvPr>
        </p:nvSpPr>
        <p:spPr/>
        <p:txBody>
          <a:bodyPr>
            <a:normAutofit fontScale="90000"/>
          </a:bodyPr>
          <a:lstStyle/>
          <a:p>
            <a:pPr algn="ctr"/>
            <a:r>
              <a:rPr lang="en-US" b="1" dirty="0">
                <a:solidFill>
                  <a:schemeClr val="accent6">
                    <a:lumMod val="75000"/>
                  </a:schemeClr>
                </a:solidFill>
                <a:latin typeface="Times New Roman" panose="02020603050405020304" pitchFamily="18" charset="0"/>
                <a:cs typeface="Times New Roman" panose="02020603050405020304" pitchFamily="18" charset="0"/>
              </a:rPr>
              <a:t>References </a:t>
            </a:r>
            <a:br>
              <a:rPr lang="en-US" dirty="0">
                <a:solidFill>
                  <a:schemeClr val="accent6">
                    <a:lumMod val="75000"/>
                  </a:schemeClr>
                </a:solidFill>
              </a:rPr>
            </a:br>
            <a:endParaRPr lang="en-GB" dirty="0">
              <a:solidFill>
                <a:schemeClr val="accent6">
                  <a:lumMod val="75000"/>
                </a:schemeClr>
              </a:solidFill>
            </a:endParaRPr>
          </a:p>
        </p:txBody>
      </p:sp>
      <p:sp>
        <p:nvSpPr>
          <p:cNvPr id="3" name="Content Placeholder 2">
            <a:extLst>
              <a:ext uri="{FF2B5EF4-FFF2-40B4-BE49-F238E27FC236}">
                <a16:creationId xmlns:a16="http://schemas.microsoft.com/office/drawing/2014/main" id="{89FC7714-39B4-312C-E8FD-C3A0B955DEDD}"/>
              </a:ext>
            </a:extLst>
          </p:cNvPr>
          <p:cNvSpPr>
            <a:spLocks noGrp="1"/>
          </p:cNvSpPr>
          <p:nvPr>
            <p:ph idx="1"/>
          </p:nvPr>
        </p:nvSpPr>
        <p:spPr>
          <a:xfrm>
            <a:off x="527538" y="1184031"/>
            <a:ext cx="11453446" cy="5486400"/>
          </a:xfrm>
        </p:spPr>
        <p:txBody>
          <a:bodyPr>
            <a:normAutofit fontScale="40000" lnSpcReduction="20000"/>
          </a:bodyPr>
          <a:lstStyle/>
          <a:p>
            <a:pPr marL="514350" indent="-514350">
              <a:buFont typeface="+mj-lt"/>
              <a:buAutoNum type="arabicPeriod"/>
            </a:pPr>
            <a:r>
              <a:rPr lang="en-GB" dirty="0"/>
              <a:t>Amin, M.R. and </a:t>
            </a:r>
            <a:r>
              <a:rPr lang="en-GB" dirty="0" err="1"/>
              <a:t>Munsi</a:t>
            </a:r>
            <a:r>
              <a:rPr lang="en-GB" dirty="0"/>
              <a:t>, M., 2020. Motivational Techniques for Business Organization–A Case Study of Finsbury Food </a:t>
            </a:r>
            <a:r>
              <a:rPr lang="en-GB" dirty="0" err="1"/>
              <a:t>GroupInc</a:t>
            </a:r>
            <a:r>
              <a:rPr lang="en-GB" dirty="0"/>
              <a:t>.</a:t>
            </a:r>
          </a:p>
          <a:p>
            <a:pPr marL="514350" indent="-514350">
              <a:buFont typeface="+mj-lt"/>
              <a:buAutoNum type="arabicPeriod"/>
            </a:pPr>
            <a:r>
              <a:rPr lang="en-GB" dirty="0"/>
              <a:t>Chimney, V.H., 2022. Leadership Styles on Employee Engagement, Performance, and Job Satisfaction in Telecommunication Industry (Doctoral dissertation).</a:t>
            </a:r>
            <a:endParaRPr lang="en-US" dirty="0">
              <a:highlight>
                <a:srgbClr val="FFFF00"/>
              </a:highlight>
            </a:endParaRPr>
          </a:p>
          <a:p>
            <a:pPr marL="514350" indent="-514350">
              <a:buFont typeface="+mj-lt"/>
              <a:buAutoNum type="arabicPeriod"/>
            </a:pPr>
            <a:r>
              <a:rPr lang="en-US" dirty="0"/>
              <a:t>Robbins, S. P., and Judge, T. A. (2019). </a:t>
            </a:r>
            <a:r>
              <a:rPr lang="en-US" i="1" dirty="0"/>
              <a:t>Organizational behavior</a:t>
            </a:r>
            <a:r>
              <a:rPr lang="en-US" dirty="0"/>
              <a:t> (18th ed.). Pearson.</a:t>
            </a:r>
          </a:p>
          <a:p>
            <a:pPr marL="514350" indent="-514350">
              <a:buFont typeface="+mj-lt"/>
              <a:buAutoNum type="arabicPeriod"/>
            </a:pPr>
            <a:r>
              <a:rPr lang="en-US" dirty="0"/>
              <a:t>Gilley, A., Gilley, J. W., and McMillan, H. S. (2009). Organizational change and characteristics of leadership effectiveness. </a:t>
            </a:r>
            <a:r>
              <a:rPr lang="en-US" i="1" dirty="0"/>
              <a:t>Journal of Leadership &amp; Organizational Studies, 16</a:t>
            </a:r>
            <a:r>
              <a:rPr lang="en-US" dirty="0"/>
              <a:t>(1), 38–47. </a:t>
            </a:r>
            <a:r>
              <a:rPr lang="en-US" dirty="0">
                <a:hlinkClick r:id="rId3"/>
              </a:rPr>
              <a:t>https://doi.org/10.1177/1548051809332023</a:t>
            </a:r>
            <a:r>
              <a:rPr lang="en-US" dirty="0"/>
              <a:t>.</a:t>
            </a:r>
            <a:endParaRPr lang="en-GB" dirty="0"/>
          </a:p>
          <a:p>
            <a:pPr marL="514350" indent="-514350">
              <a:buFont typeface="+mj-lt"/>
              <a:buAutoNum type="arabicPeriod"/>
            </a:pPr>
            <a:r>
              <a:rPr lang="en-US" dirty="0"/>
              <a:t>Bakker, A. B., and Demerouti, E. (2017). Job demands–resources theory: Taking stock and looking forward. </a:t>
            </a:r>
            <a:r>
              <a:rPr lang="en-US" i="1" dirty="0"/>
              <a:t>Journal of Occupational Health Psychology, 22</a:t>
            </a:r>
            <a:r>
              <a:rPr lang="en-US" dirty="0"/>
              <a:t>(3), 273–285. </a:t>
            </a:r>
            <a:r>
              <a:rPr lang="en-US" dirty="0">
                <a:hlinkClick r:id="rId4"/>
              </a:rPr>
              <a:t>https://doi.org/10.1037/ocp0000056</a:t>
            </a:r>
            <a:r>
              <a:rPr lang="en-US" dirty="0"/>
              <a:t>.</a:t>
            </a:r>
          </a:p>
          <a:p>
            <a:pPr marL="514350" indent="-514350">
              <a:buFont typeface="+mj-lt"/>
              <a:buAutoNum type="arabicPeriod"/>
            </a:pPr>
            <a:r>
              <a:rPr lang="en-US" dirty="0"/>
              <a:t>Eisenberger, R., Malone, G. P., and Presson, W. D. (2020). Optimizing perceived organizational support to enhance employee engagement. </a:t>
            </a:r>
            <a:r>
              <a:rPr lang="en-US" i="1" dirty="0"/>
              <a:t>Society for Human Resource Management</a:t>
            </a:r>
            <a:r>
              <a:rPr lang="en-US" dirty="0"/>
              <a:t>.</a:t>
            </a:r>
            <a:endParaRPr lang="en-GB" dirty="0"/>
          </a:p>
          <a:p>
            <a:pPr marL="514350" indent="-514350">
              <a:buFont typeface="+mj-lt"/>
              <a:buAutoNum type="arabicPeriod"/>
            </a:pPr>
            <a:r>
              <a:rPr lang="en-US" dirty="0"/>
              <a:t>Bass, B. M., and Bass, R. (2008). </a:t>
            </a:r>
            <a:r>
              <a:rPr lang="en-US" i="1" dirty="0"/>
              <a:t>The Bass handbook of leadership: Theory, research, and managerial applications</a:t>
            </a:r>
            <a:r>
              <a:rPr lang="en-US" dirty="0"/>
              <a:t>. Free Press.</a:t>
            </a:r>
          </a:p>
          <a:p>
            <a:pPr marL="514350" indent="-514350">
              <a:buFont typeface="+mj-lt"/>
              <a:buAutoNum type="arabicPeriod"/>
            </a:pPr>
            <a:r>
              <a:rPr lang="en-US" dirty="0"/>
              <a:t>Men, L. R. (2014). Strategic internal communication: Transformational leadership, communication channels, and employee satisfaction. </a:t>
            </a:r>
            <a:r>
              <a:rPr lang="en-US" i="1" dirty="0"/>
              <a:t>Management Communication Quarterly, 28</a:t>
            </a:r>
            <a:r>
              <a:rPr lang="en-US" dirty="0"/>
              <a:t>(2), 264–284. </a:t>
            </a:r>
            <a:r>
              <a:rPr lang="en-US" dirty="0">
                <a:hlinkClick r:id="rId5"/>
              </a:rPr>
              <a:t>https://doi.org/10.1177/0893318914524536</a:t>
            </a:r>
            <a:r>
              <a:rPr lang="en-US" dirty="0"/>
              <a:t>.</a:t>
            </a:r>
            <a:endParaRPr lang="en-GB" dirty="0"/>
          </a:p>
          <a:p>
            <a:pPr marL="514350" indent="-514350">
              <a:buFont typeface="+mj-lt"/>
              <a:buAutoNum type="arabicPeriod"/>
            </a:pPr>
            <a:r>
              <a:rPr lang="en-US" dirty="0"/>
              <a:t>Hackman, M. Z., and Johnson, C. E. (2013). </a:t>
            </a:r>
            <a:r>
              <a:rPr lang="en-US" i="1" dirty="0"/>
              <a:t>Leadership: A communication perspective</a:t>
            </a:r>
            <a:r>
              <a:rPr lang="en-US" dirty="0"/>
              <a:t> (6th ed.). Waveland Press.</a:t>
            </a:r>
          </a:p>
          <a:p>
            <a:pPr marL="514350" lvl="0" indent="-514350">
              <a:buFont typeface="+mj-lt"/>
              <a:buAutoNum type="arabicPeriod"/>
            </a:pPr>
            <a:r>
              <a:rPr lang="en-US" dirty="0"/>
              <a:t>Yukl, G. (2013). </a:t>
            </a:r>
            <a:r>
              <a:rPr lang="en-US" i="1" dirty="0"/>
              <a:t>Leadership in organizations</a:t>
            </a:r>
            <a:r>
              <a:rPr lang="en-US" dirty="0"/>
              <a:t> (8th ed.). Pearson.</a:t>
            </a:r>
            <a:endParaRPr lang="en-GB" dirty="0"/>
          </a:p>
          <a:p>
            <a:pPr marL="514350" indent="-514350">
              <a:buFont typeface="+mj-lt"/>
              <a:buAutoNum type="arabicPeriod"/>
            </a:pPr>
            <a:r>
              <a:rPr lang="en-GB" dirty="0"/>
              <a:t>Anastasiou, S., 2020. The significant effect of leadership and conflict management on job satisfaction. Academic Journal of Interdisciplinary Studies, 9(6).</a:t>
            </a:r>
          </a:p>
          <a:p>
            <a:pPr marL="514350" indent="-514350">
              <a:buFont typeface="+mj-lt"/>
              <a:buAutoNum type="arabicPeriod"/>
            </a:pPr>
            <a:r>
              <a:rPr lang="en-GB" dirty="0" err="1"/>
              <a:t>Aryawan</a:t>
            </a:r>
            <a:r>
              <a:rPr lang="en-GB" dirty="0"/>
              <a:t>, I.W., Agung, A.A.G., </a:t>
            </a:r>
            <a:r>
              <a:rPr lang="en-GB" dirty="0" err="1"/>
              <a:t>Sulindawati</a:t>
            </a:r>
            <a:r>
              <a:rPr lang="en-GB" dirty="0"/>
              <a:t>, N.L.G.E. and </a:t>
            </a:r>
            <a:r>
              <a:rPr lang="en-GB" dirty="0" err="1"/>
              <a:t>Werang</a:t>
            </a:r>
            <a:r>
              <a:rPr lang="en-GB" dirty="0"/>
              <a:t>, B.R., 2024. Exploring the Effect of Interpersonal Communication, Conflict Management, Asta Brata Leadership Style and Motivation on Job Satisfaction of Teachers. </a:t>
            </a:r>
            <a:r>
              <a:rPr lang="en-GB" dirty="0" err="1"/>
              <a:t>Pegem</a:t>
            </a:r>
            <a:r>
              <a:rPr lang="en-GB" dirty="0"/>
              <a:t> Journal of Education and Instruction, 14(2), pp.331-339.</a:t>
            </a:r>
          </a:p>
          <a:p>
            <a:pPr marL="514350" indent="-514350">
              <a:buFont typeface="+mj-lt"/>
              <a:buAutoNum type="arabicPeriod"/>
            </a:pPr>
            <a:r>
              <a:rPr lang="en-GB" dirty="0"/>
              <a:t>Ho, D.H., Wang, J. and Kim, H.S., 2023. Exploring leadership style and employee attitude through cluster and sentiment analyses of in-depth interviews of employees. Administrative Sciences, 13(3), p.91.</a:t>
            </a:r>
          </a:p>
          <a:p>
            <a:pPr marL="514350" indent="-514350">
              <a:buFont typeface="+mj-lt"/>
              <a:buAutoNum type="arabicPeriod"/>
            </a:pPr>
            <a:r>
              <a:rPr lang="en-GB" dirty="0"/>
              <a:t>Kelly, L., 2023. The contextual dynamics of mindfulness for authentic leadership: industry and work influences. In Mindfulness for Authentic Leadership: Theory and Cases (pp. 193-214). Cham: Springer International Publishing.</a:t>
            </a:r>
          </a:p>
          <a:p>
            <a:pPr marL="514350" indent="-514350">
              <a:buFont typeface="+mj-lt"/>
              <a:buAutoNum type="arabicPeriod"/>
            </a:pPr>
            <a:r>
              <a:rPr lang="en-GB" b="0" i="0" dirty="0">
                <a:solidFill>
                  <a:srgbClr val="222222"/>
                </a:solidFill>
                <a:effectLst/>
                <a:latin typeface="Arial" panose="020B0604020202020204" pitchFamily="34" charset="0"/>
              </a:rPr>
              <a:t>Jones, L.D., 2019. </a:t>
            </a:r>
            <a:r>
              <a:rPr lang="en-GB" b="0" i="1" dirty="0">
                <a:solidFill>
                  <a:srgbClr val="222222"/>
                </a:solidFill>
                <a:effectLst/>
                <a:latin typeface="Arial" panose="020B0604020202020204" pitchFamily="34" charset="0"/>
              </a:rPr>
              <a:t>A Quantitative Correlation/Regression Study of the Influence of Leadership Social Identification on Individual Task Performance Following IT Outsourcing Transition</a:t>
            </a:r>
            <a:r>
              <a:rPr lang="en-GB" b="0" i="0" dirty="0">
                <a:solidFill>
                  <a:srgbClr val="222222"/>
                </a:solidFill>
                <a:effectLst/>
                <a:latin typeface="Arial" panose="020B0604020202020204" pitchFamily="34" charset="0"/>
              </a:rPr>
              <a:t>. Northcentral University.</a:t>
            </a:r>
            <a:endParaRPr lang="en-GB" dirty="0"/>
          </a:p>
          <a:p>
            <a:pPr marL="514350" indent="-514350">
              <a:buFont typeface="+mj-lt"/>
              <a:buAutoNum type="arabicPeriod"/>
            </a:pPr>
            <a:r>
              <a:rPr lang="en-GB" dirty="0" err="1"/>
              <a:t>Sathyanarayan</a:t>
            </a:r>
            <a:r>
              <a:rPr lang="en-GB" dirty="0"/>
              <a:t>, D.K. and Lavanya, D.B.L., 2018. Effect of organizational commitment, motivation, attitude towards work on job satisfaction, job performance and turnover intention - VUCA perspective. Journal of Management, 5(4).</a:t>
            </a:r>
          </a:p>
          <a:p>
            <a:pPr marL="514350" indent="-514350">
              <a:buFont typeface="+mj-lt"/>
              <a:buAutoNum type="arabicPeriod"/>
            </a:pPr>
            <a:r>
              <a:rPr lang="en-GB" dirty="0" err="1"/>
              <a:t>Te</a:t>
            </a:r>
            <a:r>
              <a:rPr lang="en-GB" dirty="0"/>
              <a:t>, L., 2024. The Impact of Leadership Style on Shaping Organizational Culture. Academic Journal of Business &amp; Management, 6(9), pp.266-272.</a:t>
            </a:r>
          </a:p>
          <a:p>
            <a:pPr marL="514350" lvl="0" indent="-514350">
              <a:buFont typeface="+mj-lt"/>
              <a:buAutoNum type="arabicPeriod"/>
            </a:pPr>
            <a:r>
              <a:rPr lang="en-GB" dirty="0"/>
              <a:t>Tripathi, N.N., Binu Raj, A., </a:t>
            </a:r>
            <a:r>
              <a:rPr lang="en-GB" dirty="0" err="1"/>
              <a:t>Ambreesh</a:t>
            </a:r>
            <a:r>
              <a:rPr lang="en-GB" dirty="0"/>
              <a:t>, P., and </a:t>
            </a:r>
            <a:r>
              <a:rPr lang="en-GB" dirty="0" err="1"/>
              <a:t>Ambreesh</a:t>
            </a:r>
            <a:r>
              <a:rPr lang="en-GB" dirty="0"/>
              <a:t> Kumar, A., 2023. Workplace spirituality and job satisfaction among teachers: influence of well-being and spiritual leadership. International Journal of Educational Management, 37(6/7), pp.1303-1322.</a:t>
            </a:r>
          </a:p>
          <a:p>
            <a:pPr marL="514350" indent="-514350">
              <a:buFont typeface="+mj-lt"/>
              <a:buAutoNum type="arabicPeriod"/>
            </a:pPr>
            <a:r>
              <a:rPr lang="en-GB" dirty="0"/>
              <a:t>Sharma, R.K., Kaur, S. and Mittal, A., 2024. Role of transformational leadership in implementation of Education 4.0: a parallel mediation model in context of higher educational institutions (HEIs). Global Knowledge, Memory and Communication.</a:t>
            </a:r>
          </a:p>
          <a:p>
            <a:pPr marL="514350" indent="-514350">
              <a:buFont typeface="+mj-lt"/>
              <a:buAutoNum type="arabicPeriod"/>
            </a:pPr>
            <a:r>
              <a:rPr lang="en-GB" dirty="0" err="1"/>
              <a:t>Fotohabadi</a:t>
            </a:r>
            <a:r>
              <a:rPr lang="en-GB" dirty="0"/>
              <a:t>, M. and Kelly, L., 2018. Making conflict work: Authentic leadership and reactive and reflective management styles. Journal of General Management, 43(2), pp.70-78.</a:t>
            </a:r>
          </a:p>
          <a:p>
            <a:pPr marL="514350" indent="-514350">
              <a:buFont typeface="+mj-lt"/>
              <a:buAutoNum type="arabicPeriod"/>
            </a:pPr>
            <a:r>
              <a:rPr lang="en-GB" i="0" dirty="0">
                <a:solidFill>
                  <a:srgbClr val="222222"/>
                </a:solidFill>
                <a:effectLst/>
                <a:latin typeface="Arial" panose="020B0604020202020204" pitchFamily="34" charset="0"/>
              </a:rPr>
              <a:t>Jones, L.D., 2019. </a:t>
            </a:r>
            <a:r>
              <a:rPr lang="en-GB" i="1" dirty="0">
                <a:solidFill>
                  <a:srgbClr val="222222"/>
                </a:solidFill>
                <a:effectLst/>
                <a:latin typeface="Arial" panose="020B0604020202020204" pitchFamily="34" charset="0"/>
              </a:rPr>
              <a:t>A Quantitative Correlation/Regression Study of the Influence of Leadership Social Identification on Individual Task Performance Following IT Outsourcing Transition</a:t>
            </a:r>
            <a:r>
              <a:rPr lang="en-GB" i="0" dirty="0">
                <a:solidFill>
                  <a:srgbClr val="222222"/>
                </a:solidFill>
                <a:effectLst/>
                <a:latin typeface="Arial" panose="020B0604020202020204" pitchFamily="34" charset="0"/>
              </a:rPr>
              <a:t>. Northcentral University.</a:t>
            </a:r>
          </a:p>
          <a:p>
            <a:pPr marL="514350" indent="-514350">
              <a:buFont typeface="+mj-lt"/>
              <a:buAutoNum type="arabicPeriod"/>
            </a:pPr>
            <a:r>
              <a:rPr lang="en-GB" dirty="0" err="1"/>
              <a:t>Reyaz</a:t>
            </a:r>
            <a:r>
              <a:rPr lang="en-GB" dirty="0"/>
              <a:t>, S., 2024. The influence of leadership styles on employee motivation and job satisfaction. International Research Journal on Advanced Engineering and Management, 2(3), pp.339-344.</a:t>
            </a:r>
          </a:p>
          <a:p>
            <a:pPr marL="514350" indent="-514350">
              <a:buFont typeface="+mj-lt"/>
              <a:buAutoNum type="arabicPeriod"/>
            </a:pPr>
            <a:endParaRPr lang="en-GB" dirty="0"/>
          </a:p>
        </p:txBody>
      </p:sp>
    </p:spTree>
    <p:extLst>
      <p:ext uri="{BB962C8B-B14F-4D97-AF65-F5344CB8AC3E}">
        <p14:creationId xmlns:p14="http://schemas.microsoft.com/office/powerpoint/2010/main" val="3128853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6D0D-9580-E0EF-211F-9C190D6EBDE6}"/>
              </a:ext>
            </a:extLst>
          </p:cNvPr>
          <p:cNvSpPr>
            <a:spLocks noGrp="1"/>
          </p:cNvSpPr>
          <p:nvPr>
            <p:ph type="title"/>
          </p:nvPr>
        </p:nvSpPr>
        <p:spPr>
          <a:xfrm>
            <a:off x="609600" y="656491"/>
            <a:ext cx="10972800" cy="1263594"/>
          </a:xfrm>
        </p:spPr>
        <p:txBody>
          <a:bodyPr>
            <a:normAutofit fontScale="90000"/>
          </a:bodyPr>
          <a:lstStyle/>
          <a:p>
            <a:pPr>
              <a:lnSpc>
                <a:spcPct val="150000"/>
              </a:lnSpc>
            </a:pPr>
            <a:br>
              <a:rPr lang="en-US" sz="1800" b="1" dirty="0">
                <a:effectLst/>
                <a:latin typeface="Arial" panose="020B0604020202020204" pitchFamily="34" charset="0"/>
                <a:ea typeface="Arial" panose="020B0604020202020204" pitchFamily="34" charset="0"/>
              </a:rPr>
            </a:br>
            <a:br>
              <a:rPr lang="en-US" sz="1800" b="1" dirty="0">
                <a:effectLst/>
                <a:latin typeface="Arial" panose="020B0604020202020204" pitchFamily="34" charset="0"/>
                <a:ea typeface="Arial" panose="020B0604020202020204" pitchFamily="34" charset="0"/>
              </a:rPr>
            </a:br>
            <a:br>
              <a:rPr lang="en-US" sz="1800" b="1" dirty="0">
                <a:effectLst/>
                <a:latin typeface="Arial" panose="020B0604020202020204" pitchFamily="34" charset="0"/>
                <a:ea typeface="Arial" panose="020B0604020202020204" pitchFamily="34" charset="0"/>
              </a:rPr>
            </a:br>
            <a:br>
              <a:rPr lang="en-US" sz="1800" b="1" dirty="0">
                <a:effectLst/>
                <a:latin typeface="Arial" panose="020B0604020202020204" pitchFamily="34" charset="0"/>
                <a:ea typeface="Arial" panose="020B0604020202020204" pitchFamily="34" charset="0"/>
              </a:rPr>
            </a:br>
            <a:r>
              <a:rPr lang="en-US" sz="1300" b="1" dirty="0">
                <a:solidFill>
                  <a:schemeClr val="accent6">
                    <a:lumMod val="75000"/>
                  </a:schemeClr>
                </a:solidFill>
                <a:effectLst/>
                <a:latin typeface="Arial" panose="020B0604020202020204" pitchFamily="34" charset="0"/>
                <a:ea typeface="Arial" panose="020B0604020202020204" pitchFamily="34" charset="0"/>
              </a:rPr>
              <a:t>Script </a:t>
            </a:r>
            <a:br>
              <a:rPr lang="en-GB" sz="1300" b="1" dirty="0">
                <a:solidFill>
                  <a:schemeClr val="accent6">
                    <a:lumMod val="75000"/>
                  </a:schemeClr>
                </a:solidFill>
                <a:effectLst/>
                <a:latin typeface="Arial" panose="020B0604020202020204" pitchFamily="34" charset="0"/>
                <a:ea typeface="Arial" panose="020B0604020202020204" pitchFamily="34" charset="0"/>
              </a:rPr>
            </a:br>
            <a:r>
              <a:rPr lang="en-US" sz="1300" b="1" dirty="0">
                <a:solidFill>
                  <a:schemeClr val="accent6">
                    <a:lumMod val="75000"/>
                  </a:schemeClr>
                </a:solidFill>
                <a:effectLst/>
                <a:latin typeface="Arial" panose="020B0604020202020204" pitchFamily="34" charset="0"/>
                <a:ea typeface="Arial" panose="020B0604020202020204" pitchFamily="34" charset="0"/>
              </a:rPr>
              <a:t>Research Methods</a:t>
            </a:r>
            <a:br>
              <a:rPr lang="en-GB" sz="1300" b="1" dirty="0">
                <a:solidFill>
                  <a:schemeClr val="accent6">
                    <a:lumMod val="75000"/>
                  </a:schemeClr>
                </a:solidFill>
                <a:effectLst/>
                <a:latin typeface="Arial" panose="020B0604020202020204" pitchFamily="34" charset="0"/>
                <a:ea typeface="Arial" panose="020B0604020202020204" pitchFamily="34" charset="0"/>
              </a:rPr>
            </a:br>
            <a:r>
              <a:rPr lang="en-US" sz="1300" b="1" dirty="0">
                <a:solidFill>
                  <a:schemeClr val="accent6">
                    <a:lumMod val="75000"/>
                  </a:schemeClr>
                </a:solidFill>
                <a:effectLst/>
                <a:latin typeface="Arial" panose="020B0604020202020204" pitchFamily="34" charset="0"/>
                <a:ea typeface="Arial" panose="020B0604020202020204" pitchFamily="34" charset="0"/>
              </a:rPr>
              <a:t>The impact of leadership communication styles on employee motivation and job satisfaction</a:t>
            </a:r>
            <a:br>
              <a:rPr lang="en-GB" sz="1300" kern="100" dirty="0">
                <a:solidFill>
                  <a:schemeClr val="accent6">
                    <a:lumMod val="7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GB" sz="1300" dirty="0">
              <a:solidFill>
                <a:schemeClr val="accent6">
                  <a:lumMod val="75000"/>
                </a:schemeClr>
              </a:solidFill>
            </a:endParaRPr>
          </a:p>
        </p:txBody>
      </p:sp>
      <p:sp>
        <p:nvSpPr>
          <p:cNvPr id="3" name="Content Placeholder 2">
            <a:extLst>
              <a:ext uri="{FF2B5EF4-FFF2-40B4-BE49-F238E27FC236}">
                <a16:creationId xmlns:a16="http://schemas.microsoft.com/office/drawing/2014/main" id="{8DF6C097-3528-2943-D944-824E7F6F6BE4}"/>
              </a:ext>
            </a:extLst>
          </p:cNvPr>
          <p:cNvSpPr>
            <a:spLocks noGrp="1"/>
          </p:cNvSpPr>
          <p:nvPr>
            <p:ph sz="half" idx="1"/>
          </p:nvPr>
        </p:nvSpPr>
        <p:spPr/>
        <p:txBody>
          <a:bodyPr>
            <a:normAutofit fontScale="70000" lnSpcReduction="20000"/>
          </a:bodyPr>
          <a:lstStyle/>
          <a:p>
            <a:pPr algn="just">
              <a:lnSpc>
                <a:spcPct val="107000"/>
              </a:lnSpc>
              <a:spcAft>
                <a:spcPts val="800"/>
              </a:spcAft>
              <a:buNone/>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Cover page</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 everyone, my name is Shalma Pervin. Today I will talk about “The impact of leadership communication styles on employee motivation and job satisfaction”.</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this presentation, I have chosen a company called Finsbury Food Group, where I am currently working.</a:t>
            </a:r>
          </a:p>
          <a:p>
            <a:pPr algn="just">
              <a:lnSpc>
                <a:spcPct val="107000"/>
              </a:lnSpc>
              <a:spcAft>
                <a:spcPts val="800"/>
              </a:spcAft>
              <a:buNone/>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Introduction and Background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Finsbury Food Group works in a busy and tough industry. To do well, workers need to feel happy and motivated. Motivated workers work harder and have good ideas.</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way leaders talk to workers is very important. Good communication makes workers feel good and work better. Bad communication can make them feel confused or unhappy.</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company has many workers in different jobs. Different leaders use different ways to lead. Some ways help workers more than others.</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If the company knows which style works best, it can help leaders talk better. This will make workers feel happier and do better at work.</a:t>
            </a:r>
          </a:p>
          <a:p>
            <a:endParaRPr lang="en-GB" dirty="0"/>
          </a:p>
        </p:txBody>
      </p:sp>
      <p:sp>
        <p:nvSpPr>
          <p:cNvPr id="4" name="Content Placeholder 3">
            <a:extLst>
              <a:ext uri="{FF2B5EF4-FFF2-40B4-BE49-F238E27FC236}">
                <a16:creationId xmlns:a16="http://schemas.microsoft.com/office/drawing/2014/main" id="{1CA160AE-2FA0-600F-70D8-20DB2658E96E}"/>
              </a:ext>
            </a:extLst>
          </p:cNvPr>
          <p:cNvSpPr>
            <a:spLocks noGrp="1"/>
          </p:cNvSpPr>
          <p:nvPr>
            <p:ph sz="half" idx="2"/>
          </p:nvPr>
        </p:nvSpPr>
        <p:spPr/>
        <p:txBody>
          <a:bodyPr>
            <a:normAutofit fontScale="70000" lnSpcReduction="20000"/>
          </a:bodyPr>
          <a:lstStyle/>
          <a:p>
            <a:pPr algn="just">
              <a:lnSpc>
                <a:spcPct val="107000"/>
              </a:lnSpc>
              <a:spcAft>
                <a:spcPts val="800"/>
              </a:spcAft>
              <a:buNone/>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Research Objectives and Questions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research looks at how leaders at Finsbury Food Group talk to workers and how it affects their feelings and actions.</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studies two styles:</a:t>
            </a:r>
          </a:p>
          <a:p>
            <a:pPr marL="342900" lvl="0" indent="-342900" algn="just">
              <a:lnSpc>
                <a:spcPct val="107000"/>
              </a:lnSpc>
              <a:spcAft>
                <a:spcPts val="800"/>
              </a:spcAft>
              <a:buFont typeface="Arial" panose="020B0604020202020204" pitchFamily="34" charset="0"/>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Transformational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leaders who inspire and help workers grow.</a:t>
            </a:r>
          </a:p>
          <a:p>
            <a:pPr marL="342900" lvl="0" indent="-342900" algn="just">
              <a:lnSpc>
                <a:spcPct val="107000"/>
              </a:lnSpc>
              <a:spcAft>
                <a:spcPts val="800"/>
              </a:spcAft>
              <a:buFont typeface="Arial" panose="020B0604020202020204" pitchFamily="34" charset="0"/>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Charismatic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leaders who are confident and make workers want to follow them.</a:t>
            </a:r>
          </a:p>
          <a:p>
            <a:pPr algn="just">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research asks:</a:t>
            </a: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 these styles help workers feel motivated?</a:t>
            </a: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 they make workers happy or unhappy?</a:t>
            </a: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 they help fix problems at work?</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shows how the way leaders talk affects the workplace and the workers.</a:t>
            </a:r>
          </a:p>
          <a:p>
            <a:endParaRPr lang="en-GB" dirty="0"/>
          </a:p>
        </p:txBody>
      </p:sp>
    </p:spTree>
    <p:extLst>
      <p:ext uri="{BB962C8B-B14F-4D97-AF65-F5344CB8AC3E}">
        <p14:creationId xmlns:p14="http://schemas.microsoft.com/office/powerpoint/2010/main" val="1393348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58CC-04FC-1830-E336-D73AE0FB3C16}"/>
              </a:ext>
            </a:extLst>
          </p:cNvPr>
          <p:cNvSpPr>
            <a:spLocks noGrp="1"/>
          </p:cNvSpPr>
          <p:nvPr>
            <p:ph type="title"/>
          </p:nvPr>
        </p:nvSpPr>
        <p:spPr>
          <a:xfrm>
            <a:off x="609600" y="777085"/>
            <a:ext cx="10972800" cy="995271"/>
          </a:xfrm>
        </p:spPr>
        <p:txBody>
          <a:bodyPr>
            <a:normAutofit/>
          </a:bodyPr>
          <a:lstStyle/>
          <a:p>
            <a:br>
              <a:rPr lang="en-US" sz="1400" b="1" dirty="0">
                <a:effectLst/>
                <a:latin typeface="Arial" panose="020B0604020202020204" pitchFamily="34" charset="0"/>
                <a:ea typeface="Arial" panose="020B0604020202020204" pitchFamily="34" charset="0"/>
              </a:rPr>
            </a:br>
            <a:br>
              <a:rPr lang="en-US" sz="1400" b="1" dirty="0">
                <a:effectLst/>
                <a:latin typeface="Arial" panose="020B0604020202020204" pitchFamily="34" charset="0"/>
                <a:ea typeface="Arial" panose="020B0604020202020204" pitchFamily="34" charset="0"/>
              </a:rPr>
            </a:br>
            <a:r>
              <a:rPr lang="en-US" sz="1400" b="1" dirty="0">
                <a:solidFill>
                  <a:schemeClr val="accent6">
                    <a:lumMod val="75000"/>
                  </a:schemeClr>
                </a:solidFill>
                <a:effectLst/>
                <a:latin typeface="Arial" panose="020B0604020202020204" pitchFamily="34" charset="0"/>
                <a:ea typeface="Arial" panose="020B0604020202020204" pitchFamily="34" charset="0"/>
              </a:rPr>
              <a:t>The impact of leadership communication styles on employee motivation and job satisfaction</a:t>
            </a:r>
            <a:br>
              <a:rPr lang="en-GB" sz="800" b="1" dirty="0">
                <a:solidFill>
                  <a:schemeClr val="accent6">
                    <a:lumMod val="75000"/>
                  </a:schemeClr>
                </a:solidFill>
                <a:effectLst/>
                <a:latin typeface="Arial" panose="020B0604020202020204" pitchFamily="34" charset="0"/>
                <a:ea typeface="Arial" panose="020B0604020202020204" pitchFamily="34" charset="0"/>
              </a:rPr>
            </a:br>
            <a:endParaRPr lang="en-GB" sz="800" dirty="0">
              <a:solidFill>
                <a:schemeClr val="accent6">
                  <a:lumMod val="75000"/>
                </a:schemeClr>
              </a:solidFill>
            </a:endParaRPr>
          </a:p>
        </p:txBody>
      </p:sp>
      <p:sp>
        <p:nvSpPr>
          <p:cNvPr id="3" name="Content Placeholder 2">
            <a:extLst>
              <a:ext uri="{FF2B5EF4-FFF2-40B4-BE49-F238E27FC236}">
                <a16:creationId xmlns:a16="http://schemas.microsoft.com/office/drawing/2014/main" id="{75C1C441-6824-39C3-49BF-1782CDA83411}"/>
              </a:ext>
            </a:extLst>
          </p:cNvPr>
          <p:cNvSpPr>
            <a:spLocks noGrp="1"/>
          </p:cNvSpPr>
          <p:nvPr>
            <p:ph sz="half" idx="1"/>
          </p:nvPr>
        </p:nvSpPr>
        <p:spPr/>
        <p:txBody>
          <a:bodyPr>
            <a:normAutofit fontScale="55000" lnSpcReduction="20000"/>
          </a:bodyPr>
          <a:lstStyle/>
          <a:p>
            <a:pPr algn="just">
              <a:lnSpc>
                <a:spcPct val="107000"/>
              </a:lnSpc>
              <a:spcAft>
                <a:spcPts val="800"/>
              </a:spcAft>
              <a:buNone/>
            </a:pPr>
            <a:r>
              <a:rPr lang="en-US" sz="2100" b="1" kern="100" dirty="0">
                <a:effectLst/>
                <a:latin typeface="Aptos" panose="020B0004020202020204" pitchFamily="34" charset="0"/>
                <a:ea typeface="Aptos" panose="020B0004020202020204" pitchFamily="34" charset="0"/>
                <a:cs typeface="Times New Roman" panose="02020603050405020304" pitchFamily="18" charset="0"/>
              </a:rPr>
              <a:t>Rational and Significance  </a:t>
            </a: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Good communication from leaders helps workers feel happy and do their jobs better.</a:t>
            </a:r>
          </a:p>
          <a:p>
            <a:pPr algn="just">
              <a:lnSpc>
                <a:spcPct val="107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In this study, I want to find out which style of communication works best for workers in the food industry.</a:t>
            </a:r>
          </a:p>
          <a:p>
            <a:pPr>
              <a:lnSpc>
                <a:spcPct val="107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By learning about leadership, we can discover new ideas and better ways to manage people. This can help the company become stronger and more successful</a:t>
            </a:r>
            <a:br>
              <a:rPr lang="en-GB" sz="2100" kern="100" dirty="0">
                <a:effectLst/>
                <a:latin typeface="Aptos" panose="020B0004020202020204" pitchFamily="34" charset="0"/>
                <a:ea typeface="Aptos" panose="020B0004020202020204" pitchFamily="34" charset="0"/>
                <a:cs typeface="Times New Roman" panose="02020603050405020304" pitchFamily="18" charset="0"/>
              </a:rPr>
            </a:b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US" sz="2100" b="1" kern="100" dirty="0">
                <a:effectLst/>
                <a:latin typeface="Aptos" panose="020B0004020202020204" pitchFamily="34" charset="0"/>
                <a:ea typeface="Aptos" panose="020B0004020202020204" pitchFamily="34" charset="0"/>
                <a:cs typeface="Times New Roman" panose="02020603050405020304" pitchFamily="18" charset="0"/>
              </a:rPr>
              <a:t>Methodology</a:t>
            </a: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This study uses interviews and surveys to learn how leaders talk to workers at Finsbury Food Group. Workers from different jobs share their ideas.</a:t>
            </a:r>
          </a:p>
          <a:p>
            <a:pPr algn="just">
              <a:lnSpc>
                <a:spcPct val="107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Interviews have fixed questions but also let workers speak freely. This helps us understand their views.</a:t>
            </a:r>
          </a:p>
          <a:p>
            <a:pPr algn="just">
              <a:lnSpc>
                <a:spcPct val="107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Surveys ask how happy and motivated workers feel. The questions are clear.</a:t>
            </a:r>
          </a:p>
          <a:p>
            <a:pPr algn="just">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To study interviews, I will find common ideas (thematic analysis). To study surveys, I will look at numbers to find connections (correlation and regression).</a:t>
            </a:r>
          </a:p>
          <a:p>
            <a:endParaRPr lang="en-GB" dirty="0"/>
          </a:p>
        </p:txBody>
      </p:sp>
      <p:sp>
        <p:nvSpPr>
          <p:cNvPr id="4" name="Content Placeholder 3">
            <a:extLst>
              <a:ext uri="{FF2B5EF4-FFF2-40B4-BE49-F238E27FC236}">
                <a16:creationId xmlns:a16="http://schemas.microsoft.com/office/drawing/2014/main" id="{3E268110-729D-EA41-071F-DC4944971611}"/>
              </a:ext>
            </a:extLst>
          </p:cNvPr>
          <p:cNvSpPr>
            <a:spLocks noGrp="1"/>
          </p:cNvSpPr>
          <p:nvPr>
            <p:ph sz="half" idx="2"/>
          </p:nvPr>
        </p:nvSpPr>
        <p:spPr/>
        <p:txBody>
          <a:bodyPr>
            <a:normAutofit fontScale="55000" lnSpcReduction="20000"/>
          </a:bodyPr>
          <a:lstStyle/>
          <a:p>
            <a:pPr algn="just">
              <a:lnSpc>
                <a:spcPct val="107000"/>
              </a:lnSpc>
              <a:spcAft>
                <a:spcPts val="800"/>
              </a:spcAft>
              <a:buNone/>
            </a:pPr>
            <a:r>
              <a:rPr lang="en-US" sz="2200" b="1" kern="100" dirty="0">
                <a:effectLst/>
                <a:latin typeface="Aptos" panose="020B0004020202020204" pitchFamily="34" charset="0"/>
                <a:ea typeface="Aptos" panose="020B0004020202020204" pitchFamily="34" charset="0"/>
                <a:cs typeface="Times New Roman" panose="02020603050405020304" pitchFamily="18" charset="0"/>
              </a:rPr>
              <a:t>Sampling and Data Analysis</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I will interview managers and workers from different departments at Finsbury Food Group to get different views on leadership communication.</a:t>
            </a:r>
          </a:p>
          <a:p>
            <a:pPr algn="just">
              <a:lnSpc>
                <a:spcPct val="107000"/>
              </a:lnSpc>
              <a:spcAft>
                <a:spcPts val="800"/>
              </a:spcAft>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I will study 100 people to get reliable results.</a:t>
            </a:r>
          </a:p>
          <a:p>
            <a:pPr algn="just">
              <a:lnSpc>
                <a:spcPct val="107000"/>
              </a:lnSpc>
              <a:spcAft>
                <a:spcPts val="800"/>
              </a:spcAft>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I will use two methods to analyse the data: first, looking at numbers to find patterns, and second, exploring personal stories to understand the meaning. This will give a complete picture.</a:t>
            </a:r>
          </a:p>
          <a:p>
            <a:pPr algn="just">
              <a:lnSpc>
                <a:spcPct val="107000"/>
              </a:lnSpc>
              <a:spcAft>
                <a:spcPts val="800"/>
              </a:spcAft>
              <a:buNone/>
            </a:pPr>
            <a:r>
              <a:rPr lang="en-US" sz="2200" b="1" kern="100" dirty="0">
                <a:effectLst/>
                <a:latin typeface="Aptos" panose="020B0004020202020204" pitchFamily="34" charset="0"/>
                <a:ea typeface="Aptos" panose="020B0004020202020204" pitchFamily="34" charset="0"/>
                <a:cs typeface="Times New Roman" panose="02020603050405020304" pitchFamily="18" charset="0"/>
              </a:rPr>
              <a:t>Ethical Considerations and Limitations</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The researchers keep people’s names secret and explain the study before anyone joins. No one has to join if they don’t want to. They keep personal information safe.</a:t>
            </a:r>
          </a:p>
          <a:p>
            <a:pPr algn="just">
              <a:lnSpc>
                <a:spcPct val="107000"/>
              </a:lnSpc>
              <a:spcAft>
                <a:spcPts val="800"/>
              </a:spcAft>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There are some problems. People might not tell the truth. The study is only about one company, so results may not apply to others. Sometimes, it is hard to understand answers.</a:t>
            </a:r>
          </a:p>
          <a:p>
            <a:pPr algn="just">
              <a:lnSpc>
                <a:spcPct val="107000"/>
              </a:lnSpc>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The researchers share these problems so we can read the results carefully.</a:t>
            </a:r>
          </a:p>
          <a:p>
            <a:endParaRPr lang="en-GB" dirty="0"/>
          </a:p>
        </p:txBody>
      </p:sp>
    </p:spTree>
    <p:extLst>
      <p:ext uri="{BB962C8B-B14F-4D97-AF65-F5344CB8AC3E}">
        <p14:creationId xmlns:p14="http://schemas.microsoft.com/office/powerpoint/2010/main" val="214248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15B0-430B-A0AB-3960-E9E39DCEE55E}"/>
              </a:ext>
            </a:extLst>
          </p:cNvPr>
          <p:cNvSpPr>
            <a:spLocks noGrp="1"/>
          </p:cNvSpPr>
          <p:nvPr>
            <p:ph type="title"/>
          </p:nvPr>
        </p:nvSpPr>
        <p:spPr/>
        <p:txBody>
          <a:bodyPr>
            <a:normAutofit/>
          </a:bodyPr>
          <a:lstStyle/>
          <a:p>
            <a:r>
              <a:rPr lang="en-US" sz="1400" b="1" dirty="0">
                <a:solidFill>
                  <a:schemeClr val="accent6">
                    <a:lumMod val="75000"/>
                  </a:schemeClr>
                </a:solidFill>
                <a:effectLst/>
                <a:latin typeface="Arial" panose="020B0604020202020204" pitchFamily="34" charset="0"/>
                <a:ea typeface="Arial" panose="020B0604020202020204" pitchFamily="34" charset="0"/>
              </a:rPr>
              <a:t>The impact of leadership communication styles on employee motivation and job satisfaction</a:t>
            </a:r>
            <a:br>
              <a:rPr lang="en-GB" sz="800" b="1" dirty="0">
                <a:solidFill>
                  <a:schemeClr val="accent6">
                    <a:lumMod val="75000"/>
                  </a:schemeClr>
                </a:solidFill>
                <a:effectLst/>
                <a:latin typeface="Arial" panose="020B0604020202020204" pitchFamily="34" charset="0"/>
                <a:ea typeface="Arial" panose="020B0604020202020204" pitchFamily="34" charset="0"/>
              </a:rPr>
            </a:br>
            <a:endParaRPr lang="en-GB" sz="1400" dirty="0">
              <a:solidFill>
                <a:schemeClr val="accent6">
                  <a:lumMod val="75000"/>
                </a:schemeClr>
              </a:solidFill>
            </a:endParaRPr>
          </a:p>
        </p:txBody>
      </p:sp>
      <p:sp>
        <p:nvSpPr>
          <p:cNvPr id="3" name="Content Placeholder 2">
            <a:extLst>
              <a:ext uri="{FF2B5EF4-FFF2-40B4-BE49-F238E27FC236}">
                <a16:creationId xmlns:a16="http://schemas.microsoft.com/office/drawing/2014/main" id="{AF6339C0-35F1-B277-044F-F0BC6F7363DB}"/>
              </a:ext>
            </a:extLst>
          </p:cNvPr>
          <p:cNvSpPr>
            <a:spLocks noGrp="1"/>
          </p:cNvSpPr>
          <p:nvPr>
            <p:ph sz="half" idx="1"/>
          </p:nvPr>
        </p:nvSpPr>
        <p:spPr/>
        <p:txBody>
          <a:bodyPr>
            <a:normAutofit/>
          </a:bodyPr>
          <a:lstStyle/>
          <a:p>
            <a:pPr algn="just">
              <a:lnSpc>
                <a:spcPct val="107000"/>
              </a:lnSpc>
              <a:spcAft>
                <a:spcPts val="800"/>
              </a:spcAft>
              <a:buNone/>
            </a:pPr>
            <a:r>
              <a:rPr lang="en-US" sz="2200" b="1" kern="100" dirty="0">
                <a:effectLst/>
                <a:latin typeface="Aptos" panose="020B0004020202020204" pitchFamily="34" charset="0"/>
                <a:ea typeface="Aptos" panose="020B0004020202020204" pitchFamily="34" charset="0"/>
                <a:cs typeface="Times New Roman" panose="02020603050405020304" pitchFamily="18" charset="0"/>
              </a:rPr>
              <a:t>Conclusion</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Finsbury Food Group uses leadership styles that help workers feel involved and happy. Good communication creates trust and teamwork. It also helps solve problems quickly. This makes the company stronger.</a:t>
            </a:r>
          </a:p>
          <a:p>
            <a:pPr algn="just">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Leaders need to talk in different ways to fit each worker’s needs. This helps workers feel motivated and share ideas.</a:t>
            </a:r>
          </a:p>
          <a:p>
            <a:endParaRPr lang="en-GB" dirty="0"/>
          </a:p>
        </p:txBody>
      </p:sp>
      <p:sp>
        <p:nvSpPr>
          <p:cNvPr id="4" name="Content Placeholder 3">
            <a:extLst>
              <a:ext uri="{FF2B5EF4-FFF2-40B4-BE49-F238E27FC236}">
                <a16:creationId xmlns:a16="http://schemas.microsoft.com/office/drawing/2014/main" id="{D332EF3A-AF05-4656-B252-EEA4D938B387}"/>
              </a:ext>
            </a:extLst>
          </p:cNvPr>
          <p:cNvSpPr>
            <a:spLocks noGrp="1"/>
          </p:cNvSpPr>
          <p:nvPr>
            <p:ph sz="half" idx="2"/>
          </p:nvPr>
        </p:nvSpPr>
        <p:spPr/>
        <p:txBody>
          <a:bodyPr>
            <a:normAutofit/>
          </a:bodyPr>
          <a:lstStyle/>
          <a:p>
            <a:pPr marL="0" indent="0" algn="jus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study can help Finsbury Food Group and other companies become better leaders. More research is needed to see how leadership affects companies over time. This will help companies keep getting better.</a:t>
            </a:r>
          </a:p>
          <a:p>
            <a:endParaRPr lang="en-GB" dirty="0"/>
          </a:p>
        </p:txBody>
      </p:sp>
    </p:spTree>
    <p:extLst>
      <p:ext uri="{BB962C8B-B14F-4D97-AF65-F5344CB8AC3E}">
        <p14:creationId xmlns:p14="http://schemas.microsoft.com/office/powerpoint/2010/main" val="1153088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6AB798D-D017-F8CB-352A-66BAC8569C29}"/>
              </a:ext>
            </a:extLst>
          </p:cNvPr>
          <p:cNvSpPr>
            <a:spLocks noGrp="1"/>
          </p:cNvSpPr>
          <p:nvPr>
            <p:ph type="title"/>
          </p:nvPr>
        </p:nvSpPr>
        <p:spPr>
          <a:xfrm>
            <a:off x="609600" y="704088"/>
            <a:ext cx="10972800" cy="1143000"/>
          </a:xfrm>
        </p:spPr>
        <p:txBody>
          <a:bodyPr>
            <a:normAutofit/>
          </a:bodyPr>
          <a:lstStyle/>
          <a:p>
            <a:r>
              <a:rPr lang="en-US" sz="2000" b="1" dirty="0">
                <a:solidFill>
                  <a:schemeClr val="accent6">
                    <a:lumMod val="75000"/>
                  </a:schemeClr>
                </a:solidFill>
                <a:effectLst/>
                <a:latin typeface="Arial" panose="020B0604020202020204" pitchFamily="34" charset="0"/>
                <a:ea typeface="Arial" panose="020B0604020202020204" pitchFamily="34" charset="0"/>
              </a:rPr>
              <a:t>The impact of leadership communication styles on employee motivation and job satisfaction</a:t>
            </a:r>
            <a:endParaRPr lang="en-US" sz="2000" dirty="0"/>
          </a:p>
        </p:txBody>
      </p:sp>
      <p:pic>
        <p:nvPicPr>
          <p:cNvPr id="6" name="Picture 5">
            <a:extLst>
              <a:ext uri="{FF2B5EF4-FFF2-40B4-BE49-F238E27FC236}">
                <a16:creationId xmlns:a16="http://schemas.microsoft.com/office/drawing/2014/main" id="{D9240996-DA43-EFA9-B04E-B2EEF448C951}"/>
              </a:ext>
            </a:extLst>
          </p:cNvPr>
          <p:cNvPicPr>
            <a:picLocks noChangeAspect="1"/>
          </p:cNvPicPr>
          <p:nvPr/>
        </p:nvPicPr>
        <p:blipFill>
          <a:blip r:embed="rId3"/>
          <a:srcRect t="11013" b="11317"/>
          <a:stretch>
            <a:fillRect/>
          </a:stretch>
        </p:blipFill>
        <p:spPr>
          <a:xfrm>
            <a:off x="609600" y="1935480"/>
            <a:ext cx="10972800" cy="4389120"/>
          </a:xfrm>
          <a:prstGeom prst="rect">
            <a:avLst/>
          </a:prstGeom>
          <a:noFill/>
        </p:spPr>
      </p:pic>
      <p:pic>
        <p:nvPicPr>
          <p:cNvPr id="7" name="Picture 6">
            <a:extLst>
              <a:ext uri="{FF2B5EF4-FFF2-40B4-BE49-F238E27FC236}">
                <a16:creationId xmlns:a16="http://schemas.microsoft.com/office/drawing/2014/main" id="{CB285CA1-485C-6197-B6F8-88D408C9500D}"/>
              </a:ext>
            </a:extLst>
          </p:cNvPr>
          <p:cNvPicPr>
            <a:picLocks noChangeAspect="1"/>
          </p:cNvPicPr>
          <p:nvPr/>
        </p:nvPicPr>
        <p:blipFill>
          <a:blip r:embed="rId4"/>
          <a:stretch>
            <a:fillRect/>
          </a:stretch>
        </p:blipFill>
        <p:spPr>
          <a:xfrm>
            <a:off x="1400647" y="631091"/>
            <a:ext cx="2110197" cy="542953"/>
          </a:xfrm>
          <a:prstGeom prst="rect">
            <a:avLst/>
          </a:prstGeom>
        </p:spPr>
      </p:pic>
    </p:spTree>
    <p:extLst>
      <p:ext uri="{BB962C8B-B14F-4D97-AF65-F5344CB8AC3E}">
        <p14:creationId xmlns:p14="http://schemas.microsoft.com/office/powerpoint/2010/main" val="254810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7304</TotalTime>
  <Words>2313</Words>
  <Application>Microsoft Office PowerPoint</Application>
  <PresentationFormat>Widescreen</PresentationFormat>
  <Paragraphs>148</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Calibri</vt:lpstr>
      <vt:lpstr>Century Gothic</vt:lpstr>
      <vt:lpstr>Palatino Linotype</vt:lpstr>
      <vt:lpstr>Times New Roman</vt:lpstr>
      <vt:lpstr>Wingdings 2</vt:lpstr>
      <vt:lpstr>Presentation on brainstorming</vt:lpstr>
      <vt:lpstr>The Impact of Leadership Communication Styles  on Employee Motivation  and Job Satisfaction</vt:lpstr>
      <vt:lpstr>Introduction and Background</vt:lpstr>
      <vt:lpstr>Research Objectives and Questions</vt:lpstr>
      <vt:lpstr>Rational and Significance  </vt:lpstr>
      <vt:lpstr>Methodology </vt:lpstr>
      <vt:lpstr>Sampling and Data Analysis </vt:lpstr>
      <vt:lpstr>Ethical Considerations and Limitations</vt:lpstr>
      <vt:lpstr>Conclusion </vt:lpstr>
      <vt:lpstr>References  </vt:lpstr>
      <vt:lpstr>    Script  Research Methods The impact of leadership communication styles on employee motivation and job satisfaction </vt:lpstr>
      <vt:lpstr>  The impact of leadership communication styles on employee motivation and job satisfaction </vt:lpstr>
      <vt:lpstr>The impact of leadership communication styles on employee motivation and job satisfaction </vt:lpstr>
      <vt:lpstr>The impact of leadership communication styles on employee motivation and job satisfaction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Leadership Communication Styles on Employee Motivation and Job Satisfaction</dc:title>
  <dc:creator>hp</dc:creator>
  <cp:lastModifiedBy>Mst Shalma Pervin (2019669)</cp:lastModifiedBy>
  <cp:revision>101</cp:revision>
  <dcterms:created xsi:type="dcterms:W3CDTF">2025-05-28T07:25:32Z</dcterms:created>
  <dcterms:modified xsi:type="dcterms:W3CDTF">2025-06-10T02:32:43Z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