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33CADD-0D87-4392-882A-D6C0EF84FF1A}" v="269" dt="2023-05-24T09:08:46.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81" d="100"/>
          <a:sy n="81" d="100"/>
        </p:scale>
        <p:origin x="-96" y="21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6FDF62-10A0-47D5-87ED-9207B18B5469}" type="datetimeFigureOut">
              <a:t>5/24/2023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2D38A5-A543-4A11-9165-9A8DE7F7051C}" type="slidenum">
              <a:t>‹#›</a:t>
            </a:fld>
            <a:endParaRPr lang="en-GB"/>
          </a:p>
        </p:txBody>
      </p:sp>
    </p:spTree>
    <p:extLst>
      <p:ext uri="{BB962C8B-B14F-4D97-AF65-F5344CB8AC3E}">
        <p14:creationId xmlns:p14="http://schemas.microsoft.com/office/powerpoint/2010/main" val="4202067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andfonline.com/doi/full/10.1080/13683500.2020.1733497" TargetMode="External"/><Relationship Id="rId7" Type="http://schemas.openxmlformats.org/officeDocument/2006/relationships/hyperlink" Target="https://www.tandfonline.com/doi/abs/10.1080/1528008X.2019.1695701"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journals.sagepub.com/doi/abs/10.1177/0047287519872827?journalCode=jtrb" TargetMode="External"/><Relationship Id="rId5" Type="http://schemas.openxmlformats.org/officeDocument/2006/relationships/hyperlink" Target="https://books.google.co.ke/books?hl=en&amp;lr=&amp;id=zh3JDwAAQBAJ&amp;oi=fnd&amp;pg=PT8&amp;dq=++++With+conveniences+like+plush+bedding,+reliable+connectivity,+and+modern+entertainment+systems,+these+accommodations+have+been+designed+to+guarantee+an+unwinding+and+wonderful+stay.%E2%80%8B&amp;ots=BaNJpRD3rY&amp;sig=LUYii3Ut1d777H5lfSjW4Pn-I0I&amp;redir_esc=y#v=onepage&amp;q&amp;f=false" TargetMode="External"/><Relationship Id="rId4" Type="http://schemas.openxmlformats.org/officeDocument/2006/relationships/hyperlink" Target="https://journals.sagepub.com/doi/abs/10.1177/1356766718819658?journalCode=jvma"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90000"/>
              </a:lnSpc>
              <a:spcBef>
                <a:spcPct val="0"/>
              </a:spcBef>
            </a:pPr>
            <a:r>
              <a:rPr lang="en-GB" b="1"/>
              <a:t>Hospitality and Guest Services for the Hotel Industry</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822D38A5-A543-4A11-9165-9A8DE7F7051C}" type="slidenum">
              <a:t>1</a:t>
            </a:fld>
            <a:endParaRPr lang="en-GB"/>
          </a:p>
        </p:txBody>
      </p:sp>
    </p:spTree>
    <p:extLst>
      <p:ext uri="{BB962C8B-B14F-4D97-AF65-F5344CB8AC3E}">
        <p14:creationId xmlns:p14="http://schemas.microsoft.com/office/powerpoint/2010/main" val="1755377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90000"/>
              </a:lnSpc>
              <a:spcBef>
                <a:spcPts val="1000"/>
              </a:spcBef>
            </a:pPr>
            <a:r>
              <a:rPr lang="en-GB" b="1" dirty="0"/>
              <a:t>Introduction</a:t>
            </a:r>
            <a:r>
              <a:rPr lang="en-GB" b="1" dirty="0">
                <a:cs typeface="+mn-lt"/>
              </a:rPr>
              <a:t/>
            </a:r>
            <a:br>
              <a:rPr lang="en-GB" b="1" dirty="0">
                <a:cs typeface="+mn-lt"/>
              </a:rPr>
            </a:br>
            <a:r>
              <a:rPr lang="en-GB" dirty="0"/>
              <a:t>Marriott International is the parent company of the prestigious Boy Hotel brand. Boy, Hotel takes excellent satisfaction in providing outstanding service, unique experiences, and a dedication to making stays memorable for its visitors(Harris, Snell and Harrison, 2022).</a:t>
            </a:r>
            <a:endParaRPr lang="en-US"/>
          </a:p>
          <a:p>
            <a:pPr marL="228600" indent="-228600">
              <a:lnSpc>
                <a:spcPct val="90000"/>
              </a:lnSpc>
              <a:spcBef>
                <a:spcPts val="1000"/>
              </a:spcBef>
            </a:pPr>
            <a:r>
              <a:rPr lang="en-GB" dirty="0"/>
              <a:t> </a:t>
            </a:r>
            <a:r>
              <a:rPr lang="en-GB" b="1" dirty="0"/>
              <a:t>Why the hospitality sector depends on good service, greeting guests, and guest services</a:t>
            </a:r>
            <a:endParaRPr lang="en-GB" dirty="0"/>
          </a:p>
          <a:p>
            <a:pPr marL="228600" indent="-228600">
              <a:lnSpc>
                <a:spcPct val="90000"/>
              </a:lnSpc>
              <a:spcBef>
                <a:spcPts val="1000"/>
              </a:spcBef>
            </a:pPr>
            <a:r>
              <a:rPr lang="en-GB" dirty="0"/>
              <a:t>Any excellent hotel brand is built on a foundation of high-quality service. The Boy Hotel is aware of this core idea and strives above and beyond to give every guest the most excellent possible experience. Visitors entering the Boy Hotel are welcomed with hospitality, ethics, and a sincere desire to exceed their expectations(Nagar, Shani and Yaniv Poria, 2022). The Hotel's staff undergoes strict educational programs to ensure they possess these crucial abilities. Hospitality is another essential component of the hotel and lodging sector, and Boy Hotels excels in this field. The brand exemplifies hospitality by providing all visitors with a warm and inclusive environment. Boy Hotel offers a variety of requirements and interests, whether it is a business tourist, a family seeking a holiday, or a couple enjoying a particular occasion. Because of the staff's expertise in understanding different cultures, customers from different cultural backgrounds will always feel accepted and valued. Improving guest services is essential to improving the general experience of guests. Boy, Hotel is aware that the little things may significantly impact. Boy Hotel offers above and beyond to cater to those who stay there, offering everything from within-the-room food choices that suit special dietary requirements to personal assistants that help plan trips and make suggestions.</a:t>
            </a:r>
          </a:p>
          <a:p>
            <a:pPr>
              <a:lnSpc>
                <a:spcPct val="90000"/>
              </a:lnSpc>
              <a:spcBef>
                <a:spcPts val="1000"/>
              </a:spcBef>
            </a:pPr>
            <a:endParaRPr lang="en-GB" dirty="0"/>
          </a:p>
          <a:p>
            <a:pPr>
              <a:lnSpc>
                <a:spcPct val="90000"/>
              </a:lnSpc>
              <a:spcBef>
                <a:spcPct val="0"/>
              </a:spcBef>
            </a:pPr>
            <a:endParaRPr lang="en-GB" b="1" dirty="0">
              <a:cs typeface="+mn-lt"/>
            </a:endParaRPr>
          </a:p>
          <a:p>
            <a:endParaRPr lang="en-US" dirty="0">
              <a:cs typeface="Calibri"/>
            </a:endParaRPr>
          </a:p>
        </p:txBody>
      </p:sp>
      <p:sp>
        <p:nvSpPr>
          <p:cNvPr id="4" name="Slide Number Placeholder 3"/>
          <p:cNvSpPr>
            <a:spLocks noGrp="1"/>
          </p:cNvSpPr>
          <p:nvPr>
            <p:ph type="sldNum" sz="quarter" idx="5"/>
          </p:nvPr>
        </p:nvSpPr>
        <p:spPr/>
        <p:txBody>
          <a:bodyPr/>
          <a:lstStyle/>
          <a:p>
            <a:fld id="{822D38A5-A543-4A11-9165-9A8DE7F7051C}" type="slidenum">
              <a:t>2</a:t>
            </a:fld>
            <a:endParaRPr lang="en-GB"/>
          </a:p>
        </p:txBody>
      </p:sp>
    </p:spTree>
    <p:extLst>
      <p:ext uri="{BB962C8B-B14F-4D97-AF65-F5344CB8AC3E}">
        <p14:creationId xmlns:p14="http://schemas.microsoft.com/office/powerpoint/2010/main" val="2683384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Main Consumers</a:t>
            </a:r>
            <a:r>
              <a:rPr lang="en-GB" b="1" dirty="0">
                <a:cs typeface="+mn-lt"/>
              </a:rPr>
              <a:t/>
            </a:r>
            <a:br>
              <a:rPr lang="en-GB" b="1" dirty="0">
                <a:cs typeface="+mn-lt"/>
              </a:rPr>
            </a:br>
            <a:endParaRPr lang="en-US"/>
          </a:p>
          <a:p>
            <a:pPr marL="228600" indent="-228600">
              <a:lnSpc>
                <a:spcPct val="90000"/>
              </a:lnSpc>
              <a:spcBef>
                <a:spcPts val="1000"/>
              </a:spcBef>
            </a:pPr>
            <a:r>
              <a:rPr lang="en-GB"/>
              <a:t>Boy Hotel's primary clients are the following groups of individuals:</a:t>
            </a:r>
            <a:endParaRPr lang="en-US"/>
          </a:p>
          <a:p>
            <a:pPr marL="171450" indent="-171450">
              <a:lnSpc>
                <a:spcPct val="90000"/>
              </a:lnSpc>
              <a:spcBef>
                <a:spcPts val="1000"/>
              </a:spcBef>
              <a:buFont typeface="Arial"/>
              <a:buChar char="•"/>
            </a:pPr>
            <a:r>
              <a:rPr lang="en-GB" dirty="0"/>
              <a:t>Business Travellers: Boy Hotel provides various services and facilities designed to fulfil the requirements of business travellers, including cosy accommodations, meeting spaces, and successful corporate services(Current Issues in Tourism, 2019).</a:t>
            </a:r>
          </a:p>
          <a:p>
            <a:pPr marL="171450" indent="-171450">
              <a:lnSpc>
                <a:spcPct val="90000"/>
              </a:lnSpc>
              <a:spcBef>
                <a:spcPts val="1000"/>
              </a:spcBef>
              <a:buFont typeface="Arial"/>
              <a:buChar char="•"/>
            </a:pPr>
            <a:r>
              <a:rPr lang="en-GB" dirty="0"/>
              <a:t>Travellers on vacation: Boy Hotel is pleased to host visitors looking for a memorable getaway. The hotel's location offers a variety of recreational facilities, recreational choices, and exceptional eating alternatives.</a:t>
            </a:r>
          </a:p>
          <a:p>
            <a:pPr marL="171450" indent="-171450">
              <a:lnSpc>
                <a:spcPct val="90000"/>
              </a:lnSpc>
              <a:spcBef>
                <a:spcPts val="1000"/>
              </a:spcBef>
              <a:buFont typeface="Arial"/>
              <a:buChar char="•"/>
            </a:pPr>
            <a:r>
              <a:rPr lang="en-GB" dirty="0"/>
              <a:t>Group Travel and Events: Traveling in groups or hosting events like marriages and conferences is servicing the Boy Hotel provides. It provides specialized event venues, banquet rooms, and services for profitable and unforgettable activities.</a:t>
            </a:r>
          </a:p>
          <a:p>
            <a:endParaRPr lang="en-US" dirty="0">
              <a:cs typeface="Calibri"/>
            </a:endParaRPr>
          </a:p>
        </p:txBody>
      </p:sp>
      <p:sp>
        <p:nvSpPr>
          <p:cNvPr id="4" name="Slide Number Placeholder 3"/>
          <p:cNvSpPr>
            <a:spLocks noGrp="1"/>
          </p:cNvSpPr>
          <p:nvPr>
            <p:ph type="sldNum" sz="quarter" idx="5"/>
          </p:nvPr>
        </p:nvSpPr>
        <p:spPr/>
        <p:txBody>
          <a:bodyPr/>
          <a:lstStyle/>
          <a:p>
            <a:fld id="{822D38A5-A543-4A11-9165-9A8DE7F7051C}" type="slidenum">
              <a:t>3</a:t>
            </a:fld>
            <a:endParaRPr lang="en-GB"/>
          </a:p>
        </p:txBody>
      </p:sp>
    </p:spTree>
    <p:extLst>
      <p:ext uri="{BB962C8B-B14F-4D97-AF65-F5344CB8AC3E}">
        <p14:creationId xmlns:p14="http://schemas.microsoft.com/office/powerpoint/2010/main" val="3607701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Nature and Scope of Guest Services</a:t>
            </a:r>
            <a:endParaRPr lang="en-US" dirty="0"/>
          </a:p>
          <a:p>
            <a:pPr marL="171450" indent="-171450">
              <a:lnSpc>
                <a:spcPct val="90000"/>
              </a:lnSpc>
              <a:spcBef>
                <a:spcPts val="1000"/>
              </a:spcBef>
              <a:buFont typeface="Wingdings,Sans-Serif"/>
              <a:buChar char="v"/>
            </a:pPr>
            <a:r>
              <a:rPr lang="en-GB"/>
              <a:t>Accommodations: Boy Hotel provides various kinds of cosy or opulent suites and guestrooms to satisfy guests' feelings and demands. With conveniences like plush bedding, reliable connectivity, and modern entertainment systems, these accommodations have been designed to guarantee an unwinding and wonderful stay(Google Books, 2020).</a:t>
            </a:r>
            <a:endParaRPr lang="en-US"/>
          </a:p>
          <a:p>
            <a:pPr marL="171450" indent="-171450">
              <a:lnSpc>
                <a:spcPct val="90000"/>
              </a:lnSpc>
              <a:spcBef>
                <a:spcPts val="1000"/>
              </a:spcBef>
              <a:buFont typeface="Wingdings,Sans-Serif"/>
              <a:buChar char="v"/>
            </a:pPr>
            <a:r>
              <a:rPr lang="en-GB" dirty="0"/>
              <a:t>Food: Boy Hotel delivers a range of dining alternatives, including on-site eating establishments, coffee shops, or bars, to improve visitor satisfaction. Visitors can take in various gastronomic pleasures known chefs provide, from exquisite meals to casual dining. The restaurant offers outstanding culinary excellence, variety, and individualised treatment to satisfy multiple palates.</a:t>
            </a:r>
          </a:p>
          <a:p>
            <a:pPr marL="171450" indent="-171450">
              <a:lnSpc>
                <a:spcPct val="90000"/>
              </a:lnSpc>
              <a:spcBef>
                <a:spcPts val="1000"/>
              </a:spcBef>
              <a:buFont typeface="Wingdings,Sans-Serif"/>
              <a:buChar char="v"/>
            </a:pPr>
            <a:r>
              <a:rPr lang="en-GB" dirty="0"/>
              <a:t>Facilities for leisure and well-being: Boy Hotel knows its visitors' value of peace and well-being. Modern workout facilities, pools for swimming, and spa amenities are available at the lodging establishment to encourage rest and rejuvenation. It can be done for visitors to unwind after an exhausting day or continue their workouts while travelling all these amenities, which have been developed to support their mental and physical health.</a:t>
            </a:r>
          </a:p>
          <a:p>
            <a:pPr>
              <a:lnSpc>
                <a:spcPct val="90000"/>
              </a:lnSpc>
              <a:spcBef>
                <a:spcPts val="1000"/>
              </a:spcBef>
            </a:pP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822D38A5-A543-4A11-9165-9A8DE7F7051C}" type="slidenum">
              <a:t>4</a:t>
            </a:fld>
            <a:endParaRPr lang="en-GB"/>
          </a:p>
        </p:txBody>
      </p:sp>
    </p:spTree>
    <p:extLst>
      <p:ext uri="{BB962C8B-B14F-4D97-AF65-F5344CB8AC3E}">
        <p14:creationId xmlns:p14="http://schemas.microsoft.com/office/powerpoint/2010/main" val="9169428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Role of Guest Services</a:t>
            </a:r>
            <a:endParaRPr lang="en-US" dirty="0"/>
          </a:p>
          <a:p>
            <a:pPr marL="171450" indent="-171450">
              <a:lnSpc>
                <a:spcPct val="90000"/>
              </a:lnSpc>
              <a:spcBef>
                <a:spcPts val="1000"/>
              </a:spcBef>
              <a:buFont typeface="Wingdings,Sans-Serif"/>
              <a:buChar char="v"/>
            </a:pPr>
            <a:r>
              <a:rPr lang="en-GB"/>
              <a:t>Personalised Service: Boy Hotel emphasises itself by providing each client with personalised service. The hotel's friendly staff members are prepared to prepare and cater to customers' requirements to render their stay effortless and enjoyable(Fu et al., 2022). The hotel makes every attempt to make visitors feel appreciated and cared for, from personalised greetings to specific suggestions and support.</a:t>
            </a:r>
            <a:endParaRPr lang="en-US"/>
          </a:p>
          <a:p>
            <a:pPr marL="171450" indent="-171450">
              <a:lnSpc>
                <a:spcPct val="90000"/>
              </a:lnSpc>
              <a:spcBef>
                <a:spcPts val="1000"/>
              </a:spcBef>
              <a:buFont typeface="Wingdings,Sans-Serif"/>
              <a:buChar char="v"/>
            </a:pPr>
            <a:r>
              <a:rPr lang="en-GB" dirty="0"/>
              <a:t>Concierge Services: Beyond just making bookings and giving directions, Boy Hotel's assistants go above and beyond. The helpful concierge staff may organise travel, plan local excursions, and recommend must-see places, among other beneficial amenities. They are dedicated to giving visitors a free-of-anxiety, enlightening experience catered to their unique preferences or interests.</a:t>
            </a:r>
            <a:endParaRPr lang="en-US" dirty="0"/>
          </a:p>
          <a:p>
            <a:pPr marL="171450" indent="-171450">
              <a:lnSpc>
                <a:spcPct val="90000"/>
              </a:lnSpc>
              <a:spcBef>
                <a:spcPts val="1000"/>
              </a:spcBef>
              <a:buFont typeface="Wingdings,Sans-Serif"/>
              <a:buChar char="v"/>
            </a:pPr>
            <a:r>
              <a:rPr lang="en-GB" dirty="0"/>
              <a:t>  Guest Relations: At the Boy Hotel, successfully and swiftly handling issues or complaints is crucial. The hotel respects customer feedback and proactively addresses issues, assuring client happiness. The guest relationships team fosters a culture of excellent service by establishing open lines of interaction with consumers and being quick in responding to their requests for assistance.</a:t>
            </a:r>
          </a:p>
          <a:p>
            <a:endParaRPr lang="en-US" dirty="0">
              <a:cs typeface="Calibri"/>
            </a:endParaRPr>
          </a:p>
        </p:txBody>
      </p:sp>
      <p:sp>
        <p:nvSpPr>
          <p:cNvPr id="4" name="Slide Number Placeholder 3"/>
          <p:cNvSpPr>
            <a:spLocks noGrp="1"/>
          </p:cNvSpPr>
          <p:nvPr>
            <p:ph type="sldNum" sz="quarter" idx="5"/>
          </p:nvPr>
        </p:nvSpPr>
        <p:spPr/>
        <p:txBody>
          <a:bodyPr/>
          <a:lstStyle/>
          <a:p>
            <a:fld id="{822D38A5-A543-4A11-9165-9A8DE7F7051C}" type="slidenum">
              <a:t>5</a:t>
            </a:fld>
            <a:endParaRPr lang="en-GB"/>
          </a:p>
        </p:txBody>
      </p:sp>
    </p:spTree>
    <p:extLst>
      <p:ext uri="{BB962C8B-B14F-4D97-AF65-F5344CB8AC3E}">
        <p14:creationId xmlns:p14="http://schemas.microsoft.com/office/powerpoint/2010/main" val="6471099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Importance of Quality Service and Hospitality</a:t>
            </a:r>
            <a:endParaRPr lang="en-US" dirty="0"/>
          </a:p>
          <a:p>
            <a:pPr marL="171450" indent="-171450">
              <a:lnSpc>
                <a:spcPct val="90000"/>
              </a:lnSpc>
              <a:spcBef>
                <a:spcPts val="1000"/>
              </a:spcBef>
              <a:buFont typeface="Wingdings,Sans-Serif"/>
              <a:buChar char="v"/>
            </a:pPr>
            <a:r>
              <a:rPr lang="en-GB"/>
              <a:t>Increasing Customer Loyalty: Building trust among consumers requires an equilibrium of excellent service and hospitality. Boy Hotel knows outstanding customer service promotes favourable examinations and referrals, eventually bringing in more customers. Customers will select Boy Hotel for subsequent stays when the property consistently offers exceptional customer service and hospitality(Journal of Quality Assurance in Hospitality &amp; Tourism, 2020).</a:t>
            </a:r>
            <a:endParaRPr lang="en-US"/>
          </a:p>
          <a:p>
            <a:pPr marL="171450" indent="-171450">
              <a:lnSpc>
                <a:spcPct val="90000"/>
              </a:lnSpc>
              <a:spcBef>
                <a:spcPts val="1000"/>
              </a:spcBef>
              <a:buFont typeface="Wingdings,Sans-Serif"/>
              <a:buChar char="v"/>
            </a:pPr>
            <a:r>
              <a:rPr lang="en-GB"/>
              <a:t>Strong Brand Image: The Boy Hotel's image is built on its dedication to outstanding customer service. An excellent brand image is crucial for bringing in new customers and retaining current ones. Boy, Hotel has developed itself as a reliable and popular option in the hotel business by offering outstanding amenities and hospitality, creating an industry standard for excellence.</a:t>
            </a:r>
          </a:p>
          <a:p>
            <a:pPr marL="171450" indent="-171450">
              <a:lnSpc>
                <a:spcPct val="90000"/>
              </a:lnSpc>
              <a:spcBef>
                <a:spcPts val="1000"/>
              </a:spcBef>
              <a:buFont typeface="Wingdings,Sans-Serif"/>
              <a:buChar char="v"/>
            </a:pPr>
            <a:r>
              <a:rPr lang="en-GB" dirty="0"/>
              <a:t>Competitive Advantage: In today's competitive marketplace, providing excellent service and embracing visitors can set you apart. Boy Hotel recognizes that distinguishing the brand from the competition through great experiences for guests gives it an edge over others. Boy Hotel portrays itself as an innovator by placing a premium on guest services and amenities, attracting discerning guests looking for definitive treatment.</a:t>
            </a: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22D38A5-A543-4A11-9165-9A8DE7F7051C}" type="slidenum">
              <a:t>6</a:t>
            </a:fld>
            <a:endParaRPr lang="en-GB"/>
          </a:p>
        </p:txBody>
      </p:sp>
    </p:spTree>
    <p:extLst>
      <p:ext uri="{BB962C8B-B14F-4D97-AF65-F5344CB8AC3E}">
        <p14:creationId xmlns:p14="http://schemas.microsoft.com/office/powerpoint/2010/main" val="1150888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b="1" dirty="0"/>
              <a:t>Understanding the Role and Function of Guest Services</a:t>
            </a:r>
            <a:r>
              <a:rPr lang="en-GB" b="1" dirty="0">
                <a:cs typeface="+mn-lt"/>
              </a:rPr>
              <a:t/>
            </a:r>
            <a:br>
              <a:rPr lang="en-GB" b="1" dirty="0">
                <a:cs typeface="+mn-lt"/>
              </a:rPr>
            </a:br>
            <a:r>
              <a:rPr lang="en-GB" dirty="0"/>
              <a:t>Delivering exceptional customer service at Boy Hotel ensures guests have a great stay. They serve as brand ambassadors for the establishment and the face of hospitality and are visitors' initial entry points(Goh, 2019). Concierge products and services, room service, maintenance, front-desk tasks and customized visitor assistance are just a few of the many duties under guest services. The primary goal is to surpass guests' expectations and offer outstanding service to set Boy Hotel above its rivals.</a:t>
            </a:r>
            <a:endParaRPr lang="en-US" dirty="0"/>
          </a:p>
          <a:p>
            <a:pPr>
              <a:lnSpc>
                <a:spcPct val="90000"/>
              </a:lnSpc>
              <a:spcBef>
                <a:spcPct val="0"/>
              </a:spcBef>
            </a:pPr>
            <a:endParaRPr lang="en-GB" b="1" dirty="0">
              <a:cs typeface="+mn-lt"/>
            </a:endParaRPr>
          </a:p>
          <a:p>
            <a:endParaRPr lang="en-US" dirty="0">
              <a:cs typeface="Calibri"/>
            </a:endParaRPr>
          </a:p>
        </p:txBody>
      </p:sp>
      <p:sp>
        <p:nvSpPr>
          <p:cNvPr id="4" name="Slide Number Placeholder 3"/>
          <p:cNvSpPr>
            <a:spLocks noGrp="1"/>
          </p:cNvSpPr>
          <p:nvPr>
            <p:ph type="sldNum" sz="quarter" idx="5"/>
          </p:nvPr>
        </p:nvSpPr>
        <p:spPr/>
        <p:txBody>
          <a:bodyPr/>
          <a:lstStyle/>
          <a:p>
            <a:fld id="{822D38A5-A543-4A11-9165-9A8DE7F7051C}" type="slidenum">
              <a:t>7</a:t>
            </a:fld>
            <a:endParaRPr lang="en-GB"/>
          </a:p>
        </p:txBody>
      </p:sp>
    </p:spTree>
    <p:extLst>
      <p:ext uri="{BB962C8B-B14F-4D97-AF65-F5344CB8AC3E}">
        <p14:creationId xmlns:p14="http://schemas.microsoft.com/office/powerpoint/2010/main" val="1239084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The Importance of Quality Service</a:t>
            </a:r>
            <a:endParaRPr lang="en-US" dirty="0"/>
          </a:p>
          <a:p>
            <a:pPr marL="171450" indent="-171450">
              <a:lnSpc>
                <a:spcPct val="90000"/>
              </a:lnSpc>
              <a:spcBef>
                <a:spcPts val="1000"/>
              </a:spcBef>
              <a:buFont typeface="Wingdings,Sans-Serif"/>
              <a:buChar char="v"/>
            </a:pPr>
            <a:r>
              <a:rPr lang="en-GB" dirty="0"/>
              <a:t>Enhancing Guest pleasure: The foundation of guest delight is quality service. Boy, Hotel regularly provides outstanding amenities while ensuring visitors feel appreciated, at ease, and well-cared for a while there(Jiang, 2020). Such pleasant encounter fosters loyalty and motivates customers to visit in the future.</a:t>
            </a:r>
            <a:endParaRPr lang="en-US" dirty="0"/>
          </a:p>
          <a:p>
            <a:pPr marL="171450" indent="-171450">
              <a:lnSpc>
                <a:spcPct val="90000"/>
              </a:lnSpc>
              <a:spcBef>
                <a:spcPts val="1000"/>
              </a:spcBef>
              <a:buFont typeface="Wingdings,Sans-Serif"/>
              <a:buChar char="v"/>
            </a:pPr>
            <a:r>
              <a:rPr lang="en-GB" dirty="0"/>
              <a:t>Positive Word-of-Mouth: Pleased consumers become ambassadors for the company, recommending the company to their friends, relatives, and coworkers. The Hotel's reputation could be considerably impacted by this organic promotion, which could bring in more visitors, increasing occupancy rates and income.</a:t>
            </a:r>
          </a:p>
          <a:p>
            <a:pPr marL="171450" indent="-171450">
              <a:lnSpc>
                <a:spcPct val="90000"/>
              </a:lnSpc>
              <a:spcBef>
                <a:spcPts val="1000"/>
              </a:spcBef>
              <a:buFont typeface="Wingdings,Sans-Serif"/>
              <a:buChar char="v"/>
            </a:pPr>
            <a:r>
              <a:rPr lang="en-GB" dirty="0"/>
              <a:t>Differentiate within a Competitive Market: Today's competitive hospitality sector relies heavily on outstanding service to set itself apart. Boy Hotels is aware that providing exceptional service differentiates them from other hotels, gives them an unfair advantage within the market, and enables them to establish themselves as a preferred choice among travellers.</a:t>
            </a:r>
          </a:p>
          <a:p>
            <a:endParaRPr lang="en-US" dirty="0">
              <a:cs typeface="Calibri"/>
            </a:endParaRPr>
          </a:p>
        </p:txBody>
      </p:sp>
      <p:sp>
        <p:nvSpPr>
          <p:cNvPr id="4" name="Slide Number Placeholder 3"/>
          <p:cNvSpPr>
            <a:spLocks noGrp="1"/>
          </p:cNvSpPr>
          <p:nvPr>
            <p:ph type="sldNum" sz="quarter" idx="5"/>
          </p:nvPr>
        </p:nvSpPr>
        <p:spPr/>
        <p:txBody>
          <a:bodyPr/>
          <a:lstStyle/>
          <a:p>
            <a:fld id="{822D38A5-A543-4A11-9165-9A8DE7F7051C}" type="slidenum">
              <a:t>8</a:t>
            </a:fld>
            <a:endParaRPr lang="en-GB"/>
          </a:p>
        </p:txBody>
      </p:sp>
    </p:spTree>
    <p:extLst>
      <p:ext uri="{BB962C8B-B14F-4D97-AF65-F5344CB8AC3E}">
        <p14:creationId xmlns:p14="http://schemas.microsoft.com/office/powerpoint/2010/main" val="9821936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dirty="0"/>
              <a:t>Conclusion</a:t>
            </a:r>
            <a:br>
              <a:rPr lang="en-GB" b="1" dirty="0"/>
            </a:br>
            <a:endParaRPr lang="en-GB"/>
          </a:p>
          <a:p>
            <a:pPr>
              <a:lnSpc>
                <a:spcPct val="90000"/>
              </a:lnSpc>
              <a:spcBef>
                <a:spcPts val="1000"/>
              </a:spcBef>
            </a:pPr>
            <a:r>
              <a:rPr lang="en-GB"/>
              <a:t>In conclusion, it is difficult to overestimate the importance of hospitality, quality service, and customer service in the hospitality industry. The Boy Hotels from Marriott Worldwide recognizes this significance and works to provide exceptional experiences for guests. Boy Hotel lays a solid basis for operating by emphasizing guest happiness, cultivating client loyalty, and assuring effective operations in departments like the front desk, concierge, maintenance, and catering. According to (2017) The Performance and Talent Management Revolution, the Boy Hotel business is built on a dedication to providing excellent service and hospitality, ensuring visitors depart with pleasant memories and want to return.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822D38A5-A543-4A11-9165-9A8DE7F7051C}" type="slidenum">
              <a:t>9</a:t>
            </a:fld>
            <a:endParaRPr lang="en-GB"/>
          </a:p>
        </p:txBody>
      </p:sp>
    </p:spTree>
    <p:extLst>
      <p:ext uri="{BB962C8B-B14F-4D97-AF65-F5344CB8AC3E}">
        <p14:creationId xmlns:p14="http://schemas.microsoft.com/office/powerpoint/2010/main" val="38909711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90000"/>
              </a:lnSpc>
              <a:spcBef>
                <a:spcPts val="1000"/>
              </a:spcBef>
            </a:pPr>
            <a:r>
              <a:rPr lang="en-GB" b="1"/>
              <a:t>References</a:t>
            </a:r>
            <a:r>
              <a:rPr lang="en-GB" b="1" dirty="0">
                <a:cs typeface="+mn-lt"/>
              </a:rPr>
              <a:t/>
            </a:r>
            <a:br>
              <a:rPr lang="en-GB" b="1" dirty="0">
                <a:cs typeface="+mn-lt"/>
              </a:rPr>
            </a:br>
            <a:r>
              <a:rPr lang="en-GB"/>
              <a:t>‌Current Issues in Tourism. (2019). Investigating Airbnb listings’ amenities relative to hotels. [online] Available at: </a:t>
            </a:r>
            <a:r>
              <a:rPr lang="en-GB" dirty="0">
                <a:hlinkClick r:id="rId3"/>
              </a:rPr>
              <a:t>https://www.tandfonline.com/doi/full/10.1080/13683500.2020.1733497</a:t>
            </a:r>
            <a:r>
              <a:rPr lang="en-GB"/>
              <a:t> [Accessed 24 May 2023]. </a:t>
            </a:r>
            <a:endParaRPr lang="en-US"/>
          </a:p>
          <a:p>
            <a:pPr marL="228600" indent="-228600">
              <a:lnSpc>
                <a:spcPct val="90000"/>
              </a:lnSpc>
              <a:spcBef>
                <a:spcPts val="1000"/>
              </a:spcBef>
            </a:pPr>
            <a:r>
              <a:rPr lang="en-GB" dirty="0"/>
              <a:t>‌Fu, W., Wei, S., Wang, J. and Kim, H.-S. (2022). Understanding the Customer Experience and Satisfaction of Casino Hotels in Busan through Online User-Generated Content. [online] 14(10), pp.5846–5846. </a:t>
            </a:r>
            <a:r>
              <a:rPr lang="en-GB" dirty="0" err="1"/>
              <a:t>doi:https</a:t>
            </a:r>
            <a:r>
              <a:rPr lang="en-GB" dirty="0"/>
              <a:t>://doi.org/10.3390/su14105846. </a:t>
            </a:r>
          </a:p>
          <a:p>
            <a:pPr marL="228600" indent="-228600">
              <a:lnSpc>
                <a:spcPct val="90000"/>
              </a:lnSpc>
              <a:spcBef>
                <a:spcPts val="1000"/>
              </a:spcBef>
            </a:pPr>
            <a:r>
              <a:rPr lang="en-GB" dirty="0"/>
              <a:t>Goh, E. (2019). Moving out of the silo: How service quality innovations can develop customer loyalty in Indonesia’s hotels - Diena Lemy, Edmund Goh, Jie Ferry, 2019. [online] Journal of Vacation Marketing. Available at: </a:t>
            </a:r>
            <a:r>
              <a:rPr lang="en-GB" dirty="0">
                <a:hlinkClick r:id="rId4"/>
              </a:rPr>
              <a:t>https://journals.sagepub.com/doi/abs/10.1177/1356766718819658?journalCode=jvma</a:t>
            </a:r>
            <a:r>
              <a:rPr lang="en-GB" dirty="0"/>
              <a:t> [Accessed 24 May 2023]. </a:t>
            </a:r>
          </a:p>
          <a:p>
            <a:pPr marL="228600" indent="-228600">
              <a:lnSpc>
                <a:spcPct val="90000"/>
              </a:lnSpc>
              <a:spcBef>
                <a:spcPts val="1000"/>
              </a:spcBef>
            </a:pPr>
            <a:r>
              <a:rPr lang="en-GB" dirty="0"/>
              <a:t>Google Books. (2020). MANAGING HOTELS. [online] Available at: </a:t>
            </a:r>
            <a:r>
              <a:rPr lang="en-GB" dirty="0">
                <a:hlinkClick r:id="rId5">
                  <a:extLst>
                    <a:ext uri="{A12FA001-AC4F-418D-AE19-62706E023703}">
                      <ahyp:hlinkClr xmlns:ahyp="http://schemas.microsoft.com/office/drawing/2018/hyperlinkcolor" xmlns="" val="tx"/>
                    </a:ext>
                  </a:extLst>
                </a:hlinkClick>
              </a:rPr>
              <a:t>https://books.google.co.ke/books?hl=en&amp;lr=&amp;id=zh3JDwAAQBAJ&amp;oi=fnd&amp;pg=PT8&amp;dq=++++With+conveniences+like+plush+bedding,+reliable+connectivity,+and+modern+entertainment+systems,+these+accommodations+have+been+designed+to+guarantee+an+unwinding+and+wonderful+stay.%E2%80%8B&amp;ots=BaNJpRD3rY&amp;sig=LUYii3Ut1d777H5lfSjW4Pn-I0I&amp;redir_esc=y#v=onepage&amp;q&amp;f=false</a:t>
            </a:r>
            <a:r>
              <a:rPr lang="en-GB" dirty="0"/>
              <a:t> [Accessed 24 May 2023]. </a:t>
            </a:r>
          </a:p>
          <a:p>
            <a:pPr marL="228600" indent="-228600">
              <a:lnSpc>
                <a:spcPct val="90000"/>
              </a:lnSpc>
              <a:spcBef>
                <a:spcPts val="1000"/>
              </a:spcBef>
            </a:pPr>
            <a:r>
              <a:rPr lang="en-GB" dirty="0"/>
              <a:t>Harris, J.D., Snell, S.A. and Harrison, K. (2022). Marriott International: Hospitality’s Uncertain Future. [online] </a:t>
            </a:r>
            <a:r>
              <a:rPr lang="en-GB" dirty="0" err="1"/>
              <a:t>doi:https</a:t>
            </a:r>
            <a:r>
              <a:rPr lang="en-GB" dirty="0"/>
              <a:t>://doi.org/10.2139/ssrn.4248262. </a:t>
            </a:r>
          </a:p>
          <a:p>
            <a:pPr marL="228600" indent="-228600">
              <a:lnSpc>
                <a:spcPct val="90000"/>
              </a:lnSpc>
              <a:spcBef>
                <a:spcPts val="1000"/>
              </a:spcBef>
            </a:pPr>
            <a:r>
              <a:rPr lang="en-GB" dirty="0"/>
              <a:t>‌Jiang, Y. (2020). A Cognitive Appraisal Process of Customer Delight: The Moderating Effect of Place Identity - </a:t>
            </a:r>
            <a:r>
              <a:rPr lang="en-GB" dirty="0" err="1"/>
              <a:t>Yangyang</a:t>
            </a:r>
            <a:r>
              <a:rPr lang="en-GB" dirty="0"/>
              <a:t> Jiang, 2020. [online] Journal of Travel Research. Available at: </a:t>
            </a:r>
            <a:r>
              <a:rPr lang="en-GB" dirty="0">
                <a:hlinkClick r:id="rId6"/>
              </a:rPr>
              <a:t>https://journals.sagepub.com/doi/abs/10.1177/0047287519872827?journalCode=jtrb</a:t>
            </a:r>
            <a:r>
              <a:rPr lang="en-GB" dirty="0"/>
              <a:t> [Accessed 24 May 2023].</a:t>
            </a:r>
          </a:p>
          <a:p>
            <a:pPr marL="228600" indent="-228600">
              <a:lnSpc>
                <a:spcPct val="90000"/>
              </a:lnSpc>
              <a:spcBef>
                <a:spcPts val="1000"/>
              </a:spcBef>
            </a:pPr>
            <a:r>
              <a:rPr lang="en-GB" dirty="0"/>
              <a:t>‌Journal of Quality Assurance in Hospitality &amp; Tourism. (2020). The Impact of E-service Quality on the Customer Satisfaction and Consumer Engagement </a:t>
            </a:r>
            <a:r>
              <a:rPr lang="en-GB" dirty="0" err="1"/>
              <a:t>Behaviors</a:t>
            </a:r>
            <a:r>
              <a:rPr lang="en-GB" dirty="0"/>
              <a:t> Toward Luxury Hotels. [online] Available at: </a:t>
            </a:r>
            <a:r>
              <a:rPr lang="en-GB" dirty="0">
                <a:hlinkClick r:id="rId7">
                  <a:extLst>
                    <a:ext uri="{A12FA001-AC4F-418D-AE19-62706E023703}">
                      <ahyp:hlinkClr xmlns:ahyp="http://schemas.microsoft.com/office/drawing/2018/hyperlinkcolor" xmlns="" val="tx"/>
                    </a:ext>
                  </a:extLst>
                </a:hlinkClick>
              </a:rPr>
              <a:t>https://www.tandfonline.com/doi/abs/10.1080/1528008X.2019.1695701</a:t>
            </a:r>
            <a:r>
              <a:rPr lang="en-GB" dirty="0"/>
              <a:t> [Accessed 24 May 2023]. </a:t>
            </a:r>
          </a:p>
          <a:p>
            <a:pPr marL="228600" indent="-228600">
              <a:lnSpc>
                <a:spcPct val="90000"/>
              </a:lnSpc>
              <a:spcBef>
                <a:spcPts val="1000"/>
              </a:spcBef>
            </a:pPr>
            <a:r>
              <a:rPr lang="en-GB" dirty="0"/>
              <a:t>‌Nagar, R., Shani, A. and Yaniv Poria (2022). ‘You feel like a second-class guest’: Customer discrimination against Arab guests in Israeli hotels. [online] 103, pp.103216–103216. </a:t>
            </a:r>
            <a:r>
              <a:rPr lang="en-GB" dirty="0" err="1"/>
              <a:t>doi:https</a:t>
            </a:r>
            <a:r>
              <a:rPr lang="en-GB" dirty="0"/>
              <a:t>://doi.org/10.1016/j.ijhm.2022.103216. </a:t>
            </a:r>
          </a:p>
          <a:p>
            <a:pPr marL="228600" indent="-228600">
              <a:lnSpc>
                <a:spcPct val="90000"/>
              </a:lnSpc>
              <a:spcBef>
                <a:spcPts val="1000"/>
              </a:spcBef>
            </a:pPr>
            <a:r>
              <a:rPr lang="en-GB" dirty="0"/>
              <a:t>People 1st(2017) The performance &amp; talent management revolution, PF, Uxbridge.</a:t>
            </a:r>
          </a:p>
          <a:p>
            <a:pPr marL="228600" indent="-228600">
              <a:lnSpc>
                <a:spcPct val="90000"/>
              </a:lnSpc>
              <a:spcBef>
                <a:spcPts val="1000"/>
              </a:spcBef>
            </a:pPr>
            <a:r>
              <a:rPr lang="en-GB" dirty="0"/>
              <a:t>Tesone, V. (2014) Principles of Management for the Hospitality Industry, Butterworth Heineman, Oxford</a:t>
            </a:r>
          </a:p>
          <a:p>
            <a:pPr marL="228600" indent="-228600">
              <a:lnSpc>
                <a:spcPct val="90000"/>
              </a:lnSpc>
              <a:spcBef>
                <a:spcPts val="1000"/>
              </a:spcBef>
            </a:pPr>
            <a:r>
              <a:rPr lang="en-GB" dirty="0"/>
              <a:t>Walker, J. (2013) Introduction to Hospitality </a:t>
            </a:r>
            <a:r>
              <a:rPr lang="en-GB" dirty="0" err="1"/>
              <a:t>Management,Pearson</a:t>
            </a:r>
            <a:r>
              <a:rPr lang="en-GB" dirty="0"/>
              <a:t>, London</a:t>
            </a:r>
          </a:p>
          <a:p>
            <a:pPr marL="228600" indent="-228600">
              <a:lnSpc>
                <a:spcPct val="90000"/>
              </a:lnSpc>
              <a:spcBef>
                <a:spcPts val="1000"/>
              </a:spcBef>
            </a:pPr>
            <a:r>
              <a:rPr lang="en-GB" dirty="0"/>
              <a:t>Wood, R.C., 2015. Hospitality Management: a brief introduction, Sage, London</a:t>
            </a:r>
          </a:p>
          <a:p>
            <a:pPr marL="228600" indent="-228600">
              <a:lnSpc>
                <a:spcPct val="90000"/>
              </a:lnSpc>
              <a:spcBef>
                <a:spcPts val="1000"/>
              </a:spcBef>
            </a:pPr>
            <a:endParaRPr lang="en-GB" dirty="0"/>
          </a:p>
          <a:p>
            <a:pPr marL="228600" indent="-228600">
              <a:lnSpc>
                <a:spcPct val="90000"/>
              </a:lnSpc>
              <a:spcBef>
                <a:spcPts val="1000"/>
              </a:spcBef>
            </a:pPr>
            <a:r>
              <a:rPr lang="en-GB" dirty="0"/>
              <a:t>‌</a:t>
            </a:r>
          </a:p>
          <a:p>
            <a:pPr marL="228600" indent="-228600">
              <a:lnSpc>
                <a:spcPct val="90000"/>
              </a:lnSpc>
              <a:spcBef>
                <a:spcPts val="1000"/>
              </a:spcBef>
            </a:pPr>
            <a:endParaRPr lang="en-GB" dirty="0"/>
          </a:p>
          <a:p>
            <a:pPr>
              <a:lnSpc>
                <a:spcPct val="90000"/>
              </a:lnSpc>
              <a:spcBef>
                <a:spcPts val="1000"/>
              </a:spcBef>
            </a:pPr>
            <a:endParaRPr lang="en-GB" dirty="0"/>
          </a:p>
          <a:p>
            <a:pPr marL="228600" indent="-228600">
              <a:lnSpc>
                <a:spcPct val="90000"/>
              </a:lnSpc>
              <a:spcBef>
                <a:spcPts val="1000"/>
              </a:spcBef>
            </a:pPr>
            <a:r>
              <a:rPr lang="en-GB" dirty="0"/>
              <a:t>‌</a:t>
            </a:r>
          </a:p>
          <a:p>
            <a:pPr marL="228600" indent="-228600">
              <a:lnSpc>
                <a:spcPct val="90000"/>
              </a:lnSpc>
              <a:spcBef>
                <a:spcPts val="1000"/>
              </a:spcBef>
            </a:pPr>
            <a:endParaRPr lang="en-GB" dirty="0"/>
          </a:p>
          <a:p>
            <a:pPr marL="228600" indent="-228600">
              <a:lnSpc>
                <a:spcPct val="90000"/>
              </a:lnSpc>
              <a:spcBef>
                <a:spcPts val="1000"/>
              </a:spcBef>
            </a:pPr>
            <a:endParaRPr lang="en-GB" dirty="0"/>
          </a:p>
          <a:p>
            <a:pPr>
              <a:lnSpc>
                <a:spcPct val="90000"/>
              </a:lnSpc>
              <a:spcBef>
                <a:spcPts val="1000"/>
              </a:spcBef>
            </a:pPr>
            <a:endParaRPr lang="en-GB" dirty="0"/>
          </a:p>
          <a:p>
            <a:pPr marL="228600" indent="-228600">
              <a:lnSpc>
                <a:spcPct val="90000"/>
              </a:lnSpc>
              <a:spcBef>
                <a:spcPts val="1000"/>
              </a:spcBef>
            </a:pPr>
            <a:r>
              <a:rPr lang="en-GB" dirty="0"/>
              <a:t>‌</a:t>
            </a:r>
          </a:p>
          <a:p>
            <a:pPr marL="228600" indent="-228600">
              <a:lnSpc>
                <a:spcPct val="90000"/>
              </a:lnSpc>
              <a:spcBef>
                <a:spcPts val="1000"/>
              </a:spcBef>
            </a:pPr>
            <a:endParaRPr lang="en-GB" dirty="0"/>
          </a:p>
          <a:p>
            <a:pPr marL="228600" indent="-228600">
              <a:lnSpc>
                <a:spcPct val="90000"/>
              </a:lnSpc>
              <a:spcBef>
                <a:spcPts val="1000"/>
              </a:spcBef>
            </a:pPr>
            <a:endParaRPr lang="en-GB" dirty="0"/>
          </a:p>
          <a:p>
            <a:pPr>
              <a:lnSpc>
                <a:spcPct val="90000"/>
              </a:lnSpc>
              <a:spcBef>
                <a:spcPts val="1000"/>
              </a:spcBef>
            </a:pPr>
            <a:endParaRPr lang="en-GB" dirty="0"/>
          </a:p>
          <a:p>
            <a:pPr>
              <a:lnSpc>
                <a:spcPct val="90000"/>
              </a:lnSpc>
              <a:spcBef>
                <a:spcPct val="0"/>
              </a:spcBef>
            </a:pPr>
            <a:endParaRPr lang="en-GB" b="1" dirty="0">
              <a:cs typeface="+mn-lt"/>
            </a:endParaRPr>
          </a:p>
          <a:p>
            <a:endParaRPr lang="en-US" dirty="0">
              <a:cs typeface="Calibri"/>
            </a:endParaRPr>
          </a:p>
        </p:txBody>
      </p:sp>
      <p:sp>
        <p:nvSpPr>
          <p:cNvPr id="4" name="Slide Number Placeholder 3"/>
          <p:cNvSpPr>
            <a:spLocks noGrp="1"/>
          </p:cNvSpPr>
          <p:nvPr>
            <p:ph type="sldNum" sz="quarter" idx="5"/>
          </p:nvPr>
        </p:nvSpPr>
        <p:spPr/>
        <p:txBody>
          <a:bodyPr/>
          <a:lstStyle/>
          <a:p>
            <a:fld id="{822D38A5-A543-4A11-9165-9A8DE7F7051C}" type="slidenum">
              <a:t>10</a:t>
            </a:fld>
            <a:endParaRPr lang="en-GB"/>
          </a:p>
        </p:txBody>
      </p:sp>
    </p:spTree>
    <p:extLst>
      <p:ext uri="{BB962C8B-B14F-4D97-AF65-F5344CB8AC3E}">
        <p14:creationId xmlns:p14="http://schemas.microsoft.com/office/powerpoint/2010/main" val="220769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hyperlink" Target="https://www.tandfonline.com/doi/full/10.1080/13683500.2020.1733497" TargetMode="External"/><Relationship Id="rId7" Type="http://schemas.openxmlformats.org/officeDocument/2006/relationships/hyperlink" Target="https://www.tandfonline.com/doi/abs/10.1080/1528008X.2019.169570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journals.sagepub.com/doi/abs/10.1177/0047287519872827?journalCode=jtrb" TargetMode="External"/><Relationship Id="rId5" Type="http://schemas.openxmlformats.org/officeDocument/2006/relationships/hyperlink" Target="https://books.google.co.ke/books?hl=en&amp;lr=&amp;id=zh3JDwAAQBAJ&amp;oi=fnd&amp;pg=PT8&amp;dq=++++With+conveniences+like+plush+bedding,+reliable+connectivity,+and+modern+entertainment+systems,+these+accommodations+have+been+designed+to+guarantee+an+unwinding+and+wonderful+stay.%E2%80%8B&amp;ots=BaNJpRD3rY&amp;sig=LUYii3Ut1d777H5lfSjW4Pn-I0I&amp;redir_esc=y#v=onepage&amp;q&amp;f=false" TargetMode="External"/><Relationship Id="rId4" Type="http://schemas.openxmlformats.org/officeDocument/2006/relationships/hyperlink" Target="https://journals.sagepub.com/doi/abs/10.1177/1356766718819658?journalCode=jvm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xmlns="" id="{76906711-0AFB-47DD-A4B6-4E94B38B8C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xmlns="" id="{AA91F649-894C-41F6-A21D-3D1AC558E9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38881" y="390525"/>
            <a:ext cx="10909640" cy="1510301"/>
          </a:xfrm>
        </p:spPr>
        <p:txBody>
          <a:bodyPr vert="horz" lIns="91440" tIns="45720" rIns="91440" bIns="45720" rtlCol="0" anchor="ctr">
            <a:normAutofit/>
          </a:bodyPr>
          <a:lstStyle/>
          <a:p>
            <a:r>
              <a:rPr lang="en-US" sz="5100" b="1" kern="1200">
                <a:solidFill>
                  <a:srgbClr val="FFFFFF"/>
                </a:solidFill>
                <a:latin typeface="+mj-lt"/>
                <a:ea typeface="+mj-ea"/>
                <a:cs typeface="+mj-cs"/>
              </a:rPr>
              <a:t>Hospitality and Guest Services for the Hotel Industry</a:t>
            </a:r>
          </a:p>
        </p:txBody>
      </p:sp>
      <p:sp>
        <p:nvSpPr>
          <p:cNvPr id="18" name="sketch line">
            <a:extLst>
              <a:ext uri="{FF2B5EF4-FFF2-40B4-BE49-F238E27FC236}">
                <a16:creationId xmlns:a16="http://schemas.microsoft.com/office/drawing/2014/main" xmlns="" id="{56037404-66BD-46B5-9323-1B53131967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974206" y="1753266"/>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xmlns="" id="{F8BDEDA7-441E-EAF2-270D-6472FC5B639E}"/>
              </a:ext>
            </a:extLst>
          </p:cNvPr>
          <p:cNvPicPr>
            <a:picLocks noChangeAspect="1"/>
          </p:cNvPicPr>
          <p:nvPr/>
        </p:nvPicPr>
        <p:blipFill>
          <a:blip r:embed="rId3"/>
          <a:stretch>
            <a:fillRect/>
          </a:stretch>
        </p:blipFill>
        <p:spPr>
          <a:xfrm>
            <a:off x="2140838" y="3067050"/>
            <a:ext cx="7907276" cy="301953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4F7EBAE4-9945-4473-9E34-B2C66EA0F0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xmlns="" id="{95A836BF-AD6F-5EAC-0400-8123012D8817}"/>
              </a:ext>
            </a:extLst>
          </p:cNvPr>
          <p:cNvSpPr>
            <a:spLocks noGrp="1"/>
          </p:cNvSpPr>
          <p:nvPr>
            <p:ph type="title"/>
          </p:nvPr>
        </p:nvSpPr>
        <p:spPr>
          <a:xfrm>
            <a:off x="838200" y="365125"/>
            <a:ext cx="5393361" cy="1325563"/>
          </a:xfrm>
        </p:spPr>
        <p:txBody>
          <a:bodyPr>
            <a:normAutofit/>
          </a:bodyPr>
          <a:lstStyle/>
          <a:p>
            <a:r>
              <a:rPr lang="en-GB" b="1" dirty="0" smtClean="0">
                <a:cs typeface="Calibri Light"/>
              </a:rPr>
              <a:t>Introduction</a:t>
            </a:r>
            <a:r>
              <a:rPr lang="en-GB" b="1" dirty="0">
                <a:cs typeface="Calibri Light"/>
              </a:rPr>
              <a:t/>
            </a:r>
            <a:br>
              <a:rPr lang="en-GB" b="1" dirty="0">
                <a:cs typeface="Calibri Light"/>
              </a:rPr>
            </a:br>
            <a:endParaRPr lang="en-GB" b="1" dirty="0">
              <a:cs typeface="Calibri Light"/>
            </a:endParaRPr>
          </a:p>
        </p:txBody>
      </p:sp>
      <p:sp>
        <p:nvSpPr>
          <p:cNvPr id="3" name="Content Placeholder 2">
            <a:extLst>
              <a:ext uri="{FF2B5EF4-FFF2-40B4-BE49-F238E27FC236}">
                <a16:creationId xmlns:a16="http://schemas.microsoft.com/office/drawing/2014/main" xmlns="" id="{8018BC64-5D3F-37C1-9C5F-75F7E851D2F0}"/>
              </a:ext>
            </a:extLst>
          </p:cNvPr>
          <p:cNvSpPr>
            <a:spLocks noGrp="1"/>
          </p:cNvSpPr>
          <p:nvPr>
            <p:ph idx="1"/>
          </p:nvPr>
        </p:nvSpPr>
        <p:spPr>
          <a:xfrm>
            <a:off x="334993" y="1825625"/>
            <a:ext cx="6327888" cy="4351338"/>
          </a:xfrm>
        </p:spPr>
        <p:txBody>
          <a:bodyPr vert="horz" lIns="91440" tIns="45720" rIns="91440" bIns="45720" rtlCol="0" anchor="t">
            <a:noAutofit/>
          </a:bodyPr>
          <a:lstStyle/>
          <a:p>
            <a:pPr>
              <a:buNone/>
            </a:pPr>
            <a:r>
              <a:rPr lang="en-GB" sz="1400" dirty="0" smtClean="0">
                <a:ea typeface="+mn-lt"/>
                <a:cs typeface="+mn-lt"/>
              </a:rPr>
              <a:t>Marriott</a:t>
            </a:r>
            <a:r>
              <a:rPr lang="en-GB" sz="1400" dirty="0" smtClean="0">
                <a:ea typeface="+mn-lt"/>
                <a:cs typeface="+mn-lt"/>
              </a:rPr>
              <a:t> </a:t>
            </a:r>
            <a:r>
              <a:rPr lang="en-GB" sz="1400" dirty="0">
                <a:ea typeface="+mn-lt"/>
                <a:cs typeface="+mn-lt"/>
              </a:rPr>
              <a:t>International is the parent company of the prestigious Boy Hotel brand. Boy, Hotel takes excellent satisfaction in providing outstanding service, unique experiences, and a dedication to making stays memorable for its visitors</a:t>
            </a:r>
            <a:r>
              <a:rPr lang="en-GB" sz="1400" dirty="0">
                <a:latin typeface="Calibri"/>
                <a:ea typeface="+mn-lt"/>
                <a:cs typeface="Times New Roman"/>
              </a:rPr>
              <a:t>(Harris, Snell and Harrison, 2022)</a:t>
            </a:r>
            <a:r>
              <a:rPr lang="en-GB" sz="1400" dirty="0">
                <a:ea typeface="+mn-lt"/>
                <a:cs typeface="+mn-lt"/>
              </a:rPr>
              <a:t>.</a:t>
            </a:r>
            <a:endParaRPr lang="en-US" sz="1400" dirty="0">
              <a:cs typeface="Calibri"/>
            </a:endParaRPr>
          </a:p>
          <a:p>
            <a:pPr>
              <a:buNone/>
            </a:pPr>
            <a:r>
              <a:rPr lang="en-GB" sz="1400" dirty="0">
                <a:ea typeface="+mn-lt"/>
                <a:cs typeface="+mn-lt"/>
              </a:rPr>
              <a:t> </a:t>
            </a:r>
            <a:r>
              <a:rPr lang="en-GB" sz="1400" b="1" dirty="0">
                <a:ea typeface="+mn-lt"/>
                <a:cs typeface="+mn-lt"/>
              </a:rPr>
              <a:t>Why the hospitality sector depends on good service, greeting guests, and guest services</a:t>
            </a:r>
            <a:endParaRPr lang="en-GB" sz="1400" dirty="0">
              <a:cs typeface="Calibri"/>
            </a:endParaRPr>
          </a:p>
          <a:p>
            <a:pPr>
              <a:buNone/>
            </a:pPr>
            <a:r>
              <a:rPr lang="en-GB" sz="1400" dirty="0">
                <a:ea typeface="+mn-lt"/>
                <a:cs typeface="+mn-lt"/>
              </a:rPr>
              <a:t>Any excellent hotel brand is built on a foundation of high-quality service. The Boy Hotel is aware of this core idea and strives above and beyond to give every guest the most excellent possible experience. Visitors entering the Boy Hotel are welcomed with hospitality, ethics, and a sincere desire to exceed their expectations</a:t>
            </a:r>
            <a:r>
              <a:rPr lang="en-GB" sz="1400" dirty="0">
                <a:latin typeface="Calibri"/>
                <a:ea typeface="+mn-lt"/>
                <a:cs typeface="Times New Roman"/>
              </a:rPr>
              <a:t>(Nagar, Shani and Yaniv Poria, 2022)</a:t>
            </a:r>
            <a:r>
              <a:rPr lang="en-GB" sz="1400" dirty="0">
                <a:ea typeface="+mn-lt"/>
                <a:cs typeface="+mn-lt"/>
              </a:rPr>
              <a:t>. The Hotel's staff undergoes strict educational programs to ensure they possess these crucial abilities. Hospitality is another essential component of the hotel and lodging sector, and Boy Hotels excels in this field. The brand exemplifies hospitality by providing all visitors with a warm and inclusive environment. Boy Hotel offers a variety of requirements and interests, whether it is a business tourist, a family seeking a holiday, or a couple enjoying a particular occasion. Because of the staff's expertise in understanding different cultures, customers from different cultural backgrounds will always feel accepted and valued. Improving guest services is essential to improving the general experience of guests. Boy, Hotel is aware that the little things may significantly impact. Boy Hotel offers above and beyond to cater to those who stay there, offering everything from within-the-room food choices that suit special dietary requirements to personal assistants that help plan trips and make suggestions.</a:t>
            </a:r>
            <a:endParaRPr lang="en-GB" sz="1400" dirty="0">
              <a:cs typeface="Calibri"/>
            </a:endParaRPr>
          </a:p>
          <a:p>
            <a:pPr marL="0" indent="0">
              <a:buNone/>
            </a:pPr>
            <a:endParaRPr lang="en-GB" sz="1400" dirty="0">
              <a:cs typeface="Calibri"/>
            </a:endParaRPr>
          </a:p>
        </p:txBody>
      </p:sp>
      <p:pic>
        <p:nvPicPr>
          <p:cNvPr id="4" name="Picture 4" descr="A picture containing building&#10;&#10;Description automatically generated">
            <a:extLst>
              <a:ext uri="{FF2B5EF4-FFF2-40B4-BE49-F238E27FC236}">
                <a16:creationId xmlns:a16="http://schemas.microsoft.com/office/drawing/2014/main" xmlns="" id="{5212F9A8-5F0C-006D-23D3-CC08AAA473D2}"/>
              </a:ext>
            </a:extLst>
          </p:cNvPr>
          <p:cNvPicPr>
            <a:picLocks noChangeAspect="1"/>
          </p:cNvPicPr>
          <p:nvPr/>
        </p:nvPicPr>
        <p:blipFill rotWithShape="1">
          <a:blip r:embed="rId3"/>
          <a:srcRect l="7546" r="17550" b="-1"/>
          <a:stretch/>
        </p:blipFill>
        <p:spPr>
          <a:xfrm>
            <a:off x="6590580" y="758514"/>
            <a:ext cx="5582313"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xmlns="" id="{70BEB1E7-2F88-40BC-B73D-42E5B6F80B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xmlns="" id="{A7B99495-F43F-4D80-A44F-2CB4764EB9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6334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xmlns="" id="{79BB35BC-D5C2-4C8B-A22A-A71E619191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5B7B05C0-BAE0-0743-0346-3053CCADB0B6}"/>
              </a:ext>
            </a:extLst>
          </p:cNvPr>
          <p:cNvSpPr>
            <a:spLocks noGrp="1"/>
          </p:cNvSpPr>
          <p:nvPr>
            <p:ph type="title"/>
          </p:nvPr>
        </p:nvSpPr>
        <p:spPr>
          <a:xfrm>
            <a:off x="6513788" y="365125"/>
            <a:ext cx="4840010" cy="1807305"/>
          </a:xfrm>
        </p:spPr>
        <p:txBody>
          <a:bodyPr>
            <a:normAutofit/>
          </a:bodyPr>
          <a:lstStyle/>
          <a:p>
            <a:r>
              <a:rPr lang="en-GB" b="1" dirty="0">
                <a:ea typeface="+mj-lt"/>
                <a:cs typeface="+mj-lt"/>
              </a:rPr>
              <a:t>Main Consumers</a:t>
            </a:r>
            <a:r>
              <a:rPr lang="en-GB" b="1">
                <a:ea typeface="+mj-lt"/>
                <a:cs typeface="+mj-lt"/>
              </a:rPr>
              <a:t/>
            </a:r>
            <a:br>
              <a:rPr lang="en-GB" b="1">
                <a:ea typeface="+mj-lt"/>
                <a:cs typeface="+mj-lt"/>
              </a:rPr>
            </a:br>
            <a:endParaRPr lang="en-US" b="1">
              <a:cs typeface="Calibri Light"/>
            </a:endParaRPr>
          </a:p>
        </p:txBody>
      </p:sp>
      <p:pic>
        <p:nvPicPr>
          <p:cNvPr id="6" name="Picture 6">
            <a:extLst>
              <a:ext uri="{FF2B5EF4-FFF2-40B4-BE49-F238E27FC236}">
                <a16:creationId xmlns:a16="http://schemas.microsoft.com/office/drawing/2014/main" xmlns="" id="{01996748-1432-1BA1-544B-8575A139B70D}"/>
              </a:ext>
            </a:extLst>
          </p:cNvPr>
          <p:cNvPicPr>
            <a:picLocks noChangeAspect="1"/>
          </p:cNvPicPr>
          <p:nvPr/>
        </p:nvPicPr>
        <p:blipFill rotWithShape="1">
          <a:blip r:embed="rId3"/>
          <a:srcRect l="18731" r="21806" b="-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xmlns="" id="{F74C2E27-3E7C-DECC-11C2-68FB5DEB9F7F}"/>
              </a:ext>
            </a:extLst>
          </p:cNvPr>
          <p:cNvSpPr>
            <a:spLocks noGrp="1"/>
          </p:cNvSpPr>
          <p:nvPr>
            <p:ph idx="1"/>
          </p:nvPr>
        </p:nvSpPr>
        <p:spPr>
          <a:xfrm>
            <a:off x="6513788" y="2333297"/>
            <a:ext cx="4840010" cy="3843666"/>
          </a:xfrm>
        </p:spPr>
        <p:txBody>
          <a:bodyPr vert="horz" lIns="91440" tIns="45720" rIns="91440" bIns="45720" rtlCol="0">
            <a:normAutofit/>
          </a:bodyPr>
          <a:lstStyle/>
          <a:p>
            <a:pPr>
              <a:buNone/>
            </a:pPr>
            <a:r>
              <a:rPr lang="en-GB" sz="1400" dirty="0">
                <a:ea typeface="+mn-lt"/>
                <a:cs typeface="+mn-lt"/>
              </a:rPr>
              <a:t>Boy Hotel's primary clients are the following groups of individuals:</a:t>
            </a:r>
            <a:endParaRPr lang="en-US" sz="1400">
              <a:cs typeface="Calibri"/>
            </a:endParaRPr>
          </a:p>
          <a:p>
            <a:r>
              <a:rPr lang="en-GB" sz="1400" dirty="0">
                <a:ea typeface="+mn-lt"/>
                <a:cs typeface="+mn-lt"/>
              </a:rPr>
              <a:t>Business Travellers: Boy Hotel provides various services and facilities designed to fulfil the requirements of business travellers, including cosy accommodations, meeting spaces, and successful corporate services</a:t>
            </a:r>
            <a:r>
              <a:rPr lang="en-GB" sz="1400" dirty="0">
                <a:latin typeface="Calibri"/>
                <a:ea typeface="+mn-lt"/>
                <a:cs typeface="Times New Roman"/>
              </a:rPr>
              <a:t>(Current Issues in Tourism, 2019)</a:t>
            </a:r>
            <a:r>
              <a:rPr lang="en-GB" sz="1400" dirty="0">
                <a:ea typeface="+mn-lt"/>
                <a:cs typeface="+mn-lt"/>
              </a:rPr>
              <a:t>.</a:t>
            </a:r>
            <a:endParaRPr lang="en-GB" sz="1400">
              <a:cs typeface="Calibri" panose="020F0502020204030204"/>
            </a:endParaRPr>
          </a:p>
          <a:p>
            <a:r>
              <a:rPr lang="en-GB" sz="1400" dirty="0">
                <a:ea typeface="+mn-lt"/>
                <a:cs typeface="+mn-lt"/>
              </a:rPr>
              <a:t>Travellers on vacation: Boy Hotel is pleased to host visitors looking for a memorable getaway. The hotel's location offers a variety of recreational facilities, recreational choices, and exceptional eating alternatives.</a:t>
            </a:r>
            <a:endParaRPr lang="en-GB" sz="1400">
              <a:cs typeface="Calibri" panose="020F0502020204030204"/>
            </a:endParaRPr>
          </a:p>
          <a:p>
            <a:r>
              <a:rPr lang="en-GB" sz="1400" dirty="0">
                <a:ea typeface="+mn-lt"/>
                <a:cs typeface="+mn-lt"/>
              </a:rPr>
              <a:t>Group Travel and Events: Traveling in groups or hosting events like marriages and conferences is servicing the Boy Hotel provides. It provides specialized event venues, banquet rooms, and services for profitable and unforgettable activities.</a:t>
            </a:r>
            <a:endParaRPr lang="en-GB" sz="1400">
              <a:cs typeface="Calibri" panose="020F0502020204030204"/>
            </a:endParaRPr>
          </a:p>
        </p:txBody>
      </p:sp>
    </p:spTree>
    <p:extLst>
      <p:ext uri="{BB962C8B-B14F-4D97-AF65-F5344CB8AC3E}">
        <p14:creationId xmlns:p14="http://schemas.microsoft.com/office/powerpoint/2010/main" val="713384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xmlns="" id="{637B2035-1FCB-439A-B421-095E136C7E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676D6CDF-C512-4739-B158-55EE955EFA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3E67608-C234-1F2A-3408-9D7AD8C381C9}"/>
              </a:ext>
            </a:extLst>
          </p:cNvPr>
          <p:cNvSpPr>
            <a:spLocks noGrp="1"/>
          </p:cNvSpPr>
          <p:nvPr>
            <p:ph type="title"/>
          </p:nvPr>
        </p:nvSpPr>
        <p:spPr>
          <a:xfrm>
            <a:off x="1137033" y="670559"/>
            <a:ext cx="4683321" cy="2148841"/>
          </a:xfrm>
        </p:spPr>
        <p:txBody>
          <a:bodyPr anchor="t">
            <a:normAutofit/>
          </a:bodyPr>
          <a:lstStyle/>
          <a:p>
            <a:r>
              <a:rPr lang="en-GB" b="1" dirty="0">
                <a:ea typeface="+mj-lt"/>
                <a:cs typeface="+mj-lt"/>
              </a:rPr>
              <a:t>Nature and Scope of Guest Services</a:t>
            </a:r>
            <a:endParaRPr lang="en-US" b="1" dirty="0">
              <a:cs typeface="Calibri Light"/>
            </a:endParaRPr>
          </a:p>
        </p:txBody>
      </p:sp>
      <p:pic>
        <p:nvPicPr>
          <p:cNvPr id="4" name="Picture 4" descr="A picture containing text, ceiling, indoor, table&#10;&#10;Description automatically generated">
            <a:extLst>
              <a:ext uri="{FF2B5EF4-FFF2-40B4-BE49-F238E27FC236}">
                <a16:creationId xmlns:a16="http://schemas.microsoft.com/office/drawing/2014/main" xmlns="" id="{3154CF14-0B42-65D7-96F8-F73A214C51A2}"/>
              </a:ext>
            </a:extLst>
          </p:cNvPr>
          <p:cNvPicPr>
            <a:picLocks noChangeAspect="1"/>
          </p:cNvPicPr>
          <p:nvPr/>
        </p:nvPicPr>
        <p:blipFill rotWithShape="1">
          <a:blip r:embed="rId3"/>
          <a:srcRect r="1" b="3891"/>
          <a:stretch/>
        </p:blipFill>
        <p:spPr>
          <a:xfrm>
            <a:off x="1" y="2271265"/>
            <a:ext cx="6448424" cy="4586735"/>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xmlns="" id="{F4FB99B0-AB79-C841-02E9-CCB1ED69A692}"/>
              </a:ext>
            </a:extLst>
          </p:cNvPr>
          <p:cNvSpPr>
            <a:spLocks noGrp="1"/>
          </p:cNvSpPr>
          <p:nvPr>
            <p:ph idx="1"/>
          </p:nvPr>
        </p:nvSpPr>
        <p:spPr>
          <a:xfrm>
            <a:off x="6797004" y="670559"/>
            <a:ext cx="4555782" cy="5445076"/>
          </a:xfrm>
        </p:spPr>
        <p:txBody>
          <a:bodyPr vert="horz" lIns="91440" tIns="45720" rIns="91440" bIns="45720" rtlCol="0" anchor="t">
            <a:normAutofit/>
          </a:bodyPr>
          <a:lstStyle/>
          <a:p>
            <a:pPr>
              <a:buFont typeface="Wingdings" panose="020B0604020202020204" pitchFamily="34" charset="0"/>
              <a:buChar char="v"/>
            </a:pPr>
            <a:r>
              <a:rPr lang="en-GB" sz="1400">
                <a:ea typeface="+mn-lt"/>
                <a:cs typeface="+mn-lt"/>
              </a:rPr>
              <a:t>Accommodations: Boy Hotel provides various kinds of cosy or opulent suites and guestrooms to satisfy guests' feelings and demands. With conveniences like plush bedding, reliable connectivity, and modern entertainment systems, these accommodations have been designed to guarantee an unwinding and wonderful stay</a:t>
            </a:r>
            <a:r>
              <a:rPr lang="en-GB" sz="1400">
                <a:latin typeface="Calibri"/>
                <a:ea typeface="+mn-lt"/>
                <a:cs typeface="Times New Roman"/>
              </a:rPr>
              <a:t>(Google Books, 2020)</a:t>
            </a:r>
            <a:r>
              <a:rPr lang="en-GB" sz="1400">
                <a:ea typeface="+mn-lt"/>
                <a:cs typeface="+mn-lt"/>
              </a:rPr>
              <a:t>.</a:t>
            </a:r>
            <a:endParaRPr lang="en-US" sz="1400">
              <a:cs typeface="Calibri" panose="020F0502020204030204"/>
            </a:endParaRPr>
          </a:p>
          <a:p>
            <a:pPr>
              <a:buFont typeface="Wingdings" panose="020B0604020202020204" pitchFamily="34" charset="0"/>
              <a:buChar char="v"/>
            </a:pPr>
            <a:r>
              <a:rPr lang="en-GB" sz="1400">
                <a:ea typeface="+mn-lt"/>
                <a:cs typeface="+mn-lt"/>
              </a:rPr>
              <a:t>Food: Boy Hotel delivers a range of dining alternatives, including on-site eating establishments, coffee shops, or bars, to improve visitor satisfaction. Visitors can take in various gastronomic pleasures known chefs provide, from exquisite meals to casual dining. The restaurant offers outstanding culinary excellence, variety, and individualised treatment to satisfy multiple palates.</a:t>
            </a:r>
            <a:endParaRPr lang="en-GB" sz="1400">
              <a:cs typeface="Calibri" panose="020F0502020204030204"/>
            </a:endParaRPr>
          </a:p>
          <a:p>
            <a:pPr>
              <a:buFont typeface="Wingdings" panose="020B0604020202020204" pitchFamily="34" charset="0"/>
              <a:buChar char="v"/>
            </a:pPr>
            <a:r>
              <a:rPr lang="en-GB" sz="1400">
                <a:ea typeface="+mn-lt"/>
                <a:cs typeface="+mn-lt"/>
              </a:rPr>
              <a:t>Facilities for leisure and well-being: Boy Hotel knows its visitors' value of peace and well-being. Modern workout facilities, pools for swimming, and spa amenities are available at the lodging establishment to encourage rest and rejuvenation. It can be done for visitors to unwind after an exhausting day or continue their workouts while travelling all these amenities, which have been developed to support their mental and physical health.</a:t>
            </a:r>
            <a:endParaRPr lang="en-GB" sz="1400">
              <a:cs typeface="Calibri" panose="020F0502020204030204"/>
            </a:endParaRPr>
          </a:p>
          <a:p>
            <a:pPr marL="0" indent="0">
              <a:buNone/>
            </a:pPr>
            <a:endParaRPr lang="en-GB" sz="1400">
              <a:cs typeface="Calibri" panose="020F0502020204030204"/>
            </a:endParaRPr>
          </a:p>
        </p:txBody>
      </p:sp>
    </p:spTree>
    <p:extLst>
      <p:ext uri="{BB962C8B-B14F-4D97-AF65-F5344CB8AC3E}">
        <p14:creationId xmlns:p14="http://schemas.microsoft.com/office/powerpoint/2010/main" val="3231089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D7A453D2-15D8-4403-815F-291FA16340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8161EA6B-09CA-445B-AB0D-8DF76FA92D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xmlns="" id="{913B067F-3154-4968-A886-DF93A787EC4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 y="2075420"/>
            <a:ext cx="12048729" cy="4093306"/>
            <a:chOff x="1" y="2075420"/>
            <a:chExt cx="12048729" cy="4093306"/>
          </a:xfrm>
        </p:grpSpPr>
        <p:sp>
          <p:nvSpPr>
            <p:cNvPr id="14" name="Oval 13">
              <a:extLst>
                <a:ext uri="{FF2B5EF4-FFF2-40B4-BE49-F238E27FC236}">
                  <a16:creationId xmlns:a16="http://schemas.microsoft.com/office/drawing/2014/main" xmlns="" id="{97583D6C-C05B-47AB-8540-B2700B82A4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xmlns="" id="{6501AD91-D973-4968-95E4-4C26CFDF8F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xmlns="" id="{5C165989-F5FE-4BB6-9817-E7828CB1D6E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xmlns="" id="{6B0649CC-B912-4E82-BEA0-DA75ECB19A6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xmlns="" id="{6BA08C17-C9A5-4FA8-ABC4-44FB3B8696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xmlns="" id="{70DEAC6C-553C-437E-BC17-D449523375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xmlns="" id="{B8114C98-A349-4111-A123-E8EAB86ABE3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xmlns="" id="{670FB431-AE18-414D-92F4-1D12D199115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259539" y="317578"/>
            <a:ext cx="548640" cy="549007"/>
            <a:chOff x="7029447" y="3514725"/>
            <a:chExt cx="1285875" cy="549007"/>
          </a:xfrm>
        </p:grpSpPr>
        <p:cxnSp>
          <p:nvCxnSpPr>
            <p:cNvPr id="24" name="Straight Connector 23">
              <a:extLst>
                <a:ext uri="{FF2B5EF4-FFF2-40B4-BE49-F238E27FC236}">
                  <a16:creationId xmlns:a16="http://schemas.microsoft.com/office/drawing/2014/main" xmlns="" id="{24467063-D74E-4D42-8790-B9F6D69584B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A1D19BAC-1681-47BC-AAF5-92FAFFF6F4C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94347C2B-E846-452C-97AA-7E254FC1CE8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10EA2B35-7959-4C2A-84AA-FF5D94FEDE9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9" name="Rectangle 28">
            <a:extLst>
              <a:ext uri="{FF2B5EF4-FFF2-40B4-BE49-F238E27FC236}">
                <a16:creationId xmlns:a16="http://schemas.microsoft.com/office/drawing/2014/main" xmlns="" id="{E2D3D3F2-ABBB-4453-B1C5-1BEBF7E4DD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xmlns="" id="{8214E4A5-A0D2-42C4-8D14-D2A7E495F04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rot="5400000">
            <a:off x="616345" y="5940560"/>
            <a:ext cx="1285875" cy="549007"/>
            <a:chOff x="7029447" y="3514725"/>
            <a:chExt cx="1285875" cy="549007"/>
          </a:xfrm>
        </p:grpSpPr>
        <p:cxnSp>
          <p:nvCxnSpPr>
            <p:cNvPr id="32" name="Straight Connector 31">
              <a:extLst>
                <a:ext uri="{FF2B5EF4-FFF2-40B4-BE49-F238E27FC236}">
                  <a16:creationId xmlns:a16="http://schemas.microsoft.com/office/drawing/2014/main" xmlns="" id="{7494D7A0-6B21-41E8-A7D3-0033BBB7915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1E141D7D-32B0-448E-A666-EA8703AFCF2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8D87E268-6345-420F-8B97-B37ED04100E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35E1622E-7FA6-4760-A2BF-A8105EBF7BB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xmlns="" id="{15612F7A-27CE-5895-E5B1-F362CE059325}"/>
              </a:ext>
            </a:extLst>
          </p:cNvPr>
          <p:cNvSpPr>
            <a:spLocks noGrp="1"/>
          </p:cNvSpPr>
          <p:nvPr>
            <p:ph type="title"/>
          </p:nvPr>
        </p:nvSpPr>
        <p:spPr>
          <a:xfrm>
            <a:off x="630935" y="4018137"/>
            <a:ext cx="5071221" cy="2129586"/>
          </a:xfrm>
          <a:noFill/>
        </p:spPr>
        <p:txBody>
          <a:bodyPr anchor="t">
            <a:normAutofit/>
          </a:bodyPr>
          <a:lstStyle/>
          <a:p>
            <a:r>
              <a:rPr lang="en-GB" sz="4800" b="1">
                <a:solidFill>
                  <a:schemeClr val="bg1"/>
                </a:solidFill>
                <a:ea typeface="+mj-lt"/>
                <a:cs typeface="+mj-lt"/>
              </a:rPr>
              <a:t>Role of Guest Services</a:t>
            </a:r>
            <a:endParaRPr lang="en-US" sz="4800" b="1">
              <a:solidFill>
                <a:schemeClr val="bg1"/>
              </a:solidFill>
            </a:endParaRPr>
          </a:p>
        </p:txBody>
      </p:sp>
      <p:pic>
        <p:nvPicPr>
          <p:cNvPr id="4" name="Picture 4">
            <a:extLst>
              <a:ext uri="{FF2B5EF4-FFF2-40B4-BE49-F238E27FC236}">
                <a16:creationId xmlns:a16="http://schemas.microsoft.com/office/drawing/2014/main" xmlns="" id="{ECEB8982-D2FC-E7BB-B2FD-1B6A66B13EB9}"/>
              </a:ext>
            </a:extLst>
          </p:cNvPr>
          <p:cNvPicPr>
            <a:picLocks noChangeAspect="1"/>
          </p:cNvPicPr>
          <p:nvPr/>
        </p:nvPicPr>
        <p:blipFill>
          <a:blip r:embed="rId3"/>
          <a:stretch>
            <a:fillRect/>
          </a:stretch>
        </p:blipFill>
        <p:spPr>
          <a:xfrm>
            <a:off x="1483981" y="617779"/>
            <a:ext cx="9137820" cy="3265248"/>
          </a:xfrm>
          <a:prstGeom prst="rect">
            <a:avLst/>
          </a:prstGeom>
        </p:spPr>
      </p:pic>
      <p:grpSp>
        <p:nvGrpSpPr>
          <p:cNvPr id="37" name="Group 36">
            <a:extLst>
              <a:ext uri="{FF2B5EF4-FFF2-40B4-BE49-F238E27FC236}">
                <a16:creationId xmlns:a16="http://schemas.microsoft.com/office/drawing/2014/main" xmlns="" id="{1F4E1649-4D1F-4A91-AF97-A254BFDD524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rot="16200000">
            <a:off x="474192" y="776904"/>
            <a:ext cx="304800" cy="429768"/>
            <a:chOff x="215328" y="-46937"/>
            <a:chExt cx="304800" cy="2773841"/>
          </a:xfrm>
        </p:grpSpPr>
        <p:cxnSp>
          <p:nvCxnSpPr>
            <p:cNvPr id="38" name="Straight Connector 37">
              <a:extLst>
                <a:ext uri="{FF2B5EF4-FFF2-40B4-BE49-F238E27FC236}">
                  <a16:creationId xmlns:a16="http://schemas.microsoft.com/office/drawing/2014/main" xmlns="" id="{FE483602-62F9-474D-9C9B-5EE4CD7671C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xmlns="" id="{DD7D1AC0-A6C7-40E3-9841-F34AC831A48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xmlns="" id="{F951C4DD-7427-497D-9DE3-9D731D3F456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xmlns="" id="{0EE18298-0BF5-4D7A-921A-2F4186E8D96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Oval 42">
            <a:extLst>
              <a:ext uri="{FF2B5EF4-FFF2-40B4-BE49-F238E27FC236}">
                <a16:creationId xmlns:a16="http://schemas.microsoft.com/office/drawing/2014/main" xmlns="" id="{773AEA78-C03B-40B7-9D11-DC022119D5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60000"/>
                  <a:lumOff val="4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88623CD5-5FE2-08E7-45DC-81BCB371B350}"/>
              </a:ext>
            </a:extLst>
          </p:cNvPr>
          <p:cNvSpPr>
            <a:spLocks noGrp="1"/>
          </p:cNvSpPr>
          <p:nvPr>
            <p:ph idx="1"/>
          </p:nvPr>
        </p:nvSpPr>
        <p:spPr>
          <a:xfrm>
            <a:off x="4185644" y="4018143"/>
            <a:ext cx="8007638" cy="2129599"/>
          </a:xfrm>
          <a:noFill/>
        </p:spPr>
        <p:txBody>
          <a:bodyPr vert="horz" lIns="91440" tIns="45720" rIns="91440" bIns="45720" rtlCol="0" anchor="t">
            <a:noAutofit/>
          </a:bodyPr>
          <a:lstStyle/>
          <a:p>
            <a:pPr>
              <a:buFont typeface="Wingdings" panose="020B0604020202020204" pitchFamily="34" charset="0"/>
              <a:buChar char="v"/>
            </a:pPr>
            <a:r>
              <a:rPr lang="en-GB" sz="1400" dirty="0">
                <a:solidFill>
                  <a:schemeClr val="bg1"/>
                </a:solidFill>
                <a:ea typeface="+mn-lt"/>
                <a:cs typeface="+mn-lt"/>
              </a:rPr>
              <a:t>Personalised Service: Boy Hotel emphasises itself by providing each client with personalised service. The hotel's friendly staff members are prepared to prepare and cater to customers' requirements to render their stay effortless and enjoyable</a:t>
            </a:r>
            <a:r>
              <a:rPr lang="en-GB" sz="1400" dirty="0">
                <a:solidFill>
                  <a:schemeClr val="bg1"/>
                </a:solidFill>
                <a:latin typeface="Calibri"/>
                <a:ea typeface="+mn-lt"/>
                <a:cs typeface="Times New Roman"/>
              </a:rPr>
              <a:t>(Fu et al., 2022)</a:t>
            </a:r>
            <a:r>
              <a:rPr lang="en-GB" sz="1400" dirty="0">
                <a:solidFill>
                  <a:schemeClr val="bg1"/>
                </a:solidFill>
                <a:ea typeface="+mn-lt"/>
                <a:cs typeface="+mn-lt"/>
              </a:rPr>
              <a:t>. The hotel makes every attempt to make visitors feel appreciated and cared for, from personalised greetings to specific suggestions and support.</a:t>
            </a:r>
            <a:endParaRPr lang="en-US" sz="1400" dirty="0">
              <a:solidFill>
                <a:schemeClr val="bg1"/>
              </a:solidFill>
              <a:cs typeface="Calibri" panose="020F0502020204030204"/>
            </a:endParaRPr>
          </a:p>
          <a:p>
            <a:pPr>
              <a:buFont typeface="Wingdings" panose="020B0604020202020204" pitchFamily="34" charset="0"/>
              <a:buChar char="v"/>
            </a:pPr>
            <a:r>
              <a:rPr lang="en-GB" sz="1400" dirty="0">
                <a:solidFill>
                  <a:schemeClr val="bg1"/>
                </a:solidFill>
                <a:ea typeface="+mn-lt"/>
                <a:cs typeface="+mn-lt"/>
              </a:rPr>
              <a:t>Concierge Services: Beyond just making bookings and giving directions, Boy Hotel's assistants go above and beyond. The helpful concierge staff may organise travel, plan local excursions, and recommend must-see places, among other beneficial amenities. They are dedicated to giving visitors a free-of-anxiety, enlightening experience catered to their unique preferences or interests.</a:t>
            </a:r>
          </a:p>
          <a:p>
            <a:pPr>
              <a:buFont typeface="Wingdings" panose="020B0604020202020204" pitchFamily="34" charset="0"/>
              <a:buChar char="v"/>
            </a:pPr>
            <a:r>
              <a:rPr lang="en-GB" sz="1400" dirty="0">
                <a:solidFill>
                  <a:schemeClr val="bg1"/>
                </a:solidFill>
                <a:ea typeface="+mn-lt"/>
                <a:cs typeface="+mn-lt"/>
              </a:rPr>
              <a:t>  Guest Relations: At the Boy Hotel, successfully and swiftly handling issues or complaints is crucial. The hotel respects customer feedback and proactively addresses issues, assuring client happiness. The guest relationships team fosters a culture of excellent service by establishing open lines of interaction with consumers and being quick in responding to their requests for assistance.</a:t>
            </a:r>
            <a:endParaRPr lang="en-GB" sz="1400" dirty="0">
              <a:solidFill>
                <a:schemeClr val="bg1"/>
              </a:solidFill>
              <a:cs typeface="Calibri" panose="020F0502020204030204"/>
            </a:endParaRPr>
          </a:p>
        </p:txBody>
      </p:sp>
    </p:spTree>
    <p:extLst>
      <p:ext uri="{BB962C8B-B14F-4D97-AF65-F5344CB8AC3E}">
        <p14:creationId xmlns:p14="http://schemas.microsoft.com/office/powerpoint/2010/main" val="1672586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D1D34770-47A8-402C-AF23-2B653F2D88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085A764-4E02-CE62-B78A-A37216B48A2F}"/>
              </a:ext>
            </a:extLst>
          </p:cNvPr>
          <p:cNvSpPr>
            <a:spLocks noGrp="1"/>
          </p:cNvSpPr>
          <p:nvPr>
            <p:ph type="title"/>
          </p:nvPr>
        </p:nvSpPr>
        <p:spPr>
          <a:xfrm>
            <a:off x="836679" y="723898"/>
            <a:ext cx="6002110" cy="1495425"/>
          </a:xfrm>
        </p:spPr>
        <p:txBody>
          <a:bodyPr>
            <a:normAutofit/>
          </a:bodyPr>
          <a:lstStyle/>
          <a:p>
            <a:r>
              <a:rPr lang="en-GB" sz="4000" b="1">
                <a:ea typeface="+mj-lt"/>
                <a:cs typeface="+mj-lt"/>
              </a:rPr>
              <a:t>Importance of Quality Service and Hospitality</a:t>
            </a:r>
            <a:endParaRPr lang="en-US" sz="4000" b="1">
              <a:cs typeface="Calibri Light"/>
            </a:endParaRPr>
          </a:p>
        </p:txBody>
      </p:sp>
      <p:sp>
        <p:nvSpPr>
          <p:cNvPr id="3" name="Content Placeholder 2">
            <a:extLst>
              <a:ext uri="{FF2B5EF4-FFF2-40B4-BE49-F238E27FC236}">
                <a16:creationId xmlns:a16="http://schemas.microsoft.com/office/drawing/2014/main" xmlns="" id="{A12381E8-CF1E-C993-FAED-9AB668F991AA}"/>
              </a:ext>
            </a:extLst>
          </p:cNvPr>
          <p:cNvSpPr>
            <a:spLocks noGrp="1"/>
          </p:cNvSpPr>
          <p:nvPr>
            <p:ph idx="1"/>
          </p:nvPr>
        </p:nvSpPr>
        <p:spPr>
          <a:xfrm>
            <a:off x="836680" y="2405067"/>
            <a:ext cx="6002110" cy="3729034"/>
          </a:xfrm>
        </p:spPr>
        <p:txBody>
          <a:bodyPr vert="horz" lIns="91440" tIns="45720" rIns="91440" bIns="45720" rtlCol="0">
            <a:normAutofit/>
          </a:bodyPr>
          <a:lstStyle/>
          <a:p>
            <a:pPr>
              <a:buFont typeface="Wingdings" panose="020B0604020202020204" pitchFamily="34" charset="0"/>
              <a:buChar char="v"/>
            </a:pPr>
            <a:r>
              <a:rPr lang="en-GB" sz="1400" dirty="0">
                <a:ea typeface="+mn-lt"/>
                <a:cs typeface="+mn-lt"/>
              </a:rPr>
              <a:t>Increasing Customer Loyalty: Building trust among consumers requires an equilibrium of excellent service and hospitality. Boy Hotel knows outstanding customer service promotes favourable examinations and referrals, eventually bringing in more customers. Customers will select Boy Hotel for subsequent stays when the property consistently offers exceptional customer service and hospitality</a:t>
            </a:r>
            <a:r>
              <a:rPr lang="en-GB" sz="1400" dirty="0">
                <a:latin typeface="Calibri"/>
                <a:ea typeface="+mn-lt"/>
                <a:cs typeface="Times New Roman"/>
              </a:rPr>
              <a:t>(Journal of Quality Assurance in Hospitality &amp; Tourism, 2020)</a:t>
            </a:r>
            <a:r>
              <a:rPr lang="en-GB" sz="1400" dirty="0">
                <a:ea typeface="+mn-lt"/>
                <a:cs typeface="+mn-lt"/>
              </a:rPr>
              <a:t>.</a:t>
            </a:r>
          </a:p>
          <a:p>
            <a:pPr>
              <a:buFont typeface="Wingdings" panose="020B0604020202020204" pitchFamily="34" charset="0"/>
              <a:buChar char="v"/>
            </a:pPr>
            <a:r>
              <a:rPr lang="en-GB" sz="1400" dirty="0">
                <a:ea typeface="+mn-lt"/>
                <a:cs typeface="+mn-lt"/>
              </a:rPr>
              <a:t>Strong Brand Image: The Boy Hotel's image is built on its dedication to outstanding customer service. An excellent brand image is crucial for bringing in new customers and retaining current ones. Boy, Hotel has developed itself as a reliable and popular option in the hotel business by offering outstanding amenities and hospitality, creating an industry standard for excellence.</a:t>
            </a:r>
            <a:endParaRPr lang="en-GB" sz="1400">
              <a:cs typeface="Calibri"/>
            </a:endParaRPr>
          </a:p>
          <a:p>
            <a:pPr>
              <a:buFont typeface="Wingdings" panose="020B0604020202020204" pitchFamily="34" charset="0"/>
              <a:buChar char="v"/>
            </a:pPr>
            <a:r>
              <a:rPr lang="en-GB" sz="1400" dirty="0">
                <a:ea typeface="+mn-lt"/>
                <a:cs typeface="+mn-lt"/>
              </a:rPr>
              <a:t>Competitive Advantage: In today's competitive marketplace, providing excellent service and embracing visitors can set you apart. Boy Hotel recognizes that distinguishing the brand from the competition through great experiences for guests gives it an edge over others. Boy Hotel portrays itself as an innovator by placing a premium on guest services and amenities, attracting discerning guests looking for definitive treatment.</a:t>
            </a:r>
            <a:endParaRPr lang="en-GB" sz="1400">
              <a:cs typeface="Calibri"/>
            </a:endParaRPr>
          </a:p>
        </p:txBody>
      </p:sp>
      <p:pic>
        <p:nvPicPr>
          <p:cNvPr id="4" name="Picture 4" descr="A picture containing plant, decorated, furniture, arranged&#10;&#10;Description automatically generated">
            <a:extLst>
              <a:ext uri="{FF2B5EF4-FFF2-40B4-BE49-F238E27FC236}">
                <a16:creationId xmlns:a16="http://schemas.microsoft.com/office/drawing/2014/main" xmlns="" id="{8664CCEA-0F07-C241-724D-82BBB7FAC3A5}"/>
              </a:ext>
            </a:extLst>
          </p:cNvPr>
          <p:cNvPicPr>
            <a:picLocks noChangeAspect="1"/>
          </p:cNvPicPr>
          <p:nvPr/>
        </p:nvPicPr>
        <p:blipFill rotWithShape="1">
          <a:blip r:embed="rId3"/>
          <a:srcRect t="3845" r="2" b="2"/>
          <a:stretch/>
        </p:blipFill>
        <p:spPr>
          <a:xfrm>
            <a:off x="7199440" y="10"/>
            <a:ext cx="4992560" cy="6857990"/>
          </a:xfrm>
          <a:prstGeom prst="rect">
            <a:avLst/>
          </a:prstGeom>
          <a:effectLst/>
        </p:spPr>
      </p:pic>
    </p:spTree>
    <p:extLst>
      <p:ext uri="{BB962C8B-B14F-4D97-AF65-F5344CB8AC3E}">
        <p14:creationId xmlns:p14="http://schemas.microsoft.com/office/powerpoint/2010/main" val="1101656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27D73B4-9F5C-4A64-A179-51B9500CB8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C0258275-ADB7-A71F-75B5-629C98B7E355}"/>
              </a:ext>
            </a:extLst>
          </p:cNvPr>
          <p:cNvSpPr>
            <a:spLocks noGrp="1"/>
          </p:cNvSpPr>
          <p:nvPr>
            <p:ph type="title"/>
          </p:nvPr>
        </p:nvSpPr>
        <p:spPr>
          <a:xfrm>
            <a:off x="6657715" y="467271"/>
            <a:ext cx="4195674" cy="2052522"/>
          </a:xfrm>
        </p:spPr>
        <p:txBody>
          <a:bodyPr anchor="b">
            <a:normAutofit/>
          </a:bodyPr>
          <a:lstStyle/>
          <a:p>
            <a:r>
              <a:rPr lang="en-GB" sz="3500" b="1">
                <a:ea typeface="+mj-lt"/>
                <a:cs typeface="+mj-lt"/>
              </a:rPr>
              <a:t>Understanding the Role and Function of Guest Services</a:t>
            </a:r>
            <a:r>
              <a:rPr lang="en-GB" sz="3500">
                <a:ea typeface="+mj-lt"/>
                <a:cs typeface="+mj-lt"/>
              </a:rPr>
              <a:t/>
            </a:r>
            <a:br>
              <a:rPr lang="en-GB" sz="3500">
                <a:ea typeface="+mj-lt"/>
                <a:cs typeface="+mj-lt"/>
              </a:rPr>
            </a:br>
            <a:endParaRPr lang="en-US" sz="3500"/>
          </a:p>
        </p:txBody>
      </p:sp>
      <p:sp>
        <p:nvSpPr>
          <p:cNvPr id="11" name="Oval 10">
            <a:extLst>
              <a:ext uri="{FF2B5EF4-FFF2-40B4-BE49-F238E27FC236}">
                <a16:creationId xmlns:a16="http://schemas.microsoft.com/office/drawing/2014/main" xmlns="" id="{C1F06963-6374-4B48-844F-071A9BAAAE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xmlns="" id="{C65B8A7F-42E3-78BA-2B0A-38A742594DF9}"/>
              </a:ext>
            </a:extLst>
          </p:cNvPr>
          <p:cNvPicPr>
            <a:picLocks noChangeAspect="1"/>
          </p:cNvPicPr>
          <p:nvPr/>
        </p:nvPicPr>
        <p:blipFill rotWithShape="1">
          <a:blip r:embed="rId3"/>
          <a:srcRect l="29636" r="3818"/>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xmlns="" id="{6CB927A4-E432-4310-9CD5-E89FF50631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xmlns="" id="{1453BF6C-B012-48B7-B4E8-6D7AC7C27D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xmlns="" id="{0BBD7EBF-243F-13F1-54E5-57CE2E299CCC}"/>
              </a:ext>
            </a:extLst>
          </p:cNvPr>
          <p:cNvSpPr>
            <a:spLocks noGrp="1"/>
          </p:cNvSpPr>
          <p:nvPr>
            <p:ph idx="1"/>
          </p:nvPr>
        </p:nvSpPr>
        <p:spPr>
          <a:xfrm>
            <a:off x="6657715" y="2990818"/>
            <a:ext cx="4195673" cy="2913872"/>
          </a:xfrm>
        </p:spPr>
        <p:txBody>
          <a:bodyPr vert="horz" lIns="91440" tIns="45720" rIns="91440" bIns="45720" rtlCol="0" anchor="t">
            <a:normAutofit/>
          </a:bodyPr>
          <a:lstStyle/>
          <a:p>
            <a:pPr marL="0" indent="0">
              <a:buNone/>
            </a:pPr>
            <a:r>
              <a:rPr lang="en-GB" sz="1700">
                <a:solidFill>
                  <a:schemeClr val="tx1">
                    <a:alpha val="80000"/>
                  </a:schemeClr>
                </a:solidFill>
                <a:ea typeface="+mn-lt"/>
                <a:cs typeface="+mn-lt"/>
              </a:rPr>
              <a:t>Delivering exceptional customer service at Boy Hotel ensures guests have a great stay. They serve as brand ambassadors for the establishment and the face of hospitality and are visitors' initial entry points</a:t>
            </a:r>
            <a:r>
              <a:rPr lang="en-GB" sz="1700">
                <a:solidFill>
                  <a:schemeClr val="tx1">
                    <a:alpha val="80000"/>
                  </a:schemeClr>
                </a:solidFill>
                <a:latin typeface="Calibri"/>
                <a:ea typeface="+mn-lt"/>
                <a:cs typeface="Times New Roman"/>
              </a:rPr>
              <a:t>(Goh, 2019)</a:t>
            </a:r>
            <a:r>
              <a:rPr lang="en-GB" sz="1700">
                <a:solidFill>
                  <a:schemeClr val="tx1">
                    <a:alpha val="80000"/>
                  </a:schemeClr>
                </a:solidFill>
                <a:ea typeface="+mn-lt"/>
                <a:cs typeface="+mn-lt"/>
              </a:rPr>
              <a:t>. Concierge products and services, room service, maintenance, front-desk tasks and customized visitor assistance are just a few of the many duties under guest services. The primary goal is to surpass guests' expectations and offer outstanding service to set Boy Hotel above its rivals.</a:t>
            </a:r>
            <a:endParaRPr lang="en-US" sz="1700">
              <a:solidFill>
                <a:schemeClr val="tx1">
                  <a:alpha val="80000"/>
                </a:schemeClr>
              </a:solidFill>
              <a:cs typeface="Calibri"/>
            </a:endParaRPr>
          </a:p>
        </p:txBody>
      </p:sp>
      <p:sp>
        <p:nvSpPr>
          <p:cNvPr id="17" name="!!dot graphic">
            <a:extLst>
              <a:ext uri="{FF2B5EF4-FFF2-40B4-BE49-F238E27FC236}">
                <a16:creationId xmlns:a16="http://schemas.microsoft.com/office/drawing/2014/main" xmlns="" id="{E3020543-B24B-4EC4-8FFC-8DD88EEA91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xmlns="" id="{C49DA8F6-BCC1-4447-B54C-57856834B9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77511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8D1AA55E-40D5-461B-A5A8-4AE8AAB71B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DE864D0-562E-194B-F78A-5DCCBDAFF883}"/>
              </a:ext>
            </a:extLst>
          </p:cNvPr>
          <p:cNvSpPr>
            <a:spLocks noGrp="1"/>
          </p:cNvSpPr>
          <p:nvPr>
            <p:ph type="title"/>
          </p:nvPr>
        </p:nvSpPr>
        <p:spPr>
          <a:xfrm>
            <a:off x="838200" y="698643"/>
            <a:ext cx="5243394" cy="2225532"/>
          </a:xfrm>
        </p:spPr>
        <p:txBody>
          <a:bodyPr anchor="t">
            <a:normAutofit/>
          </a:bodyPr>
          <a:lstStyle/>
          <a:p>
            <a:r>
              <a:rPr lang="en-GB" sz="5600" b="1">
                <a:ea typeface="+mj-lt"/>
                <a:cs typeface="+mj-lt"/>
              </a:rPr>
              <a:t>The Importance of Quality Service</a:t>
            </a:r>
            <a:endParaRPr lang="en-US" sz="5600" b="1">
              <a:cs typeface="Calibri Light"/>
            </a:endParaRPr>
          </a:p>
        </p:txBody>
      </p:sp>
      <p:cxnSp>
        <p:nvCxnSpPr>
          <p:cNvPr id="11" name="Straight Connector 10">
            <a:extLst>
              <a:ext uri="{FF2B5EF4-FFF2-40B4-BE49-F238E27FC236}">
                <a16:creationId xmlns:a16="http://schemas.microsoft.com/office/drawing/2014/main" xmlns="" id="{C49DA8F6-BCC1-4447-B54C-57856834B9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xmlns="" id="{34F88D19-C269-4F98-BE6B-CFB6207D366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110408" y="740316"/>
            <a:ext cx="465458" cy="872153"/>
            <a:chOff x="6110408" y="740316"/>
            <a:chExt cx="465458" cy="872153"/>
          </a:xfrm>
        </p:grpSpPr>
        <p:sp>
          <p:nvSpPr>
            <p:cNvPr id="14" name="Graphic 11">
              <a:extLst>
                <a:ext uri="{FF2B5EF4-FFF2-40B4-BE49-F238E27FC236}">
                  <a16:creationId xmlns:a16="http://schemas.microsoft.com/office/drawing/2014/main" xmlns="" id="{6CB927A4-E432-4310-9CD5-E89FF50631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xmlns="" id="{E3020543-B24B-4EC4-8FFC-8DD88EEA91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xmlns="" id="{1453BF6C-B012-48B7-B4E8-6D7AC7C27D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4" name="Picture 4">
            <a:extLst>
              <a:ext uri="{FF2B5EF4-FFF2-40B4-BE49-F238E27FC236}">
                <a16:creationId xmlns:a16="http://schemas.microsoft.com/office/drawing/2014/main" xmlns="" id="{F0515246-AB0E-B088-E140-F3BA4EA3BA2F}"/>
              </a:ext>
            </a:extLst>
          </p:cNvPr>
          <p:cNvPicPr>
            <a:picLocks noChangeAspect="1"/>
          </p:cNvPicPr>
          <p:nvPr/>
        </p:nvPicPr>
        <p:blipFill>
          <a:blip r:embed="rId3"/>
          <a:stretch>
            <a:fillRect/>
          </a:stretch>
        </p:blipFill>
        <p:spPr>
          <a:xfrm>
            <a:off x="1209575" y="3003053"/>
            <a:ext cx="4500640" cy="2994972"/>
          </a:xfrm>
          <a:prstGeom prst="rect">
            <a:avLst/>
          </a:prstGeom>
        </p:spPr>
      </p:pic>
      <p:sp>
        <p:nvSpPr>
          <p:cNvPr id="3" name="Content Placeholder 2">
            <a:extLst>
              <a:ext uri="{FF2B5EF4-FFF2-40B4-BE49-F238E27FC236}">
                <a16:creationId xmlns:a16="http://schemas.microsoft.com/office/drawing/2014/main" xmlns="" id="{23CBB38B-6C51-F5AA-C0F3-A503CC4267D1}"/>
              </a:ext>
            </a:extLst>
          </p:cNvPr>
          <p:cNvSpPr>
            <a:spLocks noGrp="1"/>
          </p:cNvSpPr>
          <p:nvPr>
            <p:ph idx="1"/>
          </p:nvPr>
        </p:nvSpPr>
        <p:spPr>
          <a:xfrm>
            <a:off x="7229042" y="879355"/>
            <a:ext cx="4124758" cy="5120755"/>
          </a:xfrm>
        </p:spPr>
        <p:txBody>
          <a:bodyPr vert="horz" lIns="91440" tIns="45720" rIns="91440" bIns="45720" rtlCol="0" anchor="ctr">
            <a:normAutofit/>
          </a:bodyPr>
          <a:lstStyle/>
          <a:p>
            <a:pPr>
              <a:buFont typeface="Wingdings" panose="020B0604020202020204" pitchFamily="34" charset="0"/>
              <a:buChar char="v"/>
            </a:pPr>
            <a:r>
              <a:rPr lang="en-GB" sz="1400">
                <a:solidFill>
                  <a:schemeClr val="tx1">
                    <a:alpha val="80000"/>
                  </a:schemeClr>
                </a:solidFill>
                <a:ea typeface="+mn-lt"/>
                <a:cs typeface="+mn-lt"/>
              </a:rPr>
              <a:t>Enhancing Guest pleasure: The foundation of guest delight is quality service. Boy, Hotel regularly provides outstanding amenities while ensuring visitors feel appreciated, at ease, and well-cared for a while there</a:t>
            </a:r>
            <a:r>
              <a:rPr lang="en-GB" sz="1400">
                <a:solidFill>
                  <a:schemeClr val="tx1">
                    <a:alpha val="80000"/>
                  </a:schemeClr>
                </a:solidFill>
                <a:latin typeface="Calibri"/>
                <a:ea typeface="+mn-lt"/>
                <a:cs typeface="Times New Roman"/>
              </a:rPr>
              <a:t>(Jiang, 2020)</a:t>
            </a:r>
            <a:r>
              <a:rPr lang="en-GB" sz="1400">
                <a:solidFill>
                  <a:schemeClr val="tx1">
                    <a:alpha val="80000"/>
                  </a:schemeClr>
                </a:solidFill>
                <a:ea typeface="+mn-lt"/>
                <a:cs typeface="+mn-lt"/>
              </a:rPr>
              <a:t>. Such pleasant encounter fosters loyalty and motivates customers to visit in the future.</a:t>
            </a:r>
            <a:endParaRPr lang="en-US" sz="1400">
              <a:solidFill>
                <a:schemeClr val="tx1">
                  <a:alpha val="80000"/>
                </a:schemeClr>
              </a:solidFill>
              <a:cs typeface="Calibri" panose="020F0502020204030204"/>
            </a:endParaRPr>
          </a:p>
          <a:p>
            <a:pPr>
              <a:buFont typeface="Wingdings" panose="020B0604020202020204" pitchFamily="34" charset="0"/>
              <a:buChar char="v"/>
            </a:pPr>
            <a:r>
              <a:rPr lang="en-GB" sz="1400">
                <a:solidFill>
                  <a:schemeClr val="tx1">
                    <a:alpha val="80000"/>
                  </a:schemeClr>
                </a:solidFill>
                <a:ea typeface="+mn-lt"/>
                <a:cs typeface="+mn-lt"/>
              </a:rPr>
              <a:t>Positive Word-of-Mouth: Pleased consumers become ambassadors for the company, recommending the company to their friends, relatives, and coworkers. The Hotel's reputation could be considerably impacted by this organic promotion, which could bring in more visitors, increasing occupancy rates and income.</a:t>
            </a:r>
            <a:endParaRPr lang="en-GB" sz="1400">
              <a:solidFill>
                <a:schemeClr val="tx1">
                  <a:alpha val="80000"/>
                </a:schemeClr>
              </a:solidFill>
              <a:cs typeface="Calibri" panose="020F0502020204030204"/>
            </a:endParaRPr>
          </a:p>
          <a:p>
            <a:pPr>
              <a:buFont typeface="Wingdings" panose="020B0604020202020204" pitchFamily="34" charset="0"/>
              <a:buChar char="v"/>
            </a:pPr>
            <a:r>
              <a:rPr lang="en-GB" sz="1400">
                <a:solidFill>
                  <a:schemeClr val="tx1">
                    <a:alpha val="80000"/>
                  </a:schemeClr>
                </a:solidFill>
                <a:ea typeface="+mn-lt"/>
                <a:cs typeface="+mn-lt"/>
              </a:rPr>
              <a:t>Differentiate within a Competitive Market: Today's competitive hospitality sector relies heavily on outstanding service to set itself apart. Boy Hotels is aware that providing exceptional service differentiates them from other hotels, gives them an unfair advantage within the market, and enables them to establish themselves as a preferred choice among travellers.</a:t>
            </a:r>
            <a:endParaRPr lang="en-GB" sz="1400">
              <a:solidFill>
                <a:schemeClr val="tx1">
                  <a:alpha val="80000"/>
                </a:schemeClr>
              </a:solidFill>
              <a:cs typeface="Calibri" panose="020F0502020204030204"/>
            </a:endParaRPr>
          </a:p>
        </p:txBody>
      </p:sp>
    </p:spTree>
    <p:extLst>
      <p:ext uri="{BB962C8B-B14F-4D97-AF65-F5344CB8AC3E}">
        <p14:creationId xmlns:p14="http://schemas.microsoft.com/office/powerpoint/2010/main" val="4242682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A2679492-7988-4050-9056-5424444524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C18D883-7F19-19CD-BD98-EA35547824BC}"/>
              </a:ext>
            </a:extLst>
          </p:cNvPr>
          <p:cNvSpPr>
            <a:spLocks noGrp="1"/>
          </p:cNvSpPr>
          <p:nvPr>
            <p:ph type="title"/>
          </p:nvPr>
        </p:nvSpPr>
        <p:spPr>
          <a:xfrm>
            <a:off x="6412091" y="501651"/>
            <a:ext cx="4395340" cy="1716255"/>
          </a:xfrm>
        </p:spPr>
        <p:txBody>
          <a:bodyPr anchor="b">
            <a:normAutofit/>
          </a:bodyPr>
          <a:lstStyle/>
          <a:p>
            <a:r>
              <a:rPr lang="en-GB" sz="5600" b="1">
                <a:cs typeface="Calibri Light"/>
              </a:rPr>
              <a:t>Conclusion</a:t>
            </a:r>
            <a:r>
              <a:rPr lang="en-GB" sz="5600">
                <a:cs typeface="Calibri Light"/>
              </a:rPr>
              <a:t/>
            </a:r>
            <a:br>
              <a:rPr lang="en-GB" sz="5600">
                <a:cs typeface="Calibri Light"/>
              </a:rPr>
            </a:br>
            <a:endParaRPr lang="en-GB" sz="5600"/>
          </a:p>
        </p:txBody>
      </p:sp>
      <p:sp>
        <p:nvSpPr>
          <p:cNvPr id="11" name="Rectangle 10">
            <a:extLst>
              <a:ext uri="{FF2B5EF4-FFF2-40B4-BE49-F238E27FC236}">
                <a16:creationId xmlns:a16="http://schemas.microsoft.com/office/drawing/2014/main" xmlns="" id="{B091B163-7D61-4891-ABCF-5C13D9C418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xmlns="" id="{39C37333-227C-5C0C-1298-85C5C3C7CCD2}"/>
              </a:ext>
            </a:extLst>
          </p:cNvPr>
          <p:cNvPicPr>
            <a:picLocks noChangeAspect="1"/>
          </p:cNvPicPr>
          <p:nvPr/>
        </p:nvPicPr>
        <p:blipFill>
          <a:blip r:embed="rId3"/>
          <a:stretch>
            <a:fillRect/>
          </a:stretch>
        </p:blipFill>
        <p:spPr>
          <a:xfrm>
            <a:off x="279143" y="1673229"/>
            <a:ext cx="5221625" cy="3511542"/>
          </a:xfrm>
          <a:prstGeom prst="rect">
            <a:avLst/>
          </a:prstGeom>
        </p:spPr>
      </p:pic>
      <p:sp>
        <p:nvSpPr>
          <p:cNvPr id="3" name="Content Placeholder 2">
            <a:extLst>
              <a:ext uri="{FF2B5EF4-FFF2-40B4-BE49-F238E27FC236}">
                <a16:creationId xmlns:a16="http://schemas.microsoft.com/office/drawing/2014/main" xmlns="" id="{CB65515B-C93C-C912-B7A4-FC8815614E98}"/>
              </a:ext>
            </a:extLst>
          </p:cNvPr>
          <p:cNvSpPr>
            <a:spLocks noGrp="1"/>
          </p:cNvSpPr>
          <p:nvPr>
            <p:ph idx="1"/>
          </p:nvPr>
        </p:nvSpPr>
        <p:spPr>
          <a:xfrm>
            <a:off x="6392583" y="2645922"/>
            <a:ext cx="4434721" cy="3710427"/>
          </a:xfrm>
        </p:spPr>
        <p:txBody>
          <a:bodyPr vert="horz" lIns="91440" tIns="45720" rIns="91440" bIns="45720" rtlCol="0" anchor="t">
            <a:normAutofit/>
          </a:bodyPr>
          <a:lstStyle/>
          <a:p>
            <a:pPr marL="0" indent="0">
              <a:buNone/>
            </a:pPr>
            <a:r>
              <a:rPr lang="en-GB" sz="1600">
                <a:solidFill>
                  <a:schemeClr val="tx1">
                    <a:alpha val="80000"/>
                  </a:schemeClr>
                </a:solidFill>
                <a:ea typeface="+mn-lt"/>
                <a:cs typeface="+mn-lt"/>
              </a:rPr>
              <a:t>In conclusion, it is difficult to overestimate the importance of hospitality, quality service, and customer service in the hospitality industry. The Boy Hotels from Marriott Worldwide recognizes this significance and works to provide exceptional experiences for guests. Boy Hotel lays a solid basis for operating by emphasizing guest happiness, cultivating client loyalty, and assuring effective operations in departments like the front desk, concierge, maintenance, and catering. According to (2017) The Performance and Talent Management Revolution, the Boy Hotel business is built on a dedication to providing excellent service and hospitality, ensuring visitors depart with pleasant memories and want to return. </a:t>
            </a:r>
            <a:endParaRPr lang="en-US" sz="1600">
              <a:solidFill>
                <a:schemeClr val="tx1">
                  <a:alpha val="80000"/>
                </a:schemeClr>
              </a:solidFill>
              <a:cs typeface="Calibri"/>
            </a:endParaRPr>
          </a:p>
        </p:txBody>
      </p:sp>
      <p:cxnSp>
        <p:nvCxnSpPr>
          <p:cNvPr id="13" name="Straight Connector 12">
            <a:extLst>
              <a:ext uri="{FF2B5EF4-FFF2-40B4-BE49-F238E27FC236}">
                <a16:creationId xmlns:a16="http://schemas.microsoft.com/office/drawing/2014/main" xmlns="" id="{C49DA8F6-BCC1-4447-B54C-57856834B9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3500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D9A7F3BF-8763-4074-AD77-92790AF314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EEA6582E-DE2C-633B-EA6C-BBB7E984D697}"/>
              </a:ext>
            </a:extLst>
          </p:cNvPr>
          <p:cNvSpPr>
            <a:spLocks noGrp="1"/>
          </p:cNvSpPr>
          <p:nvPr>
            <p:ph type="title"/>
          </p:nvPr>
        </p:nvSpPr>
        <p:spPr>
          <a:xfrm>
            <a:off x="1188069" y="381935"/>
            <a:ext cx="5366040" cy="2344840"/>
          </a:xfrm>
        </p:spPr>
        <p:txBody>
          <a:bodyPr anchor="b">
            <a:normAutofit/>
          </a:bodyPr>
          <a:lstStyle/>
          <a:p>
            <a:r>
              <a:rPr lang="en-GB" sz="8000" b="1">
                <a:cs typeface="Calibri Light"/>
              </a:rPr>
              <a:t>References</a:t>
            </a:r>
            <a:br>
              <a:rPr lang="en-GB" sz="8000" b="1">
                <a:cs typeface="Calibri Light"/>
              </a:rPr>
            </a:br>
            <a:endParaRPr lang="en-GB" sz="8000" b="1">
              <a:cs typeface="Calibri Light"/>
            </a:endParaRPr>
          </a:p>
        </p:txBody>
      </p:sp>
      <p:cxnSp>
        <p:nvCxnSpPr>
          <p:cNvPr id="11" name="!!Straight Connector">
            <a:extLst>
              <a:ext uri="{FF2B5EF4-FFF2-40B4-BE49-F238E27FC236}">
                <a16:creationId xmlns:a16="http://schemas.microsoft.com/office/drawing/2014/main" xmlns="" id="{C49DA8F6-BCC1-4447-B54C-57856834B9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2362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83CA7BAE-5714-BB02-4BDF-C1CCF41C27A4}"/>
              </a:ext>
            </a:extLst>
          </p:cNvPr>
          <p:cNvSpPr>
            <a:spLocks noGrp="1"/>
          </p:cNvSpPr>
          <p:nvPr>
            <p:ph idx="1"/>
          </p:nvPr>
        </p:nvSpPr>
        <p:spPr>
          <a:xfrm>
            <a:off x="1188069" y="1550911"/>
            <a:ext cx="5998644" cy="4433755"/>
          </a:xfrm>
        </p:spPr>
        <p:txBody>
          <a:bodyPr vert="horz" lIns="91440" tIns="45720" rIns="91440" bIns="45720" rtlCol="0" anchor="t">
            <a:noAutofit/>
          </a:bodyPr>
          <a:lstStyle/>
          <a:p>
            <a:pPr>
              <a:buNone/>
            </a:pPr>
            <a:r>
              <a:rPr lang="en-GB" sz="1400" dirty="0">
                <a:solidFill>
                  <a:schemeClr val="tx1">
                    <a:alpha val="80000"/>
                  </a:schemeClr>
                </a:solidFill>
                <a:ea typeface="+mn-lt"/>
                <a:cs typeface="+mn-lt"/>
              </a:rPr>
              <a:t>‌Current Issues in Tourism. (2019). Investigating Airbnb listings’ amenities relative to hotels. [online] Available at: </a:t>
            </a:r>
            <a:r>
              <a:rPr lang="en-GB" sz="1400" dirty="0">
                <a:solidFill>
                  <a:schemeClr val="tx1">
                    <a:alpha val="80000"/>
                  </a:schemeClr>
                </a:solidFill>
                <a:ea typeface="+mn-lt"/>
                <a:cs typeface="+mn-lt"/>
                <a:hlinkClick r:id="rId3">
                  <a:extLst>
                    <a:ext uri="{A12FA001-AC4F-418D-AE19-62706E023703}">
                      <ahyp:hlinkClr xmlns:ahyp="http://schemas.microsoft.com/office/drawing/2018/hyperlinkcolor" xmlns="" val="tx"/>
                    </a:ext>
                  </a:extLst>
                </a:hlinkClick>
              </a:rPr>
              <a:t>https://www.tandfonline.com/doi/full/10.1080/13683500.2020.1733497</a:t>
            </a:r>
            <a:r>
              <a:rPr lang="en-GB" sz="1400" dirty="0">
                <a:solidFill>
                  <a:schemeClr val="tx1">
                    <a:alpha val="80000"/>
                  </a:schemeClr>
                </a:solidFill>
                <a:ea typeface="+mn-lt"/>
                <a:cs typeface="+mn-lt"/>
              </a:rPr>
              <a:t> [Accessed 24 May 2023]. </a:t>
            </a:r>
            <a:endParaRPr lang="en-US" sz="1400" dirty="0">
              <a:solidFill>
                <a:schemeClr val="tx1">
                  <a:alpha val="80000"/>
                </a:schemeClr>
              </a:solidFill>
              <a:cs typeface="Calibri"/>
            </a:endParaRPr>
          </a:p>
          <a:p>
            <a:pPr>
              <a:buNone/>
            </a:pPr>
            <a:r>
              <a:rPr lang="en-GB" sz="1400" dirty="0">
                <a:solidFill>
                  <a:schemeClr val="tx1">
                    <a:alpha val="80000"/>
                  </a:schemeClr>
                </a:solidFill>
                <a:ea typeface="+mn-lt"/>
                <a:cs typeface="+mn-lt"/>
              </a:rPr>
              <a:t>‌Fu, W., Wei, S., Wang, J. and Kim, H.-S. (2022). Understanding the Customer Experience and Satisfaction of Casino Hotels in Busan through Online User-Generated Content. [online] 14(10), pp.5846–5846. </a:t>
            </a:r>
            <a:r>
              <a:rPr lang="en-GB" sz="1400" err="1">
                <a:solidFill>
                  <a:schemeClr val="tx1">
                    <a:alpha val="80000"/>
                  </a:schemeClr>
                </a:solidFill>
                <a:ea typeface="+mn-lt"/>
                <a:cs typeface="+mn-lt"/>
              </a:rPr>
              <a:t>doi:https</a:t>
            </a:r>
            <a:r>
              <a:rPr lang="en-GB" sz="1400" dirty="0">
                <a:solidFill>
                  <a:schemeClr val="tx1">
                    <a:alpha val="80000"/>
                  </a:schemeClr>
                </a:solidFill>
                <a:ea typeface="+mn-lt"/>
                <a:cs typeface="+mn-lt"/>
              </a:rPr>
              <a:t>://doi.org/10.3390/su14105846. </a:t>
            </a:r>
            <a:endParaRPr lang="en-GB" sz="1400" dirty="0">
              <a:solidFill>
                <a:schemeClr val="tx1">
                  <a:alpha val="80000"/>
                </a:schemeClr>
              </a:solidFill>
              <a:cs typeface="Calibri"/>
            </a:endParaRPr>
          </a:p>
          <a:p>
            <a:pPr>
              <a:buNone/>
            </a:pPr>
            <a:r>
              <a:rPr lang="en-GB" sz="1400" dirty="0">
                <a:solidFill>
                  <a:schemeClr val="tx1">
                    <a:alpha val="80000"/>
                  </a:schemeClr>
                </a:solidFill>
                <a:ea typeface="+mn-lt"/>
                <a:cs typeface="+mn-lt"/>
              </a:rPr>
              <a:t>Goh, E. (2019). Moving out of the silo: How service quality innovations can develop customer loyalty in Indonesia’s hotels - Diena Lemy, Edmund Goh, Jie Ferry, 2019. [online] Journal of Vacation Marketing. Available at: </a:t>
            </a:r>
            <a:r>
              <a:rPr lang="en-GB" sz="1400" dirty="0">
                <a:solidFill>
                  <a:schemeClr val="tx1">
                    <a:alpha val="80000"/>
                  </a:schemeClr>
                </a:solidFill>
                <a:ea typeface="+mn-lt"/>
                <a:cs typeface="+mn-lt"/>
                <a:hlinkClick r:id="rId4">
                  <a:extLst>
                    <a:ext uri="{A12FA001-AC4F-418D-AE19-62706E023703}">
                      <ahyp:hlinkClr xmlns:ahyp="http://schemas.microsoft.com/office/drawing/2018/hyperlinkcolor" xmlns="" val="tx"/>
                    </a:ext>
                  </a:extLst>
                </a:hlinkClick>
              </a:rPr>
              <a:t>https://journals.sagepub.com/doi/abs/10.1177/1356766718819658?journalCode=jvma</a:t>
            </a:r>
            <a:r>
              <a:rPr lang="en-GB" sz="1400" dirty="0">
                <a:solidFill>
                  <a:schemeClr val="tx1">
                    <a:alpha val="80000"/>
                  </a:schemeClr>
                </a:solidFill>
                <a:ea typeface="+mn-lt"/>
                <a:cs typeface="+mn-lt"/>
              </a:rPr>
              <a:t> [Accessed 24 May 2023]. </a:t>
            </a:r>
            <a:endParaRPr lang="en-GB" sz="1400" dirty="0">
              <a:solidFill>
                <a:schemeClr val="tx1">
                  <a:alpha val="80000"/>
                </a:schemeClr>
              </a:solidFill>
              <a:cs typeface="Calibri"/>
            </a:endParaRPr>
          </a:p>
          <a:p>
            <a:pPr>
              <a:buNone/>
            </a:pPr>
            <a:r>
              <a:rPr lang="en-GB" sz="1400" dirty="0">
                <a:solidFill>
                  <a:schemeClr val="tx1">
                    <a:alpha val="80000"/>
                  </a:schemeClr>
                </a:solidFill>
                <a:ea typeface="+mn-lt"/>
                <a:cs typeface="+mn-lt"/>
              </a:rPr>
              <a:t>Google Books. (2020). MANAGING HOTELS. [online] Available at: </a:t>
            </a:r>
            <a:r>
              <a:rPr lang="en-GB" sz="1400" dirty="0">
                <a:solidFill>
                  <a:schemeClr val="tx1">
                    <a:alpha val="80000"/>
                  </a:schemeClr>
                </a:solidFill>
                <a:ea typeface="+mn-lt"/>
                <a:cs typeface="+mn-lt"/>
                <a:hlinkClick r:id="rId5">
                  <a:extLst>
                    <a:ext uri="{A12FA001-AC4F-418D-AE19-62706E023703}">
                      <ahyp:hlinkClr xmlns:ahyp="http://schemas.microsoft.com/office/drawing/2018/hyperlinkcolor" xmlns="" val="tx"/>
                    </a:ext>
                  </a:extLst>
                </a:hlinkClick>
              </a:rPr>
              <a:t>https://books.google.co.ke/books?hl=en&amp;lr=&amp;id=zh3JDwAAQBAJ&amp;oi=fnd&amp;pg=PT8&amp;dq=++++With+conveniences+like+plush+bedding,+reliable+connectivity,+and+modern+entertainment+systems,+these+accommodations+have+been+designed+to+guarantee+an+unwinding+and+wonderful+stay.%E2%80%8B&amp;ots=BaNJpRD3rY&amp;sig=LUYii3Ut1d777H5lfSjW4Pn-I0I&amp;redir_esc=y#v=onepage&amp;q&amp;f=false</a:t>
            </a:r>
            <a:r>
              <a:rPr lang="en-GB" sz="1400" dirty="0">
                <a:solidFill>
                  <a:schemeClr val="tx1">
                    <a:alpha val="80000"/>
                  </a:schemeClr>
                </a:solidFill>
                <a:ea typeface="+mn-lt"/>
                <a:cs typeface="+mn-lt"/>
              </a:rPr>
              <a:t> [Accessed 24 May 2023]. </a:t>
            </a:r>
            <a:endParaRPr lang="en-GB" sz="1400" dirty="0">
              <a:solidFill>
                <a:schemeClr val="tx1">
                  <a:alpha val="80000"/>
                </a:schemeClr>
              </a:solidFill>
              <a:cs typeface="Calibri"/>
            </a:endParaRPr>
          </a:p>
          <a:p>
            <a:pPr>
              <a:buNone/>
            </a:pPr>
            <a:r>
              <a:rPr lang="en-GB" sz="1400" dirty="0">
                <a:solidFill>
                  <a:schemeClr val="tx1">
                    <a:alpha val="80000"/>
                  </a:schemeClr>
                </a:solidFill>
                <a:ea typeface="+mn-lt"/>
                <a:cs typeface="+mn-lt"/>
              </a:rPr>
              <a:t>Harris, J.D., Snell, S.A. and Harrison, K. (2022). Marriott International: Hospitality’s Uncertain Future. [online] </a:t>
            </a:r>
            <a:r>
              <a:rPr lang="en-GB" sz="1400" err="1">
                <a:solidFill>
                  <a:schemeClr val="tx1">
                    <a:alpha val="80000"/>
                  </a:schemeClr>
                </a:solidFill>
                <a:ea typeface="+mn-lt"/>
                <a:cs typeface="+mn-lt"/>
              </a:rPr>
              <a:t>doi:https</a:t>
            </a:r>
            <a:r>
              <a:rPr lang="en-GB" sz="1400" dirty="0">
                <a:solidFill>
                  <a:schemeClr val="tx1">
                    <a:alpha val="80000"/>
                  </a:schemeClr>
                </a:solidFill>
                <a:ea typeface="+mn-lt"/>
                <a:cs typeface="+mn-lt"/>
              </a:rPr>
              <a:t>://doi.org/10.2139/ssrn.4248262. </a:t>
            </a:r>
            <a:endParaRPr lang="en-GB" sz="1400" dirty="0">
              <a:solidFill>
                <a:schemeClr val="tx1">
                  <a:alpha val="80000"/>
                </a:schemeClr>
              </a:solidFill>
              <a:cs typeface="Calibri"/>
            </a:endParaRPr>
          </a:p>
          <a:p>
            <a:pPr>
              <a:buNone/>
            </a:pPr>
            <a:r>
              <a:rPr lang="en-GB" sz="1400" dirty="0">
                <a:solidFill>
                  <a:schemeClr val="tx1">
                    <a:alpha val="80000"/>
                  </a:schemeClr>
                </a:solidFill>
                <a:ea typeface="+mn-lt"/>
                <a:cs typeface="+mn-lt"/>
              </a:rPr>
              <a:t>‌Jiang, Y. (2020). A Cognitive Appraisal Process of Customer Delight: The Moderating Effect of Place Identity - </a:t>
            </a:r>
            <a:r>
              <a:rPr lang="en-GB" sz="1400" err="1">
                <a:solidFill>
                  <a:schemeClr val="tx1">
                    <a:alpha val="80000"/>
                  </a:schemeClr>
                </a:solidFill>
                <a:ea typeface="+mn-lt"/>
                <a:cs typeface="+mn-lt"/>
              </a:rPr>
              <a:t>Yangyang</a:t>
            </a:r>
            <a:r>
              <a:rPr lang="en-GB" sz="1400" dirty="0">
                <a:solidFill>
                  <a:schemeClr val="tx1">
                    <a:alpha val="80000"/>
                  </a:schemeClr>
                </a:solidFill>
                <a:ea typeface="+mn-lt"/>
                <a:cs typeface="+mn-lt"/>
              </a:rPr>
              <a:t> Jiang, 2020. [online] Journal of Travel Research. Available at: </a:t>
            </a:r>
            <a:r>
              <a:rPr lang="en-GB" sz="1400" dirty="0">
                <a:solidFill>
                  <a:schemeClr val="tx1">
                    <a:alpha val="80000"/>
                  </a:schemeClr>
                </a:solidFill>
                <a:ea typeface="+mn-lt"/>
                <a:cs typeface="+mn-lt"/>
                <a:hlinkClick r:id="rId6">
                  <a:extLst>
                    <a:ext uri="{A12FA001-AC4F-418D-AE19-62706E023703}">
                      <ahyp:hlinkClr xmlns:ahyp="http://schemas.microsoft.com/office/drawing/2018/hyperlinkcolor" xmlns="" val="tx"/>
                    </a:ext>
                  </a:extLst>
                </a:hlinkClick>
              </a:rPr>
              <a:t>https://journals.sagepub.com/doi/abs/10.1177/0047287519872827?journalCode=jtrb</a:t>
            </a:r>
            <a:r>
              <a:rPr lang="en-GB" sz="1400" dirty="0">
                <a:solidFill>
                  <a:schemeClr val="tx1">
                    <a:alpha val="80000"/>
                  </a:schemeClr>
                </a:solidFill>
                <a:ea typeface="+mn-lt"/>
                <a:cs typeface="+mn-lt"/>
              </a:rPr>
              <a:t> [Accessed 24 May 2023].</a:t>
            </a:r>
            <a:endParaRPr lang="en-GB" sz="1400" dirty="0">
              <a:solidFill>
                <a:schemeClr val="tx1">
                  <a:alpha val="80000"/>
                </a:schemeClr>
              </a:solidFill>
              <a:cs typeface="Calibri"/>
            </a:endParaRPr>
          </a:p>
          <a:p>
            <a:pPr>
              <a:buNone/>
            </a:pPr>
            <a:r>
              <a:rPr lang="en-GB" sz="1400" dirty="0">
                <a:solidFill>
                  <a:schemeClr val="tx1">
                    <a:alpha val="80000"/>
                  </a:schemeClr>
                </a:solidFill>
                <a:ea typeface="+mn-lt"/>
                <a:cs typeface="+mn-lt"/>
              </a:rPr>
              <a:t>‌Journal of Quality Assurance in Hospitality &amp; Tourism. (2020). The Impact of E-service Quality on the Customer Satisfaction and Consumer Engagement </a:t>
            </a:r>
            <a:r>
              <a:rPr lang="en-GB" sz="1400" err="1">
                <a:solidFill>
                  <a:schemeClr val="tx1">
                    <a:alpha val="80000"/>
                  </a:schemeClr>
                </a:solidFill>
                <a:ea typeface="+mn-lt"/>
                <a:cs typeface="+mn-lt"/>
              </a:rPr>
              <a:t>Behaviors</a:t>
            </a:r>
            <a:r>
              <a:rPr lang="en-GB" sz="1400" dirty="0">
                <a:solidFill>
                  <a:schemeClr val="tx1">
                    <a:alpha val="80000"/>
                  </a:schemeClr>
                </a:solidFill>
                <a:ea typeface="+mn-lt"/>
                <a:cs typeface="+mn-lt"/>
              </a:rPr>
              <a:t> Toward Luxury Hotels. [online] Available at: </a:t>
            </a:r>
            <a:r>
              <a:rPr lang="en-GB" sz="1400" dirty="0">
                <a:solidFill>
                  <a:schemeClr val="tx1">
                    <a:alpha val="80000"/>
                  </a:schemeClr>
                </a:solidFill>
                <a:ea typeface="+mn-lt"/>
                <a:cs typeface="+mn-lt"/>
                <a:hlinkClick r:id="rId7">
                  <a:extLst>
                    <a:ext uri="{A12FA001-AC4F-418D-AE19-62706E023703}">
                      <ahyp:hlinkClr xmlns:ahyp="http://schemas.microsoft.com/office/drawing/2018/hyperlinkcolor" xmlns="" val="tx"/>
                    </a:ext>
                  </a:extLst>
                </a:hlinkClick>
              </a:rPr>
              <a:t>https://www.tandfonline.com/doi/abs/10.1080/1528008X.2019.1695701</a:t>
            </a:r>
            <a:r>
              <a:rPr lang="en-GB" sz="1400" dirty="0">
                <a:solidFill>
                  <a:schemeClr val="tx1">
                    <a:alpha val="80000"/>
                  </a:schemeClr>
                </a:solidFill>
                <a:ea typeface="+mn-lt"/>
                <a:cs typeface="+mn-lt"/>
              </a:rPr>
              <a:t> [Accessed 24 May 2023]. </a:t>
            </a:r>
            <a:endParaRPr lang="en-GB" sz="1400" dirty="0">
              <a:solidFill>
                <a:schemeClr val="tx1">
                  <a:alpha val="80000"/>
                </a:schemeClr>
              </a:solidFill>
              <a:cs typeface="Calibri"/>
            </a:endParaRPr>
          </a:p>
          <a:p>
            <a:pPr>
              <a:buNone/>
            </a:pPr>
            <a:r>
              <a:rPr lang="en-GB" sz="1400" dirty="0">
                <a:solidFill>
                  <a:schemeClr val="tx1">
                    <a:alpha val="80000"/>
                  </a:schemeClr>
                </a:solidFill>
                <a:ea typeface="+mn-lt"/>
                <a:cs typeface="+mn-lt"/>
              </a:rPr>
              <a:t>‌Nagar, R., Shani, A. and Yaniv Poria (2022). ‘You feel like a second-class guest’: Customer discrimination against Arab guests in Israeli hotels. [online] 103, pp.103216–103216. </a:t>
            </a:r>
            <a:r>
              <a:rPr lang="en-GB" sz="1400" err="1">
                <a:solidFill>
                  <a:schemeClr val="tx1">
                    <a:alpha val="80000"/>
                  </a:schemeClr>
                </a:solidFill>
                <a:ea typeface="+mn-lt"/>
                <a:cs typeface="+mn-lt"/>
              </a:rPr>
              <a:t>doi:https</a:t>
            </a:r>
            <a:r>
              <a:rPr lang="en-GB" sz="1400" dirty="0">
                <a:solidFill>
                  <a:schemeClr val="tx1">
                    <a:alpha val="80000"/>
                  </a:schemeClr>
                </a:solidFill>
                <a:ea typeface="+mn-lt"/>
                <a:cs typeface="+mn-lt"/>
              </a:rPr>
              <a:t>://doi.org/10.1016/j.ijhm.2022.103216. </a:t>
            </a:r>
            <a:endParaRPr lang="en-GB" sz="1400" dirty="0">
              <a:solidFill>
                <a:schemeClr val="tx1">
                  <a:alpha val="80000"/>
                </a:schemeClr>
              </a:solidFill>
              <a:cs typeface="Calibri"/>
            </a:endParaRPr>
          </a:p>
          <a:p>
            <a:pPr>
              <a:buNone/>
            </a:pPr>
            <a:r>
              <a:rPr lang="en-GB" sz="1400" dirty="0">
                <a:solidFill>
                  <a:schemeClr val="tx1">
                    <a:alpha val="80000"/>
                  </a:schemeClr>
                </a:solidFill>
                <a:latin typeface="Calibri"/>
                <a:cs typeface="Arial"/>
              </a:rPr>
              <a:t>People 1st(2017) The performance &amp; talent management revolution, PF, Uxbridge.</a:t>
            </a:r>
            <a:endParaRPr lang="en-GB" sz="1400" dirty="0">
              <a:solidFill>
                <a:schemeClr val="tx1">
                  <a:alpha val="80000"/>
                </a:schemeClr>
              </a:solidFill>
              <a:latin typeface="Calibri"/>
              <a:cs typeface="Calibri"/>
            </a:endParaRPr>
          </a:p>
          <a:p>
            <a:pPr>
              <a:buNone/>
            </a:pPr>
            <a:r>
              <a:rPr lang="en-GB" sz="1400" dirty="0">
                <a:solidFill>
                  <a:schemeClr val="tx1">
                    <a:alpha val="80000"/>
                  </a:schemeClr>
                </a:solidFill>
                <a:latin typeface="Calibri"/>
                <a:cs typeface="Arial"/>
              </a:rPr>
              <a:t>Tesone, V. (2014) Principles of Management </a:t>
            </a:r>
            <a:r>
              <a:rPr lang="en-GB" sz="1400" dirty="0">
                <a:solidFill>
                  <a:schemeClr val="tx1">
                    <a:alpha val="80000"/>
                  </a:schemeClr>
                </a:solidFill>
                <a:ea typeface="+mn-lt"/>
                <a:cs typeface="+mn-lt"/>
              </a:rPr>
              <a:t>for the Hospitality Industry, Butterworth Heineman, Oxford</a:t>
            </a:r>
            <a:endParaRPr lang="en-GB" sz="1400" dirty="0">
              <a:solidFill>
                <a:schemeClr val="tx1">
                  <a:alpha val="80000"/>
                </a:schemeClr>
              </a:solidFill>
              <a:cs typeface="Calibri"/>
            </a:endParaRPr>
          </a:p>
          <a:p>
            <a:pPr>
              <a:buNone/>
            </a:pPr>
            <a:r>
              <a:rPr lang="en-GB" sz="1400" dirty="0">
                <a:solidFill>
                  <a:schemeClr val="tx1">
                    <a:alpha val="80000"/>
                  </a:schemeClr>
                </a:solidFill>
                <a:latin typeface="Calibri"/>
                <a:cs typeface="Arial"/>
              </a:rPr>
              <a:t>Walker, J. (2013) Introduction to Hospitality </a:t>
            </a:r>
            <a:r>
              <a:rPr lang="en-GB" sz="1400" dirty="0" err="1">
                <a:solidFill>
                  <a:schemeClr val="tx1">
                    <a:alpha val="80000"/>
                  </a:schemeClr>
                </a:solidFill>
                <a:ea typeface="+mn-lt"/>
                <a:cs typeface="+mn-lt"/>
              </a:rPr>
              <a:t>Management,Pearson</a:t>
            </a:r>
            <a:r>
              <a:rPr lang="en-GB" sz="1400" dirty="0">
                <a:solidFill>
                  <a:schemeClr val="tx1">
                    <a:alpha val="80000"/>
                  </a:schemeClr>
                </a:solidFill>
                <a:ea typeface="+mn-lt"/>
                <a:cs typeface="+mn-lt"/>
              </a:rPr>
              <a:t>, London</a:t>
            </a:r>
            <a:endParaRPr lang="en-GB" sz="1400" dirty="0">
              <a:solidFill>
                <a:schemeClr val="tx1">
                  <a:alpha val="80000"/>
                </a:schemeClr>
              </a:solidFill>
              <a:cs typeface="Calibri"/>
            </a:endParaRPr>
          </a:p>
          <a:p>
            <a:pPr>
              <a:buNone/>
            </a:pPr>
            <a:r>
              <a:rPr lang="en-GB" sz="1400" dirty="0">
                <a:solidFill>
                  <a:schemeClr val="tx1">
                    <a:alpha val="80000"/>
                  </a:schemeClr>
                </a:solidFill>
                <a:latin typeface="Calibri"/>
                <a:cs typeface="Arial"/>
              </a:rPr>
              <a:t>Wood, R.C., 2015. Hospitality Management: a </a:t>
            </a:r>
            <a:r>
              <a:rPr lang="en-GB" sz="1400" dirty="0">
                <a:solidFill>
                  <a:schemeClr val="tx1">
                    <a:alpha val="80000"/>
                  </a:schemeClr>
                </a:solidFill>
                <a:ea typeface="+mn-lt"/>
                <a:cs typeface="+mn-lt"/>
              </a:rPr>
              <a:t>brief introduction, Sage, London</a:t>
            </a:r>
            <a:endParaRPr lang="en-GB" sz="1400" dirty="0">
              <a:solidFill>
                <a:schemeClr val="tx1">
                  <a:alpha val="80000"/>
                </a:schemeClr>
              </a:solidFill>
              <a:cs typeface="Calibri"/>
            </a:endParaRPr>
          </a:p>
          <a:p>
            <a:pPr>
              <a:buNone/>
            </a:pPr>
            <a:endParaRPr lang="en-GB" sz="1400" dirty="0">
              <a:solidFill>
                <a:schemeClr val="tx1">
                  <a:alpha val="80000"/>
                </a:schemeClr>
              </a:solidFill>
              <a:latin typeface="Calibri"/>
              <a:cs typeface="Times New Roman"/>
            </a:endParaRPr>
          </a:p>
          <a:p>
            <a:pPr>
              <a:buNone/>
            </a:pPr>
            <a:r>
              <a:rPr lang="en-GB" sz="1400" dirty="0">
                <a:solidFill>
                  <a:schemeClr val="tx1">
                    <a:alpha val="80000"/>
                  </a:schemeClr>
                </a:solidFill>
                <a:latin typeface="Calibri"/>
                <a:cs typeface="Times New Roman"/>
              </a:rPr>
              <a:t>‌</a:t>
            </a:r>
            <a:endParaRPr lang="en-GB" sz="1400" dirty="0">
              <a:solidFill>
                <a:schemeClr val="tx1">
                  <a:alpha val="80000"/>
                </a:schemeClr>
              </a:solidFill>
              <a:latin typeface="Calibri"/>
              <a:cs typeface="Calibri"/>
            </a:endParaRPr>
          </a:p>
          <a:p>
            <a:pPr>
              <a:buNone/>
            </a:pPr>
            <a:endParaRPr lang="en-GB" sz="1400" dirty="0">
              <a:solidFill>
                <a:schemeClr val="tx1">
                  <a:alpha val="80000"/>
                </a:schemeClr>
              </a:solidFill>
              <a:latin typeface="Calibri"/>
              <a:cs typeface="Times New Roman"/>
            </a:endParaRPr>
          </a:p>
          <a:p>
            <a:pPr marL="0" indent="0">
              <a:buNone/>
            </a:pPr>
            <a:endParaRPr lang="en-GB" sz="1400" dirty="0">
              <a:solidFill>
                <a:schemeClr val="tx1">
                  <a:alpha val="80000"/>
                </a:schemeClr>
              </a:solidFill>
              <a:latin typeface="Calibri"/>
              <a:cs typeface="Times New Roman"/>
            </a:endParaRPr>
          </a:p>
          <a:p>
            <a:pPr>
              <a:buNone/>
            </a:pPr>
            <a:r>
              <a:rPr lang="en-GB" sz="1400" dirty="0">
                <a:solidFill>
                  <a:schemeClr val="tx1">
                    <a:alpha val="80000"/>
                  </a:schemeClr>
                </a:solidFill>
                <a:latin typeface="Calibri"/>
                <a:cs typeface="Times New Roman"/>
              </a:rPr>
              <a:t>‌</a:t>
            </a:r>
            <a:endParaRPr lang="en-GB" sz="1400" dirty="0">
              <a:solidFill>
                <a:schemeClr val="tx1">
                  <a:alpha val="80000"/>
                </a:schemeClr>
              </a:solidFill>
              <a:latin typeface="Calibri"/>
              <a:cs typeface="Calibri"/>
            </a:endParaRPr>
          </a:p>
          <a:p>
            <a:pPr>
              <a:buNone/>
            </a:pPr>
            <a:endParaRPr lang="en-GB" sz="1400" dirty="0">
              <a:solidFill>
                <a:schemeClr val="tx1">
                  <a:alpha val="80000"/>
                </a:schemeClr>
              </a:solidFill>
              <a:latin typeface="Calibri"/>
              <a:cs typeface="Times New Roman"/>
            </a:endParaRPr>
          </a:p>
          <a:p>
            <a:pPr>
              <a:buNone/>
            </a:pPr>
            <a:endParaRPr lang="en-GB" sz="1400" dirty="0">
              <a:solidFill>
                <a:schemeClr val="tx1">
                  <a:alpha val="80000"/>
                </a:schemeClr>
              </a:solidFill>
              <a:latin typeface="Calibri"/>
              <a:cs typeface="Times New Roman"/>
            </a:endParaRPr>
          </a:p>
          <a:p>
            <a:pPr marL="0" indent="0">
              <a:buNone/>
            </a:pPr>
            <a:endParaRPr lang="en-GB" sz="1400" dirty="0">
              <a:solidFill>
                <a:schemeClr val="tx1">
                  <a:alpha val="80000"/>
                </a:schemeClr>
              </a:solidFill>
              <a:latin typeface="Calibri"/>
              <a:cs typeface="Times New Roman"/>
            </a:endParaRPr>
          </a:p>
          <a:p>
            <a:pPr>
              <a:buNone/>
            </a:pPr>
            <a:r>
              <a:rPr lang="en-GB" sz="1400" dirty="0">
                <a:solidFill>
                  <a:schemeClr val="tx1">
                    <a:alpha val="80000"/>
                  </a:schemeClr>
                </a:solidFill>
                <a:latin typeface="Calibri"/>
                <a:cs typeface="Times New Roman"/>
              </a:rPr>
              <a:t>‌</a:t>
            </a:r>
            <a:endParaRPr lang="en-GB" sz="1400" dirty="0">
              <a:solidFill>
                <a:schemeClr val="tx1">
                  <a:alpha val="80000"/>
                </a:schemeClr>
              </a:solidFill>
              <a:latin typeface="Calibri"/>
              <a:cs typeface="Calibri"/>
            </a:endParaRPr>
          </a:p>
          <a:p>
            <a:pPr>
              <a:buNone/>
            </a:pPr>
            <a:endParaRPr lang="en-GB" sz="1400" dirty="0">
              <a:solidFill>
                <a:schemeClr val="tx1">
                  <a:alpha val="80000"/>
                </a:schemeClr>
              </a:solidFill>
              <a:latin typeface="Calibri"/>
              <a:cs typeface="Times New Roman"/>
            </a:endParaRPr>
          </a:p>
          <a:p>
            <a:pPr>
              <a:buNone/>
            </a:pPr>
            <a:endParaRPr lang="en-GB" sz="1400" dirty="0">
              <a:solidFill>
                <a:schemeClr val="tx1">
                  <a:alpha val="80000"/>
                </a:schemeClr>
              </a:solidFill>
              <a:latin typeface="Calibri"/>
              <a:cs typeface="Times New Roman"/>
            </a:endParaRPr>
          </a:p>
          <a:p>
            <a:pPr marL="0" indent="0">
              <a:buNone/>
            </a:pPr>
            <a:endParaRPr lang="en-GB" sz="1400" dirty="0">
              <a:solidFill>
                <a:schemeClr val="tx1">
                  <a:alpha val="80000"/>
                </a:schemeClr>
              </a:solidFill>
              <a:cs typeface="Calibri" panose="020F0502020204030204"/>
            </a:endParaRPr>
          </a:p>
        </p:txBody>
      </p:sp>
      <p:pic>
        <p:nvPicPr>
          <p:cNvPr id="4" name="Picture 4" descr="A picture containing kitchenware, tableware, pot&#10;&#10;Description automatically generated">
            <a:extLst>
              <a:ext uri="{FF2B5EF4-FFF2-40B4-BE49-F238E27FC236}">
                <a16:creationId xmlns:a16="http://schemas.microsoft.com/office/drawing/2014/main" xmlns="" id="{BB2492A1-54DD-2EE5-2C03-07287F94BA43}"/>
              </a:ext>
            </a:extLst>
          </p:cNvPr>
          <p:cNvPicPr>
            <a:picLocks noChangeAspect="1"/>
          </p:cNvPicPr>
          <p:nvPr/>
        </p:nvPicPr>
        <p:blipFill rotWithShape="1">
          <a:blip r:embed="rId8"/>
          <a:srcRect l="33991" r="30275" b="-1"/>
          <a:stretch/>
        </p:blipFill>
        <p:spPr>
          <a:xfrm>
            <a:off x="7474029" y="1271282"/>
            <a:ext cx="3879771" cy="4138564"/>
          </a:xfrm>
          <a:custGeom>
            <a:avLst/>
            <a:gdLst/>
            <a:ahLst/>
            <a:cxnLst/>
            <a:rect l="l" t="t" r="r" b="b"/>
            <a:pathLst>
              <a:path w="2242226" h="2242226">
                <a:moveTo>
                  <a:pt x="1121113" y="0"/>
                </a:moveTo>
                <a:cubicBezTo>
                  <a:pt x="1740287" y="0"/>
                  <a:pt x="2242226" y="501939"/>
                  <a:pt x="2242226" y="1121113"/>
                </a:cubicBezTo>
                <a:cubicBezTo>
                  <a:pt x="2242226" y="1740287"/>
                  <a:pt x="1740287" y="2242226"/>
                  <a:pt x="1121113" y="2242226"/>
                </a:cubicBezTo>
                <a:cubicBezTo>
                  <a:pt x="501939" y="2242226"/>
                  <a:pt x="0" y="1740287"/>
                  <a:pt x="0" y="1121113"/>
                </a:cubicBezTo>
                <a:cubicBezTo>
                  <a:pt x="0" y="501939"/>
                  <a:pt x="501939" y="0"/>
                  <a:pt x="1121113" y="0"/>
                </a:cubicBezTo>
                <a:close/>
              </a:path>
            </a:pathLst>
          </a:custGeom>
        </p:spPr>
      </p:pic>
      <p:sp>
        <p:nvSpPr>
          <p:cNvPr id="13" name="!!plus graphic">
            <a:extLst>
              <a:ext uri="{FF2B5EF4-FFF2-40B4-BE49-F238E27FC236}">
                <a16:creationId xmlns:a16="http://schemas.microsoft.com/office/drawing/2014/main" xmlns="" id="{6CB927A4-E432-4310-9CD5-E89FF50631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01652" y="1106003"/>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dot graphic">
            <a:extLst>
              <a:ext uri="{FF2B5EF4-FFF2-40B4-BE49-F238E27FC236}">
                <a16:creationId xmlns:a16="http://schemas.microsoft.com/office/drawing/2014/main" xmlns="" id="{E3020543-B24B-4EC4-8FFC-8DD88EEA91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44234" y="1388856"/>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7" name="!!circle graphic">
            <a:extLst>
              <a:ext uri="{FF2B5EF4-FFF2-40B4-BE49-F238E27FC236}">
                <a16:creationId xmlns:a16="http://schemas.microsoft.com/office/drawing/2014/main" xmlns="" id="{1453BF6C-B012-48B7-B4E8-6D7AC7C27D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396781" y="4876208"/>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Tree>
    <p:extLst>
      <p:ext uri="{BB962C8B-B14F-4D97-AF65-F5344CB8AC3E}">
        <p14:creationId xmlns:p14="http://schemas.microsoft.com/office/powerpoint/2010/main" val="34792914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TotalTime>
  <Words>1795</Words>
  <PresentationFormat>Custom</PresentationFormat>
  <Paragraphs>116</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Hospitality and Guest Services for the Hotel Industry</vt:lpstr>
      <vt:lpstr>Introduction </vt:lpstr>
      <vt:lpstr>Main Consumers </vt:lpstr>
      <vt:lpstr>Nature and Scope of Guest Services</vt:lpstr>
      <vt:lpstr>Role of Guest Services</vt:lpstr>
      <vt:lpstr>Importance of Quality Service and Hospitality</vt:lpstr>
      <vt:lpstr>Understanding the Role and Function of Guest Services </vt:lpstr>
      <vt:lpstr>The Importance of Quality Service</vt:lpstr>
      <vt:lpstr>Conclusion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diana lupu</dc:creator>
  <dcterms:created xsi:type="dcterms:W3CDTF">2013-07-15T20:26:40Z</dcterms:created>
  <dcterms:modified xsi:type="dcterms:W3CDTF">2023-05-25T20:59:06Z</dcterms:modified>
</cp:coreProperties>
</file>