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5" r:id="rId1"/>
  </p:sldMasterIdLst>
  <p:notesMasterIdLst>
    <p:notesMasterId r:id="rId21"/>
  </p:notesMasterIdLst>
  <p:sldIdLst>
    <p:sldId id="256" r:id="rId2"/>
    <p:sldId id="269" r:id="rId3"/>
    <p:sldId id="257" r:id="rId4"/>
    <p:sldId id="258" r:id="rId5"/>
    <p:sldId id="273" r:id="rId6"/>
    <p:sldId id="274" r:id="rId7"/>
    <p:sldId id="260" r:id="rId8"/>
    <p:sldId id="275" r:id="rId9"/>
    <p:sldId id="272" r:id="rId10"/>
    <p:sldId id="276" r:id="rId11"/>
    <p:sldId id="262" r:id="rId12"/>
    <p:sldId id="263" r:id="rId13"/>
    <p:sldId id="277" r:id="rId14"/>
    <p:sldId id="278" r:id="rId15"/>
    <p:sldId id="265" r:id="rId16"/>
    <p:sldId id="279" r:id="rId17"/>
    <p:sldId id="280" r:id="rId18"/>
    <p:sldId id="267" r:id="rId19"/>
    <p:sldId id="26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999" autoAdjust="0"/>
  </p:normalViewPr>
  <p:slideViewPr>
    <p:cSldViewPr snapToGrid="0">
      <p:cViewPr varScale="1">
        <p:scale>
          <a:sx n="56" d="100"/>
          <a:sy n="56" d="100"/>
        </p:scale>
        <p:origin x="1068" y="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ADE457-896D-4C00-BCE0-47846DA12815}" type="datetimeFigureOut">
              <a:rPr lang="en-GB" smtClean="0"/>
              <a:t>07/08/2020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AF175-E1B9-4AA9-B5D4-794A8CBE8A56}" type="slidenum">
              <a:rPr lang="en-GB" smtClean="0"/>
              <a:t>‹#›</a:t>
            </a:fld>
            <a:endParaRPr lang="en-GB"/>
          </a:p>
        </p:txBody>
      </p:sp>
    </p:spTree>
    <p:extLst>
      <p:ext uri="{BB962C8B-B14F-4D97-AF65-F5344CB8AC3E}">
        <p14:creationId xmlns:p14="http://schemas.microsoft.com/office/powerpoint/2010/main" val="3289340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07AF175-E1B9-4AA9-B5D4-794A8CBE8A56}" type="slidenum">
              <a:rPr lang="en-GB" smtClean="0"/>
              <a:t>1</a:t>
            </a:fld>
            <a:endParaRPr lang="en-GB"/>
          </a:p>
        </p:txBody>
      </p:sp>
    </p:spTree>
    <p:extLst>
      <p:ext uri="{BB962C8B-B14F-4D97-AF65-F5344CB8AC3E}">
        <p14:creationId xmlns:p14="http://schemas.microsoft.com/office/powerpoint/2010/main" val="2594482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Introduction</a:t>
            </a:r>
          </a:p>
          <a:p>
            <a:pPr algn="just"/>
            <a:r>
              <a:rPr lang="en-US" sz="1200" kern="1200" dirty="0">
                <a:solidFill>
                  <a:schemeClr val="tx1"/>
                </a:solidFill>
                <a:effectLst/>
                <a:latin typeface="+mn-lt"/>
                <a:ea typeface="+mn-ea"/>
                <a:cs typeface="+mn-cs"/>
              </a:rPr>
              <a:t>The top management of a company needs to be well aware of the benefits of effective team working. Team working helps the employees to build a relationship with their coworkers that ultimately helps them how to build trust among themselves. Working in a team makes people more creative and help them to learn new skills and competencies.</a:t>
            </a:r>
            <a:endParaRPr lang="en-GB"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10"/>
          </p:nvPr>
        </p:nvSpPr>
        <p:spPr/>
        <p:txBody>
          <a:bodyPr/>
          <a:lstStyle/>
          <a:p>
            <a:fld id="{907AF175-E1B9-4AA9-B5D4-794A8CBE8A56}" type="slidenum">
              <a:rPr lang="en-GB" smtClean="0"/>
              <a:t>3</a:t>
            </a:fld>
            <a:endParaRPr lang="en-GB"/>
          </a:p>
        </p:txBody>
      </p:sp>
    </p:spTree>
    <p:extLst>
      <p:ext uri="{BB962C8B-B14F-4D97-AF65-F5344CB8AC3E}">
        <p14:creationId xmlns:p14="http://schemas.microsoft.com/office/powerpoint/2010/main" val="384639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r>
              <a:rPr lang="en-GB" sz="1200" b="0" kern="1200" dirty="0">
                <a:solidFill>
                  <a:schemeClr val="tx1"/>
                </a:solidFill>
                <a:effectLst/>
                <a:latin typeface="+mn-lt"/>
                <a:ea typeface="+mn-ea"/>
                <a:cs typeface="+mn-cs"/>
              </a:rPr>
              <a:t>The</a:t>
            </a:r>
            <a:r>
              <a:rPr lang="en-GB" sz="1200" b="0" kern="1200" baseline="0" dirty="0">
                <a:solidFill>
                  <a:schemeClr val="tx1"/>
                </a:solidFill>
                <a:effectLst/>
                <a:latin typeface="+mn-lt"/>
                <a:ea typeface="+mn-ea"/>
                <a:cs typeface="+mn-cs"/>
              </a:rPr>
              <a:t> benefits of team working is very much high because it facilitates the overall process efficiently and effectively. The benefits of team working have been described broadly in the next slide.</a:t>
            </a:r>
            <a:endParaRPr lang="en-GB"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07AF175-E1B9-4AA9-B5D4-794A8CBE8A56}" type="slidenum">
              <a:rPr lang="en-GB" smtClean="0"/>
              <a:t>4</a:t>
            </a:fld>
            <a:endParaRPr lang="en-GB"/>
          </a:p>
        </p:txBody>
      </p:sp>
    </p:spTree>
    <p:extLst>
      <p:ext uri="{BB962C8B-B14F-4D97-AF65-F5344CB8AC3E}">
        <p14:creationId xmlns:p14="http://schemas.microsoft.com/office/powerpoint/2010/main" val="23256037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Benefits of a team working</a:t>
            </a:r>
          </a:p>
          <a:p>
            <a:pPr algn="just"/>
            <a:r>
              <a:rPr lang="en-US" sz="1200" kern="1200" dirty="0">
                <a:solidFill>
                  <a:schemeClr val="tx1"/>
                </a:solidFill>
                <a:effectLst/>
                <a:latin typeface="+mn-lt"/>
                <a:ea typeface="+mn-ea"/>
                <a:cs typeface="+mn-cs"/>
              </a:rPr>
              <a:t>Fostering learning and creativity: Working in a team makes people more creative and help them to learn new skills and competencies.</a:t>
            </a:r>
            <a:endParaRPr lang="en-GB"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Blending complementary skills: Team working helps the employees to build skills by combining their skills with their co-workers' skills. </a:t>
            </a:r>
            <a:endParaRPr lang="en-GB"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Building trusts: Team working helps the employees to build a relationship with their coworkers that ultimately helps them how to build trust among themselves. Building trusts helps the company achieve its aims and objectives more easily </a:t>
            </a:r>
            <a:r>
              <a:rPr lang="en-GB" sz="1200" kern="1200" dirty="0">
                <a:solidFill>
                  <a:schemeClr val="tx1"/>
                </a:solidFill>
                <a:effectLst/>
                <a:latin typeface="+mn-lt"/>
                <a:ea typeface="+mn-ea"/>
                <a:cs typeface="+mn-cs"/>
              </a:rPr>
              <a:t>(Brinkley, 2017)</a:t>
            </a:r>
            <a:r>
              <a:rPr lang="en-US" sz="1200" kern="1200" dirty="0">
                <a:solidFill>
                  <a:schemeClr val="tx1"/>
                </a:solidFill>
                <a:effectLst/>
                <a:latin typeface="+mn-lt"/>
                <a:ea typeface="+mn-ea"/>
                <a:cs typeface="+mn-cs"/>
              </a:rPr>
              <a:t>.</a:t>
            </a:r>
            <a:endParaRPr lang="en-GB" dirty="0"/>
          </a:p>
          <a:p>
            <a:endParaRPr lang="en-GB" dirty="0"/>
          </a:p>
        </p:txBody>
      </p:sp>
      <p:sp>
        <p:nvSpPr>
          <p:cNvPr id="4" name="Slide Number Placeholder 3"/>
          <p:cNvSpPr>
            <a:spLocks noGrp="1"/>
          </p:cNvSpPr>
          <p:nvPr>
            <p:ph type="sldNum" sz="quarter" idx="10"/>
          </p:nvPr>
        </p:nvSpPr>
        <p:spPr/>
        <p:txBody>
          <a:bodyPr/>
          <a:lstStyle/>
          <a:p>
            <a:fld id="{907AF175-E1B9-4AA9-B5D4-794A8CBE8A56}" type="slidenum">
              <a:rPr lang="en-GB" smtClean="0"/>
              <a:t>5</a:t>
            </a:fld>
            <a:endParaRPr lang="en-GB"/>
          </a:p>
        </p:txBody>
      </p:sp>
    </p:spTree>
    <p:extLst>
      <p:ext uri="{BB962C8B-B14F-4D97-AF65-F5344CB8AC3E}">
        <p14:creationId xmlns:p14="http://schemas.microsoft.com/office/powerpoint/2010/main" val="3891643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Benefits of a team working</a:t>
            </a:r>
          </a:p>
          <a:p>
            <a:r>
              <a:rPr lang="en-US" sz="1200" kern="1200" dirty="0">
                <a:solidFill>
                  <a:schemeClr val="tx1"/>
                </a:solidFill>
                <a:effectLst/>
                <a:latin typeface="+mn-lt"/>
                <a:ea typeface="+mn-ea"/>
                <a:cs typeface="+mn-cs"/>
              </a:rPr>
              <a:t>Teaching conflict resolution skills: This is one of the most important interpersonal skills that the employees can learn being in an effective team working environment.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Promoting a sense of ownership: Once the employees are in a good relationship with their team members, the aims and objectives of the team become their aims and objectives. This helps them to build a sense of ownership.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Encouraging to take the risk that opens up new horizons: Team members, with their diversified skills, competencies and knowledge, can take up some risky actions that are worthy of taking to ensure profitability and growth potential </a:t>
            </a:r>
            <a:r>
              <a:rPr lang="en-GB" sz="1200" kern="1200" dirty="0">
                <a:solidFill>
                  <a:schemeClr val="tx1"/>
                </a:solidFill>
                <a:effectLst/>
                <a:latin typeface="+mn-lt"/>
                <a:ea typeface="+mn-ea"/>
                <a:cs typeface="+mn-cs"/>
              </a:rPr>
              <a:t>(Brinkley, 2017)</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algn="just"/>
            <a:endParaRPr lang="en-GB" dirty="0"/>
          </a:p>
          <a:p>
            <a:endParaRPr lang="en-GB" dirty="0"/>
          </a:p>
        </p:txBody>
      </p:sp>
      <p:sp>
        <p:nvSpPr>
          <p:cNvPr id="4" name="Slide Number Placeholder 3"/>
          <p:cNvSpPr>
            <a:spLocks noGrp="1"/>
          </p:cNvSpPr>
          <p:nvPr>
            <p:ph type="sldNum" sz="quarter" idx="10"/>
          </p:nvPr>
        </p:nvSpPr>
        <p:spPr/>
        <p:txBody>
          <a:bodyPr/>
          <a:lstStyle/>
          <a:p>
            <a:fld id="{907AF175-E1B9-4AA9-B5D4-794A8CBE8A56}" type="slidenum">
              <a:rPr lang="en-GB" smtClean="0"/>
              <a:t>6</a:t>
            </a:fld>
            <a:endParaRPr lang="en-GB"/>
          </a:p>
        </p:txBody>
      </p:sp>
    </p:spTree>
    <p:extLst>
      <p:ext uri="{BB962C8B-B14F-4D97-AF65-F5344CB8AC3E}">
        <p14:creationId xmlns:p14="http://schemas.microsoft.com/office/powerpoint/2010/main" val="1426829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Stages of team development</a:t>
            </a:r>
          </a:p>
          <a:p>
            <a:pPr algn="just"/>
            <a:r>
              <a:rPr lang="en-GB" sz="1200" kern="1200" dirty="0">
                <a:solidFill>
                  <a:schemeClr val="tx1"/>
                </a:solidFill>
                <a:effectLst/>
                <a:latin typeface="+mn-lt"/>
                <a:ea typeface="+mn-ea"/>
                <a:cs typeface="+mn-cs"/>
              </a:rPr>
              <a:t>There are five stages of team development and the company should follow the model that was developed by Bruce </a:t>
            </a:r>
            <a:r>
              <a:rPr lang="en-GB" sz="1200" kern="1200" dirty="0" err="1">
                <a:solidFill>
                  <a:schemeClr val="tx1"/>
                </a:solidFill>
                <a:effectLst/>
                <a:latin typeface="+mn-lt"/>
                <a:ea typeface="+mn-ea"/>
                <a:cs typeface="+mn-cs"/>
              </a:rPr>
              <a:t>Tuckman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Cardon</a:t>
            </a:r>
            <a:r>
              <a:rPr lang="en-GB" sz="1200" kern="1200" dirty="0">
                <a:solidFill>
                  <a:schemeClr val="tx1"/>
                </a:solidFill>
                <a:effectLst/>
                <a:latin typeface="+mn-lt"/>
                <a:ea typeface="+mn-ea"/>
                <a:cs typeface="+mn-cs"/>
              </a:rPr>
              <a:t>, 2017). Stages of team development are described broadly</a:t>
            </a:r>
            <a:r>
              <a:rPr lang="en-GB" sz="1200" kern="1200" baseline="0" dirty="0">
                <a:solidFill>
                  <a:schemeClr val="tx1"/>
                </a:solidFill>
                <a:effectLst/>
                <a:latin typeface="+mn-lt"/>
                <a:ea typeface="+mn-ea"/>
                <a:cs typeface="+mn-cs"/>
              </a:rPr>
              <a:t> in the next slide.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07AF175-E1B9-4AA9-B5D4-794A8CBE8A56}" type="slidenum">
              <a:rPr lang="en-GB" smtClean="0"/>
              <a:t>7</a:t>
            </a:fld>
            <a:endParaRPr lang="en-GB"/>
          </a:p>
        </p:txBody>
      </p:sp>
    </p:spTree>
    <p:extLst>
      <p:ext uri="{BB962C8B-B14F-4D97-AF65-F5344CB8AC3E}">
        <p14:creationId xmlns:p14="http://schemas.microsoft.com/office/powerpoint/2010/main" val="17485516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Forming: This stage is related to the orientation and the acquaintance different factors that are necessary for forming a team. In this stage, the team members haven’t understood what the team is going to do. Roles and responsibilities are not specific and clear. </a:t>
            </a:r>
          </a:p>
          <a:p>
            <a:pPr algn="just"/>
            <a:r>
              <a:rPr lang="en-GB" sz="1200" kern="1200" dirty="0">
                <a:solidFill>
                  <a:schemeClr val="tx1"/>
                </a:solidFill>
                <a:effectLst/>
                <a:latin typeface="+mn-lt"/>
                <a:ea typeface="+mn-ea"/>
                <a:cs typeface="+mn-cs"/>
              </a:rPr>
              <a:t>Storming: In this stage, most of the times fail because in this stage the team members start to push against the established team goals and objectives. In this stage, the team members get into conflict because of their different mental and analytical style of working (</a:t>
            </a:r>
            <a:r>
              <a:rPr lang="en-GB" sz="1200" kern="1200" dirty="0" err="1">
                <a:solidFill>
                  <a:schemeClr val="tx1"/>
                </a:solidFill>
                <a:effectLst/>
                <a:latin typeface="+mn-lt"/>
                <a:ea typeface="+mn-ea"/>
                <a:cs typeface="+mn-cs"/>
              </a:rPr>
              <a:t>Cardon</a:t>
            </a:r>
            <a:r>
              <a:rPr lang="en-GB" sz="1200" kern="1200" dirty="0">
                <a:solidFill>
                  <a:schemeClr val="tx1"/>
                </a:solidFill>
                <a:effectLst/>
                <a:latin typeface="+mn-lt"/>
                <a:ea typeface="+mn-ea"/>
                <a:cs typeface="+mn-cs"/>
              </a:rPr>
              <a:t>, 2017).</a:t>
            </a:r>
          </a:p>
          <a:p>
            <a:pPr algn="just"/>
            <a:r>
              <a:rPr lang="en-GB" sz="1200" kern="1200" dirty="0">
                <a:solidFill>
                  <a:schemeClr val="tx1"/>
                </a:solidFill>
                <a:effectLst/>
                <a:latin typeface="+mn-lt"/>
                <a:ea typeface="+mn-ea"/>
                <a:cs typeface="+mn-cs"/>
              </a:rPr>
              <a:t>Norming: In this stage, the team members start to adjust with the differences that exist among the team members, start to learn from their mistakes and weaknesses and appreciate the strengths of the colleagues.</a:t>
            </a:r>
          </a:p>
          <a:p>
            <a:pPr algn="just"/>
            <a:r>
              <a:rPr lang="en-GB" sz="1200" kern="1200" dirty="0">
                <a:solidFill>
                  <a:schemeClr val="tx1"/>
                </a:solidFill>
                <a:effectLst/>
                <a:latin typeface="+mn-lt"/>
                <a:ea typeface="+mn-ea"/>
                <a:cs typeface="+mn-cs"/>
              </a:rPr>
              <a:t>Performing: In this stage, team members start to work according to their plans. All the objectives and aims will be achieved through the performance of the employees and their hard work.</a:t>
            </a:r>
          </a:p>
          <a:p>
            <a:pPr algn="just"/>
            <a:r>
              <a:rPr lang="en-GB" sz="1200" kern="1200" dirty="0">
                <a:solidFill>
                  <a:schemeClr val="tx1"/>
                </a:solidFill>
                <a:effectLst/>
                <a:latin typeface="+mn-lt"/>
                <a:ea typeface="+mn-ea"/>
                <a:cs typeface="+mn-cs"/>
              </a:rPr>
              <a:t>Adjourning: Once the aims and objectives of the team have been achieved the team needs to be resolved (</a:t>
            </a:r>
            <a:r>
              <a:rPr lang="en-GB" sz="1200" kern="1200" dirty="0" err="1">
                <a:solidFill>
                  <a:schemeClr val="tx1"/>
                </a:solidFill>
                <a:effectLst/>
                <a:latin typeface="+mn-lt"/>
                <a:ea typeface="+mn-ea"/>
                <a:cs typeface="+mn-cs"/>
              </a:rPr>
              <a:t>Cardon</a:t>
            </a:r>
            <a:r>
              <a:rPr lang="en-GB" sz="1200" kern="1200" dirty="0">
                <a:solidFill>
                  <a:schemeClr val="tx1"/>
                </a:solidFill>
                <a:effectLst/>
                <a:latin typeface="+mn-lt"/>
                <a:ea typeface="+mn-ea"/>
                <a:cs typeface="+mn-cs"/>
              </a:rPr>
              <a:t>, 2017). Even some of the continuing and permanent teams need to be disbanded as the management of the organisation requires. </a:t>
            </a:r>
          </a:p>
          <a:p>
            <a:pPr algn="just"/>
            <a:endParaRPr lang="en-GB" dirty="0"/>
          </a:p>
          <a:p>
            <a:endParaRPr lang="en-GB" dirty="0"/>
          </a:p>
        </p:txBody>
      </p:sp>
      <p:sp>
        <p:nvSpPr>
          <p:cNvPr id="4" name="Slide Number Placeholder 3"/>
          <p:cNvSpPr>
            <a:spLocks noGrp="1"/>
          </p:cNvSpPr>
          <p:nvPr>
            <p:ph type="sldNum" sz="quarter" idx="10"/>
          </p:nvPr>
        </p:nvSpPr>
        <p:spPr/>
        <p:txBody>
          <a:bodyPr/>
          <a:lstStyle/>
          <a:p>
            <a:fld id="{907AF175-E1B9-4AA9-B5D4-794A8CBE8A56}" type="slidenum">
              <a:rPr lang="en-GB" smtClean="0"/>
              <a:t>8</a:t>
            </a:fld>
            <a:endParaRPr lang="en-GB"/>
          </a:p>
        </p:txBody>
      </p:sp>
    </p:spTree>
    <p:extLst>
      <p:ext uri="{BB962C8B-B14F-4D97-AF65-F5344CB8AC3E}">
        <p14:creationId xmlns:p14="http://schemas.microsoft.com/office/powerpoint/2010/main" val="3201696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Team roles</a:t>
            </a:r>
          </a:p>
          <a:p>
            <a:pPr algn="just"/>
            <a:r>
              <a:rPr lang="en-GB" sz="1200" kern="1200" dirty="0">
                <a:solidFill>
                  <a:schemeClr val="tx1"/>
                </a:solidFill>
                <a:effectLst/>
                <a:latin typeface="+mn-lt"/>
                <a:ea typeface="+mn-ea"/>
                <a:cs typeface="+mn-cs"/>
              </a:rPr>
              <a:t>According to Dr Meredith Belbin, nine team roles can be categorised into three broad categories (</a:t>
            </a:r>
            <a:r>
              <a:rPr lang="en-GB" sz="1200" kern="1200" dirty="0" err="1">
                <a:solidFill>
                  <a:schemeClr val="tx1"/>
                </a:solidFill>
                <a:effectLst/>
                <a:latin typeface="+mn-lt"/>
                <a:ea typeface="+mn-ea"/>
                <a:cs typeface="+mn-cs"/>
              </a:rPr>
              <a:t>Driskell</a:t>
            </a:r>
            <a:r>
              <a:rPr lang="en-GB" sz="1200" kern="1200" dirty="0">
                <a:solidFill>
                  <a:schemeClr val="tx1"/>
                </a:solidFill>
                <a:effectLst/>
                <a:latin typeface="+mn-lt"/>
                <a:ea typeface="+mn-ea"/>
                <a:cs typeface="+mn-cs"/>
              </a:rPr>
              <a:t>, 2017). Understanding the roles of a team member can help the management introduce are a more effective working team. </a:t>
            </a:r>
          </a:p>
        </p:txBody>
      </p:sp>
      <p:sp>
        <p:nvSpPr>
          <p:cNvPr id="4" name="Slide Number Placeholder 3"/>
          <p:cNvSpPr>
            <a:spLocks noGrp="1"/>
          </p:cNvSpPr>
          <p:nvPr>
            <p:ph type="sldNum" sz="quarter" idx="10"/>
          </p:nvPr>
        </p:nvSpPr>
        <p:spPr/>
        <p:txBody>
          <a:bodyPr/>
          <a:lstStyle/>
          <a:p>
            <a:fld id="{907AF175-E1B9-4AA9-B5D4-794A8CBE8A56}" type="slidenum">
              <a:rPr lang="en-GB" smtClean="0"/>
              <a:t>9</a:t>
            </a:fld>
            <a:endParaRPr lang="en-GB"/>
          </a:p>
        </p:txBody>
      </p:sp>
    </p:spTree>
    <p:extLst>
      <p:ext uri="{BB962C8B-B14F-4D97-AF65-F5344CB8AC3E}">
        <p14:creationId xmlns:p14="http://schemas.microsoft.com/office/powerpoint/2010/main" val="3104468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Action-oriented roles: Action-oriented roles can be categorised into shaper, implementer and completer-finisher. </a:t>
            </a:r>
          </a:p>
          <a:p>
            <a:pPr algn="just"/>
            <a:r>
              <a:rPr lang="en-GB" sz="1200" kern="1200" dirty="0">
                <a:solidFill>
                  <a:schemeClr val="tx1"/>
                </a:solidFill>
                <a:effectLst/>
                <a:latin typeface="+mn-lt"/>
                <a:ea typeface="+mn-ea"/>
                <a:cs typeface="+mn-cs"/>
              </a:rPr>
              <a:t>Shapers in a team are the people who encourage the team to have improved performance. </a:t>
            </a:r>
          </a:p>
          <a:p>
            <a:pPr algn="just"/>
            <a:r>
              <a:rPr lang="en-GB" sz="1200" kern="1200" dirty="0">
                <a:solidFill>
                  <a:schemeClr val="tx1"/>
                </a:solidFill>
                <a:effectLst/>
                <a:latin typeface="+mn-lt"/>
                <a:ea typeface="+mn-ea"/>
                <a:cs typeface="+mn-cs"/>
              </a:rPr>
              <a:t>Implementers help the team to get the job done. </a:t>
            </a:r>
          </a:p>
          <a:p>
            <a:pPr algn="just"/>
            <a:r>
              <a:rPr lang="en-GB" sz="1200" kern="1200" dirty="0">
                <a:solidFill>
                  <a:schemeClr val="tx1"/>
                </a:solidFill>
                <a:effectLst/>
                <a:latin typeface="+mn-lt"/>
                <a:ea typeface="+mn-ea"/>
                <a:cs typeface="+mn-cs"/>
              </a:rPr>
              <a:t>Completer-finisher oversees the achievement and completion of the tasks. </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People-oriented roles: People-oriented rose include coordinator, team worker and resource instigator. </a:t>
            </a:r>
          </a:p>
          <a:p>
            <a:pPr algn="just"/>
            <a:r>
              <a:rPr lang="en-GB" sz="1200" kern="1200" dirty="0">
                <a:solidFill>
                  <a:schemeClr val="tx1"/>
                </a:solidFill>
                <a:effectLst/>
                <a:latin typeface="+mn-lt"/>
                <a:ea typeface="+mn-ea"/>
                <a:cs typeface="+mn-cs"/>
              </a:rPr>
              <a:t>Coordinators are the team leaders who coordinate the overall functioning of the team (</a:t>
            </a:r>
            <a:r>
              <a:rPr lang="en-GB" sz="1200" kern="1200" dirty="0" err="1">
                <a:solidFill>
                  <a:schemeClr val="tx1"/>
                </a:solidFill>
                <a:effectLst/>
                <a:latin typeface="+mn-lt"/>
                <a:ea typeface="+mn-ea"/>
                <a:cs typeface="+mn-cs"/>
              </a:rPr>
              <a:t>Driskell</a:t>
            </a:r>
            <a:r>
              <a:rPr lang="en-GB" sz="1200" kern="1200" dirty="0">
                <a:solidFill>
                  <a:schemeClr val="tx1"/>
                </a:solidFill>
                <a:effectLst/>
                <a:latin typeface="+mn-lt"/>
                <a:ea typeface="+mn-ea"/>
                <a:cs typeface="+mn-cs"/>
              </a:rPr>
              <a:t>, 2017). </a:t>
            </a:r>
          </a:p>
          <a:p>
            <a:pPr algn="just"/>
            <a:r>
              <a:rPr lang="en-GB" sz="1200" kern="1200" dirty="0">
                <a:solidFill>
                  <a:schemeClr val="tx1"/>
                </a:solidFill>
                <a:effectLst/>
                <a:latin typeface="+mn-lt"/>
                <a:ea typeface="+mn-ea"/>
                <a:cs typeface="+mn-cs"/>
              </a:rPr>
              <a:t>Team workers help to make sure that the team members are performing their jobs. </a:t>
            </a:r>
          </a:p>
          <a:p>
            <a:pPr algn="just"/>
            <a:r>
              <a:rPr lang="en-GB" sz="1200" kern="1200" dirty="0">
                <a:solidFill>
                  <a:schemeClr val="tx1"/>
                </a:solidFill>
                <a:effectLst/>
                <a:latin typeface="+mn-lt"/>
                <a:ea typeface="+mn-ea"/>
                <a:cs typeface="+mn-cs"/>
              </a:rPr>
              <a:t>Resource investigators are the people who are creative and innovative. </a:t>
            </a:r>
          </a:p>
          <a:p>
            <a:endParaRPr lang="en-GB" dirty="0"/>
          </a:p>
        </p:txBody>
      </p:sp>
      <p:sp>
        <p:nvSpPr>
          <p:cNvPr id="4" name="Slide Number Placeholder 3"/>
          <p:cNvSpPr>
            <a:spLocks noGrp="1"/>
          </p:cNvSpPr>
          <p:nvPr>
            <p:ph type="sldNum" sz="quarter" idx="10"/>
          </p:nvPr>
        </p:nvSpPr>
        <p:spPr/>
        <p:txBody>
          <a:bodyPr/>
          <a:lstStyle/>
          <a:p>
            <a:fld id="{907AF175-E1B9-4AA9-B5D4-794A8CBE8A56}" type="slidenum">
              <a:rPr lang="en-GB" smtClean="0"/>
              <a:t>10</a:t>
            </a:fld>
            <a:endParaRPr lang="en-GB"/>
          </a:p>
        </p:txBody>
      </p:sp>
    </p:spTree>
    <p:extLst>
      <p:ext uri="{BB962C8B-B14F-4D97-AF65-F5344CB8AC3E}">
        <p14:creationId xmlns:p14="http://schemas.microsoft.com/office/powerpoint/2010/main" val="3710685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Thought oriented roles: Thought-oriented roles include plant, monitor-evaluator and specialist. </a:t>
            </a: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plants are the most creative team members innovate new ideas. </a:t>
            </a: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Monitor-evaluators are the people who monitor and evaluate the ideas brought about by the plants (</a:t>
            </a:r>
            <a:r>
              <a:rPr lang="en-GB" sz="1200" kern="1200" dirty="0" err="1">
                <a:solidFill>
                  <a:schemeClr val="tx1"/>
                </a:solidFill>
                <a:effectLst/>
                <a:latin typeface="+mn-lt"/>
                <a:ea typeface="+mn-ea"/>
                <a:cs typeface="+mn-cs"/>
              </a:rPr>
              <a:t>Driskell</a:t>
            </a:r>
            <a:r>
              <a:rPr lang="en-GB" sz="1200" kern="1200" dirty="0">
                <a:solidFill>
                  <a:schemeClr val="tx1"/>
                </a:solidFill>
                <a:effectLst/>
                <a:latin typeface="+mn-lt"/>
                <a:ea typeface="+mn-ea"/>
                <a:cs typeface="+mn-cs"/>
              </a:rPr>
              <a:t>, 2017). </a:t>
            </a: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Specialists have knowledge and competencies that are special to the aims and objectives of the team. </a:t>
            </a:r>
          </a:p>
          <a:p>
            <a:pPr algn="just"/>
            <a:endParaRPr lang="en-GB" dirty="0"/>
          </a:p>
        </p:txBody>
      </p:sp>
      <p:sp>
        <p:nvSpPr>
          <p:cNvPr id="4" name="Slide Number Placeholder 3"/>
          <p:cNvSpPr>
            <a:spLocks noGrp="1"/>
          </p:cNvSpPr>
          <p:nvPr>
            <p:ph type="sldNum" sz="quarter" idx="10"/>
          </p:nvPr>
        </p:nvSpPr>
        <p:spPr/>
        <p:txBody>
          <a:bodyPr/>
          <a:lstStyle/>
          <a:p>
            <a:fld id="{907AF175-E1B9-4AA9-B5D4-794A8CBE8A56}" type="slidenum">
              <a:rPr lang="en-GB" smtClean="0"/>
              <a:t>11</a:t>
            </a:fld>
            <a:endParaRPr lang="en-GB"/>
          </a:p>
        </p:txBody>
      </p:sp>
    </p:spTree>
    <p:extLst>
      <p:ext uri="{BB962C8B-B14F-4D97-AF65-F5344CB8AC3E}">
        <p14:creationId xmlns:p14="http://schemas.microsoft.com/office/powerpoint/2010/main" val="38142681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Managing conflict effectively is one of the most important prerequisites of having effective working </a:t>
            </a:r>
            <a:r>
              <a:rPr lang="en-GB" sz="1200" kern="1200" dirty="0">
                <a:solidFill>
                  <a:schemeClr val="tx1"/>
                </a:solidFill>
                <a:effectLst/>
                <a:latin typeface="+mn-lt"/>
                <a:ea typeface="+mn-ea"/>
                <a:cs typeface="+mn-cs"/>
              </a:rPr>
              <a:t>(Kerrigan, 2019)</a:t>
            </a:r>
            <a:r>
              <a:rPr lang="en-US" sz="1200" kern="1200" dirty="0">
                <a:solidFill>
                  <a:schemeClr val="tx1"/>
                </a:solidFill>
                <a:effectLst/>
                <a:latin typeface="+mn-lt"/>
                <a:ea typeface="+mn-ea"/>
                <a:cs typeface="+mn-cs"/>
              </a:rPr>
              <a:t>. This is one of the most important interpersonal skills that the employees can learn being in an effective team working environment. There have some steps for managing conflict and that has been described</a:t>
            </a:r>
            <a:r>
              <a:rPr lang="en-US" sz="1200" kern="1200" baseline="0" dirty="0">
                <a:solidFill>
                  <a:schemeClr val="tx1"/>
                </a:solidFill>
                <a:effectLst/>
                <a:latin typeface="+mn-lt"/>
                <a:ea typeface="+mn-ea"/>
                <a:cs typeface="+mn-cs"/>
              </a:rPr>
              <a:t> in the following slides.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07AF175-E1B9-4AA9-B5D4-794A8CBE8A56}" type="slidenum">
              <a:rPr lang="en-GB" smtClean="0"/>
              <a:t>12</a:t>
            </a:fld>
            <a:endParaRPr lang="en-GB"/>
          </a:p>
        </p:txBody>
      </p:sp>
    </p:spTree>
    <p:extLst>
      <p:ext uri="{BB962C8B-B14F-4D97-AF65-F5344CB8AC3E}">
        <p14:creationId xmlns:p14="http://schemas.microsoft.com/office/powerpoint/2010/main" val="22250130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Managing conflict</a:t>
            </a:r>
          </a:p>
          <a:p>
            <a:pPr algn="just"/>
            <a:r>
              <a:rPr lang="en-US" sz="1200" kern="1200" dirty="0">
                <a:solidFill>
                  <a:schemeClr val="tx1"/>
                </a:solidFill>
                <a:effectLst/>
                <a:latin typeface="+mn-lt"/>
                <a:ea typeface="+mn-ea"/>
                <a:cs typeface="+mn-cs"/>
              </a:rPr>
              <a:t>Collaborating: Collaborating work environment is created in a company 2 to create a Win-Win situation so that the people involved do not get into conflict. </a:t>
            </a:r>
            <a:endParaRPr lang="en-GB"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Competing: The managers can create a competitive environment so that the person who takes the strongest position wins resulting in a reduced level of conflict. </a:t>
            </a:r>
            <a:endParaRPr lang="en-GB"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Compromising: A compromising attitude among the employees in an organisation can help reduce the level of conflict by creating empathy among themselves </a:t>
            </a:r>
            <a:r>
              <a:rPr lang="en-GB" sz="1200" kern="1200" dirty="0">
                <a:solidFill>
                  <a:schemeClr val="tx1"/>
                </a:solidFill>
                <a:effectLst/>
                <a:latin typeface="+mn-lt"/>
                <a:ea typeface="+mn-ea"/>
                <a:cs typeface="+mn-cs"/>
              </a:rPr>
              <a:t>(Kerrigan, 2019)</a:t>
            </a:r>
            <a:r>
              <a:rPr lang="en-US"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907AF175-E1B9-4AA9-B5D4-794A8CBE8A56}" type="slidenum">
              <a:rPr lang="en-GB" smtClean="0"/>
              <a:t>13</a:t>
            </a:fld>
            <a:endParaRPr lang="en-GB"/>
          </a:p>
        </p:txBody>
      </p:sp>
    </p:spTree>
    <p:extLst>
      <p:ext uri="{BB962C8B-B14F-4D97-AF65-F5344CB8AC3E}">
        <p14:creationId xmlns:p14="http://schemas.microsoft.com/office/powerpoint/2010/main" val="5271219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Accommodating: In this style of conflict resolution, the employees help each other by giving up what the others want to get. This method is not realistic in most of the scenarios. </a:t>
            </a:r>
            <a:endParaRPr lang="en-GB" dirty="0"/>
          </a:p>
          <a:p>
            <a:pPr algn="just"/>
            <a:r>
              <a:rPr lang="en-US" dirty="0"/>
              <a:t>Avoiding: The most passive approach the manager can follow is to avoid the conflict. The employees will find a way out of the conflicting environment. </a:t>
            </a:r>
            <a:endParaRPr lang="en-GB" dirty="0"/>
          </a:p>
          <a:p>
            <a:pPr algn="just"/>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7AF175-E1B9-4AA9-B5D4-794A8CBE8A56}" type="slidenum">
              <a:rPr lang="en-GB" smtClean="0"/>
              <a:t>14</a:t>
            </a:fld>
            <a:endParaRPr lang="en-GB"/>
          </a:p>
        </p:txBody>
      </p:sp>
    </p:spTree>
    <p:extLst>
      <p:ext uri="{BB962C8B-B14F-4D97-AF65-F5344CB8AC3E}">
        <p14:creationId xmlns:p14="http://schemas.microsoft.com/office/powerpoint/2010/main" val="37555221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successful team can be developed by following some strategies. Some of the strategies are described broadly in the following slides-</a:t>
            </a:r>
          </a:p>
          <a:p>
            <a:pPr algn="just"/>
            <a:endParaRPr lang="en-GB" dirty="0"/>
          </a:p>
        </p:txBody>
      </p:sp>
      <p:sp>
        <p:nvSpPr>
          <p:cNvPr id="4" name="Slide Number Placeholder 3"/>
          <p:cNvSpPr>
            <a:spLocks noGrp="1"/>
          </p:cNvSpPr>
          <p:nvPr>
            <p:ph type="sldNum" sz="quarter" idx="10"/>
          </p:nvPr>
        </p:nvSpPr>
        <p:spPr/>
        <p:txBody>
          <a:bodyPr/>
          <a:lstStyle/>
          <a:p>
            <a:fld id="{907AF175-E1B9-4AA9-B5D4-794A8CBE8A56}" type="slidenum">
              <a:rPr lang="en-GB" smtClean="0"/>
              <a:t>15</a:t>
            </a:fld>
            <a:endParaRPr lang="en-GB"/>
          </a:p>
        </p:txBody>
      </p:sp>
    </p:spTree>
    <p:extLst>
      <p:ext uri="{BB962C8B-B14F-4D97-AF65-F5344CB8AC3E}">
        <p14:creationId xmlns:p14="http://schemas.microsoft.com/office/powerpoint/2010/main" val="36221055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Successful team development</a:t>
            </a:r>
          </a:p>
          <a:p>
            <a:pPr algn="just"/>
            <a:r>
              <a:rPr lang="en-GB" sz="1200" kern="1200" dirty="0">
                <a:solidFill>
                  <a:schemeClr val="tx1"/>
                </a:solidFill>
                <a:effectLst/>
                <a:latin typeface="+mn-lt"/>
                <a:ea typeface="+mn-ea"/>
                <a:cs typeface="+mn-cs"/>
              </a:rPr>
              <a:t>Being aware of the work: The managers and the leaders need to be clear about their work (</a:t>
            </a:r>
            <a:r>
              <a:rPr lang="en-GB" sz="1200" kern="1200" dirty="0" err="1">
                <a:solidFill>
                  <a:schemeClr val="tx1"/>
                </a:solidFill>
                <a:effectLst/>
                <a:latin typeface="+mn-lt"/>
                <a:ea typeface="+mn-ea"/>
                <a:cs typeface="+mn-cs"/>
              </a:rPr>
              <a:t>Lacerenza</a:t>
            </a:r>
            <a:r>
              <a:rPr lang="en-GB" sz="1200" kern="1200" dirty="0">
                <a:solidFill>
                  <a:schemeClr val="tx1"/>
                </a:solidFill>
                <a:effectLst/>
                <a:latin typeface="+mn-lt"/>
                <a:ea typeface="+mn-ea"/>
                <a:cs typeface="+mn-cs"/>
              </a:rPr>
              <a:t>, 2018). There shouldn’t be any confusion among themselves that may reduce their confidence. </a:t>
            </a:r>
          </a:p>
          <a:p>
            <a:pPr algn="just"/>
            <a:r>
              <a:rPr lang="en-GB" sz="1200" kern="1200" dirty="0">
                <a:solidFill>
                  <a:schemeClr val="tx1"/>
                </a:solidFill>
                <a:effectLst/>
                <a:latin typeface="+mn-lt"/>
                <a:ea typeface="+mn-ea"/>
                <a:cs typeface="+mn-cs"/>
              </a:rPr>
              <a:t>Knowing the rest of the team member: The managers need to you know the rest of the team members. The member should be selected in such a way so that there is a combination of complementary skills and objectives. </a:t>
            </a:r>
          </a:p>
          <a:p>
            <a:pPr algn="just"/>
            <a:r>
              <a:rPr lang="en-GB" sz="1200" kern="1200" dirty="0">
                <a:solidFill>
                  <a:schemeClr val="tx1"/>
                </a:solidFill>
                <a:effectLst/>
                <a:latin typeface="+mn-lt"/>
                <a:ea typeface="+mn-ea"/>
                <a:cs typeface="+mn-cs"/>
              </a:rPr>
              <a:t>Defining the roles and responsibilities clearly: Team managers and the leaders need to define the respective roles and responsibilities of the team members.</a:t>
            </a:r>
          </a:p>
        </p:txBody>
      </p:sp>
      <p:sp>
        <p:nvSpPr>
          <p:cNvPr id="4" name="Slide Number Placeholder 3"/>
          <p:cNvSpPr>
            <a:spLocks noGrp="1"/>
          </p:cNvSpPr>
          <p:nvPr>
            <p:ph type="sldNum" sz="quarter" idx="10"/>
          </p:nvPr>
        </p:nvSpPr>
        <p:spPr/>
        <p:txBody>
          <a:bodyPr/>
          <a:lstStyle/>
          <a:p>
            <a:fld id="{907AF175-E1B9-4AA9-B5D4-794A8CBE8A56}" type="slidenum">
              <a:rPr lang="en-GB" smtClean="0"/>
              <a:t>16</a:t>
            </a:fld>
            <a:endParaRPr lang="en-GB"/>
          </a:p>
        </p:txBody>
      </p:sp>
    </p:spTree>
    <p:extLst>
      <p:ext uri="{BB962C8B-B14F-4D97-AF65-F5344CB8AC3E}">
        <p14:creationId xmlns:p14="http://schemas.microsoft.com/office/powerpoint/2010/main" val="17577505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Acknowledging and rewarding: The employees need to be acknowledged and rewarded for their successful completion of any (</a:t>
            </a:r>
            <a:r>
              <a:rPr lang="en-GB" sz="1200" kern="1200" dirty="0" err="1">
                <a:solidFill>
                  <a:schemeClr val="tx1"/>
                </a:solidFill>
                <a:effectLst/>
                <a:latin typeface="+mn-lt"/>
                <a:ea typeface="+mn-ea"/>
                <a:cs typeface="+mn-cs"/>
              </a:rPr>
              <a:t>Lacerenza</a:t>
            </a:r>
            <a:r>
              <a:rPr lang="en-GB" sz="1200" kern="1200" dirty="0">
                <a:solidFill>
                  <a:schemeClr val="tx1"/>
                </a:solidFill>
                <a:effectLst/>
                <a:latin typeface="+mn-lt"/>
                <a:ea typeface="+mn-ea"/>
                <a:cs typeface="+mn-cs"/>
              </a:rPr>
              <a:t>, 2018). </a:t>
            </a:r>
          </a:p>
          <a:p>
            <a:pPr algn="just"/>
            <a:r>
              <a:rPr lang="en-GB" sz="1200" kern="1200" dirty="0">
                <a:solidFill>
                  <a:schemeClr val="tx1"/>
                </a:solidFill>
                <a:effectLst/>
                <a:latin typeface="+mn-lt"/>
                <a:ea typeface="+mn-ea"/>
                <a:cs typeface="+mn-cs"/>
              </a:rPr>
              <a:t>Celebrating success: The success of the team should be credited to the whole team and celebrated. So that all the team members gain ownership of the success. </a:t>
            </a:r>
          </a:p>
          <a:p>
            <a:pPr algn="just"/>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07AF175-E1B9-4AA9-B5D4-794A8CBE8A56}" type="slidenum">
              <a:rPr lang="en-GB" smtClean="0"/>
              <a:t>17</a:t>
            </a:fld>
            <a:endParaRPr lang="en-GB"/>
          </a:p>
        </p:txBody>
      </p:sp>
    </p:spTree>
    <p:extLst>
      <p:ext uri="{BB962C8B-B14F-4D97-AF65-F5344CB8AC3E}">
        <p14:creationId xmlns:p14="http://schemas.microsoft.com/office/powerpoint/2010/main" val="9890724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p>
          <a:p>
            <a:pPr algn="just"/>
            <a:r>
              <a:rPr lang="en-GB" sz="1200" kern="1200" dirty="0">
                <a:solidFill>
                  <a:schemeClr val="tx1"/>
                </a:solidFill>
                <a:effectLst/>
                <a:latin typeface="+mn-lt"/>
                <a:ea typeface="+mn-ea"/>
                <a:cs typeface="+mn-cs"/>
              </a:rPr>
              <a:t>The success of a company is partly dependent on successful working teams. </a:t>
            </a:r>
            <a:r>
              <a:rPr lang="en-US" sz="1200" kern="1200" dirty="0">
                <a:solidFill>
                  <a:schemeClr val="tx1"/>
                </a:solidFill>
                <a:effectLst/>
                <a:latin typeface="+mn-lt"/>
                <a:ea typeface="+mn-ea"/>
                <a:cs typeface="+mn-cs"/>
              </a:rPr>
              <a:t>Teaching conflict resolution skills is one of the most important interpersonal skills that the employees can learn being in an effective team working environment. Managing conflict effectively is one of the most important prerequisites of having effective working </a:t>
            </a:r>
            <a:r>
              <a:rPr lang="en-GB" sz="1200" kern="1200" dirty="0">
                <a:solidFill>
                  <a:schemeClr val="tx1"/>
                </a:solidFill>
                <a:effectLst/>
                <a:latin typeface="+mn-lt"/>
                <a:ea typeface="+mn-ea"/>
                <a:cs typeface="+mn-cs"/>
              </a:rPr>
              <a:t>(Kerrigan, 2019)</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7AF175-E1B9-4AA9-B5D4-794A8CBE8A56}" type="slidenum">
              <a:rPr lang="en-GB" smtClean="0"/>
              <a:t>18</a:t>
            </a:fld>
            <a:endParaRPr lang="en-GB"/>
          </a:p>
        </p:txBody>
      </p:sp>
    </p:spTree>
    <p:extLst>
      <p:ext uri="{BB962C8B-B14F-4D97-AF65-F5344CB8AC3E}">
        <p14:creationId xmlns:p14="http://schemas.microsoft.com/office/powerpoint/2010/main" val="24295573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itchFamily="2" charset="2"/>
              <a:buChar char="q"/>
            </a:pPr>
            <a:r>
              <a:rPr lang="en-GB" dirty="0"/>
              <a:t>Brinkley, A., McDermott, H. and </a:t>
            </a:r>
            <a:r>
              <a:rPr lang="en-GB" dirty="0" err="1"/>
              <a:t>Munir</a:t>
            </a:r>
            <a:r>
              <a:rPr lang="en-GB" dirty="0"/>
              <a:t>, F., 2017. What benefits does team sport hold for the workplace? A systematic review. </a:t>
            </a:r>
            <a:r>
              <a:rPr lang="en-GB" i="1" dirty="0"/>
              <a:t>Journal of sports sciences</a:t>
            </a:r>
            <a:r>
              <a:rPr lang="en-GB" dirty="0"/>
              <a:t>, </a:t>
            </a:r>
            <a:r>
              <a:rPr lang="en-GB" i="1" dirty="0"/>
              <a:t>35</a:t>
            </a:r>
            <a:r>
              <a:rPr lang="en-GB" dirty="0"/>
              <a:t>(2), pp.136-148.</a:t>
            </a:r>
          </a:p>
          <a:p>
            <a:pPr marL="342900" indent="-342900" algn="just">
              <a:buFont typeface="Wingdings" pitchFamily="2" charset="2"/>
              <a:buChar char="q"/>
            </a:pPr>
            <a:r>
              <a:rPr lang="en-GB" dirty="0" err="1"/>
              <a:t>Cardon</a:t>
            </a:r>
            <a:r>
              <a:rPr lang="en-GB" dirty="0"/>
              <a:t>, M.S., Post, C. and Forster, W.R., 2017. Team entrepreneurial passion: Its emergence and influence in new venture teams. </a:t>
            </a:r>
            <a:r>
              <a:rPr lang="en-GB" i="1" dirty="0"/>
              <a:t>Academy of Management Review</a:t>
            </a:r>
            <a:r>
              <a:rPr lang="en-GB" dirty="0"/>
              <a:t>, </a:t>
            </a:r>
            <a:r>
              <a:rPr lang="en-GB" i="1" dirty="0"/>
              <a:t>42</a:t>
            </a:r>
            <a:r>
              <a:rPr lang="en-GB" dirty="0"/>
              <a:t>(2), pp.283-305.</a:t>
            </a:r>
          </a:p>
          <a:p>
            <a:pPr marL="342900" indent="-342900" algn="just">
              <a:buFont typeface="Wingdings" pitchFamily="2" charset="2"/>
              <a:buChar char="q"/>
            </a:pPr>
            <a:r>
              <a:rPr lang="en-GB" dirty="0" err="1"/>
              <a:t>Driskell</a:t>
            </a:r>
            <a:r>
              <a:rPr lang="en-GB" dirty="0"/>
              <a:t>, T., </a:t>
            </a:r>
            <a:r>
              <a:rPr lang="en-GB" dirty="0" err="1"/>
              <a:t>Driskell</a:t>
            </a:r>
            <a:r>
              <a:rPr lang="en-GB" dirty="0"/>
              <a:t>, J.E., Burke, C.S. and Salas, E., 2017. Team roles: A review and integration. </a:t>
            </a:r>
            <a:r>
              <a:rPr lang="en-GB" i="1" dirty="0"/>
              <a:t>Small-Group Research</a:t>
            </a:r>
            <a:r>
              <a:rPr lang="en-GB" dirty="0"/>
              <a:t>, </a:t>
            </a:r>
            <a:r>
              <a:rPr lang="en-GB" i="1" dirty="0"/>
              <a:t>48</a:t>
            </a:r>
            <a:r>
              <a:rPr lang="en-GB" dirty="0"/>
              <a:t>(4), pp.482-511.</a:t>
            </a:r>
          </a:p>
          <a:p>
            <a:pPr marL="342900" indent="-342900" algn="just">
              <a:buFont typeface="Wingdings" pitchFamily="2" charset="2"/>
              <a:buChar char="q"/>
            </a:pPr>
            <a:r>
              <a:rPr lang="en-GB" dirty="0"/>
              <a:t>Kerrigan, L., 2019. Strategies for managing conflict within a team. </a:t>
            </a:r>
            <a:r>
              <a:rPr lang="en-GB" i="1" dirty="0"/>
              <a:t>The Veterinary Nurse</a:t>
            </a:r>
            <a:r>
              <a:rPr lang="en-GB" dirty="0"/>
              <a:t>, </a:t>
            </a:r>
            <a:r>
              <a:rPr lang="en-GB" i="1" dirty="0"/>
              <a:t>10</a:t>
            </a:r>
            <a:r>
              <a:rPr lang="en-GB" dirty="0"/>
              <a:t>(6), pp.292-295.</a:t>
            </a:r>
          </a:p>
          <a:p>
            <a:pPr marL="342900" indent="-342900" algn="just">
              <a:buFont typeface="Wingdings" pitchFamily="2" charset="2"/>
              <a:buChar char="q"/>
            </a:pPr>
            <a:r>
              <a:rPr lang="en-GB" dirty="0" err="1"/>
              <a:t>Lacerenza</a:t>
            </a:r>
            <a:r>
              <a:rPr lang="en-GB" dirty="0"/>
              <a:t>, C.N., Marlow, S.L., </a:t>
            </a:r>
            <a:r>
              <a:rPr lang="en-GB" dirty="0" err="1"/>
              <a:t>Tannenbaum</a:t>
            </a:r>
            <a:r>
              <a:rPr lang="en-GB" dirty="0"/>
              <a:t>, S.I. and Salas, E., 2018. Team development interventions: Evidence-based approaches for improving teamwork. </a:t>
            </a:r>
            <a:r>
              <a:rPr lang="en-GB" i="1" dirty="0"/>
              <a:t>American Psychologist</a:t>
            </a:r>
            <a:r>
              <a:rPr lang="en-GB" dirty="0"/>
              <a:t>, </a:t>
            </a:r>
            <a:r>
              <a:rPr lang="en-GB" i="1" dirty="0"/>
              <a:t>73</a:t>
            </a:r>
            <a:r>
              <a:rPr lang="en-GB" dirty="0"/>
              <a:t>(4), p.517.</a:t>
            </a:r>
          </a:p>
          <a:p>
            <a:endParaRPr lang="en-US" dirty="0"/>
          </a:p>
        </p:txBody>
      </p:sp>
      <p:sp>
        <p:nvSpPr>
          <p:cNvPr id="4" name="Slide Number Placeholder 3"/>
          <p:cNvSpPr>
            <a:spLocks noGrp="1"/>
          </p:cNvSpPr>
          <p:nvPr>
            <p:ph type="sldNum" sz="quarter" idx="10"/>
          </p:nvPr>
        </p:nvSpPr>
        <p:spPr/>
        <p:txBody>
          <a:bodyPr/>
          <a:lstStyle/>
          <a:p>
            <a:fld id="{907AF175-E1B9-4AA9-B5D4-794A8CBE8A56}" type="slidenum">
              <a:rPr lang="en-GB" smtClean="0"/>
              <a:t>19</a:t>
            </a:fld>
            <a:endParaRPr lang="en-GB"/>
          </a:p>
        </p:txBody>
      </p:sp>
    </p:spTree>
    <p:extLst>
      <p:ext uri="{BB962C8B-B14F-4D97-AF65-F5344CB8AC3E}">
        <p14:creationId xmlns:p14="http://schemas.microsoft.com/office/powerpoint/2010/main" val="2592669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00B3F0-A9BC-48CE-8EB6-ECE965069900}" type="datetimeFigureOut">
              <a:rPr lang="en-US" smtClean="0"/>
              <a:pPr/>
              <a:t>8/7/2020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3589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20712A-F861-4AB0-A754-4F5A2033CD4B}" type="datetimeFigureOut">
              <a:rPr lang="en-US" smtClean="0"/>
              <a:t>8/7/2020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66145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4507B7-F2DC-4B2C-B14D-58A9766807A2}" type="datetimeFigureOut">
              <a:rPr lang="en-US" smtClean="0"/>
              <a:t>8/7/2020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29562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4A483D-5CB4-4842-8F2F-05D5276ACF63}" type="datetimeFigureOut">
              <a:rPr lang="en-US" smtClean="0"/>
              <a:t>8/7/2020</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0883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1CE32E-9DC0-47C8-A657-48F5C3E4A10B}" type="datetimeFigureOut">
              <a:rPr lang="en-US" smtClean="0"/>
              <a:t>8/7/2020</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32581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BDF5C0D-8C3A-4771-A43D-83937FC700D4}" type="datetimeFigureOut">
              <a:rPr lang="en-US" smtClean="0"/>
              <a:t>8/7/2020</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8230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03D2D6-FCC2-425A-A4A7-8058E8C01CB1}" type="datetimeFigureOut">
              <a:rPr lang="en-US" smtClean="0"/>
              <a:t>8/7/2020</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42260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CF2683-E6E7-4CC3-9EEE-7854DD4F3545}" type="datetimeFigureOut">
              <a:rPr lang="en-US" smtClean="0"/>
              <a:t>8/7/2020</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23551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20F81-B39D-4CBB-8BF3-5D6E395D0F72}" type="datetimeFigureOut">
              <a:rPr lang="en-US" smtClean="0"/>
              <a:t>8/7/2020</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61899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4B320A-89BA-47B2-A525-92E8D10B06E4}" type="datetimeFigureOut">
              <a:rPr lang="en-US" smtClean="0"/>
              <a:t>8/7/2020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0256713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4B320A-89BA-47B2-A525-92E8D10B06E4}" type="datetimeFigureOut">
              <a:rPr lang="en-US" smtClean="0"/>
              <a:t>8/7/2020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3831356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4B320A-89BA-47B2-A525-92E8D10B06E4}" type="datetimeFigureOut">
              <a:rPr lang="en-US" smtClean="0"/>
              <a:t>8/7/2020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8095200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4B320A-89BA-47B2-A525-92E8D10B06E4}" type="datetimeFigureOut">
              <a:rPr lang="en-US" smtClean="0"/>
              <a:t>8/7/2020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3227830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4B320A-89BA-47B2-A525-92E8D10B06E4}" type="datetimeFigureOut">
              <a:rPr lang="en-US" smtClean="0"/>
              <a:t>8/7/2020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2880948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4D2318-CE40-42F6-962A-4C6D6CF697DB}" type="datetimeFigureOut">
              <a:rPr lang="en-US" smtClean="0"/>
              <a:t>8/7/2020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54602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476AC1-EB7F-4BEF-90D9-5764B50DAF8A}" type="datetimeFigureOut">
              <a:rPr lang="en-US" smtClean="0"/>
              <a:t>8/7/2020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713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64B320A-89BA-47B2-A525-92E8D10B06E4}" type="datetimeFigureOut">
              <a:rPr lang="en-US" smtClean="0"/>
              <a:t>8/7/2020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4555374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068831" y="901700"/>
            <a:ext cx="6837680" cy="5179060"/>
          </a:xfrm>
        </p:spPr>
        <p:txBody>
          <a:bodyPr>
            <a:normAutofit/>
          </a:bodyPr>
          <a:lstStyle/>
          <a:p>
            <a:pPr algn="ctr"/>
            <a:r>
              <a:rPr lang="en-GB" sz="2400" b="1" dirty="0">
                <a:solidFill>
                  <a:srgbClr val="00B050"/>
                </a:solidFill>
              </a:rPr>
              <a:t>BMSW4002</a:t>
            </a:r>
            <a:br>
              <a:rPr lang="en-GB" sz="2400" b="1" dirty="0">
                <a:solidFill>
                  <a:srgbClr val="00B050"/>
                </a:solidFill>
              </a:rPr>
            </a:br>
            <a:r>
              <a:rPr lang="en-GB" sz="2400" b="1" dirty="0">
                <a:solidFill>
                  <a:srgbClr val="00B050"/>
                </a:solidFill>
              </a:rPr>
              <a:t>Effective Team Work and Communication</a:t>
            </a:r>
            <a:br>
              <a:rPr lang="en-GB" sz="2400" b="1" dirty="0">
                <a:solidFill>
                  <a:srgbClr val="00B050"/>
                </a:solidFill>
              </a:rPr>
            </a:br>
            <a:r>
              <a:rPr lang="en-GB" sz="2400" b="1" dirty="0">
                <a:solidFill>
                  <a:srgbClr val="00B050"/>
                </a:solidFill>
              </a:rPr>
              <a:t>(Assessment 02)</a:t>
            </a:r>
          </a:p>
          <a:p>
            <a:pPr algn="l"/>
            <a:r>
              <a:rPr lang="en-GB" sz="2200" b="1" dirty="0">
                <a:solidFill>
                  <a:srgbClr val="7030A0"/>
                </a:solidFill>
              </a:rPr>
              <a:t>Lecturer: </a:t>
            </a:r>
            <a:r>
              <a:rPr lang="en-GB" sz="2200" b="1" i="0" dirty="0">
                <a:solidFill>
                  <a:srgbClr val="7030A0"/>
                </a:solidFill>
                <a:effectLst/>
                <a:latin typeface="Arial" panose="020B0604020202020204" pitchFamily="34" charset="0"/>
              </a:rPr>
              <a:t>Syed Jaffrey         </a:t>
            </a:r>
            <a:r>
              <a:rPr lang="en-GB" sz="2200" b="1" i="0" dirty="0">
                <a:solidFill>
                  <a:srgbClr val="0070C0"/>
                </a:solidFill>
                <a:effectLst/>
                <a:latin typeface="Arial" panose="020B0604020202020204" pitchFamily="34" charset="0"/>
              </a:rPr>
              <a:t>Class: 9:00am-11am</a:t>
            </a:r>
            <a:endParaRPr lang="en-GB" sz="2200" b="0" i="0" dirty="0">
              <a:solidFill>
                <a:srgbClr val="0070C0"/>
              </a:solidFill>
              <a:effectLst/>
              <a:latin typeface="Arial" panose="020B0604020202020204" pitchFamily="34" charset="0"/>
            </a:endParaRPr>
          </a:p>
          <a:p>
            <a:pPr algn="l"/>
            <a:endParaRPr lang="en-GB" sz="2200" b="1" dirty="0">
              <a:solidFill>
                <a:srgbClr val="002060"/>
              </a:solidFill>
              <a:latin typeface="Arial" panose="020B0604020202020204" pitchFamily="34" charset="0"/>
            </a:endParaRPr>
          </a:p>
          <a:p>
            <a:pPr algn="l"/>
            <a:r>
              <a:rPr lang="en-GB" sz="2200" b="1" dirty="0">
                <a:solidFill>
                  <a:srgbClr val="002060"/>
                </a:solidFill>
                <a:latin typeface="Arial" panose="020B0604020202020204" pitchFamily="34" charset="0"/>
              </a:rPr>
              <a:t>1. Name: Yasmeen Malik</a:t>
            </a:r>
          </a:p>
          <a:p>
            <a:pPr algn="l"/>
            <a:r>
              <a:rPr lang="en-GB" sz="2200" b="1" dirty="0">
                <a:solidFill>
                  <a:srgbClr val="002060"/>
                </a:solidFill>
                <a:latin typeface="Arial" panose="020B0604020202020204" pitchFamily="34" charset="0"/>
              </a:rPr>
              <a:t>    Student ID: 1917200</a:t>
            </a:r>
          </a:p>
          <a:p>
            <a:pPr algn="l"/>
            <a:r>
              <a:rPr lang="en-GB" sz="2200" b="1" dirty="0">
                <a:solidFill>
                  <a:srgbClr val="0070C0"/>
                </a:solidFill>
                <a:latin typeface="Arial" panose="020B0604020202020204" pitchFamily="34" charset="0"/>
              </a:rPr>
              <a:t>2. Name: Abdul Khan</a:t>
            </a:r>
          </a:p>
          <a:p>
            <a:pPr algn="l"/>
            <a:r>
              <a:rPr lang="en-GB" sz="2200" b="1" dirty="0">
                <a:solidFill>
                  <a:srgbClr val="0070C0"/>
                </a:solidFill>
                <a:latin typeface="Arial" panose="020B0604020202020204" pitchFamily="34" charset="0"/>
              </a:rPr>
              <a:t>    Student ID: 1917185</a:t>
            </a:r>
          </a:p>
          <a:p>
            <a:pPr algn="l"/>
            <a:r>
              <a:rPr lang="en-GB" sz="2200" b="1" dirty="0">
                <a:solidFill>
                  <a:srgbClr val="0070C0"/>
                </a:solidFill>
                <a:latin typeface="Arial" panose="020B0604020202020204" pitchFamily="34" charset="0"/>
              </a:rPr>
              <a:t>3. Name: Fiona </a:t>
            </a:r>
            <a:r>
              <a:rPr lang="en-GB" sz="2200" b="1" dirty="0" err="1">
                <a:solidFill>
                  <a:srgbClr val="0070C0"/>
                </a:solidFill>
                <a:latin typeface="Arial" panose="020B0604020202020204" pitchFamily="34" charset="0"/>
              </a:rPr>
              <a:t>Tesfazghi</a:t>
            </a:r>
            <a:endParaRPr lang="en-GB" sz="2200" b="1" dirty="0">
              <a:solidFill>
                <a:srgbClr val="0070C0"/>
              </a:solidFill>
              <a:latin typeface="Arial" panose="020B0604020202020204" pitchFamily="34" charset="0"/>
            </a:endParaRPr>
          </a:p>
          <a:p>
            <a:pPr algn="l"/>
            <a:r>
              <a:rPr lang="en-GB" sz="2200" b="1" dirty="0">
                <a:solidFill>
                  <a:srgbClr val="0070C0"/>
                </a:solidFill>
                <a:latin typeface="Arial" panose="020B0604020202020204" pitchFamily="34" charset="0"/>
              </a:rPr>
              <a:t>    Student ID: 1914615</a:t>
            </a:r>
          </a:p>
          <a:p>
            <a:pPr algn="l"/>
            <a:endParaRPr lang="en-GB" sz="2000" b="1" dirty="0">
              <a:solidFill>
                <a:srgbClr val="00B0F0"/>
              </a:solidFill>
            </a:endParaRPr>
          </a:p>
          <a:p>
            <a:pPr algn="l"/>
            <a:endParaRPr lang="en-GB" sz="2000" b="1" dirty="0"/>
          </a:p>
          <a:p>
            <a:pPr algn="l"/>
            <a:endParaRPr lang="en-GB" sz="2000" b="1" dirty="0"/>
          </a:p>
          <a:p>
            <a:pPr algn="l"/>
            <a:endParaRPr lang="en-GB" sz="2000" b="1" dirty="0"/>
          </a:p>
          <a:p>
            <a:endParaRPr lang="en-GB" sz="2000" dirty="0"/>
          </a:p>
        </p:txBody>
      </p:sp>
    </p:spTree>
    <p:extLst>
      <p:ext uri="{BB962C8B-B14F-4D97-AF65-F5344CB8AC3E}">
        <p14:creationId xmlns:p14="http://schemas.microsoft.com/office/powerpoint/2010/main" val="17214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Table of Content… </a:t>
            </a:r>
          </a:p>
        </p:txBody>
      </p:sp>
      <p:sp>
        <p:nvSpPr>
          <p:cNvPr id="3" name="Content Placeholder 2"/>
          <p:cNvSpPr>
            <a:spLocks noGrp="1"/>
          </p:cNvSpPr>
          <p:nvPr>
            <p:ph idx="1"/>
          </p:nvPr>
        </p:nvSpPr>
        <p:spPr>
          <a:xfrm>
            <a:off x="3944203" y="2020824"/>
            <a:ext cx="7638197" cy="4075176"/>
          </a:xfrm>
        </p:spPr>
        <p:txBody>
          <a:bodyPr>
            <a:normAutofit/>
          </a:bodyPr>
          <a:lstStyle/>
          <a:p>
            <a:pPr marL="342900" indent="-342900" algn="l">
              <a:buFont typeface="Wingdings" pitchFamily="2" charset="2"/>
              <a:buChar char="Ø"/>
            </a:pPr>
            <a:r>
              <a:rPr lang="en-US" sz="2400" b="1" dirty="0">
                <a:solidFill>
                  <a:schemeClr val="tx1"/>
                </a:solidFill>
              </a:rPr>
              <a:t>Introduction</a:t>
            </a:r>
          </a:p>
          <a:p>
            <a:pPr marL="342900" indent="-342900" algn="l">
              <a:buFont typeface="Wingdings" pitchFamily="2" charset="2"/>
              <a:buChar char="Ø"/>
            </a:pPr>
            <a:r>
              <a:rPr lang="en-GB" sz="2400" b="1" dirty="0"/>
              <a:t>Benefits of a team working</a:t>
            </a:r>
            <a:endParaRPr lang="en-US" sz="2400" b="1" dirty="0">
              <a:solidFill>
                <a:schemeClr val="tx1"/>
              </a:solidFill>
            </a:endParaRPr>
          </a:p>
          <a:p>
            <a:pPr marL="342900" indent="-342900" algn="l">
              <a:buFont typeface="Wingdings" pitchFamily="2" charset="2"/>
              <a:buChar char="Ø"/>
            </a:pPr>
            <a:r>
              <a:rPr lang="en-GB" sz="2400" b="1" dirty="0"/>
              <a:t>Stages of team development</a:t>
            </a:r>
          </a:p>
          <a:p>
            <a:pPr marL="342900" indent="-342900" algn="l">
              <a:buFont typeface="Wingdings" pitchFamily="2" charset="2"/>
              <a:buChar char="Ø"/>
            </a:pPr>
            <a:r>
              <a:rPr lang="en-GB" sz="2400" b="1" dirty="0"/>
              <a:t>Team roles</a:t>
            </a:r>
          </a:p>
          <a:p>
            <a:pPr marL="342900" indent="-342900" algn="l">
              <a:buFont typeface="Wingdings" pitchFamily="2" charset="2"/>
              <a:buChar char="Ø"/>
            </a:pPr>
            <a:r>
              <a:rPr lang="en-GB" sz="2400" b="1" dirty="0"/>
              <a:t>Managing conflict</a:t>
            </a:r>
          </a:p>
          <a:p>
            <a:pPr marL="342900" indent="-342900" algn="l">
              <a:buFont typeface="Wingdings" pitchFamily="2" charset="2"/>
              <a:buChar char="Ø"/>
            </a:pPr>
            <a:r>
              <a:rPr lang="en-GB" sz="2400" b="1" dirty="0"/>
              <a:t>Successful team development</a:t>
            </a:r>
          </a:p>
          <a:p>
            <a:pPr marL="342900" indent="-342900" algn="l">
              <a:buFont typeface="Wingdings" pitchFamily="2" charset="2"/>
              <a:buChar char="Ø"/>
            </a:pPr>
            <a:r>
              <a:rPr lang="en-GB" sz="2400" b="1" dirty="0"/>
              <a:t>Conclusion</a:t>
            </a:r>
          </a:p>
          <a:p>
            <a:pPr marL="342900" indent="-342900" algn="l">
              <a:buFont typeface="Wingdings" pitchFamily="2" charset="2"/>
              <a:buChar char="Ø"/>
            </a:pPr>
            <a:r>
              <a:rPr lang="en-GB" sz="2400" b="1" dirty="0"/>
              <a:t>References</a:t>
            </a:r>
            <a:endParaRPr lang="en-US" sz="2400" b="1" u="sng" dirty="0">
              <a:solidFill>
                <a:schemeClr val="tx1"/>
              </a:solidFill>
            </a:endParaRPr>
          </a:p>
        </p:txBody>
      </p:sp>
    </p:spTree>
    <p:extLst>
      <p:ext uri="{BB962C8B-B14F-4D97-AF65-F5344CB8AC3E}">
        <p14:creationId xmlns:p14="http://schemas.microsoft.com/office/powerpoint/2010/main" val="2587061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endParaRPr lang="en-GB" dirty="0"/>
          </a:p>
        </p:txBody>
      </p:sp>
      <p:sp>
        <p:nvSpPr>
          <p:cNvPr id="3" name="Content Placeholder 2"/>
          <p:cNvSpPr>
            <a:spLocks noGrp="1"/>
          </p:cNvSpPr>
          <p:nvPr>
            <p:ph idx="1"/>
          </p:nvPr>
        </p:nvSpPr>
        <p:spPr>
          <a:xfrm>
            <a:off x="1154955" y="2603500"/>
            <a:ext cx="9799917" cy="3416300"/>
          </a:xfrm>
        </p:spPr>
        <p:txBody>
          <a:bodyPr>
            <a:normAutofit/>
          </a:bodyPr>
          <a:lstStyle/>
          <a:p>
            <a:pPr marL="0" indent="0" algn="just">
              <a:buNone/>
            </a:pPr>
            <a:r>
              <a:rPr lang="en-US" sz="2400" dirty="0"/>
              <a:t>The top management of a company needs to be well aware of the benefits of effective team working. Team working helps the employees to build a relationship with their coworkers that ultimately helps them how to build trust among themselves. Working in a team makes people more creative and help them to learn new skills and competencies.</a:t>
            </a:r>
            <a:endParaRPr lang="en-GB" sz="2400" dirty="0"/>
          </a:p>
        </p:txBody>
      </p:sp>
    </p:spTree>
    <p:extLst>
      <p:ext uri="{BB962C8B-B14F-4D97-AF65-F5344CB8AC3E}">
        <p14:creationId xmlns:p14="http://schemas.microsoft.com/office/powerpoint/2010/main" val="3517274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Benefits of a team working</a:t>
            </a:r>
            <a:endParaRPr lang="en-GB" dirty="0"/>
          </a:p>
        </p:txBody>
      </p:sp>
      <p:pic>
        <p:nvPicPr>
          <p:cNvPr id="1026" name="Picture 2"/>
          <p:cNvPicPr>
            <a:picLocks noChangeAspect="1" noChangeArrowheads="1"/>
          </p:cNvPicPr>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182688" y="1481838"/>
            <a:ext cx="8334375" cy="4608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91419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a:spLocks noGrp="1"/>
          </p:cNvSpPr>
          <p:nvPr>
            <p:ph type="title"/>
          </p:nvPr>
        </p:nvSpPr>
        <p:spPr>
          <a:xfrm>
            <a:off x="335804" y="366895"/>
            <a:ext cx="9170145" cy="728480"/>
          </a:xfrm>
        </p:spPr>
        <p:txBody>
          <a:bodyPr>
            <a:normAutofit/>
          </a:bodyPr>
          <a:lstStyle/>
          <a:p>
            <a:r>
              <a:rPr lang="en-GB" b="1" dirty="0"/>
              <a:t>Benefits of a team working (to be cont’d)</a:t>
            </a:r>
            <a:endParaRPr lang="en-GB" dirty="0"/>
          </a:p>
        </p:txBody>
      </p:sp>
      <p:sp>
        <p:nvSpPr>
          <p:cNvPr id="10" name="Content Placeholder 2"/>
          <p:cNvSpPr>
            <a:spLocks noGrp="1"/>
          </p:cNvSpPr>
          <p:nvPr>
            <p:ph idx="1"/>
          </p:nvPr>
        </p:nvSpPr>
        <p:spPr>
          <a:xfrm>
            <a:off x="583454" y="2022475"/>
            <a:ext cx="9170145" cy="3416300"/>
          </a:xfrm>
        </p:spPr>
        <p:txBody>
          <a:bodyPr>
            <a:normAutofit fontScale="92500" lnSpcReduction="10000"/>
          </a:bodyPr>
          <a:lstStyle/>
          <a:p>
            <a:pPr algn="just"/>
            <a:r>
              <a:rPr lang="en-US" sz="2400" b="1" dirty="0"/>
              <a:t>Fostering learning and creativity</a:t>
            </a:r>
            <a:r>
              <a:rPr lang="en-US" sz="2400" dirty="0"/>
              <a:t>: </a:t>
            </a:r>
          </a:p>
          <a:p>
            <a:pPr lvl="1" algn="just"/>
            <a:r>
              <a:rPr lang="en-US" sz="2200" dirty="0"/>
              <a:t>Makes people more creative and </a:t>
            </a:r>
          </a:p>
          <a:p>
            <a:pPr lvl="1" algn="just"/>
            <a:r>
              <a:rPr lang="en-US" sz="2200" dirty="0"/>
              <a:t>Helps them learn new skills and competencies</a:t>
            </a:r>
            <a:endParaRPr lang="en-GB" sz="2200" dirty="0"/>
          </a:p>
          <a:p>
            <a:pPr algn="just"/>
            <a:r>
              <a:rPr lang="en-US" sz="2400" b="1" dirty="0"/>
              <a:t>Blending complementary skills</a:t>
            </a:r>
            <a:r>
              <a:rPr lang="en-US" sz="2400" dirty="0"/>
              <a:t>: </a:t>
            </a:r>
          </a:p>
          <a:p>
            <a:pPr lvl="1" algn="just"/>
            <a:r>
              <a:rPr lang="en-US" sz="2200" dirty="0"/>
              <a:t>Helps the employees develop skills learning from their co-workers</a:t>
            </a:r>
            <a:endParaRPr lang="en-GB" sz="2200" dirty="0"/>
          </a:p>
          <a:p>
            <a:pPr algn="just"/>
            <a:r>
              <a:rPr lang="en-US" sz="2400" b="1" dirty="0"/>
              <a:t>Building trusts</a:t>
            </a:r>
            <a:r>
              <a:rPr lang="en-US" sz="2400" dirty="0"/>
              <a:t>: </a:t>
            </a:r>
          </a:p>
          <a:p>
            <a:pPr lvl="1" algn="just"/>
            <a:r>
              <a:rPr lang="en-US" sz="2200" dirty="0"/>
              <a:t>Build good relationship leading to trust among themselves</a:t>
            </a:r>
          </a:p>
          <a:p>
            <a:pPr lvl="1" algn="just"/>
            <a:r>
              <a:rPr lang="en-US" sz="2200" dirty="0"/>
              <a:t>The company achieve its aims and objectives more easily</a:t>
            </a:r>
            <a:endParaRPr lang="en-GB" sz="2200" dirty="0"/>
          </a:p>
        </p:txBody>
      </p:sp>
    </p:spTree>
    <p:extLst>
      <p:ext uri="{BB962C8B-B14F-4D97-AF65-F5344CB8AC3E}">
        <p14:creationId xmlns:p14="http://schemas.microsoft.com/office/powerpoint/2010/main" val="722638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716804" y="595495"/>
            <a:ext cx="8761413" cy="728480"/>
          </a:xfrm>
        </p:spPr>
        <p:txBody>
          <a:bodyPr/>
          <a:lstStyle/>
          <a:p>
            <a:r>
              <a:rPr lang="en-GB" b="1" dirty="0"/>
              <a:t>Benefits of a team working (cont’d)</a:t>
            </a:r>
            <a:endParaRPr lang="en-GB" dirty="0"/>
          </a:p>
        </p:txBody>
      </p:sp>
      <p:sp>
        <p:nvSpPr>
          <p:cNvPr id="5" name="Content Placeholder 2"/>
          <p:cNvSpPr>
            <a:spLocks noGrp="1"/>
          </p:cNvSpPr>
          <p:nvPr>
            <p:ph idx="1"/>
          </p:nvPr>
        </p:nvSpPr>
        <p:spPr>
          <a:xfrm>
            <a:off x="916830" y="1755775"/>
            <a:ext cx="8922496" cy="3930650"/>
          </a:xfrm>
        </p:spPr>
        <p:txBody>
          <a:bodyPr>
            <a:normAutofit/>
          </a:bodyPr>
          <a:lstStyle/>
          <a:p>
            <a:pPr algn="just"/>
            <a:r>
              <a:rPr lang="en-US" sz="2400" b="1" dirty="0"/>
              <a:t>Teaching conflict resolution skills</a:t>
            </a:r>
            <a:r>
              <a:rPr lang="en-US" sz="2400" dirty="0"/>
              <a:t>: </a:t>
            </a:r>
          </a:p>
          <a:p>
            <a:pPr lvl="1" algn="just"/>
            <a:r>
              <a:rPr lang="en-US" sz="2200" dirty="0"/>
              <a:t>Employees can learn this being in an effective team working environment </a:t>
            </a:r>
            <a:endParaRPr lang="en-GB" sz="2200" dirty="0"/>
          </a:p>
          <a:p>
            <a:pPr algn="just"/>
            <a:r>
              <a:rPr lang="en-US" sz="2400" b="1" dirty="0"/>
              <a:t>Promoting a sense of ownership</a:t>
            </a:r>
            <a:r>
              <a:rPr lang="en-US" sz="2400" dirty="0"/>
              <a:t>: </a:t>
            </a:r>
          </a:p>
          <a:p>
            <a:pPr lvl="1" algn="just"/>
            <a:r>
              <a:rPr lang="en-GB" sz="2200" dirty="0"/>
              <a:t>Induced by an increased engagement with the workforce</a:t>
            </a:r>
          </a:p>
          <a:p>
            <a:pPr algn="just"/>
            <a:r>
              <a:rPr lang="en-US" sz="2400" b="1" dirty="0"/>
              <a:t>Encouraging to take the risk</a:t>
            </a:r>
            <a:r>
              <a:rPr lang="en-US" sz="2400" dirty="0"/>
              <a:t>: </a:t>
            </a:r>
          </a:p>
          <a:p>
            <a:pPr lvl="1" algn="just"/>
            <a:r>
              <a:rPr lang="en-US" sz="2000" dirty="0"/>
              <a:t>Opens up new horizons </a:t>
            </a:r>
            <a:r>
              <a:rPr lang="en-US" sz="2200" dirty="0"/>
              <a:t>to ensure profitability and growth potential</a:t>
            </a:r>
            <a:endParaRPr lang="en-GB" sz="2200" dirty="0"/>
          </a:p>
        </p:txBody>
      </p:sp>
    </p:spTree>
    <p:extLst>
      <p:ext uri="{BB962C8B-B14F-4D97-AF65-F5344CB8AC3E}">
        <p14:creationId xmlns:p14="http://schemas.microsoft.com/office/powerpoint/2010/main" val="2767350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Stages of team development</a:t>
            </a:r>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2517516" y="1568450"/>
            <a:ext cx="5668791" cy="4623955"/>
          </a:xfrm>
          <a:prstGeom prst="rect">
            <a:avLst/>
          </a:prstGeom>
          <a:noFill/>
        </p:spPr>
      </p:pic>
    </p:spTree>
    <p:extLst>
      <p:ext uri="{BB962C8B-B14F-4D97-AF65-F5344CB8AC3E}">
        <p14:creationId xmlns:p14="http://schemas.microsoft.com/office/powerpoint/2010/main" val="3272151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126379" y="519295"/>
            <a:ext cx="8761413" cy="728480"/>
          </a:xfrm>
        </p:spPr>
        <p:txBody>
          <a:bodyPr/>
          <a:lstStyle/>
          <a:p>
            <a:r>
              <a:rPr lang="en-GB" b="1" dirty="0"/>
              <a:t>Stages of team development</a:t>
            </a:r>
          </a:p>
        </p:txBody>
      </p:sp>
      <p:sp>
        <p:nvSpPr>
          <p:cNvPr id="5" name="Content Placeholder 2"/>
          <p:cNvSpPr>
            <a:spLocks noGrp="1"/>
          </p:cNvSpPr>
          <p:nvPr>
            <p:ph idx="1"/>
          </p:nvPr>
        </p:nvSpPr>
        <p:spPr>
          <a:xfrm>
            <a:off x="1326574" y="1390362"/>
            <a:ext cx="7979351" cy="4254500"/>
          </a:xfrm>
        </p:spPr>
        <p:txBody>
          <a:bodyPr>
            <a:noAutofit/>
          </a:bodyPr>
          <a:lstStyle/>
          <a:p>
            <a:pPr algn="just"/>
            <a:r>
              <a:rPr lang="en-GB" sz="2200" b="1" dirty="0"/>
              <a:t>Forming</a:t>
            </a:r>
            <a:r>
              <a:rPr lang="en-GB" sz="2200" dirty="0"/>
              <a:t>: </a:t>
            </a:r>
          </a:p>
          <a:p>
            <a:pPr lvl="1" algn="just"/>
            <a:r>
              <a:rPr lang="en-GB" sz="2000" dirty="0"/>
              <a:t>Related to the orientation and the acquaintance </a:t>
            </a:r>
          </a:p>
          <a:p>
            <a:pPr algn="just"/>
            <a:r>
              <a:rPr lang="en-GB" sz="2200" b="1" dirty="0"/>
              <a:t>Storming</a:t>
            </a:r>
            <a:r>
              <a:rPr lang="en-GB" sz="2200" dirty="0"/>
              <a:t>: </a:t>
            </a:r>
          </a:p>
          <a:p>
            <a:pPr lvl="1" algn="just"/>
            <a:r>
              <a:rPr lang="en-GB" sz="2000" dirty="0"/>
              <a:t>Starts to push against the existing practices</a:t>
            </a:r>
          </a:p>
          <a:p>
            <a:pPr algn="just"/>
            <a:r>
              <a:rPr lang="en-GB" sz="2200" b="1" dirty="0"/>
              <a:t>Norming</a:t>
            </a:r>
            <a:r>
              <a:rPr lang="en-GB" sz="2200" dirty="0"/>
              <a:t>: </a:t>
            </a:r>
          </a:p>
          <a:p>
            <a:pPr lvl="1" algn="just"/>
            <a:r>
              <a:rPr lang="en-GB" sz="2000" dirty="0"/>
              <a:t>Adjusts with the differences, learn from mistakes and appreciates the strengths</a:t>
            </a:r>
          </a:p>
          <a:p>
            <a:pPr algn="just"/>
            <a:r>
              <a:rPr lang="en-GB" sz="2400" b="1" dirty="0"/>
              <a:t>Performing</a:t>
            </a:r>
            <a:r>
              <a:rPr lang="en-GB" sz="2400" dirty="0"/>
              <a:t>: </a:t>
            </a:r>
          </a:p>
          <a:p>
            <a:pPr lvl="1" algn="just"/>
            <a:r>
              <a:rPr lang="en-GB" sz="2000" dirty="0"/>
              <a:t>Works according to their plans </a:t>
            </a:r>
          </a:p>
          <a:p>
            <a:pPr algn="just"/>
            <a:r>
              <a:rPr lang="en-GB" sz="2200" b="1" dirty="0"/>
              <a:t>Adjourning</a:t>
            </a:r>
            <a:r>
              <a:rPr lang="en-GB" sz="2200" dirty="0"/>
              <a:t>: </a:t>
            </a:r>
          </a:p>
          <a:p>
            <a:pPr lvl="1" algn="just"/>
            <a:r>
              <a:rPr lang="en-GB" sz="2000" dirty="0"/>
              <a:t>The team is resolved </a:t>
            </a:r>
          </a:p>
        </p:txBody>
      </p:sp>
    </p:spTree>
    <p:extLst>
      <p:ext uri="{BB962C8B-B14F-4D97-AF65-F5344CB8AC3E}">
        <p14:creationId xmlns:p14="http://schemas.microsoft.com/office/powerpoint/2010/main" val="1326870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034" y="276225"/>
            <a:ext cx="8142816" cy="752475"/>
          </a:xfrm>
        </p:spPr>
        <p:txBody>
          <a:bodyPr/>
          <a:lstStyle/>
          <a:p>
            <a:r>
              <a:rPr lang="en-GB" b="1" dirty="0"/>
              <a:t>Team roles</a:t>
            </a:r>
            <a:endParaRPr lang="en-GB" dirty="0"/>
          </a:p>
        </p:txBody>
      </p:sp>
      <p:pic>
        <p:nvPicPr>
          <p:cNvPr id="5" name="Picture 4" descr="https://professional-futures.com/wp-content/uploads/2017/05/Screen-Shot-2017-05-22-at-16.36.53.png"/>
          <p:cNvPicPr/>
          <p:nvPr/>
        </p:nvPicPr>
        <p:blipFill rotWithShape="1">
          <a:blip r:embed="rId3">
            <a:extLst>
              <a:ext uri="{28A0092B-C50C-407E-A947-70E740481C1C}">
                <a14:useLocalDpi xmlns:a14="http://schemas.microsoft.com/office/drawing/2010/main" val="0"/>
              </a:ext>
            </a:extLst>
          </a:blip>
          <a:srcRect b="1205"/>
          <a:stretch/>
        </p:blipFill>
        <p:spPr bwMode="auto">
          <a:xfrm>
            <a:off x="1747620" y="1028700"/>
            <a:ext cx="6301005" cy="539115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24296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59655" y="528820"/>
            <a:ext cx="7705348" cy="728480"/>
          </a:xfrm>
        </p:spPr>
        <p:txBody>
          <a:bodyPr/>
          <a:lstStyle/>
          <a:p>
            <a:r>
              <a:rPr lang="en-GB" b="1" dirty="0"/>
              <a:t>Team roles</a:t>
            </a:r>
            <a:endParaRPr lang="en-GB" dirty="0"/>
          </a:p>
        </p:txBody>
      </p:sp>
      <p:sp>
        <p:nvSpPr>
          <p:cNvPr id="5" name="Content Placeholder 2"/>
          <p:cNvSpPr>
            <a:spLocks noGrp="1"/>
          </p:cNvSpPr>
          <p:nvPr>
            <p:ph idx="1"/>
          </p:nvPr>
        </p:nvSpPr>
        <p:spPr>
          <a:xfrm>
            <a:off x="1126379" y="1708150"/>
            <a:ext cx="8865346" cy="3416300"/>
          </a:xfrm>
        </p:spPr>
        <p:txBody>
          <a:bodyPr>
            <a:noAutofit/>
          </a:bodyPr>
          <a:lstStyle/>
          <a:p>
            <a:pPr algn="just"/>
            <a:r>
              <a:rPr lang="en-GB" sz="2400" dirty="0"/>
              <a:t>Action-oriented roles</a:t>
            </a:r>
          </a:p>
          <a:p>
            <a:pPr lvl="1" algn="just"/>
            <a:r>
              <a:rPr lang="en-GB" sz="2000" b="1" dirty="0"/>
              <a:t>Shapers</a:t>
            </a:r>
            <a:r>
              <a:rPr lang="en-GB" sz="2000" dirty="0"/>
              <a:t>: the people encouraging the team</a:t>
            </a:r>
          </a:p>
          <a:p>
            <a:pPr lvl="1" algn="just"/>
            <a:r>
              <a:rPr lang="en-GB" sz="2000" b="1" dirty="0"/>
              <a:t>Implementers</a:t>
            </a:r>
            <a:r>
              <a:rPr lang="en-GB" sz="2000" dirty="0"/>
              <a:t>: helping the team to get the job done</a:t>
            </a:r>
          </a:p>
          <a:p>
            <a:pPr lvl="1" algn="just"/>
            <a:r>
              <a:rPr lang="en-GB" sz="2000" b="1" dirty="0"/>
              <a:t>Completer-finisher</a:t>
            </a:r>
            <a:r>
              <a:rPr lang="en-GB" sz="2000" dirty="0"/>
              <a:t>: overseeing the achievement</a:t>
            </a:r>
          </a:p>
          <a:p>
            <a:pPr algn="just"/>
            <a:r>
              <a:rPr lang="en-GB" sz="2400" dirty="0"/>
              <a:t>People-oriented roles</a:t>
            </a:r>
          </a:p>
          <a:p>
            <a:pPr lvl="1" algn="just"/>
            <a:r>
              <a:rPr lang="en-GB" sz="2000" b="1" dirty="0"/>
              <a:t>Coordinators</a:t>
            </a:r>
            <a:r>
              <a:rPr lang="en-GB" sz="2000" dirty="0"/>
              <a:t>: coordinating the overall functioning of the </a:t>
            </a:r>
          </a:p>
          <a:p>
            <a:pPr lvl="1" algn="just"/>
            <a:r>
              <a:rPr lang="en-GB" sz="2000" b="1" dirty="0"/>
              <a:t>Team workers</a:t>
            </a:r>
            <a:r>
              <a:rPr lang="en-GB" sz="2000" dirty="0"/>
              <a:t>: ensuring the performance of the team members </a:t>
            </a:r>
          </a:p>
          <a:p>
            <a:pPr lvl="1" algn="just"/>
            <a:r>
              <a:rPr lang="en-GB" sz="2000" b="1" dirty="0"/>
              <a:t>Resource investigators</a:t>
            </a:r>
            <a:r>
              <a:rPr lang="en-GB" sz="2000" dirty="0"/>
              <a:t>: having creativity and innovative capabilities</a:t>
            </a:r>
          </a:p>
          <a:p>
            <a:pPr algn="just"/>
            <a:endParaRPr lang="en-GB" sz="2400" dirty="0"/>
          </a:p>
        </p:txBody>
      </p:sp>
    </p:spTree>
    <p:extLst>
      <p:ext uri="{BB962C8B-B14F-4D97-AF65-F5344CB8AC3E}">
        <p14:creationId xmlns:p14="http://schemas.microsoft.com/office/powerpoint/2010/main" val="2323991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Team roles</a:t>
            </a:r>
            <a:endParaRPr lang="en-GB" dirty="0"/>
          </a:p>
        </p:txBody>
      </p:sp>
      <p:sp>
        <p:nvSpPr>
          <p:cNvPr id="3" name="Content Placeholder 2"/>
          <p:cNvSpPr>
            <a:spLocks noGrp="1"/>
          </p:cNvSpPr>
          <p:nvPr>
            <p:ph idx="1"/>
          </p:nvPr>
        </p:nvSpPr>
        <p:spPr>
          <a:xfrm>
            <a:off x="736979" y="2016637"/>
            <a:ext cx="8537023" cy="3974721"/>
          </a:xfrm>
        </p:spPr>
        <p:txBody>
          <a:bodyPr>
            <a:normAutofit/>
          </a:bodyPr>
          <a:lstStyle/>
          <a:p>
            <a:pPr algn="just"/>
            <a:r>
              <a:rPr lang="en-GB" sz="2800" b="1" dirty="0"/>
              <a:t>Thought oriented roles</a:t>
            </a:r>
          </a:p>
          <a:p>
            <a:pPr lvl="1" algn="just"/>
            <a:r>
              <a:rPr lang="en-GB" sz="2200" b="1" dirty="0"/>
              <a:t>The plants</a:t>
            </a:r>
            <a:r>
              <a:rPr lang="en-GB" sz="2200" dirty="0"/>
              <a:t>: the most creative team members generating new ideas</a:t>
            </a:r>
          </a:p>
          <a:p>
            <a:pPr lvl="1" algn="just"/>
            <a:r>
              <a:rPr lang="en-GB" sz="2200" b="1" dirty="0"/>
              <a:t>Monitor-evaluators</a:t>
            </a:r>
            <a:r>
              <a:rPr lang="en-GB" sz="2200" dirty="0"/>
              <a:t>: monitoring and evaluating the ideas brought</a:t>
            </a:r>
          </a:p>
          <a:p>
            <a:pPr lvl="1" algn="just"/>
            <a:r>
              <a:rPr lang="en-GB" sz="2200" b="1" dirty="0"/>
              <a:t>Specialists</a:t>
            </a:r>
            <a:r>
              <a:rPr lang="en-GB" sz="2200" dirty="0"/>
              <a:t>: having special knowledge and competencies</a:t>
            </a:r>
          </a:p>
        </p:txBody>
      </p:sp>
    </p:spTree>
    <p:extLst>
      <p:ext uri="{BB962C8B-B14F-4D97-AF65-F5344CB8AC3E}">
        <p14:creationId xmlns:p14="http://schemas.microsoft.com/office/powerpoint/2010/main" val="1670634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Managing conflict</a:t>
            </a:r>
            <a:endParaRPr lang="en-GB" dirty="0"/>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2926456" y="2228953"/>
            <a:ext cx="6352627" cy="3942311"/>
          </a:xfrm>
          <a:prstGeom prst="rect">
            <a:avLst/>
          </a:prstGeom>
          <a:noFill/>
        </p:spPr>
      </p:pic>
    </p:spTree>
    <p:extLst>
      <p:ext uri="{BB962C8B-B14F-4D97-AF65-F5344CB8AC3E}">
        <p14:creationId xmlns:p14="http://schemas.microsoft.com/office/powerpoint/2010/main" val="2030837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154954" y="947920"/>
            <a:ext cx="8761413" cy="728480"/>
          </a:xfrm>
        </p:spPr>
        <p:txBody>
          <a:bodyPr/>
          <a:lstStyle/>
          <a:p>
            <a:r>
              <a:rPr lang="en-GB" b="1" dirty="0"/>
              <a:t>Managing conflict</a:t>
            </a:r>
            <a:endParaRPr lang="en-GB" dirty="0"/>
          </a:p>
        </p:txBody>
      </p:sp>
      <p:sp>
        <p:nvSpPr>
          <p:cNvPr id="5" name="Content Placeholder 2"/>
          <p:cNvSpPr>
            <a:spLocks noGrp="1"/>
          </p:cNvSpPr>
          <p:nvPr>
            <p:ph idx="1"/>
          </p:nvPr>
        </p:nvSpPr>
        <p:spPr>
          <a:xfrm>
            <a:off x="1583580" y="2012950"/>
            <a:ext cx="6198346" cy="3416300"/>
          </a:xfrm>
        </p:spPr>
        <p:txBody>
          <a:bodyPr>
            <a:normAutofit/>
          </a:bodyPr>
          <a:lstStyle/>
          <a:p>
            <a:pPr algn="just"/>
            <a:r>
              <a:rPr lang="en-US" sz="2000" b="1" dirty="0"/>
              <a:t>Collaborating: </a:t>
            </a:r>
          </a:p>
          <a:p>
            <a:pPr lvl="1" algn="just"/>
            <a:r>
              <a:rPr lang="en-US" sz="1800" dirty="0"/>
              <a:t>creates to ensure a Win-Win situation </a:t>
            </a:r>
          </a:p>
          <a:p>
            <a:pPr lvl="1" algn="just"/>
            <a:r>
              <a:rPr lang="en-US" sz="1800" dirty="0"/>
              <a:t>people involved do not get into conflict</a:t>
            </a:r>
          </a:p>
          <a:p>
            <a:pPr algn="just"/>
            <a:r>
              <a:rPr lang="en-US" sz="2000" b="1" dirty="0"/>
              <a:t>Competing:</a:t>
            </a:r>
          </a:p>
          <a:p>
            <a:pPr lvl="1" algn="just"/>
            <a:r>
              <a:rPr lang="en-US" sz="1800" dirty="0"/>
              <a:t>creates a competitive environment </a:t>
            </a:r>
          </a:p>
          <a:p>
            <a:pPr lvl="1" algn="just"/>
            <a:r>
              <a:rPr lang="en-US" sz="1800" dirty="0"/>
              <a:t>person taking the strongest position wins </a:t>
            </a:r>
          </a:p>
          <a:p>
            <a:pPr algn="just"/>
            <a:r>
              <a:rPr lang="en-US" sz="2000" b="1" dirty="0"/>
              <a:t>Compromising:</a:t>
            </a:r>
            <a:endParaRPr lang="en-US" sz="2000" dirty="0"/>
          </a:p>
          <a:p>
            <a:pPr lvl="1" algn="just"/>
            <a:r>
              <a:rPr lang="en-US" sz="1800" dirty="0"/>
              <a:t>creates empathy among the employees</a:t>
            </a:r>
            <a:endParaRPr lang="en-GB" sz="1800" dirty="0"/>
          </a:p>
        </p:txBody>
      </p:sp>
    </p:spTree>
    <p:extLst>
      <p:ext uri="{BB962C8B-B14F-4D97-AF65-F5344CB8AC3E}">
        <p14:creationId xmlns:p14="http://schemas.microsoft.com/office/powerpoint/2010/main" val="26509833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154954" y="947920"/>
            <a:ext cx="8761413" cy="728480"/>
          </a:xfrm>
        </p:spPr>
        <p:txBody>
          <a:bodyPr/>
          <a:lstStyle/>
          <a:p>
            <a:r>
              <a:rPr lang="en-GB" b="1" dirty="0"/>
              <a:t>Managing conflict</a:t>
            </a:r>
            <a:endParaRPr lang="en-GB" dirty="0"/>
          </a:p>
        </p:txBody>
      </p:sp>
      <p:sp>
        <p:nvSpPr>
          <p:cNvPr id="5" name="Content Placeholder 2"/>
          <p:cNvSpPr>
            <a:spLocks noGrp="1"/>
          </p:cNvSpPr>
          <p:nvPr>
            <p:ph idx="1"/>
          </p:nvPr>
        </p:nvSpPr>
        <p:spPr>
          <a:xfrm>
            <a:off x="1650254" y="2146300"/>
            <a:ext cx="8761413" cy="3416300"/>
          </a:xfrm>
        </p:spPr>
        <p:txBody>
          <a:bodyPr>
            <a:normAutofit/>
          </a:bodyPr>
          <a:lstStyle/>
          <a:p>
            <a:pPr algn="just"/>
            <a:r>
              <a:rPr lang="en-US" sz="2000" b="1" dirty="0"/>
              <a:t>Accommodating</a:t>
            </a:r>
            <a:r>
              <a:rPr lang="en-US" sz="2000" dirty="0"/>
              <a:t>: </a:t>
            </a:r>
          </a:p>
          <a:p>
            <a:pPr lvl="1" algn="just"/>
            <a:r>
              <a:rPr lang="en-US" sz="1800" dirty="0"/>
              <a:t>employees help each other</a:t>
            </a:r>
          </a:p>
          <a:p>
            <a:pPr lvl="1" algn="just"/>
            <a:r>
              <a:rPr lang="en-US" sz="1800" dirty="0"/>
              <a:t>is not realistic in most scenarios</a:t>
            </a:r>
            <a:endParaRPr lang="en-GB" sz="1800" dirty="0"/>
          </a:p>
          <a:p>
            <a:pPr algn="just"/>
            <a:r>
              <a:rPr lang="en-US" sz="2000" b="1" dirty="0"/>
              <a:t>Avoiding:</a:t>
            </a:r>
            <a:endParaRPr lang="en-US" sz="2000" dirty="0"/>
          </a:p>
          <a:p>
            <a:pPr lvl="1" algn="just"/>
            <a:r>
              <a:rPr lang="en-US" sz="1800" dirty="0"/>
              <a:t>is the most passive approach </a:t>
            </a:r>
          </a:p>
          <a:p>
            <a:pPr lvl="1" algn="just"/>
            <a:r>
              <a:rPr lang="en-US" sz="1800" dirty="0"/>
              <a:t>managers can follow this to avoid the conflict</a:t>
            </a:r>
          </a:p>
          <a:p>
            <a:pPr lvl="1" algn="just"/>
            <a:r>
              <a:rPr lang="en-US" sz="1800" dirty="0"/>
              <a:t>is expected that employees will find a way out</a:t>
            </a:r>
            <a:endParaRPr lang="en-GB" sz="1800" dirty="0"/>
          </a:p>
        </p:txBody>
      </p:sp>
    </p:spTree>
    <p:extLst>
      <p:ext uri="{BB962C8B-B14F-4D97-AF65-F5344CB8AC3E}">
        <p14:creationId xmlns:p14="http://schemas.microsoft.com/office/powerpoint/2010/main" val="4446221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Successful team development</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9325" y="2063217"/>
            <a:ext cx="7748588" cy="4048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69407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1104" y="624070"/>
            <a:ext cx="8761413" cy="728480"/>
          </a:xfrm>
        </p:spPr>
        <p:txBody>
          <a:bodyPr/>
          <a:lstStyle/>
          <a:p>
            <a:r>
              <a:rPr lang="en-GB" b="1" dirty="0"/>
              <a:t>Successful team development</a:t>
            </a:r>
            <a:endParaRPr lang="en-GB" dirty="0"/>
          </a:p>
        </p:txBody>
      </p:sp>
      <p:sp>
        <p:nvSpPr>
          <p:cNvPr id="5" name="Content Placeholder 2"/>
          <p:cNvSpPr>
            <a:spLocks noGrp="1"/>
          </p:cNvSpPr>
          <p:nvPr>
            <p:ph idx="1"/>
          </p:nvPr>
        </p:nvSpPr>
        <p:spPr>
          <a:xfrm>
            <a:off x="1345455" y="1917700"/>
            <a:ext cx="8046196" cy="3416300"/>
          </a:xfrm>
        </p:spPr>
        <p:txBody>
          <a:bodyPr>
            <a:noAutofit/>
          </a:bodyPr>
          <a:lstStyle/>
          <a:p>
            <a:pPr algn="just"/>
            <a:r>
              <a:rPr lang="en-GB" sz="2000" b="1" dirty="0"/>
              <a:t>Being aware of the work: </a:t>
            </a:r>
          </a:p>
          <a:p>
            <a:pPr lvl="1" algn="just"/>
            <a:r>
              <a:rPr lang="en-GB" sz="1800" dirty="0"/>
              <a:t>clarity about their work is required</a:t>
            </a:r>
          </a:p>
          <a:p>
            <a:pPr lvl="1" algn="just"/>
            <a:r>
              <a:rPr lang="en-GB" sz="1800" dirty="0"/>
              <a:t>confusion should be removed </a:t>
            </a:r>
          </a:p>
          <a:p>
            <a:pPr algn="just"/>
            <a:r>
              <a:rPr lang="en-GB" sz="2000" b="1" dirty="0"/>
              <a:t>Knowing the rest of the team: </a:t>
            </a:r>
          </a:p>
          <a:p>
            <a:pPr lvl="1" algn="just"/>
            <a:r>
              <a:rPr lang="en-GB" sz="1800" dirty="0"/>
              <a:t>managers need to know the team members</a:t>
            </a:r>
          </a:p>
          <a:p>
            <a:pPr lvl="1" algn="just"/>
            <a:r>
              <a:rPr lang="en-GB" sz="1800" dirty="0"/>
              <a:t>combination of complementary skills should be ensured while selecting team members</a:t>
            </a:r>
          </a:p>
          <a:p>
            <a:pPr algn="just"/>
            <a:r>
              <a:rPr lang="en-GB" sz="2000" b="1" dirty="0"/>
              <a:t>Defining the roles and responsibilities clearly: </a:t>
            </a:r>
          </a:p>
          <a:p>
            <a:pPr lvl="1" algn="just"/>
            <a:r>
              <a:rPr lang="en-GB" sz="1800" dirty="0"/>
              <a:t>respective roles and responsibilities of the team members should be defined</a:t>
            </a:r>
          </a:p>
          <a:p>
            <a:pPr algn="just"/>
            <a:endParaRPr lang="en-GB" sz="2000" dirty="0"/>
          </a:p>
        </p:txBody>
      </p:sp>
    </p:spTree>
    <p:extLst>
      <p:ext uri="{BB962C8B-B14F-4D97-AF65-F5344CB8AC3E}">
        <p14:creationId xmlns:p14="http://schemas.microsoft.com/office/powerpoint/2010/main" val="1709903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12054" y="595495"/>
            <a:ext cx="8761413" cy="728480"/>
          </a:xfrm>
        </p:spPr>
        <p:txBody>
          <a:bodyPr/>
          <a:lstStyle/>
          <a:p>
            <a:r>
              <a:rPr lang="en-GB" b="1" dirty="0"/>
              <a:t>Successful team development</a:t>
            </a:r>
            <a:endParaRPr lang="en-GB" dirty="0"/>
          </a:p>
        </p:txBody>
      </p:sp>
      <p:sp>
        <p:nvSpPr>
          <p:cNvPr id="5" name="Content Placeholder 2"/>
          <p:cNvSpPr>
            <a:spLocks noGrp="1"/>
          </p:cNvSpPr>
          <p:nvPr>
            <p:ph idx="1"/>
          </p:nvPr>
        </p:nvSpPr>
        <p:spPr>
          <a:xfrm>
            <a:off x="1612154" y="2222500"/>
            <a:ext cx="8761413" cy="3416300"/>
          </a:xfrm>
        </p:spPr>
        <p:txBody>
          <a:bodyPr>
            <a:normAutofit/>
          </a:bodyPr>
          <a:lstStyle/>
          <a:p>
            <a:pPr algn="just"/>
            <a:r>
              <a:rPr lang="en-GB" sz="2000" b="1" dirty="0"/>
              <a:t>Acknowledging and rewarding: </a:t>
            </a:r>
          </a:p>
          <a:p>
            <a:pPr lvl="1" algn="just"/>
            <a:r>
              <a:rPr lang="en-GB" sz="1800" dirty="0"/>
              <a:t>employees’ performance need to be acknowledged </a:t>
            </a:r>
          </a:p>
          <a:p>
            <a:pPr lvl="1" algn="just"/>
            <a:r>
              <a:rPr lang="en-GB" sz="1800" dirty="0"/>
              <a:t>&amp; rewarded for their successful completion of tasks</a:t>
            </a:r>
          </a:p>
          <a:p>
            <a:pPr algn="just"/>
            <a:r>
              <a:rPr lang="en-GB" sz="2000" b="1" dirty="0"/>
              <a:t>Celebrating success: </a:t>
            </a:r>
          </a:p>
          <a:p>
            <a:pPr lvl="1" algn="just"/>
            <a:r>
              <a:rPr lang="en-GB" sz="1800" dirty="0"/>
              <a:t>team success should be credited to the whole team </a:t>
            </a:r>
          </a:p>
          <a:p>
            <a:pPr lvl="1" algn="just"/>
            <a:r>
              <a:rPr lang="en-GB" sz="1800" dirty="0"/>
              <a:t>&amp; celebrated</a:t>
            </a:r>
          </a:p>
          <a:p>
            <a:pPr algn="just"/>
            <a:endParaRPr lang="en-GB" sz="2000" dirty="0"/>
          </a:p>
        </p:txBody>
      </p:sp>
    </p:spTree>
    <p:extLst>
      <p:ext uri="{BB962C8B-B14F-4D97-AF65-F5344CB8AC3E}">
        <p14:creationId xmlns:p14="http://schemas.microsoft.com/office/powerpoint/2010/main" val="10424401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GB" dirty="0"/>
          </a:p>
        </p:txBody>
      </p:sp>
      <p:sp>
        <p:nvSpPr>
          <p:cNvPr id="3" name="Content Placeholder 2"/>
          <p:cNvSpPr>
            <a:spLocks noGrp="1"/>
          </p:cNvSpPr>
          <p:nvPr>
            <p:ph idx="1"/>
          </p:nvPr>
        </p:nvSpPr>
        <p:spPr>
          <a:xfrm>
            <a:off x="1154954" y="2603500"/>
            <a:ext cx="9790687" cy="3416300"/>
          </a:xfrm>
        </p:spPr>
        <p:txBody>
          <a:bodyPr>
            <a:normAutofit/>
          </a:bodyPr>
          <a:lstStyle/>
          <a:p>
            <a:pPr algn="just"/>
            <a:r>
              <a:rPr lang="en-GB" sz="2400" dirty="0"/>
              <a:t>The success of a company is partly dependent on successful working teams. </a:t>
            </a:r>
            <a:r>
              <a:rPr lang="en-US" sz="2400" dirty="0"/>
              <a:t>Teaching conflict resolution skills is one of the most important interpersonal skills that the employees can learn being in an effective team working environment. Managing conflict effectively is one of the most important prerequisites of having effective working.</a:t>
            </a:r>
            <a:endParaRPr lang="en-GB" sz="2400" dirty="0"/>
          </a:p>
          <a:p>
            <a:pPr algn="just"/>
            <a:endParaRPr lang="en-GB" sz="2000" dirty="0"/>
          </a:p>
        </p:txBody>
      </p:sp>
    </p:spTree>
    <p:extLst>
      <p:ext uri="{BB962C8B-B14F-4D97-AF65-F5344CB8AC3E}">
        <p14:creationId xmlns:p14="http://schemas.microsoft.com/office/powerpoint/2010/main" val="12420266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endParaRPr lang="en-GB" dirty="0"/>
          </a:p>
        </p:txBody>
      </p:sp>
      <p:sp>
        <p:nvSpPr>
          <p:cNvPr id="3" name="Content Placeholder 2"/>
          <p:cNvSpPr>
            <a:spLocks noGrp="1"/>
          </p:cNvSpPr>
          <p:nvPr>
            <p:ph idx="1"/>
          </p:nvPr>
        </p:nvSpPr>
        <p:spPr>
          <a:xfrm>
            <a:off x="1154955" y="2603500"/>
            <a:ext cx="9401387" cy="3416300"/>
          </a:xfrm>
        </p:spPr>
        <p:txBody>
          <a:bodyPr>
            <a:normAutofit fontScale="92500" lnSpcReduction="10000"/>
          </a:bodyPr>
          <a:lstStyle/>
          <a:p>
            <a:pPr marL="342900" indent="-342900" algn="just">
              <a:buFont typeface="Wingdings" pitchFamily="2" charset="2"/>
              <a:buChar char="q"/>
            </a:pPr>
            <a:r>
              <a:rPr lang="en-GB" dirty="0"/>
              <a:t>Brinkley, A., McDermott, H. and </a:t>
            </a:r>
            <a:r>
              <a:rPr lang="en-GB" dirty="0" err="1"/>
              <a:t>Munir</a:t>
            </a:r>
            <a:r>
              <a:rPr lang="en-GB" dirty="0"/>
              <a:t>, F., 2017. What benefits does team sport hold for the workplace? A systematic review. </a:t>
            </a:r>
            <a:r>
              <a:rPr lang="en-GB" i="1" dirty="0"/>
              <a:t>Journal of sports sciences</a:t>
            </a:r>
            <a:r>
              <a:rPr lang="en-GB" dirty="0"/>
              <a:t>, </a:t>
            </a:r>
            <a:r>
              <a:rPr lang="en-GB" i="1" dirty="0"/>
              <a:t>35</a:t>
            </a:r>
            <a:r>
              <a:rPr lang="en-GB" dirty="0"/>
              <a:t>(2), pp.136-148.</a:t>
            </a:r>
          </a:p>
          <a:p>
            <a:pPr marL="342900" indent="-342900" algn="just">
              <a:buFont typeface="Wingdings" pitchFamily="2" charset="2"/>
              <a:buChar char="q"/>
            </a:pPr>
            <a:r>
              <a:rPr lang="en-GB" dirty="0" err="1"/>
              <a:t>Cardon</a:t>
            </a:r>
            <a:r>
              <a:rPr lang="en-GB" dirty="0"/>
              <a:t>, M.S., Post, C. and Forster, W.R., 2017. Team entrepreneurial passion: Its emergence and influence in new venture teams. </a:t>
            </a:r>
            <a:r>
              <a:rPr lang="en-GB" i="1" dirty="0"/>
              <a:t>Academy of Management Review</a:t>
            </a:r>
            <a:r>
              <a:rPr lang="en-GB" dirty="0"/>
              <a:t>, </a:t>
            </a:r>
            <a:r>
              <a:rPr lang="en-GB" i="1" dirty="0"/>
              <a:t>42</a:t>
            </a:r>
            <a:r>
              <a:rPr lang="en-GB" dirty="0"/>
              <a:t>(2), pp.283-305.</a:t>
            </a:r>
          </a:p>
          <a:p>
            <a:pPr marL="342900" indent="-342900" algn="just">
              <a:buFont typeface="Wingdings" pitchFamily="2" charset="2"/>
              <a:buChar char="q"/>
            </a:pPr>
            <a:r>
              <a:rPr lang="en-GB" dirty="0" err="1"/>
              <a:t>Driskell</a:t>
            </a:r>
            <a:r>
              <a:rPr lang="en-GB" dirty="0"/>
              <a:t>, T., </a:t>
            </a:r>
            <a:r>
              <a:rPr lang="en-GB" dirty="0" err="1"/>
              <a:t>Driskell</a:t>
            </a:r>
            <a:r>
              <a:rPr lang="en-GB" dirty="0"/>
              <a:t>, J.E., Burke, C.S. and Salas, E., 2017. Team roles: A review and integration. </a:t>
            </a:r>
            <a:r>
              <a:rPr lang="en-GB" i="1" dirty="0"/>
              <a:t>Small-Group Research</a:t>
            </a:r>
            <a:r>
              <a:rPr lang="en-GB" dirty="0"/>
              <a:t>, </a:t>
            </a:r>
            <a:r>
              <a:rPr lang="en-GB" i="1" dirty="0"/>
              <a:t>48</a:t>
            </a:r>
            <a:r>
              <a:rPr lang="en-GB" dirty="0"/>
              <a:t>(4), pp.482-511.</a:t>
            </a:r>
          </a:p>
          <a:p>
            <a:pPr marL="342900" indent="-342900" algn="just">
              <a:buFont typeface="Wingdings" pitchFamily="2" charset="2"/>
              <a:buChar char="q"/>
            </a:pPr>
            <a:r>
              <a:rPr lang="en-GB" dirty="0"/>
              <a:t>Kerrigan, L., 2019. Strategies for managing conflict within a team. </a:t>
            </a:r>
            <a:r>
              <a:rPr lang="en-GB" i="1" dirty="0"/>
              <a:t>The Veterinary Nurse</a:t>
            </a:r>
            <a:r>
              <a:rPr lang="en-GB" dirty="0"/>
              <a:t>, </a:t>
            </a:r>
            <a:r>
              <a:rPr lang="en-GB" i="1" dirty="0"/>
              <a:t>10</a:t>
            </a:r>
            <a:r>
              <a:rPr lang="en-GB" dirty="0"/>
              <a:t>(6), pp.292-295.</a:t>
            </a:r>
          </a:p>
          <a:p>
            <a:pPr marL="342900" indent="-342900" algn="just">
              <a:buFont typeface="Wingdings" pitchFamily="2" charset="2"/>
              <a:buChar char="q"/>
            </a:pPr>
            <a:r>
              <a:rPr lang="en-GB" dirty="0" err="1"/>
              <a:t>Lacerenza</a:t>
            </a:r>
            <a:r>
              <a:rPr lang="en-GB" dirty="0"/>
              <a:t>, C.N., Marlow, S.L., </a:t>
            </a:r>
            <a:r>
              <a:rPr lang="en-GB" dirty="0" err="1"/>
              <a:t>Tannenbaum</a:t>
            </a:r>
            <a:r>
              <a:rPr lang="en-GB" dirty="0"/>
              <a:t>, S.I. and Salas, E., 2018. Team development interventions: Evidence-based approaches for improving teamwork. </a:t>
            </a:r>
            <a:r>
              <a:rPr lang="en-GB" i="1" dirty="0"/>
              <a:t>American Psychologist</a:t>
            </a:r>
            <a:r>
              <a:rPr lang="en-GB" dirty="0"/>
              <a:t>, </a:t>
            </a:r>
            <a:r>
              <a:rPr lang="en-GB" i="1" dirty="0"/>
              <a:t>73</a:t>
            </a:r>
            <a:r>
              <a:rPr lang="en-GB" dirty="0"/>
              <a:t>(4), p.517.</a:t>
            </a:r>
          </a:p>
          <a:p>
            <a:pPr marL="0" indent="0" algn="just">
              <a:buNone/>
            </a:pPr>
            <a:endParaRPr lang="en-GB" dirty="0"/>
          </a:p>
        </p:txBody>
      </p:sp>
    </p:spTree>
    <p:extLst>
      <p:ext uri="{BB962C8B-B14F-4D97-AF65-F5344CB8AC3E}">
        <p14:creationId xmlns:p14="http://schemas.microsoft.com/office/powerpoint/2010/main" val="176163534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173</TotalTime>
  <Words>2255</Words>
  <Application>Microsoft Office PowerPoint</Application>
  <PresentationFormat>Widescreen</PresentationFormat>
  <Paragraphs>183</Paragraphs>
  <Slides>19</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Trebuchet MS</vt:lpstr>
      <vt:lpstr>Wingdings</vt:lpstr>
      <vt:lpstr>Wingdings 3</vt:lpstr>
      <vt:lpstr>Facet</vt:lpstr>
      <vt:lpstr>PowerPoint Presentation</vt:lpstr>
      <vt:lpstr>Table of Content… </vt:lpstr>
      <vt:lpstr>Introduction</vt:lpstr>
      <vt:lpstr>Benefits of a team working</vt:lpstr>
      <vt:lpstr>Benefits of a team working (to be cont’d)</vt:lpstr>
      <vt:lpstr>Benefits of a team working (cont’d)</vt:lpstr>
      <vt:lpstr>Stages of team development</vt:lpstr>
      <vt:lpstr>Stages of team development</vt:lpstr>
      <vt:lpstr>Team roles</vt:lpstr>
      <vt:lpstr>Team roles</vt:lpstr>
      <vt:lpstr>Team roles</vt:lpstr>
      <vt:lpstr>Managing conflict</vt:lpstr>
      <vt:lpstr>Managing conflict</vt:lpstr>
      <vt:lpstr>Managing conflict</vt:lpstr>
      <vt:lpstr>Successful team development</vt:lpstr>
      <vt:lpstr>Successful team development</vt:lpstr>
      <vt:lpstr>Successful team development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HP</cp:lastModifiedBy>
  <cp:revision>24</cp:revision>
  <dcterms:created xsi:type="dcterms:W3CDTF">2020-04-24T19:31:10Z</dcterms:created>
  <dcterms:modified xsi:type="dcterms:W3CDTF">2020-08-07T08:06:37Z</dcterms:modified>
</cp:coreProperties>
</file>