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4" r:id="rId1"/>
    <p:sldMasterId id="2147483700" r:id="rId2"/>
  </p:sldMasterIdLst>
  <p:sldIdLst>
    <p:sldId id="256" r:id="rId3"/>
    <p:sldId id="258" r:id="rId4"/>
    <p:sldId id="257" r:id="rId5"/>
    <p:sldId id="262" r:id="rId6"/>
    <p:sldId id="264" r:id="rId7"/>
    <p:sldId id="263" r:id="rId8"/>
    <p:sldId id="260" r:id="rId9"/>
    <p:sldId id="265" r:id="rId10"/>
    <p:sldId id="266" r:id="rId11"/>
    <p:sldId id="261"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31"/>
    <p:restoredTop sz="94650"/>
  </p:normalViewPr>
  <p:slideViewPr>
    <p:cSldViewPr snapToGrid="0" snapToObjects="1">
      <p:cViewPr>
        <p:scale>
          <a:sx n="100" d="100"/>
          <a:sy n="100" d="100"/>
        </p:scale>
        <p:origin x="168" y="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128684-A993-4BB4-BDEC-50BB3D323F19}" type="doc">
      <dgm:prSet loTypeId="urn:microsoft.com/office/officeart/2005/8/layout/vList2" loCatId="list" qsTypeId="urn:microsoft.com/office/officeart/2005/8/quickstyle/simple2" qsCatId="simple" csTypeId="urn:microsoft.com/office/officeart/2005/8/colors/accent0_3" csCatId="mainScheme" phldr="1"/>
      <dgm:spPr/>
      <dgm:t>
        <a:bodyPr/>
        <a:lstStyle/>
        <a:p>
          <a:endParaRPr lang="en-US"/>
        </a:p>
      </dgm:t>
    </dgm:pt>
    <dgm:pt modelId="{BC3AC512-1A13-4056-A8F4-19B97FB8029E}">
      <dgm:prSet/>
      <dgm:spPr/>
      <dgm:t>
        <a:bodyPr/>
        <a:lstStyle/>
        <a:p>
          <a:r>
            <a:rPr lang="en-US" dirty="0"/>
            <a:t>Name  :  Mr. Johnson Grey</a:t>
          </a:r>
        </a:p>
      </dgm:t>
    </dgm:pt>
    <dgm:pt modelId="{BFF2F041-B21F-484F-997C-FCA05F98EBF2}" type="parTrans" cxnId="{123572DF-080E-4E38-AB5D-952455E50F86}">
      <dgm:prSet/>
      <dgm:spPr/>
      <dgm:t>
        <a:bodyPr/>
        <a:lstStyle/>
        <a:p>
          <a:endParaRPr lang="en-US"/>
        </a:p>
      </dgm:t>
    </dgm:pt>
    <dgm:pt modelId="{85B8C00C-7C86-4F19-9FFC-9149819B1736}" type="sibTrans" cxnId="{123572DF-080E-4E38-AB5D-952455E50F86}">
      <dgm:prSet/>
      <dgm:spPr/>
      <dgm:t>
        <a:bodyPr/>
        <a:lstStyle/>
        <a:p>
          <a:endParaRPr lang="en-US"/>
        </a:p>
      </dgm:t>
    </dgm:pt>
    <dgm:pt modelId="{1DDD0B5C-7DDA-4CA7-B0C1-BAA356A93D13}">
      <dgm:prSet/>
      <dgm:spPr/>
      <dgm:t>
        <a:bodyPr/>
        <a:lstStyle/>
        <a:p>
          <a:r>
            <a:rPr lang="en-US" dirty="0"/>
            <a:t>Age      :71</a:t>
          </a:r>
        </a:p>
      </dgm:t>
    </dgm:pt>
    <dgm:pt modelId="{BF02031E-CDD0-4056-83C3-21D6D86BFA1C}" type="parTrans" cxnId="{3A27AE73-6B6F-4467-A71A-6273DCFA4F66}">
      <dgm:prSet/>
      <dgm:spPr/>
      <dgm:t>
        <a:bodyPr/>
        <a:lstStyle/>
        <a:p>
          <a:endParaRPr lang="en-US"/>
        </a:p>
      </dgm:t>
    </dgm:pt>
    <dgm:pt modelId="{FC794C5E-53B7-4619-B604-08C804C0C87D}" type="sibTrans" cxnId="{3A27AE73-6B6F-4467-A71A-6273DCFA4F66}">
      <dgm:prSet/>
      <dgm:spPr/>
      <dgm:t>
        <a:bodyPr/>
        <a:lstStyle/>
        <a:p>
          <a:endParaRPr lang="en-US"/>
        </a:p>
      </dgm:t>
    </dgm:pt>
    <dgm:pt modelId="{6893370A-D393-479D-A95C-4BAB0DBDB96C}">
      <dgm:prSet/>
      <dgm:spPr/>
      <dgm:t>
        <a:bodyPr/>
        <a:lstStyle/>
        <a:p>
          <a:r>
            <a:rPr lang="en-US" dirty="0"/>
            <a:t>Date of Birth :   12-10-1950</a:t>
          </a:r>
        </a:p>
      </dgm:t>
    </dgm:pt>
    <dgm:pt modelId="{2B04CDFF-9928-4212-B01C-5992130AF3C0}" type="parTrans" cxnId="{76332F78-9F07-4AE3-9398-ED48DE64EA80}">
      <dgm:prSet/>
      <dgm:spPr/>
      <dgm:t>
        <a:bodyPr/>
        <a:lstStyle/>
        <a:p>
          <a:endParaRPr lang="en-US"/>
        </a:p>
      </dgm:t>
    </dgm:pt>
    <dgm:pt modelId="{DD869285-B554-4C06-9FC4-3A7D605D0D81}" type="sibTrans" cxnId="{76332F78-9F07-4AE3-9398-ED48DE64EA80}">
      <dgm:prSet/>
      <dgm:spPr/>
      <dgm:t>
        <a:bodyPr/>
        <a:lstStyle/>
        <a:p>
          <a:endParaRPr lang="en-US"/>
        </a:p>
      </dgm:t>
    </dgm:pt>
    <dgm:pt modelId="{D8E70316-9156-4BE2-835A-FD4702235063}">
      <dgm:prSet/>
      <dgm:spPr/>
      <dgm:t>
        <a:bodyPr/>
        <a:lstStyle/>
        <a:p>
          <a:r>
            <a:rPr lang="en-US" dirty="0"/>
            <a:t>Address :  23 Spring croft Road </a:t>
          </a:r>
        </a:p>
      </dgm:t>
    </dgm:pt>
    <dgm:pt modelId="{690E14DD-B66D-46D3-9BEA-4286773E2B5D}" type="parTrans" cxnId="{F3AAD960-012E-4FB0-A704-BD840E95BE67}">
      <dgm:prSet/>
      <dgm:spPr/>
      <dgm:t>
        <a:bodyPr/>
        <a:lstStyle/>
        <a:p>
          <a:endParaRPr lang="en-US"/>
        </a:p>
      </dgm:t>
    </dgm:pt>
    <dgm:pt modelId="{E59F431D-A53C-4271-9F8F-D1C737A9DF39}" type="sibTrans" cxnId="{F3AAD960-012E-4FB0-A704-BD840E95BE67}">
      <dgm:prSet/>
      <dgm:spPr/>
      <dgm:t>
        <a:bodyPr/>
        <a:lstStyle/>
        <a:p>
          <a:endParaRPr lang="en-US"/>
        </a:p>
      </dgm:t>
    </dgm:pt>
    <dgm:pt modelId="{67E2F622-8A70-4E70-8897-8B29DE3B8760}">
      <dgm:prSet/>
      <dgm:spPr/>
      <dgm:t>
        <a:bodyPr/>
        <a:lstStyle/>
        <a:p>
          <a:r>
            <a:rPr lang="en-US" dirty="0"/>
            <a:t>Parkhill       </a:t>
          </a:r>
        </a:p>
      </dgm:t>
    </dgm:pt>
    <dgm:pt modelId="{D4AC9308-29E3-4921-9B02-B7EEF02FD552}" type="parTrans" cxnId="{4652F744-914E-48D1-9015-17E6D3C01B79}">
      <dgm:prSet/>
      <dgm:spPr/>
      <dgm:t>
        <a:bodyPr/>
        <a:lstStyle/>
        <a:p>
          <a:endParaRPr lang="en-US"/>
        </a:p>
      </dgm:t>
    </dgm:pt>
    <dgm:pt modelId="{EA9DC7B6-8951-45DB-8D5B-E005CA97A02A}" type="sibTrans" cxnId="{4652F744-914E-48D1-9015-17E6D3C01B79}">
      <dgm:prSet/>
      <dgm:spPr/>
      <dgm:t>
        <a:bodyPr/>
        <a:lstStyle/>
        <a:p>
          <a:endParaRPr lang="en-US"/>
        </a:p>
      </dgm:t>
    </dgm:pt>
    <dgm:pt modelId="{BB9453DE-FCF5-42B1-8A7C-1FCFD81AF593}">
      <dgm:prSet/>
      <dgm:spPr/>
      <dgm:t>
        <a:bodyPr/>
        <a:lstStyle/>
        <a:p>
          <a:r>
            <a:rPr lang="en-US" dirty="0"/>
            <a:t>B25 6JM </a:t>
          </a:r>
        </a:p>
      </dgm:t>
    </dgm:pt>
    <dgm:pt modelId="{CCB5080A-1563-4F20-9BEB-60ABEA857CDE}" type="parTrans" cxnId="{2B1F7340-398C-479C-9889-3E9D8E0E9CCC}">
      <dgm:prSet/>
      <dgm:spPr/>
      <dgm:t>
        <a:bodyPr/>
        <a:lstStyle/>
        <a:p>
          <a:endParaRPr lang="en-US"/>
        </a:p>
      </dgm:t>
    </dgm:pt>
    <dgm:pt modelId="{5A5A712B-3F74-4473-863E-5B64FC983629}" type="sibTrans" cxnId="{2B1F7340-398C-479C-9889-3E9D8E0E9CCC}">
      <dgm:prSet/>
      <dgm:spPr/>
      <dgm:t>
        <a:bodyPr/>
        <a:lstStyle/>
        <a:p>
          <a:endParaRPr lang="en-US"/>
        </a:p>
      </dgm:t>
    </dgm:pt>
    <dgm:pt modelId="{4FC6BF96-A997-CA42-87F4-6E74515FE534}" type="pres">
      <dgm:prSet presAssocID="{26128684-A993-4BB4-BDEC-50BB3D323F19}" presName="linear" presStyleCnt="0">
        <dgm:presLayoutVars>
          <dgm:animLvl val="lvl"/>
          <dgm:resizeHandles val="exact"/>
        </dgm:presLayoutVars>
      </dgm:prSet>
      <dgm:spPr/>
    </dgm:pt>
    <dgm:pt modelId="{B2A89041-07EC-144A-81D0-5763E21E5B11}" type="pres">
      <dgm:prSet presAssocID="{BC3AC512-1A13-4056-A8F4-19B97FB8029E}" presName="parentText" presStyleLbl="node1" presStyleIdx="0" presStyleCnt="6" custLinFactY="1993" custLinFactNeighborX="1716" custLinFactNeighborY="100000">
        <dgm:presLayoutVars>
          <dgm:chMax val="0"/>
          <dgm:bulletEnabled val="1"/>
        </dgm:presLayoutVars>
      </dgm:prSet>
      <dgm:spPr/>
    </dgm:pt>
    <dgm:pt modelId="{1C82BF76-8DE9-074B-8268-920260C626CB}" type="pres">
      <dgm:prSet presAssocID="{85B8C00C-7C86-4F19-9FFC-9149819B1736}" presName="spacer" presStyleCnt="0"/>
      <dgm:spPr/>
    </dgm:pt>
    <dgm:pt modelId="{35C19C0D-1115-8F4B-B012-5BE4FABB483B}" type="pres">
      <dgm:prSet presAssocID="{1DDD0B5C-7DDA-4CA7-B0C1-BAA356A93D13}" presName="parentText" presStyleLbl="node1" presStyleIdx="1" presStyleCnt="6">
        <dgm:presLayoutVars>
          <dgm:chMax val="0"/>
          <dgm:bulletEnabled val="1"/>
        </dgm:presLayoutVars>
      </dgm:prSet>
      <dgm:spPr/>
    </dgm:pt>
    <dgm:pt modelId="{0CAC98C3-241B-FE48-AE01-1E06C9850309}" type="pres">
      <dgm:prSet presAssocID="{FC794C5E-53B7-4619-B604-08C804C0C87D}" presName="spacer" presStyleCnt="0"/>
      <dgm:spPr/>
    </dgm:pt>
    <dgm:pt modelId="{931B7567-0BDA-DD4B-A1CA-DAD5E2389AF8}" type="pres">
      <dgm:prSet presAssocID="{6893370A-D393-479D-A95C-4BAB0DBDB96C}" presName="parentText" presStyleLbl="node1" presStyleIdx="2" presStyleCnt="6">
        <dgm:presLayoutVars>
          <dgm:chMax val="0"/>
          <dgm:bulletEnabled val="1"/>
        </dgm:presLayoutVars>
      </dgm:prSet>
      <dgm:spPr/>
    </dgm:pt>
    <dgm:pt modelId="{F1F98035-1592-BA4F-847B-883810964E7F}" type="pres">
      <dgm:prSet presAssocID="{DD869285-B554-4C06-9FC4-3A7D605D0D81}" presName="spacer" presStyleCnt="0"/>
      <dgm:spPr/>
    </dgm:pt>
    <dgm:pt modelId="{9D72FC99-5278-1344-844B-C404F9662D21}" type="pres">
      <dgm:prSet presAssocID="{D8E70316-9156-4BE2-835A-FD4702235063}" presName="parentText" presStyleLbl="node1" presStyleIdx="3" presStyleCnt="6">
        <dgm:presLayoutVars>
          <dgm:chMax val="0"/>
          <dgm:bulletEnabled val="1"/>
        </dgm:presLayoutVars>
      </dgm:prSet>
      <dgm:spPr/>
    </dgm:pt>
    <dgm:pt modelId="{3297586E-FF97-4549-B976-97D3F5A6E560}" type="pres">
      <dgm:prSet presAssocID="{E59F431D-A53C-4271-9F8F-D1C737A9DF39}" presName="spacer" presStyleCnt="0"/>
      <dgm:spPr/>
    </dgm:pt>
    <dgm:pt modelId="{FB65C731-B49D-F844-9939-2892C2E2341F}" type="pres">
      <dgm:prSet presAssocID="{67E2F622-8A70-4E70-8897-8B29DE3B8760}" presName="parentText" presStyleLbl="node1" presStyleIdx="4" presStyleCnt="6">
        <dgm:presLayoutVars>
          <dgm:chMax val="0"/>
          <dgm:bulletEnabled val="1"/>
        </dgm:presLayoutVars>
      </dgm:prSet>
      <dgm:spPr/>
    </dgm:pt>
    <dgm:pt modelId="{B6FE3192-EC83-1947-B405-03167729E717}" type="pres">
      <dgm:prSet presAssocID="{EA9DC7B6-8951-45DB-8D5B-E005CA97A02A}" presName="spacer" presStyleCnt="0"/>
      <dgm:spPr/>
    </dgm:pt>
    <dgm:pt modelId="{5E94EE04-1152-C145-88EF-D2948D6B711B}" type="pres">
      <dgm:prSet presAssocID="{BB9453DE-FCF5-42B1-8A7C-1FCFD81AF593}" presName="parentText" presStyleLbl="node1" presStyleIdx="5" presStyleCnt="6">
        <dgm:presLayoutVars>
          <dgm:chMax val="0"/>
          <dgm:bulletEnabled val="1"/>
        </dgm:presLayoutVars>
      </dgm:prSet>
      <dgm:spPr/>
    </dgm:pt>
  </dgm:ptLst>
  <dgm:cxnLst>
    <dgm:cxn modelId="{2B1F7340-398C-479C-9889-3E9D8E0E9CCC}" srcId="{26128684-A993-4BB4-BDEC-50BB3D323F19}" destId="{BB9453DE-FCF5-42B1-8A7C-1FCFD81AF593}" srcOrd="5" destOrd="0" parTransId="{CCB5080A-1563-4F20-9BEB-60ABEA857CDE}" sibTransId="{5A5A712B-3F74-4473-863E-5B64FC983629}"/>
    <dgm:cxn modelId="{4652F744-914E-48D1-9015-17E6D3C01B79}" srcId="{26128684-A993-4BB4-BDEC-50BB3D323F19}" destId="{67E2F622-8A70-4E70-8897-8B29DE3B8760}" srcOrd="4" destOrd="0" parTransId="{D4AC9308-29E3-4921-9B02-B7EEF02FD552}" sibTransId="{EA9DC7B6-8951-45DB-8D5B-E005CA97A02A}"/>
    <dgm:cxn modelId="{E50DD954-9A7C-F541-B264-9E9E82C80183}" type="presOf" srcId="{67E2F622-8A70-4E70-8897-8B29DE3B8760}" destId="{FB65C731-B49D-F844-9939-2892C2E2341F}" srcOrd="0" destOrd="0" presId="urn:microsoft.com/office/officeart/2005/8/layout/vList2"/>
    <dgm:cxn modelId="{F3AAD960-012E-4FB0-A704-BD840E95BE67}" srcId="{26128684-A993-4BB4-BDEC-50BB3D323F19}" destId="{D8E70316-9156-4BE2-835A-FD4702235063}" srcOrd="3" destOrd="0" parTransId="{690E14DD-B66D-46D3-9BEA-4286773E2B5D}" sibTransId="{E59F431D-A53C-4271-9F8F-D1C737A9DF39}"/>
    <dgm:cxn modelId="{3A27AE73-6B6F-4467-A71A-6273DCFA4F66}" srcId="{26128684-A993-4BB4-BDEC-50BB3D323F19}" destId="{1DDD0B5C-7DDA-4CA7-B0C1-BAA356A93D13}" srcOrd="1" destOrd="0" parTransId="{BF02031E-CDD0-4056-83C3-21D6D86BFA1C}" sibTransId="{FC794C5E-53B7-4619-B604-08C804C0C87D}"/>
    <dgm:cxn modelId="{76332F78-9F07-4AE3-9398-ED48DE64EA80}" srcId="{26128684-A993-4BB4-BDEC-50BB3D323F19}" destId="{6893370A-D393-479D-A95C-4BAB0DBDB96C}" srcOrd="2" destOrd="0" parTransId="{2B04CDFF-9928-4212-B01C-5992130AF3C0}" sibTransId="{DD869285-B554-4C06-9FC4-3A7D605D0D81}"/>
    <dgm:cxn modelId="{66AD698E-45E3-C64A-9D44-A4ED40A2ACD9}" type="presOf" srcId="{6893370A-D393-479D-A95C-4BAB0DBDB96C}" destId="{931B7567-0BDA-DD4B-A1CA-DAD5E2389AF8}" srcOrd="0" destOrd="0" presId="urn:microsoft.com/office/officeart/2005/8/layout/vList2"/>
    <dgm:cxn modelId="{141515AD-AD22-9E40-AE45-A889E128C264}" type="presOf" srcId="{D8E70316-9156-4BE2-835A-FD4702235063}" destId="{9D72FC99-5278-1344-844B-C404F9662D21}" srcOrd="0" destOrd="0" presId="urn:microsoft.com/office/officeart/2005/8/layout/vList2"/>
    <dgm:cxn modelId="{D07094AD-451D-8A45-929F-D28E4EBEEE72}" type="presOf" srcId="{BB9453DE-FCF5-42B1-8A7C-1FCFD81AF593}" destId="{5E94EE04-1152-C145-88EF-D2948D6B711B}" srcOrd="0" destOrd="0" presId="urn:microsoft.com/office/officeart/2005/8/layout/vList2"/>
    <dgm:cxn modelId="{AA67C7D4-1F0B-7D42-8E25-D2741798D2AF}" type="presOf" srcId="{1DDD0B5C-7DDA-4CA7-B0C1-BAA356A93D13}" destId="{35C19C0D-1115-8F4B-B012-5BE4FABB483B}" srcOrd="0" destOrd="0" presId="urn:microsoft.com/office/officeart/2005/8/layout/vList2"/>
    <dgm:cxn modelId="{3EA5C1D5-FBA3-8A44-8873-58BCFEE7FC95}" type="presOf" srcId="{26128684-A993-4BB4-BDEC-50BB3D323F19}" destId="{4FC6BF96-A997-CA42-87F4-6E74515FE534}" srcOrd="0" destOrd="0" presId="urn:microsoft.com/office/officeart/2005/8/layout/vList2"/>
    <dgm:cxn modelId="{623BBFD8-B0BC-4C43-B0A7-5387163C5F73}" type="presOf" srcId="{BC3AC512-1A13-4056-A8F4-19B97FB8029E}" destId="{B2A89041-07EC-144A-81D0-5763E21E5B11}" srcOrd="0" destOrd="0" presId="urn:microsoft.com/office/officeart/2005/8/layout/vList2"/>
    <dgm:cxn modelId="{123572DF-080E-4E38-AB5D-952455E50F86}" srcId="{26128684-A993-4BB4-BDEC-50BB3D323F19}" destId="{BC3AC512-1A13-4056-A8F4-19B97FB8029E}" srcOrd="0" destOrd="0" parTransId="{BFF2F041-B21F-484F-997C-FCA05F98EBF2}" sibTransId="{85B8C00C-7C86-4F19-9FFC-9149819B1736}"/>
    <dgm:cxn modelId="{E21897DC-3875-DA4A-8C6D-253018F9221A}" type="presParOf" srcId="{4FC6BF96-A997-CA42-87F4-6E74515FE534}" destId="{B2A89041-07EC-144A-81D0-5763E21E5B11}" srcOrd="0" destOrd="0" presId="urn:microsoft.com/office/officeart/2005/8/layout/vList2"/>
    <dgm:cxn modelId="{3192A264-C47F-364C-9380-4D3BF477FBDA}" type="presParOf" srcId="{4FC6BF96-A997-CA42-87F4-6E74515FE534}" destId="{1C82BF76-8DE9-074B-8268-920260C626CB}" srcOrd="1" destOrd="0" presId="urn:microsoft.com/office/officeart/2005/8/layout/vList2"/>
    <dgm:cxn modelId="{44376966-9560-5641-810B-D73CB7650145}" type="presParOf" srcId="{4FC6BF96-A997-CA42-87F4-6E74515FE534}" destId="{35C19C0D-1115-8F4B-B012-5BE4FABB483B}" srcOrd="2" destOrd="0" presId="urn:microsoft.com/office/officeart/2005/8/layout/vList2"/>
    <dgm:cxn modelId="{30B0E983-724D-3D40-BC73-DDBB7DA2DCC4}" type="presParOf" srcId="{4FC6BF96-A997-CA42-87F4-6E74515FE534}" destId="{0CAC98C3-241B-FE48-AE01-1E06C9850309}" srcOrd="3" destOrd="0" presId="urn:microsoft.com/office/officeart/2005/8/layout/vList2"/>
    <dgm:cxn modelId="{D92C519E-AD90-CA42-B7C9-A79C0151B8B1}" type="presParOf" srcId="{4FC6BF96-A997-CA42-87F4-6E74515FE534}" destId="{931B7567-0BDA-DD4B-A1CA-DAD5E2389AF8}" srcOrd="4" destOrd="0" presId="urn:microsoft.com/office/officeart/2005/8/layout/vList2"/>
    <dgm:cxn modelId="{9006FBAF-6384-8F44-9A07-DE73F0589AAB}" type="presParOf" srcId="{4FC6BF96-A997-CA42-87F4-6E74515FE534}" destId="{F1F98035-1592-BA4F-847B-883810964E7F}" srcOrd="5" destOrd="0" presId="urn:microsoft.com/office/officeart/2005/8/layout/vList2"/>
    <dgm:cxn modelId="{24301E3D-1255-6145-8DE0-DF5D9CD83C8B}" type="presParOf" srcId="{4FC6BF96-A997-CA42-87F4-6E74515FE534}" destId="{9D72FC99-5278-1344-844B-C404F9662D21}" srcOrd="6" destOrd="0" presId="urn:microsoft.com/office/officeart/2005/8/layout/vList2"/>
    <dgm:cxn modelId="{4414D239-92DD-6342-8BF0-6F37307B4DC7}" type="presParOf" srcId="{4FC6BF96-A997-CA42-87F4-6E74515FE534}" destId="{3297586E-FF97-4549-B976-97D3F5A6E560}" srcOrd="7" destOrd="0" presId="urn:microsoft.com/office/officeart/2005/8/layout/vList2"/>
    <dgm:cxn modelId="{F8FE0448-A39A-C942-89D4-AAA88A44EE30}" type="presParOf" srcId="{4FC6BF96-A997-CA42-87F4-6E74515FE534}" destId="{FB65C731-B49D-F844-9939-2892C2E2341F}" srcOrd="8" destOrd="0" presId="urn:microsoft.com/office/officeart/2005/8/layout/vList2"/>
    <dgm:cxn modelId="{FB091F7E-E236-9D4B-97ED-A99F3980BC31}" type="presParOf" srcId="{4FC6BF96-A997-CA42-87F4-6E74515FE534}" destId="{B6FE3192-EC83-1947-B405-03167729E717}" srcOrd="9" destOrd="0" presId="urn:microsoft.com/office/officeart/2005/8/layout/vList2"/>
    <dgm:cxn modelId="{A2AFC227-BD8C-5149-B8C3-04BAFA723930}" type="presParOf" srcId="{4FC6BF96-A997-CA42-87F4-6E74515FE534}" destId="{5E94EE04-1152-C145-88EF-D2948D6B711B}"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A89041-07EC-144A-81D0-5763E21E5B11}">
      <dsp:nvSpPr>
        <dsp:cNvPr id="0" name=""/>
        <dsp:cNvSpPr/>
      </dsp:nvSpPr>
      <dsp:spPr>
        <a:xfrm>
          <a:off x="0" y="103306"/>
          <a:ext cx="4572001" cy="46683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Name  :  Mr. Johnson Grey</a:t>
          </a:r>
        </a:p>
      </dsp:txBody>
      <dsp:txXfrm>
        <a:off x="22789" y="126095"/>
        <a:ext cx="4526423" cy="421252"/>
      </dsp:txXfrm>
    </dsp:sp>
    <dsp:sp modelId="{35C19C0D-1115-8F4B-B012-5BE4FABB483B}">
      <dsp:nvSpPr>
        <dsp:cNvPr id="0" name=""/>
        <dsp:cNvSpPr/>
      </dsp:nvSpPr>
      <dsp:spPr>
        <a:xfrm>
          <a:off x="0" y="560832"/>
          <a:ext cx="4572001" cy="46683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Age      :71</a:t>
          </a:r>
        </a:p>
      </dsp:txBody>
      <dsp:txXfrm>
        <a:off x="22789" y="583621"/>
        <a:ext cx="4526423" cy="421252"/>
      </dsp:txXfrm>
    </dsp:sp>
    <dsp:sp modelId="{931B7567-0BDA-DD4B-A1CA-DAD5E2389AF8}">
      <dsp:nvSpPr>
        <dsp:cNvPr id="0" name=""/>
        <dsp:cNvSpPr/>
      </dsp:nvSpPr>
      <dsp:spPr>
        <a:xfrm>
          <a:off x="0" y="1082382"/>
          <a:ext cx="4572001" cy="46683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Date of Birth :   12-10-1950</a:t>
          </a:r>
        </a:p>
      </dsp:txBody>
      <dsp:txXfrm>
        <a:off x="22789" y="1105171"/>
        <a:ext cx="4526423" cy="421252"/>
      </dsp:txXfrm>
    </dsp:sp>
    <dsp:sp modelId="{9D72FC99-5278-1344-844B-C404F9662D21}">
      <dsp:nvSpPr>
        <dsp:cNvPr id="0" name=""/>
        <dsp:cNvSpPr/>
      </dsp:nvSpPr>
      <dsp:spPr>
        <a:xfrm>
          <a:off x="0" y="1603932"/>
          <a:ext cx="4572001" cy="46683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Address :  23 Spring croft Road </a:t>
          </a:r>
        </a:p>
      </dsp:txBody>
      <dsp:txXfrm>
        <a:off x="22789" y="1626721"/>
        <a:ext cx="4526423" cy="421252"/>
      </dsp:txXfrm>
    </dsp:sp>
    <dsp:sp modelId="{FB65C731-B49D-F844-9939-2892C2E2341F}">
      <dsp:nvSpPr>
        <dsp:cNvPr id="0" name=""/>
        <dsp:cNvSpPr/>
      </dsp:nvSpPr>
      <dsp:spPr>
        <a:xfrm>
          <a:off x="0" y="2125482"/>
          <a:ext cx="4572001" cy="46683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Parkhill       </a:t>
          </a:r>
        </a:p>
      </dsp:txBody>
      <dsp:txXfrm>
        <a:off x="22789" y="2148271"/>
        <a:ext cx="4526423" cy="421252"/>
      </dsp:txXfrm>
    </dsp:sp>
    <dsp:sp modelId="{5E94EE04-1152-C145-88EF-D2948D6B711B}">
      <dsp:nvSpPr>
        <dsp:cNvPr id="0" name=""/>
        <dsp:cNvSpPr/>
      </dsp:nvSpPr>
      <dsp:spPr>
        <a:xfrm>
          <a:off x="0" y="2647032"/>
          <a:ext cx="4572001" cy="46683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B25 6JM </a:t>
          </a:r>
        </a:p>
      </dsp:txBody>
      <dsp:txXfrm>
        <a:off x="22789" y="2669821"/>
        <a:ext cx="4526423" cy="4212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3143049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1185213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1327952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945435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990573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1137557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5206921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717458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1027149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159587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2/25/21</a:t>
            </a:fld>
            <a:endParaRPr lang="en-US" dirty="0"/>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320487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42055724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2041702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1038715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3831627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41208742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3379310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5642736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7428457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dirty="0">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41653073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30034763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32141105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2/25/21</a:t>
            </a:fld>
            <a:endParaRPr lang="en-US" dirty="0"/>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2461357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2/25/21</a:t>
            </a:fld>
            <a:endParaRPr lang="en-US" dirty="0"/>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dirty="0"/>
          </a:p>
        </p:txBody>
      </p:sp>
    </p:spTree>
    <p:extLst>
      <p:ext uri="{BB962C8B-B14F-4D97-AF65-F5344CB8AC3E}">
        <p14:creationId xmlns:p14="http://schemas.microsoft.com/office/powerpoint/2010/main" val="2853208463"/>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13" r:id="rId6"/>
    <p:sldLayoutId id="2147483808" r:id="rId7"/>
    <p:sldLayoutId id="2147483809" r:id="rId8"/>
    <p:sldLayoutId id="2147483810" r:id="rId9"/>
    <p:sldLayoutId id="2147483812" r:id="rId10"/>
    <p:sldLayoutId id="2147483811"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2/25/21</a:t>
            </a:fld>
            <a:endParaRPr lang="en-US" dirty="0"/>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dirty="0"/>
          </a:p>
        </p:txBody>
      </p:sp>
    </p:spTree>
    <p:extLst>
      <p:ext uri="{BB962C8B-B14F-4D97-AF65-F5344CB8AC3E}">
        <p14:creationId xmlns:p14="http://schemas.microsoft.com/office/powerpoint/2010/main" val="3292583587"/>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688" r:id="rId5"/>
    <p:sldLayoutId id="2147483689" r:id="rId6"/>
    <p:sldLayoutId id="2147483695" r:id="rId7"/>
    <p:sldLayoutId id="2147483690" r:id="rId8"/>
    <p:sldLayoutId id="2147483691" r:id="rId9"/>
    <p:sldLayoutId id="2147483692" r:id="rId10"/>
    <p:sldLayoutId id="2147483693" r:id="rId11"/>
    <p:sldLayoutId id="2147483694"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 name="Rectangle 100">
            <a:extLst>
              <a:ext uri="{FF2B5EF4-FFF2-40B4-BE49-F238E27FC236}">
                <a16:creationId xmlns:a16="http://schemas.microsoft.com/office/drawing/2014/main" id="{BC88933B-CFB2-4662-9CA9-2C1E08385B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2">
            <a:extLst>
              <a:ext uri="{FF2B5EF4-FFF2-40B4-BE49-F238E27FC236}">
                <a16:creationId xmlns:a16="http://schemas.microsoft.com/office/drawing/2014/main" id="{F909EEE1-52DB-4A86-AFCE-CCE9041848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B2785C-4EA3-CB45-BDAD-80115F660F61}"/>
              </a:ext>
            </a:extLst>
          </p:cNvPr>
          <p:cNvSpPr>
            <a:spLocks noGrp="1"/>
          </p:cNvSpPr>
          <p:nvPr>
            <p:ph type="ctrTitle"/>
          </p:nvPr>
        </p:nvSpPr>
        <p:spPr>
          <a:xfrm>
            <a:off x="4305869" y="1994264"/>
            <a:ext cx="6935872" cy="3922755"/>
          </a:xfrm>
        </p:spPr>
        <p:txBody>
          <a:bodyPr>
            <a:normAutofit/>
          </a:bodyPr>
          <a:lstStyle/>
          <a:p>
            <a:pPr algn="r"/>
            <a:r>
              <a:rPr lang="en-US" sz="3100" dirty="0"/>
              <a:t>Round the clock CARE</a:t>
            </a:r>
            <a:br>
              <a:rPr lang="en-US" sz="3100" dirty="0"/>
            </a:br>
            <a:r>
              <a:rPr lang="en-US" sz="3100" dirty="0"/>
              <a:t>Domiciliary care facilities</a:t>
            </a:r>
            <a:br>
              <a:rPr lang="en-US" sz="3100" dirty="0"/>
            </a:br>
            <a:br>
              <a:rPr lang="en-US" sz="3100" dirty="0"/>
            </a:br>
            <a:r>
              <a:rPr lang="en-US" sz="3100" dirty="0"/>
              <a:t>CARE PLAN</a:t>
            </a:r>
            <a:br>
              <a:rPr lang="en-US" sz="3100" dirty="0"/>
            </a:br>
            <a:br>
              <a:rPr lang="en-US" sz="3100" dirty="0"/>
            </a:br>
            <a:r>
              <a:rPr lang="en-US" sz="3100" dirty="0"/>
              <a:t>patient:    Mr. Johnson Grey</a:t>
            </a:r>
          </a:p>
        </p:txBody>
      </p:sp>
      <p:sp>
        <p:nvSpPr>
          <p:cNvPr id="3" name="Subtitle 2">
            <a:extLst>
              <a:ext uri="{FF2B5EF4-FFF2-40B4-BE49-F238E27FC236}">
                <a16:creationId xmlns:a16="http://schemas.microsoft.com/office/drawing/2014/main" id="{56165782-65C7-514A-BF81-1762A5BC0D92}"/>
              </a:ext>
            </a:extLst>
          </p:cNvPr>
          <p:cNvSpPr>
            <a:spLocks noGrp="1"/>
          </p:cNvSpPr>
          <p:nvPr>
            <p:ph type="subTitle" idx="1"/>
          </p:nvPr>
        </p:nvSpPr>
        <p:spPr>
          <a:xfrm>
            <a:off x="5083790" y="1050878"/>
            <a:ext cx="6157951" cy="943386"/>
          </a:xfrm>
        </p:spPr>
        <p:txBody>
          <a:bodyPr>
            <a:normAutofit/>
          </a:bodyPr>
          <a:lstStyle/>
          <a:p>
            <a:pPr algn="r"/>
            <a:r>
              <a:rPr lang="en-US" dirty="0"/>
              <a:t>Care assistant: Naazneen Ara 1810991</a:t>
            </a:r>
          </a:p>
        </p:txBody>
      </p:sp>
      <p:pic>
        <p:nvPicPr>
          <p:cNvPr id="4" name="Picture 3" descr="Foggy skyscrapers against the sky">
            <a:extLst>
              <a:ext uri="{FF2B5EF4-FFF2-40B4-BE49-F238E27FC236}">
                <a16:creationId xmlns:a16="http://schemas.microsoft.com/office/drawing/2014/main" id="{0D7A8596-7503-441F-ADFA-77285D2FABB0}"/>
              </a:ext>
            </a:extLst>
          </p:cNvPr>
          <p:cNvPicPr>
            <a:picLocks noChangeAspect="1"/>
          </p:cNvPicPr>
          <p:nvPr/>
        </p:nvPicPr>
        <p:blipFill rotWithShape="1">
          <a:blip r:embed="rId2"/>
          <a:srcRect l="16044" r="37126" b="-1"/>
          <a:stretch/>
        </p:blipFill>
        <p:spPr>
          <a:xfrm>
            <a:off x="-2573" y="10"/>
            <a:ext cx="4811317" cy="6857988"/>
          </a:xfrm>
          <a:custGeom>
            <a:avLst/>
            <a:gdLst/>
            <a:ahLst/>
            <a:cxnLst/>
            <a:rect l="l" t="t" r="r" b="b"/>
            <a:pathLst>
              <a:path w="4811317" h="6857998">
                <a:moveTo>
                  <a:pt x="0" y="0"/>
                </a:moveTo>
                <a:lnTo>
                  <a:pt x="4811317" y="0"/>
                </a:lnTo>
                <a:lnTo>
                  <a:pt x="2712446" y="6857998"/>
                </a:lnTo>
                <a:lnTo>
                  <a:pt x="0" y="6857998"/>
                </a:lnTo>
                <a:close/>
              </a:path>
            </a:pathLst>
          </a:custGeom>
        </p:spPr>
      </p:pic>
      <p:cxnSp>
        <p:nvCxnSpPr>
          <p:cNvPr id="105" name="Straight Connector 104">
            <a:extLst>
              <a:ext uri="{FF2B5EF4-FFF2-40B4-BE49-F238E27FC236}">
                <a16:creationId xmlns:a16="http://schemas.microsoft.com/office/drawing/2014/main" id="{326FE4BA-3BD1-4AB3-A3EB-39FF16D964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418764" y="0"/>
            <a:ext cx="815637"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CBD85EF3-E980-4EF9-BF91-C0540D302A9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a:endCxn id="15" idx="2"/>
          </p:cNvCxnSpPr>
          <p:nvPr>
            <p:extLst>
              <p:ext uri="{386F3935-93C4-4BCD-93E2-E3B085C9AB24}">
                <p16:designElem xmlns:p16="http://schemas.microsoft.com/office/powerpoint/2015/main" val="1"/>
              </p:ext>
            </p:extLst>
          </p:nvPr>
        </p:nvCxnSpPr>
        <p:spPr>
          <a:xfrm>
            <a:off x="0" y="5468380"/>
            <a:ext cx="6096000" cy="138961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097BE76-D768-5E45-B70E-A4D713B980C1}"/>
              </a:ext>
            </a:extLst>
          </p:cNvPr>
          <p:cNvSpPr txBox="1"/>
          <p:nvPr/>
        </p:nvSpPr>
        <p:spPr>
          <a:xfrm>
            <a:off x="8162765" y="404546"/>
            <a:ext cx="3005951" cy="646331"/>
          </a:xfrm>
          <a:prstGeom prst="rect">
            <a:avLst/>
          </a:prstGeom>
          <a:noFill/>
        </p:spPr>
        <p:txBody>
          <a:bodyPr wrap="none" rtlCol="0">
            <a:spAutoFit/>
          </a:bodyPr>
          <a:lstStyle/>
          <a:p>
            <a:r>
              <a:rPr lang="en-US" dirty="0"/>
              <a:t>Living with care the older person</a:t>
            </a:r>
          </a:p>
          <a:p>
            <a:r>
              <a:rPr lang="en-US" dirty="0"/>
              <a:t>BMHP6009</a:t>
            </a:r>
          </a:p>
        </p:txBody>
      </p:sp>
    </p:spTree>
    <p:extLst>
      <p:ext uri="{BB962C8B-B14F-4D97-AF65-F5344CB8AC3E}">
        <p14:creationId xmlns:p14="http://schemas.microsoft.com/office/powerpoint/2010/main" val="1437784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94CB48-DA01-6C4C-A391-48B7E41AE5A2}"/>
              </a:ext>
            </a:extLst>
          </p:cNvPr>
          <p:cNvSpPr>
            <a:spLocks noGrp="1"/>
          </p:cNvSpPr>
          <p:nvPr>
            <p:ph idx="1"/>
          </p:nvPr>
        </p:nvSpPr>
        <p:spPr>
          <a:xfrm>
            <a:off x="4011408" y="3429000"/>
            <a:ext cx="7251700" cy="4024424"/>
          </a:xfrm>
        </p:spPr>
        <p:txBody>
          <a:bodyPr/>
          <a:lstStyle/>
          <a:p>
            <a:pPr marL="0" indent="0" algn="ctr">
              <a:buNone/>
            </a:pPr>
            <a:endParaRPr lang="en-US" dirty="0"/>
          </a:p>
          <a:p>
            <a:pPr marL="0" indent="0" algn="ctr">
              <a:buNone/>
            </a:pPr>
            <a:r>
              <a:rPr lang="en-US" sz="1800" dirty="0"/>
              <a:t>Domiciliary Care is providing care to someone in their own home Round the clock Care are her to support you so that you can remain in the home you love. We are a confident provider to best support your needs</a:t>
            </a:r>
          </a:p>
          <a:p>
            <a:endParaRPr lang="en-US" sz="1200" dirty="0"/>
          </a:p>
          <a:p>
            <a:pPr marL="0" indent="0">
              <a:buNone/>
            </a:pPr>
            <a:r>
              <a:rPr lang="en-GB" sz="1200" dirty="0"/>
              <a:t>(Care Act 2014, 2021)</a:t>
            </a:r>
          </a:p>
          <a:p>
            <a:pPr marL="0" indent="0">
              <a:buNone/>
            </a:pPr>
            <a:r>
              <a:rPr lang="en-GB" sz="1200" dirty="0"/>
              <a:t>(Human Rights Act 1998, 2021)</a:t>
            </a:r>
          </a:p>
          <a:p>
            <a:endParaRPr lang="en-US" dirty="0"/>
          </a:p>
        </p:txBody>
      </p:sp>
      <p:sp>
        <p:nvSpPr>
          <p:cNvPr id="4" name="TextBox 3">
            <a:extLst>
              <a:ext uri="{FF2B5EF4-FFF2-40B4-BE49-F238E27FC236}">
                <a16:creationId xmlns:a16="http://schemas.microsoft.com/office/drawing/2014/main" id="{84D811C6-3050-6C4B-BDFD-8E55F59997B4}"/>
              </a:ext>
            </a:extLst>
          </p:cNvPr>
          <p:cNvSpPr txBox="1"/>
          <p:nvPr/>
        </p:nvSpPr>
        <p:spPr>
          <a:xfrm>
            <a:off x="4995863" y="1932968"/>
            <a:ext cx="6096000" cy="1200329"/>
          </a:xfrm>
          <a:prstGeom prst="rect">
            <a:avLst/>
          </a:prstGeom>
          <a:noFill/>
        </p:spPr>
        <p:txBody>
          <a:bodyPr wrap="square" rtlCol="0">
            <a:spAutoFit/>
          </a:bodyPr>
          <a:lstStyle/>
          <a:p>
            <a:pPr algn="ctr"/>
            <a:r>
              <a:rPr lang="en-US" dirty="0"/>
              <a:t>This care plan was compiled for the care of Mr. Johnson Grey in a person centered way to best meet Mr. Johnson's needs. I have taken in to consideration the Human rights Act  1998 and the Care Act 2014 to best meet the patients needs</a:t>
            </a:r>
          </a:p>
        </p:txBody>
      </p:sp>
      <p:sp>
        <p:nvSpPr>
          <p:cNvPr id="5" name="TextBox 4">
            <a:extLst>
              <a:ext uri="{FF2B5EF4-FFF2-40B4-BE49-F238E27FC236}">
                <a16:creationId xmlns:a16="http://schemas.microsoft.com/office/drawing/2014/main" id="{43B888D9-A051-CD4D-8E2A-20588419E3D3}"/>
              </a:ext>
            </a:extLst>
          </p:cNvPr>
          <p:cNvSpPr txBox="1"/>
          <p:nvPr/>
        </p:nvSpPr>
        <p:spPr>
          <a:xfrm>
            <a:off x="6376988" y="934494"/>
            <a:ext cx="5815012" cy="369332"/>
          </a:xfrm>
          <a:prstGeom prst="rect">
            <a:avLst/>
          </a:prstGeom>
          <a:noFill/>
        </p:spPr>
        <p:txBody>
          <a:bodyPr wrap="square" rtlCol="0">
            <a:spAutoFit/>
          </a:bodyPr>
          <a:lstStyle/>
          <a:p>
            <a:r>
              <a:rPr lang="en-US" dirty="0"/>
              <a:t>Care Plan </a:t>
            </a:r>
          </a:p>
        </p:txBody>
      </p:sp>
      <p:pic>
        <p:nvPicPr>
          <p:cNvPr id="9" name="Picture 8" descr="Foggy skyscrapers against the sky">
            <a:extLst>
              <a:ext uri="{FF2B5EF4-FFF2-40B4-BE49-F238E27FC236}">
                <a16:creationId xmlns:a16="http://schemas.microsoft.com/office/drawing/2014/main" id="{68E3F3CF-DF71-224E-9868-21056877B65A}"/>
              </a:ext>
            </a:extLst>
          </p:cNvPr>
          <p:cNvPicPr>
            <a:picLocks noChangeAspect="1"/>
          </p:cNvPicPr>
          <p:nvPr/>
        </p:nvPicPr>
        <p:blipFill rotWithShape="1">
          <a:blip r:embed="rId2"/>
          <a:srcRect l="16044" r="37126" b="-1"/>
          <a:stretch/>
        </p:blipFill>
        <p:spPr>
          <a:xfrm>
            <a:off x="-2573" y="10"/>
            <a:ext cx="4811317" cy="6857988"/>
          </a:xfrm>
          <a:custGeom>
            <a:avLst/>
            <a:gdLst/>
            <a:ahLst/>
            <a:cxnLst/>
            <a:rect l="l" t="t" r="r" b="b"/>
            <a:pathLst>
              <a:path w="4811317" h="6857998">
                <a:moveTo>
                  <a:pt x="0" y="0"/>
                </a:moveTo>
                <a:lnTo>
                  <a:pt x="4811317" y="0"/>
                </a:lnTo>
                <a:lnTo>
                  <a:pt x="2712446" y="6857998"/>
                </a:lnTo>
                <a:lnTo>
                  <a:pt x="0" y="6857998"/>
                </a:lnTo>
                <a:close/>
              </a:path>
            </a:pathLst>
          </a:custGeom>
        </p:spPr>
      </p:pic>
    </p:spTree>
    <p:extLst>
      <p:ext uri="{BB962C8B-B14F-4D97-AF65-F5344CB8AC3E}">
        <p14:creationId xmlns:p14="http://schemas.microsoft.com/office/powerpoint/2010/main" val="961766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8B2BAECB-35E2-4DD9-8B8C-22D215DD0C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7" name="Picture 36" descr="Foggy skyscrapers against the sky">
            <a:extLst>
              <a:ext uri="{FF2B5EF4-FFF2-40B4-BE49-F238E27FC236}">
                <a16:creationId xmlns:a16="http://schemas.microsoft.com/office/drawing/2014/main" id="{04C5CC5B-000A-3243-8DB5-EBC3263A8B86}"/>
              </a:ext>
            </a:extLst>
          </p:cNvPr>
          <p:cNvPicPr>
            <a:picLocks noChangeAspect="1"/>
          </p:cNvPicPr>
          <p:nvPr/>
        </p:nvPicPr>
        <p:blipFill rotWithShape="1">
          <a:blip r:embed="rId2"/>
          <a:srcRect l="13893" r="34975" b="-1"/>
          <a:stretch/>
        </p:blipFill>
        <p:spPr>
          <a:xfrm>
            <a:off x="6938682" y="10"/>
            <a:ext cx="5253320" cy="6857990"/>
          </a:xfrm>
          <a:custGeom>
            <a:avLst/>
            <a:gdLst/>
            <a:ahLst/>
            <a:cxnLst/>
            <a:rect l="l" t="t" r="r" b="b"/>
            <a:pathLst>
              <a:path w="5253320" h="6858000">
                <a:moveTo>
                  <a:pt x="722088" y="0"/>
                </a:moveTo>
                <a:lnTo>
                  <a:pt x="5253320" y="0"/>
                </a:lnTo>
                <a:lnTo>
                  <a:pt x="5253320" y="6858000"/>
                </a:lnTo>
                <a:lnTo>
                  <a:pt x="0" y="6858000"/>
                </a:lnTo>
                <a:close/>
              </a:path>
            </a:pathLst>
          </a:custGeom>
        </p:spPr>
      </p:pic>
      <p:sp>
        <p:nvSpPr>
          <p:cNvPr id="5" name="TextBox 4">
            <a:extLst>
              <a:ext uri="{FF2B5EF4-FFF2-40B4-BE49-F238E27FC236}">
                <a16:creationId xmlns:a16="http://schemas.microsoft.com/office/drawing/2014/main" id="{841C6598-4DE8-744E-8294-9753E26DC9E4}"/>
              </a:ext>
            </a:extLst>
          </p:cNvPr>
          <p:cNvSpPr txBox="1"/>
          <p:nvPr/>
        </p:nvSpPr>
        <p:spPr>
          <a:xfrm>
            <a:off x="1104899" y="122883"/>
            <a:ext cx="6132605" cy="173842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i="1" cap="all" dirty="0">
                <a:solidFill>
                  <a:schemeClr val="tx2"/>
                </a:solidFill>
                <a:latin typeface="+mj-lt"/>
                <a:ea typeface="+mj-ea"/>
                <a:cs typeface="+mj-cs"/>
              </a:rPr>
              <a:t>Personal Detail</a:t>
            </a:r>
          </a:p>
        </p:txBody>
      </p:sp>
      <p:cxnSp>
        <p:nvCxnSpPr>
          <p:cNvPr id="54" name="Straight Connector 53">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528235" y="0"/>
            <a:ext cx="6663765" cy="99209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graphicFrame>
        <p:nvGraphicFramePr>
          <p:cNvPr id="36" name="Content Placeholder 2">
            <a:extLst>
              <a:ext uri="{FF2B5EF4-FFF2-40B4-BE49-F238E27FC236}">
                <a16:creationId xmlns:a16="http://schemas.microsoft.com/office/drawing/2014/main" id="{E64C5CD0-5380-4C67-BD30-1F2C72CAF778}"/>
              </a:ext>
            </a:extLst>
          </p:cNvPr>
          <p:cNvGraphicFramePr>
            <a:graphicFrameLocks noGrp="1"/>
          </p:cNvGraphicFramePr>
          <p:nvPr>
            <p:ph idx="1"/>
            <p:extLst>
              <p:ext uri="{D42A27DB-BD31-4B8C-83A1-F6EECF244321}">
                <p14:modId xmlns:p14="http://schemas.microsoft.com/office/powerpoint/2010/main" val="4279444532"/>
              </p:ext>
            </p:extLst>
          </p:nvPr>
        </p:nvGraphicFramePr>
        <p:xfrm>
          <a:off x="1104897" y="1368055"/>
          <a:ext cx="4572001" cy="31531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53AE0E0B-E61B-4D46-917D-E7582AF3185B}"/>
              </a:ext>
            </a:extLst>
          </p:cNvPr>
          <p:cNvSpPr txBox="1"/>
          <p:nvPr/>
        </p:nvSpPr>
        <p:spPr>
          <a:xfrm>
            <a:off x="1193800" y="5372100"/>
            <a:ext cx="3530600" cy="646331"/>
          </a:xfrm>
          <a:prstGeom prst="rect">
            <a:avLst/>
          </a:prstGeom>
          <a:noFill/>
        </p:spPr>
        <p:txBody>
          <a:bodyPr wrap="square" rtlCol="0">
            <a:spAutoFit/>
          </a:bodyPr>
          <a:lstStyle/>
          <a:p>
            <a:r>
              <a:rPr lang="en-US" dirty="0"/>
              <a:t>Next of kin : Mrs. Claire Grey </a:t>
            </a:r>
          </a:p>
          <a:p>
            <a:r>
              <a:rPr lang="en-US" dirty="0"/>
              <a:t>Relation to patients: Daughter </a:t>
            </a:r>
          </a:p>
        </p:txBody>
      </p:sp>
    </p:spTree>
    <p:extLst>
      <p:ext uri="{BB962C8B-B14F-4D97-AF65-F5344CB8AC3E}">
        <p14:creationId xmlns:p14="http://schemas.microsoft.com/office/powerpoint/2010/main" val="21212429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9" name="Rectangle 108">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809B9E-DABC-FE46-8332-9C34C6B9A782}"/>
              </a:ext>
            </a:extLst>
          </p:cNvPr>
          <p:cNvSpPr>
            <a:spLocks noGrp="1"/>
          </p:cNvSpPr>
          <p:nvPr>
            <p:ph type="title"/>
          </p:nvPr>
        </p:nvSpPr>
        <p:spPr>
          <a:xfrm>
            <a:off x="1129553" y="511310"/>
            <a:ext cx="9577116" cy="603574"/>
          </a:xfrm>
        </p:spPr>
        <p:txBody>
          <a:bodyPr vert="horz" lIns="91440" tIns="45720" rIns="91440" bIns="45720" rtlCol="0" anchor="ctr">
            <a:normAutofit fontScale="90000"/>
          </a:bodyPr>
          <a:lstStyle/>
          <a:p>
            <a:r>
              <a:rPr lang="en-US" dirty="0"/>
              <a:t>Health  and medication</a:t>
            </a:r>
          </a:p>
        </p:txBody>
      </p:sp>
      <p:cxnSp>
        <p:nvCxnSpPr>
          <p:cNvPr id="118" name="Straight Connector 112">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4">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8AF3F4F-FA4D-684E-B904-11B8CA986B54}"/>
              </a:ext>
            </a:extLst>
          </p:cNvPr>
          <p:cNvSpPr txBox="1"/>
          <p:nvPr/>
        </p:nvSpPr>
        <p:spPr>
          <a:xfrm>
            <a:off x="317500" y="2938535"/>
            <a:ext cx="9537700" cy="3112346"/>
          </a:xfrm>
          <a:prstGeom prst="rect">
            <a:avLst/>
          </a:prstGeom>
        </p:spPr>
        <p:txBody>
          <a:bodyPr vert="horz" lIns="91440" tIns="45720" rIns="91440" bIns="45720" rtlCol="0" anchor="ctr">
            <a:normAutofit fontScale="92500" lnSpcReduction="10000"/>
          </a:bodyPr>
          <a:lstStyle/>
          <a:p>
            <a:pPr marL="285750" indent="-228600">
              <a:spcAft>
                <a:spcPts val="600"/>
              </a:spcAft>
              <a:buSzPct val="80000"/>
              <a:buFont typeface="Arial" panose="020B0604020202020204" pitchFamily="34" charset="0"/>
              <a:buChar char="•"/>
            </a:pPr>
            <a:r>
              <a:rPr lang="en-US" dirty="0">
                <a:solidFill>
                  <a:schemeClr val="tx2"/>
                </a:solidFill>
              </a:rPr>
              <a:t>Diabetic </a:t>
            </a:r>
            <a:r>
              <a:rPr lang="en-GB" dirty="0"/>
              <a:t>(UK et al., 2021)</a:t>
            </a: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MEDICATION= Metformin  2 x Times a day</a:t>
            </a:r>
          </a:p>
          <a:p>
            <a:pPr indent="-228600">
              <a:spcAft>
                <a:spcPts val="600"/>
              </a:spcAft>
              <a:buSzPct val="80000"/>
              <a:buFont typeface="Arial" panose="020B0604020202020204" pitchFamily="34" charset="0"/>
              <a:buChar char="•"/>
            </a:pPr>
            <a:endParaRPr lang="en-US" dirty="0">
              <a:solidFill>
                <a:schemeClr val="tx2"/>
              </a:solidFill>
            </a:endParaRPr>
          </a:p>
          <a:p>
            <a:pPr marL="285750" indent="-285750">
              <a:buFont typeface="Arial" panose="020B0604020202020204" pitchFamily="34" charset="0"/>
              <a:buChar char="•"/>
            </a:pPr>
            <a:r>
              <a:rPr lang="en-US" dirty="0">
                <a:solidFill>
                  <a:schemeClr val="tx2"/>
                </a:solidFill>
              </a:rPr>
              <a:t>Hight blood pressure </a:t>
            </a:r>
            <a:r>
              <a:rPr lang="en-GB" dirty="0"/>
              <a:t> (High blood pressure (hypertension), 2021)</a:t>
            </a: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MEDICATION= Ramipril  1 x daily</a:t>
            </a: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Skin condition Psoriasis  </a:t>
            </a:r>
            <a:r>
              <a:rPr lang="en-GB" dirty="0"/>
              <a:t>(Types of Psoriasis, 2021)</a:t>
            </a: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MEDICATION= Hydrocortisone ointment 2 x morning and night</a:t>
            </a: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ALERGIES: NUTS</a:t>
            </a:r>
          </a:p>
        </p:txBody>
      </p:sp>
      <p:pic>
        <p:nvPicPr>
          <p:cNvPr id="61" name="Picture 60" descr="A row of samples for medical testing">
            <a:extLst>
              <a:ext uri="{FF2B5EF4-FFF2-40B4-BE49-F238E27FC236}">
                <a16:creationId xmlns:a16="http://schemas.microsoft.com/office/drawing/2014/main" id="{AA8A0A1C-A340-4A13-9636-5232D9BFBEEF}"/>
              </a:ext>
            </a:extLst>
          </p:cNvPr>
          <p:cNvPicPr>
            <a:picLocks noChangeAspect="1"/>
          </p:cNvPicPr>
          <p:nvPr/>
        </p:nvPicPr>
        <p:blipFill rotWithShape="1">
          <a:blip r:embed="rId2"/>
          <a:srcRect l="23402" r="2" b="2"/>
          <a:stretch/>
        </p:blipFill>
        <p:spPr>
          <a:xfrm>
            <a:off x="8483600" y="1995117"/>
            <a:ext cx="3708399" cy="4862884"/>
          </a:xfrm>
          <a:prstGeom prst="rect">
            <a:avLst/>
          </a:prstGeom>
        </p:spPr>
      </p:pic>
      <p:cxnSp>
        <p:nvCxnSpPr>
          <p:cNvPr id="119" name="Straight Connector 118">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2C3B5CF2-E0B2-6047-940D-B813D20326F7}"/>
              </a:ext>
            </a:extLst>
          </p:cNvPr>
          <p:cNvSpPr txBox="1"/>
          <p:nvPr/>
        </p:nvSpPr>
        <p:spPr>
          <a:xfrm>
            <a:off x="648412" y="2058545"/>
            <a:ext cx="5688888" cy="830997"/>
          </a:xfrm>
          <a:prstGeom prst="rect">
            <a:avLst/>
          </a:prstGeom>
          <a:noFill/>
        </p:spPr>
        <p:txBody>
          <a:bodyPr wrap="square" rtlCol="0">
            <a:spAutoFit/>
          </a:bodyPr>
          <a:lstStyle/>
          <a:p>
            <a:pPr>
              <a:spcAft>
                <a:spcPts val="600"/>
              </a:spcAft>
            </a:pPr>
            <a:r>
              <a:rPr lang="en-US" sz="1600" dirty="0"/>
              <a:t>Mr. Johnson has suffered from a stoke in 2010 which has lead him to be less mobile and depressed. Throughout the years his dementia has got worse . Medication and ointment need to be administered by career.</a:t>
            </a:r>
          </a:p>
        </p:txBody>
      </p:sp>
    </p:spTree>
    <p:extLst>
      <p:ext uri="{BB962C8B-B14F-4D97-AF65-F5344CB8AC3E}">
        <p14:creationId xmlns:p14="http://schemas.microsoft.com/office/powerpoint/2010/main" val="3745461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2" name="Straight Connector 41">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39DE61E-1577-DD4F-9116-7EF4B87D6539}"/>
              </a:ext>
            </a:extLst>
          </p:cNvPr>
          <p:cNvSpPr>
            <a:spLocks noGrp="1"/>
          </p:cNvSpPr>
          <p:nvPr>
            <p:ph idx="1"/>
          </p:nvPr>
        </p:nvSpPr>
        <p:spPr>
          <a:xfrm>
            <a:off x="1129553" y="2420471"/>
            <a:ext cx="5479065" cy="3884410"/>
          </a:xfrm>
        </p:spPr>
        <p:txBody>
          <a:bodyPr anchor="ctr">
            <a:normAutofit/>
          </a:bodyPr>
          <a:lstStyle/>
          <a:p>
            <a:pPr>
              <a:lnSpc>
                <a:spcPct val="90000"/>
              </a:lnSpc>
            </a:pPr>
            <a:r>
              <a:rPr lang="en-US" sz="2000" b="1" dirty="0"/>
              <a:t>MORBILITY</a:t>
            </a:r>
          </a:p>
          <a:p>
            <a:pPr marL="0" indent="0">
              <a:lnSpc>
                <a:spcPct val="90000"/>
              </a:lnSpc>
              <a:buNone/>
            </a:pPr>
            <a:r>
              <a:rPr lang="en-US" sz="2000" b="1" dirty="0"/>
              <a:t>           MR Johnson uses a Zimmer frame to move around the house      </a:t>
            </a:r>
          </a:p>
          <a:p>
            <a:pPr marL="0" indent="0">
              <a:lnSpc>
                <a:spcPct val="90000"/>
              </a:lnSpc>
              <a:buNone/>
            </a:pPr>
            <a:endParaRPr lang="en-US" sz="2000" dirty="0"/>
          </a:p>
          <a:p>
            <a:pPr>
              <a:lnSpc>
                <a:spcPct val="90000"/>
              </a:lnSpc>
            </a:pPr>
            <a:r>
              <a:rPr lang="en-US" sz="2000" b="1" dirty="0"/>
              <a:t>COGNATIVE</a:t>
            </a:r>
          </a:p>
          <a:p>
            <a:pPr marL="0" indent="0">
              <a:lnSpc>
                <a:spcPct val="90000"/>
              </a:lnSpc>
              <a:buNone/>
            </a:pPr>
            <a:r>
              <a:rPr lang="en-US" sz="2000" b="1" dirty="0"/>
              <a:t>            Mr. Johnson suffers from memory issues          </a:t>
            </a:r>
            <a:r>
              <a:rPr lang="en-US" sz="2000" dirty="0"/>
              <a:t>       </a:t>
            </a:r>
          </a:p>
          <a:p>
            <a:pPr>
              <a:lnSpc>
                <a:spcPct val="90000"/>
              </a:lnSpc>
            </a:pPr>
            <a:endParaRPr lang="en-US" sz="2000" dirty="0"/>
          </a:p>
          <a:p>
            <a:pPr>
              <a:lnSpc>
                <a:spcPct val="90000"/>
              </a:lnSpc>
            </a:pPr>
            <a:r>
              <a:rPr lang="en-US" sz="2000" b="1" dirty="0"/>
              <a:t>SENSORY</a:t>
            </a:r>
          </a:p>
          <a:p>
            <a:pPr marL="0" indent="0">
              <a:lnSpc>
                <a:spcPct val="90000"/>
              </a:lnSpc>
              <a:buNone/>
            </a:pPr>
            <a:r>
              <a:rPr lang="en-US" sz="2000" b="1" dirty="0"/>
              <a:t>            Mr. Johnson suffers from hearing and wears a hearing aid        </a:t>
            </a:r>
          </a:p>
        </p:txBody>
      </p:sp>
      <p:pic>
        <p:nvPicPr>
          <p:cNvPr id="7" name="Picture 6" descr="Foggy skyscrapers against the sky">
            <a:extLst>
              <a:ext uri="{FF2B5EF4-FFF2-40B4-BE49-F238E27FC236}">
                <a16:creationId xmlns:a16="http://schemas.microsoft.com/office/drawing/2014/main" id="{B162315A-BDA6-1843-8BA3-493C3DFBBA31}"/>
              </a:ext>
            </a:extLst>
          </p:cNvPr>
          <p:cNvPicPr>
            <a:picLocks noChangeAspect="1"/>
          </p:cNvPicPr>
          <p:nvPr/>
        </p:nvPicPr>
        <p:blipFill rotWithShape="1">
          <a:blip r:embed="rId2"/>
          <a:srcRect l="5373" r="26455"/>
          <a:stretch/>
        </p:blipFill>
        <p:spPr>
          <a:xfrm>
            <a:off x="7225552" y="1995117"/>
            <a:ext cx="4966447" cy="4862884"/>
          </a:xfrm>
          <a:prstGeom prst="rect">
            <a:avLst/>
          </a:prstGeom>
        </p:spPr>
      </p:pic>
      <p:cxnSp>
        <p:nvCxnSpPr>
          <p:cNvPr id="48" name="Straight Connector 47">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2808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AA4CFC1-E3CF-434F-8232-69EFE5F0D5F5}"/>
              </a:ext>
            </a:extLst>
          </p:cNvPr>
          <p:cNvSpPr>
            <a:spLocks noGrp="1"/>
          </p:cNvSpPr>
          <p:nvPr>
            <p:ph type="title"/>
          </p:nvPr>
        </p:nvSpPr>
        <p:spPr>
          <a:xfrm>
            <a:off x="1129553" y="511309"/>
            <a:ext cx="9577116" cy="1221957"/>
          </a:xfrm>
        </p:spPr>
        <p:txBody>
          <a:bodyPr vert="horz" lIns="91440" tIns="45720" rIns="91440" bIns="45720" rtlCol="0" anchor="ctr">
            <a:normAutofit/>
          </a:bodyPr>
          <a:lstStyle/>
          <a:p>
            <a:r>
              <a:rPr lang="en-US" dirty="0"/>
              <a:t>diet</a:t>
            </a:r>
          </a:p>
        </p:txBody>
      </p:sp>
      <p:cxnSp>
        <p:nvCxnSpPr>
          <p:cNvPr id="74" name="Straight Connector 73">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F5CE8617-D654-274A-B125-771321FE56AD}"/>
              </a:ext>
            </a:extLst>
          </p:cNvPr>
          <p:cNvSpPr txBox="1"/>
          <p:nvPr/>
        </p:nvSpPr>
        <p:spPr>
          <a:xfrm>
            <a:off x="1129553" y="2420471"/>
            <a:ext cx="6668247" cy="3884410"/>
          </a:xfrm>
          <a:prstGeom prst="rect">
            <a:avLst/>
          </a:prstGeom>
        </p:spPr>
        <p:txBody>
          <a:bodyPr vert="horz" lIns="91440" tIns="45720" rIns="91440" bIns="45720" rtlCol="0" anchor="ctr">
            <a:normAutofit fontScale="92500" lnSpcReduction="10000"/>
          </a:bodyPr>
          <a:lstStyle/>
          <a:p>
            <a:pPr>
              <a:spcAft>
                <a:spcPts val="600"/>
              </a:spcAft>
              <a:buSzPct val="80000"/>
            </a:pP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He has no specific dirty recommendations</a:t>
            </a: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Is able to eat all types of food he prefers to have soft textures food</a:t>
            </a: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 yogurts containing vitamin</a:t>
            </a: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Snack on fruits </a:t>
            </a: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Take daily vitamins supplements no more than 25micrograms</a:t>
            </a: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r>
              <a:rPr lang="en-US" dirty="0">
                <a:solidFill>
                  <a:schemeClr val="tx2"/>
                </a:solidFill>
              </a:rPr>
              <a:t>Drink 2l of water a day</a:t>
            </a: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endParaRPr lang="en-US" dirty="0">
              <a:solidFill>
                <a:schemeClr val="tx2"/>
              </a:solidFill>
            </a:endParaRPr>
          </a:p>
        </p:txBody>
      </p:sp>
      <p:pic>
        <p:nvPicPr>
          <p:cNvPr id="5" name="Picture 4" descr="Vegetables on display at a market">
            <a:extLst>
              <a:ext uri="{FF2B5EF4-FFF2-40B4-BE49-F238E27FC236}">
                <a16:creationId xmlns:a16="http://schemas.microsoft.com/office/drawing/2014/main" id="{240B8F4D-6DEA-4C99-A1BB-75D7053DFA43}"/>
              </a:ext>
            </a:extLst>
          </p:cNvPr>
          <p:cNvPicPr>
            <a:picLocks noChangeAspect="1"/>
          </p:cNvPicPr>
          <p:nvPr/>
        </p:nvPicPr>
        <p:blipFill rotWithShape="1">
          <a:blip r:embed="rId2"/>
          <a:srcRect l="21171" r="10658"/>
          <a:stretch/>
        </p:blipFill>
        <p:spPr>
          <a:xfrm>
            <a:off x="7225552" y="1995117"/>
            <a:ext cx="4966447" cy="4862884"/>
          </a:xfrm>
          <a:prstGeom prst="rect">
            <a:avLst/>
          </a:prstGeom>
        </p:spPr>
      </p:pic>
      <p:cxnSp>
        <p:nvCxnSpPr>
          <p:cNvPr id="80" name="Straight Connector 79">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9857F8A0-3B68-C646-BEB9-F3DFB4065248}"/>
              </a:ext>
            </a:extLst>
          </p:cNvPr>
          <p:cNvSpPr txBox="1"/>
          <p:nvPr/>
        </p:nvSpPr>
        <p:spPr>
          <a:xfrm>
            <a:off x="1129553" y="2420471"/>
            <a:ext cx="5479065" cy="3884410"/>
          </a:xfrm>
          <a:prstGeom prst="rect">
            <a:avLst/>
          </a:prstGeom>
        </p:spPr>
        <p:txBody>
          <a:bodyPr vert="horz" lIns="91440" tIns="45720" rIns="91440" bIns="45720" rtlCol="0" anchor="ctr">
            <a:normAutofit/>
          </a:bodyPr>
          <a:lstStyle/>
          <a:p>
            <a:pPr indent="-228600">
              <a:spcAft>
                <a:spcPts val="600"/>
              </a:spcAft>
              <a:buSzPct val="80000"/>
              <a:buFont typeface="Arial" panose="020B0604020202020204" pitchFamily="34" charset="0"/>
              <a:buChar char="•"/>
            </a:pPr>
            <a:endParaRPr lang="en-US" dirty="0">
              <a:solidFill>
                <a:schemeClr val="tx2"/>
              </a:solidFill>
            </a:endParaRPr>
          </a:p>
        </p:txBody>
      </p:sp>
    </p:spTree>
    <p:extLst>
      <p:ext uri="{BB962C8B-B14F-4D97-AF65-F5344CB8AC3E}">
        <p14:creationId xmlns:p14="http://schemas.microsoft.com/office/powerpoint/2010/main" val="1472662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3" name="Rectangle 82">
            <a:extLst>
              <a:ext uri="{FF2B5EF4-FFF2-40B4-BE49-F238E27FC236}">
                <a16:creationId xmlns:a16="http://schemas.microsoft.com/office/drawing/2014/main" id="{DD16DE02-C2C8-477C-9FD7-70A983BDE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a:extLst>
              <a:ext uri="{FF2B5EF4-FFF2-40B4-BE49-F238E27FC236}">
                <a16:creationId xmlns:a16="http://schemas.microsoft.com/office/drawing/2014/main" id="{D13AF29F-D5EC-4489-BF8F-3B356C597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7" name="Straight Connector 86">
            <a:extLst>
              <a:ext uri="{FF2B5EF4-FFF2-40B4-BE49-F238E27FC236}">
                <a16:creationId xmlns:a16="http://schemas.microsoft.com/office/drawing/2014/main" id="{60173A01-F891-430E-B39E-483E711B20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1E0363E9-7CD0-497E-88D7-9401364903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ECCD4B14-FFCC-4CE5-BC9D-DF47AA1AD7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15DED734-54E5-48ED-AEE6-165F24827C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F96AF83-240D-634E-9FD6-50FB06470A9A}"/>
              </a:ext>
            </a:extLst>
          </p:cNvPr>
          <p:cNvSpPr>
            <a:spLocks noGrp="1"/>
          </p:cNvSpPr>
          <p:nvPr>
            <p:ph type="title"/>
          </p:nvPr>
        </p:nvSpPr>
        <p:spPr>
          <a:xfrm>
            <a:off x="1129553" y="584791"/>
            <a:ext cx="10064376" cy="1086847"/>
          </a:xfrm>
        </p:spPr>
        <p:txBody>
          <a:bodyPr vert="horz" lIns="91440" tIns="45720" rIns="91440" bIns="45720" rtlCol="0" anchor="ctr">
            <a:normAutofit/>
          </a:bodyPr>
          <a:lstStyle/>
          <a:p>
            <a:r>
              <a:rPr lang="en-US" dirty="0"/>
              <a:t>Personal care</a:t>
            </a:r>
          </a:p>
        </p:txBody>
      </p:sp>
      <p:cxnSp>
        <p:nvCxnSpPr>
          <p:cNvPr id="95" name="Straight Connector 94">
            <a:extLst>
              <a:ext uri="{FF2B5EF4-FFF2-40B4-BE49-F238E27FC236}">
                <a16:creationId xmlns:a16="http://schemas.microsoft.com/office/drawing/2014/main" id="{34222167-616B-448F-A79B-219A4FD3DD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0"/>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9CCEAC4-6E9A-9945-9956-BBBE1974E2AC}"/>
              </a:ext>
            </a:extLst>
          </p:cNvPr>
          <p:cNvSpPr txBox="1"/>
          <p:nvPr/>
        </p:nvSpPr>
        <p:spPr>
          <a:xfrm>
            <a:off x="1129554" y="2499694"/>
            <a:ext cx="5831833" cy="3824906"/>
          </a:xfrm>
          <a:prstGeom prst="rect">
            <a:avLst/>
          </a:prstGeom>
        </p:spPr>
        <p:txBody>
          <a:bodyPr vert="horz" lIns="91440" tIns="45720" rIns="91440" bIns="45720" rtlCol="0" anchor="ctr">
            <a:normAutofit/>
          </a:bodyPr>
          <a:lstStyle/>
          <a:p>
            <a:pPr marL="285750" indent="-228600">
              <a:spcAft>
                <a:spcPts val="600"/>
              </a:spcAft>
              <a:buSzPct val="80000"/>
              <a:buFont typeface="Arial" panose="020B0604020202020204" pitchFamily="34" charset="0"/>
              <a:buChar char="•"/>
            </a:pPr>
            <a:r>
              <a:rPr lang="en-US" dirty="0">
                <a:solidFill>
                  <a:schemeClr val="tx2"/>
                </a:solidFill>
              </a:rPr>
              <a:t>Bathing x2 daily </a:t>
            </a:r>
          </a:p>
          <a:p>
            <a:pPr marL="285750" indent="-228600">
              <a:spcAft>
                <a:spcPts val="600"/>
              </a:spcAft>
              <a:buSzPct val="80000"/>
              <a:buFont typeface="Arial" panose="020B0604020202020204" pitchFamily="34" charset="0"/>
              <a:buChar char="•"/>
            </a:pPr>
            <a:endParaRPr lang="en-US" dirty="0">
              <a:solidFill>
                <a:schemeClr val="tx2"/>
              </a:solidFill>
            </a:endParaRPr>
          </a:p>
          <a:p>
            <a:pPr marL="285750" indent="-228600">
              <a:spcAft>
                <a:spcPts val="600"/>
              </a:spcAft>
              <a:buSzPct val="80000"/>
              <a:buFont typeface="Arial" panose="020B0604020202020204" pitchFamily="34" charset="0"/>
              <a:buChar char="•"/>
            </a:pPr>
            <a:r>
              <a:rPr lang="en-US" dirty="0">
                <a:solidFill>
                  <a:schemeClr val="tx2"/>
                </a:solidFill>
              </a:rPr>
              <a:t>Help changing his clothes </a:t>
            </a:r>
          </a:p>
          <a:p>
            <a:pPr marL="285750" indent="-228600">
              <a:spcAft>
                <a:spcPts val="600"/>
              </a:spcAft>
              <a:buSzPct val="80000"/>
              <a:buFont typeface="Arial" panose="020B0604020202020204" pitchFamily="34" charset="0"/>
              <a:buChar char="•"/>
            </a:pPr>
            <a:endParaRPr lang="en-US" dirty="0">
              <a:solidFill>
                <a:schemeClr val="tx2"/>
              </a:solidFill>
            </a:endParaRPr>
          </a:p>
          <a:p>
            <a:pPr marL="285750" indent="-228600">
              <a:spcAft>
                <a:spcPts val="600"/>
              </a:spcAft>
              <a:buSzPct val="80000"/>
              <a:buFont typeface="Arial" panose="020B0604020202020204" pitchFamily="34" charset="0"/>
              <a:buChar char="•"/>
            </a:pPr>
            <a:r>
              <a:rPr lang="en-US" dirty="0">
                <a:solidFill>
                  <a:schemeClr val="tx2"/>
                </a:solidFill>
              </a:rPr>
              <a:t>Toileting on commode unless he can be taken to the toilet  </a:t>
            </a:r>
          </a:p>
          <a:p>
            <a:pPr marL="285750" indent="-228600">
              <a:spcAft>
                <a:spcPts val="600"/>
              </a:spcAft>
              <a:buSzPct val="80000"/>
              <a:buFont typeface="Arial" panose="020B0604020202020204" pitchFamily="34" charset="0"/>
              <a:buChar char="•"/>
            </a:pPr>
            <a:endParaRPr lang="en-US" dirty="0">
              <a:solidFill>
                <a:schemeClr val="tx2"/>
              </a:solidFill>
            </a:endParaRPr>
          </a:p>
          <a:p>
            <a:pPr marL="285750" indent="-228600">
              <a:spcAft>
                <a:spcPts val="600"/>
              </a:spcAft>
              <a:buSzPct val="80000"/>
              <a:buFont typeface="Arial" panose="020B0604020202020204" pitchFamily="34" charset="0"/>
              <a:buChar char="•"/>
            </a:pPr>
            <a:endParaRPr lang="en-US" dirty="0">
              <a:solidFill>
                <a:schemeClr val="tx2"/>
              </a:solidFill>
            </a:endParaRPr>
          </a:p>
          <a:p>
            <a:pPr indent="-228600">
              <a:spcAft>
                <a:spcPts val="600"/>
              </a:spcAft>
              <a:buSzPct val="80000"/>
              <a:buFont typeface="Arial" panose="020B0604020202020204" pitchFamily="34" charset="0"/>
              <a:buChar char="•"/>
            </a:pPr>
            <a:endParaRPr lang="en-US" dirty="0">
              <a:solidFill>
                <a:schemeClr val="tx2"/>
              </a:solidFill>
            </a:endParaRPr>
          </a:p>
        </p:txBody>
      </p:sp>
      <p:pic>
        <p:nvPicPr>
          <p:cNvPr id="65" name="Graphic 64" descr="Shower">
            <a:extLst>
              <a:ext uri="{FF2B5EF4-FFF2-40B4-BE49-F238E27FC236}">
                <a16:creationId xmlns:a16="http://schemas.microsoft.com/office/drawing/2014/main" id="{F1E87DF8-741F-4C45-87CE-8E2891DBF53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57252" y="2458528"/>
            <a:ext cx="3866071" cy="3866071"/>
          </a:xfrm>
          <a:prstGeom prst="rect">
            <a:avLst/>
          </a:prstGeom>
        </p:spPr>
      </p:pic>
    </p:spTree>
    <p:extLst>
      <p:ext uri="{BB962C8B-B14F-4D97-AF65-F5344CB8AC3E}">
        <p14:creationId xmlns:p14="http://schemas.microsoft.com/office/powerpoint/2010/main" val="4208576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3" name="Straight Connector 52">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5" name="Content Placeholder 2">
            <a:extLst>
              <a:ext uri="{FF2B5EF4-FFF2-40B4-BE49-F238E27FC236}">
                <a16:creationId xmlns:a16="http://schemas.microsoft.com/office/drawing/2014/main" id="{71717A19-2F63-6441-B2ED-09DC30B48AC5}"/>
              </a:ext>
            </a:extLst>
          </p:cNvPr>
          <p:cNvSpPr>
            <a:spLocks noGrp="1"/>
          </p:cNvSpPr>
          <p:nvPr>
            <p:ph idx="1"/>
          </p:nvPr>
        </p:nvSpPr>
        <p:spPr>
          <a:xfrm>
            <a:off x="1129553" y="2420471"/>
            <a:ext cx="5479065" cy="3884410"/>
          </a:xfrm>
        </p:spPr>
        <p:txBody>
          <a:bodyPr anchor="ctr">
            <a:normAutofit/>
          </a:bodyPr>
          <a:lstStyle/>
          <a:p>
            <a:r>
              <a:rPr lang="en-US" dirty="0"/>
              <a:t>Mr. Johnson sleeps on a control bed to help him move in and out of bed </a:t>
            </a:r>
          </a:p>
          <a:p>
            <a:endParaRPr lang="en-US" dirty="0"/>
          </a:p>
          <a:p>
            <a:r>
              <a:rPr lang="en-US" dirty="0"/>
              <a:t>Guarded  gates on his bed due to falls in sleep</a:t>
            </a:r>
          </a:p>
          <a:p>
            <a:endParaRPr lang="en-US" dirty="0"/>
          </a:p>
          <a:p>
            <a:r>
              <a:rPr lang="en-US" dirty="0"/>
              <a:t>Has a electric wheel chair but does not have the confidence use on his own </a:t>
            </a:r>
          </a:p>
        </p:txBody>
      </p:sp>
      <p:pic>
        <p:nvPicPr>
          <p:cNvPr id="5" name="Picture 4" descr="Close-up of blanket on bed at home">
            <a:extLst>
              <a:ext uri="{FF2B5EF4-FFF2-40B4-BE49-F238E27FC236}">
                <a16:creationId xmlns:a16="http://schemas.microsoft.com/office/drawing/2014/main" id="{063C1AB4-6DA3-43EA-B450-6825559C93BA}"/>
              </a:ext>
            </a:extLst>
          </p:cNvPr>
          <p:cNvPicPr>
            <a:picLocks noChangeAspect="1"/>
          </p:cNvPicPr>
          <p:nvPr/>
        </p:nvPicPr>
        <p:blipFill rotWithShape="1">
          <a:blip r:embed="rId2"/>
          <a:srcRect r="31828"/>
          <a:stretch/>
        </p:blipFill>
        <p:spPr>
          <a:xfrm>
            <a:off x="7225552" y="1995117"/>
            <a:ext cx="4966447" cy="4862884"/>
          </a:xfrm>
          <a:prstGeom prst="rect">
            <a:avLst/>
          </a:prstGeom>
        </p:spPr>
      </p:pic>
      <p:cxnSp>
        <p:nvCxnSpPr>
          <p:cNvPr id="59" name="Straight Connector 58">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B29650D6-560D-7F40-807E-7A08FB90FB0A}"/>
              </a:ext>
            </a:extLst>
          </p:cNvPr>
          <p:cNvSpPr txBox="1"/>
          <p:nvPr/>
        </p:nvSpPr>
        <p:spPr>
          <a:xfrm>
            <a:off x="5067300" y="673100"/>
            <a:ext cx="453970" cy="369332"/>
          </a:xfrm>
          <a:prstGeom prst="rect">
            <a:avLst/>
          </a:prstGeom>
          <a:noFill/>
        </p:spPr>
        <p:txBody>
          <a:bodyPr wrap="none" rtlCol="0">
            <a:spAutoFit/>
          </a:bodyPr>
          <a:lstStyle/>
          <a:p>
            <a:r>
              <a:rPr lang="en-US" dirty="0"/>
              <a:t>ICT</a:t>
            </a:r>
          </a:p>
        </p:txBody>
      </p:sp>
    </p:spTree>
    <p:extLst>
      <p:ext uri="{BB962C8B-B14F-4D97-AF65-F5344CB8AC3E}">
        <p14:creationId xmlns:p14="http://schemas.microsoft.com/office/powerpoint/2010/main" val="1196262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1EEA94-8F8D-2340-BE7C-47A8DB8DBBC0}"/>
              </a:ext>
            </a:extLst>
          </p:cNvPr>
          <p:cNvSpPr>
            <a:spLocks noGrp="1"/>
          </p:cNvSpPr>
          <p:nvPr>
            <p:ph type="title"/>
          </p:nvPr>
        </p:nvSpPr>
        <p:spPr>
          <a:xfrm>
            <a:off x="1129553" y="511309"/>
            <a:ext cx="9577116" cy="1221957"/>
          </a:xfrm>
        </p:spPr>
        <p:txBody>
          <a:bodyPr anchor="ctr">
            <a:normAutofit/>
          </a:bodyPr>
          <a:lstStyle/>
          <a:p>
            <a:br>
              <a:rPr lang="en-US" sz="4100" dirty="0"/>
            </a:br>
            <a:endParaRPr lang="en-US" sz="4100" dirty="0"/>
          </a:p>
        </p:txBody>
      </p:sp>
      <p:cxnSp>
        <p:nvCxnSpPr>
          <p:cNvPr id="14" name="Straight Connector 13">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B334466-62DE-F141-A54A-AB44A69A90F5}"/>
              </a:ext>
            </a:extLst>
          </p:cNvPr>
          <p:cNvSpPr>
            <a:spLocks noGrp="1"/>
          </p:cNvSpPr>
          <p:nvPr>
            <p:ph idx="1"/>
          </p:nvPr>
        </p:nvSpPr>
        <p:spPr>
          <a:xfrm>
            <a:off x="1129553" y="2420471"/>
            <a:ext cx="5479065" cy="3884410"/>
          </a:xfrm>
        </p:spPr>
        <p:txBody>
          <a:bodyPr anchor="ctr">
            <a:normAutofit/>
          </a:bodyPr>
          <a:lstStyle/>
          <a:p>
            <a:pPr>
              <a:lnSpc>
                <a:spcPct val="90000"/>
              </a:lnSpc>
            </a:pPr>
            <a:r>
              <a:rPr lang="en-US" sz="1100" b="1" u="sng" dirty="0"/>
              <a:t>LIKES</a:t>
            </a:r>
          </a:p>
          <a:p>
            <a:pPr>
              <a:lnSpc>
                <a:spcPct val="90000"/>
              </a:lnSpc>
            </a:pPr>
            <a:endParaRPr lang="en-US" sz="1100" dirty="0"/>
          </a:p>
          <a:p>
            <a:pPr>
              <a:lnSpc>
                <a:spcPct val="90000"/>
              </a:lnSpc>
            </a:pPr>
            <a:r>
              <a:rPr lang="en-US" sz="1100" dirty="0"/>
              <a:t>Waking up at 6am and bathing and having breakfast straight after </a:t>
            </a:r>
          </a:p>
          <a:p>
            <a:pPr>
              <a:lnSpc>
                <a:spcPct val="90000"/>
              </a:lnSpc>
            </a:pPr>
            <a:r>
              <a:rPr lang="en-US" sz="1100" dirty="0"/>
              <a:t>To be taken  walk after breakfast</a:t>
            </a:r>
          </a:p>
          <a:p>
            <a:pPr>
              <a:lnSpc>
                <a:spcPct val="90000"/>
              </a:lnSpc>
            </a:pPr>
            <a:r>
              <a:rPr lang="en-US" sz="1100" dirty="0"/>
              <a:t>Enjoys gardening and the out door  </a:t>
            </a:r>
          </a:p>
          <a:p>
            <a:pPr>
              <a:lnSpc>
                <a:spcPct val="90000"/>
              </a:lnSpc>
            </a:pPr>
            <a:r>
              <a:rPr lang="en-US" sz="1100" dirty="0"/>
              <a:t>To go church every Sunday</a:t>
            </a:r>
          </a:p>
          <a:p>
            <a:pPr>
              <a:lnSpc>
                <a:spcPct val="90000"/>
              </a:lnSpc>
            </a:pPr>
            <a:r>
              <a:rPr lang="en-US" sz="1100" dirty="0"/>
              <a:t>To have his grand children to visit on a Saturday</a:t>
            </a:r>
          </a:p>
          <a:p>
            <a:pPr>
              <a:lnSpc>
                <a:spcPct val="90000"/>
              </a:lnSpc>
            </a:pPr>
            <a:endParaRPr lang="en-US" sz="1100" dirty="0"/>
          </a:p>
          <a:p>
            <a:pPr>
              <a:lnSpc>
                <a:spcPct val="90000"/>
              </a:lnSpc>
            </a:pPr>
            <a:r>
              <a:rPr lang="en-US" sz="1100" b="1" u="sng" dirty="0"/>
              <a:t>DISLIKES</a:t>
            </a:r>
          </a:p>
          <a:p>
            <a:pPr>
              <a:lnSpc>
                <a:spcPct val="90000"/>
              </a:lnSpc>
            </a:pPr>
            <a:endParaRPr lang="en-US" sz="1100" dirty="0"/>
          </a:p>
          <a:p>
            <a:pPr>
              <a:lnSpc>
                <a:spcPct val="90000"/>
              </a:lnSpc>
            </a:pPr>
            <a:r>
              <a:rPr lang="en-US" sz="1100" dirty="0"/>
              <a:t>Does not like to be Infront of the tv allay</a:t>
            </a:r>
          </a:p>
          <a:p>
            <a:pPr>
              <a:lnSpc>
                <a:spcPct val="90000"/>
              </a:lnSpc>
            </a:pPr>
            <a:r>
              <a:rPr lang="en-US" sz="1100" dirty="0"/>
              <a:t>Does not like pets</a:t>
            </a:r>
          </a:p>
          <a:p>
            <a:pPr>
              <a:lnSpc>
                <a:spcPct val="90000"/>
              </a:lnSpc>
            </a:pPr>
            <a:r>
              <a:rPr lang="en-US" sz="1100" dirty="0"/>
              <a:t>Does not enjoy bananas</a:t>
            </a:r>
          </a:p>
          <a:p>
            <a:pPr>
              <a:lnSpc>
                <a:spcPct val="90000"/>
              </a:lnSpc>
            </a:pPr>
            <a:endParaRPr lang="en-US" sz="1100" dirty="0"/>
          </a:p>
        </p:txBody>
      </p:sp>
      <p:pic>
        <p:nvPicPr>
          <p:cNvPr id="5" name="Picture 4" descr="Foggy skyscrapers against the sky">
            <a:extLst>
              <a:ext uri="{FF2B5EF4-FFF2-40B4-BE49-F238E27FC236}">
                <a16:creationId xmlns:a16="http://schemas.microsoft.com/office/drawing/2014/main" id="{8188E532-4D45-B449-9741-A7E3143FE2D5}"/>
              </a:ext>
            </a:extLst>
          </p:cNvPr>
          <p:cNvPicPr>
            <a:picLocks noChangeAspect="1"/>
          </p:cNvPicPr>
          <p:nvPr/>
        </p:nvPicPr>
        <p:blipFill rotWithShape="1">
          <a:blip r:embed="rId2"/>
          <a:srcRect l="5373" r="26455"/>
          <a:stretch/>
        </p:blipFill>
        <p:spPr>
          <a:xfrm>
            <a:off x="7225552" y="1995117"/>
            <a:ext cx="4966447" cy="4862884"/>
          </a:xfrm>
          <a:prstGeom prst="rect">
            <a:avLst/>
          </a:prstGeom>
        </p:spPr>
      </p:pic>
      <p:cxnSp>
        <p:nvCxnSpPr>
          <p:cNvPr id="20" name="Straight Connector 19">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8784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D962D-0DA4-C849-9742-8C0F7E705250}"/>
              </a:ext>
            </a:extLst>
          </p:cNvPr>
          <p:cNvSpPr>
            <a:spLocks noGrp="1"/>
          </p:cNvSpPr>
          <p:nvPr>
            <p:ph type="title"/>
          </p:nvPr>
        </p:nvSpPr>
        <p:spPr/>
        <p:txBody>
          <a:bodyPr/>
          <a:lstStyle/>
          <a:p>
            <a:r>
              <a:rPr lang="en-US" dirty="0"/>
              <a:t>Daily Habits and  schedule</a:t>
            </a:r>
          </a:p>
        </p:txBody>
      </p:sp>
      <p:graphicFrame>
        <p:nvGraphicFramePr>
          <p:cNvPr id="4" name="Table 4">
            <a:extLst>
              <a:ext uri="{FF2B5EF4-FFF2-40B4-BE49-F238E27FC236}">
                <a16:creationId xmlns:a16="http://schemas.microsoft.com/office/drawing/2014/main" id="{7A878AA6-AEFA-8642-8614-D448001A640F}"/>
              </a:ext>
            </a:extLst>
          </p:cNvPr>
          <p:cNvGraphicFramePr>
            <a:graphicFrameLocks noGrp="1"/>
          </p:cNvGraphicFramePr>
          <p:nvPr>
            <p:ph idx="1"/>
            <p:extLst>
              <p:ext uri="{D42A27DB-BD31-4B8C-83A1-F6EECF244321}">
                <p14:modId xmlns:p14="http://schemas.microsoft.com/office/powerpoint/2010/main" val="2991782974"/>
              </p:ext>
            </p:extLst>
          </p:nvPr>
        </p:nvGraphicFramePr>
        <p:xfrm>
          <a:off x="1143000" y="1682114"/>
          <a:ext cx="6502400" cy="4846320"/>
        </p:xfrm>
        <a:graphic>
          <a:graphicData uri="http://schemas.openxmlformats.org/drawingml/2006/table">
            <a:tbl>
              <a:tblPr firstRow="1" bandRow="1">
                <a:tableStyleId>{5C22544A-7EE6-4342-B048-85BDC9FD1C3A}</a:tableStyleId>
              </a:tblPr>
              <a:tblGrid>
                <a:gridCol w="851030">
                  <a:extLst>
                    <a:ext uri="{9D8B030D-6E8A-4147-A177-3AD203B41FA5}">
                      <a16:colId xmlns:a16="http://schemas.microsoft.com/office/drawing/2014/main" val="797770781"/>
                    </a:ext>
                  </a:extLst>
                </a:gridCol>
                <a:gridCol w="5651370">
                  <a:extLst>
                    <a:ext uri="{9D8B030D-6E8A-4147-A177-3AD203B41FA5}">
                      <a16:colId xmlns:a16="http://schemas.microsoft.com/office/drawing/2014/main" val="855021027"/>
                    </a:ext>
                  </a:extLst>
                </a:gridCol>
              </a:tblGrid>
              <a:tr h="362600">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794987955"/>
                  </a:ext>
                </a:extLst>
              </a:tr>
              <a:tr h="906501">
                <a:tc>
                  <a:txBody>
                    <a:bodyPr/>
                    <a:lstStyle/>
                    <a:p>
                      <a:r>
                        <a:rPr lang="en-US" dirty="0"/>
                        <a:t>6am- 8am</a:t>
                      </a:r>
                    </a:p>
                  </a:txBody>
                  <a:tcPr/>
                </a:tc>
                <a:tc>
                  <a:txBody>
                    <a:bodyPr/>
                    <a:lstStyle/>
                    <a:p>
                      <a:r>
                        <a:rPr lang="en-US" dirty="0"/>
                        <a:t>Waking up at 6 pm being assisted with a bathed and clothed/Medications taken /breakfast/</a:t>
                      </a:r>
                    </a:p>
                    <a:p>
                      <a:endParaRPr lang="en-US" dirty="0"/>
                    </a:p>
                  </a:txBody>
                  <a:tcPr/>
                </a:tc>
                <a:extLst>
                  <a:ext uri="{0D108BD9-81ED-4DB2-BD59-A6C34878D82A}">
                    <a16:rowId xmlns:a16="http://schemas.microsoft.com/office/drawing/2014/main" val="261234190"/>
                  </a:ext>
                </a:extLst>
              </a:tr>
              <a:tr h="634551">
                <a:tc>
                  <a:txBody>
                    <a:bodyPr/>
                    <a:lstStyle/>
                    <a:p>
                      <a:r>
                        <a:rPr lang="en-US" dirty="0"/>
                        <a:t>9am 12 noon</a:t>
                      </a:r>
                    </a:p>
                  </a:txBody>
                  <a:tcPr/>
                </a:tc>
                <a:tc>
                  <a:txBody>
                    <a:bodyPr/>
                    <a:lstStyle/>
                    <a:p>
                      <a:r>
                        <a:rPr lang="en-US" dirty="0"/>
                        <a:t>Taken out in the garden / lunch</a:t>
                      </a:r>
                    </a:p>
                  </a:txBody>
                  <a:tcPr/>
                </a:tc>
                <a:extLst>
                  <a:ext uri="{0D108BD9-81ED-4DB2-BD59-A6C34878D82A}">
                    <a16:rowId xmlns:a16="http://schemas.microsoft.com/office/drawing/2014/main" val="2630489204"/>
                  </a:ext>
                </a:extLst>
              </a:tr>
              <a:tr h="362600">
                <a:tc>
                  <a:txBody>
                    <a:bodyPr/>
                    <a:lstStyle/>
                    <a:p>
                      <a:r>
                        <a:rPr lang="en-US" dirty="0"/>
                        <a:t>1pm -3pm</a:t>
                      </a:r>
                    </a:p>
                  </a:txBody>
                  <a:tcPr/>
                </a:tc>
                <a:tc>
                  <a:txBody>
                    <a:bodyPr/>
                    <a:lstStyle/>
                    <a:p>
                      <a:r>
                        <a:rPr lang="en-US" dirty="0"/>
                        <a:t>To go for a walk (activity theory) or doing an activity and being entertained</a:t>
                      </a:r>
                    </a:p>
                  </a:txBody>
                  <a:tcPr/>
                </a:tc>
                <a:extLst>
                  <a:ext uri="{0D108BD9-81ED-4DB2-BD59-A6C34878D82A}">
                    <a16:rowId xmlns:a16="http://schemas.microsoft.com/office/drawing/2014/main" val="1003504773"/>
                  </a:ext>
                </a:extLst>
              </a:tr>
              <a:tr h="362600">
                <a:tc>
                  <a:txBody>
                    <a:bodyPr/>
                    <a:lstStyle/>
                    <a:p>
                      <a:r>
                        <a:rPr lang="en-US" dirty="0"/>
                        <a:t>4pm-6pm</a:t>
                      </a:r>
                    </a:p>
                  </a:txBody>
                  <a:tcPr/>
                </a:tc>
                <a:tc>
                  <a:txBody>
                    <a:bodyPr/>
                    <a:lstStyle/>
                    <a:p>
                      <a:r>
                        <a:rPr lang="en-US" dirty="0"/>
                        <a:t>Getting ready for assisted bath before bed /medication</a:t>
                      </a:r>
                    </a:p>
                  </a:txBody>
                  <a:tcPr/>
                </a:tc>
                <a:extLst>
                  <a:ext uri="{0D108BD9-81ED-4DB2-BD59-A6C34878D82A}">
                    <a16:rowId xmlns:a16="http://schemas.microsoft.com/office/drawing/2014/main" val="1540707682"/>
                  </a:ext>
                </a:extLst>
              </a:tr>
              <a:tr h="362600">
                <a:tc>
                  <a:txBody>
                    <a:bodyPr/>
                    <a:lstStyle/>
                    <a:p>
                      <a:r>
                        <a:rPr lang="en-US" dirty="0"/>
                        <a:t>7pm-9pm</a:t>
                      </a:r>
                    </a:p>
                  </a:txBody>
                  <a:tcPr/>
                </a:tc>
                <a:tc>
                  <a:txBody>
                    <a:bodyPr/>
                    <a:lstStyle/>
                    <a:p>
                      <a:r>
                        <a:rPr lang="en-US" dirty="0"/>
                        <a:t>Wind down to watch tv before bed  /likes to have a light snack</a:t>
                      </a:r>
                    </a:p>
                  </a:txBody>
                  <a:tcPr/>
                </a:tc>
                <a:extLst>
                  <a:ext uri="{0D108BD9-81ED-4DB2-BD59-A6C34878D82A}">
                    <a16:rowId xmlns:a16="http://schemas.microsoft.com/office/drawing/2014/main" val="2598668353"/>
                  </a:ext>
                </a:extLst>
              </a:tr>
              <a:tr h="362600">
                <a:tc>
                  <a:txBody>
                    <a:bodyPr/>
                    <a:lstStyle/>
                    <a:p>
                      <a:r>
                        <a:rPr lang="en-US" dirty="0"/>
                        <a:t>10pm - 12</a:t>
                      </a:r>
                    </a:p>
                  </a:txBody>
                  <a:tcPr/>
                </a:tc>
                <a:tc>
                  <a:txBody>
                    <a:bodyPr/>
                    <a:lstStyle/>
                    <a:p>
                      <a:r>
                        <a:rPr lang="en-US" dirty="0"/>
                        <a:t>Helped in bed by 10 pm</a:t>
                      </a:r>
                    </a:p>
                  </a:txBody>
                  <a:tcPr/>
                </a:tc>
                <a:extLst>
                  <a:ext uri="{0D108BD9-81ED-4DB2-BD59-A6C34878D82A}">
                    <a16:rowId xmlns:a16="http://schemas.microsoft.com/office/drawing/2014/main" val="3743697302"/>
                  </a:ext>
                </a:extLst>
              </a:tr>
              <a:tr h="362600">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649071595"/>
                  </a:ext>
                </a:extLst>
              </a:tr>
            </a:tbl>
          </a:graphicData>
        </a:graphic>
      </p:graphicFrame>
      <p:pic>
        <p:nvPicPr>
          <p:cNvPr id="6" name="Picture 5" descr="Foggy skyscrapers against the sky">
            <a:extLst>
              <a:ext uri="{FF2B5EF4-FFF2-40B4-BE49-F238E27FC236}">
                <a16:creationId xmlns:a16="http://schemas.microsoft.com/office/drawing/2014/main" id="{7028D226-7163-B542-830B-5A6752DF2B4C}"/>
              </a:ext>
            </a:extLst>
          </p:cNvPr>
          <p:cNvPicPr>
            <a:picLocks noChangeAspect="1"/>
          </p:cNvPicPr>
          <p:nvPr/>
        </p:nvPicPr>
        <p:blipFill rotWithShape="1">
          <a:blip r:embed="rId2"/>
          <a:srcRect l="13893" r="34975" b="-1"/>
          <a:stretch/>
        </p:blipFill>
        <p:spPr>
          <a:xfrm>
            <a:off x="8602236" y="10"/>
            <a:ext cx="3589766" cy="6857990"/>
          </a:xfrm>
          <a:custGeom>
            <a:avLst/>
            <a:gdLst/>
            <a:ahLst/>
            <a:cxnLst/>
            <a:rect l="l" t="t" r="r" b="b"/>
            <a:pathLst>
              <a:path w="5253320" h="6858000">
                <a:moveTo>
                  <a:pt x="722088" y="0"/>
                </a:moveTo>
                <a:lnTo>
                  <a:pt x="5253320" y="0"/>
                </a:lnTo>
                <a:lnTo>
                  <a:pt x="5253320" y="6858000"/>
                </a:lnTo>
                <a:lnTo>
                  <a:pt x="0" y="6858000"/>
                </a:lnTo>
                <a:close/>
              </a:path>
            </a:pathLst>
          </a:custGeom>
        </p:spPr>
      </p:pic>
    </p:spTree>
    <p:extLst>
      <p:ext uri="{BB962C8B-B14F-4D97-AF65-F5344CB8AC3E}">
        <p14:creationId xmlns:p14="http://schemas.microsoft.com/office/powerpoint/2010/main" val="3154535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8" name="Rectangle 97">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ectangle 99">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39D47BD-50DD-8848-B526-3AE28EDFB6BD}"/>
              </a:ext>
            </a:extLst>
          </p:cNvPr>
          <p:cNvSpPr>
            <a:spLocks noGrp="1"/>
          </p:cNvSpPr>
          <p:nvPr>
            <p:ph type="title"/>
          </p:nvPr>
        </p:nvSpPr>
        <p:spPr>
          <a:xfrm>
            <a:off x="1104901" y="467833"/>
            <a:ext cx="7071536" cy="941867"/>
          </a:xfrm>
        </p:spPr>
        <p:txBody>
          <a:bodyPr>
            <a:normAutofit fontScale="90000"/>
          </a:bodyPr>
          <a:lstStyle/>
          <a:p>
            <a:r>
              <a:rPr lang="en-US" dirty="0">
                <a:latin typeface="+mn-lt"/>
              </a:rPr>
              <a:t>Interests /habits/ important dates</a:t>
            </a:r>
          </a:p>
        </p:txBody>
      </p:sp>
      <p:sp>
        <p:nvSpPr>
          <p:cNvPr id="93" name="Content Placeholder 2">
            <a:extLst>
              <a:ext uri="{FF2B5EF4-FFF2-40B4-BE49-F238E27FC236}">
                <a16:creationId xmlns:a16="http://schemas.microsoft.com/office/drawing/2014/main" id="{A6B3757B-F777-FC4A-ABD3-E6FE06EAEA0A}"/>
              </a:ext>
            </a:extLst>
          </p:cNvPr>
          <p:cNvSpPr>
            <a:spLocks noGrp="1"/>
          </p:cNvSpPr>
          <p:nvPr>
            <p:ph idx="1"/>
          </p:nvPr>
        </p:nvSpPr>
        <p:spPr>
          <a:xfrm>
            <a:off x="1104901" y="1574800"/>
            <a:ext cx="6352680" cy="5217926"/>
          </a:xfrm>
        </p:spPr>
        <p:txBody>
          <a:bodyPr>
            <a:normAutofit/>
          </a:bodyPr>
          <a:lstStyle/>
          <a:p>
            <a:pPr>
              <a:lnSpc>
                <a:spcPct val="90000"/>
              </a:lnSpc>
            </a:pPr>
            <a:r>
              <a:rPr lang="en-US" sz="1400" u="sng" dirty="0"/>
              <a:t>INTEREST</a:t>
            </a:r>
          </a:p>
          <a:p>
            <a:pPr>
              <a:lnSpc>
                <a:spcPct val="90000"/>
              </a:lnSpc>
            </a:pPr>
            <a:r>
              <a:rPr lang="en-US" sz="1400" dirty="0"/>
              <a:t>Gardening</a:t>
            </a:r>
          </a:p>
          <a:p>
            <a:pPr>
              <a:lnSpc>
                <a:spcPct val="90000"/>
              </a:lnSpc>
            </a:pPr>
            <a:r>
              <a:rPr lang="en-US" sz="1400" dirty="0"/>
              <a:t>Flowers</a:t>
            </a:r>
          </a:p>
          <a:p>
            <a:pPr>
              <a:lnSpc>
                <a:spcPct val="90000"/>
              </a:lnSpc>
            </a:pPr>
            <a:endParaRPr lang="en-US" sz="1400" u="sng" dirty="0"/>
          </a:p>
          <a:p>
            <a:pPr>
              <a:lnSpc>
                <a:spcPct val="90000"/>
              </a:lnSpc>
            </a:pPr>
            <a:r>
              <a:rPr lang="en-US" sz="1400" u="sng" dirty="0"/>
              <a:t>HABBITS</a:t>
            </a:r>
          </a:p>
          <a:p>
            <a:pPr>
              <a:lnSpc>
                <a:spcPct val="90000"/>
              </a:lnSpc>
            </a:pPr>
            <a:r>
              <a:rPr lang="en-US" sz="1400" dirty="0"/>
              <a:t>Can tend to talk about the past and live in the past due to dementia</a:t>
            </a:r>
          </a:p>
          <a:p>
            <a:pPr>
              <a:lnSpc>
                <a:spcPct val="90000"/>
              </a:lnSpc>
            </a:pPr>
            <a:r>
              <a:rPr lang="en-US" sz="1400" dirty="0"/>
              <a:t>Having baths at the same time </a:t>
            </a:r>
          </a:p>
          <a:p>
            <a:pPr>
              <a:lnSpc>
                <a:spcPct val="90000"/>
              </a:lnSpc>
            </a:pPr>
            <a:r>
              <a:rPr lang="en-US" sz="1400" dirty="0"/>
              <a:t>Wearing socks with his slippers on</a:t>
            </a:r>
          </a:p>
          <a:p>
            <a:pPr>
              <a:lnSpc>
                <a:spcPct val="90000"/>
              </a:lnSpc>
            </a:pPr>
            <a:r>
              <a:rPr lang="en-US" sz="1400" dirty="0"/>
              <a:t>Checking the weather first thing in the morning </a:t>
            </a:r>
          </a:p>
          <a:p>
            <a:pPr>
              <a:lnSpc>
                <a:spcPct val="90000"/>
              </a:lnSpc>
            </a:pPr>
            <a:endParaRPr lang="en-US" sz="1400" u="sng" dirty="0"/>
          </a:p>
          <a:p>
            <a:pPr>
              <a:lnSpc>
                <a:spcPct val="90000"/>
              </a:lnSpc>
            </a:pPr>
            <a:r>
              <a:rPr lang="en-US" sz="1400" u="sng" dirty="0"/>
              <a:t>IMPORTANT DATES</a:t>
            </a:r>
          </a:p>
          <a:p>
            <a:pPr marL="0" indent="0">
              <a:lnSpc>
                <a:spcPct val="90000"/>
              </a:lnSpc>
              <a:buNone/>
            </a:pPr>
            <a:r>
              <a:rPr lang="en-US" sz="1400" dirty="0"/>
              <a:t>Grand children's birthdays</a:t>
            </a:r>
          </a:p>
          <a:p>
            <a:pPr marL="0" indent="0">
              <a:lnSpc>
                <a:spcPct val="90000"/>
              </a:lnSpc>
              <a:buNone/>
            </a:pPr>
            <a:r>
              <a:rPr lang="en-US" sz="1400" dirty="0"/>
              <a:t>   Amy 6 - dob . 12\04/2016</a:t>
            </a:r>
          </a:p>
          <a:p>
            <a:pPr marL="0" indent="0">
              <a:lnSpc>
                <a:spcPct val="90000"/>
              </a:lnSpc>
              <a:buNone/>
            </a:pPr>
            <a:r>
              <a:rPr lang="en-US" sz="1400" dirty="0"/>
              <a:t>    Bob 4 – dob.  05/08/2018</a:t>
            </a:r>
          </a:p>
          <a:p>
            <a:pPr marL="0" indent="0">
              <a:lnSpc>
                <a:spcPct val="90000"/>
              </a:lnSpc>
              <a:buNone/>
            </a:pPr>
            <a:r>
              <a:rPr lang="en-US" sz="1400" dirty="0"/>
              <a:t>    Timothy  3– dob 19/12/2019</a:t>
            </a:r>
          </a:p>
          <a:p>
            <a:pPr>
              <a:lnSpc>
                <a:spcPct val="90000"/>
              </a:lnSpc>
            </a:pPr>
            <a:endParaRPr lang="en-US" sz="1000" dirty="0"/>
          </a:p>
        </p:txBody>
      </p:sp>
      <p:pic>
        <p:nvPicPr>
          <p:cNvPr id="5" name="Picture 4" descr="Calendar on table">
            <a:extLst>
              <a:ext uri="{FF2B5EF4-FFF2-40B4-BE49-F238E27FC236}">
                <a16:creationId xmlns:a16="http://schemas.microsoft.com/office/drawing/2014/main" id="{D745A6E3-A85D-459D-A78B-979380C9E011}"/>
              </a:ext>
            </a:extLst>
          </p:cNvPr>
          <p:cNvPicPr>
            <a:picLocks noChangeAspect="1"/>
          </p:cNvPicPr>
          <p:nvPr/>
        </p:nvPicPr>
        <p:blipFill rotWithShape="1">
          <a:blip r:embed="rId2"/>
          <a:srcRect l="8273" r="47160" b="-1"/>
          <a:stretch/>
        </p:blipFill>
        <p:spPr>
          <a:xfrm>
            <a:off x="7613102" y="10"/>
            <a:ext cx="4578898" cy="6857990"/>
          </a:xfrm>
          <a:custGeom>
            <a:avLst/>
            <a:gdLst/>
            <a:ahLst/>
            <a:cxnLst/>
            <a:rect l="l" t="t" r="r" b="b"/>
            <a:pathLst>
              <a:path w="4578898" h="6844352">
                <a:moveTo>
                  <a:pt x="2085784" y="0"/>
                </a:moveTo>
                <a:lnTo>
                  <a:pt x="4578898" y="0"/>
                </a:lnTo>
                <a:lnTo>
                  <a:pt x="4578898" y="6844352"/>
                </a:lnTo>
                <a:lnTo>
                  <a:pt x="0" y="6844352"/>
                </a:lnTo>
                <a:close/>
              </a:path>
            </a:pathLst>
          </a:custGeom>
        </p:spPr>
      </p:pic>
      <p:cxnSp>
        <p:nvCxnSpPr>
          <p:cNvPr id="102" name="Straight Connector 101">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31958" y="0"/>
            <a:ext cx="532263" cy="68580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4588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8C54C66-D284-F74C-83BE-09F1F4438936}"/>
              </a:ext>
            </a:extLst>
          </p:cNvPr>
          <p:cNvSpPr>
            <a:spLocks noGrp="1"/>
          </p:cNvSpPr>
          <p:nvPr>
            <p:ph type="title"/>
          </p:nvPr>
        </p:nvSpPr>
        <p:spPr>
          <a:xfrm>
            <a:off x="1129553" y="511309"/>
            <a:ext cx="9577116" cy="1221957"/>
          </a:xfrm>
        </p:spPr>
        <p:txBody>
          <a:bodyPr anchor="ctr">
            <a:normAutofit/>
          </a:bodyPr>
          <a:lstStyle/>
          <a:p>
            <a:r>
              <a:rPr lang="en-US" dirty="0"/>
              <a:t>Risk assessment</a:t>
            </a:r>
          </a:p>
        </p:txBody>
      </p:sp>
      <p:cxnSp>
        <p:nvCxnSpPr>
          <p:cNvPr id="13" name="Straight Connector 12">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C6B99FC-A438-C849-B125-5280F5888BF7}"/>
              </a:ext>
            </a:extLst>
          </p:cNvPr>
          <p:cNvSpPr>
            <a:spLocks noGrp="1"/>
          </p:cNvSpPr>
          <p:nvPr>
            <p:ph idx="1"/>
          </p:nvPr>
        </p:nvSpPr>
        <p:spPr>
          <a:xfrm>
            <a:off x="1129553" y="2420471"/>
            <a:ext cx="5479065" cy="3884410"/>
          </a:xfrm>
        </p:spPr>
        <p:txBody>
          <a:bodyPr anchor="ctr">
            <a:normAutofit/>
          </a:bodyPr>
          <a:lstStyle/>
          <a:p>
            <a:r>
              <a:rPr lang="en-US" dirty="0"/>
              <a:t>Mr. Johnson needs to have daily baths for his skin condition taking him up to the bathroom slips and trips</a:t>
            </a:r>
          </a:p>
          <a:p>
            <a:r>
              <a:rPr lang="en-US" dirty="0"/>
              <a:t>Going upstairs with Mr. Johnson </a:t>
            </a:r>
          </a:p>
          <a:p>
            <a:r>
              <a:rPr lang="en-US" dirty="0"/>
              <a:t>Assisting him in and out of the bed </a:t>
            </a:r>
          </a:p>
          <a:p>
            <a:r>
              <a:rPr lang="en-US" dirty="0"/>
              <a:t>Helping him to the commode of the bathroom</a:t>
            </a:r>
          </a:p>
          <a:p>
            <a:r>
              <a:rPr lang="en-US" dirty="0"/>
              <a:t> Taking the wheel chair in and out the house</a:t>
            </a:r>
          </a:p>
        </p:txBody>
      </p:sp>
      <p:pic>
        <p:nvPicPr>
          <p:cNvPr id="5" name="Picture 4" descr="Graph on document with pen">
            <a:extLst>
              <a:ext uri="{FF2B5EF4-FFF2-40B4-BE49-F238E27FC236}">
                <a16:creationId xmlns:a16="http://schemas.microsoft.com/office/drawing/2014/main" id="{FB64F191-1F78-4BE8-A889-8A5E6DC073D9}"/>
              </a:ext>
            </a:extLst>
          </p:cNvPr>
          <p:cNvPicPr>
            <a:picLocks noChangeAspect="1"/>
          </p:cNvPicPr>
          <p:nvPr/>
        </p:nvPicPr>
        <p:blipFill rotWithShape="1">
          <a:blip r:embed="rId2"/>
          <a:srcRect l="22775" r="9053"/>
          <a:stretch/>
        </p:blipFill>
        <p:spPr>
          <a:xfrm>
            <a:off x="7225552" y="1995117"/>
            <a:ext cx="4966447" cy="4862884"/>
          </a:xfrm>
          <a:prstGeom prst="rect">
            <a:avLst/>
          </a:prstGeom>
        </p:spPr>
      </p:pic>
      <p:cxnSp>
        <p:nvCxnSpPr>
          <p:cNvPr id="19" name="Straight Connector 18">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4663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1D23-C9DE-F046-B1BC-76218B89A749}"/>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37F2DAB1-AE79-834B-A589-11FE8BB9F8F2}"/>
              </a:ext>
            </a:extLst>
          </p:cNvPr>
          <p:cNvSpPr>
            <a:spLocks noGrp="1"/>
          </p:cNvSpPr>
          <p:nvPr>
            <p:ph idx="1"/>
          </p:nvPr>
        </p:nvSpPr>
        <p:spPr>
          <a:xfrm>
            <a:off x="330200" y="1041401"/>
            <a:ext cx="10718800" cy="5283198"/>
          </a:xfrm>
        </p:spPr>
        <p:txBody>
          <a:bodyPr>
            <a:normAutofit fontScale="62500" lnSpcReduction="20000"/>
          </a:bodyPr>
          <a:lstStyle/>
          <a:p>
            <a:pPr marL="0" indent="0">
              <a:buNone/>
            </a:pPr>
            <a:endParaRPr lang="en-GB" dirty="0"/>
          </a:p>
          <a:p>
            <a:pPr marL="0" indent="0">
              <a:buNone/>
            </a:pPr>
            <a:r>
              <a:rPr lang="en-GB" sz="2500" dirty="0"/>
              <a:t> </a:t>
            </a:r>
          </a:p>
          <a:p>
            <a:r>
              <a:rPr lang="en-GB" sz="2500" dirty="0"/>
              <a:t>Legislation.gov.uk. 2021. </a:t>
            </a:r>
            <a:r>
              <a:rPr lang="en-GB" sz="2500" i="1" dirty="0"/>
              <a:t>Human Rights Act 1998</a:t>
            </a:r>
            <a:r>
              <a:rPr lang="en-GB" sz="2500" dirty="0"/>
              <a:t>. [online] Available at: &lt;https://www.legislation.gov.uk/ukpga/1998/42&gt; [Accessed 26 February 2021].</a:t>
            </a:r>
          </a:p>
          <a:p>
            <a:pPr marL="0" indent="0">
              <a:buNone/>
            </a:pPr>
            <a:endParaRPr lang="en-GB" sz="2500" dirty="0"/>
          </a:p>
          <a:p>
            <a:r>
              <a:rPr lang="en-GB" sz="2500" dirty="0"/>
              <a:t>Legislation.gov.uk. 2021. </a:t>
            </a:r>
            <a:r>
              <a:rPr lang="en-GB" sz="2500" i="1" dirty="0"/>
              <a:t>Care Act 2014</a:t>
            </a:r>
            <a:r>
              <a:rPr lang="en-GB" sz="2500" dirty="0"/>
              <a:t>. [online] Available at: &lt;https://www.legislation.gov.uk/ukpga/2014/23/contents/enacted&gt; [Accessed 26 February 2021].</a:t>
            </a:r>
          </a:p>
          <a:p>
            <a:pPr marL="0" indent="0">
              <a:buNone/>
            </a:pPr>
            <a:endParaRPr lang="en-GB" sz="2500" dirty="0"/>
          </a:p>
          <a:p>
            <a:r>
              <a:rPr lang="en-GB" sz="2500" dirty="0"/>
              <a:t>UK, D., diabetes, H., diabetes, T., diabetes, T., advice, T., diabetes, E., Professionals, H., news, L., symptoms, S., story, T., 2, P. and diabetes, R., 2021. </a:t>
            </a:r>
            <a:r>
              <a:rPr lang="en-GB" sz="2500" i="1" dirty="0"/>
              <a:t>Diabetes UK - Know diabetes. Fight diabetes. | Diabetes UK</a:t>
            </a:r>
            <a:r>
              <a:rPr lang="en-GB" sz="2500" dirty="0"/>
              <a:t>. [online] Diabetes.org.uk. Available at: &lt;https://www.diabetes.org.uk/?gclid=CjwKCAiA1eKBBhBZEiwAX3gql9N4CfUwfWzGRWxQCwEsMxQMqcENUoBVIhUStb7LxMhD-xONJXDmoxoCnDIQAvD_BwE&gt; [Accessed 26 February 2021].</a:t>
            </a:r>
          </a:p>
          <a:p>
            <a:pPr marL="0" indent="0">
              <a:buNone/>
            </a:pPr>
            <a:endParaRPr lang="en-GB" sz="2500" dirty="0"/>
          </a:p>
          <a:p>
            <a:r>
              <a:rPr lang="en-GB" sz="2500" dirty="0"/>
              <a:t>nhs.uk. 2021. </a:t>
            </a:r>
            <a:r>
              <a:rPr lang="en-GB" sz="2500" i="1" dirty="0"/>
              <a:t>High blood pressure (hypertension)</a:t>
            </a:r>
            <a:r>
              <a:rPr lang="en-GB" sz="2500" dirty="0"/>
              <a:t>. [online] Available at: &lt;https://www.nhs.uk/conditions/high-blood-pressure-hypertension/&gt; [Accessed 26 February 2021].</a:t>
            </a:r>
          </a:p>
          <a:p>
            <a:pPr marL="0" indent="0">
              <a:buNone/>
            </a:pPr>
            <a:endParaRPr lang="en-GB" sz="2500" dirty="0"/>
          </a:p>
          <a:p>
            <a:r>
              <a:rPr lang="en-GB" sz="2500" dirty="0"/>
              <a:t>Psoriasis Association. 2021. </a:t>
            </a:r>
            <a:r>
              <a:rPr lang="en-GB" sz="2500" i="1" dirty="0"/>
              <a:t>Types of Psoriasis</a:t>
            </a:r>
            <a:r>
              <a:rPr lang="en-GB" sz="2500" dirty="0"/>
              <a:t>. [online] Available at: &lt;https://www.psoriasis-association.org.uk/types-of-psoriasis?gclid=CjwKCAiA1eKBBhBZEiwAX3gql7QcOH4BNTv2tXsOe7tVsqIOqHkFfi9KIuttvMfnrwPFhcLTjpaLbxoCFG0QAvD_BwE&gt; [Accessed 26 February 2021].</a:t>
            </a:r>
          </a:p>
          <a:p>
            <a:endParaRPr lang="en-US" dirty="0"/>
          </a:p>
        </p:txBody>
      </p:sp>
    </p:spTree>
    <p:extLst>
      <p:ext uri="{BB962C8B-B14F-4D97-AF65-F5344CB8AC3E}">
        <p14:creationId xmlns:p14="http://schemas.microsoft.com/office/powerpoint/2010/main" val="2681057675"/>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BrushVTI">
  <a:themeElements>
    <a:clrScheme name="AnalogousFromLightSeedLeftStep">
      <a:dk1>
        <a:srgbClr val="000000"/>
      </a:dk1>
      <a:lt1>
        <a:srgbClr val="FFFFFF"/>
      </a:lt1>
      <a:dk2>
        <a:srgbClr val="243041"/>
      </a:dk2>
      <a:lt2>
        <a:srgbClr val="E8E8E2"/>
      </a:lt2>
      <a:accent1>
        <a:srgbClr val="9696C6"/>
      </a:accent1>
      <a:accent2>
        <a:srgbClr val="7F97BA"/>
      </a:accent2>
      <a:accent3>
        <a:srgbClr val="7EACB5"/>
      </a:accent3>
      <a:accent4>
        <a:srgbClr val="78B0A2"/>
      </a:accent4>
      <a:accent5>
        <a:srgbClr val="83AE92"/>
      </a:accent5>
      <a:accent6>
        <a:srgbClr val="7EB279"/>
      </a:accent6>
      <a:hlink>
        <a:srgbClr val="858551"/>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39</TotalTime>
  <Words>949</Words>
  <Application>Microsoft Macintosh PowerPoint</Application>
  <PresentationFormat>Widescreen</PresentationFormat>
  <Paragraphs>128</Paragraphs>
  <Slides>13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Arial</vt:lpstr>
      <vt:lpstr>Century Gothic</vt:lpstr>
      <vt:lpstr>Elephant</vt:lpstr>
      <vt:lpstr>Univers Condensed Light</vt:lpstr>
      <vt:lpstr>Walbaum Display Light</vt:lpstr>
      <vt:lpstr>AngleLinesVTI</vt:lpstr>
      <vt:lpstr>BrushVTI</vt:lpstr>
      <vt:lpstr>Round the clock CARE Domiciliary care facilities  CARE PLAN  patient:    Mr. Johnson Grey</vt:lpstr>
      <vt:lpstr>PowerPoint Presentation</vt:lpstr>
      <vt:lpstr>PowerPoint Presentation</vt:lpstr>
      <vt:lpstr>Health  and medication</vt:lpstr>
      <vt:lpstr>PowerPoint Presentation</vt:lpstr>
      <vt:lpstr>diet</vt:lpstr>
      <vt:lpstr>Personal care</vt:lpstr>
      <vt:lpstr>PowerPoint Presentation</vt:lpstr>
      <vt:lpstr> </vt:lpstr>
      <vt:lpstr>Daily Habits and  schedule</vt:lpstr>
      <vt:lpstr>Interests /habits/ important dates</vt:lpstr>
      <vt:lpstr>Risk assessment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Round the clock CARE Domiciliary care facilities  CARE PLAN  patient:    Mr. Johnson Grey</dc:title>
  <dc:creator>Naazneen Ara</dc:creator>
  <cp:lastModifiedBy>Naazneen Ara</cp:lastModifiedBy>
  <cp:revision>3</cp:revision>
  <dcterms:created xsi:type="dcterms:W3CDTF">2021-02-26T12:28:25Z</dcterms:created>
  <dcterms:modified xsi:type="dcterms:W3CDTF">2021-02-26T13:08:11Z</dcterms:modified>
</cp:coreProperties>
</file>