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320" r:id="rId3"/>
    <p:sldId id="321" r:id="rId4"/>
    <p:sldId id="323" r:id="rId5"/>
    <p:sldId id="325" r:id="rId6"/>
    <p:sldId id="334" r:id="rId7"/>
    <p:sldId id="324" r:id="rId8"/>
    <p:sldId id="327" r:id="rId9"/>
    <p:sldId id="329" r:id="rId10"/>
    <p:sldId id="331" r:id="rId11"/>
    <p:sldId id="330" r:id="rId12"/>
    <p:sldId id="33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36"/>
    <p:restoredTop sz="74175"/>
  </p:normalViewPr>
  <p:slideViewPr>
    <p:cSldViewPr snapToGrid="0" snapToObjects="1">
      <p:cViewPr>
        <p:scale>
          <a:sx n="91" d="100"/>
          <a:sy n="91" d="100"/>
        </p:scale>
        <p:origin x="-142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D54CD-81E6-B348-8595-78C8C80CF9E2}" type="datetimeFigureOut">
              <a:rPr lang="en-US" smtClean="0"/>
              <a:t>5/6/2020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8ED210-B6F5-4445-8718-47C35B3EA0A4}" type="slidenum">
              <a:rPr lang="en-US" smtClean="0"/>
              <a:t>‹#›</a:t>
            </a:fld>
            <a:endParaRPr lang="en-US"/>
          </a:p>
        </p:txBody>
      </p:sp>
    </p:spTree>
    <p:extLst>
      <p:ext uri="{BB962C8B-B14F-4D97-AF65-F5344CB8AC3E}">
        <p14:creationId xmlns:p14="http://schemas.microsoft.com/office/powerpoint/2010/main" val="3843824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2</a:t>
            </a:fld>
            <a:endParaRPr lang="en-US"/>
          </a:p>
        </p:txBody>
      </p:sp>
    </p:spTree>
    <p:extLst>
      <p:ext uri="{BB962C8B-B14F-4D97-AF65-F5344CB8AC3E}">
        <p14:creationId xmlns:p14="http://schemas.microsoft.com/office/powerpoint/2010/main" val="301000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600" b="1" kern="1200" dirty="0">
                <a:solidFill>
                  <a:schemeClr val="tx1"/>
                </a:solidFill>
                <a:effectLst/>
                <a:latin typeface="+mn-lt"/>
                <a:ea typeface="+mn-ea"/>
                <a:cs typeface="+mn-cs"/>
              </a:rPr>
              <a:t>Practical Skills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70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At level 4, you should be able to apply the basic underlying concepts and principles to evaluate and interpret these within the context of your area of study. You should be able to demonstrate how the subject-related concepts and ideas relate to real world situations and/or a particular context.  How do they work in practice?  You will deploy models, methods, techniques, and/or theories, in that context, to assess current situations, perhaps to formulate plans or solutions to solve problems, or to create artefacts.  This is likely to involve, for instance, the use of real world artefacts, examples and cases, the application of a model within an organisation and/or benchmarking one theory or organisation against others based on stated criteria.  </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Select and apply a wide-ranging and challenging body of practical explorations and outcomes.</a:t>
            </a: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Identify and select </a:t>
            </a:r>
            <a:r>
              <a:rPr lang="en-GB" sz="1600" b="1" kern="1200" dirty="0">
                <a:solidFill>
                  <a:schemeClr val="tx1"/>
                </a:solidFill>
                <a:effectLst/>
                <a:latin typeface="+mn-lt"/>
                <a:ea typeface="+mn-ea"/>
                <a:cs typeface="+mn-cs"/>
              </a:rPr>
              <a:t>appropriate methods and techniques, to realise and clearly communicate your ideas.</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Manage, organise and refer to your technical notes in a coherent way, to evidence your practical development</a:t>
            </a:r>
            <a:r>
              <a:rPr lang="en-GB" sz="1600" i="1" kern="1200" dirty="0">
                <a:solidFill>
                  <a:schemeClr val="tx1"/>
                </a:solidFill>
                <a:effectLst/>
                <a:latin typeface="+mn-lt"/>
                <a:ea typeface="+mn-ea"/>
                <a:cs typeface="+mn-cs"/>
              </a:rPr>
              <a:t>.</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kern="1200" dirty="0">
                <a:solidFill>
                  <a:schemeClr val="tx1"/>
                </a:solidFill>
                <a:effectLst/>
                <a:latin typeface="+mn-lt"/>
                <a:ea typeface="+mn-ea"/>
                <a:cs typeface="+mn-cs"/>
              </a:rPr>
              <a:t> </a:t>
            </a:r>
          </a:p>
          <a:p>
            <a:pPr lvl="0"/>
            <a:r>
              <a:rPr lang="en-GB" sz="1600" b="1" kern="1200" dirty="0">
                <a:solidFill>
                  <a:schemeClr val="tx1"/>
                </a:solidFill>
                <a:effectLst/>
                <a:latin typeface="+mn-lt"/>
                <a:ea typeface="+mn-ea"/>
                <a:cs typeface="+mn-cs"/>
              </a:rPr>
              <a:t>Transferable Skills for Life and Professional Practice </a:t>
            </a:r>
            <a:r>
              <a:rPr lang="en-GB" sz="1600" kern="1200" dirty="0">
                <a:solidFill>
                  <a:schemeClr val="tx1"/>
                </a:solidFill>
                <a:effectLst/>
                <a:latin typeface="+mn-lt"/>
                <a:ea typeface="+mn-ea"/>
                <a:cs typeface="+mn-cs"/>
              </a:rPr>
              <a:t>(Marks Available: </a:t>
            </a:r>
            <a:r>
              <a:rPr lang="en-GB" sz="1600" b="1" kern="1200" dirty="0">
                <a:solidFill>
                  <a:schemeClr val="tx1"/>
                </a:solidFill>
                <a:effectLst/>
                <a:latin typeface="+mn-lt"/>
                <a:ea typeface="+mn-ea"/>
                <a:cs typeface="+mn-cs"/>
              </a:rPr>
              <a:t>30 out of 100</a:t>
            </a:r>
            <a:r>
              <a:rPr lang="en-GB" sz="1600" kern="1200" dirty="0">
                <a:solidFill>
                  <a:schemeClr val="tx1"/>
                </a:solidFill>
                <a:effectLst/>
                <a:latin typeface="+mn-lt"/>
                <a:ea typeface="+mn-ea"/>
                <a:cs typeface="+mn-cs"/>
              </a:rPr>
              <a:t>)</a:t>
            </a:r>
          </a:p>
          <a:p>
            <a:r>
              <a:rPr lang="en-GB" sz="1600" kern="1200" dirty="0">
                <a:solidFill>
                  <a:schemeClr val="tx1"/>
                </a:solidFill>
                <a:effectLst/>
                <a:latin typeface="+mn-lt"/>
                <a:ea typeface="+mn-ea"/>
                <a:cs typeface="+mn-cs"/>
              </a:rPr>
              <a:t>Your work must provide evidence of the qualities and transferable skills necessary for employment requiring the exercise of some personal responsibility.  This includes demonstrating: that you can communicate the results of your study/work accurately and reliably, and with structured and coherent arguments; that you can initiate and complete tasks and procedures, whether individually and/or collaboratively; fluency of expression; clarity and effectiveness in presentation and organisation. Work should be coherent and well-structured in presentation and organisation.</a:t>
            </a:r>
          </a:p>
          <a:p>
            <a:r>
              <a:rPr lang="en-GB" sz="1600" kern="1200" dirty="0">
                <a:solidFill>
                  <a:schemeClr val="tx1"/>
                </a:solidFill>
                <a:effectLst/>
                <a:latin typeface="+mn-lt"/>
                <a:ea typeface="+mn-ea"/>
                <a:cs typeface="+mn-cs"/>
              </a:rPr>
              <a:t> </a:t>
            </a:r>
          </a:p>
          <a:p>
            <a:r>
              <a:rPr lang="en-GB" sz="1600" b="1" i="1" kern="1200" dirty="0">
                <a:solidFill>
                  <a:schemeClr val="tx1"/>
                </a:solidFill>
                <a:effectLst/>
                <a:latin typeface="+mn-lt"/>
                <a:ea typeface="+mn-ea"/>
                <a:cs typeface="+mn-cs"/>
              </a:rPr>
              <a:t>Guidance specific to this assessment:</a:t>
            </a:r>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r>
              <a:rPr lang="en-GB" sz="1600" i="1" kern="1200" dirty="0">
                <a:solidFill>
                  <a:schemeClr val="tx1"/>
                </a:solidFill>
                <a:effectLst/>
                <a:latin typeface="+mn-lt"/>
                <a:ea typeface="+mn-ea"/>
                <a:cs typeface="+mn-cs"/>
              </a:rPr>
              <a:t> </a:t>
            </a:r>
            <a:endParaRPr lang="en-GB" sz="160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Present your work with care, applying attention to the finishing and detail required from professional practice necessary for future employment.</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Apply your knowledge and skills in organisation and time-management. Work should be visually coherent and well-structured in presentation and organisation. </a:t>
            </a:r>
            <a:endParaRPr lang="en-GB" sz="1600" b="0" i="0" kern="1200" dirty="0">
              <a:solidFill>
                <a:schemeClr val="tx1"/>
              </a:solidFill>
              <a:effectLst/>
              <a:latin typeface="+mn-lt"/>
              <a:ea typeface="+mn-ea"/>
              <a:cs typeface="+mn-cs"/>
            </a:endParaRPr>
          </a:p>
          <a:p>
            <a:pPr marL="285750" lvl="0" indent="-285750">
              <a:buFont typeface="Arial" panose="020B0604020202020204" pitchFamily="34" charset="0"/>
              <a:buChar char="•"/>
            </a:pPr>
            <a:r>
              <a:rPr lang="en-GB" sz="1600" b="1" i="1" kern="1200" dirty="0">
                <a:solidFill>
                  <a:schemeClr val="tx1"/>
                </a:solidFill>
                <a:effectLst/>
                <a:latin typeface="+mn-lt"/>
                <a:ea typeface="+mn-ea"/>
                <a:cs typeface="+mn-cs"/>
              </a:rPr>
              <a:t>Take personal responsibility and pride in your presentation.</a:t>
            </a:r>
            <a:endParaRPr lang="en-GB" sz="16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3</a:t>
            </a:fld>
            <a:endParaRPr lang="en-US"/>
          </a:p>
        </p:txBody>
      </p:sp>
    </p:spTree>
    <p:extLst>
      <p:ext uri="{BB962C8B-B14F-4D97-AF65-F5344CB8AC3E}">
        <p14:creationId xmlns:p14="http://schemas.microsoft.com/office/powerpoint/2010/main" val="4114950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4</a:t>
            </a:fld>
            <a:endParaRPr lang="en-US"/>
          </a:p>
        </p:txBody>
      </p:sp>
    </p:spTree>
    <p:extLst>
      <p:ext uri="{BB962C8B-B14F-4D97-AF65-F5344CB8AC3E}">
        <p14:creationId xmlns:p14="http://schemas.microsoft.com/office/powerpoint/2010/main" val="2400195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Research and experiments</a:t>
            </a:r>
          </a:p>
          <a:p>
            <a:r>
              <a:rPr lang="en-US" dirty="0" smtClean="0"/>
              <a:t>These</a:t>
            </a:r>
            <a:r>
              <a:rPr lang="en-US" baseline="0" dirty="0" smtClean="0"/>
              <a:t> images here are the inspiration for my wallpaper ideas. The first image is a cyanotype that I have gone over with water colour paints to add dimension. I really like how the cyanotype has picked up the details in the leaves and I would like to incorporate that into my wallpaper designs. The second image is a mono print of some foliage I collected. I really like how the print captured the details of each of the leaves and I like how decayed it is, this will be useful for my Zeitgeist wallpaper idea. The final image is a photocopy of the foliage I collected to use in the cyanotype, I really like the grey scale and I would like to experiment further with this.</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5</a:t>
            </a:fld>
            <a:endParaRPr lang="en-US"/>
          </a:p>
        </p:txBody>
      </p:sp>
    </p:spTree>
    <p:extLst>
      <p:ext uri="{BB962C8B-B14F-4D97-AF65-F5344CB8AC3E}">
        <p14:creationId xmlns:p14="http://schemas.microsoft.com/office/powerpoint/2010/main" val="70124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Colour separation prints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These are my colour separation prints.</a:t>
            </a:r>
            <a:r>
              <a:rPr lang="en-US" baseline="0" dirty="0" smtClean="0"/>
              <a:t> I used an opaque binder with blue pigment and puff binder with green pigment. I didn’t put much thought into the actual design because I wanted to test out the colour separation technique before I fully committed to a design. I really like the effect because you can add more depth and detail with the different screen designs, however I need to work on lining up the designs so that the fit together seamlessly. </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6</a:t>
            </a:fld>
            <a:endParaRPr lang="en-US"/>
          </a:p>
        </p:txBody>
      </p:sp>
    </p:spTree>
    <p:extLst>
      <p:ext uri="{BB962C8B-B14F-4D97-AF65-F5344CB8AC3E}">
        <p14:creationId xmlns:p14="http://schemas.microsoft.com/office/powerpoint/2010/main" val="3081597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Repeat ideas</a:t>
            </a:r>
          </a:p>
          <a:p>
            <a:r>
              <a:rPr lang="en-US" dirty="0" smtClean="0"/>
              <a:t>These</a:t>
            </a:r>
            <a:r>
              <a:rPr lang="en-US" baseline="0" dirty="0" smtClean="0"/>
              <a:t> are two of my repeat ideas. The first one is a layered block repeat of the photocopied leaves. I can see this design on a shirt rather than a wallpaper because of the composition in my opinion, so I then created the second wallpaper design. I really like this design because it flows nicely and you can see all the details in the design. It is a half drop repeat with some photocopied leaves and drawn plants from my Plantasia visit. The colour </a:t>
            </a:r>
            <a:r>
              <a:rPr lang="en-US" baseline="0" dirty="0" err="1" smtClean="0"/>
              <a:t>pallete</a:t>
            </a:r>
            <a:r>
              <a:rPr lang="en-US" baseline="0" dirty="0" smtClean="0"/>
              <a:t> is inspired by the colour of old paint from derelict buildings to reflect my Zeitgeist idea.</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7</a:t>
            </a:fld>
            <a:endParaRPr lang="en-US"/>
          </a:p>
        </p:txBody>
      </p:sp>
    </p:spTree>
    <p:extLst>
      <p:ext uri="{BB962C8B-B14F-4D97-AF65-F5344CB8AC3E}">
        <p14:creationId xmlns:p14="http://schemas.microsoft.com/office/powerpoint/2010/main" val="4036120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Hand stitch samples</a:t>
            </a:r>
          </a:p>
          <a:p>
            <a:r>
              <a:rPr lang="en-US" dirty="0" smtClean="0"/>
              <a:t>The first</a:t>
            </a:r>
            <a:r>
              <a:rPr lang="en-US" baseline="0" dirty="0" smtClean="0"/>
              <a:t> one is a practice piece testing out different techniques, for example, straight stitch, running stitch, cross stitch, French knot and chain stitch. I stitched a fern using straight stitch and a wanted to mimic a block of colour so I just layered some stitches and I also alternated the colours for depth. I then developed the design by adding some ‘brick work’ and some ‘vines’ using a chain stitch and French knots to make flowers. I really like the effect and I think it could make an interesting wallpaper design.</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8</a:t>
            </a:fld>
            <a:endParaRPr lang="en-US"/>
          </a:p>
        </p:txBody>
      </p:sp>
    </p:spTree>
    <p:extLst>
      <p:ext uri="{BB962C8B-B14F-4D97-AF65-F5344CB8AC3E}">
        <p14:creationId xmlns:p14="http://schemas.microsoft.com/office/powerpoint/2010/main" val="2315247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Hand </a:t>
            </a:r>
            <a:r>
              <a:rPr lang="en-GB" sz="1200" dirty="0" smtClean="0">
                <a:solidFill>
                  <a:schemeClr val="bg1">
                    <a:lumMod val="50000"/>
                  </a:schemeClr>
                </a:solidFill>
                <a:latin typeface="Century Gothic" panose="020B0502020202020204" pitchFamily="34" charset="0"/>
                <a:ea typeface="Times New Roman" panose="02020603050405020304" pitchFamily="18" charset="0"/>
              </a:rPr>
              <a:t>drawn </a:t>
            </a:r>
            <a:r>
              <a:rPr lang="en-GB" sz="1200" dirty="0">
                <a:solidFill>
                  <a:schemeClr val="bg1">
                    <a:lumMod val="50000"/>
                  </a:schemeClr>
                </a:solidFill>
                <a:latin typeface="Century Gothic" panose="020B0502020202020204" pitchFamily="34" charset="0"/>
                <a:ea typeface="Times New Roman" panose="02020603050405020304" pitchFamily="18" charset="0"/>
              </a:rPr>
              <a:t>repeats</a:t>
            </a:r>
          </a:p>
          <a:p>
            <a:r>
              <a:rPr lang="en-US" dirty="0" smtClean="0"/>
              <a:t>These are three ideas for a hand drawn</a:t>
            </a:r>
            <a:r>
              <a:rPr lang="en-US" baseline="0" dirty="0" smtClean="0"/>
              <a:t> repeat, they are scatter repeats. I kept the theme of plants growing over decayed buildings but I changed the background and colour palettes. I prefer the first one because it looks fresh and I really like the contrast between the green and grey, I also like how to covers the windows which stays true to theme. The second Idea is more abstract. I wanted the red lines to mimic bricks but I wanted to add more texture. The final image is a ‘realistic’ water colour painting. I really like the richness of the colours. </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9</a:t>
            </a:fld>
            <a:endParaRPr lang="en-US"/>
          </a:p>
        </p:txBody>
      </p:sp>
    </p:spTree>
    <p:extLst>
      <p:ext uri="{BB962C8B-B14F-4D97-AF65-F5344CB8AC3E}">
        <p14:creationId xmlns:p14="http://schemas.microsoft.com/office/powerpoint/2010/main" val="2388640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New digital work and ideas</a:t>
            </a:r>
          </a:p>
          <a:p>
            <a:r>
              <a:rPr lang="en-US" dirty="0" smtClean="0"/>
              <a:t>This is my Zeitgeist idea. I used an image from Josef Frank’s work to show that he was my inspiration and I</a:t>
            </a:r>
            <a:r>
              <a:rPr lang="en-US" baseline="0" dirty="0" smtClean="0"/>
              <a:t> used my own hand drawn images and my own photo from an abandoned house window. I really like the effect of the transparent image because it fills the block without taking over the other elements. I also really like how the fern stems flow into the window and it complements the design as a whole. I chose a darker colour pallet to again simulate a decayed building and I think it compliments the foliage well as it makes it more vibrant.  </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10</a:t>
            </a:fld>
            <a:endParaRPr lang="en-US"/>
          </a:p>
        </p:txBody>
      </p:sp>
    </p:spTree>
    <p:extLst>
      <p:ext uri="{BB962C8B-B14F-4D97-AF65-F5344CB8AC3E}">
        <p14:creationId xmlns:p14="http://schemas.microsoft.com/office/powerpoint/2010/main" val="3901228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Further</a:t>
            </a:r>
            <a:r>
              <a:rPr lang="en-US" baseline="0" dirty="0" smtClean="0"/>
              <a:t> repeats using different materials</a:t>
            </a:r>
          </a:p>
          <a:p>
            <a:r>
              <a:rPr lang="en-US" baseline="0" dirty="0" smtClean="0"/>
              <a:t>I created these repeats using hand-made paper with added carpet fibers and dried fruit tea to add texture. The first image is the ‘tea paper’ and I just drew a simple leaf/stem design. The paper was really fragile so couldn’t manipulate it too much but I love the aged/vintage effect. The second image is the ‘carpet fiber paper’ and I decided to cut the paper into petal shapes, again this was difficult because the paper was so fragile. The inspiration came from Japanese cherry blossom.</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11</a:t>
            </a:fld>
            <a:endParaRPr lang="en-US"/>
          </a:p>
        </p:txBody>
      </p:sp>
    </p:spTree>
    <p:extLst>
      <p:ext uri="{BB962C8B-B14F-4D97-AF65-F5344CB8AC3E}">
        <p14:creationId xmlns:p14="http://schemas.microsoft.com/office/powerpoint/2010/main" val="3390767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lumMod val="50000"/>
                  </a:schemeClr>
                </a:solidFill>
                <a:latin typeface="Century Gothic" panose="020B0502020202020204" pitchFamily="34" charset="0"/>
                <a:ea typeface="Times New Roman" panose="02020603050405020304" pitchFamily="18" charset="0"/>
              </a:rPr>
              <a:t>Embellished pieces from found objects</a:t>
            </a:r>
          </a:p>
          <a:p>
            <a:r>
              <a:rPr lang="en-US" dirty="0" smtClean="0"/>
              <a:t>Here I manipulated some paper to form foliage. The</a:t>
            </a:r>
            <a:r>
              <a:rPr lang="en-US" baseline="0" dirty="0" smtClean="0"/>
              <a:t> first image was again inspired by cherry blossoms. I cut sections out of the paper and folded them to mimic petals and I really like this feature. The second image I wanted to re-design my screen print as a feature instead of an overall print. I prefer this idea because, in my opinion, I prefer detailed foliage designs for wallpaper and simplistic designs as a feature because it makes the wallpaper more luxurious and desirable.</a:t>
            </a:r>
            <a:endParaRPr lang="en-US" dirty="0"/>
          </a:p>
        </p:txBody>
      </p:sp>
      <p:sp>
        <p:nvSpPr>
          <p:cNvPr id="4" name="Slide Number Placeholder 3"/>
          <p:cNvSpPr>
            <a:spLocks noGrp="1"/>
          </p:cNvSpPr>
          <p:nvPr>
            <p:ph type="sldNum" sz="quarter" idx="5"/>
          </p:nvPr>
        </p:nvSpPr>
        <p:spPr/>
        <p:txBody>
          <a:bodyPr/>
          <a:lstStyle/>
          <a:p>
            <a:fld id="{448ED210-B6F5-4445-8718-47C35B3EA0A4}" type="slidenum">
              <a:rPr lang="en-US" smtClean="0"/>
              <a:t>12</a:t>
            </a:fld>
            <a:endParaRPr lang="en-US"/>
          </a:p>
        </p:txBody>
      </p:sp>
    </p:spTree>
    <p:extLst>
      <p:ext uri="{BB962C8B-B14F-4D97-AF65-F5344CB8AC3E}">
        <p14:creationId xmlns:p14="http://schemas.microsoft.com/office/powerpoint/2010/main" val="2722002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DAF8C57-EB11-C34C-95DD-845AF938BD5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 xmlns:a16="http://schemas.microsoft.com/office/drawing/2014/main" id="{14A37E7A-129D-3946-A760-DAA23E04F3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 xmlns:a16="http://schemas.microsoft.com/office/drawing/2014/main" id="{E27F89A3-7147-4045-8CB9-D0470790B649}"/>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5" name="Footer Placeholder 4">
            <a:extLst>
              <a:ext uri="{FF2B5EF4-FFF2-40B4-BE49-F238E27FC236}">
                <a16:creationId xmlns="" xmlns:a16="http://schemas.microsoft.com/office/drawing/2014/main" id="{9BA43B36-6140-5542-A9BF-482F262B3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E249C9-A069-0D48-900D-C6BEF0B71C97}"/>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021330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889C28-3610-5542-8471-AB908C4D9B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B71FD472-ACAC-324A-B3E7-64CCCFA4AD0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CB6D120C-CD43-3342-A96A-CC8C34561B2A}"/>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5" name="Footer Placeholder 4">
            <a:extLst>
              <a:ext uri="{FF2B5EF4-FFF2-40B4-BE49-F238E27FC236}">
                <a16:creationId xmlns="" xmlns:a16="http://schemas.microsoft.com/office/drawing/2014/main" id="{EC2657BD-BAE6-A24C-91DB-36E9A963CF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8AC15953-27DC-144D-950F-6D2917C80DB4}"/>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65032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4349D0E-893C-A940-B250-EC52E8E4C57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 xmlns:a16="http://schemas.microsoft.com/office/drawing/2014/main" id="{CF3C613C-6320-164A-9B3F-BAFA93A682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 xmlns:a16="http://schemas.microsoft.com/office/drawing/2014/main" id="{26B97701-CDE8-8445-B5AD-712AB606BFD6}"/>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5" name="Footer Placeholder 4">
            <a:extLst>
              <a:ext uri="{FF2B5EF4-FFF2-40B4-BE49-F238E27FC236}">
                <a16:creationId xmlns="" xmlns:a16="http://schemas.microsoft.com/office/drawing/2014/main" id="{7CEF9C9B-0CC4-C84F-9CEE-A48FEA04A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1C03C5E7-E1EC-0448-8E11-5CCD7B72EC8B}"/>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785975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CFC9D4-2E64-8E46-A304-DB57389313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87C6F75B-8AC8-CC49-82F7-F179BDA461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 xmlns:a16="http://schemas.microsoft.com/office/drawing/2014/main" id="{3F8EE26E-5976-F746-86D8-6B877E5D08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 xmlns:a16="http://schemas.microsoft.com/office/drawing/2014/main" id="{6C4908F6-1AA7-194B-B7A2-ABF54818C82D}"/>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6" name="Footer Placeholder 5">
            <a:extLst>
              <a:ext uri="{FF2B5EF4-FFF2-40B4-BE49-F238E27FC236}">
                <a16:creationId xmlns="" xmlns:a16="http://schemas.microsoft.com/office/drawing/2014/main" id="{60150010-583D-8344-BA03-183086A473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35029F63-1F44-044C-832D-D0420BB6AABD}"/>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844384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25196CF-FA2C-F84B-B600-755B51C465A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 xmlns:a16="http://schemas.microsoft.com/office/drawing/2014/main" id="{1F5B1F0A-FFBE-B748-B75B-45E41BC90E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 xmlns:a16="http://schemas.microsoft.com/office/drawing/2014/main" id="{2CE8F41F-830A-D842-AFD9-11000A1EC9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 xmlns:a16="http://schemas.microsoft.com/office/drawing/2014/main" id="{7F40837B-E6BE-5344-94EB-E09B87CE7A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 xmlns:a16="http://schemas.microsoft.com/office/drawing/2014/main" id="{F51828FC-242A-854A-9EE3-BA0EC24BB5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 xmlns:a16="http://schemas.microsoft.com/office/drawing/2014/main" id="{361CEA30-F0B8-7647-A0E6-AF00E0E8699F}"/>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8" name="Footer Placeholder 7">
            <a:extLst>
              <a:ext uri="{FF2B5EF4-FFF2-40B4-BE49-F238E27FC236}">
                <a16:creationId xmlns="" xmlns:a16="http://schemas.microsoft.com/office/drawing/2014/main" id="{A879AA30-5F2E-1641-A91D-E6E7857D7B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895E4F47-3606-2441-9602-AAC1AF25BD0A}"/>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829754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F2DD352-88AC-7E4B-99C3-926281C771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 xmlns:a16="http://schemas.microsoft.com/office/drawing/2014/main" id="{2C2B04B9-FB5F-0342-9CFF-E333D9752697}"/>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4" name="Footer Placeholder 3">
            <a:extLst>
              <a:ext uri="{FF2B5EF4-FFF2-40B4-BE49-F238E27FC236}">
                <a16:creationId xmlns="" xmlns:a16="http://schemas.microsoft.com/office/drawing/2014/main" id="{98A4D5E1-F6FB-E54D-A02E-C30DCA88F2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7418B6BF-9F74-2143-8EEB-47B3D03B40B7}"/>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955284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A591812D-1FF8-0543-934A-8B828CF4472B}"/>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3" name="Footer Placeholder 2">
            <a:extLst>
              <a:ext uri="{FF2B5EF4-FFF2-40B4-BE49-F238E27FC236}">
                <a16:creationId xmlns="" xmlns:a16="http://schemas.microsoft.com/office/drawing/2014/main" id="{67431488-C460-5B4E-89BB-0997B1A47BD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1BF4A9D7-1723-634D-82A5-CF57D3ADD7F9}"/>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58799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A2A6CB3-87FF-984D-8DAD-A3910260AB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 xmlns:a16="http://schemas.microsoft.com/office/drawing/2014/main" id="{599CDEFC-7C60-F14E-A307-9393082884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 xmlns:a16="http://schemas.microsoft.com/office/drawing/2014/main" id="{DCDB640F-4637-4E4A-9296-0FD72FBFC0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E3979BB1-FED0-714D-B2A9-0655403349B7}"/>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6" name="Footer Placeholder 5">
            <a:extLst>
              <a:ext uri="{FF2B5EF4-FFF2-40B4-BE49-F238E27FC236}">
                <a16:creationId xmlns="" xmlns:a16="http://schemas.microsoft.com/office/drawing/2014/main" id="{3E2013E2-3C92-EB44-9F88-ED0354B7A5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1E6DBB03-8AD2-B145-9FEB-26309F4F36FA}"/>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3121365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84C5F49-0018-0A42-B547-636EAB746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 xmlns:a16="http://schemas.microsoft.com/office/drawing/2014/main" id="{18525417-1A32-5A42-B890-25F5F5D062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0A37DB75-2DE0-1847-9E05-86C7DF4DEB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3FD028CF-59C3-C240-93B0-3437F7DF2410}"/>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6" name="Footer Placeholder 5">
            <a:extLst>
              <a:ext uri="{FF2B5EF4-FFF2-40B4-BE49-F238E27FC236}">
                <a16:creationId xmlns="" xmlns:a16="http://schemas.microsoft.com/office/drawing/2014/main" id="{464D1303-8066-7C41-9F6E-00EE29840B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BAC45CDC-323F-2A44-A045-D0C145369708}"/>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2817995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5C0395-9EBE-F94E-B4EB-833C46304D4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 xmlns:a16="http://schemas.microsoft.com/office/drawing/2014/main" id="{EEF34835-63B2-DA42-A75B-60ADEF5AC7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0FEDDB9B-F766-7D43-8908-E59B0E1A9630}"/>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5" name="Footer Placeholder 4">
            <a:extLst>
              <a:ext uri="{FF2B5EF4-FFF2-40B4-BE49-F238E27FC236}">
                <a16:creationId xmlns="" xmlns:a16="http://schemas.microsoft.com/office/drawing/2014/main" id="{951B8797-F49E-FB4E-A056-1994121757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6FCD8ED-E34B-4D40-A780-638210ED522D}"/>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969754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7C99E8B4-A064-AF47-B95C-F29AFC6B652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 xmlns:a16="http://schemas.microsoft.com/office/drawing/2014/main" id="{5112EE7C-A477-AD40-975A-5D61BCF456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1DD41D36-3BB3-7640-8AC4-4DC5F3038801}"/>
              </a:ext>
            </a:extLst>
          </p:cNvPr>
          <p:cNvSpPr>
            <a:spLocks noGrp="1"/>
          </p:cNvSpPr>
          <p:nvPr>
            <p:ph type="dt" sz="half" idx="10"/>
          </p:nvPr>
        </p:nvSpPr>
        <p:spPr/>
        <p:txBody>
          <a:bodyPr/>
          <a:lstStyle/>
          <a:p>
            <a:fld id="{5FC27F56-BE81-7D4B-BE15-8115E1BAF275}" type="datetimeFigureOut">
              <a:rPr lang="en-US" smtClean="0"/>
              <a:t>5/6/2020</a:t>
            </a:fld>
            <a:endParaRPr lang="en-US"/>
          </a:p>
        </p:txBody>
      </p:sp>
      <p:sp>
        <p:nvSpPr>
          <p:cNvPr id="5" name="Footer Placeholder 4">
            <a:extLst>
              <a:ext uri="{FF2B5EF4-FFF2-40B4-BE49-F238E27FC236}">
                <a16:creationId xmlns="" xmlns:a16="http://schemas.microsoft.com/office/drawing/2014/main" id="{8301C38F-7FAB-3949-9E81-E6193DDC69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049968FD-4C18-8A42-AB4A-71CC68BB2454}"/>
              </a:ext>
            </a:extLst>
          </p:cNvPr>
          <p:cNvSpPr>
            <a:spLocks noGrp="1"/>
          </p:cNvSpPr>
          <p:nvPr>
            <p:ph type="sldNum" sz="quarter" idx="12"/>
          </p:nvPr>
        </p:nvSpPr>
        <p:spPr/>
        <p:txBody>
          <a:bodyPr/>
          <a:lstStyle/>
          <a:p>
            <a:fld id="{4095EBDB-E23B-914C-9C53-4C40319F1A19}" type="slidenum">
              <a:rPr lang="en-US" smtClean="0"/>
              <a:t>‹#›</a:t>
            </a:fld>
            <a:endParaRPr lang="en-US"/>
          </a:p>
        </p:txBody>
      </p:sp>
    </p:spTree>
    <p:extLst>
      <p:ext uri="{BB962C8B-B14F-4D97-AF65-F5344CB8AC3E}">
        <p14:creationId xmlns:p14="http://schemas.microsoft.com/office/powerpoint/2010/main" val="182372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DBEFABFE-1D17-9048-97C5-84C01D3452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 xmlns:a16="http://schemas.microsoft.com/office/drawing/2014/main" id="{232C740E-7720-F147-ACDF-2566E539F7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 xmlns:a16="http://schemas.microsoft.com/office/drawing/2014/main" id="{8857B664-E9B2-9846-AFE9-589F064129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C27F56-BE81-7D4B-BE15-8115E1BAF275}" type="datetimeFigureOut">
              <a:rPr lang="en-US" smtClean="0"/>
              <a:t>5/6/2020</a:t>
            </a:fld>
            <a:endParaRPr lang="en-US"/>
          </a:p>
        </p:txBody>
      </p:sp>
      <p:sp>
        <p:nvSpPr>
          <p:cNvPr id="5" name="Footer Placeholder 4">
            <a:extLst>
              <a:ext uri="{FF2B5EF4-FFF2-40B4-BE49-F238E27FC236}">
                <a16:creationId xmlns="" xmlns:a16="http://schemas.microsoft.com/office/drawing/2014/main" id="{95752582-E880-8849-AFF8-74252146B6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CE96B5B9-7A5C-264C-99FA-5DA31ABC20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95EBDB-E23B-914C-9C53-4C40319F1A19}" type="slidenum">
              <a:rPr lang="en-US" smtClean="0"/>
              <a:t>‹#›</a:t>
            </a:fld>
            <a:endParaRPr lang="en-US"/>
          </a:p>
        </p:txBody>
      </p:sp>
    </p:spTree>
    <p:extLst>
      <p:ext uri="{BB962C8B-B14F-4D97-AF65-F5344CB8AC3E}">
        <p14:creationId xmlns:p14="http://schemas.microsoft.com/office/powerpoint/2010/main" val="4249167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uwtsd.ac.uk/tel/technology-enhanced-learning/moodle-link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55B04EB5-8E7B-6C47-86C5-F1C800CA6261}"/>
              </a:ext>
            </a:extLst>
          </p:cNvPr>
          <p:cNvSpPr txBox="1"/>
          <p:nvPr/>
        </p:nvSpPr>
        <p:spPr>
          <a:xfrm>
            <a:off x="457328" y="182719"/>
            <a:ext cx="7643191" cy="6986528"/>
          </a:xfrm>
          <a:prstGeom prst="rect">
            <a:avLst/>
          </a:prstGeom>
          <a:noFill/>
        </p:spPr>
        <p:txBody>
          <a:bodyPr wrap="square" rtlCol="0">
            <a:spAutoFit/>
          </a:bodyPr>
          <a:lstStyle/>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1</a:t>
            </a:r>
            <a:r>
              <a:rPr lang="en-US" sz="3200" baseline="30000" dirty="0">
                <a:solidFill>
                  <a:schemeClr val="bg1">
                    <a:lumMod val="50000"/>
                  </a:schemeClr>
                </a:solidFill>
                <a:latin typeface="Century Gothic" panose="020B0502020202020204" pitchFamily="34" charset="0"/>
              </a:rPr>
              <a:t>st</a:t>
            </a:r>
            <a:r>
              <a:rPr lang="en-US" sz="3200" dirty="0">
                <a:solidFill>
                  <a:schemeClr val="bg1">
                    <a:lumMod val="50000"/>
                  </a:schemeClr>
                </a:solidFill>
                <a:latin typeface="Century Gothic" panose="020B0502020202020204" pitchFamily="34" charset="0"/>
              </a:rPr>
              <a:t> YEAR</a:t>
            </a:r>
          </a:p>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Digital &amp; Material </a:t>
            </a:r>
          </a:p>
          <a:p>
            <a:r>
              <a:rPr lang="en-US" sz="3200" dirty="0">
                <a:solidFill>
                  <a:schemeClr val="bg1">
                    <a:lumMod val="50000"/>
                  </a:schemeClr>
                </a:solidFill>
                <a:latin typeface="Century Gothic" panose="020B0502020202020204" pitchFamily="34" charset="0"/>
              </a:rPr>
              <a:t>Process B2</a:t>
            </a:r>
          </a:p>
          <a:p>
            <a:endParaRPr lang="en-US" sz="3200" dirty="0">
              <a:solidFill>
                <a:schemeClr val="bg1">
                  <a:lumMod val="50000"/>
                </a:schemeClr>
              </a:solidFill>
              <a:latin typeface="Century Gothic" panose="020B0502020202020204" pitchFamily="34" charset="0"/>
            </a:endParaRPr>
          </a:p>
          <a:p>
            <a:r>
              <a:rPr lang="en-US" sz="3200" dirty="0">
                <a:solidFill>
                  <a:schemeClr val="bg1">
                    <a:lumMod val="50000"/>
                  </a:schemeClr>
                </a:solidFill>
                <a:latin typeface="Century Gothic" panose="020B0502020202020204" pitchFamily="34" charset="0"/>
              </a:rPr>
              <a:t>Digital Portfolio</a:t>
            </a:r>
          </a:p>
          <a:p>
            <a:endParaRPr lang="en-US" sz="3200" dirty="0">
              <a:solidFill>
                <a:schemeClr val="bg1">
                  <a:lumMod val="50000"/>
                </a:schemeClr>
              </a:solidFill>
              <a:latin typeface="Century Gothic" panose="020B0502020202020204" pitchFamily="34" charset="0"/>
            </a:endParaRP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Submission </a:t>
            </a: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deadline date: </a:t>
            </a:r>
          </a:p>
          <a:p>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Monday 11</a:t>
            </a:r>
            <a:r>
              <a:rPr lang="en-GB" sz="3200" baseline="300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th</a:t>
            </a:r>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 May </a:t>
            </a:r>
          </a:p>
          <a:p>
            <a:r>
              <a:rPr lang="en-GB" sz="3200"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2020</a:t>
            </a:r>
          </a:p>
          <a:p>
            <a:r>
              <a:rPr lang="en-GB" sz="32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rPr>
              <a:t>9:30am</a:t>
            </a:r>
            <a:endParaRPr lang="en-GB" sz="3600" b="1" dirty="0">
              <a:solidFill>
                <a:schemeClr val="bg1">
                  <a:lumMod val="50000"/>
                </a:schemeClr>
              </a:solidFill>
              <a:latin typeface="Century Gothic" panose="020B0502020202020204" pitchFamily="34" charset="0"/>
              <a:ea typeface="Calibri" panose="020F0502020204030204" pitchFamily="34" charset="0"/>
              <a:cs typeface="Times New Roman" panose="02020603050405020304" pitchFamily="18" charset="0"/>
            </a:endParaRPr>
          </a:p>
          <a:p>
            <a:endParaRPr lang="en-US" sz="3200" dirty="0">
              <a:solidFill>
                <a:schemeClr val="bg1">
                  <a:lumMod val="50000"/>
                </a:schemeClr>
              </a:solidFill>
              <a:latin typeface="Century Gothic" panose="020B0502020202020204" pitchFamily="34" charset="0"/>
            </a:endParaRPr>
          </a:p>
        </p:txBody>
      </p:sp>
      <p:pic>
        <p:nvPicPr>
          <p:cNvPr id="3" name="Picture 2" descr="A picture containing covered, graffiti, fabric, street&#10;&#10;Description automatically generated">
            <a:extLst>
              <a:ext uri="{FF2B5EF4-FFF2-40B4-BE49-F238E27FC236}">
                <a16:creationId xmlns="" xmlns:a16="http://schemas.microsoft.com/office/drawing/2014/main" id="{3ED1CF72-C041-5B4F-8734-AABB2530C0A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34000" y="0"/>
            <a:ext cx="6858000" cy="6858000"/>
          </a:xfrm>
          <a:prstGeom prst="rect">
            <a:avLst/>
          </a:prstGeom>
        </p:spPr>
      </p:pic>
    </p:spTree>
    <p:extLst>
      <p:ext uri="{BB962C8B-B14F-4D97-AF65-F5344CB8AC3E}">
        <p14:creationId xmlns:p14="http://schemas.microsoft.com/office/powerpoint/2010/main" val="2144559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20B842-5C8A-3C4D-8188-7A46C5C0EBA1}"/>
              </a:ext>
            </a:extLst>
          </p:cNvPr>
          <p:cNvSpPr>
            <a:spLocks noGrp="1"/>
          </p:cNvSpPr>
          <p:nvPr>
            <p:ph type="title"/>
          </p:nvPr>
        </p:nvSpPr>
        <p:spPr>
          <a:xfrm>
            <a:off x="838200" y="1715085"/>
            <a:ext cx="10515600" cy="4032462"/>
          </a:xfrm>
        </p:spPr>
        <p:txBody>
          <a:bodyPr>
            <a:normAutofit fontScale="90000"/>
          </a:bodyPr>
          <a:lstStyle/>
          <a:p>
            <a:pPr algn="ctr"/>
            <a:r>
              <a:rPr lang="en-GB" i="1" dirty="0" smtClean="0">
                <a:solidFill>
                  <a:srgbClr val="C00000"/>
                </a:solidFill>
                <a:latin typeface="Century Gothic" panose="020B0502020202020204" pitchFamily="34" charset="0"/>
              </a:rPr>
              <a:t>Emma Squire</a:t>
            </a:r>
            <a:r>
              <a:rPr lang="en-GB" i="1" dirty="0">
                <a:solidFill>
                  <a:srgbClr val="C00000"/>
                </a:solidFill>
                <a:latin typeface="Century Gothic" panose="020B0502020202020204" pitchFamily="34" charset="0"/>
              </a:rPr>
              <a:t/>
            </a:r>
            <a:br>
              <a:rPr lang="en-GB" i="1" dirty="0">
                <a:solidFill>
                  <a:srgbClr val="C00000"/>
                </a:solidFill>
                <a:latin typeface="Century Gothic" panose="020B0502020202020204" pitchFamily="34" charset="0"/>
              </a:rPr>
            </a:br>
            <a:r>
              <a:rPr lang="en-GB" i="1" dirty="0" smtClean="0">
                <a:solidFill>
                  <a:srgbClr val="C00000"/>
                </a:solidFill>
                <a:latin typeface="Century Gothic" panose="020B0502020202020204" pitchFamily="34" charset="0"/>
              </a:rPr>
              <a:t>1906328</a:t>
            </a:r>
            <a:r>
              <a:rPr lang="en-GB" sz="3200" dirty="0">
                <a:solidFill>
                  <a:schemeClr val="bg1">
                    <a:lumMod val="50000"/>
                  </a:schemeClr>
                </a:solidFill>
                <a:latin typeface="Century Gothic" panose="020B0502020202020204" pitchFamily="34" charset="0"/>
              </a:rPr>
              <a:t/>
            </a: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
            </a: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B2 – Digital &amp; Material Process</a:t>
            </a: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
            </a:r>
            <a:br>
              <a:rPr lang="en-GB" sz="3200" dirty="0">
                <a:solidFill>
                  <a:schemeClr val="bg1">
                    <a:lumMod val="50000"/>
                  </a:schemeClr>
                </a:solidFill>
                <a:latin typeface="Century Gothic" panose="020B0502020202020204" pitchFamily="34" charset="0"/>
              </a:rPr>
            </a:br>
            <a:r>
              <a:rPr lang="en-GB" sz="3600" dirty="0">
                <a:solidFill>
                  <a:schemeClr val="bg1">
                    <a:lumMod val="50000"/>
                  </a:schemeClr>
                </a:solidFill>
                <a:latin typeface="Century Gothic" panose="020B0502020202020204" pitchFamily="34" charset="0"/>
              </a:rPr>
              <a:t>M4X02220</a:t>
            </a:r>
            <a:r>
              <a:rPr lang="en-GB" b="1" dirty="0"/>
              <a:t/>
            </a:r>
            <a:br>
              <a:rPr lang="en-GB" b="1" dirty="0"/>
            </a:br>
            <a:r>
              <a:rPr lang="en-GB" sz="3200" dirty="0">
                <a:solidFill>
                  <a:schemeClr val="bg1">
                    <a:lumMod val="50000"/>
                  </a:schemeClr>
                </a:solidFill>
                <a:latin typeface="Century Gothic" panose="020B0502020202020204" pitchFamily="34" charset="0"/>
              </a:rPr>
              <a:t/>
            </a:r>
            <a:br>
              <a:rPr lang="en-GB" sz="3200" dirty="0">
                <a:solidFill>
                  <a:schemeClr val="bg1">
                    <a:lumMod val="50000"/>
                  </a:schemeClr>
                </a:solidFill>
                <a:latin typeface="Century Gothic" panose="020B0502020202020204" pitchFamily="34" charset="0"/>
              </a:rPr>
            </a:br>
            <a:r>
              <a:rPr lang="en-GB" sz="3200" dirty="0">
                <a:solidFill>
                  <a:schemeClr val="bg1">
                    <a:lumMod val="50000"/>
                  </a:schemeClr>
                </a:solidFill>
                <a:latin typeface="Century Gothic" panose="020B0502020202020204" pitchFamily="34" charset="0"/>
              </a:rPr>
              <a:t>UWTSD</a:t>
            </a:r>
            <a:r>
              <a:rPr lang="en-GB" dirty="0"/>
              <a:t/>
            </a:r>
            <a:br>
              <a:rPr lang="en-GB" dirty="0"/>
            </a:br>
            <a:r>
              <a:rPr lang="en-GB" dirty="0"/>
              <a:t/>
            </a:r>
            <a:br>
              <a:rPr lang="en-GB" dirty="0"/>
            </a:br>
            <a:endParaRPr lang="en-US" dirty="0"/>
          </a:p>
        </p:txBody>
      </p:sp>
      <p:pic>
        <p:nvPicPr>
          <p:cNvPr id="3" name="Picture 2">
            <a:extLst>
              <a:ext uri="{FF2B5EF4-FFF2-40B4-BE49-F238E27FC236}">
                <a16:creationId xmlns=""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Tree>
    <p:extLst>
      <p:ext uri="{BB962C8B-B14F-4D97-AF65-F5344CB8AC3E}">
        <p14:creationId xmlns:p14="http://schemas.microsoft.com/office/powerpoint/2010/main" val="1140111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9E0283A0-5B0D-144B-965C-B68F5D0064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95444" y="5747547"/>
            <a:ext cx="3001112" cy="528946"/>
          </a:xfrm>
          <a:prstGeom prst="rect">
            <a:avLst/>
          </a:prstGeom>
        </p:spPr>
      </p:pic>
      <p:sp>
        <p:nvSpPr>
          <p:cNvPr id="6" name="TextBox 5">
            <a:extLst>
              <a:ext uri="{FF2B5EF4-FFF2-40B4-BE49-F238E27FC236}">
                <a16:creationId xmlns="" xmlns:a16="http://schemas.microsoft.com/office/drawing/2014/main" id="{5A33F2D0-F2DE-6B41-B4F6-2A6BE966DD6D}"/>
              </a:ext>
            </a:extLst>
          </p:cNvPr>
          <p:cNvSpPr txBox="1"/>
          <p:nvPr/>
        </p:nvSpPr>
        <p:spPr>
          <a:xfrm>
            <a:off x="824364" y="827691"/>
            <a:ext cx="10543271" cy="4401205"/>
          </a:xfrm>
          <a:prstGeom prst="rect">
            <a:avLst/>
          </a:prstGeom>
          <a:noFill/>
        </p:spPr>
        <p:txBody>
          <a:bodyPr wrap="none" rtlCol="0">
            <a:spAutoFit/>
          </a:bodyPr>
          <a:lstStyle/>
          <a:p>
            <a:pPr algn="ctr"/>
            <a:r>
              <a:rPr lang="en-GB" sz="3200" dirty="0">
                <a:solidFill>
                  <a:schemeClr val="bg1">
                    <a:lumMod val="50000"/>
                  </a:schemeClr>
                </a:solidFill>
                <a:latin typeface="Century Gothic" panose="020B0502020202020204" pitchFamily="34" charset="0"/>
              </a:rPr>
              <a:t> LEARNING OUTCOMES:</a:t>
            </a:r>
          </a:p>
          <a:p>
            <a:endParaRPr lang="en-GB" sz="3200" dirty="0">
              <a:solidFill>
                <a:schemeClr val="bg1">
                  <a:lumMod val="50000"/>
                </a:schemeClr>
              </a:solidFill>
            </a:endParaRPr>
          </a:p>
          <a:p>
            <a:pPr marL="457200" lvl="0" indent="-457200" algn="ctr">
              <a:buSzPct val="100000"/>
              <a:buFont typeface="Arial" panose="020B0604020202020204" pitchFamily="34" charset="0"/>
              <a:buChar char="•"/>
            </a:pPr>
            <a:r>
              <a:rPr lang="en-GB" sz="2400" dirty="0">
                <a:solidFill>
                  <a:schemeClr val="bg1">
                    <a:lumMod val="50000"/>
                  </a:schemeClr>
                </a:solidFill>
                <a:latin typeface="Century Gothic" panose="020B0502020202020204" pitchFamily="34" charset="0"/>
              </a:rPr>
              <a:t>Manage and make appropriate use of the interaction between</a:t>
            </a:r>
          </a:p>
          <a:p>
            <a:pPr lvl="0" algn="ctr">
              <a:buSzPct val="100000"/>
            </a:pPr>
            <a:r>
              <a:rPr lang="en-GB" sz="2400" dirty="0">
                <a:solidFill>
                  <a:schemeClr val="bg1">
                    <a:lumMod val="50000"/>
                  </a:schemeClr>
                </a:solidFill>
                <a:latin typeface="Century Gothic" panose="020B0502020202020204" pitchFamily="34" charset="0"/>
              </a:rPr>
              <a:t>intention, process, outcome, context, and the methods</a:t>
            </a:r>
          </a:p>
          <a:p>
            <a:pPr lvl="0" algn="ctr">
              <a:buSzPct val="100000"/>
            </a:pPr>
            <a:r>
              <a:rPr lang="en-GB" sz="2400" dirty="0">
                <a:solidFill>
                  <a:schemeClr val="bg1">
                    <a:lumMod val="50000"/>
                  </a:schemeClr>
                </a:solidFill>
                <a:latin typeface="Century Gothic" panose="020B0502020202020204" pitchFamily="34" charset="0"/>
              </a:rPr>
              <a:t>of dissemination.</a:t>
            </a:r>
          </a:p>
          <a:p>
            <a:pPr lvl="0" algn="ctr">
              <a:buSzPct val="100000"/>
            </a:pPr>
            <a:endParaRPr lang="en-GB" sz="2400" dirty="0">
              <a:solidFill>
                <a:schemeClr val="bg1">
                  <a:lumMod val="50000"/>
                </a:schemeClr>
              </a:solidFill>
              <a:latin typeface="Century Gothic" panose="020B0502020202020204" pitchFamily="34" charset="0"/>
            </a:endParaRPr>
          </a:p>
          <a:p>
            <a:pPr marL="457200" lvl="0" indent="-457200" algn="ctr">
              <a:buSzPct val="100000"/>
              <a:buFont typeface="Arial" panose="020B0604020202020204" pitchFamily="34" charset="0"/>
              <a:buChar char="•"/>
            </a:pPr>
            <a:r>
              <a:rPr lang="en-GB" sz="2400" dirty="0">
                <a:solidFill>
                  <a:schemeClr val="bg1">
                    <a:lumMod val="50000"/>
                  </a:schemeClr>
                </a:solidFill>
                <a:latin typeface="Century Gothic" panose="020B0502020202020204" pitchFamily="34" charset="0"/>
              </a:rPr>
              <a:t>Anticipate and accommodate change, and work within contexts</a:t>
            </a:r>
          </a:p>
          <a:p>
            <a:pPr lvl="0" algn="ctr">
              <a:buSzPct val="100000"/>
            </a:pPr>
            <a:r>
              <a:rPr lang="en-GB" sz="2400" dirty="0">
                <a:solidFill>
                  <a:schemeClr val="bg1">
                    <a:lumMod val="50000"/>
                  </a:schemeClr>
                </a:solidFill>
                <a:latin typeface="Century Gothic" panose="020B0502020202020204" pitchFamily="34" charset="0"/>
              </a:rPr>
              <a:t>of ambiguity, uncertainty and unfamiliarity</a:t>
            </a:r>
          </a:p>
          <a:p>
            <a:pPr lvl="0" algn="ctr">
              <a:buSzPct val="100000"/>
            </a:pPr>
            <a:endParaRPr lang="en-GB" sz="2400" dirty="0">
              <a:solidFill>
                <a:schemeClr val="bg1">
                  <a:lumMod val="50000"/>
                </a:schemeClr>
              </a:solidFill>
              <a:latin typeface="Century Gothic" panose="020B0502020202020204" pitchFamily="34" charset="0"/>
            </a:endParaRPr>
          </a:p>
          <a:p>
            <a:pPr lvl="0" algn="ctr">
              <a:buSzPct val="100000"/>
            </a:pPr>
            <a:endParaRPr lang="en-GB" sz="2400" dirty="0">
              <a:solidFill>
                <a:schemeClr val="bg1">
                  <a:lumMod val="50000"/>
                </a:schemeClr>
              </a:solidFill>
              <a:latin typeface="Century Gothic" panose="020B0502020202020204" pitchFamily="34" charset="0"/>
            </a:endParaRPr>
          </a:p>
          <a:p>
            <a:pPr lvl="0" algn="ctr">
              <a:buSzPct val="100000"/>
            </a:pPr>
            <a:r>
              <a:rPr lang="en-GB" sz="2400" dirty="0">
                <a:hlinkClick r:id="rId4"/>
              </a:rPr>
              <a:t>https://www.uwtsd.ac.uk/tel/technology-enhanced-learning/moodle-links/</a:t>
            </a:r>
            <a:endParaRPr lang="en-GB" sz="2400" dirty="0">
              <a:solidFill>
                <a:schemeClr val="bg1">
                  <a:lumMod val="50000"/>
                </a:schemeClr>
              </a:solidFill>
              <a:latin typeface="Century Gothic" panose="020B0502020202020204" pitchFamily="34" charset="0"/>
            </a:endParaRPr>
          </a:p>
        </p:txBody>
      </p:sp>
    </p:spTree>
    <p:extLst>
      <p:ext uri="{BB962C8B-B14F-4D97-AF65-F5344CB8AC3E}">
        <p14:creationId xmlns:p14="http://schemas.microsoft.com/office/powerpoint/2010/main" val="3113127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drawing&#10;&#10;Description automatically generated">
            <a:extLst>
              <a:ext uri="{FF2B5EF4-FFF2-40B4-BE49-F238E27FC236}">
                <a16:creationId xmlns="" xmlns:a16="http://schemas.microsoft.com/office/drawing/2014/main" id="{0858BECE-7A23-B045-92AC-2085849A6EA6}"/>
              </a:ext>
            </a:extLst>
          </p:cNvPr>
          <p:cNvPicPr>
            <a:picLocks noChangeAspect="1"/>
          </p:cNvPicPr>
          <p:nvPr/>
        </p:nvPicPr>
        <p:blipFill>
          <a:blip r:embed="rId3"/>
          <a:stretch>
            <a:fillRect/>
          </a:stretch>
        </p:blipFill>
        <p:spPr>
          <a:xfrm>
            <a:off x="1416539" y="2166068"/>
            <a:ext cx="4318000" cy="1879600"/>
          </a:xfrm>
          <a:prstGeom prst="rect">
            <a:avLst/>
          </a:prstGeom>
        </p:spPr>
      </p:pic>
      <p:sp>
        <p:nvSpPr>
          <p:cNvPr id="5" name="TextBox 4">
            <a:extLst>
              <a:ext uri="{FF2B5EF4-FFF2-40B4-BE49-F238E27FC236}">
                <a16:creationId xmlns="" xmlns:a16="http://schemas.microsoft.com/office/drawing/2014/main" id="{364709AC-57CE-BB41-8EDB-C85D547A5F10}"/>
              </a:ext>
            </a:extLst>
          </p:cNvPr>
          <p:cNvSpPr txBox="1"/>
          <p:nvPr/>
        </p:nvSpPr>
        <p:spPr>
          <a:xfrm>
            <a:off x="1487723" y="3887198"/>
            <a:ext cx="4175630" cy="369332"/>
          </a:xfrm>
          <a:prstGeom prst="rect">
            <a:avLst/>
          </a:prstGeom>
          <a:noFill/>
        </p:spPr>
        <p:txBody>
          <a:bodyPr wrap="none" rtlCol="0">
            <a:spAutoFit/>
          </a:bodyPr>
          <a:lstStyle/>
          <a:p>
            <a:r>
              <a:rPr lang="en-US" dirty="0"/>
              <a:t>https://www.pinterest.co.uk/emmas2430/</a:t>
            </a: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36221" y="0"/>
            <a:ext cx="4855779" cy="68660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027982" y="1561521"/>
            <a:ext cx="5095113" cy="369332"/>
          </a:xfrm>
          <a:prstGeom prst="rect">
            <a:avLst/>
          </a:prstGeom>
          <a:noFill/>
        </p:spPr>
        <p:txBody>
          <a:bodyPr wrap="none" rtlCol="0">
            <a:spAutoFit/>
          </a:bodyPr>
          <a:lstStyle/>
          <a:p>
            <a:r>
              <a:rPr lang="en-GB" dirty="0" smtClean="0"/>
              <a:t>My Pinterest page which contains more design ideas</a:t>
            </a:r>
            <a:endParaRPr lang="en-GB" dirty="0"/>
          </a:p>
        </p:txBody>
      </p:sp>
    </p:spTree>
    <p:extLst>
      <p:ext uri="{BB962C8B-B14F-4D97-AF65-F5344CB8AC3E}">
        <p14:creationId xmlns:p14="http://schemas.microsoft.com/office/powerpoint/2010/main" val="2811065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784" y="468126"/>
            <a:ext cx="4268514" cy="5691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9337" y="454745"/>
            <a:ext cx="4591722" cy="56952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93457" y="468126"/>
            <a:ext cx="3940395" cy="3940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9893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1371269" y="-720289"/>
            <a:ext cx="6004691" cy="80062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492358" y="1259660"/>
            <a:ext cx="3602461" cy="1200329"/>
          </a:xfrm>
          <a:prstGeom prst="rect">
            <a:avLst/>
          </a:prstGeom>
          <a:noFill/>
        </p:spPr>
        <p:txBody>
          <a:bodyPr wrap="none" rtlCol="0">
            <a:spAutoFit/>
          </a:bodyPr>
          <a:lstStyle/>
          <a:p>
            <a:r>
              <a:rPr lang="en-GB" dirty="0" smtClean="0"/>
              <a:t>Print 1: Opaque binder with 5% </a:t>
            </a:r>
          </a:p>
          <a:p>
            <a:r>
              <a:rPr lang="en-GB" dirty="0" smtClean="0"/>
              <a:t>Pigment (blue) block print</a:t>
            </a:r>
          </a:p>
          <a:p>
            <a:r>
              <a:rPr lang="en-GB" dirty="0" smtClean="0"/>
              <a:t>Puff binder with 5% pigment (green)</a:t>
            </a:r>
          </a:p>
          <a:p>
            <a:r>
              <a:rPr lang="en-GB" dirty="0" smtClean="0"/>
              <a:t>Detailed print</a:t>
            </a:r>
            <a:endParaRPr lang="en-GB" dirty="0"/>
          </a:p>
        </p:txBody>
      </p:sp>
      <p:sp>
        <p:nvSpPr>
          <p:cNvPr id="3" name="TextBox 2"/>
          <p:cNvSpPr txBox="1"/>
          <p:nvPr/>
        </p:nvSpPr>
        <p:spPr>
          <a:xfrm>
            <a:off x="8586952" y="2848303"/>
            <a:ext cx="1730282" cy="369332"/>
          </a:xfrm>
          <a:prstGeom prst="rect">
            <a:avLst/>
          </a:prstGeom>
          <a:noFill/>
        </p:spPr>
        <p:txBody>
          <a:bodyPr wrap="none" rtlCol="0">
            <a:spAutoFit/>
          </a:bodyPr>
          <a:lstStyle/>
          <a:p>
            <a:r>
              <a:rPr lang="en-GB" dirty="0" smtClean="0"/>
              <a:t>Print 2: reversed</a:t>
            </a:r>
            <a:endParaRPr lang="en-GB" dirty="0"/>
          </a:p>
        </p:txBody>
      </p:sp>
    </p:spTree>
    <p:extLst>
      <p:ext uri="{BB962C8B-B14F-4D97-AF65-F5344CB8AC3E}">
        <p14:creationId xmlns:p14="http://schemas.microsoft.com/office/powerpoint/2010/main" val="1529369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5285"/>
          <a:stretch/>
        </p:blipFill>
        <p:spPr bwMode="auto">
          <a:xfrm>
            <a:off x="0" y="0"/>
            <a:ext cx="512066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b="6773"/>
          <a:stretch/>
        </p:blipFill>
        <p:spPr bwMode="auto">
          <a:xfrm>
            <a:off x="5120669" y="0"/>
            <a:ext cx="5202433"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3854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t="5286" b="7136"/>
          <a:stretch/>
        </p:blipFill>
        <p:spPr bwMode="auto">
          <a:xfrm>
            <a:off x="0" y="0"/>
            <a:ext cx="3449822" cy="40283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rotWithShape="1">
          <a:blip r:embed="rId5">
            <a:extLst>
              <a:ext uri="{28A0092B-C50C-407E-A947-70E740481C1C}">
                <a14:useLocalDpi xmlns:a14="http://schemas.microsoft.com/office/drawing/2010/main" val="0"/>
              </a:ext>
            </a:extLst>
          </a:blip>
          <a:srcRect t="13426" b="12106"/>
          <a:stretch/>
        </p:blipFill>
        <p:spPr bwMode="auto">
          <a:xfrm>
            <a:off x="7156362" y="144267"/>
            <a:ext cx="4609443" cy="4576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rotWithShape="1">
          <a:blip r:embed="rId6">
            <a:extLst>
              <a:ext uri="{28A0092B-C50C-407E-A947-70E740481C1C}">
                <a14:useLocalDpi xmlns:a14="http://schemas.microsoft.com/office/drawing/2010/main" val="0"/>
              </a:ext>
            </a:extLst>
          </a:blip>
          <a:srcRect l="2066" t="10344" r="7936" b="14380"/>
          <a:stretch/>
        </p:blipFill>
        <p:spPr bwMode="auto">
          <a:xfrm flipH="1">
            <a:off x="3370589" y="1800145"/>
            <a:ext cx="3995980" cy="44563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7580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053" t="20573" r="9685" b="11988"/>
          <a:stretch/>
        </p:blipFill>
        <p:spPr bwMode="auto">
          <a:xfrm>
            <a:off x="94593" y="158236"/>
            <a:ext cx="3435570" cy="47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3534" t="25623" r="9211" b="11743"/>
          <a:stretch/>
        </p:blipFill>
        <p:spPr bwMode="auto">
          <a:xfrm>
            <a:off x="3857295" y="158235"/>
            <a:ext cx="3741685" cy="4776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5479" t="25853" r="10197" b="11768"/>
          <a:stretch/>
        </p:blipFill>
        <p:spPr bwMode="auto">
          <a:xfrm>
            <a:off x="7798674" y="158234"/>
            <a:ext cx="3630853" cy="4776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17666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529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3" name="Straight Arrow Connector 2"/>
          <p:cNvCxnSpPr/>
          <p:nvPr/>
        </p:nvCxnSpPr>
        <p:spPr>
          <a:xfrm flipH="1">
            <a:off x="4309242" y="1072055"/>
            <a:ext cx="3510455" cy="1019504"/>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sp>
        <p:nvSpPr>
          <p:cNvPr id="7" name="TextBox 6"/>
          <p:cNvSpPr txBox="1"/>
          <p:nvPr/>
        </p:nvSpPr>
        <p:spPr>
          <a:xfrm>
            <a:off x="7914289" y="960962"/>
            <a:ext cx="1729063" cy="369332"/>
          </a:xfrm>
          <a:prstGeom prst="rect">
            <a:avLst/>
          </a:prstGeom>
          <a:noFill/>
        </p:spPr>
        <p:txBody>
          <a:bodyPr wrap="none" rtlCol="0">
            <a:spAutoFit/>
          </a:bodyPr>
          <a:lstStyle/>
          <a:p>
            <a:r>
              <a:rPr lang="en-GB" dirty="0" smtClean="0"/>
              <a:t>Josef Frank print</a:t>
            </a:r>
            <a:endParaRPr lang="en-GB" dirty="0"/>
          </a:p>
        </p:txBody>
      </p:sp>
      <p:cxnSp>
        <p:nvCxnSpPr>
          <p:cNvPr id="9" name="Straight Arrow Connector 8"/>
          <p:cNvCxnSpPr/>
          <p:nvPr/>
        </p:nvCxnSpPr>
        <p:spPr>
          <a:xfrm flipH="1" flipV="1">
            <a:off x="4561490" y="2312276"/>
            <a:ext cx="2606565" cy="788276"/>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sp>
        <p:nvSpPr>
          <p:cNvPr id="13" name="TextBox 12"/>
          <p:cNvSpPr txBox="1"/>
          <p:nvPr/>
        </p:nvSpPr>
        <p:spPr>
          <a:xfrm>
            <a:off x="7420303" y="3100552"/>
            <a:ext cx="2100383" cy="369332"/>
          </a:xfrm>
          <a:prstGeom prst="rect">
            <a:avLst/>
          </a:prstGeom>
          <a:noFill/>
        </p:spPr>
        <p:txBody>
          <a:bodyPr wrap="none" rtlCol="0">
            <a:spAutoFit/>
          </a:bodyPr>
          <a:lstStyle/>
          <a:p>
            <a:r>
              <a:rPr lang="en-GB" dirty="0" smtClean="0"/>
              <a:t>My own photograph</a:t>
            </a:r>
            <a:endParaRPr lang="en-GB" dirty="0"/>
          </a:p>
        </p:txBody>
      </p:sp>
      <p:cxnSp>
        <p:nvCxnSpPr>
          <p:cNvPr id="15" name="Straight Arrow Connector 14"/>
          <p:cNvCxnSpPr/>
          <p:nvPr/>
        </p:nvCxnSpPr>
        <p:spPr>
          <a:xfrm flipH="1" flipV="1">
            <a:off x="4561490" y="3836276"/>
            <a:ext cx="2532993" cy="1534510"/>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sp>
        <p:nvSpPr>
          <p:cNvPr id="16" name="TextBox 15"/>
          <p:cNvSpPr txBox="1"/>
          <p:nvPr/>
        </p:nvSpPr>
        <p:spPr>
          <a:xfrm>
            <a:off x="7273159" y="5370786"/>
            <a:ext cx="2279598" cy="369332"/>
          </a:xfrm>
          <a:prstGeom prst="rect">
            <a:avLst/>
          </a:prstGeom>
          <a:noFill/>
        </p:spPr>
        <p:txBody>
          <a:bodyPr wrap="none" rtlCol="0">
            <a:spAutoFit/>
          </a:bodyPr>
          <a:lstStyle/>
          <a:p>
            <a:r>
              <a:rPr lang="en-GB" dirty="0" smtClean="0"/>
              <a:t>My own fern drawings</a:t>
            </a:r>
            <a:endParaRPr lang="en-GB" dirty="0"/>
          </a:p>
        </p:txBody>
      </p:sp>
    </p:spTree>
    <p:extLst>
      <p:ext uri="{BB962C8B-B14F-4D97-AF65-F5344CB8AC3E}">
        <p14:creationId xmlns:p14="http://schemas.microsoft.com/office/powerpoint/2010/main" val="2768196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 y="0"/>
            <a:ext cx="4025463"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1731"/>
          <a:stretch/>
        </p:blipFill>
        <p:spPr bwMode="auto">
          <a:xfrm>
            <a:off x="8303173" y="0"/>
            <a:ext cx="388882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 name="Straight Arrow Connector 2"/>
          <p:cNvCxnSpPr/>
          <p:nvPr/>
        </p:nvCxnSpPr>
        <p:spPr>
          <a:xfrm flipH="1" flipV="1">
            <a:off x="3405352" y="2638097"/>
            <a:ext cx="1555531" cy="94593"/>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sp>
        <p:nvSpPr>
          <p:cNvPr id="4" name="TextBox 3"/>
          <p:cNvSpPr txBox="1"/>
          <p:nvPr/>
        </p:nvSpPr>
        <p:spPr>
          <a:xfrm>
            <a:off x="5097516" y="2549494"/>
            <a:ext cx="1096967" cy="369332"/>
          </a:xfrm>
          <a:prstGeom prst="rect">
            <a:avLst/>
          </a:prstGeom>
          <a:noFill/>
        </p:spPr>
        <p:txBody>
          <a:bodyPr wrap="none" rtlCol="0">
            <a:spAutoFit/>
          </a:bodyPr>
          <a:lstStyle/>
          <a:p>
            <a:r>
              <a:rPr lang="en-GB" dirty="0" smtClean="0"/>
              <a:t>Tea Paper</a:t>
            </a:r>
            <a:endParaRPr lang="en-GB" dirty="0"/>
          </a:p>
        </p:txBody>
      </p:sp>
      <p:cxnSp>
        <p:nvCxnSpPr>
          <p:cNvPr id="6" name="Straight Arrow Connector 5"/>
          <p:cNvCxnSpPr/>
          <p:nvPr/>
        </p:nvCxnSpPr>
        <p:spPr>
          <a:xfrm flipV="1">
            <a:off x="6831724" y="4803228"/>
            <a:ext cx="2049517" cy="279259"/>
          </a:xfrm>
          <a:prstGeom prst="straightConnector1">
            <a:avLst/>
          </a:prstGeom>
          <a:ln>
            <a:tailEnd type="arrow"/>
          </a:ln>
        </p:spPr>
        <p:style>
          <a:lnRef idx="3">
            <a:schemeClr val="accent4"/>
          </a:lnRef>
          <a:fillRef idx="0">
            <a:schemeClr val="accent4"/>
          </a:fillRef>
          <a:effectRef idx="2">
            <a:schemeClr val="accent4"/>
          </a:effectRef>
          <a:fontRef idx="minor">
            <a:schemeClr val="tx1"/>
          </a:fontRef>
        </p:style>
      </p:cxnSp>
      <p:sp>
        <p:nvSpPr>
          <p:cNvPr id="7" name="TextBox 6"/>
          <p:cNvSpPr txBox="1"/>
          <p:nvPr/>
        </p:nvSpPr>
        <p:spPr>
          <a:xfrm>
            <a:off x="4807831" y="4897821"/>
            <a:ext cx="1908279" cy="369332"/>
          </a:xfrm>
          <a:prstGeom prst="rect">
            <a:avLst/>
          </a:prstGeom>
          <a:noFill/>
        </p:spPr>
        <p:txBody>
          <a:bodyPr wrap="none" rtlCol="0">
            <a:spAutoFit/>
          </a:bodyPr>
          <a:lstStyle/>
          <a:p>
            <a:r>
              <a:rPr lang="en-GB" dirty="0" smtClean="0"/>
              <a:t>Carpet fibre paper</a:t>
            </a:r>
            <a:endParaRPr lang="en-GB" dirty="0"/>
          </a:p>
        </p:txBody>
      </p:sp>
    </p:spTree>
    <p:extLst>
      <p:ext uri="{BB962C8B-B14F-4D97-AF65-F5344CB8AC3E}">
        <p14:creationId xmlns:p14="http://schemas.microsoft.com/office/powerpoint/2010/main" val="2432373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647" y="273673"/>
            <a:ext cx="4512272" cy="6016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0367" y="273673"/>
            <a:ext cx="4110694" cy="6016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66218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1720</TotalTime>
  <Words>1248</Words>
  <Application>Microsoft Office PowerPoint</Application>
  <PresentationFormat>Custom</PresentationFormat>
  <Paragraphs>102</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Emma Squire 1906328  B2 – Digital &amp; Material Process  M4X02220  UWTSD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Savage</dc:creator>
  <cp:lastModifiedBy>Matt</cp:lastModifiedBy>
  <cp:revision>44</cp:revision>
  <dcterms:created xsi:type="dcterms:W3CDTF">2020-04-24T07:35:43Z</dcterms:created>
  <dcterms:modified xsi:type="dcterms:W3CDTF">2020-05-06T14:03:10Z</dcterms:modified>
</cp:coreProperties>
</file>