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66" r:id="rId1"/>
  </p:sldMasterIdLst>
  <p:notesMasterIdLst>
    <p:notesMasterId r:id="rId14"/>
  </p:notesMasterIdLst>
  <p:sldIdLst>
    <p:sldId id="256" r:id="rId2"/>
    <p:sldId id="257" r:id="rId3"/>
    <p:sldId id="259" r:id="rId4"/>
    <p:sldId id="260" r:id="rId5"/>
    <p:sldId id="274" r:id="rId6"/>
    <p:sldId id="265" r:id="rId7"/>
    <p:sldId id="268" r:id="rId8"/>
    <p:sldId id="269" r:id="rId9"/>
    <p:sldId id="270" r:id="rId10"/>
    <p:sldId id="272" r:id="rId11"/>
    <p:sldId id="275" r:id="rId12"/>
    <p:sldId id="276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029" autoAdjust="0"/>
    <p:restoredTop sz="94660"/>
  </p:normalViewPr>
  <p:slideViewPr>
    <p:cSldViewPr snapToGrid="0">
      <p:cViewPr varScale="1">
        <p:scale>
          <a:sx n="64" d="100"/>
          <a:sy n="64" d="100"/>
        </p:scale>
        <p:origin x="259" y="3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iagrams/_rels/data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sv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4" Type="http://schemas.openxmlformats.org/officeDocument/2006/relationships/image" Target="../media/image8.svg"/></Relationships>
</file>

<file path=ppt/diagrams/_rels/drawing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sv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4" Type="http://schemas.openxmlformats.org/officeDocument/2006/relationships/image" Target="../media/image8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2">
  <dgm:title val=""/>
  <dgm:desc val=""/>
  <dgm:catLst>
    <dgm:cat type="accent6" pri="11200"/>
  </dgm:catLst>
  <dgm:styleLbl name="node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ln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8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31E084E-EC03-4F98-90A9-417A4E8AAEA0}" type="doc">
      <dgm:prSet loTypeId="urn:microsoft.com/office/officeart/2008/layout/LinedList" loCatId="list" qsTypeId="urn:microsoft.com/office/officeart/2005/8/quickstyle/simple1" qsCatId="simple" csTypeId="urn:microsoft.com/office/officeart/2005/8/colors/accent6_2" csCatId="accent6" phldr="1"/>
      <dgm:spPr/>
      <dgm:t>
        <a:bodyPr/>
        <a:lstStyle/>
        <a:p>
          <a:endParaRPr lang="en-US"/>
        </a:p>
      </dgm:t>
    </dgm:pt>
    <dgm:pt modelId="{05C6A7C5-B56F-4215-8B0C-9848A785EA96}">
      <dgm:prSet/>
      <dgm:spPr/>
      <dgm:t>
        <a:bodyPr/>
        <a:lstStyle/>
        <a:p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71CB4A1-07C6-4992-9718-B02B4ABAE336}" type="parTrans" cxnId="{7E32D0AF-5431-48CF-A80B-3F8857F19D0D}">
      <dgm:prSet/>
      <dgm:spPr/>
      <dgm:t>
        <a:bodyPr/>
        <a:lstStyle/>
        <a:p>
          <a:endParaRPr lang="en-US"/>
        </a:p>
      </dgm:t>
    </dgm:pt>
    <dgm:pt modelId="{213C357A-EDC7-4BD4-9C8F-581F2B7BAFFC}" type="sibTrans" cxnId="{7E32D0AF-5431-48CF-A80B-3F8857F19D0D}">
      <dgm:prSet/>
      <dgm:spPr/>
      <dgm:t>
        <a:bodyPr/>
        <a:lstStyle/>
        <a:p>
          <a:endParaRPr lang="en-US"/>
        </a:p>
      </dgm:t>
    </dgm:pt>
    <dgm:pt modelId="{50C2228D-B0A1-4865-801A-BD827FD8F66D}">
      <dgm:prSet/>
      <dgm:spPr/>
      <dgm:t>
        <a:bodyPr/>
        <a:lstStyle/>
        <a:p>
          <a:r>
            <a:rPr lang="en-US" b="0" i="0" baseline="0" dirty="0">
              <a:latin typeface="Arial" panose="020B0604020202020204" pitchFamily="34" charset="0"/>
              <a:cs typeface="Arial" panose="020B0604020202020204" pitchFamily="34" charset="0"/>
            </a:rPr>
            <a:t>What Culture is ?: </a:t>
          </a:r>
        </a:p>
        <a:p>
          <a:r>
            <a:rPr lang="en-US" b="0" i="0" baseline="0" dirty="0">
              <a:latin typeface="Arial" panose="020B0604020202020204" pitchFamily="34" charset="0"/>
              <a:cs typeface="Arial" panose="020B0604020202020204" pitchFamily="34" charset="0"/>
            </a:rPr>
            <a:t>Important aspects of culture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F747FF5-6ABA-41B7-AAD5-F8A41876D9B3}" type="parTrans" cxnId="{816BBA21-7AE0-43BD-BD15-05721386AF12}">
      <dgm:prSet/>
      <dgm:spPr/>
      <dgm:t>
        <a:bodyPr/>
        <a:lstStyle/>
        <a:p>
          <a:endParaRPr lang="en-US"/>
        </a:p>
      </dgm:t>
    </dgm:pt>
    <dgm:pt modelId="{A7F74CAC-6650-4B4B-B240-45422034437A}" type="sibTrans" cxnId="{816BBA21-7AE0-43BD-BD15-05721386AF12}">
      <dgm:prSet/>
      <dgm:spPr/>
      <dgm:t>
        <a:bodyPr/>
        <a:lstStyle/>
        <a:p>
          <a:endParaRPr lang="en-US"/>
        </a:p>
      </dgm:t>
    </dgm:pt>
    <dgm:pt modelId="{F4ED1565-BDB8-46B9-AE3C-C18C05E3A794}">
      <dgm:prSet/>
      <dgm:spPr/>
      <dgm:t>
        <a:bodyPr/>
        <a:lstStyle/>
        <a:p>
          <a:r>
            <a:rPr lang="en-US" b="0" i="0" baseline="0" dirty="0">
              <a:latin typeface="Arial" panose="020B0604020202020204" pitchFamily="34" charset="0"/>
              <a:cs typeface="Arial" panose="020B0604020202020204" pitchFamily="34" charset="0"/>
            </a:rPr>
            <a:t>Theoretical Framework Theories on how business is affected by culture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940C1D0-37CC-4648-B38C-3D07288F8B5D}" type="parTrans" cxnId="{6C365EFB-F11C-4E87-82A2-19302DF64C12}">
      <dgm:prSet/>
      <dgm:spPr/>
      <dgm:t>
        <a:bodyPr/>
        <a:lstStyle/>
        <a:p>
          <a:endParaRPr lang="en-US"/>
        </a:p>
      </dgm:t>
    </dgm:pt>
    <dgm:pt modelId="{C4301424-2476-4CDC-8A2E-55169FACA2D3}" type="sibTrans" cxnId="{6C365EFB-F11C-4E87-82A2-19302DF64C12}">
      <dgm:prSet/>
      <dgm:spPr/>
      <dgm:t>
        <a:bodyPr/>
        <a:lstStyle/>
        <a:p>
          <a:endParaRPr lang="en-US"/>
        </a:p>
      </dgm:t>
    </dgm:pt>
    <dgm:pt modelId="{BF9CB2A9-08FF-4541-AE0F-6176C861CFB1}">
      <dgm:prSet/>
      <dgm:spPr/>
      <dgm:t>
        <a:bodyPr/>
        <a:lstStyle/>
        <a:p>
          <a:r>
            <a:rPr lang="en-US" b="0" i="0" baseline="0" dirty="0">
              <a:latin typeface="Arial" panose="020B0604020202020204" pitchFamily="34" charset="0"/>
              <a:cs typeface="Arial" panose="020B0604020202020204" pitchFamily="34" charset="0"/>
            </a:rPr>
            <a:t>Cultural Components to Address: </a:t>
          </a: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T</a:t>
          </a:r>
          <a:r>
            <a:rPr lang="en-US" b="0" i="0" baseline="0" dirty="0">
              <a:latin typeface="Arial" panose="020B0604020202020204" pitchFamily="34" charset="0"/>
              <a:cs typeface="Arial" panose="020B0604020202020204" pitchFamily="34" charset="0"/>
            </a:rPr>
            <a:t>he Main Cultural Obstacles in UK-China Negotiations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B69FC61-EEBA-46FB-B552-FDDD0872A548}" type="parTrans" cxnId="{993957C2-CD71-47E6-8A78-6B5846276CC8}">
      <dgm:prSet/>
      <dgm:spPr/>
      <dgm:t>
        <a:bodyPr/>
        <a:lstStyle/>
        <a:p>
          <a:endParaRPr lang="en-US"/>
        </a:p>
      </dgm:t>
    </dgm:pt>
    <dgm:pt modelId="{085B4C2F-B26D-4216-877D-6F8A422DE86E}" type="sibTrans" cxnId="{993957C2-CD71-47E6-8A78-6B5846276CC8}">
      <dgm:prSet/>
      <dgm:spPr/>
      <dgm:t>
        <a:bodyPr/>
        <a:lstStyle/>
        <a:p>
          <a:endParaRPr lang="en-US"/>
        </a:p>
      </dgm:t>
    </dgm:pt>
    <dgm:pt modelId="{7395D91E-26D2-4809-951F-CC041DFD3303}">
      <dgm:prSet/>
      <dgm:spPr/>
      <dgm:t>
        <a:bodyPr/>
        <a:lstStyle/>
        <a:p>
          <a:r>
            <a:rPr lang="en-US" b="0" i="0" baseline="0" dirty="0">
              <a:latin typeface="Arial" panose="020B0604020202020204" pitchFamily="34" charset="0"/>
              <a:cs typeface="Arial" panose="020B0604020202020204" pitchFamily="34" charset="0"/>
            </a:rPr>
            <a:t>Successful Negotiation Techniques:</a:t>
          </a: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b="0" i="0" baseline="0" dirty="0">
              <a:latin typeface="Arial" panose="020B0604020202020204" pitchFamily="34" charset="0"/>
              <a:cs typeface="Arial" panose="020B0604020202020204" pitchFamily="34" charset="0"/>
            </a:rPr>
            <a:t>Realistic methods for closing deals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FFD28FD-D45C-4D29-9BF1-C25DA4132EF4}" type="parTrans" cxnId="{506BC1A3-01A8-4FEE-9A00-216A5A61CBCF}">
      <dgm:prSet/>
      <dgm:spPr/>
      <dgm:t>
        <a:bodyPr/>
        <a:lstStyle/>
        <a:p>
          <a:endParaRPr lang="en-US"/>
        </a:p>
      </dgm:t>
    </dgm:pt>
    <dgm:pt modelId="{9F058D46-9EC4-4F88-8DCE-F56268FE23E8}" type="sibTrans" cxnId="{506BC1A3-01A8-4FEE-9A00-216A5A61CBCF}">
      <dgm:prSet/>
      <dgm:spPr/>
      <dgm:t>
        <a:bodyPr/>
        <a:lstStyle/>
        <a:p>
          <a:endParaRPr lang="en-US"/>
        </a:p>
      </dgm:t>
    </dgm:pt>
    <dgm:pt modelId="{CD7F67DE-40C4-42D1-921B-CBD23817DB48}">
      <dgm:prSet/>
      <dgm:spPr/>
      <dgm:t>
        <a:bodyPr/>
        <a:lstStyle/>
        <a:p>
          <a:r>
            <a:rPr lang="en-US" b="0" i="0" baseline="0" dirty="0">
              <a:latin typeface="Arial" panose="020B0604020202020204" pitchFamily="34" charset="0"/>
              <a:cs typeface="Arial" panose="020B0604020202020204" pitchFamily="34" charset="0"/>
            </a:rPr>
            <a:t>Conclusion</a:t>
          </a:r>
          <a:r>
            <a:rPr lang="en-US" b="0" i="0" baseline="0" dirty="0"/>
            <a:t> </a:t>
          </a:r>
          <a:endParaRPr lang="en-US" dirty="0"/>
        </a:p>
      </dgm:t>
    </dgm:pt>
    <dgm:pt modelId="{4F7505BC-747F-4E1A-A13A-31D5C652723B}" type="parTrans" cxnId="{030E65D3-D60E-48B6-B1FA-84112901D741}">
      <dgm:prSet/>
      <dgm:spPr/>
      <dgm:t>
        <a:bodyPr/>
        <a:lstStyle/>
        <a:p>
          <a:endParaRPr lang="en-US"/>
        </a:p>
      </dgm:t>
    </dgm:pt>
    <dgm:pt modelId="{E80995CE-A0BF-4FFE-8ACB-DB52745393CD}" type="sibTrans" cxnId="{030E65D3-D60E-48B6-B1FA-84112901D741}">
      <dgm:prSet/>
      <dgm:spPr/>
      <dgm:t>
        <a:bodyPr/>
        <a:lstStyle/>
        <a:p>
          <a:endParaRPr lang="en-US"/>
        </a:p>
      </dgm:t>
    </dgm:pt>
    <dgm:pt modelId="{D8641FDA-2EA8-4123-B0DC-34AE2D9CD64F}" type="pres">
      <dgm:prSet presAssocID="{031E084E-EC03-4F98-90A9-417A4E8AAEA0}" presName="vert0" presStyleCnt="0">
        <dgm:presLayoutVars>
          <dgm:dir/>
          <dgm:animOne val="branch"/>
          <dgm:animLvl val="lvl"/>
        </dgm:presLayoutVars>
      </dgm:prSet>
      <dgm:spPr/>
    </dgm:pt>
    <dgm:pt modelId="{F2AFADAF-22B5-4A12-9011-7A03C1CA7770}" type="pres">
      <dgm:prSet presAssocID="{05C6A7C5-B56F-4215-8B0C-9848A785EA96}" presName="thickLine" presStyleLbl="alignNode1" presStyleIdx="0" presStyleCnt="6"/>
      <dgm:spPr/>
    </dgm:pt>
    <dgm:pt modelId="{00A2885C-3F7E-484D-B08E-C5A2C3161F8C}" type="pres">
      <dgm:prSet presAssocID="{05C6A7C5-B56F-4215-8B0C-9848A785EA96}" presName="horz1" presStyleCnt="0"/>
      <dgm:spPr/>
    </dgm:pt>
    <dgm:pt modelId="{D1E518FA-A404-4D43-8770-1D8B6182E432}" type="pres">
      <dgm:prSet presAssocID="{05C6A7C5-B56F-4215-8B0C-9848A785EA96}" presName="tx1" presStyleLbl="revTx" presStyleIdx="0" presStyleCnt="6"/>
      <dgm:spPr/>
    </dgm:pt>
    <dgm:pt modelId="{8740F7D7-F74F-48AD-92B8-06918EA2E6C3}" type="pres">
      <dgm:prSet presAssocID="{05C6A7C5-B56F-4215-8B0C-9848A785EA96}" presName="vert1" presStyleCnt="0"/>
      <dgm:spPr/>
    </dgm:pt>
    <dgm:pt modelId="{67B53F08-30A0-48F3-B732-283E10CA190B}" type="pres">
      <dgm:prSet presAssocID="{50C2228D-B0A1-4865-801A-BD827FD8F66D}" presName="thickLine" presStyleLbl="alignNode1" presStyleIdx="1" presStyleCnt="6"/>
      <dgm:spPr/>
    </dgm:pt>
    <dgm:pt modelId="{126E7506-9F68-42C1-BC21-4D0354FAD879}" type="pres">
      <dgm:prSet presAssocID="{50C2228D-B0A1-4865-801A-BD827FD8F66D}" presName="horz1" presStyleCnt="0"/>
      <dgm:spPr/>
    </dgm:pt>
    <dgm:pt modelId="{CA95E5B3-EDE4-4BC0-910A-DEECC02BFAE1}" type="pres">
      <dgm:prSet presAssocID="{50C2228D-B0A1-4865-801A-BD827FD8F66D}" presName="tx1" presStyleLbl="revTx" presStyleIdx="1" presStyleCnt="6"/>
      <dgm:spPr/>
    </dgm:pt>
    <dgm:pt modelId="{B40371FF-8AA5-4183-B21E-FDABC195626D}" type="pres">
      <dgm:prSet presAssocID="{50C2228D-B0A1-4865-801A-BD827FD8F66D}" presName="vert1" presStyleCnt="0"/>
      <dgm:spPr/>
    </dgm:pt>
    <dgm:pt modelId="{3515B13F-4443-49E3-A0D9-D6ED33CA9941}" type="pres">
      <dgm:prSet presAssocID="{F4ED1565-BDB8-46B9-AE3C-C18C05E3A794}" presName="thickLine" presStyleLbl="alignNode1" presStyleIdx="2" presStyleCnt="6"/>
      <dgm:spPr/>
    </dgm:pt>
    <dgm:pt modelId="{A3AFF1B3-6A86-4C4F-A636-0A0D4767F13D}" type="pres">
      <dgm:prSet presAssocID="{F4ED1565-BDB8-46B9-AE3C-C18C05E3A794}" presName="horz1" presStyleCnt="0"/>
      <dgm:spPr/>
    </dgm:pt>
    <dgm:pt modelId="{A72773F7-D0AC-4682-83B2-730CDAA0055A}" type="pres">
      <dgm:prSet presAssocID="{F4ED1565-BDB8-46B9-AE3C-C18C05E3A794}" presName="tx1" presStyleLbl="revTx" presStyleIdx="2" presStyleCnt="6"/>
      <dgm:spPr/>
    </dgm:pt>
    <dgm:pt modelId="{52EADCCF-E464-4666-BFA2-8AF6684FD50C}" type="pres">
      <dgm:prSet presAssocID="{F4ED1565-BDB8-46B9-AE3C-C18C05E3A794}" presName="vert1" presStyleCnt="0"/>
      <dgm:spPr/>
    </dgm:pt>
    <dgm:pt modelId="{94942F58-AAF1-4D91-910B-FC81F5A902C5}" type="pres">
      <dgm:prSet presAssocID="{BF9CB2A9-08FF-4541-AE0F-6176C861CFB1}" presName="thickLine" presStyleLbl="alignNode1" presStyleIdx="3" presStyleCnt="6"/>
      <dgm:spPr/>
    </dgm:pt>
    <dgm:pt modelId="{8C83CCC9-97A0-4382-81D7-73910DA741E7}" type="pres">
      <dgm:prSet presAssocID="{BF9CB2A9-08FF-4541-AE0F-6176C861CFB1}" presName="horz1" presStyleCnt="0"/>
      <dgm:spPr/>
    </dgm:pt>
    <dgm:pt modelId="{5B768F64-C544-414F-B40C-630415DC3360}" type="pres">
      <dgm:prSet presAssocID="{BF9CB2A9-08FF-4541-AE0F-6176C861CFB1}" presName="tx1" presStyleLbl="revTx" presStyleIdx="3" presStyleCnt="6"/>
      <dgm:spPr/>
    </dgm:pt>
    <dgm:pt modelId="{10911B3E-ACF1-4BD4-B111-62C6CE944BCE}" type="pres">
      <dgm:prSet presAssocID="{BF9CB2A9-08FF-4541-AE0F-6176C861CFB1}" presName="vert1" presStyleCnt="0"/>
      <dgm:spPr/>
    </dgm:pt>
    <dgm:pt modelId="{41B3A2DD-A0D5-47F9-8376-D34773ECC263}" type="pres">
      <dgm:prSet presAssocID="{7395D91E-26D2-4809-951F-CC041DFD3303}" presName="thickLine" presStyleLbl="alignNode1" presStyleIdx="4" presStyleCnt="6"/>
      <dgm:spPr/>
    </dgm:pt>
    <dgm:pt modelId="{09F87823-8124-4533-9F3C-98036F4E1AA9}" type="pres">
      <dgm:prSet presAssocID="{7395D91E-26D2-4809-951F-CC041DFD3303}" presName="horz1" presStyleCnt="0"/>
      <dgm:spPr/>
    </dgm:pt>
    <dgm:pt modelId="{9456B9C5-4226-43B9-AC55-5F17E7D720C0}" type="pres">
      <dgm:prSet presAssocID="{7395D91E-26D2-4809-951F-CC041DFD3303}" presName="tx1" presStyleLbl="revTx" presStyleIdx="4" presStyleCnt="6"/>
      <dgm:spPr/>
    </dgm:pt>
    <dgm:pt modelId="{0D8BFC85-9D97-4C3E-ABA3-149A729FD79A}" type="pres">
      <dgm:prSet presAssocID="{7395D91E-26D2-4809-951F-CC041DFD3303}" presName="vert1" presStyleCnt="0"/>
      <dgm:spPr/>
    </dgm:pt>
    <dgm:pt modelId="{5C096411-E900-4B01-B744-C51C1E5C80D7}" type="pres">
      <dgm:prSet presAssocID="{CD7F67DE-40C4-42D1-921B-CBD23817DB48}" presName="thickLine" presStyleLbl="alignNode1" presStyleIdx="5" presStyleCnt="6"/>
      <dgm:spPr/>
    </dgm:pt>
    <dgm:pt modelId="{96A99F46-A53C-44BA-8574-0BAA0DEA8120}" type="pres">
      <dgm:prSet presAssocID="{CD7F67DE-40C4-42D1-921B-CBD23817DB48}" presName="horz1" presStyleCnt="0"/>
      <dgm:spPr/>
    </dgm:pt>
    <dgm:pt modelId="{67A21C4B-29B0-4DE6-8711-F393FF61060D}" type="pres">
      <dgm:prSet presAssocID="{CD7F67DE-40C4-42D1-921B-CBD23817DB48}" presName="tx1" presStyleLbl="revTx" presStyleIdx="5" presStyleCnt="6"/>
      <dgm:spPr/>
    </dgm:pt>
    <dgm:pt modelId="{05E635D7-18F2-4FB6-BF20-10ED9668F972}" type="pres">
      <dgm:prSet presAssocID="{CD7F67DE-40C4-42D1-921B-CBD23817DB48}" presName="vert1" presStyleCnt="0"/>
      <dgm:spPr/>
    </dgm:pt>
  </dgm:ptLst>
  <dgm:cxnLst>
    <dgm:cxn modelId="{816BBA21-7AE0-43BD-BD15-05721386AF12}" srcId="{031E084E-EC03-4F98-90A9-417A4E8AAEA0}" destId="{50C2228D-B0A1-4865-801A-BD827FD8F66D}" srcOrd="1" destOrd="0" parTransId="{CF747FF5-6ABA-41B7-AAD5-F8A41876D9B3}" sibTransId="{A7F74CAC-6650-4B4B-B240-45422034437A}"/>
    <dgm:cxn modelId="{5DFEA891-9C4C-4FD2-83E5-4135DF0E89F3}" type="presOf" srcId="{CD7F67DE-40C4-42D1-921B-CBD23817DB48}" destId="{67A21C4B-29B0-4DE6-8711-F393FF61060D}" srcOrd="0" destOrd="0" presId="urn:microsoft.com/office/officeart/2008/layout/LinedList"/>
    <dgm:cxn modelId="{506BC1A3-01A8-4FEE-9A00-216A5A61CBCF}" srcId="{031E084E-EC03-4F98-90A9-417A4E8AAEA0}" destId="{7395D91E-26D2-4809-951F-CC041DFD3303}" srcOrd="4" destOrd="0" parTransId="{6FFD28FD-D45C-4D29-9BF1-C25DA4132EF4}" sibTransId="{9F058D46-9EC4-4F88-8DCE-F56268FE23E8}"/>
    <dgm:cxn modelId="{7E32D0AF-5431-48CF-A80B-3F8857F19D0D}" srcId="{031E084E-EC03-4F98-90A9-417A4E8AAEA0}" destId="{05C6A7C5-B56F-4215-8B0C-9848A785EA96}" srcOrd="0" destOrd="0" parTransId="{071CB4A1-07C6-4992-9718-B02B4ABAE336}" sibTransId="{213C357A-EDC7-4BD4-9C8F-581F2B7BAFFC}"/>
    <dgm:cxn modelId="{993957C2-CD71-47E6-8A78-6B5846276CC8}" srcId="{031E084E-EC03-4F98-90A9-417A4E8AAEA0}" destId="{BF9CB2A9-08FF-4541-AE0F-6176C861CFB1}" srcOrd="3" destOrd="0" parTransId="{DB69FC61-EEBA-46FB-B552-FDDD0872A548}" sibTransId="{085B4C2F-B26D-4216-877D-6F8A422DE86E}"/>
    <dgm:cxn modelId="{EF7D3DC5-9422-4259-A91B-F5641F1B9DC0}" type="presOf" srcId="{BF9CB2A9-08FF-4541-AE0F-6176C861CFB1}" destId="{5B768F64-C544-414F-B40C-630415DC3360}" srcOrd="0" destOrd="0" presId="urn:microsoft.com/office/officeart/2008/layout/LinedList"/>
    <dgm:cxn modelId="{C03074C8-9377-40C7-9EF8-7C772E69BB02}" type="presOf" srcId="{05C6A7C5-B56F-4215-8B0C-9848A785EA96}" destId="{D1E518FA-A404-4D43-8770-1D8B6182E432}" srcOrd="0" destOrd="0" presId="urn:microsoft.com/office/officeart/2008/layout/LinedList"/>
    <dgm:cxn modelId="{5A1EBFD2-F043-4CE9-A200-318829B20DFD}" type="presOf" srcId="{031E084E-EC03-4F98-90A9-417A4E8AAEA0}" destId="{D8641FDA-2EA8-4123-B0DC-34AE2D9CD64F}" srcOrd="0" destOrd="0" presId="urn:microsoft.com/office/officeart/2008/layout/LinedList"/>
    <dgm:cxn modelId="{030E65D3-D60E-48B6-B1FA-84112901D741}" srcId="{031E084E-EC03-4F98-90A9-417A4E8AAEA0}" destId="{CD7F67DE-40C4-42D1-921B-CBD23817DB48}" srcOrd="5" destOrd="0" parTransId="{4F7505BC-747F-4E1A-A13A-31D5C652723B}" sibTransId="{E80995CE-A0BF-4FFE-8ACB-DB52745393CD}"/>
    <dgm:cxn modelId="{EED073EE-DCBC-4BEF-9C6A-30BC0253B66B}" type="presOf" srcId="{F4ED1565-BDB8-46B9-AE3C-C18C05E3A794}" destId="{A72773F7-D0AC-4682-83B2-730CDAA0055A}" srcOrd="0" destOrd="0" presId="urn:microsoft.com/office/officeart/2008/layout/LinedList"/>
    <dgm:cxn modelId="{DBC9EAF9-AA3F-46CA-8100-ABA37766C917}" type="presOf" srcId="{50C2228D-B0A1-4865-801A-BD827FD8F66D}" destId="{CA95E5B3-EDE4-4BC0-910A-DEECC02BFAE1}" srcOrd="0" destOrd="0" presId="urn:microsoft.com/office/officeart/2008/layout/LinedList"/>
    <dgm:cxn modelId="{6C365EFB-F11C-4E87-82A2-19302DF64C12}" srcId="{031E084E-EC03-4F98-90A9-417A4E8AAEA0}" destId="{F4ED1565-BDB8-46B9-AE3C-C18C05E3A794}" srcOrd="2" destOrd="0" parTransId="{D940C1D0-37CC-4648-B38C-3D07288F8B5D}" sibTransId="{C4301424-2476-4CDC-8A2E-55169FACA2D3}"/>
    <dgm:cxn modelId="{3A97B3FB-0B43-485F-8E41-905FA6EF5B66}" type="presOf" srcId="{7395D91E-26D2-4809-951F-CC041DFD3303}" destId="{9456B9C5-4226-43B9-AC55-5F17E7D720C0}" srcOrd="0" destOrd="0" presId="urn:microsoft.com/office/officeart/2008/layout/LinedList"/>
    <dgm:cxn modelId="{9BF888CA-DE13-40E4-9A04-E35B69BDFA10}" type="presParOf" srcId="{D8641FDA-2EA8-4123-B0DC-34AE2D9CD64F}" destId="{F2AFADAF-22B5-4A12-9011-7A03C1CA7770}" srcOrd="0" destOrd="0" presId="urn:microsoft.com/office/officeart/2008/layout/LinedList"/>
    <dgm:cxn modelId="{0133BEF9-17AB-4850-958A-7D5C051F942E}" type="presParOf" srcId="{D8641FDA-2EA8-4123-B0DC-34AE2D9CD64F}" destId="{00A2885C-3F7E-484D-B08E-C5A2C3161F8C}" srcOrd="1" destOrd="0" presId="urn:microsoft.com/office/officeart/2008/layout/LinedList"/>
    <dgm:cxn modelId="{BAA12F89-A84C-428B-9E06-78C05002CDC0}" type="presParOf" srcId="{00A2885C-3F7E-484D-B08E-C5A2C3161F8C}" destId="{D1E518FA-A404-4D43-8770-1D8B6182E432}" srcOrd="0" destOrd="0" presId="urn:microsoft.com/office/officeart/2008/layout/LinedList"/>
    <dgm:cxn modelId="{CB989999-6B2A-4913-91B6-2FFC5A6B26EC}" type="presParOf" srcId="{00A2885C-3F7E-484D-B08E-C5A2C3161F8C}" destId="{8740F7D7-F74F-48AD-92B8-06918EA2E6C3}" srcOrd="1" destOrd="0" presId="urn:microsoft.com/office/officeart/2008/layout/LinedList"/>
    <dgm:cxn modelId="{E45BE426-EE44-467F-9F00-12A8EA5A77C1}" type="presParOf" srcId="{D8641FDA-2EA8-4123-B0DC-34AE2D9CD64F}" destId="{67B53F08-30A0-48F3-B732-283E10CA190B}" srcOrd="2" destOrd="0" presId="urn:microsoft.com/office/officeart/2008/layout/LinedList"/>
    <dgm:cxn modelId="{0F99BEEB-C1AE-466E-8E69-835B6E0159AF}" type="presParOf" srcId="{D8641FDA-2EA8-4123-B0DC-34AE2D9CD64F}" destId="{126E7506-9F68-42C1-BC21-4D0354FAD879}" srcOrd="3" destOrd="0" presId="urn:microsoft.com/office/officeart/2008/layout/LinedList"/>
    <dgm:cxn modelId="{C5A262D0-230F-45CF-8CAB-12A8B1F8EEFC}" type="presParOf" srcId="{126E7506-9F68-42C1-BC21-4D0354FAD879}" destId="{CA95E5B3-EDE4-4BC0-910A-DEECC02BFAE1}" srcOrd="0" destOrd="0" presId="urn:microsoft.com/office/officeart/2008/layout/LinedList"/>
    <dgm:cxn modelId="{517597DA-2F04-414F-BA84-C205DC9B4519}" type="presParOf" srcId="{126E7506-9F68-42C1-BC21-4D0354FAD879}" destId="{B40371FF-8AA5-4183-B21E-FDABC195626D}" srcOrd="1" destOrd="0" presId="urn:microsoft.com/office/officeart/2008/layout/LinedList"/>
    <dgm:cxn modelId="{0DD7CE70-5746-4C02-B048-B233122A9FA0}" type="presParOf" srcId="{D8641FDA-2EA8-4123-B0DC-34AE2D9CD64F}" destId="{3515B13F-4443-49E3-A0D9-D6ED33CA9941}" srcOrd="4" destOrd="0" presId="urn:microsoft.com/office/officeart/2008/layout/LinedList"/>
    <dgm:cxn modelId="{73FA1CEB-B3ED-4B1B-9113-FFA5DECF71D6}" type="presParOf" srcId="{D8641FDA-2EA8-4123-B0DC-34AE2D9CD64F}" destId="{A3AFF1B3-6A86-4C4F-A636-0A0D4767F13D}" srcOrd="5" destOrd="0" presId="urn:microsoft.com/office/officeart/2008/layout/LinedList"/>
    <dgm:cxn modelId="{4FE7CC26-CB87-4AB8-99BE-62A389610607}" type="presParOf" srcId="{A3AFF1B3-6A86-4C4F-A636-0A0D4767F13D}" destId="{A72773F7-D0AC-4682-83B2-730CDAA0055A}" srcOrd="0" destOrd="0" presId="urn:microsoft.com/office/officeart/2008/layout/LinedList"/>
    <dgm:cxn modelId="{59F3584D-4F3C-49FA-A2CF-E6C1701290A8}" type="presParOf" srcId="{A3AFF1B3-6A86-4C4F-A636-0A0D4767F13D}" destId="{52EADCCF-E464-4666-BFA2-8AF6684FD50C}" srcOrd="1" destOrd="0" presId="urn:microsoft.com/office/officeart/2008/layout/LinedList"/>
    <dgm:cxn modelId="{903DBE96-638B-4448-BA0C-8438BB29E981}" type="presParOf" srcId="{D8641FDA-2EA8-4123-B0DC-34AE2D9CD64F}" destId="{94942F58-AAF1-4D91-910B-FC81F5A902C5}" srcOrd="6" destOrd="0" presId="urn:microsoft.com/office/officeart/2008/layout/LinedList"/>
    <dgm:cxn modelId="{F7B49C0C-6D28-4C2B-983D-DDD66F337519}" type="presParOf" srcId="{D8641FDA-2EA8-4123-B0DC-34AE2D9CD64F}" destId="{8C83CCC9-97A0-4382-81D7-73910DA741E7}" srcOrd="7" destOrd="0" presId="urn:microsoft.com/office/officeart/2008/layout/LinedList"/>
    <dgm:cxn modelId="{6D017CBC-8C1D-4036-B300-01AB4B44805F}" type="presParOf" srcId="{8C83CCC9-97A0-4382-81D7-73910DA741E7}" destId="{5B768F64-C544-414F-B40C-630415DC3360}" srcOrd="0" destOrd="0" presId="urn:microsoft.com/office/officeart/2008/layout/LinedList"/>
    <dgm:cxn modelId="{E76C0241-951E-4875-B096-09E532F0B2BE}" type="presParOf" srcId="{8C83CCC9-97A0-4382-81D7-73910DA741E7}" destId="{10911B3E-ACF1-4BD4-B111-62C6CE944BCE}" srcOrd="1" destOrd="0" presId="urn:microsoft.com/office/officeart/2008/layout/LinedList"/>
    <dgm:cxn modelId="{7D899DA0-C4A0-43DD-9160-8BA58988A6E2}" type="presParOf" srcId="{D8641FDA-2EA8-4123-B0DC-34AE2D9CD64F}" destId="{41B3A2DD-A0D5-47F9-8376-D34773ECC263}" srcOrd="8" destOrd="0" presId="urn:microsoft.com/office/officeart/2008/layout/LinedList"/>
    <dgm:cxn modelId="{7A763941-F475-43B2-8F68-13C513BC2C3E}" type="presParOf" srcId="{D8641FDA-2EA8-4123-B0DC-34AE2D9CD64F}" destId="{09F87823-8124-4533-9F3C-98036F4E1AA9}" srcOrd="9" destOrd="0" presId="urn:microsoft.com/office/officeart/2008/layout/LinedList"/>
    <dgm:cxn modelId="{853D03DD-B535-42F6-89EF-411B6C047B3E}" type="presParOf" srcId="{09F87823-8124-4533-9F3C-98036F4E1AA9}" destId="{9456B9C5-4226-43B9-AC55-5F17E7D720C0}" srcOrd="0" destOrd="0" presId="urn:microsoft.com/office/officeart/2008/layout/LinedList"/>
    <dgm:cxn modelId="{8D6E7B74-E42F-462C-83B7-E7E13A26277A}" type="presParOf" srcId="{09F87823-8124-4533-9F3C-98036F4E1AA9}" destId="{0D8BFC85-9D97-4C3E-ABA3-149A729FD79A}" srcOrd="1" destOrd="0" presId="urn:microsoft.com/office/officeart/2008/layout/LinedList"/>
    <dgm:cxn modelId="{B1F5D1B1-39C6-4C33-B435-795F949CB1A8}" type="presParOf" srcId="{D8641FDA-2EA8-4123-B0DC-34AE2D9CD64F}" destId="{5C096411-E900-4B01-B744-C51C1E5C80D7}" srcOrd="10" destOrd="0" presId="urn:microsoft.com/office/officeart/2008/layout/LinedList"/>
    <dgm:cxn modelId="{C58EF9DE-BCA5-4618-85AC-50F2CC48E542}" type="presParOf" srcId="{D8641FDA-2EA8-4123-B0DC-34AE2D9CD64F}" destId="{96A99F46-A53C-44BA-8574-0BAA0DEA8120}" srcOrd="11" destOrd="0" presId="urn:microsoft.com/office/officeart/2008/layout/LinedList"/>
    <dgm:cxn modelId="{6995943A-F490-4E93-891A-2369D44CA43B}" type="presParOf" srcId="{96A99F46-A53C-44BA-8574-0BAA0DEA8120}" destId="{67A21C4B-29B0-4DE6-8711-F393FF61060D}" srcOrd="0" destOrd="0" presId="urn:microsoft.com/office/officeart/2008/layout/LinedList"/>
    <dgm:cxn modelId="{B80FFA4B-F39A-417C-A67B-BCCD05D07154}" type="presParOf" srcId="{96A99F46-A53C-44BA-8574-0BAA0DEA8120}" destId="{05E635D7-18F2-4FB6-BF20-10ED9668F972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1C0B2F6-B567-4248-8170-85F31784A5CC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CF7B8A37-752F-4A5D-85A3-FD90FB86EE39}">
      <dgm:prSet custT="1"/>
      <dgm:spPr/>
      <dgm:t>
        <a:bodyPr/>
        <a:lstStyle/>
        <a:p>
          <a:r>
            <a:rPr lang="en-US" sz="2400" b="0" i="0" baseline="0" dirty="0">
              <a:latin typeface="Arial" panose="020B0604020202020204" pitchFamily="34" charset="0"/>
              <a:cs typeface="Arial" panose="020B0604020202020204" pitchFamily="34" charset="0"/>
            </a:rPr>
            <a:t>The term "culture" describes the common values, beliefs, customs, and behavior's that shape how people interact, communicate, and conduct business. (Indeed</a:t>
          </a:r>
          <a:r>
            <a:rPr lang="en-GB" sz="24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rPr>
            <a:t>,2023)</a:t>
          </a:r>
          <a:r>
            <a:rPr lang="en-US" sz="2400" b="0" i="0" baseline="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br>
            <a:rPr lang="en-US" sz="2400" b="0" i="0" baseline="0" dirty="0">
              <a:latin typeface="Arial" panose="020B0604020202020204" pitchFamily="34" charset="0"/>
              <a:cs typeface="Arial" panose="020B0604020202020204" pitchFamily="34" charset="0"/>
            </a:rPr>
          </a:br>
          <a:endParaRPr lang="en-US" sz="2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9B73706-E30E-4414-8FBA-A01CF980D360}" type="parTrans" cxnId="{EDEEFA41-2779-4673-AC9F-C277F9092FC6}">
      <dgm:prSet/>
      <dgm:spPr/>
      <dgm:t>
        <a:bodyPr/>
        <a:lstStyle/>
        <a:p>
          <a:endParaRPr lang="en-US"/>
        </a:p>
      </dgm:t>
    </dgm:pt>
    <dgm:pt modelId="{BDC7238C-431D-4F78-8D38-244AD11EA59E}" type="sibTrans" cxnId="{EDEEFA41-2779-4673-AC9F-C277F9092FC6}">
      <dgm:prSet/>
      <dgm:spPr/>
      <dgm:t>
        <a:bodyPr/>
        <a:lstStyle/>
        <a:p>
          <a:endParaRPr lang="en-US"/>
        </a:p>
      </dgm:t>
    </dgm:pt>
    <dgm:pt modelId="{79CF8442-FB92-4180-9E95-92F09C0CAC8B}">
      <dgm:prSet custT="1"/>
      <dgm:spPr/>
      <dgm:t>
        <a:bodyPr/>
        <a:lstStyle/>
        <a:p>
          <a:r>
            <a:rPr lang="en-US" sz="2400" b="0" i="0" baseline="0" dirty="0">
              <a:latin typeface="Arial" panose="020B0604020202020204" pitchFamily="34" charset="0"/>
              <a:cs typeface="Arial" panose="020B0604020202020204" pitchFamily="34" charset="0"/>
            </a:rPr>
            <a:t>Important Components:</a:t>
          </a:r>
          <a:br>
            <a:rPr lang="en-US" sz="2400" b="0" i="0" baseline="0" dirty="0">
              <a:latin typeface="Arial" panose="020B0604020202020204" pitchFamily="34" charset="0"/>
              <a:cs typeface="Arial" panose="020B0604020202020204" pitchFamily="34" charset="0"/>
            </a:rPr>
          </a:br>
          <a:br>
            <a:rPr lang="en-US" sz="2400" b="0" i="0" baseline="0" dirty="0"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US" sz="2400" b="0" i="0" baseline="0" dirty="0">
              <a:latin typeface="Arial" panose="020B0604020202020204" pitchFamily="34" charset="0"/>
              <a:cs typeface="Arial" panose="020B0604020202020204" pitchFamily="34" charset="0"/>
            </a:rPr>
            <a:t>Values: What matters (collectivism vs. individualism, for example).</a:t>
          </a:r>
          <a:br>
            <a:rPr lang="en-US" sz="2400" b="0" i="0" baseline="0" dirty="0"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US" sz="2400" b="0" i="0" baseline="0" dirty="0">
              <a:latin typeface="Arial" panose="020B0604020202020204" pitchFamily="34" charset="0"/>
              <a:cs typeface="Arial" panose="020B0604020202020204" pitchFamily="34" charset="0"/>
            </a:rPr>
            <a:t>Norms are expected actions (e.g., equality vs. hierarchy).</a:t>
          </a:r>
          <a:br>
            <a:rPr lang="en-US" sz="2400" b="0" i="0" baseline="0" dirty="0"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US" sz="2400" b="0" i="0" baseline="0" dirty="0">
              <a:latin typeface="Arial" panose="020B0604020202020204" pitchFamily="34" charset="0"/>
              <a:cs typeface="Arial" panose="020B0604020202020204" pitchFamily="34" charset="0"/>
            </a:rPr>
            <a:t>Interaction: Direct versus indirect.</a:t>
          </a:r>
        </a:p>
        <a:p>
          <a:r>
            <a:rPr lang="en-US" sz="2400" b="0" i="0" baseline="0" dirty="0">
              <a:latin typeface="Arial" panose="020B0604020202020204" pitchFamily="34" charset="0"/>
              <a:cs typeface="Arial" panose="020B0604020202020204" pitchFamily="34" charset="0"/>
            </a:rPr>
            <a:t>                     (Valenzuela, 2019)</a:t>
          </a:r>
          <a:endParaRPr lang="en-US" sz="2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4E34255-EEDE-4FB1-A987-6A82339306AF}" type="parTrans" cxnId="{564FC50B-5A58-4EAA-832E-CC4CD93069C7}">
      <dgm:prSet/>
      <dgm:spPr/>
      <dgm:t>
        <a:bodyPr/>
        <a:lstStyle/>
        <a:p>
          <a:endParaRPr lang="en-US"/>
        </a:p>
      </dgm:t>
    </dgm:pt>
    <dgm:pt modelId="{A3ED0681-FEDC-4116-B02A-133347A954AB}" type="sibTrans" cxnId="{564FC50B-5A58-4EAA-832E-CC4CD93069C7}">
      <dgm:prSet/>
      <dgm:spPr/>
      <dgm:t>
        <a:bodyPr/>
        <a:lstStyle/>
        <a:p>
          <a:endParaRPr lang="en-US"/>
        </a:p>
      </dgm:t>
    </dgm:pt>
    <dgm:pt modelId="{3253247E-6934-4089-B4F3-F0501A9B7A36}" type="pres">
      <dgm:prSet presAssocID="{51C0B2F6-B567-4248-8170-85F31784A5CC}" presName="vert0" presStyleCnt="0">
        <dgm:presLayoutVars>
          <dgm:dir/>
          <dgm:animOne val="branch"/>
          <dgm:animLvl val="lvl"/>
        </dgm:presLayoutVars>
      </dgm:prSet>
      <dgm:spPr/>
    </dgm:pt>
    <dgm:pt modelId="{1BEF9472-169F-4C7B-A7EC-36771575DBFA}" type="pres">
      <dgm:prSet presAssocID="{CF7B8A37-752F-4A5D-85A3-FD90FB86EE39}" presName="thickLine" presStyleLbl="alignNode1" presStyleIdx="0" presStyleCnt="2"/>
      <dgm:spPr/>
    </dgm:pt>
    <dgm:pt modelId="{314E5389-D73E-4E3C-8403-D44DB0BEF7A4}" type="pres">
      <dgm:prSet presAssocID="{CF7B8A37-752F-4A5D-85A3-FD90FB86EE39}" presName="horz1" presStyleCnt="0"/>
      <dgm:spPr/>
    </dgm:pt>
    <dgm:pt modelId="{97388586-D54A-467F-87E5-CB4A40F86083}" type="pres">
      <dgm:prSet presAssocID="{CF7B8A37-752F-4A5D-85A3-FD90FB86EE39}" presName="tx1" presStyleLbl="revTx" presStyleIdx="0" presStyleCnt="2"/>
      <dgm:spPr/>
    </dgm:pt>
    <dgm:pt modelId="{BA3FE659-0CBA-43A3-B23A-25068C10AA5E}" type="pres">
      <dgm:prSet presAssocID="{CF7B8A37-752F-4A5D-85A3-FD90FB86EE39}" presName="vert1" presStyleCnt="0"/>
      <dgm:spPr/>
    </dgm:pt>
    <dgm:pt modelId="{B03EC111-21E8-4E5E-86CA-3DAF6009E161}" type="pres">
      <dgm:prSet presAssocID="{79CF8442-FB92-4180-9E95-92F09C0CAC8B}" presName="thickLine" presStyleLbl="alignNode1" presStyleIdx="1" presStyleCnt="2"/>
      <dgm:spPr/>
    </dgm:pt>
    <dgm:pt modelId="{5B077F0A-354B-449D-AD27-6B9861D7E950}" type="pres">
      <dgm:prSet presAssocID="{79CF8442-FB92-4180-9E95-92F09C0CAC8B}" presName="horz1" presStyleCnt="0"/>
      <dgm:spPr/>
    </dgm:pt>
    <dgm:pt modelId="{B43A8D1A-7D4A-4595-B9BC-69348CD148FF}" type="pres">
      <dgm:prSet presAssocID="{79CF8442-FB92-4180-9E95-92F09C0CAC8B}" presName="tx1" presStyleLbl="revTx" presStyleIdx="1" presStyleCnt="2"/>
      <dgm:spPr/>
    </dgm:pt>
    <dgm:pt modelId="{147A9C0D-BDEE-4330-BA5C-FA7128673662}" type="pres">
      <dgm:prSet presAssocID="{79CF8442-FB92-4180-9E95-92F09C0CAC8B}" presName="vert1" presStyleCnt="0"/>
      <dgm:spPr/>
    </dgm:pt>
  </dgm:ptLst>
  <dgm:cxnLst>
    <dgm:cxn modelId="{564FC50B-5A58-4EAA-832E-CC4CD93069C7}" srcId="{51C0B2F6-B567-4248-8170-85F31784A5CC}" destId="{79CF8442-FB92-4180-9E95-92F09C0CAC8B}" srcOrd="1" destOrd="0" parTransId="{04E34255-EEDE-4FB1-A987-6A82339306AF}" sibTransId="{A3ED0681-FEDC-4116-B02A-133347A954AB}"/>
    <dgm:cxn modelId="{EDEEFA41-2779-4673-AC9F-C277F9092FC6}" srcId="{51C0B2F6-B567-4248-8170-85F31784A5CC}" destId="{CF7B8A37-752F-4A5D-85A3-FD90FB86EE39}" srcOrd="0" destOrd="0" parTransId="{79B73706-E30E-4414-8FBA-A01CF980D360}" sibTransId="{BDC7238C-431D-4F78-8D38-244AD11EA59E}"/>
    <dgm:cxn modelId="{940AB970-4651-476D-9C34-A37A6AE57534}" type="presOf" srcId="{79CF8442-FB92-4180-9E95-92F09C0CAC8B}" destId="{B43A8D1A-7D4A-4595-B9BC-69348CD148FF}" srcOrd="0" destOrd="0" presId="urn:microsoft.com/office/officeart/2008/layout/LinedList"/>
    <dgm:cxn modelId="{1FEA878F-D1CB-4A57-9AFA-E0701D972754}" type="presOf" srcId="{51C0B2F6-B567-4248-8170-85F31784A5CC}" destId="{3253247E-6934-4089-B4F3-F0501A9B7A36}" srcOrd="0" destOrd="0" presId="urn:microsoft.com/office/officeart/2008/layout/LinedList"/>
    <dgm:cxn modelId="{1FE79EA1-29E2-419F-B168-A7A1039CA5C5}" type="presOf" srcId="{CF7B8A37-752F-4A5D-85A3-FD90FB86EE39}" destId="{97388586-D54A-467F-87E5-CB4A40F86083}" srcOrd="0" destOrd="0" presId="urn:microsoft.com/office/officeart/2008/layout/LinedList"/>
    <dgm:cxn modelId="{27C07482-D0D1-4C3D-8854-00213F039573}" type="presParOf" srcId="{3253247E-6934-4089-B4F3-F0501A9B7A36}" destId="{1BEF9472-169F-4C7B-A7EC-36771575DBFA}" srcOrd="0" destOrd="0" presId="urn:microsoft.com/office/officeart/2008/layout/LinedList"/>
    <dgm:cxn modelId="{92076779-B2AE-4C6B-BA58-A99BF08BF4CA}" type="presParOf" srcId="{3253247E-6934-4089-B4F3-F0501A9B7A36}" destId="{314E5389-D73E-4E3C-8403-D44DB0BEF7A4}" srcOrd="1" destOrd="0" presId="urn:microsoft.com/office/officeart/2008/layout/LinedList"/>
    <dgm:cxn modelId="{8AB882EA-47EF-49EB-BDFE-99B277C56E99}" type="presParOf" srcId="{314E5389-D73E-4E3C-8403-D44DB0BEF7A4}" destId="{97388586-D54A-467F-87E5-CB4A40F86083}" srcOrd="0" destOrd="0" presId="urn:microsoft.com/office/officeart/2008/layout/LinedList"/>
    <dgm:cxn modelId="{2A083A7B-544F-4CF3-B26C-F0C2EF82F864}" type="presParOf" srcId="{314E5389-D73E-4E3C-8403-D44DB0BEF7A4}" destId="{BA3FE659-0CBA-43A3-B23A-25068C10AA5E}" srcOrd="1" destOrd="0" presId="urn:microsoft.com/office/officeart/2008/layout/LinedList"/>
    <dgm:cxn modelId="{7C171B02-CA4A-4FF5-8456-E4C87623B805}" type="presParOf" srcId="{3253247E-6934-4089-B4F3-F0501A9B7A36}" destId="{B03EC111-21E8-4E5E-86CA-3DAF6009E161}" srcOrd="2" destOrd="0" presId="urn:microsoft.com/office/officeart/2008/layout/LinedList"/>
    <dgm:cxn modelId="{907CB361-CE05-4150-B5C6-0032C64CD373}" type="presParOf" srcId="{3253247E-6934-4089-B4F3-F0501A9B7A36}" destId="{5B077F0A-354B-449D-AD27-6B9861D7E950}" srcOrd="3" destOrd="0" presId="urn:microsoft.com/office/officeart/2008/layout/LinedList"/>
    <dgm:cxn modelId="{6ACB8C01-3643-4742-841D-DE7C14288768}" type="presParOf" srcId="{5B077F0A-354B-449D-AD27-6B9861D7E950}" destId="{B43A8D1A-7D4A-4595-B9BC-69348CD148FF}" srcOrd="0" destOrd="0" presId="urn:microsoft.com/office/officeart/2008/layout/LinedList"/>
    <dgm:cxn modelId="{E8A12202-C6DF-40CB-9E19-AF217A977BF9}" type="presParOf" srcId="{5B077F0A-354B-449D-AD27-6B9861D7E950}" destId="{147A9C0D-BDEE-4330-BA5C-FA7128673662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55805BF8-7554-4DAE-A21D-078A9AEF403F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C9C840C3-DA68-4EAB-B852-9491A3223205}">
      <dgm:prSet/>
      <dgm:spPr/>
      <dgm:t>
        <a:bodyPr/>
        <a:lstStyle/>
        <a:p>
          <a:r>
            <a:rPr lang="en-US" b="1" i="0" baseline="0" dirty="0">
              <a:latin typeface="Arial" panose="020B0604020202020204" pitchFamily="34" charset="0"/>
              <a:cs typeface="Arial" panose="020B0604020202020204" pitchFamily="34" charset="0"/>
            </a:rPr>
            <a:t>Style of communication: </a:t>
          </a:r>
          <a:r>
            <a:rPr lang="en-US" b="0" i="0" baseline="0" dirty="0">
              <a:latin typeface="Arial" panose="020B0604020202020204" pitchFamily="34" charset="0"/>
              <a:cs typeface="Arial" panose="020B0604020202020204" pitchFamily="34" charset="0"/>
            </a:rPr>
            <a:t>Verbal and nonverbal information transmission. (Saner</a:t>
          </a:r>
          <a:r>
            <a:rPr lang="en-US" b="0" i="0" dirty="0">
              <a:effectLst/>
              <a:latin typeface="Arial" panose="020B0604020202020204" pitchFamily="34" charset="0"/>
              <a:cs typeface="Arial" panose="020B0604020202020204" pitchFamily="34" charset="0"/>
            </a:rPr>
            <a:t>, 2022)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E8B7DA9-8B11-433F-A8D5-A145F6B2C3CC}" type="parTrans" cxnId="{061B612E-5E0B-41C4-BF82-9BF443842701}">
      <dgm:prSet/>
      <dgm:spPr/>
      <dgm:t>
        <a:bodyPr/>
        <a:lstStyle/>
        <a:p>
          <a:endParaRPr lang="en-US"/>
        </a:p>
      </dgm:t>
    </dgm:pt>
    <dgm:pt modelId="{167F7C09-BF14-43B7-B078-CAA10188924D}" type="sibTrans" cxnId="{061B612E-5E0B-41C4-BF82-9BF443842701}">
      <dgm:prSet/>
      <dgm:spPr/>
      <dgm:t>
        <a:bodyPr/>
        <a:lstStyle/>
        <a:p>
          <a:endParaRPr lang="en-US"/>
        </a:p>
      </dgm:t>
    </dgm:pt>
    <dgm:pt modelId="{4A4992E6-4432-427C-83D7-A7534D11C661}">
      <dgm:prSet/>
      <dgm:spPr/>
      <dgm:t>
        <a:bodyPr/>
        <a:lstStyle/>
        <a:p>
          <a:r>
            <a:rPr lang="en-US" b="1" i="0" baseline="0" dirty="0">
              <a:latin typeface="Arial" panose="020B0604020202020204" pitchFamily="34" charset="0"/>
              <a:cs typeface="Arial" panose="020B0604020202020204" pitchFamily="34" charset="0"/>
            </a:rPr>
            <a:t>Decision – making: </a:t>
          </a:r>
          <a:r>
            <a:rPr lang="en-US" b="0" i="0" baseline="0" dirty="0">
              <a:latin typeface="Arial" panose="020B0604020202020204" pitchFamily="34" charset="0"/>
              <a:cs typeface="Arial" panose="020B0604020202020204" pitchFamily="34" charset="0"/>
            </a:rPr>
            <a:t>Centralized and decentralised decision-making processes (Saner, </a:t>
          </a:r>
          <a:r>
            <a:rPr lang="en-US" b="0" i="0" dirty="0">
              <a:effectLst/>
              <a:latin typeface="Arial" panose="020B0604020202020204" pitchFamily="34" charset="0"/>
              <a:cs typeface="Arial" panose="020B0604020202020204" pitchFamily="34" charset="0"/>
            </a:rPr>
            <a:t>2022)</a:t>
          </a:r>
          <a:r>
            <a:rPr lang="en-US" b="0" i="0" baseline="0" dirty="0">
              <a:latin typeface="Arial" panose="020B0604020202020204" pitchFamily="34" charset="0"/>
              <a:cs typeface="Arial" panose="020B0604020202020204" pitchFamily="34" charset="0"/>
            </a:rPr>
            <a:t>.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FEAA70E-B057-4745-B609-E9977929D787}" type="parTrans" cxnId="{BFC29D37-A5D8-4AF0-BE28-04403685824A}">
      <dgm:prSet/>
      <dgm:spPr/>
      <dgm:t>
        <a:bodyPr/>
        <a:lstStyle/>
        <a:p>
          <a:endParaRPr lang="en-US"/>
        </a:p>
      </dgm:t>
    </dgm:pt>
    <dgm:pt modelId="{6FEB7C0C-9C31-4CB1-9355-B64EF92D76E2}" type="sibTrans" cxnId="{BFC29D37-A5D8-4AF0-BE28-04403685824A}">
      <dgm:prSet/>
      <dgm:spPr/>
      <dgm:t>
        <a:bodyPr/>
        <a:lstStyle/>
        <a:p>
          <a:endParaRPr lang="en-US"/>
        </a:p>
      </dgm:t>
    </dgm:pt>
    <dgm:pt modelId="{DBBDDD48-C75C-4217-959C-7D441BBFFB7F}">
      <dgm:prSet/>
      <dgm:spPr/>
      <dgm:t>
        <a:bodyPr/>
        <a:lstStyle/>
        <a:p>
          <a:r>
            <a:rPr lang="en-US" b="1" i="0" baseline="0">
              <a:latin typeface="Arial" panose="020B0604020202020204" pitchFamily="34" charset="0"/>
              <a:cs typeface="Arial" panose="020B0604020202020204" pitchFamily="34" charset="0"/>
            </a:rPr>
            <a:t>Attitudes Regarding Time: </a:t>
          </a:r>
          <a:r>
            <a:rPr lang="en-US" b="0" i="0" baseline="0">
              <a:latin typeface="Arial" panose="020B0604020202020204" pitchFamily="34" charset="0"/>
              <a:cs typeface="Arial" panose="020B0604020202020204" pitchFamily="34" charset="0"/>
            </a:rPr>
            <a:t>Focus on the short term versus the long term.</a:t>
          </a:r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9A1820B-584A-47AF-9C33-B810DCDA6A0E}" type="parTrans" cxnId="{4D243AE0-70C2-4384-A95D-ABC8ECCA4C3C}">
      <dgm:prSet/>
      <dgm:spPr/>
      <dgm:t>
        <a:bodyPr/>
        <a:lstStyle/>
        <a:p>
          <a:endParaRPr lang="en-US"/>
        </a:p>
      </dgm:t>
    </dgm:pt>
    <dgm:pt modelId="{B9E38ACE-C913-4669-9637-B23809B58924}" type="sibTrans" cxnId="{4D243AE0-70C2-4384-A95D-ABC8ECCA4C3C}">
      <dgm:prSet/>
      <dgm:spPr/>
      <dgm:t>
        <a:bodyPr/>
        <a:lstStyle/>
        <a:p>
          <a:endParaRPr lang="en-US"/>
        </a:p>
      </dgm:t>
    </dgm:pt>
    <dgm:pt modelId="{7426C100-3E2A-4647-898A-038E9DDF5F23}">
      <dgm:prSet/>
      <dgm:spPr/>
      <dgm:t>
        <a:bodyPr/>
        <a:lstStyle/>
        <a:p>
          <a:r>
            <a:rPr lang="en-US" b="1">
              <a:latin typeface="Arial" panose="020B0604020202020204" pitchFamily="34" charset="0"/>
              <a:cs typeface="Arial" panose="020B0604020202020204" pitchFamily="34" charset="0"/>
            </a:rPr>
            <a:t>Power Distance </a:t>
          </a:r>
          <a:r>
            <a:rPr lang="en-US">
              <a:latin typeface="Arial" panose="020B0604020202020204" pitchFamily="34" charset="0"/>
              <a:cs typeface="Arial" panose="020B0604020202020204" pitchFamily="34" charset="0"/>
            </a:rPr>
            <a:t>: How people respect the authority.  </a:t>
          </a:r>
          <a:r>
            <a:rPr lang="en-GB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rPr>
            <a:t>(Nickerson,2023)</a:t>
          </a:r>
          <a:r>
            <a:rPr kumimoji="0" lang="en-US" altLang="en-US" b="0" i="0" u="none" strike="noStrike" cap="none" normalizeH="0" baseline="0">
              <a:effectLst/>
              <a:latin typeface="Arial" panose="020B0604020202020204" pitchFamily="34" charset="0"/>
              <a:cs typeface="Arial" panose="020B0604020202020204" pitchFamily="34" charset="0"/>
            </a:rPr>
            <a:t> </a:t>
          </a:r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FC29FB9-2256-46DE-879E-7DFB92990359}" type="parTrans" cxnId="{AA85B953-BF74-45C1-A638-95B4319C36CB}">
      <dgm:prSet/>
      <dgm:spPr/>
      <dgm:t>
        <a:bodyPr/>
        <a:lstStyle/>
        <a:p>
          <a:endParaRPr lang="en-US"/>
        </a:p>
      </dgm:t>
    </dgm:pt>
    <dgm:pt modelId="{7D189665-9457-43C2-89A1-B8642D952C8D}" type="sibTrans" cxnId="{AA85B953-BF74-45C1-A638-95B4319C36CB}">
      <dgm:prSet/>
      <dgm:spPr/>
      <dgm:t>
        <a:bodyPr/>
        <a:lstStyle/>
        <a:p>
          <a:endParaRPr lang="en-US"/>
        </a:p>
      </dgm:t>
    </dgm:pt>
    <dgm:pt modelId="{4C640F4B-445E-449D-8EA1-B302C227D557}" type="pres">
      <dgm:prSet presAssocID="{55805BF8-7554-4DAE-A21D-078A9AEF403F}" presName="vert0" presStyleCnt="0">
        <dgm:presLayoutVars>
          <dgm:dir/>
          <dgm:animOne val="branch"/>
          <dgm:animLvl val="lvl"/>
        </dgm:presLayoutVars>
      </dgm:prSet>
      <dgm:spPr/>
    </dgm:pt>
    <dgm:pt modelId="{9C0C9391-46CC-4FDF-8827-53BCD122E803}" type="pres">
      <dgm:prSet presAssocID="{C9C840C3-DA68-4EAB-B852-9491A3223205}" presName="thickLine" presStyleLbl="alignNode1" presStyleIdx="0" presStyleCnt="4"/>
      <dgm:spPr/>
    </dgm:pt>
    <dgm:pt modelId="{963698E0-6898-4896-8E1D-19DF0CF040C5}" type="pres">
      <dgm:prSet presAssocID="{C9C840C3-DA68-4EAB-B852-9491A3223205}" presName="horz1" presStyleCnt="0"/>
      <dgm:spPr/>
    </dgm:pt>
    <dgm:pt modelId="{189EE892-90E5-494E-9247-822CE428B312}" type="pres">
      <dgm:prSet presAssocID="{C9C840C3-DA68-4EAB-B852-9491A3223205}" presName="tx1" presStyleLbl="revTx" presStyleIdx="0" presStyleCnt="4"/>
      <dgm:spPr/>
    </dgm:pt>
    <dgm:pt modelId="{3B92BFD9-296C-4753-BDA2-607C1128B721}" type="pres">
      <dgm:prSet presAssocID="{C9C840C3-DA68-4EAB-B852-9491A3223205}" presName="vert1" presStyleCnt="0"/>
      <dgm:spPr/>
    </dgm:pt>
    <dgm:pt modelId="{97AAAFC8-EA24-4244-8D45-7E179C0437AF}" type="pres">
      <dgm:prSet presAssocID="{4A4992E6-4432-427C-83D7-A7534D11C661}" presName="thickLine" presStyleLbl="alignNode1" presStyleIdx="1" presStyleCnt="4"/>
      <dgm:spPr/>
    </dgm:pt>
    <dgm:pt modelId="{A84BAE24-0A51-44ED-A121-BC0C7A7A2038}" type="pres">
      <dgm:prSet presAssocID="{4A4992E6-4432-427C-83D7-A7534D11C661}" presName="horz1" presStyleCnt="0"/>
      <dgm:spPr/>
    </dgm:pt>
    <dgm:pt modelId="{607CE0D8-9944-4298-8E24-8FC7E8ED6D4A}" type="pres">
      <dgm:prSet presAssocID="{4A4992E6-4432-427C-83D7-A7534D11C661}" presName="tx1" presStyleLbl="revTx" presStyleIdx="1" presStyleCnt="4"/>
      <dgm:spPr/>
    </dgm:pt>
    <dgm:pt modelId="{8FA74E04-85D8-4ED8-9093-0688007210EC}" type="pres">
      <dgm:prSet presAssocID="{4A4992E6-4432-427C-83D7-A7534D11C661}" presName="vert1" presStyleCnt="0"/>
      <dgm:spPr/>
    </dgm:pt>
    <dgm:pt modelId="{4E0662D6-4D7D-4489-A9A3-E0AA74D6FBD4}" type="pres">
      <dgm:prSet presAssocID="{DBBDDD48-C75C-4217-959C-7D441BBFFB7F}" presName="thickLine" presStyleLbl="alignNode1" presStyleIdx="2" presStyleCnt="4"/>
      <dgm:spPr/>
    </dgm:pt>
    <dgm:pt modelId="{D966728E-2F24-4184-9972-33E6F0AB94E8}" type="pres">
      <dgm:prSet presAssocID="{DBBDDD48-C75C-4217-959C-7D441BBFFB7F}" presName="horz1" presStyleCnt="0"/>
      <dgm:spPr/>
    </dgm:pt>
    <dgm:pt modelId="{BE4855FE-0600-4EDA-AD81-84291CFC8658}" type="pres">
      <dgm:prSet presAssocID="{DBBDDD48-C75C-4217-959C-7D441BBFFB7F}" presName="tx1" presStyleLbl="revTx" presStyleIdx="2" presStyleCnt="4"/>
      <dgm:spPr/>
    </dgm:pt>
    <dgm:pt modelId="{8D4D3E18-9AFE-437D-9BAF-B1478441CA28}" type="pres">
      <dgm:prSet presAssocID="{DBBDDD48-C75C-4217-959C-7D441BBFFB7F}" presName="vert1" presStyleCnt="0"/>
      <dgm:spPr/>
    </dgm:pt>
    <dgm:pt modelId="{24B84531-5732-4C03-86CD-AA4DD2FAD182}" type="pres">
      <dgm:prSet presAssocID="{7426C100-3E2A-4647-898A-038E9DDF5F23}" presName="thickLine" presStyleLbl="alignNode1" presStyleIdx="3" presStyleCnt="4"/>
      <dgm:spPr/>
    </dgm:pt>
    <dgm:pt modelId="{71996EFA-458C-401C-B0E9-504E93D3C8D3}" type="pres">
      <dgm:prSet presAssocID="{7426C100-3E2A-4647-898A-038E9DDF5F23}" presName="horz1" presStyleCnt="0"/>
      <dgm:spPr/>
    </dgm:pt>
    <dgm:pt modelId="{913E79A7-BDA6-49FE-B275-2944EC425F8A}" type="pres">
      <dgm:prSet presAssocID="{7426C100-3E2A-4647-898A-038E9DDF5F23}" presName="tx1" presStyleLbl="revTx" presStyleIdx="3" presStyleCnt="4"/>
      <dgm:spPr/>
    </dgm:pt>
    <dgm:pt modelId="{3E028865-458B-478C-8CA2-10DDEC786628}" type="pres">
      <dgm:prSet presAssocID="{7426C100-3E2A-4647-898A-038E9DDF5F23}" presName="vert1" presStyleCnt="0"/>
      <dgm:spPr/>
    </dgm:pt>
  </dgm:ptLst>
  <dgm:cxnLst>
    <dgm:cxn modelId="{D699050D-C687-4734-958C-8BEAFDC99BE8}" type="presOf" srcId="{C9C840C3-DA68-4EAB-B852-9491A3223205}" destId="{189EE892-90E5-494E-9247-822CE428B312}" srcOrd="0" destOrd="0" presId="urn:microsoft.com/office/officeart/2008/layout/LinedList"/>
    <dgm:cxn modelId="{2976CC17-F27B-4A8A-9133-C87F7861045E}" type="presOf" srcId="{7426C100-3E2A-4647-898A-038E9DDF5F23}" destId="{913E79A7-BDA6-49FE-B275-2944EC425F8A}" srcOrd="0" destOrd="0" presId="urn:microsoft.com/office/officeart/2008/layout/LinedList"/>
    <dgm:cxn modelId="{1F6C711A-D109-431C-867A-9B37DBFC343D}" type="presOf" srcId="{DBBDDD48-C75C-4217-959C-7D441BBFFB7F}" destId="{BE4855FE-0600-4EDA-AD81-84291CFC8658}" srcOrd="0" destOrd="0" presId="urn:microsoft.com/office/officeart/2008/layout/LinedList"/>
    <dgm:cxn modelId="{061B612E-5E0B-41C4-BF82-9BF443842701}" srcId="{55805BF8-7554-4DAE-A21D-078A9AEF403F}" destId="{C9C840C3-DA68-4EAB-B852-9491A3223205}" srcOrd="0" destOrd="0" parTransId="{2E8B7DA9-8B11-433F-A8D5-A145F6B2C3CC}" sibTransId="{167F7C09-BF14-43B7-B078-CAA10188924D}"/>
    <dgm:cxn modelId="{BFC29D37-A5D8-4AF0-BE28-04403685824A}" srcId="{55805BF8-7554-4DAE-A21D-078A9AEF403F}" destId="{4A4992E6-4432-427C-83D7-A7534D11C661}" srcOrd="1" destOrd="0" parTransId="{AFEAA70E-B057-4745-B609-E9977929D787}" sibTransId="{6FEB7C0C-9C31-4CB1-9355-B64EF92D76E2}"/>
    <dgm:cxn modelId="{D152D552-B6C7-42F0-A3D5-98958E4DD1BD}" type="presOf" srcId="{4A4992E6-4432-427C-83D7-A7534D11C661}" destId="{607CE0D8-9944-4298-8E24-8FC7E8ED6D4A}" srcOrd="0" destOrd="0" presId="urn:microsoft.com/office/officeart/2008/layout/LinedList"/>
    <dgm:cxn modelId="{AA85B953-BF74-45C1-A638-95B4319C36CB}" srcId="{55805BF8-7554-4DAE-A21D-078A9AEF403F}" destId="{7426C100-3E2A-4647-898A-038E9DDF5F23}" srcOrd="3" destOrd="0" parTransId="{4FC29FB9-2256-46DE-879E-7DFB92990359}" sibTransId="{7D189665-9457-43C2-89A1-B8642D952C8D}"/>
    <dgm:cxn modelId="{5D9A589B-0029-4423-8A61-4B40726CED92}" type="presOf" srcId="{55805BF8-7554-4DAE-A21D-078A9AEF403F}" destId="{4C640F4B-445E-449D-8EA1-B302C227D557}" srcOrd="0" destOrd="0" presId="urn:microsoft.com/office/officeart/2008/layout/LinedList"/>
    <dgm:cxn modelId="{4D243AE0-70C2-4384-A95D-ABC8ECCA4C3C}" srcId="{55805BF8-7554-4DAE-A21D-078A9AEF403F}" destId="{DBBDDD48-C75C-4217-959C-7D441BBFFB7F}" srcOrd="2" destOrd="0" parTransId="{79A1820B-584A-47AF-9C33-B810DCDA6A0E}" sibTransId="{B9E38ACE-C913-4669-9637-B23809B58924}"/>
    <dgm:cxn modelId="{F6E0AAE5-CC53-4D4A-B194-E1F57E95C543}" type="presParOf" srcId="{4C640F4B-445E-449D-8EA1-B302C227D557}" destId="{9C0C9391-46CC-4FDF-8827-53BCD122E803}" srcOrd="0" destOrd="0" presId="urn:microsoft.com/office/officeart/2008/layout/LinedList"/>
    <dgm:cxn modelId="{9C308A80-B06A-4417-A0FC-33F8D85B560E}" type="presParOf" srcId="{4C640F4B-445E-449D-8EA1-B302C227D557}" destId="{963698E0-6898-4896-8E1D-19DF0CF040C5}" srcOrd="1" destOrd="0" presId="urn:microsoft.com/office/officeart/2008/layout/LinedList"/>
    <dgm:cxn modelId="{AEF0544E-89E1-4C15-B4C5-CF34E62202B8}" type="presParOf" srcId="{963698E0-6898-4896-8E1D-19DF0CF040C5}" destId="{189EE892-90E5-494E-9247-822CE428B312}" srcOrd="0" destOrd="0" presId="urn:microsoft.com/office/officeart/2008/layout/LinedList"/>
    <dgm:cxn modelId="{DB4B1123-7B68-488B-8149-D954A95EFE85}" type="presParOf" srcId="{963698E0-6898-4896-8E1D-19DF0CF040C5}" destId="{3B92BFD9-296C-4753-BDA2-607C1128B721}" srcOrd="1" destOrd="0" presId="urn:microsoft.com/office/officeart/2008/layout/LinedList"/>
    <dgm:cxn modelId="{0B0D7D9B-3FBF-4DEA-8ED3-06855B7EB42E}" type="presParOf" srcId="{4C640F4B-445E-449D-8EA1-B302C227D557}" destId="{97AAAFC8-EA24-4244-8D45-7E179C0437AF}" srcOrd="2" destOrd="0" presId="urn:microsoft.com/office/officeart/2008/layout/LinedList"/>
    <dgm:cxn modelId="{FAD8A7B7-4330-40A1-815B-7AA6F7C9B505}" type="presParOf" srcId="{4C640F4B-445E-449D-8EA1-B302C227D557}" destId="{A84BAE24-0A51-44ED-A121-BC0C7A7A2038}" srcOrd="3" destOrd="0" presId="urn:microsoft.com/office/officeart/2008/layout/LinedList"/>
    <dgm:cxn modelId="{F54F21DC-07B1-47C2-8FAD-248FADA91DEE}" type="presParOf" srcId="{A84BAE24-0A51-44ED-A121-BC0C7A7A2038}" destId="{607CE0D8-9944-4298-8E24-8FC7E8ED6D4A}" srcOrd="0" destOrd="0" presId="urn:microsoft.com/office/officeart/2008/layout/LinedList"/>
    <dgm:cxn modelId="{D1284649-B156-4347-B110-0796DDEF1837}" type="presParOf" srcId="{A84BAE24-0A51-44ED-A121-BC0C7A7A2038}" destId="{8FA74E04-85D8-4ED8-9093-0688007210EC}" srcOrd="1" destOrd="0" presId="urn:microsoft.com/office/officeart/2008/layout/LinedList"/>
    <dgm:cxn modelId="{4A7A9CE4-150C-4C74-BE09-124B7870AD7C}" type="presParOf" srcId="{4C640F4B-445E-449D-8EA1-B302C227D557}" destId="{4E0662D6-4D7D-4489-A9A3-E0AA74D6FBD4}" srcOrd="4" destOrd="0" presId="urn:microsoft.com/office/officeart/2008/layout/LinedList"/>
    <dgm:cxn modelId="{97304307-392D-474D-81F4-E7BCCFB58A4A}" type="presParOf" srcId="{4C640F4B-445E-449D-8EA1-B302C227D557}" destId="{D966728E-2F24-4184-9972-33E6F0AB94E8}" srcOrd="5" destOrd="0" presId="urn:microsoft.com/office/officeart/2008/layout/LinedList"/>
    <dgm:cxn modelId="{BE3876F0-6630-4741-BC49-AE67BA17C499}" type="presParOf" srcId="{D966728E-2F24-4184-9972-33E6F0AB94E8}" destId="{BE4855FE-0600-4EDA-AD81-84291CFC8658}" srcOrd="0" destOrd="0" presId="urn:microsoft.com/office/officeart/2008/layout/LinedList"/>
    <dgm:cxn modelId="{D68E2A53-14DA-480F-8744-F9ED058F2C38}" type="presParOf" srcId="{D966728E-2F24-4184-9972-33E6F0AB94E8}" destId="{8D4D3E18-9AFE-437D-9BAF-B1478441CA28}" srcOrd="1" destOrd="0" presId="urn:microsoft.com/office/officeart/2008/layout/LinedList"/>
    <dgm:cxn modelId="{1F069DA1-85C2-425F-9C0C-52E782E14132}" type="presParOf" srcId="{4C640F4B-445E-449D-8EA1-B302C227D557}" destId="{24B84531-5732-4C03-86CD-AA4DD2FAD182}" srcOrd="6" destOrd="0" presId="urn:microsoft.com/office/officeart/2008/layout/LinedList"/>
    <dgm:cxn modelId="{B6F37F76-54BD-4908-ABF1-A939196A5D7B}" type="presParOf" srcId="{4C640F4B-445E-449D-8EA1-B302C227D557}" destId="{71996EFA-458C-401C-B0E9-504E93D3C8D3}" srcOrd="7" destOrd="0" presId="urn:microsoft.com/office/officeart/2008/layout/LinedList"/>
    <dgm:cxn modelId="{2B3B175D-85AA-479A-858D-AA685D7E22C3}" type="presParOf" srcId="{71996EFA-458C-401C-B0E9-504E93D3C8D3}" destId="{913E79A7-BDA6-49FE-B275-2944EC425F8A}" srcOrd="0" destOrd="0" presId="urn:microsoft.com/office/officeart/2008/layout/LinedList"/>
    <dgm:cxn modelId="{92631406-8D25-4269-8220-48336AFB6C40}" type="presParOf" srcId="{71996EFA-458C-401C-B0E9-504E93D3C8D3}" destId="{3E028865-458B-478C-8CA2-10DDEC786628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28B0C09F-A3F0-4FB3-B3CE-BAE63E89D902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8D4EC5B4-2820-4B98-9177-BC6D9871020B}">
      <dgm:prSet/>
      <dgm:spPr/>
      <dgm:t>
        <a:bodyPr/>
        <a:lstStyle/>
        <a:p>
          <a:r>
            <a:rPr lang="en-US" b="1" i="0" baseline="0" dirty="0">
              <a:latin typeface="Arial" panose="020B0604020202020204" pitchFamily="34" charset="0"/>
              <a:cs typeface="Arial" panose="020B0604020202020204" pitchFamily="34" charset="0"/>
            </a:rPr>
            <a:t>Understanding Culture:</a:t>
          </a:r>
          <a:br>
            <a:rPr lang="en-US" b="1" i="0" baseline="0" dirty="0"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US" b="0" i="0" baseline="0" dirty="0">
              <a:latin typeface="Arial" panose="020B0604020202020204" pitchFamily="34" charset="0"/>
              <a:cs typeface="Arial" panose="020B0604020202020204" pitchFamily="34" charset="0"/>
            </a:rPr>
            <a:t>Being aware of cultural standards promotes respect and helps avoid misunderstandings.</a:t>
          </a:r>
          <a:br>
            <a:rPr lang="en-US" b="0" i="0" baseline="0" dirty="0">
              <a:latin typeface="Arial" panose="020B0604020202020204" pitchFamily="34" charset="0"/>
              <a:cs typeface="Arial" panose="020B0604020202020204" pitchFamily="34" charset="0"/>
            </a:rPr>
          </a:b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C88FF76-60E4-4DE6-84FC-B6F4C7DE3093}" type="parTrans" cxnId="{3AEC5013-3F62-4863-847A-CB6D69748D8E}">
      <dgm:prSet/>
      <dgm:spPr/>
      <dgm:t>
        <a:bodyPr/>
        <a:lstStyle/>
        <a:p>
          <a:endParaRPr lang="en-US"/>
        </a:p>
      </dgm:t>
    </dgm:pt>
    <dgm:pt modelId="{B455255A-368E-4C2A-AA21-96F8B90422E6}" type="sibTrans" cxnId="{3AEC5013-3F62-4863-847A-CB6D69748D8E}">
      <dgm:prSet/>
      <dgm:spPr/>
      <dgm:t>
        <a:bodyPr/>
        <a:lstStyle/>
        <a:p>
          <a:endParaRPr lang="en-US"/>
        </a:p>
      </dgm:t>
    </dgm:pt>
    <dgm:pt modelId="{4C499D4A-6A6D-4792-9862-F464C72DC0FC}">
      <dgm:prSet/>
      <dgm:spPr/>
      <dgm:t>
        <a:bodyPr/>
        <a:lstStyle/>
        <a:p>
          <a:r>
            <a:rPr lang="en-US" b="1" i="0" baseline="0" dirty="0">
              <a:latin typeface="Arial" panose="020B0604020202020204" pitchFamily="34" charset="0"/>
              <a:cs typeface="Arial" panose="020B0604020202020204" pitchFamily="34" charset="0"/>
            </a:rPr>
            <a:t>Adaptability</a:t>
          </a:r>
          <a:br>
            <a:rPr lang="en-US" b="0" i="0" baseline="0" dirty="0"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US" b="0" i="0" baseline="0" dirty="0">
              <a:latin typeface="Arial" panose="020B0604020202020204" pitchFamily="34" charset="0"/>
              <a:cs typeface="Arial" panose="020B0604020202020204" pitchFamily="34" charset="0"/>
            </a:rPr>
            <a:t>Interactions run more smoothly when local business traditions are accommodated.</a:t>
          </a:r>
          <a:br>
            <a:rPr lang="en-US" b="0" i="0" baseline="0" dirty="0">
              <a:latin typeface="Arial" panose="020B0604020202020204" pitchFamily="34" charset="0"/>
              <a:cs typeface="Arial" panose="020B0604020202020204" pitchFamily="34" charset="0"/>
            </a:rPr>
          </a:b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1A83F50-C175-4D64-A8F9-7CFB3738CB49}" type="parTrans" cxnId="{2DE890DE-BCCF-458B-AA84-2A4DF5CC36F7}">
      <dgm:prSet/>
      <dgm:spPr/>
      <dgm:t>
        <a:bodyPr/>
        <a:lstStyle/>
        <a:p>
          <a:endParaRPr lang="en-US"/>
        </a:p>
      </dgm:t>
    </dgm:pt>
    <dgm:pt modelId="{F714E66B-395E-4355-8795-376D0741EBAC}" type="sibTrans" cxnId="{2DE890DE-BCCF-458B-AA84-2A4DF5CC36F7}">
      <dgm:prSet/>
      <dgm:spPr/>
      <dgm:t>
        <a:bodyPr/>
        <a:lstStyle/>
        <a:p>
          <a:endParaRPr lang="en-US"/>
        </a:p>
      </dgm:t>
    </dgm:pt>
    <dgm:pt modelId="{0D482922-A2F0-45D7-A247-55D365476B89}">
      <dgm:prSet/>
      <dgm:spPr/>
      <dgm:t>
        <a:bodyPr/>
        <a:lstStyle/>
        <a:p>
          <a:r>
            <a:rPr lang="en-US" b="1" i="0" baseline="0" dirty="0">
              <a:latin typeface="Arial" panose="020B0604020202020204" pitchFamily="34" charset="0"/>
              <a:cs typeface="Arial" panose="020B0604020202020204" pitchFamily="34" charset="0"/>
            </a:rPr>
            <a:t>Developing Trust:</a:t>
          </a:r>
          <a:br>
            <a:rPr lang="en-US" b="1" i="0" baseline="0" dirty="0"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US" b="0" i="0" baseline="0" dirty="0">
              <a:latin typeface="Arial" panose="020B0604020202020204" pitchFamily="34" charset="0"/>
              <a:cs typeface="Arial" panose="020B0604020202020204" pitchFamily="34" charset="0"/>
            </a:rPr>
            <a:t>To have successful talks in China, building rapport and trust takes time. </a:t>
          </a:r>
        </a:p>
        <a:p>
          <a:r>
            <a:rPr lang="en-US" b="0" i="0" baseline="0" dirty="0">
              <a:latin typeface="Arial" panose="020B0604020202020204" pitchFamily="34" charset="0"/>
              <a:cs typeface="Arial" panose="020B0604020202020204" pitchFamily="34" charset="0"/>
            </a:rPr>
            <a:t>                                    (</a:t>
          </a:r>
          <a:r>
            <a:rPr lang="en-US" b="0" i="0" dirty="0"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rPr>
            <a:t>Saner, 2022) </a:t>
          </a:r>
          <a:endParaRPr lang="en-US" b="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049BBB0-78BF-4EC3-881E-2203DC305C73}" type="parTrans" cxnId="{39B6D550-8D57-450B-8B82-E900C3CC2CC5}">
      <dgm:prSet/>
      <dgm:spPr/>
      <dgm:t>
        <a:bodyPr/>
        <a:lstStyle/>
        <a:p>
          <a:endParaRPr lang="en-US"/>
        </a:p>
      </dgm:t>
    </dgm:pt>
    <dgm:pt modelId="{3D2352E8-FF04-4525-AB04-A38CC755054E}" type="sibTrans" cxnId="{39B6D550-8D57-450B-8B82-E900C3CC2CC5}">
      <dgm:prSet/>
      <dgm:spPr/>
      <dgm:t>
        <a:bodyPr/>
        <a:lstStyle/>
        <a:p>
          <a:endParaRPr lang="en-US"/>
        </a:p>
      </dgm:t>
    </dgm:pt>
    <dgm:pt modelId="{34701CE7-E63C-462B-AE11-4ECE68B86C87}" type="pres">
      <dgm:prSet presAssocID="{28B0C09F-A3F0-4FB3-B3CE-BAE63E89D902}" presName="vert0" presStyleCnt="0">
        <dgm:presLayoutVars>
          <dgm:dir/>
          <dgm:animOne val="branch"/>
          <dgm:animLvl val="lvl"/>
        </dgm:presLayoutVars>
      </dgm:prSet>
      <dgm:spPr/>
    </dgm:pt>
    <dgm:pt modelId="{58BA93C4-4B28-4D2F-8B58-9FBC4A3D030E}" type="pres">
      <dgm:prSet presAssocID="{8D4EC5B4-2820-4B98-9177-BC6D9871020B}" presName="thickLine" presStyleLbl="alignNode1" presStyleIdx="0" presStyleCnt="3"/>
      <dgm:spPr/>
    </dgm:pt>
    <dgm:pt modelId="{DAC81FCC-48C2-4727-BADC-6DA9CD9650F0}" type="pres">
      <dgm:prSet presAssocID="{8D4EC5B4-2820-4B98-9177-BC6D9871020B}" presName="horz1" presStyleCnt="0"/>
      <dgm:spPr/>
    </dgm:pt>
    <dgm:pt modelId="{BDCB6A4A-EE60-4F68-8632-FA39831CA76D}" type="pres">
      <dgm:prSet presAssocID="{8D4EC5B4-2820-4B98-9177-BC6D9871020B}" presName="tx1" presStyleLbl="revTx" presStyleIdx="0" presStyleCnt="3"/>
      <dgm:spPr/>
    </dgm:pt>
    <dgm:pt modelId="{0C8E05C9-7679-45F6-A3F3-E180985EDDC2}" type="pres">
      <dgm:prSet presAssocID="{8D4EC5B4-2820-4B98-9177-BC6D9871020B}" presName="vert1" presStyleCnt="0"/>
      <dgm:spPr/>
    </dgm:pt>
    <dgm:pt modelId="{EDC2E20F-7265-4DE6-A180-84233A4E4CB9}" type="pres">
      <dgm:prSet presAssocID="{4C499D4A-6A6D-4792-9862-F464C72DC0FC}" presName="thickLine" presStyleLbl="alignNode1" presStyleIdx="1" presStyleCnt="3"/>
      <dgm:spPr/>
    </dgm:pt>
    <dgm:pt modelId="{0F369406-DAE4-4877-A5EB-20541621D5D6}" type="pres">
      <dgm:prSet presAssocID="{4C499D4A-6A6D-4792-9862-F464C72DC0FC}" presName="horz1" presStyleCnt="0"/>
      <dgm:spPr/>
    </dgm:pt>
    <dgm:pt modelId="{E1633DE0-6CF1-4C56-9497-FE85DE8FBD08}" type="pres">
      <dgm:prSet presAssocID="{4C499D4A-6A6D-4792-9862-F464C72DC0FC}" presName="tx1" presStyleLbl="revTx" presStyleIdx="1" presStyleCnt="3"/>
      <dgm:spPr/>
    </dgm:pt>
    <dgm:pt modelId="{7A23A551-1022-484A-9D35-E65CB2F4B91A}" type="pres">
      <dgm:prSet presAssocID="{4C499D4A-6A6D-4792-9862-F464C72DC0FC}" presName="vert1" presStyleCnt="0"/>
      <dgm:spPr/>
    </dgm:pt>
    <dgm:pt modelId="{527BFE0F-8D4D-4CAF-AF72-554EFEBE6761}" type="pres">
      <dgm:prSet presAssocID="{0D482922-A2F0-45D7-A247-55D365476B89}" presName="thickLine" presStyleLbl="alignNode1" presStyleIdx="2" presStyleCnt="3"/>
      <dgm:spPr/>
    </dgm:pt>
    <dgm:pt modelId="{2194F127-5E0A-49FA-91E3-96D7008DFB71}" type="pres">
      <dgm:prSet presAssocID="{0D482922-A2F0-45D7-A247-55D365476B89}" presName="horz1" presStyleCnt="0"/>
      <dgm:spPr/>
    </dgm:pt>
    <dgm:pt modelId="{62AC4868-B44D-406E-8B78-36B75FE8FC80}" type="pres">
      <dgm:prSet presAssocID="{0D482922-A2F0-45D7-A247-55D365476B89}" presName="tx1" presStyleLbl="revTx" presStyleIdx="2" presStyleCnt="3"/>
      <dgm:spPr/>
    </dgm:pt>
    <dgm:pt modelId="{B2BE62CF-D7AA-42F4-91BC-044795A46146}" type="pres">
      <dgm:prSet presAssocID="{0D482922-A2F0-45D7-A247-55D365476B89}" presName="vert1" presStyleCnt="0"/>
      <dgm:spPr/>
    </dgm:pt>
  </dgm:ptLst>
  <dgm:cxnLst>
    <dgm:cxn modelId="{3AEC5013-3F62-4863-847A-CB6D69748D8E}" srcId="{28B0C09F-A3F0-4FB3-B3CE-BAE63E89D902}" destId="{8D4EC5B4-2820-4B98-9177-BC6D9871020B}" srcOrd="0" destOrd="0" parTransId="{0C88FF76-60E4-4DE6-84FC-B6F4C7DE3093}" sibTransId="{B455255A-368E-4C2A-AA21-96F8B90422E6}"/>
    <dgm:cxn modelId="{E97F662B-6473-4C34-99CF-F974A1200835}" type="presOf" srcId="{8D4EC5B4-2820-4B98-9177-BC6D9871020B}" destId="{BDCB6A4A-EE60-4F68-8632-FA39831CA76D}" srcOrd="0" destOrd="0" presId="urn:microsoft.com/office/officeart/2008/layout/LinedList"/>
    <dgm:cxn modelId="{057A7C39-1DAF-41B5-95E5-591F14A39CA0}" type="presOf" srcId="{28B0C09F-A3F0-4FB3-B3CE-BAE63E89D902}" destId="{34701CE7-E63C-462B-AE11-4ECE68B86C87}" srcOrd="0" destOrd="0" presId="urn:microsoft.com/office/officeart/2008/layout/LinedList"/>
    <dgm:cxn modelId="{8DF6105E-50F0-4957-AE77-908AEBBE9BD0}" type="presOf" srcId="{0D482922-A2F0-45D7-A247-55D365476B89}" destId="{62AC4868-B44D-406E-8B78-36B75FE8FC80}" srcOrd="0" destOrd="0" presId="urn:microsoft.com/office/officeart/2008/layout/LinedList"/>
    <dgm:cxn modelId="{39B6D550-8D57-450B-8B82-E900C3CC2CC5}" srcId="{28B0C09F-A3F0-4FB3-B3CE-BAE63E89D902}" destId="{0D482922-A2F0-45D7-A247-55D365476B89}" srcOrd="2" destOrd="0" parTransId="{E049BBB0-78BF-4EC3-881E-2203DC305C73}" sibTransId="{3D2352E8-FF04-4525-AB04-A38CC755054E}"/>
    <dgm:cxn modelId="{ED0CD78D-1A63-46D8-9114-65EDA70AF1B0}" type="presOf" srcId="{4C499D4A-6A6D-4792-9862-F464C72DC0FC}" destId="{E1633DE0-6CF1-4C56-9497-FE85DE8FBD08}" srcOrd="0" destOrd="0" presId="urn:microsoft.com/office/officeart/2008/layout/LinedList"/>
    <dgm:cxn modelId="{2DE890DE-BCCF-458B-AA84-2A4DF5CC36F7}" srcId="{28B0C09F-A3F0-4FB3-B3CE-BAE63E89D902}" destId="{4C499D4A-6A6D-4792-9862-F464C72DC0FC}" srcOrd="1" destOrd="0" parTransId="{21A83F50-C175-4D64-A8F9-7CFB3738CB49}" sibTransId="{F714E66B-395E-4355-8795-376D0741EBAC}"/>
    <dgm:cxn modelId="{B0C719C5-2C11-44F1-9523-11D26B4C4264}" type="presParOf" srcId="{34701CE7-E63C-462B-AE11-4ECE68B86C87}" destId="{58BA93C4-4B28-4D2F-8B58-9FBC4A3D030E}" srcOrd="0" destOrd="0" presId="urn:microsoft.com/office/officeart/2008/layout/LinedList"/>
    <dgm:cxn modelId="{F4DCFFB4-77A3-4298-A2DE-7228BE0BA47F}" type="presParOf" srcId="{34701CE7-E63C-462B-AE11-4ECE68B86C87}" destId="{DAC81FCC-48C2-4727-BADC-6DA9CD9650F0}" srcOrd="1" destOrd="0" presId="urn:microsoft.com/office/officeart/2008/layout/LinedList"/>
    <dgm:cxn modelId="{07246EA0-6833-4EF4-AC79-51A07F8DC8AE}" type="presParOf" srcId="{DAC81FCC-48C2-4727-BADC-6DA9CD9650F0}" destId="{BDCB6A4A-EE60-4F68-8632-FA39831CA76D}" srcOrd="0" destOrd="0" presId="urn:microsoft.com/office/officeart/2008/layout/LinedList"/>
    <dgm:cxn modelId="{C9A9C55C-B274-461F-AD75-7737A583A563}" type="presParOf" srcId="{DAC81FCC-48C2-4727-BADC-6DA9CD9650F0}" destId="{0C8E05C9-7679-45F6-A3F3-E180985EDDC2}" srcOrd="1" destOrd="0" presId="urn:microsoft.com/office/officeart/2008/layout/LinedList"/>
    <dgm:cxn modelId="{8801DB6D-347A-4EA4-BF74-293D4AEBBBA0}" type="presParOf" srcId="{34701CE7-E63C-462B-AE11-4ECE68B86C87}" destId="{EDC2E20F-7265-4DE6-A180-84233A4E4CB9}" srcOrd="2" destOrd="0" presId="urn:microsoft.com/office/officeart/2008/layout/LinedList"/>
    <dgm:cxn modelId="{AF38A2C2-888F-429F-B0F2-EE86EB19D129}" type="presParOf" srcId="{34701CE7-E63C-462B-AE11-4ECE68B86C87}" destId="{0F369406-DAE4-4877-A5EB-20541621D5D6}" srcOrd="3" destOrd="0" presId="urn:microsoft.com/office/officeart/2008/layout/LinedList"/>
    <dgm:cxn modelId="{2C23941E-142A-4AC8-B25B-C392CC0CF9AA}" type="presParOf" srcId="{0F369406-DAE4-4877-A5EB-20541621D5D6}" destId="{E1633DE0-6CF1-4C56-9497-FE85DE8FBD08}" srcOrd="0" destOrd="0" presId="urn:microsoft.com/office/officeart/2008/layout/LinedList"/>
    <dgm:cxn modelId="{8863E4C7-6A04-44ED-A437-394CF0F23B1C}" type="presParOf" srcId="{0F369406-DAE4-4877-A5EB-20541621D5D6}" destId="{7A23A551-1022-484A-9D35-E65CB2F4B91A}" srcOrd="1" destOrd="0" presId="urn:microsoft.com/office/officeart/2008/layout/LinedList"/>
    <dgm:cxn modelId="{537DB61C-6D5D-4AAC-8294-780C7CADFD3D}" type="presParOf" srcId="{34701CE7-E63C-462B-AE11-4ECE68B86C87}" destId="{527BFE0F-8D4D-4CAF-AF72-554EFEBE6761}" srcOrd="4" destOrd="0" presId="urn:microsoft.com/office/officeart/2008/layout/LinedList"/>
    <dgm:cxn modelId="{62D97449-5F89-453D-BB3D-C779DD399E24}" type="presParOf" srcId="{34701CE7-E63C-462B-AE11-4ECE68B86C87}" destId="{2194F127-5E0A-49FA-91E3-96D7008DFB71}" srcOrd="5" destOrd="0" presId="urn:microsoft.com/office/officeart/2008/layout/LinedList"/>
    <dgm:cxn modelId="{0CAB4F56-1E03-480F-9B49-058618C5D338}" type="presParOf" srcId="{2194F127-5E0A-49FA-91E3-96D7008DFB71}" destId="{62AC4868-B44D-406E-8B78-36B75FE8FC80}" srcOrd="0" destOrd="0" presId="urn:microsoft.com/office/officeart/2008/layout/LinedList"/>
    <dgm:cxn modelId="{87E2799B-EA68-407A-A498-35A631A4E50E}" type="presParOf" srcId="{2194F127-5E0A-49FA-91E3-96D7008DFB71}" destId="{B2BE62CF-D7AA-42F4-91BC-044795A46146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BAB05DA7-0D35-47E6-AE00-783F6A1AFFE8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3D967889-DBF8-4322-BF73-D717757FD6F1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 i="0" baseline="0" dirty="0">
              <a:latin typeface="Arial" panose="020B0604020202020204" pitchFamily="34" charset="0"/>
              <a:cs typeface="Arial" panose="020B0604020202020204" pitchFamily="34" charset="0"/>
            </a:rPr>
            <a:t>Modify Communication Style</a:t>
          </a:r>
          <a:br>
            <a:rPr lang="en-US" b="1" i="0" baseline="0" dirty="0">
              <a:latin typeface="Arial" panose="020B0604020202020204" pitchFamily="34" charset="0"/>
              <a:cs typeface="Arial" panose="020B0604020202020204" pitchFamily="34" charset="0"/>
            </a:rPr>
          </a:br>
          <a:endParaRPr lang="en-US" b="1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69613D2-9103-47BD-9A2B-C087135B8FAC}" type="parTrans" cxnId="{0A10FA56-18C7-4D6F-BEE7-92D4C0E53EE5}">
      <dgm:prSet/>
      <dgm:spPr/>
      <dgm:t>
        <a:bodyPr/>
        <a:lstStyle/>
        <a:p>
          <a:endParaRPr lang="en-US"/>
        </a:p>
      </dgm:t>
    </dgm:pt>
    <dgm:pt modelId="{553F7D9C-3AD3-4024-9030-0A3361B88086}" type="sibTrans" cxnId="{0A10FA56-18C7-4D6F-BEE7-92D4C0E53EE5}">
      <dgm:prSet phldrT="1" phldr="0"/>
      <dgm:spPr/>
      <dgm:t>
        <a:bodyPr/>
        <a:lstStyle/>
        <a:p>
          <a:endParaRPr lang="en-US"/>
        </a:p>
      </dgm:t>
    </dgm:pt>
    <dgm:pt modelId="{F631AFB6-4093-4D3F-9886-931F8119FB56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 i="0" baseline="0" dirty="0">
              <a:latin typeface="Arial" panose="020B0604020202020204" pitchFamily="34" charset="0"/>
              <a:cs typeface="Arial" panose="020B0604020202020204" pitchFamily="34" charset="0"/>
            </a:rPr>
            <a:t>Invest in Developing Relationships</a:t>
          </a:r>
          <a:br>
            <a:rPr lang="en-US" b="1" i="0" baseline="0" dirty="0"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US" b="0" i="0" baseline="0" dirty="0">
              <a:latin typeface="Arial" panose="020B0604020202020204" pitchFamily="34" charset="0"/>
              <a:cs typeface="Arial" panose="020B0604020202020204" pitchFamily="34" charset="0"/>
            </a:rPr>
            <a:t>.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B6679FE-00E8-4E73-91B2-E4879DEDE682}" type="parTrans" cxnId="{5E6BFD93-540F-4299-91E9-287F82F2EF12}">
      <dgm:prSet/>
      <dgm:spPr/>
      <dgm:t>
        <a:bodyPr/>
        <a:lstStyle/>
        <a:p>
          <a:endParaRPr lang="en-US"/>
        </a:p>
      </dgm:t>
    </dgm:pt>
    <dgm:pt modelId="{6B8424AD-F097-42F7-A458-AA026AF27F57}" type="sibTrans" cxnId="{5E6BFD93-540F-4299-91E9-287F82F2EF12}">
      <dgm:prSet phldrT="2" phldr="0"/>
      <dgm:spPr/>
      <dgm:t>
        <a:bodyPr/>
        <a:lstStyle/>
        <a:p>
          <a:endParaRPr lang="en-US"/>
        </a:p>
      </dgm:t>
    </dgm:pt>
    <dgm:pt modelId="{B444CB90-B7DC-4D1E-8B60-F5BDB2BEE4CB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 i="0" baseline="0" dirty="0">
              <a:latin typeface="Arial" panose="020B0604020202020204" pitchFamily="34" charset="0"/>
              <a:cs typeface="Arial" panose="020B0604020202020204" pitchFamily="34" charset="0"/>
            </a:rPr>
            <a:t>Honour the hierarchy</a:t>
          </a:r>
          <a:br>
            <a:rPr lang="en-US" b="1" i="0" baseline="0" dirty="0">
              <a:latin typeface="Arial" panose="020B0604020202020204" pitchFamily="34" charset="0"/>
              <a:cs typeface="Arial" panose="020B0604020202020204" pitchFamily="34" charset="0"/>
            </a:rPr>
          </a:br>
          <a:endParaRPr lang="en-US" dirty="0"/>
        </a:p>
      </dgm:t>
    </dgm:pt>
    <dgm:pt modelId="{625A0BD9-BCD2-4F46-B599-6E2EFFC506AD}" type="parTrans" cxnId="{8BDA96D0-7109-44A9-8739-BE558BCB7CDD}">
      <dgm:prSet/>
      <dgm:spPr/>
      <dgm:t>
        <a:bodyPr/>
        <a:lstStyle/>
        <a:p>
          <a:endParaRPr lang="en-US"/>
        </a:p>
      </dgm:t>
    </dgm:pt>
    <dgm:pt modelId="{26B24C37-446F-44AA-91D1-53271C3E08AF}" type="sibTrans" cxnId="{8BDA96D0-7109-44A9-8739-BE558BCB7CDD}">
      <dgm:prSet phldrT="3" phldr="0"/>
      <dgm:spPr/>
      <dgm:t>
        <a:bodyPr/>
        <a:lstStyle/>
        <a:p>
          <a:endParaRPr lang="en-US"/>
        </a:p>
      </dgm:t>
    </dgm:pt>
    <dgm:pt modelId="{35451F67-E75A-40E8-B3E9-DFA8EBDDBA48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2000" b="1" i="0" baseline="0" dirty="0">
              <a:latin typeface="Arial" panose="020B0604020202020204" pitchFamily="34" charset="0"/>
              <a:cs typeface="Arial" panose="020B0604020202020204" pitchFamily="34" charset="0"/>
            </a:rPr>
            <a:t>Exhibit Patience , flexibility</a:t>
          </a:r>
        </a:p>
        <a:p>
          <a:pPr>
            <a:lnSpc>
              <a:spcPct val="100000"/>
            </a:lnSpc>
          </a:pPr>
          <a:r>
            <a:rPr lang="en-US" sz="2000" b="1" i="0" dirty="0"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rPr>
            <a:t>                                       (Sam, 2024). </a:t>
          </a:r>
          <a:br>
            <a:rPr lang="en-US" sz="2000" b="1" i="0" baseline="0" dirty="0">
              <a:latin typeface="Arial" panose="020B0604020202020204" pitchFamily="34" charset="0"/>
              <a:cs typeface="Arial" panose="020B0604020202020204" pitchFamily="34" charset="0"/>
            </a:rPr>
          </a:br>
          <a:endParaRPr lang="en-US" sz="2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6355B78-55B0-4C8E-B190-EC7018B8F373}" type="parTrans" cxnId="{6738D079-D3DD-4343-9AD7-905925657B69}">
      <dgm:prSet/>
      <dgm:spPr/>
      <dgm:t>
        <a:bodyPr/>
        <a:lstStyle/>
        <a:p>
          <a:endParaRPr lang="en-US"/>
        </a:p>
      </dgm:t>
    </dgm:pt>
    <dgm:pt modelId="{EDF99DFA-B9EB-47D9-9FC9-8C39E9AB9CA3}" type="sibTrans" cxnId="{6738D079-D3DD-4343-9AD7-905925657B69}">
      <dgm:prSet phldrT="4" phldr="0"/>
      <dgm:spPr/>
      <dgm:t>
        <a:bodyPr/>
        <a:lstStyle/>
        <a:p>
          <a:endParaRPr lang="en-US"/>
        </a:p>
      </dgm:t>
    </dgm:pt>
    <dgm:pt modelId="{93F75775-5465-46C3-B769-90C08A6A1C32}" type="pres">
      <dgm:prSet presAssocID="{BAB05DA7-0D35-47E6-AE00-783F6A1AFFE8}" presName="root" presStyleCnt="0">
        <dgm:presLayoutVars>
          <dgm:dir/>
          <dgm:resizeHandles val="exact"/>
        </dgm:presLayoutVars>
      </dgm:prSet>
      <dgm:spPr/>
    </dgm:pt>
    <dgm:pt modelId="{C6D7E017-4492-441B-9D2A-2F968034E73A}" type="pres">
      <dgm:prSet presAssocID="{3D967889-DBF8-4322-BF73-D717757FD6F1}" presName="compNode" presStyleCnt="0"/>
      <dgm:spPr/>
    </dgm:pt>
    <dgm:pt modelId="{210A588A-B384-447E-B719-3C3D0A803316}" type="pres">
      <dgm:prSet presAssocID="{3D967889-DBF8-4322-BF73-D717757FD6F1}" presName="bgRect" presStyleLbl="bgShp" presStyleIdx="0" presStyleCnt="4"/>
      <dgm:spPr/>
    </dgm:pt>
    <dgm:pt modelId="{6EF6EA8F-57DF-47BD-AD35-6A761A15127E}" type="pres">
      <dgm:prSet presAssocID="{3D967889-DBF8-4322-BF73-D717757FD6F1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BC09D51B-DCBC-41E8-89A0-5D2062F98D79}" type="pres">
      <dgm:prSet presAssocID="{3D967889-DBF8-4322-BF73-D717757FD6F1}" presName="spaceRect" presStyleCnt="0"/>
      <dgm:spPr/>
    </dgm:pt>
    <dgm:pt modelId="{B22908F8-5631-4384-91D0-EAF3F61C812A}" type="pres">
      <dgm:prSet presAssocID="{3D967889-DBF8-4322-BF73-D717757FD6F1}" presName="parTx" presStyleLbl="revTx" presStyleIdx="0" presStyleCnt="4">
        <dgm:presLayoutVars>
          <dgm:chMax val="0"/>
          <dgm:chPref val="0"/>
        </dgm:presLayoutVars>
      </dgm:prSet>
      <dgm:spPr/>
    </dgm:pt>
    <dgm:pt modelId="{1FE0242D-753D-4F7A-8397-E1B2700E5605}" type="pres">
      <dgm:prSet presAssocID="{553F7D9C-3AD3-4024-9030-0A3361B88086}" presName="sibTrans" presStyleCnt="0"/>
      <dgm:spPr/>
    </dgm:pt>
    <dgm:pt modelId="{4AF8D352-AD34-424C-B976-62A1E4BF83EB}" type="pres">
      <dgm:prSet presAssocID="{F631AFB6-4093-4D3F-9886-931F8119FB56}" presName="compNode" presStyleCnt="0"/>
      <dgm:spPr/>
    </dgm:pt>
    <dgm:pt modelId="{34FBE6F1-AFC4-4D62-8A84-C124EDFC398D}" type="pres">
      <dgm:prSet presAssocID="{F631AFB6-4093-4D3F-9886-931F8119FB56}" presName="bgRect" presStyleLbl="bgShp" presStyleIdx="1" presStyleCnt="4"/>
      <dgm:spPr/>
    </dgm:pt>
    <dgm:pt modelId="{F363FE5C-522C-4BBB-9ADE-DC0E8AF640C7}" type="pres">
      <dgm:prSet presAssocID="{F631AFB6-4093-4D3F-9886-931F8119FB56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siness Growth"/>
        </a:ext>
      </dgm:extLst>
    </dgm:pt>
    <dgm:pt modelId="{28A1755C-49F0-4985-9C4C-18A0473A4F2C}" type="pres">
      <dgm:prSet presAssocID="{F631AFB6-4093-4D3F-9886-931F8119FB56}" presName="spaceRect" presStyleCnt="0"/>
      <dgm:spPr/>
    </dgm:pt>
    <dgm:pt modelId="{BFFF6354-4C91-43E5-BCD8-66B08526D7BC}" type="pres">
      <dgm:prSet presAssocID="{F631AFB6-4093-4D3F-9886-931F8119FB56}" presName="parTx" presStyleLbl="revTx" presStyleIdx="1" presStyleCnt="4">
        <dgm:presLayoutVars>
          <dgm:chMax val="0"/>
          <dgm:chPref val="0"/>
        </dgm:presLayoutVars>
      </dgm:prSet>
      <dgm:spPr/>
    </dgm:pt>
    <dgm:pt modelId="{D35E92C3-50A2-4EF2-877F-C95B842FB82C}" type="pres">
      <dgm:prSet presAssocID="{6B8424AD-F097-42F7-A458-AA026AF27F57}" presName="sibTrans" presStyleCnt="0"/>
      <dgm:spPr/>
    </dgm:pt>
    <dgm:pt modelId="{02F933EF-0283-44CA-B22C-29BE6BB7D814}" type="pres">
      <dgm:prSet presAssocID="{B444CB90-B7DC-4D1E-8B60-F5BDB2BEE4CB}" presName="compNode" presStyleCnt="0"/>
      <dgm:spPr/>
    </dgm:pt>
    <dgm:pt modelId="{8424A2A9-D787-4DBC-8219-1C4520260D5A}" type="pres">
      <dgm:prSet presAssocID="{B444CB90-B7DC-4D1E-8B60-F5BDB2BEE4CB}" presName="bgRect" presStyleLbl="bgShp" presStyleIdx="2" presStyleCnt="4"/>
      <dgm:spPr/>
    </dgm:pt>
    <dgm:pt modelId="{FAB53F50-8557-4745-8FB5-2669E89B22AB}" type="pres">
      <dgm:prSet presAssocID="{B444CB90-B7DC-4D1E-8B60-F5BDB2BEE4CB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4D44C81F-8AF8-497E-A069-026DB3FCB783}" type="pres">
      <dgm:prSet presAssocID="{B444CB90-B7DC-4D1E-8B60-F5BDB2BEE4CB}" presName="spaceRect" presStyleCnt="0"/>
      <dgm:spPr/>
    </dgm:pt>
    <dgm:pt modelId="{21B3B5C3-D002-403A-9EFA-E36D8C0217E5}" type="pres">
      <dgm:prSet presAssocID="{B444CB90-B7DC-4D1E-8B60-F5BDB2BEE4CB}" presName="parTx" presStyleLbl="revTx" presStyleIdx="2" presStyleCnt="4">
        <dgm:presLayoutVars>
          <dgm:chMax val="0"/>
          <dgm:chPref val="0"/>
        </dgm:presLayoutVars>
      </dgm:prSet>
      <dgm:spPr/>
    </dgm:pt>
    <dgm:pt modelId="{BB5C6CBB-7BC5-43A9-B586-221BCEC2B4F5}" type="pres">
      <dgm:prSet presAssocID="{26B24C37-446F-44AA-91D1-53271C3E08AF}" presName="sibTrans" presStyleCnt="0"/>
      <dgm:spPr/>
    </dgm:pt>
    <dgm:pt modelId="{8B7C8D4E-A53C-4A77-8E46-F0175F40B818}" type="pres">
      <dgm:prSet presAssocID="{35451F67-E75A-40E8-B3E9-DFA8EBDDBA48}" presName="compNode" presStyleCnt="0"/>
      <dgm:spPr/>
    </dgm:pt>
    <dgm:pt modelId="{D25F8291-C79B-4ED2-A60F-128CFB0B931F}" type="pres">
      <dgm:prSet presAssocID="{35451F67-E75A-40E8-B3E9-DFA8EBDDBA48}" presName="bgRect" presStyleLbl="bgShp" presStyleIdx="3" presStyleCnt="4" custLinFactNeighborX="2371" custLinFactNeighborY="2303"/>
      <dgm:spPr/>
    </dgm:pt>
    <dgm:pt modelId="{0DE3F356-EA80-4BBE-A27C-F09B8D673D22}" type="pres">
      <dgm:prSet presAssocID="{35451F67-E75A-40E8-B3E9-DFA8EBDDBA48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opwatch"/>
        </a:ext>
      </dgm:extLst>
    </dgm:pt>
    <dgm:pt modelId="{02144CB5-6DD3-457F-94E9-4D95A213FE93}" type="pres">
      <dgm:prSet presAssocID="{35451F67-E75A-40E8-B3E9-DFA8EBDDBA48}" presName="spaceRect" presStyleCnt="0"/>
      <dgm:spPr/>
    </dgm:pt>
    <dgm:pt modelId="{6425536A-53BB-49A5-8F0B-7B064CA1B2B7}" type="pres">
      <dgm:prSet presAssocID="{35451F67-E75A-40E8-B3E9-DFA8EBDDBA48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1AAADF21-1CFE-47EF-A370-FF45921B6B88}" type="presOf" srcId="{B444CB90-B7DC-4D1E-8B60-F5BDB2BEE4CB}" destId="{21B3B5C3-D002-403A-9EFA-E36D8C0217E5}" srcOrd="0" destOrd="0" presId="urn:microsoft.com/office/officeart/2018/2/layout/IconVerticalSolidList"/>
    <dgm:cxn modelId="{7ADA9561-2ED1-422C-B494-8B02EE6CC29B}" type="presOf" srcId="{F631AFB6-4093-4D3F-9886-931F8119FB56}" destId="{BFFF6354-4C91-43E5-BCD8-66B08526D7BC}" srcOrd="0" destOrd="0" presId="urn:microsoft.com/office/officeart/2018/2/layout/IconVerticalSolidList"/>
    <dgm:cxn modelId="{FF4DB26C-FB0A-4E31-A2A0-B49ADEBC4F9F}" type="presOf" srcId="{BAB05DA7-0D35-47E6-AE00-783F6A1AFFE8}" destId="{93F75775-5465-46C3-B769-90C08A6A1C32}" srcOrd="0" destOrd="0" presId="urn:microsoft.com/office/officeart/2018/2/layout/IconVerticalSolidList"/>
    <dgm:cxn modelId="{0A10FA56-18C7-4D6F-BEE7-92D4C0E53EE5}" srcId="{BAB05DA7-0D35-47E6-AE00-783F6A1AFFE8}" destId="{3D967889-DBF8-4322-BF73-D717757FD6F1}" srcOrd="0" destOrd="0" parTransId="{569613D2-9103-47BD-9A2B-C087135B8FAC}" sibTransId="{553F7D9C-3AD3-4024-9030-0A3361B88086}"/>
    <dgm:cxn modelId="{6738D079-D3DD-4343-9AD7-905925657B69}" srcId="{BAB05DA7-0D35-47E6-AE00-783F6A1AFFE8}" destId="{35451F67-E75A-40E8-B3E9-DFA8EBDDBA48}" srcOrd="3" destOrd="0" parTransId="{E6355B78-55B0-4C8E-B190-EC7018B8F373}" sibTransId="{EDF99DFA-B9EB-47D9-9FC9-8C39E9AB9CA3}"/>
    <dgm:cxn modelId="{2C2E578E-B8BE-4AAC-9E59-79334C25F895}" type="presOf" srcId="{35451F67-E75A-40E8-B3E9-DFA8EBDDBA48}" destId="{6425536A-53BB-49A5-8F0B-7B064CA1B2B7}" srcOrd="0" destOrd="0" presId="urn:microsoft.com/office/officeart/2018/2/layout/IconVerticalSolidList"/>
    <dgm:cxn modelId="{5E6BFD93-540F-4299-91E9-287F82F2EF12}" srcId="{BAB05DA7-0D35-47E6-AE00-783F6A1AFFE8}" destId="{F631AFB6-4093-4D3F-9886-931F8119FB56}" srcOrd="1" destOrd="0" parTransId="{0B6679FE-00E8-4E73-91B2-E4879DEDE682}" sibTransId="{6B8424AD-F097-42F7-A458-AA026AF27F57}"/>
    <dgm:cxn modelId="{970DF0CA-98E0-4EAE-8F35-67A818BD89C0}" type="presOf" srcId="{3D967889-DBF8-4322-BF73-D717757FD6F1}" destId="{B22908F8-5631-4384-91D0-EAF3F61C812A}" srcOrd="0" destOrd="0" presId="urn:microsoft.com/office/officeart/2018/2/layout/IconVerticalSolidList"/>
    <dgm:cxn modelId="{8BDA96D0-7109-44A9-8739-BE558BCB7CDD}" srcId="{BAB05DA7-0D35-47E6-AE00-783F6A1AFFE8}" destId="{B444CB90-B7DC-4D1E-8B60-F5BDB2BEE4CB}" srcOrd="2" destOrd="0" parTransId="{625A0BD9-BCD2-4F46-B599-6E2EFFC506AD}" sibTransId="{26B24C37-446F-44AA-91D1-53271C3E08AF}"/>
    <dgm:cxn modelId="{975C326F-F1F5-4230-88DD-A7C740CE91F0}" type="presParOf" srcId="{93F75775-5465-46C3-B769-90C08A6A1C32}" destId="{C6D7E017-4492-441B-9D2A-2F968034E73A}" srcOrd="0" destOrd="0" presId="urn:microsoft.com/office/officeart/2018/2/layout/IconVerticalSolidList"/>
    <dgm:cxn modelId="{8EED0DA8-6817-49D2-BC45-C47B4AC4F8A0}" type="presParOf" srcId="{C6D7E017-4492-441B-9D2A-2F968034E73A}" destId="{210A588A-B384-447E-B719-3C3D0A803316}" srcOrd="0" destOrd="0" presId="urn:microsoft.com/office/officeart/2018/2/layout/IconVerticalSolidList"/>
    <dgm:cxn modelId="{72F2C2B0-4C41-4868-B9DD-CBB46EEBC714}" type="presParOf" srcId="{C6D7E017-4492-441B-9D2A-2F968034E73A}" destId="{6EF6EA8F-57DF-47BD-AD35-6A761A15127E}" srcOrd="1" destOrd="0" presId="urn:microsoft.com/office/officeart/2018/2/layout/IconVerticalSolidList"/>
    <dgm:cxn modelId="{16002148-F51D-42BD-ACE7-200B3D6E592B}" type="presParOf" srcId="{C6D7E017-4492-441B-9D2A-2F968034E73A}" destId="{BC09D51B-DCBC-41E8-89A0-5D2062F98D79}" srcOrd="2" destOrd="0" presId="urn:microsoft.com/office/officeart/2018/2/layout/IconVerticalSolidList"/>
    <dgm:cxn modelId="{FC92B441-831A-4337-AD92-A44CD01AA82B}" type="presParOf" srcId="{C6D7E017-4492-441B-9D2A-2F968034E73A}" destId="{B22908F8-5631-4384-91D0-EAF3F61C812A}" srcOrd="3" destOrd="0" presId="urn:microsoft.com/office/officeart/2018/2/layout/IconVerticalSolidList"/>
    <dgm:cxn modelId="{CCFAA35A-A432-411D-8644-D34C03690C4A}" type="presParOf" srcId="{93F75775-5465-46C3-B769-90C08A6A1C32}" destId="{1FE0242D-753D-4F7A-8397-E1B2700E5605}" srcOrd="1" destOrd="0" presId="urn:microsoft.com/office/officeart/2018/2/layout/IconVerticalSolidList"/>
    <dgm:cxn modelId="{CE30DBE2-6BB1-413E-A340-0F4AA9CD66CA}" type="presParOf" srcId="{93F75775-5465-46C3-B769-90C08A6A1C32}" destId="{4AF8D352-AD34-424C-B976-62A1E4BF83EB}" srcOrd="2" destOrd="0" presId="urn:microsoft.com/office/officeart/2018/2/layout/IconVerticalSolidList"/>
    <dgm:cxn modelId="{5C458A00-1511-4EBC-BCBA-D9C35B824D10}" type="presParOf" srcId="{4AF8D352-AD34-424C-B976-62A1E4BF83EB}" destId="{34FBE6F1-AFC4-4D62-8A84-C124EDFC398D}" srcOrd="0" destOrd="0" presId="urn:microsoft.com/office/officeart/2018/2/layout/IconVerticalSolidList"/>
    <dgm:cxn modelId="{D6A21AC1-F675-45B6-9884-311CB06B816E}" type="presParOf" srcId="{4AF8D352-AD34-424C-B976-62A1E4BF83EB}" destId="{F363FE5C-522C-4BBB-9ADE-DC0E8AF640C7}" srcOrd="1" destOrd="0" presId="urn:microsoft.com/office/officeart/2018/2/layout/IconVerticalSolidList"/>
    <dgm:cxn modelId="{F93E0D6E-7BB7-4106-9C4A-AFCFCD0BC3AB}" type="presParOf" srcId="{4AF8D352-AD34-424C-B976-62A1E4BF83EB}" destId="{28A1755C-49F0-4985-9C4C-18A0473A4F2C}" srcOrd="2" destOrd="0" presId="urn:microsoft.com/office/officeart/2018/2/layout/IconVerticalSolidList"/>
    <dgm:cxn modelId="{A1D29249-0B21-458A-B25C-F78481D13BB5}" type="presParOf" srcId="{4AF8D352-AD34-424C-B976-62A1E4BF83EB}" destId="{BFFF6354-4C91-43E5-BCD8-66B08526D7BC}" srcOrd="3" destOrd="0" presId="urn:microsoft.com/office/officeart/2018/2/layout/IconVerticalSolidList"/>
    <dgm:cxn modelId="{BA829845-E1BA-46C7-93F4-4C155E31B57D}" type="presParOf" srcId="{93F75775-5465-46C3-B769-90C08A6A1C32}" destId="{D35E92C3-50A2-4EF2-877F-C95B842FB82C}" srcOrd="3" destOrd="0" presId="urn:microsoft.com/office/officeart/2018/2/layout/IconVerticalSolidList"/>
    <dgm:cxn modelId="{C97AB16F-404D-4E05-9362-EF293EB3F8F7}" type="presParOf" srcId="{93F75775-5465-46C3-B769-90C08A6A1C32}" destId="{02F933EF-0283-44CA-B22C-29BE6BB7D814}" srcOrd="4" destOrd="0" presId="urn:microsoft.com/office/officeart/2018/2/layout/IconVerticalSolidList"/>
    <dgm:cxn modelId="{F8D74862-8C64-4A9B-8AF4-E59A1158F7F1}" type="presParOf" srcId="{02F933EF-0283-44CA-B22C-29BE6BB7D814}" destId="{8424A2A9-D787-4DBC-8219-1C4520260D5A}" srcOrd="0" destOrd="0" presId="urn:microsoft.com/office/officeart/2018/2/layout/IconVerticalSolidList"/>
    <dgm:cxn modelId="{FB05FE40-BC31-4451-BD43-2372B384E89B}" type="presParOf" srcId="{02F933EF-0283-44CA-B22C-29BE6BB7D814}" destId="{FAB53F50-8557-4745-8FB5-2669E89B22AB}" srcOrd="1" destOrd="0" presId="urn:microsoft.com/office/officeart/2018/2/layout/IconVerticalSolidList"/>
    <dgm:cxn modelId="{2205B5A3-ED56-48A7-A8B2-9573103C41BB}" type="presParOf" srcId="{02F933EF-0283-44CA-B22C-29BE6BB7D814}" destId="{4D44C81F-8AF8-497E-A069-026DB3FCB783}" srcOrd="2" destOrd="0" presId="urn:microsoft.com/office/officeart/2018/2/layout/IconVerticalSolidList"/>
    <dgm:cxn modelId="{A3BA4C6E-AD33-4F7F-8F0B-7732E3706B03}" type="presParOf" srcId="{02F933EF-0283-44CA-B22C-29BE6BB7D814}" destId="{21B3B5C3-D002-403A-9EFA-E36D8C0217E5}" srcOrd="3" destOrd="0" presId="urn:microsoft.com/office/officeart/2018/2/layout/IconVerticalSolidList"/>
    <dgm:cxn modelId="{06E9CCC4-70CE-480B-B6B4-A1114D123C46}" type="presParOf" srcId="{93F75775-5465-46C3-B769-90C08A6A1C32}" destId="{BB5C6CBB-7BC5-43A9-B586-221BCEC2B4F5}" srcOrd="5" destOrd="0" presId="urn:microsoft.com/office/officeart/2018/2/layout/IconVerticalSolidList"/>
    <dgm:cxn modelId="{0BBA55EF-ADA4-4415-862D-E8C5FE281275}" type="presParOf" srcId="{93F75775-5465-46C3-B769-90C08A6A1C32}" destId="{8B7C8D4E-A53C-4A77-8E46-F0175F40B818}" srcOrd="6" destOrd="0" presId="urn:microsoft.com/office/officeart/2018/2/layout/IconVerticalSolidList"/>
    <dgm:cxn modelId="{DC0E6183-9DA7-4900-9EFB-909760821C7C}" type="presParOf" srcId="{8B7C8D4E-A53C-4A77-8E46-F0175F40B818}" destId="{D25F8291-C79B-4ED2-A60F-128CFB0B931F}" srcOrd="0" destOrd="0" presId="urn:microsoft.com/office/officeart/2018/2/layout/IconVerticalSolidList"/>
    <dgm:cxn modelId="{379EFC19-23EC-49DF-9A06-DC2EB3B0C9C9}" type="presParOf" srcId="{8B7C8D4E-A53C-4A77-8E46-F0175F40B818}" destId="{0DE3F356-EA80-4BBE-A27C-F09B8D673D22}" srcOrd="1" destOrd="0" presId="urn:microsoft.com/office/officeart/2018/2/layout/IconVerticalSolidList"/>
    <dgm:cxn modelId="{75A3F63D-AD4B-4140-9C92-DDEF471DE041}" type="presParOf" srcId="{8B7C8D4E-A53C-4A77-8E46-F0175F40B818}" destId="{02144CB5-6DD3-457F-94E9-4D95A213FE93}" srcOrd="2" destOrd="0" presId="urn:microsoft.com/office/officeart/2018/2/layout/IconVerticalSolidList"/>
    <dgm:cxn modelId="{0ABBA11C-741F-4B6F-8F20-5719563E3765}" type="presParOf" srcId="{8B7C8D4E-A53C-4A77-8E46-F0175F40B818}" destId="{6425536A-53BB-49A5-8F0B-7B064CA1B2B7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2AFADAF-22B5-4A12-9011-7A03C1CA7770}">
      <dsp:nvSpPr>
        <dsp:cNvPr id="0" name=""/>
        <dsp:cNvSpPr/>
      </dsp:nvSpPr>
      <dsp:spPr>
        <a:xfrm>
          <a:off x="0" y="2492"/>
          <a:ext cx="6492875" cy="0"/>
        </a:xfrm>
        <a:prstGeom prst="lin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1E518FA-A404-4D43-8770-1D8B6182E432}">
      <dsp:nvSpPr>
        <dsp:cNvPr id="0" name=""/>
        <dsp:cNvSpPr/>
      </dsp:nvSpPr>
      <dsp:spPr>
        <a:xfrm>
          <a:off x="0" y="2492"/>
          <a:ext cx="6492875" cy="8500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1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2492"/>
        <a:ext cx="6492875" cy="850069"/>
      </dsp:txXfrm>
    </dsp:sp>
    <dsp:sp modelId="{67B53F08-30A0-48F3-B732-283E10CA190B}">
      <dsp:nvSpPr>
        <dsp:cNvPr id="0" name=""/>
        <dsp:cNvSpPr/>
      </dsp:nvSpPr>
      <dsp:spPr>
        <a:xfrm>
          <a:off x="0" y="852561"/>
          <a:ext cx="6492875" cy="0"/>
        </a:xfrm>
        <a:prstGeom prst="lin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A95E5B3-EDE4-4BC0-910A-DEECC02BFAE1}">
      <dsp:nvSpPr>
        <dsp:cNvPr id="0" name=""/>
        <dsp:cNvSpPr/>
      </dsp:nvSpPr>
      <dsp:spPr>
        <a:xfrm>
          <a:off x="0" y="852561"/>
          <a:ext cx="6492875" cy="8500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What Culture is ?: </a:t>
          </a:r>
        </a:p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Important aspects of culture</a:t>
          </a:r>
          <a:endParaRPr lang="en-US" sz="21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852561"/>
        <a:ext cx="6492875" cy="850069"/>
      </dsp:txXfrm>
    </dsp:sp>
    <dsp:sp modelId="{3515B13F-4443-49E3-A0D9-D6ED33CA9941}">
      <dsp:nvSpPr>
        <dsp:cNvPr id="0" name=""/>
        <dsp:cNvSpPr/>
      </dsp:nvSpPr>
      <dsp:spPr>
        <a:xfrm>
          <a:off x="0" y="1702630"/>
          <a:ext cx="6492875" cy="0"/>
        </a:xfrm>
        <a:prstGeom prst="lin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72773F7-D0AC-4682-83B2-730CDAA0055A}">
      <dsp:nvSpPr>
        <dsp:cNvPr id="0" name=""/>
        <dsp:cNvSpPr/>
      </dsp:nvSpPr>
      <dsp:spPr>
        <a:xfrm>
          <a:off x="0" y="1702630"/>
          <a:ext cx="6492875" cy="8500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Theoretical Framework Theories on how business is affected by culture</a:t>
          </a:r>
          <a:endParaRPr lang="en-US" sz="21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1702630"/>
        <a:ext cx="6492875" cy="850069"/>
      </dsp:txXfrm>
    </dsp:sp>
    <dsp:sp modelId="{94942F58-AAF1-4D91-910B-FC81F5A902C5}">
      <dsp:nvSpPr>
        <dsp:cNvPr id="0" name=""/>
        <dsp:cNvSpPr/>
      </dsp:nvSpPr>
      <dsp:spPr>
        <a:xfrm>
          <a:off x="0" y="2552699"/>
          <a:ext cx="6492875" cy="0"/>
        </a:xfrm>
        <a:prstGeom prst="lin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B768F64-C544-414F-B40C-630415DC3360}">
      <dsp:nvSpPr>
        <dsp:cNvPr id="0" name=""/>
        <dsp:cNvSpPr/>
      </dsp:nvSpPr>
      <dsp:spPr>
        <a:xfrm>
          <a:off x="0" y="2552699"/>
          <a:ext cx="6492875" cy="8500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Cultural Components to Address: </a:t>
          </a:r>
          <a:r>
            <a:rPr lang="en-US" sz="2100" kern="1200" dirty="0">
              <a:latin typeface="Arial" panose="020B0604020202020204" pitchFamily="34" charset="0"/>
              <a:cs typeface="Arial" panose="020B0604020202020204" pitchFamily="34" charset="0"/>
            </a:rPr>
            <a:t>T</a:t>
          </a:r>
          <a:r>
            <a:rPr lang="en-US" sz="21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he Main Cultural Obstacles in UK-China Negotiations</a:t>
          </a:r>
          <a:endParaRPr lang="en-US" sz="21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2552699"/>
        <a:ext cx="6492875" cy="850069"/>
      </dsp:txXfrm>
    </dsp:sp>
    <dsp:sp modelId="{41B3A2DD-A0D5-47F9-8376-D34773ECC263}">
      <dsp:nvSpPr>
        <dsp:cNvPr id="0" name=""/>
        <dsp:cNvSpPr/>
      </dsp:nvSpPr>
      <dsp:spPr>
        <a:xfrm>
          <a:off x="0" y="3402769"/>
          <a:ext cx="6492875" cy="0"/>
        </a:xfrm>
        <a:prstGeom prst="lin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456B9C5-4226-43B9-AC55-5F17E7D720C0}">
      <dsp:nvSpPr>
        <dsp:cNvPr id="0" name=""/>
        <dsp:cNvSpPr/>
      </dsp:nvSpPr>
      <dsp:spPr>
        <a:xfrm>
          <a:off x="0" y="3402769"/>
          <a:ext cx="6492875" cy="8500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Successful Negotiation Techniques:</a:t>
          </a:r>
          <a:r>
            <a:rPr lang="en-US" sz="21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21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Realistic methods for closing deals</a:t>
          </a:r>
          <a:endParaRPr lang="en-US" sz="21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3402769"/>
        <a:ext cx="6492875" cy="850069"/>
      </dsp:txXfrm>
    </dsp:sp>
    <dsp:sp modelId="{5C096411-E900-4B01-B744-C51C1E5C80D7}">
      <dsp:nvSpPr>
        <dsp:cNvPr id="0" name=""/>
        <dsp:cNvSpPr/>
      </dsp:nvSpPr>
      <dsp:spPr>
        <a:xfrm>
          <a:off x="0" y="4252838"/>
          <a:ext cx="6492875" cy="0"/>
        </a:xfrm>
        <a:prstGeom prst="lin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7A21C4B-29B0-4DE6-8711-F393FF61060D}">
      <dsp:nvSpPr>
        <dsp:cNvPr id="0" name=""/>
        <dsp:cNvSpPr/>
      </dsp:nvSpPr>
      <dsp:spPr>
        <a:xfrm>
          <a:off x="0" y="4252838"/>
          <a:ext cx="6492875" cy="8500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Conclusion</a:t>
          </a:r>
          <a:r>
            <a:rPr lang="en-US" sz="2100" b="0" i="0" kern="1200" baseline="0" dirty="0"/>
            <a:t> </a:t>
          </a:r>
          <a:endParaRPr lang="en-US" sz="2100" kern="1200" dirty="0"/>
        </a:p>
      </dsp:txBody>
      <dsp:txXfrm>
        <a:off x="0" y="4252838"/>
        <a:ext cx="6492875" cy="85006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BEF9472-169F-4C7B-A7EC-36771575DBFA}">
      <dsp:nvSpPr>
        <dsp:cNvPr id="0" name=""/>
        <dsp:cNvSpPr/>
      </dsp:nvSpPr>
      <dsp:spPr>
        <a:xfrm>
          <a:off x="0" y="0"/>
          <a:ext cx="6492875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388586-D54A-467F-87E5-CB4A40F86083}">
      <dsp:nvSpPr>
        <dsp:cNvPr id="0" name=""/>
        <dsp:cNvSpPr/>
      </dsp:nvSpPr>
      <dsp:spPr>
        <a:xfrm>
          <a:off x="0" y="0"/>
          <a:ext cx="6492875" cy="25527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The term "culture" describes the common values, beliefs, customs, and behavior's that shape how people interact, communicate, and conduct business. (Indeed</a:t>
          </a:r>
          <a:r>
            <a:rPr lang="en-GB" sz="2400" kern="12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rPr>
            <a:t>,2023)</a:t>
          </a:r>
          <a:r>
            <a:rPr lang="en-US" sz="24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br>
            <a:rPr lang="en-US" sz="24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</a:br>
          <a:endParaRPr lang="en-US" sz="2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0"/>
        <a:ext cx="6492875" cy="2552700"/>
      </dsp:txXfrm>
    </dsp:sp>
    <dsp:sp modelId="{B03EC111-21E8-4E5E-86CA-3DAF6009E161}">
      <dsp:nvSpPr>
        <dsp:cNvPr id="0" name=""/>
        <dsp:cNvSpPr/>
      </dsp:nvSpPr>
      <dsp:spPr>
        <a:xfrm>
          <a:off x="0" y="2552700"/>
          <a:ext cx="6492875" cy="0"/>
        </a:xfrm>
        <a:prstGeom prst="line">
          <a:avLst/>
        </a:prstGeom>
        <a:solidFill>
          <a:schemeClr val="accent2">
            <a:hueOff val="-1323373"/>
            <a:satOff val="1492"/>
            <a:lumOff val="3530"/>
            <a:alphaOff val="0"/>
          </a:schemeClr>
        </a:solidFill>
        <a:ln w="15875" cap="rnd" cmpd="sng" algn="ctr">
          <a:solidFill>
            <a:schemeClr val="accent2">
              <a:hueOff val="-1323373"/>
              <a:satOff val="1492"/>
              <a:lumOff val="353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43A8D1A-7D4A-4595-B9BC-69348CD148FF}">
      <dsp:nvSpPr>
        <dsp:cNvPr id="0" name=""/>
        <dsp:cNvSpPr/>
      </dsp:nvSpPr>
      <dsp:spPr>
        <a:xfrm>
          <a:off x="0" y="2552700"/>
          <a:ext cx="6492875" cy="25527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Important Components:</a:t>
          </a:r>
          <a:br>
            <a:rPr lang="en-US" sz="24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</a:br>
          <a:br>
            <a:rPr lang="en-US" sz="24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US" sz="24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Values: What matters (collectivism vs. individualism, for example).</a:t>
          </a:r>
          <a:br>
            <a:rPr lang="en-US" sz="24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US" sz="24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Norms are expected actions (e.g., equality vs. hierarchy).</a:t>
          </a:r>
          <a:br>
            <a:rPr lang="en-US" sz="24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US" sz="24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Interaction: Direct versus indirect.</a:t>
          </a:r>
        </a:p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                     (Valenzuela, 2019)</a:t>
          </a:r>
          <a:endParaRPr lang="en-US" sz="2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2552700"/>
        <a:ext cx="6492875" cy="255270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C0C9391-46CC-4FDF-8827-53BCD122E803}">
      <dsp:nvSpPr>
        <dsp:cNvPr id="0" name=""/>
        <dsp:cNvSpPr/>
      </dsp:nvSpPr>
      <dsp:spPr>
        <a:xfrm>
          <a:off x="0" y="0"/>
          <a:ext cx="6492875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89EE892-90E5-494E-9247-822CE428B312}">
      <dsp:nvSpPr>
        <dsp:cNvPr id="0" name=""/>
        <dsp:cNvSpPr/>
      </dsp:nvSpPr>
      <dsp:spPr>
        <a:xfrm>
          <a:off x="0" y="0"/>
          <a:ext cx="6492875" cy="12763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b="1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Style of communication: </a:t>
          </a:r>
          <a:r>
            <a:rPr lang="en-US" sz="27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Verbal and nonverbal information transmission. (Saner</a:t>
          </a:r>
          <a:r>
            <a:rPr lang="en-US" sz="2700" b="0" i="0" kern="1200" dirty="0">
              <a:effectLst/>
              <a:latin typeface="Arial" panose="020B0604020202020204" pitchFamily="34" charset="0"/>
              <a:cs typeface="Arial" panose="020B0604020202020204" pitchFamily="34" charset="0"/>
            </a:rPr>
            <a:t>, 2022)</a:t>
          </a:r>
          <a:endParaRPr lang="en-US" sz="27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0"/>
        <a:ext cx="6492875" cy="1276350"/>
      </dsp:txXfrm>
    </dsp:sp>
    <dsp:sp modelId="{97AAAFC8-EA24-4244-8D45-7E179C0437AF}">
      <dsp:nvSpPr>
        <dsp:cNvPr id="0" name=""/>
        <dsp:cNvSpPr/>
      </dsp:nvSpPr>
      <dsp:spPr>
        <a:xfrm>
          <a:off x="0" y="1276350"/>
          <a:ext cx="6492875" cy="0"/>
        </a:xfrm>
        <a:prstGeom prst="line">
          <a:avLst/>
        </a:prstGeom>
        <a:solidFill>
          <a:schemeClr val="accent2">
            <a:hueOff val="-441124"/>
            <a:satOff val="497"/>
            <a:lumOff val="1177"/>
            <a:alphaOff val="0"/>
          </a:schemeClr>
        </a:solidFill>
        <a:ln w="15875" cap="rnd" cmpd="sng" algn="ctr">
          <a:solidFill>
            <a:schemeClr val="accent2">
              <a:hueOff val="-441124"/>
              <a:satOff val="497"/>
              <a:lumOff val="1177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07CE0D8-9944-4298-8E24-8FC7E8ED6D4A}">
      <dsp:nvSpPr>
        <dsp:cNvPr id="0" name=""/>
        <dsp:cNvSpPr/>
      </dsp:nvSpPr>
      <dsp:spPr>
        <a:xfrm>
          <a:off x="0" y="1276350"/>
          <a:ext cx="6492875" cy="12763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b="1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Decision – making: </a:t>
          </a:r>
          <a:r>
            <a:rPr lang="en-US" sz="27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Centralized and decentralised decision-making processes (Saner, </a:t>
          </a:r>
          <a:r>
            <a:rPr lang="en-US" sz="2700" b="0" i="0" kern="1200" dirty="0">
              <a:effectLst/>
              <a:latin typeface="Arial" panose="020B0604020202020204" pitchFamily="34" charset="0"/>
              <a:cs typeface="Arial" panose="020B0604020202020204" pitchFamily="34" charset="0"/>
            </a:rPr>
            <a:t>2022)</a:t>
          </a:r>
          <a:r>
            <a:rPr lang="en-US" sz="27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.</a:t>
          </a:r>
          <a:endParaRPr lang="en-US" sz="27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1276350"/>
        <a:ext cx="6492875" cy="1276350"/>
      </dsp:txXfrm>
    </dsp:sp>
    <dsp:sp modelId="{4E0662D6-4D7D-4489-A9A3-E0AA74D6FBD4}">
      <dsp:nvSpPr>
        <dsp:cNvPr id="0" name=""/>
        <dsp:cNvSpPr/>
      </dsp:nvSpPr>
      <dsp:spPr>
        <a:xfrm>
          <a:off x="0" y="2552700"/>
          <a:ext cx="6492875" cy="0"/>
        </a:xfrm>
        <a:prstGeom prst="line">
          <a:avLst/>
        </a:prstGeom>
        <a:solidFill>
          <a:schemeClr val="accent2">
            <a:hueOff val="-882249"/>
            <a:satOff val="995"/>
            <a:lumOff val="2353"/>
            <a:alphaOff val="0"/>
          </a:schemeClr>
        </a:solidFill>
        <a:ln w="15875" cap="rnd" cmpd="sng" algn="ctr">
          <a:solidFill>
            <a:schemeClr val="accent2">
              <a:hueOff val="-882249"/>
              <a:satOff val="995"/>
              <a:lumOff val="2353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E4855FE-0600-4EDA-AD81-84291CFC8658}">
      <dsp:nvSpPr>
        <dsp:cNvPr id="0" name=""/>
        <dsp:cNvSpPr/>
      </dsp:nvSpPr>
      <dsp:spPr>
        <a:xfrm>
          <a:off x="0" y="2552700"/>
          <a:ext cx="6492875" cy="12763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b="1" i="0" kern="1200" baseline="0">
              <a:latin typeface="Arial" panose="020B0604020202020204" pitchFamily="34" charset="0"/>
              <a:cs typeface="Arial" panose="020B0604020202020204" pitchFamily="34" charset="0"/>
            </a:rPr>
            <a:t>Attitudes Regarding Time: </a:t>
          </a:r>
          <a:r>
            <a:rPr lang="en-US" sz="2700" b="0" i="0" kern="1200" baseline="0">
              <a:latin typeface="Arial" panose="020B0604020202020204" pitchFamily="34" charset="0"/>
              <a:cs typeface="Arial" panose="020B0604020202020204" pitchFamily="34" charset="0"/>
            </a:rPr>
            <a:t>Focus on the short term versus the long term.</a:t>
          </a:r>
          <a:endParaRPr lang="en-US" sz="27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2552700"/>
        <a:ext cx="6492875" cy="1276350"/>
      </dsp:txXfrm>
    </dsp:sp>
    <dsp:sp modelId="{24B84531-5732-4C03-86CD-AA4DD2FAD182}">
      <dsp:nvSpPr>
        <dsp:cNvPr id="0" name=""/>
        <dsp:cNvSpPr/>
      </dsp:nvSpPr>
      <dsp:spPr>
        <a:xfrm>
          <a:off x="0" y="3829050"/>
          <a:ext cx="6492875" cy="0"/>
        </a:xfrm>
        <a:prstGeom prst="line">
          <a:avLst/>
        </a:prstGeom>
        <a:solidFill>
          <a:schemeClr val="accent2">
            <a:hueOff val="-1323373"/>
            <a:satOff val="1492"/>
            <a:lumOff val="3530"/>
            <a:alphaOff val="0"/>
          </a:schemeClr>
        </a:solidFill>
        <a:ln w="15875" cap="rnd" cmpd="sng" algn="ctr">
          <a:solidFill>
            <a:schemeClr val="accent2">
              <a:hueOff val="-1323373"/>
              <a:satOff val="1492"/>
              <a:lumOff val="353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13E79A7-BDA6-49FE-B275-2944EC425F8A}">
      <dsp:nvSpPr>
        <dsp:cNvPr id="0" name=""/>
        <dsp:cNvSpPr/>
      </dsp:nvSpPr>
      <dsp:spPr>
        <a:xfrm>
          <a:off x="0" y="3829050"/>
          <a:ext cx="6492875" cy="12763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b="1" kern="1200">
              <a:latin typeface="Arial" panose="020B0604020202020204" pitchFamily="34" charset="0"/>
              <a:cs typeface="Arial" panose="020B0604020202020204" pitchFamily="34" charset="0"/>
            </a:rPr>
            <a:t>Power Distance </a:t>
          </a:r>
          <a:r>
            <a:rPr lang="en-US" sz="2700" kern="1200">
              <a:latin typeface="Arial" panose="020B0604020202020204" pitchFamily="34" charset="0"/>
              <a:cs typeface="Arial" panose="020B0604020202020204" pitchFamily="34" charset="0"/>
            </a:rPr>
            <a:t>: How people respect the authority.  </a:t>
          </a:r>
          <a:r>
            <a:rPr lang="en-GB" sz="2700" kern="120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rPr>
            <a:t>(Nickerson,2023)</a:t>
          </a:r>
          <a:r>
            <a:rPr kumimoji="0" lang="en-US" altLang="en-US" sz="2700" b="0" i="0" u="none" strike="noStrike" kern="1200" cap="none" normalizeH="0" baseline="0">
              <a:effectLst/>
              <a:latin typeface="Arial" panose="020B0604020202020204" pitchFamily="34" charset="0"/>
              <a:cs typeface="Arial" panose="020B0604020202020204" pitchFamily="34" charset="0"/>
            </a:rPr>
            <a:t> </a:t>
          </a:r>
          <a:endParaRPr lang="en-US" sz="27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3829050"/>
        <a:ext cx="6492875" cy="127635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8BA93C4-4B28-4D2F-8B58-9FBC4A3D030E}">
      <dsp:nvSpPr>
        <dsp:cNvPr id="0" name=""/>
        <dsp:cNvSpPr/>
      </dsp:nvSpPr>
      <dsp:spPr>
        <a:xfrm>
          <a:off x="0" y="2492"/>
          <a:ext cx="6492875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DCB6A4A-EE60-4F68-8632-FA39831CA76D}">
      <dsp:nvSpPr>
        <dsp:cNvPr id="0" name=""/>
        <dsp:cNvSpPr/>
      </dsp:nvSpPr>
      <dsp:spPr>
        <a:xfrm>
          <a:off x="0" y="2492"/>
          <a:ext cx="6492875" cy="170013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b="1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Understanding Culture:</a:t>
          </a:r>
          <a:br>
            <a:rPr lang="en-US" sz="2500" b="1" i="0" kern="1200" baseline="0" dirty="0"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US" sz="25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Being aware of cultural standards promotes respect and helps avoid misunderstandings.</a:t>
          </a:r>
          <a:br>
            <a:rPr lang="en-US" sz="25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</a:br>
          <a:endParaRPr lang="en-US" sz="25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2492"/>
        <a:ext cx="6492875" cy="1700138"/>
      </dsp:txXfrm>
    </dsp:sp>
    <dsp:sp modelId="{EDC2E20F-7265-4DE6-A180-84233A4E4CB9}">
      <dsp:nvSpPr>
        <dsp:cNvPr id="0" name=""/>
        <dsp:cNvSpPr/>
      </dsp:nvSpPr>
      <dsp:spPr>
        <a:xfrm>
          <a:off x="0" y="1702630"/>
          <a:ext cx="6492875" cy="0"/>
        </a:xfrm>
        <a:prstGeom prst="line">
          <a:avLst/>
        </a:prstGeom>
        <a:solidFill>
          <a:schemeClr val="accent2">
            <a:hueOff val="-661686"/>
            <a:satOff val="746"/>
            <a:lumOff val="1765"/>
            <a:alphaOff val="0"/>
          </a:schemeClr>
        </a:solidFill>
        <a:ln w="15875" cap="rnd" cmpd="sng" algn="ctr">
          <a:solidFill>
            <a:schemeClr val="accent2">
              <a:hueOff val="-661686"/>
              <a:satOff val="746"/>
              <a:lumOff val="1765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633DE0-6CF1-4C56-9497-FE85DE8FBD08}">
      <dsp:nvSpPr>
        <dsp:cNvPr id="0" name=""/>
        <dsp:cNvSpPr/>
      </dsp:nvSpPr>
      <dsp:spPr>
        <a:xfrm>
          <a:off x="0" y="1702630"/>
          <a:ext cx="6492875" cy="170013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b="1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Adaptability</a:t>
          </a:r>
          <a:br>
            <a:rPr lang="en-US" sz="25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US" sz="25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Interactions run more smoothly when local business traditions are accommodated.</a:t>
          </a:r>
          <a:br>
            <a:rPr lang="en-US" sz="25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</a:br>
          <a:endParaRPr lang="en-US" sz="25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1702630"/>
        <a:ext cx="6492875" cy="1700138"/>
      </dsp:txXfrm>
    </dsp:sp>
    <dsp:sp modelId="{527BFE0F-8D4D-4CAF-AF72-554EFEBE6761}">
      <dsp:nvSpPr>
        <dsp:cNvPr id="0" name=""/>
        <dsp:cNvSpPr/>
      </dsp:nvSpPr>
      <dsp:spPr>
        <a:xfrm>
          <a:off x="0" y="3402769"/>
          <a:ext cx="6492875" cy="0"/>
        </a:xfrm>
        <a:prstGeom prst="line">
          <a:avLst/>
        </a:prstGeom>
        <a:solidFill>
          <a:schemeClr val="accent2">
            <a:hueOff val="-1323373"/>
            <a:satOff val="1492"/>
            <a:lumOff val="3530"/>
            <a:alphaOff val="0"/>
          </a:schemeClr>
        </a:solidFill>
        <a:ln w="15875" cap="rnd" cmpd="sng" algn="ctr">
          <a:solidFill>
            <a:schemeClr val="accent2">
              <a:hueOff val="-1323373"/>
              <a:satOff val="1492"/>
              <a:lumOff val="353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2AC4868-B44D-406E-8B78-36B75FE8FC80}">
      <dsp:nvSpPr>
        <dsp:cNvPr id="0" name=""/>
        <dsp:cNvSpPr/>
      </dsp:nvSpPr>
      <dsp:spPr>
        <a:xfrm>
          <a:off x="0" y="3402769"/>
          <a:ext cx="6492875" cy="170013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b="1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Developing Trust:</a:t>
          </a:r>
          <a:br>
            <a:rPr lang="en-US" sz="2500" b="1" i="0" kern="1200" baseline="0" dirty="0"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US" sz="25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To have successful talks in China, building rapport and trust takes time. </a:t>
          </a:r>
        </a:p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                                    (</a:t>
          </a:r>
          <a:r>
            <a:rPr lang="en-US" sz="2500" b="0" i="0" kern="1200" dirty="0"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rPr>
            <a:t>Saner, 2022) </a:t>
          </a:r>
          <a:endParaRPr lang="en-US" sz="2500" b="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3402769"/>
        <a:ext cx="6492875" cy="1700138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10A588A-B384-447E-B719-3C3D0A803316}">
      <dsp:nvSpPr>
        <dsp:cNvPr id="0" name=""/>
        <dsp:cNvSpPr/>
      </dsp:nvSpPr>
      <dsp:spPr>
        <a:xfrm>
          <a:off x="0" y="4609"/>
          <a:ext cx="6492875" cy="92789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EF6EA8F-57DF-47BD-AD35-6A761A15127E}">
      <dsp:nvSpPr>
        <dsp:cNvPr id="0" name=""/>
        <dsp:cNvSpPr/>
      </dsp:nvSpPr>
      <dsp:spPr>
        <a:xfrm>
          <a:off x="280688" y="213386"/>
          <a:ext cx="510841" cy="51034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22908F8-5631-4384-91D0-EAF3F61C812A}">
      <dsp:nvSpPr>
        <dsp:cNvPr id="0" name=""/>
        <dsp:cNvSpPr/>
      </dsp:nvSpPr>
      <dsp:spPr>
        <a:xfrm>
          <a:off x="1072219" y="4609"/>
          <a:ext cx="5340288" cy="10728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3546" tIns="113546" rIns="113546" bIns="113546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b="1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Modify Communication Style</a:t>
          </a:r>
          <a:br>
            <a:rPr lang="en-US" sz="2200" b="1" i="0" kern="1200" baseline="0" dirty="0">
              <a:latin typeface="Arial" panose="020B0604020202020204" pitchFamily="34" charset="0"/>
              <a:cs typeface="Arial" panose="020B0604020202020204" pitchFamily="34" charset="0"/>
            </a:rPr>
          </a:br>
          <a:endParaRPr lang="en-US" sz="2200" b="1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072219" y="4609"/>
        <a:ext cx="5340288" cy="1072880"/>
      </dsp:txXfrm>
    </dsp:sp>
    <dsp:sp modelId="{34FBE6F1-AFC4-4D62-8A84-C124EDFC398D}">
      <dsp:nvSpPr>
        <dsp:cNvPr id="0" name=""/>
        <dsp:cNvSpPr/>
      </dsp:nvSpPr>
      <dsp:spPr>
        <a:xfrm>
          <a:off x="0" y="1345709"/>
          <a:ext cx="6492875" cy="92789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363FE5C-522C-4BBB-9ADE-DC0E8AF640C7}">
      <dsp:nvSpPr>
        <dsp:cNvPr id="0" name=""/>
        <dsp:cNvSpPr/>
      </dsp:nvSpPr>
      <dsp:spPr>
        <a:xfrm>
          <a:off x="280688" y="1554486"/>
          <a:ext cx="510841" cy="51034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FFF6354-4C91-43E5-BCD8-66B08526D7BC}">
      <dsp:nvSpPr>
        <dsp:cNvPr id="0" name=""/>
        <dsp:cNvSpPr/>
      </dsp:nvSpPr>
      <dsp:spPr>
        <a:xfrm>
          <a:off x="1072219" y="1345709"/>
          <a:ext cx="5340288" cy="10728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3546" tIns="113546" rIns="113546" bIns="113546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b="1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Invest in Developing Relationships</a:t>
          </a:r>
          <a:br>
            <a:rPr lang="en-US" sz="2200" b="1" i="0" kern="1200" baseline="0" dirty="0"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US" sz="22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.</a:t>
          </a:r>
          <a:endParaRPr lang="en-US" sz="22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072219" y="1345709"/>
        <a:ext cx="5340288" cy="1072880"/>
      </dsp:txXfrm>
    </dsp:sp>
    <dsp:sp modelId="{8424A2A9-D787-4DBC-8219-1C4520260D5A}">
      <dsp:nvSpPr>
        <dsp:cNvPr id="0" name=""/>
        <dsp:cNvSpPr/>
      </dsp:nvSpPr>
      <dsp:spPr>
        <a:xfrm>
          <a:off x="0" y="2686810"/>
          <a:ext cx="6492875" cy="92789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AB53F50-8557-4745-8FB5-2669E89B22AB}">
      <dsp:nvSpPr>
        <dsp:cNvPr id="0" name=""/>
        <dsp:cNvSpPr/>
      </dsp:nvSpPr>
      <dsp:spPr>
        <a:xfrm>
          <a:off x="280688" y="2895586"/>
          <a:ext cx="510841" cy="51034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1B3B5C3-D002-403A-9EFA-E36D8C0217E5}">
      <dsp:nvSpPr>
        <dsp:cNvPr id="0" name=""/>
        <dsp:cNvSpPr/>
      </dsp:nvSpPr>
      <dsp:spPr>
        <a:xfrm>
          <a:off x="1072219" y="2686810"/>
          <a:ext cx="5340288" cy="10728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3546" tIns="113546" rIns="113546" bIns="113546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b="1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Honour the hierarchy</a:t>
          </a:r>
          <a:br>
            <a:rPr lang="en-US" sz="2200" b="1" i="0" kern="1200" baseline="0" dirty="0">
              <a:latin typeface="Arial" panose="020B0604020202020204" pitchFamily="34" charset="0"/>
              <a:cs typeface="Arial" panose="020B0604020202020204" pitchFamily="34" charset="0"/>
            </a:rPr>
          </a:br>
          <a:endParaRPr lang="en-US" sz="2200" kern="1200" dirty="0"/>
        </a:p>
      </dsp:txBody>
      <dsp:txXfrm>
        <a:off x="1072219" y="2686810"/>
        <a:ext cx="5340288" cy="1072880"/>
      </dsp:txXfrm>
    </dsp:sp>
    <dsp:sp modelId="{D25F8291-C79B-4ED2-A60F-128CFB0B931F}">
      <dsp:nvSpPr>
        <dsp:cNvPr id="0" name=""/>
        <dsp:cNvSpPr/>
      </dsp:nvSpPr>
      <dsp:spPr>
        <a:xfrm>
          <a:off x="0" y="4049279"/>
          <a:ext cx="6492875" cy="92789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DE3F356-EA80-4BBE-A27C-F09B8D673D22}">
      <dsp:nvSpPr>
        <dsp:cNvPr id="0" name=""/>
        <dsp:cNvSpPr/>
      </dsp:nvSpPr>
      <dsp:spPr>
        <a:xfrm>
          <a:off x="280963" y="4236686"/>
          <a:ext cx="510841" cy="510342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25536A-53BB-49A5-8F0B-7B064CA1B2B7}">
      <dsp:nvSpPr>
        <dsp:cNvPr id="0" name=""/>
        <dsp:cNvSpPr/>
      </dsp:nvSpPr>
      <dsp:spPr>
        <a:xfrm>
          <a:off x="1072767" y="4027910"/>
          <a:ext cx="5252487" cy="10728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3546" tIns="113546" rIns="113546" bIns="113546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Exhibit Patience , flexibility</a:t>
          </a:r>
        </a:p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i="0" kern="1200" dirty="0"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rPr>
            <a:t>                                       (Sam, 2024). </a:t>
          </a:r>
          <a:br>
            <a:rPr lang="en-US" sz="2000" b="1" i="0" kern="1200" baseline="0" dirty="0">
              <a:latin typeface="Arial" panose="020B0604020202020204" pitchFamily="34" charset="0"/>
              <a:cs typeface="Arial" panose="020B0604020202020204" pitchFamily="34" charset="0"/>
            </a:rPr>
          </a:br>
          <a:endParaRPr lang="en-US" sz="2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072767" y="4027910"/>
        <a:ext cx="5252487" cy="107288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2E914A7-C3E3-4AFC-8EAF-939D889EAEDD}" type="datetimeFigureOut">
              <a:rPr lang="en-GB" smtClean="0"/>
              <a:t>05/12/2024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6D1320D-2A9C-4934-917A-0DDD9168773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108140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6D1320D-2A9C-4934-917A-0DDD91687731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144413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/>
          <p:cNvGrpSpPr/>
          <p:nvPr/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22" name="Freeform 6"/>
            <p:cNvSpPr/>
            <p:nvPr/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23" name="Freeform 7"/>
            <p:cNvSpPr/>
            <p:nvPr/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24" name="Freeform 9"/>
            <p:cNvSpPr/>
            <p:nvPr/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25" name="Freeform 10"/>
            <p:cNvSpPr/>
            <p:nvPr/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26" name="Freeform 11"/>
            <p:cNvSpPr/>
            <p:nvPr/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7" name="Freeform 12"/>
            <p:cNvSpPr/>
            <p:nvPr/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928401" y="1380068"/>
            <a:ext cx="8574622" cy="2616199"/>
          </a:xfrm>
        </p:spPr>
        <p:txBody>
          <a:bodyPr anchor="b">
            <a:normAutofit/>
          </a:bodyPr>
          <a:lstStyle>
            <a:lvl1pPr algn="r">
              <a:defRPr sz="60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15377" y="3996267"/>
            <a:ext cx="6987645" cy="1388534"/>
          </a:xfrm>
        </p:spPr>
        <p:txBody>
          <a:bodyPr anchor="t">
            <a:normAutofit/>
          </a:bodyPr>
          <a:lstStyle>
            <a:lvl1pPr marL="0" indent="0" algn="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12/5/2024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32412" y="5883275"/>
            <a:ext cx="4324044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299244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12/5/2024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951856" y="5867131"/>
            <a:ext cx="551167" cy="365125"/>
          </a:xfrm>
        </p:spPr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764546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2279" y="2666999"/>
            <a:ext cx="8930747" cy="2110382"/>
          </a:xfrm>
        </p:spPr>
        <p:txBody>
          <a:bodyPr anchor="b"/>
          <a:lstStyle>
            <a:lvl1pPr algn="r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72278" y="4777381"/>
            <a:ext cx="893074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12/5/2024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0496439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84312" y="2666999"/>
            <a:ext cx="4895055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07967" y="2667000"/>
            <a:ext cx="4895056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12/5/2024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2877282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72179" y="2658533"/>
            <a:ext cx="4607188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84311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880487" y="2667000"/>
            <a:ext cx="462253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07967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12/5/2024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4447458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12/5/2024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8387388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12/5/2024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939440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1600200"/>
            <a:ext cx="3549121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62033" y="685799"/>
            <a:ext cx="6240990" cy="5105401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2" y="2971800"/>
            <a:ext cx="3549121" cy="18288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12/5/2024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8263000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2724" y="1752599"/>
            <a:ext cx="5426158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94682" y="914400"/>
            <a:ext cx="3280974" cy="4572000"/>
          </a:xfrm>
          <a:prstGeom prst="roundRect">
            <a:avLst>
              <a:gd name="adj" fmla="val 42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2724" y="3124199"/>
            <a:ext cx="5426158" cy="18288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12/5/2024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562921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4732865"/>
            <a:ext cx="10018711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3860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1" y="5299603"/>
            <a:ext cx="10018711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pPr/>
              <a:t>12/5/2024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468482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685800"/>
            <a:ext cx="10018711" cy="3048000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343400"/>
            <a:ext cx="10018713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pPr/>
              <a:t>12/5/2024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5757234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436811" y="3428999"/>
            <a:ext cx="8532815" cy="381000"/>
          </a:xfrm>
        </p:spPr>
        <p:txBody>
          <a:bodyPr anchor="ctr">
            <a:normAutofit/>
          </a:bodyPr>
          <a:lstStyle>
            <a:lvl1pPr marL="0" indent="0">
              <a:buFontTx/>
              <a:buNone/>
              <a:defRPr sz="18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1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pPr/>
              <a:t>12/5/2024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3443730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3308581"/>
            <a:ext cx="10018709" cy="1468800"/>
          </a:xfrm>
        </p:spPr>
        <p:txBody>
          <a:bodyPr anchor="b">
            <a:normAutofit/>
          </a:bodyPr>
          <a:lstStyle>
            <a:lvl1pPr algn="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7381"/>
            <a:ext cx="10018710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pPr/>
              <a:t>12/5/2024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0089810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3" y="3886200"/>
            <a:ext cx="10018710" cy="889000"/>
          </a:xfrm>
        </p:spPr>
        <p:txBody>
          <a:bodyPr vert="horz" lIns="91440" tIns="45720" rIns="91440" bIns="45720" rtlCol="0" anchor="b">
            <a:normAutofit/>
          </a:bodyPr>
          <a:lstStyle>
            <a:lvl1pPr algn="r"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5200"/>
            <a:ext cx="10018710" cy="10160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pPr/>
              <a:t>12/5/2024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4239887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685800"/>
            <a:ext cx="10018712" cy="2727325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2" y="3505200"/>
            <a:ext cx="10018713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3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pPr/>
              <a:t>12/5/2024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935992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12/5/2024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187486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732655" y="685800"/>
            <a:ext cx="1770369" cy="51054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84312" y="685800"/>
            <a:ext cx="8019742" cy="51054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12/5/2024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0866307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8" name="Freeform 6"/>
            <p:cNvSpPr/>
            <p:nvPr/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9" name="Freeform 7"/>
            <p:cNvSpPr/>
            <p:nvPr/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0" name="Freeform 8"/>
            <p:cNvSpPr/>
            <p:nvPr/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1" name="Freeform 9"/>
            <p:cNvSpPr/>
            <p:nvPr/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2" name="Freeform 10"/>
            <p:cNvSpPr/>
            <p:nvPr/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3" name="Freeform 11"/>
            <p:cNvSpPr/>
            <p:nvPr/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0" y="2666999"/>
            <a:ext cx="10018713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732656" y="5883275"/>
            <a:ext cx="1143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81B8F32D-D8B6-4B9E-9CBF-DCAC30B7B93D}" type="datetimeFigureOut">
              <a:rPr lang="en-US" smtClean="0"/>
              <a:pPr/>
              <a:t>12/5/2024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72279" y="5883275"/>
            <a:ext cx="708417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51856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60553ECD-7F6D-420D-93CA-D8D15EB427A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786657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67" r:id="rId1"/>
    <p:sldLayoutId id="2147483968" r:id="rId2"/>
    <p:sldLayoutId id="2147483969" r:id="rId3"/>
    <p:sldLayoutId id="2147483970" r:id="rId4"/>
    <p:sldLayoutId id="2147483971" r:id="rId5"/>
    <p:sldLayoutId id="2147483972" r:id="rId6"/>
    <p:sldLayoutId id="2147483973" r:id="rId7"/>
    <p:sldLayoutId id="2147483974" r:id="rId8"/>
    <p:sldLayoutId id="2147483975" r:id="rId9"/>
    <p:sldLayoutId id="2147483976" r:id="rId10"/>
    <p:sldLayoutId id="2147483977" r:id="rId11"/>
    <p:sldLayoutId id="2147483978" r:id="rId12"/>
    <p:sldLayoutId id="2147483979" r:id="rId13"/>
    <p:sldLayoutId id="2147483980" r:id="rId14"/>
    <p:sldLayoutId id="2147483981" r:id="rId15"/>
    <p:sldLayoutId id="2147483982" r:id="rId16"/>
    <p:sldLayoutId id="2147483983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000" kern="1200" cap="none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study.com/academy/lesson/elements-of-culture-definitions-and-ideal-real-culture.html" TargetMode="External"/><Relationship Id="rId2" Type="http://schemas.openxmlformats.org/officeDocument/2006/relationships/hyperlink" Target="https://www.indeed.com/hire/c/info/business-in-culture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https://www.theculturefactor.com/country-comparison-tool" TargetMode="External"/><Relationship Id="rId4" Type="http://schemas.openxmlformats.org/officeDocument/2006/relationships/hyperlink" Target="https://www.simplypsychology.org/hofstedes-cultural-dimensions-theory.html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linkedin.com/pulse/understanding-chinese-negotiation-tactics-suppliers-culture-sharma-xqfwc" TargetMode="External"/><Relationship Id="rId2" Type="http://schemas.openxmlformats.org/officeDocument/2006/relationships/hyperlink" Target="https://www.chorus.co.uk/resources/why-is-culture-so-important-in-business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45CF45-A841-2206-A6F9-0110ED2839A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291667" y="490537"/>
            <a:ext cx="6900329" cy="1628775"/>
          </a:xfrm>
        </p:spPr>
        <p:txBody>
          <a:bodyPr vert="horz" lIns="91440" tIns="45720" rIns="91440" bIns="45720" rtlCol="0" anchor="b">
            <a:noAutofit/>
          </a:bodyPr>
          <a:lstStyle/>
          <a:p>
            <a:pPr algn="l"/>
            <a:r>
              <a:rPr kumimoji="0" lang="en-US" altLang="en-US" sz="3200" b="1" i="0" u="none" strike="noStrike" normalizeH="0" dirty="0">
                <a:latin typeface="Arial" panose="020B0604020202020204" pitchFamily="34" charset="0"/>
                <a:cs typeface="Arial" panose="020B0604020202020204" pitchFamily="34" charset="0"/>
              </a:rPr>
              <a:t>Cross-Cultural Negotiations: Building a Successful Partnership between China and the United Kingdom</a:t>
            </a:r>
            <a:endParaRPr lang="en-US" sz="32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B42A5D3-2581-1CD8-C383-58CE7F2920A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519652" y="2614612"/>
            <a:ext cx="6189746" cy="3752849"/>
          </a:xfrm>
        </p:spPr>
        <p:txBody>
          <a:bodyPr vert="horz" lIns="91440" tIns="45720" rIns="91440" bIns="45720" rtlCol="0">
            <a:normAutofit/>
          </a:bodyPr>
          <a:lstStyle/>
          <a:p>
            <a:pPr indent="-228600" algn="l">
              <a:buFont typeface="Arial" panose="020B0604020202020204" pitchFamily="34" charset="0"/>
              <a:buChar char="•"/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PRESENTED BY : Navjot  Kaur 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Student ID:  2214338 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Module code : LCBB6001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Lecturer name:  Dr </a:t>
            </a:r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Rexon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Nting 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1800" b="1" dirty="0"/>
          </a:p>
        </p:txBody>
      </p:sp>
      <p:pic>
        <p:nvPicPr>
          <p:cNvPr id="4" name="Picture 3" descr="Hands moving forward">
            <a:extLst>
              <a:ext uri="{FF2B5EF4-FFF2-40B4-BE49-F238E27FC236}">
                <a16:creationId xmlns:a16="http://schemas.microsoft.com/office/drawing/2014/main" id="{05334CC9-3842-7C32-33FE-3EBF8FFF5ECE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5562" r="18866"/>
          <a:stretch/>
        </p:blipFill>
        <p:spPr>
          <a:xfrm>
            <a:off x="3" y="1587"/>
            <a:ext cx="5291664" cy="6856413"/>
          </a:xfrm>
          <a:custGeom>
            <a:avLst/>
            <a:gdLst/>
            <a:ahLst/>
            <a:cxnLst/>
            <a:rect l="l" t="t" r="r" b="b"/>
            <a:pathLst>
              <a:path w="6649908" h="6856413">
                <a:moveTo>
                  <a:pt x="0" y="0"/>
                </a:moveTo>
                <a:lnTo>
                  <a:pt x="6559859" y="0"/>
                </a:lnTo>
                <a:lnTo>
                  <a:pt x="6572145" y="79394"/>
                </a:lnTo>
                <a:cubicBezTo>
                  <a:pt x="6857782" y="2230562"/>
                  <a:pt x="6243159" y="4473353"/>
                  <a:pt x="6528796" y="6624522"/>
                </a:cubicBezTo>
                <a:lnTo>
                  <a:pt x="6564680" y="6856413"/>
                </a:lnTo>
                <a:lnTo>
                  <a:pt x="0" y="6856413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82378608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5" name="Rectangle 134">
            <a:extLst>
              <a:ext uri="{FF2B5EF4-FFF2-40B4-BE49-F238E27FC236}">
                <a16:creationId xmlns:a16="http://schemas.microsoft.com/office/drawing/2014/main" id="{94C52C56-BEF2-4E22-8C8E-A7AC96B03A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7" name="Freeform: Shape 136">
            <a:extLst>
              <a:ext uri="{FF2B5EF4-FFF2-40B4-BE49-F238E27FC236}">
                <a16:creationId xmlns:a16="http://schemas.microsoft.com/office/drawing/2014/main" id="{42285737-90EE-47DC-AC80-8AE156B119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-1" y="-1"/>
            <a:ext cx="4403709" cy="6858001"/>
          </a:xfrm>
          <a:custGeom>
            <a:avLst/>
            <a:gdLst>
              <a:gd name="connsiteX0" fmla="*/ 3223890 w 4403709"/>
              <a:gd name="connsiteY0" fmla="*/ 6858001 h 6858001"/>
              <a:gd name="connsiteX1" fmla="*/ 4101908 w 4403709"/>
              <a:gd name="connsiteY1" fmla="*/ 6858001 h 6858001"/>
              <a:gd name="connsiteX2" fmla="*/ 3254950 w 4403709"/>
              <a:gd name="connsiteY2" fmla="*/ 1599356 h 6858001"/>
              <a:gd name="connsiteX3" fmla="*/ 3254950 w 4403709"/>
              <a:gd name="connsiteY3" fmla="*/ 1594062 h 6858001"/>
              <a:gd name="connsiteX4" fmla="*/ 4403709 w 4403709"/>
              <a:gd name="connsiteY4" fmla="*/ 0 h 6858001"/>
              <a:gd name="connsiteX5" fmla="*/ 3254950 w 4403709"/>
              <a:gd name="connsiteY5" fmla="*/ 0 h 6858001"/>
              <a:gd name="connsiteX6" fmla="*/ 2903520 w 4403709"/>
              <a:gd name="connsiteY6" fmla="*/ 0 h 6858001"/>
              <a:gd name="connsiteX7" fmla="*/ 0 w 4403709"/>
              <a:gd name="connsiteY7" fmla="*/ 0 h 6858001"/>
              <a:gd name="connsiteX8" fmla="*/ 0 w 4403709"/>
              <a:gd name="connsiteY8" fmla="*/ 6858000 h 6858001"/>
              <a:gd name="connsiteX9" fmla="*/ 3223890 w 4403709"/>
              <a:gd name="connsiteY9" fmla="*/ 6858000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403709" h="6858001">
                <a:moveTo>
                  <a:pt x="3223890" y="6858001"/>
                </a:moveTo>
                <a:lnTo>
                  <a:pt x="4101908" y="6858001"/>
                </a:lnTo>
                <a:lnTo>
                  <a:pt x="3254950" y="1599356"/>
                </a:lnTo>
                <a:lnTo>
                  <a:pt x="3254950" y="1594062"/>
                </a:lnTo>
                <a:lnTo>
                  <a:pt x="4403709" y="0"/>
                </a:lnTo>
                <a:lnTo>
                  <a:pt x="3254950" y="0"/>
                </a:lnTo>
                <a:lnTo>
                  <a:pt x="2903520" y="0"/>
                </a:lnTo>
                <a:lnTo>
                  <a:pt x="0" y="0"/>
                </a:lnTo>
                <a:lnTo>
                  <a:pt x="0" y="6858000"/>
                </a:lnTo>
                <a:lnTo>
                  <a:pt x="322389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89FE609-AFEF-F81F-25D4-C105E5130C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5021" y="685800"/>
            <a:ext cx="2639962" cy="5105400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rgbClr val="FFFFFF"/>
                </a:solidFill>
              </a:rPr>
              <a:t>   </a:t>
            </a:r>
            <a:r>
              <a:rPr lang="en-US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Overview </a:t>
            </a:r>
            <a:endParaRPr lang="en-GB" b="1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139" name="Group 138">
            <a:extLst>
              <a:ext uri="{FF2B5EF4-FFF2-40B4-BE49-F238E27FC236}">
                <a16:creationId xmlns:a16="http://schemas.microsoft.com/office/drawing/2014/main" id="{B57BDC17-F1B3-455F-BBF1-680AA1F25C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315292" y="0"/>
            <a:ext cx="2436813" cy="6858001"/>
            <a:chOff x="1320800" y="0"/>
            <a:chExt cx="2436813" cy="6858001"/>
          </a:xfrm>
        </p:grpSpPr>
        <p:sp>
          <p:nvSpPr>
            <p:cNvPr id="140" name="Freeform 6">
              <a:extLst>
                <a:ext uri="{FF2B5EF4-FFF2-40B4-BE49-F238E27FC236}">
                  <a16:creationId xmlns:a16="http://schemas.microsoft.com/office/drawing/2014/main" id="{64E2FA9A-FEF7-4501-B0EB-5E45EDD217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1" name="Freeform 7">
              <a:extLst>
                <a:ext uri="{FF2B5EF4-FFF2-40B4-BE49-F238E27FC236}">
                  <a16:creationId xmlns:a16="http://schemas.microsoft.com/office/drawing/2014/main" id="{BC38192B-B4CB-47D4-A3B1-10010247F1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2" name="Freeform 8">
              <a:extLst>
                <a:ext uri="{FF2B5EF4-FFF2-40B4-BE49-F238E27FC236}">
                  <a16:creationId xmlns:a16="http://schemas.microsoft.com/office/drawing/2014/main" id="{96330E33-E171-4B0F-82B5-AF7230399B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3" name="Freeform 9">
              <a:extLst>
                <a:ext uri="{FF2B5EF4-FFF2-40B4-BE49-F238E27FC236}">
                  <a16:creationId xmlns:a16="http://schemas.microsoft.com/office/drawing/2014/main" id="{332B1723-69BF-42D7-B757-0FA059E152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4" name="Freeform 10">
              <a:extLst>
                <a:ext uri="{FF2B5EF4-FFF2-40B4-BE49-F238E27FC236}">
                  <a16:creationId xmlns:a16="http://schemas.microsoft.com/office/drawing/2014/main" id="{F115D62D-1E96-48D1-A78D-D370A0BFB9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5" name="Freeform 11">
              <a:extLst>
                <a:ext uri="{FF2B5EF4-FFF2-40B4-BE49-F238E27FC236}">
                  <a16:creationId xmlns:a16="http://schemas.microsoft.com/office/drawing/2014/main" id="{91C2876A-169D-4822-A766-C00578C88B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aphicFrame>
        <p:nvGraphicFramePr>
          <p:cNvPr id="130" name="Rectangle 1">
            <a:extLst>
              <a:ext uri="{FF2B5EF4-FFF2-40B4-BE49-F238E27FC236}">
                <a16:creationId xmlns:a16="http://schemas.microsoft.com/office/drawing/2014/main" id="{FC1469AC-0FA9-E537-055A-8AFFC4C734F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31179696"/>
              </p:ext>
            </p:extLst>
          </p:nvPr>
        </p:nvGraphicFramePr>
        <p:xfrm>
          <a:off x="5010150" y="685800"/>
          <a:ext cx="6492875" cy="5105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59266804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8" name="Group 27">
            <a:extLst>
              <a:ext uri="{FF2B5EF4-FFF2-40B4-BE49-F238E27FC236}">
                <a16:creationId xmlns:a16="http://schemas.microsoft.com/office/drawing/2014/main" id="{089D35B1-0ED5-4358-8CAE-A9E49412AA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29" name="Freeform 6">
              <a:extLst>
                <a:ext uri="{FF2B5EF4-FFF2-40B4-BE49-F238E27FC236}">
                  <a16:creationId xmlns:a16="http://schemas.microsoft.com/office/drawing/2014/main" id="{DDEF6545-5A42-469E-8778-86CA01CD46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" name="Freeform 7">
              <a:extLst>
                <a:ext uri="{FF2B5EF4-FFF2-40B4-BE49-F238E27FC236}">
                  <a16:creationId xmlns:a16="http://schemas.microsoft.com/office/drawing/2014/main" id="{3B08853F-842C-4D0A-9A89-D05CB39903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Freeform 8">
              <a:extLst>
                <a:ext uri="{FF2B5EF4-FFF2-40B4-BE49-F238E27FC236}">
                  <a16:creationId xmlns:a16="http://schemas.microsoft.com/office/drawing/2014/main" id="{A436FB18-2D01-4AAB-AD10-2D1208310F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2" name="Freeform 9">
              <a:extLst>
                <a:ext uri="{FF2B5EF4-FFF2-40B4-BE49-F238E27FC236}">
                  <a16:creationId xmlns:a16="http://schemas.microsoft.com/office/drawing/2014/main" id="{9EFB8341-7A7B-46E4-AF94-689147AD05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Freeform 10">
              <a:extLst>
                <a:ext uri="{FF2B5EF4-FFF2-40B4-BE49-F238E27FC236}">
                  <a16:creationId xmlns:a16="http://schemas.microsoft.com/office/drawing/2014/main" id="{C4D84136-7804-4605-AC9F-238A3665EE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Freeform 11">
              <a:extLst>
                <a:ext uri="{FF2B5EF4-FFF2-40B4-BE49-F238E27FC236}">
                  <a16:creationId xmlns:a16="http://schemas.microsoft.com/office/drawing/2014/main" id="{4EC6F81C-51C2-4A6F-8B94-562DA67362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27" name="Group 26">
            <a:extLst>
              <a:ext uri="{FF2B5EF4-FFF2-40B4-BE49-F238E27FC236}">
                <a16:creationId xmlns:a16="http://schemas.microsoft.com/office/drawing/2014/main" id="{DD65B30C-427F-449E-B039-E288E85D8A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43" name="Freeform 6">
              <a:extLst>
                <a:ext uri="{FF2B5EF4-FFF2-40B4-BE49-F238E27FC236}">
                  <a16:creationId xmlns:a16="http://schemas.microsoft.com/office/drawing/2014/main" id="{9F47D947-83F7-46E3-872B-0777122A0A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5" name="Freeform 7">
              <a:extLst>
                <a:ext uri="{FF2B5EF4-FFF2-40B4-BE49-F238E27FC236}">
                  <a16:creationId xmlns:a16="http://schemas.microsoft.com/office/drawing/2014/main" id="{60C7B45B-6634-46FA-862D-B86F1C3C50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9" name="Freeform 8">
              <a:extLst>
                <a:ext uri="{FF2B5EF4-FFF2-40B4-BE49-F238E27FC236}">
                  <a16:creationId xmlns:a16="http://schemas.microsoft.com/office/drawing/2014/main" id="{C7504CC0-DD94-4ED9-ADC9-6FE7AEA33F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0" name="Freeform 9">
              <a:extLst>
                <a:ext uri="{FF2B5EF4-FFF2-40B4-BE49-F238E27FC236}">
                  <a16:creationId xmlns:a16="http://schemas.microsoft.com/office/drawing/2014/main" id="{64268326-B6DD-4E00-9788-6C319279AC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1" name="Freeform 10">
              <a:extLst>
                <a:ext uri="{FF2B5EF4-FFF2-40B4-BE49-F238E27FC236}">
                  <a16:creationId xmlns:a16="http://schemas.microsoft.com/office/drawing/2014/main" id="{92C7B3DE-DB23-4AAC-B142-C803C0C0A1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2" name="Freeform 11">
              <a:extLst>
                <a:ext uri="{FF2B5EF4-FFF2-40B4-BE49-F238E27FC236}">
                  <a16:creationId xmlns:a16="http://schemas.microsoft.com/office/drawing/2014/main" id="{1EEF04DC-4E0D-4127-A98D-EA81C3B2DE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44" name="Freeform: Shape 43">
            <a:extLst>
              <a:ext uri="{FF2B5EF4-FFF2-40B4-BE49-F238E27FC236}">
                <a16:creationId xmlns:a16="http://schemas.microsoft.com/office/drawing/2014/main" id="{084966D2-3C9B-4F47-8231-1DEC33D3BD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6066" y="321734"/>
            <a:ext cx="11074201" cy="6214533"/>
          </a:xfrm>
          <a:custGeom>
            <a:avLst/>
            <a:gdLst>
              <a:gd name="connsiteX0" fmla="*/ 815396 w 11074201"/>
              <a:gd name="connsiteY0" fmla="*/ 0 h 6214533"/>
              <a:gd name="connsiteX1" fmla="*/ 11074201 w 11074201"/>
              <a:gd name="connsiteY1" fmla="*/ 0 h 6214533"/>
              <a:gd name="connsiteX2" fmla="*/ 11074201 w 11074201"/>
              <a:gd name="connsiteY2" fmla="*/ 6214533 h 6214533"/>
              <a:gd name="connsiteX3" fmla="*/ 1498193 w 11074201"/>
              <a:gd name="connsiteY3" fmla="*/ 6214533 h 6214533"/>
              <a:gd name="connsiteX4" fmla="*/ 0 w 11074201"/>
              <a:gd name="connsiteY4" fmla="*/ 4992543 h 6214533"/>
              <a:gd name="connsiteX5" fmla="*/ 433971 w 11074201"/>
              <a:gd name="connsiteY5" fmla="*/ 2335405 h 62145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074201" h="6214533">
                <a:moveTo>
                  <a:pt x="815396" y="0"/>
                </a:moveTo>
                <a:lnTo>
                  <a:pt x="11074201" y="0"/>
                </a:lnTo>
                <a:lnTo>
                  <a:pt x="11074201" y="6214533"/>
                </a:lnTo>
                <a:lnTo>
                  <a:pt x="1498193" y="6214533"/>
                </a:lnTo>
                <a:lnTo>
                  <a:pt x="0" y="4992543"/>
                </a:lnTo>
                <a:cubicBezTo>
                  <a:pt x="141071" y="4106831"/>
                  <a:pt x="287521" y="3221118"/>
                  <a:pt x="433971" y="2335405"/>
                </a:cubicBezTo>
                <a:close/>
              </a:path>
            </a:pathLst>
          </a:custGeom>
          <a:solidFill>
            <a:srgbClr val="FFFFFF"/>
          </a:solidFill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1"/>
              <a:tileRect/>
            </a:gradFill>
          </a:ln>
          <a:effectLst>
            <a:innerShdw blurRad="57150" dist="38100" dir="14460000">
              <a:prstClr val="black">
                <a:alpha val="7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C679ADED-FDEB-9E52-4C7F-4CF6161BD8B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1287380" y="457200"/>
            <a:ext cx="3573377" cy="510540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/>
          </a:bodyPr>
          <a:lstStyle/>
          <a:p>
            <a:pPr eaLnBrk="0" fontAlgn="base" hangingPunct="0">
              <a:spcAft>
                <a:spcPct val="0"/>
              </a:spcAft>
            </a:pPr>
            <a:r>
              <a:rPr kumimoji="0" lang="en-US" altLang="en-US" sz="3400" b="1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What is meant by culture in businesses? </a:t>
            </a:r>
            <a:br>
              <a:rPr kumimoji="0" lang="en-US" altLang="en-US" sz="3400" b="1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</a:br>
            <a:endParaRPr kumimoji="0" lang="en-US" altLang="en-US" sz="3400" b="1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23" name="Rectangle 2">
            <a:extLst>
              <a:ext uri="{FF2B5EF4-FFF2-40B4-BE49-F238E27FC236}">
                <a16:creationId xmlns:a16="http://schemas.microsoft.com/office/drawing/2014/main" id="{F301502F-6F43-F167-BE34-2706357E026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33218828"/>
              </p:ext>
            </p:extLst>
          </p:nvPr>
        </p:nvGraphicFramePr>
        <p:xfrm>
          <a:off x="4594514" y="778934"/>
          <a:ext cx="6492875" cy="5105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64505900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2" name="Rectangle 41">
            <a:extLst>
              <a:ext uri="{FF2B5EF4-FFF2-40B4-BE49-F238E27FC236}">
                <a16:creationId xmlns:a16="http://schemas.microsoft.com/office/drawing/2014/main" id="{94C52C56-BEF2-4E22-8C8E-A7AC96B03A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3" name="Freeform: Shape 42">
            <a:extLst>
              <a:ext uri="{FF2B5EF4-FFF2-40B4-BE49-F238E27FC236}">
                <a16:creationId xmlns:a16="http://schemas.microsoft.com/office/drawing/2014/main" id="{42285737-90EE-47DC-AC80-8AE156B119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-1" y="-1"/>
            <a:ext cx="4403709" cy="6858001"/>
          </a:xfrm>
          <a:custGeom>
            <a:avLst/>
            <a:gdLst>
              <a:gd name="connsiteX0" fmla="*/ 3223890 w 4403709"/>
              <a:gd name="connsiteY0" fmla="*/ 6858001 h 6858001"/>
              <a:gd name="connsiteX1" fmla="*/ 4101908 w 4403709"/>
              <a:gd name="connsiteY1" fmla="*/ 6858001 h 6858001"/>
              <a:gd name="connsiteX2" fmla="*/ 3254950 w 4403709"/>
              <a:gd name="connsiteY2" fmla="*/ 1599356 h 6858001"/>
              <a:gd name="connsiteX3" fmla="*/ 3254950 w 4403709"/>
              <a:gd name="connsiteY3" fmla="*/ 1594062 h 6858001"/>
              <a:gd name="connsiteX4" fmla="*/ 4403709 w 4403709"/>
              <a:gd name="connsiteY4" fmla="*/ 0 h 6858001"/>
              <a:gd name="connsiteX5" fmla="*/ 3254950 w 4403709"/>
              <a:gd name="connsiteY5" fmla="*/ 0 h 6858001"/>
              <a:gd name="connsiteX6" fmla="*/ 2903520 w 4403709"/>
              <a:gd name="connsiteY6" fmla="*/ 0 h 6858001"/>
              <a:gd name="connsiteX7" fmla="*/ 0 w 4403709"/>
              <a:gd name="connsiteY7" fmla="*/ 0 h 6858001"/>
              <a:gd name="connsiteX8" fmla="*/ 0 w 4403709"/>
              <a:gd name="connsiteY8" fmla="*/ 6858000 h 6858001"/>
              <a:gd name="connsiteX9" fmla="*/ 3223890 w 4403709"/>
              <a:gd name="connsiteY9" fmla="*/ 6858000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403709" h="6858001">
                <a:moveTo>
                  <a:pt x="3223890" y="6858001"/>
                </a:moveTo>
                <a:lnTo>
                  <a:pt x="4101908" y="6858001"/>
                </a:lnTo>
                <a:lnTo>
                  <a:pt x="3254950" y="1599356"/>
                </a:lnTo>
                <a:lnTo>
                  <a:pt x="3254950" y="1594062"/>
                </a:lnTo>
                <a:lnTo>
                  <a:pt x="4403709" y="0"/>
                </a:lnTo>
                <a:lnTo>
                  <a:pt x="3254950" y="0"/>
                </a:lnTo>
                <a:lnTo>
                  <a:pt x="2903520" y="0"/>
                </a:lnTo>
                <a:lnTo>
                  <a:pt x="0" y="0"/>
                </a:lnTo>
                <a:lnTo>
                  <a:pt x="0" y="6858000"/>
                </a:lnTo>
                <a:lnTo>
                  <a:pt x="322389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B8F974F-9290-880F-420C-A3AB9C1DC2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5021" y="685800"/>
            <a:ext cx="2639962" cy="5105400"/>
          </a:xfrm>
        </p:spPr>
        <p:txBody>
          <a:bodyPr>
            <a:normAutofit/>
          </a:bodyPr>
          <a:lstStyle/>
          <a:p>
            <a:r>
              <a:rPr lang="en-US" altLang="en-US" dirty="0">
                <a:solidFill>
                  <a:schemeClr val="bg1"/>
                </a:solidFill>
                <a:latin typeface="Arial" panose="020B0604020202020204" pitchFamily="34" charset="0"/>
              </a:rPr>
              <a:t>Ho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w  the culture impact the business process.</a:t>
            </a:r>
            <a:endParaRPr lang="en-GB" dirty="0">
              <a:solidFill>
                <a:schemeClr val="bg1"/>
              </a:solidFill>
            </a:endParaRPr>
          </a:p>
        </p:txBody>
      </p:sp>
      <p:grpSp>
        <p:nvGrpSpPr>
          <p:cNvPr id="44" name="Group 43">
            <a:extLst>
              <a:ext uri="{FF2B5EF4-FFF2-40B4-BE49-F238E27FC236}">
                <a16:creationId xmlns:a16="http://schemas.microsoft.com/office/drawing/2014/main" id="{B57BDC17-F1B3-455F-BBF1-680AA1F25C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315292" y="0"/>
            <a:ext cx="2436813" cy="6858001"/>
            <a:chOff x="1320800" y="0"/>
            <a:chExt cx="2436813" cy="6858001"/>
          </a:xfrm>
        </p:grpSpPr>
        <p:sp>
          <p:nvSpPr>
            <p:cNvPr id="45" name="Freeform 6">
              <a:extLst>
                <a:ext uri="{FF2B5EF4-FFF2-40B4-BE49-F238E27FC236}">
                  <a16:creationId xmlns:a16="http://schemas.microsoft.com/office/drawing/2014/main" id="{64E2FA9A-FEF7-4501-B0EB-5E45EDD217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6" name="Freeform 7">
              <a:extLst>
                <a:ext uri="{FF2B5EF4-FFF2-40B4-BE49-F238E27FC236}">
                  <a16:creationId xmlns:a16="http://schemas.microsoft.com/office/drawing/2014/main" id="{BC38192B-B4CB-47D4-A3B1-10010247F1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7" name="Freeform 8">
              <a:extLst>
                <a:ext uri="{FF2B5EF4-FFF2-40B4-BE49-F238E27FC236}">
                  <a16:creationId xmlns:a16="http://schemas.microsoft.com/office/drawing/2014/main" id="{96330E33-E171-4B0F-82B5-AF7230399B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8" name="Freeform 9">
              <a:extLst>
                <a:ext uri="{FF2B5EF4-FFF2-40B4-BE49-F238E27FC236}">
                  <a16:creationId xmlns:a16="http://schemas.microsoft.com/office/drawing/2014/main" id="{332B1723-69BF-42D7-B757-0FA059E152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9" name="Freeform 10">
              <a:extLst>
                <a:ext uri="{FF2B5EF4-FFF2-40B4-BE49-F238E27FC236}">
                  <a16:creationId xmlns:a16="http://schemas.microsoft.com/office/drawing/2014/main" id="{F115D62D-1E96-48D1-A78D-D370A0BFB9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0" name="Freeform 11">
              <a:extLst>
                <a:ext uri="{FF2B5EF4-FFF2-40B4-BE49-F238E27FC236}">
                  <a16:creationId xmlns:a16="http://schemas.microsoft.com/office/drawing/2014/main" id="{91C2876A-169D-4822-A766-C00578C88B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aphicFrame>
        <p:nvGraphicFramePr>
          <p:cNvPr id="25" name="Rectangle 1">
            <a:extLst>
              <a:ext uri="{FF2B5EF4-FFF2-40B4-BE49-F238E27FC236}">
                <a16:creationId xmlns:a16="http://schemas.microsoft.com/office/drawing/2014/main" id="{4D8778C7-DC3C-5A39-090A-CA670623F51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15280282"/>
              </p:ext>
            </p:extLst>
          </p:nvPr>
        </p:nvGraphicFramePr>
        <p:xfrm>
          <a:off x="5010150" y="685800"/>
          <a:ext cx="6492875" cy="5105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94699100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8" name="Rectangle 37">
            <a:extLst>
              <a:ext uri="{FF2B5EF4-FFF2-40B4-BE49-F238E27FC236}">
                <a16:creationId xmlns:a16="http://schemas.microsoft.com/office/drawing/2014/main" id="{85428F22-76B3-4107-AADE-3F9EC95FD3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40" name="Group 39">
            <a:extLst>
              <a:ext uri="{FF2B5EF4-FFF2-40B4-BE49-F238E27FC236}">
                <a16:creationId xmlns:a16="http://schemas.microsoft.com/office/drawing/2014/main" id="{5346FBCF-5353-4172-96F5-4B7EB07777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290265" y="-12875"/>
            <a:ext cx="2604396" cy="6890194"/>
            <a:chOff x="2199787" y="-12875"/>
            <a:chExt cx="2679011" cy="6890194"/>
          </a:xfrm>
        </p:grpSpPr>
        <p:sp useBgFill="1">
          <p:nvSpPr>
            <p:cNvPr id="41" name="Rectangle 19">
              <a:extLst>
                <a:ext uri="{FF2B5EF4-FFF2-40B4-BE49-F238E27FC236}">
                  <a16:creationId xmlns:a16="http://schemas.microsoft.com/office/drawing/2014/main" id="{343F3E6D-808D-43AD-9485-AD0014BEAE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white">
            <a:xfrm>
              <a:off x="2199787" y="-12875"/>
              <a:ext cx="2679011" cy="5301468"/>
            </a:xfrm>
            <a:custGeom>
              <a:avLst/>
              <a:gdLst>
                <a:gd name="connsiteX0" fmla="*/ 0 w 2570017"/>
                <a:gd name="connsiteY0" fmla="*/ 0 h 2554287"/>
                <a:gd name="connsiteX1" fmla="*/ 2570017 w 2570017"/>
                <a:gd name="connsiteY1" fmla="*/ 0 h 2554287"/>
                <a:gd name="connsiteX2" fmla="*/ 2570017 w 2570017"/>
                <a:gd name="connsiteY2" fmla="*/ 2554287 h 2554287"/>
                <a:gd name="connsiteX3" fmla="*/ 0 w 2570017"/>
                <a:gd name="connsiteY3" fmla="*/ 2554287 h 2554287"/>
                <a:gd name="connsiteX4" fmla="*/ 0 w 2570017"/>
                <a:gd name="connsiteY4" fmla="*/ 0 h 2554287"/>
                <a:gd name="connsiteX0" fmla="*/ 904009 w 2570017"/>
                <a:gd name="connsiteY0" fmla="*/ 0 h 2554287"/>
                <a:gd name="connsiteX1" fmla="*/ 2570017 w 2570017"/>
                <a:gd name="connsiteY1" fmla="*/ 0 h 2554287"/>
                <a:gd name="connsiteX2" fmla="*/ 2570017 w 2570017"/>
                <a:gd name="connsiteY2" fmla="*/ 2554287 h 2554287"/>
                <a:gd name="connsiteX3" fmla="*/ 0 w 2570017"/>
                <a:gd name="connsiteY3" fmla="*/ 2554287 h 2554287"/>
                <a:gd name="connsiteX4" fmla="*/ 904009 w 2570017"/>
                <a:gd name="connsiteY4" fmla="*/ 0 h 2554287"/>
                <a:gd name="connsiteX0" fmla="*/ 644236 w 2570017"/>
                <a:gd name="connsiteY0" fmla="*/ 10391 h 2554287"/>
                <a:gd name="connsiteX1" fmla="*/ 2570017 w 2570017"/>
                <a:gd name="connsiteY1" fmla="*/ 0 h 2554287"/>
                <a:gd name="connsiteX2" fmla="*/ 2570017 w 2570017"/>
                <a:gd name="connsiteY2" fmla="*/ 2554287 h 2554287"/>
                <a:gd name="connsiteX3" fmla="*/ 0 w 2570017"/>
                <a:gd name="connsiteY3" fmla="*/ 2554287 h 2554287"/>
                <a:gd name="connsiteX4" fmla="*/ 644236 w 2570017"/>
                <a:gd name="connsiteY4" fmla="*/ 10391 h 2554287"/>
                <a:gd name="connsiteX0" fmla="*/ 633845 w 2570017"/>
                <a:gd name="connsiteY0" fmla="*/ 0 h 2554287"/>
                <a:gd name="connsiteX1" fmla="*/ 2570017 w 2570017"/>
                <a:gd name="connsiteY1" fmla="*/ 0 h 2554287"/>
                <a:gd name="connsiteX2" fmla="*/ 2570017 w 2570017"/>
                <a:gd name="connsiteY2" fmla="*/ 2554287 h 2554287"/>
                <a:gd name="connsiteX3" fmla="*/ 0 w 2570017"/>
                <a:gd name="connsiteY3" fmla="*/ 2554287 h 2554287"/>
                <a:gd name="connsiteX4" fmla="*/ 633845 w 2570017"/>
                <a:gd name="connsiteY4" fmla="*/ 0 h 2554287"/>
                <a:gd name="connsiteX0" fmla="*/ 675409 w 2611581"/>
                <a:gd name="connsiteY0" fmla="*/ 0 h 2554287"/>
                <a:gd name="connsiteX1" fmla="*/ 2611581 w 2611581"/>
                <a:gd name="connsiteY1" fmla="*/ 0 h 2554287"/>
                <a:gd name="connsiteX2" fmla="*/ 2611581 w 2611581"/>
                <a:gd name="connsiteY2" fmla="*/ 2554287 h 2554287"/>
                <a:gd name="connsiteX3" fmla="*/ 0 w 2611581"/>
                <a:gd name="connsiteY3" fmla="*/ 2554287 h 2554287"/>
                <a:gd name="connsiteX4" fmla="*/ 675409 w 2611581"/>
                <a:gd name="connsiteY4" fmla="*/ 0 h 2554287"/>
                <a:gd name="connsiteX0" fmla="*/ 650979 w 2587151"/>
                <a:gd name="connsiteY0" fmla="*/ 0 h 2554287"/>
                <a:gd name="connsiteX1" fmla="*/ 2587151 w 2587151"/>
                <a:gd name="connsiteY1" fmla="*/ 0 h 2554287"/>
                <a:gd name="connsiteX2" fmla="*/ 2587151 w 2587151"/>
                <a:gd name="connsiteY2" fmla="*/ 2554287 h 2554287"/>
                <a:gd name="connsiteX3" fmla="*/ 0 w 2587151"/>
                <a:gd name="connsiteY3" fmla="*/ 2548595 h 2554287"/>
                <a:gd name="connsiteX4" fmla="*/ 650979 w 2587151"/>
                <a:gd name="connsiteY4" fmla="*/ 0 h 2554287"/>
                <a:gd name="connsiteX0" fmla="*/ 730379 w 2587151"/>
                <a:gd name="connsiteY0" fmla="*/ 5692 h 2554287"/>
                <a:gd name="connsiteX1" fmla="*/ 2587151 w 2587151"/>
                <a:gd name="connsiteY1" fmla="*/ 0 h 2554287"/>
                <a:gd name="connsiteX2" fmla="*/ 2587151 w 2587151"/>
                <a:gd name="connsiteY2" fmla="*/ 2554287 h 2554287"/>
                <a:gd name="connsiteX3" fmla="*/ 0 w 2587151"/>
                <a:gd name="connsiteY3" fmla="*/ 2548595 h 2554287"/>
                <a:gd name="connsiteX4" fmla="*/ 730379 w 2587151"/>
                <a:gd name="connsiteY4" fmla="*/ 5692 h 2554287"/>
                <a:gd name="connsiteX0" fmla="*/ 864750 w 2587151"/>
                <a:gd name="connsiteY0" fmla="*/ 2847 h 2554287"/>
                <a:gd name="connsiteX1" fmla="*/ 2587151 w 2587151"/>
                <a:gd name="connsiteY1" fmla="*/ 0 h 2554287"/>
                <a:gd name="connsiteX2" fmla="*/ 2587151 w 2587151"/>
                <a:gd name="connsiteY2" fmla="*/ 2554287 h 2554287"/>
                <a:gd name="connsiteX3" fmla="*/ 0 w 2587151"/>
                <a:gd name="connsiteY3" fmla="*/ 2548595 h 2554287"/>
                <a:gd name="connsiteX4" fmla="*/ 864750 w 2587151"/>
                <a:gd name="connsiteY4" fmla="*/ 2847 h 2554287"/>
                <a:gd name="connsiteX0" fmla="*/ 883073 w 2587151"/>
                <a:gd name="connsiteY0" fmla="*/ 1 h 2554287"/>
                <a:gd name="connsiteX1" fmla="*/ 2587151 w 2587151"/>
                <a:gd name="connsiteY1" fmla="*/ 0 h 2554287"/>
                <a:gd name="connsiteX2" fmla="*/ 2587151 w 2587151"/>
                <a:gd name="connsiteY2" fmla="*/ 2554287 h 2554287"/>
                <a:gd name="connsiteX3" fmla="*/ 0 w 2587151"/>
                <a:gd name="connsiteY3" fmla="*/ 2548595 h 2554287"/>
                <a:gd name="connsiteX4" fmla="*/ 883073 w 2587151"/>
                <a:gd name="connsiteY4" fmla="*/ 1 h 2554287"/>
                <a:gd name="connsiteX0" fmla="*/ 895288 w 2599366"/>
                <a:gd name="connsiteY0" fmla="*/ 1 h 2554287"/>
                <a:gd name="connsiteX1" fmla="*/ 2599366 w 2599366"/>
                <a:gd name="connsiteY1" fmla="*/ 0 h 2554287"/>
                <a:gd name="connsiteX2" fmla="*/ 2599366 w 2599366"/>
                <a:gd name="connsiteY2" fmla="*/ 2554287 h 2554287"/>
                <a:gd name="connsiteX3" fmla="*/ 0 w 2599366"/>
                <a:gd name="connsiteY3" fmla="*/ 2542904 h 2554287"/>
                <a:gd name="connsiteX4" fmla="*/ 895288 w 2599366"/>
                <a:gd name="connsiteY4" fmla="*/ 1 h 2554287"/>
                <a:gd name="connsiteX0" fmla="*/ 895288 w 2599366"/>
                <a:gd name="connsiteY0" fmla="*/ 1 h 2554287"/>
                <a:gd name="connsiteX1" fmla="*/ 2599366 w 2599366"/>
                <a:gd name="connsiteY1" fmla="*/ 0 h 2554287"/>
                <a:gd name="connsiteX2" fmla="*/ 2599366 w 2599366"/>
                <a:gd name="connsiteY2" fmla="*/ 2554287 h 2554287"/>
                <a:gd name="connsiteX3" fmla="*/ 0 w 2599366"/>
                <a:gd name="connsiteY3" fmla="*/ 2542904 h 2554287"/>
                <a:gd name="connsiteX4" fmla="*/ 895288 w 2599366"/>
                <a:gd name="connsiteY4" fmla="*/ 1 h 2554287"/>
                <a:gd name="connsiteX0" fmla="*/ 895288 w 2611581"/>
                <a:gd name="connsiteY0" fmla="*/ 1 h 2565670"/>
                <a:gd name="connsiteX1" fmla="*/ 2599366 w 2611581"/>
                <a:gd name="connsiteY1" fmla="*/ 0 h 2565670"/>
                <a:gd name="connsiteX2" fmla="*/ 2611581 w 2611581"/>
                <a:gd name="connsiteY2" fmla="*/ 2565670 h 2565670"/>
                <a:gd name="connsiteX3" fmla="*/ 0 w 2611581"/>
                <a:gd name="connsiteY3" fmla="*/ 2542904 h 2565670"/>
                <a:gd name="connsiteX4" fmla="*/ 895288 w 2611581"/>
                <a:gd name="connsiteY4" fmla="*/ 1 h 2565670"/>
                <a:gd name="connsiteX0" fmla="*/ 895288 w 2611581"/>
                <a:gd name="connsiteY0" fmla="*/ 1 h 2565670"/>
                <a:gd name="connsiteX1" fmla="*/ 2599366 w 2611581"/>
                <a:gd name="connsiteY1" fmla="*/ 0 h 2565670"/>
                <a:gd name="connsiteX2" fmla="*/ 2611581 w 2611581"/>
                <a:gd name="connsiteY2" fmla="*/ 2565670 h 2565670"/>
                <a:gd name="connsiteX3" fmla="*/ 0 w 2611581"/>
                <a:gd name="connsiteY3" fmla="*/ 2542904 h 2565670"/>
                <a:gd name="connsiteX4" fmla="*/ 895288 w 2611581"/>
                <a:gd name="connsiteY4" fmla="*/ 1 h 2565670"/>
                <a:gd name="connsiteX0" fmla="*/ 895288 w 2611581"/>
                <a:gd name="connsiteY0" fmla="*/ 1 h 2565670"/>
                <a:gd name="connsiteX1" fmla="*/ 2599366 w 2611581"/>
                <a:gd name="connsiteY1" fmla="*/ 0 h 2565670"/>
                <a:gd name="connsiteX2" fmla="*/ 2611581 w 2611581"/>
                <a:gd name="connsiteY2" fmla="*/ 2565670 h 2565670"/>
                <a:gd name="connsiteX3" fmla="*/ 0 w 2611581"/>
                <a:gd name="connsiteY3" fmla="*/ 2545750 h 2565670"/>
                <a:gd name="connsiteX4" fmla="*/ 895288 w 2611581"/>
                <a:gd name="connsiteY4" fmla="*/ 1 h 2565670"/>
                <a:gd name="connsiteX0" fmla="*/ 1544433 w 3260726"/>
                <a:gd name="connsiteY0" fmla="*/ 1 h 2565670"/>
                <a:gd name="connsiteX1" fmla="*/ 3248511 w 3260726"/>
                <a:gd name="connsiteY1" fmla="*/ 0 h 2565670"/>
                <a:gd name="connsiteX2" fmla="*/ 3260726 w 3260726"/>
                <a:gd name="connsiteY2" fmla="*/ 2565670 h 2565670"/>
                <a:gd name="connsiteX3" fmla="*/ 0 w 3260726"/>
                <a:gd name="connsiteY3" fmla="*/ 2521058 h 2565670"/>
                <a:gd name="connsiteX4" fmla="*/ 1544433 w 3260726"/>
                <a:gd name="connsiteY4" fmla="*/ 1 h 2565670"/>
                <a:gd name="connsiteX0" fmla="*/ 921784 w 3260726"/>
                <a:gd name="connsiteY0" fmla="*/ 12347 h 2565670"/>
                <a:gd name="connsiteX1" fmla="*/ 3248511 w 3260726"/>
                <a:gd name="connsiteY1" fmla="*/ 0 h 2565670"/>
                <a:gd name="connsiteX2" fmla="*/ 3260726 w 3260726"/>
                <a:gd name="connsiteY2" fmla="*/ 2565670 h 2565670"/>
                <a:gd name="connsiteX3" fmla="*/ 0 w 3260726"/>
                <a:gd name="connsiteY3" fmla="*/ 2521058 h 2565670"/>
                <a:gd name="connsiteX4" fmla="*/ 921784 w 3260726"/>
                <a:gd name="connsiteY4" fmla="*/ 12347 h 2565670"/>
                <a:gd name="connsiteX0" fmla="*/ 921784 w 3260726"/>
                <a:gd name="connsiteY0" fmla="*/ 12347 h 2565670"/>
                <a:gd name="connsiteX1" fmla="*/ 2321160 w 3260726"/>
                <a:gd name="connsiteY1" fmla="*/ 0 h 2565670"/>
                <a:gd name="connsiteX2" fmla="*/ 3260726 w 3260726"/>
                <a:gd name="connsiteY2" fmla="*/ 2565670 h 2565670"/>
                <a:gd name="connsiteX3" fmla="*/ 0 w 3260726"/>
                <a:gd name="connsiteY3" fmla="*/ 2521058 h 2565670"/>
                <a:gd name="connsiteX4" fmla="*/ 921784 w 3260726"/>
                <a:gd name="connsiteY4" fmla="*/ 12347 h 2565670"/>
                <a:gd name="connsiteX0" fmla="*/ 921784 w 2322228"/>
                <a:gd name="connsiteY0" fmla="*/ 12347 h 2565670"/>
                <a:gd name="connsiteX1" fmla="*/ 2321160 w 2322228"/>
                <a:gd name="connsiteY1" fmla="*/ 0 h 2565670"/>
                <a:gd name="connsiteX2" fmla="*/ 2320129 w 2322228"/>
                <a:gd name="connsiteY2" fmla="*/ 2565670 h 2565670"/>
                <a:gd name="connsiteX3" fmla="*/ 0 w 2322228"/>
                <a:gd name="connsiteY3" fmla="*/ 2521058 h 2565670"/>
                <a:gd name="connsiteX4" fmla="*/ 921784 w 2322228"/>
                <a:gd name="connsiteY4" fmla="*/ 12347 h 2565670"/>
                <a:gd name="connsiteX0" fmla="*/ 921784 w 2322228"/>
                <a:gd name="connsiteY0" fmla="*/ 0 h 2571841"/>
                <a:gd name="connsiteX1" fmla="*/ 2321160 w 2322228"/>
                <a:gd name="connsiteY1" fmla="*/ 6171 h 2571841"/>
                <a:gd name="connsiteX2" fmla="*/ 2320129 w 2322228"/>
                <a:gd name="connsiteY2" fmla="*/ 2571841 h 2571841"/>
                <a:gd name="connsiteX3" fmla="*/ 0 w 2322228"/>
                <a:gd name="connsiteY3" fmla="*/ 2527229 h 2571841"/>
                <a:gd name="connsiteX4" fmla="*/ 921784 w 2322228"/>
                <a:gd name="connsiteY4" fmla="*/ 0 h 2571841"/>
                <a:gd name="connsiteX0" fmla="*/ 921784 w 2611583"/>
                <a:gd name="connsiteY0" fmla="*/ 0 h 2540977"/>
                <a:gd name="connsiteX1" fmla="*/ 2321160 w 2611583"/>
                <a:gd name="connsiteY1" fmla="*/ 6171 h 2540977"/>
                <a:gd name="connsiteX2" fmla="*/ 2611583 w 2611583"/>
                <a:gd name="connsiteY2" fmla="*/ 2540977 h 2540977"/>
                <a:gd name="connsiteX3" fmla="*/ 0 w 2611583"/>
                <a:gd name="connsiteY3" fmla="*/ 2527229 h 2540977"/>
                <a:gd name="connsiteX4" fmla="*/ 921784 w 2611583"/>
                <a:gd name="connsiteY4" fmla="*/ 0 h 2540977"/>
                <a:gd name="connsiteX0" fmla="*/ 921784 w 2611583"/>
                <a:gd name="connsiteY0" fmla="*/ 2 h 2540979"/>
                <a:gd name="connsiteX1" fmla="*/ 2572870 w 2611583"/>
                <a:gd name="connsiteY1" fmla="*/ 0 h 2540979"/>
                <a:gd name="connsiteX2" fmla="*/ 2611583 w 2611583"/>
                <a:gd name="connsiteY2" fmla="*/ 2540979 h 2540979"/>
                <a:gd name="connsiteX3" fmla="*/ 0 w 2611583"/>
                <a:gd name="connsiteY3" fmla="*/ 2527231 h 2540979"/>
                <a:gd name="connsiteX4" fmla="*/ 921784 w 2611583"/>
                <a:gd name="connsiteY4" fmla="*/ 2 h 2540979"/>
                <a:gd name="connsiteX0" fmla="*/ 921784 w 2705467"/>
                <a:gd name="connsiteY0" fmla="*/ 0 h 2540977"/>
                <a:gd name="connsiteX1" fmla="*/ 2705349 w 2705467"/>
                <a:gd name="connsiteY1" fmla="*/ 6171 h 2540977"/>
                <a:gd name="connsiteX2" fmla="*/ 2611583 w 2705467"/>
                <a:gd name="connsiteY2" fmla="*/ 2540977 h 2540977"/>
                <a:gd name="connsiteX3" fmla="*/ 0 w 2705467"/>
                <a:gd name="connsiteY3" fmla="*/ 2527229 h 2540977"/>
                <a:gd name="connsiteX4" fmla="*/ 921784 w 2705467"/>
                <a:gd name="connsiteY4" fmla="*/ 0 h 2540977"/>
                <a:gd name="connsiteX0" fmla="*/ 921784 w 2718702"/>
                <a:gd name="connsiteY0" fmla="*/ 2 h 2540979"/>
                <a:gd name="connsiteX1" fmla="*/ 2718597 w 2718702"/>
                <a:gd name="connsiteY1" fmla="*/ 0 h 2540979"/>
                <a:gd name="connsiteX2" fmla="*/ 2611583 w 2718702"/>
                <a:gd name="connsiteY2" fmla="*/ 2540979 h 2540979"/>
                <a:gd name="connsiteX3" fmla="*/ 0 w 2718702"/>
                <a:gd name="connsiteY3" fmla="*/ 2527231 h 2540979"/>
                <a:gd name="connsiteX4" fmla="*/ 921784 w 2718702"/>
                <a:gd name="connsiteY4" fmla="*/ 2 h 2540979"/>
                <a:gd name="connsiteX0" fmla="*/ 921784 w 2679012"/>
                <a:gd name="connsiteY0" fmla="*/ 0 h 2540977"/>
                <a:gd name="connsiteX1" fmla="*/ 2678853 w 2679012"/>
                <a:gd name="connsiteY1" fmla="*/ 6171 h 2540977"/>
                <a:gd name="connsiteX2" fmla="*/ 2611583 w 2679012"/>
                <a:gd name="connsiteY2" fmla="*/ 2540977 h 2540977"/>
                <a:gd name="connsiteX3" fmla="*/ 0 w 2679012"/>
                <a:gd name="connsiteY3" fmla="*/ 2527229 h 2540977"/>
                <a:gd name="connsiteX4" fmla="*/ 921784 w 2679012"/>
                <a:gd name="connsiteY4" fmla="*/ 0 h 25409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679012" h="2540977">
                  <a:moveTo>
                    <a:pt x="921784" y="0"/>
                  </a:moveTo>
                  <a:lnTo>
                    <a:pt x="2678853" y="6171"/>
                  </a:lnTo>
                  <a:cubicBezTo>
                    <a:pt x="2682925" y="861394"/>
                    <a:pt x="2607511" y="1685754"/>
                    <a:pt x="2611583" y="2540977"/>
                  </a:cubicBezTo>
                  <a:lnTo>
                    <a:pt x="0" y="2527229"/>
                  </a:lnTo>
                  <a:lnTo>
                    <a:pt x="921784" y="0"/>
                  </a:lnTo>
                  <a:close/>
                </a:path>
              </a:pathLst>
            </a:custGeom>
            <a:blipFill rotWithShape="0">
              <a:blip r:embed="rId2">
                <a:duotone>
                  <a:schemeClr val="bg2">
                    <a:shade val="76000"/>
                    <a:satMod val="180000"/>
                  </a:schemeClr>
                  <a:schemeClr val="bg2">
                    <a:tint val="80000"/>
                    <a:satMod val="120000"/>
                    <a:lumMod val="180000"/>
                  </a:schemeClr>
                </a:duotone>
              </a:blip>
              <a:stretch>
                <a:fillRect l="-114598" r="-265621" b="-28686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 useBgFill="1">
          <p:nvSpPr>
            <p:cNvPr id="42" name="Rectangle 20">
              <a:extLst>
                <a:ext uri="{FF2B5EF4-FFF2-40B4-BE49-F238E27FC236}">
                  <a16:creationId xmlns:a16="http://schemas.microsoft.com/office/drawing/2014/main" id="{03DB1AC6-5430-4CD3-BD83-86E675A11A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white">
            <a:xfrm>
              <a:off x="2211875" y="5257482"/>
              <a:ext cx="2586931" cy="1619837"/>
            </a:xfrm>
            <a:custGeom>
              <a:avLst/>
              <a:gdLst>
                <a:gd name="connsiteX0" fmla="*/ 0 w 2611581"/>
                <a:gd name="connsiteY0" fmla="*/ 0 h 4303713"/>
                <a:gd name="connsiteX1" fmla="*/ 2611581 w 2611581"/>
                <a:gd name="connsiteY1" fmla="*/ 0 h 4303713"/>
                <a:gd name="connsiteX2" fmla="*/ 2611581 w 2611581"/>
                <a:gd name="connsiteY2" fmla="*/ 4303713 h 4303713"/>
                <a:gd name="connsiteX3" fmla="*/ 0 w 2611581"/>
                <a:gd name="connsiteY3" fmla="*/ 4303713 h 4303713"/>
                <a:gd name="connsiteX4" fmla="*/ 0 w 2611581"/>
                <a:gd name="connsiteY4" fmla="*/ 0 h 4303713"/>
                <a:gd name="connsiteX0" fmla="*/ 0 w 2611581"/>
                <a:gd name="connsiteY0" fmla="*/ 0 h 4314104"/>
                <a:gd name="connsiteX1" fmla="*/ 2611581 w 2611581"/>
                <a:gd name="connsiteY1" fmla="*/ 0 h 4314104"/>
                <a:gd name="connsiteX2" fmla="*/ 2611581 w 2611581"/>
                <a:gd name="connsiteY2" fmla="*/ 4303713 h 4314104"/>
                <a:gd name="connsiteX3" fmla="*/ 1693718 w 2611581"/>
                <a:gd name="connsiteY3" fmla="*/ 4314104 h 4314104"/>
                <a:gd name="connsiteX4" fmla="*/ 0 w 2611581"/>
                <a:gd name="connsiteY4" fmla="*/ 0 h 4314104"/>
                <a:gd name="connsiteX0" fmla="*/ 0 w 2611581"/>
                <a:gd name="connsiteY0" fmla="*/ 0 h 4314104"/>
                <a:gd name="connsiteX1" fmla="*/ 2611581 w 2611581"/>
                <a:gd name="connsiteY1" fmla="*/ 0 h 4314104"/>
                <a:gd name="connsiteX2" fmla="*/ 2611581 w 2611581"/>
                <a:gd name="connsiteY2" fmla="*/ 4303713 h 4314104"/>
                <a:gd name="connsiteX3" fmla="*/ 1963882 w 2611581"/>
                <a:gd name="connsiteY3" fmla="*/ 4314104 h 4314104"/>
                <a:gd name="connsiteX4" fmla="*/ 0 w 2611581"/>
                <a:gd name="connsiteY4" fmla="*/ 0 h 4314104"/>
                <a:gd name="connsiteX0" fmla="*/ 0 w 2611581"/>
                <a:gd name="connsiteY0" fmla="*/ 0 h 4303713"/>
                <a:gd name="connsiteX1" fmla="*/ 2611581 w 2611581"/>
                <a:gd name="connsiteY1" fmla="*/ 0 h 4303713"/>
                <a:gd name="connsiteX2" fmla="*/ 2611581 w 2611581"/>
                <a:gd name="connsiteY2" fmla="*/ 4303713 h 4303713"/>
                <a:gd name="connsiteX3" fmla="*/ 2213264 w 2611581"/>
                <a:gd name="connsiteY3" fmla="*/ 4293322 h 4303713"/>
                <a:gd name="connsiteX4" fmla="*/ 0 w 2611581"/>
                <a:gd name="connsiteY4" fmla="*/ 0 h 4303713"/>
                <a:gd name="connsiteX0" fmla="*/ 0 w 2611581"/>
                <a:gd name="connsiteY0" fmla="*/ 0 h 4303713"/>
                <a:gd name="connsiteX1" fmla="*/ 2611581 w 2611581"/>
                <a:gd name="connsiteY1" fmla="*/ 0 h 4303713"/>
                <a:gd name="connsiteX2" fmla="*/ 2611581 w 2611581"/>
                <a:gd name="connsiteY2" fmla="*/ 4303713 h 4303713"/>
                <a:gd name="connsiteX3" fmla="*/ 2171701 w 2611581"/>
                <a:gd name="connsiteY3" fmla="*/ 3638695 h 4303713"/>
                <a:gd name="connsiteX4" fmla="*/ 0 w 2611581"/>
                <a:gd name="connsiteY4" fmla="*/ 0 h 4303713"/>
                <a:gd name="connsiteX0" fmla="*/ 0 w 2720934"/>
                <a:gd name="connsiteY0" fmla="*/ 268283 h 4303713"/>
                <a:gd name="connsiteX1" fmla="*/ 2720934 w 2720934"/>
                <a:gd name="connsiteY1" fmla="*/ 0 h 4303713"/>
                <a:gd name="connsiteX2" fmla="*/ 2720934 w 2720934"/>
                <a:gd name="connsiteY2" fmla="*/ 4303713 h 4303713"/>
                <a:gd name="connsiteX3" fmla="*/ 2281054 w 2720934"/>
                <a:gd name="connsiteY3" fmla="*/ 3638695 h 4303713"/>
                <a:gd name="connsiteX4" fmla="*/ 0 w 2720934"/>
                <a:gd name="connsiteY4" fmla="*/ 268283 h 4303713"/>
                <a:gd name="connsiteX0" fmla="*/ 0 w 2720934"/>
                <a:gd name="connsiteY0" fmla="*/ 268283 h 4303713"/>
                <a:gd name="connsiteX1" fmla="*/ 2720934 w 2720934"/>
                <a:gd name="connsiteY1" fmla="*/ 0 h 4303713"/>
                <a:gd name="connsiteX2" fmla="*/ 2720934 w 2720934"/>
                <a:gd name="connsiteY2" fmla="*/ 4303713 h 4303713"/>
                <a:gd name="connsiteX3" fmla="*/ 2264231 w 2720934"/>
                <a:gd name="connsiteY3" fmla="*/ 3717600 h 4303713"/>
                <a:gd name="connsiteX4" fmla="*/ 0 w 2720934"/>
                <a:gd name="connsiteY4" fmla="*/ 268283 h 4303713"/>
                <a:gd name="connsiteX0" fmla="*/ 0 w 2720934"/>
                <a:gd name="connsiteY0" fmla="*/ 268283 h 4335275"/>
                <a:gd name="connsiteX1" fmla="*/ 2720934 w 2720934"/>
                <a:gd name="connsiteY1" fmla="*/ 0 h 4335275"/>
                <a:gd name="connsiteX2" fmla="*/ 2653639 w 2720934"/>
                <a:gd name="connsiteY2" fmla="*/ 4335275 h 4335275"/>
                <a:gd name="connsiteX3" fmla="*/ 2264231 w 2720934"/>
                <a:gd name="connsiteY3" fmla="*/ 3717600 h 4335275"/>
                <a:gd name="connsiteX4" fmla="*/ 0 w 2720934"/>
                <a:gd name="connsiteY4" fmla="*/ 268283 h 4335275"/>
                <a:gd name="connsiteX0" fmla="*/ 0 w 2737757"/>
                <a:gd name="connsiteY0" fmla="*/ 236721 h 4335275"/>
                <a:gd name="connsiteX1" fmla="*/ 2737757 w 2737757"/>
                <a:gd name="connsiteY1" fmla="*/ 0 h 4335275"/>
                <a:gd name="connsiteX2" fmla="*/ 2670462 w 2737757"/>
                <a:gd name="connsiteY2" fmla="*/ 4335275 h 4335275"/>
                <a:gd name="connsiteX3" fmla="*/ 2281054 w 2737757"/>
                <a:gd name="connsiteY3" fmla="*/ 3717600 h 4335275"/>
                <a:gd name="connsiteX4" fmla="*/ 0 w 2737757"/>
                <a:gd name="connsiteY4" fmla="*/ 236721 h 4335275"/>
                <a:gd name="connsiteX0" fmla="*/ 0 w 2729346"/>
                <a:gd name="connsiteY0" fmla="*/ 0 h 4098554"/>
                <a:gd name="connsiteX1" fmla="*/ 2729346 w 2729346"/>
                <a:gd name="connsiteY1" fmla="*/ 126250 h 4098554"/>
                <a:gd name="connsiteX2" fmla="*/ 2670462 w 2729346"/>
                <a:gd name="connsiteY2" fmla="*/ 4098554 h 4098554"/>
                <a:gd name="connsiteX3" fmla="*/ 2281054 w 2729346"/>
                <a:gd name="connsiteY3" fmla="*/ 3480879 h 4098554"/>
                <a:gd name="connsiteX4" fmla="*/ 0 w 2729346"/>
                <a:gd name="connsiteY4" fmla="*/ 0 h 4098554"/>
                <a:gd name="connsiteX0" fmla="*/ 0 w 2720934"/>
                <a:gd name="connsiteY0" fmla="*/ 0 h 4098554"/>
                <a:gd name="connsiteX1" fmla="*/ 2720934 w 2720934"/>
                <a:gd name="connsiteY1" fmla="*/ 31562 h 4098554"/>
                <a:gd name="connsiteX2" fmla="*/ 2670462 w 2720934"/>
                <a:gd name="connsiteY2" fmla="*/ 4098554 h 4098554"/>
                <a:gd name="connsiteX3" fmla="*/ 2281054 w 2720934"/>
                <a:gd name="connsiteY3" fmla="*/ 3480879 h 4098554"/>
                <a:gd name="connsiteX4" fmla="*/ 0 w 2720934"/>
                <a:gd name="connsiteY4" fmla="*/ 0 h 4098554"/>
                <a:gd name="connsiteX0" fmla="*/ 0 w 2720934"/>
                <a:gd name="connsiteY0" fmla="*/ 15782 h 4114336"/>
                <a:gd name="connsiteX1" fmla="*/ 2720934 w 2720934"/>
                <a:gd name="connsiteY1" fmla="*/ 0 h 4114336"/>
                <a:gd name="connsiteX2" fmla="*/ 2670462 w 2720934"/>
                <a:gd name="connsiteY2" fmla="*/ 4114336 h 4114336"/>
                <a:gd name="connsiteX3" fmla="*/ 2281054 w 2720934"/>
                <a:gd name="connsiteY3" fmla="*/ 3496661 h 4114336"/>
                <a:gd name="connsiteX4" fmla="*/ 0 w 2720934"/>
                <a:gd name="connsiteY4" fmla="*/ 15782 h 4114336"/>
                <a:gd name="connsiteX0" fmla="*/ 0 w 2820289"/>
                <a:gd name="connsiteY0" fmla="*/ 15782 h 4114336"/>
                <a:gd name="connsiteX1" fmla="*/ 2820289 w 2820289"/>
                <a:gd name="connsiteY1" fmla="*/ 0 h 4114336"/>
                <a:gd name="connsiteX2" fmla="*/ 2769817 w 2820289"/>
                <a:gd name="connsiteY2" fmla="*/ 4114336 h 4114336"/>
                <a:gd name="connsiteX3" fmla="*/ 2380409 w 2820289"/>
                <a:gd name="connsiteY3" fmla="*/ 3496661 h 4114336"/>
                <a:gd name="connsiteX4" fmla="*/ 0 w 2820289"/>
                <a:gd name="connsiteY4" fmla="*/ 15782 h 4114336"/>
                <a:gd name="connsiteX0" fmla="*/ 0 w 2820289"/>
                <a:gd name="connsiteY0" fmla="*/ 15782 h 4114336"/>
                <a:gd name="connsiteX1" fmla="*/ 2820289 w 2820289"/>
                <a:gd name="connsiteY1" fmla="*/ 0 h 4114336"/>
                <a:gd name="connsiteX2" fmla="*/ 2769817 w 2820289"/>
                <a:gd name="connsiteY2" fmla="*/ 4114336 h 4114336"/>
                <a:gd name="connsiteX3" fmla="*/ 2362876 w 2820289"/>
                <a:gd name="connsiteY3" fmla="*/ 3517980 h 4114336"/>
                <a:gd name="connsiteX4" fmla="*/ 0 w 2820289"/>
                <a:gd name="connsiteY4" fmla="*/ 15782 h 4114336"/>
                <a:gd name="connsiteX0" fmla="*/ 0 w 2820289"/>
                <a:gd name="connsiteY0" fmla="*/ 15782 h 4114336"/>
                <a:gd name="connsiteX1" fmla="*/ 2820289 w 2820289"/>
                <a:gd name="connsiteY1" fmla="*/ 0 h 4114336"/>
                <a:gd name="connsiteX2" fmla="*/ 2763972 w 2820289"/>
                <a:gd name="connsiteY2" fmla="*/ 4114336 h 4114336"/>
                <a:gd name="connsiteX3" fmla="*/ 2362876 w 2820289"/>
                <a:gd name="connsiteY3" fmla="*/ 3517980 h 4114336"/>
                <a:gd name="connsiteX4" fmla="*/ 0 w 2820289"/>
                <a:gd name="connsiteY4" fmla="*/ 15782 h 4114336"/>
                <a:gd name="connsiteX0" fmla="*/ 0 w 3721149"/>
                <a:gd name="connsiteY0" fmla="*/ 0 h 4269703"/>
                <a:gd name="connsiteX1" fmla="*/ 3721149 w 3721149"/>
                <a:gd name="connsiteY1" fmla="*/ 155367 h 4269703"/>
                <a:gd name="connsiteX2" fmla="*/ 3664832 w 3721149"/>
                <a:gd name="connsiteY2" fmla="*/ 4269703 h 4269703"/>
                <a:gd name="connsiteX3" fmla="*/ 3263736 w 3721149"/>
                <a:gd name="connsiteY3" fmla="*/ 3673347 h 4269703"/>
                <a:gd name="connsiteX4" fmla="*/ 0 w 3721149"/>
                <a:gd name="connsiteY4" fmla="*/ 0 h 4269703"/>
                <a:gd name="connsiteX0" fmla="*/ 0 w 3721149"/>
                <a:gd name="connsiteY0" fmla="*/ 0 h 4289488"/>
                <a:gd name="connsiteX1" fmla="*/ 3721149 w 3721149"/>
                <a:gd name="connsiteY1" fmla="*/ 155367 h 4289488"/>
                <a:gd name="connsiteX2" fmla="*/ 3664832 w 3721149"/>
                <a:gd name="connsiteY2" fmla="*/ 4269703 h 4289488"/>
                <a:gd name="connsiteX3" fmla="*/ 1705997 w 3721149"/>
                <a:gd name="connsiteY3" fmla="*/ 4289488 h 4289488"/>
                <a:gd name="connsiteX4" fmla="*/ 0 w 3721149"/>
                <a:gd name="connsiteY4" fmla="*/ 0 h 4289488"/>
                <a:gd name="connsiteX0" fmla="*/ 0 w 3664846"/>
                <a:gd name="connsiteY0" fmla="*/ 15785 h 4305273"/>
                <a:gd name="connsiteX1" fmla="*/ 3664846 w 3664846"/>
                <a:gd name="connsiteY1" fmla="*/ 0 h 4305273"/>
                <a:gd name="connsiteX2" fmla="*/ 3664832 w 3664846"/>
                <a:gd name="connsiteY2" fmla="*/ 4285488 h 4305273"/>
                <a:gd name="connsiteX3" fmla="*/ 1705997 w 3664846"/>
                <a:gd name="connsiteY3" fmla="*/ 4305273 h 4305273"/>
                <a:gd name="connsiteX4" fmla="*/ 0 w 3664846"/>
                <a:gd name="connsiteY4" fmla="*/ 15785 h 43052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64846" h="4305273">
                  <a:moveTo>
                    <a:pt x="0" y="15785"/>
                  </a:moveTo>
                  <a:lnTo>
                    <a:pt x="3664846" y="0"/>
                  </a:lnTo>
                  <a:cubicBezTo>
                    <a:pt x="3664841" y="1428496"/>
                    <a:pt x="3664837" y="2856992"/>
                    <a:pt x="3664832" y="4285488"/>
                  </a:cubicBezTo>
                  <a:lnTo>
                    <a:pt x="1705997" y="4305273"/>
                  </a:lnTo>
                  <a:lnTo>
                    <a:pt x="0" y="15785"/>
                  </a:lnTo>
                  <a:close/>
                </a:path>
              </a:pathLst>
            </a:custGeom>
            <a:blipFill rotWithShape="0">
              <a:blip r:embed="rId2">
                <a:duotone>
                  <a:schemeClr val="bg2">
                    <a:shade val="76000"/>
                    <a:satMod val="180000"/>
                  </a:schemeClr>
                  <a:schemeClr val="bg2">
                    <a:tint val="80000"/>
                    <a:satMod val="120000"/>
                    <a:lumMod val="180000"/>
                  </a:schemeClr>
                </a:duotone>
              </a:blip>
              <a:stretch>
                <a:fillRect l="-163116" t="-323529" r="-398251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44" name="Group 43">
            <a:extLst>
              <a:ext uri="{FF2B5EF4-FFF2-40B4-BE49-F238E27FC236}">
                <a16:creationId xmlns:a16="http://schemas.microsoft.com/office/drawing/2014/main" id="{78326E10-C8CB-487F-A110-F861268DE6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360612" y="0"/>
            <a:ext cx="2436813" cy="6858001"/>
            <a:chOff x="1320800" y="0"/>
            <a:chExt cx="2436813" cy="6858001"/>
          </a:xfrm>
        </p:grpSpPr>
        <p:sp>
          <p:nvSpPr>
            <p:cNvPr id="45" name="Freeform 6">
              <a:extLst>
                <a:ext uri="{FF2B5EF4-FFF2-40B4-BE49-F238E27FC236}">
                  <a16:creationId xmlns:a16="http://schemas.microsoft.com/office/drawing/2014/main" id="{3279962B-46D2-4E19-B632-39B80D1E80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6" name="Freeform 7">
              <a:extLst>
                <a:ext uri="{FF2B5EF4-FFF2-40B4-BE49-F238E27FC236}">
                  <a16:creationId xmlns:a16="http://schemas.microsoft.com/office/drawing/2014/main" id="{321A335A-53CB-4C17-AB51-5D9C2DCB45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7" name="Freeform 8">
              <a:extLst>
                <a:ext uri="{FF2B5EF4-FFF2-40B4-BE49-F238E27FC236}">
                  <a16:creationId xmlns:a16="http://schemas.microsoft.com/office/drawing/2014/main" id="{A0E0D557-405B-469F-AEDE-4E3404AA41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8" name="Freeform 9">
              <a:extLst>
                <a:ext uri="{FF2B5EF4-FFF2-40B4-BE49-F238E27FC236}">
                  <a16:creationId xmlns:a16="http://schemas.microsoft.com/office/drawing/2014/main" id="{D8D4E62F-9393-40A6-9E85-9F3B59C462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9" name="Freeform 10">
              <a:extLst>
                <a:ext uri="{FF2B5EF4-FFF2-40B4-BE49-F238E27FC236}">
                  <a16:creationId xmlns:a16="http://schemas.microsoft.com/office/drawing/2014/main" id="{FABD11B1-DE89-45BC-8204-968C88AADC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0" name="Freeform 11">
              <a:extLst>
                <a:ext uri="{FF2B5EF4-FFF2-40B4-BE49-F238E27FC236}">
                  <a16:creationId xmlns:a16="http://schemas.microsoft.com/office/drawing/2014/main" id="{AFA4965A-1FBC-44B8-B96A-3F5275C3AEF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28C2B80-BE84-8C8A-A9C6-3DA7E5CF39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62399" y="685800"/>
            <a:ext cx="7345891" cy="1413933"/>
          </a:xfrm>
        </p:spPr>
        <p:txBody>
          <a:bodyPr>
            <a:normAutofit/>
          </a:bodyPr>
          <a:lstStyle/>
          <a:p>
            <a:r>
              <a:rPr kumimoji="0" lang="en-US" altLang="en-US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Applying Hofstede's Cultural Dimensions to China</a:t>
            </a:r>
            <a:endParaRPr lang="en-GB"/>
          </a:p>
        </p:txBody>
      </p:sp>
      <p:pic>
        <p:nvPicPr>
          <p:cNvPr id="5" name="Picture 4" descr="A lantern with written characters">
            <a:extLst>
              <a:ext uri="{FF2B5EF4-FFF2-40B4-BE49-F238E27FC236}">
                <a16:creationId xmlns:a16="http://schemas.microsoft.com/office/drawing/2014/main" id="{648A867F-DC94-AC78-3F06-5E90EFC1C70E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2044" r="50126"/>
          <a:stretch/>
        </p:blipFill>
        <p:spPr>
          <a:xfrm>
            <a:off x="20" y="10"/>
            <a:ext cx="3459143" cy="6857990"/>
          </a:xfrm>
          <a:custGeom>
            <a:avLst/>
            <a:gdLst/>
            <a:ahLst/>
            <a:cxnLst/>
            <a:rect l="l" t="t" r="r" b="b"/>
            <a:pathLst>
              <a:path w="3458633" h="6858000">
                <a:moveTo>
                  <a:pt x="0" y="0"/>
                </a:moveTo>
                <a:lnTo>
                  <a:pt x="3174999" y="0"/>
                </a:lnTo>
                <a:lnTo>
                  <a:pt x="2294466" y="5223932"/>
                </a:lnTo>
                <a:lnTo>
                  <a:pt x="3458633" y="6853767"/>
                </a:lnTo>
                <a:lnTo>
                  <a:pt x="0" y="6858000"/>
                </a:lnTo>
                <a:lnTo>
                  <a:pt x="0" y="0"/>
                </a:lnTo>
                <a:close/>
              </a:path>
            </a:pathLst>
          </a:custGeom>
          <a:ln w="38100">
            <a:noFill/>
          </a:ln>
          <a:effectLst/>
        </p:spPr>
      </p:pic>
      <p:sp>
        <p:nvSpPr>
          <p:cNvPr id="33" name="Content Placeholder 2">
            <a:extLst>
              <a:ext uri="{FF2B5EF4-FFF2-40B4-BE49-F238E27FC236}">
                <a16:creationId xmlns:a16="http://schemas.microsoft.com/office/drawing/2014/main" id="{03AA64DD-B9A3-A25B-3B3D-7470602DC9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43867" y="2048933"/>
            <a:ext cx="7659156" cy="3742267"/>
          </a:xfrm>
        </p:spPr>
        <p:txBody>
          <a:bodyPr>
            <a:normAutofit lnSpcReduction="10000"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kumimoji="0" lang="en-US" altLang="en-US" sz="2200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Essential Dimensions: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endParaRPr kumimoji="0" lang="en-US" altLang="en-US" sz="2200" b="1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kumimoji="0" lang="en-US" altLang="en-US" sz="2200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Collectivism versus individualism</a:t>
            </a:r>
            <a:r>
              <a:rPr kumimoji="0" lang="en-US" altLang="en-US" sz="2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: China is a collectivistic country</a:t>
            </a:r>
            <a:r>
              <a:rPr lang="en-US" altLang="en-US" sz="2200" dirty="0">
                <a:latin typeface="Arial" panose="020B0604020202020204" pitchFamily="34" charset="0"/>
              </a:rPr>
              <a:t>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br>
              <a:rPr kumimoji="0" lang="en-US" altLang="en-US" sz="2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</a:br>
            <a:r>
              <a:rPr kumimoji="0" lang="en-US" altLang="en-US" sz="2200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Distance of Power </a:t>
            </a:r>
            <a:r>
              <a:rPr kumimoji="0" lang="en-US" altLang="en-US" sz="2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:China has a </a:t>
            </a:r>
            <a:r>
              <a:rPr lang="en-US" altLang="en-US" sz="2200" dirty="0">
                <a:latin typeface="Arial" panose="020B0604020202020204" pitchFamily="34" charset="0"/>
              </a:rPr>
              <a:t>High-Power</a:t>
            </a:r>
            <a:r>
              <a:rPr kumimoji="0" lang="en-US" altLang="en-US" sz="2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 Distance.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br>
              <a:rPr kumimoji="0" lang="en-US" altLang="en-US" sz="2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</a:br>
            <a:r>
              <a:rPr kumimoji="0" lang="en-US" altLang="en-US" sz="2200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Uncertainty Avoidance: </a:t>
            </a:r>
            <a:r>
              <a:rPr kumimoji="0" lang="en-US" altLang="en-US" sz="2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Insecurity China favor's stability</a:t>
            </a:r>
            <a:r>
              <a:rPr lang="en-US" altLang="en-US" sz="2200" dirty="0">
                <a:latin typeface="Arial" panose="020B0604020202020204" pitchFamily="34" charset="0"/>
              </a:rPr>
              <a:t>. 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endParaRPr lang="en-US" altLang="en-US" sz="2200" dirty="0"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lang="en-US" altLang="en-US" sz="2200" b="1" dirty="0">
                <a:latin typeface="Arial" panose="020B0604020202020204" pitchFamily="34" charset="0"/>
              </a:rPr>
              <a:t>(</a:t>
            </a:r>
            <a:r>
              <a:rPr lang="en-GB" altLang="en-US" sz="2200" b="1" dirty="0">
                <a:latin typeface="Arial" panose="020B0604020202020204" pitchFamily="34" charset="0"/>
              </a:rPr>
              <a:t> The Culture Factor, 2024)</a:t>
            </a:r>
            <a:endParaRPr lang="en-GB" sz="2200" b="1" dirty="0"/>
          </a:p>
        </p:txBody>
      </p:sp>
    </p:spTree>
    <p:extLst>
      <p:ext uri="{BB962C8B-B14F-4D97-AF65-F5344CB8AC3E}">
        <p14:creationId xmlns:p14="http://schemas.microsoft.com/office/powerpoint/2010/main" val="24822019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1640B2CA-B3CF-33F8-7741-8F6D68F5A48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4378" r="47249"/>
          <a:stretch/>
        </p:blipFill>
        <p:spPr>
          <a:xfrm>
            <a:off x="20" y="10"/>
            <a:ext cx="3459143" cy="6857990"/>
          </a:xfrm>
          <a:custGeom>
            <a:avLst/>
            <a:gdLst/>
            <a:ahLst/>
            <a:cxnLst/>
            <a:rect l="l" t="t" r="r" b="b"/>
            <a:pathLst>
              <a:path w="3458633" h="6858000">
                <a:moveTo>
                  <a:pt x="0" y="0"/>
                </a:moveTo>
                <a:lnTo>
                  <a:pt x="3174999" y="0"/>
                </a:lnTo>
                <a:lnTo>
                  <a:pt x="2294466" y="5223932"/>
                </a:lnTo>
                <a:lnTo>
                  <a:pt x="3458633" y="6853767"/>
                </a:lnTo>
                <a:lnTo>
                  <a:pt x="0" y="6858000"/>
                </a:lnTo>
                <a:lnTo>
                  <a:pt x="0" y="0"/>
                </a:lnTo>
                <a:close/>
              </a:path>
            </a:pathLst>
          </a:custGeom>
          <a:ln w="38100">
            <a:noFill/>
          </a:ln>
          <a:effectLst/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A922BC1E-2FAB-432C-3621-C923862ADFAA}"/>
              </a:ext>
            </a:extLst>
          </p:cNvPr>
          <p:cNvSpPr txBox="1"/>
          <p:nvPr/>
        </p:nvSpPr>
        <p:spPr>
          <a:xfrm>
            <a:off x="3284621" y="1251284"/>
            <a:ext cx="8806976" cy="508301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</a:pPr>
            <a:r>
              <a:rPr kumimoji="0" lang="en-US" altLang="en-US" sz="2000" b="1" i="0" u="none" strike="noStrike" normalizeH="0" baseline="0" dirty="0">
                <a:ln>
                  <a:noFill/>
                </a:ln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en-US" altLang="en-US" sz="2400" b="1" i="0" u="none" strike="noStrike" normalizeH="0" baseline="0" dirty="0">
                <a:ln>
                  <a:noFill/>
                </a:ln>
                <a:latin typeface="Arial" panose="020B0604020202020204" pitchFamily="34" charset="0"/>
                <a:cs typeface="Arial" panose="020B0604020202020204" pitchFamily="34" charset="0"/>
              </a:rPr>
              <a:t>Overcoming Cultural Barriers in  Negotiations ( </a:t>
            </a:r>
            <a:r>
              <a:rPr lang="en-US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C</a:t>
            </a:r>
            <a:r>
              <a:rPr kumimoji="0" lang="en-US" altLang="en-US" sz="2400" b="1" i="0" u="none" strike="noStrike" normalizeH="0" baseline="0" dirty="0">
                <a:ln>
                  <a:noFill/>
                </a:ln>
                <a:latin typeface="Arial" panose="020B0604020202020204" pitchFamily="34" charset="0"/>
                <a:cs typeface="Arial" panose="020B0604020202020204" pitchFamily="34" charset="0"/>
              </a:rPr>
              <a:t>hina).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</a:pPr>
            <a:endParaRPr kumimoji="0" lang="en-US" altLang="en-US" sz="2000" b="1" i="0" u="none" strike="noStrike" normalizeH="0" baseline="0" dirty="0">
              <a:ln>
                <a:noFill/>
              </a:ln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kumimoji="0" lang="en-US" altLang="en-US" sz="2000" b="1" i="0" u="none" strike="noStrike" normalizeH="0" baseline="0" dirty="0">
                <a:ln>
                  <a:noFill/>
                </a:ln>
                <a:latin typeface="Arial" panose="020B0604020202020204" pitchFamily="34" charset="0"/>
                <a:cs typeface="Arial" panose="020B0604020202020204" pitchFamily="34" charset="0"/>
              </a:rPr>
              <a:t>Communication: 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</a:pPr>
            <a:r>
              <a:rPr kumimoji="0" lang="en-US" altLang="en-US" sz="2000" b="0" i="0" u="none" strike="noStrike" normalizeH="0" baseline="0" dirty="0">
                <a:ln>
                  <a:noFill/>
                </a:ln>
                <a:latin typeface="Arial" panose="020B0604020202020204" pitchFamily="34" charset="0"/>
                <a:cs typeface="Arial" panose="020B0604020202020204" pitchFamily="34" charset="0"/>
              </a:rPr>
              <a:t>China: Situational and indirect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</a:pPr>
            <a:r>
              <a:rPr kumimoji="0" lang="en-US" altLang="en-US" sz="2000" b="0" i="0" u="none" strike="noStrike" normalizeH="0" baseline="0" dirty="0">
                <a:ln>
                  <a:noFill/>
                </a:ln>
                <a:latin typeface="Arial" panose="020B0604020202020204" pitchFamily="34" charset="0"/>
                <a:cs typeface="Arial" panose="020B0604020202020204" pitchFamily="34" charset="0"/>
              </a:rPr>
              <a:t>Impact: Differing communication styles can lead to misunderstandings.</a:t>
            </a:r>
            <a:br>
              <a:rPr kumimoji="0" lang="en-US" altLang="en-US" sz="2000" b="0" i="0" u="none" strike="noStrike" normalizeH="0" baseline="0" dirty="0">
                <a:ln>
                  <a:noFill/>
                </a:ln>
                <a:latin typeface="Arial" panose="020B0604020202020204" pitchFamily="34" charset="0"/>
                <a:cs typeface="Arial" panose="020B0604020202020204" pitchFamily="34" charset="0"/>
              </a:rPr>
            </a:br>
            <a:endParaRPr kumimoji="0" lang="en-US" altLang="en-US" sz="2000" b="0" i="0" u="none" strike="noStrike" normalizeH="0" baseline="0" dirty="0">
              <a:ln>
                <a:noFill/>
              </a:ln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kumimoji="0" lang="en-US" altLang="en-US" sz="2000" b="1" i="0" u="none" strike="noStrike" normalizeH="0" baseline="0" dirty="0">
                <a:ln>
                  <a:noFill/>
                </a:ln>
                <a:latin typeface="Arial" panose="020B0604020202020204" pitchFamily="34" charset="0"/>
                <a:cs typeface="Arial" panose="020B0604020202020204" pitchFamily="34" charset="0"/>
              </a:rPr>
              <a:t>Attitude Regarding Authority: 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</a:pPr>
            <a:r>
              <a:rPr kumimoji="0" lang="en-US" altLang="en-US" sz="2000" b="0" i="0" u="none" strike="noStrike" normalizeH="0" baseline="0" dirty="0">
                <a:ln>
                  <a:noFill/>
                </a:ln>
                <a:latin typeface="Arial" panose="020B0604020202020204" pitchFamily="34" charset="0"/>
                <a:cs typeface="Arial" panose="020B0604020202020204" pitchFamily="34" charset="0"/>
              </a:rPr>
              <a:t>Strong respect for seniority in China.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</a:pPr>
            <a:r>
              <a:rPr lang="en-US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Impact:</a:t>
            </a:r>
            <a:r>
              <a:rPr kumimoji="0" lang="en-US" altLang="en-US" sz="2000" b="0" i="0" u="none" strike="noStrike" normalizeH="0" baseline="0" dirty="0">
                <a:ln>
                  <a:noFill/>
                </a:ln>
                <a:latin typeface="Arial" panose="020B0604020202020204" pitchFamily="34" charset="0"/>
                <a:cs typeface="Arial" panose="020B0604020202020204" pitchFamily="34" charset="0"/>
              </a:rPr>
              <a:t> China consults senior officials for final approval which could lead to delays.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endParaRPr kumimoji="0" lang="en-US" altLang="en-US" sz="2000" b="0" i="0" u="none" strike="noStrike" normalizeH="0" baseline="0" dirty="0">
              <a:ln>
                <a:noFill/>
              </a:ln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kumimoji="0" lang="en-US" altLang="en-US" sz="2000" b="1" i="0" u="none" strike="noStrike" normalizeH="0" baseline="0" dirty="0">
                <a:ln>
                  <a:noFill/>
                </a:ln>
                <a:latin typeface="Arial" panose="020B0604020202020204" pitchFamily="34" charset="0"/>
                <a:cs typeface="Arial" panose="020B0604020202020204" pitchFamily="34" charset="0"/>
              </a:rPr>
              <a:t>Establishing Relationships: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</a:pPr>
            <a:r>
              <a:rPr kumimoji="0" lang="en-US" altLang="en-US" sz="2000" b="0" i="0" u="none" strike="noStrike" normalizeH="0" baseline="0" dirty="0">
                <a:ln>
                  <a:noFill/>
                </a:ln>
                <a:latin typeface="Arial" panose="020B0604020202020204" pitchFamily="34" charset="0"/>
                <a:cs typeface="Arial" panose="020B0604020202020204" pitchFamily="34" charset="0"/>
              </a:rPr>
              <a:t>China: Relationship-oriented and builds trust.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</a:pPr>
            <a:r>
              <a:rPr kumimoji="0" lang="en-US" altLang="en-US" sz="2000" b="0" i="0" u="none" strike="noStrike" normalizeH="0" baseline="0" dirty="0">
                <a:ln>
                  <a:noFill/>
                </a:ln>
                <a:latin typeface="Arial" panose="020B0604020202020204" pitchFamily="34" charset="0"/>
                <a:cs typeface="Arial" panose="020B0604020202020204" pitchFamily="34" charset="0"/>
              </a:rPr>
              <a:t>Impact: produce more solid, long-lasting alliances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</a:pPr>
            <a:r>
              <a:rPr lang="en-US" altLang="en-US" sz="2800" b="1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</a:rPr>
              <a:t>(</a:t>
            </a:r>
            <a:r>
              <a:rPr lang="en-GB" altLang="en-US" sz="2000" b="1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</a:rPr>
              <a:t> The Culture Factor, 2024)</a:t>
            </a:r>
            <a:endParaRPr lang="en-GB" sz="28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endParaRPr kumimoji="0" lang="en-US" altLang="en-US" sz="2000" b="0" i="0" u="none" strike="noStrike" normalizeH="0" baseline="0" dirty="0">
              <a:ln>
                <a:noFill/>
              </a:ln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407874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E60787-0618-23E6-2191-BD2F34ADF1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6747" y="876300"/>
            <a:ext cx="3128211" cy="5105400"/>
          </a:xfrm>
        </p:spPr>
        <p:txBody>
          <a:bodyPr>
            <a:normAutofit/>
          </a:bodyPr>
          <a:lstStyle/>
          <a:p>
            <a:pPr marL="0" marR="0" lvl="0" indent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tabLst/>
            </a:pPr>
            <a:r>
              <a:rPr kumimoji="0" lang="en-US" altLang="en-US" sz="3400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The Value of Cultural Knowledge and Adaptation:</a:t>
            </a:r>
            <a:br>
              <a:rPr kumimoji="0" lang="en-US" altLang="en-US" sz="3400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</a:br>
            <a:br>
              <a:rPr kumimoji="0" lang="en-US" altLang="en-US" sz="3400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</a:br>
            <a:endParaRPr lang="en-GB" sz="3400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309BEEB-A5CB-E6A0-DDE6-7E3E22E9393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27117839"/>
              </p:ext>
            </p:extLst>
          </p:nvPr>
        </p:nvGraphicFramePr>
        <p:xfrm>
          <a:off x="5010150" y="685800"/>
          <a:ext cx="6492875" cy="5105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53683977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561D27-5DD0-E366-8986-80E0A1344F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8976" y="218573"/>
            <a:ext cx="4580856" cy="6039853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kumimoji="0" lang="en-US" altLang="en-US" sz="3100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Techniques for Effective Cross-Cultural Negotiations</a:t>
            </a:r>
            <a:br>
              <a:rPr kumimoji="0" lang="en-US" altLang="en-US" sz="3100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</a:br>
            <a:br>
              <a:rPr kumimoji="0" lang="en-US" altLang="en-US" sz="31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</a:br>
            <a:endParaRPr lang="en-GB" sz="3100" dirty="0"/>
          </a:p>
        </p:txBody>
      </p:sp>
      <p:graphicFrame>
        <p:nvGraphicFramePr>
          <p:cNvPr id="33" name="Content Placeholder 2">
            <a:extLst>
              <a:ext uri="{FF2B5EF4-FFF2-40B4-BE49-F238E27FC236}">
                <a16:creationId xmlns:a16="http://schemas.microsoft.com/office/drawing/2014/main" id="{2290F195-4A1A-9E3D-B713-5479DBE84C3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16903299"/>
              </p:ext>
            </p:extLst>
          </p:nvPr>
        </p:nvGraphicFramePr>
        <p:xfrm>
          <a:off x="5010150" y="685800"/>
          <a:ext cx="6492875" cy="5105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50089156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Hands-on top of each other">
            <a:extLst>
              <a:ext uri="{FF2B5EF4-FFF2-40B4-BE49-F238E27FC236}">
                <a16:creationId xmlns:a16="http://schemas.microsoft.com/office/drawing/2014/main" id="{06FA9AF6-A20E-1296-F271-EA950E98ABF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5220" r="10975" b="1"/>
          <a:stretch/>
        </p:blipFill>
        <p:spPr>
          <a:xfrm>
            <a:off x="8085221" y="10"/>
            <a:ext cx="4106780" cy="6857990"/>
          </a:xfrm>
          <a:custGeom>
            <a:avLst/>
            <a:gdLst/>
            <a:ahLst/>
            <a:cxnLst/>
            <a:rect l="l" t="t" r="r" b="b"/>
            <a:pathLst>
              <a:path w="5299077" h="6858000">
                <a:moveTo>
                  <a:pt x="836871" y="0"/>
                </a:moveTo>
                <a:lnTo>
                  <a:pt x="5299077" y="0"/>
                </a:lnTo>
                <a:lnTo>
                  <a:pt x="5299077" y="6858000"/>
                </a:lnTo>
                <a:lnTo>
                  <a:pt x="1911312" y="6858000"/>
                </a:lnTo>
                <a:lnTo>
                  <a:pt x="0" y="5333999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A987D6D-E279-5A69-CF6B-662E93CAD2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72079" y="9526"/>
            <a:ext cx="7423775" cy="1104379"/>
          </a:xfrm>
        </p:spPr>
        <p:txBody>
          <a:bodyPr>
            <a:normAutofit/>
          </a:bodyPr>
          <a:lstStyle/>
          <a:p>
            <a:pPr algn="l"/>
            <a:r>
              <a:rPr kumimoji="0" lang="en-US" altLang="en-US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Conclusion</a:t>
            </a:r>
            <a:endParaRPr lang="en-GB" dirty="0"/>
          </a:p>
        </p:txBody>
      </p:sp>
      <p:sp>
        <p:nvSpPr>
          <p:cNvPr id="63" name="Rectangle 1">
            <a:extLst>
              <a:ext uri="{FF2B5EF4-FFF2-40B4-BE49-F238E27FC236}">
                <a16:creationId xmlns:a16="http://schemas.microsoft.com/office/drawing/2014/main" id="{34453717-3220-6B5D-78D4-3A9EFEE57E91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1515979" y="931025"/>
            <a:ext cx="6364705" cy="4688379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b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</a:br>
            <a:r>
              <a:rPr kumimoji="0" lang="en-US" altLang="en-US" sz="2000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Cultural Understanding: </a:t>
            </a:r>
          </a:p>
          <a:p>
            <a:pPr marL="0" marR="0" lvl="0" indent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Recognize variations in business the pace, power dynamics, and communication.</a:t>
            </a:r>
          </a:p>
          <a:p>
            <a:pPr marL="0" marR="0" lvl="0" indent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b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</a:br>
            <a:r>
              <a:rPr kumimoji="0" lang="en-US" altLang="en-US" sz="2000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Adaptation: 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The outcome of your negotiations depends on how adaptable you are.</a:t>
            </a:r>
          </a:p>
          <a:p>
            <a:pPr marL="0" marR="0" lvl="0" indent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b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</a:br>
            <a:r>
              <a:rPr kumimoji="0" lang="en-US" altLang="en-US" sz="2000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Building Trust: 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Prior to making business decisions, concentrate on building trust.</a:t>
            </a:r>
            <a:b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</a:br>
            <a:r>
              <a:rPr kumimoji="0" lang="en-US" altLang="en-US" sz="2000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 </a:t>
            </a:r>
          </a:p>
          <a:p>
            <a:pPr marL="0" marR="0" lvl="0" indent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We can successfully navigate these obstacles in our strategic engagement with China if we are culturally aware and flexible.</a:t>
            </a:r>
          </a:p>
        </p:txBody>
      </p:sp>
    </p:spTree>
    <p:extLst>
      <p:ext uri="{BB962C8B-B14F-4D97-AF65-F5344CB8AC3E}">
        <p14:creationId xmlns:p14="http://schemas.microsoft.com/office/powerpoint/2010/main" val="101493845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Question marks in a line and one question mark is lit">
            <a:extLst>
              <a:ext uri="{FF2B5EF4-FFF2-40B4-BE49-F238E27FC236}">
                <a16:creationId xmlns:a16="http://schemas.microsoft.com/office/drawing/2014/main" id="{35A228DB-6D31-9D59-4567-F6179B8CE212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</a:blip>
          <a:srcRect l="9091" t="6302" b="17089"/>
          <a:stretch/>
        </p:blipFill>
        <p:spPr>
          <a:xfrm>
            <a:off x="1" y="10"/>
            <a:ext cx="12191999" cy="685799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F83DFCA2-92D3-C684-0D84-69C2FC4B2075}"/>
              </a:ext>
            </a:extLst>
          </p:cNvPr>
          <p:cNvSpPr txBox="1"/>
          <p:nvPr/>
        </p:nvSpPr>
        <p:spPr>
          <a:xfrm>
            <a:off x="4791450" y="1678665"/>
            <a:ext cx="4482553" cy="236913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r">
              <a:spcBef>
                <a:spcPct val="0"/>
              </a:spcBef>
              <a:spcAft>
                <a:spcPts val="600"/>
              </a:spcAft>
              <a:buClr>
                <a:schemeClr val="accent1"/>
              </a:buClr>
              <a:buSzPct val="80000"/>
            </a:pPr>
            <a:r>
              <a:rPr lang="en-US" sz="5400" b="1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ANY QUESTION ?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18F78B6-5266-7381-26FB-EA3E17F22F30}"/>
              </a:ext>
            </a:extLst>
          </p:cNvPr>
          <p:cNvSpPr txBox="1"/>
          <p:nvPr/>
        </p:nvSpPr>
        <p:spPr>
          <a:xfrm>
            <a:off x="677334" y="2160589"/>
            <a:ext cx="3851122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9348855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4409C012-3F79-F744-3D48-C9805EBF917E}"/>
              </a:ext>
            </a:extLst>
          </p:cNvPr>
          <p:cNvSpPr txBox="1"/>
          <p:nvPr/>
        </p:nvSpPr>
        <p:spPr>
          <a:xfrm>
            <a:off x="1560094" y="485300"/>
            <a:ext cx="10551695" cy="566770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90000"/>
              </a:lnSpc>
            </a:pP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800" b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References </a:t>
            </a:r>
          </a:p>
          <a:p>
            <a:pPr>
              <a:lnSpc>
                <a:spcPct val="90000"/>
              </a:lnSpc>
            </a:pPr>
            <a:endParaRPr lang="en-GB" kern="1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l"/>
            <a:r>
              <a:rPr lang="en-US" sz="20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Indeed (2023). </a:t>
            </a:r>
            <a:r>
              <a:rPr lang="en-US" sz="2000" b="0" i="1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What is company culture?</a:t>
            </a:r>
            <a:r>
              <a:rPr lang="en-US" sz="20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[online] www.indeed.com. Available at: </a:t>
            </a:r>
            <a:r>
              <a:rPr lang="en-US" sz="2000" b="0" i="0" dirty="0"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https://www.indeed.com/hire/c/info/business-in-culture</a:t>
            </a:r>
            <a:r>
              <a:rPr lang="en-US" sz="2000" b="0" i="0" dirty="0"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r>
              <a:rPr lang="en-GB" sz="2000" kern="1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(Accessed: 7 December 2024)_</a:t>
            </a:r>
          </a:p>
          <a:p>
            <a:pPr algn="l"/>
            <a:endParaRPr lang="en-US" sz="2000" b="0" i="0" dirty="0"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r>
              <a:rPr lang="en-US" sz="20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‌</a:t>
            </a:r>
            <a:r>
              <a:rPr lang="en-GB" sz="2000" kern="1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Valenzuela, A. (2019). Elements of culture: Explanation of the major elements that defines culture | Study.com. [Online] Study.com. Available at  : </a:t>
            </a:r>
            <a:r>
              <a:rPr lang="en-GB" sz="2000" kern="10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https://study.com/academy/lesson/elements-of-culture-definitions-and-ideal-real-culture.html</a:t>
            </a:r>
            <a:r>
              <a:rPr lang="en-GB" sz="2000" kern="10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</a:t>
            </a:r>
            <a:r>
              <a:rPr lang="en-GB" sz="2000" kern="1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(Accessed: 7 December 2024)_</a:t>
            </a:r>
          </a:p>
          <a:p>
            <a:pPr>
              <a:lnSpc>
                <a:spcPct val="90000"/>
              </a:lnSpc>
            </a:pPr>
            <a:endParaRPr lang="en-GB" sz="2000" kern="1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GB" sz="2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Nickerson, C. (2023). </a:t>
            </a:r>
            <a:r>
              <a:rPr lang="en-GB" sz="2000" i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Hofstede’s Cultural Dimensions Theory &amp; Examples</a:t>
            </a:r>
            <a:r>
              <a:rPr lang="en-GB" sz="2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[online] Simply Psychology. Available at: </a:t>
            </a:r>
            <a:r>
              <a:rPr lang="en-GB" sz="2000" u="sng" kern="100" dirty="0"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https://www.simplypsychology.org/hofstedes-cultural-dimensions-theory.html</a:t>
            </a:r>
            <a:r>
              <a:rPr lang="en-GB" sz="2000" kern="100" dirty="0"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</a:t>
            </a:r>
            <a:r>
              <a:rPr lang="en-GB" sz="2000" kern="10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</a:t>
            </a:r>
            <a:r>
              <a:rPr lang="en-GB" sz="2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Accessed: 7 December 2024].</a:t>
            </a:r>
          </a:p>
          <a:p>
            <a:pPr>
              <a:lnSpc>
                <a:spcPct val="90000"/>
              </a:lnSpc>
            </a:pPr>
            <a:endParaRPr lang="en-GB" sz="2000" kern="1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GB" sz="2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The Culture Factor (2024). </a:t>
            </a:r>
            <a:r>
              <a:rPr lang="en-GB" sz="2000" i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Country comparison tool</a:t>
            </a:r>
            <a:r>
              <a:rPr lang="en-GB" sz="2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[online] Theculturefactor.com. Available at: </a:t>
            </a:r>
            <a:r>
              <a:rPr lang="en-GB" sz="2000" u="sng" kern="100" dirty="0"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https://www.theculturefactor.com/country-comparison-tool</a:t>
            </a:r>
            <a:r>
              <a:rPr lang="en-GB" sz="2000" kern="100" dirty="0"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</a:t>
            </a:r>
            <a:r>
              <a:rPr lang="en-GB" sz="2000" kern="1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</a:t>
            </a:r>
            <a:r>
              <a:rPr lang="en-GB" sz="2000" kern="1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Accessed 7 Nov. 2024).</a:t>
            </a:r>
          </a:p>
          <a:p>
            <a:pPr>
              <a:lnSpc>
                <a:spcPct val="90000"/>
              </a:lnSpc>
            </a:pPr>
            <a:endParaRPr lang="en-GB" kern="1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endParaRPr lang="en-GB" sz="18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endParaRPr lang="en-GB" sz="18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endParaRPr lang="en-GB" sz="1700" kern="1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8574626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799336BC-EC45-2FA9-8550-A1411F56D35B}"/>
              </a:ext>
            </a:extLst>
          </p:cNvPr>
          <p:cNvSpPr txBox="1"/>
          <p:nvPr/>
        </p:nvSpPr>
        <p:spPr>
          <a:xfrm>
            <a:off x="1612232" y="998621"/>
            <a:ext cx="10311063" cy="63094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endParaRPr lang="en-US" dirty="0">
              <a:solidFill>
                <a:srgbClr val="000000"/>
              </a:solidFill>
              <a:latin typeface="Calibri" panose="020F0502020204030204" pitchFamily="34" charset="0"/>
            </a:endParaRPr>
          </a:p>
          <a:p>
            <a:pPr algn="l"/>
            <a:endParaRPr lang="en-US" sz="20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r>
              <a:rPr lang="en-US" sz="20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Saner, N. (2022). </a:t>
            </a:r>
            <a:r>
              <a:rPr lang="en-US" sz="2000" b="0" i="1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Why is culture so important in business?</a:t>
            </a:r>
            <a:r>
              <a:rPr lang="en-US" sz="20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[online] Chorus. Available at: </a:t>
            </a:r>
            <a:r>
              <a:rPr lang="en-US" sz="2000" b="0" i="0" dirty="0"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https://www.chorus.co.uk/resources/why-is-culture-so-important-in-business/</a:t>
            </a:r>
            <a:r>
              <a:rPr lang="en-US" sz="2000" b="0" i="0" dirty="0"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algn="l"/>
            <a:endParaRPr lang="en-US" sz="2000" b="0" i="0" dirty="0">
              <a:solidFill>
                <a:schemeClr val="accent1">
                  <a:lumMod val="60000"/>
                  <a:lumOff val="40000"/>
                </a:schemeClr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r>
              <a:rPr lang="en-US" sz="2000" b="0" i="0" dirty="0"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‌</a:t>
            </a:r>
            <a:r>
              <a:rPr lang="en-US" sz="20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Sam, S. (2024). </a:t>
            </a:r>
            <a:r>
              <a:rPr lang="en-US" sz="2000" b="0" i="1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Understanding Chinese negotiation tactics and culture is crucial for successfully navigating business dealings  in China. Here are key aspects to consider</a:t>
            </a:r>
            <a:r>
              <a:rPr lang="en-US" sz="20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[online] Linkedin.com. Available at: </a:t>
            </a:r>
            <a:r>
              <a:rPr lang="en-US" sz="2000" b="0" i="0" dirty="0"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https://www.linkedin.com/pulse/understanding-chinese-negotiation-tactics-suppliers-culture-sharma-xqfwc</a:t>
            </a:r>
            <a:r>
              <a:rPr lang="en-US" sz="2000" b="0" i="0" dirty="0"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algn="l"/>
            <a:endParaRPr lang="en-US" sz="2000" b="0" i="0" dirty="0"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r>
              <a:rPr lang="en-US" sz="20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‌</a:t>
            </a:r>
          </a:p>
          <a:p>
            <a:pPr algn="l"/>
            <a:endParaRPr lang="en-US" sz="2000" b="0" i="0" dirty="0"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endParaRPr lang="en-US" sz="2000" b="0" i="0" dirty="0"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r>
              <a:rPr lang="en-US" sz="20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‌</a:t>
            </a:r>
          </a:p>
          <a:p>
            <a:pPr algn="l"/>
            <a:endParaRPr lang="en-US" b="0" i="0" dirty="0">
              <a:solidFill>
                <a:srgbClr val="000000"/>
              </a:solidFill>
              <a:effectLst/>
              <a:latin typeface="Calibri" panose="020F0502020204030204" pitchFamily="34" charset="0"/>
            </a:endParaRPr>
          </a:p>
          <a:p>
            <a:pPr algn="l"/>
            <a:endParaRPr lang="en-US" b="0" i="0" dirty="0">
              <a:solidFill>
                <a:srgbClr val="000000"/>
              </a:solidFill>
              <a:effectLst/>
              <a:latin typeface="Calibri" panose="020F0502020204030204" pitchFamily="34" charset="0"/>
            </a:endParaRPr>
          </a:p>
          <a:p>
            <a:pPr algn="l"/>
            <a:endParaRPr lang="en-US" b="0" i="0" dirty="0">
              <a:solidFill>
                <a:srgbClr val="000000"/>
              </a:solidFill>
              <a:effectLst/>
              <a:latin typeface="Calibri" panose="020F0502020204030204" pitchFamily="34" charset="0"/>
            </a:endParaRPr>
          </a:p>
          <a:p>
            <a:pPr algn="l"/>
            <a:r>
              <a:rPr lang="en-US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‌</a:t>
            </a:r>
          </a:p>
          <a:p>
            <a:pPr algn="l"/>
            <a:endParaRPr lang="en-US" b="0" i="0" dirty="0">
              <a:solidFill>
                <a:srgbClr val="000000"/>
              </a:solidFill>
              <a:effectLst/>
              <a:latin typeface="Calibri" panose="020F0502020204030204" pitchFamily="34" charset="0"/>
            </a:endParaRPr>
          </a:p>
          <a:p>
            <a:pPr algn="l"/>
            <a:endParaRPr lang="en-US" b="0" i="0" dirty="0">
              <a:solidFill>
                <a:srgbClr val="000000"/>
              </a:solidFill>
              <a:effectLst/>
              <a:latin typeface="Calibri" panose="020F0502020204030204" pitchFamily="34" charset="0"/>
            </a:endParaRPr>
          </a:p>
          <a:p>
            <a:pPr algn="l"/>
            <a:r>
              <a:rPr lang="en-US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‌</a:t>
            </a:r>
          </a:p>
        </p:txBody>
      </p:sp>
    </p:spTree>
    <p:extLst>
      <p:ext uri="{BB962C8B-B14F-4D97-AF65-F5344CB8AC3E}">
        <p14:creationId xmlns:p14="http://schemas.microsoft.com/office/powerpoint/2010/main" val="169964819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rallax">
  <a:themeElements>
    <a:clrScheme name="Blue II">
      <a:dk1>
        <a:sysClr val="windowText" lastClr="000000"/>
      </a:dk1>
      <a:lt1>
        <a:sysClr val="window" lastClr="FFFFFF"/>
      </a:lt1>
      <a:dk2>
        <a:srgbClr val="335B74"/>
      </a:dk2>
      <a:lt2>
        <a:srgbClr val="DFE3E5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6EAC1C"/>
      </a:hlink>
      <a:folHlink>
        <a:srgbClr val="B26B02"/>
      </a:folHlink>
    </a:clrScheme>
    <a:fontScheme name="Parallax">
      <a:maj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arallax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04000"/>
              </a:schemeClr>
            </a:gs>
            <a:gs pos="100000">
              <a:schemeClr val="phClr">
                <a:tint val="8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2000"/>
              </a:schemeClr>
            </a:gs>
            <a:gs pos="100000">
              <a:schemeClr val="phClr">
                <a:shade val="88000"/>
                <a:lumMod val="94000"/>
              </a:schemeClr>
            </a:gs>
          </a:gsLst>
          <a:path path="circle">
            <a:fillToRect l="50000" t="100000" r="100000" b="50000"/>
          </a:path>
        </a:gradFill>
      </a:fillStyleLst>
      <a:lnStyleLst>
        <a:ln w="9525" cap="rnd" cmpd="sng" algn="ctr">
          <a:solidFill>
            <a:schemeClr val="phClr">
              <a:tint val="6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reflection blurRad="12700" stA="26000" endPos="32000" dist="12700" dir="5400000" sy="-100000" rotWithShape="0"/>
          </a:effectLst>
        </a:effectStyle>
        <a:effectStyle>
          <a:effectLst>
            <a:outerShdw blurRad="38100" dist="25400" dir="5400000" rotWithShape="0">
              <a:srgbClr val="000000">
                <a:alpha val="6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254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76000"/>
                <a:satMod val="180000"/>
              </a:schemeClr>
              <a:schemeClr val="phClr">
                <a:tint val="80000"/>
                <a:satMod val="120000"/>
                <a:lumMod val="18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allax" id="{3388167B-A2EB-4685-9635-1831D9AEF8C4}" vid="{4F7A876A-7598-49CA-AFC8-8EDA2551E4A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Parallax</Template>
  <TotalTime>509</TotalTime>
  <Words>797</Words>
  <Application>Microsoft Office PowerPoint</Application>
  <PresentationFormat>Widescreen</PresentationFormat>
  <Paragraphs>89</Paragraphs>
  <Slides>12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8" baseType="lpstr">
      <vt:lpstr>Aptos</vt:lpstr>
      <vt:lpstr>Arial</vt:lpstr>
      <vt:lpstr>Calibri</vt:lpstr>
      <vt:lpstr>Corbel</vt:lpstr>
      <vt:lpstr>Wingdings 3</vt:lpstr>
      <vt:lpstr>Parallax</vt:lpstr>
      <vt:lpstr>Cross-Cultural Negotiations: Building a Successful Partnership between China and the United Kingdom</vt:lpstr>
      <vt:lpstr>   Overview </vt:lpstr>
      <vt:lpstr>What is meant by culture in businesses?  </vt:lpstr>
      <vt:lpstr>How  the culture impact the business process.</vt:lpstr>
      <vt:lpstr>Applying Hofstede's Cultural Dimensions to China</vt:lpstr>
      <vt:lpstr>PowerPoint Presentation</vt:lpstr>
      <vt:lpstr>The Value of Cultural Knowledge and Adaptation:  </vt:lpstr>
      <vt:lpstr>Techniques for Effective Cross-Cultural Negotiations  </vt:lpstr>
      <vt:lpstr>Conclusion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Navjot kaur</dc:creator>
  <cp:lastModifiedBy>Navjot kaur</cp:lastModifiedBy>
  <cp:revision>14</cp:revision>
  <dcterms:created xsi:type="dcterms:W3CDTF">2024-12-02T07:41:22Z</dcterms:created>
  <dcterms:modified xsi:type="dcterms:W3CDTF">2024-12-05T20:07:00Z</dcterms:modified>
</cp:coreProperties>
</file>