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notesMasterIdLst>
    <p:notesMasterId r:id="rId21"/>
  </p:notesMasterIdLst>
  <p:sldIdLst>
    <p:sldId id="256" r:id="rId2"/>
    <p:sldId id="268" r:id="rId3"/>
    <p:sldId id="257" r:id="rId4"/>
    <p:sldId id="258" r:id="rId5"/>
    <p:sldId id="259" r:id="rId6"/>
    <p:sldId id="260" r:id="rId7"/>
    <p:sldId id="269" r:id="rId8"/>
    <p:sldId id="264" r:id="rId9"/>
    <p:sldId id="262" r:id="rId10"/>
    <p:sldId id="270" r:id="rId11"/>
    <p:sldId id="272" r:id="rId12"/>
    <p:sldId id="271" r:id="rId13"/>
    <p:sldId id="274" r:id="rId14"/>
    <p:sldId id="277" r:id="rId15"/>
    <p:sldId id="266" r:id="rId16"/>
    <p:sldId id="273" r:id="rId17"/>
    <p:sldId id="276" r:id="rId18"/>
    <p:sldId id="265" r:id="rId19"/>
    <p:sldId id="26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3A717F-BDD4-403F-B7A2-79EA58A929F6}" v="2" dt="2024-04-13T16:35:56.6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2" autoAdjust="0"/>
    <p:restoredTop sz="89692" autoAdjust="0"/>
  </p:normalViewPr>
  <p:slideViewPr>
    <p:cSldViewPr snapToGrid="0">
      <p:cViewPr varScale="1">
        <p:scale>
          <a:sx n="74" d="100"/>
          <a:sy n="74" d="100"/>
        </p:scale>
        <p:origin x="9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nko Radev" userId="a9bb064ecaba12ba" providerId="LiveId" clId="{D43A717F-BDD4-403F-B7A2-79EA58A929F6}"/>
    <pc:docChg chg="delSld modSld sldOrd">
      <pc:chgData name="Dinko Radev" userId="a9bb064ecaba12ba" providerId="LiveId" clId="{D43A717F-BDD4-403F-B7A2-79EA58A929F6}" dt="2024-04-13T16:41:54.036" v="259" actId="47"/>
      <pc:docMkLst>
        <pc:docMk/>
      </pc:docMkLst>
      <pc:sldChg chg="addSp modSp mod">
        <pc:chgData name="Dinko Radev" userId="a9bb064ecaba12ba" providerId="LiveId" clId="{D43A717F-BDD4-403F-B7A2-79EA58A929F6}" dt="2024-04-13T15:43:48.644" v="112" actId="20577"/>
        <pc:sldMkLst>
          <pc:docMk/>
          <pc:sldMk cId="3072013332" sldId="256"/>
        </pc:sldMkLst>
        <pc:spChg chg="mod">
          <ac:chgData name="Dinko Radev" userId="a9bb064ecaba12ba" providerId="LiveId" clId="{D43A717F-BDD4-403F-B7A2-79EA58A929F6}" dt="2024-04-13T15:40:24.385" v="5" actId="20577"/>
          <ac:spMkLst>
            <pc:docMk/>
            <pc:sldMk cId="3072013332" sldId="256"/>
            <ac:spMk id="2" creationId="{00000000-0000-0000-0000-000000000000}"/>
          </ac:spMkLst>
        </pc:spChg>
        <pc:spChg chg="add mod">
          <ac:chgData name="Dinko Radev" userId="a9bb064ecaba12ba" providerId="LiveId" clId="{D43A717F-BDD4-403F-B7A2-79EA58A929F6}" dt="2024-04-13T15:43:48.644" v="112" actId="20577"/>
          <ac:spMkLst>
            <pc:docMk/>
            <pc:sldMk cId="3072013332" sldId="256"/>
            <ac:spMk id="3" creationId="{B0748376-D918-6CDA-1073-37551326B7CF}"/>
          </ac:spMkLst>
        </pc:spChg>
      </pc:sldChg>
      <pc:sldChg chg="ord">
        <pc:chgData name="Dinko Radev" userId="a9bb064ecaba12ba" providerId="LiveId" clId="{D43A717F-BDD4-403F-B7A2-79EA58A929F6}" dt="2024-04-13T16:17:18.536" v="116"/>
        <pc:sldMkLst>
          <pc:docMk/>
          <pc:sldMk cId="508743388" sldId="262"/>
        </pc:sldMkLst>
      </pc:sldChg>
      <pc:sldChg chg="del">
        <pc:chgData name="Dinko Radev" userId="a9bb064ecaba12ba" providerId="LiveId" clId="{D43A717F-BDD4-403F-B7A2-79EA58A929F6}" dt="2024-04-13T16:41:54.036" v="259" actId="47"/>
        <pc:sldMkLst>
          <pc:docMk/>
          <pc:sldMk cId="3581184526" sldId="263"/>
        </pc:sldMkLst>
      </pc:sldChg>
      <pc:sldChg chg="ord">
        <pc:chgData name="Dinko Radev" userId="a9bb064ecaba12ba" providerId="LiveId" clId="{D43A717F-BDD4-403F-B7A2-79EA58A929F6}" dt="2024-04-13T16:16:46.146" v="114"/>
        <pc:sldMkLst>
          <pc:docMk/>
          <pc:sldMk cId="4197404030" sldId="264"/>
        </pc:sldMkLst>
      </pc:sldChg>
      <pc:sldChg chg="ord">
        <pc:chgData name="Dinko Radev" userId="a9bb064ecaba12ba" providerId="LiveId" clId="{D43A717F-BDD4-403F-B7A2-79EA58A929F6}" dt="2024-04-13T16:38:02.434" v="258"/>
        <pc:sldMkLst>
          <pc:docMk/>
          <pc:sldMk cId="1763167123" sldId="266"/>
        </pc:sldMkLst>
      </pc:sldChg>
      <pc:sldChg chg="modSp mod">
        <pc:chgData name="Dinko Radev" userId="a9bb064ecaba12ba" providerId="LiveId" clId="{D43A717F-BDD4-403F-B7A2-79EA58A929F6}" dt="2024-04-13T16:23:42.579" v="245" actId="20577"/>
        <pc:sldMkLst>
          <pc:docMk/>
          <pc:sldMk cId="3313730570" sldId="271"/>
        </pc:sldMkLst>
        <pc:spChg chg="mod">
          <ac:chgData name="Dinko Radev" userId="a9bb064ecaba12ba" providerId="LiveId" clId="{D43A717F-BDD4-403F-B7A2-79EA58A929F6}" dt="2024-04-13T16:23:42.579" v="245" actId="20577"/>
          <ac:spMkLst>
            <pc:docMk/>
            <pc:sldMk cId="3313730570" sldId="271"/>
            <ac:spMk id="3" creationId="{62F04CD3-CF82-791C-B0C2-F79C0207F351}"/>
          </ac:spMkLst>
        </pc:spChg>
      </pc:sldChg>
      <pc:sldChg chg="addSp modSp mod">
        <pc:chgData name="Dinko Radev" userId="a9bb064ecaba12ba" providerId="LiveId" clId="{D43A717F-BDD4-403F-B7A2-79EA58A929F6}" dt="2024-04-13T16:36:07.301" v="256" actId="1076"/>
        <pc:sldMkLst>
          <pc:docMk/>
          <pc:sldMk cId="267949397" sldId="272"/>
        </pc:sldMkLst>
        <pc:picChg chg="mod">
          <ac:chgData name="Dinko Radev" userId="a9bb064ecaba12ba" providerId="LiveId" clId="{D43A717F-BDD4-403F-B7A2-79EA58A929F6}" dt="2024-04-13T16:36:04.643" v="255" actId="1076"/>
          <ac:picMkLst>
            <pc:docMk/>
            <pc:sldMk cId="267949397" sldId="272"/>
            <ac:picMk id="5" creationId="{AFC427B9-E50A-35EF-5245-A00D723EFC76}"/>
          </ac:picMkLst>
        </pc:picChg>
        <pc:picChg chg="add mod">
          <ac:chgData name="Dinko Radev" userId="a9bb064ecaba12ba" providerId="LiveId" clId="{D43A717F-BDD4-403F-B7A2-79EA58A929F6}" dt="2024-04-13T16:36:07.301" v="256" actId="1076"/>
          <ac:picMkLst>
            <pc:docMk/>
            <pc:sldMk cId="267949397" sldId="272"/>
            <ac:picMk id="6" creationId="{37B4DFA0-CBB4-53D2-C2B8-49C480AE0E40}"/>
          </ac:picMkLst>
        </pc:picChg>
      </pc:sldChg>
      <pc:sldChg chg="modSp mod">
        <pc:chgData name="Dinko Radev" userId="a9bb064ecaba12ba" providerId="LiveId" clId="{D43A717F-BDD4-403F-B7A2-79EA58A929F6}" dt="2024-04-13T16:24:18.911" v="248"/>
        <pc:sldMkLst>
          <pc:docMk/>
          <pc:sldMk cId="1027842206" sldId="273"/>
        </pc:sldMkLst>
        <pc:spChg chg="mod">
          <ac:chgData name="Dinko Radev" userId="a9bb064ecaba12ba" providerId="LiveId" clId="{D43A717F-BDD4-403F-B7A2-79EA58A929F6}" dt="2024-04-13T16:24:18.911" v="248"/>
          <ac:spMkLst>
            <pc:docMk/>
            <pc:sldMk cId="1027842206" sldId="273"/>
            <ac:spMk id="3" creationId="{2E7DF709-1330-CD6D-AFC1-0869001BE150}"/>
          </ac:spMkLst>
        </pc:spChg>
      </pc:sldChg>
      <pc:sldChg chg="ord">
        <pc:chgData name="Dinko Radev" userId="a9bb064ecaba12ba" providerId="LiveId" clId="{D43A717F-BDD4-403F-B7A2-79EA58A929F6}" dt="2024-04-13T16:30:15.240" v="250"/>
        <pc:sldMkLst>
          <pc:docMk/>
          <pc:sldMk cId="2359645461"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2C38D-64B8-4165-9B04-B0680485F914}" type="datetimeFigureOut">
              <a:rPr lang="en-GB" smtClean="0"/>
              <a:t>13/04/2024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D8982B-2C61-4FFD-9ECB-9645397FC833}" type="slidenum">
              <a:rPr lang="en-GB" smtClean="0"/>
              <a:t>‹#›</a:t>
            </a:fld>
            <a:endParaRPr lang="en-GB"/>
          </a:p>
        </p:txBody>
      </p:sp>
    </p:spTree>
    <p:extLst>
      <p:ext uri="{BB962C8B-B14F-4D97-AF65-F5344CB8AC3E}">
        <p14:creationId xmlns:p14="http://schemas.microsoft.com/office/powerpoint/2010/main" val="2220859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8982B-2C61-4FFD-9ECB-9645397FC833}" type="slidenum">
              <a:rPr lang="en-GB" smtClean="0"/>
              <a:t>1</a:t>
            </a:fld>
            <a:endParaRPr lang="en-GB"/>
          </a:p>
        </p:txBody>
      </p:sp>
    </p:spTree>
    <p:extLst>
      <p:ext uri="{BB962C8B-B14F-4D97-AF65-F5344CB8AC3E}">
        <p14:creationId xmlns:p14="http://schemas.microsoft.com/office/powerpoint/2010/main" val="260297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2</a:t>
            </a:fld>
            <a:endParaRPr lang="en-GB"/>
          </a:p>
        </p:txBody>
      </p:sp>
    </p:spTree>
    <p:extLst>
      <p:ext uri="{BB962C8B-B14F-4D97-AF65-F5344CB8AC3E}">
        <p14:creationId xmlns:p14="http://schemas.microsoft.com/office/powerpoint/2010/main" val="1905693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effectLst/>
                <a:latin typeface="+mn-lt"/>
                <a:ea typeface="Calibri" panose="020F0502020204030204" pitchFamily="34" charset="0"/>
              </a:rPr>
              <a:t>The Work Breakdown Structure (WBS) breaks projects into digestible tasks and deliverables to simplify resource allocation and scheduling. The project's catering facility is built according to design and compared to the WBS. Supporting papers include permits, supply contracts, and regulatory approvals. Monitoring and control evaluate project performance periodically. </a:t>
            </a:r>
            <a:r>
              <a:rPr lang="en-GB" sz="1200" kern="100" dirty="0">
                <a:effectLst/>
                <a:latin typeface="+mn-lt"/>
                <a:ea typeface="Calibri" panose="020F0502020204030204" pitchFamily="34" charset="0"/>
                <a:cs typeface="Times New Roman" panose="02020603050405020304" pitchFamily="18" charset="0"/>
              </a:rPr>
              <a:t>The evaluation involves budgeting, quality control, and risk management. Performance measures, modification requests, and progress reports accompany this stage. Before project completion, the catering facility is handed over. Lessons are documented for future reference. Final documentation includes project reports, acceptance papers, and post-implementation evaluations. Project documentation aids decision-making, accountability, and completion. Each level of the PLC builds on this foundation (</a:t>
            </a:r>
            <a:r>
              <a:rPr lang="en-GB" sz="1200" kern="100" dirty="0" err="1">
                <a:effectLst/>
                <a:latin typeface="+mn-lt"/>
                <a:ea typeface="Calibri" panose="020F0502020204030204" pitchFamily="34" charset="0"/>
                <a:cs typeface="Times New Roman" panose="02020603050405020304" pitchFamily="18" charset="0"/>
              </a:rPr>
              <a:t>Grochulska-Salak</a:t>
            </a:r>
            <a:r>
              <a:rPr lang="en-GB" sz="1200" kern="100" dirty="0">
                <a:effectLst/>
                <a:latin typeface="+mn-lt"/>
                <a:ea typeface="Calibri" panose="020F0502020204030204" pitchFamily="34" charset="0"/>
                <a:cs typeface="Times New Roman" panose="02020603050405020304" pitchFamily="18" charset="0"/>
              </a:rPr>
              <a:t> et al., 2021).</a:t>
            </a: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3</a:t>
            </a:fld>
            <a:endParaRPr lang="en-GB"/>
          </a:p>
        </p:txBody>
      </p:sp>
    </p:spTree>
    <p:extLst>
      <p:ext uri="{BB962C8B-B14F-4D97-AF65-F5344CB8AC3E}">
        <p14:creationId xmlns:p14="http://schemas.microsoft.com/office/powerpoint/2010/main" val="3861958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mn-lt"/>
                <a:ea typeface="Calibri" panose="020F0502020204030204" pitchFamily="34" charset="0"/>
                <a:cs typeface="Times New Roman" panose="02020603050405020304" pitchFamily="18" charset="0"/>
              </a:rPr>
              <a:t>Agile approaches adapt to the project's constant change. This is particularly true during execution and monitoring. Agile methods enable project teams to swiftly adapt to challenges and changing demands via iterative development and feedback. Kanban boards and daily stand-ups may boost project collaboration and visibility. Megger's on-site catering facility succeeds due to careful planning and adaptability. Waterfall, Agile, and suitable technology allow this (</a:t>
            </a:r>
            <a:r>
              <a:rPr lang="en-GB" sz="1200" kern="100" dirty="0" err="1">
                <a:effectLst/>
                <a:latin typeface="+mn-lt"/>
                <a:ea typeface="Calibri" panose="020F0502020204030204" pitchFamily="34" charset="0"/>
                <a:cs typeface="Times New Roman" panose="02020603050405020304" pitchFamily="18" charset="0"/>
              </a:rPr>
              <a:t>Zorzi</a:t>
            </a:r>
            <a:r>
              <a:rPr lang="en-GB" sz="1200" kern="100" dirty="0">
                <a:effectLst/>
                <a:latin typeface="+mn-lt"/>
                <a:ea typeface="Calibri" panose="020F0502020204030204" pitchFamily="34" charset="0"/>
                <a:cs typeface="Times New Roman" panose="02020603050405020304" pitchFamily="18" charset="0"/>
              </a:rPr>
              <a:t>, et al., 2022).</a:t>
            </a: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4</a:t>
            </a:fld>
            <a:endParaRPr lang="en-GB"/>
          </a:p>
        </p:txBody>
      </p:sp>
    </p:spTree>
    <p:extLst>
      <p:ext uri="{BB962C8B-B14F-4D97-AF65-F5344CB8AC3E}">
        <p14:creationId xmlns:p14="http://schemas.microsoft.com/office/powerpoint/2010/main" val="3892936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00" dirty="0">
                <a:effectLst/>
                <a:latin typeface="+mn-lt"/>
                <a:ea typeface="Calibri" panose="020F0502020204030204" pitchFamily="34" charset="0"/>
                <a:cs typeface="Times New Roman" panose="02020603050405020304" pitchFamily="18" charset="0"/>
              </a:rPr>
              <a:t>We shall study PLC process phases for this. It encompasses initiating, planning, executing, monitoring, controlling, and completing. We will examine necessary concepts, models, and ideas (</a:t>
            </a:r>
            <a:r>
              <a:rPr lang="en-GB" sz="1200" kern="100" dirty="0" err="1">
                <a:effectLst/>
                <a:latin typeface="+mn-lt"/>
                <a:ea typeface="Calibri" panose="020F0502020204030204" pitchFamily="34" charset="0"/>
                <a:cs typeface="Times New Roman" panose="02020603050405020304" pitchFamily="18" charset="0"/>
              </a:rPr>
              <a:t>Zorzi</a:t>
            </a:r>
            <a:r>
              <a:rPr lang="en-GB" sz="1200" kern="100" dirty="0">
                <a:effectLst/>
                <a:latin typeface="+mn-lt"/>
                <a:ea typeface="Calibri" panose="020F0502020204030204" pitchFamily="34" charset="0"/>
                <a:cs typeface="Times New Roman" panose="02020603050405020304" pitchFamily="18" charset="0"/>
              </a:rPr>
              <a:t>, et al., 2022).</a:t>
            </a:r>
            <a:endParaRPr lang="en-GB" dirty="0">
              <a:latin typeface="+mn-lt"/>
            </a:endParaRPr>
          </a:p>
        </p:txBody>
      </p:sp>
      <p:sp>
        <p:nvSpPr>
          <p:cNvPr id="4" name="Slide Number Placeholder 3"/>
          <p:cNvSpPr>
            <a:spLocks noGrp="1"/>
          </p:cNvSpPr>
          <p:nvPr>
            <p:ph type="sldNum" sz="quarter" idx="5"/>
          </p:nvPr>
        </p:nvSpPr>
        <p:spPr/>
        <p:txBody>
          <a:bodyPr/>
          <a:lstStyle/>
          <a:p>
            <a:fld id="{76D8982B-2C61-4FFD-9ECB-9645397FC833}" type="slidenum">
              <a:rPr lang="en-GB" smtClean="0"/>
              <a:t>5</a:t>
            </a:fld>
            <a:endParaRPr lang="en-GB"/>
          </a:p>
        </p:txBody>
      </p:sp>
    </p:spTree>
    <p:extLst>
      <p:ext uri="{BB962C8B-B14F-4D97-AF65-F5344CB8AC3E}">
        <p14:creationId xmlns:p14="http://schemas.microsoft.com/office/powerpoint/2010/main" val="1466644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mn-lt"/>
                <a:ea typeface="Calibri" panose="020F0502020204030204" pitchFamily="34" charset="0"/>
              </a:rPr>
              <a:t>Venue selection, finance assessment, and implementation scheduling are the biggest tasks. To ensure the facility fulfils their needs, the team will solicit employee and management feedback during this stage. The facilities will be tailored to employees and management. Communication and stakeholder engagement are crucial t</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Project Scope: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covers building layout, equipment, personnel hiring, healthy menus, efficient ordering and payment methods, and health and safety certification. Everything is provided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Objectives: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minimise congestion by discouraging lunchtime departures, and reduce absenteeism and productivity through better nutrition.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mn-lt"/>
                <a:ea typeface="Calibri" panose="020F0502020204030204" pitchFamily="34" charset="0"/>
              </a:rPr>
              <a:t>o project success.</a:t>
            </a:r>
            <a:r>
              <a:rPr lang="en-GB" sz="1200" dirty="0">
                <a:effectLst/>
                <a:latin typeface="+mn-lt"/>
                <a:ea typeface="Calibri" panose="020F0502020204030204" pitchFamily="34" charset="0"/>
              </a:rPr>
              <a:t> </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Deliverables: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infrastructure will include dining rooms, kitchen appliances, electronic ordering and payment systems, and more. It will also offer a selection of healthy diet-friendly dishes. Planning a whole menu.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dirty="0">
              <a:latin typeface="+mn-lt"/>
            </a:endParaRPr>
          </a:p>
        </p:txBody>
      </p:sp>
      <p:sp>
        <p:nvSpPr>
          <p:cNvPr id="4" name="Slide Number Placeholder 3"/>
          <p:cNvSpPr>
            <a:spLocks noGrp="1"/>
          </p:cNvSpPr>
          <p:nvPr>
            <p:ph type="sldNum" sz="quarter" idx="5"/>
          </p:nvPr>
        </p:nvSpPr>
        <p:spPr/>
        <p:txBody>
          <a:bodyPr/>
          <a:lstStyle/>
          <a:p>
            <a:fld id="{76D8982B-2C61-4FFD-9ECB-9645397FC833}" type="slidenum">
              <a:rPr lang="en-GB" smtClean="0"/>
              <a:t>6</a:t>
            </a:fld>
            <a:endParaRPr lang="en-GB"/>
          </a:p>
        </p:txBody>
      </p:sp>
    </p:spTree>
    <p:extLst>
      <p:ext uri="{BB962C8B-B14F-4D97-AF65-F5344CB8AC3E}">
        <p14:creationId xmlns:p14="http://schemas.microsoft.com/office/powerpoint/2010/main" val="2976329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mn-lt"/>
                <a:ea typeface="Calibri" panose="020F0502020204030204" pitchFamily="34" charset="0"/>
                <a:cs typeface="Times New Roman" panose="02020603050405020304" pitchFamily="18" charset="0"/>
              </a:rPr>
              <a:t> Another claim is that stakeholder theory helps identify and analyse needs. This notion stresses project success via stakeholder interaction.</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Work Breakdown Structure (WBS):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These include facility design, equipment purchase, menu creation, staff hiring and training, system deployment, and regulatory compliance. For improved project management and resource allocation, each job will contain subtasks.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Stakeholders: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Important project players. Project success depends on engaging stakeholders and managing their expectations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Risk Identification: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These are project risks. Preventative measures will lessen these hazards' impact on project performance.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7</a:t>
            </a:fld>
            <a:endParaRPr lang="en-GB"/>
          </a:p>
        </p:txBody>
      </p:sp>
    </p:spTree>
    <p:extLst>
      <p:ext uri="{BB962C8B-B14F-4D97-AF65-F5344CB8AC3E}">
        <p14:creationId xmlns:p14="http://schemas.microsoft.com/office/powerpoint/2010/main" val="771890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GB" sz="1200" b="1" kern="0" dirty="0">
              <a:solidFill>
                <a:srgbClr val="000000"/>
              </a:solidFill>
              <a:effectLst/>
              <a:latin typeface="+mn-lt"/>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This will inform personnel about the new facility. Facilities management will be aided by a standard operating procedure manual. The institution may verify health and safety compliance by doing so. Performance assessments will be done routinely to improve catering. The research will assess employee happiness, congestion reduction, health impact, and operational efficiency. These objectives must be met to open and manage the on-site catering establishment. Over time, Megger workers' well-being and productivity will increase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Grochulska-Salak</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et al., 2021).</a:t>
            </a:r>
            <a:endParaRPr lang="en-GB" sz="1200" b="1" kern="0" dirty="0">
              <a:solidFill>
                <a:srgbClr val="000000"/>
              </a:solidFill>
              <a:effectLst/>
              <a:latin typeface="+mn-lt"/>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8</a:t>
            </a:fld>
            <a:endParaRPr lang="en-GB"/>
          </a:p>
        </p:txBody>
      </p:sp>
    </p:spTree>
    <p:extLst>
      <p:ext uri="{BB962C8B-B14F-4D97-AF65-F5344CB8AC3E}">
        <p14:creationId xmlns:p14="http://schemas.microsoft.com/office/powerpoint/2010/main" val="2410668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mn-lt"/>
                <a:ea typeface="Calibri" panose="020F0502020204030204" pitchFamily="34" charset="0"/>
              </a:rPr>
              <a:t>Health and safety inspectors enforce laws, and construction or operation disruptions may harm residents. Local inhabitants may suffer. Understanding and connecting with these groups is essential to overcoming hurdles, garnering support, and accomplishing the project's aims of encouraging healthy lifestyles and decreasing Megger lunchtime congestion (O'Donnell, 2021).</a:t>
            </a:r>
            <a:endParaRPr lang="en-GB" sz="1200" dirty="0">
              <a:latin typeface="+mn-lt"/>
            </a:endParaRPr>
          </a:p>
        </p:txBody>
      </p:sp>
      <p:sp>
        <p:nvSpPr>
          <p:cNvPr id="4" name="Slide Number Placeholder 3"/>
          <p:cNvSpPr>
            <a:spLocks noGrp="1"/>
          </p:cNvSpPr>
          <p:nvPr>
            <p:ph type="sldNum" sz="quarter" idx="5"/>
          </p:nvPr>
        </p:nvSpPr>
        <p:spPr/>
        <p:txBody>
          <a:bodyPr/>
          <a:lstStyle/>
          <a:p>
            <a:fld id="{76D8982B-2C61-4FFD-9ECB-9645397FC833}" type="slidenum">
              <a:rPr lang="en-GB" smtClean="0"/>
              <a:t>9</a:t>
            </a:fld>
            <a:endParaRPr lang="en-GB"/>
          </a:p>
        </p:txBody>
      </p:sp>
    </p:spTree>
    <p:extLst>
      <p:ext uri="{BB962C8B-B14F-4D97-AF65-F5344CB8AC3E}">
        <p14:creationId xmlns:p14="http://schemas.microsoft.com/office/powerpoint/2010/main" val="41826570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mn-lt"/>
                <a:ea typeface="Calibri" panose="020F0502020204030204" pitchFamily="34" charset="0"/>
                <a:cs typeface="Times New Roman" panose="02020603050405020304" pitchFamily="18" charset="0"/>
              </a:rPr>
              <a:t>To improve project efficiency and effectiveness, Gantt charts and critical path analysis may be integrated to scheduling and resource allocation (Vergara, 2020).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latin typeface="+mn-lt"/>
                <a:ea typeface="+mn-ea"/>
                <a:cs typeface="+mn-cs"/>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Surveys and interviews will evaluate employees' lunchtime dietary preferences, health goals, and issues during the initial requirements assessment. This helps understand personnel. These data will disclose eating habits and preferences, guiding the project's next phases (Vergara, 2020).</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Resources: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Chefs, cooks, service personnel, administrative staff, culinary equipment, furniture, and supplies are included. Operational costs, staffing, and equipment require funds. Proper resource allocation ensures resource utilisation and prevents development bottlenecks.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Communication: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Communication routes, frequency, and procedures are outlined in this plan. Digital collaboration tools, regular meetings, and status updates will simplify information sharing and decision-making. This promotes project transparency and cooperation.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10</a:t>
            </a:fld>
            <a:endParaRPr lang="en-GB"/>
          </a:p>
        </p:txBody>
      </p:sp>
    </p:spTree>
    <p:extLst>
      <p:ext uri="{BB962C8B-B14F-4D97-AF65-F5344CB8AC3E}">
        <p14:creationId xmlns:p14="http://schemas.microsoft.com/office/powerpoint/2010/main" val="2330689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mn-lt"/>
                <a:ea typeface="Calibri" panose="020F0502020204030204" pitchFamily="34" charset="0"/>
                <a:cs typeface="Times New Roman" panose="02020603050405020304" pitchFamily="18" charset="0"/>
              </a:rPr>
              <a:t> Once timelines and budgets have been set up, tasks can be specified and distributed to team members. We must also assess the risks.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menu will focus on seasonal and current food to keep it interesting. High-quality service requires staff training as the facility is created. The culinary team will receive extensive food preparation, hygiene, and customer service training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The staff will also learn about food nutrition and be encouraged to eat wisely. The freshly completed catering facility will be introduced to staff by marketing and advertising. Email newsletters and bulletin boards will advertise facility benefits. Staff will receive discounts and incentives to try the amenities. Our efforts will finish with the catering facility's grand opening after a soft opening. Client opinions and suggestions are collected during the soft opening. To determine project success, it will be evaluated continuously till launch. Surveys and focus groups will evaluate employee job satisfaction and suggest improvements. To ensure project success, key performance indicators will be tracked. Sales, customer traffic, and employee feedback are indications (O'Donnell, 2021). To reiterate, Megger constructed an on-site dining facility to decrease lunchtime congestion and encourage healthy eating. We aim to boost employee happiness and well-being via careful planning, implementation, and evaluation. Access to healthful, employee-preferred meals should boost workplace mood, productivity, and atmosphere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Team Development: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will promote accountability and respect in the team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Scheduling: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Project management software allows real-time monitoring and schedule adjustments to assure completion. This programme covers Gantt charts and Kanban boards.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Budget: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fulfil financial goals, budget tracking methods will be established to compare expenditures to estimates, discover deviations, and fix them within budget restrictions.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algn="just"/>
            <a:endParaRPr lang="en-GB" sz="1200" kern="100" dirty="0">
              <a:effectLst/>
              <a:latin typeface="+mn-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11</a:t>
            </a:fld>
            <a:endParaRPr lang="en-GB"/>
          </a:p>
        </p:txBody>
      </p:sp>
    </p:spTree>
    <p:extLst>
      <p:ext uri="{BB962C8B-B14F-4D97-AF65-F5344CB8AC3E}">
        <p14:creationId xmlns:p14="http://schemas.microsoft.com/office/powerpoint/2010/main" val="24713108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mn-lt"/>
                <a:ea typeface="Calibri" panose="020F0502020204030204" pitchFamily="34" charset="0"/>
              </a:rPr>
              <a:t>Health and well-being may be tough to prioritize in today's demanding employment environment. Lunchtimes at The Megger are crowded, like many businesses. Staff rush to locate alternate meals during these times. Build an on-site food facility to improve worker life. This facility will provide healthful meals and minimize congestion by simplifying meal service. It attempts to increase Megger workers' well-being, productivity, and lunchtime (Vergara, 2020). </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Risk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Planning for high-priority risks reduces their impact on project goals. The goal is success. To handle unexpected events and maintain project progress, contingency plans will be made. This ensures that potential dangers are addressed proactively, reducing the likelihood of project performance issues. Regular risk monitoring and stakeholder disclosure ensure this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Stakeholder Engagement: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Decision-making will use stakeholder feedback to ensure outputs match their needs. Issues, project updates, and crucial decision comments will be addressed through open and transparent communication methods. Keep communicating to attain these aims. The project team can use stakeholders' assistance and knowledge during implementation by actively involving them. This helps the team achieve project goals and overcome difficulties.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1200" dirty="0">
              <a:latin typeface="+mn-lt"/>
            </a:endParaRPr>
          </a:p>
        </p:txBody>
      </p:sp>
      <p:sp>
        <p:nvSpPr>
          <p:cNvPr id="4" name="Slide Number Placeholder 3"/>
          <p:cNvSpPr>
            <a:spLocks noGrp="1"/>
          </p:cNvSpPr>
          <p:nvPr>
            <p:ph type="sldNum" sz="quarter" idx="5"/>
          </p:nvPr>
        </p:nvSpPr>
        <p:spPr/>
        <p:txBody>
          <a:bodyPr/>
          <a:lstStyle/>
          <a:p>
            <a:fld id="{76D8982B-2C61-4FFD-9ECB-9645397FC833}" type="slidenum">
              <a:rPr lang="en-GB" smtClean="0"/>
              <a:t>12</a:t>
            </a:fld>
            <a:endParaRPr lang="en-GB"/>
          </a:p>
        </p:txBody>
      </p:sp>
    </p:spTree>
    <p:extLst>
      <p:ext uri="{BB962C8B-B14F-4D97-AF65-F5344CB8AC3E}">
        <p14:creationId xmlns:p14="http://schemas.microsoft.com/office/powerpoint/2010/main" val="38222437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mn-lt"/>
                <a:ea typeface="Calibri" panose="020F0502020204030204" pitchFamily="34" charset="0"/>
                <a:cs typeface="Times New Roman" panose="02020603050405020304" pitchFamily="18" charset="0"/>
              </a:rPr>
              <a:t>Earned Value control (EVM) systems show expenditure and schedule performance, allowing proactive risk management for new projects. It helps that EVM approaches supply this information.</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Meetings: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mn-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These sessions allow team members to report on their progress, identify dependencies and obstacles, and coordinate their efforts to accomplish project milestones. Ad hoc meetings can address urgent challenges or seize opportunities. Another choice. The agenda and minutes for each meeting will be released in advance to prepare attendees. This ensures the most productive and efficient meetings. Effective, regular meetings help the project team keep on track, collaborate, and provide on-site catering. All these aims are achievable with meetings.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13</a:t>
            </a:fld>
            <a:endParaRPr lang="en-GB"/>
          </a:p>
        </p:txBody>
      </p:sp>
    </p:spTree>
    <p:extLst>
      <p:ext uri="{BB962C8B-B14F-4D97-AF65-F5344CB8AC3E}">
        <p14:creationId xmlns:p14="http://schemas.microsoft.com/office/powerpoint/2010/main" val="38656714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0" dirty="0">
                <a:effectLst/>
                <a:latin typeface="+mn-lt"/>
                <a:ea typeface="Times New Roman" panose="02020603050405020304" pitchFamily="18" charset="0"/>
                <a:cs typeface="Times New Roman" panose="02020603050405020304" pitchFamily="18" charset="0"/>
              </a:rPr>
              <a:t>These stakeholders matter. This helps the team make vital decisions. By understanding stakeholder perspectives, the team can improve communication, overcome obstacles, and get project support. This awareness lets the team do everything. Engaging stakeholders in decision-making reduces risks and maximises opportunities. This maximises rewards and minimises risks. Intervention improves results. This is possible with stakeholder input. Megger's on-site catering facilities benefit from the </a:t>
            </a:r>
            <a:r>
              <a:rPr lang="en-GB" sz="1200" kern="0" dirty="0" err="1">
                <a:effectLst/>
                <a:latin typeface="+mn-lt"/>
                <a:ea typeface="Times New Roman" panose="02020603050405020304" pitchFamily="18" charset="0"/>
                <a:cs typeface="Times New Roman" panose="02020603050405020304" pitchFamily="18" charset="0"/>
              </a:rPr>
              <a:t>Mendelow</a:t>
            </a:r>
            <a:r>
              <a:rPr lang="en-GB" sz="1200" kern="0" dirty="0">
                <a:effectLst/>
                <a:latin typeface="+mn-lt"/>
                <a:ea typeface="Times New Roman" panose="02020603050405020304" pitchFamily="18" charset="0"/>
                <a:cs typeface="Times New Roman" panose="02020603050405020304" pitchFamily="18" charset="0"/>
              </a:rPr>
              <a:t> Matrix's stakeholder management. </a:t>
            </a:r>
            <a:endParaRPr lang="en-GB" sz="1200" kern="100" dirty="0">
              <a:effectLst/>
              <a:latin typeface="+mn-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14</a:t>
            </a:fld>
            <a:endParaRPr lang="en-GB"/>
          </a:p>
        </p:txBody>
      </p:sp>
    </p:spTree>
    <p:extLst>
      <p:ext uri="{BB962C8B-B14F-4D97-AF65-F5344CB8AC3E}">
        <p14:creationId xmlns:p14="http://schemas.microsoft.com/office/powerpoint/2010/main" val="16281038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Implementing these strategies will make the essential equipment and components conveniently available. To counter worker resistance, proactive engagement tactics will be employed. These techniques will entail staff involvement at different stages of menu development and targeted marketing initiatives. To solve operational challenges like personnel shortages and equipment malfunctions, thorough training, quality control, and speedy problem resolution will be undertaken. </a:t>
            </a:r>
            <a:r>
              <a:rPr lang="en-GB" sz="1200" kern="100" dirty="0">
                <a:effectLst/>
                <a:latin typeface="+mn-lt"/>
                <a:ea typeface="Calibri" panose="020F0502020204030204" pitchFamily="34" charset="0"/>
                <a:cs typeface="Times New Roman" panose="02020603050405020304" pitchFamily="18" charset="0"/>
              </a:rPr>
              <a:t>Organizational goals will be achieved using these strategies. The project's design and execution will be governed by assumptions regarding employee participation, management support, resource availability, and market demand. This connects stakeholder expectations with project objectives. By conforming to assumptions and managing risk properly, the initiative hopes to improve Megger employees' well-being and productivity. This will enable the project to overcome hurdles and achieve its goal (</a:t>
            </a:r>
            <a:r>
              <a:rPr lang="en-GB" sz="1200" kern="100" dirty="0" err="1">
                <a:effectLst/>
                <a:latin typeface="+mn-lt"/>
                <a:ea typeface="Calibri" panose="020F0502020204030204" pitchFamily="34" charset="0"/>
                <a:cs typeface="Times New Roman" panose="02020603050405020304" pitchFamily="18" charset="0"/>
              </a:rPr>
              <a:t>Grochulska-Salak</a:t>
            </a:r>
            <a:r>
              <a:rPr lang="en-GB" sz="1200" kern="100" dirty="0">
                <a:effectLst/>
                <a:latin typeface="+mn-lt"/>
                <a:ea typeface="Calibri" panose="020F0502020204030204" pitchFamily="34" charset="0"/>
                <a:cs typeface="Times New Roman" panose="02020603050405020304" pitchFamily="18" charset="0"/>
              </a:rPr>
              <a:t> et al., 2021).</a:t>
            </a: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15</a:t>
            </a:fld>
            <a:endParaRPr lang="en-GB"/>
          </a:p>
        </p:txBody>
      </p:sp>
    </p:spTree>
    <p:extLst>
      <p:ext uri="{BB962C8B-B14F-4D97-AF65-F5344CB8AC3E}">
        <p14:creationId xmlns:p14="http://schemas.microsoft.com/office/powerpoint/2010/main" val="3365052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effectLst/>
                <a:latin typeface="+mn-lt"/>
                <a:ea typeface="Calibri" panose="020F0502020204030204" pitchFamily="34" charset="0"/>
              </a:rPr>
              <a:t>This strengthens bonds and future collaboration. The idea emphasizes stakeholder satisfaction. By creating an on-site catering facility at the Megger, the PLC proved I</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Review the Entire Project: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Evaluation will contrast project. The evaluation will evaluate deliverable quality, identify strengths and flaws, and record lessons for future projects. Reflecting on the project's successes and failures might help you lead and improve future projects (O'Donnell, 2021).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Lessons Learned:</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These findings will be recorded and shared within the organisation to promote continual development and guide future projects.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200" dirty="0" err="1">
                <a:effectLst/>
                <a:latin typeface="+mn-lt"/>
                <a:ea typeface="Calibri" panose="020F0502020204030204" pitchFamily="34" charset="0"/>
              </a:rPr>
              <a:t>ts</a:t>
            </a:r>
            <a:r>
              <a:rPr lang="en-GB" sz="1200" dirty="0">
                <a:effectLst/>
                <a:latin typeface="+mn-lt"/>
                <a:ea typeface="Calibri" panose="020F0502020204030204" pitchFamily="34" charset="0"/>
              </a:rPr>
              <a:t> effectiveness in project management and success. </a:t>
            </a:r>
            <a:endParaRPr lang="en-GB" sz="1200" dirty="0">
              <a:latin typeface="+mn-lt"/>
            </a:endParaRPr>
          </a:p>
        </p:txBody>
      </p:sp>
      <p:sp>
        <p:nvSpPr>
          <p:cNvPr id="4" name="Slide Number Placeholder 3"/>
          <p:cNvSpPr>
            <a:spLocks noGrp="1"/>
          </p:cNvSpPr>
          <p:nvPr>
            <p:ph type="sldNum" sz="quarter" idx="5"/>
          </p:nvPr>
        </p:nvSpPr>
        <p:spPr/>
        <p:txBody>
          <a:bodyPr/>
          <a:lstStyle/>
          <a:p>
            <a:fld id="{76D8982B-2C61-4FFD-9ECB-9645397FC833}" type="slidenum">
              <a:rPr lang="en-GB" smtClean="0"/>
              <a:t>16</a:t>
            </a:fld>
            <a:endParaRPr lang="en-GB"/>
          </a:p>
        </p:txBody>
      </p:sp>
    </p:spTree>
    <p:extLst>
      <p:ext uri="{BB962C8B-B14F-4D97-AF65-F5344CB8AC3E}">
        <p14:creationId xmlns:p14="http://schemas.microsoft.com/office/powerpoint/2010/main" val="3576571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00" dirty="0">
                <a:effectLst/>
                <a:latin typeface="+mn-lt"/>
                <a:ea typeface="Calibri" panose="020F0502020204030204" pitchFamily="34" charset="0"/>
                <a:cs typeface="Times New Roman" panose="02020603050405020304" pitchFamily="18" charset="0"/>
              </a:rPr>
              <a:t>This must be acknowledged. The PLC must be evaluated and updated to match project needs for long-term success (O'Donnell, 2021).</a:t>
            </a: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Handover the Documents: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collecting and organisation will precede the transfer. On-site catering facility operations, maintenance, and renovations require this documentation. Methodical transfer will ensure the facility's key stakeholders have the knowledge and resources to succeed.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Celebration: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matters for the project. A ceremony or event will celebrate project team members' dedication and contributions. This event builds teamwork and honours sponsors and stakeholders. The event is win-win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Pay Team Members: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keep team members happy and committed to future projects, payment must be provided promptly and precisely.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1200" dirty="0">
              <a:latin typeface="+mn-lt"/>
            </a:endParaRPr>
          </a:p>
        </p:txBody>
      </p:sp>
      <p:sp>
        <p:nvSpPr>
          <p:cNvPr id="4" name="Slide Number Placeholder 3"/>
          <p:cNvSpPr>
            <a:spLocks noGrp="1"/>
          </p:cNvSpPr>
          <p:nvPr>
            <p:ph type="sldNum" sz="quarter" idx="5"/>
          </p:nvPr>
        </p:nvSpPr>
        <p:spPr/>
        <p:txBody>
          <a:bodyPr/>
          <a:lstStyle/>
          <a:p>
            <a:fld id="{76D8982B-2C61-4FFD-9ECB-9645397FC833}" type="slidenum">
              <a:rPr lang="en-GB" smtClean="0"/>
              <a:t>17</a:t>
            </a:fld>
            <a:endParaRPr lang="en-GB"/>
          </a:p>
        </p:txBody>
      </p:sp>
    </p:spTree>
    <p:extLst>
      <p:ext uri="{BB962C8B-B14F-4D97-AF65-F5344CB8AC3E}">
        <p14:creationId xmlns:p14="http://schemas.microsoft.com/office/powerpoint/2010/main" val="42269956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These challenges include rules, financial constraints, supply chain interruptions, employee opposition, and operational concerns. To increase participation and acceptability of the new facility, workers must be engaged early in the project and targeted marketing efforts implemented. </a:t>
            </a:r>
            <a:r>
              <a:rPr lang="en-GB" sz="1200" kern="100" dirty="0">
                <a:effectLst/>
                <a:latin typeface="+mn-lt"/>
                <a:ea typeface="Calibri" panose="020F0502020204030204" pitchFamily="34" charset="0"/>
                <a:cs typeface="Times New Roman" panose="02020603050405020304" pitchFamily="18" charset="0"/>
              </a:rPr>
              <a:t>Continuous monitoring and evaluation of the project's performance is necessary to identify areas for improvement and ensure that the initiative will be successful and sustainable over time. The initiative might improve Megger employees' well-being, productivity, and happiness, boosting the company's market performance and competitiveness. This may be done by utilizing these facts and assumptions (</a:t>
            </a:r>
            <a:r>
              <a:rPr lang="en-GB" sz="1200" kern="100" dirty="0" err="1">
                <a:effectLst/>
                <a:latin typeface="+mn-lt"/>
                <a:ea typeface="Calibri" panose="020F0502020204030204" pitchFamily="34" charset="0"/>
                <a:cs typeface="Times New Roman" panose="02020603050405020304" pitchFamily="18" charset="0"/>
              </a:rPr>
              <a:t>Zorzi</a:t>
            </a:r>
            <a:r>
              <a:rPr lang="en-GB" sz="1200" kern="100" dirty="0">
                <a:effectLst/>
                <a:latin typeface="+mn-lt"/>
                <a:ea typeface="Calibri" panose="020F0502020204030204" pitchFamily="34" charset="0"/>
                <a:cs typeface="Times New Roman" panose="02020603050405020304" pitchFamily="18" charset="0"/>
              </a:rPr>
              <a:t>, et al., 2022).</a:t>
            </a:r>
          </a:p>
          <a:p>
            <a:endParaRPr lang="en-GB" dirty="0"/>
          </a:p>
        </p:txBody>
      </p:sp>
      <p:sp>
        <p:nvSpPr>
          <p:cNvPr id="4" name="Slide Number Placeholder 3"/>
          <p:cNvSpPr>
            <a:spLocks noGrp="1"/>
          </p:cNvSpPr>
          <p:nvPr>
            <p:ph type="sldNum" sz="quarter" idx="5"/>
          </p:nvPr>
        </p:nvSpPr>
        <p:spPr/>
        <p:txBody>
          <a:bodyPr/>
          <a:lstStyle/>
          <a:p>
            <a:fld id="{76D8982B-2C61-4FFD-9ECB-9645397FC833}" type="slidenum">
              <a:rPr lang="en-GB" smtClean="0"/>
              <a:t>18</a:t>
            </a:fld>
            <a:endParaRPr lang="en-GB"/>
          </a:p>
        </p:txBody>
      </p:sp>
    </p:spTree>
    <p:extLst>
      <p:ext uri="{BB962C8B-B14F-4D97-AF65-F5344CB8AC3E}">
        <p14:creationId xmlns:p14="http://schemas.microsoft.com/office/powerpoint/2010/main" val="3806424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6D8982B-2C61-4FFD-9ECB-9645397FC833}" type="slidenum">
              <a:rPr lang="en-GB" smtClean="0"/>
              <a:t>19</a:t>
            </a:fld>
            <a:endParaRPr lang="en-GB"/>
          </a:p>
        </p:txBody>
      </p:sp>
    </p:spTree>
    <p:extLst>
      <p:ext uri="{BB962C8B-B14F-4D97-AF65-F5344CB8AC3E}">
        <p14:creationId xmlns:p14="http://schemas.microsoft.com/office/powerpoint/2010/main" val="2713514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607220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423124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592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4/13/2024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614326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4/13/2024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074176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4/13/2024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148794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4/13/2024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182089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4/13/2024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215926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4/13/2024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016718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060923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49729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1649425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8484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6831574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4753388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4/13/2024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01245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A1C593-65D0-4073-BCC9-577B9352EA97}" type="datetimeFigureOut">
              <a:rPr lang="en-US" smtClean="0"/>
              <a:t>4/13/2024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3851269022"/>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eb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bin"/><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bin"/><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bin"/><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br>
              <a:rPr lang="en-GB"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32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BMSW5104 Task 1</a:t>
            </a:r>
            <a:br>
              <a:rPr lang="en-GB"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18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Topic: Creating an On-Site Catering Facility to Promote Healthy Lifestyle and Reduce Congestion during Lunch Breaks at the Megger</a:t>
            </a:r>
            <a:br>
              <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lang="en-US" dirty="0">
              <a:solidFill>
                <a:schemeClr val="tx1"/>
              </a:solidFill>
            </a:endParaRPr>
          </a:p>
        </p:txBody>
      </p:sp>
      <p:sp>
        <p:nvSpPr>
          <p:cNvPr id="3" name="TextBox 2">
            <a:extLst>
              <a:ext uri="{FF2B5EF4-FFF2-40B4-BE49-F238E27FC236}">
                <a16:creationId xmlns:a16="http://schemas.microsoft.com/office/drawing/2014/main" id="{B0748376-D918-6CDA-1073-37551326B7CF}"/>
              </a:ext>
            </a:extLst>
          </p:cNvPr>
          <p:cNvSpPr txBox="1"/>
          <p:nvPr/>
        </p:nvSpPr>
        <p:spPr>
          <a:xfrm>
            <a:off x="166256" y="5288973"/>
            <a:ext cx="4094018" cy="1200329"/>
          </a:xfrm>
          <a:prstGeom prst="rect">
            <a:avLst/>
          </a:prstGeom>
          <a:noFill/>
        </p:spPr>
        <p:txBody>
          <a:bodyPr wrap="square" rtlCol="0">
            <a:spAutoFit/>
          </a:bodyPr>
          <a:lstStyle/>
          <a:p>
            <a:r>
              <a:rPr lang="en-GB" dirty="0" err="1"/>
              <a:t>Dinyo</a:t>
            </a:r>
            <a:r>
              <a:rPr lang="en-GB" dirty="0"/>
              <a:t> Radev-2129750</a:t>
            </a:r>
          </a:p>
          <a:p>
            <a:r>
              <a:rPr lang="en-GB" dirty="0"/>
              <a:t>Diana Decheva-2129230</a:t>
            </a:r>
          </a:p>
          <a:p>
            <a:r>
              <a:rPr lang="en-GB" dirty="0" err="1"/>
              <a:t>Aniko</a:t>
            </a:r>
            <a:r>
              <a:rPr lang="en-GB" dirty="0"/>
              <a:t> Farago-2133195</a:t>
            </a:r>
          </a:p>
          <a:p>
            <a:r>
              <a:rPr lang="en-GB" dirty="0" err="1"/>
              <a:t>Mariyana</a:t>
            </a:r>
            <a:r>
              <a:rPr lang="en-GB"/>
              <a:t> Rusofova-2131037</a:t>
            </a:r>
            <a:endParaRPr lang="en-GB" dirty="0"/>
          </a:p>
        </p:txBody>
      </p:sp>
    </p:spTree>
    <p:extLst>
      <p:ext uri="{BB962C8B-B14F-4D97-AF65-F5344CB8AC3E}">
        <p14:creationId xmlns:p14="http://schemas.microsoft.com/office/powerpoint/2010/main" val="3072013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5274F-CA97-9D18-0429-CBCE43D8CE8C}"/>
              </a:ext>
            </a:extLst>
          </p:cNvPr>
          <p:cNvSpPr>
            <a:spLocks noGrp="1"/>
          </p:cNvSpPr>
          <p:nvPr>
            <p:ph type="title"/>
          </p:nvPr>
        </p:nvSpPr>
        <p:spPr/>
        <p:txBody>
          <a:bodyPr/>
          <a:lstStyle/>
          <a:p>
            <a:r>
              <a:rPr lang="en-GB" dirty="0"/>
              <a:t>Table of content </a:t>
            </a:r>
          </a:p>
        </p:txBody>
      </p:sp>
      <p:sp>
        <p:nvSpPr>
          <p:cNvPr id="3" name="Content Placeholder 2">
            <a:extLst>
              <a:ext uri="{FF2B5EF4-FFF2-40B4-BE49-F238E27FC236}">
                <a16:creationId xmlns:a16="http://schemas.microsoft.com/office/drawing/2014/main" id="{06AD23C5-42E3-FFC1-6A36-EE22FD97981F}"/>
              </a:ext>
            </a:extLst>
          </p:cNvPr>
          <p:cNvSpPr>
            <a:spLocks noGrp="1"/>
          </p:cNvSpPr>
          <p:nvPr>
            <p:ph idx="1"/>
          </p:nvPr>
        </p:nvSpPr>
        <p:spPr/>
        <p:txBody>
          <a:bodyPr>
            <a:normAutofit fontScale="62500" lnSpcReduction="20000"/>
          </a:bodyPr>
          <a:lstStyle/>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overview of the case study</a:t>
            </a: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rPr>
              <a:t>Analysis of the project methodologies and tools used</a:t>
            </a: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Review and critically evaluate the effectiveness of the PLC in application to the project using the appropriate theories models and concepts.</a:t>
            </a: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Initiation Stage:</a:t>
            </a: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Planning</a:t>
            </a:r>
          </a:p>
          <a:p>
            <a:pPr marL="0" indent="0">
              <a:buNone/>
            </a:pPr>
            <a:r>
              <a:rPr lang="en-GB"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Execution Stage: </a:t>
            </a:r>
            <a:endPar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Closure</a:t>
            </a:r>
          </a:p>
          <a:p>
            <a:pPr marL="0" indent="0">
              <a:buNone/>
            </a:pPr>
            <a:r>
              <a:rPr lang="en-GB" sz="1800" b="1" kern="1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Mendelow</a:t>
            </a:r>
            <a:r>
              <a:rPr lang="en-GB" sz="1800" b="1" kern="1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Matrix is important</a:t>
            </a:r>
            <a:endParaRPr lang="en-GB"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Stakeholder Analysis:</a:t>
            </a: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Success Criteria</a:t>
            </a: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deliverables</a:t>
            </a:r>
          </a:p>
          <a:p>
            <a:pPr marL="0" indent="0">
              <a:buNone/>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Risk assessment and any assumptions</a:t>
            </a:r>
          </a:p>
          <a:p>
            <a:pPr marL="0" indent="0">
              <a:buNone/>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Present and discuss the key findings and conclusions</a:t>
            </a:r>
          </a:p>
          <a:p>
            <a:pPr marL="0" indent="0">
              <a:buNone/>
            </a:pPr>
            <a:r>
              <a:rPr lang="en-GB" b="1" dirty="0">
                <a:solidFill>
                  <a:schemeClr val="tx1"/>
                </a:solidFill>
              </a:rPr>
              <a:t>Reference</a:t>
            </a:r>
            <a:br>
              <a:rPr lang="en-GB"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2723678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953D-427F-BB62-233D-D32F93A57CF8}"/>
              </a:ext>
            </a:extLst>
          </p:cNvPr>
          <p:cNvSpPr>
            <a:spLocks noGrp="1"/>
          </p:cNvSpPr>
          <p:nvPr>
            <p:ph type="title"/>
          </p:nvPr>
        </p:nvSpPr>
        <p:spPr>
          <a:xfrm>
            <a:off x="677334" y="609600"/>
            <a:ext cx="8596668" cy="561975"/>
          </a:xfrm>
        </p:spPr>
        <p:txBody>
          <a:bodyPr>
            <a:normAutofit fontScale="90000"/>
          </a:bodyPr>
          <a:lstStyle/>
          <a:p>
            <a:r>
              <a:rPr lang="en-GB" sz="24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 overview of the case study </a:t>
            </a:r>
            <a:br>
              <a:rPr lang="en-GB" sz="24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2400" dirty="0"/>
          </a:p>
        </p:txBody>
      </p:sp>
      <p:sp>
        <p:nvSpPr>
          <p:cNvPr id="3" name="Content Placeholder 2">
            <a:extLst>
              <a:ext uri="{FF2B5EF4-FFF2-40B4-BE49-F238E27FC236}">
                <a16:creationId xmlns:a16="http://schemas.microsoft.com/office/drawing/2014/main" id="{DAFABCD7-C1AD-C871-D399-14DBF3283A3D}"/>
              </a:ext>
            </a:extLst>
          </p:cNvPr>
          <p:cNvSpPr>
            <a:spLocks noGrp="1"/>
          </p:cNvSpPr>
          <p:nvPr>
            <p:ph idx="1"/>
          </p:nvPr>
        </p:nvSpPr>
        <p:spPr>
          <a:xfrm>
            <a:off x="418917" y="1365458"/>
            <a:ext cx="6697501" cy="3880773"/>
          </a:xfrm>
        </p:spPr>
        <p:txBody>
          <a:bodyPr>
            <a:normAutofit/>
          </a:bodyPr>
          <a:lstStyle/>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Project Life Cycle stages for Megger's on-site catering facility are several. Each phase has unique qualities and evidence. </a:t>
            </a:r>
          </a:p>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Before manufacturing begins, a business case summarizes the project. Lunchtime congestion and worker satisfaction are considered</a:t>
            </a: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rPr>
              <a:t>(Vergara, 2020).</a:t>
            </a:r>
          </a:p>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project's strategy and investment portfolio justification are in this article. Project planning includes cost-benefit analysis, WBS, and project plan. </a:t>
            </a:r>
          </a:p>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project plan specifies the goals, scope, dates, and resources, unlike the cost-benefit analysis, which compares the catering facility's predicted advantages to its costs</a:t>
            </a: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Grochulska-Salak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2021).</a:t>
            </a:r>
          </a:p>
          <a:p>
            <a:pPr algn="just"/>
            <a:endParaRPr lang="en-GB" dirty="0"/>
          </a:p>
        </p:txBody>
      </p:sp>
      <p:pic>
        <p:nvPicPr>
          <p:cNvPr id="5" name="Picture 4">
            <a:extLst>
              <a:ext uri="{FF2B5EF4-FFF2-40B4-BE49-F238E27FC236}">
                <a16:creationId xmlns:a16="http://schemas.microsoft.com/office/drawing/2014/main" id="{D56C4CCF-3086-677A-2B5C-BB96AD06A5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64314" y="1900237"/>
            <a:ext cx="3965749" cy="3345994"/>
          </a:xfrm>
          <a:prstGeom prst="rect">
            <a:avLst/>
          </a:prstGeom>
        </p:spPr>
      </p:pic>
    </p:spTree>
    <p:extLst>
      <p:ext uri="{BB962C8B-B14F-4D97-AF65-F5344CB8AC3E}">
        <p14:creationId xmlns:p14="http://schemas.microsoft.com/office/powerpoint/2010/main" val="3952976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4FD62-3AD7-0BA8-27FF-A85ABE6032C2}"/>
              </a:ext>
            </a:extLst>
          </p:cNvPr>
          <p:cNvSpPr>
            <a:spLocks noGrp="1"/>
          </p:cNvSpPr>
          <p:nvPr>
            <p:ph type="title"/>
          </p:nvPr>
        </p:nvSpPr>
        <p:spPr/>
        <p:txBody>
          <a:bodyPr>
            <a:normAutofit/>
          </a:bodyPr>
          <a:lstStyle/>
          <a:p>
            <a:r>
              <a:rPr lang="en-GB" sz="2800" b="1" kern="0" dirty="0">
                <a:solidFill>
                  <a:srgbClr val="000000"/>
                </a:solidFill>
                <a:effectLst/>
                <a:latin typeface="Times New Roman" panose="02020603050405020304" pitchFamily="18" charset="0"/>
                <a:ea typeface="Times New Roman" panose="02020603050405020304" pitchFamily="18" charset="0"/>
              </a:rPr>
              <a:t>Analysis of the project methodologies and tools used</a:t>
            </a:r>
            <a:endParaRPr lang="en-GB" sz="2800" dirty="0"/>
          </a:p>
        </p:txBody>
      </p:sp>
      <p:sp>
        <p:nvSpPr>
          <p:cNvPr id="3" name="Content Placeholder 2">
            <a:extLst>
              <a:ext uri="{FF2B5EF4-FFF2-40B4-BE49-F238E27FC236}">
                <a16:creationId xmlns:a16="http://schemas.microsoft.com/office/drawing/2014/main" id="{A75A7479-5F1F-7C02-32B9-E22BC9B2A775}"/>
              </a:ext>
            </a:extLst>
          </p:cNvPr>
          <p:cNvSpPr>
            <a:spLocks noGrp="1"/>
          </p:cNvSpPr>
          <p:nvPr>
            <p:ph idx="1"/>
          </p:nvPr>
        </p:nvSpPr>
        <p:spPr>
          <a:xfrm>
            <a:off x="677334" y="2160589"/>
            <a:ext cx="6452129" cy="3880773"/>
          </a:xfrm>
        </p:spPr>
        <p:txBody>
          <a:bodyPr>
            <a:normAutofit lnSpcReduction="10000"/>
          </a:bodyPr>
          <a:lstStyle/>
          <a:p>
            <a:pPr algn="just"/>
            <a:r>
              <a:rPr lang="en-GB" sz="1900" dirty="0">
                <a:effectLst/>
                <a:latin typeface="Times New Roman" panose="02020603050405020304" pitchFamily="18" charset="0"/>
                <a:ea typeface="Calibri" panose="020F0502020204030204" pitchFamily="34" charset="0"/>
              </a:rPr>
              <a:t>The Megger's on-site catering facility was built using a successful project management system. This strategy optimizes outcomes. Project management methods include Waterfall and Agile</a:t>
            </a:r>
            <a:r>
              <a:rPr lang="en-GB" sz="1900" dirty="0">
                <a:latin typeface="Times New Roman" panose="02020603050405020304" pitchFamily="18" charset="0"/>
                <a:ea typeface="Calibri" panose="020F0502020204030204" pitchFamily="34" charset="0"/>
              </a:rPr>
              <a:t> </a:t>
            </a:r>
            <a:r>
              <a:rPr lang="en-GB" sz="1900" dirty="0">
                <a:effectLst/>
                <a:latin typeface="Times New Roman" panose="02020603050405020304" pitchFamily="18" charset="0"/>
                <a:ea typeface="Calibri" panose="020F0502020204030204" pitchFamily="34" charset="0"/>
              </a:rPr>
              <a:t>(Coleman and Meggers, 2022).</a:t>
            </a:r>
          </a:p>
          <a:p>
            <a:pPr algn="just"/>
            <a:r>
              <a:rPr lang="en-GB" sz="1900" dirty="0">
                <a:effectLst/>
                <a:latin typeface="Times New Roman" panose="02020603050405020304" pitchFamily="18" charset="0"/>
                <a:ea typeface="Calibri" panose="020F0502020204030204" pitchFamily="34" charset="0"/>
              </a:rPr>
              <a:t>These methods are </a:t>
            </a:r>
            <a:r>
              <a:rPr lang="en-GB" sz="1900" dirty="0" err="1">
                <a:effectLst/>
                <a:latin typeface="Times New Roman" panose="02020603050405020304" pitchFamily="18" charset="0"/>
                <a:ea typeface="Calibri" panose="020F0502020204030204" pitchFamily="34" charset="0"/>
              </a:rPr>
              <a:t>djusted</a:t>
            </a:r>
            <a:r>
              <a:rPr lang="en-GB" sz="1900" dirty="0">
                <a:effectLst/>
                <a:latin typeface="Times New Roman" panose="02020603050405020304" pitchFamily="18" charset="0"/>
                <a:ea typeface="Calibri" panose="020F0502020204030204" pitchFamily="34" charset="0"/>
              </a:rPr>
              <a:t> to the project's needs. Early in a project, waterfall is used for its orderly planning and execution. </a:t>
            </a:r>
          </a:p>
          <a:p>
            <a:pPr algn="just"/>
            <a:r>
              <a:rPr lang="en-GB" sz="1900" dirty="0">
                <a:effectLst/>
                <a:latin typeface="Times New Roman" panose="02020603050405020304" pitchFamily="18" charset="0"/>
                <a:ea typeface="Calibri" panose="020F0502020204030204" pitchFamily="34" charset="0"/>
              </a:rPr>
              <a:t>This is why the approach is utilized. This technique has multiple stages. These include launch, planning, execution, monitoring, and closing. </a:t>
            </a:r>
          </a:p>
          <a:p>
            <a:pPr algn="just"/>
            <a:r>
              <a:rPr lang="en-GB" sz="1900" dirty="0">
                <a:effectLst/>
                <a:latin typeface="Times New Roman" panose="02020603050405020304" pitchFamily="18" charset="0"/>
                <a:ea typeface="Calibri" panose="020F0502020204030204" pitchFamily="34" charset="0"/>
              </a:rPr>
              <a:t>Methodical project progress is ensured. WBS, Gantt charts, and critical path analysis aid project scheduling and resource </a:t>
            </a:r>
            <a:r>
              <a:rPr lang="en-GB" sz="1900" dirty="0">
                <a:latin typeface="Times New Roman" panose="02020603050405020304" pitchFamily="18" charset="0"/>
              </a:rPr>
              <a:t>allocation (</a:t>
            </a:r>
            <a:r>
              <a:rPr lang="en-GB" sz="1900" dirty="0" err="1">
                <a:latin typeface="Times New Roman" panose="02020603050405020304" pitchFamily="18" charset="0"/>
              </a:rPr>
              <a:t>Zorzi</a:t>
            </a:r>
            <a:r>
              <a:rPr lang="en-GB" sz="1900" dirty="0">
                <a:latin typeface="Times New Roman" panose="02020603050405020304" pitchFamily="18" charset="0"/>
              </a:rPr>
              <a:t>, et al., 2022).</a:t>
            </a:r>
          </a:p>
          <a:p>
            <a:pPr algn="just"/>
            <a:endParaRPr lang="en-GB" sz="2000" dirty="0"/>
          </a:p>
        </p:txBody>
      </p:sp>
      <p:pic>
        <p:nvPicPr>
          <p:cNvPr id="5" name="Picture 4">
            <a:extLst>
              <a:ext uri="{FF2B5EF4-FFF2-40B4-BE49-F238E27FC236}">
                <a16:creationId xmlns:a16="http://schemas.microsoft.com/office/drawing/2014/main" id="{DFA4D905-88D9-C83D-0FA7-865EDEC7EF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86725" y="2551328"/>
            <a:ext cx="3509963" cy="2892210"/>
          </a:xfrm>
          <a:prstGeom prst="rect">
            <a:avLst/>
          </a:prstGeom>
        </p:spPr>
      </p:pic>
    </p:spTree>
    <p:extLst>
      <p:ext uri="{BB962C8B-B14F-4D97-AF65-F5344CB8AC3E}">
        <p14:creationId xmlns:p14="http://schemas.microsoft.com/office/powerpoint/2010/main" val="653206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A6931-8BB3-01F5-6FCE-599688129228}"/>
              </a:ext>
            </a:extLst>
          </p:cNvPr>
          <p:cNvSpPr>
            <a:spLocks noGrp="1"/>
          </p:cNvSpPr>
          <p:nvPr>
            <p:ph type="title"/>
          </p:nvPr>
        </p:nvSpPr>
        <p:spPr/>
        <p:txBody>
          <a:bodyPr/>
          <a:lstStyle/>
          <a:p>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Review and critically evaluate the effectiveness of the PLC in application to the project using the appropriate theories models and concepts.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98AF288-2EF0-3A9E-A547-7C70D130E9EA}"/>
              </a:ext>
            </a:extLst>
          </p:cNvPr>
          <p:cNvSpPr>
            <a:spLocks noGrp="1"/>
          </p:cNvSpPr>
          <p:nvPr>
            <p:ph idx="1"/>
          </p:nvPr>
        </p:nvSpPr>
        <p:spPr>
          <a:xfrm>
            <a:off x="677334" y="2160589"/>
            <a:ext cx="5952066" cy="3880773"/>
          </a:xfrm>
        </p:spPr>
        <p:txBody>
          <a:bodyPr/>
          <a:lstStyle/>
          <a:p>
            <a:pPr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Project Life Cycle (PLC) is essential for project planning, implementation, and completion. Example: Megger's catering. By evaluating how effectively the PLC functions in this project</a:t>
            </a:r>
            <a:r>
              <a:rPr lang="en-GB" kern="100"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rPr>
              <a:t>(Rodríguez et al., 2022).</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we can evaluate its ability to achieve project objectives and provide excellent outcomes. </a:t>
            </a:r>
          </a:p>
          <a:p>
            <a:pPr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We shall study PLC process phases for this. It encompasses initiating, planning, executing, monitoring, controlling, and completing. </a:t>
            </a:r>
          </a:p>
          <a:p>
            <a:pPr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We will examine necessary concepts, models, and ideas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5" name="Picture 4">
            <a:extLst>
              <a:ext uri="{FF2B5EF4-FFF2-40B4-BE49-F238E27FC236}">
                <a16:creationId xmlns:a16="http://schemas.microsoft.com/office/drawing/2014/main" id="{7CCA7A33-6CB5-1386-984B-EEBBFA216D2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09120" y="2331949"/>
            <a:ext cx="4811429" cy="2194101"/>
          </a:xfrm>
          <a:prstGeom prst="rect">
            <a:avLst/>
          </a:prstGeom>
        </p:spPr>
      </p:pic>
    </p:spTree>
    <p:extLst>
      <p:ext uri="{BB962C8B-B14F-4D97-AF65-F5344CB8AC3E}">
        <p14:creationId xmlns:p14="http://schemas.microsoft.com/office/powerpoint/2010/main" val="3481459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89A6F-4F77-221B-DC69-030B2554A06B}"/>
              </a:ext>
            </a:extLst>
          </p:cNvPr>
          <p:cNvSpPr>
            <a:spLocks noGrp="1"/>
          </p:cNvSpPr>
          <p:nvPr>
            <p:ph type="title"/>
          </p:nvPr>
        </p:nvSpPr>
        <p:spPr/>
        <p:txBody>
          <a:bodyPr/>
          <a:lstStyle/>
          <a:p>
            <a:r>
              <a:rPr lang="en-GB" sz="20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Initiation</a:t>
            </a:r>
            <a:r>
              <a:rPr lang="en-GB" sz="2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66B09B-7C72-3A7C-7ECB-245DD14254CD}"/>
              </a:ext>
            </a:extLst>
          </p:cNvPr>
          <p:cNvSpPr>
            <a:spLocks noGrp="1"/>
          </p:cNvSpPr>
          <p:nvPr>
            <p:ph idx="1"/>
          </p:nvPr>
        </p:nvSpPr>
        <p:spPr>
          <a:xfrm>
            <a:off x="401548" y="1270000"/>
            <a:ext cx="6909329" cy="4830763"/>
          </a:xfrm>
        </p:spPr>
        <p:txBody>
          <a:bodyPr>
            <a:normAutofit fontScale="25000" lnSpcReduction="20000"/>
          </a:bodyPr>
          <a:lstStyle/>
          <a:p>
            <a:r>
              <a:rPr lang="en-GB" sz="6400" dirty="0">
                <a:solidFill>
                  <a:schemeClr val="tx1"/>
                </a:solidFill>
                <a:effectLst/>
                <a:latin typeface="Times New Roman" panose="02020603050405020304" pitchFamily="18" charset="0"/>
                <a:ea typeface="Calibri" panose="020F0502020204030204" pitchFamily="34" charset="0"/>
              </a:rPr>
              <a:t>Early in the project, Megger's catering facility is being built. The facility will encourage health and reduce lunchtime congestion. </a:t>
            </a:r>
          </a:p>
          <a:p>
            <a:r>
              <a:rPr lang="en-GB" sz="6400" dirty="0">
                <a:solidFill>
                  <a:schemeClr val="tx1"/>
                </a:solidFill>
                <a:effectLst/>
                <a:latin typeface="Times New Roman" panose="02020603050405020304" pitchFamily="18" charset="0"/>
                <a:ea typeface="Calibri" panose="020F0502020204030204" pitchFamily="34" charset="0"/>
              </a:rPr>
              <a:t>This stage describes the project's stakeholders' goals, scope, and expectations. </a:t>
            </a:r>
          </a:p>
          <a:p>
            <a:r>
              <a:rPr lang="en-GB" sz="6400" dirty="0">
                <a:solidFill>
                  <a:schemeClr val="tx1"/>
                </a:solidFill>
                <a:effectLst/>
                <a:latin typeface="Times New Roman" panose="02020603050405020304" pitchFamily="18" charset="0"/>
                <a:ea typeface="Calibri" panose="020F0502020204030204" pitchFamily="34" charset="0"/>
              </a:rPr>
              <a:t>Construction of the catering facility on site is determined by feasibility studies </a:t>
            </a:r>
            <a:r>
              <a:rPr lang="en-US" sz="6400" dirty="0">
                <a:effectLst/>
                <a:latin typeface="Times New Roman" panose="02020603050405020304" pitchFamily="18" charset="0"/>
                <a:ea typeface="Calibri" panose="020F0502020204030204" pitchFamily="34" charset="0"/>
              </a:rPr>
              <a:t>(</a:t>
            </a:r>
            <a:r>
              <a:rPr lang="en-GB" sz="6400" dirty="0" err="1">
                <a:effectLst/>
                <a:latin typeface="Times New Roman" panose="02020603050405020304" pitchFamily="18" charset="0"/>
                <a:ea typeface="Calibri" panose="020F0502020204030204" pitchFamily="34" charset="0"/>
              </a:rPr>
              <a:t>Grochulska-Salak</a:t>
            </a:r>
            <a:r>
              <a:rPr lang="en-GB" sz="6400" dirty="0">
                <a:effectLst/>
                <a:latin typeface="Times New Roman" panose="02020603050405020304" pitchFamily="18" charset="0"/>
                <a:ea typeface="Calibri" panose="020F0502020204030204" pitchFamily="34" charset="0"/>
              </a:rPr>
              <a:t> et al., 2021).</a:t>
            </a:r>
            <a:endParaRPr lang="en-GB" sz="6400" dirty="0">
              <a:solidFill>
                <a:schemeClr val="tx1"/>
              </a:solidFill>
              <a:effectLst/>
              <a:latin typeface="Times New Roman" panose="02020603050405020304" pitchFamily="18" charset="0"/>
              <a:ea typeface="Calibri" panose="020F0502020204030204" pitchFamily="34" charset="0"/>
            </a:endParaRPr>
          </a:p>
          <a:p>
            <a:pPr marL="0" indent="0" algn="just">
              <a:lnSpc>
                <a:spcPct val="150000"/>
              </a:lnSpc>
              <a:spcAft>
                <a:spcPts val="800"/>
              </a:spcAft>
              <a:buNone/>
            </a:pPr>
            <a:r>
              <a:rPr lang="en-GB" sz="6400" b="1" kern="100" dirty="0">
                <a:effectLst/>
                <a:latin typeface="Times New Roman" panose="02020603050405020304" pitchFamily="18" charset="0"/>
                <a:ea typeface="Calibri" panose="020F0502020204030204" pitchFamily="34" charset="0"/>
                <a:cs typeface="Times New Roman" panose="02020603050405020304" pitchFamily="18" charset="0"/>
              </a:rPr>
              <a:t>Project Scope </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An on-site catering facility to decrease lunchtime congestion and promote healthy decision-making is the "project scope". </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6400" b="1" kern="100" dirty="0">
                <a:effectLst/>
                <a:latin typeface="Times New Roman" panose="02020603050405020304" pitchFamily="18" charset="0"/>
                <a:ea typeface="Calibri" panose="020F0502020204030204" pitchFamily="34" charset="0"/>
                <a:cs typeface="Times New Roman" panose="02020603050405020304" pitchFamily="18" charset="0"/>
              </a:rPr>
              <a:t>Objectives</a:t>
            </a:r>
          </a:p>
          <a:p>
            <a:pPr marL="0" indent="0" algn="just">
              <a:lnSpc>
                <a:spcPct val="150000"/>
              </a:lnSpc>
              <a:spcAft>
                <a:spcPts val="800"/>
              </a:spcAft>
              <a:buNone/>
            </a:pPr>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The project intends to promote employee well-being by offering convenient access to nutritious meal options</a:t>
            </a:r>
            <a:r>
              <a:rPr lang="en-GB" sz="64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6400" dirty="0">
                <a:effectLst/>
                <a:latin typeface="Times New Roman" panose="02020603050405020304" pitchFamily="18" charset="0"/>
                <a:ea typeface="Calibri" panose="020F0502020204030204" pitchFamily="34" charset="0"/>
              </a:rPr>
              <a:t>(Luo et al., 2022).</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6400" b="1" kern="100" dirty="0">
                <a:effectLst/>
                <a:latin typeface="Times New Roman" panose="02020603050405020304" pitchFamily="18" charset="0"/>
                <a:ea typeface="Calibri" panose="020F0502020204030204" pitchFamily="34" charset="0"/>
                <a:cs typeface="Times New Roman" panose="02020603050405020304" pitchFamily="18" charset="0"/>
              </a:rPr>
              <a:t>Deliverables </a:t>
            </a:r>
          </a:p>
          <a:p>
            <a:pPr marL="0" indent="0">
              <a:buNone/>
            </a:pPr>
            <a:r>
              <a:rPr lang="en-GB" sz="6400" dirty="0">
                <a:effectLst/>
                <a:latin typeface="Times New Roman" panose="02020603050405020304" pitchFamily="18" charset="0"/>
                <a:ea typeface="Calibri" panose="020F0502020204030204" pitchFamily="34" charset="0"/>
              </a:rPr>
              <a:t>The project will create a fully equipped on-site catering facility. </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b="1" dirty="0">
              <a:solidFill>
                <a:schemeClr val="tx1"/>
              </a:solidFill>
            </a:endParaRPr>
          </a:p>
        </p:txBody>
      </p:sp>
      <p:pic>
        <p:nvPicPr>
          <p:cNvPr id="5" name="Picture 4">
            <a:extLst>
              <a:ext uri="{FF2B5EF4-FFF2-40B4-BE49-F238E27FC236}">
                <a16:creationId xmlns:a16="http://schemas.microsoft.com/office/drawing/2014/main" id="{1280B960-CEF7-DC26-4563-3BF4B8E5F9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5788" y="1930400"/>
            <a:ext cx="3279949" cy="3284538"/>
          </a:xfrm>
          <a:prstGeom prst="rect">
            <a:avLst/>
          </a:prstGeom>
        </p:spPr>
      </p:pic>
    </p:spTree>
    <p:extLst>
      <p:ext uri="{BB962C8B-B14F-4D97-AF65-F5344CB8AC3E}">
        <p14:creationId xmlns:p14="http://schemas.microsoft.com/office/powerpoint/2010/main" val="1191659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F4862-D989-6ECE-050F-25306D96BD90}"/>
              </a:ext>
            </a:extLst>
          </p:cNvPr>
          <p:cNvSpPr>
            <a:spLocks noGrp="1"/>
          </p:cNvSpPr>
          <p:nvPr>
            <p:ph type="title"/>
          </p:nvPr>
        </p:nvSpPr>
        <p:spPr>
          <a:xfrm>
            <a:off x="677334" y="266700"/>
            <a:ext cx="8596668" cy="660400"/>
          </a:xfrm>
        </p:spPr>
        <p:txBody>
          <a:bodyPr/>
          <a:lstStyle/>
          <a:p>
            <a:r>
              <a:rPr lang="en-GB"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Initiation</a:t>
            </a:r>
            <a:endParaRPr lang="en-GB" dirty="0"/>
          </a:p>
        </p:txBody>
      </p:sp>
      <p:sp>
        <p:nvSpPr>
          <p:cNvPr id="3" name="Content Placeholder 2">
            <a:extLst>
              <a:ext uri="{FF2B5EF4-FFF2-40B4-BE49-F238E27FC236}">
                <a16:creationId xmlns:a16="http://schemas.microsoft.com/office/drawing/2014/main" id="{42A99788-E474-7B0B-EA12-FC94EF307B29}"/>
              </a:ext>
            </a:extLst>
          </p:cNvPr>
          <p:cNvSpPr>
            <a:spLocks noGrp="1"/>
          </p:cNvSpPr>
          <p:nvPr>
            <p:ph idx="1"/>
          </p:nvPr>
        </p:nvSpPr>
        <p:spPr>
          <a:xfrm>
            <a:off x="677334" y="1055687"/>
            <a:ext cx="6637866" cy="5659438"/>
          </a:xfrm>
        </p:spPr>
        <p:txBody>
          <a:bodyPr>
            <a:normAutofit fontScale="25000" lnSpcReduction="20000"/>
          </a:bodyPr>
          <a:lstStyle/>
          <a:p>
            <a:pPr algn="just"/>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In the Initiation stage, a business case is produced to justify the project's requirement and align with organizational goals.</a:t>
            </a:r>
          </a:p>
          <a:p>
            <a:pPr algn="just"/>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 Strategic alignment ensures that the project supports company aims.</a:t>
            </a:r>
          </a:p>
          <a:p>
            <a:pPr marL="0" indent="0" algn="just">
              <a:lnSpc>
                <a:spcPct val="150000"/>
              </a:lnSpc>
              <a:spcAft>
                <a:spcPts val="800"/>
              </a:spcAft>
              <a:buNone/>
            </a:pPr>
            <a:r>
              <a:rPr lang="en-GB" sz="6400" b="1" kern="100" dirty="0">
                <a:effectLst/>
                <a:latin typeface="Times New Roman" panose="02020603050405020304" pitchFamily="18" charset="0"/>
                <a:ea typeface="Calibri" panose="020F0502020204030204" pitchFamily="34" charset="0"/>
                <a:cs typeface="Times New Roman" panose="02020603050405020304" pitchFamily="18" charset="0"/>
              </a:rPr>
              <a:t>Work Breakdown Structure (WBS):</a:t>
            </a:r>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The WBS breaks down the project into manageable pieces. </a:t>
            </a:r>
          </a:p>
          <a:p>
            <a:pPr marL="0" indent="0" algn="just">
              <a:lnSpc>
                <a:spcPct val="150000"/>
              </a:lnSpc>
              <a:spcAft>
                <a:spcPts val="800"/>
              </a:spcAft>
              <a:buNone/>
            </a:pPr>
            <a:r>
              <a:rPr lang="en-GB" sz="6400" b="1" kern="100" dirty="0">
                <a:effectLst/>
                <a:latin typeface="Times New Roman" panose="02020603050405020304" pitchFamily="18" charset="0"/>
                <a:ea typeface="Calibri" panose="020F0502020204030204" pitchFamily="34" charset="0"/>
                <a:cs typeface="Times New Roman" panose="02020603050405020304" pitchFamily="18" charset="0"/>
              </a:rPr>
              <a:t>Stakeholders:</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This project comprises Megger management, employees, catering facility staff, suppliers/vendors, health and safety inspectors, and maybe nearby companies affected by lunchtime traffic</a:t>
            </a:r>
            <a:r>
              <a:rPr lang="en-GB" sz="64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6400" dirty="0">
                <a:effectLst/>
                <a:latin typeface="Times New Roman" panose="02020603050405020304" pitchFamily="18" charset="0"/>
                <a:ea typeface="Calibri" panose="020F0502020204030204" pitchFamily="34" charset="0"/>
              </a:rPr>
              <a:t>(Luo et al., 2022)</a:t>
            </a:r>
            <a:endParaRPr lang="en-GB" sz="6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GB" sz="6400" b="1" kern="100" dirty="0">
                <a:effectLst/>
                <a:latin typeface="Times New Roman" panose="02020603050405020304" pitchFamily="18" charset="0"/>
                <a:ea typeface="Calibri" panose="020F0502020204030204" pitchFamily="34" charset="0"/>
                <a:cs typeface="Times New Roman" panose="02020603050405020304" pitchFamily="18" charset="0"/>
              </a:rPr>
              <a:t>Risk Identification:</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Assessing Risks Delays in facility construction or equipment delivery, issues attracting competent staff, health and safety compliance, unexpected changes in dietary trends or employee preferences, and reaction from off-site dining employees are all dangers</a:t>
            </a:r>
            <a:r>
              <a:rPr lang="en-GB" sz="64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6400" dirty="0">
                <a:effectLst/>
                <a:latin typeface="Times New Roman" panose="02020603050405020304" pitchFamily="18" charset="0"/>
                <a:ea typeface="Calibri" panose="020F0502020204030204" pitchFamily="34" charset="0"/>
              </a:rPr>
              <a:t>(</a:t>
            </a:r>
            <a:r>
              <a:rPr lang="en-GB" sz="6400" dirty="0" err="1">
                <a:effectLst/>
                <a:latin typeface="Times New Roman" panose="02020603050405020304" pitchFamily="18" charset="0"/>
                <a:ea typeface="Calibri" panose="020F0502020204030204" pitchFamily="34" charset="0"/>
              </a:rPr>
              <a:t>Grochulska-Salak</a:t>
            </a:r>
            <a:r>
              <a:rPr lang="en-GB" sz="6400" dirty="0">
                <a:effectLst/>
                <a:latin typeface="Times New Roman" panose="02020603050405020304" pitchFamily="18" charset="0"/>
                <a:ea typeface="Calibri" panose="020F0502020204030204" pitchFamily="34" charset="0"/>
              </a:rPr>
              <a:t> et al., 2021).</a:t>
            </a:r>
            <a:endParaRPr lang="en-GB" sz="6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endParaRPr lang="en-GB" dirty="0"/>
          </a:p>
        </p:txBody>
      </p:sp>
      <p:pic>
        <p:nvPicPr>
          <p:cNvPr id="7" name="Picture 6">
            <a:extLst>
              <a:ext uri="{FF2B5EF4-FFF2-40B4-BE49-F238E27FC236}">
                <a16:creationId xmlns:a16="http://schemas.microsoft.com/office/drawing/2014/main" id="{5B11A9C0-3E90-D92D-19CE-90BB24E741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2400" y="2160589"/>
            <a:ext cx="4200985" cy="3797299"/>
          </a:xfrm>
          <a:prstGeom prst="rect">
            <a:avLst/>
          </a:prstGeom>
        </p:spPr>
      </p:pic>
    </p:spTree>
    <p:extLst>
      <p:ext uri="{BB962C8B-B14F-4D97-AF65-F5344CB8AC3E}">
        <p14:creationId xmlns:p14="http://schemas.microsoft.com/office/powerpoint/2010/main" val="2768920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9F9F7-0764-99F8-9132-69565EC9B4E6}"/>
              </a:ext>
            </a:extLst>
          </p:cNvPr>
          <p:cNvSpPr>
            <a:spLocks noGrp="1"/>
          </p:cNvSpPr>
          <p:nvPr>
            <p:ph type="title"/>
          </p:nvPr>
        </p:nvSpPr>
        <p:spPr>
          <a:xfrm>
            <a:off x="677334" y="609600"/>
            <a:ext cx="8596668" cy="635663"/>
          </a:xfrm>
        </p:spPr>
        <p:txBody>
          <a:bodyPr>
            <a:normAutofit fontScale="90000"/>
          </a:bodyPr>
          <a:lstStyle/>
          <a:p>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deliverables</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943AD542-62E2-157A-B06A-304A0A8D6D1E}"/>
              </a:ext>
            </a:extLst>
          </p:cNvPr>
          <p:cNvSpPr>
            <a:spLocks noGrp="1"/>
          </p:cNvSpPr>
          <p:nvPr>
            <p:ph idx="1"/>
          </p:nvPr>
        </p:nvSpPr>
        <p:spPr>
          <a:xfrm>
            <a:off x="377296" y="1731964"/>
            <a:ext cx="6723591" cy="3880773"/>
          </a:xfrm>
        </p:spPr>
        <p:txBody>
          <a:bodyPr>
            <a:normAutofit/>
          </a:bodyPr>
          <a:lstStyle/>
          <a:p>
            <a:pPr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All deliverables seek to create a Megger food facility with many essential components</a:t>
            </a:r>
            <a:r>
              <a:rPr lang="en-GB" kern="100" dirty="0">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rPr>
              <a:t>(</a:t>
            </a:r>
            <a:r>
              <a:rPr lang="en-GB" sz="1800" dirty="0" err="1">
                <a:effectLst/>
                <a:latin typeface="Times New Roman" panose="02020603050405020304" pitchFamily="18" charset="0"/>
                <a:ea typeface="Calibri" panose="020F0502020204030204" pitchFamily="34" charset="0"/>
              </a:rPr>
              <a:t>Grochulska-Salak</a:t>
            </a:r>
            <a:r>
              <a:rPr lang="en-GB" sz="1800" dirty="0">
                <a:effectLst/>
                <a:latin typeface="Times New Roman" panose="02020603050405020304" pitchFamily="18" charset="0"/>
                <a:ea typeface="Calibri" panose="020F0502020204030204" pitchFamily="34" charset="0"/>
              </a:rPr>
              <a:t> et al., 2021).</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includes selecting and preparing an appropriate location within the premises, setting up the catering facility, including installing kitchen equipment and furnishings, and creating a varied and nutritious menu that meets employee preferences and nutritional needs.</a:t>
            </a:r>
          </a:p>
          <a:p>
            <a:pPr algn="just"/>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To educate staff about the new facility's benefits, a complete marketing and communication strategy will be devised</a:t>
            </a:r>
            <a:r>
              <a:rPr lang="en-GB" kern="100"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rPr>
              <a:t>(Coleman and Meggers, 2022).</a:t>
            </a:r>
            <a:endParaRPr lang="en-GB" dirty="0"/>
          </a:p>
        </p:txBody>
      </p:sp>
      <p:pic>
        <p:nvPicPr>
          <p:cNvPr id="5" name="Picture 4">
            <a:extLst>
              <a:ext uri="{FF2B5EF4-FFF2-40B4-BE49-F238E27FC236}">
                <a16:creationId xmlns:a16="http://schemas.microsoft.com/office/drawing/2014/main" id="{7E963778-6284-A762-57B9-73953BCB85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4575" y="1731964"/>
            <a:ext cx="4420129" cy="3948323"/>
          </a:xfrm>
          <a:prstGeom prst="rect">
            <a:avLst/>
          </a:prstGeom>
        </p:spPr>
      </p:pic>
    </p:spTree>
    <p:extLst>
      <p:ext uri="{BB962C8B-B14F-4D97-AF65-F5344CB8AC3E}">
        <p14:creationId xmlns:p14="http://schemas.microsoft.com/office/powerpoint/2010/main" val="4197404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D4506-1D75-1D12-C80B-DEDD85596EA7}"/>
              </a:ext>
            </a:extLst>
          </p:cNvPr>
          <p:cNvSpPr>
            <a:spLocks noGrp="1"/>
          </p:cNvSpPr>
          <p:nvPr>
            <p:ph type="title"/>
          </p:nvPr>
        </p:nvSpPr>
        <p:spPr/>
        <p:txBody>
          <a:bodyPr>
            <a:normAutofit/>
          </a:bodyPr>
          <a:lstStyle/>
          <a:p>
            <a:r>
              <a:rPr lang="en-GB"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Stakeholder Analysis:</a:t>
            </a:r>
            <a:br>
              <a:rPr lang="en-GB"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E7742EC-9205-AA92-884D-C1A62C691AD4}"/>
              </a:ext>
            </a:extLst>
          </p:cNvPr>
          <p:cNvSpPr>
            <a:spLocks noGrp="1"/>
          </p:cNvSpPr>
          <p:nvPr>
            <p:ph idx="1"/>
          </p:nvPr>
        </p:nvSpPr>
        <p:spPr>
          <a:xfrm>
            <a:off x="677334" y="2160589"/>
            <a:ext cx="4623329" cy="3880773"/>
          </a:xfrm>
        </p:spPr>
        <p:txBody>
          <a:bodyPr>
            <a:noAutofit/>
          </a:bodyPr>
          <a:lstStyle/>
          <a:p>
            <a:pPr algn="just"/>
            <a:r>
              <a:rPr lang="en-GB" dirty="0">
                <a:effectLst/>
                <a:latin typeface="Times New Roman" panose="02020603050405020304" pitchFamily="18" charset="0"/>
                <a:ea typeface="Calibri" panose="020F0502020204030204" pitchFamily="34" charset="0"/>
              </a:rPr>
              <a:t>Many stakeholders are crucial to the Megger's on-site catering facility project. </a:t>
            </a:r>
          </a:p>
          <a:p>
            <a:pPr algn="just"/>
            <a:r>
              <a:rPr lang="en-GB" dirty="0">
                <a:effectLst/>
                <a:latin typeface="Times New Roman" panose="02020603050405020304" pitchFamily="18" charset="0"/>
                <a:ea typeface="Calibri" panose="020F0502020204030204" pitchFamily="34" charset="0"/>
              </a:rPr>
              <a:t>Since health and convenience would be instantly improved, employees are the most crucial stakeholders. </a:t>
            </a:r>
          </a:p>
          <a:p>
            <a:pPr algn="just"/>
            <a:r>
              <a:rPr lang="en-GB" dirty="0">
                <a:effectLst/>
                <a:latin typeface="Times New Roman" panose="02020603050405020304" pitchFamily="18" charset="0"/>
                <a:ea typeface="Calibri" panose="020F0502020204030204" pitchFamily="34" charset="0"/>
                <a:cs typeface="Times New Roman" panose="02020603050405020304" pitchFamily="18" charset="0"/>
              </a:rPr>
              <a:t>Management and catering vendors are crucial to project-wide food quality. Management provides ongoing project assistance and resource allocation</a:t>
            </a: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(O'Donnell, 2021).</a:t>
            </a:r>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20770FE-D3EC-1B46-81D9-F168A49604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607080"/>
            <a:ext cx="4502150" cy="3434282"/>
          </a:xfrm>
          <a:prstGeom prst="rect">
            <a:avLst/>
          </a:prstGeom>
        </p:spPr>
      </p:pic>
    </p:spTree>
    <p:extLst>
      <p:ext uri="{BB962C8B-B14F-4D97-AF65-F5344CB8AC3E}">
        <p14:creationId xmlns:p14="http://schemas.microsoft.com/office/powerpoint/2010/main" val="508743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19B5-3654-CB0B-C4EA-4B2F906F1516}"/>
              </a:ext>
            </a:extLst>
          </p:cNvPr>
          <p:cNvSpPr>
            <a:spLocks noGrp="1"/>
          </p:cNvSpPr>
          <p:nvPr>
            <p:ph type="title"/>
          </p:nvPr>
        </p:nvSpPr>
        <p:spPr>
          <a:xfrm>
            <a:off x="677334" y="179845"/>
            <a:ext cx="8596668" cy="778538"/>
          </a:xfrm>
        </p:spPr>
        <p:txBody>
          <a:bodyPr>
            <a:normAutofit fontScale="90000"/>
          </a:bodyPr>
          <a:lstStyle/>
          <a:p>
            <a:r>
              <a:rPr lang="en-GB"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Planning</a:t>
            </a:r>
            <a:br>
              <a:rPr lang="en-GB"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054E42E-EF3F-CFE4-627C-31587A23BDF5}"/>
              </a:ext>
            </a:extLst>
          </p:cNvPr>
          <p:cNvSpPr>
            <a:spLocks noGrp="1"/>
          </p:cNvSpPr>
          <p:nvPr>
            <p:ph idx="1"/>
          </p:nvPr>
        </p:nvSpPr>
        <p:spPr>
          <a:xfrm>
            <a:off x="677334" y="958383"/>
            <a:ext cx="6637866" cy="5556717"/>
          </a:xfrm>
        </p:spPr>
        <p:txBody>
          <a:bodyPr>
            <a:normAutofit fontScale="25000" lnSpcReduction="20000"/>
          </a:bodyPr>
          <a:lstStyle/>
          <a:p>
            <a:pPr algn="just">
              <a:lnSpc>
                <a:spcPct val="170000"/>
              </a:lnSpc>
            </a:pPr>
            <a:r>
              <a:rPr lang="en-GB" sz="5600" dirty="0">
                <a:solidFill>
                  <a:schemeClr val="tx1"/>
                </a:solidFill>
                <a:effectLst/>
                <a:latin typeface="Times New Roman" panose="02020603050405020304" pitchFamily="18" charset="0"/>
                <a:ea typeface="Calibri" panose="020F0502020204030204" pitchFamily="34" charset="0"/>
              </a:rPr>
              <a:t>Project plans are produced during planning. These plans include WBS, cost-benefit analysis, and project plan. </a:t>
            </a:r>
          </a:p>
          <a:p>
            <a:pPr algn="just">
              <a:lnSpc>
                <a:spcPct val="170000"/>
              </a:lnSpc>
            </a:pPr>
            <a:r>
              <a:rPr lang="en-GB" sz="5600" dirty="0">
                <a:solidFill>
                  <a:schemeClr val="tx1"/>
                </a:solidFill>
                <a:effectLst/>
                <a:latin typeface="Times New Roman" panose="02020603050405020304" pitchFamily="18" charset="0"/>
                <a:ea typeface="Calibri" panose="020F0502020204030204" pitchFamily="34" charset="0"/>
              </a:rPr>
              <a:t>The Rational Decision-Making Model ensures that people objectively evaluate their choices before making decisions. </a:t>
            </a:r>
          </a:p>
          <a:p>
            <a:pPr defTabSz="914400">
              <a:lnSpc>
                <a:spcPct val="170000"/>
              </a:lnSpc>
              <a:spcBef>
                <a:spcPts val="0"/>
              </a:spcBef>
              <a:buClrTx/>
              <a:buSzTx/>
              <a:defRPr/>
            </a:pPr>
            <a:r>
              <a:rPr lang="en-GB" sz="5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 recommend creating an on-site food facility at Megger to alleviate lunchtime congestion, unhealthy eating habits and promote healthy living. </a:t>
            </a:r>
          </a:p>
          <a:p>
            <a:pPr defTabSz="914400">
              <a:lnSpc>
                <a:spcPct val="170000"/>
              </a:lnSpc>
              <a:spcBef>
                <a:spcPts val="0"/>
              </a:spcBef>
              <a:buClrTx/>
              <a:buSzTx/>
              <a:defRPr/>
            </a:pPr>
            <a:r>
              <a:rPr lang="en-GB" sz="6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These cuts wait times. Lunchtime issues will be addressed in various phases of this </a:t>
            </a:r>
            <a:r>
              <a:rPr lang="en-GB" sz="6400" kern="100" dirty="0">
                <a:effectLst/>
                <a:latin typeface="Times New Roman" panose="02020603050405020304" pitchFamily="18" charset="0"/>
                <a:ea typeface="Calibri" panose="020F0502020204030204" pitchFamily="34" charset="0"/>
                <a:cs typeface="Times New Roman" panose="02020603050405020304" pitchFamily="18" charset="0"/>
              </a:rPr>
              <a:t>project</a:t>
            </a:r>
            <a:r>
              <a:rPr lang="en-GB" sz="64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6400" dirty="0">
                <a:effectLst/>
                <a:latin typeface="Times New Roman" panose="02020603050405020304" pitchFamily="18" charset="0"/>
                <a:ea typeface="Calibri" panose="020F0502020204030204" pitchFamily="34" charset="0"/>
              </a:rPr>
              <a:t>(Luo et al., 2022).</a:t>
            </a:r>
            <a:endParaRPr lang="en-GB" sz="6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5600" b="1" kern="100" dirty="0">
                <a:effectLst/>
                <a:latin typeface="Times New Roman" panose="02020603050405020304" pitchFamily="18" charset="0"/>
                <a:ea typeface="Calibri" panose="020F0502020204030204" pitchFamily="34" charset="0"/>
                <a:cs typeface="Times New Roman" panose="02020603050405020304" pitchFamily="18" charset="0"/>
              </a:rPr>
              <a:t>Resources:</a:t>
            </a:r>
            <a:r>
              <a:rPr lang="en-GB" sz="56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5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5600" kern="100" dirty="0">
                <a:effectLst/>
                <a:latin typeface="Times New Roman" panose="02020603050405020304" pitchFamily="18" charset="0"/>
                <a:ea typeface="Calibri" panose="020F0502020204030204" pitchFamily="34" charset="0"/>
                <a:cs typeface="Times New Roman" panose="02020603050405020304" pitchFamily="18" charset="0"/>
              </a:rPr>
              <a:t>While planning, the project must designate resources for the on-site catering facility's setup and operation</a:t>
            </a:r>
            <a:r>
              <a:rPr lang="en-GB" sz="56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6000" kern="100" dirty="0">
                <a:effectLst/>
                <a:latin typeface="Times New Roman" panose="02020603050405020304" pitchFamily="18" charset="0"/>
                <a:ea typeface="Calibri" panose="020F0502020204030204" pitchFamily="34" charset="0"/>
                <a:cs typeface="Times New Roman" panose="02020603050405020304" pitchFamily="18" charset="0"/>
              </a:rPr>
              <a:t>(Vergara, 2020).</a:t>
            </a:r>
            <a:endParaRPr lang="en-GB" sz="5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5600" b="1" kern="100" dirty="0">
                <a:effectLst/>
                <a:latin typeface="Times New Roman" panose="02020603050405020304" pitchFamily="18" charset="0"/>
                <a:ea typeface="Calibri" panose="020F0502020204030204" pitchFamily="34" charset="0"/>
                <a:cs typeface="Times New Roman" panose="02020603050405020304" pitchFamily="18" charset="0"/>
              </a:rPr>
              <a:t>Communication:</a:t>
            </a:r>
            <a:endParaRPr lang="en-GB" sz="5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5600" kern="100" dirty="0">
                <a:effectLst/>
                <a:latin typeface="Times New Roman" panose="02020603050405020304" pitchFamily="18" charset="0"/>
                <a:ea typeface="Calibri" panose="020F0502020204030204" pitchFamily="34" charset="0"/>
                <a:cs typeface="Times New Roman" panose="02020603050405020304" pitchFamily="18" charset="0"/>
              </a:rPr>
              <a:t> Effective communication is key to project success. Project team, stakeholder, regulatory body, and supplier communication routes, frequency, and protocols will be established in a communication strategy. </a:t>
            </a:r>
          </a:p>
          <a:p>
            <a:pPr defTabSz="914400">
              <a:lnSpc>
                <a:spcPct val="170000"/>
              </a:lnSpc>
              <a:spcBef>
                <a:spcPts val="0"/>
              </a:spcBef>
              <a:buClrTx/>
              <a:buSzTx/>
              <a:defRPr/>
            </a:pPr>
            <a:endParaRPr lang="en-GB" sz="2400" dirty="0"/>
          </a:p>
        </p:txBody>
      </p:sp>
      <p:pic>
        <p:nvPicPr>
          <p:cNvPr id="5" name="Picture 4">
            <a:extLst>
              <a:ext uri="{FF2B5EF4-FFF2-40B4-BE49-F238E27FC236}">
                <a16:creationId xmlns:a16="http://schemas.microsoft.com/office/drawing/2014/main" id="{DB4065CB-89FA-38BE-7731-48F94D97CF4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5225" y="2479961"/>
            <a:ext cx="4324960" cy="2969469"/>
          </a:xfrm>
          <a:prstGeom prst="rect">
            <a:avLst/>
          </a:prstGeom>
        </p:spPr>
      </p:pic>
    </p:spTree>
    <p:extLst>
      <p:ext uri="{BB962C8B-B14F-4D97-AF65-F5344CB8AC3E}">
        <p14:creationId xmlns:p14="http://schemas.microsoft.com/office/powerpoint/2010/main" val="4210643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19B5-3654-CB0B-C4EA-4B2F906F1516}"/>
              </a:ext>
            </a:extLst>
          </p:cNvPr>
          <p:cNvSpPr>
            <a:spLocks noGrp="1"/>
          </p:cNvSpPr>
          <p:nvPr>
            <p:ph type="title"/>
          </p:nvPr>
        </p:nvSpPr>
        <p:spPr>
          <a:xfrm>
            <a:off x="677334" y="180975"/>
            <a:ext cx="8596668" cy="778538"/>
          </a:xfrm>
        </p:spPr>
        <p:txBody>
          <a:bodyPr>
            <a:normAutofit fontScale="90000"/>
          </a:bodyPr>
          <a:lstStyle/>
          <a:p>
            <a:r>
              <a:rPr lang="en-GB"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Planning</a:t>
            </a:r>
            <a:br>
              <a:rPr lang="en-GB"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054E42E-EF3F-CFE4-627C-31587A23BDF5}"/>
              </a:ext>
            </a:extLst>
          </p:cNvPr>
          <p:cNvSpPr>
            <a:spLocks noGrp="1"/>
          </p:cNvSpPr>
          <p:nvPr>
            <p:ph idx="1"/>
          </p:nvPr>
        </p:nvSpPr>
        <p:spPr>
          <a:xfrm>
            <a:off x="677334" y="788989"/>
            <a:ext cx="5866341" cy="5888036"/>
          </a:xfrm>
        </p:spPr>
        <p:txBody>
          <a:bodyPr>
            <a:noAutofit/>
          </a:bodyPr>
          <a:lstStyle/>
          <a:p>
            <a:pPr algn="just">
              <a:lnSpc>
                <a:spcPct val="170000"/>
              </a:lnSpc>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Health and safety laws will guide the purchase of food preparation, storage, and service equipment. </a:t>
            </a:r>
          </a:p>
          <a:p>
            <a:pPr algn="just">
              <a:lnSpc>
                <a:spcPct val="170000"/>
              </a:lnSpc>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An attempt will be made. A varied, balanced, and nutritious menu will be created with nutritionists to accommodate different diets</a:t>
            </a:r>
          </a:p>
          <a:p>
            <a:pPr algn="just">
              <a:lnSpc>
                <a:spcPct val="17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Team Development: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70000"/>
              </a:lnSpc>
            </a:pPr>
            <a:r>
              <a:rPr lang="en-GB" sz="1200" dirty="0">
                <a:effectLst/>
                <a:latin typeface="Times New Roman" panose="02020603050405020304" pitchFamily="18" charset="0"/>
                <a:ea typeface="Calibri" panose="020F0502020204030204" pitchFamily="34" charset="0"/>
              </a:rPr>
              <a:t>A capable and cohesive project team is needed to achieve goals. Team creation will emphasise common purpose, role clarification, and training and support</a:t>
            </a:r>
            <a:r>
              <a:rPr lang="en-GB" sz="1200" dirty="0">
                <a:latin typeface="Times New Roman" panose="02020603050405020304" pitchFamily="18" charset="0"/>
                <a:ea typeface="Calibri" panose="020F0502020204030204" pitchFamily="34"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et al., 2022). </a:t>
            </a:r>
            <a:endParaRPr lang="en-GB" sz="1200" dirty="0">
              <a:effectLst/>
              <a:latin typeface="Times New Roman" panose="02020603050405020304" pitchFamily="18" charset="0"/>
              <a:ea typeface="Calibri" panose="020F0502020204030204" pitchFamily="34" charset="0"/>
            </a:endParaRPr>
          </a:p>
          <a:p>
            <a:pPr algn="just">
              <a:lnSpc>
                <a:spcPct val="17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Scheduling:</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70000"/>
              </a:lnSpc>
            </a:pPr>
            <a:r>
              <a:rPr lang="en-GB" sz="1200" dirty="0">
                <a:effectLst/>
                <a:latin typeface="Times New Roman" panose="02020603050405020304" pitchFamily="18" charset="0"/>
                <a:ea typeface="Calibri" panose="020F0502020204030204" pitchFamily="34" charset="0"/>
              </a:rPr>
              <a:t> A thorough project schedule coordinates, manages dependencies, and tracks progress. The schedule will highlight milestones, tasks, and dates to identify delays and resource problems. These aids planning</a:t>
            </a:r>
            <a:r>
              <a:rPr lang="en-GB" sz="1200" dirty="0">
                <a:latin typeface="Times New Roman" panose="02020603050405020304" pitchFamily="18" charset="0"/>
                <a:ea typeface="Calibri" panose="020F0502020204030204" pitchFamily="34"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(O'Donnell, 2021). </a:t>
            </a:r>
            <a:endParaRPr lang="en-GB" sz="12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200" b="1" kern="100" dirty="0">
                <a:effectLst/>
                <a:latin typeface="Times New Roman" panose="02020603050405020304" pitchFamily="18" charset="0"/>
                <a:ea typeface="Calibri" panose="020F0502020204030204" pitchFamily="34" charset="0"/>
                <a:cs typeface="Times New Roman" panose="02020603050405020304" pitchFamily="18" charset="0"/>
              </a:rPr>
              <a:t>Budget: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Times New Roman" panose="02020603050405020304" pitchFamily="18" charset="0"/>
                <a:ea typeface="Calibri" panose="020F0502020204030204" pitchFamily="34" charset="0"/>
              </a:rPr>
              <a:t>To evaluate and distribute project funds, a full budget will be established. This price covers building or upgrading the facility, buying equipment, employing and training people, marketing, and operations costs. </a:t>
            </a:r>
            <a:endParaRPr lang="en-GB" sz="1200" dirty="0"/>
          </a:p>
        </p:txBody>
      </p:sp>
      <p:pic>
        <p:nvPicPr>
          <p:cNvPr id="5" name="Picture 4">
            <a:extLst>
              <a:ext uri="{FF2B5EF4-FFF2-40B4-BE49-F238E27FC236}">
                <a16:creationId xmlns:a16="http://schemas.microsoft.com/office/drawing/2014/main" id="{AFC427B9-E50A-35EF-5245-A00D723EFC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6436" y="3209081"/>
            <a:ext cx="3914774" cy="3268699"/>
          </a:xfrm>
          <a:prstGeom prst="rect">
            <a:avLst/>
          </a:prstGeom>
        </p:spPr>
      </p:pic>
      <p:pic>
        <p:nvPicPr>
          <p:cNvPr id="6" name="Picture 5" descr="A pie chart with different colored numbers&#10;&#10;Description automatically generated">
            <a:extLst>
              <a:ext uri="{FF2B5EF4-FFF2-40B4-BE49-F238E27FC236}">
                <a16:creationId xmlns:a16="http://schemas.microsoft.com/office/drawing/2014/main" id="{37B4DFA0-CBB4-53D2-C2B8-49C480AE0E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36020" y="669348"/>
            <a:ext cx="4038600" cy="2019300"/>
          </a:xfrm>
          <a:prstGeom prst="rect">
            <a:avLst/>
          </a:prstGeom>
        </p:spPr>
      </p:pic>
    </p:spTree>
    <p:extLst>
      <p:ext uri="{BB962C8B-B14F-4D97-AF65-F5344CB8AC3E}">
        <p14:creationId xmlns:p14="http://schemas.microsoft.com/office/powerpoint/2010/main" val="267949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FC100-2BBB-AC05-7C70-695449F3DCCE}"/>
              </a:ext>
            </a:extLst>
          </p:cNvPr>
          <p:cNvSpPr>
            <a:spLocks noGrp="1"/>
          </p:cNvSpPr>
          <p:nvPr>
            <p:ph type="title"/>
          </p:nvPr>
        </p:nvSpPr>
        <p:spPr/>
        <p:txBody>
          <a:bodyPr>
            <a:normAutofit fontScale="90000"/>
          </a:bodyPr>
          <a:lstStyle/>
          <a:p>
            <a:pPr>
              <a:lnSpc>
                <a:spcPct val="150000"/>
              </a:lnSpc>
              <a:spcAft>
                <a:spcPts val="800"/>
              </a:spcAft>
            </a:pPr>
            <a:r>
              <a:rPr lang="en-GB" sz="3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1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Execution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2F04CD3-CF82-791C-B0C2-F79C0207F351}"/>
              </a:ext>
            </a:extLst>
          </p:cNvPr>
          <p:cNvSpPr>
            <a:spLocks noGrp="1"/>
          </p:cNvSpPr>
          <p:nvPr>
            <p:ph idx="1"/>
          </p:nvPr>
        </p:nvSpPr>
        <p:spPr>
          <a:xfrm>
            <a:off x="677334" y="2160589"/>
            <a:ext cx="6852179" cy="4583111"/>
          </a:xfrm>
        </p:spPr>
        <p:txBody>
          <a:bodyPr>
            <a:noAutofit/>
          </a:bodyPr>
          <a:lstStyle/>
          <a:p>
            <a:pPr algn="just"/>
            <a:r>
              <a:rPr lang="en-GB" sz="1400" dirty="0">
                <a:effectLst/>
                <a:latin typeface="Times New Roman" panose="02020603050405020304" pitchFamily="18" charset="0"/>
                <a:ea typeface="Calibri" panose="020F0502020204030204" pitchFamily="34" charset="0"/>
              </a:rPr>
              <a:t>The catering facility is created according to project demands throughout the implementation phase. </a:t>
            </a:r>
          </a:p>
          <a:p>
            <a:pPr algn="just"/>
            <a:r>
              <a:rPr lang="en-GB" sz="1400" dirty="0">
                <a:effectLst/>
                <a:latin typeface="Times New Roman" panose="02020603050405020304" pitchFamily="18" charset="0"/>
                <a:ea typeface="Calibri" panose="020F0502020204030204" pitchFamily="34" charset="0"/>
              </a:rPr>
              <a:t>Agile methods provide flexibility and response to changing demands and stakeholder input (Coleman and Meggers, 2022).</a:t>
            </a:r>
          </a:p>
          <a:p>
            <a:pPr algn="just">
              <a:lnSpc>
                <a:spcPct val="150000"/>
              </a:lnSpc>
              <a:spcAft>
                <a:spcPts val="800"/>
              </a:spcAft>
            </a:pPr>
            <a:r>
              <a:rPr lang="en-GB" sz="1400" b="1" kern="100" dirty="0">
                <a:effectLst/>
                <a:latin typeface="Times New Roman" panose="02020603050405020304" pitchFamily="18" charset="0"/>
                <a:ea typeface="Calibri" panose="020F0502020204030204" pitchFamily="34" charset="0"/>
                <a:cs typeface="Times New Roman" panose="02020603050405020304" pitchFamily="18" charset="0"/>
              </a:rPr>
              <a:t>Risk Management:</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Times New Roman" panose="02020603050405020304" pitchFamily="18" charset="0"/>
                <a:ea typeface="Calibri" panose="020F0502020204030204" pitchFamily="34" charset="0"/>
              </a:rPr>
              <a:t>The on-site food facility will be finished due to rigorous risk management. They will identify, assess, reduce, and monitor facility delivery risks. The risk register must be regularly examined to identify new dangers, estimate their impact and likelihood, and adopt mitigation measures. Important to do this</a:t>
            </a:r>
            <a:r>
              <a:rPr lang="en-GB" sz="1400" dirty="0">
                <a:latin typeface="Times New Roman" panose="02020603050405020304" pitchFamily="18" charset="0"/>
                <a:ea typeface="Calibri" panose="020F0502020204030204" pitchFamily="34" charset="0"/>
              </a:rPr>
              <a:t> </a:t>
            </a:r>
            <a:r>
              <a:rPr lang="en-GB" sz="1400" dirty="0">
                <a:effectLst/>
                <a:latin typeface="Times New Roman" panose="02020603050405020304" pitchFamily="18" charset="0"/>
                <a:ea typeface="Calibri" panose="020F0502020204030204" pitchFamily="34" charset="0"/>
              </a:rPr>
              <a:t>(Vergara, 2020).</a:t>
            </a:r>
          </a:p>
          <a:p>
            <a:pPr algn="just">
              <a:lnSpc>
                <a:spcPct val="150000"/>
              </a:lnSpc>
              <a:spcAft>
                <a:spcPts val="800"/>
              </a:spcAft>
            </a:pPr>
            <a:r>
              <a:rPr lang="en-GB" sz="1400" b="1" kern="100" dirty="0">
                <a:effectLst/>
                <a:latin typeface="Times New Roman" panose="02020603050405020304" pitchFamily="18" charset="0"/>
                <a:ea typeface="Calibri" panose="020F0502020204030204" pitchFamily="34" charset="0"/>
                <a:cs typeface="Times New Roman" panose="02020603050405020304" pitchFamily="18" charset="0"/>
              </a:rPr>
              <a:t>Stakeholder Engagement: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Times New Roman" panose="02020603050405020304" pitchFamily="18" charset="0"/>
                <a:ea typeface="Calibri" panose="020F0502020204030204" pitchFamily="34" charset="0"/>
              </a:rPr>
              <a:t>Stakeholder engagement is essential for project success and support for an on-site food facility. Implementation requires open communication and engagement with relevant parties. Megger management, staff, caterers, suppliers, and regulators are stakeholders. </a:t>
            </a:r>
            <a:endParaRPr lang="en-GB" sz="1400" dirty="0"/>
          </a:p>
        </p:txBody>
      </p:sp>
      <p:pic>
        <p:nvPicPr>
          <p:cNvPr id="5" name="Picture 4">
            <a:extLst>
              <a:ext uri="{FF2B5EF4-FFF2-40B4-BE49-F238E27FC236}">
                <a16:creationId xmlns:a16="http://schemas.microsoft.com/office/drawing/2014/main" id="{4E2348B2-A777-DBD4-0F3C-7CC13DD25E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29538" y="2474605"/>
            <a:ext cx="4241250" cy="2826057"/>
          </a:xfrm>
          <a:prstGeom prst="rect">
            <a:avLst/>
          </a:prstGeom>
        </p:spPr>
      </p:pic>
    </p:spTree>
    <p:extLst>
      <p:ext uri="{BB962C8B-B14F-4D97-AF65-F5344CB8AC3E}">
        <p14:creationId xmlns:p14="http://schemas.microsoft.com/office/powerpoint/2010/main" val="3313730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FC100-2BBB-AC05-7C70-695449F3DCCE}"/>
              </a:ext>
            </a:extLst>
          </p:cNvPr>
          <p:cNvSpPr>
            <a:spLocks noGrp="1"/>
          </p:cNvSpPr>
          <p:nvPr>
            <p:ph type="title"/>
          </p:nvPr>
        </p:nvSpPr>
        <p:spPr/>
        <p:txBody>
          <a:bodyPr>
            <a:normAutofit fontScale="90000"/>
          </a:bodyPr>
          <a:lstStyle/>
          <a:p>
            <a:pPr>
              <a:lnSpc>
                <a:spcPct val="150000"/>
              </a:lnSpc>
              <a:spcAft>
                <a:spcPts val="800"/>
              </a:spcAft>
            </a:pPr>
            <a:r>
              <a:rPr lang="en-GB" sz="3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1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Execution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2F04CD3-CF82-791C-B0C2-F79C0207F351}"/>
              </a:ext>
            </a:extLst>
          </p:cNvPr>
          <p:cNvSpPr>
            <a:spLocks noGrp="1"/>
          </p:cNvSpPr>
          <p:nvPr>
            <p:ph idx="1"/>
          </p:nvPr>
        </p:nvSpPr>
        <p:spPr>
          <a:xfrm>
            <a:off x="677334" y="2160589"/>
            <a:ext cx="6666441" cy="3880773"/>
          </a:xfrm>
        </p:spPr>
        <p:txBody>
          <a:bodyPr>
            <a:normAutofit/>
          </a:bodyPr>
          <a:lstStyle/>
          <a:p>
            <a:pPr algn="just"/>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In the Monitoring and Control stage, project performance is compared to starting metrics and corrected. Control Theory prioritizes feedback to restrict project growth</a:t>
            </a:r>
            <a:r>
              <a:rPr lang="en-GB" sz="16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rPr>
              <a:t>(Coleman and Meggers, 2022).</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Meetings: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600" dirty="0">
                <a:effectLst/>
                <a:latin typeface="Times New Roman" panose="02020603050405020304" pitchFamily="18" charset="0"/>
                <a:ea typeface="Calibri" panose="020F0502020204030204" pitchFamily="34" charset="0"/>
              </a:rPr>
              <a:t>While the project is underway, regular meetings will help communicate. These workshops will assist project team members decide, solve problems, and communicate with stakeholders. Weekly or biweekly progress meetings will assess the project, celebrate successes, discuss challenges, and plan next steps</a:t>
            </a:r>
            <a:r>
              <a:rPr lang="en-GB" sz="1600" dirty="0">
                <a:latin typeface="Times New Roman" panose="02020603050405020304" pitchFamily="18" charset="0"/>
                <a:ea typeface="Calibri" panose="020F0502020204030204" pitchFamily="34" charset="0"/>
              </a:rPr>
              <a: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(Vergara, 2020).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1600" dirty="0"/>
          </a:p>
        </p:txBody>
      </p:sp>
      <p:pic>
        <p:nvPicPr>
          <p:cNvPr id="5" name="Picture 4">
            <a:extLst>
              <a:ext uri="{FF2B5EF4-FFF2-40B4-BE49-F238E27FC236}">
                <a16:creationId xmlns:a16="http://schemas.microsoft.com/office/drawing/2014/main" id="{2107A20C-2C63-957D-9876-5F77C8D863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6700" y="2605550"/>
            <a:ext cx="3824287" cy="3238038"/>
          </a:xfrm>
          <a:prstGeom prst="rect">
            <a:avLst/>
          </a:prstGeom>
        </p:spPr>
      </p:pic>
    </p:spTree>
    <p:extLst>
      <p:ext uri="{BB962C8B-B14F-4D97-AF65-F5344CB8AC3E}">
        <p14:creationId xmlns:p14="http://schemas.microsoft.com/office/powerpoint/2010/main" val="3701153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78540-8DBF-3050-A1D7-EF6B36E67E7F}"/>
              </a:ext>
            </a:extLst>
          </p:cNvPr>
          <p:cNvSpPr>
            <a:spLocks noGrp="1"/>
          </p:cNvSpPr>
          <p:nvPr>
            <p:ph type="title"/>
          </p:nvPr>
        </p:nvSpPr>
        <p:spPr/>
        <p:txBody>
          <a:bodyPr>
            <a:normAutofit/>
          </a:bodyPr>
          <a:lstStyle/>
          <a:p>
            <a:r>
              <a:rPr lang="en-GB" sz="2800" b="1" kern="1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Mendelow</a:t>
            </a:r>
            <a:r>
              <a:rPr lang="en-GB" sz="2800" b="1" kern="1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Matrix is important</a:t>
            </a:r>
            <a:br>
              <a:rPr lang="en-GB" sz="2800"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F2EC0ABC-6C38-44B7-D6B3-4735FBDE804A}"/>
              </a:ext>
            </a:extLst>
          </p:cNvPr>
          <p:cNvSpPr>
            <a:spLocks noGrp="1"/>
          </p:cNvSpPr>
          <p:nvPr>
            <p:ph idx="1"/>
          </p:nvPr>
        </p:nvSpPr>
        <p:spPr>
          <a:xfrm>
            <a:off x="677334" y="1930400"/>
            <a:ext cx="6237816" cy="3880773"/>
          </a:xfrm>
        </p:spPr>
        <p:txBody>
          <a:bodyPr>
            <a:normAutofit/>
          </a:bodyPr>
          <a:lstStyle/>
          <a:p>
            <a:pPr algn="just"/>
            <a:r>
              <a:rPr lang="en-GB" kern="0" dirty="0">
                <a:effectLst/>
                <a:latin typeface="Times New Roman" panose="02020603050405020304" pitchFamily="18" charset="0"/>
                <a:ea typeface="Times New Roman" panose="02020603050405020304" pitchFamily="18" charset="0"/>
              </a:rPr>
              <a:t>Megger's catering idea needs </a:t>
            </a:r>
            <a:r>
              <a:rPr lang="en-GB" kern="0" dirty="0" err="1">
                <a:effectLst/>
                <a:latin typeface="Times New Roman" panose="02020603050405020304" pitchFamily="18" charset="0"/>
                <a:ea typeface="Times New Roman" panose="02020603050405020304" pitchFamily="18" charset="0"/>
              </a:rPr>
              <a:t>Mendelow</a:t>
            </a:r>
            <a:r>
              <a:rPr lang="en-GB" kern="0" dirty="0">
                <a:effectLst/>
                <a:latin typeface="Times New Roman" panose="02020603050405020304" pitchFamily="18" charset="0"/>
                <a:ea typeface="Times New Roman" panose="02020603050405020304" pitchFamily="18" charset="0"/>
              </a:rPr>
              <a:t> Matrix. Lunchtime congestion is reduced and wellness improved. </a:t>
            </a:r>
          </a:p>
          <a:p>
            <a:pPr algn="just"/>
            <a:r>
              <a:rPr lang="en-GB" kern="0" dirty="0">
                <a:effectLst/>
                <a:latin typeface="Times New Roman" panose="02020603050405020304" pitchFamily="18" charset="0"/>
                <a:ea typeface="Times New Roman" panose="02020603050405020304" pitchFamily="18" charset="0"/>
              </a:rPr>
              <a:t>Project proposes building facility. A matrix ranks project stakeholders by importance. Stakeholder influence and interest decide this ranking</a:t>
            </a:r>
            <a:r>
              <a:rPr lang="en-GB" kern="0" dirty="0">
                <a:latin typeface="Times New Roman" panose="02020603050405020304" pitchFamily="18" charset="0"/>
                <a:ea typeface="Times New Roman" panose="02020603050405020304" pitchFamily="18" charset="0"/>
              </a:rPr>
              <a:t> </a:t>
            </a:r>
            <a:r>
              <a:rPr lang="en-GB" dirty="0">
                <a:effectLst/>
                <a:latin typeface="Times New Roman" panose="02020603050405020304" pitchFamily="18" charset="0"/>
                <a:ea typeface="Calibri" panose="020F0502020204030204" pitchFamily="34" charset="0"/>
              </a:rPr>
              <a:t>(Coleman and Meggers, 2022).</a:t>
            </a:r>
            <a:endParaRPr lang="en-GB" kern="0" dirty="0">
              <a:effectLst/>
              <a:latin typeface="Times New Roman" panose="02020603050405020304" pitchFamily="18" charset="0"/>
              <a:ea typeface="Times New Roman" panose="02020603050405020304" pitchFamily="18" charset="0"/>
            </a:endParaRPr>
          </a:p>
          <a:p>
            <a:pPr algn="just"/>
            <a:r>
              <a:rPr lang="en-GB" kern="0" dirty="0">
                <a:effectLst/>
                <a:latin typeface="Times New Roman" panose="02020603050405020304" pitchFamily="18" charset="0"/>
                <a:ea typeface="Times New Roman" panose="02020603050405020304" pitchFamily="18" charset="0"/>
              </a:rPr>
              <a:t>This argument may include employees, management, investors, locals, and regulators. </a:t>
            </a:r>
          </a:p>
          <a:p>
            <a:pPr algn="just"/>
            <a:r>
              <a:rPr lang="en-GB" kern="0" dirty="0">
                <a:effectLst/>
                <a:latin typeface="Times New Roman" panose="02020603050405020304" pitchFamily="18" charset="0"/>
                <a:ea typeface="Times New Roman" panose="02020603050405020304" pitchFamily="18" charset="0"/>
              </a:rPr>
              <a:t>The project team uses the </a:t>
            </a:r>
            <a:r>
              <a:rPr lang="en-GB" kern="0" dirty="0" err="1">
                <a:effectLst/>
                <a:latin typeface="Times New Roman" panose="02020603050405020304" pitchFamily="18" charset="0"/>
                <a:ea typeface="Times New Roman" panose="02020603050405020304" pitchFamily="18" charset="0"/>
              </a:rPr>
              <a:t>Mendelow</a:t>
            </a:r>
            <a:r>
              <a:rPr lang="en-GB" kern="0" dirty="0">
                <a:effectLst/>
                <a:latin typeface="Times New Roman" panose="02020603050405020304" pitchFamily="18" charset="0"/>
                <a:ea typeface="Times New Roman" panose="02020603050405020304" pitchFamily="18" charset="0"/>
              </a:rPr>
              <a:t> Matrix to identify stakeholders who care about project results </a:t>
            </a:r>
            <a:r>
              <a:rPr lang="en-GB" dirty="0">
                <a:effectLst/>
                <a:latin typeface="Times New Roman" panose="02020603050405020304" pitchFamily="18" charset="0"/>
                <a:ea typeface="Calibri" panose="020F0502020204030204" pitchFamily="34" charset="0"/>
              </a:rPr>
              <a:t>(Luo et al., 2022).</a:t>
            </a:r>
            <a:endParaRPr lang="en-GB" dirty="0"/>
          </a:p>
        </p:txBody>
      </p:sp>
      <p:pic>
        <p:nvPicPr>
          <p:cNvPr id="5" name="Picture 4">
            <a:extLst>
              <a:ext uri="{FF2B5EF4-FFF2-40B4-BE49-F238E27FC236}">
                <a16:creationId xmlns:a16="http://schemas.microsoft.com/office/drawing/2014/main" id="{130BF368-24FB-5738-4B32-8B4C0DCF89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2187575"/>
            <a:ext cx="4381500" cy="2482850"/>
          </a:xfrm>
          <a:prstGeom prst="rect">
            <a:avLst/>
          </a:prstGeom>
        </p:spPr>
      </p:pic>
    </p:spTree>
    <p:extLst>
      <p:ext uri="{BB962C8B-B14F-4D97-AF65-F5344CB8AC3E}">
        <p14:creationId xmlns:p14="http://schemas.microsoft.com/office/powerpoint/2010/main" val="2359645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C208A-7008-63A7-A95E-90A5EE80BC2B}"/>
              </a:ext>
            </a:extLst>
          </p:cNvPr>
          <p:cNvSpPr>
            <a:spLocks noGrp="1"/>
          </p:cNvSpPr>
          <p:nvPr>
            <p:ph type="title"/>
          </p:nvPr>
        </p:nvSpPr>
        <p:spPr/>
        <p:txBody>
          <a:bodyPr/>
          <a:lstStyle/>
          <a:p>
            <a:r>
              <a:rPr lang="en-GB" sz="3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Risk assessment and any assumptions</a:t>
            </a:r>
            <a:br>
              <a:rPr lang="en-GB" sz="36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E044094-2888-7709-1CC6-054D13ED3E71}"/>
              </a:ext>
            </a:extLst>
          </p:cNvPr>
          <p:cNvSpPr>
            <a:spLocks noGrp="1"/>
          </p:cNvSpPr>
          <p:nvPr>
            <p:ph idx="1"/>
          </p:nvPr>
        </p:nvSpPr>
        <p:spPr>
          <a:xfrm>
            <a:off x="677334" y="2160589"/>
            <a:ext cx="5056717" cy="4383086"/>
          </a:xfrm>
        </p:spPr>
        <p:txBody>
          <a:bodyPr>
            <a:noAutofit/>
          </a:bodyPr>
          <a:lstStyle/>
          <a:p>
            <a:pPr algn="just">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 thorough risk assessment is required to design and operate Megger's on-site food facilities. This anticipates and resolves operational concerns</a:t>
            </a:r>
            <a:r>
              <a:rPr lang="en-GB" sz="14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400" dirty="0">
                <a:effectLst/>
                <a:latin typeface="Times New Roman" panose="02020603050405020304" pitchFamily="18" charset="0"/>
                <a:ea typeface="Calibri" panose="020F0502020204030204" pitchFamily="34" charset="0"/>
              </a:rPr>
              <a:t>(Luo et al., 2022)</a:t>
            </a:r>
            <a:r>
              <a:rPr lang="en-GB" sz="1400" kern="100" dirty="0">
                <a:latin typeface="Times New Roman" panose="02020603050405020304" pitchFamily="18" charset="0"/>
                <a:ea typeface="Calibri" panose="020F0502020204030204" pitchFamily="34" charset="0"/>
                <a:cs typeface="Times New Roman" panose="02020603050405020304" pitchFamily="18" charset="0"/>
              </a:rPr>
              <a:t>.</a:t>
            </a: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Regulation, finances, supply chain delays, employee dissent, and operations are risks. To address regulatory compliance issues, health and safety, zoning, and building laws will be monitored</a:t>
            </a:r>
            <a:r>
              <a:rPr lang="en-GB" sz="14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Grochulska-Salak</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et al., 2021).</a:t>
            </a:r>
          </a:p>
          <a:p>
            <a:pPr algn="just">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Continued regulatory authority consultation will occur. Creating a clear budget, designating funds for predictable occurrences, and regularly monitoring expenditure will limit financial risks. Supply chain outages will be managed via contingency measures</a:t>
            </a:r>
            <a:r>
              <a:rPr lang="en-GB" sz="1400" kern="100" dirty="0">
                <a:latin typeface="Times New Roman" panose="02020603050405020304" pitchFamily="18" charset="0"/>
                <a:ea typeface="Calibri" panose="020F0502020204030204" pitchFamily="34"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641120E-4132-ABA1-EA65-4DD771A99C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2453" y="2303464"/>
            <a:ext cx="5443097" cy="3354386"/>
          </a:xfrm>
          <a:prstGeom prst="rect">
            <a:avLst/>
          </a:prstGeom>
        </p:spPr>
      </p:pic>
    </p:spTree>
    <p:extLst>
      <p:ext uri="{BB962C8B-B14F-4D97-AF65-F5344CB8AC3E}">
        <p14:creationId xmlns:p14="http://schemas.microsoft.com/office/powerpoint/2010/main" val="1763167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DE70B-F6C7-4A34-215A-57426624D163}"/>
              </a:ext>
            </a:extLst>
          </p:cNvPr>
          <p:cNvSpPr>
            <a:spLocks noGrp="1"/>
          </p:cNvSpPr>
          <p:nvPr>
            <p:ph type="title"/>
          </p:nvPr>
        </p:nvSpPr>
        <p:spPr/>
        <p:txBody>
          <a:bodyPr/>
          <a:lstStyle/>
          <a:p>
            <a:r>
              <a:rPr lang="en-GB"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Closure</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E7DF709-1330-CD6D-AFC1-0869001BE150}"/>
              </a:ext>
            </a:extLst>
          </p:cNvPr>
          <p:cNvSpPr>
            <a:spLocks noGrp="1"/>
          </p:cNvSpPr>
          <p:nvPr>
            <p:ph idx="1"/>
          </p:nvPr>
        </p:nvSpPr>
        <p:spPr>
          <a:xfrm>
            <a:off x="677335" y="1930400"/>
            <a:ext cx="6237816" cy="4598988"/>
          </a:xfrm>
        </p:spPr>
        <p:txBody>
          <a:bodyPr>
            <a:noAutofit/>
          </a:bodyPr>
          <a:lstStyle/>
          <a:p>
            <a:r>
              <a:rPr lang="en-GB" sz="1600" dirty="0">
                <a:effectLst/>
                <a:latin typeface="Times New Roman" panose="02020603050405020304" pitchFamily="18" charset="0"/>
                <a:ea typeface="Calibri" panose="020F0502020204030204" pitchFamily="34" charset="0"/>
              </a:rPr>
              <a:t>Closure concludes the project and records lessons learned.</a:t>
            </a:r>
          </a:p>
          <a:p>
            <a:r>
              <a:rPr lang="en-GB" sz="1600" dirty="0">
                <a:effectLst/>
                <a:latin typeface="Times New Roman" panose="02020603050405020304" pitchFamily="18" charset="0"/>
                <a:ea typeface="Calibri" panose="020F0502020204030204" pitchFamily="34" charset="0"/>
              </a:rPr>
              <a:t> Organizational learning uses previous experiences to improve future performance. </a:t>
            </a:r>
          </a:p>
          <a:p>
            <a:r>
              <a:rPr lang="en-GB" sz="1600" dirty="0">
                <a:effectLst/>
                <a:latin typeface="Times New Roman" panose="02020603050405020304" pitchFamily="18" charset="0"/>
                <a:ea typeface="Calibri" panose="020F0502020204030204" pitchFamily="34" charset="0"/>
              </a:rPr>
              <a:t>Project stakeholder satisfaction is also addressed in Stakeholder Theory</a:t>
            </a:r>
            <a:r>
              <a:rPr lang="en-GB" sz="1600" dirty="0">
                <a:latin typeface="Times New Roman" panose="02020603050405020304" pitchFamily="18" charset="0"/>
                <a:ea typeface="Calibri" panose="020F0502020204030204" pitchFamily="34" charset="0"/>
              </a:rPr>
              <a:t> </a:t>
            </a:r>
            <a:r>
              <a:rPr lang="en-GB" sz="1600" dirty="0">
                <a:effectLst/>
                <a:latin typeface="Times New Roman" panose="02020603050405020304" pitchFamily="18" charset="0"/>
                <a:ea typeface="Calibri" panose="020F0502020204030204" pitchFamily="34" charset="0"/>
              </a:rPr>
              <a:t>(Luo et al., 2022)</a:t>
            </a:r>
          </a:p>
          <a:p>
            <a:pPr algn="just">
              <a:lnSpc>
                <a:spcPct val="150000"/>
              </a:lnSpc>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Review the Entire Project: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Times New Roman" panose="02020603050405020304" pitchFamily="18" charset="0"/>
                <a:ea typeface="Calibri" panose="020F0502020204030204" pitchFamily="34" charset="0"/>
              </a:rPr>
              <a:t>To assess project performance against initial objectives, scope, timeframe, and budget, it will be thoroughly examined. </a:t>
            </a:r>
          </a:p>
          <a:p>
            <a:pPr algn="just">
              <a:lnSpc>
                <a:spcPct val="150000"/>
              </a:lnSpc>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Lessons Learned:</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Times New Roman" panose="02020603050405020304" pitchFamily="18" charset="0"/>
                <a:ea typeface="Calibri" panose="020F0502020204030204" pitchFamily="34" charset="0"/>
              </a:rPr>
              <a:t>Lessons learned might be recorded after the project. The team will thoroughly discuss the project's performance, areas for improvement, and future recommendations</a:t>
            </a:r>
            <a:r>
              <a:rPr lang="en-GB" sz="1600" dirty="0">
                <a:latin typeface="Times New Roman" panose="02020603050405020304" pitchFamily="18" charset="0"/>
                <a:ea typeface="Calibri" panose="020F0502020204030204" pitchFamily="34" charset="0"/>
              </a:rPr>
              <a:t> </a:t>
            </a:r>
            <a:r>
              <a:rPr lang="en-GB" sz="1600" dirty="0">
                <a:effectLst/>
                <a:latin typeface="Times New Roman" panose="02020603050405020304" pitchFamily="18" charset="0"/>
                <a:ea typeface="Calibri" panose="020F0502020204030204" pitchFamily="34" charset="0"/>
              </a:rPr>
              <a:t>(Coleman and Meggers, 2022).#</a:t>
            </a:r>
          </a:p>
          <a:p>
            <a:r>
              <a:rPr lang="en-GB" sz="1600" dirty="0">
                <a:effectLst/>
                <a:latin typeface="Times New Roman" panose="02020603050405020304" pitchFamily="18" charset="0"/>
                <a:ea typeface="Calibri" panose="020F0502020204030204" pitchFamily="34" charset="0"/>
              </a:rPr>
              <a:t>Theory of Constraints (TOC) may be used to identify and eliminate project execution bottlenecks, ensuring continuous progress. </a:t>
            </a:r>
          </a:p>
          <a:p>
            <a:endParaRPr lang="en-GB" sz="1600" dirty="0"/>
          </a:p>
        </p:txBody>
      </p:sp>
      <p:pic>
        <p:nvPicPr>
          <p:cNvPr id="5" name="Picture 4">
            <a:extLst>
              <a:ext uri="{FF2B5EF4-FFF2-40B4-BE49-F238E27FC236}">
                <a16:creationId xmlns:a16="http://schemas.microsoft.com/office/drawing/2014/main" id="{70770F8A-F9BB-3715-F417-E58DA923FE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8051" y="2611173"/>
            <a:ext cx="4071937" cy="3200000"/>
          </a:xfrm>
          <a:prstGeom prst="rect">
            <a:avLst/>
          </a:prstGeom>
        </p:spPr>
      </p:pic>
    </p:spTree>
    <p:extLst>
      <p:ext uri="{BB962C8B-B14F-4D97-AF65-F5344CB8AC3E}">
        <p14:creationId xmlns:p14="http://schemas.microsoft.com/office/powerpoint/2010/main" val="1027842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DE70B-F6C7-4A34-215A-57426624D163}"/>
              </a:ext>
            </a:extLst>
          </p:cNvPr>
          <p:cNvSpPr>
            <a:spLocks noGrp="1"/>
          </p:cNvSpPr>
          <p:nvPr>
            <p:ph type="title"/>
          </p:nvPr>
        </p:nvSpPr>
        <p:spPr>
          <a:xfrm>
            <a:off x="677334" y="0"/>
            <a:ext cx="8596668" cy="736932"/>
          </a:xfrm>
        </p:spPr>
        <p:txBody>
          <a:bodyPr>
            <a:normAutofit fontScale="90000"/>
          </a:bodyPr>
          <a:lstStyle/>
          <a:p>
            <a:r>
              <a:rPr lang="en-GB"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Closure</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E7DF709-1330-CD6D-AFC1-0869001BE150}"/>
              </a:ext>
            </a:extLst>
          </p:cNvPr>
          <p:cNvSpPr>
            <a:spLocks noGrp="1"/>
          </p:cNvSpPr>
          <p:nvPr>
            <p:ph idx="1"/>
          </p:nvPr>
        </p:nvSpPr>
        <p:spPr>
          <a:xfrm>
            <a:off x="505885" y="736932"/>
            <a:ext cx="6166379" cy="5741987"/>
          </a:xfrm>
        </p:spPr>
        <p:txBody>
          <a:bodyPr>
            <a:noAutofit/>
          </a:bodyPr>
          <a:lstStyle/>
          <a:p>
            <a:pPr algn="just">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team may overcome barriers, decrease risks, and optimize performance. </a:t>
            </a: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This improves team project performance. It is important to recognise that project complexity, company culture, and stakeholder dynamics impact PLC effectiveness. </a:t>
            </a:r>
          </a:p>
          <a:p>
            <a:pPr algn="just">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Handover the Documents: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Final project materials, including plans, schedules, reports, and other deliverables, will be organised for stakeholders. The collecting and organisation will precede the transfer</a:t>
            </a:r>
            <a:r>
              <a:rPr lang="en-GB" sz="16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600" dirty="0">
                <a:effectLst/>
                <a:latin typeface="Times New Roman" panose="02020603050405020304" pitchFamily="18" charset="0"/>
                <a:ea typeface="Calibri" panose="020F0502020204030204" pitchFamily="34" charset="0"/>
              </a:rPr>
              <a:t>(</a:t>
            </a:r>
            <a:r>
              <a:rPr lang="en-GB" sz="1600" dirty="0" err="1">
                <a:effectLst/>
                <a:latin typeface="Times New Roman" panose="02020603050405020304" pitchFamily="18" charset="0"/>
                <a:ea typeface="Calibri" panose="020F0502020204030204" pitchFamily="34" charset="0"/>
              </a:rPr>
              <a:t>Grochulska-Salak</a:t>
            </a:r>
            <a:r>
              <a:rPr lang="en-GB" sz="1600" dirty="0">
                <a:effectLst/>
                <a:latin typeface="Times New Roman" panose="02020603050405020304" pitchFamily="18" charset="0"/>
                <a:ea typeface="Calibri" panose="020F0502020204030204" pitchFamily="34" charset="0"/>
              </a:rPr>
              <a:t> et al., 2021).</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Celebration:</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project team's accomplishments must be honoured at its conclusion. </a:t>
            </a:r>
          </a:p>
          <a:p>
            <a:pPr algn="just">
              <a:spcAft>
                <a:spcPts val="800"/>
              </a:spcAft>
            </a:pPr>
            <a:r>
              <a:rPr lang="en-GB" sz="1600" b="1" kern="100" dirty="0">
                <a:effectLst/>
                <a:latin typeface="Times New Roman" panose="02020603050405020304" pitchFamily="18" charset="0"/>
                <a:ea typeface="Calibri" panose="020F0502020204030204" pitchFamily="34" charset="0"/>
                <a:cs typeface="Times New Roman" panose="02020603050405020304" pitchFamily="18" charset="0"/>
              </a:rPr>
              <a:t>Pay Team Members:</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Members will be compensated according to their job or contract agreements after the project is finished</a:t>
            </a:r>
            <a:r>
              <a:rPr lang="en-GB" sz="16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600" dirty="0">
                <a:effectLst/>
                <a:latin typeface="Times New Roman" panose="02020603050405020304" pitchFamily="18" charset="0"/>
                <a:ea typeface="Calibri" panose="020F0502020204030204" pitchFamily="34" charset="0"/>
              </a:rPr>
              <a:t>(Vergara, 2020).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0F786864-3009-20C4-0FC9-F6F5FF93BC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0558" y="2230104"/>
            <a:ext cx="4264108" cy="3281364"/>
          </a:xfrm>
          <a:prstGeom prst="rect">
            <a:avLst/>
          </a:prstGeom>
        </p:spPr>
      </p:pic>
    </p:spTree>
    <p:extLst>
      <p:ext uri="{BB962C8B-B14F-4D97-AF65-F5344CB8AC3E}">
        <p14:creationId xmlns:p14="http://schemas.microsoft.com/office/powerpoint/2010/main" val="1726725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BDA90-5FD9-0C49-C84D-8D4C11531211}"/>
              </a:ext>
            </a:extLst>
          </p:cNvPr>
          <p:cNvSpPr>
            <a:spLocks noGrp="1"/>
          </p:cNvSpPr>
          <p:nvPr>
            <p:ph type="title"/>
          </p:nvPr>
        </p:nvSpPr>
        <p:spPr/>
        <p:txBody>
          <a:bodyPr>
            <a:normAutofit/>
          </a:bodyPr>
          <a:lstStyle/>
          <a:p>
            <a:r>
              <a:rPr lang="en-GB" sz="2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Present and discuss the key findings and conclusions</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F5699B1C-7E88-6D65-2D23-B78DCCBCBBEB}"/>
              </a:ext>
            </a:extLst>
          </p:cNvPr>
          <p:cNvSpPr>
            <a:spLocks noGrp="1"/>
          </p:cNvSpPr>
          <p:nvPr>
            <p:ph idx="1"/>
          </p:nvPr>
        </p:nvSpPr>
        <p:spPr>
          <a:xfrm>
            <a:off x="677334" y="2160589"/>
            <a:ext cx="5594879" cy="3880773"/>
          </a:xfrm>
        </p:spPr>
        <p:txBody>
          <a:bodyPr>
            <a:normAutofit/>
          </a:bodyPr>
          <a:lstStyle/>
          <a:p>
            <a:pPr algn="just"/>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 rigorous analysis of project deliverables, risk assessments, and underlying assumptions revealed many notable discoveries linked to the Megger's on-site catering facilities. </a:t>
            </a:r>
          </a:p>
          <a:p>
            <a:pPr algn="just"/>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Project success depends first and foremost on careful planning and proactive risk management to handle possible hazards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et al., 2022). </a:t>
            </a:r>
            <a:endParaRPr lang="en-GB"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FB3DB5F-BC31-0033-2730-825E81E10D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8549" y="2447925"/>
            <a:ext cx="4295776" cy="3067050"/>
          </a:xfrm>
          <a:prstGeom prst="rect">
            <a:avLst/>
          </a:prstGeom>
        </p:spPr>
      </p:pic>
    </p:spTree>
    <p:extLst>
      <p:ext uri="{BB962C8B-B14F-4D97-AF65-F5344CB8AC3E}">
        <p14:creationId xmlns:p14="http://schemas.microsoft.com/office/powerpoint/2010/main" val="1459468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2C0BC-4372-18B2-EC96-583BB3258E46}"/>
              </a:ext>
            </a:extLst>
          </p:cNvPr>
          <p:cNvSpPr>
            <a:spLocks noGrp="1"/>
          </p:cNvSpPr>
          <p:nvPr>
            <p:ph type="title"/>
          </p:nvPr>
        </p:nvSpPr>
        <p:spPr/>
        <p:txBody>
          <a:bodyPr/>
          <a:lstStyle/>
          <a:p>
            <a:r>
              <a:rPr lang="en-GB" dirty="0">
                <a:solidFill>
                  <a:schemeClr val="tx1"/>
                </a:solidFill>
              </a:rPr>
              <a:t>Reference</a:t>
            </a:r>
          </a:p>
        </p:txBody>
      </p:sp>
      <p:sp>
        <p:nvSpPr>
          <p:cNvPr id="3" name="Content Placeholder 2">
            <a:extLst>
              <a:ext uri="{FF2B5EF4-FFF2-40B4-BE49-F238E27FC236}">
                <a16:creationId xmlns:a16="http://schemas.microsoft.com/office/drawing/2014/main" id="{8CF503A7-5B89-A73D-C6C2-F4036D1A8532}"/>
              </a:ext>
            </a:extLst>
          </p:cNvPr>
          <p:cNvSpPr>
            <a:spLocks noGrp="1"/>
          </p:cNvSpPr>
          <p:nvPr>
            <p:ph idx="1"/>
          </p:nvPr>
        </p:nvSpPr>
        <p:spPr>
          <a:xfrm>
            <a:off x="425885" y="1265129"/>
            <a:ext cx="8848117" cy="4776233"/>
          </a:xfrm>
        </p:spPr>
        <p:txBody>
          <a:bodyPr>
            <a:normAutofit fontScale="47500" lnSpcReduction="20000"/>
          </a:bodyPr>
          <a:lstStyle/>
          <a:p>
            <a:pPr algn="just">
              <a:lnSpc>
                <a:spcPct val="150000"/>
              </a:lnSpc>
              <a:spcAft>
                <a:spcPts val="800"/>
              </a:spcAft>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Grochulska-Salak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Nowysz</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Tofiluk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2021. Sustainable Urban Agriculture as Functional Hybrid Unit—Issues of Urban Resilience.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Buildings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(10), p.462.</a:t>
            </a:r>
          </a:p>
          <a:p>
            <a:pPr algn="just">
              <a:lnSpc>
                <a:spcPct val="150000"/>
              </a:lnSpc>
              <a:spcAft>
                <a:spcPts val="800"/>
              </a:spcAft>
            </a:pP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Zorzi</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C.G.C.,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Neckel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Maculan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L.S., Cardoso, G.T., Dal Moro, L., Del Savio, A.A., Carrasco, L.D., Oliveira, M.L.,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Bodah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E.T.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Bodah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B.W., 2022. Geo-environmental parametric 3D models of SARS-CoV-2 virus circulation in hospital ventilation systems.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Geoscience Frontiers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(6), p.101279.</a:t>
            </a: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Vergara, M.A.L., 2020.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A Computational Method for Quantitative Post Occupancy Evaluation of Occupants’ Spatial </a:t>
            </a:r>
            <a:r>
              <a:rPr lang="en-GB" sz="1800" i="1" kern="1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 in Buildings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Princeton University).</a:t>
            </a: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O'Donnell, J.G., 2021. Theory and practice in basin archaeology: understanding archaeological epistemologies throughout the Rio de la Plata Basin.</a:t>
            </a:r>
          </a:p>
          <a:p>
            <a:pPr algn="just">
              <a:lnSpc>
                <a:spcPct val="150000"/>
              </a:lnSpc>
              <a:spcAft>
                <a:spcPts val="800"/>
              </a:spcAft>
            </a:pPr>
            <a:r>
              <a:rPr lang="en-GB" b="0" i="0" dirty="0" err="1">
                <a:solidFill>
                  <a:srgbClr val="222222"/>
                </a:solidFill>
                <a:effectLst/>
                <a:highlight>
                  <a:srgbClr val="FFFFFF"/>
                </a:highlight>
                <a:latin typeface="Times New Roman" panose="02020603050405020304" pitchFamily="18" charset="0"/>
                <a:cs typeface="Times New Roman" panose="02020603050405020304" pitchFamily="18" charset="0"/>
              </a:rPr>
              <a:t>Grochulska-Salak</a:t>
            </a:r>
            <a:r>
              <a:rPr lang="en-GB" b="0" i="0" dirty="0">
                <a:solidFill>
                  <a:srgbClr val="222222"/>
                </a:solidFill>
                <a:effectLst/>
                <a:highlight>
                  <a:srgbClr val="FFFFFF"/>
                </a:highlight>
                <a:latin typeface="Times New Roman" panose="02020603050405020304" pitchFamily="18" charset="0"/>
                <a:cs typeface="Times New Roman" panose="02020603050405020304" pitchFamily="18" charset="0"/>
              </a:rPr>
              <a:t>, M., </a:t>
            </a:r>
            <a:r>
              <a:rPr lang="en-GB" b="0" i="0" dirty="0" err="1">
                <a:solidFill>
                  <a:srgbClr val="222222"/>
                </a:solidFill>
                <a:effectLst/>
                <a:highlight>
                  <a:srgbClr val="FFFFFF"/>
                </a:highlight>
                <a:latin typeface="Times New Roman" panose="02020603050405020304" pitchFamily="18" charset="0"/>
                <a:cs typeface="Times New Roman" panose="02020603050405020304" pitchFamily="18" charset="0"/>
              </a:rPr>
              <a:t>Nowysz</a:t>
            </a:r>
            <a:r>
              <a:rPr lang="en-GB" b="0" i="0" dirty="0">
                <a:solidFill>
                  <a:srgbClr val="222222"/>
                </a:solidFill>
                <a:effectLst/>
                <a:highlight>
                  <a:srgbClr val="FFFFFF"/>
                </a:highlight>
                <a:latin typeface="Times New Roman" panose="02020603050405020304" pitchFamily="18" charset="0"/>
                <a:cs typeface="Times New Roman" panose="02020603050405020304" pitchFamily="18" charset="0"/>
              </a:rPr>
              <a:t>, A. and </a:t>
            </a:r>
            <a:r>
              <a:rPr lang="en-GB" b="0" i="0" dirty="0" err="1">
                <a:solidFill>
                  <a:srgbClr val="222222"/>
                </a:solidFill>
                <a:effectLst/>
                <a:highlight>
                  <a:srgbClr val="FFFFFF"/>
                </a:highlight>
                <a:latin typeface="Times New Roman" panose="02020603050405020304" pitchFamily="18" charset="0"/>
                <a:cs typeface="Times New Roman" panose="02020603050405020304" pitchFamily="18" charset="0"/>
              </a:rPr>
              <a:t>Tofiluk</a:t>
            </a:r>
            <a:r>
              <a:rPr lang="en-GB" b="0" i="0" dirty="0">
                <a:solidFill>
                  <a:srgbClr val="222222"/>
                </a:solidFill>
                <a:effectLst/>
                <a:highlight>
                  <a:srgbClr val="FFFFFF"/>
                </a:highlight>
                <a:latin typeface="Times New Roman" panose="02020603050405020304" pitchFamily="18" charset="0"/>
                <a:cs typeface="Times New Roman" panose="02020603050405020304" pitchFamily="18" charset="0"/>
              </a:rPr>
              <a:t>, A., 2021</a:t>
            </a:r>
            <a:r>
              <a:rPr lang="en-GB" b="0" i="1" dirty="0">
                <a:solidFill>
                  <a:srgbClr val="222222"/>
                </a:solidFill>
                <a:effectLst/>
                <a:highlight>
                  <a:srgbClr val="FFFFFF"/>
                </a:highlight>
                <a:latin typeface="Times New Roman" panose="02020603050405020304" pitchFamily="18" charset="0"/>
                <a:cs typeface="Times New Roman" panose="02020603050405020304" pitchFamily="18" charset="0"/>
              </a:rPr>
              <a:t>. Sustainable Urban Agriculture as Functional Hybrid Unit</a:t>
            </a:r>
            <a:r>
              <a:rPr lang="en-GB" b="0" i="0" dirty="0">
                <a:solidFill>
                  <a:srgbClr val="222222"/>
                </a:solidFill>
                <a:effectLst/>
                <a:highlight>
                  <a:srgbClr val="FFFFFF"/>
                </a:highlight>
                <a:latin typeface="Times New Roman" panose="02020603050405020304" pitchFamily="18" charset="0"/>
                <a:cs typeface="Times New Roman" panose="02020603050405020304" pitchFamily="18" charset="0"/>
              </a:rPr>
              <a:t>—Issues of Urban Resilience. </a:t>
            </a:r>
            <a:r>
              <a:rPr lang="en-GB" b="0" i="1" dirty="0">
                <a:solidFill>
                  <a:srgbClr val="222222"/>
                </a:solidFill>
                <a:effectLst/>
                <a:highlight>
                  <a:srgbClr val="FFFFFF"/>
                </a:highlight>
                <a:latin typeface="Times New Roman" panose="02020603050405020304" pitchFamily="18" charset="0"/>
                <a:cs typeface="Times New Roman" panose="02020603050405020304" pitchFamily="18" charset="0"/>
              </a:rPr>
              <a:t>Buildings</a:t>
            </a:r>
            <a:r>
              <a:rPr lang="en-GB" b="0" i="0" dirty="0">
                <a:solidFill>
                  <a:srgbClr val="222222"/>
                </a:solidFill>
                <a:effectLst/>
                <a:highlight>
                  <a:srgbClr val="FFFFFF"/>
                </a:highlight>
                <a:latin typeface="Times New Roman" panose="02020603050405020304" pitchFamily="18" charset="0"/>
                <a:cs typeface="Times New Roman" panose="02020603050405020304" pitchFamily="18" charset="0"/>
              </a:rPr>
              <a:t>, </a:t>
            </a:r>
            <a:r>
              <a:rPr lang="en-GB" b="0" i="1" dirty="0">
                <a:solidFill>
                  <a:srgbClr val="222222"/>
                </a:solidFill>
                <a:effectLst/>
                <a:highlight>
                  <a:srgbClr val="FFFFFF"/>
                </a:highlight>
                <a:latin typeface="Times New Roman" panose="02020603050405020304" pitchFamily="18" charset="0"/>
                <a:cs typeface="Times New Roman" panose="02020603050405020304" pitchFamily="18" charset="0"/>
              </a:rPr>
              <a:t>11</a:t>
            </a:r>
            <a:r>
              <a:rPr lang="en-GB" b="0" i="0" dirty="0">
                <a:solidFill>
                  <a:srgbClr val="222222"/>
                </a:solidFill>
                <a:effectLst/>
                <a:highlight>
                  <a:srgbClr val="FFFFFF"/>
                </a:highlight>
                <a:latin typeface="Times New Roman" panose="02020603050405020304" pitchFamily="18" charset="0"/>
                <a:cs typeface="Times New Roman" panose="02020603050405020304" pitchFamily="18" charset="0"/>
              </a:rPr>
              <a:t>(10), p.462.</a:t>
            </a:r>
          </a:p>
          <a:p>
            <a:pPr algn="just">
              <a:lnSpc>
                <a:spcPct val="150000"/>
              </a:lnSpc>
              <a:spcAft>
                <a:spcPts val="800"/>
              </a:spcAft>
            </a:pPr>
            <a:r>
              <a:rPr lang="en-GB" b="0" i="0" dirty="0">
                <a:solidFill>
                  <a:srgbClr val="222222"/>
                </a:solidFill>
                <a:effectLst/>
                <a:highlight>
                  <a:srgbClr val="FFFFFF"/>
                </a:highlight>
                <a:latin typeface="Arial" panose="020B0604020202020204" pitchFamily="34" charset="0"/>
              </a:rPr>
              <a:t>Vergara, M.A.L., 2020. </a:t>
            </a:r>
            <a:r>
              <a:rPr lang="en-GB" b="0" i="1" dirty="0">
                <a:solidFill>
                  <a:srgbClr val="222222"/>
                </a:solidFill>
                <a:effectLst/>
                <a:highlight>
                  <a:srgbClr val="FFFFFF"/>
                </a:highlight>
                <a:latin typeface="Arial" panose="020B0604020202020204" pitchFamily="34" charset="0"/>
              </a:rPr>
              <a:t>A Computational Method for Quantitative Post Occupancy Evaluation of Occupants’ Spatial </a:t>
            </a:r>
            <a:r>
              <a:rPr lang="en-GB" b="0" i="1" dirty="0" err="1">
                <a:solidFill>
                  <a:srgbClr val="222222"/>
                </a:solidFill>
                <a:effectLst/>
                <a:highlight>
                  <a:srgbClr val="FFFFFF"/>
                </a:highlight>
                <a:latin typeface="Arial" panose="020B0604020202020204" pitchFamily="34" charset="0"/>
              </a:rPr>
              <a:t>Behavior</a:t>
            </a:r>
            <a:r>
              <a:rPr lang="en-GB" b="0" i="1" dirty="0">
                <a:solidFill>
                  <a:srgbClr val="222222"/>
                </a:solidFill>
                <a:effectLst/>
                <a:highlight>
                  <a:srgbClr val="FFFFFF"/>
                </a:highlight>
                <a:latin typeface="Arial" panose="020B0604020202020204" pitchFamily="34" charset="0"/>
              </a:rPr>
              <a:t> in Buildings</a:t>
            </a:r>
            <a:r>
              <a:rPr lang="en-GB" b="0" i="0" dirty="0">
                <a:solidFill>
                  <a:srgbClr val="222222"/>
                </a:solidFill>
                <a:effectLst/>
                <a:highlight>
                  <a:srgbClr val="FFFFFF"/>
                </a:highlight>
                <a:latin typeface="Arial" panose="020B0604020202020204" pitchFamily="34" charset="0"/>
              </a:rPr>
              <a:t> (Doctoral dissertation, Princeton University).</a:t>
            </a:r>
          </a:p>
          <a:p>
            <a:pPr algn="just">
              <a:lnSpc>
                <a:spcPct val="150000"/>
              </a:lnSpc>
              <a:spcAft>
                <a:spcPts val="800"/>
              </a:spcAft>
            </a:pPr>
            <a:r>
              <a:rPr lang="en-GB" b="0" i="0" dirty="0">
                <a:solidFill>
                  <a:srgbClr val="222222"/>
                </a:solidFill>
                <a:effectLst/>
                <a:highlight>
                  <a:srgbClr val="FFFFFF"/>
                </a:highlight>
                <a:latin typeface="Arial" panose="020B0604020202020204" pitchFamily="34" charset="0"/>
              </a:rPr>
              <a:t>Coleman, J.R. and Meggers, F., 2018. Sensing of indoor air quality—characterization of spatial and temporal pollutant evolution through distributed sensing. </a:t>
            </a:r>
            <a:r>
              <a:rPr lang="en-GB" b="0" i="1" dirty="0">
                <a:solidFill>
                  <a:srgbClr val="222222"/>
                </a:solidFill>
                <a:effectLst/>
                <a:highlight>
                  <a:srgbClr val="FFFFFF"/>
                </a:highlight>
                <a:latin typeface="Arial" panose="020B0604020202020204" pitchFamily="34" charset="0"/>
              </a:rPr>
              <a:t>Frontiers in Built Environment</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4</a:t>
            </a:r>
            <a:r>
              <a:rPr lang="en-GB" b="0" i="0" dirty="0">
                <a:solidFill>
                  <a:srgbClr val="222222"/>
                </a:solidFill>
                <a:effectLst/>
                <a:highlight>
                  <a:srgbClr val="FFFFFF"/>
                </a:highlight>
                <a:latin typeface="Arial" panose="020B0604020202020204" pitchFamily="34" charset="0"/>
              </a:rPr>
              <a:t>, p.28.</a:t>
            </a:r>
          </a:p>
          <a:p>
            <a:pPr algn="just">
              <a:lnSpc>
                <a:spcPct val="150000"/>
              </a:lnSpc>
              <a:spcAft>
                <a:spcPts val="800"/>
              </a:spcAft>
            </a:pPr>
            <a:r>
              <a:rPr lang="en-GB" b="0" i="0" dirty="0">
                <a:solidFill>
                  <a:srgbClr val="222222"/>
                </a:solidFill>
                <a:effectLst/>
                <a:highlight>
                  <a:srgbClr val="FFFFFF"/>
                </a:highlight>
                <a:latin typeface="Arial" panose="020B0604020202020204" pitchFamily="34" charset="0"/>
              </a:rPr>
              <a:t>Rodríguez, M.V., </a:t>
            </a:r>
            <a:r>
              <a:rPr lang="en-GB" b="0" i="0" dirty="0" err="1">
                <a:solidFill>
                  <a:srgbClr val="222222"/>
                </a:solidFill>
                <a:effectLst/>
                <a:highlight>
                  <a:srgbClr val="FFFFFF"/>
                </a:highlight>
                <a:latin typeface="Arial" panose="020B0604020202020204" pitchFamily="34" charset="0"/>
              </a:rPr>
              <a:t>Melgar</a:t>
            </a:r>
            <a:r>
              <a:rPr lang="en-GB" b="0" i="0" dirty="0">
                <a:solidFill>
                  <a:srgbClr val="222222"/>
                </a:solidFill>
                <a:effectLst/>
                <a:highlight>
                  <a:srgbClr val="FFFFFF"/>
                </a:highlight>
                <a:latin typeface="Arial" panose="020B0604020202020204" pitchFamily="34" charset="0"/>
              </a:rPr>
              <a:t>, S.G. and Márquez, J.M.A., 2022. Assessment of aerial thermography as a method of in situ measurement of radiant heat transfer in urban public spaces. </a:t>
            </a:r>
            <a:r>
              <a:rPr lang="en-GB" b="0" i="1" dirty="0">
                <a:solidFill>
                  <a:srgbClr val="222222"/>
                </a:solidFill>
                <a:effectLst/>
                <a:highlight>
                  <a:srgbClr val="FFFFFF"/>
                </a:highlight>
                <a:latin typeface="Arial" panose="020B0604020202020204" pitchFamily="34" charset="0"/>
              </a:rPr>
              <a:t>Sustainable Cities and Society</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87</a:t>
            </a:r>
            <a:r>
              <a:rPr lang="en-GB" b="0" i="0" dirty="0">
                <a:solidFill>
                  <a:srgbClr val="222222"/>
                </a:solidFill>
                <a:effectLst/>
                <a:highlight>
                  <a:srgbClr val="FFFFFF"/>
                </a:highlight>
                <a:latin typeface="Arial" panose="020B0604020202020204" pitchFamily="34" charset="0"/>
              </a:rPr>
              <a:t>, p.104228.</a:t>
            </a:r>
          </a:p>
          <a:p>
            <a:pPr algn="just">
              <a:lnSpc>
                <a:spcPct val="150000"/>
              </a:lnSpc>
              <a:spcAft>
                <a:spcPts val="800"/>
              </a:spcAft>
            </a:pPr>
            <a:r>
              <a:rPr lang="en-GB" b="0" i="0" dirty="0">
                <a:solidFill>
                  <a:srgbClr val="222222"/>
                </a:solidFill>
                <a:effectLst/>
                <a:highlight>
                  <a:srgbClr val="FFFFFF"/>
                </a:highlight>
                <a:latin typeface="Arial" panose="020B0604020202020204" pitchFamily="34" charset="0"/>
              </a:rPr>
              <a:t>Luo, S., Shi, J., Lu, T. and </a:t>
            </a:r>
            <a:r>
              <a:rPr lang="en-GB" b="0" i="0" dirty="0" err="1">
                <a:solidFill>
                  <a:srgbClr val="222222"/>
                </a:solidFill>
                <a:effectLst/>
                <a:highlight>
                  <a:srgbClr val="FFFFFF"/>
                </a:highlight>
                <a:latin typeface="Arial" panose="020B0604020202020204" pitchFamily="34" charset="0"/>
              </a:rPr>
              <a:t>Furuya</a:t>
            </a:r>
            <a:r>
              <a:rPr lang="en-GB" b="0" i="0" dirty="0">
                <a:solidFill>
                  <a:srgbClr val="222222"/>
                </a:solidFill>
                <a:effectLst/>
                <a:highlight>
                  <a:srgbClr val="FFFFFF"/>
                </a:highlight>
                <a:latin typeface="Arial" panose="020B0604020202020204" pitchFamily="34" charset="0"/>
              </a:rPr>
              <a:t>, K., 2022. Sit down and rest: Use of virtual reality to evaluate preferences and mental restoration in urban park pavilions. </a:t>
            </a:r>
            <a:r>
              <a:rPr lang="en-GB" b="0" i="1" dirty="0">
                <a:solidFill>
                  <a:srgbClr val="222222"/>
                </a:solidFill>
                <a:effectLst/>
                <a:highlight>
                  <a:srgbClr val="FFFFFF"/>
                </a:highlight>
                <a:latin typeface="Arial" panose="020B0604020202020204" pitchFamily="34" charset="0"/>
              </a:rPr>
              <a:t>Landscape and Urban Planning</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220</a:t>
            </a:r>
            <a:r>
              <a:rPr lang="en-GB" b="0" i="0" dirty="0">
                <a:solidFill>
                  <a:srgbClr val="222222"/>
                </a:solidFill>
                <a:effectLst/>
                <a:highlight>
                  <a:srgbClr val="FFFFFF"/>
                </a:highlight>
                <a:latin typeface="Arial" panose="020B0604020202020204" pitchFamily="34" charset="0"/>
              </a:rPr>
              <a:t>, p.104336.</a:t>
            </a:r>
          </a:p>
          <a:p>
            <a:pPr algn="just">
              <a:lnSpc>
                <a:spcPct val="150000"/>
              </a:lnSpc>
              <a:spcAft>
                <a:spcPts val="800"/>
              </a:spcAft>
            </a:pPr>
            <a:endParaRPr lang="en-GB" b="0" i="0" dirty="0">
              <a:solidFill>
                <a:srgbClr val="222222"/>
              </a:solidFill>
              <a:effectLst/>
              <a:highlight>
                <a:srgbClr val="FFFFFF"/>
              </a:highlight>
              <a:latin typeface="Arial" panose="020B0604020202020204" pitchFamily="34" charset="0"/>
            </a:endParaRPr>
          </a:p>
          <a:p>
            <a:pPr algn="just">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310893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4361</Words>
  <Application>Microsoft Office PowerPoint</Application>
  <PresentationFormat>Widescreen</PresentationFormat>
  <Paragraphs>210</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Times New Roman</vt:lpstr>
      <vt:lpstr>Trebuchet MS</vt:lpstr>
      <vt:lpstr>Wingdings 3</vt:lpstr>
      <vt:lpstr>Facet</vt:lpstr>
      <vt:lpstr>    BMSW5104 Task 1   Topic: Creating an On-Site Catering Facility to Promote Healthy Lifestyle and Reduce Congestion during Lunch Breaks at the Megger </vt:lpstr>
      <vt:lpstr>Table of content </vt:lpstr>
      <vt:lpstr>An overview of the case study  </vt:lpstr>
      <vt:lpstr>Analysis of the project methodologies and tools used</vt:lpstr>
      <vt:lpstr>Review and critically evaluate the effectiveness of the PLC in application to the project using the appropriate theories models and concepts. </vt:lpstr>
      <vt:lpstr>Project Initiation   </vt:lpstr>
      <vt:lpstr>Project Initiation</vt:lpstr>
      <vt:lpstr>project deliverables </vt:lpstr>
      <vt:lpstr>Stakeholder Analysis: </vt:lpstr>
      <vt:lpstr>Project Planning </vt:lpstr>
      <vt:lpstr>Project Planning </vt:lpstr>
      <vt:lpstr> Project Execution  </vt:lpstr>
      <vt:lpstr> Project Execution  </vt:lpstr>
      <vt:lpstr>Mendelow Matrix is important </vt:lpstr>
      <vt:lpstr>Risk assessment and any assumptions </vt:lpstr>
      <vt:lpstr>Project Closure </vt:lpstr>
      <vt:lpstr>Project Closure </vt:lpstr>
      <vt:lpstr>Present and discuss the key findings and conclusions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BMSW5104 Task 1   Topic: Creating an On-Site Catering Facility to Promote Healthy Lifestyle and Reduce Congestion during Lunch Breaks at the Megger </dc:title>
  <cp:lastModifiedBy>Dinyo Radev (2129750)</cp:lastModifiedBy>
  <cp:revision>1</cp:revision>
  <dcterms:created xsi:type="dcterms:W3CDTF">2024-03-22T18:49:12Z</dcterms:created>
  <dcterms:modified xsi:type="dcterms:W3CDTF">2024-04-13T16:42:02Z</dcterms:modified>
</cp:coreProperties>
</file>