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59" r:id="rId6"/>
    <p:sldId id="267" r:id="rId7"/>
    <p:sldId id="262" r:id="rId8"/>
    <p:sldId id="260" r:id="rId9"/>
    <p:sldId id="263" r:id="rId10"/>
    <p:sldId id="261" r:id="rId11"/>
    <p:sldId id="268" r:id="rId12"/>
    <p:sldId id="270" r:id="rId13"/>
    <p:sldId id="269"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129" d="100"/>
          <a:sy n="129" d="100"/>
        </p:scale>
        <p:origin x="11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2379280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218682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203744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EC340D-3CB5-47CC-925A-9F37D3FD6B9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3329504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EC340D-3CB5-47CC-925A-9F37D3FD6B9F}" type="datetimeFigureOut">
              <a:rPr lang="en-GB" smtClean="0"/>
              <a:t>05/06/2020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331471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EC340D-3CB5-47CC-925A-9F37D3FD6B9F}" type="datetimeFigureOut">
              <a:rPr lang="en-GB" smtClean="0"/>
              <a:t>05/06/2020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3226497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EC340D-3CB5-47CC-925A-9F37D3FD6B9F}" type="datetimeFigureOut">
              <a:rPr lang="en-GB" smtClean="0"/>
              <a:t>05/06/2020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3270225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EC340D-3CB5-47CC-925A-9F37D3FD6B9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1657486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EC340D-3CB5-47CC-925A-9F37D3FD6B9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918526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3287348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54226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2491783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6848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632642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1251093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EC340D-3CB5-47CC-925A-9F37D3FD6B9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8790A2-532B-4CE2-B822-6436F824CAEB}" type="slidenum">
              <a:rPr lang="en-GB" smtClean="0"/>
              <a:t>‹#›</a:t>
            </a:fld>
            <a:endParaRPr lang="en-GB"/>
          </a:p>
        </p:txBody>
      </p:sp>
    </p:spTree>
    <p:extLst>
      <p:ext uri="{BB962C8B-B14F-4D97-AF65-F5344CB8AC3E}">
        <p14:creationId xmlns:p14="http://schemas.microsoft.com/office/powerpoint/2010/main" val="4131899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EC340D-3CB5-47CC-925A-9F37D3FD6B9F}" type="datetimeFigureOut">
              <a:rPr lang="en-GB" smtClean="0"/>
              <a:t>05/06/2020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18790A2-532B-4CE2-B822-6436F824CAEB}" type="slidenum">
              <a:rPr lang="en-GB" smtClean="0"/>
              <a:t>‹#›</a:t>
            </a:fld>
            <a:endParaRPr lang="en-GB"/>
          </a:p>
        </p:txBody>
      </p:sp>
    </p:spTree>
    <p:extLst>
      <p:ext uri="{BB962C8B-B14F-4D97-AF65-F5344CB8AC3E}">
        <p14:creationId xmlns:p14="http://schemas.microsoft.com/office/powerpoint/2010/main" val="4029565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Qumran#/media/File:Palestine_location_map_wide.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Dead_Sea_Scrolls#/media/File:The_War_Scroll_-_Dead_Sea_Scroll.jp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BE5E-03E3-4056-9103-3CD62F321627}"/>
              </a:ext>
            </a:extLst>
          </p:cNvPr>
          <p:cNvSpPr>
            <a:spLocks noGrp="1"/>
          </p:cNvSpPr>
          <p:nvPr>
            <p:ph type="ctrTitle"/>
          </p:nvPr>
        </p:nvSpPr>
        <p:spPr/>
        <p:txBody>
          <a:bodyPr/>
          <a:lstStyle/>
          <a:p>
            <a:r>
              <a:rPr lang="en-GB" dirty="0"/>
              <a:t>The Dead Sea Scrolls</a:t>
            </a:r>
          </a:p>
        </p:txBody>
      </p:sp>
      <p:sp>
        <p:nvSpPr>
          <p:cNvPr id="3" name="Subtitle 2">
            <a:extLst>
              <a:ext uri="{FF2B5EF4-FFF2-40B4-BE49-F238E27FC236}">
                <a16:creationId xmlns:a16="http://schemas.microsoft.com/office/drawing/2014/main" id="{48573F12-4840-4CC5-B994-BE92E1C2D6E7}"/>
              </a:ext>
            </a:extLst>
          </p:cNvPr>
          <p:cNvSpPr>
            <a:spLocks noGrp="1"/>
          </p:cNvSpPr>
          <p:nvPr>
            <p:ph type="subTitle" idx="1"/>
          </p:nvPr>
        </p:nvSpPr>
        <p:spPr/>
        <p:txBody>
          <a:bodyPr/>
          <a:lstStyle/>
          <a:p>
            <a:r>
              <a:rPr lang="en-GB" dirty="0"/>
              <a:t>Joseph Ogden</a:t>
            </a:r>
          </a:p>
          <a:p>
            <a:r>
              <a:rPr lang="en-GB" dirty="0"/>
              <a:t>1704684</a:t>
            </a:r>
          </a:p>
        </p:txBody>
      </p:sp>
    </p:spTree>
    <p:extLst>
      <p:ext uri="{BB962C8B-B14F-4D97-AF65-F5344CB8AC3E}">
        <p14:creationId xmlns:p14="http://schemas.microsoft.com/office/powerpoint/2010/main" val="3488736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27F98-0D98-4A41-9F7A-5167C3ED7C7F}"/>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1F3CE3E6-CE47-43CC-A0E2-0DD9B833E255}"/>
              </a:ext>
            </a:extLst>
          </p:cNvPr>
          <p:cNvSpPr>
            <a:spLocks noGrp="1"/>
          </p:cNvSpPr>
          <p:nvPr>
            <p:ph idx="1"/>
          </p:nvPr>
        </p:nvSpPr>
        <p:spPr>
          <a:xfrm>
            <a:off x="677334" y="1549731"/>
            <a:ext cx="8596668" cy="4491632"/>
          </a:xfrm>
        </p:spPr>
        <p:txBody>
          <a:bodyPr/>
          <a:lstStyle/>
          <a:p>
            <a:pPr marL="0" indent="0">
              <a:buNone/>
            </a:pPr>
            <a:r>
              <a:rPr lang="en-GB" dirty="0"/>
              <a:t>Explore several aspects of the Dead Sea Scrolls, specifically:</a:t>
            </a:r>
          </a:p>
          <a:p>
            <a:r>
              <a:rPr lang="en-GB" dirty="0"/>
              <a:t> A brief overview of their discovery and excavations</a:t>
            </a:r>
          </a:p>
          <a:p>
            <a:r>
              <a:rPr lang="en-GB" dirty="0"/>
              <a:t> The content of the scrolls in broad terms and implications</a:t>
            </a:r>
          </a:p>
          <a:p>
            <a:r>
              <a:rPr lang="en-GB" dirty="0"/>
              <a:t> The material nature of the scrolls</a:t>
            </a:r>
          </a:p>
          <a:p>
            <a:r>
              <a:rPr lang="en-GB" dirty="0"/>
              <a:t> Implications of the sectarian texts for understanding the Qumran community</a:t>
            </a:r>
          </a:p>
          <a:p>
            <a:r>
              <a:rPr lang="en-GB" dirty="0"/>
              <a:t> Jewish-Roman relations in the scrolls (War Scroll and </a:t>
            </a:r>
            <a:r>
              <a:rPr lang="en-GB" i="1" dirty="0"/>
              <a:t>Pesher Nahum</a:t>
            </a:r>
            <a:r>
              <a:rPr lang="en-GB" dirty="0"/>
              <a:t>) </a:t>
            </a:r>
          </a:p>
        </p:txBody>
      </p:sp>
    </p:spTree>
    <p:extLst>
      <p:ext uri="{BB962C8B-B14F-4D97-AF65-F5344CB8AC3E}">
        <p14:creationId xmlns:p14="http://schemas.microsoft.com/office/powerpoint/2010/main" val="1992059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CBC6-53A7-4013-96CD-B3DE61441364}"/>
              </a:ext>
            </a:extLst>
          </p:cNvPr>
          <p:cNvSpPr>
            <a:spLocks noGrp="1"/>
          </p:cNvSpPr>
          <p:nvPr>
            <p:ph type="title"/>
          </p:nvPr>
        </p:nvSpPr>
        <p:spPr>
          <a:xfrm>
            <a:off x="677334" y="609600"/>
            <a:ext cx="8596668" cy="923567"/>
          </a:xfrm>
        </p:spPr>
        <p:txBody>
          <a:bodyPr/>
          <a:lstStyle/>
          <a:p>
            <a:r>
              <a:rPr lang="en-GB" dirty="0"/>
              <a:t>Discovery in Qumran</a:t>
            </a:r>
          </a:p>
        </p:txBody>
      </p:sp>
      <p:sp>
        <p:nvSpPr>
          <p:cNvPr id="5" name="Content Placeholder 4">
            <a:extLst>
              <a:ext uri="{FF2B5EF4-FFF2-40B4-BE49-F238E27FC236}">
                <a16:creationId xmlns:a16="http://schemas.microsoft.com/office/drawing/2014/main" id="{4DE84250-A53F-4A33-AF95-3B736D1462E7}"/>
              </a:ext>
            </a:extLst>
          </p:cNvPr>
          <p:cNvSpPr>
            <a:spLocks noGrp="1"/>
          </p:cNvSpPr>
          <p:nvPr>
            <p:ph idx="1"/>
          </p:nvPr>
        </p:nvSpPr>
        <p:spPr>
          <a:xfrm>
            <a:off x="677334" y="1533167"/>
            <a:ext cx="7617580" cy="4508195"/>
          </a:xfrm>
        </p:spPr>
        <p:txBody>
          <a:bodyPr/>
          <a:lstStyle/>
          <a:p>
            <a:r>
              <a:rPr lang="en-GB" dirty="0"/>
              <a:t>The Dead Sea Scrolls were discovered in the Qumran caves, located in the Judaean desert in the West Bank of Israel.</a:t>
            </a:r>
          </a:p>
          <a:p>
            <a:endParaRPr lang="en-GB" dirty="0"/>
          </a:p>
          <a:p>
            <a:r>
              <a:rPr lang="en-GB" dirty="0"/>
              <a:t>Originally discovered accidentally in 1947 by a ‘Bedouin shepherd of the </a:t>
            </a:r>
            <a:r>
              <a:rPr lang="en-GB" dirty="0" err="1"/>
              <a:t>Ta’amireh</a:t>
            </a:r>
            <a:r>
              <a:rPr lang="en-GB" dirty="0"/>
              <a:t> tribe’, before being subject to a series of transactions in ownership and debates over the authenticity of the finds. Upon identification and authentication, further excavations then took place in a number of caves between 1951-6 led by Roland de Vaux (</a:t>
            </a:r>
            <a:r>
              <a:rPr lang="en-GB" dirty="0" err="1"/>
              <a:t>Simkovich</a:t>
            </a:r>
            <a:r>
              <a:rPr lang="en-GB" dirty="0"/>
              <a:t>, 2018, p.41-5).</a:t>
            </a:r>
          </a:p>
        </p:txBody>
      </p:sp>
      <p:pic>
        <p:nvPicPr>
          <p:cNvPr id="6" name="Picture 5">
            <a:extLst>
              <a:ext uri="{FF2B5EF4-FFF2-40B4-BE49-F238E27FC236}">
                <a16:creationId xmlns:a16="http://schemas.microsoft.com/office/drawing/2014/main" id="{486BC841-947A-4EB7-83B4-FEF4526592F4}"/>
              </a:ext>
            </a:extLst>
          </p:cNvPr>
          <p:cNvPicPr>
            <a:picLocks noChangeAspect="1"/>
          </p:cNvPicPr>
          <p:nvPr/>
        </p:nvPicPr>
        <p:blipFill>
          <a:blip r:embed="rId2"/>
          <a:stretch>
            <a:fillRect/>
          </a:stretch>
        </p:blipFill>
        <p:spPr>
          <a:xfrm>
            <a:off x="8497732" y="-7082"/>
            <a:ext cx="3694268" cy="6865082"/>
          </a:xfrm>
          <a:prstGeom prst="rect">
            <a:avLst/>
          </a:prstGeom>
        </p:spPr>
      </p:pic>
      <p:cxnSp>
        <p:nvCxnSpPr>
          <p:cNvPr id="8" name="Straight Arrow Connector 7">
            <a:extLst>
              <a:ext uri="{FF2B5EF4-FFF2-40B4-BE49-F238E27FC236}">
                <a16:creationId xmlns:a16="http://schemas.microsoft.com/office/drawing/2014/main" id="{41A17925-A7A7-44E2-B3B6-27E7FA32620B}"/>
              </a:ext>
            </a:extLst>
          </p:cNvPr>
          <p:cNvCxnSpPr>
            <a:cxnSpLocks/>
          </p:cNvCxnSpPr>
          <p:nvPr/>
        </p:nvCxnSpPr>
        <p:spPr>
          <a:xfrm>
            <a:off x="10776857" y="2505694"/>
            <a:ext cx="202818" cy="361259"/>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sp>
        <p:nvSpPr>
          <p:cNvPr id="9" name="TextBox 8">
            <a:extLst>
              <a:ext uri="{FF2B5EF4-FFF2-40B4-BE49-F238E27FC236}">
                <a16:creationId xmlns:a16="http://schemas.microsoft.com/office/drawing/2014/main" id="{FFA541AE-A0F0-4A59-9CDB-67A50B66D92E}"/>
              </a:ext>
            </a:extLst>
          </p:cNvPr>
          <p:cNvSpPr txBox="1"/>
          <p:nvPr/>
        </p:nvSpPr>
        <p:spPr>
          <a:xfrm>
            <a:off x="1520042" y="6041362"/>
            <a:ext cx="6917376" cy="738664"/>
          </a:xfrm>
          <a:prstGeom prst="rect">
            <a:avLst/>
          </a:prstGeom>
          <a:noFill/>
        </p:spPr>
        <p:txBody>
          <a:bodyPr wrap="square" rtlCol="0">
            <a:spAutoFit/>
          </a:bodyPr>
          <a:lstStyle/>
          <a:p>
            <a:r>
              <a:rPr lang="en-GB" sz="1400" dirty="0"/>
              <a:t>Figure 1: Location of Qumran Caves. Available at </a:t>
            </a:r>
            <a:r>
              <a:rPr lang="en-GB" sz="1400" dirty="0">
                <a:hlinkClick r:id="rId3"/>
              </a:rPr>
              <a:t>https://en.wikipedia.org/wiki/Qumran#/media/File:Palestine_location_map_wide.png</a:t>
            </a:r>
            <a:r>
              <a:rPr lang="en-GB" sz="1400" dirty="0"/>
              <a:t> (Accessed: 4 June 2020).</a:t>
            </a:r>
          </a:p>
        </p:txBody>
      </p:sp>
    </p:spTree>
    <p:extLst>
      <p:ext uri="{BB962C8B-B14F-4D97-AF65-F5344CB8AC3E}">
        <p14:creationId xmlns:p14="http://schemas.microsoft.com/office/powerpoint/2010/main" val="2453584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6885E-5F9D-4B1D-A438-AD642B018AA9}"/>
              </a:ext>
            </a:extLst>
          </p:cNvPr>
          <p:cNvSpPr>
            <a:spLocks noGrp="1"/>
          </p:cNvSpPr>
          <p:nvPr>
            <p:ph type="title"/>
          </p:nvPr>
        </p:nvSpPr>
        <p:spPr/>
        <p:txBody>
          <a:bodyPr/>
          <a:lstStyle/>
          <a:p>
            <a:r>
              <a:rPr lang="en-GB" dirty="0"/>
              <a:t>Discovery in Qumran</a:t>
            </a:r>
          </a:p>
        </p:txBody>
      </p:sp>
      <p:sp>
        <p:nvSpPr>
          <p:cNvPr id="3" name="Content Placeholder 2">
            <a:extLst>
              <a:ext uri="{FF2B5EF4-FFF2-40B4-BE49-F238E27FC236}">
                <a16:creationId xmlns:a16="http://schemas.microsoft.com/office/drawing/2014/main" id="{45C96D41-534F-4C81-9A1C-C69C0D3551D0}"/>
              </a:ext>
            </a:extLst>
          </p:cNvPr>
          <p:cNvSpPr>
            <a:spLocks noGrp="1"/>
          </p:cNvSpPr>
          <p:nvPr>
            <p:ph idx="1"/>
          </p:nvPr>
        </p:nvSpPr>
        <p:spPr>
          <a:xfrm>
            <a:off x="677334" y="1591295"/>
            <a:ext cx="9107934" cy="4450068"/>
          </a:xfrm>
        </p:spPr>
        <p:txBody>
          <a:bodyPr>
            <a:normAutofit fontScale="92500" lnSpcReduction="10000"/>
          </a:bodyPr>
          <a:lstStyle/>
          <a:p>
            <a:r>
              <a:rPr lang="en-GB" dirty="0"/>
              <a:t>How did they get there? </a:t>
            </a:r>
          </a:p>
          <a:p>
            <a:endParaRPr lang="en-GB" dirty="0"/>
          </a:p>
          <a:p>
            <a:r>
              <a:rPr lang="en-GB" dirty="0"/>
              <a:t>Popular theory is that they were quickly stashed in the caves ahead of Roman invasion in 68 C.E. by the sect inhabiting Qumran, but Taylor argues that the care with which they were placed (e.g. ‘protective jar lids’ and ‘bitumen-impregnated linen’ implying desire for long term preservation) there suggests they may have been ‘special burials’ (Taylor, 2012, p.283-5).</a:t>
            </a:r>
          </a:p>
          <a:p>
            <a:endParaRPr lang="en-GB" dirty="0"/>
          </a:p>
          <a:p>
            <a:r>
              <a:rPr lang="en-GB" dirty="0"/>
              <a:t>More than just scrolls…</a:t>
            </a:r>
          </a:p>
          <a:p>
            <a:endParaRPr lang="en-GB" dirty="0"/>
          </a:p>
          <a:p>
            <a:r>
              <a:rPr lang="en-GB" dirty="0"/>
              <a:t>The term scrolls has been described as something of a ‘misnomer’ in terms of the overall discovery, because as-well as scrolls, also found were ‘pottery, phylacteries, and even a “scroll” made of copper’, alongside many other archaeological </a:t>
            </a:r>
            <a:r>
              <a:rPr lang="en-GB" dirty="0" err="1"/>
              <a:t>artifacts</a:t>
            </a:r>
            <a:r>
              <a:rPr lang="en-GB" dirty="0"/>
              <a:t> at a nearby site, including ‘pottery, coins, sandals, pouches, even hair combs’ (</a:t>
            </a:r>
            <a:r>
              <a:rPr lang="en-GB" dirty="0" err="1"/>
              <a:t>Simkovich</a:t>
            </a:r>
            <a:r>
              <a:rPr lang="en-GB" dirty="0"/>
              <a:t>, 2018, p.41).</a:t>
            </a:r>
          </a:p>
          <a:p>
            <a:endParaRPr lang="en-GB" dirty="0"/>
          </a:p>
        </p:txBody>
      </p:sp>
    </p:spTree>
    <p:extLst>
      <p:ext uri="{BB962C8B-B14F-4D97-AF65-F5344CB8AC3E}">
        <p14:creationId xmlns:p14="http://schemas.microsoft.com/office/powerpoint/2010/main" val="1417035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A331-525F-4847-A4B7-8E94C931C2DE}"/>
              </a:ext>
            </a:extLst>
          </p:cNvPr>
          <p:cNvSpPr>
            <a:spLocks noGrp="1"/>
          </p:cNvSpPr>
          <p:nvPr>
            <p:ph type="title"/>
          </p:nvPr>
        </p:nvSpPr>
        <p:spPr/>
        <p:txBody>
          <a:bodyPr/>
          <a:lstStyle/>
          <a:p>
            <a:r>
              <a:rPr lang="en-GB" dirty="0"/>
              <a:t>What are the Dead Sea Scrolls?</a:t>
            </a:r>
          </a:p>
        </p:txBody>
      </p:sp>
      <p:sp>
        <p:nvSpPr>
          <p:cNvPr id="3" name="Content Placeholder 2">
            <a:extLst>
              <a:ext uri="{FF2B5EF4-FFF2-40B4-BE49-F238E27FC236}">
                <a16:creationId xmlns:a16="http://schemas.microsoft.com/office/drawing/2014/main" id="{89E9F32F-70DB-42BF-BFE0-73951EBE5D77}"/>
              </a:ext>
            </a:extLst>
          </p:cNvPr>
          <p:cNvSpPr>
            <a:spLocks noGrp="1"/>
          </p:cNvSpPr>
          <p:nvPr>
            <p:ph idx="1"/>
          </p:nvPr>
        </p:nvSpPr>
        <p:spPr>
          <a:xfrm>
            <a:off x="677334" y="1466603"/>
            <a:ext cx="8852614" cy="4574759"/>
          </a:xfrm>
        </p:spPr>
        <p:txBody>
          <a:bodyPr>
            <a:normAutofit/>
          </a:bodyPr>
          <a:lstStyle/>
          <a:p>
            <a:r>
              <a:rPr lang="en-GB" dirty="0"/>
              <a:t>They are ‘a few well preserved scrolls and 15,000 small fragments’, the fragments having been organised into some 900 groups, with each group generally forming one manuscript (</a:t>
            </a:r>
            <a:r>
              <a:rPr lang="en-GB" dirty="0" err="1"/>
              <a:t>Tigchelaar</a:t>
            </a:r>
            <a:r>
              <a:rPr lang="en-GB" dirty="0"/>
              <a:t>, 2016, p.2).</a:t>
            </a:r>
          </a:p>
          <a:p>
            <a:endParaRPr lang="en-GB" dirty="0"/>
          </a:p>
          <a:p>
            <a:r>
              <a:rPr lang="en-GB" dirty="0"/>
              <a:t>Jewish, generally written in Hebrew, Aramaic or Greek, the majority of which can be called religious texts, and including ‘manuscripts from what we now call biblical books’, e.g. the Tanakh (Ibid.).</a:t>
            </a:r>
          </a:p>
          <a:p>
            <a:pPr marL="0" indent="0">
              <a:buNone/>
            </a:pPr>
            <a:endParaRPr lang="en-GB" dirty="0"/>
          </a:p>
        </p:txBody>
      </p:sp>
    </p:spTree>
    <p:extLst>
      <p:ext uri="{BB962C8B-B14F-4D97-AF65-F5344CB8AC3E}">
        <p14:creationId xmlns:p14="http://schemas.microsoft.com/office/powerpoint/2010/main" val="3636407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A331-525F-4847-A4B7-8E94C931C2DE}"/>
              </a:ext>
            </a:extLst>
          </p:cNvPr>
          <p:cNvSpPr>
            <a:spLocks noGrp="1"/>
          </p:cNvSpPr>
          <p:nvPr>
            <p:ph type="title"/>
          </p:nvPr>
        </p:nvSpPr>
        <p:spPr/>
        <p:txBody>
          <a:bodyPr/>
          <a:lstStyle/>
          <a:p>
            <a:r>
              <a:rPr lang="en-GB" dirty="0"/>
              <a:t>What are the Dead Sea Scrolls? Papyrus vs Parchment</a:t>
            </a:r>
          </a:p>
        </p:txBody>
      </p:sp>
      <p:sp>
        <p:nvSpPr>
          <p:cNvPr id="3" name="Content Placeholder 2">
            <a:extLst>
              <a:ext uri="{FF2B5EF4-FFF2-40B4-BE49-F238E27FC236}">
                <a16:creationId xmlns:a16="http://schemas.microsoft.com/office/drawing/2014/main" id="{89E9F32F-70DB-42BF-BFE0-73951EBE5D77}"/>
              </a:ext>
            </a:extLst>
          </p:cNvPr>
          <p:cNvSpPr>
            <a:spLocks noGrp="1"/>
          </p:cNvSpPr>
          <p:nvPr>
            <p:ph idx="1"/>
          </p:nvPr>
        </p:nvSpPr>
        <p:spPr>
          <a:xfrm>
            <a:off x="677334" y="1970524"/>
            <a:ext cx="8852614" cy="4277876"/>
          </a:xfrm>
        </p:spPr>
        <p:txBody>
          <a:bodyPr>
            <a:normAutofit/>
          </a:bodyPr>
          <a:lstStyle/>
          <a:p>
            <a:r>
              <a:rPr lang="en-GB" dirty="0"/>
              <a:t>Approximately 90% of Qumran scrolls parchment (animal skins), 10% papyrus, though varies by cave (</a:t>
            </a:r>
            <a:r>
              <a:rPr lang="en-GB" dirty="0" err="1"/>
              <a:t>Tichgelaar</a:t>
            </a:r>
            <a:r>
              <a:rPr lang="en-GB" dirty="0"/>
              <a:t>, 2016, p.3-4).</a:t>
            </a:r>
          </a:p>
          <a:p>
            <a:endParaRPr lang="en-GB" dirty="0"/>
          </a:p>
          <a:p>
            <a:r>
              <a:rPr lang="en-GB" dirty="0"/>
              <a:t>Choosing one: Deterioration? Price (but problematically papyrus generally thought to have been cheaper)? Ease of writing (including length of text – papyrus perhaps more suitable to longer texts)? </a:t>
            </a:r>
          </a:p>
          <a:p>
            <a:r>
              <a:rPr lang="en-GB" dirty="0" err="1"/>
              <a:t>Tichgelaar</a:t>
            </a:r>
            <a:r>
              <a:rPr lang="en-GB" dirty="0"/>
              <a:t> suggests there may be reasons for the extensive use of parchment (e.g. links between Ezra and the Torah and Mesopotamia where parchment more common; Jewish vs Hellenistic element), though ultimately invites further research into the field (Ibid. p.4-6).</a:t>
            </a:r>
          </a:p>
          <a:p>
            <a:pPr marL="0" indent="0">
              <a:buNone/>
            </a:pPr>
            <a:endParaRPr lang="en-GB" dirty="0"/>
          </a:p>
        </p:txBody>
      </p:sp>
    </p:spTree>
    <p:extLst>
      <p:ext uri="{BB962C8B-B14F-4D97-AF65-F5344CB8AC3E}">
        <p14:creationId xmlns:p14="http://schemas.microsoft.com/office/powerpoint/2010/main" val="170105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A331-525F-4847-A4B7-8E94C931C2DE}"/>
              </a:ext>
            </a:extLst>
          </p:cNvPr>
          <p:cNvSpPr>
            <a:spLocks noGrp="1"/>
          </p:cNvSpPr>
          <p:nvPr>
            <p:ph type="title"/>
          </p:nvPr>
        </p:nvSpPr>
        <p:spPr/>
        <p:txBody>
          <a:bodyPr/>
          <a:lstStyle/>
          <a:p>
            <a:r>
              <a:rPr lang="en-GB" dirty="0"/>
              <a:t>What are the Dead Sea Scrolls?</a:t>
            </a:r>
          </a:p>
        </p:txBody>
      </p:sp>
      <p:sp>
        <p:nvSpPr>
          <p:cNvPr id="3" name="Content Placeholder 2">
            <a:extLst>
              <a:ext uri="{FF2B5EF4-FFF2-40B4-BE49-F238E27FC236}">
                <a16:creationId xmlns:a16="http://schemas.microsoft.com/office/drawing/2014/main" id="{89E9F32F-70DB-42BF-BFE0-73951EBE5D77}"/>
              </a:ext>
            </a:extLst>
          </p:cNvPr>
          <p:cNvSpPr>
            <a:spLocks noGrp="1"/>
          </p:cNvSpPr>
          <p:nvPr>
            <p:ph idx="1"/>
          </p:nvPr>
        </p:nvSpPr>
        <p:spPr>
          <a:xfrm>
            <a:off x="677334" y="1163783"/>
            <a:ext cx="8852614" cy="4877580"/>
          </a:xfrm>
        </p:spPr>
        <p:txBody>
          <a:bodyPr>
            <a:normAutofit/>
          </a:bodyPr>
          <a:lstStyle/>
          <a:p>
            <a:pPr marL="0" indent="0">
              <a:buNone/>
            </a:pPr>
            <a:endParaRPr lang="en-GB" dirty="0"/>
          </a:p>
          <a:p>
            <a:r>
              <a:rPr lang="en-GB" dirty="0"/>
              <a:t>Contained different types of texts, including those scriptures considered ‘biblical’; other non-sectarian scriptures; and sectarian manuscripts. </a:t>
            </a:r>
          </a:p>
          <a:p>
            <a:endParaRPr lang="en-GB" dirty="0"/>
          </a:p>
          <a:p>
            <a:r>
              <a:rPr lang="en-GB" dirty="0" err="1"/>
              <a:t>Simkovich</a:t>
            </a:r>
            <a:r>
              <a:rPr lang="en-GB" dirty="0"/>
              <a:t> rightly notes that it is difficult to define the boundaries of these categorisations due to issues such as texts with unidentified authors which may or may not have belonged to the sect. Similarly, views observed in the sectarian texts cannot necessarily be extrapolated to Second Temple Judaism more broadly (</a:t>
            </a:r>
            <a:r>
              <a:rPr lang="en-GB" dirty="0" err="1"/>
              <a:t>Simkovich</a:t>
            </a:r>
            <a:r>
              <a:rPr lang="en-GB" dirty="0"/>
              <a:t>, 2018, p.50).</a:t>
            </a:r>
          </a:p>
          <a:p>
            <a:endParaRPr lang="en-GB" dirty="0"/>
          </a:p>
          <a:p>
            <a:r>
              <a:rPr lang="en-GB" dirty="0"/>
              <a:t>However, sectarian texts do reveal a fascinating insight into the particular beliefs of the Qumran sect, and indeed their relationship with the world around them… </a:t>
            </a:r>
          </a:p>
        </p:txBody>
      </p:sp>
    </p:spTree>
    <p:extLst>
      <p:ext uri="{BB962C8B-B14F-4D97-AF65-F5344CB8AC3E}">
        <p14:creationId xmlns:p14="http://schemas.microsoft.com/office/powerpoint/2010/main" val="3289908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0CD8-3CC8-4722-8480-7B0EB807553C}"/>
              </a:ext>
            </a:extLst>
          </p:cNvPr>
          <p:cNvSpPr>
            <a:spLocks noGrp="1"/>
          </p:cNvSpPr>
          <p:nvPr>
            <p:ph type="title"/>
          </p:nvPr>
        </p:nvSpPr>
        <p:spPr/>
        <p:txBody>
          <a:bodyPr/>
          <a:lstStyle/>
          <a:p>
            <a:r>
              <a:rPr lang="en-GB" dirty="0"/>
              <a:t>Dead Sea Scrolls as evidence of Jewish-Roman relations</a:t>
            </a:r>
          </a:p>
        </p:txBody>
      </p:sp>
      <p:sp>
        <p:nvSpPr>
          <p:cNvPr id="3" name="Content Placeholder 2">
            <a:extLst>
              <a:ext uri="{FF2B5EF4-FFF2-40B4-BE49-F238E27FC236}">
                <a16:creationId xmlns:a16="http://schemas.microsoft.com/office/drawing/2014/main" id="{B807972E-9F51-457E-B4ED-302DDFF00062}"/>
              </a:ext>
            </a:extLst>
          </p:cNvPr>
          <p:cNvSpPr>
            <a:spLocks noGrp="1"/>
          </p:cNvSpPr>
          <p:nvPr>
            <p:ph idx="1"/>
          </p:nvPr>
        </p:nvSpPr>
        <p:spPr>
          <a:xfrm>
            <a:off x="677334" y="1930400"/>
            <a:ext cx="5070323" cy="4443351"/>
          </a:xfrm>
        </p:spPr>
        <p:txBody>
          <a:bodyPr/>
          <a:lstStyle/>
          <a:p>
            <a:r>
              <a:rPr lang="en-GB" dirty="0"/>
              <a:t>Reference to the ‘</a:t>
            </a:r>
            <a:r>
              <a:rPr lang="en-GB" dirty="0" err="1"/>
              <a:t>Kittim</a:t>
            </a:r>
            <a:r>
              <a:rPr lang="en-GB" dirty="0"/>
              <a:t>’ in many of the scrolls often read as referring to Romans</a:t>
            </a:r>
          </a:p>
          <a:p>
            <a:endParaRPr lang="en-GB" dirty="0"/>
          </a:p>
          <a:p>
            <a:r>
              <a:rPr lang="en-GB" dirty="0"/>
              <a:t>The War Scroll (1QM), argued by some to use ‘</a:t>
            </a:r>
            <a:r>
              <a:rPr lang="en-GB" dirty="0" err="1"/>
              <a:t>Kittim</a:t>
            </a:r>
            <a:r>
              <a:rPr lang="en-GB" dirty="0"/>
              <a:t>’ to refer to the Seleucids, is generally viewed as ‘anti-Roman polemic’, although Brooke argues here that a hybridity is possible, since as the text was re-used and edited ‘there was nothing in the second half of the first century B.C.E. to prevent the later reader or hearer of 1QM 1 from understanding that the text referred to the Romans’ (Brooke, 2015, p.25-6).</a:t>
            </a:r>
          </a:p>
          <a:p>
            <a:endParaRPr lang="en-GB" dirty="0"/>
          </a:p>
          <a:p>
            <a:endParaRPr lang="en-GB" dirty="0"/>
          </a:p>
        </p:txBody>
      </p:sp>
      <p:pic>
        <p:nvPicPr>
          <p:cNvPr id="4" name="Picture 3">
            <a:extLst>
              <a:ext uri="{FF2B5EF4-FFF2-40B4-BE49-F238E27FC236}">
                <a16:creationId xmlns:a16="http://schemas.microsoft.com/office/drawing/2014/main" id="{CDE947AE-D2D7-4EB1-986C-1F977AD7F269}"/>
              </a:ext>
            </a:extLst>
          </p:cNvPr>
          <p:cNvPicPr>
            <a:picLocks noChangeAspect="1"/>
          </p:cNvPicPr>
          <p:nvPr/>
        </p:nvPicPr>
        <p:blipFill>
          <a:blip r:embed="rId2"/>
          <a:stretch>
            <a:fillRect/>
          </a:stretch>
        </p:blipFill>
        <p:spPr>
          <a:xfrm>
            <a:off x="5747657" y="1860537"/>
            <a:ext cx="4886049" cy="3481310"/>
          </a:xfrm>
          <a:prstGeom prst="rect">
            <a:avLst/>
          </a:prstGeom>
        </p:spPr>
      </p:pic>
      <p:sp>
        <p:nvSpPr>
          <p:cNvPr id="5" name="TextBox 4">
            <a:extLst>
              <a:ext uri="{FF2B5EF4-FFF2-40B4-BE49-F238E27FC236}">
                <a16:creationId xmlns:a16="http://schemas.microsoft.com/office/drawing/2014/main" id="{C4EBFC8F-96E9-46AA-A7DB-80D9B183F6F6}"/>
              </a:ext>
            </a:extLst>
          </p:cNvPr>
          <p:cNvSpPr txBox="1"/>
          <p:nvPr/>
        </p:nvSpPr>
        <p:spPr>
          <a:xfrm>
            <a:off x="5664863" y="5423233"/>
            <a:ext cx="4886049" cy="1169551"/>
          </a:xfrm>
          <a:prstGeom prst="rect">
            <a:avLst/>
          </a:prstGeom>
          <a:noFill/>
        </p:spPr>
        <p:txBody>
          <a:bodyPr wrap="square" rtlCol="0">
            <a:spAutoFit/>
          </a:bodyPr>
          <a:lstStyle/>
          <a:p>
            <a:r>
              <a:rPr lang="en-GB" sz="1400" dirty="0"/>
              <a:t>Figure 2: The War Scroll, found in Qumran Cave 1. Available at: </a:t>
            </a:r>
            <a:r>
              <a:rPr lang="en-GB" sz="1400" dirty="0">
                <a:hlinkClick r:id="rId3"/>
              </a:rPr>
              <a:t>https://en.wikipedia.org/wiki/Dead_Sea_Scrolls#/media/File:The_War_Scroll_-_Dead_Sea_Scroll.jpg</a:t>
            </a:r>
            <a:r>
              <a:rPr lang="en-GB" sz="1400" dirty="0"/>
              <a:t>. (Accessed: 4 June 2020).</a:t>
            </a:r>
          </a:p>
        </p:txBody>
      </p:sp>
    </p:spTree>
    <p:extLst>
      <p:ext uri="{BB962C8B-B14F-4D97-AF65-F5344CB8AC3E}">
        <p14:creationId xmlns:p14="http://schemas.microsoft.com/office/powerpoint/2010/main" val="4218691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0CD8-3CC8-4722-8480-7B0EB807553C}"/>
              </a:ext>
            </a:extLst>
          </p:cNvPr>
          <p:cNvSpPr>
            <a:spLocks noGrp="1"/>
          </p:cNvSpPr>
          <p:nvPr>
            <p:ph type="title"/>
          </p:nvPr>
        </p:nvSpPr>
        <p:spPr/>
        <p:txBody>
          <a:bodyPr/>
          <a:lstStyle/>
          <a:p>
            <a:r>
              <a:rPr lang="en-GB" dirty="0"/>
              <a:t>Dead Sea Scrolls as evidence of Jewish-Roman relations</a:t>
            </a:r>
          </a:p>
        </p:txBody>
      </p:sp>
      <p:sp>
        <p:nvSpPr>
          <p:cNvPr id="3" name="Content Placeholder 2">
            <a:extLst>
              <a:ext uri="{FF2B5EF4-FFF2-40B4-BE49-F238E27FC236}">
                <a16:creationId xmlns:a16="http://schemas.microsoft.com/office/drawing/2014/main" id="{B807972E-9F51-457E-B4ED-302DDFF00062}"/>
              </a:ext>
            </a:extLst>
          </p:cNvPr>
          <p:cNvSpPr>
            <a:spLocks noGrp="1"/>
          </p:cNvSpPr>
          <p:nvPr>
            <p:ph idx="1"/>
          </p:nvPr>
        </p:nvSpPr>
        <p:spPr>
          <a:xfrm>
            <a:off x="677334" y="1989117"/>
            <a:ext cx="8923866" cy="4443351"/>
          </a:xfrm>
        </p:spPr>
        <p:txBody>
          <a:bodyPr/>
          <a:lstStyle/>
          <a:p>
            <a:r>
              <a:rPr lang="en-GB" dirty="0"/>
              <a:t>The scroll describes an apocalyptic battle between the Sons of Light and the Sons of Darkness (see 1QM 1:16). </a:t>
            </a:r>
          </a:p>
          <a:p>
            <a:endParaRPr lang="en-GB" dirty="0"/>
          </a:p>
          <a:p>
            <a:r>
              <a:rPr lang="en-GB" dirty="0"/>
              <a:t>As such, it is easy to see why many scholars believe the scroll, set in a period of tense Jewish-Roman relations, would understand the </a:t>
            </a:r>
            <a:r>
              <a:rPr lang="en-GB" dirty="0" err="1"/>
              <a:t>Kittim</a:t>
            </a:r>
            <a:r>
              <a:rPr lang="en-GB" dirty="0"/>
              <a:t> and their king (a Roman emperor?; 1QM 15:2) to be referring to Roman forces of evil.</a:t>
            </a:r>
          </a:p>
          <a:p>
            <a:endParaRPr lang="en-GB" dirty="0"/>
          </a:p>
          <a:p>
            <a:r>
              <a:rPr lang="en-GB" dirty="0"/>
              <a:t>However, neutrality or ‘ambivalent’ tone elsewhere?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595305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0CD8-3CC8-4722-8480-7B0EB807553C}"/>
              </a:ext>
            </a:extLst>
          </p:cNvPr>
          <p:cNvSpPr>
            <a:spLocks noGrp="1"/>
          </p:cNvSpPr>
          <p:nvPr>
            <p:ph type="title"/>
          </p:nvPr>
        </p:nvSpPr>
        <p:spPr/>
        <p:txBody>
          <a:bodyPr/>
          <a:lstStyle/>
          <a:p>
            <a:r>
              <a:rPr lang="en-GB" dirty="0"/>
              <a:t>Dead Sea Scrolls as evidence of Jewish-Roman relations</a:t>
            </a:r>
          </a:p>
        </p:txBody>
      </p:sp>
      <p:sp>
        <p:nvSpPr>
          <p:cNvPr id="3" name="Content Placeholder 2">
            <a:extLst>
              <a:ext uri="{FF2B5EF4-FFF2-40B4-BE49-F238E27FC236}">
                <a16:creationId xmlns:a16="http://schemas.microsoft.com/office/drawing/2014/main" id="{B807972E-9F51-457E-B4ED-302DDFF00062}"/>
              </a:ext>
            </a:extLst>
          </p:cNvPr>
          <p:cNvSpPr>
            <a:spLocks noGrp="1"/>
          </p:cNvSpPr>
          <p:nvPr>
            <p:ph idx="1"/>
          </p:nvPr>
        </p:nvSpPr>
        <p:spPr>
          <a:xfrm>
            <a:off x="677334" y="1543792"/>
            <a:ext cx="9232625" cy="4443351"/>
          </a:xfrm>
        </p:spPr>
        <p:txBody>
          <a:bodyPr>
            <a:normAutofit fontScale="92500" lnSpcReduction="10000"/>
          </a:bodyPr>
          <a:lstStyle/>
          <a:p>
            <a:endParaRPr lang="en-GB" dirty="0"/>
          </a:p>
          <a:p>
            <a:r>
              <a:rPr lang="en-GB" dirty="0"/>
              <a:t>Brooke argues that in the </a:t>
            </a:r>
            <a:r>
              <a:rPr lang="en-GB" i="1" dirty="0"/>
              <a:t>Pesher Nahum </a:t>
            </a:r>
            <a:r>
              <a:rPr lang="en-GB" dirty="0"/>
              <a:t>(4QpNah) the term </a:t>
            </a:r>
            <a:r>
              <a:rPr lang="en-GB" dirty="0" err="1"/>
              <a:t>Kittim</a:t>
            </a:r>
            <a:r>
              <a:rPr lang="en-GB" dirty="0"/>
              <a:t> may be ‘simply designating the end of a period of time’ indicating neutrality towards the Romans, and that the </a:t>
            </a:r>
            <a:r>
              <a:rPr lang="en-GB" dirty="0" err="1"/>
              <a:t>Kittim</a:t>
            </a:r>
            <a:r>
              <a:rPr lang="en-GB" dirty="0"/>
              <a:t> are also ‘simply the means through whom God will destroy a wide range of Jews and others who have abused their power as rulers in Jerusalem’ (Brooke, 2015, p.20).</a:t>
            </a:r>
          </a:p>
          <a:p>
            <a:endParaRPr lang="en-GB" dirty="0"/>
          </a:p>
          <a:p>
            <a:r>
              <a:rPr lang="en-GB" dirty="0"/>
              <a:t>This suggests that even during times of Roman interference in Jewish affairs, the Romans were not viewed by all as an entirely negative force, but instead were seen a necessary tool for dealing with ‘problematic circumstances at home’ at the cost of the ‘very heavy price’ of collateral damage, e.g. violence and destruction of holy sites (Ibid. p.22-3).</a:t>
            </a:r>
          </a:p>
          <a:p>
            <a:endParaRPr lang="en-GB" dirty="0"/>
          </a:p>
          <a:p>
            <a:r>
              <a:rPr lang="en-GB" dirty="0"/>
              <a:t>Still important to understand these views as potentially being specific to a particular sect, particularly in the case of </a:t>
            </a:r>
            <a:r>
              <a:rPr lang="en-GB" dirty="0" err="1"/>
              <a:t>pesharim</a:t>
            </a:r>
            <a:r>
              <a:rPr lang="en-GB" dirty="0"/>
              <a:t> as in the above example, since these were sectarian interpretations.	</a:t>
            </a:r>
          </a:p>
        </p:txBody>
      </p:sp>
    </p:spTree>
    <p:extLst>
      <p:ext uri="{BB962C8B-B14F-4D97-AF65-F5344CB8AC3E}">
        <p14:creationId xmlns:p14="http://schemas.microsoft.com/office/powerpoint/2010/main" val="69213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FF89-1D91-402F-876C-C2688024DF1B}"/>
              </a:ext>
            </a:extLst>
          </p:cNvPr>
          <p:cNvSpPr>
            <a:spLocks noGrp="1"/>
          </p:cNvSpPr>
          <p:nvPr>
            <p:ph type="title"/>
          </p:nvPr>
        </p:nvSpPr>
        <p:spPr/>
        <p:txBody>
          <a:bodyPr/>
          <a:lstStyle/>
          <a:p>
            <a:r>
              <a:rPr lang="en-GB" dirty="0"/>
              <a:t>Further Sectarian Concerns</a:t>
            </a:r>
          </a:p>
        </p:txBody>
      </p:sp>
      <p:sp>
        <p:nvSpPr>
          <p:cNvPr id="3" name="Content Placeholder 2">
            <a:extLst>
              <a:ext uri="{FF2B5EF4-FFF2-40B4-BE49-F238E27FC236}">
                <a16:creationId xmlns:a16="http://schemas.microsoft.com/office/drawing/2014/main" id="{EBF53ADC-3C9E-4482-B082-8FE42047D494}"/>
              </a:ext>
            </a:extLst>
          </p:cNvPr>
          <p:cNvSpPr>
            <a:spLocks noGrp="1"/>
          </p:cNvSpPr>
          <p:nvPr>
            <p:ph idx="1"/>
          </p:nvPr>
        </p:nvSpPr>
        <p:spPr>
          <a:xfrm>
            <a:off x="677334" y="1531917"/>
            <a:ext cx="8596668" cy="4509445"/>
          </a:xfrm>
        </p:spPr>
        <p:txBody>
          <a:bodyPr/>
          <a:lstStyle/>
          <a:p>
            <a:r>
              <a:rPr lang="en-GB" dirty="0"/>
              <a:t>The aforementioned War Scroll and the </a:t>
            </a:r>
            <a:r>
              <a:rPr lang="en-GB" dirty="0" err="1"/>
              <a:t>pesharim</a:t>
            </a:r>
            <a:r>
              <a:rPr lang="en-GB" dirty="0"/>
              <a:t> are of course sectarian texts which relate to the specific experiences and outlook of the Qumran sect.</a:t>
            </a:r>
          </a:p>
          <a:p>
            <a:endParaRPr lang="en-GB" dirty="0"/>
          </a:p>
          <a:p>
            <a:r>
              <a:rPr lang="en-GB" dirty="0"/>
              <a:t>Other differences? Few specific references to resurrection for example, but </a:t>
            </a:r>
            <a:r>
              <a:rPr lang="en-GB" dirty="0" err="1"/>
              <a:t>Elledge</a:t>
            </a:r>
            <a:r>
              <a:rPr lang="en-GB" dirty="0"/>
              <a:t> argues that there is still more subtle allusion to it, for example in the </a:t>
            </a:r>
            <a:r>
              <a:rPr lang="en-GB" i="1" dirty="0" err="1"/>
              <a:t>Hodayot</a:t>
            </a:r>
            <a:r>
              <a:rPr lang="en-GB" i="1" dirty="0"/>
              <a:t> </a:t>
            </a:r>
            <a:r>
              <a:rPr lang="en-GB" dirty="0"/>
              <a:t>(IQH; specifically 9:20-23), but ultimately suggesting it was a more ‘peripheral’ concern for the Qumran sect specifically – still more focused on eschatology (</a:t>
            </a:r>
            <a:r>
              <a:rPr lang="en-GB" dirty="0" err="1"/>
              <a:t>Elledge</a:t>
            </a:r>
            <a:r>
              <a:rPr lang="en-GB" dirty="0"/>
              <a:t>, 2017, p.150-4). </a:t>
            </a:r>
          </a:p>
          <a:p>
            <a:endParaRPr lang="en-GB" dirty="0"/>
          </a:p>
        </p:txBody>
      </p:sp>
    </p:spTree>
    <p:extLst>
      <p:ext uri="{BB962C8B-B14F-4D97-AF65-F5344CB8AC3E}">
        <p14:creationId xmlns:p14="http://schemas.microsoft.com/office/powerpoint/2010/main" val="461416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FF89-1D91-402F-876C-C2688024DF1B}"/>
              </a:ext>
            </a:extLst>
          </p:cNvPr>
          <p:cNvSpPr>
            <a:spLocks noGrp="1"/>
          </p:cNvSpPr>
          <p:nvPr>
            <p:ph type="title"/>
          </p:nvPr>
        </p:nvSpPr>
        <p:spPr/>
        <p:txBody>
          <a:bodyPr/>
          <a:lstStyle/>
          <a:p>
            <a:r>
              <a:rPr lang="en-GB" dirty="0"/>
              <a:t>Further Sectarian Concerns</a:t>
            </a:r>
          </a:p>
        </p:txBody>
      </p:sp>
      <p:sp>
        <p:nvSpPr>
          <p:cNvPr id="3" name="Content Placeholder 2">
            <a:extLst>
              <a:ext uri="{FF2B5EF4-FFF2-40B4-BE49-F238E27FC236}">
                <a16:creationId xmlns:a16="http://schemas.microsoft.com/office/drawing/2014/main" id="{EBF53ADC-3C9E-4482-B082-8FE42047D494}"/>
              </a:ext>
            </a:extLst>
          </p:cNvPr>
          <p:cNvSpPr>
            <a:spLocks noGrp="1"/>
          </p:cNvSpPr>
          <p:nvPr>
            <p:ph idx="1"/>
          </p:nvPr>
        </p:nvSpPr>
        <p:spPr>
          <a:xfrm>
            <a:off x="677334" y="1531917"/>
            <a:ext cx="8596668" cy="4509445"/>
          </a:xfrm>
        </p:spPr>
        <p:txBody>
          <a:bodyPr/>
          <a:lstStyle/>
          <a:p>
            <a:r>
              <a:rPr lang="en-GB" dirty="0"/>
              <a:t>But, </a:t>
            </a:r>
            <a:r>
              <a:rPr lang="en-GB" dirty="0" err="1"/>
              <a:t>Elledge</a:t>
            </a:r>
            <a:r>
              <a:rPr lang="en-GB" dirty="0"/>
              <a:t> also notes inclusion of resurrection themes in the re-writing of Ezekiel (4Q385), and argues that a ‘long-standing interpretive tendency’ to read Ezekiel in terms of resurrection exists (</a:t>
            </a:r>
            <a:r>
              <a:rPr lang="en-GB" dirty="0" err="1"/>
              <a:t>Elledge</a:t>
            </a:r>
            <a:r>
              <a:rPr lang="en-GB" dirty="0"/>
              <a:t>, 2017, p.164-9).</a:t>
            </a:r>
          </a:p>
          <a:p>
            <a:endParaRPr lang="en-GB" dirty="0"/>
          </a:p>
          <a:p>
            <a:r>
              <a:rPr lang="en-GB" dirty="0"/>
              <a:t>The scrolls here, then, are evidence of the evolution of this particular theme, which would soon find its way into both Jewish and Christian traditions.</a:t>
            </a:r>
          </a:p>
          <a:p>
            <a:endParaRPr lang="en-GB" dirty="0"/>
          </a:p>
        </p:txBody>
      </p:sp>
    </p:spTree>
    <p:extLst>
      <p:ext uri="{BB962C8B-B14F-4D97-AF65-F5344CB8AC3E}">
        <p14:creationId xmlns:p14="http://schemas.microsoft.com/office/powerpoint/2010/main" val="1685723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9D71-4809-47BF-94FB-4D51A5F23452}"/>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D8FD06F6-CBC6-45F0-9EB0-6B020E068ECA}"/>
              </a:ext>
            </a:extLst>
          </p:cNvPr>
          <p:cNvSpPr>
            <a:spLocks noGrp="1"/>
          </p:cNvSpPr>
          <p:nvPr>
            <p:ph idx="1"/>
          </p:nvPr>
        </p:nvSpPr>
        <p:spPr>
          <a:xfrm>
            <a:off x="677334" y="1359725"/>
            <a:ext cx="8596668" cy="4681637"/>
          </a:xfrm>
        </p:spPr>
        <p:txBody>
          <a:bodyPr/>
          <a:lstStyle/>
          <a:p>
            <a:r>
              <a:rPr lang="en-GB" dirty="0"/>
              <a:t>Vast collection of material illuminating Jewish thought in the ancient world, and in particular for the Qumran sect, for whom the sectarian texts are particularly revealing</a:t>
            </a:r>
          </a:p>
          <a:p>
            <a:r>
              <a:rPr lang="en-GB" dirty="0"/>
              <a:t>Re-evaluations of their discovery suggests that they were carefully buried in the caves rather than hastily hidden</a:t>
            </a:r>
          </a:p>
          <a:p>
            <a:r>
              <a:rPr lang="en-GB" dirty="0"/>
              <a:t>Material nature of the scrolls an important area for study, and may illuminate further links between the use of parchment and the Qumran sect (and perhaps the wider region)</a:t>
            </a:r>
          </a:p>
          <a:p>
            <a:r>
              <a:rPr lang="en-GB" dirty="0"/>
              <a:t>The scrolls also tell us about the sect’s relationship with the outside world, be it their views towards other potentially corrupt Jewish communities or the Romans</a:t>
            </a:r>
          </a:p>
          <a:p>
            <a:r>
              <a:rPr lang="en-GB" dirty="0"/>
              <a:t>Differences in belief in the sectarian texts – but possibly illuminate the journey to future Jewish and Christian traditions</a:t>
            </a:r>
          </a:p>
          <a:p>
            <a:endParaRPr lang="en-GB" dirty="0"/>
          </a:p>
          <a:p>
            <a:endParaRPr lang="en-GB" dirty="0"/>
          </a:p>
        </p:txBody>
      </p:sp>
    </p:spTree>
    <p:extLst>
      <p:ext uri="{BB962C8B-B14F-4D97-AF65-F5344CB8AC3E}">
        <p14:creationId xmlns:p14="http://schemas.microsoft.com/office/powerpoint/2010/main" val="707894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E5EFA-588B-4A7B-B211-89E5C219C69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4B16B0F-23F0-4458-84D1-73C6F6D7518F}"/>
              </a:ext>
            </a:extLst>
          </p:cNvPr>
          <p:cNvSpPr>
            <a:spLocks noGrp="1"/>
          </p:cNvSpPr>
          <p:nvPr>
            <p:ph idx="1"/>
          </p:nvPr>
        </p:nvSpPr>
        <p:spPr>
          <a:xfrm>
            <a:off x="677334" y="1371601"/>
            <a:ext cx="8596668" cy="4669762"/>
          </a:xfrm>
        </p:spPr>
        <p:txBody>
          <a:bodyPr>
            <a:normAutofit fontScale="92500" lnSpcReduction="20000"/>
          </a:bodyPr>
          <a:lstStyle/>
          <a:p>
            <a:pPr marL="0" indent="0">
              <a:buNone/>
            </a:pPr>
            <a:r>
              <a:rPr lang="en-GB" dirty="0"/>
              <a:t>Dead Sea Scrolls:</a:t>
            </a:r>
          </a:p>
          <a:p>
            <a:r>
              <a:rPr lang="en-GB" dirty="0"/>
              <a:t>Vermes</a:t>
            </a:r>
            <a:r>
              <a:rPr lang="en-GB"/>
              <a:t>, G. </a:t>
            </a:r>
            <a:r>
              <a:rPr lang="en-GB" dirty="0"/>
              <a:t>(1998) </a:t>
            </a:r>
            <a:r>
              <a:rPr lang="en-GB" i="1" dirty="0"/>
              <a:t>The Complete Dead Sea Scrolls in English. </a:t>
            </a:r>
            <a:r>
              <a:rPr lang="en-GB" dirty="0"/>
              <a:t>New York: Penguin Press.</a:t>
            </a:r>
            <a:endParaRPr lang="en-GB" i="1" dirty="0"/>
          </a:p>
          <a:p>
            <a:endParaRPr lang="en-GB" dirty="0"/>
          </a:p>
          <a:p>
            <a:pPr marL="0" indent="0">
              <a:buNone/>
            </a:pPr>
            <a:r>
              <a:rPr lang="en-GB" dirty="0"/>
              <a:t>Modern Scholarship:</a:t>
            </a:r>
          </a:p>
          <a:p>
            <a:r>
              <a:rPr lang="en-GB" dirty="0"/>
              <a:t>Brooke, G.J. (2015) The </a:t>
            </a:r>
            <a:r>
              <a:rPr lang="en-GB" dirty="0" err="1"/>
              <a:t>Kittim</a:t>
            </a:r>
            <a:r>
              <a:rPr lang="en-GB" dirty="0"/>
              <a:t> and Hints of Hybridity in the Dead Sea Scrolls, in </a:t>
            </a:r>
            <a:r>
              <a:rPr lang="en-GB" dirty="0" err="1"/>
              <a:t>Labahn</a:t>
            </a:r>
            <a:r>
              <a:rPr lang="en-GB" dirty="0"/>
              <a:t>, M and </a:t>
            </a:r>
            <a:r>
              <a:rPr lang="en-GB" dirty="0" err="1"/>
              <a:t>Lehtipuu</a:t>
            </a:r>
            <a:r>
              <a:rPr lang="en-GB" dirty="0"/>
              <a:t>, O (ed.) </a:t>
            </a:r>
            <a:r>
              <a:rPr lang="en-GB" i="1" dirty="0"/>
              <a:t>People under Power: Early Jewish and Christian Responses to the Roman Power Empire</a:t>
            </a:r>
            <a:r>
              <a:rPr lang="en-GB" dirty="0"/>
              <a:t>. Amsterdam: Amsterdam University Press</a:t>
            </a:r>
          </a:p>
          <a:p>
            <a:r>
              <a:rPr lang="en-GB" dirty="0" err="1"/>
              <a:t>Elledge</a:t>
            </a:r>
            <a:r>
              <a:rPr lang="en-GB" dirty="0"/>
              <a:t>, C.D. (2017) </a:t>
            </a:r>
            <a:r>
              <a:rPr lang="en-GB" i="1" dirty="0"/>
              <a:t>Resurrection of the Dead in Early Judaism, 200BCE-CE 200. </a:t>
            </a:r>
            <a:r>
              <a:rPr lang="en-GB" dirty="0"/>
              <a:t>Oxford: Oxford University Press.</a:t>
            </a:r>
          </a:p>
          <a:p>
            <a:r>
              <a:rPr lang="en-GB" dirty="0" err="1"/>
              <a:t>Simkovich</a:t>
            </a:r>
            <a:r>
              <a:rPr lang="en-GB" dirty="0"/>
              <a:t>, M.Z. (2018) </a:t>
            </a:r>
            <a:r>
              <a:rPr lang="en-GB" i="1" dirty="0"/>
              <a:t>Discovering Second Temple Literature: The Scriptures and Stories That Shaped Early Judaism. </a:t>
            </a:r>
            <a:r>
              <a:rPr lang="en-GB" dirty="0"/>
              <a:t>The Jewish Publication Society.</a:t>
            </a:r>
            <a:r>
              <a:rPr lang="en-GB" i="1" dirty="0"/>
              <a:t> </a:t>
            </a:r>
          </a:p>
          <a:p>
            <a:r>
              <a:rPr lang="en-GB" dirty="0"/>
              <a:t>Taylor, J.E. (2012) </a:t>
            </a:r>
            <a:r>
              <a:rPr lang="en-GB" i="1" dirty="0"/>
              <a:t>The Essenes, the Scrolls, and the Dead Sea</a:t>
            </a:r>
            <a:r>
              <a:rPr lang="en-GB" dirty="0"/>
              <a:t>. Oxford: Oxford University Press. </a:t>
            </a:r>
          </a:p>
          <a:p>
            <a:r>
              <a:rPr lang="en-GB" dirty="0" err="1"/>
              <a:t>Tichgelaar</a:t>
            </a:r>
            <a:r>
              <a:rPr lang="en-GB" dirty="0"/>
              <a:t>, E. (2016) The material variance of the Dead Sea Scrolls: On texts and artefacts, </a:t>
            </a:r>
            <a:r>
              <a:rPr lang="en-GB" i="1" dirty="0"/>
              <a:t>HTS Theological Studies</a:t>
            </a:r>
            <a:r>
              <a:rPr lang="en-GB" dirty="0"/>
              <a:t>, 72(4), pp.1-6.</a:t>
            </a:r>
          </a:p>
        </p:txBody>
      </p:sp>
    </p:spTree>
    <p:extLst>
      <p:ext uri="{BB962C8B-B14F-4D97-AF65-F5344CB8AC3E}">
        <p14:creationId xmlns:p14="http://schemas.microsoft.com/office/powerpoint/2010/main" val="34581529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637</TotalTime>
  <Words>1634</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Trebuchet MS</vt:lpstr>
      <vt:lpstr>Wingdings 3</vt:lpstr>
      <vt:lpstr>Facet</vt:lpstr>
      <vt:lpstr>The Dead Sea Scrolls</vt:lpstr>
      <vt:lpstr>Aims</vt:lpstr>
      <vt:lpstr>Discovery in Qumran</vt:lpstr>
      <vt:lpstr>Discovery in Qumran</vt:lpstr>
      <vt:lpstr>What are the Dead Sea Scrolls?</vt:lpstr>
      <vt:lpstr>What are the Dead Sea Scrolls? Papyrus vs Parchment</vt:lpstr>
      <vt:lpstr>What are the Dead Sea Scrolls?</vt:lpstr>
      <vt:lpstr>Dead Sea Scrolls as evidence of Jewish-Roman relations</vt:lpstr>
      <vt:lpstr>Dead Sea Scrolls as evidence of Jewish-Roman relations</vt:lpstr>
      <vt:lpstr>Dead Sea Scrolls as evidence of Jewish-Roman relations</vt:lpstr>
      <vt:lpstr>Further Sectarian Concerns</vt:lpstr>
      <vt:lpstr>Further Sectarian Concerns</vt:lpstr>
      <vt:lpstr>Conclusions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Dead Sea Scrolls</dc:title>
  <dc:creator>Joe Ogden</dc:creator>
  <cp:lastModifiedBy>Joe Ogden</cp:lastModifiedBy>
  <cp:revision>4</cp:revision>
  <dcterms:created xsi:type="dcterms:W3CDTF">2020-06-04T17:11:38Z</dcterms:created>
  <dcterms:modified xsi:type="dcterms:W3CDTF">2020-06-05T13:56:24Z</dcterms:modified>
</cp:coreProperties>
</file>