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FC23D-42E6-4010-AD9E-D90DE0EF2B02}" v="3" dt="2025-09-30T18:34:52.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93" d="100"/>
          <a:sy n="93" d="100"/>
        </p:scale>
        <p:origin x="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044FC23D-42E6-4010-AD9E-D90DE0EF2B02}"/>
    <pc:docChg chg="custSel addSld modSld">
      <pc:chgData name="Ceri Phelps" userId="44e5b747-28bd-454d-8b1f-8b8d7db49187" providerId="ADAL" clId="{044FC23D-42E6-4010-AD9E-D90DE0EF2B02}" dt="2025-09-30T18:36:57.346" v="132" actId="1076"/>
      <pc:docMkLst>
        <pc:docMk/>
      </pc:docMkLst>
      <pc:sldChg chg="modSp mod">
        <pc:chgData name="Ceri Phelps" userId="44e5b747-28bd-454d-8b1f-8b8d7db49187" providerId="ADAL" clId="{044FC23D-42E6-4010-AD9E-D90DE0EF2B02}" dt="2025-09-30T18:31:38.503" v="14" actId="1076"/>
        <pc:sldMkLst>
          <pc:docMk/>
          <pc:sldMk cId="2919011725" sldId="256"/>
        </pc:sldMkLst>
        <pc:spChg chg="mod">
          <ac:chgData name="Ceri Phelps" userId="44e5b747-28bd-454d-8b1f-8b8d7db49187" providerId="ADAL" clId="{044FC23D-42E6-4010-AD9E-D90DE0EF2B02}" dt="2025-09-30T18:31:38.503" v="14" actId="1076"/>
          <ac:spMkLst>
            <pc:docMk/>
            <pc:sldMk cId="2919011725" sldId="256"/>
            <ac:spMk id="2" creationId="{4D7D0D77-5A9F-B389-F5DE-5E6FE6432179}"/>
          </ac:spMkLst>
        </pc:spChg>
      </pc:sldChg>
      <pc:sldChg chg="modSp mod">
        <pc:chgData name="Ceri Phelps" userId="44e5b747-28bd-454d-8b1f-8b8d7db49187" providerId="ADAL" clId="{044FC23D-42E6-4010-AD9E-D90DE0EF2B02}" dt="2025-09-30T18:31:04.144" v="2" actId="27636"/>
        <pc:sldMkLst>
          <pc:docMk/>
          <pc:sldMk cId="552805048" sldId="257"/>
        </pc:sldMkLst>
        <pc:spChg chg="mod">
          <ac:chgData name="Ceri Phelps" userId="44e5b747-28bd-454d-8b1f-8b8d7db49187" providerId="ADAL" clId="{044FC23D-42E6-4010-AD9E-D90DE0EF2B02}" dt="2025-09-30T18:31:04.144" v="2" actId="27636"/>
          <ac:spMkLst>
            <pc:docMk/>
            <pc:sldMk cId="552805048" sldId="257"/>
            <ac:spMk id="3" creationId="{7C714C6C-7B62-862A-F7C5-0E3D8F22FC98}"/>
          </ac:spMkLst>
        </pc:spChg>
      </pc:sldChg>
      <pc:sldChg chg="modSp mod">
        <pc:chgData name="Ceri Phelps" userId="44e5b747-28bd-454d-8b1f-8b8d7db49187" providerId="ADAL" clId="{044FC23D-42E6-4010-AD9E-D90DE0EF2B02}" dt="2025-09-30T18:31:06.954" v="4" actId="27636"/>
        <pc:sldMkLst>
          <pc:docMk/>
          <pc:sldMk cId="2432242056" sldId="258"/>
        </pc:sldMkLst>
        <pc:spChg chg="mod">
          <ac:chgData name="Ceri Phelps" userId="44e5b747-28bd-454d-8b1f-8b8d7db49187" providerId="ADAL" clId="{044FC23D-42E6-4010-AD9E-D90DE0EF2B02}" dt="2025-09-30T18:31:06.954" v="4" actId="27636"/>
          <ac:spMkLst>
            <pc:docMk/>
            <pc:sldMk cId="2432242056" sldId="258"/>
            <ac:spMk id="3" creationId="{B4C628C7-7F06-85B7-82B9-9D7E24D5C8A1}"/>
          </ac:spMkLst>
        </pc:spChg>
      </pc:sldChg>
      <pc:sldChg chg="modSp mod">
        <pc:chgData name="Ceri Phelps" userId="44e5b747-28bd-454d-8b1f-8b8d7db49187" providerId="ADAL" clId="{044FC23D-42E6-4010-AD9E-D90DE0EF2B02}" dt="2025-09-30T18:31:09.653" v="5" actId="20577"/>
        <pc:sldMkLst>
          <pc:docMk/>
          <pc:sldMk cId="607831722" sldId="259"/>
        </pc:sldMkLst>
        <pc:spChg chg="mod">
          <ac:chgData name="Ceri Phelps" userId="44e5b747-28bd-454d-8b1f-8b8d7db49187" providerId="ADAL" clId="{044FC23D-42E6-4010-AD9E-D90DE0EF2B02}" dt="2025-09-30T18:31:09.653" v="5" actId="20577"/>
          <ac:spMkLst>
            <pc:docMk/>
            <pc:sldMk cId="607831722" sldId="259"/>
            <ac:spMk id="3" creationId="{1636D8B7-CD91-DF87-108A-2C70886BEA5A}"/>
          </ac:spMkLst>
        </pc:spChg>
      </pc:sldChg>
      <pc:sldChg chg="modSp mod">
        <pc:chgData name="Ceri Phelps" userId="44e5b747-28bd-454d-8b1f-8b8d7db49187" providerId="ADAL" clId="{044FC23D-42E6-4010-AD9E-D90DE0EF2B02}" dt="2025-09-30T18:36:57.346" v="132" actId="1076"/>
        <pc:sldMkLst>
          <pc:docMk/>
          <pc:sldMk cId="4198938857" sldId="260"/>
        </pc:sldMkLst>
        <pc:spChg chg="mod">
          <ac:chgData name="Ceri Phelps" userId="44e5b747-28bd-454d-8b1f-8b8d7db49187" providerId="ADAL" clId="{044FC23D-42E6-4010-AD9E-D90DE0EF2B02}" dt="2025-09-30T18:36:57.346" v="132" actId="1076"/>
          <ac:spMkLst>
            <pc:docMk/>
            <pc:sldMk cId="4198938857" sldId="260"/>
            <ac:spMk id="3" creationId="{8353C4D6-41DA-5D28-AEB8-17CC5B28DE49}"/>
          </ac:spMkLst>
        </pc:spChg>
      </pc:sldChg>
      <pc:sldChg chg="delSp modSp new mod">
        <pc:chgData name="Ceri Phelps" userId="44e5b747-28bd-454d-8b1f-8b8d7db49187" providerId="ADAL" clId="{044FC23D-42E6-4010-AD9E-D90DE0EF2B02}" dt="2025-09-30T18:35:34.064" v="131" actId="20577"/>
        <pc:sldMkLst>
          <pc:docMk/>
          <pc:sldMk cId="3917918828" sldId="261"/>
        </pc:sldMkLst>
        <pc:spChg chg="del">
          <ac:chgData name="Ceri Phelps" userId="44e5b747-28bd-454d-8b1f-8b8d7db49187" providerId="ADAL" clId="{044FC23D-42E6-4010-AD9E-D90DE0EF2B02}" dt="2025-09-30T18:35:06.046" v="108" actId="478"/>
          <ac:spMkLst>
            <pc:docMk/>
            <pc:sldMk cId="3917918828" sldId="261"/>
            <ac:spMk id="2" creationId="{897AB1BC-A006-C0BD-0797-E8E3D304796E}"/>
          </ac:spMkLst>
        </pc:spChg>
        <pc:spChg chg="mod">
          <ac:chgData name="Ceri Phelps" userId="44e5b747-28bd-454d-8b1f-8b8d7db49187" providerId="ADAL" clId="{044FC23D-42E6-4010-AD9E-D90DE0EF2B02}" dt="2025-09-30T18:35:34.064" v="131" actId="20577"/>
          <ac:spMkLst>
            <pc:docMk/>
            <pc:sldMk cId="3917918828" sldId="261"/>
            <ac:spMk id="3" creationId="{DA41CD4F-411D-845F-4F26-D231C25592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EC402-D2F3-8384-30E6-E6B4538039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A3F6B4-80B9-94E9-B73D-5D017466FB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2AF6BF-893D-7A92-2224-02E982655DF7}"/>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E35C601F-02B2-8343-2085-AF6F93632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51D3C8-8921-8012-43D5-B946C379E613}"/>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907198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C2DD-BDF4-0905-A3C4-13AA734A5B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A46385-288C-D8AB-5F17-570EDBA20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02942-B519-8A8A-6E1C-F070F766A89C}"/>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D56CE5A7-DF51-2469-832E-51BD16B08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50AFB-FA91-843A-B2F9-CA2B2A549648}"/>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377214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DB9E-9785-AF24-5F91-ED7A407424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6059C6-1FF4-A771-A4DE-F19C0936D5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CA321-1551-6573-42C8-42FAC13DB659}"/>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B516EC03-AE93-F37D-B1EA-8B5D747B3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8EF90-F88E-32E8-A277-786A8C6731E9}"/>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240503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D053A-B917-9F35-65AB-067E115227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13F7D-B119-3981-4881-5FC69D133C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FFE333-93FD-6758-55FF-17EFA8EC00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FB0BC1-9DBA-FF15-C0A7-597734A84A19}"/>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6" name="Footer Placeholder 5">
            <a:extLst>
              <a:ext uri="{FF2B5EF4-FFF2-40B4-BE49-F238E27FC236}">
                <a16:creationId xmlns:a16="http://schemas.microsoft.com/office/drawing/2014/main" id="{4ED7412F-7E00-5ED4-D511-A6EB954125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E8BB6-1255-F744-E098-785327C4DD4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28301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517C-637E-4A4E-8E12-78C48E1664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36B28C-4FAF-BC30-CBDD-104B096DAB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7CDFBD-93EB-5756-AE2B-762696A0E5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3E87C1-3735-9035-2B9C-E16060DD4B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0A11D4-4E3E-5F17-3A00-90C74D08C0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69392C-EB86-0B82-AEC9-F7DFBF6D5E81}"/>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8" name="Footer Placeholder 7">
            <a:extLst>
              <a:ext uri="{FF2B5EF4-FFF2-40B4-BE49-F238E27FC236}">
                <a16:creationId xmlns:a16="http://schemas.microsoft.com/office/drawing/2014/main" id="{847187D9-0062-3B1E-854E-41D216EC9A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1E8DB0-FCC8-7F14-CEAD-DC36998C16B0}"/>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6721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8A19-FC55-3CCD-6132-81B06C1D97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5E37C6-E14C-36D4-F2E1-E91F917352B6}"/>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4" name="Footer Placeholder 3">
            <a:extLst>
              <a:ext uri="{FF2B5EF4-FFF2-40B4-BE49-F238E27FC236}">
                <a16:creationId xmlns:a16="http://schemas.microsoft.com/office/drawing/2014/main" id="{E28A7D27-6964-139E-93DC-71AD667C8C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EF8CC0-BC98-DBE0-6CF8-B51447F5564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408913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C4C88B-5A09-9719-2C75-5401DE5A2D9C}"/>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3" name="Footer Placeholder 2">
            <a:extLst>
              <a:ext uri="{FF2B5EF4-FFF2-40B4-BE49-F238E27FC236}">
                <a16:creationId xmlns:a16="http://schemas.microsoft.com/office/drawing/2014/main" id="{4971C787-1378-C3BD-607E-F53B8174A5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4AAD36-99AE-212A-0E19-9F04A91E2928}"/>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2512043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F484A-6B56-015C-88D6-749E8D74FD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A127DB-2A7B-16E0-811D-22C72FA401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EE1742-D9F2-E860-CAB8-C29710F7FE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1052F8-8544-C01D-71E0-16647D6C96E6}"/>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6" name="Footer Placeholder 5">
            <a:extLst>
              <a:ext uri="{FF2B5EF4-FFF2-40B4-BE49-F238E27FC236}">
                <a16:creationId xmlns:a16="http://schemas.microsoft.com/office/drawing/2014/main" id="{EAE968F6-D427-4CAB-33F8-4179E612F3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B5C8C-EB8E-8E13-ED08-7EC04A8D42EF}"/>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100737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EEA75-0C53-4259-0D50-FDD25E246E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BEB60C-D3CB-B18B-8A69-9F99A38670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605C22-65B6-0061-5806-0E3A47A628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73CB29-E0B9-0876-7281-725CDFACA38F}"/>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6" name="Footer Placeholder 5">
            <a:extLst>
              <a:ext uri="{FF2B5EF4-FFF2-40B4-BE49-F238E27FC236}">
                <a16:creationId xmlns:a16="http://schemas.microsoft.com/office/drawing/2014/main" id="{F349638F-60A2-B053-67D3-B657607F8F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C0D99-0A9E-B1E0-F001-127AD9A7E61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4173443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F400-9A73-A521-835E-8256D979D3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9E7A4A-1BD6-A026-E5F9-F5EAA8BB0D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6FAC2B-699B-D28D-C230-BE8F4068FBB1}"/>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BBCF26DC-573B-840C-B584-0F26C47CFD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3A470-1D26-9810-C1C5-A2E0C8D196A4}"/>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198065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64FD78-C2C7-62A3-14AE-1150FE36F2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3A7B9D-1CCA-6E5F-6361-5F3AF2FE1D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C22DB-B5FF-FB6E-90CD-2EDFE60D24F8}"/>
              </a:ext>
            </a:extLst>
          </p:cNvPr>
          <p:cNvSpPr>
            <a:spLocks noGrp="1"/>
          </p:cNvSpPr>
          <p:nvPr>
            <p:ph type="dt" sz="half" idx="10"/>
          </p:nvPr>
        </p:nvSpPr>
        <p:spPr/>
        <p:txBody>
          <a:body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04678B6D-43C6-80F2-5339-2CD16E774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C16E7-F5EE-99A7-9AF3-ED2EF04DE504}"/>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61178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8F07CB-DF05-9A8F-6783-F0E739186A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2E45A1-4805-D1F4-6D66-E54A5168BF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ADB869-B8C5-E12F-2928-D3ABAABB41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C499BD-81A1-4A8D-B8C8-741396413E8D}" type="datetimeFigureOut">
              <a:rPr lang="en-GB" smtClean="0"/>
              <a:t>30/09/2025</a:t>
            </a:fld>
            <a:endParaRPr lang="en-GB"/>
          </a:p>
        </p:txBody>
      </p:sp>
      <p:sp>
        <p:nvSpPr>
          <p:cNvPr id="5" name="Footer Placeholder 4">
            <a:extLst>
              <a:ext uri="{FF2B5EF4-FFF2-40B4-BE49-F238E27FC236}">
                <a16:creationId xmlns:a16="http://schemas.microsoft.com/office/drawing/2014/main" id="{9C935B00-9998-DEB4-0518-BF380EA51B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3BF904-B381-AF50-D004-5AD7D7F41A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1D20F0-1FAE-44BA-B028-198676D11F11}" type="slidenum">
              <a:rPr lang="en-GB" smtClean="0"/>
              <a:t>‹#›</a:t>
            </a:fld>
            <a:endParaRPr lang="en-GB"/>
          </a:p>
        </p:txBody>
      </p:sp>
    </p:spTree>
    <p:extLst>
      <p:ext uri="{BB962C8B-B14F-4D97-AF65-F5344CB8AC3E}">
        <p14:creationId xmlns:p14="http://schemas.microsoft.com/office/powerpoint/2010/main" val="1914238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0D77-5A9F-B389-F5DE-5E6FE6432179}"/>
              </a:ext>
            </a:extLst>
          </p:cNvPr>
          <p:cNvSpPr>
            <a:spLocks noGrp="1"/>
          </p:cNvSpPr>
          <p:nvPr>
            <p:ph type="ctrTitle"/>
          </p:nvPr>
        </p:nvSpPr>
        <p:spPr>
          <a:xfrm>
            <a:off x="986590" y="2083180"/>
            <a:ext cx="9613804" cy="3911981"/>
          </a:xfrm>
        </p:spPr>
        <p:txBody>
          <a:bodyPr>
            <a:noAutofit/>
          </a:bodyPr>
          <a:lstStyle/>
          <a:p>
            <a:pPr algn="l"/>
            <a:br>
              <a:rPr lang="en-GB" sz="1600" dirty="0">
                <a:solidFill>
                  <a:srgbClr val="06020F"/>
                </a:solidFill>
                <a:latin typeface="Karla" pitchFamily="2" charset="0"/>
              </a:rPr>
            </a:br>
            <a:br>
              <a:rPr lang="en-GB" sz="1600" dirty="0">
                <a:solidFill>
                  <a:srgbClr val="06020F"/>
                </a:solidFill>
                <a:latin typeface="Karla" pitchFamily="2" charset="0"/>
              </a:rPr>
            </a:br>
            <a:br>
              <a:rPr lang="en-GB" sz="700" b="0" i="0" dirty="0">
                <a:solidFill>
                  <a:srgbClr val="06020F"/>
                </a:solidFill>
                <a:effectLst/>
                <a:latin typeface="Karla" pitchFamily="2" charset="0"/>
              </a:rPr>
            </a:br>
            <a:r>
              <a:rPr lang="en-GB" sz="2000" dirty="0">
                <a:solidFill>
                  <a:srgbClr val="06020F"/>
                </a:solidFill>
                <a:latin typeface="Karla" pitchFamily="2" charset="0"/>
              </a:rPr>
              <a:t>W</a:t>
            </a:r>
            <a:r>
              <a:rPr lang="en-GB" sz="2000" b="0" i="0" dirty="0">
                <a:solidFill>
                  <a:srgbClr val="06020F"/>
                </a:solidFill>
                <a:effectLst/>
                <a:latin typeface="Karla" pitchFamily="2" charset="0"/>
              </a:rPr>
              <a:t>ork largely in health and social care settings including hospitals, health centres, community mental health teams, Child and Adolescent Mental Health Services (CAMHS) and social services.</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They often work as part of a team with other health professionals and practitioners.</a:t>
            </a:r>
            <a:r>
              <a:rPr lang="en-GB" sz="2000" dirty="0">
                <a:solidFill>
                  <a:srgbClr val="06020F"/>
                </a:solidFill>
                <a:latin typeface="Karla" pitchFamily="2" charset="0"/>
              </a:rPr>
              <a:t>  </a:t>
            </a:r>
            <a:r>
              <a:rPr lang="en-GB" sz="2000" b="0" i="0" dirty="0">
                <a:solidFill>
                  <a:srgbClr val="06020F"/>
                </a:solidFill>
                <a:effectLst/>
                <a:latin typeface="Karla" pitchFamily="2" charset="0"/>
              </a:rPr>
              <a:t>Most are employed by the </a:t>
            </a:r>
            <a:r>
              <a:rPr lang="en-GB" sz="2000" b="1" i="0" u="none" strike="noStrike" dirty="0">
                <a:solidFill>
                  <a:srgbClr val="D4431C"/>
                </a:solidFill>
                <a:effectLst/>
                <a:latin typeface="Karla" pitchFamily="2" charset="0"/>
                <a:hlinkClick r:id="rId2"/>
              </a:rPr>
              <a:t>National Health Service (NHS)</a:t>
            </a:r>
            <a:r>
              <a:rPr lang="en-GB" sz="2000" b="0" i="0" dirty="0">
                <a:solidFill>
                  <a:srgbClr val="06020F"/>
                </a:solidFill>
                <a:effectLst/>
                <a:latin typeface="Karla" pitchFamily="2" charset="0"/>
              </a:rPr>
              <a:t>, but some work in private practice.</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dirty="0">
                <a:solidFill>
                  <a:srgbClr val="06020F"/>
                </a:solidFill>
                <a:latin typeface="Karla" pitchFamily="2" charset="0"/>
              </a:rPr>
              <a:t>D</a:t>
            </a:r>
            <a:r>
              <a:rPr lang="en-GB" sz="2000" b="0" i="0" dirty="0">
                <a:solidFill>
                  <a:srgbClr val="06020F"/>
                </a:solidFill>
                <a:effectLst/>
                <a:latin typeface="Karla" pitchFamily="2" charset="0"/>
              </a:rPr>
              <a:t>eal with a wide range of mental and physical health problems including addiction, anxiety, depression, learning difficulties and relationship issues.</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They may undertake a clinical assessment to investigate a clients' situation using psychometric tests, interviews and direct observation of behaviour.</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Assessment may lead to advice, counselling or therapy.      </a:t>
            </a:r>
            <a:br>
              <a:rPr lang="en-GB" sz="1600" b="0" i="0" dirty="0">
                <a:solidFill>
                  <a:srgbClr val="06020F"/>
                </a:solidFill>
                <a:effectLst/>
                <a:latin typeface="Karla" pitchFamily="2" charset="0"/>
              </a:rPr>
            </a:br>
            <a:r>
              <a:rPr lang="en-GB" sz="1600" b="0" i="0" dirty="0">
                <a:solidFill>
                  <a:srgbClr val="06020F"/>
                </a:solidFill>
                <a:effectLst/>
                <a:latin typeface="Karla" pitchFamily="2" charset="0"/>
              </a:rPr>
              <a:t>   </a:t>
            </a:r>
            <a:br>
              <a:rPr lang="en-GB" sz="1600" b="0" i="0" dirty="0">
                <a:solidFill>
                  <a:srgbClr val="06020F"/>
                </a:solidFill>
                <a:effectLst/>
                <a:latin typeface="Karla" pitchFamily="2" charset="0"/>
              </a:rPr>
            </a:br>
            <a:br>
              <a:rPr lang="en-GB" sz="1600" b="0" i="0" dirty="0">
                <a:solidFill>
                  <a:srgbClr val="06020F"/>
                </a:solidFill>
                <a:effectLst/>
                <a:latin typeface="Karla" pitchFamily="2" charset="0"/>
              </a:rPr>
            </a:br>
            <a:endParaRPr lang="en-GB" sz="1600" dirty="0"/>
          </a:p>
        </p:txBody>
      </p:sp>
    </p:spTree>
    <p:extLst>
      <p:ext uri="{BB962C8B-B14F-4D97-AF65-F5344CB8AC3E}">
        <p14:creationId xmlns:p14="http://schemas.microsoft.com/office/powerpoint/2010/main" val="2919011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714C6C-7B62-862A-F7C5-0E3D8F22FC98}"/>
              </a:ext>
            </a:extLst>
          </p:cNvPr>
          <p:cNvSpPr>
            <a:spLocks noGrp="1"/>
          </p:cNvSpPr>
          <p:nvPr>
            <p:ph idx="1"/>
          </p:nvPr>
        </p:nvSpPr>
        <p:spPr>
          <a:xfrm>
            <a:off x="700696" y="684344"/>
            <a:ext cx="10515600" cy="5379572"/>
          </a:xfrm>
        </p:spPr>
        <p:txBody>
          <a:bodyPr>
            <a:normAutofit fontScale="92500" lnSpcReduction="10000"/>
          </a:bodyPr>
          <a:lstStyle/>
          <a:p>
            <a:pPr algn="l"/>
            <a:r>
              <a:rPr lang="en-GB" b="0" i="0" dirty="0">
                <a:solidFill>
                  <a:srgbClr val="06020F"/>
                </a:solidFill>
                <a:effectLst/>
                <a:latin typeface="Karla" pitchFamily="2" charset="0"/>
              </a:rPr>
              <a:t>use their knowledge of psychology and health to promote general well-being and understand physical illness.</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They are specially trained to help people deal with the psychological and emotional aspects of health and illness as well as supporting people who are chronically ill.</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Help promote healthier lifestyles and try to find ways to encourage people to improve their health. For example, they may help people to lose weight or stop smoking.</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May also use their skills to try to improve the healthcare system. For example, they may advise doctors about better ways to communicate with their patients.</a:t>
            </a:r>
          </a:p>
          <a:p>
            <a:endParaRPr lang="en-GB" dirty="0"/>
          </a:p>
        </p:txBody>
      </p:sp>
    </p:spTree>
    <p:extLst>
      <p:ext uri="{BB962C8B-B14F-4D97-AF65-F5344CB8AC3E}">
        <p14:creationId xmlns:p14="http://schemas.microsoft.com/office/powerpoint/2010/main" val="552805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628C7-7F06-85B7-82B9-9D7E24D5C8A1}"/>
              </a:ext>
            </a:extLst>
          </p:cNvPr>
          <p:cNvSpPr>
            <a:spLocks noGrp="1"/>
          </p:cNvSpPr>
          <p:nvPr>
            <p:ph idx="1"/>
          </p:nvPr>
        </p:nvSpPr>
        <p:spPr>
          <a:xfrm>
            <a:off x="693821" y="746088"/>
            <a:ext cx="10515600" cy="5365823"/>
          </a:xfrm>
        </p:spPr>
        <p:txBody>
          <a:bodyPr>
            <a:normAutofit fontScale="92500" lnSpcReduction="10000"/>
          </a:bodyPr>
          <a:lstStyle/>
          <a:p>
            <a:r>
              <a:rPr lang="en-GB" b="0" i="0" dirty="0">
                <a:solidFill>
                  <a:srgbClr val="06020F"/>
                </a:solidFill>
                <a:effectLst/>
                <a:latin typeface="Karla" pitchFamily="2" charset="0"/>
              </a:rPr>
              <a:t> Role relates to working with people who have been affected by crime or other legal systems (e.g. family courts).</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Our aim is to work with people to help them address factors associated with risk of further offending and develop healthy, pro-social lives and contribute to a safer society.</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Sometimes this involves exploring and understanding offending behaviour, vulnerabilities connected with offending behaviour (e.g. past trauma, substance use).</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Our work is guided by empirically derived formulations, which feed in to treatment pathways, providing opportunities for recovery and rehabilitation. </a:t>
            </a:r>
          </a:p>
          <a:p>
            <a:endParaRPr lang="en-GB" dirty="0"/>
          </a:p>
        </p:txBody>
      </p:sp>
    </p:spTree>
    <p:extLst>
      <p:ext uri="{BB962C8B-B14F-4D97-AF65-F5344CB8AC3E}">
        <p14:creationId xmlns:p14="http://schemas.microsoft.com/office/powerpoint/2010/main" val="243224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36D8B7-CD91-DF87-108A-2C70886BEA5A}"/>
              </a:ext>
            </a:extLst>
          </p:cNvPr>
          <p:cNvSpPr>
            <a:spLocks noGrp="1"/>
          </p:cNvSpPr>
          <p:nvPr>
            <p:ph idx="1"/>
          </p:nvPr>
        </p:nvSpPr>
        <p:spPr>
          <a:xfrm>
            <a:off x="714447" y="673769"/>
            <a:ext cx="10515600" cy="5228187"/>
          </a:xfrm>
        </p:spPr>
        <p:txBody>
          <a:bodyPr>
            <a:normAutofit/>
          </a:bodyPr>
          <a:lstStyle/>
          <a:p>
            <a:pPr algn="l"/>
            <a:r>
              <a:rPr lang="en-GB" sz="2400" b="0" i="0" dirty="0">
                <a:solidFill>
                  <a:srgbClr val="06020F"/>
                </a:solidFill>
                <a:effectLst/>
                <a:latin typeface="Karla" pitchFamily="2" charset="0"/>
              </a:rPr>
              <a:t>deal with a wide range of mental health problems concerning life issues including bereavement, domestic violence, sexual abuse, traumas and relationship issues.</a:t>
            </a:r>
          </a:p>
          <a:p>
            <a:pPr algn="l"/>
            <a:r>
              <a:rPr lang="en-GB" sz="2400" b="0" i="0" dirty="0">
                <a:solidFill>
                  <a:srgbClr val="06020F"/>
                </a:solidFill>
                <a:effectLst/>
                <a:latin typeface="Karla" pitchFamily="2" charset="0"/>
              </a:rPr>
              <a:t>They understand diagnosis and the medical context to mental health problems and work with the individual's unique subjective psychological experience to empower their recovery and alleviate distress.</a:t>
            </a:r>
          </a:p>
          <a:p>
            <a:pPr algn="l"/>
            <a:r>
              <a:rPr lang="en-GB" sz="2400" dirty="0">
                <a:solidFill>
                  <a:srgbClr val="06020F"/>
                </a:solidFill>
                <a:latin typeface="Karla" pitchFamily="2" charset="0"/>
              </a:rPr>
              <a:t>A</a:t>
            </a:r>
            <a:r>
              <a:rPr lang="en-GB" sz="2400" b="0" i="0" dirty="0">
                <a:solidFill>
                  <a:srgbClr val="06020F"/>
                </a:solidFill>
                <a:effectLst/>
                <a:latin typeface="Karla" pitchFamily="2" charset="0"/>
              </a:rPr>
              <a:t>re a relatively new breed of professional applied psychologists concerned with the integration of psychological theory and research with therapeutic practice.</a:t>
            </a:r>
          </a:p>
          <a:p>
            <a:pPr algn="l"/>
            <a:r>
              <a:rPr lang="en-GB" sz="2400" b="0" i="0" dirty="0">
                <a:solidFill>
                  <a:srgbClr val="06020F"/>
                </a:solidFill>
                <a:effectLst/>
                <a:latin typeface="Karla" pitchFamily="2" charset="0"/>
              </a:rPr>
              <a:t>The practice requires a high level of self-awareness and competence in relating the skills and knowledge of personal and interpersonal dynamics to the therapeutic context.</a:t>
            </a:r>
          </a:p>
          <a:p>
            <a:endParaRPr lang="en-GB" sz="2400" dirty="0"/>
          </a:p>
        </p:txBody>
      </p:sp>
    </p:spTree>
    <p:extLst>
      <p:ext uri="{BB962C8B-B14F-4D97-AF65-F5344CB8AC3E}">
        <p14:creationId xmlns:p14="http://schemas.microsoft.com/office/powerpoint/2010/main" val="60783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53C4D6-41DA-5D28-AEB8-17CC5B28DE49}"/>
              </a:ext>
            </a:extLst>
          </p:cNvPr>
          <p:cNvSpPr>
            <a:spLocks noGrp="1"/>
          </p:cNvSpPr>
          <p:nvPr>
            <p:ph idx="1"/>
          </p:nvPr>
        </p:nvSpPr>
        <p:spPr>
          <a:xfrm>
            <a:off x="638820" y="1010651"/>
            <a:ext cx="10515600" cy="5060139"/>
          </a:xfrm>
        </p:spPr>
        <p:txBody>
          <a:bodyPr>
            <a:normAutofit/>
          </a:bodyPr>
          <a:lstStyle/>
          <a:p>
            <a:pPr algn="l"/>
            <a:r>
              <a:rPr lang="en-GB" b="0" i="0" dirty="0">
                <a:solidFill>
                  <a:srgbClr val="06020F"/>
                </a:solidFill>
                <a:effectLst/>
                <a:latin typeface="Karla" pitchFamily="2" charset="0"/>
              </a:rPr>
              <a:t>aim to increase the effectiveness of the organisation and improve the job satisfaction of individuals.</a:t>
            </a:r>
          </a:p>
          <a:p>
            <a:pPr algn="l"/>
            <a:r>
              <a:rPr lang="en-GB" b="0" i="0" dirty="0">
                <a:solidFill>
                  <a:srgbClr val="06020F"/>
                </a:solidFill>
                <a:effectLst/>
                <a:latin typeface="Karla" pitchFamily="2" charset="0"/>
              </a:rPr>
              <a:t>work with organisations and businesses of all sizes across the private, public and third sectors, govt and public service</a:t>
            </a:r>
          </a:p>
          <a:p>
            <a:pPr algn="l"/>
            <a:r>
              <a:rPr lang="en-GB" b="0" i="0" dirty="0">
                <a:solidFill>
                  <a:srgbClr val="06020F"/>
                </a:solidFill>
                <a:effectLst/>
                <a:latin typeface="Karla" pitchFamily="2" charset="0"/>
              </a:rPr>
              <a:t>The speciality is broader in scope and less formalised than many areas of psychology and it touches on diverse fields, including ergonomics, personnel management and time management.</a:t>
            </a:r>
          </a:p>
          <a:p>
            <a:pPr algn="l"/>
            <a:r>
              <a:rPr lang="en-GB" b="0" i="0" dirty="0">
                <a:solidFill>
                  <a:srgbClr val="06020F"/>
                </a:solidFill>
                <a:effectLst/>
                <a:latin typeface="Karla" pitchFamily="2" charset="0"/>
              </a:rPr>
              <a:t>Work can be in advisory, teaching and research roles, and to a lesser extent, in technical and administrative roles.</a:t>
            </a:r>
          </a:p>
          <a:p>
            <a:pPr algn="l"/>
            <a:endParaRPr lang="en-GB" dirty="0">
              <a:solidFill>
                <a:srgbClr val="06020F"/>
              </a:solidFill>
              <a:latin typeface="Karla" pitchFamily="2" charset="0"/>
            </a:endParaRPr>
          </a:p>
          <a:p>
            <a:endParaRPr lang="en-GB" dirty="0"/>
          </a:p>
        </p:txBody>
      </p:sp>
    </p:spTree>
    <p:extLst>
      <p:ext uri="{BB962C8B-B14F-4D97-AF65-F5344CB8AC3E}">
        <p14:creationId xmlns:p14="http://schemas.microsoft.com/office/powerpoint/2010/main" val="4198938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1CD4F-411D-845F-4F26-D231C2559243}"/>
              </a:ext>
            </a:extLst>
          </p:cNvPr>
          <p:cNvSpPr>
            <a:spLocks noGrp="1"/>
          </p:cNvSpPr>
          <p:nvPr>
            <p:ph idx="1"/>
          </p:nvPr>
        </p:nvSpPr>
        <p:spPr>
          <a:xfrm>
            <a:off x="748823" y="715019"/>
            <a:ext cx="10515600" cy="5984851"/>
          </a:xfrm>
        </p:spPr>
        <p:txBody>
          <a:bodyPr>
            <a:normAutofit fontScale="92500"/>
          </a:bodyPr>
          <a:lstStyle/>
          <a:p>
            <a:r>
              <a:rPr lang="en-GB" dirty="0"/>
              <a:t>aim to help athletes prepare psychologically for the demands of competition and training.</a:t>
            </a:r>
          </a:p>
          <a:p>
            <a:endParaRPr lang="en-GB" dirty="0"/>
          </a:p>
          <a:p>
            <a:r>
              <a:rPr lang="en-GB" dirty="0"/>
              <a:t>helps individuals and groups to improve performance, enhance wellbeing, and foster healthy behaviours by addressing the psychological factors that influence them. </a:t>
            </a:r>
          </a:p>
          <a:p>
            <a:endParaRPr lang="en-GB" dirty="0"/>
          </a:p>
          <a:p>
            <a:r>
              <a:rPr lang="en-GB" dirty="0"/>
              <a:t>May work as private consultants or hold full-time positions with professional sports teams or national governing bodies of sport. Most combine their consultancy work with teaching and research.</a:t>
            </a:r>
          </a:p>
          <a:p>
            <a:endParaRPr lang="en-GB" dirty="0"/>
          </a:p>
          <a:p>
            <a:r>
              <a:rPr lang="en-GB" dirty="0"/>
              <a:t> May offer psychological strategies e.g. goal setting, as well as counselling, workshops, and research to enhance motivation, manage stress, overcome injury, and promote long-term exercise habits. </a:t>
            </a:r>
          </a:p>
        </p:txBody>
      </p:sp>
    </p:spTree>
    <p:extLst>
      <p:ext uri="{BB962C8B-B14F-4D97-AF65-F5344CB8AC3E}">
        <p14:creationId xmlns:p14="http://schemas.microsoft.com/office/powerpoint/2010/main" val="3917918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642</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Karla</vt:lpstr>
      <vt:lpstr>Office Theme</vt:lpstr>
      <vt:lpstr>   Work largely in health and social care settings including hospitals, health centres, community mental health teams, Child and Adolescent Mental Health Services (CAMHS) and social services.  They often work as part of a team with other health professionals and practitioners.  Most are employed by the National Health Service (NHS), but some work in private practice.  Deal with a wide range of mental and physical health problems including addiction, anxiety, depression, learning difficulties and relationship issues.  They may undertake a clinical assessment to investigate a clients' situation using psychometric tests, interviews and direct observation of behaviour.  Assessment may lead to advice, counselling or therapy.            </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2</cp:revision>
  <dcterms:created xsi:type="dcterms:W3CDTF">2024-10-02T07:19:54Z</dcterms:created>
  <dcterms:modified xsi:type="dcterms:W3CDTF">2025-09-30T18:37:07Z</dcterms:modified>
</cp:coreProperties>
</file>