
<file path=[Content_Types].xml><?xml version="1.0" encoding="utf-8"?>
<Types xmlns="http://schemas.openxmlformats.org/package/2006/content-types">
  <Default Extension="gif" ContentType="image/gif"/>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64" r:id="rId3"/>
    <p:sldId id="259" r:id="rId4"/>
    <p:sldId id="263" r:id="rId5"/>
    <p:sldId id="261" r:id="rId6"/>
    <p:sldId id="265" r:id="rId7"/>
    <p:sldId id="258" r:id="rId8"/>
    <p:sldId id="262"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3041" autoAdjust="0"/>
  </p:normalViewPr>
  <p:slideViewPr>
    <p:cSldViewPr snapToGrid="0">
      <p:cViewPr varScale="1">
        <p:scale>
          <a:sx n="60" d="100"/>
          <a:sy n="60" d="100"/>
        </p:scale>
        <p:origin x="10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9.svg"/><Relationship Id="rId1" Type="http://schemas.openxmlformats.org/officeDocument/2006/relationships/image" Target="../media/image14.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25.png"/><Relationship Id="rId7" Type="http://schemas.openxmlformats.org/officeDocument/2006/relationships/image" Target="../media/image27.png"/><Relationship Id="rId2" Type="http://schemas.openxmlformats.org/officeDocument/2006/relationships/image" Target="../media/image17.svg"/><Relationship Id="rId1" Type="http://schemas.openxmlformats.org/officeDocument/2006/relationships/image" Target="../media/image24.png"/><Relationship Id="rId6" Type="http://schemas.openxmlformats.org/officeDocument/2006/relationships/image" Target="../media/image21.svg"/><Relationship Id="rId5" Type="http://schemas.openxmlformats.org/officeDocument/2006/relationships/image" Target="../media/image2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62A8B-98B7-494A-9C8A-5EF330DEBBD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A51CE7D-8D05-48E6-8A54-18B31EB8E4D8}">
      <dgm:prSet/>
      <dgm:spPr/>
      <dgm:t>
        <a:bodyPr/>
        <a:lstStyle/>
        <a:p>
          <a:pPr>
            <a:defRPr cap="all"/>
          </a:pPr>
          <a:r>
            <a:rPr lang="en-GB"/>
            <a:t>SECONDARY RESEARCH </a:t>
          </a:r>
          <a:endParaRPr lang="en-US"/>
        </a:p>
      </dgm:t>
    </dgm:pt>
    <dgm:pt modelId="{CFA6B245-EA41-4E01-B386-AD1F2BB8FCB8}" type="parTrans" cxnId="{D6C60AD6-64B2-49BE-81F3-FC0E7E78E8D0}">
      <dgm:prSet/>
      <dgm:spPr/>
      <dgm:t>
        <a:bodyPr/>
        <a:lstStyle/>
        <a:p>
          <a:endParaRPr lang="en-US"/>
        </a:p>
      </dgm:t>
    </dgm:pt>
    <dgm:pt modelId="{BB932B91-AE8F-4EF8-9416-52BD25C0DFCB}" type="sibTrans" cxnId="{D6C60AD6-64B2-49BE-81F3-FC0E7E78E8D0}">
      <dgm:prSet/>
      <dgm:spPr/>
      <dgm:t>
        <a:bodyPr/>
        <a:lstStyle/>
        <a:p>
          <a:endParaRPr lang="en-US"/>
        </a:p>
      </dgm:t>
    </dgm:pt>
    <dgm:pt modelId="{B6E5879F-FBBA-4875-ABE8-685A6449F670}">
      <dgm:prSet/>
      <dgm:spPr/>
      <dgm:t>
        <a:bodyPr/>
        <a:lstStyle/>
        <a:p>
          <a:pPr>
            <a:defRPr cap="all"/>
          </a:pPr>
          <a:r>
            <a:rPr lang="en-GB" dirty="0"/>
            <a:t>TARGET AUDIENCE  </a:t>
          </a:r>
          <a:endParaRPr lang="en-US" dirty="0"/>
        </a:p>
      </dgm:t>
    </dgm:pt>
    <dgm:pt modelId="{A1642E69-5396-4896-AB56-479EEE277ABC}" type="parTrans" cxnId="{13221458-EFA9-43C3-85F9-1DBF89793F4C}">
      <dgm:prSet/>
      <dgm:spPr/>
      <dgm:t>
        <a:bodyPr/>
        <a:lstStyle/>
        <a:p>
          <a:endParaRPr lang="en-US"/>
        </a:p>
      </dgm:t>
    </dgm:pt>
    <dgm:pt modelId="{7EA662F5-8CEB-4AE6-8F9A-25FB992A0190}" type="sibTrans" cxnId="{13221458-EFA9-43C3-85F9-1DBF89793F4C}">
      <dgm:prSet/>
      <dgm:spPr/>
      <dgm:t>
        <a:bodyPr/>
        <a:lstStyle/>
        <a:p>
          <a:endParaRPr lang="en-US"/>
        </a:p>
      </dgm:t>
    </dgm:pt>
    <dgm:pt modelId="{E1192D26-59C1-40E3-A988-23FF1C7796C8}">
      <dgm:prSet/>
      <dgm:spPr/>
      <dgm:t>
        <a:bodyPr/>
        <a:lstStyle/>
        <a:p>
          <a:pPr>
            <a:defRPr cap="all"/>
          </a:pPr>
          <a:r>
            <a:rPr lang="en-GB"/>
            <a:t>BBC IPLAYER – 6 O’CLOCK</a:t>
          </a:r>
          <a:endParaRPr lang="en-US"/>
        </a:p>
      </dgm:t>
    </dgm:pt>
    <dgm:pt modelId="{8C5F0C73-EFFE-43D1-8EA9-78B09CA18145}" type="parTrans" cxnId="{9923773F-ADA3-45CF-8CAB-EBDDF008A66E}">
      <dgm:prSet/>
      <dgm:spPr/>
      <dgm:t>
        <a:bodyPr/>
        <a:lstStyle/>
        <a:p>
          <a:endParaRPr lang="en-US"/>
        </a:p>
      </dgm:t>
    </dgm:pt>
    <dgm:pt modelId="{2A802E0D-7BC3-40A6-9349-7BA2844CDFBF}" type="sibTrans" cxnId="{9923773F-ADA3-45CF-8CAB-EBDDF008A66E}">
      <dgm:prSet/>
      <dgm:spPr/>
      <dgm:t>
        <a:bodyPr/>
        <a:lstStyle/>
        <a:p>
          <a:endParaRPr lang="en-US"/>
        </a:p>
      </dgm:t>
    </dgm:pt>
    <dgm:pt modelId="{BFA9D53E-C713-413E-B3DF-A2748818AB68}" type="pres">
      <dgm:prSet presAssocID="{7FD62A8B-98B7-494A-9C8A-5EF330DEBBD0}" presName="root" presStyleCnt="0">
        <dgm:presLayoutVars>
          <dgm:dir/>
          <dgm:resizeHandles val="exact"/>
        </dgm:presLayoutVars>
      </dgm:prSet>
      <dgm:spPr/>
    </dgm:pt>
    <dgm:pt modelId="{0E429A5C-2B48-47F9-AC08-B9BDA96C9D77}" type="pres">
      <dgm:prSet presAssocID="{FA51CE7D-8D05-48E6-8A54-18B31EB8E4D8}" presName="compNode" presStyleCnt="0"/>
      <dgm:spPr/>
    </dgm:pt>
    <dgm:pt modelId="{EA30AF75-028A-4089-BB8D-03FBFF350165}" type="pres">
      <dgm:prSet presAssocID="{FA51CE7D-8D05-48E6-8A54-18B31EB8E4D8}" presName="iconBgRect" presStyleLbl="bgShp" presStyleIdx="0" presStyleCnt="3"/>
      <dgm:spPr/>
    </dgm:pt>
    <dgm:pt modelId="{273062BA-8B80-481B-9226-CE7B2DC20F39}" type="pres">
      <dgm:prSet presAssocID="{FA51CE7D-8D05-48E6-8A54-18B31EB8E4D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751A064C-B63C-4691-9809-B3192408948B}" type="pres">
      <dgm:prSet presAssocID="{FA51CE7D-8D05-48E6-8A54-18B31EB8E4D8}" presName="spaceRect" presStyleCnt="0"/>
      <dgm:spPr/>
    </dgm:pt>
    <dgm:pt modelId="{A7BFED45-FC5B-46E9-BFAC-C20638C3188A}" type="pres">
      <dgm:prSet presAssocID="{FA51CE7D-8D05-48E6-8A54-18B31EB8E4D8}" presName="textRect" presStyleLbl="revTx" presStyleIdx="0" presStyleCnt="3">
        <dgm:presLayoutVars>
          <dgm:chMax val="1"/>
          <dgm:chPref val="1"/>
        </dgm:presLayoutVars>
      </dgm:prSet>
      <dgm:spPr/>
    </dgm:pt>
    <dgm:pt modelId="{569D9849-3D15-4250-8A89-B6F247C88274}" type="pres">
      <dgm:prSet presAssocID="{BB932B91-AE8F-4EF8-9416-52BD25C0DFCB}" presName="sibTrans" presStyleCnt="0"/>
      <dgm:spPr/>
    </dgm:pt>
    <dgm:pt modelId="{EB3CC78C-798F-42CB-8AE9-DC52A3A169AB}" type="pres">
      <dgm:prSet presAssocID="{B6E5879F-FBBA-4875-ABE8-685A6449F670}" presName="compNode" presStyleCnt="0"/>
      <dgm:spPr/>
    </dgm:pt>
    <dgm:pt modelId="{21AB902E-F887-4BBE-BD20-C22F67C744E8}" type="pres">
      <dgm:prSet presAssocID="{B6E5879F-FBBA-4875-ABE8-685A6449F670}" presName="iconBgRect" presStyleLbl="bgShp" presStyleIdx="1" presStyleCnt="3"/>
      <dgm:spPr/>
    </dgm:pt>
    <dgm:pt modelId="{615BCD25-A20E-4B3C-861B-688ECF4EFC53}" type="pres">
      <dgm:prSet presAssocID="{B6E5879F-FBBA-4875-ABE8-685A6449F67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4530B300-3D92-49B5-AF02-D76EBD47A99C}" type="pres">
      <dgm:prSet presAssocID="{B6E5879F-FBBA-4875-ABE8-685A6449F670}" presName="spaceRect" presStyleCnt="0"/>
      <dgm:spPr/>
    </dgm:pt>
    <dgm:pt modelId="{9BBC1C3B-1571-4560-8B84-EE0133720A1D}" type="pres">
      <dgm:prSet presAssocID="{B6E5879F-FBBA-4875-ABE8-685A6449F670}" presName="textRect" presStyleLbl="revTx" presStyleIdx="1" presStyleCnt="3">
        <dgm:presLayoutVars>
          <dgm:chMax val="1"/>
          <dgm:chPref val="1"/>
        </dgm:presLayoutVars>
      </dgm:prSet>
      <dgm:spPr/>
    </dgm:pt>
    <dgm:pt modelId="{D0E723E8-A8D7-4CCD-879F-E6870C29A4BF}" type="pres">
      <dgm:prSet presAssocID="{7EA662F5-8CEB-4AE6-8F9A-25FB992A0190}" presName="sibTrans" presStyleCnt="0"/>
      <dgm:spPr/>
    </dgm:pt>
    <dgm:pt modelId="{8A95C8BD-CFE7-4A90-B341-56B9ECC63D20}" type="pres">
      <dgm:prSet presAssocID="{E1192D26-59C1-40E3-A988-23FF1C7796C8}" presName="compNode" presStyleCnt="0"/>
      <dgm:spPr/>
    </dgm:pt>
    <dgm:pt modelId="{0A4D43E5-6786-4F01-BF02-15FB0519D90B}" type="pres">
      <dgm:prSet presAssocID="{E1192D26-59C1-40E3-A988-23FF1C7796C8}" presName="iconBgRect" presStyleLbl="bgShp" presStyleIdx="2" presStyleCnt="3"/>
      <dgm:spPr/>
    </dgm:pt>
    <dgm:pt modelId="{B57FB8F1-D38B-4848-B990-2ED1F0B72AAD}" type="pres">
      <dgm:prSet presAssocID="{E1192D26-59C1-40E3-A988-23FF1C7796C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 Chime"/>
        </a:ext>
      </dgm:extLst>
    </dgm:pt>
    <dgm:pt modelId="{FB88458C-52EE-441C-A704-23A2234B3136}" type="pres">
      <dgm:prSet presAssocID="{E1192D26-59C1-40E3-A988-23FF1C7796C8}" presName="spaceRect" presStyleCnt="0"/>
      <dgm:spPr/>
    </dgm:pt>
    <dgm:pt modelId="{46B84F12-D807-41FE-8ED5-6999BFB865A1}" type="pres">
      <dgm:prSet presAssocID="{E1192D26-59C1-40E3-A988-23FF1C7796C8}" presName="textRect" presStyleLbl="revTx" presStyleIdx="2" presStyleCnt="3">
        <dgm:presLayoutVars>
          <dgm:chMax val="1"/>
          <dgm:chPref val="1"/>
        </dgm:presLayoutVars>
      </dgm:prSet>
      <dgm:spPr/>
    </dgm:pt>
  </dgm:ptLst>
  <dgm:cxnLst>
    <dgm:cxn modelId="{18DF9615-A8D5-437D-B35D-668A53A08244}" type="presOf" srcId="{E1192D26-59C1-40E3-A988-23FF1C7796C8}" destId="{46B84F12-D807-41FE-8ED5-6999BFB865A1}" srcOrd="0" destOrd="0" presId="urn:microsoft.com/office/officeart/2018/5/layout/IconCircleLabelList"/>
    <dgm:cxn modelId="{57AE0A21-1664-4BE8-80BC-7F1BFF54DF16}" type="presOf" srcId="{7FD62A8B-98B7-494A-9C8A-5EF330DEBBD0}" destId="{BFA9D53E-C713-413E-B3DF-A2748818AB68}" srcOrd="0" destOrd="0" presId="urn:microsoft.com/office/officeart/2018/5/layout/IconCircleLabelList"/>
    <dgm:cxn modelId="{9923773F-ADA3-45CF-8CAB-EBDDF008A66E}" srcId="{7FD62A8B-98B7-494A-9C8A-5EF330DEBBD0}" destId="{E1192D26-59C1-40E3-A988-23FF1C7796C8}" srcOrd="2" destOrd="0" parTransId="{8C5F0C73-EFFE-43D1-8EA9-78B09CA18145}" sibTransId="{2A802E0D-7BC3-40A6-9349-7BA2844CDFBF}"/>
    <dgm:cxn modelId="{2D7E4054-0DAD-4870-8C21-00E17D13BFF0}" type="presOf" srcId="{FA51CE7D-8D05-48E6-8A54-18B31EB8E4D8}" destId="{A7BFED45-FC5B-46E9-BFAC-C20638C3188A}" srcOrd="0" destOrd="0" presId="urn:microsoft.com/office/officeart/2018/5/layout/IconCircleLabelList"/>
    <dgm:cxn modelId="{13221458-EFA9-43C3-85F9-1DBF89793F4C}" srcId="{7FD62A8B-98B7-494A-9C8A-5EF330DEBBD0}" destId="{B6E5879F-FBBA-4875-ABE8-685A6449F670}" srcOrd="1" destOrd="0" parTransId="{A1642E69-5396-4896-AB56-479EEE277ABC}" sibTransId="{7EA662F5-8CEB-4AE6-8F9A-25FB992A0190}"/>
    <dgm:cxn modelId="{D6C60AD6-64B2-49BE-81F3-FC0E7E78E8D0}" srcId="{7FD62A8B-98B7-494A-9C8A-5EF330DEBBD0}" destId="{FA51CE7D-8D05-48E6-8A54-18B31EB8E4D8}" srcOrd="0" destOrd="0" parTransId="{CFA6B245-EA41-4E01-B386-AD1F2BB8FCB8}" sibTransId="{BB932B91-AE8F-4EF8-9416-52BD25C0DFCB}"/>
    <dgm:cxn modelId="{8AFD4BE2-222A-4923-A5F3-0BA260398D5B}" type="presOf" srcId="{B6E5879F-FBBA-4875-ABE8-685A6449F670}" destId="{9BBC1C3B-1571-4560-8B84-EE0133720A1D}" srcOrd="0" destOrd="0" presId="urn:microsoft.com/office/officeart/2018/5/layout/IconCircleLabelList"/>
    <dgm:cxn modelId="{9FCB3C5D-377D-4549-AA31-583BF6A304AA}" type="presParOf" srcId="{BFA9D53E-C713-413E-B3DF-A2748818AB68}" destId="{0E429A5C-2B48-47F9-AC08-B9BDA96C9D77}" srcOrd="0" destOrd="0" presId="urn:microsoft.com/office/officeart/2018/5/layout/IconCircleLabelList"/>
    <dgm:cxn modelId="{03F9127E-BEB5-4BCD-B5CA-C247E0C43280}" type="presParOf" srcId="{0E429A5C-2B48-47F9-AC08-B9BDA96C9D77}" destId="{EA30AF75-028A-4089-BB8D-03FBFF350165}" srcOrd="0" destOrd="0" presId="urn:microsoft.com/office/officeart/2018/5/layout/IconCircleLabelList"/>
    <dgm:cxn modelId="{8AAF91A6-1BDB-4C1E-AAD5-76292134383B}" type="presParOf" srcId="{0E429A5C-2B48-47F9-AC08-B9BDA96C9D77}" destId="{273062BA-8B80-481B-9226-CE7B2DC20F39}" srcOrd="1" destOrd="0" presId="urn:microsoft.com/office/officeart/2018/5/layout/IconCircleLabelList"/>
    <dgm:cxn modelId="{52557E1D-FB65-4980-BAEC-66C047DC2FBA}" type="presParOf" srcId="{0E429A5C-2B48-47F9-AC08-B9BDA96C9D77}" destId="{751A064C-B63C-4691-9809-B3192408948B}" srcOrd="2" destOrd="0" presId="urn:microsoft.com/office/officeart/2018/5/layout/IconCircleLabelList"/>
    <dgm:cxn modelId="{9593B18E-BFFD-4DEE-9D68-F3548725670D}" type="presParOf" srcId="{0E429A5C-2B48-47F9-AC08-B9BDA96C9D77}" destId="{A7BFED45-FC5B-46E9-BFAC-C20638C3188A}" srcOrd="3" destOrd="0" presId="urn:microsoft.com/office/officeart/2018/5/layout/IconCircleLabelList"/>
    <dgm:cxn modelId="{C7418829-ABBB-476E-91D0-74595C6A78AD}" type="presParOf" srcId="{BFA9D53E-C713-413E-B3DF-A2748818AB68}" destId="{569D9849-3D15-4250-8A89-B6F247C88274}" srcOrd="1" destOrd="0" presId="urn:microsoft.com/office/officeart/2018/5/layout/IconCircleLabelList"/>
    <dgm:cxn modelId="{8ECA9AB1-418B-426D-87E5-2D3D7FD60780}" type="presParOf" srcId="{BFA9D53E-C713-413E-B3DF-A2748818AB68}" destId="{EB3CC78C-798F-42CB-8AE9-DC52A3A169AB}" srcOrd="2" destOrd="0" presId="urn:microsoft.com/office/officeart/2018/5/layout/IconCircleLabelList"/>
    <dgm:cxn modelId="{0E68E91E-3DBE-42A5-BEBE-576DA1BEC219}" type="presParOf" srcId="{EB3CC78C-798F-42CB-8AE9-DC52A3A169AB}" destId="{21AB902E-F887-4BBE-BD20-C22F67C744E8}" srcOrd="0" destOrd="0" presId="urn:microsoft.com/office/officeart/2018/5/layout/IconCircleLabelList"/>
    <dgm:cxn modelId="{CD528C8C-3C01-4FAB-AB34-93905AA706EB}" type="presParOf" srcId="{EB3CC78C-798F-42CB-8AE9-DC52A3A169AB}" destId="{615BCD25-A20E-4B3C-861B-688ECF4EFC53}" srcOrd="1" destOrd="0" presId="urn:microsoft.com/office/officeart/2018/5/layout/IconCircleLabelList"/>
    <dgm:cxn modelId="{6F6BAF70-2FDD-4DA2-9300-20D85EB9D4FD}" type="presParOf" srcId="{EB3CC78C-798F-42CB-8AE9-DC52A3A169AB}" destId="{4530B300-3D92-49B5-AF02-D76EBD47A99C}" srcOrd="2" destOrd="0" presId="urn:microsoft.com/office/officeart/2018/5/layout/IconCircleLabelList"/>
    <dgm:cxn modelId="{F3EF9FDD-244E-4D96-A410-BF5B6FE0C064}" type="presParOf" srcId="{EB3CC78C-798F-42CB-8AE9-DC52A3A169AB}" destId="{9BBC1C3B-1571-4560-8B84-EE0133720A1D}" srcOrd="3" destOrd="0" presId="urn:microsoft.com/office/officeart/2018/5/layout/IconCircleLabelList"/>
    <dgm:cxn modelId="{74DD7FA6-A59B-4E5E-B4AF-F42436FF47A8}" type="presParOf" srcId="{BFA9D53E-C713-413E-B3DF-A2748818AB68}" destId="{D0E723E8-A8D7-4CCD-879F-E6870C29A4BF}" srcOrd="3" destOrd="0" presId="urn:microsoft.com/office/officeart/2018/5/layout/IconCircleLabelList"/>
    <dgm:cxn modelId="{18155D2B-5CE4-4C80-A208-AE925511EAC8}" type="presParOf" srcId="{BFA9D53E-C713-413E-B3DF-A2748818AB68}" destId="{8A95C8BD-CFE7-4A90-B341-56B9ECC63D20}" srcOrd="4" destOrd="0" presId="urn:microsoft.com/office/officeart/2018/5/layout/IconCircleLabelList"/>
    <dgm:cxn modelId="{115CA466-D0DB-4810-9417-3E0C265FC5C8}" type="presParOf" srcId="{8A95C8BD-CFE7-4A90-B341-56B9ECC63D20}" destId="{0A4D43E5-6786-4F01-BF02-15FB0519D90B}" srcOrd="0" destOrd="0" presId="urn:microsoft.com/office/officeart/2018/5/layout/IconCircleLabelList"/>
    <dgm:cxn modelId="{A6545536-4A1F-496B-8513-5C8E92759BF9}" type="presParOf" srcId="{8A95C8BD-CFE7-4A90-B341-56B9ECC63D20}" destId="{B57FB8F1-D38B-4848-B990-2ED1F0B72AAD}" srcOrd="1" destOrd="0" presId="urn:microsoft.com/office/officeart/2018/5/layout/IconCircleLabelList"/>
    <dgm:cxn modelId="{9012FD38-1DD0-4317-8F39-C3A4E83DDEE4}" type="presParOf" srcId="{8A95C8BD-CFE7-4A90-B341-56B9ECC63D20}" destId="{FB88458C-52EE-441C-A704-23A2234B3136}" srcOrd="2" destOrd="0" presId="urn:microsoft.com/office/officeart/2018/5/layout/IconCircleLabelList"/>
    <dgm:cxn modelId="{DE8F139D-69A5-406B-9E81-7392241FB360}" type="presParOf" srcId="{8A95C8BD-CFE7-4A90-B341-56B9ECC63D20}" destId="{46B84F12-D807-41FE-8ED5-6999BFB865A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DC97E1-938D-492D-A63A-E16893CF40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B8BB64C-D2DD-431B-BFBE-85E13E5CB48D}">
      <dgm:prSet/>
      <dgm:spPr/>
      <dgm:t>
        <a:bodyPr/>
        <a:lstStyle/>
        <a:p>
          <a:r>
            <a:rPr lang="en-GB"/>
            <a:t>VERY TOPICAL ISSUE</a:t>
          </a:r>
          <a:endParaRPr lang="en-US"/>
        </a:p>
      </dgm:t>
    </dgm:pt>
    <dgm:pt modelId="{F8F993E3-29A5-41EC-A946-2F48571A0C47}" type="parTrans" cxnId="{01F99EBB-9388-439E-BEB7-015E237DF0E8}">
      <dgm:prSet/>
      <dgm:spPr/>
      <dgm:t>
        <a:bodyPr/>
        <a:lstStyle/>
        <a:p>
          <a:endParaRPr lang="en-US"/>
        </a:p>
      </dgm:t>
    </dgm:pt>
    <dgm:pt modelId="{33B013E6-EDF9-4518-9681-144975297D11}" type="sibTrans" cxnId="{01F99EBB-9388-439E-BEB7-015E237DF0E8}">
      <dgm:prSet/>
      <dgm:spPr/>
      <dgm:t>
        <a:bodyPr/>
        <a:lstStyle/>
        <a:p>
          <a:endParaRPr lang="en-US"/>
        </a:p>
      </dgm:t>
    </dgm:pt>
    <dgm:pt modelId="{55E56ACB-E316-4CDD-BAE6-7335AE22E812}">
      <dgm:prSet/>
      <dgm:spPr/>
      <dgm:t>
        <a:bodyPr/>
        <a:lstStyle/>
        <a:p>
          <a:r>
            <a:rPr lang="en-GB"/>
            <a:t>MASSIVE AFFECT ON THE TRAVEL AND TOURISM INDUSTRY</a:t>
          </a:r>
          <a:endParaRPr lang="en-US"/>
        </a:p>
      </dgm:t>
    </dgm:pt>
    <dgm:pt modelId="{FEE52C05-5120-4515-9B65-F3BFD8B77354}" type="parTrans" cxnId="{7FC1EC4A-51D4-4415-A8B8-11BF0AE708ED}">
      <dgm:prSet/>
      <dgm:spPr/>
      <dgm:t>
        <a:bodyPr/>
        <a:lstStyle/>
        <a:p>
          <a:endParaRPr lang="en-US"/>
        </a:p>
      </dgm:t>
    </dgm:pt>
    <dgm:pt modelId="{4ECE2203-E5B4-4481-B2EB-77B7739D6549}" type="sibTrans" cxnId="{7FC1EC4A-51D4-4415-A8B8-11BF0AE708ED}">
      <dgm:prSet/>
      <dgm:spPr/>
      <dgm:t>
        <a:bodyPr/>
        <a:lstStyle/>
        <a:p>
          <a:endParaRPr lang="en-US"/>
        </a:p>
      </dgm:t>
    </dgm:pt>
    <dgm:pt modelId="{B559C6B7-CECB-418E-BA4E-473AC5463320}">
      <dgm:prSet/>
      <dgm:spPr/>
      <dgm:t>
        <a:bodyPr/>
        <a:lstStyle/>
        <a:p>
          <a:r>
            <a:rPr lang="en-GB"/>
            <a:t>‘81% OF PEOPLE BOOKED THEIR HOLIDAY ONLINE’ (ABTA, 2018)</a:t>
          </a:r>
          <a:endParaRPr lang="en-US"/>
        </a:p>
      </dgm:t>
    </dgm:pt>
    <dgm:pt modelId="{1B363204-059E-477D-9FB6-86891C29E943}" type="parTrans" cxnId="{B4468BA5-6E67-4340-A162-847B9F49F83B}">
      <dgm:prSet/>
      <dgm:spPr/>
      <dgm:t>
        <a:bodyPr/>
        <a:lstStyle/>
        <a:p>
          <a:endParaRPr lang="en-US"/>
        </a:p>
      </dgm:t>
    </dgm:pt>
    <dgm:pt modelId="{7914082F-6739-4474-871F-CF967CC80D88}" type="sibTrans" cxnId="{B4468BA5-6E67-4340-A162-847B9F49F83B}">
      <dgm:prSet/>
      <dgm:spPr/>
      <dgm:t>
        <a:bodyPr/>
        <a:lstStyle/>
        <a:p>
          <a:endParaRPr lang="en-US"/>
        </a:p>
      </dgm:t>
    </dgm:pt>
    <dgm:pt modelId="{15380FE2-6392-4C45-AB6A-683901F5DB36}">
      <dgm:prSet/>
      <dgm:spPr/>
      <dgm:t>
        <a:bodyPr/>
        <a:lstStyle/>
        <a:p>
          <a:r>
            <a:rPr lang="en-GB"/>
            <a:t>‘THERE WILL ALWAYS BE A FUTURE FOR TRAVEL AGENTS’ (SEAN TIPTON, 2019)</a:t>
          </a:r>
          <a:endParaRPr lang="en-US"/>
        </a:p>
      </dgm:t>
    </dgm:pt>
    <dgm:pt modelId="{11AD191A-BBEC-4BFC-92D8-E51CB73D0943}" type="parTrans" cxnId="{F3D83D1F-BE16-4ADB-982B-4279E1B725B3}">
      <dgm:prSet/>
      <dgm:spPr/>
      <dgm:t>
        <a:bodyPr/>
        <a:lstStyle/>
        <a:p>
          <a:endParaRPr lang="en-US"/>
        </a:p>
      </dgm:t>
    </dgm:pt>
    <dgm:pt modelId="{A308A4F2-981E-43EC-A30F-9EB8B356AFB5}" type="sibTrans" cxnId="{F3D83D1F-BE16-4ADB-982B-4279E1B725B3}">
      <dgm:prSet/>
      <dgm:spPr/>
      <dgm:t>
        <a:bodyPr/>
        <a:lstStyle/>
        <a:p>
          <a:endParaRPr lang="en-US"/>
        </a:p>
      </dgm:t>
    </dgm:pt>
    <dgm:pt modelId="{406325C1-E4D6-4676-A3B7-867FA056C9E0}" type="pres">
      <dgm:prSet presAssocID="{7BDC97E1-938D-492D-A63A-E16893CF40D2}" presName="root" presStyleCnt="0">
        <dgm:presLayoutVars>
          <dgm:dir/>
          <dgm:resizeHandles val="exact"/>
        </dgm:presLayoutVars>
      </dgm:prSet>
      <dgm:spPr/>
    </dgm:pt>
    <dgm:pt modelId="{1B0DCEA0-07BE-4747-86E9-6E18424513C7}" type="pres">
      <dgm:prSet presAssocID="{5B8BB64C-D2DD-431B-BFBE-85E13E5CB48D}" presName="compNode" presStyleCnt="0"/>
      <dgm:spPr/>
    </dgm:pt>
    <dgm:pt modelId="{9F91140C-CBB1-4985-9570-FE5F9E1766F8}" type="pres">
      <dgm:prSet presAssocID="{5B8BB64C-D2DD-431B-BFBE-85E13E5CB48D}" presName="bgRect" presStyleLbl="bgShp" presStyleIdx="0" presStyleCnt="4"/>
      <dgm:spPr/>
    </dgm:pt>
    <dgm:pt modelId="{32AFF045-CCBC-4007-BEF3-3ADB56980B64}" type="pres">
      <dgm:prSet presAssocID="{5B8BB64C-D2DD-431B-BFBE-85E13E5CB4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671AB174-51F1-448C-B58D-A8FF41728C63}" type="pres">
      <dgm:prSet presAssocID="{5B8BB64C-D2DD-431B-BFBE-85E13E5CB48D}" presName="spaceRect" presStyleCnt="0"/>
      <dgm:spPr/>
    </dgm:pt>
    <dgm:pt modelId="{6DE06714-5140-479C-BE6F-C745CEFEB3A8}" type="pres">
      <dgm:prSet presAssocID="{5B8BB64C-D2DD-431B-BFBE-85E13E5CB48D}" presName="parTx" presStyleLbl="revTx" presStyleIdx="0" presStyleCnt="4">
        <dgm:presLayoutVars>
          <dgm:chMax val="0"/>
          <dgm:chPref val="0"/>
        </dgm:presLayoutVars>
      </dgm:prSet>
      <dgm:spPr/>
    </dgm:pt>
    <dgm:pt modelId="{D28E565E-A3DC-4682-92B3-AAF0B62A42C5}" type="pres">
      <dgm:prSet presAssocID="{33B013E6-EDF9-4518-9681-144975297D11}" presName="sibTrans" presStyleCnt="0"/>
      <dgm:spPr/>
    </dgm:pt>
    <dgm:pt modelId="{190C38D3-C9CD-4E6F-B493-C1FA297B932B}" type="pres">
      <dgm:prSet presAssocID="{55E56ACB-E316-4CDD-BAE6-7335AE22E812}" presName="compNode" presStyleCnt="0"/>
      <dgm:spPr/>
    </dgm:pt>
    <dgm:pt modelId="{03C3B95A-383B-40C9-86B4-70A219DF66BF}" type="pres">
      <dgm:prSet presAssocID="{55E56ACB-E316-4CDD-BAE6-7335AE22E812}" presName="bgRect" presStyleLbl="bgShp" presStyleIdx="1" presStyleCnt="4"/>
      <dgm:spPr/>
    </dgm:pt>
    <dgm:pt modelId="{A59F08B6-FCC0-47D8-9EC4-B5935BAB8E19}" type="pres">
      <dgm:prSet presAssocID="{55E56ACB-E316-4CDD-BAE6-7335AE22E8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irplane"/>
        </a:ext>
      </dgm:extLst>
    </dgm:pt>
    <dgm:pt modelId="{E9F6D32C-72FF-4F2C-AC4E-679EFEBECA76}" type="pres">
      <dgm:prSet presAssocID="{55E56ACB-E316-4CDD-BAE6-7335AE22E812}" presName="spaceRect" presStyleCnt="0"/>
      <dgm:spPr/>
    </dgm:pt>
    <dgm:pt modelId="{6706D399-B34A-45DD-A984-0ABAAADC35D4}" type="pres">
      <dgm:prSet presAssocID="{55E56ACB-E316-4CDD-BAE6-7335AE22E812}" presName="parTx" presStyleLbl="revTx" presStyleIdx="1" presStyleCnt="4">
        <dgm:presLayoutVars>
          <dgm:chMax val="0"/>
          <dgm:chPref val="0"/>
        </dgm:presLayoutVars>
      </dgm:prSet>
      <dgm:spPr/>
    </dgm:pt>
    <dgm:pt modelId="{271C994A-9AD4-48F5-BCF6-5CB4BEC05492}" type="pres">
      <dgm:prSet presAssocID="{4ECE2203-E5B4-4481-B2EB-77B7739D6549}" presName="sibTrans" presStyleCnt="0"/>
      <dgm:spPr/>
    </dgm:pt>
    <dgm:pt modelId="{51863DBC-89ED-48F3-9FB3-C483106B4453}" type="pres">
      <dgm:prSet presAssocID="{B559C6B7-CECB-418E-BA4E-473AC5463320}" presName="compNode" presStyleCnt="0"/>
      <dgm:spPr/>
    </dgm:pt>
    <dgm:pt modelId="{50C26853-1DA2-4469-8299-7470A26EFB17}" type="pres">
      <dgm:prSet presAssocID="{B559C6B7-CECB-418E-BA4E-473AC5463320}" presName="bgRect" presStyleLbl="bgShp" presStyleIdx="2" presStyleCnt="4"/>
      <dgm:spPr/>
    </dgm:pt>
    <dgm:pt modelId="{9F58B49B-5916-4B1F-9A81-4924DD19D25C}" type="pres">
      <dgm:prSet presAssocID="{B559C6B7-CECB-418E-BA4E-473AC546332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C7DA8B23-3406-4CD1-9FE2-034E6BAA3429}" type="pres">
      <dgm:prSet presAssocID="{B559C6B7-CECB-418E-BA4E-473AC5463320}" presName="spaceRect" presStyleCnt="0"/>
      <dgm:spPr/>
    </dgm:pt>
    <dgm:pt modelId="{5BC31284-2E2F-4A4C-901E-175DEEC7CE06}" type="pres">
      <dgm:prSet presAssocID="{B559C6B7-CECB-418E-BA4E-473AC5463320}" presName="parTx" presStyleLbl="revTx" presStyleIdx="2" presStyleCnt="4">
        <dgm:presLayoutVars>
          <dgm:chMax val="0"/>
          <dgm:chPref val="0"/>
        </dgm:presLayoutVars>
      </dgm:prSet>
      <dgm:spPr/>
    </dgm:pt>
    <dgm:pt modelId="{266DC5D2-9E04-4294-A3F6-C3E89541ECFA}" type="pres">
      <dgm:prSet presAssocID="{7914082F-6739-4474-871F-CF967CC80D88}" presName="sibTrans" presStyleCnt="0"/>
      <dgm:spPr/>
    </dgm:pt>
    <dgm:pt modelId="{A3869E90-BE54-4DD8-9E37-DAB80697C327}" type="pres">
      <dgm:prSet presAssocID="{15380FE2-6392-4C45-AB6A-683901F5DB36}" presName="compNode" presStyleCnt="0"/>
      <dgm:spPr/>
    </dgm:pt>
    <dgm:pt modelId="{845E72CC-E2FA-4C04-826F-DE99C609CB6B}" type="pres">
      <dgm:prSet presAssocID="{15380FE2-6392-4C45-AB6A-683901F5DB36}" presName="bgRect" presStyleLbl="bgShp" presStyleIdx="3" presStyleCnt="4"/>
      <dgm:spPr/>
    </dgm:pt>
    <dgm:pt modelId="{D83B9C42-3AA0-495E-B739-3C25FD70B507}" type="pres">
      <dgm:prSet presAssocID="{15380FE2-6392-4C45-AB6A-683901F5DB3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ooter"/>
        </a:ext>
      </dgm:extLst>
    </dgm:pt>
    <dgm:pt modelId="{04A40C46-17F9-4186-B379-926C5F34A9D1}" type="pres">
      <dgm:prSet presAssocID="{15380FE2-6392-4C45-AB6A-683901F5DB36}" presName="spaceRect" presStyleCnt="0"/>
      <dgm:spPr/>
    </dgm:pt>
    <dgm:pt modelId="{056073F4-DD0C-44A3-9C30-9AC02A81A866}" type="pres">
      <dgm:prSet presAssocID="{15380FE2-6392-4C45-AB6A-683901F5DB36}" presName="parTx" presStyleLbl="revTx" presStyleIdx="3" presStyleCnt="4">
        <dgm:presLayoutVars>
          <dgm:chMax val="0"/>
          <dgm:chPref val="0"/>
        </dgm:presLayoutVars>
      </dgm:prSet>
      <dgm:spPr/>
    </dgm:pt>
  </dgm:ptLst>
  <dgm:cxnLst>
    <dgm:cxn modelId="{F085E70E-A9DB-48A2-A7BD-8E68FC729ACB}" type="presOf" srcId="{7BDC97E1-938D-492D-A63A-E16893CF40D2}" destId="{406325C1-E4D6-4676-A3B7-867FA056C9E0}" srcOrd="0" destOrd="0" presId="urn:microsoft.com/office/officeart/2018/2/layout/IconVerticalSolidList"/>
    <dgm:cxn modelId="{F3D83D1F-BE16-4ADB-982B-4279E1B725B3}" srcId="{7BDC97E1-938D-492D-A63A-E16893CF40D2}" destId="{15380FE2-6392-4C45-AB6A-683901F5DB36}" srcOrd="3" destOrd="0" parTransId="{11AD191A-BBEC-4BFC-92D8-E51CB73D0943}" sibTransId="{A308A4F2-981E-43EC-A30F-9EB8B356AFB5}"/>
    <dgm:cxn modelId="{1DAF992E-62A9-4A55-AEBC-26E1586F1FC1}" type="presOf" srcId="{15380FE2-6392-4C45-AB6A-683901F5DB36}" destId="{056073F4-DD0C-44A3-9C30-9AC02A81A866}" srcOrd="0" destOrd="0" presId="urn:microsoft.com/office/officeart/2018/2/layout/IconVerticalSolidList"/>
    <dgm:cxn modelId="{7FC1EC4A-51D4-4415-A8B8-11BF0AE708ED}" srcId="{7BDC97E1-938D-492D-A63A-E16893CF40D2}" destId="{55E56ACB-E316-4CDD-BAE6-7335AE22E812}" srcOrd="1" destOrd="0" parTransId="{FEE52C05-5120-4515-9B65-F3BFD8B77354}" sibTransId="{4ECE2203-E5B4-4481-B2EB-77B7739D6549}"/>
    <dgm:cxn modelId="{5B89EE86-F066-4EC8-8309-927AEB2B7DBE}" type="presOf" srcId="{55E56ACB-E316-4CDD-BAE6-7335AE22E812}" destId="{6706D399-B34A-45DD-A984-0ABAAADC35D4}" srcOrd="0" destOrd="0" presId="urn:microsoft.com/office/officeart/2018/2/layout/IconVerticalSolidList"/>
    <dgm:cxn modelId="{B4468BA5-6E67-4340-A162-847B9F49F83B}" srcId="{7BDC97E1-938D-492D-A63A-E16893CF40D2}" destId="{B559C6B7-CECB-418E-BA4E-473AC5463320}" srcOrd="2" destOrd="0" parTransId="{1B363204-059E-477D-9FB6-86891C29E943}" sibTransId="{7914082F-6739-4474-871F-CF967CC80D88}"/>
    <dgm:cxn modelId="{01F99EBB-9388-439E-BEB7-015E237DF0E8}" srcId="{7BDC97E1-938D-492D-A63A-E16893CF40D2}" destId="{5B8BB64C-D2DD-431B-BFBE-85E13E5CB48D}" srcOrd="0" destOrd="0" parTransId="{F8F993E3-29A5-41EC-A946-2F48571A0C47}" sibTransId="{33B013E6-EDF9-4518-9681-144975297D11}"/>
    <dgm:cxn modelId="{87CAFCDE-A171-459B-A9DC-8D790BFF7E35}" type="presOf" srcId="{B559C6B7-CECB-418E-BA4E-473AC5463320}" destId="{5BC31284-2E2F-4A4C-901E-175DEEC7CE06}" srcOrd="0" destOrd="0" presId="urn:microsoft.com/office/officeart/2018/2/layout/IconVerticalSolidList"/>
    <dgm:cxn modelId="{FE79D0F8-C399-4892-A949-3BC04280ACEC}" type="presOf" srcId="{5B8BB64C-D2DD-431B-BFBE-85E13E5CB48D}" destId="{6DE06714-5140-479C-BE6F-C745CEFEB3A8}" srcOrd="0" destOrd="0" presId="urn:microsoft.com/office/officeart/2018/2/layout/IconVerticalSolidList"/>
    <dgm:cxn modelId="{32BA0DED-1F20-49F6-8535-00C23D80635B}" type="presParOf" srcId="{406325C1-E4D6-4676-A3B7-867FA056C9E0}" destId="{1B0DCEA0-07BE-4747-86E9-6E18424513C7}" srcOrd="0" destOrd="0" presId="urn:microsoft.com/office/officeart/2018/2/layout/IconVerticalSolidList"/>
    <dgm:cxn modelId="{B2F31C7B-F235-4B74-A8BE-6C9DE46DD48E}" type="presParOf" srcId="{1B0DCEA0-07BE-4747-86E9-6E18424513C7}" destId="{9F91140C-CBB1-4985-9570-FE5F9E1766F8}" srcOrd="0" destOrd="0" presId="urn:microsoft.com/office/officeart/2018/2/layout/IconVerticalSolidList"/>
    <dgm:cxn modelId="{02590353-8962-48BC-95FE-A208183F9762}" type="presParOf" srcId="{1B0DCEA0-07BE-4747-86E9-6E18424513C7}" destId="{32AFF045-CCBC-4007-BEF3-3ADB56980B64}" srcOrd="1" destOrd="0" presId="urn:microsoft.com/office/officeart/2018/2/layout/IconVerticalSolidList"/>
    <dgm:cxn modelId="{E9BA19BB-082B-4E57-B49B-266ECE4EF688}" type="presParOf" srcId="{1B0DCEA0-07BE-4747-86E9-6E18424513C7}" destId="{671AB174-51F1-448C-B58D-A8FF41728C63}" srcOrd="2" destOrd="0" presId="urn:microsoft.com/office/officeart/2018/2/layout/IconVerticalSolidList"/>
    <dgm:cxn modelId="{78301D12-B1E9-420B-BE8F-3BC74FE1C842}" type="presParOf" srcId="{1B0DCEA0-07BE-4747-86E9-6E18424513C7}" destId="{6DE06714-5140-479C-BE6F-C745CEFEB3A8}" srcOrd="3" destOrd="0" presId="urn:microsoft.com/office/officeart/2018/2/layout/IconVerticalSolidList"/>
    <dgm:cxn modelId="{6D094ED4-E886-4370-93F9-2FE708D638EA}" type="presParOf" srcId="{406325C1-E4D6-4676-A3B7-867FA056C9E0}" destId="{D28E565E-A3DC-4682-92B3-AAF0B62A42C5}" srcOrd="1" destOrd="0" presId="urn:microsoft.com/office/officeart/2018/2/layout/IconVerticalSolidList"/>
    <dgm:cxn modelId="{A91EF9DA-68D6-46C4-A1A4-4BE91B179BCC}" type="presParOf" srcId="{406325C1-E4D6-4676-A3B7-867FA056C9E0}" destId="{190C38D3-C9CD-4E6F-B493-C1FA297B932B}" srcOrd="2" destOrd="0" presId="urn:microsoft.com/office/officeart/2018/2/layout/IconVerticalSolidList"/>
    <dgm:cxn modelId="{EFE373EE-CA4C-43DD-BC15-DB5AF446BEEE}" type="presParOf" srcId="{190C38D3-C9CD-4E6F-B493-C1FA297B932B}" destId="{03C3B95A-383B-40C9-86B4-70A219DF66BF}" srcOrd="0" destOrd="0" presId="urn:microsoft.com/office/officeart/2018/2/layout/IconVerticalSolidList"/>
    <dgm:cxn modelId="{08788EF0-B089-4C25-B7B3-7B664CC4E462}" type="presParOf" srcId="{190C38D3-C9CD-4E6F-B493-C1FA297B932B}" destId="{A59F08B6-FCC0-47D8-9EC4-B5935BAB8E19}" srcOrd="1" destOrd="0" presId="urn:microsoft.com/office/officeart/2018/2/layout/IconVerticalSolidList"/>
    <dgm:cxn modelId="{0DF63B5F-4AAB-4688-B71B-80E929F0BABB}" type="presParOf" srcId="{190C38D3-C9CD-4E6F-B493-C1FA297B932B}" destId="{E9F6D32C-72FF-4F2C-AC4E-679EFEBECA76}" srcOrd="2" destOrd="0" presId="urn:microsoft.com/office/officeart/2018/2/layout/IconVerticalSolidList"/>
    <dgm:cxn modelId="{BF0514C1-E34E-46C6-B0A7-6AABB1E405D5}" type="presParOf" srcId="{190C38D3-C9CD-4E6F-B493-C1FA297B932B}" destId="{6706D399-B34A-45DD-A984-0ABAAADC35D4}" srcOrd="3" destOrd="0" presId="urn:microsoft.com/office/officeart/2018/2/layout/IconVerticalSolidList"/>
    <dgm:cxn modelId="{97E2243C-7380-46EC-8BFA-15CB23685460}" type="presParOf" srcId="{406325C1-E4D6-4676-A3B7-867FA056C9E0}" destId="{271C994A-9AD4-48F5-BCF6-5CB4BEC05492}" srcOrd="3" destOrd="0" presId="urn:microsoft.com/office/officeart/2018/2/layout/IconVerticalSolidList"/>
    <dgm:cxn modelId="{03987409-F62D-4F36-B226-6AB6F925187B}" type="presParOf" srcId="{406325C1-E4D6-4676-A3B7-867FA056C9E0}" destId="{51863DBC-89ED-48F3-9FB3-C483106B4453}" srcOrd="4" destOrd="0" presId="urn:microsoft.com/office/officeart/2018/2/layout/IconVerticalSolidList"/>
    <dgm:cxn modelId="{66FFB2E3-2EBA-4D71-AF75-E8B0E4CF065E}" type="presParOf" srcId="{51863DBC-89ED-48F3-9FB3-C483106B4453}" destId="{50C26853-1DA2-4469-8299-7470A26EFB17}" srcOrd="0" destOrd="0" presId="urn:microsoft.com/office/officeart/2018/2/layout/IconVerticalSolidList"/>
    <dgm:cxn modelId="{5FC307AC-DA6D-4374-B6E6-B06502D0BCD2}" type="presParOf" srcId="{51863DBC-89ED-48F3-9FB3-C483106B4453}" destId="{9F58B49B-5916-4B1F-9A81-4924DD19D25C}" srcOrd="1" destOrd="0" presId="urn:microsoft.com/office/officeart/2018/2/layout/IconVerticalSolidList"/>
    <dgm:cxn modelId="{D9CA5EB9-9039-43FA-8F35-EC71D1C02DD5}" type="presParOf" srcId="{51863DBC-89ED-48F3-9FB3-C483106B4453}" destId="{C7DA8B23-3406-4CD1-9FE2-034E6BAA3429}" srcOrd="2" destOrd="0" presId="urn:microsoft.com/office/officeart/2018/2/layout/IconVerticalSolidList"/>
    <dgm:cxn modelId="{6684E86E-795F-4517-B080-85F4BAA39DC0}" type="presParOf" srcId="{51863DBC-89ED-48F3-9FB3-C483106B4453}" destId="{5BC31284-2E2F-4A4C-901E-175DEEC7CE06}" srcOrd="3" destOrd="0" presId="urn:microsoft.com/office/officeart/2018/2/layout/IconVerticalSolidList"/>
    <dgm:cxn modelId="{451DFCB4-5B3C-4434-9F88-4C357128E157}" type="presParOf" srcId="{406325C1-E4D6-4676-A3B7-867FA056C9E0}" destId="{266DC5D2-9E04-4294-A3F6-C3E89541ECFA}" srcOrd="5" destOrd="0" presId="urn:microsoft.com/office/officeart/2018/2/layout/IconVerticalSolidList"/>
    <dgm:cxn modelId="{B5547EF0-0DA1-4BD9-8904-27FE904B2255}" type="presParOf" srcId="{406325C1-E4D6-4676-A3B7-867FA056C9E0}" destId="{A3869E90-BE54-4DD8-9E37-DAB80697C327}" srcOrd="6" destOrd="0" presId="urn:microsoft.com/office/officeart/2018/2/layout/IconVerticalSolidList"/>
    <dgm:cxn modelId="{FA34CEDC-F83D-4375-B974-30F2C38C23A7}" type="presParOf" srcId="{A3869E90-BE54-4DD8-9E37-DAB80697C327}" destId="{845E72CC-E2FA-4C04-826F-DE99C609CB6B}" srcOrd="0" destOrd="0" presId="urn:microsoft.com/office/officeart/2018/2/layout/IconVerticalSolidList"/>
    <dgm:cxn modelId="{945AA16C-DF95-4E38-BBD8-6158D2773905}" type="presParOf" srcId="{A3869E90-BE54-4DD8-9E37-DAB80697C327}" destId="{D83B9C42-3AA0-495E-B739-3C25FD70B507}" srcOrd="1" destOrd="0" presId="urn:microsoft.com/office/officeart/2018/2/layout/IconVerticalSolidList"/>
    <dgm:cxn modelId="{AF2D861B-7DB5-494B-A4DF-EDF2E73D2473}" type="presParOf" srcId="{A3869E90-BE54-4DD8-9E37-DAB80697C327}" destId="{04A40C46-17F9-4186-B379-926C5F34A9D1}" srcOrd="2" destOrd="0" presId="urn:microsoft.com/office/officeart/2018/2/layout/IconVerticalSolidList"/>
    <dgm:cxn modelId="{36C446A2-3A19-4CAC-870A-4FA5E4C778A7}" type="presParOf" srcId="{A3869E90-BE54-4DD8-9E37-DAB80697C327}" destId="{056073F4-DD0C-44A3-9C30-9AC02A81A86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0AF75-028A-4089-BB8D-03FBFF350165}">
      <dsp:nvSpPr>
        <dsp:cNvPr id="0" name=""/>
        <dsp:cNvSpPr/>
      </dsp:nvSpPr>
      <dsp:spPr>
        <a:xfrm>
          <a:off x="670070" y="156931"/>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3062BA-8B80-481B-9226-CE7B2DC20F39}">
      <dsp:nvSpPr>
        <dsp:cNvPr id="0" name=""/>
        <dsp:cNvSpPr/>
      </dsp:nvSpPr>
      <dsp:spPr>
        <a:xfrm>
          <a:off x="1086883" y="573743"/>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BFED45-FC5B-46E9-BFAC-C20638C3188A}">
      <dsp:nvSpPr>
        <dsp:cNvPr id="0" name=""/>
        <dsp:cNvSpPr/>
      </dsp:nvSpPr>
      <dsp:spPr>
        <a:xfrm>
          <a:off x="44851" y="272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SECONDARY RESEARCH </a:t>
          </a:r>
          <a:endParaRPr lang="en-US" sz="2700" kern="1200"/>
        </a:p>
      </dsp:txBody>
      <dsp:txXfrm>
        <a:off x="44851" y="2721931"/>
        <a:ext cx="3206250" cy="720000"/>
      </dsp:txXfrm>
    </dsp:sp>
    <dsp:sp modelId="{21AB902E-F887-4BBE-BD20-C22F67C744E8}">
      <dsp:nvSpPr>
        <dsp:cNvPr id="0" name=""/>
        <dsp:cNvSpPr/>
      </dsp:nvSpPr>
      <dsp:spPr>
        <a:xfrm>
          <a:off x="4437414" y="156931"/>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BCD25-A20E-4B3C-861B-688ECF4EFC53}">
      <dsp:nvSpPr>
        <dsp:cNvPr id="0" name=""/>
        <dsp:cNvSpPr/>
      </dsp:nvSpPr>
      <dsp:spPr>
        <a:xfrm>
          <a:off x="4854226" y="573743"/>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BC1C3B-1571-4560-8B84-EE0133720A1D}">
      <dsp:nvSpPr>
        <dsp:cNvPr id="0" name=""/>
        <dsp:cNvSpPr/>
      </dsp:nvSpPr>
      <dsp:spPr>
        <a:xfrm>
          <a:off x="3812195" y="272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dirty="0"/>
            <a:t>TARGET AUDIENCE  </a:t>
          </a:r>
          <a:endParaRPr lang="en-US" sz="2700" kern="1200" dirty="0"/>
        </a:p>
      </dsp:txBody>
      <dsp:txXfrm>
        <a:off x="3812195" y="2721931"/>
        <a:ext cx="3206250" cy="720000"/>
      </dsp:txXfrm>
    </dsp:sp>
    <dsp:sp modelId="{0A4D43E5-6786-4F01-BF02-15FB0519D90B}">
      <dsp:nvSpPr>
        <dsp:cNvPr id="0" name=""/>
        <dsp:cNvSpPr/>
      </dsp:nvSpPr>
      <dsp:spPr>
        <a:xfrm>
          <a:off x="8204758" y="156931"/>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7FB8F1-D38B-4848-B990-2ED1F0B72AAD}">
      <dsp:nvSpPr>
        <dsp:cNvPr id="0" name=""/>
        <dsp:cNvSpPr/>
      </dsp:nvSpPr>
      <dsp:spPr>
        <a:xfrm>
          <a:off x="8621570" y="573743"/>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B84F12-D807-41FE-8ED5-6999BFB865A1}">
      <dsp:nvSpPr>
        <dsp:cNvPr id="0" name=""/>
        <dsp:cNvSpPr/>
      </dsp:nvSpPr>
      <dsp:spPr>
        <a:xfrm>
          <a:off x="7579539" y="2721931"/>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BBC IPLAYER – 6 O’CLOCK</a:t>
          </a:r>
          <a:endParaRPr lang="en-US" sz="2700" kern="1200"/>
        </a:p>
      </dsp:txBody>
      <dsp:txXfrm>
        <a:off x="7579539" y="2721931"/>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1140C-CBB1-4985-9570-FE5F9E1766F8}">
      <dsp:nvSpPr>
        <dsp:cNvPr id="0" name=""/>
        <dsp:cNvSpPr/>
      </dsp:nvSpPr>
      <dsp:spPr>
        <a:xfrm>
          <a:off x="0" y="2315"/>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AFF045-CCBC-4007-BEF3-3ADB56980B64}">
      <dsp:nvSpPr>
        <dsp:cNvPr id="0" name=""/>
        <dsp:cNvSpPr/>
      </dsp:nvSpPr>
      <dsp:spPr>
        <a:xfrm>
          <a:off x="354965" y="266339"/>
          <a:ext cx="645392" cy="645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DE06714-5140-479C-BE6F-C745CEFEB3A8}">
      <dsp:nvSpPr>
        <dsp:cNvPr id="0" name=""/>
        <dsp:cNvSpPr/>
      </dsp:nvSpPr>
      <dsp:spPr>
        <a:xfrm>
          <a:off x="1355324" y="2315"/>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VERY TOPICAL ISSUE</a:t>
          </a:r>
          <a:endParaRPr lang="en-US" sz="2200" kern="1200"/>
        </a:p>
      </dsp:txBody>
      <dsp:txXfrm>
        <a:off x="1355324" y="2315"/>
        <a:ext cx="4905775" cy="1173440"/>
      </dsp:txXfrm>
    </dsp:sp>
    <dsp:sp modelId="{03C3B95A-383B-40C9-86B4-70A219DF66BF}">
      <dsp:nvSpPr>
        <dsp:cNvPr id="0" name=""/>
        <dsp:cNvSpPr/>
      </dsp:nvSpPr>
      <dsp:spPr>
        <a:xfrm>
          <a:off x="0" y="1469116"/>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9F08B6-FCC0-47D8-9EC4-B5935BAB8E19}">
      <dsp:nvSpPr>
        <dsp:cNvPr id="0" name=""/>
        <dsp:cNvSpPr/>
      </dsp:nvSpPr>
      <dsp:spPr>
        <a:xfrm>
          <a:off x="354965" y="1733140"/>
          <a:ext cx="645392" cy="645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706D399-B34A-45DD-A984-0ABAAADC35D4}">
      <dsp:nvSpPr>
        <dsp:cNvPr id="0" name=""/>
        <dsp:cNvSpPr/>
      </dsp:nvSpPr>
      <dsp:spPr>
        <a:xfrm>
          <a:off x="1355324" y="1469116"/>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MASSIVE AFFECT ON THE TRAVEL AND TOURISM INDUSTRY</a:t>
          </a:r>
          <a:endParaRPr lang="en-US" sz="2200" kern="1200"/>
        </a:p>
      </dsp:txBody>
      <dsp:txXfrm>
        <a:off x="1355324" y="1469116"/>
        <a:ext cx="4905775" cy="1173440"/>
      </dsp:txXfrm>
    </dsp:sp>
    <dsp:sp modelId="{50C26853-1DA2-4469-8299-7470A26EFB17}">
      <dsp:nvSpPr>
        <dsp:cNvPr id="0" name=""/>
        <dsp:cNvSpPr/>
      </dsp:nvSpPr>
      <dsp:spPr>
        <a:xfrm>
          <a:off x="0" y="2935917"/>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8B49B-5916-4B1F-9A81-4924DD19D25C}">
      <dsp:nvSpPr>
        <dsp:cNvPr id="0" name=""/>
        <dsp:cNvSpPr/>
      </dsp:nvSpPr>
      <dsp:spPr>
        <a:xfrm>
          <a:off x="354965" y="3199941"/>
          <a:ext cx="645392" cy="645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C31284-2E2F-4A4C-901E-175DEEC7CE06}">
      <dsp:nvSpPr>
        <dsp:cNvPr id="0" name=""/>
        <dsp:cNvSpPr/>
      </dsp:nvSpPr>
      <dsp:spPr>
        <a:xfrm>
          <a:off x="1355324" y="2935917"/>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‘81% OF PEOPLE BOOKED THEIR HOLIDAY ONLINE’ (ABTA, 2018)</a:t>
          </a:r>
          <a:endParaRPr lang="en-US" sz="2200" kern="1200"/>
        </a:p>
      </dsp:txBody>
      <dsp:txXfrm>
        <a:off x="1355324" y="2935917"/>
        <a:ext cx="4905775" cy="1173440"/>
      </dsp:txXfrm>
    </dsp:sp>
    <dsp:sp modelId="{845E72CC-E2FA-4C04-826F-DE99C609CB6B}">
      <dsp:nvSpPr>
        <dsp:cNvPr id="0" name=""/>
        <dsp:cNvSpPr/>
      </dsp:nvSpPr>
      <dsp:spPr>
        <a:xfrm>
          <a:off x="0" y="4402718"/>
          <a:ext cx="6261100" cy="117344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3B9C42-3AA0-495E-B739-3C25FD70B507}">
      <dsp:nvSpPr>
        <dsp:cNvPr id="0" name=""/>
        <dsp:cNvSpPr/>
      </dsp:nvSpPr>
      <dsp:spPr>
        <a:xfrm>
          <a:off x="354965" y="4666742"/>
          <a:ext cx="645392" cy="645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6073F4-DD0C-44A3-9C30-9AC02A81A866}">
      <dsp:nvSpPr>
        <dsp:cNvPr id="0" name=""/>
        <dsp:cNvSpPr/>
      </dsp:nvSpPr>
      <dsp:spPr>
        <a:xfrm>
          <a:off x="1355324" y="4402718"/>
          <a:ext cx="4905775" cy="117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189" tIns="124189" rIns="124189" bIns="124189" numCol="1" spcCol="1270" anchor="ctr" anchorCtr="0">
          <a:noAutofit/>
        </a:bodyPr>
        <a:lstStyle/>
        <a:p>
          <a:pPr marL="0" lvl="0" indent="0" algn="l" defTabSz="977900">
            <a:lnSpc>
              <a:spcPct val="90000"/>
            </a:lnSpc>
            <a:spcBef>
              <a:spcPct val="0"/>
            </a:spcBef>
            <a:spcAft>
              <a:spcPct val="35000"/>
            </a:spcAft>
            <a:buNone/>
          </a:pPr>
          <a:r>
            <a:rPr lang="en-GB" sz="2200" kern="1200"/>
            <a:t>‘THERE WILL ALWAYS BE A FUTURE FOR TRAVEL AGENTS’ (SEAN TIPTON, 2019)</a:t>
          </a:r>
          <a:endParaRPr lang="en-US" sz="2200" kern="1200"/>
        </a:p>
      </dsp:txBody>
      <dsp:txXfrm>
        <a:off x="1355324" y="4402718"/>
        <a:ext cx="4905775" cy="117344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B93BB8-1A9E-460C-B32B-89B667F6C311}" type="datetimeFigureOut">
              <a:rPr lang="en-GB" smtClean="0"/>
              <a:t>17/11/2019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406822-A937-431B-85E2-51741381C687}" type="slidenum">
              <a:rPr lang="en-GB" smtClean="0"/>
              <a:t>‹#›</a:t>
            </a:fld>
            <a:endParaRPr lang="en-GB"/>
          </a:p>
        </p:txBody>
      </p:sp>
    </p:spTree>
    <p:extLst>
      <p:ext uri="{BB962C8B-B14F-4D97-AF65-F5344CB8AC3E}">
        <p14:creationId xmlns:p14="http://schemas.microsoft.com/office/powerpoint/2010/main" val="158883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express.co.uk/travel/articles/1188356/Thomas-Cook-Hays-Travel-buys-agent-stores-saves-jobs-UK-lates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Dee Lee Jones and I am here to pitch my idea for my documentary. </a:t>
            </a:r>
          </a:p>
        </p:txBody>
      </p:sp>
      <p:sp>
        <p:nvSpPr>
          <p:cNvPr id="4" name="Slide Number Placeholder 3"/>
          <p:cNvSpPr>
            <a:spLocks noGrp="1"/>
          </p:cNvSpPr>
          <p:nvPr>
            <p:ph type="sldNum" sz="quarter" idx="5"/>
          </p:nvPr>
        </p:nvSpPr>
        <p:spPr/>
        <p:txBody>
          <a:bodyPr/>
          <a:lstStyle/>
          <a:p>
            <a:fld id="{A5406822-A937-431B-85E2-51741381C687}" type="slidenum">
              <a:rPr lang="en-GB" smtClean="0"/>
              <a:t>1</a:t>
            </a:fld>
            <a:endParaRPr lang="en-GB"/>
          </a:p>
        </p:txBody>
      </p:sp>
    </p:spTree>
    <p:extLst>
      <p:ext uri="{BB962C8B-B14F-4D97-AF65-F5344CB8AC3E}">
        <p14:creationId xmlns:p14="http://schemas.microsoft.com/office/powerpoint/2010/main" val="4114236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406822-A937-431B-85E2-51741381C687}" type="slidenum">
              <a:rPr lang="en-GB" smtClean="0"/>
              <a:t>2</a:t>
            </a:fld>
            <a:endParaRPr lang="en-GB"/>
          </a:p>
        </p:txBody>
      </p:sp>
    </p:spTree>
    <p:extLst>
      <p:ext uri="{BB962C8B-B14F-4D97-AF65-F5344CB8AC3E}">
        <p14:creationId xmlns:p14="http://schemas.microsoft.com/office/powerpoint/2010/main" val="3420718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https://www.express.co.uk/travel/articles/1188356/Thomas-Cook-Hays-Travel-buys-agent-stores-saves-jobs-UK-latest</a:t>
            </a:r>
            <a:r>
              <a:rPr lang="en-GB" dirty="0"/>
              <a:t> </a:t>
            </a:r>
          </a:p>
          <a:p>
            <a:endParaRPr lang="en-GB" dirty="0"/>
          </a:p>
        </p:txBody>
      </p:sp>
      <p:sp>
        <p:nvSpPr>
          <p:cNvPr id="4" name="Slide Number Placeholder 3"/>
          <p:cNvSpPr>
            <a:spLocks noGrp="1"/>
          </p:cNvSpPr>
          <p:nvPr>
            <p:ph type="sldNum" sz="quarter" idx="5"/>
          </p:nvPr>
        </p:nvSpPr>
        <p:spPr/>
        <p:txBody>
          <a:bodyPr/>
          <a:lstStyle/>
          <a:p>
            <a:fld id="{A5406822-A937-431B-85E2-51741381C687}" type="slidenum">
              <a:rPr lang="en-GB" smtClean="0"/>
              <a:t>3</a:t>
            </a:fld>
            <a:endParaRPr lang="en-GB"/>
          </a:p>
        </p:txBody>
      </p:sp>
    </p:spTree>
    <p:extLst>
      <p:ext uri="{BB962C8B-B14F-4D97-AF65-F5344CB8AC3E}">
        <p14:creationId xmlns:p14="http://schemas.microsoft.com/office/powerpoint/2010/main" val="1857340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the aims and objectives for this documentary is to undertake secondary research, as I believe the industry experts would have the knowledge, expertise's and stories regarding the issue. The documentary is going to be BBC </a:t>
            </a:r>
            <a:r>
              <a:rPr lang="en-US" dirty="0" err="1"/>
              <a:t>Iplayer</a:t>
            </a:r>
            <a:r>
              <a:rPr lang="en-US" dirty="0"/>
              <a:t> after 6 o’clock because that is when people are home from work, university and colleges to be able to watch it, however if people miss the documentary then there is the option to catch it up with BBC </a:t>
            </a:r>
            <a:r>
              <a:rPr lang="en-US" dirty="0" err="1"/>
              <a:t>Iplayer</a:t>
            </a:r>
            <a:r>
              <a:rPr lang="en-US" dirty="0"/>
              <a:t>. </a:t>
            </a:r>
          </a:p>
          <a:p>
            <a:r>
              <a:rPr lang="en-US" dirty="0"/>
              <a:t> </a:t>
            </a:r>
            <a:endParaRPr lang="en-GB" dirty="0"/>
          </a:p>
        </p:txBody>
      </p:sp>
      <p:sp>
        <p:nvSpPr>
          <p:cNvPr id="4" name="Slide Number Placeholder 3"/>
          <p:cNvSpPr>
            <a:spLocks noGrp="1"/>
          </p:cNvSpPr>
          <p:nvPr>
            <p:ph type="sldNum" sz="quarter" idx="5"/>
          </p:nvPr>
        </p:nvSpPr>
        <p:spPr/>
        <p:txBody>
          <a:bodyPr/>
          <a:lstStyle/>
          <a:p>
            <a:fld id="{A5406822-A937-431B-85E2-51741381C687}" type="slidenum">
              <a:rPr lang="en-GB" smtClean="0"/>
              <a:t>4</a:t>
            </a:fld>
            <a:endParaRPr lang="en-GB"/>
          </a:p>
        </p:txBody>
      </p:sp>
    </p:spTree>
    <p:extLst>
      <p:ext uri="{BB962C8B-B14F-4D97-AF65-F5344CB8AC3E}">
        <p14:creationId xmlns:p14="http://schemas.microsoft.com/office/powerpoint/2010/main" val="2210633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406822-A937-431B-85E2-51741381C687}" type="slidenum">
              <a:rPr lang="en-GB" smtClean="0"/>
              <a:t>5</a:t>
            </a:fld>
            <a:endParaRPr lang="en-GB"/>
          </a:p>
        </p:txBody>
      </p:sp>
    </p:spTree>
    <p:extLst>
      <p:ext uri="{BB962C8B-B14F-4D97-AF65-F5344CB8AC3E}">
        <p14:creationId xmlns:p14="http://schemas.microsoft.com/office/powerpoint/2010/main" val="88726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This is my story board.</a:t>
            </a:r>
          </a:p>
        </p:txBody>
      </p:sp>
      <p:sp>
        <p:nvSpPr>
          <p:cNvPr id="4" name="Slide Number Placeholder 3"/>
          <p:cNvSpPr>
            <a:spLocks noGrp="1"/>
          </p:cNvSpPr>
          <p:nvPr>
            <p:ph type="sldNum" sz="quarter" idx="5"/>
          </p:nvPr>
        </p:nvSpPr>
        <p:spPr/>
        <p:txBody>
          <a:bodyPr/>
          <a:lstStyle/>
          <a:p>
            <a:fld id="{A5406822-A937-431B-85E2-51741381C687}" type="slidenum">
              <a:rPr lang="en-GB" smtClean="0"/>
              <a:t>6</a:t>
            </a:fld>
            <a:endParaRPr lang="en-GB"/>
          </a:p>
        </p:txBody>
      </p:sp>
    </p:spTree>
    <p:extLst>
      <p:ext uri="{BB962C8B-B14F-4D97-AF65-F5344CB8AC3E}">
        <p14:creationId xmlns:p14="http://schemas.microsoft.com/office/powerpoint/2010/main" val="36791871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JOHN HAYS THE RESURRECTION OR DEAD AND BURIED?</a:t>
            </a:r>
          </a:p>
        </p:txBody>
      </p:sp>
      <p:sp>
        <p:nvSpPr>
          <p:cNvPr id="4" name="Slide Number Placeholder 3"/>
          <p:cNvSpPr>
            <a:spLocks noGrp="1"/>
          </p:cNvSpPr>
          <p:nvPr>
            <p:ph type="sldNum" sz="quarter" idx="5"/>
          </p:nvPr>
        </p:nvSpPr>
        <p:spPr/>
        <p:txBody>
          <a:bodyPr/>
          <a:lstStyle/>
          <a:p>
            <a:fld id="{A5406822-A937-431B-85E2-51741381C687}" type="slidenum">
              <a:rPr lang="en-GB" smtClean="0"/>
              <a:t>7</a:t>
            </a:fld>
            <a:endParaRPr lang="en-GB"/>
          </a:p>
        </p:txBody>
      </p:sp>
    </p:spTree>
    <p:extLst>
      <p:ext uri="{BB962C8B-B14F-4D97-AF65-F5344CB8AC3E}">
        <p14:creationId xmlns:p14="http://schemas.microsoft.com/office/powerpoint/2010/main" val="2554636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my commission bid. I am now open to any questions that you may have.</a:t>
            </a:r>
          </a:p>
        </p:txBody>
      </p:sp>
      <p:sp>
        <p:nvSpPr>
          <p:cNvPr id="4" name="Slide Number Placeholder 3"/>
          <p:cNvSpPr>
            <a:spLocks noGrp="1"/>
          </p:cNvSpPr>
          <p:nvPr>
            <p:ph type="sldNum" sz="quarter" idx="5"/>
          </p:nvPr>
        </p:nvSpPr>
        <p:spPr/>
        <p:txBody>
          <a:bodyPr/>
          <a:lstStyle/>
          <a:p>
            <a:fld id="{A5406822-A937-431B-85E2-51741381C687}" type="slidenum">
              <a:rPr lang="en-GB" smtClean="0"/>
              <a:t>8</a:t>
            </a:fld>
            <a:endParaRPr lang="en-GB"/>
          </a:p>
        </p:txBody>
      </p:sp>
    </p:spTree>
    <p:extLst>
      <p:ext uri="{BB962C8B-B14F-4D97-AF65-F5344CB8AC3E}">
        <p14:creationId xmlns:p14="http://schemas.microsoft.com/office/powerpoint/2010/main" val="23437151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my reference list for the research that I undertook to put together this commission bid. </a:t>
            </a:r>
          </a:p>
          <a:p>
            <a:endParaRPr lang="en-GB" dirty="0"/>
          </a:p>
        </p:txBody>
      </p:sp>
      <p:sp>
        <p:nvSpPr>
          <p:cNvPr id="4" name="Slide Number Placeholder 3"/>
          <p:cNvSpPr>
            <a:spLocks noGrp="1"/>
          </p:cNvSpPr>
          <p:nvPr>
            <p:ph type="sldNum" sz="quarter" idx="5"/>
          </p:nvPr>
        </p:nvSpPr>
        <p:spPr/>
        <p:txBody>
          <a:bodyPr/>
          <a:lstStyle/>
          <a:p>
            <a:fld id="{A5406822-A937-431B-85E2-51741381C687}" type="slidenum">
              <a:rPr lang="en-GB" smtClean="0"/>
              <a:t>9</a:t>
            </a:fld>
            <a:endParaRPr lang="en-GB"/>
          </a:p>
        </p:txBody>
      </p:sp>
    </p:spTree>
    <p:extLst>
      <p:ext uri="{BB962C8B-B14F-4D97-AF65-F5344CB8AC3E}">
        <p14:creationId xmlns:p14="http://schemas.microsoft.com/office/powerpoint/2010/main" val="3190262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5D4FD6-CDAC-44C0-AA74-1434BB5F8324}"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1853898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5D4FD6-CDAC-44C0-AA74-1434BB5F8324}"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24546182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5D4FD6-CDAC-44C0-AA74-1434BB5F8324}"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381062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5D4FD6-CDAC-44C0-AA74-1434BB5F8324}"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3533543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5D4FD6-CDAC-44C0-AA74-1434BB5F8324}"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1235369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5D4FD6-CDAC-44C0-AA74-1434BB5F8324}"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994536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F55D4FD6-CDAC-44C0-AA74-1434BB5F8324}" type="datetimeFigureOut">
              <a:rPr lang="en-GB" smtClean="0"/>
              <a:t>17/11/2019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2080168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5D4FD6-CDAC-44C0-AA74-1434BB5F8324}"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39775966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5D4FD6-CDAC-44C0-AA74-1434BB5F8324}"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1510580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5D4FD6-CDAC-44C0-AA74-1434BB5F8324}"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953040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5D4FD6-CDAC-44C0-AA74-1434BB5F8324}"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813142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5D4FD6-CDAC-44C0-AA74-1434BB5F8324}"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67E0C38F-DA27-44DF-B6B0-5CA711E69777}"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42802524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55D4FD6-CDAC-44C0-AA74-1434BB5F8324}"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43241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55D4FD6-CDAC-44C0-AA74-1434BB5F8324}"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2697008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55D4FD6-CDAC-44C0-AA74-1434BB5F8324}"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23484728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5D4FD6-CDAC-44C0-AA74-1434BB5F8324}"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0C38F-DA27-44DF-B6B0-5CA711E69777}" type="slidenum">
              <a:rPr lang="en-GB" smtClean="0"/>
              <a:t>‹#›</a:t>
            </a:fld>
            <a:endParaRPr lang="en-GB"/>
          </a:p>
        </p:txBody>
      </p:sp>
    </p:spTree>
    <p:extLst>
      <p:ext uri="{BB962C8B-B14F-4D97-AF65-F5344CB8AC3E}">
        <p14:creationId xmlns:p14="http://schemas.microsoft.com/office/powerpoint/2010/main" val="17123434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F55D4FD6-CDAC-44C0-AA74-1434BB5F8324}" type="datetimeFigureOut">
              <a:rPr lang="en-GB" smtClean="0"/>
              <a:t>17/11/2019</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7E0C38F-DA27-44DF-B6B0-5CA711E69777}" type="slidenum">
              <a:rPr lang="en-GB" smtClean="0"/>
              <a:t>‹#›</a:t>
            </a:fld>
            <a:endParaRPr lang="en-GB"/>
          </a:p>
        </p:txBody>
      </p:sp>
    </p:spTree>
    <p:extLst>
      <p:ext uri="{BB962C8B-B14F-4D97-AF65-F5344CB8AC3E}">
        <p14:creationId xmlns:p14="http://schemas.microsoft.com/office/powerpoint/2010/main" val="23052430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55D4FD6-CDAC-44C0-AA74-1434BB5F8324}" type="datetimeFigureOut">
              <a:rPr lang="en-GB" smtClean="0"/>
              <a:t>17/11/2019</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7E0C38F-DA27-44DF-B6B0-5CA711E69777}" type="slidenum">
              <a:rPr lang="en-GB" smtClean="0"/>
              <a:t>‹#›</a:t>
            </a:fld>
            <a:endParaRPr lang="en-GB"/>
          </a:p>
        </p:txBody>
      </p:sp>
    </p:spTree>
    <p:extLst>
      <p:ext uri="{BB962C8B-B14F-4D97-AF65-F5344CB8AC3E}">
        <p14:creationId xmlns:p14="http://schemas.microsoft.com/office/powerpoint/2010/main" val="394922856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7.gif"/><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youtube.com/watch?v=HZccEGnLCFk" TargetMode="Externa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8.png"/><Relationship Id="rId4" Type="http://schemas.openxmlformats.org/officeDocument/2006/relationships/image" Target="../media/image2.png"/><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hyperlink" Target="https://www.express.co.uk/travel/articles/1103813/thomas-cook-holidays-shop-closures-store-full-list" TargetMode="External"/><Relationship Id="rId13" Type="http://schemas.openxmlformats.org/officeDocument/2006/relationships/hyperlink" Target="https://www.telegraph.co.uk/business/2019/09/21/emergency-plan-rescue-thomas-cook-passengers/" TargetMode="External"/><Relationship Id="rId3" Type="http://schemas.openxmlformats.org/officeDocument/2006/relationships/image" Target="../media/image1.png"/><Relationship Id="rId7" Type="http://schemas.openxmlformats.org/officeDocument/2006/relationships/hyperlink" Target="https://www.express.co.uk/travel/articles/671470/The-high-street-travel-agency-will-be-DEAD-within-five-years" TargetMode="External"/><Relationship Id="rId12" Type="http://schemas.openxmlformats.org/officeDocument/2006/relationships/hyperlink" Target="https://www.thescarboroughnews.co.uk/news/people/thomas-cook-reaction-scarborough-store-closes-immediate-effect-676774"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youtube.com/watch?v=TGUbZhZiCvQ" TargetMode="External"/><Relationship Id="rId11" Type="http://schemas.openxmlformats.org/officeDocument/2006/relationships/hyperlink" Target="https://neconnected.co.uk/tips-to-pick-the-best-travel-agent/" TargetMode="External"/><Relationship Id="rId5" Type="http://schemas.openxmlformats.org/officeDocument/2006/relationships/hyperlink" Target="https://www.abta.com/sites/default/files/2018-10/Holiday%20Habits%20Report%202018%20011018.pdf" TargetMode="External"/><Relationship Id="rId15" Type="http://schemas.openxmlformats.org/officeDocument/2006/relationships/image" Target="../media/image36.svg"/><Relationship Id="rId10" Type="http://schemas.openxmlformats.org/officeDocument/2006/relationships/hyperlink" Target="https://www.express.co.uk/travel/articles/1188356/Thomas-Cook-Hays-Travel-buys-agent-stores-saves-jobs-UK-latest" TargetMode="External"/><Relationship Id="rId4" Type="http://schemas.openxmlformats.org/officeDocument/2006/relationships/image" Target="../media/image2.png"/><Relationship Id="rId9" Type="http://schemas.openxmlformats.org/officeDocument/2006/relationships/hyperlink" Target="https://www.expressandstar.com/news/business/2019/10/24/former-thomas-cook-back-in-business-as-hays-on-stafford-high-street/" TargetMode="External"/><Relationship Id="rId1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F7E74-06AF-4296-B21D-DA265D3503C9}"/>
              </a:ext>
            </a:extLst>
          </p:cNvPr>
          <p:cNvSpPr>
            <a:spLocks noGrp="1"/>
          </p:cNvSpPr>
          <p:nvPr>
            <p:ph type="ctrTitle"/>
          </p:nvPr>
        </p:nvSpPr>
        <p:spPr>
          <a:xfrm>
            <a:off x="-125834" y="475732"/>
            <a:ext cx="10771462" cy="1741084"/>
          </a:xfrm>
        </p:spPr>
        <p:txBody>
          <a:bodyPr/>
          <a:lstStyle/>
          <a:p>
            <a:br>
              <a:rPr lang="en-GB" dirty="0"/>
            </a:br>
            <a:br>
              <a:rPr lang="en-GB" dirty="0"/>
            </a:br>
            <a:endParaRPr lang="en-GB" sz="5000" b="1" u="sng" dirty="0"/>
          </a:p>
        </p:txBody>
      </p:sp>
      <p:sp>
        <p:nvSpPr>
          <p:cNvPr id="3" name="Subtitle 2">
            <a:extLst>
              <a:ext uri="{FF2B5EF4-FFF2-40B4-BE49-F238E27FC236}">
                <a16:creationId xmlns:a16="http://schemas.microsoft.com/office/drawing/2014/main" id="{3F007A38-ECB1-45D4-917F-05960E1AFD98}"/>
              </a:ext>
            </a:extLst>
          </p:cNvPr>
          <p:cNvSpPr>
            <a:spLocks noGrp="1"/>
          </p:cNvSpPr>
          <p:nvPr>
            <p:ph type="subTitle" idx="1"/>
          </p:nvPr>
        </p:nvSpPr>
        <p:spPr>
          <a:xfrm>
            <a:off x="813917" y="2870156"/>
            <a:ext cx="7829668" cy="1117687"/>
          </a:xfrm>
        </p:spPr>
        <p:txBody>
          <a:bodyPr>
            <a:normAutofit fontScale="25000" lnSpcReduction="20000"/>
          </a:bodyPr>
          <a:lstStyle/>
          <a:p>
            <a:pPr algn="ctr"/>
            <a:r>
              <a:rPr lang="en-GB" sz="9600" b="1" dirty="0"/>
              <a:t>BY DEE LEE JONES</a:t>
            </a:r>
          </a:p>
          <a:p>
            <a:pPr algn="ctr"/>
            <a:r>
              <a:rPr lang="en-GB" sz="9600" b="1" dirty="0"/>
              <a:t>THE GLOBAL STUDENT CONFERENCE - (M6X02120)</a:t>
            </a:r>
          </a:p>
          <a:p>
            <a:pPr algn="ctr"/>
            <a:r>
              <a:rPr lang="en-GB" sz="9600" b="1" dirty="0"/>
              <a:t>17TH NOVEMBER 2019</a:t>
            </a:r>
          </a:p>
          <a:p>
            <a:endParaRPr lang="en-GB" sz="3100" dirty="0"/>
          </a:p>
          <a:p>
            <a:r>
              <a:rPr lang="en-GB" sz="3100" dirty="0"/>
              <a:t> </a:t>
            </a:r>
            <a:endParaRPr lang="en-GB" dirty="0"/>
          </a:p>
        </p:txBody>
      </p:sp>
    </p:spTree>
    <p:extLst>
      <p:ext uri="{BB962C8B-B14F-4D97-AF65-F5344CB8AC3E}">
        <p14:creationId xmlns:p14="http://schemas.microsoft.com/office/powerpoint/2010/main" val="179524279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0502677-D705-49F9-BCDE-390576686F98}"/>
              </a:ext>
            </a:extLst>
          </p:cNvPr>
          <p:cNvSpPr/>
          <p:nvPr/>
        </p:nvSpPr>
        <p:spPr>
          <a:xfrm>
            <a:off x="-100482" y="452887"/>
            <a:ext cx="11121137" cy="2492990"/>
          </a:xfrm>
          <a:prstGeom prst="rect">
            <a:avLst/>
          </a:prstGeom>
          <a:noFill/>
        </p:spPr>
        <p:txBody>
          <a:bodyPr wrap="square" lIns="91440" tIns="45720" rIns="91440" bIns="45720">
            <a:spAutoFit/>
          </a:bodyPr>
          <a:lstStyle/>
          <a:p>
            <a:pPr algn="ctr"/>
            <a:r>
              <a:rPr lang="en-US" sz="4800" b="1" u="sng" cap="none" spc="50" dirty="0">
                <a:ln w="9525" cmpd="sng">
                  <a:solidFill>
                    <a:schemeClr val="accent1"/>
                  </a:solidFill>
                  <a:prstDash val="solid"/>
                </a:ln>
                <a:solidFill>
                  <a:srgbClr val="70AD47">
                    <a:tint val="1000"/>
                  </a:srgbClr>
                </a:solidFill>
                <a:effectLst>
                  <a:glow rad="38100">
                    <a:schemeClr val="accent1">
                      <a:alpha val="40000"/>
                    </a:schemeClr>
                  </a:glow>
                </a:effectLst>
              </a:rPr>
              <a:t>“IS HAYS TRAVEL THE NEW JESUS CHRIST SUPER STAR?”</a:t>
            </a:r>
          </a:p>
          <a:p>
            <a:pPr algn="ctr"/>
            <a:endParaRPr lang="en-US" sz="6000" b="1" u="sng"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sp>
        <p:nvSpPr>
          <p:cNvPr id="17" name="Flowchart: Process 16">
            <a:extLst>
              <a:ext uri="{FF2B5EF4-FFF2-40B4-BE49-F238E27FC236}">
                <a16:creationId xmlns:a16="http://schemas.microsoft.com/office/drawing/2014/main" id="{93014847-666F-4A0B-8C96-E7DB28478501}"/>
              </a:ext>
            </a:extLst>
          </p:cNvPr>
          <p:cNvSpPr/>
          <p:nvPr/>
        </p:nvSpPr>
        <p:spPr>
          <a:xfrm>
            <a:off x="3233978" y="2194946"/>
            <a:ext cx="5334248" cy="4529588"/>
          </a:xfrm>
          <a:prstGeom prst="flowChartProcess">
            <a:avLst/>
          </a:prstGeom>
          <a:solidFill>
            <a:schemeClr val="tx1"/>
          </a:solid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a:extLst>
              <a:ext uri="{FF2B5EF4-FFF2-40B4-BE49-F238E27FC236}">
                <a16:creationId xmlns:a16="http://schemas.microsoft.com/office/drawing/2014/main" id="{B1F9FC5D-7413-472B-B7EC-3E65A6EB4915}"/>
              </a:ext>
            </a:extLst>
          </p:cNvPr>
          <p:cNvPicPr/>
          <p:nvPr/>
        </p:nvPicPr>
        <p:blipFill rotWithShape="1">
          <a:blip r:embed="rId3">
            <a:extLst>
              <a:ext uri="{28A0092B-C50C-407E-A947-70E740481C1C}">
                <a14:useLocalDpi xmlns:a14="http://schemas.microsoft.com/office/drawing/2010/main" val="0"/>
              </a:ext>
            </a:extLst>
          </a:blip>
          <a:srcRect l="37559" t="44022" r="46654" b="40614"/>
          <a:stretch/>
        </p:blipFill>
        <p:spPr bwMode="auto">
          <a:xfrm>
            <a:off x="4246343" y="5388351"/>
            <a:ext cx="3336585" cy="1302093"/>
          </a:xfrm>
          <a:prstGeom prst="rect">
            <a:avLst/>
          </a:prstGeom>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5536ECFF-7D12-4BA9-8DD6-81D0D624FDA1}"/>
              </a:ext>
            </a:extLst>
          </p:cNvPr>
          <p:cNvPicPr/>
          <p:nvPr/>
        </p:nvPicPr>
        <p:blipFill rotWithShape="1">
          <a:blip r:embed="rId3">
            <a:extLst>
              <a:ext uri="{28A0092B-C50C-407E-A947-70E740481C1C}">
                <a14:useLocalDpi xmlns:a14="http://schemas.microsoft.com/office/drawing/2010/main" val="0"/>
              </a:ext>
            </a:extLst>
          </a:blip>
          <a:srcRect l="37059" t="23045" r="46489" b="55978"/>
          <a:stretch/>
        </p:blipFill>
        <p:spPr bwMode="auto">
          <a:xfrm>
            <a:off x="3321346" y="2506473"/>
            <a:ext cx="5186580" cy="2936715"/>
          </a:xfrm>
          <a:prstGeom prst="rect">
            <a:avLst/>
          </a:prstGeom>
          <a:ln>
            <a:noFill/>
          </a:ln>
          <a:extLst>
            <a:ext uri="{53640926-AAD7-44D8-BBD7-CCE9431645EC}">
              <a14:shadowObscured xmlns:a14="http://schemas.microsoft.com/office/drawing/2010/main"/>
            </a:ext>
          </a:extLst>
        </p:spPr>
      </p:pic>
      <p:pic>
        <p:nvPicPr>
          <p:cNvPr id="14" name="Picture 13" descr="Related image">
            <a:extLst>
              <a:ext uri="{FF2B5EF4-FFF2-40B4-BE49-F238E27FC236}">
                <a16:creationId xmlns:a16="http://schemas.microsoft.com/office/drawing/2014/main" id="{9686DFB8-634F-4750-AD5A-0CD85AC349E0}"/>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169966" y="2137971"/>
            <a:ext cx="7462272" cy="3676318"/>
          </a:xfrm>
          <a:prstGeom prst="rect">
            <a:avLst/>
          </a:prstGeom>
          <a:noFill/>
          <a:ln>
            <a:noFill/>
          </a:ln>
        </p:spPr>
      </p:pic>
      <p:pic>
        <p:nvPicPr>
          <p:cNvPr id="16" name="Picture 10" descr="Image result for cross no background">
            <a:extLst>
              <a:ext uri="{FF2B5EF4-FFF2-40B4-BE49-F238E27FC236}">
                <a16:creationId xmlns:a16="http://schemas.microsoft.com/office/drawing/2014/main" id="{73B4FB8E-0476-4C28-9528-83A4BD94B5B5}"/>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3963" b="96494" l="4750" r="94125">
                        <a14:foregroundMark x1="8625" y1="31098" x2="9000" y2="31784"/>
                        <a14:foregroundMark x1="94125" y1="30412" x2="93375" y2="34146"/>
                        <a14:foregroundMark x1="50000" y1="92378" x2="42000" y2="92149"/>
                        <a14:foregroundMark x1="4750" y1="28735" x2="6625" y2="35518"/>
                        <a14:foregroundMark x1="56875" y1="96113" x2="45750" y2="96570"/>
                        <a14:foregroundMark x1="45000" y1="10976" x2="54375" y2="5412"/>
                        <a14:foregroundMark x1="54375" y1="5412" x2="55375" y2="3963"/>
                      </a14:backgroundRemoval>
                    </a14:imgEffect>
                  </a14:imgLayer>
                </a14:imgProps>
              </a:ext>
              <a:ext uri="{28A0092B-C50C-407E-A947-70E740481C1C}">
                <a14:useLocalDpi xmlns:a14="http://schemas.microsoft.com/office/drawing/2010/main" val="0"/>
              </a:ext>
            </a:extLst>
          </a:blip>
          <a:srcRect/>
          <a:stretch>
            <a:fillRect/>
          </a:stretch>
        </p:blipFill>
        <p:spPr bwMode="auto">
          <a:xfrm>
            <a:off x="5629780" y="4211069"/>
            <a:ext cx="630342" cy="1033819"/>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Image result for sparkles gif">
            <a:extLst>
              <a:ext uri="{FF2B5EF4-FFF2-40B4-BE49-F238E27FC236}">
                <a16:creationId xmlns:a16="http://schemas.microsoft.com/office/drawing/2014/main" id="{B1A1813F-76F0-4AB3-A45B-D45B091E946C}"/>
              </a:ext>
            </a:extLst>
          </p:cNvPr>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476486" y="2607921"/>
            <a:ext cx="4863646" cy="32463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1911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xit" presetSubtype="4" fill="hold" nodeType="afterEffect">
                                  <p:stCondLst>
                                    <p:cond delay="1000"/>
                                  </p:stCondLst>
                                  <p:childTnLst>
                                    <p:animEffect transition="out" filter="wipe(down)">
                                      <p:cBhvr>
                                        <p:cTn id="6" dur="1500"/>
                                        <p:tgtEl>
                                          <p:spTgt spid="13"/>
                                        </p:tgtEl>
                                      </p:cBhvr>
                                    </p:animEffect>
                                    <p:set>
                                      <p:cBhvr>
                                        <p:cTn id="7" dur="1" fill="hold">
                                          <p:stCondLst>
                                            <p:cond delay="1499"/>
                                          </p:stCondLst>
                                        </p:cTn>
                                        <p:tgtEl>
                                          <p:spTgt spid="13"/>
                                        </p:tgtEl>
                                        <p:attrNameLst>
                                          <p:attrName>style.visibility</p:attrName>
                                        </p:attrNameLst>
                                      </p:cBhvr>
                                      <p:to>
                                        <p:strVal val="hidden"/>
                                      </p:to>
                                    </p:set>
                                  </p:childTnLst>
                                </p:cTn>
                              </p:par>
                              <p:par>
                                <p:cTn id="8" presetID="21" presetClass="entr" presetSubtype="4" fill="hold" nodeType="withEffect">
                                  <p:stCondLst>
                                    <p:cond delay="2500"/>
                                  </p:stCondLst>
                                  <p:childTnLst>
                                    <p:set>
                                      <p:cBhvr>
                                        <p:cTn id="9" dur="1" fill="hold">
                                          <p:stCondLst>
                                            <p:cond delay="0"/>
                                          </p:stCondLst>
                                        </p:cTn>
                                        <p:tgtEl>
                                          <p:spTgt spid="14"/>
                                        </p:tgtEl>
                                        <p:attrNameLst>
                                          <p:attrName>style.visibility</p:attrName>
                                        </p:attrNameLst>
                                      </p:cBhvr>
                                      <p:to>
                                        <p:strVal val="visible"/>
                                      </p:to>
                                    </p:set>
                                    <p:animEffect transition="in" filter="wheel(4)">
                                      <p:cBhvr>
                                        <p:cTn id="10" dur="1500"/>
                                        <p:tgtEl>
                                          <p:spTgt spid="14"/>
                                        </p:tgtEl>
                                      </p:cBhvr>
                                    </p:animEffect>
                                  </p:childTnLst>
                                </p:cTn>
                              </p:par>
                              <p:par>
                                <p:cTn id="11" presetID="6" presetClass="entr" presetSubtype="16" fill="hold" nodeType="withEffect">
                                  <p:stCondLst>
                                    <p:cond delay="3500"/>
                                  </p:stCondLst>
                                  <p:childTnLst>
                                    <p:set>
                                      <p:cBhvr>
                                        <p:cTn id="12" dur="1" fill="hold">
                                          <p:stCondLst>
                                            <p:cond delay="0"/>
                                          </p:stCondLst>
                                        </p:cTn>
                                        <p:tgtEl>
                                          <p:spTgt spid="15"/>
                                        </p:tgtEl>
                                        <p:attrNameLst>
                                          <p:attrName>style.visibility</p:attrName>
                                        </p:attrNameLst>
                                      </p:cBhvr>
                                      <p:to>
                                        <p:strVal val="visible"/>
                                      </p:to>
                                    </p:set>
                                    <p:animEffect transition="in" filter="circle(in)">
                                      <p:cBhvr>
                                        <p:cTn id="13" dur="2000"/>
                                        <p:tgtEl>
                                          <p:spTgt spid="15"/>
                                        </p:tgtEl>
                                      </p:cBhvr>
                                    </p:animEffect>
                                  </p:childTnLst>
                                </p:cTn>
                              </p:par>
                              <p:par>
                                <p:cTn id="14" presetID="10" presetClass="entr" presetSubtype="0" fill="hold" nodeType="withEffect">
                                  <p:stCondLst>
                                    <p:cond delay="350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1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9"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1"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3"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BD6CC94-FEBA-46E9-8EC5-24EADFBFA792}"/>
              </a:ext>
            </a:extLst>
          </p:cNvPr>
          <p:cNvSpPr>
            <a:spLocks noGrp="1"/>
          </p:cNvSpPr>
          <p:nvPr>
            <p:ph type="title"/>
          </p:nvPr>
        </p:nvSpPr>
        <p:spPr>
          <a:xfrm>
            <a:off x="680321" y="2063262"/>
            <a:ext cx="3739279" cy="2661052"/>
          </a:xfrm>
        </p:spPr>
        <p:txBody>
          <a:bodyPr>
            <a:normAutofit/>
          </a:bodyPr>
          <a:lstStyle/>
          <a:p>
            <a:pPr algn="r"/>
            <a:r>
              <a:rPr lang="en-GB" sz="3400" b="1" u="sng">
                <a:solidFill>
                  <a:srgbClr val="FFFFFF"/>
                </a:solidFill>
              </a:rPr>
              <a:t>THIS IS THE PROBLEM.. (INTRODUCTION)</a:t>
            </a:r>
          </a:p>
        </p:txBody>
      </p:sp>
      <p:sp>
        <p:nvSpPr>
          <p:cNvPr id="3" name="Content Placeholder 2">
            <a:extLst>
              <a:ext uri="{FF2B5EF4-FFF2-40B4-BE49-F238E27FC236}">
                <a16:creationId xmlns:a16="http://schemas.microsoft.com/office/drawing/2014/main" id="{89FFF593-AA30-4B57-A1E1-5C648F855EBD}"/>
              </a:ext>
            </a:extLst>
          </p:cNvPr>
          <p:cNvSpPr>
            <a:spLocks noGrp="1"/>
          </p:cNvSpPr>
          <p:nvPr>
            <p:ph idx="1"/>
          </p:nvPr>
        </p:nvSpPr>
        <p:spPr>
          <a:xfrm>
            <a:off x="5287995" y="661106"/>
            <a:ext cx="6257362" cy="5503101"/>
          </a:xfrm>
        </p:spPr>
        <p:txBody>
          <a:bodyPr anchor="ctr">
            <a:normAutofit/>
          </a:bodyPr>
          <a:lstStyle/>
          <a:p>
            <a:pPr marL="0" indent="0">
              <a:buNone/>
            </a:pPr>
            <a:endParaRPr lang="en-GB" sz="2000" dirty="0">
              <a:solidFill>
                <a:schemeClr val="bg1"/>
              </a:solidFill>
            </a:endParaRPr>
          </a:p>
          <a:p>
            <a:r>
              <a:rPr lang="en-GB" sz="2000" dirty="0">
                <a:solidFill>
                  <a:schemeClr val="bg1"/>
                </a:solidFill>
                <a:hlinkClick r:id="rId5">
                  <a:extLst>
                    <a:ext uri="{A12FA001-AC4F-418D-AE19-62706E023703}">
                      <ahyp:hlinkClr xmlns:ahyp="http://schemas.microsoft.com/office/drawing/2018/hyperlinkcolor" val="tx"/>
                    </a:ext>
                  </a:extLst>
                </a:hlinkClick>
              </a:rPr>
              <a:t>https://www.youtube.com/watch?v=HZccEGnLCFk</a:t>
            </a:r>
            <a:endParaRPr lang="en-GB" sz="2000" dirty="0">
              <a:solidFill>
                <a:schemeClr val="bg1"/>
              </a:solidFill>
            </a:endParaRPr>
          </a:p>
          <a:p>
            <a:endParaRPr lang="en-GB" sz="2000" dirty="0">
              <a:solidFill>
                <a:srgbClr val="FFFFFF"/>
              </a:solidFill>
            </a:endParaRPr>
          </a:p>
        </p:txBody>
      </p:sp>
    </p:spTree>
    <p:extLst>
      <p:ext uri="{BB962C8B-B14F-4D97-AF65-F5344CB8AC3E}">
        <p14:creationId xmlns:p14="http://schemas.microsoft.com/office/powerpoint/2010/main" val="197627570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6C48E-46B8-43C2-8CC7-96A0AF0A7227}"/>
              </a:ext>
            </a:extLst>
          </p:cNvPr>
          <p:cNvSpPr>
            <a:spLocks noGrp="1"/>
          </p:cNvSpPr>
          <p:nvPr>
            <p:ph type="title"/>
          </p:nvPr>
        </p:nvSpPr>
        <p:spPr>
          <a:xfrm>
            <a:off x="680321" y="753228"/>
            <a:ext cx="9613861" cy="1080938"/>
          </a:xfrm>
        </p:spPr>
        <p:txBody>
          <a:bodyPr>
            <a:normAutofit/>
          </a:bodyPr>
          <a:lstStyle/>
          <a:p>
            <a:pPr algn="ctr"/>
            <a:r>
              <a:rPr lang="en-GB" b="1" u="sng" dirty="0"/>
              <a:t>AIMS AND OBJECTIVES </a:t>
            </a:r>
          </a:p>
        </p:txBody>
      </p:sp>
      <p:graphicFrame>
        <p:nvGraphicFramePr>
          <p:cNvPr id="20" name="Content Placeholder 2">
            <a:extLst>
              <a:ext uri="{FF2B5EF4-FFF2-40B4-BE49-F238E27FC236}">
                <a16:creationId xmlns:a16="http://schemas.microsoft.com/office/drawing/2014/main" id="{4522DBF4-ABBB-4206-B49A-6430F63E76A2}"/>
              </a:ext>
            </a:extLst>
          </p:cNvPr>
          <p:cNvGraphicFramePr>
            <a:graphicFrameLocks noGrp="1"/>
          </p:cNvGraphicFramePr>
          <p:nvPr>
            <p:ph idx="1"/>
            <p:extLst>
              <p:ext uri="{D42A27DB-BD31-4B8C-83A1-F6EECF244321}">
                <p14:modId xmlns:p14="http://schemas.microsoft.com/office/powerpoint/2010/main" val="1727566938"/>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92313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1AE49EE-FB32-4514-B681-CB642459DF73}"/>
              </a:ext>
            </a:extLst>
          </p:cNvPr>
          <p:cNvSpPr>
            <a:spLocks noGrp="1"/>
          </p:cNvSpPr>
          <p:nvPr>
            <p:ph type="title"/>
          </p:nvPr>
        </p:nvSpPr>
        <p:spPr>
          <a:xfrm>
            <a:off x="680321" y="2063262"/>
            <a:ext cx="3739279" cy="2661052"/>
          </a:xfrm>
        </p:spPr>
        <p:txBody>
          <a:bodyPr>
            <a:normAutofit/>
          </a:bodyPr>
          <a:lstStyle/>
          <a:p>
            <a:pPr algn="r"/>
            <a:r>
              <a:rPr lang="en-GB" sz="3700" b="1" u="sng"/>
              <a:t>WHY SHOULD I BE DOING THIS DOCUMENTARY?</a:t>
            </a:r>
          </a:p>
        </p:txBody>
      </p:sp>
      <p:graphicFrame>
        <p:nvGraphicFramePr>
          <p:cNvPr id="5" name="Content Placeholder 2">
            <a:extLst>
              <a:ext uri="{FF2B5EF4-FFF2-40B4-BE49-F238E27FC236}">
                <a16:creationId xmlns:a16="http://schemas.microsoft.com/office/drawing/2014/main" id="{16F03FF1-0025-476E-8639-A4E862A0CF87}"/>
              </a:ext>
            </a:extLst>
          </p:cNvPr>
          <p:cNvGraphicFramePr>
            <a:graphicFrameLocks noGrp="1"/>
          </p:cNvGraphicFramePr>
          <p:nvPr>
            <p:ph idx="1"/>
            <p:extLst>
              <p:ext uri="{D42A27DB-BD31-4B8C-83A1-F6EECF244321}">
                <p14:modId xmlns:p14="http://schemas.microsoft.com/office/powerpoint/2010/main" val="3382102276"/>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04641595-C590-484F-9C3D-ADB9C00DE816}"/>
              </a:ext>
            </a:extLst>
          </p:cNvPr>
          <p:cNvPicPr>
            <a:picLocks noChangeAspect="1"/>
          </p:cNvPicPr>
          <p:nvPr/>
        </p:nvPicPr>
        <p:blipFill>
          <a:blip r:embed="rId10"/>
          <a:stretch>
            <a:fillRect/>
          </a:stretch>
        </p:blipFill>
        <p:spPr>
          <a:xfrm>
            <a:off x="680321" y="4477695"/>
            <a:ext cx="3810000" cy="1740543"/>
          </a:xfrm>
          <a:prstGeom prst="rect">
            <a:avLst/>
          </a:prstGeom>
        </p:spPr>
      </p:pic>
      <p:sp>
        <p:nvSpPr>
          <p:cNvPr id="7" name="TextBox 6">
            <a:extLst>
              <a:ext uri="{FF2B5EF4-FFF2-40B4-BE49-F238E27FC236}">
                <a16:creationId xmlns:a16="http://schemas.microsoft.com/office/drawing/2014/main" id="{E01F70F8-46B9-4355-9AB6-D4DF73658925}"/>
              </a:ext>
            </a:extLst>
          </p:cNvPr>
          <p:cNvSpPr txBox="1"/>
          <p:nvPr/>
        </p:nvSpPr>
        <p:spPr>
          <a:xfrm>
            <a:off x="895997" y="6223422"/>
            <a:ext cx="3641429" cy="369332"/>
          </a:xfrm>
          <a:prstGeom prst="rect">
            <a:avLst/>
          </a:prstGeom>
          <a:noFill/>
        </p:spPr>
        <p:txBody>
          <a:bodyPr wrap="square" rtlCol="0">
            <a:spAutoFit/>
          </a:bodyPr>
          <a:lstStyle/>
          <a:p>
            <a:r>
              <a:rPr lang="en-US" dirty="0"/>
              <a:t>(The Scarborough News, 2019)</a:t>
            </a:r>
            <a:endParaRPr lang="en-GB" dirty="0"/>
          </a:p>
        </p:txBody>
      </p:sp>
    </p:spTree>
    <p:extLst>
      <p:ext uri="{BB962C8B-B14F-4D97-AF65-F5344CB8AC3E}">
        <p14:creationId xmlns:p14="http://schemas.microsoft.com/office/powerpoint/2010/main" val="1291089412"/>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69153-2DFC-4511-B616-DB4108BDB788}"/>
              </a:ext>
            </a:extLst>
          </p:cNvPr>
          <p:cNvSpPr>
            <a:spLocks noGrp="1"/>
          </p:cNvSpPr>
          <p:nvPr>
            <p:ph type="title"/>
          </p:nvPr>
        </p:nvSpPr>
        <p:spPr/>
        <p:txBody>
          <a:bodyPr/>
          <a:lstStyle/>
          <a:p>
            <a:r>
              <a:rPr lang="en-GB" dirty="0"/>
              <a:t>Story board</a:t>
            </a:r>
          </a:p>
        </p:txBody>
      </p:sp>
      <p:pic>
        <p:nvPicPr>
          <p:cNvPr id="4" name="Picture 3">
            <a:extLst>
              <a:ext uri="{FF2B5EF4-FFF2-40B4-BE49-F238E27FC236}">
                <a16:creationId xmlns:a16="http://schemas.microsoft.com/office/drawing/2014/main" id="{FD909F76-329D-4D2F-89A1-32D74DB47212}"/>
              </a:ext>
            </a:extLst>
          </p:cNvPr>
          <p:cNvPicPr>
            <a:picLocks noChangeAspect="1"/>
          </p:cNvPicPr>
          <p:nvPr/>
        </p:nvPicPr>
        <p:blipFill>
          <a:blip r:embed="rId3"/>
          <a:stretch>
            <a:fillRect/>
          </a:stretch>
        </p:blipFill>
        <p:spPr>
          <a:xfrm>
            <a:off x="0" y="22255"/>
            <a:ext cx="4289270" cy="2544482"/>
          </a:xfrm>
          <a:prstGeom prst="rect">
            <a:avLst/>
          </a:prstGeom>
        </p:spPr>
      </p:pic>
      <p:pic>
        <p:nvPicPr>
          <p:cNvPr id="5" name="Picture 4">
            <a:extLst>
              <a:ext uri="{FF2B5EF4-FFF2-40B4-BE49-F238E27FC236}">
                <a16:creationId xmlns:a16="http://schemas.microsoft.com/office/drawing/2014/main" id="{81F94BBD-386F-4AD5-B553-B39A37639152}"/>
              </a:ext>
            </a:extLst>
          </p:cNvPr>
          <p:cNvPicPr>
            <a:picLocks noChangeAspect="1"/>
          </p:cNvPicPr>
          <p:nvPr/>
        </p:nvPicPr>
        <p:blipFill>
          <a:blip r:embed="rId4"/>
          <a:stretch>
            <a:fillRect/>
          </a:stretch>
        </p:blipFill>
        <p:spPr>
          <a:xfrm>
            <a:off x="3747422" y="3778973"/>
            <a:ext cx="4572000" cy="3079025"/>
          </a:xfrm>
          <a:prstGeom prst="rect">
            <a:avLst/>
          </a:prstGeom>
        </p:spPr>
      </p:pic>
      <p:pic>
        <p:nvPicPr>
          <p:cNvPr id="6" name="Picture 5">
            <a:extLst>
              <a:ext uri="{FF2B5EF4-FFF2-40B4-BE49-F238E27FC236}">
                <a16:creationId xmlns:a16="http://schemas.microsoft.com/office/drawing/2014/main" id="{F3BD82A1-AD28-49E0-BDC6-547AF531B718}"/>
              </a:ext>
            </a:extLst>
          </p:cNvPr>
          <p:cNvPicPr>
            <a:picLocks noChangeAspect="1"/>
          </p:cNvPicPr>
          <p:nvPr/>
        </p:nvPicPr>
        <p:blipFill>
          <a:blip r:embed="rId5"/>
          <a:stretch>
            <a:fillRect/>
          </a:stretch>
        </p:blipFill>
        <p:spPr>
          <a:xfrm>
            <a:off x="4289270" y="-17640"/>
            <a:ext cx="4567074" cy="3796613"/>
          </a:xfrm>
          <a:prstGeom prst="rect">
            <a:avLst/>
          </a:prstGeom>
        </p:spPr>
      </p:pic>
      <p:pic>
        <p:nvPicPr>
          <p:cNvPr id="7" name="Picture 6">
            <a:extLst>
              <a:ext uri="{FF2B5EF4-FFF2-40B4-BE49-F238E27FC236}">
                <a16:creationId xmlns:a16="http://schemas.microsoft.com/office/drawing/2014/main" id="{84C3A269-0B72-42ED-957F-C47B6555898F}"/>
              </a:ext>
            </a:extLst>
          </p:cNvPr>
          <p:cNvPicPr>
            <a:picLocks noChangeAspect="1"/>
          </p:cNvPicPr>
          <p:nvPr/>
        </p:nvPicPr>
        <p:blipFill>
          <a:blip r:embed="rId6"/>
          <a:stretch>
            <a:fillRect/>
          </a:stretch>
        </p:blipFill>
        <p:spPr>
          <a:xfrm>
            <a:off x="-20105" y="2565138"/>
            <a:ext cx="4816929" cy="4292861"/>
          </a:xfrm>
          <a:prstGeom prst="rect">
            <a:avLst/>
          </a:prstGeom>
        </p:spPr>
      </p:pic>
      <p:pic>
        <p:nvPicPr>
          <p:cNvPr id="8" name="Picture 7">
            <a:extLst>
              <a:ext uri="{FF2B5EF4-FFF2-40B4-BE49-F238E27FC236}">
                <a16:creationId xmlns:a16="http://schemas.microsoft.com/office/drawing/2014/main" id="{62EDE520-1A33-461C-86C6-E611635162CA}"/>
              </a:ext>
            </a:extLst>
          </p:cNvPr>
          <p:cNvPicPr>
            <a:picLocks noChangeAspect="1"/>
          </p:cNvPicPr>
          <p:nvPr/>
        </p:nvPicPr>
        <p:blipFill>
          <a:blip r:embed="rId7"/>
          <a:stretch>
            <a:fillRect/>
          </a:stretch>
        </p:blipFill>
        <p:spPr>
          <a:xfrm>
            <a:off x="8768881" y="-17641"/>
            <a:ext cx="3423119" cy="3907695"/>
          </a:xfrm>
          <a:prstGeom prst="rect">
            <a:avLst/>
          </a:prstGeom>
        </p:spPr>
      </p:pic>
      <p:pic>
        <p:nvPicPr>
          <p:cNvPr id="9" name="Picture 8">
            <a:extLst>
              <a:ext uri="{FF2B5EF4-FFF2-40B4-BE49-F238E27FC236}">
                <a16:creationId xmlns:a16="http://schemas.microsoft.com/office/drawing/2014/main" id="{291E9D67-88AD-46D2-A689-1E4CF58CFE46}"/>
              </a:ext>
            </a:extLst>
          </p:cNvPr>
          <p:cNvPicPr>
            <a:picLocks noChangeAspect="1"/>
          </p:cNvPicPr>
          <p:nvPr/>
        </p:nvPicPr>
        <p:blipFill>
          <a:blip r:embed="rId8"/>
          <a:stretch>
            <a:fillRect/>
          </a:stretch>
        </p:blipFill>
        <p:spPr>
          <a:xfrm>
            <a:off x="7270019" y="3778973"/>
            <a:ext cx="4921981" cy="3079027"/>
          </a:xfrm>
          <a:prstGeom prst="rect">
            <a:avLst/>
          </a:prstGeom>
        </p:spPr>
      </p:pic>
      <p:sp>
        <p:nvSpPr>
          <p:cNvPr id="10" name="Rectangle 9">
            <a:extLst>
              <a:ext uri="{FF2B5EF4-FFF2-40B4-BE49-F238E27FC236}">
                <a16:creationId xmlns:a16="http://schemas.microsoft.com/office/drawing/2014/main" id="{AD3FDABD-9CC7-407D-AAB4-A2554B6AF994}"/>
              </a:ext>
            </a:extLst>
          </p:cNvPr>
          <p:cNvSpPr/>
          <p:nvPr/>
        </p:nvSpPr>
        <p:spPr>
          <a:xfrm>
            <a:off x="5238044" y="4509946"/>
            <a:ext cx="1590756" cy="923330"/>
          </a:xfrm>
          <a:prstGeom prst="rect">
            <a:avLst/>
          </a:prstGeom>
          <a:noFill/>
        </p:spPr>
        <p:txBody>
          <a:bodyPr wrap="none" lIns="91440" tIns="45720" rIns="91440" bIns="45720">
            <a:spAutoFit/>
          </a:bodyPr>
          <a:lstStyle/>
          <a:p>
            <a:pPr algn="ctr"/>
            <a:r>
              <a:rPr lang="en-US" sz="5400" b="1" cap="none" spc="50" dirty="0">
                <a:ln w="0"/>
                <a:solidFill>
                  <a:srgbClr val="FF0000"/>
                </a:solidFill>
                <a:effectLst>
                  <a:innerShdw blurRad="63500" dist="50800" dir="13500000">
                    <a:srgbClr val="000000">
                      <a:alpha val="50000"/>
                    </a:srgbClr>
                  </a:innerShdw>
                </a:effectLst>
              </a:rPr>
              <a:t>FAIL</a:t>
            </a:r>
          </a:p>
        </p:txBody>
      </p:sp>
      <p:sp>
        <p:nvSpPr>
          <p:cNvPr id="11" name="Rectangle 10">
            <a:extLst>
              <a:ext uri="{FF2B5EF4-FFF2-40B4-BE49-F238E27FC236}">
                <a16:creationId xmlns:a16="http://schemas.microsoft.com/office/drawing/2014/main" id="{55C5188C-B2CD-45E1-9060-8E3352ECE6B6}"/>
              </a:ext>
            </a:extLst>
          </p:cNvPr>
          <p:cNvSpPr/>
          <p:nvPr/>
        </p:nvSpPr>
        <p:spPr>
          <a:xfrm>
            <a:off x="1221861" y="5934668"/>
            <a:ext cx="1935145" cy="923330"/>
          </a:xfrm>
          <a:prstGeom prst="rect">
            <a:avLst/>
          </a:prstGeom>
          <a:noFill/>
        </p:spPr>
        <p:txBody>
          <a:bodyPr wrap="none" lIns="91440" tIns="45720" rIns="91440" bIns="45720">
            <a:spAutoFit/>
          </a:bodyPr>
          <a:lstStyle/>
          <a:p>
            <a:pPr algn="ctr"/>
            <a:r>
              <a:rPr lang="en-US" sz="5400" b="1" spc="50" dirty="0">
                <a:ln w="0"/>
                <a:solidFill>
                  <a:srgbClr val="FF0000"/>
                </a:solidFill>
                <a:effectLst>
                  <a:innerShdw blurRad="63500" dist="50800" dir="13500000">
                    <a:srgbClr val="000000">
                      <a:alpha val="50000"/>
                    </a:srgbClr>
                  </a:innerShdw>
                </a:effectLst>
              </a:rPr>
              <a:t>DEAD</a:t>
            </a:r>
            <a:endParaRPr lang="en-US" sz="5400" b="1" cap="none" spc="50" dirty="0">
              <a:ln w="0"/>
              <a:solidFill>
                <a:srgbClr val="FF0000"/>
              </a:solidFill>
              <a:effectLst>
                <a:innerShdw blurRad="63500" dist="50800" dir="13500000">
                  <a:srgbClr val="000000">
                    <a:alpha val="50000"/>
                  </a:srgbClr>
                </a:innerShdw>
              </a:effectLst>
            </a:endParaRPr>
          </a:p>
        </p:txBody>
      </p:sp>
      <p:sp>
        <p:nvSpPr>
          <p:cNvPr id="12" name="Rectangle 11">
            <a:extLst>
              <a:ext uri="{FF2B5EF4-FFF2-40B4-BE49-F238E27FC236}">
                <a16:creationId xmlns:a16="http://schemas.microsoft.com/office/drawing/2014/main" id="{99123757-4C6E-47C3-ABBE-851F7FF13176}"/>
              </a:ext>
            </a:extLst>
          </p:cNvPr>
          <p:cNvSpPr/>
          <p:nvPr/>
        </p:nvSpPr>
        <p:spPr>
          <a:xfrm>
            <a:off x="8450850" y="6108977"/>
            <a:ext cx="2560317" cy="923330"/>
          </a:xfrm>
          <a:prstGeom prst="rect">
            <a:avLst/>
          </a:prstGeom>
          <a:noFill/>
        </p:spPr>
        <p:txBody>
          <a:bodyPr wrap="none" lIns="91440" tIns="45720" rIns="91440" bIns="45720">
            <a:spAutoFit/>
          </a:bodyPr>
          <a:lstStyle/>
          <a:p>
            <a:pPr algn="ctr"/>
            <a:r>
              <a:rPr lang="en-US" sz="5400" b="1" cap="none" spc="50" dirty="0">
                <a:ln w="0"/>
                <a:solidFill>
                  <a:srgbClr val="FF0000"/>
                </a:solidFill>
                <a:effectLst>
                  <a:innerShdw blurRad="63500" dist="50800" dir="13500000">
                    <a:srgbClr val="000000">
                      <a:alpha val="50000"/>
                    </a:srgbClr>
                  </a:innerShdw>
                </a:effectLst>
              </a:rPr>
              <a:t>BURIED</a:t>
            </a:r>
          </a:p>
        </p:txBody>
      </p:sp>
      <p:sp>
        <p:nvSpPr>
          <p:cNvPr id="13" name="Rectangle 12">
            <a:extLst>
              <a:ext uri="{FF2B5EF4-FFF2-40B4-BE49-F238E27FC236}">
                <a16:creationId xmlns:a16="http://schemas.microsoft.com/office/drawing/2014/main" id="{5A67693A-3B71-4ADA-B0F5-D7BF541727E3}"/>
              </a:ext>
            </a:extLst>
          </p:cNvPr>
          <p:cNvSpPr/>
          <p:nvPr/>
        </p:nvSpPr>
        <p:spPr>
          <a:xfrm>
            <a:off x="4151947" y="2711965"/>
            <a:ext cx="5261811" cy="769441"/>
          </a:xfrm>
          <a:prstGeom prst="rect">
            <a:avLst/>
          </a:prstGeom>
          <a:noFill/>
        </p:spPr>
        <p:txBody>
          <a:bodyPr wrap="square" lIns="91440" tIns="45720" rIns="91440" bIns="45720">
            <a:spAutoFit/>
          </a:bodyPr>
          <a:lstStyle/>
          <a:p>
            <a:pPr algn="ctr"/>
            <a:r>
              <a:rPr lang="en-US" sz="4400" b="1" cap="none" spc="50" dirty="0">
                <a:ln w="0"/>
                <a:solidFill>
                  <a:srgbClr val="FF0000"/>
                </a:solidFill>
                <a:effectLst>
                  <a:innerShdw blurRad="63500" dist="50800" dir="13500000">
                    <a:srgbClr val="000000">
                      <a:alpha val="50000"/>
                    </a:srgbClr>
                  </a:innerShdw>
                </a:effectLst>
              </a:rPr>
              <a:t>RESURRECTION</a:t>
            </a:r>
          </a:p>
        </p:txBody>
      </p:sp>
    </p:spTree>
    <p:extLst>
      <p:ext uri="{BB962C8B-B14F-4D97-AF65-F5344CB8AC3E}">
        <p14:creationId xmlns:p14="http://schemas.microsoft.com/office/powerpoint/2010/main" val="3145903309"/>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9" name="Picture 10">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0" name="Picture 12">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51" name="Picture 14">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52" name="Rectangle 16">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18">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4" name="Rectangle 20">
            <a:extLst>
              <a:ext uri="{FF2B5EF4-FFF2-40B4-BE49-F238E27FC236}">
                <a16:creationId xmlns:a16="http://schemas.microsoft.com/office/drawing/2014/main" id="{1DB71C54-63C1-4B83-8324-BBCEC579C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22">
            <a:extLst>
              <a:ext uri="{FF2B5EF4-FFF2-40B4-BE49-F238E27FC236}">
                <a16:creationId xmlns:a16="http://schemas.microsoft.com/office/drawing/2014/main" id="{5D15D940-E187-4030-B313-FDC84AE67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3046" y="0"/>
            <a:ext cx="406895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6" name="Rectangle 24">
            <a:extLst>
              <a:ext uri="{FF2B5EF4-FFF2-40B4-BE49-F238E27FC236}">
                <a16:creationId xmlns:a16="http://schemas.microsoft.com/office/drawing/2014/main" id="{76E38F34-66D8-4203-B16C-14AC20248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89680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 name="Rectangle 5">
            <a:extLst>
              <a:ext uri="{FF2B5EF4-FFF2-40B4-BE49-F238E27FC236}">
                <a16:creationId xmlns:a16="http://schemas.microsoft.com/office/drawing/2014/main" id="{44ADD2EC-FDCA-4BCF-9A54-8A5F805FFFF1}"/>
              </a:ext>
            </a:extLst>
          </p:cNvPr>
          <p:cNvSpPr/>
          <p:nvPr/>
        </p:nvSpPr>
        <p:spPr>
          <a:xfrm>
            <a:off x="666268" y="1670125"/>
            <a:ext cx="7674983" cy="4284129"/>
          </a:xfrm>
          <a:prstGeom prst="rect">
            <a:avLst/>
          </a:prstGeom>
        </p:spPr>
        <p:txBody>
          <a:bodyPr vert="horz" lIns="91440" tIns="45720" rIns="91440" bIns="45720" rtlCol="0" anchor="ctr">
            <a:normAutofit/>
          </a:bodyPr>
          <a:lstStyle/>
          <a:p>
            <a:pPr lvl="0" algn="r" defTabSz="914400">
              <a:lnSpc>
                <a:spcPct val="90000"/>
              </a:lnSpc>
              <a:spcBef>
                <a:spcPct val="0"/>
              </a:spcBef>
              <a:spcAft>
                <a:spcPts val="600"/>
              </a:spcAft>
            </a:pPr>
            <a:r>
              <a:rPr lang="en-US" sz="5600" b="1" spc="50" dirty="0">
                <a:ln w="9525" cmpd="sng">
                  <a:solidFill>
                    <a:srgbClr val="F09415"/>
                  </a:solidFill>
                  <a:prstDash val="solid"/>
                </a:ln>
                <a:effectLst>
                  <a:glow rad="38100">
                    <a:srgbClr val="F09415">
                      <a:alpha val="40000"/>
                    </a:srgbClr>
                  </a:glow>
                </a:effectLst>
                <a:latin typeface="+mj-lt"/>
                <a:ea typeface="+mj-ea"/>
                <a:cs typeface="+mj-cs"/>
              </a:rPr>
              <a:t>SO…</a:t>
            </a:r>
          </a:p>
          <a:p>
            <a:pPr lvl="0" algn="r" defTabSz="914400">
              <a:lnSpc>
                <a:spcPct val="90000"/>
              </a:lnSpc>
              <a:spcBef>
                <a:spcPct val="0"/>
              </a:spcBef>
              <a:spcAft>
                <a:spcPts val="600"/>
              </a:spcAft>
            </a:pPr>
            <a:r>
              <a:rPr lang="en-US" sz="5600" b="1" spc="50" dirty="0">
                <a:ln w="9525" cmpd="sng">
                  <a:solidFill>
                    <a:srgbClr val="F09415"/>
                  </a:solidFill>
                  <a:prstDash val="solid"/>
                </a:ln>
                <a:effectLst>
                  <a:glow rad="38100">
                    <a:srgbClr val="F09415">
                      <a:alpha val="40000"/>
                    </a:srgbClr>
                  </a:glow>
                </a:effectLst>
                <a:latin typeface="+mj-lt"/>
                <a:ea typeface="+mj-ea"/>
                <a:cs typeface="+mj-cs"/>
              </a:rPr>
              <a:t>ARE TRAVEL AGENTS DEAD AND BURIED?</a:t>
            </a:r>
          </a:p>
          <a:p>
            <a:pPr lvl="0" algn="r" defTabSz="914400">
              <a:lnSpc>
                <a:spcPct val="90000"/>
              </a:lnSpc>
              <a:spcBef>
                <a:spcPct val="0"/>
              </a:spcBef>
              <a:spcAft>
                <a:spcPts val="600"/>
              </a:spcAft>
            </a:pPr>
            <a:r>
              <a:rPr lang="en-US" sz="5600" b="1" spc="50" dirty="0">
                <a:ln w="9525" cmpd="sng">
                  <a:solidFill>
                    <a:srgbClr val="F09415"/>
                  </a:solidFill>
                  <a:prstDash val="solid"/>
                </a:ln>
                <a:effectLst>
                  <a:glow rad="38100">
                    <a:srgbClr val="F09415">
                      <a:alpha val="40000"/>
                    </a:srgbClr>
                  </a:glow>
                </a:effectLst>
                <a:latin typeface="+mj-lt"/>
                <a:ea typeface="+mj-ea"/>
                <a:cs typeface="+mj-cs"/>
              </a:rPr>
              <a:t>TO BE CONTINED.. </a:t>
            </a:r>
          </a:p>
        </p:txBody>
      </p:sp>
      <p:sp>
        <p:nvSpPr>
          <p:cNvPr id="3" name="Thought Bubble: Cloud 2">
            <a:extLst>
              <a:ext uri="{FF2B5EF4-FFF2-40B4-BE49-F238E27FC236}">
                <a16:creationId xmlns:a16="http://schemas.microsoft.com/office/drawing/2014/main" id="{95491E19-9998-4746-91A9-B3D9F1DA8757}"/>
              </a:ext>
            </a:extLst>
          </p:cNvPr>
          <p:cNvSpPr/>
          <p:nvPr/>
        </p:nvSpPr>
        <p:spPr>
          <a:xfrm>
            <a:off x="1724479" y="353352"/>
            <a:ext cx="4620126" cy="2133686"/>
          </a:xfrm>
          <a:prstGeom prst="cloudCallou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936E8605-0AE6-42D0-978A-B55E96AEDEEE}"/>
              </a:ext>
            </a:extLst>
          </p:cNvPr>
          <p:cNvSpPr/>
          <p:nvPr/>
        </p:nvSpPr>
        <p:spPr>
          <a:xfrm>
            <a:off x="1538446" y="820736"/>
            <a:ext cx="4934086" cy="1200329"/>
          </a:xfrm>
          <a:prstGeom prst="rect">
            <a:avLst/>
          </a:prstGeom>
          <a:noFill/>
        </p:spPr>
        <p:txBody>
          <a:bodyPr wrap="square" lIns="91440" tIns="45720" rIns="91440" bIns="45720">
            <a:spAutoFit/>
          </a:bodyPr>
          <a:lstStyle/>
          <a:p>
            <a:pPr algn="ctr"/>
            <a:r>
              <a:rPr lang="en-US" sz="2400" b="1" spc="50" dirty="0">
                <a:ln w="0"/>
                <a:solidFill>
                  <a:srgbClr val="0070C0"/>
                </a:solidFill>
                <a:effectLst>
                  <a:innerShdw blurRad="63500" dist="50800" dir="13500000">
                    <a:srgbClr val="000000">
                      <a:alpha val="50000"/>
                    </a:srgbClr>
                  </a:innerShdw>
                </a:effectLst>
              </a:rPr>
              <a:t>IS HAYS TRAVEL THE RESURRECTION OF THOMAS COOK?</a:t>
            </a:r>
            <a:endParaRPr lang="en-US" sz="2400" b="1" cap="none" spc="50" dirty="0">
              <a:ln w="0"/>
              <a:solidFill>
                <a:srgbClr val="0070C0"/>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55431063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1000"/>
                                        <p:tgtEl>
                                          <p:spTgt spid="6">
                                            <p:txEl>
                                              <p:pRg st="2" end="2"/>
                                            </p:txEl>
                                          </p:spTgt>
                                        </p:tgtEl>
                                      </p:cBhvr>
                                    </p:animEffect>
                                    <p:anim calcmode="lin" valueType="num">
                                      <p:cBhvr>
                                        <p:cTn id="1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tgtEl>
                                        <p:attrNameLst>
                                          <p:attrName>style.visibility</p:attrName>
                                        </p:attrNameLst>
                                      </p:cBhvr>
                                      <p:to>
                                        <p:strVal val="visible"/>
                                      </p:to>
                                    </p:set>
                                    <p:animEffect transition="in" filter="fade">
                                      <p:cBhvr>
                                        <p:cTn id="2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31" name="Picture 8">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2" name="Picture 10">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3" name="Picture 12">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4" name="Rectangle 14">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16">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6" name="Rectangle 18">
            <a:extLst>
              <a:ext uri="{FF2B5EF4-FFF2-40B4-BE49-F238E27FC236}">
                <a16:creationId xmlns:a16="http://schemas.microsoft.com/office/drawing/2014/main" id="{1DB71C54-63C1-4B83-8324-BBCEC579C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0">
            <a:extLst>
              <a:ext uri="{FF2B5EF4-FFF2-40B4-BE49-F238E27FC236}">
                <a16:creationId xmlns:a16="http://schemas.microsoft.com/office/drawing/2014/main" id="{5D15D940-E187-4030-B313-FDC84AE67B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3046" y="0"/>
            <a:ext cx="406895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22">
            <a:extLst>
              <a:ext uri="{FF2B5EF4-FFF2-40B4-BE49-F238E27FC236}">
                <a16:creationId xmlns:a16="http://schemas.microsoft.com/office/drawing/2014/main" id="{76E38F34-66D8-4203-B16C-14AC20248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8968085"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 name="Rectangle 3">
            <a:extLst>
              <a:ext uri="{FF2B5EF4-FFF2-40B4-BE49-F238E27FC236}">
                <a16:creationId xmlns:a16="http://schemas.microsoft.com/office/drawing/2014/main" id="{1DEF8503-E12D-41DF-8FB5-A5FEC6795B8C}"/>
              </a:ext>
            </a:extLst>
          </p:cNvPr>
          <p:cNvSpPr/>
          <p:nvPr/>
        </p:nvSpPr>
        <p:spPr>
          <a:xfrm>
            <a:off x="643467" y="1286929"/>
            <a:ext cx="7674983" cy="4284129"/>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6800" b="1" cap="none" spc="50">
                <a:ln w="9525" cmpd="sng">
                  <a:solidFill>
                    <a:schemeClr val="accent1"/>
                  </a:solidFill>
                  <a:prstDash val="solid"/>
                </a:ln>
                <a:effectLst>
                  <a:glow rad="38100">
                    <a:schemeClr val="accent1">
                      <a:alpha val="40000"/>
                    </a:schemeClr>
                  </a:glow>
                </a:effectLst>
                <a:latin typeface="+mj-lt"/>
                <a:ea typeface="+mj-ea"/>
                <a:cs typeface="+mj-cs"/>
              </a:rPr>
              <a:t>THANK YOU FOR LISTENING!</a:t>
            </a:r>
          </a:p>
          <a:p>
            <a:pPr algn="r" defTabSz="914400">
              <a:lnSpc>
                <a:spcPct val="90000"/>
              </a:lnSpc>
              <a:spcBef>
                <a:spcPct val="0"/>
              </a:spcBef>
              <a:spcAft>
                <a:spcPts val="600"/>
              </a:spcAft>
            </a:pPr>
            <a:endParaRPr lang="en-US" sz="6800" b="1" spc="50">
              <a:ln w="9525" cmpd="sng">
                <a:solidFill>
                  <a:schemeClr val="accent1"/>
                </a:solidFill>
                <a:prstDash val="solid"/>
              </a:ln>
              <a:effectLst>
                <a:glow rad="38100">
                  <a:schemeClr val="accent1">
                    <a:alpha val="40000"/>
                  </a:schemeClr>
                </a:glow>
              </a:effectLst>
              <a:latin typeface="+mj-lt"/>
              <a:ea typeface="+mj-ea"/>
              <a:cs typeface="+mj-cs"/>
            </a:endParaRPr>
          </a:p>
          <a:p>
            <a:pPr algn="r" defTabSz="914400">
              <a:lnSpc>
                <a:spcPct val="90000"/>
              </a:lnSpc>
              <a:spcBef>
                <a:spcPct val="0"/>
              </a:spcBef>
              <a:spcAft>
                <a:spcPts val="600"/>
              </a:spcAft>
            </a:pPr>
            <a:r>
              <a:rPr lang="en-US" sz="6800" b="1" cap="none" spc="50">
                <a:ln w="9525" cmpd="sng">
                  <a:solidFill>
                    <a:schemeClr val="accent1"/>
                  </a:solidFill>
                  <a:prstDash val="solid"/>
                </a:ln>
                <a:effectLst>
                  <a:glow rad="38100">
                    <a:schemeClr val="accent1">
                      <a:alpha val="40000"/>
                    </a:schemeClr>
                  </a:glow>
                </a:effectLst>
                <a:latin typeface="+mj-lt"/>
                <a:ea typeface="+mj-ea"/>
                <a:cs typeface="+mj-cs"/>
              </a:rPr>
              <a:t>ANY QUESTIONS?</a:t>
            </a:r>
          </a:p>
        </p:txBody>
      </p:sp>
    </p:spTree>
    <p:extLst>
      <p:ext uri="{BB962C8B-B14F-4D97-AF65-F5344CB8AC3E}">
        <p14:creationId xmlns:p14="http://schemas.microsoft.com/office/powerpoint/2010/main" val="17650325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5E43ED-CCC3-4F4A-B6DC-071BD5D401E3}"/>
              </a:ext>
            </a:extLst>
          </p:cNvPr>
          <p:cNvSpPr>
            <a:spLocks noGrp="1"/>
          </p:cNvSpPr>
          <p:nvPr>
            <p:ph type="title"/>
          </p:nvPr>
        </p:nvSpPr>
        <p:spPr>
          <a:xfrm>
            <a:off x="680321" y="753228"/>
            <a:ext cx="7087552" cy="1080938"/>
          </a:xfrm>
        </p:spPr>
        <p:txBody>
          <a:bodyPr>
            <a:normAutofit/>
          </a:bodyPr>
          <a:lstStyle/>
          <a:p>
            <a:r>
              <a:rPr lang="en-GB" b="1" u="sng"/>
              <a:t>References </a:t>
            </a:r>
            <a:endParaRPr lang="en-GB" b="1" u="sng" dirty="0"/>
          </a:p>
        </p:txBody>
      </p:sp>
      <p:pic>
        <p:nvPicPr>
          <p:cNvPr id="18" name="Picture 17">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7" name="Content Placeholder 2">
            <a:extLst>
              <a:ext uri="{FF2B5EF4-FFF2-40B4-BE49-F238E27FC236}">
                <a16:creationId xmlns:a16="http://schemas.microsoft.com/office/drawing/2014/main" id="{FC70FB58-60DA-4BAE-A580-699C6B34E4C9}"/>
              </a:ext>
            </a:extLst>
          </p:cNvPr>
          <p:cNvSpPr>
            <a:spLocks noGrp="1"/>
          </p:cNvSpPr>
          <p:nvPr>
            <p:ph idx="1"/>
          </p:nvPr>
        </p:nvSpPr>
        <p:spPr>
          <a:xfrm>
            <a:off x="680321" y="2336873"/>
            <a:ext cx="6423211" cy="3599316"/>
          </a:xfrm>
        </p:spPr>
        <p:txBody>
          <a:bodyPr>
            <a:normAutofit/>
          </a:bodyPr>
          <a:lstStyle/>
          <a:p>
            <a:r>
              <a:rPr lang="en-GB" sz="700"/>
              <a:t>ABTA. (2018). </a:t>
            </a:r>
            <a:r>
              <a:rPr lang="en-GB" sz="700" u="sng"/>
              <a:t>“Holidays Habits Report”</a:t>
            </a:r>
            <a:r>
              <a:rPr lang="en-GB" sz="700"/>
              <a:t> , [Online]. Available: </a:t>
            </a:r>
            <a:r>
              <a:rPr lang="en-GB" sz="700">
                <a:hlinkClick r:id="rId5"/>
              </a:rPr>
              <a:t>https://www.abta.com/sites/default/files/2018-10/Holiday%20Habits%20Report%202018%20011018.pdf</a:t>
            </a:r>
            <a:r>
              <a:rPr lang="en-GB" sz="700"/>
              <a:t> , Last Accessed: 15</a:t>
            </a:r>
            <a:r>
              <a:rPr lang="en-GB" sz="700" baseline="30000"/>
              <a:t>th</a:t>
            </a:r>
            <a:r>
              <a:rPr lang="en-GB" sz="700"/>
              <a:t> November 2019. </a:t>
            </a:r>
          </a:p>
          <a:p>
            <a:r>
              <a:rPr lang="en-GB" sz="700"/>
              <a:t>Channel 4 News. (2019). </a:t>
            </a:r>
            <a:r>
              <a:rPr lang="en-GB" sz="700" u="sng"/>
              <a:t>“What went wrong with Thomas Cook?” </a:t>
            </a:r>
            <a:r>
              <a:rPr lang="en-GB" sz="700"/>
              <a:t>, [Online]. Available: </a:t>
            </a:r>
            <a:r>
              <a:rPr lang="en-GB" sz="700">
                <a:hlinkClick r:id="rId6"/>
              </a:rPr>
              <a:t>https://www.youtube.com/watch?v=TGUbZhZiCvQ</a:t>
            </a:r>
            <a:r>
              <a:rPr lang="en-GB" sz="700"/>
              <a:t> , Last Accessed: 06</a:t>
            </a:r>
            <a:r>
              <a:rPr lang="en-GB" sz="700" baseline="30000"/>
              <a:t>th</a:t>
            </a:r>
            <a:r>
              <a:rPr lang="en-GB" sz="700"/>
              <a:t> November 2019.</a:t>
            </a:r>
          </a:p>
          <a:p>
            <a:r>
              <a:rPr lang="en-GB" sz="700"/>
              <a:t>Daily Express. (2016). </a:t>
            </a:r>
            <a:r>
              <a:rPr lang="en-GB" sz="700" u="sng"/>
              <a:t>“</a:t>
            </a:r>
            <a:r>
              <a:rPr lang="en-US" sz="700" u="sng"/>
              <a:t>The high street travel agency 'will be DEAD within five years' due to new technology”</a:t>
            </a:r>
            <a:r>
              <a:rPr lang="en-US" sz="700"/>
              <a:t> , [Online]. Available: </a:t>
            </a:r>
            <a:r>
              <a:rPr lang="en-GB" sz="700">
                <a:hlinkClick r:id="rId7"/>
              </a:rPr>
              <a:t>https://www.express.co.uk/travel/articles/671470/The-high-street-travel-agency-will-be-DEAD-within-five-years</a:t>
            </a:r>
            <a:r>
              <a:rPr lang="en-GB" sz="700"/>
              <a:t> , Last Accessed: 16</a:t>
            </a:r>
            <a:r>
              <a:rPr lang="en-GB" sz="700" baseline="30000"/>
              <a:t>th</a:t>
            </a:r>
            <a:r>
              <a:rPr lang="en-GB" sz="700"/>
              <a:t> November 2019.</a:t>
            </a:r>
          </a:p>
          <a:p>
            <a:r>
              <a:rPr lang="en-GB" sz="700"/>
              <a:t>Express. (2019). </a:t>
            </a:r>
            <a:r>
              <a:rPr lang="en-GB" sz="700" u="sng"/>
              <a:t>“</a:t>
            </a:r>
            <a:r>
              <a:rPr lang="en-US" sz="700" u="sng"/>
              <a:t>Thomas Cook store closures: FULL LIST of 21 branches closing - will YOUR local close down?”</a:t>
            </a:r>
            <a:r>
              <a:rPr lang="en-US" sz="700"/>
              <a:t> , [Online]. Available: </a:t>
            </a:r>
            <a:r>
              <a:rPr lang="en-GB" sz="700">
                <a:hlinkClick r:id="rId8"/>
              </a:rPr>
              <a:t>https://www.express.co.uk/travel/articles/1103813/thomas-cook-holidays-shop-closures-store-full-list</a:t>
            </a:r>
            <a:r>
              <a:rPr lang="en-GB" sz="700"/>
              <a:t> , Last Accessed: 16</a:t>
            </a:r>
            <a:r>
              <a:rPr lang="en-GB" sz="700" baseline="30000"/>
              <a:t>th</a:t>
            </a:r>
            <a:r>
              <a:rPr lang="en-GB" sz="700"/>
              <a:t> November 2019.</a:t>
            </a:r>
          </a:p>
          <a:p>
            <a:r>
              <a:rPr lang="en-GB" sz="700"/>
              <a:t>Express &amp; Star. (2019). </a:t>
            </a:r>
            <a:r>
              <a:rPr lang="en-GB" sz="700" u="sng"/>
              <a:t>“</a:t>
            </a:r>
            <a:r>
              <a:rPr lang="en-US" sz="700" u="sng"/>
              <a:t>Former Thomas Cook back in business as Hays on Stafford High Street”</a:t>
            </a:r>
            <a:r>
              <a:rPr lang="en-US" sz="700"/>
              <a:t>, [Online]. Available: </a:t>
            </a:r>
            <a:r>
              <a:rPr lang="en-GB" sz="700">
                <a:hlinkClick r:id="rId9"/>
              </a:rPr>
              <a:t>https://www.expressandstar.com/news/business/2019/10/24/former-thomas-cook-back-in-business-as-hays-on-stafford-high-street/</a:t>
            </a:r>
            <a:r>
              <a:rPr lang="en-GB" sz="700"/>
              <a:t> , Last Accessed: 16</a:t>
            </a:r>
            <a:r>
              <a:rPr lang="en-GB" sz="700" baseline="30000"/>
              <a:t>th</a:t>
            </a:r>
            <a:r>
              <a:rPr lang="en-GB" sz="700"/>
              <a:t> November 2019. </a:t>
            </a:r>
            <a:endParaRPr lang="en-GB" sz="700" u="sng"/>
          </a:p>
          <a:p>
            <a:r>
              <a:rPr lang="en-GB" sz="700"/>
              <a:t>Express. (2019). </a:t>
            </a:r>
            <a:r>
              <a:rPr lang="en-GB" sz="700" u="sng"/>
              <a:t>“Thomas Cook update: Hays Travel save 421 Thomas Cook jobs &amp; rescue 555 stores”</a:t>
            </a:r>
            <a:r>
              <a:rPr lang="en-GB" sz="700"/>
              <a:t>, [Online]. Available: </a:t>
            </a:r>
            <a:r>
              <a:rPr lang="en-GB" sz="700">
                <a:hlinkClick r:id="rId10"/>
              </a:rPr>
              <a:t>https://www.express.co.uk/travel/articles/1188356/Thomas-Cook-Hays-Travel-buys-agent-stores-saves-jobs-UK-latest</a:t>
            </a:r>
            <a:r>
              <a:rPr lang="en-GB" sz="700"/>
              <a:t> , Last Accessed: 06</a:t>
            </a:r>
            <a:r>
              <a:rPr lang="en-GB" sz="700" baseline="30000"/>
              <a:t>th</a:t>
            </a:r>
            <a:r>
              <a:rPr lang="en-GB" sz="700"/>
              <a:t> November 2019. </a:t>
            </a:r>
          </a:p>
          <a:p>
            <a:r>
              <a:rPr lang="en-GB" sz="700"/>
              <a:t>Neconnected. (2019). </a:t>
            </a:r>
            <a:r>
              <a:rPr lang="en-GB" sz="700" u="sng"/>
              <a:t>“Tips to pick the best travel agent”</a:t>
            </a:r>
            <a:r>
              <a:rPr lang="en-GB" sz="700"/>
              <a:t>, [Online]. Available: </a:t>
            </a:r>
            <a:r>
              <a:rPr lang="en-GB" sz="700">
                <a:hlinkClick r:id="rId11"/>
              </a:rPr>
              <a:t>https://neconnected.co.uk/tips-to-pick-the-best-travel-agent/</a:t>
            </a:r>
            <a:r>
              <a:rPr lang="en-GB" sz="700"/>
              <a:t> , Last Accessed: 16</a:t>
            </a:r>
            <a:r>
              <a:rPr lang="en-GB" sz="700" baseline="30000"/>
              <a:t>th</a:t>
            </a:r>
            <a:r>
              <a:rPr lang="en-GB" sz="700"/>
              <a:t> November 2019.</a:t>
            </a:r>
          </a:p>
          <a:p>
            <a:endParaRPr lang="en-GB" sz="700"/>
          </a:p>
          <a:p>
            <a:r>
              <a:rPr lang="en-GB" sz="700"/>
              <a:t>The Scarborough News. (2019). </a:t>
            </a:r>
            <a:r>
              <a:rPr lang="en-GB" sz="700" u="sng"/>
              <a:t>“</a:t>
            </a:r>
            <a:r>
              <a:rPr lang="en-US" sz="700" u="sng"/>
              <a:t>THOMAS COOK: Reaction as Scarborough store closes 'with immediate effect’”</a:t>
            </a:r>
            <a:r>
              <a:rPr lang="en-US" sz="700"/>
              <a:t> , [Online]. Available: </a:t>
            </a:r>
            <a:r>
              <a:rPr lang="en-GB" sz="700">
                <a:hlinkClick r:id="rId12"/>
              </a:rPr>
              <a:t>https://www.thescarboroughnews.co.uk/news/people/thomas-cook-reaction-scarborough-store-closes-immediate-effect-676774</a:t>
            </a:r>
            <a:r>
              <a:rPr lang="en-GB" sz="700"/>
              <a:t> , Last Accessed: 15</a:t>
            </a:r>
            <a:r>
              <a:rPr lang="en-GB" sz="700" baseline="30000"/>
              <a:t>th</a:t>
            </a:r>
            <a:r>
              <a:rPr lang="en-GB" sz="700"/>
              <a:t> November 2019.</a:t>
            </a:r>
          </a:p>
          <a:p>
            <a:r>
              <a:rPr lang="en-GB" sz="700"/>
              <a:t>The Telegraph. (2019). </a:t>
            </a:r>
            <a:r>
              <a:rPr lang="en-GB" sz="700" u="sng"/>
              <a:t>“</a:t>
            </a:r>
            <a:r>
              <a:rPr lang="en-US" sz="700" u="sng"/>
              <a:t>Emergency plan to rescue Thomas Cook passengers”</a:t>
            </a:r>
            <a:r>
              <a:rPr lang="en-US" sz="700"/>
              <a:t> , [Online]. Available: </a:t>
            </a:r>
            <a:r>
              <a:rPr lang="en-GB" sz="700">
                <a:hlinkClick r:id="rId13"/>
              </a:rPr>
              <a:t>https://www.telegraph.co.uk/business/2019/09/21/emergency-plan-rescue-thomas-cook-passengers/</a:t>
            </a:r>
            <a:r>
              <a:rPr lang="en-GB" sz="700"/>
              <a:t> , Last Accessed: 16</a:t>
            </a:r>
            <a:r>
              <a:rPr lang="en-GB" sz="700" baseline="30000"/>
              <a:t>th</a:t>
            </a:r>
            <a:r>
              <a:rPr lang="en-GB" sz="700"/>
              <a:t> November 2019. </a:t>
            </a:r>
            <a:endParaRPr lang="en-US" sz="700" u="sng"/>
          </a:p>
          <a:p>
            <a:endParaRPr lang="en-GB" sz="700"/>
          </a:p>
          <a:p>
            <a:endParaRPr lang="en-GB" sz="700"/>
          </a:p>
          <a:p>
            <a:endParaRPr lang="en-GB" sz="700"/>
          </a:p>
        </p:txBody>
      </p:sp>
      <p:pic>
        <p:nvPicPr>
          <p:cNvPr id="38" name="Graphic 6" descr="Presentation with Checklist">
            <a:extLst>
              <a:ext uri="{FF2B5EF4-FFF2-40B4-BE49-F238E27FC236}">
                <a16:creationId xmlns:a16="http://schemas.microsoft.com/office/drawing/2014/main" id="{F132AA84-B4DC-4EA8-B765-61EA2E29A8F7}"/>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8187091" y="1749761"/>
            <a:ext cx="3358478" cy="3358478"/>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94501088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TotalTime>
  <Words>774</Words>
  <Application>Microsoft Office PowerPoint</Application>
  <PresentationFormat>Widescreen</PresentationFormat>
  <Paragraphs>61</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Berlin</vt:lpstr>
      <vt:lpstr>  </vt:lpstr>
      <vt:lpstr>PowerPoint Presentation</vt:lpstr>
      <vt:lpstr>THIS IS THE PROBLEM.. (INTRODUCTION)</vt:lpstr>
      <vt:lpstr>AIMS AND OBJECTIVES </vt:lpstr>
      <vt:lpstr>WHY SHOULD I BE DOING THIS DOCUMENTARY?</vt:lpstr>
      <vt:lpstr>Story board</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Dee Lee Jones</dc:creator>
  <cp:lastModifiedBy>Dee Lee Jones</cp:lastModifiedBy>
  <cp:revision>22</cp:revision>
  <dcterms:created xsi:type="dcterms:W3CDTF">2019-11-15T19:24:41Z</dcterms:created>
  <dcterms:modified xsi:type="dcterms:W3CDTF">2019-11-17T17:51:47Z</dcterms:modified>
</cp:coreProperties>
</file>