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24"/>
  </p:handoutMasterIdLst>
  <p:sldIdLst>
    <p:sldId id="262" r:id="rId2"/>
    <p:sldId id="269" r:id="rId3"/>
    <p:sldId id="280" r:id="rId4"/>
    <p:sldId id="263" r:id="rId5"/>
    <p:sldId id="270" r:id="rId6"/>
    <p:sldId id="261" r:id="rId7"/>
    <p:sldId id="265" r:id="rId8"/>
    <p:sldId id="279" r:id="rId9"/>
    <p:sldId id="260" r:id="rId10"/>
    <p:sldId id="264" r:id="rId11"/>
    <p:sldId id="277" r:id="rId12"/>
    <p:sldId id="274" r:id="rId13"/>
    <p:sldId id="257" r:id="rId14"/>
    <p:sldId id="258" r:id="rId15"/>
    <p:sldId id="271" r:id="rId16"/>
    <p:sldId id="256" r:id="rId17"/>
    <p:sldId id="272" r:id="rId18"/>
    <p:sldId id="278" r:id="rId19"/>
    <p:sldId id="266" r:id="rId20"/>
    <p:sldId id="273" r:id="rId21"/>
    <p:sldId id="276" r:id="rId22"/>
    <p:sldId id="275"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09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D263717-0513-4C6D-9798-05179DFC6A21}" type="datetimeFigureOut">
              <a:rPr lang="en-GB" smtClean="0"/>
              <a:pPr/>
              <a:t>26/02/2013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7A30923-F25B-4A36-9AE7-87F509B43FC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2/26/2013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2/26/2013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AB2F4F0-B1DC-524D-A8E5-B7D102780692}" type="datetimeFigureOut">
              <a:rPr lang="en-US" smtClean="0"/>
              <a:pPr/>
              <a:t>2/26/2013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AB2F4F0-B1DC-524D-A8E5-B7D102780692}" type="datetimeFigureOut">
              <a:rPr lang="en-US" smtClean="0"/>
              <a:pPr/>
              <a:t>2/26/2013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AB2F4F0-B1DC-524D-A8E5-B7D102780692}" type="datetimeFigureOut">
              <a:rPr lang="en-US" smtClean="0"/>
              <a:pPr/>
              <a:t>2/26/2013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AB2F4F0-B1DC-524D-A8E5-B7D102780692}" type="datetimeFigureOut">
              <a:rPr lang="en-US" smtClean="0"/>
              <a:pPr/>
              <a:t>2/26/2013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B2F4F0-B1DC-524D-A8E5-B7D102780692}" type="datetimeFigureOut">
              <a:rPr lang="en-US" smtClean="0"/>
              <a:pPr/>
              <a:t>2/26/2013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B2F4F0-B1DC-524D-A8E5-B7D102780692}" type="datetimeFigureOut">
              <a:rPr lang="en-US" smtClean="0"/>
              <a:pPr/>
              <a:t>2/26/2013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AB2F4F0-B1DC-524D-A8E5-B7D102780692}" type="datetimeFigureOut">
              <a:rPr lang="en-US" smtClean="0"/>
              <a:pPr/>
              <a:t>2/26/2013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2/26/2013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AB2F4F0-B1DC-524D-A8E5-B7D102780692}" type="datetimeFigureOut">
              <a:rPr lang="en-US" smtClean="0"/>
              <a:pPr/>
              <a:t>2/26/2013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B2F4F0-B1DC-524D-A8E5-B7D102780692}" type="datetimeFigureOut">
              <a:rPr lang="en-US" smtClean="0"/>
              <a:pPr/>
              <a:t>2/26/2013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86FF37-AB92-884E-AC3C-1FF44AC06FA6}"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www.youtube.com/watch?v=3zdazJ0X1nc&amp;feature=player_embedded"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05310"/>
            <a:ext cx="7772400" cy="1470025"/>
          </a:xfrm>
        </p:spPr>
        <p:txBody>
          <a:bodyPr/>
          <a:lstStyle/>
          <a:p>
            <a:r>
              <a:rPr lang="en-US" dirty="0" err="1" smtClean="0"/>
              <a:t>Mbuti</a:t>
            </a:r>
            <a:r>
              <a:rPr lang="en-US" dirty="0" smtClean="0"/>
              <a:t> in </a:t>
            </a:r>
            <a:r>
              <a:rPr lang="en-US" dirty="0" err="1" smtClean="0"/>
              <a:t>Ituri</a:t>
            </a:r>
            <a:r>
              <a:rPr lang="en-US" dirty="0" smtClean="0"/>
              <a:t> forest</a:t>
            </a:r>
            <a:endParaRPr lang="en-US" dirty="0"/>
          </a:p>
        </p:txBody>
      </p:sp>
      <p:sp>
        <p:nvSpPr>
          <p:cNvPr id="3" name="Subtitle 2"/>
          <p:cNvSpPr>
            <a:spLocks noGrp="1"/>
          </p:cNvSpPr>
          <p:nvPr>
            <p:ph type="subTitle" idx="1"/>
          </p:nvPr>
        </p:nvSpPr>
        <p:spPr/>
        <p:txBody>
          <a:bodyPr/>
          <a:lstStyle/>
          <a:p>
            <a:endParaRPr lang="en-US"/>
          </a:p>
        </p:txBody>
      </p:sp>
      <p:pic>
        <p:nvPicPr>
          <p:cNvPr id="5" name="Picture 4"/>
          <p:cNvPicPr>
            <a:picLocks noChangeAspect="1"/>
          </p:cNvPicPr>
          <p:nvPr/>
        </p:nvPicPr>
        <p:blipFill>
          <a:blip r:embed="rId2" cstate="print"/>
          <a:stretch>
            <a:fillRect/>
          </a:stretch>
        </p:blipFill>
        <p:spPr>
          <a:xfrm>
            <a:off x="1820382" y="2686800"/>
            <a:ext cx="5563622" cy="3672000"/>
          </a:xfrm>
          <a:prstGeom prst="rect">
            <a:avLst/>
          </a:prstGeom>
        </p:spPr>
      </p:pic>
    </p:spTree>
    <p:extLst>
      <p:ext uri="{BB962C8B-B14F-4D97-AF65-F5344CB8AC3E}">
        <p14:creationId xmlns:p14="http://schemas.microsoft.com/office/powerpoint/2010/main" xmlns="" val="15530820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8" name="Content Placeholder 7"/>
          <p:cNvSpPr>
            <a:spLocks noGrp="1"/>
          </p:cNvSpPr>
          <p:nvPr>
            <p:ph idx="1"/>
          </p:nvPr>
        </p:nvSpPr>
        <p:spPr/>
        <p:txBody>
          <a:bodyPr/>
          <a:lstStyle/>
          <a:p>
            <a:endParaRPr lang="en-US" dirty="0"/>
          </a:p>
        </p:txBody>
      </p:sp>
      <p:pic>
        <p:nvPicPr>
          <p:cNvPr id="6" name="Picture 5"/>
          <p:cNvPicPr>
            <a:picLocks noChangeAspect="1"/>
          </p:cNvPicPr>
          <p:nvPr/>
        </p:nvPicPr>
        <p:blipFill>
          <a:blip r:embed="rId2" cstate="print"/>
          <a:stretch>
            <a:fillRect/>
          </a:stretch>
        </p:blipFill>
        <p:spPr>
          <a:xfrm>
            <a:off x="1143000" y="0"/>
            <a:ext cx="6858000" cy="6858000"/>
          </a:xfrm>
          <a:prstGeom prst="rect">
            <a:avLst/>
          </a:prstGeom>
        </p:spPr>
      </p:pic>
      <p:sp>
        <p:nvSpPr>
          <p:cNvPr id="5" name="Oval 4"/>
          <p:cNvSpPr/>
          <p:nvPr/>
        </p:nvSpPr>
        <p:spPr>
          <a:xfrm>
            <a:off x="2511847" y="2390660"/>
            <a:ext cx="3657600" cy="1983036"/>
          </a:xfrm>
          <a:prstGeom prst="ellipse">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rot="10800000" flipV="1">
            <a:off x="5962879" y="2566930"/>
            <a:ext cx="1685577" cy="71059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794649" y="2743203"/>
            <a:ext cx="1206351" cy="369332"/>
          </a:xfrm>
          <a:prstGeom prst="rect">
            <a:avLst/>
          </a:prstGeom>
          <a:solidFill>
            <a:srgbClr val="0070C0"/>
          </a:solidFill>
        </p:spPr>
        <p:txBody>
          <a:bodyPr wrap="square" rtlCol="0">
            <a:spAutoFit/>
          </a:bodyPr>
          <a:lstStyle/>
          <a:p>
            <a:r>
              <a:rPr lang="en-GB" dirty="0" smtClean="0"/>
              <a:t>Rainforest</a:t>
            </a:r>
            <a:endParaRPr lang="en-GB" dirty="0"/>
          </a:p>
        </p:txBody>
      </p:sp>
    </p:spTree>
    <p:extLst>
      <p:ext uri="{BB962C8B-B14F-4D97-AF65-F5344CB8AC3E}">
        <p14:creationId xmlns:p14="http://schemas.microsoft.com/office/powerpoint/2010/main" xmlns="" val="24436626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Stature </a:t>
            </a:r>
            <a:endParaRPr lang="en-US" dirty="0"/>
          </a:p>
        </p:txBody>
      </p:sp>
      <p:pic>
        <p:nvPicPr>
          <p:cNvPr id="6" name="Content Placeholder 5"/>
          <p:cNvPicPr>
            <a:picLocks noGrp="1" noChangeAspect="1"/>
          </p:cNvPicPr>
          <p:nvPr>
            <p:ph sz="half" idx="1"/>
          </p:nvPr>
        </p:nvPicPr>
        <p:blipFill>
          <a:blip r:embed="rId2" cstate="print">
            <a:extLst>
              <a:ext uri="{28A0092B-C50C-407E-A947-70E740481C1C}">
                <a14:useLocalDpi xmlns:a14="http://schemas.microsoft.com/office/drawing/2010/main" xmlns=""/>
              </a:ext>
            </a:extLst>
          </a:blip>
          <a:srcRect/>
          <a:stretch>
            <a:fillRect/>
          </a:stretch>
        </p:blipFill>
        <p:spPr/>
      </p:pic>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9066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Colin Turnbull, 1961</a:t>
            </a:r>
            <a:r>
              <a:rPr lang="en-US" i="1" dirty="0" smtClean="0"/>
              <a:t>The forest people</a:t>
            </a:r>
            <a:endParaRPr lang="en-US" i="1"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1611230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forest – (</a:t>
            </a:r>
            <a:r>
              <a:rPr lang="en-GB" i="1" dirty="0" err="1" smtClean="0"/>
              <a:t>ndura</a:t>
            </a:r>
            <a:r>
              <a:rPr lang="en-GB" dirty="0" smtClean="0"/>
              <a:t>)</a:t>
            </a:r>
            <a:endParaRPr lang="en-GB" dirty="0"/>
          </a:p>
        </p:txBody>
      </p:sp>
      <p:sp>
        <p:nvSpPr>
          <p:cNvPr id="3" name="Content Placeholder 2"/>
          <p:cNvSpPr>
            <a:spLocks noGrp="1"/>
          </p:cNvSpPr>
          <p:nvPr>
            <p:ph sz="half" idx="1"/>
          </p:nvPr>
        </p:nvSpPr>
        <p:spPr/>
        <p:txBody>
          <a:bodyPr>
            <a:normAutofit/>
          </a:bodyPr>
          <a:lstStyle/>
          <a:p>
            <a:r>
              <a:rPr lang="en-GB" i="1" dirty="0" err="1" smtClean="0"/>
              <a:t>Bamiki</a:t>
            </a:r>
            <a:r>
              <a:rPr lang="en-GB" i="1" dirty="0" smtClean="0"/>
              <a:t> </a:t>
            </a:r>
            <a:r>
              <a:rPr lang="en-GB" i="1" dirty="0" err="1" smtClean="0"/>
              <a:t>Bandura</a:t>
            </a:r>
            <a:r>
              <a:rPr lang="en-GB" i="1" dirty="0" smtClean="0"/>
              <a:t> </a:t>
            </a:r>
            <a:r>
              <a:rPr lang="en-GB" dirty="0" smtClean="0"/>
              <a:t>– children of the forest</a:t>
            </a:r>
          </a:p>
          <a:p>
            <a:r>
              <a:rPr lang="en-GB" dirty="0" smtClean="0"/>
              <a:t>Forest as dominant idiom</a:t>
            </a:r>
          </a:p>
          <a:p>
            <a:pPr lvl="1"/>
            <a:r>
              <a:rPr lang="en-GB" dirty="0" smtClean="0"/>
              <a:t>Family </a:t>
            </a:r>
          </a:p>
          <a:p>
            <a:pPr lvl="1"/>
            <a:r>
              <a:rPr lang="en-GB" dirty="0" smtClean="0"/>
              <a:t>Represents  life and reproduction – womb</a:t>
            </a:r>
          </a:p>
          <a:p>
            <a:pPr lvl="1"/>
            <a:r>
              <a:rPr lang="en-GB" dirty="0" smtClean="0"/>
              <a:t>God</a:t>
            </a:r>
          </a:p>
          <a:p>
            <a:pPr lvl="1"/>
            <a:r>
              <a:rPr lang="en-GB" dirty="0" smtClean="0"/>
              <a:t>Sphere shape  </a:t>
            </a:r>
          </a:p>
          <a:p>
            <a:pPr lvl="1"/>
            <a:endParaRPr lang="en-GB" dirty="0" smtClean="0"/>
          </a:p>
          <a:p>
            <a:pPr>
              <a:buNone/>
            </a:pPr>
            <a:endParaRPr lang="en-GB" dirty="0" smtClean="0"/>
          </a:p>
        </p:txBody>
      </p:sp>
      <p:sp>
        <p:nvSpPr>
          <p:cNvPr id="4" name="Content Placeholder 3"/>
          <p:cNvSpPr>
            <a:spLocks noGrp="1"/>
          </p:cNvSpPr>
          <p:nvPr>
            <p:ph sz="half" idx="2"/>
          </p:nvPr>
        </p:nvSpPr>
        <p:spPr>
          <a:xfrm>
            <a:off x="8988425" y="7658100"/>
            <a:ext cx="4038600" cy="4525963"/>
          </a:xfrm>
        </p:spPr>
        <p:txBody>
          <a:bodyPr>
            <a:normAutofit/>
          </a:bodyPr>
          <a:lstStyle/>
          <a:p>
            <a:endParaRPr lang="en-GB"/>
          </a:p>
        </p:txBody>
      </p:sp>
      <p:pic>
        <p:nvPicPr>
          <p:cNvPr id="26626" name="Picture 2" descr="http://basenji-freunde.com/regenwald.jpg"/>
          <p:cNvPicPr>
            <a:picLocks noChangeAspect="1" noChangeArrowheads="1"/>
          </p:cNvPicPr>
          <p:nvPr/>
        </p:nvPicPr>
        <p:blipFill>
          <a:blip r:embed="rId2" cstate="print"/>
          <a:srcRect/>
          <a:stretch>
            <a:fillRect/>
          </a:stretch>
        </p:blipFill>
        <p:spPr bwMode="auto">
          <a:xfrm>
            <a:off x="4215161" y="1600200"/>
            <a:ext cx="4471639" cy="4525963"/>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New build (hut = </a:t>
            </a:r>
            <a:r>
              <a:rPr lang="en-US" i="1" dirty="0" err="1" smtClean="0"/>
              <a:t>endu</a:t>
            </a:r>
            <a:r>
              <a:rPr lang="en-US" i="1" dirty="0" smtClean="0"/>
              <a:t>; </a:t>
            </a:r>
            <a:r>
              <a:rPr lang="en-US" dirty="0" smtClean="0"/>
              <a:t>womb = </a:t>
            </a:r>
            <a:r>
              <a:rPr lang="en-US" i="1" dirty="0" err="1" smtClean="0"/>
              <a:t>ndu</a:t>
            </a:r>
            <a:r>
              <a:rPr lang="en-US" dirty="0" smtClean="0"/>
              <a:t> )</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2436748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a house</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9742332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Inside a hut</a:t>
            </a:r>
            <a:endParaRPr lang="en-GB" dirty="0"/>
          </a:p>
        </p:txBody>
      </p:sp>
      <p:pic>
        <p:nvPicPr>
          <p:cNvPr id="4" name="Content Placeholder 3" descr="mbuti inside hut.jpg"/>
          <p:cNvPicPr>
            <a:picLocks noGrp="1" noChangeAspect="1"/>
          </p:cNvPicPr>
          <p:nvPr>
            <p:ph idx="1"/>
          </p:nvPr>
        </p:nvPicPr>
        <p:blipFill>
          <a:blip r:embed="rId2"/>
          <a:stretch>
            <a:fillRect/>
          </a:stretch>
        </p:blipFill>
        <p:spPr>
          <a:xfrm>
            <a:off x="910443" y="1692613"/>
            <a:ext cx="7188384" cy="47880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Mobility </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0220397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Gender roles, marriage and child care</a:t>
            </a:r>
            <a:endParaRPr lang="en-US" dirty="0"/>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463876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 is gender neutral and mobile</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Grandparent = </a:t>
            </a:r>
            <a:r>
              <a:rPr lang="en-GB" i="1" dirty="0" err="1" smtClean="0"/>
              <a:t>tata</a:t>
            </a:r>
            <a:endParaRPr lang="en-GB" i="1" dirty="0" smtClean="0"/>
          </a:p>
          <a:p>
            <a:r>
              <a:rPr lang="en-GB" dirty="0" smtClean="0"/>
              <a:t>Sibling = </a:t>
            </a:r>
            <a:r>
              <a:rPr lang="en-GB" i="1" dirty="0" err="1" smtClean="0"/>
              <a:t>apua’i</a:t>
            </a:r>
            <a:endParaRPr lang="en-GB" i="1" dirty="0" smtClean="0"/>
          </a:p>
          <a:p>
            <a:r>
              <a:rPr lang="en-GB" dirty="0" smtClean="0"/>
              <a:t>Child = </a:t>
            </a:r>
            <a:r>
              <a:rPr lang="en-GB" i="1" dirty="0" err="1" smtClean="0"/>
              <a:t>miki</a:t>
            </a:r>
            <a:endParaRPr lang="en-GB" i="1" dirty="0" smtClean="0"/>
          </a:p>
          <a:p>
            <a:endParaRPr lang="en-GB" dirty="0" smtClean="0"/>
          </a:p>
          <a:p>
            <a:r>
              <a:rPr lang="en-GB" dirty="0" smtClean="0"/>
              <a:t>Only exceptions</a:t>
            </a:r>
          </a:p>
          <a:p>
            <a:r>
              <a:rPr lang="en-GB" dirty="0" smtClean="0"/>
              <a:t>Mother = </a:t>
            </a:r>
            <a:r>
              <a:rPr lang="en-GB" i="1" dirty="0" err="1" smtClean="0"/>
              <a:t>ema</a:t>
            </a:r>
            <a:endParaRPr lang="en-GB" i="1" dirty="0" smtClean="0"/>
          </a:p>
          <a:p>
            <a:r>
              <a:rPr lang="en-GB" dirty="0" smtClean="0"/>
              <a:t>Father = </a:t>
            </a:r>
            <a:r>
              <a:rPr lang="en-GB" i="1" dirty="0" err="1" smtClean="0"/>
              <a:t>eba</a:t>
            </a:r>
            <a:endParaRPr lang="en-GB" i="1" dirty="0" smtClean="0"/>
          </a:p>
          <a:p>
            <a:endParaRPr lang="en-GB" i="1" dirty="0" smtClean="0"/>
          </a:p>
          <a:p>
            <a:endParaRPr lang="en-GB" i="1" dirty="0" smtClean="0"/>
          </a:p>
          <a:p>
            <a:r>
              <a:rPr lang="en-GB" dirty="0" smtClean="0"/>
              <a:t>Mother and father are equal, father takes over childcare when solids are eaten</a:t>
            </a:r>
            <a:endParaRPr lang="en-GB" dirty="0"/>
          </a:p>
        </p:txBody>
      </p:sp>
      <p:sp>
        <p:nvSpPr>
          <p:cNvPr id="4" name="Content Placeholder 3"/>
          <p:cNvSpPr>
            <a:spLocks noGrp="1"/>
          </p:cNvSpPr>
          <p:nvPr>
            <p:ph sz="half" idx="2"/>
          </p:nvPr>
        </p:nvSpPr>
        <p:spPr/>
        <p:txBody>
          <a:bodyPr>
            <a:normAutofit fontScale="77500" lnSpcReduction="20000"/>
          </a:bodyPr>
          <a:lstStyle/>
          <a:p>
            <a:r>
              <a:rPr lang="en-GB" i="1" dirty="0" smtClean="0"/>
              <a:t>‘ The moment someone left the camp, even if they were siblings from the same womb, the kinship terms of address and reference were no longer used, but were replaced by personal names. Conversely when a stranger, totally unrelated by kinship, was accepted into the camp and became a member of that economic unit, he or she was accorded kinship status according to age and marital condition’ </a:t>
            </a:r>
            <a:r>
              <a:rPr lang="en-GB" dirty="0" smtClean="0"/>
              <a:t>Turnbull, 1983: 35</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rights - The </a:t>
            </a:r>
            <a:r>
              <a:rPr lang="en-GB" i="1" dirty="0" err="1" smtClean="0"/>
              <a:t>Bopi</a:t>
            </a:r>
            <a:endParaRPr lang="en-GB" i="1" dirty="0"/>
          </a:p>
        </p:txBody>
      </p:sp>
      <p:sp>
        <p:nvSpPr>
          <p:cNvPr id="3" name="Content Placeholder 2"/>
          <p:cNvSpPr>
            <a:spLocks noGrp="1"/>
          </p:cNvSpPr>
          <p:nvPr>
            <p:ph sz="half" idx="1"/>
          </p:nvPr>
        </p:nvSpPr>
        <p:spPr/>
        <p:txBody>
          <a:bodyPr/>
          <a:lstStyle/>
          <a:p>
            <a:r>
              <a:rPr lang="en-GB" dirty="0" smtClean="0"/>
              <a:t>At 3 the child goes to children’s land where children rule</a:t>
            </a:r>
          </a:p>
          <a:p>
            <a:r>
              <a:rPr lang="en-GB" dirty="0" smtClean="0"/>
              <a:t>Adults are banned</a:t>
            </a:r>
          </a:p>
          <a:p>
            <a:r>
              <a:rPr lang="en-GB" dirty="0" smtClean="0"/>
              <a:t>Children are pure</a:t>
            </a:r>
          </a:p>
          <a:p>
            <a:r>
              <a:rPr lang="en-GB" dirty="0" smtClean="0"/>
              <a:t>Responsibility for group purity lies with the children politicians</a:t>
            </a:r>
          </a:p>
        </p:txBody>
      </p:sp>
      <p:pic>
        <p:nvPicPr>
          <p:cNvPr id="5" name="Content Placeholder 4" descr="circle-game-efe-ituri-forest.jpg"/>
          <p:cNvPicPr>
            <a:picLocks noChangeAspect="1"/>
          </p:cNvPicPr>
          <p:nvPr/>
        </p:nvPicPr>
        <p:blipFill>
          <a:blip r:embed="rId2" cstate="print"/>
          <a:srcRect l="14985" b="16208"/>
          <a:stretch>
            <a:fillRect/>
          </a:stretch>
        </p:blipFill>
        <p:spPr>
          <a:xfrm>
            <a:off x="4495800" y="2454163"/>
            <a:ext cx="4648200" cy="3076842"/>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endParaRPr lang="en-US"/>
          </a:p>
        </p:txBody>
      </p:sp>
      <p:sp>
        <p:nvSpPr>
          <p:cNvPr id="7" name="Subtitle 6"/>
          <p:cNvSpPr>
            <a:spLocks noGrp="1"/>
          </p:cNvSpPr>
          <p:nvPr>
            <p:ph type="subTitle" idx="1"/>
          </p:nvPr>
        </p:nvSpPr>
        <p:spPr/>
        <p:txBody>
          <a:bodyPr/>
          <a:lstStyle/>
          <a:p>
            <a:endParaRPr lang="en-US"/>
          </a:p>
        </p:txBody>
      </p:sp>
      <p:pic>
        <p:nvPicPr>
          <p:cNvPr id="8" name="Picture 7"/>
          <p:cNvPicPr>
            <a:picLocks noChangeAspect="1"/>
          </p:cNvPicPr>
          <p:nvPr/>
        </p:nvPicPr>
        <p:blipFill>
          <a:blip r:embed="rId2" cstate="print"/>
          <a:stretch>
            <a:fillRect/>
          </a:stretch>
        </p:blipFill>
        <p:spPr>
          <a:xfrm>
            <a:off x="635000" y="596900"/>
            <a:ext cx="7874000" cy="5651500"/>
          </a:xfrm>
          <a:prstGeom prst="rect">
            <a:avLst/>
          </a:prstGeom>
        </p:spPr>
      </p:pic>
    </p:spTree>
    <p:extLst>
      <p:ext uri="{BB962C8B-B14F-4D97-AF65-F5344CB8AC3E}">
        <p14:creationId xmlns:p14="http://schemas.microsoft.com/office/powerpoint/2010/main" xmlns="" val="1913999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269706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meat myth in Turnbull, 1983 </a:t>
            </a:r>
            <a:endParaRPr lang="en-GB" dirty="0"/>
          </a:p>
        </p:txBody>
      </p:sp>
      <p:sp>
        <p:nvSpPr>
          <p:cNvPr id="3" name="Content Placeholder 2"/>
          <p:cNvSpPr>
            <a:spLocks noGrp="1"/>
          </p:cNvSpPr>
          <p:nvPr>
            <p:ph sz="half" idx="1"/>
          </p:nvPr>
        </p:nvSpPr>
        <p:spPr/>
        <p:txBody>
          <a:bodyPr>
            <a:normAutofit/>
          </a:bodyPr>
          <a:lstStyle/>
          <a:p>
            <a:r>
              <a:rPr lang="en-GB" dirty="0" smtClean="0"/>
              <a:t>Hunting created death</a:t>
            </a:r>
          </a:p>
          <a:p>
            <a:r>
              <a:rPr lang="en-GB" dirty="0" smtClean="0"/>
              <a:t>It is a crime that pollutes people</a:t>
            </a:r>
          </a:p>
          <a:p>
            <a:r>
              <a:rPr lang="en-GB" dirty="0" smtClean="0"/>
              <a:t>Immortality can be restored if it stopped</a:t>
            </a:r>
            <a:endParaRPr lang="en-GB" dirty="0"/>
          </a:p>
        </p:txBody>
      </p:sp>
      <p:sp>
        <p:nvSpPr>
          <p:cNvPr id="4" name="Content Placeholder 3"/>
          <p:cNvSpPr>
            <a:spLocks noGrp="1"/>
          </p:cNvSpPr>
          <p:nvPr>
            <p:ph sz="half" idx="2"/>
          </p:nvPr>
        </p:nvSpPr>
        <p:spPr/>
        <p:txBody>
          <a:bodyPr>
            <a:normAutofit/>
          </a:bodyPr>
          <a:lstStyle/>
          <a:p>
            <a:endParaRPr lang="en-GB"/>
          </a:p>
        </p:txBody>
      </p:sp>
      <p:pic>
        <p:nvPicPr>
          <p:cNvPr id="28674" name="Picture 2" descr="http://4.bp.blogspot.com/_xrmojYEgRvc/TDOHOAHG3xI/AAAAAAAABFI/HfSNMzn9Lps/s1600/IMG_8592headtoheadcroppygmies.jpg"/>
          <p:cNvPicPr>
            <a:picLocks noChangeAspect="1" noChangeArrowheads="1"/>
          </p:cNvPicPr>
          <p:nvPr/>
        </p:nvPicPr>
        <p:blipFill>
          <a:blip r:embed="rId2" cstate="print"/>
          <a:srcRect l="19146" r="7500"/>
          <a:stretch>
            <a:fillRect/>
          </a:stretch>
        </p:blipFill>
        <p:spPr bwMode="auto">
          <a:xfrm>
            <a:off x="4282067" y="1600200"/>
            <a:ext cx="4471639" cy="45720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Hunting practice and children  </a:t>
            </a:r>
            <a:endParaRPr lang="en-US" dirty="0"/>
          </a:p>
        </p:txBody>
      </p:sp>
      <p:pic>
        <p:nvPicPr>
          <p:cNvPr id="6" name="Content Placeholder 5"/>
          <p:cNvPicPr>
            <a:picLocks noGrp="1" noChangeAspect="1"/>
          </p:cNvPicPr>
          <p:nvPr>
            <p:ph sz="half" idx="1"/>
          </p:nvPr>
        </p:nvPicPr>
        <p:blipFill>
          <a:blip r:embed="rId2" cstate="screen">
            <a:extLst>
              <a:ext uri="{28A0092B-C50C-407E-A947-70E740481C1C}">
                <a14:useLocalDpi xmlns:a14="http://schemas.microsoft.com/office/drawing/2010/main" xmlns=""/>
              </a:ext>
            </a:extLst>
          </a:blip>
          <a:srcRect t="-2079"/>
          <a:stretch>
            <a:fillRect/>
          </a:stretch>
        </p:blipFill>
        <p:spPr>
          <a:xfrm>
            <a:off x="428008" y="1600200"/>
            <a:ext cx="3852162" cy="4409808"/>
          </a:xfrm>
        </p:spPr>
      </p:pic>
      <p:pic>
        <p:nvPicPr>
          <p:cNvPr id="7" name="Content Placeholder 6" descr="boy hunter.jpg"/>
          <p:cNvPicPr>
            <a:picLocks noGrp="1" noChangeAspect="1"/>
          </p:cNvPicPr>
          <p:nvPr>
            <p:ph sz="half" idx="2"/>
          </p:nvPr>
        </p:nvPicPr>
        <p:blipFill>
          <a:blip r:embed="rId3" cstate="print"/>
          <a:stretch>
            <a:fillRect/>
          </a:stretch>
        </p:blipFill>
        <p:spPr>
          <a:xfrm>
            <a:off x="5200650" y="1610519"/>
            <a:ext cx="2933700" cy="4505325"/>
          </a:xfrm>
        </p:spPr>
      </p:pic>
    </p:spTree>
    <p:extLst>
      <p:ext uri="{BB962C8B-B14F-4D97-AF65-F5344CB8AC3E}">
        <p14:creationId xmlns:p14="http://schemas.microsoft.com/office/powerpoint/2010/main" xmlns="" val="4202762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Incomers and knowledge diffusion</a:t>
            </a:r>
            <a:endParaRPr lang="en-GB" dirty="0"/>
          </a:p>
        </p:txBody>
      </p:sp>
      <p:sp>
        <p:nvSpPr>
          <p:cNvPr id="3" name="Content Placeholder 2"/>
          <p:cNvSpPr>
            <a:spLocks noGrp="1"/>
          </p:cNvSpPr>
          <p:nvPr>
            <p:ph sz="half" idx="1"/>
          </p:nvPr>
        </p:nvSpPr>
        <p:spPr/>
        <p:txBody>
          <a:bodyPr/>
          <a:lstStyle/>
          <a:p>
            <a:r>
              <a:rPr lang="en-GB" dirty="0" smtClean="0"/>
              <a:t>500 yrs ago immigration brought tools</a:t>
            </a:r>
          </a:p>
          <a:p>
            <a:r>
              <a:rPr lang="en-GB" dirty="0" smtClean="0"/>
              <a:t>Significances:</a:t>
            </a:r>
          </a:p>
          <a:p>
            <a:r>
              <a:rPr lang="en-GB" dirty="0" smtClean="0"/>
              <a:t>Knife blades – hunting and housing</a:t>
            </a:r>
          </a:p>
          <a:p>
            <a:r>
              <a:rPr lang="en-GB" dirty="0" smtClean="0"/>
              <a:t>Deforestation for crops</a:t>
            </a:r>
            <a:endParaRPr lang="en-GB" dirty="0"/>
          </a:p>
        </p:txBody>
      </p:sp>
      <p:pic>
        <p:nvPicPr>
          <p:cNvPr id="6" name="Content Placeholder 5" descr="mushroom harvest.jpg"/>
          <p:cNvPicPr>
            <a:picLocks noGrp="1" noChangeAspect="1"/>
          </p:cNvPicPr>
          <p:nvPr>
            <p:ph sz="half" idx="2"/>
          </p:nvPr>
        </p:nvPicPr>
        <p:blipFill>
          <a:blip r:embed="rId2" cstate="print"/>
          <a:stretch>
            <a:fillRect/>
          </a:stretch>
        </p:blipFill>
        <p:spPr>
          <a:xfrm>
            <a:off x="4495800" y="2492298"/>
            <a:ext cx="4191000" cy="3259943"/>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Honey and chameleons </a:t>
            </a:r>
            <a:endParaRPr lang="en-GB" dirty="0"/>
          </a:p>
        </p:txBody>
      </p:sp>
      <p:pic>
        <p:nvPicPr>
          <p:cNvPr id="6" name="Content Placeholder 5" descr="mbuti honey 2.jpg"/>
          <p:cNvPicPr>
            <a:picLocks noGrp="1" noChangeAspect="1"/>
          </p:cNvPicPr>
          <p:nvPr>
            <p:ph sz="half" idx="1"/>
          </p:nvPr>
        </p:nvPicPr>
        <p:blipFill>
          <a:blip r:embed="rId2"/>
          <a:stretch>
            <a:fillRect/>
          </a:stretch>
        </p:blipFill>
        <p:spPr>
          <a:xfrm>
            <a:off x="760476" y="2720181"/>
            <a:ext cx="3432048" cy="2286000"/>
          </a:xfrm>
        </p:spPr>
      </p:pic>
      <p:pic>
        <p:nvPicPr>
          <p:cNvPr id="5" name="Content Placeholder 4" descr="mbuti honey.jpg"/>
          <p:cNvPicPr>
            <a:picLocks noGrp="1" noChangeAspect="1"/>
          </p:cNvPicPr>
          <p:nvPr>
            <p:ph sz="half" idx="2"/>
          </p:nvPr>
        </p:nvPicPr>
        <p:blipFill>
          <a:blip r:embed="rId3"/>
          <a:stretch>
            <a:fillRect/>
          </a:stretch>
        </p:blipFill>
        <p:spPr>
          <a:xfrm>
            <a:off x="5151302" y="1600200"/>
            <a:ext cx="3032395" cy="4525963"/>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noise</a:t>
            </a:r>
            <a:endParaRPr lang="en-US" dirty="0"/>
          </a:p>
        </p:txBody>
      </p:sp>
      <p:pic>
        <p:nvPicPr>
          <p:cNvPr id="4" name="Content Placeholder 3">
            <a:hlinkClick r:id="rId2"/>
          </p:cNvPr>
          <p:cNvPicPr>
            <a:picLocks noGrp="1" noChangeAspect="1"/>
          </p:cNvPicPr>
          <p:nvPr>
            <p:ph idx="1"/>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0380619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err="1" smtClean="0"/>
              <a:t>Molimo</a:t>
            </a:r>
            <a:endParaRPr lang="en-GB" dirty="0"/>
          </a:p>
        </p:txBody>
      </p:sp>
      <p:pic>
        <p:nvPicPr>
          <p:cNvPr id="11" name="Content Placeholder 10" descr="molimo trumpet.jpg"/>
          <p:cNvPicPr>
            <a:picLocks noGrp="1" noChangeAspect="1"/>
          </p:cNvPicPr>
          <p:nvPr>
            <p:ph sz="half" idx="2"/>
          </p:nvPr>
        </p:nvPicPr>
        <p:blipFill>
          <a:blip r:embed="rId2" cstate="print"/>
          <a:stretch>
            <a:fillRect/>
          </a:stretch>
        </p:blipFill>
        <p:spPr>
          <a:xfrm>
            <a:off x="4808970" y="1737027"/>
            <a:ext cx="3780000" cy="3780000"/>
          </a:xfrm>
        </p:spPr>
      </p:pic>
      <p:sp>
        <p:nvSpPr>
          <p:cNvPr id="10" name="Content Placeholder 9"/>
          <p:cNvSpPr>
            <a:spLocks noGrp="1"/>
          </p:cNvSpPr>
          <p:nvPr>
            <p:ph sz="half" idx="1"/>
          </p:nvPr>
        </p:nvSpPr>
        <p:spPr/>
        <p:txBody>
          <a:bodyPr/>
          <a:lstStyle/>
          <a:p>
            <a:r>
              <a:rPr lang="en-GB" dirty="0" smtClean="0"/>
              <a:t>Crisis ritual</a:t>
            </a:r>
          </a:p>
          <a:p>
            <a:r>
              <a:rPr lang="en-GB" dirty="0" smtClean="0"/>
              <a:t>Trumpet used to awaken  and amuse the forest</a:t>
            </a:r>
          </a:p>
          <a:p>
            <a:r>
              <a:rPr lang="en-GB" dirty="0" smtClean="0"/>
              <a:t>Only youths can play it</a:t>
            </a:r>
          </a:p>
          <a:p>
            <a:r>
              <a:rPr lang="en-GB" dirty="0" smtClean="0"/>
              <a:t>Can destroy the village if bitchiness continues</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Neighbours </a:t>
            </a:r>
            <a:endParaRPr lang="en-GB" dirty="0"/>
          </a:p>
        </p:txBody>
      </p:sp>
      <p:sp>
        <p:nvSpPr>
          <p:cNvPr id="3" name="Content Placeholder 2"/>
          <p:cNvSpPr>
            <a:spLocks noGrp="1"/>
          </p:cNvSpPr>
          <p:nvPr>
            <p:ph sz="half" idx="1"/>
          </p:nvPr>
        </p:nvSpPr>
        <p:spPr/>
        <p:txBody>
          <a:bodyPr/>
          <a:lstStyle/>
          <a:p>
            <a:r>
              <a:rPr lang="en-GB" dirty="0" smtClean="0"/>
              <a:t>Bantu neighbours represented differently</a:t>
            </a:r>
          </a:p>
          <a:p>
            <a:r>
              <a:rPr lang="en-GB" dirty="0" smtClean="0"/>
              <a:t>Turnbull describes them as easy to trick</a:t>
            </a:r>
          </a:p>
          <a:p>
            <a:r>
              <a:rPr lang="en-GB" dirty="0" smtClean="0"/>
              <a:t>Can be either abusers or partners</a:t>
            </a:r>
          </a:p>
        </p:txBody>
      </p:sp>
      <p:pic>
        <p:nvPicPr>
          <p:cNvPr id="9" name="Content Placeholder 8" descr="2083729506_660c696049_z.jpg"/>
          <p:cNvPicPr>
            <a:picLocks noGrp="1" noChangeAspect="1"/>
          </p:cNvPicPr>
          <p:nvPr>
            <p:ph sz="half" idx="2"/>
          </p:nvPr>
        </p:nvPicPr>
        <p:blipFill>
          <a:blip r:embed="rId2" cstate="print"/>
          <a:stretch>
            <a:fillRect/>
          </a:stretch>
        </p:blipFill>
        <p:spPr>
          <a:xfrm>
            <a:off x="4648200" y="2351861"/>
            <a:ext cx="4038600" cy="3022640"/>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10000"/>
          </a:bodyPr>
          <a:lstStyle/>
          <a:p>
            <a:r>
              <a:rPr lang="en-GB" dirty="0" err="1" smtClean="0"/>
              <a:t>Mosko</a:t>
            </a:r>
            <a:r>
              <a:rPr lang="en-GB" dirty="0" smtClean="0"/>
              <a:t>, M. S. 1987. The symbols of ‘Forest’: a structural analysis of </a:t>
            </a:r>
            <a:r>
              <a:rPr lang="en-GB" dirty="0" err="1" smtClean="0"/>
              <a:t>Mbuti</a:t>
            </a:r>
            <a:r>
              <a:rPr lang="en-GB" dirty="0" smtClean="0"/>
              <a:t> culture and social organisation. </a:t>
            </a:r>
            <a:r>
              <a:rPr lang="en-GB" i="1" dirty="0" smtClean="0"/>
              <a:t>American Anthropologist </a:t>
            </a:r>
            <a:r>
              <a:rPr lang="en-GB" dirty="0" err="1" smtClean="0"/>
              <a:t>vol</a:t>
            </a:r>
            <a:r>
              <a:rPr lang="en-GB" dirty="0" smtClean="0"/>
              <a:t> 89, 4 pp. 896-913</a:t>
            </a:r>
          </a:p>
          <a:p>
            <a:r>
              <a:rPr lang="en-GB" dirty="0" smtClean="0"/>
              <a:t>Turnbull, C. M. 1961. </a:t>
            </a:r>
            <a:r>
              <a:rPr lang="en-GB" i="1" dirty="0" smtClean="0"/>
              <a:t>The forest people: a study of the Pygmies of the Congo</a:t>
            </a:r>
            <a:r>
              <a:rPr lang="en-GB" dirty="0" smtClean="0"/>
              <a:t>. New York: Simon and Schuster</a:t>
            </a:r>
          </a:p>
          <a:p>
            <a:r>
              <a:rPr lang="en-GB" dirty="0" smtClean="0"/>
              <a:t>Turnbull, C, M. 1983 </a:t>
            </a:r>
            <a:r>
              <a:rPr lang="en-GB" i="1" dirty="0" smtClean="0"/>
              <a:t>The </a:t>
            </a:r>
            <a:r>
              <a:rPr lang="en-GB" i="1" dirty="0" err="1" smtClean="0"/>
              <a:t>Mbuti</a:t>
            </a:r>
            <a:r>
              <a:rPr lang="en-GB" i="1" dirty="0" smtClean="0"/>
              <a:t> Pygmies: change and adaptation. </a:t>
            </a:r>
            <a:r>
              <a:rPr lang="en-GB" dirty="0" err="1" smtClean="0"/>
              <a:t>Orlando</a:t>
            </a:r>
            <a:r>
              <a:rPr lang="en-GB" dirty="0" smtClean="0"/>
              <a:t>: Harcourt Brace Jovanovich</a:t>
            </a:r>
          </a:p>
          <a:p>
            <a:endParaRPr lang="en-GB" dirty="0"/>
          </a:p>
        </p:txBody>
      </p:sp>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22768</TotalTime>
  <Words>388</Words>
  <Application>Microsoft Office PowerPoint</Application>
  <PresentationFormat>On-screen Show (4:3)</PresentationFormat>
  <Paragraphs>58</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Black</vt:lpstr>
      <vt:lpstr>Mbuti in Ituri forest</vt:lpstr>
      <vt:lpstr>Slide 2</vt:lpstr>
      <vt:lpstr>Stature </vt:lpstr>
      <vt:lpstr>Colin Turnbull, 1961The forest people</vt:lpstr>
      <vt:lpstr>The forest – (ndura)</vt:lpstr>
      <vt:lpstr>New build (hut = endu; womb = ndu )</vt:lpstr>
      <vt:lpstr>Making a house</vt:lpstr>
      <vt:lpstr>Inside a hut</vt:lpstr>
      <vt:lpstr>Mobility </vt:lpstr>
      <vt:lpstr>Gender roles, marriage and child care</vt:lpstr>
      <vt:lpstr>Kin is gender neutral and mobile</vt:lpstr>
      <vt:lpstr>Children’s rights - The Bopi</vt:lpstr>
      <vt:lpstr>Slide 13</vt:lpstr>
      <vt:lpstr>Slide 14</vt:lpstr>
      <vt:lpstr>The meat myth in Turnbull, 1983 </vt:lpstr>
      <vt:lpstr>Hunting practice and children  </vt:lpstr>
      <vt:lpstr>Incomers and knowledge diffusion</vt:lpstr>
      <vt:lpstr>Honey and chameleons </vt:lpstr>
      <vt:lpstr>Making noise</vt:lpstr>
      <vt:lpstr>Molimo</vt:lpstr>
      <vt:lpstr>Neighbours </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Mbuti in Ituri forest</dc:title>
  <dc:creator>Luci Attala</dc:creator>
  <cp:lastModifiedBy>sa025</cp:lastModifiedBy>
  <cp:revision>34</cp:revision>
  <dcterms:created xsi:type="dcterms:W3CDTF">2012-08-07T20:27:20Z</dcterms:created>
  <dcterms:modified xsi:type="dcterms:W3CDTF">2013-02-26T16:34:42Z</dcterms:modified>
</cp:coreProperties>
</file>