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6" r:id="rId1"/>
  </p:sldMasterIdLst>
  <p:notesMasterIdLst>
    <p:notesMasterId r:id="rId11"/>
  </p:notesMasterIdLst>
  <p:sldIdLst>
    <p:sldId id="256" r:id="rId2"/>
    <p:sldId id="257" r:id="rId3"/>
    <p:sldId id="261" r:id="rId4"/>
    <p:sldId id="260" r:id="rId5"/>
    <p:sldId id="265" r:id="rId6"/>
    <p:sldId id="262" r:id="rId7"/>
    <p:sldId id="263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ees, Kirsty (Staff Cymorth Aelod Cynulliad | Assembly Member Support Staff)" initials="RK(CAC|AMSS" lastIdx="2" clrIdx="0">
    <p:extLst>
      <p:ext uri="{19B8F6BF-5375-455C-9EA6-DF929625EA0E}">
        <p15:presenceInfo xmlns:p15="http://schemas.microsoft.com/office/powerpoint/2012/main" userId="S::Kirsty.Rees@assembly.wales::ef92f628-a5d3-4f15-a08d-23cc0e5c33b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35" autoAdjust="0"/>
    <p:restoredTop sz="93792" autoAdjust="0"/>
  </p:normalViewPr>
  <p:slideViewPr>
    <p:cSldViewPr snapToGrid="0">
      <p:cViewPr varScale="1">
        <p:scale>
          <a:sx n="62" d="100"/>
          <a:sy n="62" d="100"/>
        </p:scale>
        <p:origin x="8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A0BAA-0B50-4810-B312-2B2FE42BF0F9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36A4D1-D0A6-44AD-8A75-8CB023FF75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258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36A4D1-D0A6-44AD-8A75-8CB023FF75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776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861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1290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94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46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986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233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963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352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896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15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2010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9673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663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160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7821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6333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575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100000">
              <a:schemeClr val="bg1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550D13-4543-4707-9DEA-E73829115DB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758DB-E0B8-4086-8998-B0099E1E03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4069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  <p:sldLayoutId id="2147483858" r:id="rId12"/>
    <p:sldLayoutId id="2147483859" r:id="rId13"/>
    <p:sldLayoutId id="2147483860" r:id="rId14"/>
    <p:sldLayoutId id="2147483861" r:id="rId15"/>
    <p:sldLayoutId id="2147483862" r:id="rId16"/>
    <p:sldLayoutId id="214748386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3.png"/><Relationship Id="rId7" Type="http://schemas.openxmlformats.org/officeDocument/2006/relationships/image" Target="../media/image10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belbins-team-roles-ayla-erhan" TargetMode="External"/><Relationship Id="rId2" Type="http://schemas.openxmlformats.org/officeDocument/2006/relationships/hyperlink" Target="https://www.thepeoplespace.com/ideas/articles/four-types-team-members-your-organisation-infographi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dershipmanagement.com.au/effective-teamwork-the-key-to-success/" TargetMode="External"/><Relationship Id="rId5" Type="http://schemas.openxmlformats.org/officeDocument/2006/relationships/hyperlink" Target="https://www.learntolead.com/" TargetMode="External"/><Relationship Id="rId4" Type="http://schemas.openxmlformats.org/officeDocument/2006/relationships/hyperlink" Target="https://www.businesscoaching.co.uk/files/belbin_team_role_theories.pd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nday.com/blog/teamwork/effective-teamwork/" TargetMode="External"/><Relationship Id="rId2" Type="http://schemas.openxmlformats.org/officeDocument/2006/relationships/hyperlink" Target="https://medium.com/@mikeschoultz/10-team-characteristics-for-effective-teamwork-e0429b362dd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19B88-1A00-410F-9650-1CD426ACA0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093788"/>
            <a:ext cx="10506455" cy="2967208"/>
          </a:xfrm>
        </p:spPr>
        <p:txBody>
          <a:bodyPr>
            <a:normAutofit/>
          </a:bodyPr>
          <a:lstStyle/>
          <a:p>
            <a:pPr algn="l"/>
            <a:r>
              <a:rPr lang="en-GB" sz="8000" dirty="0"/>
              <a:t>BMSK4002– EFFECTIVE TEAMS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4B74F9-F0F1-4C9B-B4C3-A2D2B4B34F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35845" y="4218932"/>
            <a:ext cx="3946779" cy="1038225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Kirsty Rees (1917792) </a:t>
            </a:r>
          </a:p>
          <a:p>
            <a:pPr algn="r"/>
            <a:endParaRPr lang="en-GB" sz="13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B72B678-4A3E-4A9A-91C4-C3E6557F6814}"/>
              </a:ext>
            </a:extLst>
          </p:cNvPr>
          <p:cNvCxnSpPr>
            <a:cxnSpLocks/>
          </p:cNvCxnSpPr>
          <p:nvPr/>
        </p:nvCxnSpPr>
        <p:spPr>
          <a:xfrm>
            <a:off x="1117600" y="4060996"/>
            <a:ext cx="86664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191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54AD9-DF3D-4D3E-B377-E9C5744D6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654" y="545503"/>
            <a:ext cx="3339281" cy="14643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Introduction </a:t>
            </a:r>
            <a:br>
              <a:rPr lang="en-US" sz="4200" dirty="0"/>
            </a:br>
            <a:endParaRPr lang="en-US" sz="4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9DB08A-E201-4F33-AD8B-06FE17AFCD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8735" y="2143520"/>
            <a:ext cx="4332672" cy="3644995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1"/>
                </a:solidFill>
                <a:cs typeface="Arial" panose="020B0604020202020204" pitchFamily="34" charset="0"/>
              </a:rPr>
              <a:t> I am Kirsty Rees, </a:t>
            </a:r>
          </a:p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1"/>
                </a:solidFill>
                <a:cs typeface="Arial" panose="020B0604020202020204" pitchFamily="34" charset="0"/>
              </a:rPr>
              <a:t> currently employed as a</a:t>
            </a:r>
          </a:p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1"/>
                </a:solidFill>
                <a:cs typeface="Arial" panose="020B0604020202020204" pitchFamily="34" charset="0"/>
              </a:rPr>
              <a:t> senior communications</a:t>
            </a:r>
          </a:p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1"/>
                </a:solidFill>
                <a:cs typeface="Arial" panose="020B0604020202020204" pitchFamily="34" charset="0"/>
              </a:rPr>
              <a:t> And development officer </a:t>
            </a:r>
          </a:p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1"/>
                </a:solidFill>
                <a:cs typeface="Arial" panose="020B0604020202020204" pitchFamily="34" charset="0"/>
              </a:rPr>
              <a:t>For the welsh parliament.</a:t>
            </a:r>
          </a:p>
          <a:p>
            <a:pPr>
              <a:lnSpc>
                <a:spcPct val="90000"/>
              </a:lnSpc>
            </a:pPr>
            <a:endParaRPr lang="en-US" sz="42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1"/>
                </a:solidFill>
                <a:cs typeface="Arial" panose="020B0604020202020204" pitchFamily="34" charset="0"/>
              </a:rPr>
              <a:t>I have been in this role for</a:t>
            </a:r>
          </a:p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1"/>
                </a:solidFill>
                <a:cs typeface="Arial" panose="020B0604020202020204" pitchFamily="34" charset="0"/>
              </a:rPr>
              <a:t> 2 years and thoroughly </a:t>
            </a:r>
          </a:p>
          <a:p>
            <a:pPr>
              <a:lnSpc>
                <a:spcPct val="90000"/>
              </a:lnSpc>
            </a:pPr>
            <a:r>
              <a:rPr lang="en-US" sz="4200" dirty="0">
                <a:solidFill>
                  <a:schemeClr val="tx1"/>
                </a:solidFill>
                <a:cs typeface="Arial" panose="020B0604020202020204" pitchFamily="34" charset="0"/>
              </a:rPr>
              <a:t>Enjoy it.</a:t>
            </a:r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1028" name="Picture 4" descr="BBC Parliament - Welsh Assembly">
            <a:extLst>
              <a:ext uri="{FF2B5EF4-FFF2-40B4-BE49-F238E27FC236}">
                <a16:creationId xmlns:a16="http://schemas.microsoft.com/office/drawing/2014/main" id="{32AFFF6B-9BD3-4CDA-880A-3C25BD2869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02" r="23612"/>
          <a:stretch/>
        </p:blipFill>
        <p:spPr bwMode="auto">
          <a:xfrm>
            <a:off x="5114925" y="10"/>
            <a:ext cx="707707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8106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80">
            <a:extLst>
              <a:ext uri="{FF2B5EF4-FFF2-40B4-BE49-F238E27FC236}">
                <a16:creationId xmlns:a16="http://schemas.microsoft.com/office/drawing/2014/main" id="{BD310164-D3A3-415E-9D94-5D21D9FB2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BE586E08-18BF-4AB1-AB48-4005D567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5" name="Oval 84">
            <a:extLst>
              <a:ext uri="{FF2B5EF4-FFF2-40B4-BE49-F238E27FC236}">
                <a16:creationId xmlns:a16="http://schemas.microsoft.com/office/drawing/2014/main" id="{4A497DBC-2692-42B4-A606-31024033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3517A192-66A9-4297-9284-65580829A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130825ED-0133-430D-BBBB-50B6F5228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1" name="Rectangle 90">
            <a:extLst>
              <a:ext uri="{FF2B5EF4-FFF2-40B4-BE49-F238E27FC236}">
                <a16:creationId xmlns:a16="http://schemas.microsoft.com/office/drawing/2014/main" id="{633F040E-FA1C-4EDC-B925-7EFCB9582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BDD962-0E45-4B8C-996E-B94CF6FD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0623" y="1447800"/>
            <a:ext cx="3333676" cy="30969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Types of Team Members</a:t>
            </a:r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185730E4-A3A6-43E2-8E84-A4D61748B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32" name="Picture 8" descr="Four types of organisational team members">
            <a:extLst>
              <a:ext uri="{FF2B5EF4-FFF2-40B4-BE49-F238E27FC236}">
                <a16:creationId xmlns:a16="http://schemas.microsoft.com/office/drawing/2014/main" id="{C9B02C69-3D41-49D7-A96C-7F34DE6A19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0" t="29963" r="73332" b="50000"/>
          <a:stretch/>
        </p:blipFill>
        <p:spPr bwMode="auto">
          <a:xfrm>
            <a:off x="142725" y="2545306"/>
            <a:ext cx="951721" cy="15466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our types of organisational team members">
            <a:extLst>
              <a:ext uri="{FF2B5EF4-FFF2-40B4-BE49-F238E27FC236}">
                <a16:creationId xmlns:a16="http://schemas.microsoft.com/office/drawing/2014/main" id="{7713DBC8-4771-4F1A-8ED9-D865C0AAC0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16" t="53868" r="77954" b="35128"/>
          <a:stretch/>
        </p:blipFill>
        <p:spPr bwMode="auto">
          <a:xfrm>
            <a:off x="142725" y="3904851"/>
            <a:ext cx="951722" cy="131154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" name="Freeform 31">
            <a:extLst>
              <a:ext uri="{FF2B5EF4-FFF2-40B4-BE49-F238E27FC236}">
                <a16:creationId xmlns:a16="http://schemas.microsoft.com/office/drawing/2014/main" id="{61835C02-009F-45B9-81BA-49BD79D44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6" name="Picture 12" descr="Four types of organisational team members">
            <a:extLst>
              <a:ext uri="{FF2B5EF4-FFF2-40B4-BE49-F238E27FC236}">
                <a16:creationId xmlns:a16="http://schemas.microsoft.com/office/drawing/2014/main" id="{A2A729FC-4354-47F4-AC8A-411070DE1E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0" t="76267" r="75981" b="12193"/>
          <a:stretch/>
        </p:blipFill>
        <p:spPr bwMode="auto">
          <a:xfrm>
            <a:off x="142725" y="5532033"/>
            <a:ext cx="1025532" cy="132596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offin Clipart Download Clipart Free Stock Batman Lego - Easy To Draw Coffin - Png Download (652x980), Png Download">
            <a:extLst>
              <a:ext uri="{FF2B5EF4-FFF2-40B4-BE49-F238E27FC236}">
                <a16:creationId xmlns:a16="http://schemas.microsoft.com/office/drawing/2014/main" id="{DB41A49B-A92C-4F76-B400-FC17881CC6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8520" y="1528573"/>
            <a:ext cx="700133" cy="10528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A4DDA1A-D6A4-4969-8C7F-E3F03D51065E}"/>
              </a:ext>
            </a:extLst>
          </p:cNvPr>
          <p:cNvSpPr/>
          <p:nvPr/>
        </p:nvSpPr>
        <p:spPr>
          <a:xfrm>
            <a:off x="335312" y="344941"/>
            <a:ext cx="60350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Research lead me to Dave Anderson, founder of </a:t>
            </a:r>
            <a:r>
              <a:rPr lang="en-GB" dirty="0" err="1">
                <a:solidFill>
                  <a:srgbClr val="000000"/>
                </a:solidFill>
                <a:latin typeface="+mj-lt"/>
              </a:rPr>
              <a:t>LearnToLead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, he has categorised every workforce into four mindset categories. </a:t>
            </a: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  <a:p>
            <a:br>
              <a:rPr lang="en-GB" dirty="0">
                <a:solidFill>
                  <a:srgbClr val="000000"/>
                </a:solidFill>
                <a:latin typeface="Open Sans"/>
              </a:rPr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00C723-B8F1-4E9C-9E63-6214380D8375}"/>
              </a:ext>
            </a:extLst>
          </p:cNvPr>
          <p:cNvSpPr txBox="1"/>
          <p:nvPr/>
        </p:nvSpPr>
        <p:spPr>
          <a:xfrm>
            <a:off x="1237172" y="1696375"/>
            <a:ext cx="59093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UNDERTAKERS – Undertakers bring a negative value to an organisation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B785BB-DEAA-4C60-BE50-306F7C39BF28}"/>
              </a:ext>
            </a:extLst>
          </p:cNvPr>
          <p:cNvSpPr txBox="1"/>
          <p:nvPr/>
        </p:nvSpPr>
        <p:spPr>
          <a:xfrm>
            <a:off x="1168257" y="2796467"/>
            <a:ext cx="61059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CARETAKERS – Caretakers are baseliners, more often than not they do what is required of them and nothing more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123971-5D64-4FDD-9832-FEE1E0726E1D}"/>
              </a:ext>
            </a:extLst>
          </p:cNvPr>
          <p:cNvSpPr txBox="1"/>
          <p:nvPr/>
        </p:nvSpPr>
        <p:spPr>
          <a:xfrm>
            <a:off x="1181661" y="3904851"/>
            <a:ext cx="62820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PLAYMAKERS – Playmakers normally have more energy or drive than caretakers. The occasionally do great things but are not consistent enough to evaluate their performance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84F0EF-3E3F-4CBB-9C8D-A5CB9367F7BD}"/>
              </a:ext>
            </a:extLst>
          </p:cNvPr>
          <p:cNvSpPr txBox="1"/>
          <p:nvPr/>
        </p:nvSpPr>
        <p:spPr>
          <a:xfrm>
            <a:off x="1197745" y="5412690"/>
            <a:ext cx="56785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GAME CHANGERS – Game changers are unstoppable, they are relentless and are the team members who consistently bring effort, energy, attitude, excellence and passion to the job</a:t>
            </a:r>
          </a:p>
        </p:txBody>
      </p:sp>
    </p:spTree>
    <p:extLst>
      <p:ext uri="{BB962C8B-B14F-4D97-AF65-F5344CB8AC3E}">
        <p14:creationId xmlns:p14="http://schemas.microsoft.com/office/powerpoint/2010/main" val="3102103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12">
            <a:extLst>
              <a:ext uri="{FF2B5EF4-FFF2-40B4-BE49-F238E27FC236}">
                <a16:creationId xmlns:a16="http://schemas.microsoft.com/office/drawing/2014/main" id="{0F7302AF-86B9-441B-8D24-AC382E2A4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14">
            <a:extLst>
              <a:ext uri="{FF2B5EF4-FFF2-40B4-BE49-F238E27FC236}">
                <a16:creationId xmlns:a16="http://schemas.microsoft.com/office/drawing/2014/main" id="{99A2A6C2-D371-4C6B-B50F-CC71C6D01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16">
            <a:extLst>
              <a:ext uri="{FF2B5EF4-FFF2-40B4-BE49-F238E27FC236}">
                <a16:creationId xmlns:a16="http://schemas.microsoft.com/office/drawing/2014/main" id="{5F07A6A6-E44B-411E-AA18-65E481136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2" name="Picture 18">
            <a:extLst>
              <a:ext uri="{FF2B5EF4-FFF2-40B4-BE49-F238E27FC236}">
                <a16:creationId xmlns:a16="http://schemas.microsoft.com/office/drawing/2014/main" id="{8CC3468F-5EED-42B0-8507-F30360E1D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20">
            <a:extLst>
              <a:ext uri="{FF2B5EF4-FFF2-40B4-BE49-F238E27FC236}">
                <a16:creationId xmlns:a16="http://schemas.microsoft.com/office/drawing/2014/main" id="{591711EE-029D-453C-9AE9-E87829F1D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4" name="Rectangle 22">
            <a:extLst>
              <a:ext uri="{FF2B5EF4-FFF2-40B4-BE49-F238E27FC236}">
                <a16:creationId xmlns:a16="http://schemas.microsoft.com/office/drawing/2014/main" id="{5D5A8E14-301B-40C0-A174-D2232EF95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989839-968C-4877-A534-4A9502707E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112" y="452718"/>
            <a:ext cx="4165580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Current Workplace Team</a:t>
            </a:r>
          </a:p>
        </p:txBody>
      </p:sp>
      <p:sp>
        <p:nvSpPr>
          <p:cNvPr id="35" name="Freeform: Shape 24">
            <a:extLst>
              <a:ext uri="{FF2B5EF4-FFF2-40B4-BE49-F238E27FC236}">
                <a16:creationId xmlns:a16="http://schemas.microsoft.com/office/drawing/2014/main" id="{01F06C3F-35EE-478B-B96B-1247519C7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7" name="Freeform 23">
            <a:extLst>
              <a:ext uri="{FF2B5EF4-FFF2-40B4-BE49-F238E27FC236}">
                <a16:creationId xmlns:a16="http://schemas.microsoft.com/office/drawing/2014/main" id="{72742D7C-18EF-4DDC-B3B1-7D394C348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large crowd of people&#10;&#10;Description automatically generated">
            <a:extLst>
              <a:ext uri="{FF2B5EF4-FFF2-40B4-BE49-F238E27FC236}">
                <a16:creationId xmlns:a16="http://schemas.microsoft.com/office/drawing/2014/main" id="{B5DF98E8-2B48-4879-8F80-01F082C23E5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81"/>
          <a:stretch/>
        </p:blipFill>
        <p:spPr>
          <a:xfrm>
            <a:off x="6107788" y="647699"/>
            <a:ext cx="5422715" cy="3242202"/>
          </a:xfrm>
          <a:prstGeom prst="rect">
            <a:avLst/>
          </a:prstGeom>
          <a:effectLst/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5DFB004C-C794-45CE-846D-166C532D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03D732-FE43-47A6-9BB8-1C02CCF478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389" y="2052917"/>
            <a:ext cx="4799758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our team is made up from 4 individuals who have a similar view for the outcome of our duties’. </a:t>
            </a:r>
          </a:p>
          <a:p>
            <a:pPr>
              <a:lnSpc>
                <a:spcPct val="90000"/>
              </a:lnSpc>
            </a:pPr>
            <a:endParaRPr lang="en-US" sz="17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We work well when planning events within the community which enables us to successfully promote and showcase our hard working office to constituents and also helps engage with community groups/</a:t>
            </a:r>
          </a:p>
          <a:p>
            <a:pPr>
              <a:lnSpc>
                <a:spcPct val="90000"/>
              </a:lnSpc>
            </a:pPr>
            <a:endParaRPr lang="en-US" sz="17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700" dirty="0">
                <a:solidFill>
                  <a:schemeClr val="tx1"/>
                </a:solidFill>
              </a:rPr>
              <a:t>Using Dave Andersons method our team is made up by 3 ‘game changers’ and 1 ‘playmaker’.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tx1"/>
              </a:solidFill>
            </a:endParaRPr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94D8913D-C24D-40DF-9814-BA65E73576C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08"/>
          <a:stretch/>
        </p:blipFill>
        <p:spPr>
          <a:xfrm>
            <a:off x="6096000" y="4085841"/>
            <a:ext cx="2396569" cy="2389924"/>
          </a:xfrm>
          <a:prstGeom prst="rect">
            <a:avLst/>
          </a:prstGeom>
          <a:effectLst/>
        </p:spPr>
      </p:pic>
      <p:pic>
        <p:nvPicPr>
          <p:cNvPr id="6" name="Picture 5" descr="A group of people in a room&#10;&#10;Description automatically generated">
            <a:extLst>
              <a:ext uri="{FF2B5EF4-FFF2-40B4-BE49-F238E27FC236}">
                <a16:creationId xmlns:a16="http://schemas.microsoft.com/office/drawing/2014/main" id="{B0C7199C-5A49-4CD8-BA18-B2B314BA907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1679" y="4110773"/>
            <a:ext cx="3058737" cy="2329356"/>
          </a:xfrm>
          <a:prstGeom prst="rect">
            <a:avLst/>
          </a:prstGeom>
          <a:effectLst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71CF527-85AE-4AE5-B6F9-CF71210EE401}"/>
              </a:ext>
            </a:extLst>
          </p:cNvPr>
          <p:cNvSpPr txBox="1"/>
          <p:nvPr/>
        </p:nvSpPr>
        <p:spPr>
          <a:xfrm>
            <a:off x="6211358" y="6401973"/>
            <a:ext cx="6102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JUST SOME OF THE EVENTS HELD BY THE TEAM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486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bg2">
                <a:lumMod val="5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F7354-D1D2-4472-8E06-8D15669AB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75" y="410521"/>
            <a:ext cx="6116541" cy="1233756"/>
          </a:xfrm>
          <a:noFill/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</a:rPr>
              <a:t>Belbin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B7E92-1B18-48D7-82E2-F77355EAA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8" y="1644277"/>
            <a:ext cx="4606239" cy="49209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Meredith Belbin undertook considerable research into teams.</a:t>
            </a:r>
          </a:p>
          <a:p>
            <a:r>
              <a:rPr lang="en-GB" dirty="0" err="1">
                <a:solidFill>
                  <a:srgbClr val="FFFFFF"/>
                </a:solidFill>
              </a:rPr>
              <a:t>Belbins</a:t>
            </a:r>
            <a:r>
              <a:rPr lang="en-GB" dirty="0">
                <a:solidFill>
                  <a:srgbClr val="FFFFFF"/>
                </a:solidFill>
              </a:rPr>
              <a:t> theory states there are 9 roles which need to be occupied within any team.</a:t>
            </a:r>
          </a:p>
          <a:p>
            <a:r>
              <a:rPr lang="en-GB" dirty="0">
                <a:solidFill>
                  <a:srgbClr val="FFFFFF"/>
                </a:solidFill>
              </a:rPr>
              <a:t>The roles are used to identify behavioural strengths and weaknesses in the workplace.</a:t>
            </a:r>
          </a:p>
          <a:p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1026" name="Picture 2" descr="Learn Belbin Team Roles through Reflection – {Dotnet}.Share(knowledge)">
            <a:extLst>
              <a:ext uri="{FF2B5EF4-FFF2-40B4-BE49-F238E27FC236}">
                <a16:creationId xmlns:a16="http://schemas.microsoft.com/office/drawing/2014/main" id="{20FB6F58-71C6-4ED2-BE21-84B117555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4574" y="1447799"/>
            <a:ext cx="5943601" cy="457200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2584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Picture 118">
            <a:extLst>
              <a:ext uri="{FF2B5EF4-FFF2-40B4-BE49-F238E27FC236}">
                <a16:creationId xmlns:a16="http://schemas.microsoft.com/office/drawing/2014/main" id="{0F7302AF-86B9-441B-8D24-AC382E2A4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1" name="Picture 120">
            <a:extLst>
              <a:ext uri="{FF2B5EF4-FFF2-40B4-BE49-F238E27FC236}">
                <a16:creationId xmlns:a16="http://schemas.microsoft.com/office/drawing/2014/main" id="{99A2A6C2-D371-4C6B-B50F-CC71C6D01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3" name="Oval 122">
            <a:extLst>
              <a:ext uri="{FF2B5EF4-FFF2-40B4-BE49-F238E27FC236}">
                <a16:creationId xmlns:a16="http://schemas.microsoft.com/office/drawing/2014/main" id="{5F07A6A6-E44B-411E-AA18-65E481136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25" name="Picture 124">
            <a:extLst>
              <a:ext uri="{FF2B5EF4-FFF2-40B4-BE49-F238E27FC236}">
                <a16:creationId xmlns:a16="http://schemas.microsoft.com/office/drawing/2014/main" id="{8CC3468F-5EED-42B0-8507-F30360E1D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7" name="Picture 126">
            <a:extLst>
              <a:ext uri="{FF2B5EF4-FFF2-40B4-BE49-F238E27FC236}">
                <a16:creationId xmlns:a16="http://schemas.microsoft.com/office/drawing/2014/main" id="{591711EE-029D-453C-9AE9-E87829F1D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29" name="Rectangle 128">
            <a:extLst>
              <a:ext uri="{FF2B5EF4-FFF2-40B4-BE49-F238E27FC236}">
                <a16:creationId xmlns:a16="http://schemas.microsoft.com/office/drawing/2014/main" id="{5D5A8E14-301B-40C0-A174-D2232EF95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7EE1F8B6-61BB-45F1-AE0B-BD5DB1CAD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165580" cy="140053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dirty="0"/>
              <a:t>TEAM ROLE QUESTIONNAIRE</a:t>
            </a:r>
          </a:p>
        </p:txBody>
      </p:sp>
      <p:sp>
        <p:nvSpPr>
          <p:cNvPr id="131" name="Freeform: Shape 130">
            <a:extLst>
              <a:ext uri="{FF2B5EF4-FFF2-40B4-BE49-F238E27FC236}">
                <a16:creationId xmlns:a16="http://schemas.microsoft.com/office/drawing/2014/main" id="{01F06C3F-35EE-478B-B96B-1247519C7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33" name="Freeform 23">
            <a:extLst>
              <a:ext uri="{FF2B5EF4-FFF2-40B4-BE49-F238E27FC236}">
                <a16:creationId xmlns:a16="http://schemas.microsoft.com/office/drawing/2014/main" id="{72742D7C-18EF-4DDC-B3B1-7D394C348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AECAB2B9-13AB-4F8D-AB51-21CE8964ECE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7266" t="14388" r="32031" b="3834"/>
          <a:stretch/>
        </p:blipFill>
        <p:spPr>
          <a:xfrm>
            <a:off x="7315625" y="431817"/>
            <a:ext cx="2446760" cy="3242202"/>
          </a:xfrm>
          <a:prstGeom prst="rect">
            <a:avLst/>
          </a:prstGeom>
          <a:effectLst/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5DFB004C-C794-45CE-846D-166C532D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37F0B5-75D0-48ED-BD21-ABB184608224}"/>
              </a:ext>
            </a:extLst>
          </p:cNvPr>
          <p:cNvSpPr txBox="1"/>
          <p:nvPr/>
        </p:nvSpPr>
        <p:spPr>
          <a:xfrm>
            <a:off x="251072" y="2052918"/>
            <a:ext cx="5079327" cy="45944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I UNDERTOOK THE ‘TEAM ROLE QUESTIONNAIRE’ AND INVITED MY COLLEAGUES TO DO THE SAME. THE RESULTS WERE VERY INTERESTING AND SEEMED TO FIT EACH COLLEAGUE CORRECTLY.</a:t>
            </a:r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5A3E191E-957C-4929-BF09-3CC485DFA1A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7266" t="14388" r="32265"/>
          <a:stretch/>
        </p:blipFill>
        <p:spPr>
          <a:xfrm>
            <a:off x="9090881" y="3674019"/>
            <a:ext cx="2370785" cy="3159178"/>
          </a:xfrm>
          <a:prstGeom prst="rect">
            <a:avLst/>
          </a:prstGeom>
          <a:effectLst/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6BC8020B-6380-4672-B9B8-DB327CACBCF2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7500" t="14388" r="32148"/>
          <a:stretch/>
        </p:blipFill>
        <p:spPr>
          <a:xfrm>
            <a:off x="5616344" y="3599606"/>
            <a:ext cx="2304330" cy="3233591"/>
          </a:xfrm>
          <a:prstGeom prst="rect">
            <a:avLst/>
          </a:prstGeom>
          <a:effectLst/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8E3D7502-45E0-4887-ACEA-B06C3773A326}"/>
              </a:ext>
            </a:extLst>
          </p:cNvPr>
          <p:cNvSpPr txBox="1"/>
          <p:nvPr/>
        </p:nvSpPr>
        <p:spPr>
          <a:xfrm>
            <a:off x="361842" y="3942959"/>
            <a:ext cx="484537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MY RESULTS – TEAM MEMBER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r>
              <a:rPr lang="en-GB" dirty="0"/>
              <a:t>COLLEAGUE 1 – COMPLETER FINISHER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r>
              <a:rPr lang="en-GB" dirty="0"/>
              <a:t>COLLEAGUE 2 – PLANT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r>
              <a:rPr lang="en-GB" dirty="0"/>
              <a:t>COLLEAGUE 3 – IMPLEMENTER</a:t>
            </a:r>
          </a:p>
        </p:txBody>
      </p:sp>
    </p:spTree>
    <p:extLst>
      <p:ext uri="{BB962C8B-B14F-4D97-AF65-F5344CB8AC3E}">
        <p14:creationId xmlns:p14="http://schemas.microsoft.com/office/powerpoint/2010/main" val="3466320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8F863-DA7B-492C-BA46-6B0F62979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3700" y="1643063"/>
            <a:ext cx="3543464" cy="16634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solidFill>
                  <a:srgbClr val="EBEBEB"/>
                </a:solidFill>
              </a:rPr>
              <a:t>ANY QUESTIONS</a:t>
            </a:r>
          </a:p>
        </p:txBody>
      </p:sp>
      <p:pic>
        <p:nvPicPr>
          <p:cNvPr id="4" name="Picture 3" descr="Several hands raised and ready to answer a question">
            <a:extLst>
              <a:ext uri="{FF2B5EF4-FFF2-40B4-BE49-F238E27FC236}">
                <a16:creationId xmlns:a16="http://schemas.microsoft.com/office/drawing/2014/main" id="{5993F9B0-CFDA-4EE7-BEC0-5B6FFF1ABF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0" r="16780" b="-1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Action Button: Help 4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206377DC-5814-4CFE-9BF4-15BABACAA7FE}"/>
              </a:ext>
            </a:extLst>
          </p:cNvPr>
          <p:cNvSpPr/>
          <p:nvPr/>
        </p:nvSpPr>
        <p:spPr>
          <a:xfrm>
            <a:off x="8851025" y="3760751"/>
            <a:ext cx="1928813" cy="1780640"/>
          </a:xfrm>
          <a:prstGeom prst="actionButtonHelp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33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42752-4557-4C1D-89FC-ED90B8996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F4917-BF13-43E3-951D-73ECA5206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112" y="1089062"/>
            <a:ext cx="11805007" cy="5159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ANDERSON, D. (2010) </a:t>
            </a:r>
            <a:r>
              <a:rPr lang="en-GB" i="1" dirty="0"/>
              <a:t>The People Space </a:t>
            </a:r>
            <a:r>
              <a:rPr lang="en-GB" dirty="0"/>
              <a:t>available at : </a:t>
            </a:r>
            <a:r>
              <a:rPr lang="en-GB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https://www.thepeoplespace.com/ideas/articles/four-types-team-members-your-organisation-infographic</a:t>
            </a:r>
            <a:r>
              <a:rPr lang="en-GB" u="sng" dirty="0"/>
              <a:t> </a:t>
            </a:r>
            <a:r>
              <a:rPr lang="en-GB" dirty="0"/>
              <a:t>[accessed: 24 April 2020]</a:t>
            </a:r>
          </a:p>
          <a:p>
            <a:endParaRPr lang="en-GB" dirty="0"/>
          </a:p>
          <a:p>
            <a:r>
              <a:rPr lang="en-GB" dirty="0"/>
              <a:t>ERHAN, A. (2018) </a:t>
            </a:r>
            <a:r>
              <a:rPr lang="en-GB" i="1" dirty="0" err="1"/>
              <a:t>Belbins</a:t>
            </a:r>
            <a:r>
              <a:rPr lang="en-GB" i="1" dirty="0"/>
              <a:t> Team Roles </a:t>
            </a:r>
            <a:r>
              <a:rPr lang="en-GB" dirty="0"/>
              <a:t>available at :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https://www.linkedin.com/pulse/belbins-team-roles-ayla-erhan</a:t>
            </a:r>
            <a:r>
              <a:rPr lang="en-GB" dirty="0"/>
              <a:t> [accessed: 24 April 2020]</a:t>
            </a:r>
          </a:p>
          <a:p>
            <a:endParaRPr lang="en-GB" dirty="0"/>
          </a:p>
          <a:p>
            <a:r>
              <a:rPr lang="en-GB" dirty="0"/>
              <a:t>MACKECHNIE, P. (2003) </a:t>
            </a:r>
            <a:r>
              <a:rPr lang="en-GB" i="1" dirty="0"/>
              <a:t>Belbin Team Role Theories </a:t>
            </a:r>
            <a:r>
              <a:rPr lang="en-GB" dirty="0"/>
              <a:t>available at: </a:t>
            </a: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https://www.businesscoaching.co.uk/files/belbin_team_role_theories.pdf</a:t>
            </a:r>
            <a:r>
              <a:rPr lang="en-GB" dirty="0"/>
              <a:t> [accessed: 01 May 2020]</a:t>
            </a:r>
          </a:p>
          <a:p>
            <a:endParaRPr lang="en-GB" dirty="0"/>
          </a:p>
          <a:p>
            <a:r>
              <a:rPr lang="en-GB" dirty="0"/>
              <a:t>ANDERSON, D. (2016) </a:t>
            </a:r>
            <a:r>
              <a:rPr lang="en-GB" i="1" dirty="0"/>
              <a:t>Learn to Lead </a:t>
            </a:r>
            <a:r>
              <a:rPr lang="en-GB" dirty="0"/>
              <a:t>available at: </a:t>
            </a: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https://www.learntolead.com/</a:t>
            </a:r>
            <a:r>
              <a:rPr lang="en-GB" dirty="0"/>
              <a:t> [accessed: 01 May 2020]</a:t>
            </a:r>
          </a:p>
          <a:p>
            <a:endParaRPr lang="en-GB" dirty="0"/>
          </a:p>
          <a:p>
            <a:r>
              <a:rPr lang="en-GB" dirty="0"/>
              <a:t>PHILLIPS, D. (2018) </a:t>
            </a:r>
            <a:r>
              <a:rPr lang="en-GB" i="1" dirty="0"/>
              <a:t>Effective Teamwork: The Key to Success </a:t>
            </a:r>
            <a:r>
              <a:rPr lang="en-GB" dirty="0"/>
              <a:t>available at: </a:t>
            </a:r>
            <a:r>
              <a:rPr lang="en-GB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https://leadershipmanagement.com.au/effective-teamwork-the-key-to-success/</a:t>
            </a:r>
            <a:r>
              <a:rPr lang="en-GB" dirty="0"/>
              <a:t> [accessed:02 May 2020]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8401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69ED3-3992-4E38-80ED-5378B9160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943" y="1282356"/>
            <a:ext cx="11092113" cy="5467766"/>
          </a:xfrm>
        </p:spPr>
        <p:txBody>
          <a:bodyPr/>
          <a:lstStyle/>
          <a:p>
            <a:r>
              <a:rPr lang="en-GB" dirty="0"/>
              <a:t>SCHOULTZ, M. (2017) </a:t>
            </a:r>
            <a:r>
              <a:rPr lang="en-GB" i="1" dirty="0"/>
              <a:t>10 Team Characteristics </a:t>
            </a:r>
            <a:r>
              <a:rPr lang="en-GB" dirty="0"/>
              <a:t>for Effective Teamwork available at: </a:t>
            </a:r>
          </a:p>
          <a:p>
            <a:pPr marL="0" indent="0">
              <a:buNone/>
            </a:pP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https://medium.com/@mikeschoultz/10-team-characteristics-for-effective-teamwork-e0429b362ddd</a:t>
            </a:r>
            <a:r>
              <a:rPr lang="en-GB" dirty="0"/>
              <a:t> [accessed 02 May 2020]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BINDER, L. (2019) </a:t>
            </a:r>
            <a:r>
              <a:rPr lang="en-GB" i="1" dirty="0"/>
              <a:t>Monday Teamwork </a:t>
            </a:r>
            <a:r>
              <a:rPr lang="en-GB" dirty="0"/>
              <a:t>available at: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https://monday.com/blog/teamwork/effective-teamwork/</a:t>
            </a:r>
            <a:r>
              <a:rPr lang="en-GB" dirty="0"/>
              <a:t> [accessed 05 May 2020]</a:t>
            </a:r>
          </a:p>
        </p:txBody>
      </p:sp>
    </p:spTree>
    <p:extLst>
      <p:ext uri="{BB962C8B-B14F-4D97-AF65-F5344CB8AC3E}">
        <p14:creationId xmlns:p14="http://schemas.microsoft.com/office/powerpoint/2010/main" val="20832013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570</Words>
  <Application>Microsoft Office PowerPoint</Application>
  <PresentationFormat>Widescreen</PresentationFormat>
  <Paragraphs>57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Open Sans</vt:lpstr>
      <vt:lpstr>Wingdings 3</vt:lpstr>
      <vt:lpstr>Ion</vt:lpstr>
      <vt:lpstr>BMSK4002– EFFECTIVE TEAMS</vt:lpstr>
      <vt:lpstr>Introduction  </vt:lpstr>
      <vt:lpstr>Types of Team Members</vt:lpstr>
      <vt:lpstr>Current Workplace Team</vt:lpstr>
      <vt:lpstr>Belbin Team Roles</vt:lpstr>
      <vt:lpstr>TEAM ROLE QUESTIONNAIRE</vt:lpstr>
      <vt:lpstr>ANY QUESTIONS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BMSK4002– EFFECTIVE TEAMS</dc:title>
  <dc:creator>Rees, Kirsty (Staff Cymorth yr Aelod  | Member Support Staff)</dc:creator>
  <cp:lastModifiedBy>Rees, Kirsty (Staff Cymorth yr Aelod  | Member Support Staff)</cp:lastModifiedBy>
  <cp:revision>8</cp:revision>
  <dcterms:created xsi:type="dcterms:W3CDTF">2020-05-09T19:33:42Z</dcterms:created>
  <dcterms:modified xsi:type="dcterms:W3CDTF">2020-05-10T10:28:40Z</dcterms:modified>
</cp:coreProperties>
</file>