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2" r:id="rId3"/>
  </p:sldMasterIdLst>
  <p:notesMasterIdLst>
    <p:notesMasterId r:id="rId18"/>
  </p:notesMasterIdLst>
  <p:sldIdLst>
    <p:sldId id="259" r:id="rId4"/>
    <p:sldId id="500" r:id="rId5"/>
    <p:sldId id="795" r:id="rId6"/>
    <p:sldId id="803" r:id="rId7"/>
    <p:sldId id="360" r:id="rId8"/>
    <p:sldId id="357" r:id="rId9"/>
    <p:sldId id="798" r:id="rId10"/>
    <p:sldId id="368" r:id="rId11"/>
    <p:sldId id="811" r:id="rId12"/>
    <p:sldId id="812" r:id="rId13"/>
    <p:sldId id="354" r:id="rId14"/>
    <p:sldId id="633" r:id="rId15"/>
    <p:sldId id="810" r:id="rId16"/>
    <p:sldId id="80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 Nicole Stevenson (1907431)" initials="ANS(" lastIdx="1" clrIdx="0">
    <p:extLst>
      <p:ext uri="{19B8F6BF-5375-455C-9EA6-DF929625EA0E}">
        <p15:presenceInfo xmlns:p15="http://schemas.microsoft.com/office/powerpoint/2012/main" userId="Anna Nicole Stevenson (1907431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06A0"/>
    <a:srgbClr val="FFC305"/>
    <a:srgbClr val="A800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017"/>
    <p:restoredTop sz="96296" autoAdjust="0"/>
  </p:normalViewPr>
  <p:slideViewPr>
    <p:cSldViewPr snapToGrid="0" snapToObjects="1">
      <p:cViewPr varScale="1">
        <p:scale>
          <a:sx n="67" d="100"/>
          <a:sy n="67" d="100"/>
        </p:scale>
        <p:origin x="26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44DC6A-BD6E-6F4D-BC7B-C8643A5D498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90D62A-B6EB-CE44-B497-51DFB21D36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954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Share tips on Lit searching</a:t>
            </a:r>
          </a:p>
          <a:p>
            <a:r>
              <a:rPr lang="en-US" dirty="0"/>
              <a:t>Keeping a search log</a:t>
            </a:r>
          </a:p>
          <a:p>
            <a:r>
              <a:rPr lang="en-US" dirty="0"/>
              <a:t>&amp; Making notes when you read academic papers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46C1A-FA1B-E448-9E9D-5CC5C5F2565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291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Before we dive into this workshop, let's get to know each other a bit. </a:t>
            </a:r>
          </a:p>
          <a:p>
            <a:pPr marL="0" indent="0">
              <a:buNone/>
            </a:pPr>
            <a:r>
              <a:rPr lang="en-GB" dirty="0"/>
              <a:t>We'll start with a quick round of introductions.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Please tell me your name, the study area that you are interested &amp; one interesting fact about yourself. </a:t>
            </a:r>
          </a:p>
          <a:p>
            <a:pPr marL="0" indent="0">
              <a:buNone/>
            </a:pPr>
            <a:r>
              <a:rPr lang="en-GB" dirty="0"/>
              <a:t>I'll go first!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7C6268-6CA2-C549-9D05-56B87A04656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03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Share tips on Lit searching</a:t>
            </a:r>
          </a:p>
          <a:p>
            <a:r>
              <a:rPr lang="en-US" dirty="0"/>
              <a:t>Keeping a search log</a:t>
            </a:r>
          </a:p>
          <a:p>
            <a:r>
              <a:rPr lang="en-US" dirty="0"/>
              <a:t>&amp; Making notes when you read academic papers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46C1A-FA1B-E448-9E9D-5CC5C5F2565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820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sz="1200" dirty="0"/>
              <a:t>Helpful to  make a lit search log </a:t>
            </a:r>
          </a:p>
          <a:p>
            <a:r>
              <a:rPr lang="en-US" altLang="en-US" sz="1200" dirty="0"/>
              <a:t>You can import all your references and searches into </a:t>
            </a:r>
            <a:r>
              <a:rPr lang="en-US" altLang="en-US" sz="1200" dirty="0" err="1"/>
              <a:t>REFworks</a:t>
            </a:r>
            <a:r>
              <a:rPr lang="en-US" altLang="en-US" sz="1200" dirty="0"/>
              <a:t> straight form Google scholar. As well as doing this it’s really useful to make a search log to include all the relevant studies that you found </a:t>
            </a:r>
          </a:p>
          <a:p>
            <a:r>
              <a:rPr lang="en-US" altLang="en-US" sz="1200" dirty="0"/>
              <a:t>Keeps track of everything as you go</a:t>
            </a:r>
          </a:p>
          <a:p>
            <a:r>
              <a:rPr lang="en-US" altLang="en-US" sz="1200" dirty="0"/>
              <a:t>When you do this, highlight the main subject focus and note where it can fit into your research –t</a:t>
            </a:r>
            <a:r>
              <a:rPr lang="en-US" sz="1200" dirty="0"/>
              <a:t>his way when you come to write your Lit Review, you can work on one section at a time – LESS OVERWHELMING</a:t>
            </a:r>
          </a:p>
          <a:p>
            <a:r>
              <a:rPr lang="en-US" sz="1200" dirty="0"/>
              <a:t>When looking through a paper, you can jot down other references and links as you go – this limits going down rabbit holes!</a:t>
            </a:r>
          </a:p>
          <a:p>
            <a:endParaRPr lang="en-US" sz="1200" dirty="0"/>
          </a:p>
          <a:p>
            <a:r>
              <a:rPr lang="en-US" sz="1200" dirty="0"/>
              <a:t>Sometimes when I see a reference in a paper that I know I need to look at – I end up looking at it and then getting completely side tracked from the initial paper I was looking at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714B1A-F81C-F54C-8F3A-C2F5A6669CE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394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dirty="0">
                <a:solidFill>
                  <a:srgbClr val="FF0000"/>
                </a:solidFill>
                <a:effectLst/>
              </a:rPr>
              <a:t>This is an example of my search log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1" dirty="0">
              <a:solidFill>
                <a:srgbClr val="FF0000"/>
              </a:solidFill>
              <a:effectLst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1" dirty="0">
                <a:solidFill>
                  <a:srgbClr val="FF0000"/>
                </a:solidFill>
                <a:effectLst/>
              </a:rPr>
              <a:t>You can delete Abstract  once you’ve filled out the table – in red if I directly copy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i="1" dirty="0">
                <a:solidFill>
                  <a:srgbClr val="FF0000"/>
                </a:solidFill>
                <a:effectLst/>
              </a:rPr>
              <a:t>Remember to write down page number of any quotes!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i="1" dirty="0">
              <a:solidFill>
                <a:srgbClr val="FF0000"/>
              </a:solidFill>
              <a:effectLst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i="1" dirty="0">
                <a:solidFill>
                  <a:srgbClr val="FF0000"/>
                </a:solidFill>
                <a:effectLst/>
              </a:rPr>
              <a:t>Write down any details – was this tool used differently to how you’ve seen it before</a:t>
            </a:r>
            <a:endParaRPr lang="en-GB" sz="1400" i="1" dirty="0">
              <a:effectLst/>
            </a:endParaRP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i="1" dirty="0">
                <a:solidFill>
                  <a:srgbClr val="FF0000"/>
                </a:solidFill>
                <a:effectLst/>
              </a:rPr>
              <a:t>Copy any important references – to look at later! Or pop in a new row in your search log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2137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sz="1200" dirty="0"/>
              <a:t>Helpful to  make a lit search log </a:t>
            </a:r>
          </a:p>
          <a:p>
            <a:r>
              <a:rPr lang="en-US" altLang="en-US" sz="1200" dirty="0"/>
              <a:t>You can import all your references and searches into </a:t>
            </a:r>
            <a:r>
              <a:rPr lang="en-US" altLang="en-US" sz="1200" dirty="0" err="1"/>
              <a:t>REFworks</a:t>
            </a:r>
            <a:r>
              <a:rPr lang="en-US" altLang="en-US" sz="1200" dirty="0"/>
              <a:t> straight form Google scholar. As well as doing this it’s really useful to make a search log to include all the relevant studies that you found </a:t>
            </a:r>
          </a:p>
          <a:p>
            <a:r>
              <a:rPr lang="en-US" altLang="en-US" sz="1200" dirty="0"/>
              <a:t>Keeps track of everything as you go</a:t>
            </a:r>
          </a:p>
          <a:p>
            <a:r>
              <a:rPr lang="en-US" altLang="en-US" sz="1200" dirty="0"/>
              <a:t>When you do this, highlight the main subject focus and note where it can fit into your research –t</a:t>
            </a:r>
            <a:r>
              <a:rPr lang="en-US" sz="1200" dirty="0"/>
              <a:t>his way when you come to write your Lit Review, you can work on one section at a time – LESS OVERWHELMING</a:t>
            </a:r>
          </a:p>
          <a:p>
            <a:r>
              <a:rPr lang="en-US" sz="1200" dirty="0"/>
              <a:t>When looking through a paper, you can jot down other references and links as you go – this limits going down rabbit holes!</a:t>
            </a:r>
          </a:p>
          <a:p>
            <a:endParaRPr lang="en-US" sz="1200" dirty="0"/>
          </a:p>
          <a:p>
            <a:r>
              <a:rPr lang="en-US" sz="1200" dirty="0"/>
              <a:t>Sometimes when I see a reference in a paper that I know I need to look at – I end up looking at it and then getting completely side tracked from the initial paper I was looking at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714B1A-F81C-F54C-8F3A-C2F5A6669CE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835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714B1A-F81C-F54C-8F3A-C2F5A6669CE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300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Understand the purpose and aims of the paper… what is it trying to achieve and why?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intro tends to be repetitive if you’ve read lots of research in this area &amp; will refer to the seminal research in that field – jot down those references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Make a table / break up the page into columns for the number of aims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Write down corresponding methods &amp; results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Spend time going through the methods section to understand the process – how was the data collected &amp; </a:t>
            </a:r>
            <a:r>
              <a:rPr lang="en-US" dirty="0" err="1"/>
              <a:t>analysed</a:t>
            </a:r>
            <a:r>
              <a:rPr lang="en-US" dirty="0"/>
              <a:t>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Understand any graphs or tables showing results but they may be easier to grasp when they are explained in the discussion section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When recording quotes remember to include the page number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4805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Lastly I wanted to share some tips around what you could search for when conducting your literature review</a:t>
            </a:r>
          </a:p>
          <a:p>
            <a:endParaRPr lang="en-GB" altLang="en-US" dirty="0"/>
          </a:p>
          <a:p>
            <a:r>
              <a:rPr lang="en-GB" altLang="en-US" dirty="0"/>
              <a:t>Looking at SRs is a good place to start because these would have condensed the research and compared key references in the field which could be useful to you</a:t>
            </a:r>
          </a:p>
          <a:p>
            <a:r>
              <a:rPr lang="en-GB" altLang="en-US" dirty="0"/>
              <a:t>You should look at these at a later stage but it’s a SRs are a good starting point</a:t>
            </a:r>
          </a:p>
          <a:p>
            <a:endParaRPr lang="en-GB" altLang="en-US" dirty="0"/>
          </a:p>
          <a:p>
            <a:r>
              <a:rPr lang="en-GB" altLang="en-US" dirty="0"/>
              <a:t>If you’ve found a relevant study it’s interesting to look at what else they have published 0 use related papers function or cited by</a:t>
            </a:r>
          </a:p>
          <a:p>
            <a:endParaRPr lang="en-GB" altLang="en-US" dirty="0"/>
          </a:p>
          <a:p>
            <a:r>
              <a:rPr lang="en-GB" altLang="en-US" dirty="0"/>
              <a:t>Useful to look at the research methods literature – what tools are used</a:t>
            </a:r>
          </a:p>
          <a:p>
            <a:r>
              <a:rPr lang="en-GB" altLang="en-US" dirty="0"/>
              <a:t>Look at the historical context of the field and how the research has emerged </a:t>
            </a:r>
          </a:p>
          <a:p>
            <a:endParaRPr lang="en-GB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2835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sz="12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Terms used interchangeably  - 3</a:t>
            </a:r>
            <a:r>
              <a:rPr lang="en-GB" sz="12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categories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sz="12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Arial" panose="020B0604020202020204" pitchFamily="34" charset="0"/>
              </a:rPr>
              <a:t>FMS competency provides greater opportunity for children to engage in a variety of physical activities, games, and sport (Clark, 2005)</a:t>
            </a:r>
            <a:endParaRPr lang="en-GB" sz="12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GB" sz="12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sz="12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During early childhood -for pre-schoolers it’s a massive window of opportunity due to the rapid cognitive development BUT these skills do not just develop naturally…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sz="12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With lots of opportunities of high quality movement children can develop stability &amp; </a:t>
            </a:r>
            <a:r>
              <a:rPr lang="en-US" sz="1200" dirty="0" err="1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lcoomotro</a:t>
            </a:r>
            <a:r>
              <a:rPr lang="en-US" sz="12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skills…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sz="12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BUT OBJECT control skills – need to be taught</a:t>
            </a:r>
          </a:p>
          <a:p>
            <a:endParaRPr lang="en-US" sz="12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0" indent="0">
              <a:buNone/>
            </a:pPr>
            <a:endParaRPr lang="en-US" sz="12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7C6268-6CA2-C549-9D05-56B87A04656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7732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Access to Research Papers</a:t>
            </a:r>
            <a:r>
              <a:rPr lang="en-GB" dirty="0"/>
              <a:t>: ResearchGate hosts a vast collection of research articles, thesis, papers - allows researchers to find and access full-text versions of many publications that might not be freely available elsewhere (+ can request/message researchers)</a:t>
            </a:r>
          </a:p>
          <a:p>
            <a:r>
              <a:rPr lang="en-GB" dirty="0"/>
              <a:t>Network: Can follow authors and be updated on their latest publications. This feature helps in identifying leading experts in a field and understanding their contributions.</a:t>
            </a:r>
          </a:p>
          <a:p>
            <a:r>
              <a:rPr lang="en-GB" dirty="0"/>
              <a:t>Research Updates: Updates and notifications about new research in their areas of interest</a:t>
            </a:r>
          </a:p>
          <a:p>
            <a:r>
              <a:rPr lang="en-GB" dirty="0"/>
              <a:t>Recommendations &amp; Citations: The platform provides various metrics - reads, recommendations, and citations for papers, helps assess the impact and relevance of research.</a:t>
            </a:r>
          </a:p>
          <a:p>
            <a:r>
              <a:rPr lang="en-GB" dirty="0"/>
              <a:t>Literature Search: The search functionality allows users to filter results by publication type, date, and relevance, making it easier to find specific studies or narrow down search results.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6459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Before we dive into this workshop, let's get to know each other a bit. </a:t>
            </a:r>
          </a:p>
          <a:p>
            <a:pPr marL="0" indent="0">
              <a:buNone/>
            </a:pPr>
            <a:r>
              <a:rPr lang="en-GB" dirty="0"/>
              <a:t>We'll start with a quick round of introductions.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Please tell me your name, the study area that you are interested &amp; one interesting fact about yourself. </a:t>
            </a:r>
          </a:p>
          <a:p>
            <a:pPr marL="0" indent="0">
              <a:buNone/>
            </a:pPr>
            <a:r>
              <a:rPr lang="en-GB" dirty="0"/>
              <a:t>I'll go first!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7C6268-6CA2-C549-9D05-56B87A04656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500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CA991-4FB2-F84C-9546-375E9435A4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62694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9DA6CA-D4FA-BA44-A58B-88B090228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4236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78632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7750-B475-004D-9BEE-53F7B615A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33F7-5C20-6249-8358-8AC4B0B83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A42AA-85A7-F549-ACE2-7FF4FCB58C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3587C-988C-1741-B1AD-2260344FF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DE21C-3B8E-5F40-A53E-9F4272191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250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AE433-868A-9B40-8540-5D1A563C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E630A8-95A9-184E-87CF-BCBF239A73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93386-3775-BB46-AF82-C34FB02101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0FF5CA-C335-3D4B-8F03-1CD481A58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6BCDFF-05A2-934D-BEA2-AAFE46CB8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57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14CCA-958F-144C-9EDD-BE41855E4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AB40F-54BD-A242-9BDD-14BE604F2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29F4EB-3198-804A-8B18-D80338851D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B9CD05-9F85-5F4A-9272-880DE5C9C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BF5F0E-37F4-CE4C-BCA5-F5FA2BC71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44852C-11D2-9545-A28D-21DC2835B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38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F641-C35D-A84E-AB4E-86B0499AA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ADEAA3-A5CE-E94A-911B-75F86F943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195F6F-7B01-9041-B242-983D6535B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C6547D-0AF5-F144-99C9-F391613C38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618D06-44C8-D245-96F8-674E98E0A2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85D28F-5470-4B45-9050-2FED03F49D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5B70C0-C3E6-1E4E-BEE1-C8C8410F0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5C1C21-E6FE-664A-9ACE-EFF6F0D1C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702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D64B1-84EB-6047-A2BE-E5BC5BBEE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E309EF-E51D-F540-93D4-6600A73DE6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2FA78D-E555-614A-98D3-7FC8B9851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5562C4-7058-6247-8E7C-A3F4FCE6C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542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60D5E5-3C79-D94B-AB17-5E7DC0ED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1A59F6-B720-BC4F-81CA-FD5C2DFD9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DB336C-ECAA-6940-9957-27AD40DB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61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F3EFD-60D8-2148-8133-A8C16AAA8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DC8BE-79D9-BC47-B26C-EABEE74C9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B3F410-86AC-6545-8210-1638BC23F4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8203-4374-0D41-9821-0B48A63E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0BE619-47D1-724E-9D3F-5966C6981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5A3365-FAB5-2740-8154-E28942AE8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8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9E9B9-6B77-5345-B0EF-3918852A9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75C492-F7F6-744D-8063-93EAABE003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34A439-BEAF-CD4C-87DF-72DC1AECAD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0B163-9E3E-D447-BE23-93AC00A4D5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4C965D-8269-824D-BDAA-61860C152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46C733-D023-F64D-AB84-AE4A5DB2F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883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4C1B1-AEA7-944F-88E0-58D25F45A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E9BF74-347D-114B-943B-F934FAC161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99CF3-B36B-3A41-A8CE-2D2BDACADA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28349-9DA2-3E4C-95D7-C3278CF35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1D5ED-65D9-0A42-9AA4-54F913438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271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D59055-C8D1-0F4E-9647-E3864DEF3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88BCB1-664D-0641-B8CB-184EBB9A2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C41958-E946-1544-AA19-8120825B8B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2876A-64D4-FB45-96C8-382D8A5FA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50415-0CC0-B243-A002-EBB868A6C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336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70634-EAB3-F14B-811C-0326FCB1D1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411A9A-E0B6-9E42-B50E-413BCC4C4C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AC884-4DB1-294A-94B0-DB3C95164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39269-9E56-D94E-8AB5-3BF24A7F6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FABC-1EB8-6641-BCEC-59125FB0E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961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62463-32E7-9F4D-BB4E-0858F4322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9FD94-B582-1940-AD95-758C220E3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BED26E-DC5C-2049-8F0B-509170BB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A340C-2088-3E4A-81E5-A1B8F7CB0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63973-0B85-E940-9BD2-9ECBBE126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846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0AF91-663C-5A43-9A1B-CE6D583CF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C8DED-5BBD-BE4B-BF0F-BD2A54451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B800B-BD32-B841-A7E4-B94F74E73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58581-F86D-2A47-92C0-5C8ED25A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96395-617D-2D4B-B4A9-0A28D5543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922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25892-7097-5443-A389-2DD7F6A49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94896-C901-804C-8AFC-E8135B42C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CF24C-F53E-C84C-9FDB-6DF2709B9D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B53F9-3B43-214D-9F2D-99A04B547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4A176-4607-1240-8CD8-7239EAEE0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DB4B1-C194-F64B-B45E-0436D072D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047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E5E4D-732F-3F4E-A267-A23D853DB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17F8C5-05FB-4A4C-993F-DB0C4BC07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583CAD-CA95-4942-B350-2BA284A92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1F9FF1-F8B7-0245-B1A8-F3C0AA3695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0F58C-1386-9246-947D-85FDBB6E8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1EDC79-443C-1843-9A41-F3EB7A9FA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A03C39-D4BA-4143-AE7A-54A7818E1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ADEB7C-FD73-0443-951E-10141418A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424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B933B-4EDC-4544-8030-0B337A201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A3D763-C1FF-6047-9701-E1CA9B79D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675C4-F328-DF45-9FE2-1994925A6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48862-EBB4-6F47-88CA-B2A055573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43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985A43-1554-4140-8D8E-F297FFFF0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6750F5-1A01-1C4B-B26B-B32CF653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0DF8B-640A-7143-86E1-963B0C903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42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3724-88A1-3348-BCA7-4779D6672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BC60D-CB5F-2240-A538-63995D9A4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6EBFCC-89A3-BC4E-8381-176DDBF3C5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26C395-C503-3D4E-B041-9E7B3E3D5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6B009-3423-B54E-87FC-93E496E7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B708E-17A4-4245-B24D-D53EF0D23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8958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99353-4102-A34D-A8D5-07277576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F516B-9F20-1C4F-B616-EC30E1A833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650B85-405D-9344-BC9E-94EFB5194C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56524F-4F09-044F-BB78-6FF7D73A8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6E5D5-FA8F-3F4C-BBCF-30E9DC1D0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49FDD-89BD-1E46-BCD0-83A528583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11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29D9C-0B80-C042-B8A7-3956E39A8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0EC253-D5E4-9048-85CB-C27517865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8905-A6B3-9843-BE23-DCF3AA602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8EA17B-F0A2-1B40-89EE-AF738A30A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30ED3-A3D1-5B44-A7D8-CFF5F30D6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7620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981CB5-2BCE-A146-BFFD-17FB2FBAA5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003A7-09DD-C04E-812C-F86A93D158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47812-AE94-E94C-97EF-B71330388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19F82-4CE8-6141-9B2E-697DE379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12ECF-9431-E44B-B007-50EA3719A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5648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8F886-C82A-5D44-9EDA-C9C596D5C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876708-51F4-7B4C-9DB5-CEE9543FF5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F1467-DA09-EA4F-9F5C-8F2E42F9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61EAA-A1C4-7D4C-A566-5990A4364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0D047-97D0-BA45-8281-13D0DFD63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116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05C22-1057-2A48-AF07-BC0F7BBA7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DF2BF-6EF8-1449-9C84-F63AE79BB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E884-691A-994A-9A07-4F15F8D0C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2F748-ABD1-4948-B569-221534020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45FA3-3EC7-204C-9EEF-250C5DBFB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8661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5E1D0-70A5-D54D-A344-438CA7E23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E1E9A7-1850-F74B-97DA-D1A5319DB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6AD91-FA8E-6C46-A144-E875058D0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A4A4A4-92C0-4D42-8039-952EE32F2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457D6-7528-6747-ADBF-75CBD3F48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4087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BD002-63F7-1A4B-9EF2-657ED8111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F825F-E60B-3F42-B950-C919B0F53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2E82A6-CDDE-D741-B1CD-D33B0A714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D825D-A46F-DD4F-AE82-D84B1EBBD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F15142-E9CE-044C-8DAE-47CAFC10D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FA6385-C9CF-BC40-B53A-B4AEADC75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8953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5C804-53A8-E548-A122-77BD69A89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52FF6D-E06A-A74D-89BE-D61E1F2C73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4BF823-44FF-A144-AE7F-D0540C926B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A8B44-7BC4-6A49-8A24-6D271C9F7C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F949A3-D78F-654C-B7E2-DE0D095D03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C670B-9B7E-AA4C-B86E-556B7C2F6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2972CD-C70E-3D41-B423-C8796DC5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603436-0583-8842-B4BD-12897906A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655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0E1F0-935D-C247-B6E5-873C0FECE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A23469-62A1-A449-A8F0-F9F57B98F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56AA38-7E26-A741-9750-BCA0F6517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AA912D-9123-BB4F-BF13-27659CA87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8614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9BD2D2-F4F6-C74F-A8EA-468EE446D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A8A39A-B586-2943-88D2-577F4A6BD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FEF8FD-9F29-1B47-81EC-7A1DA74A8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9149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76ED6-8D80-BE46-B6D6-3C46D0B4D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DB843-E7B2-E549-83B7-BE6774072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A6D447-2C28-9C4E-AAB8-15AAD836AD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FC978-DEA3-9E48-9035-055F81E24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B3D067-CCF8-C14C-AA81-B775302F2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827293-2691-9C46-B3DA-8C009D92F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8677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E6C21-0CA0-C84B-9A28-B68473B67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9D14A8-22DF-5841-9109-A1878B85C4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C8E11E-B10C-3448-975A-127CCECD29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4495B8-9B64-014E-B746-7BB268F3B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2DFFA-3EE8-1C47-A2E5-52358F46B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8B8AC5-01AC-864C-8886-E4DA16D9A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3923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AC1A-946C-E04D-8429-2AB0CD5B3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4DB7E4-AF72-EF44-A714-7AF9884C69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958CD-D4E7-C846-9DDE-E584BDDC0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401A2-DCD2-2F4C-8157-2B6457D3F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54432-C229-8049-84F9-E5C99CE9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536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766F4-2D3B-344A-8C72-4C7EE70D1F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978854-240A-C049-8EB7-8F60527475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08A03-8B56-0342-B403-B30742E55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7D143-ACC6-B44F-B47D-AFE81DFB5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804AA-257A-DD41-8974-1CA1B6694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901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CCAB8F-AE29-ED42-AEE8-C22385880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719945"/>
            <a:ext cx="10515600" cy="2457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87FDFF47-FCE0-3342-B7DA-F7EFFC719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4845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99AC6EB-35F2-1540-9809-231E7BF318E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4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9CF4B2-DEA3-BD46-AA8A-25E602C8A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688AFA-B8CA-AF45-8D09-707B358EE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3336C-E47A-1447-9412-60E6B0E11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AEF9C-4E02-A346-B422-50263A4C2AAA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2326A-8F7C-0340-AACC-1CF3DC7AD9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88D956-6F24-E040-ACE8-60326A4C22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A8873AE9-2E25-8D47-99F4-5AE381967100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10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ED36AE-5BB7-824D-895A-3735885C8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F9037-2BAD-D240-A8B7-043193B89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17D0A-A105-FD4E-A2A1-AB71AA33C3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7F53B-E515-014E-8CDF-62C146E5A9AB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261A6-140E-B944-8BAE-34EBF47EC9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7F57-0E2B-F447-8A0E-303E1361A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01423A83-CDC5-4947-9FCA-B859204F7D3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912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12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microsoft.com/office/2007/relationships/hdphoto" Target="../media/hdphoto1.wdp"/><Relationship Id="rId9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54825" y="3429000"/>
            <a:ext cx="7279483" cy="1470025"/>
          </a:xfrm>
        </p:spPr>
        <p:txBody>
          <a:bodyPr>
            <a:noAutofit/>
          </a:bodyPr>
          <a:lstStyle/>
          <a:p>
            <a:r>
              <a:rPr lang="en-US" dirty="0"/>
              <a:t>MAPESPL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Collating information in a </a:t>
            </a:r>
            <a:r>
              <a:rPr lang="en-US" b="1" dirty="0">
                <a:solidFill>
                  <a:schemeClr val="bg1"/>
                </a:solidFill>
              </a:rPr>
              <a:t>Search Log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&amp; Note Taking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12200" y="5197641"/>
            <a:ext cx="4164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Dr Anna Stevenson</a:t>
            </a:r>
          </a:p>
        </p:txBody>
      </p:sp>
      <p:sp>
        <p:nvSpPr>
          <p:cNvPr id="5" name="AutoShape 2" descr="data:image/jpg;base64,%20/9j/4AAQSkZJRgABAQEAYABgAAD/2wBDAAUDBAQEAwUEBAQFBQUGBwwIBwcHBw8LCwkMEQ8SEhEPERETFhwXExQaFRERGCEYGh0dHx8fExciJCIeJBweHx7/2wBDAQUFBQcGBw4ICA4eFBEUHh4eHh4eHh4eHh4eHh4eHh4eHh4eHh4eHh4eHh4eHh4eHh4eHh4eHh4eHh4eHh4eHh7/wAARCABOAM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z4jfGCw8H+IJdDOj3V5cxIrlxIqJ8wyPU/pXPeHfjhqWva5Dptn4btYfMOWeS7JIUH5jjbyQMn8K8/8A2j/+SrX3/XvD/wCg1xXhi7+w+IbC63bVSdd/OMqThh+RNfQ1MthLL5TpL944tp67200v3PDeOqLE8sn7t/wuezy/tB3lvfzQSeHLaaKOQqHjuyCwB6/dIrr/AAj8bPCWtzpa3vnaRcOQF+04MZP++OB+OK8AvvBmqN4yvPD+mw+c0JMiMx2qIj91ifxArM8Q+HNY0GRE1SzaEPnY4IZW/EVnR/sjE+zpU6q55RUkr+801dPlv8wdfG0nKUovlTs9NPvPuBGV0DowZWGQQcgilrwD9mnx1dNef8Idqk7SxlC9g7nJUjkx59Mcj6Gvf68vF4aWGqunI9XD1414KaCiiiuY3CiiigAooooAKKKKACiiigAooooAKKKKACiiigAooooAKKKKAPk/9o//AJKtff8AXvD/AOg15zXo37R//JVr7/r3h/8AQa88t4/OuIof77hfzNfdYNqOGg32X5HyeJV68vVn0B4AmjXwfZ67qnlw3BtBHLcOcZiQnaSfxrz34x+I9P1uexi02dLiGJWYuoPUmvX7uHTbLQWtb3yk0+OEROH+7swF5r598deHpfDmvSWfL20n7y2k7Oh6fiOlfivAEcDmOd1cbNuNROTpr7PL1S84prTt0PrM7dahg40Y2cbJN9b/APBE+Hl5Jp/jvQ7uNiGS/iBx6Fgp/Qmvtmvij4cWT6j4+0K0jUkvfRMforBj+gNfa9fp2fW9pDvY8jKb8kvUKKwvGniKLw3YW91JGknmzhCrSBcIAWdhnqQoPHc4FRDX7kxajqhhtk0ix85S7SHzZGjzkgdACQRyc14J650VFcXaeL9QvrK3uLKwtHZbOW4u42nJwY3KOiMBg8g4J46VWbx/ILK71BbWGS3guFjEalxJs3fM5JG3hQTgE9KAO9orltJ8W/2h4hm01LVRCl1JCk2/O9ViD7h+JI/Cm/8ACTX8WjR+IrqxgXR5SjjY7NMkTZAdhjHdTgdAT6UAdXRXC3Pjy4tBfw3eliO8tntgkQk++JQC/OP4MnP4etTaV41mvNWayNnAV+2fZw0bnMY8yRPmBHU+XnjjmgDtKK5XWPF39n+FX1o2qNILqSBIjKFDbJGBOT32oxx68Uth4qa78XNo8cdvJBztdHPmBRGr+YRjG07gODnJFAHU0VyKeLLj7CdUkgtFszCt2kIkY3H2bdhpSMY4U7sD6VSm8b30f252srSIW1qtwsTs5dlYZUnC4HGMjrQB3dFcZb+MLltbsdOeGzl+0iPPlNIrNvLDKhlHChSTnBxnFdnQAUUUUAFFFFABRRRQB8n/ALR//JVr7/r3h/8AQa88gfy545P7rhvyNeh/tH/8lWvv+veH/wBBqH4R+DhrN5/bGoxZ0+3b92jDiZx/QV9Pjc1w2U5V9axL91RXq3bRLzf/AAT5yOGqYnGOnT3bf/Dnq3irTj4j8JXNjBII2u4Q0bN0zwRmvKtL1XTbnT38HeN1eGa0kaO2vOptz0wT6e/TFe8W2n3dxbvNDCWjT07/AE9a53T/AIf+E9Q8ZPrGsQSyySkEQM2IWkHdh1PbjpX4ZwjmFGgng8dzU4TfPTmtJRntdS7NaO+j2e59jmeGnUaq0bNrSSezXmjK+Afw9k0jxJc67qc9vMIQYtPMbhvNDDJl9hjj8TXulUJ9JtHljliDW7xgKvknaMDoMVfr9HhisbiJyeLtdWSa6r06Pv07HnwoUqMVGkZmtafpN3NHNqnknZFIiLK4C7WA3nB74HXtWQmg+HI7QKupOLCdlUxG9zDK4x74JJUZ9TmsT41aDq2uW9sul2b3JSxvo2C44Z4gFHPqaw9A0G8s9T0W+1LwjNqNhHaNbJbvZwRmzn87cZvKU7ACuPnHPy89a2Gdzc+HfDr3D3C3jW6XW8PHDd+WkoYqGXAPQkDIHc+9OTQ/DyXjQG/LB7hpVs2uhsEnOQqZ9zxXnOkeAvEEkFvDqvnzW39m6ikcBjRfskrTh4sMOSSVDAnpioNV8Ear9mtrVfDcmoXt5oKxG7k2A21+8xkeZnPKkE5yvPGKAPVdN8O6HpF3ZtbZiljTy4EaYksAm08HqcdfzpI9B0i30+90/wC1zCxZNr273J2QKTnC5+6PT26VxnjnQvFV74z0nV7G1W5i0GK3KM7EPO7yfvig6fcUZzjrTPGen65JeeN7G10G9uk1m1h+y3Ee3y9yRYKnJznPHSgDstS0Hw1cXU17ePGJsyK7tcY2mRVDDrwcIuKiXQ/DNyP9GvF8wEsskF18ysJDLuBB6hmP4HHSudsvDra547stb1DQ7q10+SwZrq0u1Qo1zH+7jZl5BPlu/wCAFc/b+Atag07RYtKtV0aeOLVPtUsFtGS3mN+6Vh33LgA9gKAPS4tN8OiG1szPBMlkryqkk4fIcHdIwJ5zknJ9c0zR9J8OWbW8tjdRsbctJG32kNwI/LIznlQoH5A15CPAXiZRNdNpJYtYfZljWNRKH/s4Rg785K7wVK9MkGnXfgnxLdaLazaZpNxaXthpFxGiPbxW4mkdkVoysfB3IXwTycZNAHrEPh3w7H5+26cwvDJarEbvKQrJ8zIgz8vAyB2HSpZrPw7cWl3D9vh8vUFSF2W6AJKKAoU56gY6V5RJ4F8Uw6ibu3spWgur12uYSw+XZabI5B9SzKfoKj03wrqkWjaJBeeCp78W9rd281vJZwRASyRRKj/KcEZU/vD83FAHrsOjaN9uEcl69xfo0UmZbndKPLJZT64+Y/UGtl7q2juFt5LiFZnBZYy4DEDqQOteL6R4L8QQavBa3GkNJqMd7YT/ANtkriOOKFFlUP8AebJDLt6HOTWl4m8M6vcXni21Xw+11qOqOZdP1f5CEh2KPs+4ndHwrrxwd9AHqX9paf5C3H2+18lm2rJ5y7S3oDnGaWTULCOR45L62R4xudWlUFR6kZ46ivEda8D63rEk8+k+Ho9FsJ7rfDYTwRusRW0kRnMYO0b2KqD14BqU+Adan8PeJJ109Yp7uG1htraa2jkmwI7cMfOPzEDYwK9DigD2oX1kRCReW5ExxFiUfvD/ALPr+FLHeWkjSrHdQM0P+tAkBKf73p+NeQeK/A+rR3FzZQ6NDqr3WnwW2m3sEEdvHp0yyszuEH+r6q2V64xWXceAfEwvdWuP7NE63Uly5RFWNpoxeJI0bt/H5kYO3OAOR3oC57pDd2syxtDcwyCUExlHB3gdcY61NXjejaTrejeLbbxFbeFLyLS5Lu5aHTbcIHtUeKNNxXO1dzKzYHSvZKQz5Q/aNBb4sXiqCSYIAAO/y1u/EjxJdeE9I0zRdEhjtDNbZLgcxAYGFHrknmovivZf2h+0LDalcqxti30C5P8AKuP+Luq/2p41ulRsxWgFunpkfe/Un8q3xuDp5pmmBwtaPNCnCVSSe2toxutnrd6+Z5Sqyw1GvUi7OUlFfmz6V+CUss3wu0OaaRpJHhLM7HJJ3nkmt/VNGtr0+Yv7mb++o6/UVzvwM/5JRoP/AF7n/wBCNdrXLmuBw+LlOjWgnG70/wAu3yPTwlSUKcZRetkc75Os6XJ5iO15B3XqcfStWx1O0vAqxyBZD/yzbhgau1k6lYMt/BqFooEiuBIAPvA96+eeDxGVLnwsnOndXjLVpX1cXvp2dzs9pGtpNWff/Mm1fWtN0lXa/uPJVIHuCSpPyJjceOvUcVGPEOkG/gsReKZ55WiiXacMyqGIz06MPxOKq+LfD/8AbkunHzljS3n3TgjPmRHkoPqyp+ANYFh4EvoIrSSTVgbqyCNCVHyM/m73LZGeVCDj+7X0hynTv4h01YrGRGmmF+C1uIoWYsBjJIA4AyOtT6Zq1nqUMs9qZDDGSPNeMqrgZ5UnqODzXLw+GdaWPRkmh0yUaWJEQC7lTerbcNkJwRt+7yOetW4fDupfYdbtVltrCPUVEccNvK7pFksJJBuA2syt0AxlQecmgDSi8UaPNZ2V1azTXSXql4FhhZmZQcFiMZAB4ycU+58SaTA19G1wzyWMkUU6JGzMry42KBjkncOnrWNpXhnVdD1NrrTLm2u4juj8q7coRGzB8hlUgENu4xggjkYqrL4O1SOZ763v4prueZbi4imYrEXW5WZQpCkgYBXJz2oA6G38TaTcXFvbwPcSTTFxsW3fdHtYK28Y+XBYdfWoh4v8Pmzs7tb7dFeRSTQERsdyR/fOMcY9/Q1kL4W1Rdfi1pzYz3EhladfOkjWJnMe3ZgHfhYwPmxk88VHoHgWTTbq2kku4Z44AEEZU4VDAyOo+sjbvzoEdJc+INNhtzP5ksqfafsq+TEzlpAMkAAc4weenBqGXxTo0M8kUs8qeWGDOYW2BlXcybsY3BQePw68VUj8LL/wjui6O7qE0+ZJJDG7JvwrA4Iwcktn86o6j4T1K6tLjSVuLRdNaeS6ikJYzb2VsIRjGAzZ3ZJI4x3oGdNo+q2erQPNaNJ+7fY6yRlGU4BGQfYg/jV6sbwrop0OC6txL5sUswlQs7O4+RVIZmyTypxknAIHatmgAooooAKKKKACiiigAooooA8J8cyaZovxb1jxRrMhigt7eCC2wMs8jJztHfA/nXguozQzahczQuzRPKzIZD8xBPGfevuW80zTrxw93Y207DoZIwx/WoP7A0P/AKA9h/4Dr/hXXl1eGExFTEzvKU1GO+ijHZLTu23ruzgxWElWioJpJNvzuz4stPEOt2lulva65qFvCgwkcd06qo9gDgVL/wAJV4k/6GPVf/A2T/Gvs7+wND/6A9h/4Dr/AIUf2Bof/QHsP/Adf8K9f+26X/Pv8v8AI5P7Lqfzny/8GfEOuXfxP0O2utc1G4hedg8cl07Kw2N1BPNfWVUbfR9Jt5lmt9Ms4pUOVdIVBH0OKvV5ePxUcTNSjG2h6GEw8qEHGTucR8R9a13Stc0KHRYDdG4S7Mtv5qxhwkQIbcQfunnHevPvC3jvWY7y6v8AVtbeWK00WK5WB7iJBJI1vu/1eNzZbHIOBXuzRxswZkVmXOCRyM9agNhYlgxsrYsBtB8pc49OlcJ1Hj3hPxrqySaJpviXW5rKZLy7tr+S7VIWYG3EkJIPAILceuBT9K1rxZYyaZJbare6/Jca3eWf2eeSOMPFCsm35gvHQMfpXsE1naTEtNawSEnOXjB5/GnrBCu3bDGNpLLhRwT1NMVjxTxJ441yz+GvhC+/tWSC8vVe4vbjCgmNOG6jDEFlOwcsAa2fFeveKdX1PwyvheS6tpNQ017wQq8ewHfHhpSQcqFY5C8816fJZ2kkaRyWsDpGcorRghT7DtUiQwoVKRIpRdq4UDaPQe1ILHjFp4j8bapcW2nJdvZiWTVRBeiRG85oWOxSmPlC4x7g0qeKPEEb+Gta1PXHFrq5886fayxiWMyPiIbSMyRheDjkEk17KsEKkbYYxjOMKOM9fzphs7QvHJ9lg3xDEbeWMoPQelAWPJfA/iq91HULRvEfimTTktbCC4ggJRBqO7eZGJI+YDbtwuMdazvDvxC1ryYW1rUprMS6zaXO+6jWICxnDkJ7oCuN3WvansrOTy99pbt5YwmYwdo9vSlls7SVdstrA4wFw0YPA6CgDjta8UxWnjeC1OswRWN3ojz2qmRQs0xkAUqe5x0rhE1jxQdL/tM+KtR3f8IkdW8vbHs87O3+707/AFr2x7Ozcxl7WBjGMR5jB2D29Kd9nt9u3yIsbNmNg+76fT2oA8IuvFniaIaM1rr11KhthPcyrcwzxoTcxoWkKqMqAxG0YIzVq8+IXiBNQ8RtHdXEdldN/wAS2d7cGO3hjuBDLKn98BTvOeh9q9rSys40KJaW6qRggRgDHWnfZrfaF+zxbVBUDYMAHqPxp3Cx5rdXGsRar4ds9C8YS6pp2ryPBLdu8bshibzWZCowSUDJjtxXp9Qw2trCiJDbwxqhJQIgAUnrj0qakMKKKKACiiigD//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38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7"/>
    </mc:Choice>
    <mc:Fallback xmlns="">
      <p:transition spd="slow" advTm="1252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Diagram&#10;&#10;Description automatically generated">
            <a:extLst>
              <a:ext uri="{FF2B5EF4-FFF2-40B4-BE49-F238E27FC236}">
                <a16:creationId xmlns:a16="http://schemas.microsoft.com/office/drawing/2014/main" id="{DDD698E9-733E-0C47-B5FD-35A9B75173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5" r="68026" b="71086"/>
          <a:stretch/>
        </p:blipFill>
        <p:spPr>
          <a:xfrm>
            <a:off x="0" y="-90756"/>
            <a:ext cx="12192000" cy="1578429"/>
          </a:xfrm>
          <a:prstGeom prst="rect">
            <a:avLst/>
          </a:prstGeom>
        </p:spPr>
      </p:pic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D92988DF-4770-D844-89A3-2AA0B21D57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5"/>
          <a:stretch/>
        </p:blipFill>
        <p:spPr>
          <a:xfrm>
            <a:off x="0" y="1462890"/>
            <a:ext cx="9499240" cy="4805133"/>
          </a:xfrm>
          <a:prstGeom prst="rect">
            <a:avLst/>
          </a:prstGeom>
        </p:spPr>
      </p:pic>
      <p:pic>
        <p:nvPicPr>
          <p:cNvPr id="21" name="Picture 20" descr="Diagram&#10;&#10;Description automatically generated">
            <a:extLst>
              <a:ext uri="{FF2B5EF4-FFF2-40B4-BE49-F238E27FC236}">
                <a16:creationId xmlns:a16="http://schemas.microsoft.com/office/drawing/2014/main" id="{EB7F8104-5D58-0540-B793-7731100941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205"/>
          <a:stretch/>
        </p:blipFill>
        <p:spPr>
          <a:xfrm>
            <a:off x="8488680" y="1371600"/>
            <a:ext cx="3703320" cy="5032788"/>
          </a:xfrm>
          <a:prstGeom prst="rect">
            <a:avLst/>
          </a:prstGeom>
        </p:spPr>
      </p:pic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1CA86C3C-94D0-5342-9B27-3250520565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205" t="59113" b="6081"/>
          <a:stretch/>
        </p:blipFill>
        <p:spPr>
          <a:xfrm>
            <a:off x="0" y="6206490"/>
            <a:ext cx="12192000" cy="651510"/>
          </a:xfrm>
          <a:prstGeom prst="rect">
            <a:avLst/>
          </a:prstGeom>
        </p:spPr>
      </p:pic>
      <p:pic>
        <p:nvPicPr>
          <p:cNvPr id="17" name="Picture 16" descr="Diagram&#10;&#10;Description automatically generated">
            <a:extLst>
              <a:ext uri="{FF2B5EF4-FFF2-40B4-BE49-F238E27FC236}">
                <a16:creationId xmlns:a16="http://schemas.microsoft.com/office/drawing/2014/main" id="{3ACF3BB8-8F31-F843-9DC0-5731812B62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5" r="68026" b="71086"/>
          <a:stretch/>
        </p:blipFill>
        <p:spPr>
          <a:xfrm>
            <a:off x="2768834" y="528121"/>
            <a:ext cx="9288263" cy="2598302"/>
          </a:xfrm>
          <a:prstGeom prst="rect">
            <a:avLst/>
          </a:prstGeom>
        </p:spPr>
      </p:pic>
      <p:pic>
        <p:nvPicPr>
          <p:cNvPr id="5122" name="Picture 2" descr="Foundation Diploma in Art and Design – Swansea College of Art">
            <a:extLst>
              <a:ext uri="{FF2B5EF4-FFF2-40B4-BE49-F238E27FC236}">
                <a16:creationId xmlns:a16="http://schemas.microsoft.com/office/drawing/2014/main" id="{2859FF2A-132A-5944-902D-808EA70B19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307"/>
          <a:stretch/>
        </p:blipFill>
        <p:spPr bwMode="auto">
          <a:xfrm>
            <a:off x="8199518" y="43398"/>
            <a:ext cx="4069883" cy="1359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7293FE20-4BE0-C547-B1CC-F87ED794220C}"/>
              </a:ext>
            </a:extLst>
          </p:cNvPr>
          <p:cNvSpPr txBox="1">
            <a:spLocks/>
          </p:cNvSpPr>
          <p:nvPr/>
        </p:nvSpPr>
        <p:spPr>
          <a:xfrm>
            <a:off x="237927" y="43398"/>
            <a:ext cx="7766265" cy="29979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sz="24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Lecturer in Early Childhood Physical Development </a:t>
            </a:r>
          </a:p>
          <a:p>
            <a:pPr>
              <a:lnSpc>
                <a:spcPct val="150000"/>
              </a:lnSpc>
            </a:pPr>
            <a:endParaRPr lang="en-US" sz="12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Wales Academy for Health &amp; Physical Literacy</a:t>
            </a:r>
          </a:p>
          <a:p>
            <a:pPr>
              <a:lnSpc>
                <a:spcPct val="150000"/>
              </a:lnSpc>
            </a:pPr>
            <a:endParaRPr lang="en-US" sz="12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PhD – with the Football Association of Wales</a:t>
            </a:r>
          </a:p>
        </p:txBody>
      </p:sp>
      <p:pic>
        <p:nvPicPr>
          <p:cNvPr id="14" name="Picture 8">
            <a:extLst>
              <a:ext uri="{FF2B5EF4-FFF2-40B4-BE49-F238E27FC236}">
                <a16:creationId xmlns:a16="http://schemas.microsoft.com/office/drawing/2014/main" id="{7EAA1D57-7D95-E049-BAEA-DF24B9D893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3" b="17220"/>
          <a:stretch/>
        </p:blipFill>
        <p:spPr bwMode="auto">
          <a:xfrm>
            <a:off x="8370460" y="3365289"/>
            <a:ext cx="3478164" cy="14093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A black background with blue and yellow text&#10;&#10;Description automatically generated">
            <a:extLst>
              <a:ext uri="{FF2B5EF4-FFF2-40B4-BE49-F238E27FC236}">
                <a16:creationId xmlns:a16="http://schemas.microsoft.com/office/drawing/2014/main" id="{1268EC93-FEED-F845-9458-E874A6EADA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70460" y="4965833"/>
            <a:ext cx="3478164" cy="1616068"/>
          </a:xfrm>
          <a:prstGeom prst="rect">
            <a:avLst/>
          </a:prstGeom>
        </p:spPr>
      </p:pic>
      <p:pic>
        <p:nvPicPr>
          <p:cNvPr id="7" name="Picture 6" descr="A red dragon with a black background&#10;&#10;Description automatically generated">
            <a:extLst>
              <a:ext uri="{FF2B5EF4-FFF2-40B4-BE49-F238E27FC236}">
                <a16:creationId xmlns:a16="http://schemas.microsoft.com/office/drawing/2014/main" id="{AEB6F24F-67BC-6E4B-9BE6-17BDFC2276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18114" y="1846296"/>
            <a:ext cx="1003300" cy="1143000"/>
          </a:xfrm>
          <a:prstGeom prst="rect">
            <a:avLst/>
          </a:prstGeom>
        </p:spPr>
      </p:pic>
      <p:pic>
        <p:nvPicPr>
          <p:cNvPr id="9" name="Picture 8" descr="A logo with white text&#10;&#10;Description automatically generated">
            <a:extLst>
              <a:ext uri="{FF2B5EF4-FFF2-40B4-BE49-F238E27FC236}">
                <a16:creationId xmlns:a16="http://schemas.microsoft.com/office/drawing/2014/main" id="{D6E45B19-9634-1949-9FDE-CB1F3CD9F2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21414" y="1252617"/>
            <a:ext cx="2527210" cy="178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576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ata:image/jpg;base64,%20/9j/4AAQSkZJRgABAQEAYABgAAD/2wBDAAUDBAQEAwUEBAQFBQUGBwwIBwcHBw8LCwkMEQ8SEhEPERETFhwXExQaFRERGCEYGh0dHx8fExciJCIeJBweHx7/2wBDAQUFBQcGBw4ICA4eFBEUHh4eHh4eHh4eHh4eHh4eHh4eHh4eHh4eHh4eHh4eHh4eHh4eHh4eHh4eHh4eHh4eHh7/wAARCABOAM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z4jfGCw8H+IJdDOj3V5cxIrlxIqJ8wyPU/pXPeHfjhqWva5Dptn4btYfMOWeS7JIUH5jjbyQMn8K8/8A2j/+SrX3/XvD/wCg1xXhi7+w+IbC63bVSdd/OMqThh+RNfQ1MthLL5TpL944tp67200v3PDeOqLE8sn7t/wuezy/tB3lvfzQSeHLaaKOQqHjuyCwB6/dIrr/AAj8bPCWtzpa3vnaRcOQF+04MZP++OB+OK8AvvBmqN4yvPD+mw+c0JMiMx2qIj91ifxArM8Q+HNY0GRE1SzaEPnY4IZW/EVnR/sjE+zpU6q55RUkr+801dPlv8wdfG0nKUovlTs9NPvPuBGV0DowZWGQQcgilrwD9mnx1dNef8Idqk7SxlC9g7nJUjkx59Mcj6Gvf68vF4aWGqunI9XD1414KaCiiiuY3CiiigAooooAKKKKACiiigAooooAKKKKACiiigAooooAKKKKAPk/9o//AJKtff8AXvD/AOg15zXo37R//JVr7/r3h/8AQa88t4/OuIof77hfzNfdYNqOGg32X5HyeJV68vVn0B4AmjXwfZ67qnlw3BtBHLcOcZiQnaSfxrz34x+I9P1uexi02dLiGJWYuoPUmvX7uHTbLQWtb3yk0+OEROH+7swF5r598deHpfDmvSWfL20n7y2k7Oh6fiOlfivAEcDmOd1cbNuNROTpr7PL1S84prTt0PrM7dahg40Y2cbJN9b/APBE+Hl5Jp/jvQ7uNiGS/iBx6Fgp/Qmvtmvij4cWT6j4+0K0jUkvfRMforBj+gNfa9fp2fW9pDvY8jKb8kvUKKwvGniKLw3YW91JGknmzhCrSBcIAWdhnqQoPHc4FRDX7kxajqhhtk0ix85S7SHzZGjzkgdACQRyc14J650VFcXaeL9QvrK3uLKwtHZbOW4u42nJwY3KOiMBg8g4J46VWbx/ILK71BbWGS3guFjEalxJs3fM5JG3hQTgE9KAO9orltJ8W/2h4hm01LVRCl1JCk2/O9ViD7h+JI/Cm/8ACTX8WjR+IrqxgXR5SjjY7NMkTZAdhjHdTgdAT6UAdXRXC3Pjy4tBfw3eliO8tntgkQk++JQC/OP4MnP4etTaV41mvNWayNnAV+2fZw0bnMY8yRPmBHU+XnjjmgDtKK5XWPF39n+FX1o2qNILqSBIjKFDbJGBOT32oxx68Uth4qa78XNo8cdvJBztdHPmBRGr+YRjG07gODnJFAHU0VyKeLLj7CdUkgtFszCt2kIkY3H2bdhpSMY4U7sD6VSm8b30f252srSIW1qtwsTs5dlYZUnC4HGMjrQB3dFcZb+MLltbsdOeGzl+0iPPlNIrNvLDKhlHChSTnBxnFdnQAUUUUAFFFFABRRRQB8n/ALR//JVr7/r3h/8AQa88gfy545P7rhvyNeh/tH/8lWvv+veH/wBBqH4R+DhrN5/bGoxZ0+3b92jDiZx/QV9Pjc1w2U5V9axL91RXq3bRLzf/AAT5yOGqYnGOnT3bf/Dnq3irTj4j8JXNjBII2u4Q0bN0zwRmvKtL1XTbnT38HeN1eGa0kaO2vOptz0wT6e/TFe8W2n3dxbvNDCWjT07/AE9a53T/AIf+E9Q8ZPrGsQSyySkEQM2IWkHdh1PbjpX4ZwjmFGgng8dzU4TfPTmtJRntdS7NaO+j2e59jmeGnUaq0bNrSSezXmjK+Afw9k0jxJc67qc9vMIQYtPMbhvNDDJl9hjj8TXulUJ9JtHljliDW7xgKvknaMDoMVfr9HhisbiJyeLtdWSa6r06Pv07HnwoUqMVGkZmtafpN3NHNqnknZFIiLK4C7WA3nB74HXtWQmg+HI7QKupOLCdlUxG9zDK4x74JJUZ9TmsT41aDq2uW9sul2b3JSxvo2C44Z4gFHPqaw9A0G8s9T0W+1LwjNqNhHaNbJbvZwRmzn87cZvKU7ACuPnHPy89a2Gdzc+HfDr3D3C3jW6XW8PHDd+WkoYqGXAPQkDIHc+9OTQ/DyXjQG/LB7hpVs2uhsEnOQqZ9zxXnOkeAvEEkFvDqvnzW39m6ikcBjRfskrTh4sMOSSVDAnpioNV8Ear9mtrVfDcmoXt5oKxG7k2A21+8xkeZnPKkE5yvPGKAPVdN8O6HpF3ZtbZiljTy4EaYksAm08HqcdfzpI9B0i30+90/wC1zCxZNr273J2QKTnC5+6PT26VxnjnQvFV74z0nV7G1W5i0GK3KM7EPO7yfvig6fcUZzjrTPGen65JeeN7G10G9uk1m1h+y3Ee3y9yRYKnJznPHSgDstS0Hw1cXU17ePGJsyK7tcY2mRVDDrwcIuKiXQ/DNyP9GvF8wEsskF18ysJDLuBB6hmP4HHSudsvDra547stb1DQ7q10+SwZrq0u1Qo1zH+7jZl5BPlu/wCAFc/b+Atag07RYtKtV0aeOLVPtUsFtGS3mN+6Vh33LgA9gKAPS4tN8OiG1szPBMlkryqkk4fIcHdIwJ5zknJ9c0zR9J8OWbW8tjdRsbctJG32kNwI/LIznlQoH5A15CPAXiZRNdNpJYtYfZljWNRKH/s4Rg785K7wVK9MkGnXfgnxLdaLazaZpNxaXthpFxGiPbxW4mkdkVoysfB3IXwTycZNAHrEPh3w7H5+26cwvDJarEbvKQrJ8zIgz8vAyB2HSpZrPw7cWl3D9vh8vUFSF2W6AJKKAoU56gY6V5RJ4F8Uw6ibu3spWgur12uYSw+XZabI5B9SzKfoKj03wrqkWjaJBeeCp78W9rd281vJZwRASyRRKj/KcEZU/vD83FAHrsOjaN9uEcl69xfo0UmZbndKPLJZT64+Y/UGtl7q2juFt5LiFZnBZYy4DEDqQOteL6R4L8QQavBa3GkNJqMd7YT/ANtkriOOKFFlUP8AebJDLt6HOTWl4m8M6vcXni21Xw+11qOqOZdP1f5CEh2KPs+4ndHwrrxwd9AHqX9paf5C3H2+18lm2rJ5y7S3oDnGaWTULCOR45L62R4xudWlUFR6kZ46ivEda8D63rEk8+k+Ho9FsJ7rfDYTwRusRW0kRnMYO0b2KqD14BqU+Adan8PeJJ109Yp7uG1htraa2jkmwI7cMfOPzEDYwK9DigD2oX1kRCReW5ExxFiUfvD/ALPr+FLHeWkjSrHdQM0P+tAkBKf73p+NeQeK/A+rR3FzZQ6NDqr3WnwW2m3sEEdvHp0yyszuEH+r6q2V64xWXceAfEwvdWuP7NE63Uly5RFWNpoxeJI0bt/H5kYO3OAOR3oC57pDd2syxtDcwyCUExlHB3gdcY61NXjejaTrejeLbbxFbeFLyLS5Lu5aHTbcIHtUeKNNxXO1dzKzYHSvZKQz5Q/aNBb4sXiqCSYIAAO/y1u/EjxJdeE9I0zRdEhjtDNbZLgcxAYGFHrknmovivZf2h+0LDalcqxti30C5P8AKuP+Luq/2p41ulRsxWgFunpkfe/Un8q3xuDp5pmmBwtaPNCnCVSSe2toxutnrd6+Z5Sqyw1GvUi7OUlFfmz6V+CUss3wu0OaaRpJHhLM7HJJ3nkmt/VNGtr0+Yv7mb++o6/UVzvwM/5JRoP/AF7n/wBCNdrXLmuBw+LlOjWgnG70/wAu3yPTwlSUKcZRetkc75Os6XJ5iO15B3XqcfStWx1O0vAqxyBZD/yzbhgau1k6lYMt/BqFooEiuBIAPvA96+eeDxGVLnwsnOndXjLVpX1cXvp2dzs9pGtpNWff/Mm1fWtN0lXa/uPJVIHuCSpPyJjceOvUcVGPEOkG/gsReKZ55WiiXacMyqGIz06MPxOKq+LfD/8AbkunHzljS3n3TgjPmRHkoPqyp+ANYFh4EvoIrSSTVgbqyCNCVHyM/m73LZGeVCDj+7X0hynTv4h01YrGRGmmF+C1uIoWYsBjJIA4AyOtT6Zq1nqUMs9qZDDGSPNeMqrgZ5UnqODzXLw+GdaWPRkmh0yUaWJEQC7lTerbcNkJwRt+7yOetW4fDupfYdbtVltrCPUVEccNvK7pFksJJBuA2syt0AxlQecmgDSi8UaPNZ2V1azTXSXql4FhhZmZQcFiMZAB4ycU+58SaTA19G1wzyWMkUU6JGzMry42KBjkncOnrWNpXhnVdD1NrrTLm2u4juj8q7coRGzB8hlUgENu4xggjkYqrL4O1SOZ763v4prueZbi4imYrEXW5WZQpCkgYBXJz2oA6G38TaTcXFvbwPcSTTFxsW3fdHtYK28Y+XBYdfWoh4v8Pmzs7tb7dFeRSTQERsdyR/fOMcY9/Q1kL4W1Rdfi1pzYz3EhladfOkjWJnMe3ZgHfhYwPmxk88VHoHgWTTbq2kku4Z44AEEZU4VDAyOo+sjbvzoEdJc+INNhtzP5ksqfafsq+TEzlpAMkAAc4weenBqGXxTo0M8kUs8qeWGDOYW2BlXcybsY3BQePw68VUj8LL/wjui6O7qE0+ZJJDG7JvwrA4Iwcktn86o6j4T1K6tLjSVuLRdNaeS6ikJYzb2VsIRjGAzZ3ZJI4x3oGdNo+q2erQPNaNJ+7fY6yRlGU4BGQfYg/jV6sbwrop0OC6txL5sUswlQs7O4+RVIZmyTypxknAIHatmgAooooAKKKKACiiigAooooA8J8cyaZovxb1jxRrMhigt7eCC2wMs8jJztHfA/nXguozQzahczQuzRPKzIZD8xBPGfevuW80zTrxw93Y207DoZIwx/WoP7A0P/AKA9h/4Dr/hXXl1eGExFTEzvKU1GO+ijHZLTu23ruzgxWElWioJpJNvzuz4stPEOt2lulva65qFvCgwkcd06qo9gDgVL/wAJV4k/6GPVf/A2T/Gvs7+wND/6A9h/4Dr/AIUf2Bof/QHsP/Adf8K9f+26X/Pv8v8AI5P7Lqfzny/8GfEOuXfxP0O2utc1G4hedg8cl07Kw2N1BPNfWVUbfR9Jt5lmt9Ms4pUOVdIVBH0OKvV5ePxUcTNSjG2h6GEw8qEHGTucR8R9a13Stc0KHRYDdG4S7Mtv5qxhwkQIbcQfunnHevPvC3jvWY7y6v8AVtbeWK00WK5WB7iJBJI1vu/1eNzZbHIOBXuzRxswZkVmXOCRyM9agNhYlgxsrYsBtB8pc49OlcJ1Hj3hPxrqySaJpviXW5rKZLy7tr+S7VIWYG3EkJIPAILceuBT9K1rxZYyaZJbare6/Jca3eWf2eeSOMPFCsm35gvHQMfpXsE1naTEtNawSEnOXjB5/GnrBCu3bDGNpLLhRwT1NMVjxTxJ441yz+GvhC+/tWSC8vVe4vbjCgmNOG6jDEFlOwcsAa2fFeveKdX1PwyvheS6tpNQ017wQq8ewHfHhpSQcqFY5C8816fJZ2kkaRyWsDpGcorRghT7DtUiQwoVKRIpRdq4UDaPQe1ILHjFp4j8bapcW2nJdvZiWTVRBeiRG85oWOxSmPlC4x7g0qeKPEEb+Gta1PXHFrq5886fayxiWMyPiIbSMyRheDjkEk17KsEKkbYYxjOMKOM9fzphs7QvHJ9lg3xDEbeWMoPQelAWPJfA/iq91HULRvEfimTTktbCC4ggJRBqO7eZGJI+YDbtwuMdazvDvxC1ryYW1rUprMS6zaXO+6jWICxnDkJ7oCuN3WvansrOTy99pbt5YwmYwdo9vSlls7SVdstrA4wFw0YPA6CgDjta8UxWnjeC1OswRWN3ojz2qmRQs0xkAUqe5x0rhE1jxQdL/tM+KtR3f8IkdW8vbHs87O3+707/AFr2x7Ozcxl7WBjGMR5jB2D29Kd9nt9u3yIsbNmNg+76fT2oA8IuvFniaIaM1rr11KhthPcyrcwzxoTcxoWkKqMqAxG0YIzVq8+IXiBNQ8RtHdXEdldN/wAS2d7cGO3hjuBDLKn98BTvOeh9q9rSys40KJaW6qRggRgDHWnfZrfaF+zxbVBUDYMAHqPxp3Cx5rdXGsRar4ds9C8YS6pp2ryPBLdu8bshibzWZCowSUDJjtxXp9Qw2trCiJDbwxqhJQIgAUnrj0qakMKKKKACiiigD//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Cloud Callout 6">
            <a:extLst>
              <a:ext uri="{FF2B5EF4-FFF2-40B4-BE49-F238E27FC236}">
                <a16:creationId xmlns:a16="http://schemas.microsoft.com/office/drawing/2014/main" id="{6A6FEDAF-D69E-624E-A801-31DF944C15AE}"/>
              </a:ext>
            </a:extLst>
          </p:cNvPr>
          <p:cNvSpPr/>
          <p:nvPr/>
        </p:nvSpPr>
        <p:spPr>
          <a:xfrm>
            <a:off x="1076632" y="2094808"/>
            <a:ext cx="10751573" cy="3906982"/>
          </a:xfrm>
          <a:prstGeom prst="cloudCallout">
            <a:avLst>
              <a:gd name="adj1" fmla="val -30938"/>
              <a:gd name="adj2" fmla="val -77867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How do you think refining your </a:t>
            </a:r>
            <a:r>
              <a:rPr lang="en-GB" sz="4000" b="1" dirty="0">
                <a:solidFill>
                  <a:schemeClr val="tx1"/>
                </a:solidFill>
              </a:rPr>
              <a:t>organisation &amp; search skills</a:t>
            </a:r>
            <a:r>
              <a:rPr lang="en-GB" sz="4000" dirty="0">
                <a:solidFill>
                  <a:schemeClr val="tx1"/>
                </a:solidFill>
              </a:rPr>
              <a:t> will impact your research?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79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7"/>
    </mc:Choice>
    <mc:Fallback xmlns="">
      <p:transition spd="slow" advTm="1252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27D17-4CB9-D34F-865F-602DC1A54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517" y="-157254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Stay organised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AA86E-92E0-724B-9A16-81CBDEDA9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56766"/>
            <a:ext cx="10848975" cy="4351338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</a:pPr>
            <a:r>
              <a:rPr lang="en-GB" sz="3600" dirty="0"/>
              <a:t>Devise an effective system for managing your notes, references &amp; readings </a:t>
            </a:r>
          </a:p>
          <a:p>
            <a:pPr>
              <a:lnSpc>
                <a:spcPct val="110000"/>
              </a:lnSpc>
            </a:pPr>
            <a:r>
              <a:rPr lang="en-GB" sz="3600" dirty="0"/>
              <a:t>Create a filing system for downloaded articles</a:t>
            </a:r>
            <a:endParaRPr lang="en-GB" sz="3600" b="1" dirty="0"/>
          </a:p>
          <a:p>
            <a:pPr>
              <a:lnSpc>
                <a:spcPct val="110000"/>
              </a:lnSpc>
            </a:pPr>
            <a:r>
              <a:rPr lang="en-US" sz="3600" dirty="0"/>
              <a:t>UWTSD library &amp; google scholar is integrated with </a:t>
            </a:r>
            <a:r>
              <a:rPr lang="en-US" sz="3600" b="1" dirty="0" err="1"/>
              <a:t>refworks</a:t>
            </a:r>
            <a:endParaRPr lang="en-US" sz="3600" dirty="0"/>
          </a:p>
          <a:p>
            <a:pPr>
              <a:lnSpc>
                <a:spcPct val="110000"/>
              </a:lnSpc>
            </a:pPr>
            <a:r>
              <a:rPr lang="en-GB" sz="3600" dirty="0"/>
              <a:t>Start reading regularly… and keeping notes</a:t>
            </a:r>
          </a:p>
          <a:p>
            <a:pPr>
              <a:lnSpc>
                <a:spcPct val="110000"/>
              </a:lnSpc>
            </a:pPr>
            <a:r>
              <a:rPr lang="en-GB" sz="3600" dirty="0"/>
              <a:t>Keep track of what you’re reading – Search Log</a:t>
            </a:r>
          </a:p>
          <a:p>
            <a:pPr>
              <a:lnSpc>
                <a:spcPct val="110000"/>
              </a:lnSpc>
            </a:pPr>
            <a:endParaRPr lang="en-GB" sz="3600" dirty="0"/>
          </a:p>
          <a:p>
            <a:pPr>
              <a:lnSpc>
                <a:spcPct val="110000"/>
              </a:lnSpc>
            </a:pPr>
            <a:endParaRPr lang="en-GB" sz="3600" dirty="0"/>
          </a:p>
          <a:p>
            <a:pPr marL="0" indent="0">
              <a:lnSpc>
                <a:spcPct val="110000"/>
              </a:lnSpc>
              <a:buNone/>
            </a:pPr>
            <a:endParaRPr lang="en-GB" sz="3600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F4F1EF48-1D6A-4442-83D1-55E9FF1372B7}"/>
              </a:ext>
            </a:extLst>
          </p:cNvPr>
          <p:cNvSpPr/>
          <p:nvPr/>
        </p:nvSpPr>
        <p:spPr>
          <a:xfrm>
            <a:off x="0" y="0"/>
            <a:ext cx="1353529" cy="1353529"/>
          </a:xfrm>
          <a:prstGeom prst="ellipse">
            <a:avLst/>
          </a:prstGeom>
          <a:solidFill>
            <a:srgbClr val="BA06A0"/>
          </a:solidFill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/>
          <a:lstStyle/>
          <a:p>
            <a:endParaRPr lang="en-GB"/>
          </a:p>
        </p:txBody>
      </p:sp>
      <p:sp>
        <p:nvSpPr>
          <p:cNvPr id="5" name="Rectangle 4" descr="Research">
            <a:extLst>
              <a:ext uri="{FF2B5EF4-FFF2-40B4-BE49-F238E27FC236}">
                <a16:creationId xmlns:a16="http://schemas.microsoft.com/office/drawing/2014/main" id="{5B6FDCE4-5FDC-644C-9ED8-47E09186CD92}"/>
              </a:ext>
            </a:extLst>
          </p:cNvPr>
          <p:cNvSpPr/>
          <p:nvPr/>
        </p:nvSpPr>
        <p:spPr>
          <a:xfrm>
            <a:off x="288457" y="288457"/>
            <a:ext cx="776615" cy="776615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08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61DD1E26-7273-0748-BC6A-65729B87FC1B}"/>
              </a:ext>
            </a:extLst>
          </p:cNvPr>
          <p:cNvSpPr txBox="1">
            <a:spLocks/>
          </p:cNvSpPr>
          <p:nvPr/>
        </p:nvSpPr>
        <p:spPr>
          <a:xfrm>
            <a:off x="1563163" y="-144972"/>
            <a:ext cx="42490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kern="1200" dirty="0">
                <a:latin typeface="+mj-lt"/>
                <a:ea typeface="+mj-ea"/>
                <a:cs typeface="+mj-cs"/>
              </a:rPr>
              <a:t>Search Log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69C7349-CE46-134A-8679-B26F1E3F172F}"/>
              </a:ext>
            </a:extLst>
          </p:cNvPr>
          <p:cNvSpPr txBox="1">
            <a:spLocks/>
          </p:cNvSpPr>
          <p:nvPr/>
        </p:nvSpPr>
        <p:spPr>
          <a:xfrm>
            <a:off x="330022" y="1641986"/>
            <a:ext cx="5482147" cy="395724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Record references in </a:t>
            </a:r>
            <a:r>
              <a:rPr lang="en-US" b="1" dirty="0">
                <a:solidFill>
                  <a:schemeClr val="bg1"/>
                </a:solidFill>
              </a:rPr>
              <a:t>search log </a:t>
            </a:r>
            <a:r>
              <a:rPr lang="en-US" dirty="0">
                <a:solidFill>
                  <a:schemeClr val="bg1"/>
                </a:solidFill>
              </a:rPr>
              <a:t>- keep a record of relevant references</a:t>
            </a:r>
          </a:p>
          <a:p>
            <a:pPr>
              <a:lnSpc>
                <a:spcPct val="150000"/>
              </a:lnSpc>
            </a:pPr>
            <a:r>
              <a:rPr lang="en-US" altLang="en-US" dirty="0">
                <a:solidFill>
                  <a:schemeClr val="bg1"/>
                </a:solidFill>
              </a:rPr>
              <a:t>Highlight where it fits into your research</a:t>
            </a: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Keep track of other important references but stops you from going down any rabbit holes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0"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A86541C6-61B1-4DAA-B57A-EAF3F24F04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33310" y="1"/>
            <a:ext cx="6488456" cy="3036711"/>
          </a:xfrm>
          <a:custGeom>
            <a:avLst/>
            <a:gdLst>
              <a:gd name="connsiteX0" fmla="*/ 0 w 6488456"/>
              <a:gd name="connsiteY0" fmla="*/ 0 h 3036711"/>
              <a:gd name="connsiteX1" fmla="*/ 6488456 w 6488456"/>
              <a:gd name="connsiteY1" fmla="*/ 0 h 3036711"/>
              <a:gd name="connsiteX2" fmla="*/ 6482686 w 6488456"/>
              <a:gd name="connsiteY2" fmla="*/ 114279 h 3036711"/>
              <a:gd name="connsiteX3" fmla="*/ 3244228 w 6488456"/>
              <a:gd name="connsiteY3" fmla="*/ 3036711 h 3036711"/>
              <a:gd name="connsiteX4" fmla="*/ 5771 w 6488456"/>
              <a:gd name="connsiteY4" fmla="*/ 114279 h 3036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8456" h="3036711">
                <a:moveTo>
                  <a:pt x="0" y="0"/>
                </a:moveTo>
                <a:lnTo>
                  <a:pt x="6488456" y="0"/>
                </a:lnTo>
                <a:lnTo>
                  <a:pt x="6482686" y="114279"/>
                </a:lnTo>
                <a:cubicBezTo>
                  <a:pt x="6315984" y="1755766"/>
                  <a:pt x="4929697" y="3036711"/>
                  <a:pt x="3244228" y="3036711"/>
                </a:cubicBezTo>
                <a:cubicBezTo>
                  <a:pt x="1558760" y="3036711"/>
                  <a:pt x="172473" y="1755766"/>
                  <a:pt x="5771" y="11427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Woman in a library">
            <a:extLst>
              <a:ext uri="{FF2B5EF4-FFF2-40B4-BE49-F238E27FC236}">
                <a16:creationId xmlns:a16="http://schemas.microsoft.com/office/drawing/2014/main" id="{76F9FDA7-D7E8-4CEA-A6B3-7434707710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541" b="13362"/>
          <a:stretch/>
        </p:blipFill>
        <p:spPr>
          <a:xfrm>
            <a:off x="5142944" y="3"/>
            <a:ext cx="6069184" cy="2839783"/>
          </a:xfrm>
          <a:custGeom>
            <a:avLst/>
            <a:gdLst/>
            <a:ahLst/>
            <a:cxnLst/>
            <a:rect l="l" t="t" r="r" b="b"/>
            <a:pathLst>
              <a:path w="6069184" h="2839783">
                <a:moveTo>
                  <a:pt x="0" y="0"/>
                </a:moveTo>
                <a:lnTo>
                  <a:pt x="6069184" y="0"/>
                </a:lnTo>
                <a:lnTo>
                  <a:pt x="6063823" y="106160"/>
                </a:lnTo>
                <a:cubicBezTo>
                  <a:pt x="5907891" y="1641596"/>
                  <a:pt x="4611168" y="2839783"/>
                  <a:pt x="3034592" y="2839783"/>
                </a:cubicBezTo>
                <a:cubicBezTo>
                  <a:pt x="1458016" y="2839783"/>
                  <a:pt x="161292" y="1641596"/>
                  <a:pt x="5360" y="106160"/>
                </a:cubicBezTo>
                <a:close/>
              </a:path>
            </a:pathLst>
          </a:custGeom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1750011-2006-46BB-AFDE-C6E4617523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93989" y="2900758"/>
            <a:ext cx="5198011" cy="3957242"/>
          </a:xfrm>
          <a:custGeom>
            <a:avLst/>
            <a:gdLst>
              <a:gd name="connsiteX0" fmla="*/ 1942747 w 5198011"/>
              <a:gd name="connsiteY0" fmla="*/ 0 h 3957242"/>
              <a:gd name="connsiteX1" fmla="*/ 5198011 w 5198011"/>
              <a:gd name="connsiteY1" fmla="*/ 3255264 h 3957242"/>
              <a:gd name="connsiteX2" fmla="*/ 5131876 w 5198011"/>
              <a:gd name="connsiteY2" fmla="*/ 3911314 h 3957242"/>
              <a:gd name="connsiteX3" fmla="*/ 5120066 w 5198011"/>
              <a:gd name="connsiteY3" fmla="*/ 3957242 h 3957242"/>
              <a:gd name="connsiteX4" fmla="*/ 0 w 5198011"/>
              <a:gd name="connsiteY4" fmla="*/ 3957242 h 3957242"/>
              <a:gd name="connsiteX5" fmla="*/ 0 w 5198011"/>
              <a:gd name="connsiteY5" fmla="*/ 647700 h 3957242"/>
              <a:gd name="connsiteX6" fmla="*/ 122698 w 5198011"/>
              <a:gd name="connsiteY6" fmla="*/ 555948 h 3957242"/>
              <a:gd name="connsiteX7" fmla="*/ 1942747 w 5198011"/>
              <a:gd name="connsiteY7" fmla="*/ 0 h 3957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98011" h="3957242">
                <a:moveTo>
                  <a:pt x="1942747" y="0"/>
                </a:moveTo>
                <a:cubicBezTo>
                  <a:pt x="3740580" y="0"/>
                  <a:pt x="5198011" y="1457431"/>
                  <a:pt x="5198011" y="3255264"/>
                </a:cubicBezTo>
                <a:cubicBezTo>
                  <a:pt x="5198011" y="3479993"/>
                  <a:pt x="5175239" y="3699404"/>
                  <a:pt x="5131876" y="3911314"/>
                </a:cubicBezTo>
                <a:lnTo>
                  <a:pt x="5120066" y="3957242"/>
                </a:lnTo>
                <a:lnTo>
                  <a:pt x="0" y="3957242"/>
                </a:lnTo>
                <a:lnTo>
                  <a:pt x="0" y="647700"/>
                </a:lnTo>
                <a:lnTo>
                  <a:pt x="122698" y="555948"/>
                </a:lnTo>
                <a:cubicBezTo>
                  <a:pt x="642241" y="204951"/>
                  <a:pt x="1268560" y="0"/>
                  <a:pt x="1942747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Picture 8" descr="A cottontail rabbit sitting on the green grasses">
            <a:extLst>
              <a:ext uri="{FF2B5EF4-FFF2-40B4-BE49-F238E27FC236}">
                <a16:creationId xmlns:a16="http://schemas.microsoft.com/office/drawing/2014/main" id="{A298AF83-24D0-2A46-AF03-30FC1F84B1A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33" r="6841" b="-1"/>
          <a:stretch/>
        </p:blipFill>
        <p:spPr>
          <a:xfrm>
            <a:off x="7190587" y="3124784"/>
            <a:ext cx="5001415" cy="3733214"/>
          </a:xfrm>
          <a:custGeom>
            <a:avLst/>
            <a:gdLst/>
            <a:ahLst/>
            <a:cxnLst/>
            <a:rect l="l" t="t" r="r" b="b"/>
            <a:pathLst>
              <a:path w="5001415" h="3733214">
                <a:moveTo>
                  <a:pt x="3044952" y="0"/>
                </a:moveTo>
                <a:cubicBezTo>
                  <a:pt x="3780687" y="0"/>
                  <a:pt x="4455477" y="260939"/>
                  <a:pt x="4981824" y="695319"/>
                </a:cubicBezTo>
                <a:lnTo>
                  <a:pt x="5001415" y="713124"/>
                </a:lnTo>
                <a:lnTo>
                  <a:pt x="5001415" y="3733214"/>
                </a:lnTo>
                <a:lnTo>
                  <a:pt x="81043" y="3733214"/>
                </a:lnTo>
                <a:lnTo>
                  <a:pt x="61862" y="3658617"/>
                </a:lnTo>
                <a:cubicBezTo>
                  <a:pt x="21301" y="3460397"/>
                  <a:pt x="0" y="3255162"/>
                  <a:pt x="0" y="3044952"/>
                </a:cubicBezTo>
                <a:cubicBezTo>
                  <a:pt x="0" y="1363271"/>
                  <a:pt x="1363271" y="0"/>
                  <a:pt x="3044952" y="0"/>
                </a:cubicBezTo>
                <a:close/>
              </a:path>
            </a:pathLst>
          </a:cu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4C413D9D-1E91-5847-8432-29F6C878AF6F}"/>
              </a:ext>
            </a:extLst>
          </p:cNvPr>
          <p:cNvSpPr/>
          <p:nvPr/>
        </p:nvSpPr>
        <p:spPr>
          <a:xfrm>
            <a:off x="0" y="0"/>
            <a:ext cx="1353529" cy="1353529"/>
          </a:xfrm>
          <a:prstGeom prst="ellipse">
            <a:avLst/>
          </a:prstGeom>
          <a:solidFill>
            <a:srgbClr val="BA06A0"/>
          </a:solidFill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/>
          <a:lstStyle/>
          <a:p>
            <a:endParaRPr lang="en-GB"/>
          </a:p>
        </p:txBody>
      </p:sp>
      <p:sp>
        <p:nvSpPr>
          <p:cNvPr id="17" name="Rectangle 16" descr="Research">
            <a:extLst>
              <a:ext uri="{FF2B5EF4-FFF2-40B4-BE49-F238E27FC236}">
                <a16:creationId xmlns:a16="http://schemas.microsoft.com/office/drawing/2014/main" id="{C63F611D-C193-1840-926B-278A51891837}"/>
              </a:ext>
            </a:extLst>
          </p:cNvPr>
          <p:cNvSpPr/>
          <p:nvPr/>
        </p:nvSpPr>
        <p:spPr>
          <a:xfrm>
            <a:off x="288457" y="288457"/>
            <a:ext cx="776615" cy="776615"/>
          </a:xfrm>
          <a:prstGeom prst="rect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3851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5CC88CA-A4F6-8A40-988E-65E088DAE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1281164"/>
              </p:ext>
            </p:extLst>
          </p:nvPr>
        </p:nvGraphicFramePr>
        <p:xfrm>
          <a:off x="173620" y="1837727"/>
          <a:ext cx="11806177" cy="3889633"/>
        </p:xfrm>
        <a:graphic>
          <a:graphicData uri="http://schemas.openxmlformats.org/drawingml/2006/table">
            <a:tbl>
              <a:tblPr/>
              <a:tblGrid>
                <a:gridCol w="1738307">
                  <a:extLst>
                    <a:ext uri="{9D8B030D-6E8A-4147-A177-3AD203B41FA5}">
                      <a16:colId xmlns:a16="http://schemas.microsoft.com/office/drawing/2014/main" val="3315944152"/>
                    </a:ext>
                  </a:extLst>
                </a:gridCol>
                <a:gridCol w="706582">
                  <a:extLst>
                    <a:ext uri="{9D8B030D-6E8A-4147-A177-3AD203B41FA5}">
                      <a16:colId xmlns:a16="http://schemas.microsoft.com/office/drawing/2014/main" val="2713042236"/>
                    </a:ext>
                  </a:extLst>
                </a:gridCol>
                <a:gridCol w="1094509">
                  <a:extLst>
                    <a:ext uri="{9D8B030D-6E8A-4147-A177-3AD203B41FA5}">
                      <a16:colId xmlns:a16="http://schemas.microsoft.com/office/drawing/2014/main" val="3197371880"/>
                    </a:ext>
                  </a:extLst>
                </a:gridCol>
                <a:gridCol w="3167985">
                  <a:extLst>
                    <a:ext uri="{9D8B030D-6E8A-4147-A177-3AD203B41FA5}">
                      <a16:colId xmlns:a16="http://schemas.microsoft.com/office/drawing/2014/main" val="712130889"/>
                    </a:ext>
                  </a:extLst>
                </a:gridCol>
                <a:gridCol w="1087202">
                  <a:extLst>
                    <a:ext uri="{9D8B030D-6E8A-4147-A177-3AD203B41FA5}">
                      <a16:colId xmlns:a16="http://schemas.microsoft.com/office/drawing/2014/main" val="1565447192"/>
                    </a:ext>
                  </a:extLst>
                </a:gridCol>
                <a:gridCol w="954122">
                  <a:extLst>
                    <a:ext uri="{9D8B030D-6E8A-4147-A177-3AD203B41FA5}">
                      <a16:colId xmlns:a16="http://schemas.microsoft.com/office/drawing/2014/main" val="1480281220"/>
                    </a:ext>
                  </a:extLst>
                </a:gridCol>
                <a:gridCol w="1828546">
                  <a:extLst>
                    <a:ext uri="{9D8B030D-6E8A-4147-A177-3AD203B41FA5}">
                      <a16:colId xmlns:a16="http://schemas.microsoft.com/office/drawing/2014/main" val="2401362830"/>
                    </a:ext>
                  </a:extLst>
                </a:gridCol>
                <a:gridCol w="1228924">
                  <a:extLst>
                    <a:ext uri="{9D8B030D-6E8A-4147-A177-3AD203B41FA5}">
                      <a16:colId xmlns:a16="http://schemas.microsoft.com/office/drawing/2014/main" val="1511782713"/>
                    </a:ext>
                  </a:extLst>
                </a:gridCol>
              </a:tblGrid>
              <a:tr h="109446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Full Reference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33287" marR="33287" marT="33287" marB="33287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i="1" dirty="0">
                          <a:solidFill>
                            <a:srgbClr val="C00000"/>
                          </a:solidFill>
                          <a:effectLst/>
                        </a:rPr>
                        <a:t>Copy Abstract</a:t>
                      </a:r>
                      <a:endParaRPr lang="en-GB" sz="1800" i="1" dirty="0">
                        <a:solidFill>
                          <a:srgbClr val="C00000"/>
                        </a:solidFill>
                        <a:effectLst/>
                      </a:endParaRPr>
                    </a:p>
                  </a:txBody>
                  <a:tcPr marL="33287" marR="33287" marT="33287" marB="332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Topic Area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33287" marR="33287" marT="33287" marB="332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Key findings -  Why this paper is important? </a:t>
                      </a:r>
                    </a:p>
                  </a:txBody>
                  <a:tcPr marL="33287" marR="33287" marT="33287" marB="332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Key Quotes</a:t>
                      </a:r>
                    </a:p>
                  </a:txBody>
                  <a:tcPr marL="33287" marR="33287" marT="33287" marB="332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C00000"/>
                          </a:solidFill>
                          <a:effectLst/>
                        </a:rPr>
                        <a:t>Methods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33287" marR="33287" marT="33287" marB="332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  <a:effectLst/>
                        </a:rPr>
                        <a:t>Links to further research -Critiques/Question  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33287" marR="33287" marT="33287" marB="332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Other references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33287" marR="33287" marT="33287" marB="332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3874985"/>
                  </a:ext>
                </a:extLst>
              </a:tr>
              <a:tr h="287842">
                <a:tc gridSpan="8"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333333"/>
                          </a:solidFill>
                          <a:effectLst/>
                        </a:rPr>
                        <a:t>Example</a:t>
                      </a:r>
                    </a:p>
                  </a:txBody>
                  <a:tcPr marL="33287" marR="33287" marT="33287" marB="332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000">
                        <a:solidFill>
                          <a:srgbClr val="333333"/>
                        </a:solidFill>
                        <a:effectLst/>
                      </a:endParaRPr>
                    </a:p>
                  </a:txBody>
                  <a:tcPr marL="33287" marR="33287" marT="33287" marB="332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41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D1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000" i="1">
                        <a:solidFill>
                          <a:srgbClr val="333333"/>
                        </a:solidFill>
                        <a:effectLst/>
                      </a:endParaRPr>
                    </a:p>
                  </a:txBody>
                  <a:tcPr marL="33287" marR="33287" marT="33287" marB="332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4869171"/>
                  </a:ext>
                </a:extLst>
              </a:tr>
              <a:tr h="250732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 b="1">
                          <a:solidFill>
                            <a:srgbClr val="222222"/>
                          </a:solidFill>
                          <a:effectLst/>
                        </a:rPr>
                        <a:t>Robinson, L. E. (2011). The relationship between perceived physical competence and fundamental motor skills in preschool children. </a:t>
                      </a:r>
                      <a:r>
                        <a:rPr lang="en-GB" sz="1400" b="1" i="1">
                          <a:solidFill>
                            <a:srgbClr val="222222"/>
                          </a:solidFill>
                          <a:effectLst/>
                        </a:rPr>
                        <a:t>Child: care, health and development</a:t>
                      </a:r>
                      <a:r>
                        <a:rPr lang="en-GB" sz="1400" b="1">
                          <a:solidFill>
                            <a:srgbClr val="222222"/>
                          </a:solidFill>
                          <a:effectLst/>
                        </a:rPr>
                        <a:t>, </a:t>
                      </a:r>
                      <a:r>
                        <a:rPr lang="en-GB" sz="1400" b="1" i="1">
                          <a:solidFill>
                            <a:srgbClr val="222222"/>
                          </a:solidFill>
                          <a:effectLst/>
                        </a:rPr>
                        <a:t>37</a:t>
                      </a:r>
                      <a:r>
                        <a:rPr lang="en-GB" sz="1400" b="1">
                          <a:solidFill>
                            <a:srgbClr val="222222"/>
                          </a:solidFill>
                          <a:effectLst/>
                        </a:rPr>
                        <a:t>(4), 589-596.</a:t>
                      </a:r>
                    </a:p>
                  </a:txBody>
                  <a:tcPr marL="33287" marR="33287" marT="33287" marB="332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i="1" dirty="0">
                        <a:effectLst/>
                      </a:endParaRPr>
                    </a:p>
                  </a:txBody>
                  <a:tcPr marL="33287" marR="33287" marT="33287" marB="332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 b="1" dirty="0">
                          <a:effectLst/>
                        </a:rPr>
                        <a:t>Perceived competence - linked with FMS </a:t>
                      </a:r>
                      <a:endParaRPr lang="en-GB" sz="1400" dirty="0">
                        <a:effectLst/>
                      </a:endParaRPr>
                    </a:p>
                  </a:txBody>
                  <a:tcPr marL="33287" marR="33287" marT="33287" marB="332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 dirty="0">
                          <a:effectLst/>
                        </a:rPr>
                        <a:t>*Looks at this relationship in pre-schoolers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 b="1" dirty="0">
                          <a:effectLst/>
                        </a:rPr>
                        <a:t>Moderate and significant correlation </a:t>
                      </a:r>
                      <a:r>
                        <a:rPr lang="en-GB" sz="1400" dirty="0">
                          <a:effectLst/>
                        </a:rPr>
                        <a:t>between perceived physical competence and fundamental motor skills.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GB" sz="900" dirty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 b="1" dirty="0">
                          <a:effectLst/>
                        </a:rPr>
                        <a:t>Gender differences </a:t>
                      </a:r>
                      <a:r>
                        <a:rPr lang="en-GB" sz="1400" dirty="0">
                          <a:effectLst/>
                        </a:rPr>
                        <a:t>were  found with boys demonstrating more proficient motor skills and reporting higher perceived physical competence compared with girls.  </a:t>
                      </a:r>
                    </a:p>
                  </a:txBody>
                  <a:tcPr marL="33287" marR="33287" marT="33287" marB="332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1" dirty="0">
                          <a:effectLst/>
                        </a:rPr>
                        <a:t>'Girls appeared to be unfamiliar with equipment in object control skills' (p</a:t>
                      </a:r>
                      <a:r>
                        <a:rPr lang="en-GB" sz="1400" i="1" dirty="0">
                          <a:solidFill>
                            <a:schemeClr val="tx1"/>
                          </a:solidFill>
                          <a:effectLst/>
                        </a:rPr>
                        <a:t>.593)</a:t>
                      </a:r>
                      <a:endParaRPr lang="en-GB" sz="1400" dirty="0">
                        <a:effectLst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i="1" dirty="0">
                        <a:effectLst/>
                      </a:endParaRPr>
                    </a:p>
                  </a:txBody>
                  <a:tcPr marL="33287" marR="33287" marT="33287" marB="332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>
                          <a:effectLst/>
                        </a:rPr>
                        <a:t>TGMD-2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GB" sz="90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>
                          <a:effectLst/>
                        </a:rPr>
                        <a:t>Pictorial Scale of Perceived PC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GB" sz="900">
                        <a:effectLst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i="1">
                        <a:effectLst/>
                      </a:endParaRPr>
                    </a:p>
                  </a:txBody>
                  <a:tcPr marL="33287" marR="33287" marT="33287" marB="332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 dirty="0">
                          <a:effectLst/>
                        </a:rPr>
                        <a:t>Different to previous findings (low correlation between variables discovered by Goodway &amp; </a:t>
                      </a:r>
                      <a:r>
                        <a:rPr lang="en-GB" sz="1400" dirty="0" err="1">
                          <a:effectLst/>
                        </a:rPr>
                        <a:t>Rudisill</a:t>
                      </a:r>
                      <a:r>
                        <a:rPr lang="en-GB" sz="1400" dirty="0">
                          <a:effectLst/>
                        </a:rPr>
                        <a:t>, 1997)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GB" sz="900" dirty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 dirty="0">
                          <a:effectLst/>
                        </a:rPr>
                        <a:t>Different SE background?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 dirty="0">
                          <a:effectLst/>
                        </a:rPr>
                        <a:t>Although this study did not gather descriptive! - limitation</a:t>
                      </a:r>
                      <a:endParaRPr lang="en-GB" sz="1400" i="1" dirty="0">
                        <a:effectLst/>
                      </a:endParaRPr>
                    </a:p>
                  </a:txBody>
                  <a:tcPr marL="33287" marR="33287" marT="33287" marB="332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1400" dirty="0">
                          <a:effectLst/>
                        </a:rPr>
                        <a:t>Explores </a:t>
                      </a:r>
                      <a:r>
                        <a:rPr lang="en-GB" sz="1400" dirty="0" err="1">
                          <a:effectLst/>
                        </a:rPr>
                        <a:t>Stodden</a:t>
                      </a:r>
                      <a:r>
                        <a:rPr lang="en-GB" sz="1400" dirty="0">
                          <a:effectLst/>
                        </a:rPr>
                        <a:t> et al., (2008) hypothetical link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GB" sz="900" dirty="0">
                        <a:effectLst/>
                      </a:endParaRPr>
                    </a:p>
                  </a:txBody>
                  <a:tcPr marL="33287" marR="33287" marT="33287" marB="332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2579434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943B4B74-C4BD-CD43-96EF-EE1F6E544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984" y="0"/>
            <a:ext cx="11403320" cy="972273"/>
          </a:xfrm>
        </p:spPr>
        <p:txBody>
          <a:bodyPr/>
          <a:lstStyle/>
          <a:p>
            <a:pPr algn="ctr"/>
            <a:r>
              <a:rPr lang="en-US" b="1">
                <a:solidFill>
                  <a:schemeClr val="bg1"/>
                </a:solidFill>
              </a:rPr>
              <a:t>Example of Search Log</a:t>
            </a:r>
          </a:p>
        </p:txBody>
      </p:sp>
      <p:sp>
        <p:nvSpPr>
          <p:cNvPr id="12" name="Rounded Rectangle 10">
            <a:extLst>
              <a:ext uri="{FF2B5EF4-FFF2-40B4-BE49-F238E27FC236}">
                <a16:creationId xmlns:a16="http://schemas.microsoft.com/office/drawing/2014/main" id="{E6A33251-DB6D-4DC5-AA09-6B60CC599ABF}"/>
              </a:ext>
            </a:extLst>
          </p:cNvPr>
          <p:cNvSpPr/>
          <p:nvPr/>
        </p:nvSpPr>
        <p:spPr>
          <a:xfrm>
            <a:off x="162900" y="1068942"/>
            <a:ext cx="1998405" cy="641715"/>
          </a:xfrm>
          <a:prstGeom prst="roundRect">
            <a:avLst/>
          </a:prstGeom>
          <a:solidFill>
            <a:srgbClr val="A80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/>
                </a:solidFill>
              </a:rPr>
              <a:t>Briefly reminds you what the paper is about</a:t>
            </a:r>
          </a:p>
        </p:txBody>
      </p:sp>
      <p:sp>
        <p:nvSpPr>
          <p:cNvPr id="13" name="Rounded Rectangle 11">
            <a:extLst>
              <a:ext uri="{FF2B5EF4-FFF2-40B4-BE49-F238E27FC236}">
                <a16:creationId xmlns:a16="http://schemas.microsoft.com/office/drawing/2014/main" id="{917DA45A-F1C4-47DE-8418-22353C32232F}"/>
              </a:ext>
            </a:extLst>
          </p:cNvPr>
          <p:cNvSpPr/>
          <p:nvPr/>
        </p:nvSpPr>
        <p:spPr>
          <a:xfrm>
            <a:off x="2285965" y="1068943"/>
            <a:ext cx="1870831" cy="649792"/>
          </a:xfrm>
          <a:prstGeom prst="roundRect">
            <a:avLst/>
          </a:prstGeom>
          <a:solidFill>
            <a:srgbClr val="A80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sz="1400" dirty="0"/>
              <a:t>Highlight where it fits into your assignment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id="{D90FBBF2-8F0E-4A9D-AC82-EF4E71F1E793}"/>
              </a:ext>
            </a:extLst>
          </p:cNvPr>
          <p:cNvSpPr/>
          <p:nvPr/>
        </p:nvSpPr>
        <p:spPr>
          <a:xfrm>
            <a:off x="4323021" y="1091265"/>
            <a:ext cx="3753750" cy="632037"/>
          </a:xfrm>
          <a:prstGeom prst="roundRect">
            <a:avLst/>
          </a:prstGeom>
          <a:solidFill>
            <a:srgbClr val="A80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/>
              <a:t>Record key finding often found in the conclusion – search key words &amp; useful quotations</a:t>
            </a:r>
          </a:p>
        </p:txBody>
      </p:sp>
      <p:sp>
        <p:nvSpPr>
          <p:cNvPr id="15" name="Rounded Rectangle 13">
            <a:extLst>
              <a:ext uri="{FF2B5EF4-FFF2-40B4-BE49-F238E27FC236}">
                <a16:creationId xmlns:a16="http://schemas.microsoft.com/office/drawing/2014/main" id="{C540A299-117A-441A-AD8F-D823F005B3BD}"/>
              </a:ext>
            </a:extLst>
          </p:cNvPr>
          <p:cNvSpPr/>
          <p:nvPr/>
        </p:nvSpPr>
        <p:spPr>
          <a:xfrm>
            <a:off x="8215514" y="1060867"/>
            <a:ext cx="3753749" cy="649791"/>
          </a:xfrm>
          <a:prstGeom prst="roundRect">
            <a:avLst/>
          </a:prstGeom>
          <a:solidFill>
            <a:srgbClr val="A80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sz="1300" dirty="0"/>
              <a:t>Jot down other important reference. Ground-breaking research in intro/referred to in discussion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667A7C8-29DE-47A2-96BA-30A7F6D60300}"/>
              </a:ext>
            </a:extLst>
          </p:cNvPr>
          <p:cNvCxnSpPr>
            <a:cxnSpLocks/>
          </p:cNvCxnSpPr>
          <p:nvPr/>
        </p:nvCxnSpPr>
        <p:spPr>
          <a:xfrm>
            <a:off x="1901880" y="1604692"/>
            <a:ext cx="160774" cy="442128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67DB8C7-A177-47EA-BF37-852FD901CD21}"/>
              </a:ext>
            </a:extLst>
          </p:cNvPr>
          <p:cNvCxnSpPr>
            <a:cxnSpLocks/>
          </p:cNvCxnSpPr>
          <p:nvPr/>
        </p:nvCxnSpPr>
        <p:spPr>
          <a:xfrm flipH="1">
            <a:off x="3187002" y="1650068"/>
            <a:ext cx="169147" cy="473946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B48D80D3-E0C7-490A-9B9D-F4AD0FFC8C3B}"/>
              </a:ext>
            </a:extLst>
          </p:cNvPr>
          <p:cNvCxnSpPr>
            <a:cxnSpLocks/>
          </p:cNvCxnSpPr>
          <p:nvPr/>
        </p:nvCxnSpPr>
        <p:spPr>
          <a:xfrm flipH="1">
            <a:off x="6675455" y="1641694"/>
            <a:ext cx="169147" cy="473946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778DA24-36F3-4DC0-8C5A-587B63CEB457}"/>
              </a:ext>
            </a:extLst>
          </p:cNvPr>
          <p:cNvCxnSpPr>
            <a:cxnSpLocks/>
          </p:cNvCxnSpPr>
          <p:nvPr/>
        </p:nvCxnSpPr>
        <p:spPr>
          <a:xfrm>
            <a:off x="7568083" y="1671838"/>
            <a:ext cx="160774" cy="442128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702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94"/>
    </mc:Choice>
    <mc:Fallback xmlns="">
      <p:transition spd="slow" advTm="9479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9" name="Picture 18" descr="Colourful adhesive taps and pen on open notebook">
            <a:extLst>
              <a:ext uri="{FF2B5EF4-FFF2-40B4-BE49-F238E27FC236}">
                <a16:creationId xmlns:a16="http://schemas.microsoft.com/office/drawing/2014/main" id="{A4D50366-988D-1B22-FC8A-CBC92AAA589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182" b="-1"/>
          <a:stretch/>
        </p:blipFill>
        <p:spPr>
          <a:xfrm>
            <a:off x="20" y="10"/>
            <a:ext cx="9947062" cy="6857990"/>
          </a:xfrm>
          <a:prstGeom prst="rect">
            <a:avLst/>
          </a:pr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27" name="Freeform: Shape 26">
            <a:extLst>
              <a:ext uri="{FF2B5EF4-FFF2-40B4-BE49-F238E27FC236}">
                <a16:creationId xmlns:a16="http://schemas.microsoft.com/office/drawing/2014/main" id="{F9EC3F91-A75C-4F74-867E-E4C28C135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226" y="0"/>
            <a:ext cx="5043774" cy="6858000"/>
          </a:xfrm>
          <a:custGeom>
            <a:avLst/>
            <a:gdLst>
              <a:gd name="connsiteX0" fmla="*/ 1648981 w 5043774"/>
              <a:gd name="connsiteY0" fmla="*/ 0 h 6858000"/>
              <a:gd name="connsiteX1" fmla="*/ 2759699 w 5043774"/>
              <a:gd name="connsiteY1" fmla="*/ 0 h 6858000"/>
              <a:gd name="connsiteX2" fmla="*/ 3379301 w 5043774"/>
              <a:gd name="connsiteY2" fmla="*/ 0 h 6858000"/>
              <a:gd name="connsiteX3" fmla="*/ 3552342 w 5043774"/>
              <a:gd name="connsiteY3" fmla="*/ 0 h 6858000"/>
              <a:gd name="connsiteX4" fmla="*/ 4617166 w 5043774"/>
              <a:gd name="connsiteY4" fmla="*/ 0 h 6858000"/>
              <a:gd name="connsiteX5" fmla="*/ 4786130 w 5043774"/>
              <a:gd name="connsiteY5" fmla="*/ 0 h 6858000"/>
              <a:gd name="connsiteX6" fmla="*/ 4980168 w 5043774"/>
              <a:gd name="connsiteY6" fmla="*/ 0 h 6858000"/>
              <a:gd name="connsiteX7" fmla="*/ 5043774 w 5043774"/>
              <a:gd name="connsiteY7" fmla="*/ 0 h 6858000"/>
              <a:gd name="connsiteX8" fmla="*/ 5043774 w 5043774"/>
              <a:gd name="connsiteY8" fmla="*/ 6858000 h 6858000"/>
              <a:gd name="connsiteX9" fmla="*/ 4980168 w 5043774"/>
              <a:gd name="connsiteY9" fmla="*/ 6858000 h 6858000"/>
              <a:gd name="connsiteX10" fmla="*/ 4786130 w 5043774"/>
              <a:gd name="connsiteY10" fmla="*/ 6858000 h 6858000"/>
              <a:gd name="connsiteX11" fmla="*/ 4617166 w 5043774"/>
              <a:gd name="connsiteY11" fmla="*/ 6858000 h 6858000"/>
              <a:gd name="connsiteX12" fmla="*/ 3552342 w 5043774"/>
              <a:gd name="connsiteY12" fmla="*/ 6858000 h 6858000"/>
              <a:gd name="connsiteX13" fmla="*/ 3379301 w 5043774"/>
              <a:gd name="connsiteY13" fmla="*/ 6858000 h 6858000"/>
              <a:gd name="connsiteX14" fmla="*/ 2759699 w 5043774"/>
              <a:gd name="connsiteY14" fmla="*/ 6858000 h 6858000"/>
              <a:gd name="connsiteX15" fmla="*/ 2542782 w 5043774"/>
              <a:gd name="connsiteY15" fmla="*/ 6858000 h 6858000"/>
              <a:gd name="connsiteX16" fmla="*/ 2429239 w 5043774"/>
              <a:gd name="connsiteY16" fmla="*/ 6780599 h 6858000"/>
              <a:gd name="connsiteX17" fmla="*/ 1904328 w 5043774"/>
              <a:gd name="connsiteY17" fmla="*/ 6374814 h 6858000"/>
              <a:gd name="connsiteX18" fmla="*/ 0 w 5043774"/>
              <a:gd name="connsiteY18" fmla="*/ 3621656 h 6858000"/>
              <a:gd name="connsiteX19" fmla="*/ 1626503 w 5043774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43774" h="6858000">
                <a:moveTo>
                  <a:pt x="1648981" y="0"/>
                </a:moveTo>
                <a:lnTo>
                  <a:pt x="2759699" y="0"/>
                </a:lnTo>
                <a:lnTo>
                  <a:pt x="3379301" y="0"/>
                </a:lnTo>
                <a:lnTo>
                  <a:pt x="3552342" y="0"/>
                </a:lnTo>
                <a:lnTo>
                  <a:pt x="4617166" y="0"/>
                </a:lnTo>
                <a:lnTo>
                  <a:pt x="4786130" y="0"/>
                </a:lnTo>
                <a:lnTo>
                  <a:pt x="4980168" y="0"/>
                </a:lnTo>
                <a:lnTo>
                  <a:pt x="5043774" y="0"/>
                </a:lnTo>
                <a:lnTo>
                  <a:pt x="5043774" y="6858000"/>
                </a:lnTo>
                <a:lnTo>
                  <a:pt x="4980168" y="6858000"/>
                </a:lnTo>
                <a:lnTo>
                  <a:pt x="4786130" y="6858000"/>
                </a:lnTo>
                <a:lnTo>
                  <a:pt x="4617166" y="6858000"/>
                </a:lnTo>
                <a:lnTo>
                  <a:pt x="3552342" y="6858000"/>
                </a:lnTo>
                <a:lnTo>
                  <a:pt x="3379301" y="6858000"/>
                </a:lnTo>
                <a:lnTo>
                  <a:pt x="2759699" y="6858000"/>
                </a:lnTo>
                <a:lnTo>
                  <a:pt x="2542782" y="6858000"/>
                </a:lnTo>
                <a:lnTo>
                  <a:pt x="2429239" y="6780599"/>
                </a:lnTo>
                <a:cubicBezTo>
                  <a:pt x="2252641" y="6653108"/>
                  <a:pt x="2079285" y="6515397"/>
                  <a:pt x="1904328" y="6374814"/>
                </a:cubicBezTo>
                <a:cubicBezTo>
                  <a:pt x="943579" y="5602839"/>
                  <a:pt x="0" y="4969131"/>
                  <a:pt x="0" y="3621656"/>
                </a:cubicBezTo>
                <a:cubicBezTo>
                  <a:pt x="0" y="2093192"/>
                  <a:pt x="582912" y="754641"/>
                  <a:pt x="1626503" y="14997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1DD1E26-7273-0748-BC6A-65729B87FC1B}"/>
              </a:ext>
            </a:extLst>
          </p:cNvPr>
          <p:cNvSpPr txBox="1">
            <a:spLocks/>
          </p:cNvSpPr>
          <p:nvPr/>
        </p:nvSpPr>
        <p:spPr>
          <a:xfrm>
            <a:off x="8046720" y="1045597"/>
            <a:ext cx="3633746" cy="158842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3600" b="1" dirty="0"/>
              <a:t>Find a system &amp; note taking process that works for you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69C7349-CE46-134A-8679-B26F1E3F172F}"/>
              </a:ext>
            </a:extLst>
          </p:cNvPr>
          <p:cNvSpPr txBox="1">
            <a:spLocks/>
          </p:cNvSpPr>
          <p:nvPr/>
        </p:nvSpPr>
        <p:spPr>
          <a:xfrm>
            <a:off x="8046719" y="2722729"/>
            <a:ext cx="3633747" cy="308967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Evernote / Word /Excel</a:t>
            </a:r>
          </a:p>
          <a:p>
            <a:r>
              <a:rPr lang="en-US" dirty="0"/>
              <a:t>Annotate/Highlight downloaded PDFs </a:t>
            </a:r>
          </a:p>
          <a:p>
            <a:r>
              <a:rPr lang="en-US" dirty="0" err="1"/>
              <a:t>Refworks</a:t>
            </a:r>
            <a:endParaRPr lang="en-US" dirty="0"/>
          </a:p>
          <a:p>
            <a:r>
              <a:rPr lang="en-US" dirty="0"/>
              <a:t>Journal/Hand-written notes</a:t>
            </a:r>
          </a:p>
          <a:p>
            <a:r>
              <a:rPr lang="en-US" dirty="0" err="1"/>
              <a:t>Nvivo</a:t>
            </a:r>
            <a:endParaRPr lang="en-US" dirty="0"/>
          </a:p>
          <a:p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C413D9D-1E91-5847-8432-29F6C878AF6F}"/>
              </a:ext>
            </a:extLst>
          </p:cNvPr>
          <p:cNvSpPr/>
          <p:nvPr/>
        </p:nvSpPr>
        <p:spPr>
          <a:xfrm>
            <a:off x="0" y="0"/>
            <a:ext cx="1353529" cy="1353529"/>
          </a:xfrm>
          <a:prstGeom prst="ellipse">
            <a:avLst/>
          </a:prstGeom>
          <a:solidFill>
            <a:srgbClr val="BA06A0"/>
          </a:solidFill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/>
          <a:lstStyle/>
          <a:p>
            <a:endParaRPr lang="en-GB"/>
          </a:p>
        </p:txBody>
      </p:sp>
      <p:sp>
        <p:nvSpPr>
          <p:cNvPr id="17" name="Rectangle 16" descr="Research">
            <a:extLst>
              <a:ext uri="{FF2B5EF4-FFF2-40B4-BE49-F238E27FC236}">
                <a16:creationId xmlns:a16="http://schemas.microsoft.com/office/drawing/2014/main" id="{C63F611D-C193-1840-926B-278A51891837}"/>
              </a:ext>
            </a:extLst>
          </p:cNvPr>
          <p:cNvSpPr/>
          <p:nvPr/>
        </p:nvSpPr>
        <p:spPr>
          <a:xfrm>
            <a:off x="288457" y="288457"/>
            <a:ext cx="776615" cy="776615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5868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Person working with laptop and notepad">
            <a:extLst>
              <a:ext uri="{FF2B5EF4-FFF2-40B4-BE49-F238E27FC236}">
                <a16:creationId xmlns:a16="http://schemas.microsoft.com/office/drawing/2014/main" id="{FACD7881-3F69-584C-8F5E-124004950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009" r="9091" b="14383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86C7B4A1-154A-4DF0-AC46-F88D75A2E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6"/>
            <a:ext cx="7197772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03B4D2-3B04-6D49-8FDB-0138C8757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04" y="640264"/>
            <a:ext cx="6619811" cy="745976"/>
          </a:xfrm>
        </p:spPr>
        <p:txBody>
          <a:bodyPr>
            <a:normAutofit/>
          </a:bodyPr>
          <a:lstStyle/>
          <a:p>
            <a:pPr algn="ctr"/>
            <a:r>
              <a:rPr lang="en-US" sz="3500" b="1" dirty="0"/>
              <a:t>Active reading: Note taking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D46332-3750-4A4C-9CB7-DC7340D74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96" y="1502088"/>
            <a:ext cx="6940547" cy="4696573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400" dirty="0"/>
              <a:t>First read the title &amp; </a:t>
            </a:r>
            <a:r>
              <a:rPr lang="en-US" sz="2400" b="1" dirty="0"/>
              <a:t>abstract</a:t>
            </a:r>
            <a:r>
              <a:rPr lang="en-US" sz="2400" dirty="0"/>
              <a:t> of a paper to get an overview and decide whether it is relevant</a:t>
            </a:r>
            <a:endParaRPr lang="en-US" sz="1600" dirty="0"/>
          </a:p>
          <a:p>
            <a:pPr>
              <a:lnSpc>
                <a:spcPct val="110000"/>
              </a:lnSpc>
            </a:pPr>
            <a:r>
              <a:rPr lang="en-US" sz="2400" b="1" dirty="0"/>
              <a:t>Conclusion</a:t>
            </a:r>
            <a:r>
              <a:rPr lang="en-US" sz="2400" dirty="0"/>
              <a:t> - Key findings </a:t>
            </a:r>
          </a:p>
          <a:p>
            <a:pPr>
              <a:lnSpc>
                <a:spcPct val="110000"/>
              </a:lnSpc>
            </a:pPr>
            <a:r>
              <a:rPr lang="en-US" sz="2400" b="1" dirty="0"/>
              <a:t>Introduction</a:t>
            </a:r>
            <a:r>
              <a:rPr lang="en-US" sz="2400" dirty="0"/>
              <a:t> provides information on </a:t>
            </a:r>
            <a:r>
              <a:rPr lang="en-US" sz="2400" b="1" dirty="0"/>
              <a:t>background of the issue + seminal research</a:t>
            </a:r>
          </a:p>
          <a:p>
            <a:pPr>
              <a:lnSpc>
                <a:spcPct val="110000"/>
              </a:lnSpc>
            </a:pPr>
            <a:r>
              <a:rPr lang="en-US" sz="2400" i="1" dirty="0"/>
              <a:t>Don’t always need to know ins and outs of methods</a:t>
            </a:r>
          </a:p>
          <a:p>
            <a:pPr>
              <a:lnSpc>
                <a:spcPct val="110000"/>
              </a:lnSpc>
            </a:pPr>
            <a:r>
              <a:rPr lang="en-US" sz="2400" b="1" dirty="0"/>
              <a:t>Jot down interesting quotes </a:t>
            </a:r>
            <a:r>
              <a:rPr lang="en-US" sz="2400" dirty="0"/>
              <a:t>and </a:t>
            </a:r>
            <a:r>
              <a:rPr lang="en-US" sz="2400" b="1" dirty="0"/>
              <a:t>critical analysis </a:t>
            </a:r>
            <a:r>
              <a:rPr lang="en-US" sz="2400" dirty="0"/>
              <a:t>from discussion (comparison to other literature)</a:t>
            </a:r>
          </a:p>
          <a:p>
            <a:pPr>
              <a:lnSpc>
                <a:spcPct val="110000"/>
              </a:lnSpc>
            </a:pPr>
            <a:r>
              <a:rPr lang="en-US" sz="2400" dirty="0"/>
              <a:t>You can </a:t>
            </a:r>
            <a:r>
              <a:rPr lang="en-US" sz="2400" b="1" dirty="0"/>
              <a:t>search key words </a:t>
            </a:r>
            <a:r>
              <a:rPr lang="en-US" sz="2400" dirty="0"/>
              <a:t>in the paper </a:t>
            </a:r>
            <a:r>
              <a:rPr lang="en-US" sz="2400" dirty="0">
                <a:highlight>
                  <a:srgbClr val="FFFF00"/>
                </a:highlight>
              </a:rPr>
              <a:t>[Control F]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0BA7F74-B9EA-954C-9E9E-5B1B8429CABA}"/>
              </a:ext>
            </a:extLst>
          </p:cNvPr>
          <p:cNvSpPr/>
          <p:nvPr/>
        </p:nvSpPr>
        <p:spPr>
          <a:xfrm>
            <a:off x="1" y="1"/>
            <a:ext cx="1065072" cy="1065072"/>
          </a:xfrm>
          <a:prstGeom prst="ellipse">
            <a:avLst/>
          </a:prstGeom>
          <a:solidFill>
            <a:srgbClr val="FFC305"/>
          </a:solidFill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/>
          <a:lstStyle/>
          <a:p>
            <a:endParaRPr lang="en-GB"/>
          </a:p>
        </p:txBody>
      </p:sp>
      <p:sp>
        <p:nvSpPr>
          <p:cNvPr id="23" name="Rectangle 22" descr="Books">
            <a:extLst>
              <a:ext uri="{FF2B5EF4-FFF2-40B4-BE49-F238E27FC236}">
                <a16:creationId xmlns:a16="http://schemas.microsoft.com/office/drawing/2014/main" id="{F44AAE7D-35B5-D54A-8453-0678E3B5795E}"/>
              </a:ext>
            </a:extLst>
          </p:cNvPr>
          <p:cNvSpPr/>
          <p:nvPr/>
        </p:nvSpPr>
        <p:spPr>
          <a:xfrm>
            <a:off x="149914" y="205328"/>
            <a:ext cx="776615" cy="674770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372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computer&#10;&#10;Description automatically generated">
            <a:extLst>
              <a:ext uri="{FF2B5EF4-FFF2-40B4-BE49-F238E27FC236}">
                <a16:creationId xmlns:a16="http://schemas.microsoft.com/office/drawing/2014/main" id="{A84950C8-357C-994C-9363-B726A7A014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8911" y="220893"/>
            <a:ext cx="11733208" cy="6504371"/>
          </a:xfrm>
        </p:spPr>
      </p:pic>
    </p:spTree>
    <p:extLst>
      <p:ext uri="{BB962C8B-B14F-4D97-AF65-F5344CB8AC3E}">
        <p14:creationId xmlns:p14="http://schemas.microsoft.com/office/powerpoint/2010/main" val="1846085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page5image3823712">
            <a:extLst>
              <a:ext uri="{FF2B5EF4-FFF2-40B4-BE49-F238E27FC236}">
                <a16:creationId xmlns:a16="http://schemas.microsoft.com/office/drawing/2014/main" id="{C47D7150-1D0F-4C4F-98A6-6B0371E857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6" t="5919" r="1561" b="4772"/>
          <a:stretch/>
        </p:blipFill>
        <p:spPr bwMode="auto">
          <a:xfrm>
            <a:off x="6423803" y="160208"/>
            <a:ext cx="4583274" cy="6537583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B7374C93-72DF-934A-B16D-32C5D3390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979" y="76366"/>
            <a:ext cx="4371011" cy="67052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8139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34"/>
    </mc:Choice>
    <mc:Fallback xmlns="">
      <p:transition spd="slow" advTm="11673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5D0B5-B56D-5343-96B2-27C812C2C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90709"/>
            <a:ext cx="7991606" cy="4370846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en-GB" altLang="en-US" dirty="0"/>
          </a:p>
          <a:p>
            <a:pPr lvl="1">
              <a:lnSpc>
                <a:spcPct val="110000"/>
              </a:lnSpc>
            </a:pPr>
            <a:r>
              <a:rPr lang="en-GB" altLang="en-US" b="1" dirty="0"/>
              <a:t>Systematic reviews</a:t>
            </a:r>
            <a:r>
              <a:rPr lang="en-GB" altLang="en-US" dirty="0"/>
              <a:t> of your hot topic area</a:t>
            </a:r>
          </a:p>
          <a:p>
            <a:pPr marL="457200" lvl="1" indent="0">
              <a:lnSpc>
                <a:spcPct val="110000"/>
              </a:lnSpc>
              <a:buNone/>
            </a:pPr>
            <a:endParaRPr lang="en-GB" altLang="en-US" sz="900" dirty="0"/>
          </a:p>
          <a:p>
            <a:pPr lvl="1">
              <a:lnSpc>
                <a:spcPct val="110000"/>
              </a:lnSpc>
            </a:pPr>
            <a:r>
              <a:rPr lang="en-GB" altLang="en-US" dirty="0"/>
              <a:t>If you find an interesting relevant paper - look if they have any other publications or see ‘</a:t>
            </a:r>
            <a:r>
              <a:rPr lang="en-GB" altLang="en-US" b="1" dirty="0"/>
              <a:t>related articles</a:t>
            </a:r>
            <a:r>
              <a:rPr lang="en-GB" altLang="en-US" dirty="0"/>
              <a:t>’</a:t>
            </a:r>
          </a:p>
          <a:p>
            <a:pPr marL="457200" lvl="1" indent="0">
              <a:lnSpc>
                <a:spcPct val="110000"/>
              </a:lnSpc>
              <a:buNone/>
            </a:pPr>
            <a:endParaRPr lang="en-US" altLang="en-US" sz="800" dirty="0"/>
          </a:p>
          <a:p>
            <a:pPr lvl="1">
              <a:lnSpc>
                <a:spcPct val="110000"/>
              </a:lnSpc>
            </a:pPr>
            <a:r>
              <a:rPr lang="en-US" altLang="en-US" dirty="0"/>
              <a:t>Historical context of the research field – how it has developed – </a:t>
            </a:r>
            <a:r>
              <a:rPr lang="en-US" altLang="en-US" b="1" dirty="0"/>
              <a:t>Seminal Research </a:t>
            </a:r>
            <a:r>
              <a:rPr lang="en-US" altLang="en-US" dirty="0"/>
              <a:t>(&amp; most cited)</a:t>
            </a:r>
          </a:p>
          <a:p>
            <a:pPr lvl="1">
              <a:lnSpc>
                <a:spcPct val="110000"/>
              </a:lnSpc>
            </a:pPr>
            <a:endParaRPr lang="en-US" altLang="en-US" sz="800" dirty="0"/>
          </a:p>
          <a:p>
            <a:pPr lvl="1">
              <a:lnSpc>
                <a:spcPct val="110000"/>
              </a:lnSpc>
            </a:pPr>
            <a:r>
              <a:rPr lang="en-GB" sz="2400" dirty="0"/>
              <a:t>Willingness to critically analyse &amp; </a:t>
            </a:r>
            <a:r>
              <a:rPr lang="en-GB" sz="2400" b="1" dirty="0"/>
              <a:t>challenge ideas</a:t>
            </a:r>
            <a:endParaRPr lang="en-US" altLang="en-US" b="1" dirty="0"/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altLang="en-US" sz="2800" dirty="0"/>
          </a:p>
          <a:p>
            <a:pPr lvl="1"/>
            <a:endParaRPr lang="en-US" sz="32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70F56DB-28E0-2548-9B5D-932EC44B1D94}"/>
              </a:ext>
            </a:extLst>
          </p:cNvPr>
          <p:cNvSpPr txBox="1">
            <a:spLocks/>
          </p:cNvSpPr>
          <p:nvPr/>
        </p:nvSpPr>
        <p:spPr>
          <a:xfrm>
            <a:off x="1065072" y="0"/>
            <a:ext cx="10190018" cy="1014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chemeClr val="bg1"/>
                </a:solidFill>
              </a:rPr>
              <a:t>Search tip: Systematic Reviews - useful starting point</a:t>
            </a:r>
          </a:p>
        </p:txBody>
      </p:sp>
      <p:pic>
        <p:nvPicPr>
          <p:cNvPr id="9" name="Picture 8" descr="Question mark on green pastel background">
            <a:extLst>
              <a:ext uri="{FF2B5EF4-FFF2-40B4-BE49-F238E27FC236}">
                <a16:creationId xmlns:a16="http://schemas.microsoft.com/office/drawing/2014/main" id="{F3587E27-CBC4-4642-AD69-AD91BEA5D2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676"/>
          <a:stretch/>
        </p:blipFill>
        <p:spPr>
          <a:xfrm>
            <a:off x="7991606" y="1866745"/>
            <a:ext cx="3716053" cy="3018773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32AB16AB-1E0A-4A01-B6A6-A40FBDF5798B}"/>
              </a:ext>
            </a:extLst>
          </p:cNvPr>
          <p:cNvSpPr/>
          <p:nvPr/>
        </p:nvSpPr>
        <p:spPr>
          <a:xfrm>
            <a:off x="0" y="0"/>
            <a:ext cx="1353529" cy="1353529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/>
          <a:lstStyle/>
          <a:p>
            <a:endParaRPr lang="en-GB"/>
          </a:p>
        </p:txBody>
      </p:sp>
      <p:sp>
        <p:nvSpPr>
          <p:cNvPr id="8" name="Rectangle 7" descr="Books on Shelf">
            <a:extLst>
              <a:ext uri="{FF2B5EF4-FFF2-40B4-BE49-F238E27FC236}">
                <a16:creationId xmlns:a16="http://schemas.microsoft.com/office/drawing/2014/main" id="{69E066F5-0E68-4E24-9921-507ABA935869}"/>
              </a:ext>
            </a:extLst>
          </p:cNvPr>
          <p:cNvSpPr/>
          <p:nvPr/>
        </p:nvSpPr>
        <p:spPr>
          <a:xfrm>
            <a:off x="288457" y="288457"/>
            <a:ext cx="776615" cy="776615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84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101"/>
    </mc:Choice>
    <mc:Fallback xmlns="">
      <p:transition spd="slow" advTm="12610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by Blocks Png - Baby Blocks Clipart Png Transparent PNG - 600x567 - Free  Download on NicePNG">
            <a:extLst>
              <a:ext uri="{FF2B5EF4-FFF2-40B4-BE49-F238E27FC236}">
                <a16:creationId xmlns:a16="http://schemas.microsoft.com/office/drawing/2014/main" id="{4F0DD150-A96A-2446-B171-2A01BC8257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92" b="93509" l="10000" r="90000">
                        <a14:foregroundMark x1="35854" y1="14838" x2="35854" y2="14838"/>
                        <a14:foregroundMark x1="26463" y1="93509" x2="26463" y2="935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037" t="5032" r="11548" b="4151"/>
          <a:stretch/>
        </p:blipFill>
        <p:spPr bwMode="auto">
          <a:xfrm>
            <a:off x="108673" y="1403788"/>
            <a:ext cx="4308078" cy="3987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0EE0ABE-1B03-5742-9369-728C7F147B04}"/>
              </a:ext>
            </a:extLst>
          </p:cNvPr>
          <p:cNvSpPr txBox="1">
            <a:spLocks/>
          </p:cNvSpPr>
          <p:nvPr/>
        </p:nvSpPr>
        <p:spPr>
          <a:xfrm>
            <a:off x="55296" y="4364296"/>
            <a:ext cx="1809975" cy="405850"/>
          </a:xfrm>
          <a:prstGeom prst="rect">
            <a:avLst/>
          </a:prstGeom>
          <a:solidFill>
            <a:schemeClr val="bg1">
              <a:alpha val="42000"/>
            </a:schemeClr>
          </a:solidFill>
          <a:ln w="19050"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Aft>
                <a:spcPts val="600"/>
              </a:spcAft>
            </a:pPr>
            <a:r>
              <a:rPr lang="en-US" sz="24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Locomotor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CB2040D-E287-7B42-B0A9-101096289222}"/>
              </a:ext>
            </a:extLst>
          </p:cNvPr>
          <p:cNvSpPr txBox="1">
            <a:spLocks/>
          </p:cNvSpPr>
          <p:nvPr/>
        </p:nvSpPr>
        <p:spPr>
          <a:xfrm>
            <a:off x="2034539" y="3859807"/>
            <a:ext cx="2319978" cy="447827"/>
          </a:xfrm>
          <a:prstGeom prst="rect">
            <a:avLst/>
          </a:prstGeom>
          <a:solidFill>
            <a:schemeClr val="bg1">
              <a:alpha val="42000"/>
            </a:schemeClr>
          </a:solidFill>
          <a:ln w="19050">
            <a:noFill/>
          </a:ln>
        </p:spPr>
        <p:txBody>
          <a:bodyPr vert="horz" lIns="91440" tIns="45720" rIns="91440" bIns="45720" rtlCol="0" anchor="t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Aft>
                <a:spcPts val="600"/>
              </a:spcAft>
            </a:pPr>
            <a:r>
              <a:rPr lang="en-US" sz="24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Object Control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EF5504C-7614-1C42-B3FA-C1E4A86FD12D}"/>
              </a:ext>
            </a:extLst>
          </p:cNvPr>
          <p:cNvSpPr txBox="1">
            <a:spLocks/>
          </p:cNvSpPr>
          <p:nvPr/>
        </p:nvSpPr>
        <p:spPr>
          <a:xfrm>
            <a:off x="871128" y="2376524"/>
            <a:ext cx="1391584" cy="507518"/>
          </a:xfrm>
          <a:prstGeom prst="rect">
            <a:avLst/>
          </a:prstGeom>
          <a:solidFill>
            <a:schemeClr val="bg1">
              <a:alpha val="42000"/>
            </a:schemeClr>
          </a:solidFill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Aft>
                <a:spcPts val="600"/>
              </a:spcAft>
            </a:pPr>
            <a:r>
              <a:rPr lang="en-US" sz="24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Stability</a:t>
            </a:r>
          </a:p>
        </p:txBody>
      </p:sp>
      <p:pic>
        <p:nvPicPr>
          <p:cNvPr id="8" name="Picture 16" descr="Help for Clumsy Kids | Parents">
            <a:extLst>
              <a:ext uri="{FF2B5EF4-FFF2-40B4-BE49-F238E27FC236}">
                <a16:creationId xmlns:a16="http://schemas.microsoft.com/office/drawing/2014/main" id="{041BDAAC-BFA5-824F-9BAE-561CE898EC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" t="-1" r="3477" b="13248"/>
          <a:stretch/>
        </p:blipFill>
        <p:spPr bwMode="auto">
          <a:xfrm>
            <a:off x="66649" y="298062"/>
            <a:ext cx="2032534" cy="1977240"/>
          </a:xfrm>
          <a:prstGeom prst="ellipse">
            <a:avLst/>
          </a:prstGeom>
          <a:ln>
            <a:noFill/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NHM Readers Recommend: Clubs running over the summer for 3 year olds -  NorthHantsMum">
            <a:extLst>
              <a:ext uri="{FF2B5EF4-FFF2-40B4-BE49-F238E27FC236}">
                <a16:creationId xmlns:a16="http://schemas.microsoft.com/office/drawing/2014/main" id="{F75629C0-1F9D-3340-A319-45C64D5871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8" r="14746" b="-2"/>
          <a:stretch/>
        </p:blipFill>
        <p:spPr bwMode="auto">
          <a:xfrm>
            <a:off x="-47269" y="4846909"/>
            <a:ext cx="2081104" cy="1977240"/>
          </a:xfrm>
          <a:prstGeom prst="ellipse">
            <a:avLst/>
          </a:prstGeom>
          <a:ln>
            <a:noFill/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Coastal Family Day Care - Physical Activities">
            <a:extLst>
              <a:ext uri="{FF2B5EF4-FFF2-40B4-BE49-F238E27FC236}">
                <a16:creationId xmlns:a16="http://schemas.microsoft.com/office/drawing/2014/main" id="{E21472CC-8B7A-4643-8651-4D345C8CCC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" t="-113" r="-1189" b="381"/>
          <a:stretch/>
        </p:blipFill>
        <p:spPr bwMode="auto">
          <a:xfrm>
            <a:off x="2466804" y="4530353"/>
            <a:ext cx="2193063" cy="21726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6D9D767-5F58-4C4E-A37B-5B821B848FDB}"/>
              </a:ext>
            </a:extLst>
          </p:cNvPr>
          <p:cNvSpPr/>
          <p:nvPr/>
        </p:nvSpPr>
        <p:spPr>
          <a:xfrm>
            <a:off x="429986" y="138335"/>
            <a:ext cx="113320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Arial" panose="020B0604020202020204" pitchFamily="34" charset="0"/>
              </a:rPr>
              <a:t>My Hot Topics</a:t>
            </a:r>
            <a:endParaRPr lang="en-GB" sz="2800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Arial" panose="020B0604020202020204" pitchFamily="34" charset="0"/>
            </a:endParaRPr>
          </a:p>
          <a:p>
            <a:pPr algn="ctr"/>
            <a:endParaRPr lang="en-GB" sz="1200" b="1" dirty="0">
              <a:latin typeface="Microsoft JhengHei" panose="020B0604030504040204" pitchFamily="34" charset="-120"/>
              <a:ea typeface="Microsoft JhengHei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782B404-800B-4F4F-A7F8-D7FE0DEF9528}"/>
              </a:ext>
            </a:extLst>
          </p:cNvPr>
          <p:cNvSpPr/>
          <p:nvPr/>
        </p:nvSpPr>
        <p:spPr>
          <a:xfrm>
            <a:off x="2952322" y="1167398"/>
            <a:ext cx="2850411" cy="1323439"/>
          </a:xfrm>
          <a:prstGeom prst="rect">
            <a:avLst/>
          </a:prstGeom>
          <a:solidFill>
            <a:srgbClr val="BA06A0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Arial" panose="020B0604020202020204" pitchFamily="34" charset="0"/>
              </a:rPr>
              <a:t>FMS (Fundamental Movement Skills) Building blocks for advanced movement</a:t>
            </a:r>
            <a:endParaRPr lang="en-US" sz="20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Arial" panose="020B0604020202020204" pitchFamily="34" charset="0"/>
            </a:endParaRPr>
          </a:p>
        </p:txBody>
      </p:sp>
      <p:pic>
        <p:nvPicPr>
          <p:cNvPr id="19" name="Picture 18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0F7CFDB-4F17-6041-8704-95C2A4816DC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0739" t="9321" r="11409" b="28418"/>
          <a:stretch/>
        </p:blipFill>
        <p:spPr>
          <a:xfrm>
            <a:off x="4858363" y="2884042"/>
            <a:ext cx="3953366" cy="3657893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AE971CE-157B-B442-AF85-CD58D9D88CF8}"/>
              </a:ext>
            </a:extLst>
          </p:cNvPr>
          <p:cNvSpPr/>
          <p:nvPr/>
        </p:nvSpPr>
        <p:spPr>
          <a:xfrm>
            <a:off x="4749513" y="2883559"/>
            <a:ext cx="1900292" cy="677108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9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Clark and Metcalfe, 2002</a:t>
            </a:r>
          </a:p>
        </p:txBody>
      </p:sp>
      <p:pic>
        <p:nvPicPr>
          <p:cNvPr id="21" name="Picture 4" descr="Ball play - Toddler | Playgroup WA">
            <a:extLst>
              <a:ext uri="{FF2B5EF4-FFF2-40B4-BE49-F238E27FC236}">
                <a16:creationId xmlns:a16="http://schemas.microsoft.com/office/drawing/2014/main" id="{E4D13DEE-5727-204D-AE69-0BAFE9C2FD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" t="403" r="13830" b="-498"/>
          <a:stretch/>
        </p:blipFill>
        <p:spPr bwMode="auto">
          <a:xfrm>
            <a:off x="8873963" y="3714818"/>
            <a:ext cx="3318037" cy="325814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hild taking part in skip 3">
            <a:extLst>
              <a:ext uri="{FF2B5EF4-FFF2-40B4-BE49-F238E27FC236}">
                <a16:creationId xmlns:a16="http://schemas.microsoft.com/office/drawing/2014/main" id="{A5A75E1B-C1A1-ED45-B657-4EBB36B47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0579" y="-11513"/>
            <a:ext cx="3233626" cy="323362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9C37FB8F-919C-3945-A6E1-390CF1BF0C6C}"/>
              </a:ext>
            </a:extLst>
          </p:cNvPr>
          <p:cNvSpPr/>
          <p:nvPr/>
        </p:nvSpPr>
        <p:spPr>
          <a:xfrm>
            <a:off x="7661523" y="1219177"/>
            <a:ext cx="1782802" cy="707886"/>
          </a:xfrm>
          <a:prstGeom prst="rect">
            <a:avLst/>
          </a:prstGeom>
          <a:solidFill>
            <a:srgbClr val="BA06A0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Arial" panose="020B0604020202020204" pitchFamily="34" charset="0"/>
              </a:rPr>
              <a:t>Early Motor Programmes</a:t>
            </a:r>
            <a:endParaRPr lang="en-US" sz="20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E4CFBAA-B868-5645-B038-CF764188048D}"/>
              </a:ext>
            </a:extLst>
          </p:cNvPr>
          <p:cNvSpPr/>
          <p:nvPr/>
        </p:nvSpPr>
        <p:spPr>
          <a:xfrm>
            <a:off x="9641580" y="3505864"/>
            <a:ext cx="1782802" cy="707886"/>
          </a:xfrm>
          <a:prstGeom prst="rect">
            <a:avLst/>
          </a:prstGeom>
          <a:solidFill>
            <a:srgbClr val="BA06A0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Arial" panose="020B0604020202020204" pitchFamily="34" charset="0"/>
              </a:rPr>
              <a:t>Parent Engagement</a:t>
            </a:r>
            <a:endParaRPr lang="en-US" sz="20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837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91392-4FE8-8E4A-A92C-4401E66AE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7943" y="-121118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Search Tip: Research Gate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EAA6A-C279-EC47-A94D-764EC5731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929" y="1371599"/>
            <a:ext cx="4685070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Access big collection of Research Papers (+ can request/message researchers)</a:t>
            </a:r>
          </a:p>
          <a:p>
            <a:pPr>
              <a:lnSpc>
                <a:spcPct val="110000"/>
              </a:lnSpc>
            </a:pPr>
            <a:r>
              <a:rPr lang="en-GB" dirty="0"/>
              <a:t>Networking - follow authors &amp; updated on their latest publications. </a:t>
            </a:r>
          </a:p>
          <a:p>
            <a:pPr>
              <a:lnSpc>
                <a:spcPct val="110000"/>
              </a:lnSpc>
            </a:pPr>
            <a:r>
              <a:rPr lang="en-GB" dirty="0"/>
              <a:t>Notifications about new research in areas of interest</a:t>
            </a:r>
          </a:p>
          <a:p>
            <a:pPr>
              <a:lnSpc>
                <a:spcPct val="110000"/>
              </a:lnSpc>
            </a:pPr>
            <a:r>
              <a:rPr lang="en-GB" dirty="0"/>
              <a:t>Recommendations &amp; Citations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96DE53B4-8167-2842-98CA-82FA9B0F83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133"/>
          <a:stretch/>
        </p:blipFill>
        <p:spPr>
          <a:xfrm>
            <a:off x="132736" y="1343819"/>
            <a:ext cx="7038959" cy="4142582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20267E85-A608-FD4A-B1EF-47B514ACDCE4}"/>
              </a:ext>
            </a:extLst>
          </p:cNvPr>
          <p:cNvSpPr/>
          <p:nvPr/>
        </p:nvSpPr>
        <p:spPr>
          <a:xfrm>
            <a:off x="0" y="0"/>
            <a:ext cx="1353529" cy="1353529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/>
          <a:lstStyle/>
          <a:p>
            <a:endParaRPr lang="en-GB"/>
          </a:p>
        </p:txBody>
      </p:sp>
      <p:sp>
        <p:nvSpPr>
          <p:cNvPr id="7" name="Rectangle 6" descr="Books on Shelf">
            <a:extLst>
              <a:ext uri="{FF2B5EF4-FFF2-40B4-BE49-F238E27FC236}">
                <a16:creationId xmlns:a16="http://schemas.microsoft.com/office/drawing/2014/main" id="{6A25B947-680D-DB4A-AB08-FF217D894D66}"/>
              </a:ext>
            </a:extLst>
          </p:cNvPr>
          <p:cNvSpPr/>
          <p:nvPr/>
        </p:nvSpPr>
        <p:spPr>
          <a:xfrm>
            <a:off x="288457" y="288457"/>
            <a:ext cx="776615" cy="776615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76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Diagram&#10;&#10;Description automatically generated">
            <a:extLst>
              <a:ext uri="{FF2B5EF4-FFF2-40B4-BE49-F238E27FC236}">
                <a16:creationId xmlns:a16="http://schemas.microsoft.com/office/drawing/2014/main" id="{DDD698E9-733E-0C47-B5FD-35A9B75173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5" r="68026" b="71086"/>
          <a:stretch/>
        </p:blipFill>
        <p:spPr>
          <a:xfrm>
            <a:off x="0" y="-90756"/>
            <a:ext cx="12192000" cy="1578429"/>
          </a:xfrm>
          <a:prstGeom prst="rect">
            <a:avLst/>
          </a:prstGeom>
        </p:spPr>
      </p:pic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D92988DF-4770-D844-89A3-2AA0B21D57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5"/>
          <a:stretch/>
        </p:blipFill>
        <p:spPr>
          <a:xfrm>
            <a:off x="0" y="1462890"/>
            <a:ext cx="9499240" cy="4805133"/>
          </a:xfrm>
          <a:prstGeom prst="rect">
            <a:avLst/>
          </a:prstGeom>
        </p:spPr>
      </p:pic>
      <p:pic>
        <p:nvPicPr>
          <p:cNvPr id="21" name="Picture 20" descr="Diagram&#10;&#10;Description automatically generated">
            <a:extLst>
              <a:ext uri="{FF2B5EF4-FFF2-40B4-BE49-F238E27FC236}">
                <a16:creationId xmlns:a16="http://schemas.microsoft.com/office/drawing/2014/main" id="{EB7F8104-5D58-0540-B793-7731100941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205"/>
          <a:stretch/>
        </p:blipFill>
        <p:spPr>
          <a:xfrm>
            <a:off x="8488680" y="1371600"/>
            <a:ext cx="3703320" cy="5032788"/>
          </a:xfrm>
          <a:prstGeom prst="rect">
            <a:avLst/>
          </a:prstGeom>
        </p:spPr>
      </p:pic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1CA86C3C-94D0-5342-9B27-3250520565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205" t="59113" b="6081"/>
          <a:stretch/>
        </p:blipFill>
        <p:spPr>
          <a:xfrm>
            <a:off x="0" y="6206490"/>
            <a:ext cx="12192000" cy="651510"/>
          </a:xfrm>
          <a:prstGeom prst="rect">
            <a:avLst/>
          </a:prstGeom>
        </p:spPr>
      </p:pic>
      <p:pic>
        <p:nvPicPr>
          <p:cNvPr id="17" name="Picture 16" descr="Diagram&#10;&#10;Description automatically generated">
            <a:extLst>
              <a:ext uri="{FF2B5EF4-FFF2-40B4-BE49-F238E27FC236}">
                <a16:creationId xmlns:a16="http://schemas.microsoft.com/office/drawing/2014/main" id="{3ACF3BB8-8F31-F843-9DC0-5731812B62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5" r="68026" b="71086"/>
          <a:stretch/>
        </p:blipFill>
        <p:spPr>
          <a:xfrm>
            <a:off x="2768834" y="528121"/>
            <a:ext cx="9288263" cy="2598302"/>
          </a:xfrm>
          <a:prstGeom prst="rect">
            <a:avLst/>
          </a:prstGeom>
        </p:spPr>
      </p:pic>
      <p:pic>
        <p:nvPicPr>
          <p:cNvPr id="5122" name="Picture 2" descr="Foundation Diploma in Art and Design – Swansea College of Art">
            <a:extLst>
              <a:ext uri="{FF2B5EF4-FFF2-40B4-BE49-F238E27FC236}">
                <a16:creationId xmlns:a16="http://schemas.microsoft.com/office/drawing/2014/main" id="{2859FF2A-132A-5944-902D-808EA70B19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307"/>
          <a:stretch/>
        </p:blipFill>
        <p:spPr bwMode="auto">
          <a:xfrm>
            <a:off x="8199518" y="43398"/>
            <a:ext cx="4069883" cy="1359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7293FE20-4BE0-C547-B1CC-F87ED794220C}"/>
              </a:ext>
            </a:extLst>
          </p:cNvPr>
          <p:cNvSpPr txBox="1">
            <a:spLocks/>
          </p:cNvSpPr>
          <p:nvPr/>
        </p:nvSpPr>
        <p:spPr>
          <a:xfrm>
            <a:off x="2324095" y="728866"/>
            <a:ext cx="7910364" cy="34183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sz="4800" b="1" dirty="0" err="1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Diolch</a:t>
            </a:r>
            <a:r>
              <a:rPr lang="en-US" sz="48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</a:t>
            </a:r>
            <a:r>
              <a:rPr lang="en-US" sz="4800" b="1" dirty="0">
                <a:latin typeface="Microsoft JhengHei" panose="020B0604030504040204" pitchFamily="34" charset="-120"/>
                <a:ea typeface="Microsoft JhengHei" panose="020B0604030504040204" pitchFamily="34" charset="-120"/>
                <a:sym typeface="Wingdings" pitchFamily="2" charset="2"/>
              </a:rPr>
              <a:t> </a:t>
            </a:r>
          </a:p>
          <a:p>
            <a:pPr algn="ctr">
              <a:lnSpc>
                <a:spcPct val="150000"/>
              </a:lnSpc>
            </a:pPr>
            <a:r>
              <a:rPr lang="en-US" sz="4000" dirty="0" err="1">
                <a:latin typeface="Microsoft JhengHei" panose="020B0604030504040204" pitchFamily="34" charset="-120"/>
                <a:ea typeface="Microsoft JhengHei" panose="020B0604030504040204" pitchFamily="34" charset="-120"/>
                <a:sym typeface="Wingdings" pitchFamily="2" charset="2"/>
              </a:rPr>
              <a:t>a.stevenson@uwtsd.ac.uk</a:t>
            </a:r>
            <a:endParaRPr lang="en-US" sz="32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639583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4.2|0.8|19.8|0.9|38.1|0.8|33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7863</TotalTime>
  <Words>1595</Words>
  <Application>Microsoft Office PowerPoint</Application>
  <PresentationFormat>Widescreen</PresentationFormat>
  <Paragraphs>173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Meiryo</vt:lpstr>
      <vt:lpstr>Microsoft JhengHei</vt:lpstr>
      <vt:lpstr>Arial</vt:lpstr>
      <vt:lpstr>Calibri</vt:lpstr>
      <vt:lpstr>Calibri Light</vt:lpstr>
      <vt:lpstr>Office Theme</vt:lpstr>
      <vt:lpstr>Custom Design</vt:lpstr>
      <vt:lpstr>1_Custom Design</vt:lpstr>
      <vt:lpstr>MAPESPL Collating information in a Search Log  &amp; Note Taking</vt:lpstr>
      <vt:lpstr>PowerPoint Presentation</vt:lpstr>
      <vt:lpstr>PowerPoint Presentation</vt:lpstr>
      <vt:lpstr>Stay organised</vt:lpstr>
      <vt:lpstr>PowerPoint Presentation</vt:lpstr>
      <vt:lpstr>Example of Search Log</vt:lpstr>
      <vt:lpstr>PowerPoint Presentation</vt:lpstr>
      <vt:lpstr>Active reading: Note taking</vt:lpstr>
      <vt:lpstr>PowerPoint Presentation</vt:lpstr>
      <vt:lpstr>PowerPoint Presentation</vt:lpstr>
      <vt:lpstr>PowerPoint Presentation</vt:lpstr>
      <vt:lpstr>PowerPoint Presentation</vt:lpstr>
      <vt:lpstr>Search Tip: Research Gate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Kate Piper (IMH)</cp:lastModifiedBy>
  <cp:revision>8</cp:revision>
  <dcterms:created xsi:type="dcterms:W3CDTF">2019-09-12T10:20:23Z</dcterms:created>
  <dcterms:modified xsi:type="dcterms:W3CDTF">2024-08-07T08:03:48Z</dcterms:modified>
</cp:coreProperties>
</file>