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Lst>
  <p:sldSz cy="4762500" cx="4762500"/>
  <p:notesSz cx="6858000" cy="9144000"/>
  <p:embeddedFontLst>
    <p:embeddedFont>
      <p:font typeface="DM Sans"/>
      <p:regular r:id="rId17"/>
      <p:bold r:id="rId18"/>
      <p:italic r:id="rId19"/>
      <p:boldItalic r:id="rId20"/>
    </p:embeddedFont>
    <p:embeddedFont>
      <p:font typeface="DM Serif Display"/>
      <p:regular r:id="rId21"/>
      <p:italic r:id="rId22"/>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000000"/>
          </p15:clr>
        </p15:guide>
        <p15:guide id="2" pos="2880">
          <p15:clr>
            <a:srgbClr val="000000"/>
          </p15:clr>
        </p15:guide>
      </p15:sldGuideLst>
    </p:ext>
    <p:ext uri="GoogleSlidesCustomDataVersion2">
      <go:slidesCustomData xmlns:go="http://customooxmlschemas.google.com/" r:id="rId23" roundtripDataSignature="AMtx7miHG1EjkEChSiHQL7L7paHYEnqtx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DMSans-boldItalic.fntdata"/><Relationship Id="rId11" Type="http://schemas.openxmlformats.org/officeDocument/2006/relationships/slide" Target="slides/slide6.xml"/><Relationship Id="rId22" Type="http://schemas.openxmlformats.org/officeDocument/2006/relationships/font" Target="fonts/DMSerifDisplay-italic.fntdata"/><Relationship Id="rId10" Type="http://schemas.openxmlformats.org/officeDocument/2006/relationships/slide" Target="slides/slide5.xml"/><Relationship Id="rId21" Type="http://schemas.openxmlformats.org/officeDocument/2006/relationships/font" Target="fonts/DMSerifDisplay-regular.fntdata"/><Relationship Id="rId13" Type="http://schemas.openxmlformats.org/officeDocument/2006/relationships/slide" Target="slides/slide8.xml"/><Relationship Id="rId12" Type="http://schemas.openxmlformats.org/officeDocument/2006/relationships/slide" Target="slides/slide7.xml"/><Relationship Id="rId23" Type="http://customschemas.google.com/relationships/presentationmetadata" Target="meta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font" Target="fonts/DMSans-regular.fntdata"/><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font" Target="fonts/DMSans-italic.fntdata"/><Relationship Id="rId6" Type="http://schemas.openxmlformats.org/officeDocument/2006/relationships/slide" Target="slides/slide1.xml"/><Relationship Id="rId18" Type="http://schemas.openxmlformats.org/officeDocument/2006/relationships/font" Target="fonts/DMSans-bold.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US"/>
              <a:t>First steps to creating a good team is to identify team roles from one of 3 - point to the chart, mention all 3, </a:t>
            </a:r>
            <a:endParaRPr/>
          </a:p>
        </p:txBody>
      </p:sp>
      <p:sp>
        <p:nvSpPr>
          <p:cNvPr id="82" name="Google Shape;82;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 name="Shape 87"/>
        <p:cNvGrpSpPr/>
        <p:nvPr/>
      </p:nvGrpSpPr>
      <p:grpSpPr>
        <a:xfrm>
          <a:off x="0" y="0"/>
          <a:ext cx="0" cy="0"/>
          <a:chOff x="0" y="0"/>
          <a:chExt cx="0" cy="0"/>
        </a:xfrm>
      </p:grpSpPr>
      <p:sp>
        <p:nvSpPr>
          <p:cNvPr id="88" name="Google Shape;88;p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US"/>
              <a:t>This is the chain of co-ordination - flows from left to right, we need people orientated people to allocate people in this case customers/target audience, the thought orientated person analyses the business prospect and implements it, the action orientated people are the ones that shape and complete the plan - they are the ones to ensure the final product is put ut to the potential customer/market.</a:t>
            </a:r>
            <a:endParaRPr/>
          </a:p>
        </p:txBody>
      </p:sp>
      <p:sp>
        <p:nvSpPr>
          <p:cNvPr id="89" name="Google Shape;89;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 name="Shape 109"/>
        <p:cNvGrpSpPr/>
        <p:nvPr/>
      </p:nvGrpSpPr>
      <p:grpSpPr>
        <a:xfrm>
          <a:off x="0" y="0"/>
          <a:ext cx="0" cy="0"/>
          <a:chOff x="0" y="0"/>
          <a:chExt cx="0" cy="0"/>
        </a:xfrm>
      </p:grpSpPr>
      <p:sp>
        <p:nvSpPr>
          <p:cNvPr id="110" name="Google Shape;110;p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US"/>
              <a:t>Here is a break down of their duties, briefly mention them.</a:t>
            </a:r>
            <a:endParaRPr/>
          </a:p>
        </p:txBody>
      </p:sp>
      <p:sp>
        <p:nvSpPr>
          <p:cNvPr id="111" name="Google Shape;111;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5" name="Shape 115"/>
        <p:cNvGrpSpPr/>
        <p:nvPr/>
      </p:nvGrpSpPr>
      <p:grpSpPr>
        <a:xfrm>
          <a:off x="0" y="0"/>
          <a:ext cx="0" cy="0"/>
          <a:chOff x="0" y="0"/>
          <a:chExt cx="0" cy="0"/>
        </a:xfrm>
      </p:grpSpPr>
      <p:sp>
        <p:nvSpPr>
          <p:cNvPr id="116" name="Google Shape;116;p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US"/>
              <a:t>Belbin’s team role gives, read the 3 in the circle. </a:t>
            </a:r>
            <a:r>
              <a:rPr lang="en-US"/>
              <a:t>Gestalt theory</a:t>
            </a:r>
            <a:r>
              <a:rPr lang="en-US"/>
              <a:t> is all about the whole is better than the individual, it’s wholistic as in it looks at harnessing all qualities each team member might have, as opposed to boxing/ </a:t>
            </a:r>
            <a:r>
              <a:rPr lang="en-US"/>
              <a:t>perceiving</a:t>
            </a:r>
            <a:r>
              <a:rPr lang="en-US"/>
              <a:t> a person as a this ability person, so to listen and extract the best in the team, when both principles are honed into we get the middle part that is what materialises to form a well formed S3 style of team working. </a:t>
            </a:r>
            <a:endParaRPr/>
          </a:p>
        </p:txBody>
      </p:sp>
      <p:sp>
        <p:nvSpPr>
          <p:cNvPr id="117" name="Google Shape;117;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9" name="Shape 129"/>
        <p:cNvGrpSpPr/>
        <p:nvPr/>
      </p:nvGrpSpPr>
      <p:grpSpPr>
        <a:xfrm>
          <a:off x="0" y="0"/>
          <a:ext cx="0" cy="0"/>
          <a:chOff x="0" y="0"/>
          <a:chExt cx="0" cy="0"/>
        </a:xfrm>
      </p:grpSpPr>
      <p:sp>
        <p:nvSpPr>
          <p:cNvPr id="130" name="Google Shape;130;p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US"/>
              <a:t>Read the contents of the slide in the briefest way. </a:t>
            </a:r>
            <a:endParaRPr/>
          </a:p>
        </p:txBody>
      </p:sp>
      <p:sp>
        <p:nvSpPr>
          <p:cNvPr id="131" name="Google Shape;131;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7" name="Shape 137"/>
        <p:cNvGrpSpPr/>
        <p:nvPr/>
      </p:nvGrpSpPr>
      <p:grpSpPr>
        <a:xfrm>
          <a:off x="0" y="0"/>
          <a:ext cx="0" cy="0"/>
          <a:chOff x="0" y="0"/>
          <a:chExt cx="0" cy="0"/>
        </a:xfrm>
      </p:grpSpPr>
      <p:sp>
        <p:nvSpPr>
          <p:cNvPr id="138" name="Google Shape;138;p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US">
                <a:solidFill>
                  <a:schemeClr val="dk1"/>
                </a:solidFill>
              </a:rPr>
              <a:t>Read the contents of the slide in the briefest way. We are talking about the correlation of each kind of team member their qualities in both Belbin and Gestallt</a:t>
            </a:r>
            <a:endParaRPr/>
          </a:p>
        </p:txBody>
      </p:sp>
      <p:sp>
        <p:nvSpPr>
          <p:cNvPr id="139" name="Google Shape;139;p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5" name="Shape 145"/>
        <p:cNvGrpSpPr/>
        <p:nvPr/>
      </p:nvGrpSpPr>
      <p:grpSpPr>
        <a:xfrm>
          <a:off x="0" y="0"/>
          <a:ext cx="0" cy="0"/>
          <a:chOff x="0" y="0"/>
          <a:chExt cx="0" cy="0"/>
        </a:xfrm>
      </p:grpSpPr>
      <p:sp>
        <p:nvSpPr>
          <p:cNvPr id="146" name="Google Shape;146;p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US">
                <a:solidFill>
                  <a:schemeClr val="dk1"/>
                </a:solidFill>
              </a:rPr>
              <a:t>Read the contents of the slide in the briefest way. We are talking about the correlation of each kind of team member their qualities in both Belbin and Gestallt</a:t>
            </a:r>
            <a:endParaRPr>
              <a:solidFill>
                <a:schemeClr val="dk1"/>
              </a:solidFill>
            </a:endParaRPr>
          </a:p>
          <a:p>
            <a:pPr indent="0" lvl="0" marL="0" rtl="0" algn="l">
              <a:spcBef>
                <a:spcPts val="0"/>
              </a:spcBef>
              <a:spcAft>
                <a:spcPts val="0"/>
              </a:spcAft>
              <a:buNone/>
            </a:pPr>
            <a:r>
              <a:t/>
            </a:r>
            <a:endParaRPr/>
          </a:p>
        </p:txBody>
      </p:sp>
      <p:sp>
        <p:nvSpPr>
          <p:cNvPr id="147" name="Google Shape;147;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3" name="Shape 153"/>
        <p:cNvGrpSpPr/>
        <p:nvPr/>
      </p:nvGrpSpPr>
      <p:grpSpPr>
        <a:xfrm>
          <a:off x="0" y="0"/>
          <a:ext cx="0" cy="0"/>
          <a:chOff x="0" y="0"/>
          <a:chExt cx="0" cy="0"/>
        </a:xfrm>
      </p:grpSpPr>
      <p:sp>
        <p:nvSpPr>
          <p:cNvPr id="154" name="Google Shape;154;p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US">
                <a:solidFill>
                  <a:schemeClr val="dk1"/>
                </a:solidFill>
              </a:rPr>
              <a:t>Read the contents of the slide in the briefest way. We are talking about the correlation of each kind of team member their qualities in both Belbin and Gestallt</a:t>
            </a:r>
            <a:endParaRPr>
              <a:solidFill>
                <a:schemeClr val="dk1"/>
              </a:solidFill>
            </a:endParaRPr>
          </a:p>
          <a:p>
            <a:pPr indent="0" lvl="0" marL="0" rtl="0" algn="l">
              <a:spcBef>
                <a:spcPts val="0"/>
              </a:spcBef>
              <a:spcAft>
                <a:spcPts val="0"/>
              </a:spcAft>
              <a:buNone/>
            </a:pPr>
            <a:r>
              <a:t/>
            </a:r>
            <a:endParaRPr/>
          </a:p>
        </p:txBody>
      </p:sp>
      <p:sp>
        <p:nvSpPr>
          <p:cNvPr id="155" name="Google Shape;155;p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1" name="Shape 161"/>
        <p:cNvGrpSpPr/>
        <p:nvPr/>
      </p:nvGrpSpPr>
      <p:grpSpPr>
        <a:xfrm>
          <a:off x="0" y="0"/>
          <a:ext cx="0" cy="0"/>
          <a:chOff x="0" y="0"/>
          <a:chExt cx="0" cy="0"/>
        </a:xfrm>
      </p:grpSpPr>
      <p:sp>
        <p:nvSpPr>
          <p:cNvPr id="162" name="Google Shape;162;p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US"/>
              <a:t>Explain Gestallt to the target audience. How familiarity leads to good working relationships. </a:t>
            </a:r>
            <a:endParaRPr/>
          </a:p>
        </p:txBody>
      </p:sp>
      <p:sp>
        <p:nvSpPr>
          <p:cNvPr id="163" name="Google Shape;163;p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8" name="Shape 168"/>
        <p:cNvGrpSpPr/>
        <p:nvPr/>
      </p:nvGrpSpPr>
      <p:grpSpPr>
        <a:xfrm>
          <a:off x="0" y="0"/>
          <a:ext cx="0" cy="0"/>
          <a:chOff x="0" y="0"/>
          <a:chExt cx="0" cy="0"/>
        </a:xfrm>
      </p:grpSpPr>
      <p:sp>
        <p:nvSpPr>
          <p:cNvPr id="169" name="Google Shape;169;p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US"/>
              <a:t>Using Gestallt to achieve a good S£ style of working </a:t>
            </a:r>
            <a:endParaRPr/>
          </a:p>
        </p:txBody>
      </p:sp>
      <p:sp>
        <p:nvSpPr>
          <p:cNvPr id="170" name="Google Shape;170;p1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5" name="Shape 175"/>
        <p:cNvGrpSpPr/>
        <p:nvPr/>
      </p:nvGrpSpPr>
      <p:grpSpPr>
        <a:xfrm>
          <a:off x="0" y="0"/>
          <a:ext cx="0" cy="0"/>
          <a:chOff x="0" y="0"/>
          <a:chExt cx="0" cy="0"/>
        </a:xfrm>
      </p:grpSpPr>
      <p:sp>
        <p:nvSpPr>
          <p:cNvPr id="176" name="Google Shape;176;p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US"/>
              <a:t>Exactly what it says on slide. </a:t>
            </a:r>
            <a:endParaRPr/>
          </a:p>
        </p:txBody>
      </p:sp>
      <p:sp>
        <p:nvSpPr>
          <p:cNvPr id="177" name="Google Shape;177;p1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1" name="Shape 11"/>
        <p:cNvGrpSpPr/>
        <p:nvPr/>
      </p:nvGrpSpPr>
      <p:grpSpPr>
        <a:xfrm>
          <a:off x="0" y="0"/>
          <a:ext cx="0" cy="0"/>
          <a:chOff x="0" y="0"/>
          <a:chExt cx="0" cy="0"/>
        </a:xfrm>
      </p:grpSpPr>
      <p:sp>
        <p:nvSpPr>
          <p:cNvPr id="12" name="Google Shape;12;p13"/>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 name="Google Shape;13;p13"/>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 name="Google Shape;14;p13"/>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14"/>
          <p:cNvSpPr txBox="1"/>
          <p:nvPr>
            <p:ph type="ctrTitle"/>
          </p:nvPr>
        </p:nvSpPr>
        <p:spPr>
          <a:xfrm>
            <a:off x="685800" y="2130425"/>
            <a:ext cx="7772400" cy="1470025"/>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14"/>
          <p:cNvSpPr txBox="1"/>
          <p:nvPr>
            <p:ph idx="1" type="subTitle"/>
          </p:nvPr>
        </p:nvSpPr>
        <p:spPr>
          <a:xfrm>
            <a:off x="1371600" y="3886200"/>
            <a:ext cx="6400800" cy="1752600"/>
          </a:xfrm>
          <a:prstGeom prst="rect">
            <a:avLst/>
          </a:prstGeom>
          <a:noFill/>
          <a:ln>
            <a:noFill/>
          </a:ln>
        </p:spPr>
        <p:txBody>
          <a:bodyPr anchorCtr="0" anchor="t" bIns="45700" lIns="91425" spcFirstLastPara="1" rIns="91425" wrap="square" tIns="4570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p:txBody>
      </p:sp>
      <p:sp>
        <p:nvSpPr>
          <p:cNvPr id="18" name="Google Shape;18;p14"/>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14"/>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14"/>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1" name="Shape 21"/>
        <p:cNvGrpSpPr/>
        <p:nvPr/>
      </p:nvGrpSpPr>
      <p:grpSpPr>
        <a:xfrm>
          <a:off x="0" y="0"/>
          <a:ext cx="0" cy="0"/>
          <a:chOff x="0" y="0"/>
          <a:chExt cx="0" cy="0"/>
        </a:xfrm>
      </p:grpSpPr>
      <p:sp>
        <p:nvSpPr>
          <p:cNvPr id="22" name="Google Shape;22;p15"/>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15"/>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24" name="Google Shape;24;p15"/>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15"/>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15"/>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7" name="Shape 27"/>
        <p:cNvGrpSpPr/>
        <p:nvPr/>
      </p:nvGrpSpPr>
      <p:grpSpPr>
        <a:xfrm>
          <a:off x="0" y="0"/>
          <a:ext cx="0" cy="0"/>
          <a:chOff x="0" y="0"/>
          <a:chExt cx="0" cy="0"/>
        </a:xfrm>
      </p:grpSpPr>
      <p:sp>
        <p:nvSpPr>
          <p:cNvPr id="28" name="Google Shape;28;p16"/>
          <p:cNvSpPr txBox="1"/>
          <p:nvPr>
            <p:ph type="title"/>
          </p:nvPr>
        </p:nvSpPr>
        <p:spPr>
          <a:xfrm>
            <a:off x="722313" y="4406900"/>
            <a:ext cx="7772400" cy="1362075"/>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dk1"/>
              </a:buClr>
              <a:buSzPts val="4000"/>
              <a:buFont typeface="Calibri"/>
              <a:buNone/>
              <a:defRPr b="1" sz="40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 name="Google Shape;29;p16"/>
          <p:cNvSpPr txBox="1"/>
          <p:nvPr>
            <p:ph idx="1" type="body"/>
          </p:nvPr>
        </p:nvSpPr>
        <p:spPr>
          <a:xfrm>
            <a:off x="722313" y="2906713"/>
            <a:ext cx="7772400" cy="1500187"/>
          </a:xfrm>
          <a:prstGeom prst="rect">
            <a:avLst/>
          </a:prstGeom>
          <a:noFill/>
          <a:ln>
            <a:noFill/>
          </a:ln>
        </p:spPr>
        <p:txBody>
          <a:bodyPr anchorCtr="0" anchor="b" bIns="45700" lIns="91425" spcFirstLastPara="1" rIns="91425" wrap="square" tIns="45700">
            <a:normAutofit/>
          </a:bodyPr>
          <a:lstStyle>
            <a:lvl1pPr indent="-228600" lvl="0" marL="457200" algn="l">
              <a:spcBef>
                <a:spcPts val="400"/>
              </a:spcBef>
              <a:spcAft>
                <a:spcPts val="0"/>
              </a:spcAft>
              <a:buClr>
                <a:srgbClr val="888888"/>
              </a:buClr>
              <a:buSzPts val="2000"/>
              <a:buNone/>
              <a:defRPr sz="2000">
                <a:solidFill>
                  <a:srgbClr val="888888"/>
                </a:solidFill>
              </a:defRPr>
            </a:lvl1pPr>
            <a:lvl2pPr indent="-228600" lvl="1" marL="914400" algn="l">
              <a:spcBef>
                <a:spcPts val="360"/>
              </a:spcBef>
              <a:spcAft>
                <a:spcPts val="0"/>
              </a:spcAft>
              <a:buClr>
                <a:srgbClr val="888888"/>
              </a:buClr>
              <a:buSzPts val="1800"/>
              <a:buNone/>
              <a:defRPr sz="1800">
                <a:solidFill>
                  <a:srgbClr val="888888"/>
                </a:solidFill>
              </a:defRPr>
            </a:lvl2pPr>
            <a:lvl3pPr indent="-228600" lvl="2" marL="1371600" algn="l">
              <a:spcBef>
                <a:spcPts val="320"/>
              </a:spcBef>
              <a:spcAft>
                <a:spcPts val="0"/>
              </a:spcAft>
              <a:buClr>
                <a:srgbClr val="888888"/>
              </a:buClr>
              <a:buSzPts val="1600"/>
              <a:buNone/>
              <a:defRPr sz="1600">
                <a:solidFill>
                  <a:srgbClr val="888888"/>
                </a:solidFill>
              </a:defRPr>
            </a:lvl3pPr>
            <a:lvl4pPr indent="-228600" lvl="3" marL="1828800" algn="l">
              <a:spcBef>
                <a:spcPts val="280"/>
              </a:spcBef>
              <a:spcAft>
                <a:spcPts val="0"/>
              </a:spcAft>
              <a:buClr>
                <a:srgbClr val="888888"/>
              </a:buClr>
              <a:buSzPts val="1400"/>
              <a:buNone/>
              <a:defRPr sz="1400">
                <a:solidFill>
                  <a:srgbClr val="888888"/>
                </a:solidFill>
              </a:defRPr>
            </a:lvl4pPr>
            <a:lvl5pPr indent="-228600" lvl="4" marL="2286000" algn="l">
              <a:spcBef>
                <a:spcPts val="280"/>
              </a:spcBef>
              <a:spcAft>
                <a:spcPts val="0"/>
              </a:spcAft>
              <a:buClr>
                <a:srgbClr val="888888"/>
              </a:buClr>
              <a:buSzPts val="1400"/>
              <a:buNone/>
              <a:defRPr sz="1400">
                <a:solidFill>
                  <a:srgbClr val="888888"/>
                </a:solidFill>
              </a:defRPr>
            </a:lvl5pPr>
            <a:lvl6pPr indent="-228600" lvl="5" marL="2743200" algn="l">
              <a:spcBef>
                <a:spcPts val="280"/>
              </a:spcBef>
              <a:spcAft>
                <a:spcPts val="0"/>
              </a:spcAft>
              <a:buClr>
                <a:srgbClr val="888888"/>
              </a:buClr>
              <a:buSzPts val="1400"/>
              <a:buNone/>
              <a:defRPr sz="1400">
                <a:solidFill>
                  <a:srgbClr val="888888"/>
                </a:solidFill>
              </a:defRPr>
            </a:lvl6pPr>
            <a:lvl7pPr indent="-228600" lvl="6" marL="3200400" algn="l">
              <a:spcBef>
                <a:spcPts val="280"/>
              </a:spcBef>
              <a:spcAft>
                <a:spcPts val="0"/>
              </a:spcAft>
              <a:buClr>
                <a:srgbClr val="888888"/>
              </a:buClr>
              <a:buSzPts val="1400"/>
              <a:buNone/>
              <a:defRPr sz="1400">
                <a:solidFill>
                  <a:srgbClr val="888888"/>
                </a:solidFill>
              </a:defRPr>
            </a:lvl7pPr>
            <a:lvl8pPr indent="-228600" lvl="7" marL="3657600" algn="l">
              <a:spcBef>
                <a:spcPts val="280"/>
              </a:spcBef>
              <a:spcAft>
                <a:spcPts val="0"/>
              </a:spcAft>
              <a:buClr>
                <a:srgbClr val="888888"/>
              </a:buClr>
              <a:buSzPts val="1400"/>
              <a:buNone/>
              <a:defRPr sz="1400">
                <a:solidFill>
                  <a:srgbClr val="888888"/>
                </a:solidFill>
              </a:defRPr>
            </a:lvl8pPr>
            <a:lvl9pPr indent="-228600" lvl="8" marL="4114800" algn="l">
              <a:spcBef>
                <a:spcPts val="280"/>
              </a:spcBef>
              <a:spcAft>
                <a:spcPts val="0"/>
              </a:spcAft>
              <a:buClr>
                <a:srgbClr val="888888"/>
              </a:buClr>
              <a:buSzPts val="1400"/>
              <a:buNone/>
              <a:defRPr sz="1400">
                <a:solidFill>
                  <a:srgbClr val="888888"/>
                </a:solidFill>
              </a:defRPr>
            </a:lvl9pPr>
          </a:lstStyle>
          <a:p/>
        </p:txBody>
      </p:sp>
      <p:sp>
        <p:nvSpPr>
          <p:cNvPr id="30" name="Google Shape;30;p16"/>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16"/>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16"/>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3" name="Shape 33"/>
        <p:cNvGrpSpPr/>
        <p:nvPr/>
      </p:nvGrpSpPr>
      <p:grpSpPr>
        <a:xfrm>
          <a:off x="0" y="0"/>
          <a:ext cx="0" cy="0"/>
          <a:chOff x="0" y="0"/>
          <a:chExt cx="0" cy="0"/>
        </a:xfrm>
      </p:grpSpPr>
      <p:sp>
        <p:nvSpPr>
          <p:cNvPr id="34" name="Google Shape;34;p17"/>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17"/>
          <p:cNvSpPr txBox="1"/>
          <p:nvPr>
            <p:ph idx="1" type="body"/>
          </p:nvPr>
        </p:nvSpPr>
        <p:spPr>
          <a:xfrm>
            <a:off x="457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36" name="Google Shape;36;p17"/>
          <p:cNvSpPr txBox="1"/>
          <p:nvPr>
            <p:ph idx="2" type="body"/>
          </p:nvPr>
        </p:nvSpPr>
        <p:spPr>
          <a:xfrm>
            <a:off x="4648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37" name="Google Shape;37;p17"/>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17"/>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17"/>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0" name="Shape 40"/>
        <p:cNvGrpSpPr/>
        <p:nvPr/>
      </p:nvGrpSpPr>
      <p:grpSpPr>
        <a:xfrm>
          <a:off x="0" y="0"/>
          <a:ext cx="0" cy="0"/>
          <a:chOff x="0" y="0"/>
          <a:chExt cx="0" cy="0"/>
        </a:xfrm>
      </p:grpSpPr>
      <p:sp>
        <p:nvSpPr>
          <p:cNvPr id="41" name="Google Shape;41;p18"/>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 name="Google Shape;42;p18"/>
          <p:cNvSpPr txBox="1"/>
          <p:nvPr>
            <p:ph idx="1" type="body"/>
          </p:nvPr>
        </p:nvSpPr>
        <p:spPr>
          <a:xfrm>
            <a:off x="457200" y="1535113"/>
            <a:ext cx="4040188"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3" name="Google Shape;43;p18"/>
          <p:cNvSpPr txBox="1"/>
          <p:nvPr>
            <p:ph idx="2" type="body"/>
          </p:nvPr>
        </p:nvSpPr>
        <p:spPr>
          <a:xfrm>
            <a:off x="457200" y="2174875"/>
            <a:ext cx="4040188"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4" name="Google Shape;44;p18"/>
          <p:cNvSpPr txBox="1"/>
          <p:nvPr>
            <p:ph idx="3" type="body"/>
          </p:nvPr>
        </p:nvSpPr>
        <p:spPr>
          <a:xfrm>
            <a:off x="4645025" y="1535113"/>
            <a:ext cx="4041775"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5" name="Google Shape;45;p18"/>
          <p:cNvSpPr txBox="1"/>
          <p:nvPr>
            <p:ph idx="4" type="body"/>
          </p:nvPr>
        </p:nvSpPr>
        <p:spPr>
          <a:xfrm>
            <a:off x="4645025" y="2174875"/>
            <a:ext cx="4041775"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6" name="Google Shape;46;p18"/>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18"/>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18"/>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9" name="Shape 49"/>
        <p:cNvGrpSpPr/>
        <p:nvPr/>
      </p:nvGrpSpPr>
      <p:grpSpPr>
        <a:xfrm>
          <a:off x="0" y="0"/>
          <a:ext cx="0" cy="0"/>
          <a:chOff x="0" y="0"/>
          <a:chExt cx="0" cy="0"/>
        </a:xfrm>
      </p:grpSpPr>
      <p:sp>
        <p:nvSpPr>
          <p:cNvPr id="50" name="Google Shape;50;p19"/>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1" name="Google Shape;51;p19"/>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19"/>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19"/>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4" name="Shape 54"/>
        <p:cNvGrpSpPr/>
        <p:nvPr/>
      </p:nvGrpSpPr>
      <p:grpSpPr>
        <a:xfrm>
          <a:off x="0" y="0"/>
          <a:ext cx="0" cy="0"/>
          <a:chOff x="0" y="0"/>
          <a:chExt cx="0" cy="0"/>
        </a:xfrm>
      </p:grpSpPr>
      <p:sp>
        <p:nvSpPr>
          <p:cNvPr id="55" name="Google Shape;55;p20"/>
          <p:cNvSpPr txBox="1"/>
          <p:nvPr>
            <p:ph type="title"/>
          </p:nvPr>
        </p:nvSpPr>
        <p:spPr>
          <a:xfrm>
            <a:off x="457200" y="273050"/>
            <a:ext cx="3008313" cy="116205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20"/>
          <p:cNvSpPr txBox="1"/>
          <p:nvPr>
            <p:ph idx="1" type="body"/>
          </p:nvPr>
        </p:nvSpPr>
        <p:spPr>
          <a:xfrm>
            <a:off x="3575050" y="273050"/>
            <a:ext cx="5111750" cy="5853113"/>
          </a:xfrm>
          <a:prstGeom prst="rect">
            <a:avLst/>
          </a:prstGeom>
          <a:noFill/>
          <a:ln>
            <a:noFill/>
          </a:ln>
        </p:spPr>
        <p:txBody>
          <a:bodyPr anchorCtr="0" anchor="t" bIns="45700" lIns="91425" spcFirstLastPara="1" rIns="91425" wrap="square" tIns="45700">
            <a:normAutofit/>
          </a:bodyPr>
          <a:lstStyle>
            <a:lvl1pPr indent="-431800" lvl="0" marL="457200" algn="l">
              <a:spcBef>
                <a:spcPts val="640"/>
              </a:spcBef>
              <a:spcAft>
                <a:spcPts val="0"/>
              </a:spcAft>
              <a:buClr>
                <a:schemeClr val="dk1"/>
              </a:buClr>
              <a:buSzPts val="3200"/>
              <a:buChar char="•"/>
              <a:defRPr sz="3200"/>
            </a:lvl1pPr>
            <a:lvl2pPr indent="-406400" lvl="1" marL="914400" algn="l">
              <a:spcBef>
                <a:spcPts val="560"/>
              </a:spcBef>
              <a:spcAft>
                <a:spcPts val="0"/>
              </a:spcAft>
              <a:buClr>
                <a:schemeClr val="dk1"/>
              </a:buClr>
              <a:buSzPts val="2800"/>
              <a:buChar char="–"/>
              <a:defRPr sz="2800"/>
            </a:lvl2pPr>
            <a:lvl3pPr indent="-381000" lvl="2" marL="1371600" algn="l">
              <a:spcBef>
                <a:spcPts val="480"/>
              </a:spcBef>
              <a:spcAft>
                <a:spcPts val="0"/>
              </a:spcAft>
              <a:buClr>
                <a:schemeClr val="dk1"/>
              </a:buClr>
              <a:buSzPts val="2400"/>
              <a:buChar char="•"/>
              <a:defRPr sz="2400"/>
            </a:lvl3pPr>
            <a:lvl4pPr indent="-355600" lvl="3" marL="1828800" algn="l">
              <a:spcBef>
                <a:spcPts val="400"/>
              </a:spcBef>
              <a:spcAft>
                <a:spcPts val="0"/>
              </a:spcAft>
              <a:buClr>
                <a:schemeClr val="dk1"/>
              </a:buClr>
              <a:buSzPts val="2000"/>
              <a:buChar char="–"/>
              <a:defRPr sz="2000"/>
            </a:lvl4pPr>
            <a:lvl5pPr indent="-355600" lvl="4" marL="2286000" algn="l">
              <a:spcBef>
                <a:spcPts val="400"/>
              </a:spcBef>
              <a:spcAft>
                <a:spcPts val="0"/>
              </a:spcAft>
              <a:buClr>
                <a:schemeClr val="dk1"/>
              </a:buClr>
              <a:buSzPts val="2000"/>
              <a:buChar char="»"/>
              <a:defRPr sz="2000"/>
            </a:lvl5pPr>
            <a:lvl6pPr indent="-355600" lvl="5" marL="2743200" algn="l">
              <a:spcBef>
                <a:spcPts val="400"/>
              </a:spcBef>
              <a:spcAft>
                <a:spcPts val="0"/>
              </a:spcAft>
              <a:buClr>
                <a:schemeClr val="dk1"/>
              </a:buClr>
              <a:buSzPts val="2000"/>
              <a:buChar char="•"/>
              <a:defRPr sz="2000"/>
            </a:lvl6pPr>
            <a:lvl7pPr indent="-355600" lvl="6" marL="3200400" algn="l">
              <a:spcBef>
                <a:spcPts val="400"/>
              </a:spcBef>
              <a:spcAft>
                <a:spcPts val="0"/>
              </a:spcAft>
              <a:buClr>
                <a:schemeClr val="dk1"/>
              </a:buClr>
              <a:buSzPts val="2000"/>
              <a:buChar char="•"/>
              <a:defRPr sz="2000"/>
            </a:lvl7pPr>
            <a:lvl8pPr indent="-355600" lvl="7" marL="3657600" algn="l">
              <a:spcBef>
                <a:spcPts val="400"/>
              </a:spcBef>
              <a:spcAft>
                <a:spcPts val="0"/>
              </a:spcAft>
              <a:buClr>
                <a:schemeClr val="dk1"/>
              </a:buClr>
              <a:buSzPts val="2000"/>
              <a:buChar char="•"/>
              <a:defRPr sz="2000"/>
            </a:lvl8pPr>
            <a:lvl9pPr indent="-355600" lvl="8" marL="4114800" algn="l">
              <a:spcBef>
                <a:spcPts val="400"/>
              </a:spcBef>
              <a:spcAft>
                <a:spcPts val="0"/>
              </a:spcAft>
              <a:buClr>
                <a:schemeClr val="dk1"/>
              </a:buClr>
              <a:buSzPts val="2000"/>
              <a:buChar char="•"/>
              <a:defRPr sz="2000"/>
            </a:lvl9pPr>
          </a:lstStyle>
          <a:p/>
        </p:txBody>
      </p:sp>
      <p:sp>
        <p:nvSpPr>
          <p:cNvPr id="57" name="Google Shape;57;p20"/>
          <p:cNvSpPr txBox="1"/>
          <p:nvPr>
            <p:ph idx="2" type="body"/>
          </p:nvPr>
        </p:nvSpPr>
        <p:spPr>
          <a:xfrm>
            <a:off x="457200" y="1435100"/>
            <a:ext cx="3008313" cy="4691063"/>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58" name="Google Shape;58;p20"/>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20"/>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20"/>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1" name="Shape 61"/>
        <p:cNvGrpSpPr/>
        <p:nvPr/>
      </p:nvGrpSpPr>
      <p:grpSpPr>
        <a:xfrm>
          <a:off x="0" y="0"/>
          <a:ext cx="0" cy="0"/>
          <a:chOff x="0" y="0"/>
          <a:chExt cx="0" cy="0"/>
        </a:xfrm>
      </p:grpSpPr>
      <p:sp>
        <p:nvSpPr>
          <p:cNvPr id="62" name="Google Shape;62;p21"/>
          <p:cNvSpPr txBox="1"/>
          <p:nvPr>
            <p:ph type="title"/>
          </p:nvPr>
        </p:nvSpPr>
        <p:spPr>
          <a:xfrm>
            <a:off x="1792288" y="4800600"/>
            <a:ext cx="5486400"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21"/>
          <p:cNvSpPr/>
          <p:nvPr>
            <p:ph idx="2" type="pic"/>
          </p:nvPr>
        </p:nvSpPr>
        <p:spPr>
          <a:xfrm>
            <a:off x="1792288" y="612775"/>
            <a:ext cx="5486400" cy="4114800"/>
          </a:xfrm>
          <a:prstGeom prst="rect">
            <a:avLst/>
          </a:prstGeom>
          <a:noFill/>
          <a:ln>
            <a:noFill/>
          </a:ln>
        </p:spPr>
      </p:sp>
      <p:sp>
        <p:nvSpPr>
          <p:cNvPr id="64" name="Google Shape;64;p21"/>
          <p:cNvSpPr txBox="1"/>
          <p:nvPr>
            <p:ph idx="1" type="body"/>
          </p:nvPr>
        </p:nvSpPr>
        <p:spPr>
          <a:xfrm>
            <a:off x="1792288" y="5367338"/>
            <a:ext cx="5486400" cy="804862"/>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65" name="Google Shape;65;p2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2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2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8" name="Shape 68"/>
        <p:cNvGrpSpPr/>
        <p:nvPr/>
      </p:nvGrpSpPr>
      <p:grpSpPr>
        <a:xfrm>
          <a:off x="0" y="0"/>
          <a:ext cx="0" cy="0"/>
          <a:chOff x="0" y="0"/>
          <a:chExt cx="0" cy="0"/>
        </a:xfrm>
      </p:grpSpPr>
      <p:sp>
        <p:nvSpPr>
          <p:cNvPr id="69" name="Google Shape;69;p22"/>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 name="Google Shape;70;p22"/>
          <p:cNvSpPr txBox="1"/>
          <p:nvPr>
            <p:ph idx="1" type="body"/>
          </p:nvPr>
        </p:nvSpPr>
        <p:spPr>
          <a:xfrm rot="5400000">
            <a:off x="2309019" y="-251618"/>
            <a:ext cx="4525963" cy="82296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1" name="Google Shape;71;p2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2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2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4" name="Shape 74"/>
        <p:cNvGrpSpPr/>
        <p:nvPr/>
      </p:nvGrpSpPr>
      <p:grpSpPr>
        <a:xfrm>
          <a:off x="0" y="0"/>
          <a:ext cx="0" cy="0"/>
          <a:chOff x="0" y="0"/>
          <a:chExt cx="0" cy="0"/>
        </a:xfrm>
      </p:grpSpPr>
      <p:sp>
        <p:nvSpPr>
          <p:cNvPr id="75" name="Google Shape;75;p23"/>
          <p:cNvSpPr txBox="1"/>
          <p:nvPr>
            <p:ph type="title"/>
          </p:nvPr>
        </p:nvSpPr>
        <p:spPr>
          <a:xfrm rot="5400000">
            <a:off x="4732338" y="2171701"/>
            <a:ext cx="5851525" cy="20574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23"/>
          <p:cNvSpPr txBox="1"/>
          <p:nvPr>
            <p:ph idx="1" type="body"/>
          </p:nvPr>
        </p:nvSpPr>
        <p:spPr>
          <a:xfrm rot="5400000">
            <a:off x="541338" y="190500"/>
            <a:ext cx="5851525" cy="60198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7" name="Google Shape;77;p23"/>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23"/>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23"/>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Google Shape;6;p12"/>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marR="0" rtl="0" algn="ctr">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12"/>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431800" lvl="0" marL="457200" marR="0" rtl="0" algn="l">
              <a:spcBef>
                <a:spcPts val="640"/>
              </a:spcBef>
              <a:spcAft>
                <a:spcPts val="0"/>
              </a:spcAft>
              <a:buClr>
                <a:schemeClr val="dk1"/>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spcBef>
                <a:spcPts val="56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spcBef>
                <a:spcPts val="48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355600" lvl="5" marL="27432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355600" lvl="6" marL="32004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355600" lvl="7" marL="36576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355600" lvl="8" marL="4114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
        <p:nvSpPr>
          <p:cNvPr id="8" name="Google Shape;8;p1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9" name="Google Shape;9;p1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0" name="Google Shape;10;p1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4.png"/><Relationship Id="rId4" Type="http://schemas.openxmlformats.org/officeDocument/2006/relationships/image" Target="../media/image1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3.png"/><Relationship Id="rId4" Type="http://schemas.openxmlformats.org/officeDocument/2006/relationships/image" Target="../media/image2.png"/><Relationship Id="rId5"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5.png"/><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6.png"/><Relationship Id="rId4" Type="http://schemas.openxmlformats.org/officeDocument/2006/relationships/image" Target="../media/image10.png"/><Relationship Id="rId5" Type="http://schemas.openxmlformats.org/officeDocument/2006/relationships/image" Target="../media/image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6.png"/><Relationship Id="rId4" Type="http://schemas.openxmlformats.org/officeDocument/2006/relationships/image" Target="../media/image12.png"/><Relationship Id="rId5" Type="http://schemas.openxmlformats.org/officeDocument/2006/relationships/image" Target="../media/image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6.png"/><Relationship Id="rId4" Type="http://schemas.openxmlformats.org/officeDocument/2006/relationships/image" Target="../media/image12.png"/><Relationship Id="rId5" Type="http://schemas.openxmlformats.org/officeDocument/2006/relationships/image" Target="../media/image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6.png"/><Relationship Id="rId4" Type="http://schemas.openxmlformats.org/officeDocument/2006/relationships/image" Target="../media/image14.png"/><Relationship Id="rId5" Type="http://schemas.openxmlformats.org/officeDocument/2006/relationships/image" Target="../media/image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p1"/>
          <p:cNvSpPr/>
          <p:nvPr/>
        </p:nvSpPr>
        <p:spPr>
          <a:xfrm>
            <a:off x="322025" y="1954353"/>
            <a:ext cx="3964225" cy="2331897"/>
          </a:xfrm>
          <a:custGeom>
            <a:rect b="b" l="l" r="r" t="t"/>
            <a:pathLst>
              <a:path extrusionOk="0" h="2331897" w="3964225">
                <a:moveTo>
                  <a:pt x="0" y="0"/>
                </a:moveTo>
                <a:lnTo>
                  <a:pt x="3964225" y="0"/>
                </a:lnTo>
                <a:lnTo>
                  <a:pt x="3964225" y="2331897"/>
                </a:lnTo>
                <a:lnTo>
                  <a:pt x="0" y="2331897"/>
                </a:lnTo>
                <a:lnTo>
                  <a:pt x="0" y="0"/>
                </a:lnTo>
                <a:close/>
              </a:path>
            </a:pathLst>
          </a:custGeom>
          <a:blipFill rotWithShape="1">
            <a:blip r:embed="rId3">
              <a:alphaModFix/>
            </a:blip>
            <a:stretch>
              <a:fillRect b="0" l="0" r="0" t="0"/>
            </a:stretch>
          </a:blipFill>
          <a:ln>
            <a:noFill/>
          </a:ln>
        </p:spPr>
      </p:sp>
      <p:sp>
        <p:nvSpPr>
          <p:cNvPr id="85" name="Google Shape;85;p1"/>
          <p:cNvSpPr/>
          <p:nvPr/>
        </p:nvSpPr>
        <p:spPr>
          <a:xfrm>
            <a:off x="3246269" y="71151"/>
            <a:ext cx="1451926" cy="665761"/>
          </a:xfrm>
          <a:custGeom>
            <a:rect b="b" l="l" r="r" t="t"/>
            <a:pathLst>
              <a:path extrusionOk="0" h="665761" w="1451926">
                <a:moveTo>
                  <a:pt x="0" y="0"/>
                </a:moveTo>
                <a:lnTo>
                  <a:pt x="1451925" y="0"/>
                </a:lnTo>
                <a:lnTo>
                  <a:pt x="1451925" y="665761"/>
                </a:lnTo>
                <a:lnTo>
                  <a:pt x="0" y="665761"/>
                </a:lnTo>
                <a:lnTo>
                  <a:pt x="0" y="0"/>
                </a:lnTo>
                <a:close/>
              </a:path>
            </a:pathLst>
          </a:custGeom>
          <a:blipFill rotWithShape="1">
            <a:blip r:embed="rId4">
              <a:alphaModFix/>
            </a:blip>
            <a:stretch>
              <a:fillRect b="0" l="0" r="0" t="0"/>
            </a:stretch>
          </a:blipFill>
          <a:ln>
            <a:noFill/>
          </a:ln>
        </p:spPr>
      </p:sp>
      <p:sp>
        <p:nvSpPr>
          <p:cNvPr id="86" name="Google Shape;86;p1"/>
          <p:cNvSpPr txBox="1"/>
          <p:nvPr/>
        </p:nvSpPr>
        <p:spPr>
          <a:xfrm rot="11415">
            <a:off x="323044" y="618888"/>
            <a:ext cx="4168791" cy="620904"/>
          </a:xfrm>
          <a:prstGeom prst="rect">
            <a:avLst/>
          </a:prstGeom>
          <a:noFill/>
          <a:ln>
            <a:noFill/>
          </a:ln>
        </p:spPr>
        <p:txBody>
          <a:bodyPr anchorCtr="0" anchor="t" bIns="0" lIns="0" spcFirstLastPara="1" rIns="0" wrap="square" tIns="0">
            <a:spAutoFit/>
          </a:bodyPr>
          <a:lstStyle/>
          <a:p>
            <a:pPr indent="0" lvl="0" marL="0" marR="0" rtl="0" algn="l">
              <a:lnSpc>
                <a:spcPct val="140022"/>
              </a:lnSpc>
              <a:spcBef>
                <a:spcPts val="0"/>
              </a:spcBef>
              <a:spcAft>
                <a:spcPts val="0"/>
              </a:spcAft>
              <a:buNone/>
            </a:pPr>
            <a:r>
              <a:rPr b="0" i="0" lang="en-US" sz="1799" u="none" cap="none" strike="noStrike">
                <a:solidFill>
                  <a:srgbClr val="000000"/>
                </a:solidFill>
                <a:latin typeface="DM Serif Display"/>
                <a:ea typeface="DM Serif Display"/>
                <a:cs typeface="DM Serif Display"/>
                <a:sym typeface="DM Serif Display"/>
              </a:rPr>
              <a:t>Belbin’s Team Roles - first steps to creating a good team</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0" name="Shape 90"/>
        <p:cNvGrpSpPr/>
        <p:nvPr/>
      </p:nvGrpSpPr>
      <p:grpSpPr>
        <a:xfrm>
          <a:off x="0" y="0"/>
          <a:ext cx="0" cy="0"/>
          <a:chOff x="0" y="0"/>
          <a:chExt cx="0" cy="0"/>
        </a:xfrm>
      </p:grpSpPr>
      <p:sp>
        <p:nvSpPr>
          <p:cNvPr id="91" name="Google Shape;91;p2"/>
          <p:cNvSpPr/>
          <p:nvPr/>
        </p:nvSpPr>
        <p:spPr>
          <a:xfrm>
            <a:off x="35798" y="1416443"/>
            <a:ext cx="1448730" cy="547839"/>
          </a:xfrm>
          <a:custGeom>
            <a:rect b="b" l="l" r="r" t="t"/>
            <a:pathLst>
              <a:path extrusionOk="0" h="547839" w="1448730">
                <a:moveTo>
                  <a:pt x="0" y="0"/>
                </a:moveTo>
                <a:lnTo>
                  <a:pt x="1448730" y="0"/>
                </a:lnTo>
                <a:lnTo>
                  <a:pt x="1448730" y="547839"/>
                </a:lnTo>
                <a:lnTo>
                  <a:pt x="0" y="547839"/>
                </a:lnTo>
                <a:lnTo>
                  <a:pt x="0" y="0"/>
                </a:lnTo>
                <a:close/>
              </a:path>
            </a:pathLst>
          </a:custGeom>
          <a:blipFill rotWithShape="1">
            <a:blip r:embed="rId3">
              <a:alphaModFix/>
            </a:blip>
            <a:stretch>
              <a:fillRect b="0" l="0" r="0" t="0"/>
            </a:stretch>
          </a:blipFill>
          <a:ln>
            <a:noFill/>
          </a:ln>
        </p:spPr>
      </p:sp>
      <p:sp>
        <p:nvSpPr>
          <p:cNvPr id="92" name="Google Shape;92;p2"/>
          <p:cNvSpPr txBox="1"/>
          <p:nvPr/>
        </p:nvSpPr>
        <p:spPr>
          <a:xfrm>
            <a:off x="1607699" y="618333"/>
            <a:ext cx="1547101" cy="892277"/>
          </a:xfrm>
          <a:prstGeom prst="rect">
            <a:avLst/>
          </a:prstGeom>
          <a:noFill/>
          <a:ln>
            <a:noFill/>
          </a:ln>
        </p:spPr>
        <p:txBody>
          <a:bodyPr anchorCtr="0" anchor="t" bIns="0" lIns="0" spcFirstLastPara="1" rIns="0" wrap="square" tIns="0">
            <a:spAutoFit/>
          </a:bodyPr>
          <a:lstStyle/>
          <a:p>
            <a:pPr indent="0" lvl="0" marL="0" marR="0" rtl="0" algn="ctr">
              <a:lnSpc>
                <a:spcPct val="101055"/>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ctr">
              <a:lnSpc>
                <a:spcPct val="101055"/>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ctr">
              <a:lnSpc>
                <a:spcPct val="140030"/>
              </a:lnSpc>
              <a:spcBef>
                <a:spcPts val="0"/>
              </a:spcBef>
              <a:spcAft>
                <a:spcPts val="0"/>
              </a:spcAft>
              <a:buNone/>
            </a:pPr>
            <a:r>
              <a:rPr b="0" i="0" lang="en-US" sz="1299" u="none" cap="none" strike="noStrike">
                <a:solidFill>
                  <a:srgbClr val="000000"/>
                </a:solidFill>
                <a:latin typeface="DM Sans"/>
                <a:ea typeface="DM Sans"/>
                <a:cs typeface="DM Sans"/>
                <a:sym typeface="DM Sans"/>
              </a:rPr>
              <a:t>Thought-Oriented</a:t>
            </a:r>
            <a:endParaRPr/>
          </a:p>
          <a:p>
            <a:pPr indent="0" lvl="0" marL="0" marR="0" rtl="0" algn="ctr">
              <a:lnSpc>
                <a:spcPct val="129253"/>
              </a:lnSpc>
              <a:spcBef>
                <a:spcPts val="0"/>
              </a:spcBef>
              <a:spcAft>
                <a:spcPts val="0"/>
              </a:spcAft>
              <a:buNone/>
            </a:pPr>
            <a:r>
              <a:t/>
            </a:r>
            <a:endParaRPr b="0" i="0" sz="1299" u="none" cap="none" strike="noStrike">
              <a:solidFill>
                <a:srgbClr val="000000"/>
              </a:solidFill>
              <a:latin typeface="DM Sans"/>
              <a:ea typeface="DM Sans"/>
              <a:cs typeface="DM Sans"/>
              <a:sym typeface="DM Sans"/>
            </a:endParaRPr>
          </a:p>
        </p:txBody>
      </p:sp>
      <p:sp>
        <p:nvSpPr>
          <p:cNvPr id="93" name="Google Shape;93;p2"/>
          <p:cNvSpPr/>
          <p:nvPr/>
        </p:nvSpPr>
        <p:spPr>
          <a:xfrm>
            <a:off x="3219915" y="1416443"/>
            <a:ext cx="1448730" cy="547839"/>
          </a:xfrm>
          <a:custGeom>
            <a:rect b="b" l="l" r="r" t="t"/>
            <a:pathLst>
              <a:path extrusionOk="0" h="547839" w="1448730">
                <a:moveTo>
                  <a:pt x="0" y="0"/>
                </a:moveTo>
                <a:lnTo>
                  <a:pt x="1448730" y="0"/>
                </a:lnTo>
                <a:lnTo>
                  <a:pt x="1448730" y="547839"/>
                </a:lnTo>
                <a:lnTo>
                  <a:pt x="0" y="547839"/>
                </a:lnTo>
                <a:lnTo>
                  <a:pt x="0" y="0"/>
                </a:lnTo>
                <a:close/>
              </a:path>
            </a:pathLst>
          </a:custGeom>
          <a:blipFill rotWithShape="1">
            <a:blip r:embed="rId3">
              <a:alphaModFix/>
            </a:blip>
            <a:stretch>
              <a:fillRect b="0" l="0" r="0" t="0"/>
            </a:stretch>
          </a:blipFill>
          <a:ln>
            <a:noFill/>
          </a:ln>
        </p:spPr>
      </p:sp>
      <p:sp>
        <p:nvSpPr>
          <p:cNvPr id="94" name="Google Shape;94;p2"/>
          <p:cNvSpPr/>
          <p:nvPr/>
        </p:nvSpPr>
        <p:spPr>
          <a:xfrm>
            <a:off x="1656885" y="1416443"/>
            <a:ext cx="1448730" cy="547839"/>
          </a:xfrm>
          <a:custGeom>
            <a:rect b="b" l="l" r="r" t="t"/>
            <a:pathLst>
              <a:path extrusionOk="0" h="547839" w="1448730">
                <a:moveTo>
                  <a:pt x="0" y="0"/>
                </a:moveTo>
                <a:lnTo>
                  <a:pt x="1448730" y="0"/>
                </a:lnTo>
                <a:lnTo>
                  <a:pt x="1448730" y="547839"/>
                </a:lnTo>
                <a:lnTo>
                  <a:pt x="0" y="547839"/>
                </a:lnTo>
                <a:lnTo>
                  <a:pt x="0" y="0"/>
                </a:lnTo>
                <a:close/>
              </a:path>
            </a:pathLst>
          </a:custGeom>
          <a:blipFill rotWithShape="1">
            <a:blip r:embed="rId3">
              <a:alphaModFix/>
            </a:blip>
            <a:stretch>
              <a:fillRect b="0" l="0" r="0" t="0"/>
            </a:stretch>
          </a:blipFill>
          <a:ln>
            <a:noFill/>
          </a:ln>
        </p:spPr>
      </p:sp>
      <p:sp>
        <p:nvSpPr>
          <p:cNvPr id="95" name="Google Shape;95;p2"/>
          <p:cNvSpPr/>
          <p:nvPr/>
        </p:nvSpPr>
        <p:spPr>
          <a:xfrm>
            <a:off x="540048" y="2865249"/>
            <a:ext cx="3752864" cy="1506726"/>
          </a:xfrm>
          <a:custGeom>
            <a:rect b="b" l="l" r="r" t="t"/>
            <a:pathLst>
              <a:path extrusionOk="0" h="1506726" w="3752864">
                <a:moveTo>
                  <a:pt x="0" y="0"/>
                </a:moveTo>
                <a:lnTo>
                  <a:pt x="3752864" y="0"/>
                </a:lnTo>
                <a:lnTo>
                  <a:pt x="3752864" y="1506726"/>
                </a:lnTo>
                <a:lnTo>
                  <a:pt x="0" y="1506726"/>
                </a:lnTo>
                <a:lnTo>
                  <a:pt x="0" y="0"/>
                </a:lnTo>
                <a:close/>
              </a:path>
            </a:pathLst>
          </a:custGeom>
          <a:blipFill rotWithShape="1">
            <a:blip r:embed="rId4">
              <a:alphaModFix/>
            </a:blip>
            <a:stretch>
              <a:fillRect b="0" l="0" r="0" t="0"/>
            </a:stretch>
          </a:blipFill>
          <a:ln>
            <a:noFill/>
          </a:ln>
        </p:spPr>
      </p:sp>
      <p:sp>
        <p:nvSpPr>
          <p:cNvPr id="96" name="Google Shape;96;p2"/>
          <p:cNvSpPr txBox="1"/>
          <p:nvPr/>
        </p:nvSpPr>
        <p:spPr>
          <a:xfrm rot="11415">
            <a:off x="1386236" y="303946"/>
            <a:ext cx="2020586" cy="306642"/>
          </a:xfrm>
          <a:prstGeom prst="rect">
            <a:avLst/>
          </a:prstGeom>
          <a:noFill/>
          <a:ln>
            <a:noFill/>
          </a:ln>
        </p:spPr>
        <p:txBody>
          <a:bodyPr anchorCtr="0" anchor="t" bIns="0" lIns="0" spcFirstLastPara="1" rIns="0" wrap="square" tIns="0">
            <a:spAutoFit/>
          </a:bodyPr>
          <a:lstStyle/>
          <a:p>
            <a:pPr indent="0" lvl="0" marL="0" marR="0" rtl="0" algn="ctr">
              <a:lnSpc>
                <a:spcPct val="140022"/>
              </a:lnSpc>
              <a:spcBef>
                <a:spcPts val="0"/>
              </a:spcBef>
              <a:spcAft>
                <a:spcPts val="0"/>
              </a:spcAft>
              <a:buNone/>
            </a:pPr>
            <a:r>
              <a:rPr b="0" i="0" lang="en-US" sz="1799" u="none" cap="none" strike="noStrike">
                <a:solidFill>
                  <a:srgbClr val="000000"/>
                </a:solidFill>
                <a:latin typeface="DM Serif Display"/>
                <a:ea typeface="DM Serif Display"/>
                <a:cs typeface="DM Serif Display"/>
                <a:sym typeface="DM Serif Display"/>
              </a:rPr>
              <a:t>Belbin’s Team Roles</a:t>
            </a:r>
            <a:endParaRPr/>
          </a:p>
        </p:txBody>
      </p:sp>
      <p:cxnSp>
        <p:nvCxnSpPr>
          <p:cNvPr id="97" name="Google Shape;97;p2"/>
          <p:cNvCxnSpPr/>
          <p:nvPr/>
        </p:nvCxnSpPr>
        <p:spPr>
          <a:xfrm flipH="1" rot="10800000">
            <a:off x="2023640" y="3431425"/>
            <a:ext cx="762000" cy="14849"/>
          </a:xfrm>
          <a:prstGeom prst="straightConnector1">
            <a:avLst/>
          </a:prstGeom>
          <a:noFill/>
          <a:ln cap="flat" cmpd="sng" w="38100">
            <a:solidFill>
              <a:srgbClr val="000000"/>
            </a:solidFill>
            <a:prstDash val="solid"/>
            <a:round/>
            <a:headEnd len="sm" w="sm" type="none"/>
            <a:tailEnd len="med" w="med" type="stealth"/>
          </a:ln>
        </p:spPr>
      </p:cxnSp>
      <p:cxnSp>
        <p:nvCxnSpPr>
          <p:cNvPr id="98" name="Google Shape;98;p2"/>
          <p:cNvCxnSpPr/>
          <p:nvPr/>
        </p:nvCxnSpPr>
        <p:spPr>
          <a:xfrm flipH="1" rot="10800000">
            <a:off x="442956" y="613943"/>
            <a:ext cx="814712" cy="470963"/>
          </a:xfrm>
          <a:prstGeom prst="straightConnector1">
            <a:avLst/>
          </a:prstGeom>
          <a:noFill/>
          <a:ln cap="flat" cmpd="sng" w="9525">
            <a:solidFill>
              <a:srgbClr val="000000"/>
            </a:solidFill>
            <a:prstDash val="solid"/>
            <a:round/>
            <a:headEnd len="sm" w="sm" type="none"/>
            <a:tailEnd len="sm" w="sm" type="none"/>
          </a:ln>
        </p:spPr>
      </p:cxnSp>
      <p:cxnSp>
        <p:nvCxnSpPr>
          <p:cNvPr id="99" name="Google Shape;99;p2"/>
          <p:cNvCxnSpPr/>
          <p:nvPr/>
        </p:nvCxnSpPr>
        <p:spPr>
          <a:xfrm>
            <a:off x="3406753" y="479672"/>
            <a:ext cx="860195" cy="599086"/>
          </a:xfrm>
          <a:prstGeom prst="straightConnector1">
            <a:avLst/>
          </a:prstGeom>
          <a:noFill/>
          <a:ln cap="flat" cmpd="sng" w="9525">
            <a:solidFill>
              <a:srgbClr val="000000"/>
            </a:solidFill>
            <a:prstDash val="solid"/>
            <a:round/>
            <a:headEnd len="sm" w="sm" type="none"/>
            <a:tailEnd len="sm" w="sm" type="none"/>
          </a:ln>
        </p:spPr>
      </p:cxnSp>
      <p:sp>
        <p:nvSpPr>
          <p:cNvPr id="100" name="Google Shape;100;p2"/>
          <p:cNvSpPr/>
          <p:nvPr/>
        </p:nvSpPr>
        <p:spPr>
          <a:xfrm>
            <a:off x="3429242" y="4079211"/>
            <a:ext cx="1276950" cy="585528"/>
          </a:xfrm>
          <a:custGeom>
            <a:rect b="b" l="l" r="r" t="t"/>
            <a:pathLst>
              <a:path extrusionOk="0" h="585528" w="1276950">
                <a:moveTo>
                  <a:pt x="0" y="0"/>
                </a:moveTo>
                <a:lnTo>
                  <a:pt x="1276950" y="0"/>
                </a:lnTo>
                <a:lnTo>
                  <a:pt x="1276950" y="585528"/>
                </a:lnTo>
                <a:lnTo>
                  <a:pt x="0" y="585528"/>
                </a:lnTo>
                <a:lnTo>
                  <a:pt x="0" y="0"/>
                </a:lnTo>
                <a:close/>
              </a:path>
            </a:pathLst>
          </a:custGeom>
          <a:blipFill rotWithShape="1">
            <a:blip r:embed="rId5">
              <a:alphaModFix/>
            </a:blip>
            <a:stretch>
              <a:fillRect b="0" l="0" r="0" t="0"/>
            </a:stretch>
          </a:blipFill>
          <a:ln>
            <a:noFill/>
          </a:ln>
        </p:spPr>
      </p:sp>
      <p:sp>
        <p:nvSpPr>
          <p:cNvPr id="101" name="Google Shape;101;p2"/>
          <p:cNvSpPr txBox="1"/>
          <p:nvPr/>
        </p:nvSpPr>
        <p:spPr>
          <a:xfrm>
            <a:off x="35798" y="1081531"/>
            <a:ext cx="1221870" cy="198078"/>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b="0" i="0" lang="en-US" sz="1200" u="none" cap="none" strike="noStrike">
                <a:solidFill>
                  <a:srgbClr val="000000"/>
                </a:solidFill>
                <a:latin typeface="Arial"/>
                <a:ea typeface="Arial"/>
                <a:cs typeface="Arial"/>
                <a:sym typeface="Arial"/>
              </a:rPr>
              <a:t>People-Oriented</a:t>
            </a:r>
            <a:endParaRPr/>
          </a:p>
        </p:txBody>
      </p:sp>
      <p:sp>
        <p:nvSpPr>
          <p:cNvPr id="102" name="Google Shape;102;p2"/>
          <p:cNvSpPr txBox="1"/>
          <p:nvPr/>
        </p:nvSpPr>
        <p:spPr>
          <a:xfrm rot="-83408">
            <a:off x="3156599" y="1123170"/>
            <a:ext cx="1547101" cy="224203"/>
          </a:xfrm>
          <a:prstGeom prst="rect">
            <a:avLst/>
          </a:prstGeom>
          <a:noFill/>
          <a:ln>
            <a:noFill/>
          </a:ln>
        </p:spPr>
        <p:txBody>
          <a:bodyPr anchorCtr="0" anchor="t" bIns="0" lIns="0" spcFirstLastPara="1" rIns="0" wrap="square" tIns="0">
            <a:spAutoFit/>
          </a:bodyPr>
          <a:lstStyle/>
          <a:p>
            <a:pPr indent="0" lvl="0" marL="0" marR="0" rtl="0" algn="ctr">
              <a:lnSpc>
                <a:spcPct val="140030"/>
              </a:lnSpc>
              <a:spcBef>
                <a:spcPts val="0"/>
              </a:spcBef>
              <a:spcAft>
                <a:spcPts val="0"/>
              </a:spcAft>
              <a:buNone/>
            </a:pPr>
            <a:r>
              <a:rPr b="0" i="0" lang="en-US" sz="1299" u="none" cap="none" strike="noStrike">
                <a:solidFill>
                  <a:srgbClr val="000000"/>
                </a:solidFill>
                <a:latin typeface="DM Sans"/>
                <a:ea typeface="DM Sans"/>
                <a:cs typeface="DM Sans"/>
                <a:sym typeface="DM Sans"/>
              </a:rPr>
              <a:t>Action-Oriented</a:t>
            </a:r>
            <a:endParaRPr/>
          </a:p>
        </p:txBody>
      </p:sp>
      <p:sp>
        <p:nvSpPr>
          <p:cNvPr id="103" name="Google Shape;103;p2"/>
          <p:cNvSpPr txBox="1"/>
          <p:nvPr/>
        </p:nvSpPr>
        <p:spPr>
          <a:xfrm>
            <a:off x="0" y="2041453"/>
            <a:ext cx="730432" cy="670069"/>
          </a:xfrm>
          <a:prstGeom prst="rect">
            <a:avLst/>
          </a:prstGeom>
          <a:noFill/>
          <a:ln>
            <a:noFill/>
          </a:ln>
        </p:spPr>
        <p:txBody>
          <a:bodyPr anchorCtr="0" anchor="t" bIns="0" lIns="0" spcFirstLastPara="1" rIns="0" wrap="square" tIns="0">
            <a:spAutoFit/>
          </a:bodyPr>
          <a:lstStyle/>
          <a:p>
            <a:pPr indent="0" lvl="0" marL="0" marR="0" rtl="0" algn="just">
              <a:lnSpc>
                <a:spcPct val="140040"/>
              </a:lnSpc>
              <a:spcBef>
                <a:spcPts val="0"/>
              </a:spcBef>
              <a:spcAft>
                <a:spcPts val="0"/>
              </a:spcAft>
              <a:buNone/>
            </a:pPr>
            <a:r>
              <a:rPr b="0" i="0" lang="en-US" sz="999" u="none" cap="none" strike="noStrike">
                <a:solidFill>
                  <a:srgbClr val="000000"/>
                </a:solidFill>
                <a:latin typeface="DM Sans"/>
                <a:ea typeface="DM Sans"/>
                <a:cs typeface="DM Sans"/>
                <a:sym typeface="DM Sans"/>
              </a:rPr>
              <a:t>The Helper </a:t>
            </a:r>
            <a:endParaRPr/>
          </a:p>
          <a:p>
            <a:pPr indent="0" lvl="0" marL="0" marR="0" rtl="0" algn="just">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(Resource </a:t>
            </a:r>
            <a:endParaRPr/>
          </a:p>
          <a:p>
            <a:pPr indent="0" lvl="0" marL="0" marR="0" rtl="0" algn="just">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Investigator)</a:t>
            </a:r>
            <a:endParaRPr/>
          </a:p>
          <a:p>
            <a:pPr indent="0" lvl="0" marL="0" marR="0" rtl="0" algn="just">
              <a:lnSpc>
                <a:spcPct val="140040"/>
              </a:lnSpc>
              <a:spcBef>
                <a:spcPts val="0"/>
              </a:spcBef>
              <a:spcAft>
                <a:spcPts val="0"/>
              </a:spcAft>
              <a:buNone/>
            </a:pPr>
            <a:r>
              <a:t/>
            </a:r>
            <a:endParaRPr b="0" i="0" sz="999" u="none" cap="none" strike="noStrike">
              <a:solidFill>
                <a:srgbClr val="000000"/>
              </a:solidFill>
              <a:latin typeface="DM Serif Display"/>
              <a:ea typeface="DM Serif Display"/>
              <a:cs typeface="DM Serif Display"/>
              <a:sym typeface="DM Serif Display"/>
            </a:endParaRPr>
          </a:p>
        </p:txBody>
      </p:sp>
      <p:sp>
        <p:nvSpPr>
          <p:cNvPr id="104" name="Google Shape;104;p2"/>
          <p:cNvSpPr txBox="1"/>
          <p:nvPr/>
        </p:nvSpPr>
        <p:spPr>
          <a:xfrm>
            <a:off x="874710" y="2022403"/>
            <a:ext cx="782421" cy="517633"/>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b="0" i="0" lang="en-US" sz="1000" u="none" cap="none" strike="noStrike">
                <a:solidFill>
                  <a:srgbClr val="000000"/>
                </a:solidFill>
                <a:latin typeface="DM Sans"/>
                <a:ea typeface="DM Sans"/>
                <a:cs typeface="DM Sans"/>
                <a:sym typeface="DM Sans"/>
              </a:rPr>
              <a:t>The </a:t>
            </a:r>
            <a:endParaRPr/>
          </a:p>
          <a:p>
            <a:pPr indent="0" lvl="0" marL="0" marR="0" rtl="0" algn="ctr">
              <a:lnSpc>
                <a:spcPct val="140000"/>
              </a:lnSpc>
              <a:spcBef>
                <a:spcPts val="0"/>
              </a:spcBef>
              <a:spcAft>
                <a:spcPts val="0"/>
              </a:spcAft>
              <a:buNone/>
            </a:pPr>
            <a:r>
              <a:rPr b="0" i="0" lang="en-US" sz="1000" u="none" cap="none" strike="noStrike">
                <a:solidFill>
                  <a:srgbClr val="000000"/>
                </a:solidFill>
                <a:latin typeface="DM Serif Display"/>
                <a:ea typeface="DM Serif Display"/>
                <a:cs typeface="DM Serif Display"/>
                <a:sym typeface="DM Serif Display"/>
              </a:rPr>
              <a:t>Cheerleader</a:t>
            </a:r>
            <a:endParaRPr/>
          </a:p>
          <a:p>
            <a:pPr indent="0" lvl="0" marL="0" marR="0" rtl="0" algn="ctr">
              <a:lnSpc>
                <a:spcPct val="140000"/>
              </a:lnSpc>
              <a:spcBef>
                <a:spcPts val="0"/>
              </a:spcBef>
              <a:spcAft>
                <a:spcPts val="0"/>
              </a:spcAft>
              <a:buNone/>
            </a:pPr>
            <a:r>
              <a:rPr b="0" i="0" lang="en-US" sz="1000" u="none" cap="none" strike="noStrike">
                <a:solidFill>
                  <a:srgbClr val="000000"/>
                </a:solidFill>
                <a:latin typeface="DM Serif Display"/>
                <a:ea typeface="DM Serif Display"/>
                <a:cs typeface="DM Serif Display"/>
                <a:sym typeface="DM Serif Display"/>
              </a:rPr>
              <a:t>(Coordinator)</a:t>
            </a:r>
            <a:endParaRPr/>
          </a:p>
        </p:txBody>
      </p:sp>
      <p:sp>
        <p:nvSpPr>
          <p:cNvPr id="105" name="Google Shape;105;p2"/>
          <p:cNvSpPr txBox="1"/>
          <p:nvPr/>
        </p:nvSpPr>
        <p:spPr>
          <a:xfrm>
            <a:off x="3967871" y="1983332"/>
            <a:ext cx="738321" cy="670069"/>
          </a:xfrm>
          <a:prstGeom prst="rect">
            <a:avLst/>
          </a:prstGeom>
          <a:noFill/>
          <a:ln>
            <a:noFill/>
          </a:ln>
        </p:spPr>
        <p:txBody>
          <a:bodyPr anchorCtr="0" anchor="t" bIns="0" lIns="0" spcFirstLastPara="1" rIns="0" wrap="square" tIns="0">
            <a:spAutoFit/>
          </a:bodyPr>
          <a:lstStyle/>
          <a:p>
            <a:pPr indent="0" lvl="0" marL="0" marR="0" rtl="0" algn="ctr">
              <a:lnSpc>
                <a:spcPct val="77722"/>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ctr">
              <a:lnSpc>
                <a:spcPct val="140040"/>
              </a:lnSpc>
              <a:spcBef>
                <a:spcPts val="0"/>
              </a:spcBef>
              <a:spcAft>
                <a:spcPts val="0"/>
              </a:spcAft>
              <a:buNone/>
            </a:pPr>
            <a:r>
              <a:rPr b="0" i="0" lang="en-US" sz="999" u="none" cap="none" strike="noStrike">
                <a:solidFill>
                  <a:srgbClr val="000000"/>
                </a:solidFill>
                <a:latin typeface="DM Sans"/>
                <a:ea typeface="DM Sans"/>
                <a:cs typeface="DM Sans"/>
                <a:sym typeface="DM Sans"/>
              </a:rPr>
              <a:t>The Finisher </a:t>
            </a:r>
            <a:endParaRPr/>
          </a:p>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(Completer</a:t>
            </a:r>
            <a:endParaRPr/>
          </a:p>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-Finisher)</a:t>
            </a:r>
            <a:endParaRPr/>
          </a:p>
        </p:txBody>
      </p:sp>
      <p:sp>
        <p:nvSpPr>
          <p:cNvPr id="106" name="Google Shape;106;p2"/>
          <p:cNvSpPr txBox="1"/>
          <p:nvPr/>
        </p:nvSpPr>
        <p:spPr>
          <a:xfrm>
            <a:off x="3154801" y="2090405"/>
            <a:ext cx="621152" cy="381629"/>
          </a:xfrm>
          <a:prstGeom prst="rect">
            <a:avLst/>
          </a:prstGeom>
          <a:noFill/>
          <a:ln>
            <a:noFill/>
          </a:ln>
        </p:spPr>
        <p:txBody>
          <a:bodyPr anchorCtr="0" anchor="t" bIns="0" lIns="0" spcFirstLastPara="1" rIns="0" wrap="square" tIns="0">
            <a:spAutoFit/>
          </a:bodyPr>
          <a:lstStyle/>
          <a:p>
            <a:pPr indent="0" lvl="0" marL="0" marR="0" rtl="0" algn="ctr">
              <a:lnSpc>
                <a:spcPct val="140036"/>
              </a:lnSpc>
              <a:spcBef>
                <a:spcPts val="0"/>
              </a:spcBef>
              <a:spcAft>
                <a:spcPts val="0"/>
              </a:spcAft>
              <a:buNone/>
            </a:pPr>
            <a:r>
              <a:rPr b="0" i="0" lang="en-US" sz="1099" u="none" cap="none" strike="noStrike">
                <a:solidFill>
                  <a:srgbClr val="000000"/>
                </a:solidFill>
                <a:latin typeface="DM Sans"/>
                <a:ea typeface="DM Sans"/>
                <a:cs typeface="DM Sans"/>
                <a:sym typeface="DM Sans"/>
              </a:rPr>
              <a:t>The Doer </a:t>
            </a:r>
            <a:endParaRPr/>
          </a:p>
          <a:p>
            <a:pPr indent="0" lvl="0" marL="0" marR="0" rtl="0" algn="ctr">
              <a:lnSpc>
                <a:spcPct val="140036"/>
              </a:lnSpc>
              <a:spcBef>
                <a:spcPts val="0"/>
              </a:spcBef>
              <a:spcAft>
                <a:spcPts val="0"/>
              </a:spcAft>
              <a:buNone/>
            </a:pPr>
            <a:r>
              <a:rPr b="0" i="0" lang="en-US" sz="1099" u="none" cap="none" strike="noStrike">
                <a:solidFill>
                  <a:srgbClr val="000000"/>
                </a:solidFill>
                <a:latin typeface="DM Serif Display"/>
                <a:ea typeface="DM Serif Display"/>
                <a:cs typeface="DM Serif Display"/>
                <a:sym typeface="DM Serif Display"/>
              </a:rPr>
              <a:t>(Shaper)</a:t>
            </a:r>
            <a:endParaRPr/>
          </a:p>
        </p:txBody>
      </p:sp>
      <p:sp>
        <p:nvSpPr>
          <p:cNvPr id="107" name="Google Shape;107;p2"/>
          <p:cNvSpPr txBox="1"/>
          <p:nvPr/>
        </p:nvSpPr>
        <p:spPr>
          <a:xfrm>
            <a:off x="2572534" y="2074969"/>
            <a:ext cx="533100" cy="799800"/>
          </a:xfrm>
          <a:prstGeom prst="rect">
            <a:avLst/>
          </a:prstGeom>
          <a:noFill/>
          <a:ln>
            <a:noFill/>
          </a:ln>
        </p:spPr>
        <p:txBody>
          <a:bodyPr anchorCtr="0" anchor="t" bIns="0" lIns="0" spcFirstLastPara="1" rIns="0" wrap="square" tIns="0">
            <a:spAutoFit/>
          </a:bodyPr>
          <a:lstStyle/>
          <a:p>
            <a:pPr indent="0" lvl="0" marL="0" marR="0" rtl="0" algn="ctr">
              <a:lnSpc>
                <a:spcPct val="140040"/>
              </a:lnSpc>
              <a:spcBef>
                <a:spcPts val="0"/>
              </a:spcBef>
              <a:spcAft>
                <a:spcPts val="0"/>
              </a:spcAft>
              <a:buNone/>
            </a:pPr>
            <a:r>
              <a:rPr b="0" i="0" lang="en-US" sz="999" u="none" cap="none" strike="noStrike">
                <a:solidFill>
                  <a:srgbClr val="000000"/>
                </a:solidFill>
                <a:latin typeface="DM Sans"/>
                <a:ea typeface="DM Sans"/>
                <a:cs typeface="DM Sans"/>
                <a:sym typeface="DM Sans"/>
              </a:rPr>
              <a:t>The Idea </a:t>
            </a:r>
            <a:endParaRPr/>
          </a:p>
          <a:p>
            <a:pPr indent="0" lvl="0" marL="0" marR="0" rtl="0" algn="ctr">
              <a:lnSpc>
                <a:spcPct val="140040"/>
              </a:lnSpc>
              <a:spcBef>
                <a:spcPts val="0"/>
              </a:spcBef>
              <a:spcAft>
                <a:spcPts val="0"/>
              </a:spcAft>
              <a:buNone/>
            </a:pPr>
            <a:r>
              <a:rPr i="0" lang="en-US" sz="999" u="none" cap="none" strike="noStrike">
                <a:solidFill>
                  <a:srgbClr val="000000"/>
                </a:solidFill>
              </a:rPr>
              <a:t>Maker </a:t>
            </a:r>
            <a:endParaRPr/>
          </a:p>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(Plant)</a:t>
            </a:r>
            <a:endParaRPr/>
          </a:p>
          <a:p>
            <a:pPr indent="0" lvl="0" marL="0" marR="0" rtl="0" algn="ctr">
              <a:lnSpc>
                <a:spcPct val="140040"/>
              </a:lnSpc>
              <a:spcBef>
                <a:spcPts val="0"/>
              </a:spcBef>
              <a:spcAft>
                <a:spcPts val="0"/>
              </a:spcAft>
              <a:buNone/>
            </a:pPr>
            <a:r>
              <a:t/>
            </a:r>
            <a:endParaRPr b="0" i="0" sz="999" u="none" cap="none" strike="noStrike">
              <a:solidFill>
                <a:srgbClr val="000000"/>
              </a:solidFill>
              <a:latin typeface="DM Serif Display"/>
              <a:ea typeface="DM Serif Display"/>
              <a:cs typeface="DM Serif Display"/>
              <a:sym typeface="DM Serif Display"/>
            </a:endParaRPr>
          </a:p>
        </p:txBody>
      </p:sp>
      <p:sp>
        <p:nvSpPr>
          <p:cNvPr id="108" name="Google Shape;108;p2"/>
          <p:cNvSpPr txBox="1"/>
          <p:nvPr/>
        </p:nvSpPr>
        <p:spPr>
          <a:xfrm>
            <a:off x="1726191" y="1983332"/>
            <a:ext cx="594900" cy="799800"/>
          </a:xfrm>
          <a:prstGeom prst="rect">
            <a:avLst/>
          </a:prstGeom>
          <a:noFill/>
          <a:ln>
            <a:noFill/>
          </a:ln>
        </p:spPr>
        <p:txBody>
          <a:bodyPr anchorCtr="0" anchor="t" bIns="0" lIns="0" spcFirstLastPara="1" rIns="0" wrap="square" tIns="0">
            <a:spAutoFit/>
          </a:bodyPr>
          <a:lstStyle/>
          <a:p>
            <a:pPr indent="0" lvl="0" marL="0" marR="0" rtl="0" algn="ctr">
              <a:lnSpc>
                <a:spcPct val="140040"/>
              </a:lnSpc>
              <a:spcBef>
                <a:spcPts val="0"/>
              </a:spcBef>
              <a:spcAft>
                <a:spcPts val="0"/>
              </a:spcAft>
              <a:buNone/>
            </a:pPr>
            <a:r>
              <a:rPr b="0" i="0" lang="en-US" sz="999" u="none" cap="none" strike="noStrike">
                <a:solidFill>
                  <a:srgbClr val="000000"/>
                </a:solidFill>
                <a:latin typeface="DM Sans"/>
                <a:ea typeface="DM Sans"/>
                <a:cs typeface="DM Sans"/>
                <a:sym typeface="DM Sans"/>
              </a:rPr>
              <a:t>The </a:t>
            </a:r>
            <a:endParaRPr/>
          </a:p>
          <a:p>
            <a:pPr indent="0" lvl="0" marL="0" marR="0" rtl="0" algn="ctr">
              <a:lnSpc>
                <a:spcPct val="140040"/>
              </a:lnSpc>
              <a:spcBef>
                <a:spcPts val="0"/>
              </a:spcBef>
              <a:spcAft>
                <a:spcPts val="0"/>
              </a:spcAft>
              <a:buNone/>
            </a:pPr>
            <a:r>
              <a:rPr i="0" lang="en-US" sz="999" u="none" cap="none" strike="noStrike">
                <a:solidFill>
                  <a:srgbClr val="000000"/>
                </a:solidFill>
              </a:rPr>
              <a:t>Analyzer </a:t>
            </a:r>
            <a:endParaRPr/>
          </a:p>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(Monitor-</a:t>
            </a:r>
            <a:endParaRPr/>
          </a:p>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Evaluator)</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2" name="Shape 112"/>
        <p:cNvGrpSpPr/>
        <p:nvPr/>
      </p:nvGrpSpPr>
      <p:grpSpPr>
        <a:xfrm>
          <a:off x="0" y="0"/>
          <a:ext cx="0" cy="0"/>
          <a:chOff x="0" y="0"/>
          <a:chExt cx="0" cy="0"/>
        </a:xfrm>
      </p:grpSpPr>
      <p:sp>
        <p:nvSpPr>
          <p:cNvPr id="113" name="Google Shape;113;p3"/>
          <p:cNvSpPr txBox="1"/>
          <p:nvPr/>
        </p:nvSpPr>
        <p:spPr>
          <a:xfrm>
            <a:off x="0" y="44614"/>
            <a:ext cx="4762500" cy="4562100"/>
          </a:xfrm>
          <a:prstGeom prst="rect">
            <a:avLst/>
          </a:prstGeom>
          <a:noFill/>
          <a:ln>
            <a:noFill/>
          </a:ln>
        </p:spPr>
        <p:txBody>
          <a:bodyPr anchorCtr="0" anchor="t" bIns="0" lIns="0" spcFirstLastPara="1" rIns="0" wrap="square" tIns="0">
            <a:spAutoFit/>
          </a:bodyPr>
          <a:lstStyle/>
          <a:p>
            <a:pPr indent="0" lvl="0" marL="0" marR="0" rtl="0" algn="ctr">
              <a:lnSpc>
                <a:spcPct val="54444"/>
              </a:lnSpc>
              <a:spcBef>
                <a:spcPts val="0"/>
              </a:spcBef>
              <a:spcAft>
                <a:spcPts val="0"/>
              </a:spcAft>
              <a:buNone/>
            </a:pPr>
            <a:r>
              <a:t/>
            </a:r>
            <a:endParaRPr b="0" i="0" sz="550" u="none" cap="none" strike="noStrike">
              <a:solidFill>
                <a:schemeClr val="dk1"/>
              </a:solidFill>
              <a:latin typeface="Calibri"/>
              <a:ea typeface="Calibri"/>
              <a:cs typeface="Calibri"/>
              <a:sym typeface="Calibri"/>
            </a:endParaRPr>
          </a:p>
          <a:p>
            <a:pPr indent="0" lvl="0" marL="0" marR="0" rtl="0" algn="ctr">
              <a:lnSpc>
                <a:spcPct val="54444"/>
              </a:lnSpc>
              <a:spcBef>
                <a:spcPts val="0"/>
              </a:spcBef>
              <a:spcAft>
                <a:spcPts val="0"/>
              </a:spcAft>
              <a:buNone/>
            </a:pPr>
            <a:r>
              <a:t/>
            </a:r>
            <a:endParaRPr b="0" i="0" sz="550" u="none" cap="none" strike="noStrike">
              <a:solidFill>
                <a:schemeClr val="dk1"/>
              </a:solidFill>
              <a:latin typeface="Calibri"/>
              <a:ea typeface="Calibri"/>
              <a:cs typeface="Calibri"/>
              <a:sym typeface="Calibri"/>
            </a:endParaRPr>
          </a:p>
          <a:p>
            <a:pPr indent="0" lvl="0" marL="0" marR="0" rtl="0" algn="ctr">
              <a:lnSpc>
                <a:spcPct val="140000"/>
              </a:lnSpc>
              <a:spcBef>
                <a:spcPts val="0"/>
              </a:spcBef>
              <a:spcAft>
                <a:spcPts val="0"/>
              </a:spcAft>
              <a:buNone/>
            </a:pPr>
            <a:r>
              <a:rPr b="0" i="0" lang="en-US" sz="550" u="none" cap="none" strike="noStrike">
                <a:solidFill>
                  <a:srgbClr val="000000"/>
                </a:solidFill>
                <a:latin typeface="DM Serif Display"/>
                <a:ea typeface="DM Serif Display"/>
                <a:cs typeface="DM Serif Display"/>
                <a:sym typeface="DM Serif Display"/>
              </a:rPr>
              <a:t>People-Oriented</a:t>
            </a:r>
            <a:endParaRPr sz="550"/>
          </a:p>
          <a:p>
            <a:pPr indent="0" lvl="0" marL="0" marR="0" rtl="0" algn="ctr">
              <a:lnSpc>
                <a:spcPct val="140000"/>
              </a:lnSpc>
              <a:spcBef>
                <a:spcPts val="0"/>
              </a:spcBef>
              <a:spcAft>
                <a:spcPts val="0"/>
              </a:spcAft>
              <a:buNone/>
            </a:pPr>
            <a:r>
              <a:rPr b="0" i="0" lang="en-US" sz="550" u="none" cap="none" strike="noStrike">
                <a:solidFill>
                  <a:srgbClr val="000000"/>
                </a:solidFill>
                <a:latin typeface="DM Serif Display"/>
                <a:ea typeface="DM Serif Display"/>
                <a:cs typeface="DM Serif Display"/>
                <a:sym typeface="DM Serif Display"/>
              </a:rPr>
              <a:t>- **Securing the Client**:</a:t>
            </a:r>
            <a:endParaRPr sz="550"/>
          </a:p>
          <a:p>
            <a:pPr indent="0" lvl="0" marL="0" marR="0" rtl="0" algn="ctr">
              <a:lnSpc>
                <a:spcPct val="140000"/>
              </a:lnSpc>
              <a:spcBef>
                <a:spcPts val="0"/>
              </a:spcBef>
              <a:spcAft>
                <a:spcPts val="0"/>
              </a:spcAft>
              <a:buNone/>
            </a:pPr>
            <a:r>
              <a:rPr b="0" i="0" lang="en-US" sz="550" u="none" cap="none" strike="noStrike">
                <a:solidFill>
                  <a:srgbClr val="000000"/>
                </a:solidFill>
                <a:latin typeface="DM Serif Display"/>
                <a:ea typeface="DM Serif Display"/>
                <a:cs typeface="DM Serif Display"/>
                <a:sym typeface="DM Serif Display"/>
              </a:rPr>
              <a:t>  - Identify potential clients. Conduct research on their needs.</a:t>
            </a:r>
            <a:endParaRPr sz="550"/>
          </a:p>
          <a:p>
            <a:pPr indent="0" lvl="0" marL="0" marR="0" rtl="0" algn="ctr">
              <a:lnSpc>
                <a:spcPct val="140000"/>
              </a:lnSpc>
              <a:spcBef>
                <a:spcPts val="0"/>
              </a:spcBef>
              <a:spcAft>
                <a:spcPts val="0"/>
              </a:spcAft>
              <a:buNone/>
            </a:pPr>
            <a:r>
              <a:rPr b="0" i="0" lang="en-US" sz="550" u="none" cap="none" strike="noStrike">
                <a:solidFill>
                  <a:srgbClr val="000000"/>
                </a:solidFill>
                <a:latin typeface="DM Serif Display"/>
                <a:ea typeface="DM Serif Display"/>
                <a:cs typeface="DM Serif Display"/>
                <a:sym typeface="DM Serif Display"/>
              </a:rPr>
              <a:t>  - Initiate contact through lead finding. </a:t>
            </a:r>
            <a:endParaRPr sz="550"/>
          </a:p>
          <a:p>
            <a:pPr indent="0" lvl="0" marL="0" marR="0" rtl="0" algn="ctr">
              <a:lnSpc>
                <a:spcPct val="140000"/>
              </a:lnSpc>
              <a:spcBef>
                <a:spcPts val="0"/>
              </a:spcBef>
              <a:spcAft>
                <a:spcPts val="0"/>
              </a:spcAft>
              <a:buNone/>
            </a:pPr>
            <a:r>
              <a:rPr b="0" i="0" lang="en-US" sz="550" u="none" cap="none" strike="noStrike">
                <a:solidFill>
                  <a:srgbClr val="000000"/>
                </a:solidFill>
                <a:latin typeface="DM Serif Display"/>
                <a:ea typeface="DM Serif Display"/>
                <a:cs typeface="DM Serif Display"/>
                <a:sym typeface="DM Serif Display"/>
              </a:rPr>
              <a:t>  - Present a value proposition tailored to the client’s requirements.</a:t>
            </a:r>
            <a:endParaRPr sz="550"/>
          </a:p>
          <a:p>
            <a:pPr indent="0" lvl="0" marL="0" marR="0" rtl="0" algn="ctr">
              <a:lnSpc>
                <a:spcPct val="140000"/>
              </a:lnSpc>
              <a:spcBef>
                <a:spcPts val="0"/>
              </a:spcBef>
              <a:spcAft>
                <a:spcPts val="0"/>
              </a:spcAft>
              <a:buNone/>
            </a:pPr>
            <a:r>
              <a:t/>
            </a:r>
            <a:endParaRPr b="0" i="0" sz="550" u="none" cap="none" strike="noStrike">
              <a:solidFill>
                <a:srgbClr val="000000"/>
              </a:solidFill>
              <a:latin typeface="DM Serif Display"/>
              <a:ea typeface="DM Serif Display"/>
              <a:cs typeface="DM Serif Display"/>
              <a:sym typeface="DM Serif Display"/>
            </a:endParaRPr>
          </a:p>
          <a:p>
            <a:pPr indent="0" lvl="0" marL="0" marR="0" rtl="0" algn="ctr">
              <a:lnSpc>
                <a:spcPct val="140000"/>
              </a:lnSpc>
              <a:spcBef>
                <a:spcPts val="0"/>
              </a:spcBef>
              <a:spcAft>
                <a:spcPts val="0"/>
              </a:spcAft>
              <a:buNone/>
            </a:pPr>
            <a:r>
              <a:rPr b="0" i="0" lang="en-US" sz="550" u="none" cap="none" strike="noStrike">
                <a:solidFill>
                  <a:srgbClr val="000000"/>
                </a:solidFill>
                <a:latin typeface="DM Serif Display"/>
                <a:ea typeface="DM Serif Display"/>
                <a:cs typeface="DM Serif Display"/>
                <a:sym typeface="DM Serif Display"/>
              </a:rPr>
              <a:t>- **Client Engagement**:</a:t>
            </a:r>
            <a:endParaRPr sz="550"/>
          </a:p>
          <a:p>
            <a:pPr indent="0" lvl="0" marL="0" marR="0" rtl="0" algn="ctr">
              <a:lnSpc>
                <a:spcPct val="140000"/>
              </a:lnSpc>
              <a:spcBef>
                <a:spcPts val="0"/>
              </a:spcBef>
              <a:spcAft>
                <a:spcPts val="0"/>
              </a:spcAft>
              <a:buNone/>
            </a:pPr>
            <a:r>
              <a:rPr b="0" i="0" lang="en-US" sz="550" u="none" cap="none" strike="noStrike">
                <a:solidFill>
                  <a:srgbClr val="000000"/>
                </a:solidFill>
                <a:latin typeface="DM Serif Display"/>
                <a:ea typeface="DM Serif Display"/>
                <a:cs typeface="DM Serif Display"/>
                <a:sym typeface="DM Serif Display"/>
              </a:rPr>
              <a:t>  - Schedule meetings to understand client goals and expectations.</a:t>
            </a:r>
            <a:endParaRPr sz="550"/>
          </a:p>
          <a:p>
            <a:pPr indent="0" lvl="0" marL="0" marR="0" rtl="0" algn="ctr">
              <a:lnSpc>
                <a:spcPct val="140000"/>
              </a:lnSpc>
              <a:spcBef>
                <a:spcPts val="0"/>
              </a:spcBef>
              <a:spcAft>
                <a:spcPts val="0"/>
              </a:spcAft>
              <a:buNone/>
            </a:pPr>
            <a:r>
              <a:rPr b="0" i="0" lang="en-US" sz="550" u="none" cap="none" strike="noStrike">
                <a:solidFill>
                  <a:srgbClr val="000000"/>
                </a:solidFill>
                <a:latin typeface="DM Serif Display"/>
                <a:ea typeface="DM Serif Display"/>
                <a:cs typeface="DM Serif Display"/>
                <a:sym typeface="DM Serif Display"/>
              </a:rPr>
              <a:t>  - Build rapport/establish trust. </a:t>
            </a:r>
            <a:endParaRPr sz="550"/>
          </a:p>
          <a:p>
            <a:pPr indent="0" lvl="0" marL="0" marR="0" rtl="0" algn="ctr">
              <a:lnSpc>
                <a:spcPct val="140000"/>
              </a:lnSpc>
              <a:spcBef>
                <a:spcPts val="0"/>
              </a:spcBef>
              <a:spcAft>
                <a:spcPts val="0"/>
              </a:spcAft>
              <a:buNone/>
            </a:pPr>
            <a:r>
              <a:rPr b="0" i="0" lang="en-US" sz="550" u="none" cap="none" strike="noStrike">
                <a:solidFill>
                  <a:srgbClr val="000000"/>
                </a:solidFill>
                <a:latin typeface="DM Serif Display"/>
                <a:ea typeface="DM Serif Display"/>
                <a:cs typeface="DM Serif Display"/>
                <a:sym typeface="DM Serif Display"/>
              </a:rPr>
              <a:t>  - Discuss potential challenges/ solutions. </a:t>
            </a:r>
            <a:endParaRPr sz="550"/>
          </a:p>
          <a:p>
            <a:pPr indent="0" lvl="0" marL="0" marR="0" rtl="0" algn="ctr">
              <a:lnSpc>
                <a:spcPct val="140000"/>
              </a:lnSpc>
              <a:spcBef>
                <a:spcPts val="0"/>
              </a:spcBef>
              <a:spcAft>
                <a:spcPts val="0"/>
              </a:spcAft>
              <a:buNone/>
            </a:pPr>
            <a:r>
              <a:t/>
            </a:r>
            <a:endParaRPr b="0" i="0" sz="550" u="none" cap="none" strike="noStrike">
              <a:solidFill>
                <a:srgbClr val="000000"/>
              </a:solidFill>
              <a:latin typeface="DM Serif Display"/>
              <a:ea typeface="DM Serif Display"/>
              <a:cs typeface="DM Serif Display"/>
              <a:sym typeface="DM Serif Display"/>
            </a:endParaRPr>
          </a:p>
          <a:p>
            <a:pPr indent="0" lvl="0" marL="0" marR="0" rtl="0" algn="ctr">
              <a:lnSpc>
                <a:spcPct val="140000"/>
              </a:lnSpc>
              <a:spcBef>
                <a:spcPts val="0"/>
              </a:spcBef>
              <a:spcAft>
                <a:spcPts val="0"/>
              </a:spcAft>
              <a:buNone/>
            </a:pPr>
            <a:r>
              <a:rPr b="0" i="0" lang="en-US" sz="550" u="none" cap="none" strike="noStrike">
                <a:solidFill>
                  <a:srgbClr val="000000"/>
                </a:solidFill>
                <a:latin typeface="DM Serif Display"/>
                <a:ea typeface="DM Serif Display"/>
                <a:cs typeface="DM Serif Display"/>
                <a:sym typeface="DM Serif Display"/>
              </a:rPr>
              <a:t>- **Client Approval**:</a:t>
            </a:r>
            <a:endParaRPr sz="550"/>
          </a:p>
          <a:p>
            <a:pPr indent="0" lvl="0" marL="0" marR="0" rtl="0" algn="ctr">
              <a:lnSpc>
                <a:spcPct val="140000"/>
              </a:lnSpc>
              <a:spcBef>
                <a:spcPts val="0"/>
              </a:spcBef>
              <a:spcAft>
                <a:spcPts val="0"/>
              </a:spcAft>
              <a:buNone/>
            </a:pPr>
            <a:r>
              <a:rPr b="0" i="0" lang="en-US" sz="550" u="none" cap="none" strike="noStrike">
                <a:solidFill>
                  <a:srgbClr val="000000"/>
                </a:solidFill>
                <a:latin typeface="DM Serif Display"/>
                <a:ea typeface="DM Serif Display"/>
                <a:cs typeface="DM Serif Display"/>
                <a:sym typeface="DM Serif Display"/>
              </a:rPr>
              <a:t>  - Present the proposal to the client, clarify concerns.</a:t>
            </a:r>
            <a:endParaRPr sz="550"/>
          </a:p>
          <a:p>
            <a:pPr indent="0" lvl="0" marL="0" marR="0" rtl="0" algn="ctr">
              <a:lnSpc>
                <a:spcPct val="140000"/>
              </a:lnSpc>
              <a:spcBef>
                <a:spcPts val="0"/>
              </a:spcBef>
              <a:spcAft>
                <a:spcPts val="0"/>
              </a:spcAft>
              <a:buNone/>
            </a:pPr>
            <a:r>
              <a:rPr b="0" i="0" lang="en-US" sz="550" u="none" cap="none" strike="noStrike">
                <a:solidFill>
                  <a:srgbClr val="000000"/>
                </a:solidFill>
                <a:latin typeface="DM Serif Display"/>
                <a:ea typeface="DM Serif Display"/>
                <a:cs typeface="DM Serif Display"/>
                <a:sym typeface="DM Serif Display"/>
              </a:rPr>
              <a:t>  - Revise the proposal as necessary based on client feedback.</a:t>
            </a:r>
            <a:endParaRPr sz="550"/>
          </a:p>
          <a:p>
            <a:pPr indent="0" lvl="0" marL="0" marR="0" rtl="0" algn="ctr">
              <a:lnSpc>
                <a:spcPct val="140000"/>
              </a:lnSpc>
              <a:spcBef>
                <a:spcPts val="0"/>
              </a:spcBef>
              <a:spcAft>
                <a:spcPts val="0"/>
              </a:spcAft>
              <a:buNone/>
            </a:pPr>
            <a:r>
              <a:rPr b="0" i="0" lang="en-US" sz="550" u="none" cap="none" strike="noStrike">
                <a:solidFill>
                  <a:srgbClr val="000000"/>
                </a:solidFill>
                <a:latin typeface="DM Serif Display"/>
                <a:ea typeface="DM Serif Display"/>
                <a:cs typeface="DM Serif Display"/>
                <a:sym typeface="DM Serif Display"/>
              </a:rPr>
              <a:t>  - Obtain formal agreement or contract approval.</a:t>
            </a:r>
            <a:endParaRPr sz="550"/>
          </a:p>
          <a:p>
            <a:pPr indent="0" lvl="0" marL="0" marR="0" rtl="0" algn="ctr">
              <a:lnSpc>
                <a:spcPct val="140000"/>
              </a:lnSpc>
              <a:spcBef>
                <a:spcPts val="0"/>
              </a:spcBef>
              <a:spcAft>
                <a:spcPts val="0"/>
              </a:spcAft>
              <a:buNone/>
            </a:pPr>
            <a:r>
              <a:t/>
            </a:r>
            <a:endParaRPr b="0" i="0" sz="550" u="none" cap="none" strike="noStrike">
              <a:solidFill>
                <a:srgbClr val="000000"/>
              </a:solidFill>
              <a:latin typeface="DM Serif Display"/>
              <a:ea typeface="DM Serif Display"/>
              <a:cs typeface="DM Serif Display"/>
              <a:sym typeface="DM Serif Display"/>
            </a:endParaRPr>
          </a:p>
          <a:p>
            <a:pPr indent="0" lvl="0" marL="0" marR="0" rtl="0" algn="ctr">
              <a:lnSpc>
                <a:spcPct val="140000"/>
              </a:lnSpc>
              <a:spcBef>
                <a:spcPts val="0"/>
              </a:spcBef>
              <a:spcAft>
                <a:spcPts val="0"/>
              </a:spcAft>
              <a:buNone/>
            </a:pPr>
            <a:r>
              <a:rPr b="0" i="0" lang="en-US" sz="550" u="none" cap="none" strike="noStrike">
                <a:solidFill>
                  <a:srgbClr val="000000"/>
                </a:solidFill>
                <a:latin typeface="DM Serif Display"/>
                <a:ea typeface="DM Serif Display"/>
                <a:cs typeface="DM Serif Display"/>
                <a:sym typeface="DM Serif Display"/>
              </a:rPr>
              <a:t>### Thought-Oriented</a:t>
            </a:r>
            <a:endParaRPr sz="550"/>
          </a:p>
          <a:p>
            <a:pPr indent="0" lvl="0" marL="0" marR="0" rtl="0" algn="ctr">
              <a:lnSpc>
                <a:spcPct val="140000"/>
              </a:lnSpc>
              <a:spcBef>
                <a:spcPts val="0"/>
              </a:spcBef>
              <a:spcAft>
                <a:spcPts val="0"/>
              </a:spcAft>
              <a:buNone/>
            </a:pPr>
            <a:r>
              <a:rPr b="0" i="0" lang="en-US" sz="550" u="none" cap="none" strike="noStrike">
                <a:solidFill>
                  <a:srgbClr val="000000"/>
                </a:solidFill>
                <a:latin typeface="DM Serif Display"/>
                <a:ea typeface="DM Serif Display"/>
                <a:cs typeface="DM Serif Display"/>
                <a:sym typeface="DM Serif Display"/>
              </a:rPr>
              <a:t>- **Needs Assessment**:</a:t>
            </a:r>
            <a:endParaRPr sz="550"/>
          </a:p>
          <a:p>
            <a:pPr indent="0" lvl="0" marL="0" marR="0" rtl="0" algn="ctr">
              <a:lnSpc>
                <a:spcPct val="140000"/>
              </a:lnSpc>
              <a:spcBef>
                <a:spcPts val="0"/>
              </a:spcBef>
              <a:spcAft>
                <a:spcPts val="0"/>
              </a:spcAft>
              <a:buNone/>
            </a:pPr>
            <a:r>
              <a:rPr b="0" i="0" lang="en-US" sz="550" u="none" cap="none" strike="noStrike">
                <a:solidFill>
                  <a:srgbClr val="000000"/>
                </a:solidFill>
                <a:latin typeface="DM Serif Display"/>
                <a:ea typeface="DM Serif Display"/>
                <a:cs typeface="DM Serif Display"/>
                <a:sym typeface="DM Serif Display"/>
              </a:rPr>
              <a:t>  - Conduct a thorough analysis of the client's requirements.</a:t>
            </a:r>
            <a:endParaRPr sz="550"/>
          </a:p>
          <a:p>
            <a:pPr indent="0" lvl="0" marL="0" marR="0" rtl="0" algn="ctr">
              <a:lnSpc>
                <a:spcPct val="140000"/>
              </a:lnSpc>
              <a:spcBef>
                <a:spcPts val="0"/>
              </a:spcBef>
              <a:spcAft>
                <a:spcPts val="0"/>
              </a:spcAft>
              <a:buNone/>
            </a:pPr>
            <a:r>
              <a:rPr b="0" i="0" lang="en-US" sz="550" u="none" cap="none" strike="noStrike">
                <a:solidFill>
                  <a:srgbClr val="000000"/>
                </a:solidFill>
                <a:latin typeface="DM Serif Display"/>
                <a:ea typeface="DM Serif Display"/>
                <a:cs typeface="DM Serif Display"/>
                <a:sym typeface="DM Serif Display"/>
              </a:rPr>
              <a:t>  - Gather feedback and insights from key stakeholders.</a:t>
            </a:r>
            <a:endParaRPr sz="550"/>
          </a:p>
          <a:p>
            <a:pPr indent="0" lvl="0" marL="0" marR="0" rtl="0" algn="ctr">
              <a:lnSpc>
                <a:spcPct val="140000"/>
              </a:lnSpc>
              <a:spcBef>
                <a:spcPts val="0"/>
              </a:spcBef>
              <a:spcAft>
                <a:spcPts val="0"/>
              </a:spcAft>
              <a:buNone/>
            </a:pPr>
            <a:r>
              <a:t/>
            </a:r>
            <a:endParaRPr b="0" i="0" sz="550" u="none" cap="none" strike="noStrike">
              <a:solidFill>
                <a:srgbClr val="000000"/>
              </a:solidFill>
              <a:latin typeface="DM Serif Display"/>
              <a:ea typeface="DM Serif Display"/>
              <a:cs typeface="DM Serif Display"/>
              <a:sym typeface="DM Serif Display"/>
            </a:endParaRPr>
          </a:p>
          <a:p>
            <a:pPr indent="0" lvl="0" marL="0" marR="0" rtl="0" algn="ctr">
              <a:lnSpc>
                <a:spcPct val="140000"/>
              </a:lnSpc>
              <a:spcBef>
                <a:spcPts val="0"/>
              </a:spcBef>
              <a:spcAft>
                <a:spcPts val="0"/>
              </a:spcAft>
              <a:buNone/>
            </a:pPr>
            <a:r>
              <a:rPr b="0" i="0" lang="en-US" sz="550" u="none" cap="none" strike="noStrike">
                <a:solidFill>
                  <a:srgbClr val="000000"/>
                </a:solidFill>
                <a:latin typeface="DM Serif Display"/>
                <a:ea typeface="DM Serif Display"/>
                <a:cs typeface="DM Serif Display"/>
                <a:sym typeface="DM Serif Display"/>
              </a:rPr>
              <a:t>- **Proposal Development**:</a:t>
            </a:r>
            <a:endParaRPr sz="550"/>
          </a:p>
          <a:p>
            <a:pPr indent="0" lvl="0" marL="0" marR="0" rtl="0" algn="ctr">
              <a:lnSpc>
                <a:spcPct val="140000"/>
              </a:lnSpc>
              <a:spcBef>
                <a:spcPts val="0"/>
              </a:spcBef>
              <a:spcAft>
                <a:spcPts val="0"/>
              </a:spcAft>
              <a:buNone/>
            </a:pPr>
            <a:r>
              <a:rPr b="0" i="0" lang="en-US" sz="550" u="none" cap="none" strike="noStrike">
                <a:solidFill>
                  <a:srgbClr val="000000"/>
                </a:solidFill>
                <a:latin typeface="DM Serif Display"/>
                <a:ea typeface="DM Serif Display"/>
                <a:cs typeface="DM Serif Display"/>
                <a:sym typeface="DM Serif Display"/>
              </a:rPr>
              <a:t>  - Draft a detailed proposal outlining services, deliverables, timelines, and costs.</a:t>
            </a:r>
            <a:endParaRPr sz="550"/>
          </a:p>
          <a:p>
            <a:pPr indent="0" lvl="0" marL="0" marR="0" rtl="0" algn="ctr">
              <a:lnSpc>
                <a:spcPct val="140000"/>
              </a:lnSpc>
              <a:spcBef>
                <a:spcPts val="0"/>
              </a:spcBef>
              <a:spcAft>
                <a:spcPts val="0"/>
              </a:spcAft>
              <a:buNone/>
            </a:pPr>
            <a:r>
              <a:rPr b="0" i="0" lang="en-US" sz="550" u="none" cap="none" strike="noStrike">
                <a:solidFill>
                  <a:srgbClr val="000000"/>
                </a:solidFill>
                <a:latin typeface="DM Serif Display"/>
                <a:ea typeface="DM Serif Display"/>
                <a:cs typeface="DM Serif Display"/>
                <a:sym typeface="DM Serif Display"/>
              </a:rPr>
              <a:t>  - Include case studies or references to showcase your proven track record.</a:t>
            </a:r>
            <a:endParaRPr sz="550"/>
          </a:p>
          <a:p>
            <a:pPr indent="0" lvl="0" marL="0" marR="0" rtl="0" algn="ctr">
              <a:lnSpc>
                <a:spcPct val="140000"/>
              </a:lnSpc>
              <a:spcBef>
                <a:spcPts val="0"/>
              </a:spcBef>
              <a:spcAft>
                <a:spcPts val="0"/>
              </a:spcAft>
              <a:buNone/>
            </a:pPr>
            <a:r>
              <a:t/>
            </a:r>
            <a:endParaRPr b="0" i="0" sz="550" u="none" cap="none" strike="noStrike">
              <a:solidFill>
                <a:srgbClr val="000000"/>
              </a:solidFill>
              <a:latin typeface="DM Serif Display"/>
              <a:ea typeface="DM Serif Display"/>
              <a:cs typeface="DM Serif Display"/>
              <a:sym typeface="DM Serif Display"/>
            </a:endParaRPr>
          </a:p>
          <a:p>
            <a:pPr indent="0" lvl="0" marL="0" marR="0" rtl="0" algn="ctr">
              <a:lnSpc>
                <a:spcPct val="140000"/>
              </a:lnSpc>
              <a:spcBef>
                <a:spcPts val="0"/>
              </a:spcBef>
              <a:spcAft>
                <a:spcPts val="0"/>
              </a:spcAft>
              <a:buNone/>
            </a:pPr>
            <a:r>
              <a:rPr b="0" i="0" lang="en-US" sz="550" u="none" cap="none" strike="noStrike">
                <a:solidFill>
                  <a:srgbClr val="000000"/>
                </a:solidFill>
                <a:latin typeface="DM Serif Display"/>
                <a:ea typeface="DM Serif Display"/>
                <a:cs typeface="DM Serif Display"/>
                <a:sym typeface="DM Serif Display"/>
              </a:rPr>
              <a:t>### Action-Oriented</a:t>
            </a:r>
            <a:endParaRPr sz="550"/>
          </a:p>
          <a:p>
            <a:pPr indent="0" lvl="0" marL="0" marR="0" rtl="0" algn="ctr">
              <a:lnSpc>
                <a:spcPct val="140000"/>
              </a:lnSpc>
              <a:spcBef>
                <a:spcPts val="0"/>
              </a:spcBef>
              <a:spcAft>
                <a:spcPts val="0"/>
              </a:spcAft>
              <a:buNone/>
            </a:pPr>
            <a:r>
              <a:rPr b="0" i="0" lang="en-US" sz="550" u="none" cap="none" strike="noStrike">
                <a:solidFill>
                  <a:srgbClr val="000000"/>
                </a:solidFill>
                <a:latin typeface="DM Serif Display"/>
                <a:ea typeface="DM Serif Display"/>
                <a:cs typeface="DM Serif Display"/>
                <a:sym typeface="DM Serif Display"/>
              </a:rPr>
              <a:t>- **Drafting a Plan of Action**:</a:t>
            </a:r>
            <a:endParaRPr sz="550"/>
          </a:p>
          <a:p>
            <a:pPr indent="0" lvl="0" marL="0" marR="0" rtl="0" algn="ctr">
              <a:lnSpc>
                <a:spcPct val="140000"/>
              </a:lnSpc>
              <a:spcBef>
                <a:spcPts val="0"/>
              </a:spcBef>
              <a:spcAft>
                <a:spcPts val="0"/>
              </a:spcAft>
              <a:buNone/>
            </a:pPr>
            <a:r>
              <a:rPr b="0" i="0" lang="en-US" sz="550" u="none" cap="none" strike="noStrike">
                <a:solidFill>
                  <a:srgbClr val="000000"/>
                </a:solidFill>
                <a:latin typeface="DM Serif Display"/>
                <a:ea typeface="DM Serif Display"/>
                <a:cs typeface="DM Serif Display"/>
                <a:sym typeface="DM Serif Display"/>
              </a:rPr>
              <a:t>  - Outline the project scope, look at key milestones.</a:t>
            </a:r>
            <a:endParaRPr sz="550"/>
          </a:p>
          <a:p>
            <a:pPr indent="0" lvl="0" marL="0" marR="0" rtl="0" algn="ctr">
              <a:lnSpc>
                <a:spcPct val="140000"/>
              </a:lnSpc>
              <a:spcBef>
                <a:spcPts val="0"/>
              </a:spcBef>
              <a:spcAft>
                <a:spcPts val="0"/>
              </a:spcAft>
              <a:buNone/>
            </a:pPr>
            <a:r>
              <a:rPr b="0" i="0" lang="en-US" sz="550" u="none" cap="none" strike="noStrike">
                <a:solidFill>
                  <a:srgbClr val="000000"/>
                </a:solidFill>
                <a:latin typeface="DM Serif Display"/>
                <a:ea typeface="DM Serif Display"/>
                <a:cs typeface="DM Serif Display"/>
                <a:sym typeface="DM Serif Display"/>
              </a:rPr>
              <a:t>  - Assign roles and responsibilities to team members.</a:t>
            </a:r>
            <a:endParaRPr sz="550"/>
          </a:p>
          <a:p>
            <a:pPr indent="0" lvl="0" marL="0" marR="0" rtl="0" algn="ctr">
              <a:lnSpc>
                <a:spcPct val="140000"/>
              </a:lnSpc>
              <a:spcBef>
                <a:spcPts val="0"/>
              </a:spcBef>
              <a:spcAft>
                <a:spcPts val="0"/>
              </a:spcAft>
              <a:buNone/>
            </a:pPr>
            <a:r>
              <a:rPr b="0" i="0" lang="en-US" sz="550" u="none" cap="none" strike="noStrike">
                <a:solidFill>
                  <a:srgbClr val="000000"/>
                </a:solidFill>
                <a:latin typeface="DM Serif Display"/>
                <a:ea typeface="DM Serif Display"/>
                <a:cs typeface="DM Serif Display"/>
                <a:sym typeface="DM Serif Display"/>
              </a:rPr>
              <a:t>  - Establish timelines and deadlines.</a:t>
            </a:r>
            <a:endParaRPr sz="550"/>
          </a:p>
          <a:p>
            <a:pPr indent="0" lvl="0" marL="0" marR="0" rtl="0" algn="ctr">
              <a:lnSpc>
                <a:spcPct val="140000"/>
              </a:lnSpc>
              <a:spcBef>
                <a:spcPts val="0"/>
              </a:spcBef>
              <a:spcAft>
                <a:spcPts val="0"/>
              </a:spcAft>
              <a:buNone/>
            </a:pPr>
            <a:r>
              <a:rPr b="0" i="0" lang="en-US" sz="550" u="none" cap="none" strike="noStrike">
                <a:solidFill>
                  <a:srgbClr val="000000"/>
                </a:solidFill>
                <a:latin typeface="DM Serif Display"/>
                <a:ea typeface="DM Serif Display"/>
                <a:cs typeface="DM Serif Display"/>
                <a:sym typeface="DM Serif Display"/>
              </a:rPr>
              <a:t>  - Identify resources and tools needed for execution.</a:t>
            </a:r>
            <a:endParaRPr sz="550"/>
          </a:p>
          <a:p>
            <a:pPr indent="0" lvl="0" marL="0" marR="0" rtl="0" algn="ctr">
              <a:lnSpc>
                <a:spcPct val="140000"/>
              </a:lnSpc>
              <a:spcBef>
                <a:spcPts val="0"/>
              </a:spcBef>
              <a:spcAft>
                <a:spcPts val="0"/>
              </a:spcAft>
              <a:buNone/>
            </a:pPr>
            <a:r>
              <a:t/>
            </a:r>
            <a:endParaRPr b="0" i="0" sz="550" u="none" cap="none" strike="noStrike">
              <a:solidFill>
                <a:srgbClr val="000000"/>
              </a:solidFill>
              <a:latin typeface="DM Serif Display"/>
              <a:ea typeface="DM Serif Display"/>
              <a:cs typeface="DM Serif Display"/>
              <a:sym typeface="DM Serif Display"/>
            </a:endParaRPr>
          </a:p>
          <a:p>
            <a:pPr indent="0" lvl="0" marL="0" marR="0" rtl="0" algn="ctr">
              <a:lnSpc>
                <a:spcPct val="140000"/>
              </a:lnSpc>
              <a:spcBef>
                <a:spcPts val="0"/>
              </a:spcBef>
              <a:spcAft>
                <a:spcPts val="0"/>
              </a:spcAft>
              <a:buNone/>
            </a:pPr>
            <a:r>
              <a:rPr b="0" i="0" lang="en-US" sz="550" u="none" cap="none" strike="noStrike">
                <a:solidFill>
                  <a:srgbClr val="000000"/>
                </a:solidFill>
                <a:latin typeface="DM Serif Display"/>
                <a:ea typeface="DM Serif Display"/>
                <a:cs typeface="DM Serif Display"/>
                <a:sym typeface="DM Serif Display"/>
              </a:rPr>
              <a:t>- **Implementation Setup**:</a:t>
            </a:r>
            <a:endParaRPr sz="550"/>
          </a:p>
          <a:p>
            <a:pPr indent="0" lvl="0" marL="0" marR="0" rtl="0" algn="ctr">
              <a:lnSpc>
                <a:spcPct val="140000"/>
              </a:lnSpc>
              <a:spcBef>
                <a:spcPts val="0"/>
              </a:spcBef>
              <a:spcAft>
                <a:spcPts val="0"/>
              </a:spcAft>
              <a:buNone/>
            </a:pPr>
            <a:r>
              <a:rPr b="0" i="0" lang="en-US" sz="550" u="none" cap="none" strike="noStrike">
                <a:solidFill>
                  <a:srgbClr val="000000"/>
                </a:solidFill>
                <a:latin typeface="DM Serif Display"/>
                <a:ea typeface="DM Serif Display"/>
                <a:cs typeface="DM Serif Display"/>
                <a:sym typeface="DM Serif Display"/>
              </a:rPr>
              <a:t>  - Schedule kick-off meetings to align the team and client on the plan.</a:t>
            </a:r>
            <a:endParaRPr sz="550"/>
          </a:p>
          <a:p>
            <a:pPr indent="0" lvl="0" marL="0" marR="0" rtl="0" algn="ctr">
              <a:lnSpc>
                <a:spcPct val="140000"/>
              </a:lnSpc>
              <a:spcBef>
                <a:spcPts val="0"/>
              </a:spcBef>
              <a:spcAft>
                <a:spcPts val="0"/>
              </a:spcAft>
              <a:buNone/>
            </a:pPr>
            <a:r>
              <a:rPr b="0" i="0" lang="en-US" sz="550" u="none" cap="none" strike="noStrike">
                <a:solidFill>
                  <a:srgbClr val="000000"/>
                </a:solidFill>
                <a:latin typeface="DM Serif Display"/>
                <a:ea typeface="DM Serif Display"/>
                <a:cs typeface="DM Serif Display"/>
                <a:sym typeface="DM Serif Display"/>
              </a:rPr>
              <a:t>  - Set up communication channels for ongoing collaboration and updates.</a:t>
            </a:r>
            <a:endParaRPr sz="550"/>
          </a:p>
          <a:p>
            <a:pPr indent="0" lvl="0" marL="0" marR="0" rtl="0" algn="ctr">
              <a:lnSpc>
                <a:spcPct val="140000"/>
              </a:lnSpc>
              <a:spcBef>
                <a:spcPts val="0"/>
              </a:spcBef>
              <a:spcAft>
                <a:spcPts val="0"/>
              </a:spcAft>
              <a:buNone/>
            </a:pPr>
            <a:r>
              <a:t/>
            </a:r>
            <a:endParaRPr b="0" i="0" sz="550" u="none" cap="none" strike="noStrike">
              <a:solidFill>
                <a:srgbClr val="000000"/>
              </a:solidFill>
              <a:latin typeface="DM Serif Display"/>
              <a:ea typeface="DM Serif Display"/>
              <a:cs typeface="DM Serif Display"/>
              <a:sym typeface="DM Serif Display"/>
            </a:endParaRPr>
          </a:p>
          <a:p>
            <a:pPr indent="0" lvl="0" marL="0" marR="0" rtl="0" algn="ctr">
              <a:lnSpc>
                <a:spcPct val="140000"/>
              </a:lnSpc>
              <a:spcBef>
                <a:spcPts val="0"/>
              </a:spcBef>
              <a:spcAft>
                <a:spcPts val="0"/>
              </a:spcAft>
              <a:buNone/>
            </a:pPr>
            <a:r>
              <a:rPr b="0" i="0" lang="en-US" sz="550" u="none" cap="none" strike="noStrike">
                <a:solidFill>
                  <a:srgbClr val="000000"/>
                </a:solidFill>
                <a:latin typeface="DM Serif Display"/>
                <a:ea typeface="DM Serif Display"/>
                <a:cs typeface="DM Serif Display"/>
                <a:sym typeface="DM Serif Display"/>
              </a:rPr>
              <a:t>This categorization helps clarify how each step is focused on different aspects: people-oriented for relationship-building, thought-oriented for planning and analysis, and action-oriented for execution and implementation.</a:t>
            </a:r>
            <a:endParaRPr sz="550"/>
          </a:p>
        </p:txBody>
      </p:sp>
      <p:sp>
        <p:nvSpPr>
          <p:cNvPr id="114" name="Google Shape;114;p3"/>
          <p:cNvSpPr/>
          <p:nvPr/>
        </p:nvSpPr>
        <p:spPr>
          <a:xfrm>
            <a:off x="3647775" y="0"/>
            <a:ext cx="1276950" cy="585528"/>
          </a:xfrm>
          <a:custGeom>
            <a:rect b="b" l="l" r="r" t="t"/>
            <a:pathLst>
              <a:path extrusionOk="0" h="585528" w="1276950">
                <a:moveTo>
                  <a:pt x="0" y="0"/>
                </a:moveTo>
                <a:lnTo>
                  <a:pt x="1276950" y="0"/>
                </a:lnTo>
                <a:lnTo>
                  <a:pt x="1276950" y="585528"/>
                </a:lnTo>
                <a:lnTo>
                  <a:pt x="0" y="585528"/>
                </a:lnTo>
                <a:lnTo>
                  <a:pt x="0" y="0"/>
                </a:lnTo>
                <a:close/>
              </a:path>
            </a:pathLst>
          </a:custGeom>
          <a:blipFill rotWithShape="1">
            <a:blip r:embed="rId3">
              <a:alphaModFix/>
            </a:blip>
            <a:stretch>
              <a:fillRect b="0" l="0" r="0" t="0"/>
            </a:stretch>
          </a:blipFill>
          <a:ln>
            <a:noFill/>
          </a:ln>
        </p:spPr>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8" name="Shape 118"/>
        <p:cNvGrpSpPr/>
        <p:nvPr/>
      </p:nvGrpSpPr>
      <p:grpSpPr>
        <a:xfrm>
          <a:off x="0" y="0"/>
          <a:ext cx="0" cy="0"/>
          <a:chOff x="0" y="0"/>
          <a:chExt cx="0" cy="0"/>
        </a:xfrm>
      </p:grpSpPr>
      <p:sp>
        <p:nvSpPr>
          <p:cNvPr id="119" name="Google Shape;119;p4"/>
          <p:cNvSpPr/>
          <p:nvPr/>
        </p:nvSpPr>
        <p:spPr>
          <a:xfrm>
            <a:off x="0" y="1039112"/>
            <a:ext cx="3868834" cy="2398677"/>
          </a:xfrm>
          <a:custGeom>
            <a:rect b="b" l="l" r="r" t="t"/>
            <a:pathLst>
              <a:path extrusionOk="0" h="2398677" w="3868834">
                <a:moveTo>
                  <a:pt x="0" y="0"/>
                </a:moveTo>
                <a:lnTo>
                  <a:pt x="3868834" y="0"/>
                </a:lnTo>
                <a:lnTo>
                  <a:pt x="3868834" y="2398678"/>
                </a:lnTo>
                <a:lnTo>
                  <a:pt x="0" y="2398678"/>
                </a:lnTo>
                <a:lnTo>
                  <a:pt x="0" y="0"/>
                </a:lnTo>
                <a:close/>
              </a:path>
            </a:pathLst>
          </a:custGeom>
          <a:blipFill rotWithShape="1">
            <a:blip r:embed="rId3">
              <a:alphaModFix/>
            </a:blip>
            <a:stretch>
              <a:fillRect b="0" l="0" r="0" t="0"/>
            </a:stretch>
          </a:blipFill>
          <a:ln>
            <a:noFill/>
          </a:ln>
        </p:spPr>
      </p:sp>
      <p:sp>
        <p:nvSpPr>
          <p:cNvPr id="120" name="Google Shape;120;p4"/>
          <p:cNvSpPr/>
          <p:nvPr/>
        </p:nvSpPr>
        <p:spPr>
          <a:xfrm>
            <a:off x="3333750" y="995517"/>
            <a:ext cx="3939149" cy="2442272"/>
          </a:xfrm>
          <a:custGeom>
            <a:rect b="b" l="l" r="r" t="t"/>
            <a:pathLst>
              <a:path extrusionOk="0" h="2442272" w="3939149">
                <a:moveTo>
                  <a:pt x="0" y="0"/>
                </a:moveTo>
                <a:lnTo>
                  <a:pt x="3939149" y="0"/>
                </a:lnTo>
                <a:lnTo>
                  <a:pt x="3939149" y="2442273"/>
                </a:lnTo>
                <a:lnTo>
                  <a:pt x="0" y="2442273"/>
                </a:lnTo>
                <a:lnTo>
                  <a:pt x="0" y="0"/>
                </a:lnTo>
                <a:close/>
              </a:path>
            </a:pathLst>
          </a:custGeom>
          <a:blipFill rotWithShape="1">
            <a:blip r:embed="rId3">
              <a:alphaModFix/>
            </a:blip>
            <a:stretch>
              <a:fillRect b="0" l="0" r="0" t="0"/>
            </a:stretch>
          </a:blipFill>
          <a:ln>
            <a:noFill/>
          </a:ln>
        </p:spPr>
      </p:sp>
      <p:sp>
        <p:nvSpPr>
          <p:cNvPr id="121" name="Google Shape;121;p4"/>
          <p:cNvSpPr txBox="1"/>
          <p:nvPr/>
        </p:nvSpPr>
        <p:spPr>
          <a:xfrm>
            <a:off x="-873036" y="1420282"/>
            <a:ext cx="3868834" cy="327097"/>
          </a:xfrm>
          <a:prstGeom prst="rect">
            <a:avLst/>
          </a:prstGeom>
          <a:noFill/>
          <a:ln>
            <a:noFill/>
          </a:ln>
        </p:spPr>
        <p:txBody>
          <a:bodyPr anchorCtr="0" anchor="t" bIns="0" lIns="0" spcFirstLastPara="1" rIns="0" wrap="square" tIns="0">
            <a:spAutoFit/>
          </a:bodyPr>
          <a:lstStyle/>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"Belbin's Team Roles"</a:t>
            </a:r>
            <a:endParaRPr/>
          </a:p>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offers</a:t>
            </a:r>
            <a:endParaRPr/>
          </a:p>
        </p:txBody>
      </p:sp>
      <p:sp>
        <p:nvSpPr>
          <p:cNvPr id="122" name="Google Shape;122;p4"/>
          <p:cNvSpPr txBox="1"/>
          <p:nvPr/>
        </p:nvSpPr>
        <p:spPr>
          <a:xfrm>
            <a:off x="-873036" y="1984397"/>
            <a:ext cx="3868834" cy="498583"/>
          </a:xfrm>
          <a:prstGeom prst="rect">
            <a:avLst/>
          </a:prstGeom>
          <a:noFill/>
          <a:ln>
            <a:noFill/>
          </a:ln>
        </p:spPr>
        <p:txBody>
          <a:bodyPr anchorCtr="0" anchor="t" bIns="0" lIns="0" spcFirstLastPara="1" rIns="0" wrap="square" tIns="0">
            <a:spAutoFit/>
          </a:bodyPr>
          <a:lstStyle/>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"Role Clarity,"</a:t>
            </a:r>
            <a:endParaRPr/>
          </a:p>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 "Strengths," </a:t>
            </a:r>
            <a:endParaRPr/>
          </a:p>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"Balance.</a:t>
            </a:r>
            <a:endParaRPr/>
          </a:p>
        </p:txBody>
      </p:sp>
      <p:sp>
        <p:nvSpPr>
          <p:cNvPr id="123" name="Google Shape;123;p4"/>
          <p:cNvSpPr txBox="1"/>
          <p:nvPr/>
        </p:nvSpPr>
        <p:spPr>
          <a:xfrm>
            <a:off x="3720264" y="1387799"/>
            <a:ext cx="1042236" cy="327097"/>
          </a:xfrm>
          <a:prstGeom prst="rect">
            <a:avLst/>
          </a:prstGeom>
          <a:noFill/>
          <a:ln>
            <a:noFill/>
          </a:ln>
        </p:spPr>
        <p:txBody>
          <a:bodyPr anchorCtr="0" anchor="t" bIns="0" lIns="0" spcFirstLastPara="1" rIns="0" wrap="square" tIns="0">
            <a:spAutoFit/>
          </a:bodyPr>
          <a:lstStyle/>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Gestalt Teamwork</a:t>
            </a:r>
            <a:endParaRPr/>
          </a:p>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method</a:t>
            </a:r>
            <a:endParaRPr/>
          </a:p>
        </p:txBody>
      </p:sp>
      <p:sp>
        <p:nvSpPr>
          <p:cNvPr id="124" name="Google Shape;124;p4"/>
          <p:cNvSpPr txBox="1"/>
          <p:nvPr/>
        </p:nvSpPr>
        <p:spPr>
          <a:xfrm>
            <a:off x="3832899" y="1984397"/>
            <a:ext cx="974470" cy="498583"/>
          </a:xfrm>
          <a:prstGeom prst="rect">
            <a:avLst/>
          </a:prstGeom>
          <a:noFill/>
          <a:ln>
            <a:noFill/>
          </a:ln>
        </p:spPr>
        <p:txBody>
          <a:bodyPr anchorCtr="0" anchor="t" bIns="0" lIns="0" spcFirstLastPara="1" rIns="0" wrap="square" tIns="0">
            <a:spAutoFit/>
          </a:bodyPr>
          <a:lstStyle/>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"Holistic," </a:t>
            </a:r>
            <a:endParaRPr/>
          </a:p>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"Responsibility," </a:t>
            </a:r>
            <a:endParaRPr/>
          </a:p>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"Authenticity."</a:t>
            </a:r>
            <a:endParaRPr/>
          </a:p>
        </p:txBody>
      </p:sp>
      <p:sp>
        <p:nvSpPr>
          <p:cNvPr id="125" name="Google Shape;125;p4"/>
          <p:cNvSpPr txBox="1"/>
          <p:nvPr/>
        </p:nvSpPr>
        <p:spPr>
          <a:xfrm>
            <a:off x="2325297" y="1533885"/>
            <a:ext cx="1008453" cy="1356013"/>
          </a:xfrm>
          <a:prstGeom prst="rect">
            <a:avLst/>
          </a:prstGeom>
          <a:noFill/>
          <a:ln>
            <a:noFill/>
          </a:ln>
        </p:spPr>
        <p:txBody>
          <a:bodyPr anchorCtr="0" anchor="t" bIns="0" lIns="0" spcFirstLastPara="1" rIns="0" wrap="square" tIns="0">
            <a:spAutoFit/>
          </a:bodyPr>
          <a:lstStyle/>
          <a:p>
            <a:pPr indent="0" lvl="0" marL="0" marR="0" rtl="0" algn="l">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"Enhanced Communication"</a:t>
            </a:r>
            <a:endParaRPr/>
          </a:p>
          <a:p>
            <a:pPr indent="0" lvl="0" marL="0" marR="0" rtl="0" algn="l">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"Conflict Resolution"</a:t>
            </a:r>
            <a:endParaRPr/>
          </a:p>
          <a:p>
            <a:pPr indent="0" lvl="0" marL="0" marR="0" rtl="0" algn="l">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"Mutual Respect"</a:t>
            </a:r>
            <a:endParaRPr/>
          </a:p>
          <a:p>
            <a:pPr indent="0" lvl="0" marL="0" marR="0" rtl="0" algn="l">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"Team Cohesion"</a:t>
            </a:r>
            <a:endParaRPr/>
          </a:p>
          <a:p>
            <a:pPr indent="0" lvl="0" marL="0" marR="0" rtl="0" algn="l">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"Collective Decision-Making"</a:t>
            </a:r>
            <a:endParaRPr/>
          </a:p>
        </p:txBody>
      </p:sp>
      <p:sp>
        <p:nvSpPr>
          <p:cNvPr id="126" name="Google Shape;126;p4"/>
          <p:cNvSpPr txBox="1"/>
          <p:nvPr/>
        </p:nvSpPr>
        <p:spPr>
          <a:xfrm rot="11415">
            <a:off x="387606" y="109245"/>
            <a:ext cx="5429046" cy="540415"/>
          </a:xfrm>
          <a:prstGeom prst="rect">
            <a:avLst/>
          </a:prstGeom>
          <a:noFill/>
          <a:ln>
            <a:noFill/>
          </a:ln>
        </p:spPr>
        <p:txBody>
          <a:bodyPr anchorCtr="0" anchor="t" bIns="0" lIns="0" spcFirstLastPara="1" rIns="0" wrap="square" tIns="0">
            <a:spAutoFit/>
          </a:bodyPr>
          <a:lstStyle/>
          <a:p>
            <a:pPr indent="0" lvl="0" marL="0" marR="0" rtl="0" algn="just">
              <a:lnSpc>
                <a:spcPct val="140025"/>
              </a:lnSpc>
              <a:spcBef>
                <a:spcPts val="0"/>
              </a:spcBef>
              <a:spcAft>
                <a:spcPts val="0"/>
              </a:spcAft>
              <a:buNone/>
            </a:pPr>
            <a:r>
              <a:rPr b="0" i="0" lang="en-US" sz="1599" u="none" cap="none" strike="noStrike">
                <a:solidFill>
                  <a:srgbClr val="000000"/>
                </a:solidFill>
                <a:latin typeface="DM Serif Display"/>
                <a:ea typeface="DM Serif Display"/>
                <a:cs typeface="DM Serif Display"/>
                <a:sym typeface="DM Serif Display"/>
              </a:rPr>
              <a:t>Combining Belbin with Gestallt </a:t>
            </a:r>
            <a:endParaRPr/>
          </a:p>
          <a:p>
            <a:pPr indent="0" lvl="0" marL="0" marR="0" rtl="0" algn="just">
              <a:lnSpc>
                <a:spcPct val="140025"/>
              </a:lnSpc>
              <a:spcBef>
                <a:spcPts val="0"/>
              </a:spcBef>
              <a:spcAft>
                <a:spcPts val="0"/>
              </a:spcAft>
              <a:buNone/>
            </a:pPr>
            <a:r>
              <a:rPr b="0" i="0" lang="en-US" sz="1599" u="none" cap="none" strike="noStrike">
                <a:solidFill>
                  <a:srgbClr val="000000"/>
                </a:solidFill>
                <a:latin typeface="DM Serif Display"/>
                <a:ea typeface="DM Serif Display"/>
                <a:cs typeface="DM Serif Display"/>
                <a:sym typeface="DM Serif Display"/>
              </a:rPr>
              <a:t>to achieve our S3 style of Team Working</a:t>
            </a:r>
            <a:endParaRPr/>
          </a:p>
        </p:txBody>
      </p:sp>
      <p:sp>
        <p:nvSpPr>
          <p:cNvPr id="127" name="Google Shape;127;p4"/>
          <p:cNvSpPr/>
          <p:nvPr/>
        </p:nvSpPr>
        <p:spPr>
          <a:xfrm>
            <a:off x="3429242" y="4079211"/>
            <a:ext cx="1276950" cy="585528"/>
          </a:xfrm>
          <a:custGeom>
            <a:rect b="b" l="l" r="r" t="t"/>
            <a:pathLst>
              <a:path extrusionOk="0" h="585528" w="1276950">
                <a:moveTo>
                  <a:pt x="0" y="0"/>
                </a:moveTo>
                <a:lnTo>
                  <a:pt x="1276950" y="0"/>
                </a:lnTo>
                <a:lnTo>
                  <a:pt x="1276950" y="585528"/>
                </a:lnTo>
                <a:lnTo>
                  <a:pt x="0" y="585528"/>
                </a:lnTo>
                <a:lnTo>
                  <a:pt x="0" y="0"/>
                </a:lnTo>
                <a:close/>
              </a:path>
            </a:pathLst>
          </a:custGeom>
          <a:blipFill rotWithShape="1">
            <a:blip r:embed="rId4">
              <a:alphaModFix/>
            </a:blip>
            <a:stretch>
              <a:fillRect b="0" l="0" r="0" t="0"/>
            </a:stretch>
          </a:blipFill>
          <a:ln>
            <a:noFill/>
          </a:ln>
        </p:spPr>
      </p:sp>
      <p:sp>
        <p:nvSpPr>
          <p:cNvPr id="128" name="Google Shape;128;p4"/>
          <p:cNvSpPr/>
          <p:nvPr/>
        </p:nvSpPr>
        <p:spPr>
          <a:xfrm>
            <a:off x="4807375" y="-48300"/>
            <a:ext cx="2465400" cy="4762500"/>
          </a:xfrm>
          <a:prstGeom prst="rect">
            <a:avLst/>
          </a:prstGeom>
          <a:solidFill>
            <a:schemeClr val="lt1"/>
          </a:solidFill>
          <a:ln cap="flat" cmpd="sng" w="95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highlight>
                <a:schemeClr val="lt1"/>
              </a:highlight>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2" name="Shape 132"/>
        <p:cNvGrpSpPr/>
        <p:nvPr/>
      </p:nvGrpSpPr>
      <p:grpSpPr>
        <a:xfrm>
          <a:off x="0" y="0"/>
          <a:ext cx="0" cy="0"/>
          <a:chOff x="0" y="0"/>
          <a:chExt cx="0" cy="0"/>
        </a:xfrm>
      </p:grpSpPr>
      <p:sp>
        <p:nvSpPr>
          <p:cNvPr id="133" name="Google Shape;133;p5"/>
          <p:cNvSpPr txBox="1"/>
          <p:nvPr/>
        </p:nvSpPr>
        <p:spPr>
          <a:xfrm>
            <a:off x="420409" y="1104300"/>
            <a:ext cx="4008937" cy="2631772"/>
          </a:xfrm>
          <a:prstGeom prst="rect">
            <a:avLst/>
          </a:prstGeom>
          <a:noFill/>
          <a:ln>
            <a:noFill/>
          </a:ln>
        </p:spPr>
        <p:txBody>
          <a:bodyPr anchorCtr="0" anchor="t" bIns="0" lIns="0" spcFirstLastPara="1" rIns="0" wrap="square" tIns="0">
            <a:spAutoFit/>
          </a:bodyPr>
          <a:lstStyle/>
          <a:p>
            <a:pPr indent="0" lvl="0" marL="0" marR="0" rtl="0" algn="l">
              <a:lnSpc>
                <a:spcPct val="215115"/>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From a Gestalt perspective, the "Plant" in Belbin's Team Roles is valued for their creativity and innovation, which encourage holistic thinking and new perspectives. </a:t>
            </a:r>
            <a:endParaRPr/>
          </a:p>
          <a:p>
            <a:pPr indent="0" lvl="0" marL="0" marR="0" rtl="0" algn="l">
              <a:lnSpc>
                <a:spcPct val="215115"/>
              </a:lnSpc>
              <a:spcBef>
                <a:spcPts val="0"/>
              </a:spcBef>
              <a:spcAft>
                <a:spcPts val="0"/>
              </a:spcAft>
              <a:buNone/>
            </a:pPr>
            <a:r>
              <a:t/>
            </a:r>
            <a:endParaRPr b="0" i="0" sz="999" u="none" cap="none" strike="noStrike">
              <a:solidFill>
                <a:srgbClr val="000000"/>
              </a:solidFill>
              <a:latin typeface="DM Serif Display"/>
              <a:ea typeface="DM Serif Display"/>
              <a:cs typeface="DM Serif Display"/>
              <a:sym typeface="DM Serif Display"/>
            </a:endParaRPr>
          </a:p>
          <a:p>
            <a:pPr indent="0" lvl="0" marL="0" marR="0" rtl="0" algn="l">
              <a:lnSpc>
                <a:spcPct val="215115"/>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-Their ability to generate unique ideas enhances team discussions,</a:t>
            </a:r>
            <a:endParaRPr/>
          </a:p>
          <a:p>
            <a:pPr indent="0" lvl="0" marL="0" marR="0" rtl="0" algn="l">
              <a:lnSpc>
                <a:spcPct val="215115"/>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 -integrating parts into a meaningful whole. </a:t>
            </a:r>
            <a:endParaRPr/>
          </a:p>
          <a:p>
            <a:pPr indent="0" lvl="0" marL="0" marR="0" rtl="0" algn="l">
              <a:lnSpc>
                <a:spcPct val="215115"/>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-in group dynamics Plant can ensure their contributions are relevant and constructive. </a:t>
            </a:r>
            <a:endParaRPr/>
          </a:p>
          <a:p>
            <a:pPr indent="0" lvl="0" marL="0" marR="0" rtl="0" algn="l">
              <a:lnSpc>
                <a:spcPct val="215115"/>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Ultimately, the Plant's role complements others, promoting balance within the team and fostering cohesive collaboration.</a:t>
            </a:r>
            <a:endParaRPr/>
          </a:p>
        </p:txBody>
      </p:sp>
      <p:sp>
        <p:nvSpPr>
          <p:cNvPr id="134" name="Google Shape;134;p5"/>
          <p:cNvSpPr/>
          <p:nvPr/>
        </p:nvSpPr>
        <p:spPr>
          <a:xfrm>
            <a:off x="3521532" y="3639820"/>
            <a:ext cx="1124542" cy="1026427"/>
          </a:xfrm>
          <a:custGeom>
            <a:rect b="b" l="l" r="r" t="t"/>
            <a:pathLst>
              <a:path extrusionOk="0" h="1026427" w="1124542">
                <a:moveTo>
                  <a:pt x="0" y="0"/>
                </a:moveTo>
                <a:lnTo>
                  <a:pt x="1124542" y="0"/>
                </a:lnTo>
                <a:lnTo>
                  <a:pt x="1124542" y="1026427"/>
                </a:lnTo>
                <a:lnTo>
                  <a:pt x="0" y="1026427"/>
                </a:lnTo>
                <a:lnTo>
                  <a:pt x="0" y="0"/>
                </a:lnTo>
                <a:close/>
              </a:path>
            </a:pathLst>
          </a:custGeom>
          <a:blipFill rotWithShape="1">
            <a:blip r:embed="rId3">
              <a:alphaModFix/>
            </a:blip>
            <a:stretch>
              <a:fillRect b="0" l="0" r="0" t="0"/>
            </a:stretch>
          </a:blipFill>
          <a:ln>
            <a:noFill/>
          </a:ln>
        </p:spPr>
      </p:sp>
      <p:sp>
        <p:nvSpPr>
          <p:cNvPr id="135" name="Google Shape;135;p5"/>
          <p:cNvSpPr/>
          <p:nvPr/>
        </p:nvSpPr>
        <p:spPr>
          <a:xfrm>
            <a:off x="2067444" y="67262"/>
            <a:ext cx="852324" cy="999277"/>
          </a:xfrm>
          <a:custGeom>
            <a:rect b="b" l="l" r="r" t="t"/>
            <a:pathLst>
              <a:path extrusionOk="0" h="999277" w="852324">
                <a:moveTo>
                  <a:pt x="0" y="0"/>
                </a:moveTo>
                <a:lnTo>
                  <a:pt x="852325" y="0"/>
                </a:lnTo>
                <a:lnTo>
                  <a:pt x="852325" y="999277"/>
                </a:lnTo>
                <a:lnTo>
                  <a:pt x="0" y="999277"/>
                </a:lnTo>
                <a:lnTo>
                  <a:pt x="0" y="0"/>
                </a:lnTo>
                <a:close/>
              </a:path>
            </a:pathLst>
          </a:custGeom>
          <a:blipFill rotWithShape="1">
            <a:blip r:embed="rId4">
              <a:alphaModFix/>
            </a:blip>
            <a:stretch>
              <a:fillRect b="0" l="0" r="0" t="0"/>
            </a:stretch>
          </a:blipFill>
          <a:ln>
            <a:noFill/>
          </a:ln>
        </p:spPr>
      </p:sp>
      <p:sp>
        <p:nvSpPr>
          <p:cNvPr id="136" name="Google Shape;136;p5"/>
          <p:cNvSpPr/>
          <p:nvPr/>
        </p:nvSpPr>
        <p:spPr>
          <a:xfrm>
            <a:off x="3369124" y="183486"/>
            <a:ext cx="1276950" cy="585528"/>
          </a:xfrm>
          <a:custGeom>
            <a:rect b="b" l="l" r="r" t="t"/>
            <a:pathLst>
              <a:path extrusionOk="0" h="585528" w="1276950">
                <a:moveTo>
                  <a:pt x="0" y="0"/>
                </a:moveTo>
                <a:lnTo>
                  <a:pt x="1276950" y="0"/>
                </a:lnTo>
                <a:lnTo>
                  <a:pt x="1276950" y="585528"/>
                </a:lnTo>
                <a:lnTo>
                  <a:pt x="0" y="585528"/>
                </a:lnTo>
                <a:lnTo>
                  <a:pt x="0" y="0"/>
                </a:lnTo>
                <a:close/>
              </a:path>
            </a:pathLst>
          </a:custGeom>
          <a:blipFill rotWithShape="1">
            <a:blip r:embed="rId5">
              <a:alphaModFix/>
            </a:blip>
            <a:stretch>
              <a:fillRect b="0" l="0" r="0" t="0"/>
            </a:stretch>
          </a:blipFill>
          <a:ln>
            <a:noFill/>
          </a:ln>
        </p:spPr>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0" name="Shape 140"/>
        <p:cNvGrpSpPr/>
        <p:nvPr/>
      </p:nvGrpSpPr>
      <p:grpSpPr>
        <a:xfrm>
          <a:off x="0" y="0"/>
          <a:ext cx="0" cy="0"/>
          <a:chOff x="0" y="0"/>
          <a:chExt cx="0" cy="0"/>
        </a:xfrm>
      </p:grpSpPr>
      <p:sp>
        <p:nvSpPr>
          <p:cNvPr id="141" name="Google Shape;141;p6"/>
          <p:cNvSpPr/>
          <p:nvPr/>
        </p:nvSpPr>
        <p:spPr>
          <a:xfrm>
            <a:off x="3681378" y="3815132"/>
            <a:ext cx="919778" cy="839529"/>
          </a:xfrm>
          <a:custGeom>
            <a:rect b="b" l="l" r="r" t="t"/>
            <a:pathLst>
              <a:path extrusionOk="0" h="839529" w="919778">
                <a:moveTo>
                  <a:pt x="0" y="0"/>
                </a:moveTo>
                <a:lnTo>
                  <a:pt x="919778" y="0"/>
                </a:lnTo>
                <a:lnTo>
                  <a:pt x="919778" y="839529"/>
                </a:lnTo>
                <a:lnTo>
                  <a:pt x="0" y="839529"/>
                </a:lnTo>
                <a:lnTo>
                  <a:pt x="0" y="0"/>
                </a:lnTo>
                <a:close/>
              </a:path>
            </a:pathLst>
          </a:custGeom>
          <a:blipFill rotWithShape="1">
            <a:blip r:embed="rId3">
              <a:alphaModFix/>
            </a:blip>
            <a:stretch>
              <a:fillRect b="0" l="0" r="0" t="0"/>
            </a:stretch>
          </a:blipFill>
          <a:ln>
            <a:noFill/>
          </a:ln>
        </p:spPr>
      </p:sp>
      <p:sp>
        <p:nvSpPr>
          <p:cNvPr id="142" name="Google Shape;142;p6"/>
          <p:cNvSpPr/>
          <p:nvPr/>
        </p:nvSpPr>
        <p:spPr>
          <a:xfrm>
            <a:off x="1893751" y="126916"/>
            <a:ext cx="974998" cy="1011109"/>
          </a:xfrm>
          <a:custGeom>
            <a:rect b="b" l="l" r="r" t="t"/>
            <a:pathLst>
              <a:path extrusionOk="0" h="1011109" w="974998">
                <a:moveTo>
                  <a:pt x="0" y="0"/>
                </a:moveTo>
                <a:lnTo>
                  <a:pt x="974998" y="0"/>
                </a:lnTo>
                <a:lnTo>
                  <a:pt x="974998" y="1011109"/>
                </a:lnTo>
                <a:lnTo>
                  <a:pt x="0" y="1011109"/>
                </a:lnTo>
                <a:lnTo>
                  <a:pt x="0" y="0"/>
                </a:lnTo>
                <a:close/>
              </a:path>
            </a:pathLst>
          </a:custGeom>
          <a:blipFill rotWithShape="1">
            <a:blip r:embed="rId4">
              <a:alphaModFix/>
            </a:blip>
            <a:stretch>
              <a:fillRect b="0" l="0" r="0" t="0"/>
            </a:stretch>
          </a:blipFill>
          <a:ln>
            <a:noFill/>
          </a:ln>
        </p:spPr>
      </p:sp>
      <p:sp>
        <p:nvSpPr>
          <p:cNvPr id="143" name="Google Shape;143;p6"/>
          <p:cNvSpPr txBox="1"/>
          <p:nvPr/>
        </p:nvSpPr>
        <p:spPr>
          <a:xfrm>
            <a:off x="245900" y="1234808"/>
            <a:ext cx="4270701" cy="2488458"/>
          </a:xfrm>
          <a:prstGeom prst="rect">
            <a:avLst/>
          </a:prstGeom>
          <a:noFill/>
          <a:ln>
            <a:noFill/>
          </a:ln>
        </p:spPr>
        <p:txBody>
          <a:bodyPr anchorCtr="0" anchor="t" bIns="0" lIns="0" spcFirstLastPara="1" rIns="0" wrap="square" tIns="0">
            <a:spAutoFit/>
          </a:bodyPr>
          <a:lstStyle/>
          <a:p>
            <a:pPr indent="0" lvl="0" marL="0" marR="0" rtl="0" algn="l">
              <a:lnSpc>
                <a:spcPct val="186086"/>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The "Shaper" in Belbin's Team Roles is a dynamic individual who drives the team forward by challenging assumptions and pushing for action. </a:t>
            </a:r>
            <a:endParaRPr/>
          </a:p>
          <a:p>
            <a:pPr indent="0" lvl="0" marL="0" marR="0" rtl="0" algn="l">
              <a:lnSpc>
                <a:spcPct val="186086"/>
              </a:lnSpc>
              <a:spcBef>
                <a:spcPts val="0"/>
              </a:spcBef>
              <a:spcAft>
                <a:spcPts val="0"/>
              </a:spcAft>
              <a:buNone/>
            </a:pPr>
            <a:r>
              <a:t/>
            </a:r>
            <a:endParaRPr b="0" i="0" sz="999" u="none" cap="none" strike="noStrike">
              <a:solidFill>
                <a:srgbClr val="000000"/>
              </a:solidFill>
              <a:latin typeface="DM Serif Display"/>
              <a:ea typeface="DM Serif Display"/>
              <a:cs typeface="DM Serif Display"/>
              <a:sym typeface="DM Serif Display"/>
            </a:endParaRPr>
          </a:p>
          <a:p>
            <a:pPr indent="0" lvl="0" marL="0" marR="0" rtl="0" algn="l">
              <a:lnSpc>
                <a:spcPct val="186086"/>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From a Gestalt perspective, the Shaper's ability to confront obstacles and motivate others is essential for maintaining group focus and cohesion, </a:t>
            </a:r>
            <a:endParaRPr/>
          </a:p>
          <a:p>
            <a:pPr indent="0" lvl="0" marL="0" marR="0" rtl="0" algn="l">
              <a:lnSpc>
                <a:spcPct val="186086"/>
              </a:lnSpc>
              <a:spcBef>
                <a:spcPts val="0"/>
              </a:spcBef>
              <a:spcAft>
                <a:spcPts val="0"/>
              </a:spcAft>
              <a:buNone/>
            </a:pPr>
            <a:r>
              <a:t/>
            </a:r>
            <a:endParaRPr b="0" i="0" sz="999" u="none" cap="none" strike="noStrike">
              <a:solidFill>
                <a:srgbClr val="000000"/>
              </a:solidFill>
              <a:latin typeface="DM Serif Display"/>
              <a:ea typeface="DM Serif Display"/>
              <a:cs typeface="DM Serif Display"/>
              <a:sym typeface="DM Serif Display"/>
            </a:endParaRPr>
          </a:p>
          <a:p>
            <a:pPr indent="0" lvl="0" marL="0" marR="0" rtl="0" algn="l">
              <a:lnSpc>
                <a:spcPct val="186086"/>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-encourage open communication </a:t>
            </a:r>
            <a:endParaRPr/>
          </a:p>
          <a:p>
            <a:pPr indent="0" lvl="0" marL="0" marR="0" rtl="0" algn="l">
              <a:lnSpc>
                <a:spcPct val="186086"/>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-ensure that everyone's contributions align toward achieving common goals. </a:t>
            </a:r>
            <a:endParaRPr/>
          </a:p>
          <a:p>
            <a:pPr indent="0" lvl="0" marL="0" marR="0" rtl="0" algn="l">
              <a:lnSpc>
                <a:spcPct val="186086"/>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-This proactive role enhances team effectiveness by fostering an environment where ideas are actively discussed and implemented.</a:t>
            </a:r>
            <a:endParaRPr/>
          </a:p>
        </p:txBody>
      </p:sp>
      <p:sp>
        <p:nvSpPr>
          <p:cNvPr id="144" name="Google Shape;144;p6"/>
          <p:cNvSpPr/>
          <p:nvPr/>
        </p:nvSpPr>
        <p:spPr>
          <a:xfrm>
            <a:off x="3389827" y="183486"/>
            <a:ext cx="1276950" cy="585528"/>
          </a:xfrm>
          <a:custGeom>
            <a:rect b="b" l="l" r="r" t="t"/>
            <a:pathLst>
              <a:path extrusionOk="0" h="585528" w="1276950">
                <a:moveTo>
                  <a:pt x="0" y="0"/>
                </a:moveTo>
                <a:lnTo>
                  <a:pt x="1276950" y="0"/>
                </a:lnTo>
                <a:lnTo>
                  <a:pt x="1276950" y="585528"/>
                </a:lnTo>
                <a:lnTo>
                  <a:pt x="0" y="585528"/>
                </a:lnTo>
                <a:lnTo>
                  <a:pt x="0" y="0"/>
                </a:lnTo>
                <a:close/>
              </a:path>
            </a:pathLst>
          </a:custGeom>
          <a:blipFill rotWithShape="1">
            <a:blip r:embed="rId5">
              <a:alphaModFix/>
            </a:blip>
            <a:stretch>
              <a:fillRect b="0" l="0" r="0" t="0"/>
            </a:stretch>
          </a:blipFill>
          <a:ln>
            <a:noFill/>
          </a:ln>
        </p:spPr>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8" name="Shape 148"/>
        <p:cNvGrpSpPr/>
        <p:nvPr/>
      </p:nvGrpSpPr>
      <p:grpSpPr>
        <a:xfrm>
          <a:off x="0" y="0"/>
          <a:ext cx="0" cy="0"/>
          <a:chOff x="0" y="0"/>
          <a:chExt cx="0" cy="0"/>
        </a:xfrm>
      </p:grpSpPr>
      <p:sp>
        <p:nvSpPr>
          <p:cNvPr id="149" name="Google Shape;149;p7"/>
          <p:cNvSpPr/>
          <p:nvPr/>
        </p:nvSpPr>
        <p:spPr>
          <a:xfrm>
            <a:off x="3218770" y="3392886"/>
            <a:ext cx="1382386" cy="1261775"/>
          </a:xfrm>
          <a:custGeom>
            <a:rect b="b" l="l" r="r" t="t"/>
            <a:pathLst>
              <a:path extrusionOk="0" h="1261775" w="1382386">
                <a:moveTo>
                  <a:pt x="0" y="0"/>
                </a:moveTo>
                <a:lnTo>
                  <a:pt x="1382386" y="0"/>
                </a:lnTo>
                <a:lnTo>
                  <a:pt x="1382386" y="1261775"/>
                </a:lnTo>
                <a:lnTo>
                  <a:pt x="0" y="1261775"/>
                </a:lnTo>
                <a:lnTo>
                  <a:pt x="0" y="0"/>
                </a:lnTo>
                <a:close/>
              </a:path>
            </a:pathLst>
          </a:custGeom>
          <a:blipFill rotWithShape="1">
            <a:blip r:embed="rId3">
              <a:alphaModFix/>
            </a:blip>
            <a:stretch>
              <a:fillRect b="0" l="0" r="0" t="0"/>
            </a:stretch>
          </a:blipFill>
          <a:ln>
            <a:noFill/>
          </a:ln>
        </p:spPr>
      </p:sp>
      <p:sp>
        <p:nvSpPr>
          <p:cNvPr id="150" name="Google Shape;150;p7"/>
          <p:cNvSpPr/>
          <p:nvPr/>
        </p:nvSpPr>
        <p:spPr>
          <a:xfrm>
            <a:off x="1893751" y="126916"/>
            <a:ext cx="974998" cy="1011109"/>
          </a:xfrm>
          <a:custGeom>
            <a:rect b="b" l="l" r="r" t="t"/>
            <a:pathLst>
              <a:path extrusionOk="0" h="1011109" w="974998">
                <a:moveTo>
                  <a:pt x="0" y="0"/>
                </a:moveTo>
                <a:lnTo>
                  <a:pt x="974998" y="0"/>
                </a:lnTo>
                <a:lnTo>
                  <a:pt x="974998" y="1011109"/>
                </a:lnTo>
                <a:lnTo>
                  <a:pt x="0" y="1011109"/>
                </a:lnTo>
                <a:lnTo>
                  <a:pt x="0" y="0"/>
                </a:lnTo>
                <a:close/>
              </a:path>
            </a:pathLst>
          </a:custGeom>
          <a:blipFill rotWithShape="1">
            <a:blip r:embed="rId4">
              <a:alphaModFix/>
            </a:blip>
            <a:stretch>
              <a:fillRect b="0" l="0" r="0" t="0"/>
            </a:stretch>
          </a:blipFill>
          <a:ln>
            <a:noFill/>
          </a:ln>
        </p:spPr>
      </p:sp>
      <p:sp>
        <p:nvSpPr>
          <p:cNvPr id="151" name="Google Shape;151;p7"/>
          <p:cNvSpPr txBox="1"/>
          <p:nvPr/>
        </p:nvSpPr>
        <p:spPr>
          <a:xfrm>
            <a:off x="245900" y="1234808"/>
            <a:ext cx="4270701" cy="2488458"/>
          </a:xfrm>
          <a:prstGeom prst="rect">
            <a:avLst/>
          </a:prstGeom>
          <a:noFill/>
          <a:ln>
            <a:noFill/>
          </a:ln>
        </p:spPr>
        <p:txBody>
          <a:bodyPr anchorCtr="0" anchor="t" bIns="0" lIns="0" spcFirstLastPara="1" rIns="0" wrap="square" tIns="0">
            <a:spAutoFit/>
          </a:bodyPr>
          <a:lstStyle/>
          <a:p>
            <a:pPr indent="0" lvl="0" marL="0" marR="0" rtl="0" algn="ctr">
              <a:lnSpc>
                <a:spcPct val="186086"/>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The "Shaper" in Belbin's Team Roles is a dynamic individual who drives the team forward by challenging assumptions and pushing for action. They thrive on urgency and can instill momentum, helping to turn ideas into reality. </a:t>
            </a:r>
            <a:endParaRPr/>
          </a:p>
          <a:p>
            <a:pPr indent="0" lvl="0" marL="0" marR="0" rtl="0" algn="ctr">
              <a:lnSpc>
                <a:spcPct val="186086"/>
              </a:lnSpc>
              <a:spcBef>
                <a:spcPts val="0"/>
              </a:spcBef>
              <a:spcAft>
                <a:spcPts val="0"/>
              </a:spcAft>
              <a:buNone/>
            </a:pPr>
            <a:r>
              <a:t/>
            </a:r>
            <a:endParaRPr b="0" i="0" sz="999" u="none" cap="none" strike="noStrike">
              <a:solidFill>
                <a:srgbClr val="000000"/>
              </a:solidFill>
              <a:latin typeface="DM Serif Display"/>
              <a:ea typeface="DM Serif Display"/>
              <a:cs typeface="DM Serif Display"/>
              <a:sym typeface="DM Serif Display"/>
            </a:endParaRPr>
          </a:p>
          <a:p>
            <a:pPr indent="0" lvl="0" marL="0" marR="0" rtl="0" algn="ctr">
              <a:lnSpc>
                <a:spcPct val="186086"/>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From a Gestalt perspective, the Shaper's ability to confront obstacles and motivate others is essential for maintaining group focus and cohesion, as they encourage open communication and ensure that everyone's contributions align toward achieving common goals. This proactive role enhances team effectiveness by fostering an environment where ideas are actively discussed and implemented.</a:t>
            </a:r>
            <a:endParaRPr/>
          </a:p>
        </p:txBody>
      </p:sp>
      <p:sp>
        <p:nvSpPr>
          <p:cNvPr id="152" name="Google Shape;152;p7"/>
          <p:cNvSpPr/>
          <p:nvPr/>
        </p:nvSpPr>
        <p:spPr>
          <a:xfrm>
            <a:off x="3399515" y="46942"/>
            <a:ext cx="1276950" cy="585528"/>
          </a:xfrm>
          <a:custGeom>
            <a:rect b="b" l="l" r="r" t="t"/>
            <a:pathLst>
              <a:path extrusionOk="0" h="585528" w="1276950">
                <a:moveTo>
                  <a:pt x="0" y="0"/>
                </a:moveTo>
                <a:lnTo>
                  <a:pt x="1276951" y="0"/>
                </a:lnTo>
                <a:lnTo>
                  <a:pt x="1276951" y="585528"/>
                </a:lnTo>
                <a:lnTo>
                  <a:pt x="0" y="585528"/>
                </a:lnTo>
                <a:lnTo>
                  <a:pt x="0" y="0"/>
                </a:lnTo>
                <a:close/>
              </a:path>
            </a:pathLst>
          </a:custGeom>
          <a:blipFill rotWithShape="1">
            <a:blip r:embed="rId5">
              <a:alphaModFix/>
            </a:blip>
            <a:stretch>
              <a:fillRect b="0" l="0" r="0" t="0"/>
            </a:stretch>
          </a:blipFill>
          <a:ln>
            <a:noFill/>
          </a:ln>
        </p:spPr>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6" name="Shape 156"/>
        <p:cNvGrpSpPr/>
        <p:nvPr/>
      </p:nvGrpSpPr>
      <p:grpSpPr>
        <a:xfrm>
          <a:off x="0" y="0"/>
          <a:ext cx="0" cy="0"/>
          <a:chOff x="0" y="0"/>
          <a:chExt cx="0" cy="0"/>
        </a:xfrm>
      </p:grpSpPr>
      <p:sp>
        <p:nvSpPr>
          <p:cNvPr id="157" name="Google Shape;157;p8"/>
          <p:cNvSpPr/>
          <p:nvPr/>
        </p:nvSpPr>
        <p:spPr>
          <a:xfrm>
            <a:off x="3250499" y="3500725"/>
            <a:ext cx="1382386" cy="1261775"/>
          </a:xfrm>
          <a:custGeom>
            <a:rect b="b" l="l" r="r" t="t"/>
            <a:pathLst>
              <a:path extrusionOk="0" h="1261775" w="1382386">
                <a:moveTo>
                  <a:pt x="0" y="0"/>
                </a:moveTo>
                <a:lnTo>
                  <a:pt x="1382386" y="0"/>
                </a:lnTo>
                <a:lnTo>
                  <a:pt x="1382386" y="1261775"/>
                </a:lnTo>
                <a:lnTo>
                  <a:pt x="0" y="1261775"/>
                </a:lnTo>
                <a:lnTo>
                  <a:pt x="0" y="0"/>
                </a:lnTo>
                <a:close/>
              </a:path>
            </a:pathLst>
          </a:custGeom>
          <a:blipFill rotWithShape="1">
            <a:blip r:embed="rId3">
              <a:alphaModFix/>
            </a:blip>
            <a:stretch>
              <a:fillRect b="0" l="0" r="0" t="0"/>
            </a:stretch>
          </a:blipFill>
          <a:ln>
            <a:noFill/>
          </a:ln>
        </p:spPr>
      </p:sp>
      <p:sp>
        <p:nvSpPr>
          <p:cNvPr id="158" name="Google Shape;158;p8"/>
          <p:cNvSpPr txBox="1"/>
          <p:nvPr/>
        </p:nvSpPr>
        <p:spPr>
          <a:xfrm>
            <a:off x="476250" y="1308165"/>
            <a:ext cx="3731308" cy="2489727"/>
          </a:xfrm>
          <a:prstGeom prst="rect">
            <a:avLst/>
          </a:prstGeom>
          <a:noFill/>
          <a:ln>
            <a:noFill/>
          </a:ln>
        </p:spPr>
        <p:txBody>
          <a:bodyPr anchorCtr="0" anchor="t" bIns="0" lIns="0" spcFirstLastPara="1" rIns="0" wrap="square" tIns="0">
            <a:spAutoFit/>
          </a:bodyPr>
          <a:lstStyle/>
          <a:p>
            <a:pPr indent="0" lvl="0" marL="0" marR="0" rtl="0" algn="l">
              <a:lnSpc>
                <a:spcPct val="185085"/>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The "Finisher" in Belbin's Team Roles is meticulous and detail-oriented, ensuring that tasks are completed to a high standard. They excel at identifying potential pitfalls and delivering quality results by focusing on precision and timelines. </a:t>
            </a:r>
            <a:endParaRPr/>
          </a:p>
          <a:p>
            <a:pPr indent="0" lvl="0" marL="0" marR="0" rtl="0" algn="l">
              <a:lnSpc>
                <a:spcPct val="185085"/>
              </a:lnSpc>
              <a:spcBef>
                <a:spcPts val="0"/>
              </a:spcBef>
              <a:spcAft>
                <a:spcPts val="0"/>
              </a:spcAft>
              <a:buNone/>
            </a:pPr>
            <a:r>
              <a:t/>
            </a:r>
            <a:endParaRPr b="0" i="0" sz="999" u="none" cap="none" strike="noStrike">
              <a:solidFill>
                <a:srgbClr val="000000"/>
              </a:solidFill>
              <a:latin typeface="DM Serif Display"/>
              <a:ea typeface="DM Serif Display"/>
              <a:cs typeface="DM Serif Display"/>
              <a:sym typeface="DM Serif Display"/>
            </a:endParaRPr>
          </a:p>
          <a:p>
            <a:pPr indent="0" lvl="0" marL="0" marR="0" rtl="0" algn="l">
              <a:lnSpc>
                <a:spcPct val="185085"/>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From a Gestalt perspective, the Finisher's role is crucial in maintaining the integrity of the team's output, as they help bring all elements together cohesively. </a:t>
            </a:r>
            <a:endParaRPr/>
          </a:p>
          <a:p>
            <a:pPr indent="0" lvl="0" marL="0" marR="0" rtl="0" algn="l">
              <a:lnSpc>
                <a:spcPct val="185085"/>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Their attention to detail fosters a sense of completeness and satisfaction within the group, ensuring that the team’s collective efforts culminate in a polished final product.</a:t>
            </a:r>
            <a:endParaRPr/>
          </a:p>
        </p:txBody>
      </p:sp>
      <p:sp>
        <p:nvSpPr>
          <p:cNvPr id="159" name="Google Shape;159;p8"/>
          <p:cNvSpPr/>
          <p:nvPr/>
        </p:nvSpPr>
        <p:spPr>
          <a:xfrm>
            <a:off x="1819454" y="58351"/>
            <a:ext cx="1279162" cy="1146835"/>
          </a:xfrm>
          <a:custGeom>
            <a:rect b="b" l="l" r="r" t="t"/>
            <a:pathLst>
              <a:path extrusionOk="0" h="1146835" w="1279162">
                <a:moveTo>
                  <a:pt x="0" y="0"/>
                </a:moveTo>
                <a:lnTo>
                  <a:pt x="1279162" y="0"/>
                </a:lnTo>
                <a:lnTo>
                  <a:pt x="1279162" y="1146835"/>
                </a:lnTo>
                <a:lnTo>
                  <a:pt x="0" y="1146835"/>
                </a:lnTo>
                <a:lnTo>
                  <a:pt x="0" y="0"/>
                </a:lnTo>
                <a:close/>
              </a:path>
            </a:pathLst>
          </a:custGeom>
          <a:blipFill rotWithShape="1">
            <a:blip r:embed="rId4">
              <a:alphaModFix/>
            </a:blip>
            <a:stretch>
              <a:fillRect b="0" l="0" r="0" t="0"/>
            </a:stretch>
          </a:blipFill>
          <a:ln>
            <a:noFill/>
          </a:ln>
        </p:spPr>
      </p:sp>
      <p:sp>
        <p:nvSpPr>
          <p:cNvPr id="160" name="Google Shape;160;p8"/>
          <p:cNvSpPr/>
          <p:nvPr/>
        </p:nvSpPr>
        <p:spPr>
          <a:xfrm>
            <a:off x="3355935" y="58351"/>
            <a:ext cx="1276950" cy="585528"/>
          </a:xfrm>
          <a:custGeom>
            <a:rect b="b" l="l" r="r" t="t"/>
            <a:pathLst>
              <a:path extrusionOk="0" h="585528" w="1276950">
                <a:moveTo>
                  <a:pt x="0" y="0"/>
                </a:moveTo>
                <a:lnTo>
                  <a:pt x="1276950" y="0"/>
                </a:lnTo>
                <a:lnTo>
                  <a:pt x="1276950" y="585529"/>
                </a:lnTo>
                <a:lnTo>
                  <a:pt x="0" y="585529"/>
                </a:lnTo>
                <a:lnTo>
                  <a:pt x="0" y="0"/>
                </a:lnTo>
                <a:close/>
              </a:path>
            </a:pathLst>
          </a:custGeom>
          <a:blipFill rotWithShape="1">
            <a:blip r:embed="rId5">
              <a:alphaModFix/>
            </a:blip>
            <a:stretch>
              <a:fillRect b="0" l="0" r="0" t="0"/>
            </a:stretch>
          </a:blipFill>
          <a:ln>
            <a:noFill/>
          </a:ln>
        </p:spPr>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4" name="Shape 164"/>
        <p:cNvGrpSpPr/>
        <p:nvPr/>
      </p:nvGrpSpPr>
      <p:grpSpPr>
        <a:xfrm>
          <a:off x="0" y="0"/>
          <a:ext cx="0" cy="0"/>
          <a:chOff x="0" y="0"/>
          <a:chExt cx="0" cy="0"/>
        </a:xfrm>
      </p:grpSpPr>
      <p:sp>
        <p:nvSpPr>
          <p:cNvPr id="165" name="Google Shape;165;p9"/>
          <p:cNvSpPr txBox="1"/>
          <p:nvPr/>
        </p:nvSpPr>
        <p:spPr>
          <a:xfrm>
            <a:off x="450439" y="440914"/>
            <a:ext cx="3323025" cy="4099788"/>
          </a:xfrm>
          <a:prstGeom prst="rect">
            <a:avLst/>
          </a:prstGeom>
          <a:noFill/>
          <a:ln>
            <a:noFill/>
          </a:ln>
        </p:spPr>
        <p:txBody>
          <a:bodyPr anchorCtr="0" anchor="t" bIns="0" lIns="0" spcFirstLastPara="1" rIns="0" wrap="square" tIns="0">
            <a:spAutoFit/>
          </a:bodyPr>
          <a:lstStyle/>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Familiarity       |</a:t>
            </a:r>
            <a:endParaRPr/>
          </a:p>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                    +-------------------------+</a:t>
            </a:r>
            <a:endParaRPr/>
          </a:p>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                               |</a:t>
            </a:r>
            <a:endParaRPr/>
          </a:p>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              +----------------+----------------+</a:t>
            </a:r>
            <a:endParaRPr/>
          </a:p>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              |                |                |</a:t>
            </a:r>
            <a:endParaRPr/>
          </a:p>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      +----------------+ +----------------+ +----------------+</a:t>
            </a:r>
            <a:endParaRPr/>
          </a:p>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      | Increased       | | Trust Building  | | Team Cohesion   |</a:t>
            </a:r>
            <a:endParaRPr/>
          </a:p>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      | Communication   | |                 | |                 |</a:t>
            </a:r>
            <a:endParaRPr/>
          </a:p>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      +----------------+ +----------------+ +----------------+</a:t>
            </a:r>
            <a:endParaRPr/>
          </a:p>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              |                |                |</a:t>
            </a:r>
            <a:endParaRPr/>
          </a:p>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      +----------------+ +----------------+ +----------------+</a:t>
            </a:r>
            <a:endParaRPr/>
          </a:p>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      | Better          | | Supportive      | | Shared Goals     |</a:t>
            </a:r>
            <a:endParaRPr/>
          </a:p>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      | Collaboration   | | Environment      | |                  |</a:t>
            </a:r>
            <a:endParaRPr/>
          </a:p>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      +----------------+ +----------------+ +----------------+</a:t>
            </a:r>
            <a:endParaRPr/>
          </a:p>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              |                |                |</a:t>
            </a:r>
            <a:endParaRPr/>
          </a:p>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      +----------------+ +----------------+ +----------------+</a:t>
            </a:r>
            <a:endParaRPr/>
          </a:p>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      | Shared Knowledge| | Open Feedback    | | Collective        |</a:t>
            </a:r>
            <a:endParaRPr/>
          </a:p>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      |                 | |                  | | Problem Solving    |</a:t>
            </a:r>
            <a:endParaRPr/>
          </a:p>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      +----------------+ +----------------+ +----------------+</a:t>
            </a:r>
            <a:endParaRPr/>
          </a:p>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                                               |</a:t>
            </a:r>
            <a:endParaRPr/>
          </a:p>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                                         +-------------------+</a:t>
            </a:r>
            <a:endParaRPr/>
          </a:p>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                                         | Good Working      |</a:t>
            </a:r>
            <a:endParaRPr/>
          </a:p>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                                         | Relationships      |</a:t>
            </a:r>
            <a:endParaRPr/>
          </a:p>
          <a:p>
            <a:pPr indent="0" lvl="0" marL="0" marR="0" rtl="0" algn="ctr">
              <a:lnSpc>
                <a:spcPct val="140040"/>
              </a:lnSpc>
              <a:spcBef>
                <a:spcPts val="0"/>
              </a:spcBef>
              <a:spcAft>
                <a:spcPts val="0"/>
              </a:spcAft>
              <a:buNone/>
            </a:pPr>
            <a:r>
              <a:rPr b="0" i="0" lang="en-US" sz="999" u="none" cap="none" strike="noStrike">
                <a:solidFill>
                  <a:srgbClr val="000000"/>
                </a:solidFill>
                <a:latin typeface="DM Serif Display"/>
                <a:ea typeface="DM Serif Display"/>
                <a:cs typeface="DM Serif Display"/>
                <a:sym typeface="DM Serif Display"/>
              </a:rPr>
              <a:t>                                         +-------------------</a:t>
            </a:r>
            <a:endParaRPr/>
          </a:p>
        </p:txBody>
      </p:sp>
      <p:sp>
        <p:nvSpPr>
          <p:cNvPr id="166" name="Google Shape;166;p9"/>
          <p:cNvSpPr txBox="1"/>
          <p:nvPr/>
        </p:nvSpPr>
        <p:spPr>
          <a:xfrm rot="11415">
            <a:off x="190780" y="54785"/>
            <a:ext cx="4411264" cy="264175"/>
          </a:xfrm>
          <a:prstGeom prst="rect">
            <a:avLst/>
          </a:prstGeom>
          <a:noFill/>
          <a:ln>
            <a:noFill/>
          </a:ln>
        </p:spPr>
        <p:txBody>
          <a:bodyPr anchorCtr="0" anchor="t" bIns="0" lIns="0" spcFirstLastPara="1" rIns="0" wrap="square" tIns="0">
            <a:spAutoFit/>
          </a:bodyPr>
          <a:lstStyle/>
          <a:p>
            <a:pPr indent="0" lvl="0" marL="0" marR="0" rtl="0" algn="ctr">
              <a:lnSpc>
                <a:spcPct val="140025"/>
              </a:lnSpc>
              <a:spcBef>
                <a:spcPts val="0"/>
              </a:spcBef>
              <a:spcAft>
                <a:spcPts val="0"/>
              </a:spcAft>
              <a:buNone/>
            </a:pPr>
            <a:r>
              <a:rPr b="0" i="0" lang="en-US" sz="1599" u="none" cap="none" strike="noStrike">
                <a:solidFill>
                  <a:srgbClr val="000000"/>
                </a:solidFill>
                <a:latin typeface="DM Serif Display"/>
                <a:ea typeface="DM Serif Display"/>
                <a:cs typeface="DM Serif Display"/>
                <a:sym typeface="DM Serif Display"/>
              </a:rPr>
              <a:t>Gestallt process to good working relationships</a:t>
            </a:r>
            <a:endParaRPr/>
          </a:p>
        </p:txBody>
      </p:sp>
      <p:sp>
        <p:nvSpPr>
          <p:cNvPr id="167" name="Google Shape;167;p9"/>
          <p:cNvSpPr/>
          <p:nvPr/>
        </p:nvSpPr>
        <p:spPr>
          <a:xfrm>
            <a:off x="3429242" y="4079211"/>
            <a:ext cx="1276950" cy="585528"/>
          </a:xfrm>
          <a:custGeom>
            <a:rect b="b" l="l" r="r" t="t"/>
            <a:pathLst>
              <a:path extrusionOk="0" h="585528" w="1276950">
                <a:moveTo>
                  <a:pt x="0" y="0"/>
                </a:moveTo>
                <a:lnTo>
                  <a:pt x="1276950" y="0"/>
                </a:lnTo>
                <a:lnTo>
                  <a:pt x="1276950" y="585528"/>
                </a:lnTo>
                <a:lnTo>
                  <a:pt x="0" y="585528"/>
                </a:lnTo>
                <a:lnTo>
                  <a:pt x="0" y="0"/>
                </a:lnTo>
                <a:close/>
              </a:path>
            </a:pathLst>
          </a:custGeom>
          <a:blipFill rotWithShape="1">
            <a:blip r:embed="rId3">
              <a:alphaModFix/>
            </a:blip>
            <a:stretch>
              <a:fillRect b="0" l="0" r="0" t="0"/>
            </a:stretch>
          </a:blipFill>
          <a:ln>
            <a:noFill/>
          </a:ln>
        </p:spPr>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1" name="Shape 171"/>
        <p:cNvGrpSpPr/>
        <p:nvPr/>
      </p:nvGrpSpPr>
      <p:grpSpPr>
        <a:xfrm>
          <a:off x="0" y="0"/>
          <a:ext cx="0" cy="0"/>
          <a:chOff x="0" y="0"/>
          <a:chExt cx="0" cy="0"/>
        </a:xfrm>
      </p:grpSpPr>
      <p:sp>
        <p:nvSpPr>
          <p:cNvPr id="172" name="Google Shape;172;p10"/>
          <p:cNvSpPr txBox="1"/>
          <p:nvPr/>
        </p:nvSpPr>
        <p:spPr>
          <a:xfrm>
            <a:off x="1935577" y="457200"/>
            <a:ext cx="2039376" cy="4220210"/>
          </a:xfrm>
          <a:prstGeom prst="rect">
            <a:avLst/>
          </a:prstGeom>
          <a:noFill/>
          <a:ln>
            <a:noFill/>
          </a:ln>
        </p:spPr>
        <p:txBody>
          <a:bodyPr anchorCtr="0" anchor="t" bIns="0" lIns="0" spcFirstLastPara="1" rIns="0" wrap="square" tIns="0">
            <a:spAutoFit/>
          </a:bodyPr>
          <a:lstStyle/>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Gestalt Principles in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         Teamwork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                       |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    +----------------+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   Familiarity   |    |     Clarity     |    |  Collective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    +----------------+    |  Understanding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                       |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    +----------------+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  Enhanced Trust |    |   Clear Goals  |    |   Cohesive Dynamics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  Open           |    |   Defined Roles |    |   Shared Problem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  Communication  |    |   Effective     |    |   Solving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  Shared         |    |   Feedback      |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  Experiences     |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 Transition to S3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 Working Style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             S3 Style Working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                |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   +----------------+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 Participative   |   | Empowerment of  |   | Collaboration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 Decision Making  |   | Team Members    |   | and Innovation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   +----------------+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 Increased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 Engagement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 Higher Productivity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 Stronger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 Relationships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   Successful Team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     Performance     |</a:t>
            </a:r>
            <a:endParaRPr/>
          </a:p>
          <a:p>
            <a:pPr indent="0" lvl="0" marL="0" marR="0" rtl="0" algn="ctr">
              <a:lnSpc>
                <a:spcPct val="140105"/>
              </a:lnSpc>
              <a:spcBef>
                <a:spcPts val="0"/>
              </a:spcBef>
              <a:spcAft>
                <a:spcPts val="0"/>
              </a:spcAft>
              <a:buNone/>
            </a:pPr>
            <a:r>
              <a:rPr b="0" i="0" lang="en-US" sz="571" u="none" cap="none" strike="noStrike">
                <a:solidFill>
                  <a:srgbClr val="000000"/>
                </a:solidFill>
                <a:latin typeface="DM Serif Display"/>
                <a:ea typeface="DM Serif Display"/>
                <a:cs typeface="DM Serif Display"/>
                <a:sym typeface="DM Serif Display"/>
              </a:rPr>
              <a:t>                                   +-------------------+</a:t>
            </a:r>
            <a:endParaRPr/>
          </a:p>
        </p:txBody>
      </p:sp>
      <p:sp>
        <p:nvSpPr>
          <p:cNvPr id="173" name="Google Shape;173;p10"/>
          <p:cNvSpPr txBox="1"/>
          <p:nvPr/>
        </p:nvSpPr>
        <p:spPr>
          <a:xfrm rot="11415">
            <a:off x="364687" y="1501593"/>
            <a:ext cx="1648901" cy="1551243"/>
          </a:xfrm>
          <a:prstGeom prst="rect">
            <a:avLst/>
          </a:prstGeom>
          <a:noFill/>
          <a:ln>
            <a:noFill/>
          </a:ln>
        </p:spPr>
        <p:txBody>
          <a:bodyPr anchorCtr="0" anchor="t" bIns="0" lIns="0" spcFirstLastPara="1" rIns="0" wrap="square" tIns="0">
            <a:spAutoFit/>
          </a:bodyPr>
          <a:lstStyle/>
          <a:p>
            <a:pPr indent="0" lvl="0" marL="0" marR="0" rtl="0" algn="l">
              <a:lnSpc>
                <a:spcPct val="158036"/>
              </a:lnSpc>
              <a:spcBef>
                <a:spcPts val="0"/>
              </a:spcBef>
              <a:spcAft>
                <a:spcPts val="0"/>
              </a:spcAft>
              <a:buNone/>
            </a:pPr>
            <a:r>
              <a:rPr b="0" i="0" lang="en-US" sz="1599" u="none" cap="none" strike="noStrike">
                <a:solidFill>
                  <a:srgbClr val="000000"/>
                </a:solidFill>
                <a:latin typeface="DM Serif Display"/>
                <a:ea typeface="DM Serif Display"/>
                <a:cs typeface="DM Serif Display"/>
                <a:sym typeface="DM Serif Display"/>
              </a:rPr>
              <a:t>Gestallt to S3</a:t>
            </a:r>
            <a:endParaRPr/>
          </a:p>
          <a:p>
            <a:pPr indent="0" lvl="0" marL="0" marR="0" rtl="0" algn="l">
              <a:lnSpc>
                <a:spcPct val="158036"/>
              </a:lnSpc>
              <a:spcBef>
                <a:spcPts val="0"/>
              </a:spcBef>
              <a:spcAft>
                <a:spcPts val="0"/>
              </a:spcAft>
              <a:buNone/>
            </a:pPr>
            <a:r>
              <a:rPr b="0" i="0" lang="en-US" sz="1599" u="none" cap="none" strike="noStrike">
                <a:solidFill>
                  <a:srgbClr val="000000"/>
                </a:solidFill>
                <a:latin typeface="DM Serif Display"/>
                <a:ea typeface="DM Serif Display"/>
                <a:cs typeface="DM Serif Display"/>
                <a:sym typeface="DM Serif Display"/>
              </a:rPr>
              <a:t>The building blocks to </a:t>
            </a:r>
            <a:endParaRPr/>
          </a:p>
          <a:p>
            <a:pPr indent="0" lvl="0" marL="0" marR="0" rtl="0" algn="l">
              <a:lnSpc>
                <a:spcPct val="158036"/>
              </a:lnSpc>
              <a:spcBef>
                <a:spcPts val="0"/>
              </a:spcBef>
              <a:spcAft>
                <a:spcPts val="0"/>
              </a:spcAft>
              <a:buNone/>
            </a:pPr>
            <a:r>
              <a:rPr b="0" i="0" lang="en-US" sz="1599" u="none" cap="none" strike="noStrike">
                <a:solidFill>
                  <a:srgbClr val="000000"/>
                </a:solidFill>
                <a:latin typeface="DM Serif Display"/>
                <a:ea typeface="DM Serif Display"/>
                <a:cs typeface="DM Serif Display"/>
                <a:sym typeface="DM Serif Display"/>
              </a:rPr>
              <a:t>our style of teamwork</a:t>
            </a:r>
            <a:endParaRPr/>
          </a:p>
        </p:txBody>
      </p:sp>
      <p:sp>
        <p:nvSpPr>
          <p:cNvPr id="174" name="Google Shape;174;p10"/>
          <p:cNvSpPr/>
          <p:nvPr/>
        </p:nvSpPr>
        <p:spPr>
          <a:xfrm>
            <a:off x="3564221" y="0"/>
            <a:ext cx="1276950" cy="585528"/>
          </a:xfrm>
          <a:custGeom>
            <a:rect b="b" l="l" r="r" t="t"/>
            <a:pathLst>
              <a:path extrusionOk="0" h="585528" w="1276950">
                <a:moveTo>
                  <a:pt x="0" y="0"/>
                </a:moveTo>
                <a:lnTo>
                  <a:pt x="1276950" y="0"/>
                </a:lnTo>
                <a:lnTo>
                  <a:pt x="1276950" y="585528"/>
                </a:lnTo>
                <a:lnTo>
                  <a:pt x="0" y="585528"/>
                </a:lnTo>
                <a:lnTo>
                  <a:pt x="0" y="0"/>
                </a:lnTo>
                <a:close/>
              </a:path>
            </a:pathLst>
          </a:custGeom>
          <a:blipFill rotWithShape="1">
            <a:blip r:embed="rId3">
              <a:alphaModFix/>
            </a:blip>
            <a:stretch>
              <a:fillRect b="0" l="0" r="0" t="0"/>
            </a:stretch>
          </a:blipFill>
          <a:ln>
            <a:noFill/>
          </a:ln>
        </p:spPr>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8" name="Shape 178"/>
        <p:cNvGrpSpPr/>
        <p:nvPr/>
      </p:nvGrpSpPr>
      <p:grpSpPr>
        <a:xfrm>
          <a:off x="0" y="0"/>
          <a:ext cx="0" cy="0"/>
          <a:chOff x="0" y="0"/>
          <a:chExt cx="0" cy="0"/>
        </a:xfrm>
      </p:grpSpPr>
      <p:sp>
        <p:nvSpPr>
          <p:cNvPr id="179" name="Google Shape;179;p11"/>
          <p:cNvSpPr txBox="1"/>
          <p:nvPr/>
        </p:nvSpPr>
        <p:spPr>
          <a:xfrm rot="11415">
            <a:off x="269969" y="1195614"/>
            <a:ext cx="4363813" cy="2494028"/>
          </a:xfrm>
          <a:prstGeom prst="rect">
            <a:avLst/>
          </a:prstGeom>
          <a:noFill/>
          <a:ln>
            <a:noFill/>
          </a:ln>
        </p:spPr>
        <p:txBody>
          <a:bodyPr anchorCtr="0" anchor="t" bIns="0" lIns="0" spcFirstLastPara="1" rIns="0" wrap="square" tIns="0">
            <a:spAutoFit/>
          </a:bodyPr>
          <a:lstStyle/>
          <a:p>
            <a:pPr indent="0" lvl="0" marL="0" marR="0" rtl="0" algn="l">
              <a:lnSpc>
                <a:spcPct val="158036"/>
              </a:lnSpc>
              <a:spcBef>
                <a:spcPts val="0"/>
              </a:spcBef>
              <a:spcAft>
                <a:spcPts val="0"/>
              </a:spcAft>
              <a:buNone/>
            </a:pPr>
            <a:r>
              <a:rPr b="0" i="0" lang="en-US" sz="1599" u="none" cap="none" strike="noStrike">
                <a:solidFill>
                  <a:srgbClr val="000000"/>
                </a:solidFill>
                <a:latin typeface="DM Serif Display"/>
                <a:ea typeface="DM Serif Display"/>
                <a:cs typeface="DM Serif Display"/>
                <a:sym typeface="DM Serif Display"/>
              </a:rPr>
              <a:t>The Objective Outcome was to achieve</a:t>
            </a:r>
            <a:endParaRPr/>
          </a:p>
          <a:p>
            <a:pPr indent="0" lvl="0" marL="0" marR="0" rtl="0" algn="l">
              <a:lnSpc>
                <a:spcPct val="158036"/>
              </a:lnSpc>
              <a:spcBef>
                <a:spcPts val="0"/>
              </a:spcBef>
              <a:spcAft>
                <a:spcPts val="0"/>
              </a:spcAft>
              <a:buNone/>
            </a:pPr>
            <a:r>
              <a:t/>
            </a:r>
            <a:endParaRPr b="0" i="0" sz="1599" u="none" cap="none" strike="noStrike">
              <a:solidFill>
                <a:srgbClr val="000000"/>
              </a:solidFill>
              <a:latin typeface="DM Serif Display"/>
              <a:ea typeface="DM Serif Display"/>
              <a:cs typeface="DM Serif Display"/>
              <a:sym typeface="DM Serif Display"/>
            </a:endParaRPr>
          </a:p>
          <a:p>
            <a:pPr indent="-172718" lvl="1" marL="345436" marR="0" rtl="0" algn="l">
              <a:lnSpc>
                <a:spcPct val="158036"/>
              </a:lnSpc>
              <a:spcBef>
                <a:spcPts val="0"/>
              </a:spcBef>
              <a:spcAft>
                <a:spcPts val="0"/>
              </a:spcAft>
              <a:buClr>
                <a:srgbClr val="000000"/>
              </a:buClr>
              <a:buSzPts val="1599"/>
              <a:buFont typeface="Arial"/>
              <a:buChar char="•"/>
            </a:pPr>
            <a:r>
              <a:rPr b="0" i="0" lang="en-US" sz="1599" u="none" cap="none" strike="noStrike">
                <a:solidFill>
                  <a:srgbClr val="000000"/>
                </a:solidFill>
                <a:latin typeface="DM Serif Display"/>
                <a:ea typeface="DM Serif Display"/>
                <a:cs typeface="DM Serif Display"/>
                <a:sym typeface="DM Serif Display"/>
              </a:rPr>
              <a:t>Synergy</a:t>
            </a:r>
            <a:endParaRPr/>
          </a:p>
          <a:p>
            <a:pPr indent="-172718" lvl="1" marL="345436" marR="0" rtl="0" algn="l">
              <a:lnSpc>
                <a:spcPct val="158036"/>
              </a:lnSpc>
              <a:spcBef>
                <a:spcPts val="0"/>
              </a:spcBef>
              <a:spcAft>
                <a:spcPts val="0"/>
              </a:spcAft>
              <a:buClr>
                <a:srgbClr val="000000"/>
              </a:buClr>
              <a:buSzPts val="1599"/>
              <a:buFont typeface="Arial"/>
              <a:buChar char="•"/>
            </a:pPr>
            <a:r>
              <a:rPr b="0" i="0" lang="en-US" sz="1599" u="none" cap="none" strike="noStrike">
                <a:solidFill>
                  <a:srgbClr val="000000"/>
                </a:solidFill>
                <a:latin typeface="DM Serif Display"/>
                <a:ea typeface="DM Serif Display"/>
                <a:cs typeface="DM Serif Display"/>
                <a:sym typeface="DM Serif Display"/>
              </a:rPr>
              <a:t>Respect</a:t>
            </a:r>
            <a:endParaRPr/>
          </a:p>
          <a:p>
            <a:pPr indent="-172718" lvl="1" marL="345436" marR="0" rtl="0" algn="l">
              <a:lnSpc>
                <a:spcPct val="158036"/>
              </a:lnSpc>
              <a:spcBef>
                <a:spcPts val="0"/>
              </a:spcBef>
              <a:spcAft>
                <a:spcPts val="0"/>
              </a:spcAft>
              <a:buClr>
                <a:srgbClr val="000000"/>
              </a:buClr>
              <a:buSzPts val="1599"/>
              <a:buFont typeface="Arial"/>
              <a:buChar char="•"/>
            </a:pPr>
            <a:r>
              <a:rPr b="0" i="0" lang="en-US" sz="1599" u="none" cap="none" strike="noStrike">
                <a:solidFill>
                  <a:srgbClr val="000000"/>
                </a:solidFill>
                <a:latin typeface="DM Serif Display"/>
                <a:ea typeface="DM Serif Display"/>
                <a:cs typeface="DM Serif Display"/>
                <a:sym typeface="DM Serif Display"/>
              </a:rPr>
              <a:t>Collaboration</a:t>
            </a:r>
            <a:endParaRPr/>
          </a:p>
          <a:p>
            <a:pPr indent="-172718" lvl="1" marL="345436" marR="0" rtl="0" algn="l">
              <a:lnSpc>
                <a:spcPct val="158036"/>
              </a:lnSpc>
              <a:spcBef>
                <a:spcPts val="0"/>
              </a:spcBef>
              <a:spcAft>
                <a:spcPts val="0"/>
              </a:spcAft>
              <a:buClr>
                <a:srgbClr val="000000"/>
              </a:buClr>
              <a:buSzPts val="1599"/>
              <a:buFont typeface="Arial"/>
              <a:buChar char="•"/>
            </a:pPr>
            <a:r>
              <a:rPr b="0" i="0" lang="en-US" sz="1599" u="none" cap="none" strike="noStrike">
                <a:solidFill>
                  <a:srgbClr val="000000"/>
                </a:solidFill>
                <a:latin typeface="DM Serif Display"/>
                <a:ea typeface="DM Serif Display"/>
                <a:cs typeface="DM Serif Display"/>
                <a:sym typeface="DM Serif Display"/>
              </a:rPr>
              <a:t>Imaginative brainstorming</a:t>
            </a:r>
            <a:endParaRPr/>
          </a:p>
          <a:p>
            <a:pPr indent="-172718" lvl="1" marL="345436" marR="0" rtl="0" algn="l">
              <a:lnSpc>
                <a:spcPct val="158036"/>
              </a:lnSpc>
              <a:spcBef>
                <a:spcPts val="0"/>
              </a:spcBef>
              <a:spcAft>
                <a:spcPts val="0"/>
              </a:spcAft>
              <a:buClr>
                <a:srgbClr val="000000"/>
              </a:buClr>
              <a:buSzPts val="1599"/>
              <a:buFont typeface="Arial"/>
              <a:buChar char="•"/>
            </a:pPr>
            <a:r>
              <a:rPr b="0" i="0" lang="en-US" sz="1599" u="none" cap="none" strike="noStrike">
                <a:solidFill>
                  <a:srgbClr val="000000"/>
                </a:solidFill>
                <a:latin typeface="DM Serif Display"/>
                <a:ea typeface="DM Serif Display"/>
                <a:cs typeface="DM Serif Display"/>
                <a:sym typeface="DM Serif Display"/>
              </a:rPr>
              <a:t>Harnessing imaginative ideas with pragmatic solutions</a:t>
            </a:r>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cp:coreProperties>
</file>