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9E18C97-2C72-4E13-A4B0-A004F55AE866}" v="2" dt="2026-10-11T21:19:04.10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62516" autoAdjust="0"/>
  </p:normalViewPr>
  <p:slideViewPr>
    <p:cSldViewPr snapToGrid="0" snapToObjects="1">
      <p:cViewPr varScale="1">
        <p:scale>
          <a:sx n="59" d="100"/>
          <a:sy n="59" d="100"/>
        </p:scale>
        <p:origin x="1589" y="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ERYUM ALAM" userId="79b96b8a0f242df9" providerId="LiveId" clId="{06436D8F-03A0-4D47-B094-B99F9995D920}"/>
    <pc:docChg chg="modSld">
      <pc:chgData name="MERYUM ALAM" userId="79b96b8a0f242df9" providerId="LiveId" clId="{06436D8F-03A0-4D47-B094-B99F9995D920}" dt="2026-10-11T21:19:04.109" v="2" actId="767"/>
      <pc:docMkLst>
        <pc:docMk/>
      </pc:docMkLst>
      <pc:sldChg chg="addSp delSp modSp">
        <pc:chgData name="MERYUM ALAM" userId="79b96b8a0f242df9" providerId="LiveId" clId="{06436D8F-03A0-4D47-B094-B99F9995D920}" dt="2026-10-11T21:19:04.109" v="2" actId="767"/>
        <pc:sldMkLst>
          <pc:docMk/>
          <pc:sldMk cId="0" sldId="262"/>
        </pc:sldMkLst>
        <pc:spChg chg="add del mod">
          <ac:chgData name="MERYUM ALAM" userId="79b96b8a0f242df9" providerId="LiveId" clId="{06436D8F-03A0-4D47-B094-B99F9995D920}" dt="2026-10-11T21:19:01.883" v="1"/>
          <ac:spMkLst>
            <pc:docMk/>
            <pc:sldMk cId="0" sldId="262"/>
            <ac:spMk id="17" creationId="{170AC388-A043-38EC-6D13-C24926AC4882}"/>
          </ac:spMkLst>
        </pc:spChg>
        <pc:spChg chg="add mod">
          <ac:chgData name="MERYUM ALAM" userId="79b96b8a0f242df9" providerId="LiveId" clId="{06436D8F-03A0-4D47-B094-B99F9995D920}" dt="2026-10-11T21:19:04.109" v="2" actId="767"/>
          <ac:spMkLst>
            <pc:docMk/>
            <pc:sldMk cId="0" sldId="262"/>
            <ac:spMk id="18" creationId="{C9B3BA3C-0F4F-9BBA-07E2-D58ECED79216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129410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4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18872"/>
          </a:xfrm>
          <a:prstGeom prst="rect">
            <a:avLst/>
          </a:prstGeom>
          <a:solidFill>
            <a:srgbClr val="087F8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320040"/>
            <a:ext cx="10058400" cy="274320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1100" b="1">
                <a:solidFill>
                  <a:srgbClr val="087F83"/>
                </a:solidFill>
                <a:latin typeface="Aptos"/>
              </a:defRPr>
            </a:pPr>
            <a:r>
              <a:t>LCHS4010 • INDIVIDUAL PRESENTATION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02920" y="786384"/>
            <a:ext cx="11155680" cy="777240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3100" b="1">
                <a:solidFill>
                  <a:srgbClr val="132D3A"/>
                </a:solidFill>
                <a:latin typeface="Aptos"/>
              </a:defRPr>
            </a:pPr>
            <a:r>
              <a:t>Supporting Shona’s Nursery Transition</a:t>
            </a:r>
          </a:p>
        </p:txBody>
      </p:sp>
      <p:sp>
        <p:nvSpPr>
          <p:cNvPr id="5" name="Rectangle 4"/>
          <p:cNvSpPr/>
          <p:nvPr/>
        </p:nvSpPr>
        <p:spPr>
          <a:xfrm>
            <a:off x="502920" y="6318504"/>
            <a:ext cx="11155680" cy="10972"/>
          </a:xfrm>
          <a:prstGeom prst="rect">
            <a:avLst/>
          </a:prstGeom>
          <a:solidFill>
            <a:srgbClr val="CAD7D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502920" y="6428232"/>
            <a:ext cx="10607040" cy="274320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1000" b="0">
                <a:solidFill>
                  <a:srgbClr val="55717B"/>
                </a:solidFill>
                <a:latin typeface="Aptos"/>
              </a:defRPr>
            </a:pPr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0972800" y="6428232"/>
            <a:ext cx="731520" cy="274320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1000" b="0">
                <a:solidFill>
                  <a:srgbClr val="55717B"/>
                </a:solidFill>
                <a:latin typeface="Aptos"/>
              </a:defRPr>
            </a:pPr>
            <a:r>
              <a:t>01 / 10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94360" y="1847088"/>
            <a:ext cx="6492240" cy="1371600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3300" b="1">
                <a:solidFill>
                  <a:srgbClr val="132D3A"/>
                </a:solidFill>
                <a:latin typeface="Aptos"/>
              </a:defRPr>
            </a:pPr>
            <a:r>
              <a:t>Bowlby’s attachment theory</a:t>
            </a:r>
          </a:p>
          <a:p>
            <a:pPr>
              <a:spcAft>
                <a:spcPts val="900"/>
              </a:spcAft>
              <a:defRPr sz="3300" b="1">
                <a:solidFill>
                  <a:srgbClr val="132D3A"/>
                </a:solidFill>
                <a:latin typeface="Aptos"/>
              </a:defRPr>
            </a:pPr>
            <a:r>
              <a:t>in early childhood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94360" y="3794760"/>
            <a:ext cx="7498079" cy="1454244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1800" b="0">
                <a:solidFill>
                  <a:srgbClr val="203B48"/>
                </a:solidFill>
                <a:latin typeface="Aptos"/>
              </a:defRPr>
            </a:pPr>
            <a:r>
              <a:rPr dirty="0"/>
              <a:t>Name: </a:t>
            </a:r>
            <a:r>
              <a:rPr lang="en-GB" dirty="0" err="1"/>
              <a:t>Meryum</a:t>
            </a:r>
            <a:r>
              <a:rPr lang="en-GB" dirty="0"/>
              <a:t> Alam</a:t>
            </a:r>
            <a:endParaRPr lang="en-US" dirty="0"/>
          </a:p>
          <a:p>
            <a:pPr>
              <a:spcAft>
                <a:spcPts val="900"/>
              </a:spcAft>
              <a:defRPr sz="1800" b="0">
                <a:solidFill>
                  <a:srgbClr val="203B48"/>
                </a:solidFill>
                <a:latin typeface="Aptos"/>
              </a:defRPr>
            </a:pPr>
            <a:r>
              <a:rPr dirty="0"/>
              <a:t>Student number</a:t>
            </a:r>
            <a:r>
              <a:rPr lang="en-GB" dirty="0"/>
              <a:t>: 2522888</a:t>
            </a:r>
            <a:endParaRPr lang="en-US" dirty="0"/>
          </a:p>
          <a:p>
            <a:pPr>
              <a:spcAft>
                <a:spcPts val="900"/>
              </a:spcAft>
              <a:defRPr sz="1800" b="0">
                <a:solidFill>
                  <a:srgbClr val="203B48"/>
                </a:solidFill>
                <a:latin typeface="Aptos"/>
              </a:defRPr>
            </a:pPr>
            <a:r>
              <a:rPr dirty="0"/>
              <a:t>Module: LCHS4010 — Psychology in Health and Social Care</a:t>
            </a:r>
          </a:p>
          <a:p>
            <a:pPr>
              <a:spcAft>
                <a:spcPts val="900"/>
              </a:spcAft>
              <a:defRPr sz="1800" b="0">
                <a:solidFill>
                  <a:srgbClr val="203B48"/>
                </a:solidFill>
                <a:latin typeface="Aptos"/>
              </a:defRPr>
            </a:pPr>
            <a:r>
              <a:rPr dirty="0"/>
              <a:t>Lecturer:</a:t>
            </a:r>
            <a:r>
              <a:rPr lang="en-GB" dirty="0"/>
              <a:t>Dr Helen Parsons</a:t>
            </a:r>
            <a:endParaRPr dirty="0"/>
          </a:p>
        </p:txBody>
      </p:sp>
      <p:sp>
        <p:nvSpPr>
          <p:cNvPr id="10" name="Rectangle 9"/>
          <p:cNvSpPr/>
          <p:nvPr/>
        </p:nvSpPr>
        <p:spPr>
          <a:xfrm>
            <a:off x="8275320" y="1828800"/>
            <a:ext cx="3310128" cy="4114800"/>
          </a:xfrm>
          <a:prstGeom prst="rect">
            <a:avLst/>
          </a:prstGeom>
          <a:solidFill>
            <a:srgbClr val="132D3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8567928" y="2194560"/>
            <a:ext cx="2651760" cy="1188720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3000" b="1">
                <a:solidFill>
                  <a:srgbClr val="FFFFFF"/>
                </a:solidFill>
                <a:latin typeface="Aptos"/>
              </a:defRPr>
            </a:pPr>
            <a:r>
              <a:t>SECURITY</a:t>
            </a:r>
          </a:p>
          <a:p>
            <a:pPr>
              <a:spcAft>
                <a:spcPts val="900"/>
              </a:spcAft>
              <a:defRPr sz="3000" b="1">
                <a:solidFill>
                  <a:srgbClr val="FFFFFF"/>
                </a:solidFill>
                <a:latin typeface="Aptos"/>
              </a:defRPr>
            </a:pPr>
            <a:r>
              <a:t>TO EXPLORE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567928" y="3657600"/>
            <a:ext cx="2560320" cy="1645920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2200" b="0">
                <a:solidFill>
                  <a:srgbClr val="D5E9E7"/>
                </a:solidFill>
                <a:latin typeface="Aptos"/>
              </a:defRPr>
            </a:pPr>
            <a:r>
              <a:t>A relationship-based support plan for a three-year-old starting nursery.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4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18872"/>
          </a:xfrm>
          <a:prstGeom prst="rect">
            <a:avLst/>
          </a:prstGeom>
          <a:solidFill>
            <a:srgbClr val="087F8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320040"/>
            <a:ext cx="10058400" cy="274320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1100" b="1">
                <a:solidFill>
                  <a:srgbClr val="087F83"/>
                </a:solidFill>
                <a:latin typeface="Aptos"/>
              </a:defRPr>
            </a:pPr>
            <a:r>
              <a:t>PSYCHOLOGY IN HEALTH AND SOCIAL CARE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02920" y="786384"/>
            <a:ext cx="11155680" cy="477054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3100" b="1">
                <a:solidFill>
                  <a:srgbClr val="132D3A"/>
                </a:solidFill>
                <a:latin typeface="Aptos"/>
              </a:defRPr>
            </a:pPr>
            <a:r>
              <a:rPr dirty="0"/>
              <a:t>S</a:t>
            </a:r>
            <a:r>
              <a:rPr lang="en-GB" dirty="0" err="1"/>
              <a:t>hona’s</a:t>
            </a:r>
            <a:r>
              <a:rPr lang="en-GB" dirty="0"/>
              <a:t> support plan and needs</a:t>
            </a:r>
            <a:endParaRPr dirty="0"/>
          </a:p>
        </p:txBody>
      </p:sp>
      <p:sp>
        <p:nvSpPr>
          <p:cNvPr id="5" name="Rectangle 4"/>
          <p:cNvSpPr/>
          <p:nvPr/>
        </p:nvSpPr>
        <p:spPr>
          <a:xfrm>
            <a:off x="502920" y="6318504"/>
            <a:ext cx="11155680" cy="10972"/>
          </a:xfrm>
          <a:prstGeom prst="rect">
            <a:avLst/>
          </a:prstGeom>
          <a:solidFill>
            <a:srgbClr val="CAD7D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502920" y="6428232"/>
            <a:ext cx="10607040" cy="274320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1000" b="0">
                <a:solidFill>
                  <a:srgbClr val="55717B"/>
                </a:solidFill>
                <a:latin typeface="Aptos"/>
              </a:defRPr>
            </a:pPr>
            <a:r>
              <a:t>Case facts: LCHS4010 assessment specification; interpretation informed by Bowlby (1988).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0972800" y="6428232"/>
            <a:ext cx="731520" cy="274320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1000" b="0">
                <a:solidFill>
                  <a:srgbClr val="55717B"/>
                </a:solidFill>
                <a:latin typeface="Aptos"/>
              </a:defRPr>
            </a:pPr>
            <a:r>
              <a:t>02 / 10</a:t>
            </a:r>
          </a:p>
        </p:txBody>
      </p:sp>
      <p:sp>
        <p:nvSpPr>
          <p:cNvPr id="8" name="Rectangle 7"/>
          <p:cNvSpPr/>
          <p:nvPr/>
        </p:nvSpPr>
        <p:spPr>
          <a:xfrm>
            <a:off x="548640" y="1828800"/>
            <a:ext cx="3566160" cy="329184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548640" y="1828800"/>
            <a:ext cx="50292" cy="3291840"/>
          </a:xfrm>
          <a:prstGeom prst="rect">
            <a:avLst/>
          </a:prstGeom>
          <a:solidFill>
            <a:srgbClr val="087F8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749808" y="2011680"/>
            <a:ext cx="3163824" cy="594360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2200" b="1">
                <a:solidFill>
                  <a:srgbClr val="087F83"/>
                </a:solidFill>
                <a:latin typeface="Aptos"/>
              </a:defRPr>
            </a:pPr>
            <a:r>
              <a:rPr dirty="0"/>
              <a:t>Separation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749808" y="2734056"/>
            <a:ext cx="3163824" cy="1408078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 marL="342900" indent="-342900">
              <a:spcAft>
                <a:spcPts val="900"/>
              </a:spcAft>
              <a:buFont typeface="Arial" panose="020B0604020202020204" pitchFamily="34" charset="0"/>
              <a:buChar char="•"/>
              <a:defRPr sz="2100" b="0">
                <a:solidFill>
                  <a:srgbClr val="203B48"/>
                </a:solidFill>
                <a:latin typeface="Aptos"/>
              </a:defRPr>
            </a:pPr>
            <a:r>
              <a:rPr dirty="0"/>
              <a:t>Anxious when her carers leave.</a:t>
            </a:r>
          </a:p>
          <a:p>
            <a:pPr marL="342900" indent="-342900">
              <a:spcAft>
                <a:spcPts val="900"/>
              </a:spcAft>
              <a:buFont typeface="Arial" panose="020B0604020202020204" pitchFamily="34" charset="0"/>
              <a:buChar char="•"/>
              <a:defRPr sz="2100" b="0">
                <a:solidFill>
                  <a:srgbClr val="203B48"/>
                </a:solidFill>
                <a:latin typeface="Aptos"/>
              </a:defRPr>
            </a:pPr>
            <a:r>
              <a:rPr dirty="0"/>
              <a:t>Needs comfort and a predictable handover.</a:t>
            </a:r>
          </a:p>
        </p:txBody>
      </p:sp>
      <p:sp>
        <p:nvSpPr>
          <p:cNvPr id="12" name="Rectangle 11"/>
          <p:cNvSpPr/>
          <p:nvPr/>
        </p:nvSpPr>
        <p:spPr>
          <a:xfrm>
            <a:off x="4315968" y="1828800"/>
            <a:ext cx="3566160" cy="329184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4315968" y="1828800"/>
            <a:ext cx="50292" cy="3291840"/>
          </a:xfrm>
          <a:prstGeom prst="rect">
            <a:avLst/>
          </a:prstGeom>
          <a:solidFill>
            <a:srgbClr val="087F8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4517136" y="2011680"/>
            <a:ext cx="3163824" cy="594360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2200" b="1">
                <a:solidFill>
                  <a:srgbClr val="087F83"/>
                </a:solidFill>
                <a:latin typeface="Aptos"/>
              </a:defRPr>
            </a:pPr>
            <a:r>
              <a:t>Communication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517136" y="2734056"/>
            <a:ext cx="3163824" cy="2054409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 marL="342900" indent="-342900">
              <a:spcAft>
                <a:spcPts val="900"/>
              </a:spcAft>
              <a:buFont typeface="Arial" panose="020B0604020202020204" pitchFamily="34" charset="0"/>
              <a:buChar char="•"/>
              <a:defRPr sz="2100" b="0">
                <a:solidFill>
                  <a:srgbClr val="203B48"/>
                </a:solidFill>
                <a:latin typeface="Aptos"/>
              </a:defRPr>
            </a:pPr>
            <a:r>
              <a:rPr dirty="0"/>
              <a:t>Limited verbal communication.</a:t>
            </a:r>
          </a:p>
          <a:p>
            <a:pPr marL="342900" indent="-342900">
              <a:spcAft>
                <a:spcPts val="900"/>
              </a:spcAft>
              <a:buFont typeface="Arial" panose="020B0604020202020204" pitchFamily="34" charset="0"/>
              <a:buChar char="•"/>
              <a:defRPr sz="2100" b="0">
                <a:solidFill>
                  <a:srgbClr val="203B48"/>
                </a:solidFill>
                <a:latin typeface="Aptos"/>
              </a:defRPr>
            </a:pPr>
            <a:r>
              <a:rPr dirty="0"/>
              <a:t>Needs time and accessible ways to express herself</a:t>
            </a:r>
            <a:r>
              <a:rPr lang="en-US" dirty="0"/>
              <a:t> </a:t>
            </a:r>
            <a:r>
              <a:rPr lang="en-GB" sz="2100" dirty="0">
                <a:solidFill>
                  <a:srgbClr val="203B48"/>
                </a:solidFill>
                <a:latin typeface="Aptos"/>
              </a:rPr>
              <a:t>(Bowlby, 1988)</a:t>
            </a:r>
            <a:r>
              <a:rPr dirty="0"/>
              <a:t>.</a:t>
            </a:r>
          </a:p>
        </p:txBody>
      </p:sp>
      <p:sp>
        <p:nvSpPr>
          <p:cNvPr id="16" name="Rectangle 15"/>
          <p:cNvSpPr/>
          <p:nvPr/>
        </p:nvSpPr>
        <p:spPr>
          <a:xfrm>
            <a:off x="8083296" y="1828800"/>
            <a:ext cx="3566160" cy="329184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Rectangle 16"/>
          <p:cNvSpPr/>
          <p:nvPr/>
        </p:nvSpPr>
        <p:spPr>
          <a:xfrm>
            <a:off x="8083296" y="1828800"/>
            <a:ext cx="50292" cy="3291840"/>
          </a:xfrm>
          <a:prstGeom prst="rect">
            <a:avLst/>
          </a:prstGeom>
          <a:solidFill>
            <a:srgbClr val="087F8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8284464" y="2011680"/>
            <a:ext cx="3163824" cy="594360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2200" b="1">
                <a:solidFill>
                  <a:srgbClr val="087F83"/>
                </a:solidFill>
                <a:latin typeface="Aptos"/>
              </a:defRPr>
            </a:pPr>
            <a:r>
              <a:t>Participation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8284464" y="2734056"/>
            <a:ext cx="3163824" cy="1731243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 marL="342900" indent="-342900">
              <a:spcAft>
                <a:spcPts val="900"/>
              </a:spcAft>
              <a:buFont typeface="Arial" panose="020B0604020202020204" pitchFamily="34" charset="0"/>
              <a:buChar char="•"/>
              <a:defRPr sz="2100" b="0">
                <a:solidFill>
                  <a:srgbClr val="203B48"/>
                </a:solidFill>
                <a:latin typeface="Aptos"/>
              </a:defRPr>
            </a:pPr>
            <a:r>
              <a:rPr dirty="0"/>
              <a:t>Difficulty joining group play.</a:t>
            </a:r>
          </a:p>
          <a:p>
            <a:pPr marL="342900" indent="-342900">
              <a:spcAft>
                <a:spcPts val="900"/>
              </a:spcAft>
              <a:buFont typeface="Arial" panose="020B0604020202020204" pitchFamily="34" charset="0"/>
              <a:buChar char="•"/>
              <a:defRPr sz="2100" b="0">
                <a:solidFill>
                  <a:srgbClr val="203B48"/>
                </a:solidFill>
                <a:latin typeface="Aptos"/>
              </a:defRPr>
            </a:pPr>
            <a:r>
              <a:rPr dirty="0"/>
              <a:t>Needs supported, manageable opportunities to engage.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640080" y="5468112"/>
            <a:ext cx="10972800" cy="594360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2100" b="1">
                <a:solidFill>
                  <a:srgbClr val="087F83"/>
                </a:solidFill>
                <a:latin typeface="Aptos"/>
              </a:defRPr>
            </a:pPr>
            <a:r>
              <a:t>Unknown: her communication at home, previous care experiences and what already helps.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4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18872"/>
          </a:xfrm>
          <a:prstGeom prst="rect">
            <a:avLst/>
          </a:prstGeom>
          <a:solidFill>
            <a:srgbClr val="087F8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320040"/>
            <a:ext cx="10058400" cy="274320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1100" b="1">
                <a:solidFill>
                  <a:srgbClr val="087F83"/>
                </a:solidFill>
                <a:latin typeface="Aptos"/>
              </a:defRPr>
            </a:pPr>
            <a:r>
              <a:t>PSYCHOLOGY IN HEALTH AND SOCIAL CARE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02920" y="786384"/>
            <a:ext cx="11155680" cy="777240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3100" b="1">
                <a:solidFill>
                  <a:srgbClr val="132D3A"/>
                </a:solidFill>
                <a:latin typeface="Aptos"/>
              </a:defRPr>
            </a:pPr>
            <a:r>
              <a:t>Bowlby: security makes exploration possible</a:t>
            </a:r>
          </a:p>
        </p:txBody>
      </p:sp>
      <p:sp>
        <p:nvSpPr>
          <p:cNvPr id="5" name="Rectangle 4"/>
          <p:cNvSpPr/>
          <p:nvPr/>
        </p:nvSpPr>
        <p:spPr>
          <a:xfrm>
            <a:off x="502920" y="6318504"/>
            <a:ext cx="11155680" cy="10972"/>
          </a:xfrm>
          <a:prstGeom prst="rect">
            <a:avLst/>
          </a:prstGeom>
          <a:solidFill>
            <a:srgbClr val="CAD7D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502920" y="6428232"/>
            <a:ext cx="10607040" cy="274320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1000" b="0">
                <a:solidFill>
                  <a:srgbClr val="55717B"/>
                </a:solidFill>
                <a:latin typeface="Aptos"/>
              </a:defRPr>
            </a:pPr>
            <a:r>
              <a:t>Bowlby (1988); Madigan et al. (2024).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0972800" y="6428232"/>
            <a:ext cx="731520" cy="274320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1000" b="0">
                <a:solidFill>
                  <a:srgbClr val="55717B"/>
                </a:solidFill>
                <a:latin typeface="Aptos"/>
              </a:defRPr>
            </a:pPr>
            <a:r>
              <a:t>03 / 10</a:t>
            </a:r>
          </a:p>
        </p:txBody>
      </p:sp>
      <p:sp>
        <p:nvSpPr>
          <p:cNvPr id="8" name="Rectangle 7"/>
          <p:cNvSpPr/>
          <p:nvPr/>
        </p:nvSpPr>
        <p:spPr>
          <a:xfrm>
            <a:off x="548640" y="1828800"/>
            <a:ext cx="3566160" cy="333756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548640" y="1828800"/>
            <a:ext cx="50292" cy="3337560"/>
          </a:xfrm>
          <a:prstGeom prst="rect">
            <a:avLst/>
          </a:prstGeom>
          <a:solidFill>
            <a:srgbClr val="087F8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749808" y="2011680"/>
            <a:ext cx="3163824" cy="338554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2200" b="1">
                <a:solidFill>
                  <a:srgbClr val="087F83"/>
                </a:solidFill>
                <a:latin typeface="Aptos"/>
              </a:defRPr>
            </a:pPr>
            <a:r>
              <a:rPr dirty="0"/>
              <a:t>Safe </a:t>
            </a:r>
            <a:r>
              <a:rPr lang="en-GB" dirty="0"/>
              <a:t>space</a:t>
            </a:r>
            <a:endParaRPr dirty="0"/>
          </a:p>
        </p:txBody>
      </p:sp>
      <p:sp>
        <p:nvSpPr>
          <p:cNvPr id="11" name="TextBox 10"/>
          <p:cNvSpPr txBox="1"/>
          <p:nvPr/>
        </p:nvSpPr>
        <p:spPr>
          <a:xfrm>
            <a:off x="749808" y="2734056"/>
            <a:ext cx="3163824" cy="2331720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2100" b="0">
                <a:solidFill>
                  <a:srgbClr val="203B48"/>
                </a:solidFill>
                <a:latin typeface="Aptos"/>
              </a:defRPr>
            </a:pPr>
            <a:r>
              <a:rPr dirty="0"/>
              <a:t>A trusted adult offers comfort when the child feels upset or threatened.</a:t>
            </a:r>
          </a:p>
        </p:txBody>
      </p:sp>
      <p:sp>
        <p:nvSpPr>
          <p:cNvPr id="12" name="Rectangle 11"/>
          <p:cNvSpPr/>
          <p:nvPr/>
        </p:nvSpPr>
        <p:spPr>
          <a:xfrm>
            <a:off x="4315968" y="1828800"/>
            <a:ext cx="3566160" cy="333756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4315968" y="1828800"/>
            <a:ext cx="50292" cy="3337560"/>
          </a:xfrm>
          <a:prstGeom prst="rect">
            <a:avLst/>
          </a:prstGeom>
          <a:solidFill>
            <a:srgbClr val="087F8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4517136" y="2011680"/>
            <a:ext cx="3163824" cy="594360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2200" b="1">
                <a:solidFill>
                  <a:srgbClr val="087F83"/>
                </a:solidFill>
                <a:latin typeface="Aptos"/>
              </a:defRPr>
            </a:pPr>
            <a:r>
              <a:t>Secure base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517136" y="2734056"/>
            <a:ext cx="3163824" cy="1292662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2100" b="0">
                <a:solidFill>
                  <a:srgbClr val="203B48"/>
                </a:solidFill>
                <a:latin typeface="Aptos"/>
              </a:defRPr>
            </a:pPr>
            <a:r>
              <a:rPr dirty="0"/>
              <a:t>Knowing support is available helps the child move towards play and exploration</a:t>
            </a:r>
            <a:r>
              <a:rPr lang="en-US" dirty="0"/>
              <a:t> </a:t>
            </a:r>
            <a:r>
              <a:rPr lang="en-GB" sz="2100" dirty="0">
                <a:solidFill>
                  <a:srgbClr val="203B48"/>
                </a:solidFill>
                <a:latin typeface="Aptos"/>
              </a:rPr>
              <a:t>(Bowlby, 1988)</a:t>
            </a:r>
            <a:r>
              <a:rPr dirty="0"/>
              <a:t>.</a:t>
            </a:r>
          </a:p>
        </p:txBody>
      </p:sp>
      <p:sp>
        <p:nvSpPr>
          <p:cNvPr id="16" name="Rectangle 15"/>
          <p:cNvSpPr/>
          <p:nvPr/>
        </p:nvSpPr>
        <p:spPr>
          <a:xfrm>
            <a:off x="8083296" y="1828800"/>
            <a:ext cx="3566160" cy="333756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Rectangle 16"/>
          <p:cNvSpPr/>
          <p:nvPr/>
        </p:nvSpPr>
        <p:spPr>
          <a:xfrm>
            <a:off x="8083296" y="1828800"/>
            <a:ext cx="50292" cy="3337560"/>
          </a:xfrm>
          <a:prstGeom prst="rect">
            <a:avLst/>
          </a:prstGeom>
          <a:solidFill>
            <a:srgbClr val="087F8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8284464" y="2011680"/>
            <a:ext cx="3163824" cy="594360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2200" b="1">
                <a:solidFill>
                  <a:srgbClr val="087F83"/>
                </a:solidFill>
                <a:latin typeface="Aptos"/>
              </a:defRPr>
            </a:pPr>
            <a:r>
              <a:t>Internal working model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8284464" y="2734056"/>
            <a:ext cx="3163824" cy="2331720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2100" b="0">
                <a:solidFill>
                  <a:srgbClr val="203B48"/>
                </a:solidFill>
                <a:latin typeface="Aptos"/>
              </a:defRPr>
            </a:pPr>
            <a:r>
              <a:rPr dirty="0"/>
              <a:t>Repeated experiences shape expectations about whether others will respond to needs.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640080" y="5504688"/>
            <a:ext cx="10972800" cy="548640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2100" b="1">
                <a:solidFill>
                  <a:srgbClr val="087F83"/>
                </a:solidFill>
                <a:latin typeface="Aptos"/>
              </a:defRPr>
            </a:pPr>
            <a:r>
              <a:t>Sensitive response: notice the signal → understand the need → respond appropriately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4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18872"/>
          </a:xfrm>
          <a:prstGeom prst="rect">
            <a:avLst/>
          </a:prstGeom>
          <a:solidFill>
            <a:srgbClr val="087F8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320040"/>
            <a:ext cx="10058400" cy="274320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1100" b="1">
                <a:solidFill>
                  <a:srgbClr val="087F83"/>
                </a:solidFill>
                <a:latin typeface="Aptos"/>
              </a:defRPr>
            </a:pPr>
            <a:r>
              <a:t>PSYCHOLOGY IN HEALTH AND SOCIAL CARE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02920" y="786384"/>
            <a:ext cx="11155680" cy="477054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3100" b="1">
                <a:solidFill>
                  <a:srgbClr val="132D3A"/>
                </a:solidFill>
                <a:latin typeface="Aptos"/>
              </a:defRPr>
            </a:pPr>
            <a:r>
              <a:rPr lang="en-GB" dirty="0"/>
              <a:t>Bowlby’s Attachment Theory applied to Shona</a:t>
            </a:r>
            <a:endParaRPr dirty="0"/>
          </a:p>
        </p:txBody>
      </p:sp>
      <p:sp>
        <p:nvSpPr>
          <p:cNvPr id="5" name="Rectangle 4"/>
          <p:cNvSpPr/>
          <p:nvPr/>
        </p:nvSpPr>
        <p:spPr>
          <a:xfrm>
            <a:off x="502920" y="6318504"/>
            <a:ext cx="11155680" cy="10972"/>
          </a:xfrm>
          <a:prstGeom prst="rect">
            <a:avLst/>
          </a:prstGeom>
          <a:solidFill>
            <a:srgbClr val="CAD7D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502920" y="6428232"/>
            <a:ext cx="10607040" cy="274320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1000" b="0">
                <a:solidFill>
                  <a:srgbClr val="55717B"/>
                </a:solidFill>
                <a:latin typeface="Aptos"/>
              </a:defRPr>
            </a:pPr>
            <a:r>
              <a:t>Bowlby (1988); Deneault et al. (2023); Andersson Søe, Schad and Psouni (2023).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0972800" y="6428232"/>
            <a:ext cx="731520" cy="274320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1000" b="0">
                <a:solidFill>
                  <a:srgbClr val="55717B"/>
                </a:solidFill>
                <a:latin typeface="Aptos"/>
              </a:defRPr>
            </a:pPr>
            <a:r>
              <a:t>04 / 10</a:t>
            </a:r>
          </a:p>
        </p:txBody>
      </p:sp>
      <p:sp>
        <p:nvSpPr>
          <p:cNvPr id="8" name="Rectangle 7"/>
          <p:cNvSpPr/>
          <p:nvPr/>
        </p:nvSpPr>
        <p:spPr>
          <a:xfrm>
            <a:off x="548640" y="1828800"/>
            <a:ext cx="11082528" cy="106984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749808" y="1993392"/>
            <a:ext cx="2286000" cy="640080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2200" b="1">
                <a:solidFill>
                  <a:srgbClr val="087F83"/>
                </a:solidFill>
                <a:latin typeface="Aptos"/>
              </a:defRPr>
            </a:pPr>
            <a:r>
              <a:t>Leaving carers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127248" y="1993392"/>
            <a:ext cx="3767328" cy="731520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2000" b="0">
                <a:solidFill>
                  <a:srgbClr val="203B48"/>
                </a:solidFill>
                <a:latin typeface="Aptos"/>
              </a:defRPr>
            </a:pPr>
            <a:r>
              <a:rPr dirty="0"/>
              <a:t>Separation may activate a need for proximity.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7223760" y="1993392"/>
            <a:ext cx="4160520" cy="777240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2000" b="0">
                <a:solidFill>
                  <a:srgbClr val="203B48"/>
                </a:solidFill>
                <a:latin typeface="Aptos"/>
              </a:defRPr>
            </a:pPr>
            <a:r>
              <a:rPr dirty="0"/>
              <a:t>Offer a familiar adult and an agreed goodbye routine.</a:t>
            </a:r>
          </a:p>
        </p:txBody>
      </p:sp>
      <p:sp>
        <p:nvSpPr>
          <p:cNvPr id="12" name="Rectangle 11"/>
          <p:cNvSpPr/>
          <p:nvPr/>
        </p:nvSpPr>
        <p:spPr>
          <a:xfrm>
            <a:off x="548640" y="3081528"/>
            <a:ext cx="11082528" cy="106984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749808" y="3246120"/>
            <a:ext cx="2286000" cy="640080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2200" b="1">
                <a:solidFill>
                  <a:srgbClr val="087F83"/>
                </a:solidFill>
                <a:latin typeface="Aptos"/>
              </a:defRPr>
            </a:pPr>
            <a:r>
              <a:t>Hesitant group play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3127248" y="3246120"/>
            <a:ext cx="3767328" cy="731520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2000" b="0">
                <a:solidFill>
                  <a:srgbClr val="203B48"/>
                </a:solidFill>
                <a:latin typeface="Aptos"/>
              </a:defRPr>
            </a:pPr>
            <a:r>
              <a:rPr dirty="0"/>
              <a:t>An unfamiliar setting may reduce confidence to explore.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223760" y="3246120"/>
            <a:ext cx="4160520" cy="777240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2000" b="0">
                <a:solidFill>
                  <a:srgbClr val="203B48"/>
                </a:solidFill>
                <a:latin typeface="Aptos"/>
              </a:defRPr>
            </a:pPr>
            <a:r>
              <a:rPr dirty="0"/>
              <a:t>Begin with a trusted adult and one peer.</a:t>
            </a:r>
          </a:p>
        </p:txBody>
      </p:sp>
      <p:sp>
        <p:nvSpPr>
          <p:cNvPr id="16" name="Rectangle 15"/>
          <p:cNvSpPr/>
          <p:nvPr/>
        </p:nvSpPr>
        <p:spPr>
          <a:xfrm>
            <a:off x="548640" y="4334256"/>
            <a:ext cx="11082528" cy="106984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749808" y="4498848"/>
            <a:ext cx="2286000" cy="640080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2200" b="1">
                <a:solidFill>
                  <a:srgbClr val="087F83"/>
                </a:solidFill>
                <a:latin typeface="Aptos"/>
              </a:defRPr>
            </a:pPr>
            <a:r>
              <a:t>Limited speech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3127248" y="4498848"/>
            <a:ext cx="3767328" cy="731520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2000" b="0">
                <a:solidFill>
                  <a:srgbClr val="203B48"/>
                </a:solidFill>
                <a:latin typeface="Aptos"/>
              </a:defRPr>
            </a:pPr>
            <a:r>
              <a:rPr dirty="0"/>
              <a:t>Distress may make expressing needs harder.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7178040" y="4453128"/>
            <a:ext cx="4160520" cy="777240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2000" b="0">
                <a:solidFill>
                  <a:srgbClr val="203B48"/>
                </a:solidFill>
                <a:latin typeface="Aptos"/>
              </a:defRPr>
            </a:pPr>
            <a:r>
              <a:rPr dirty="0"/>
              <a:t>Observe communication across settings; avoid assuming a cause.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640080" y="5742432"/>
            <a:ext cx="10972800" cy="411480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1800" b="1">
                <a:solidFill>
                  <a:srgbClr val="087F83"/>
                </a:solidFill>
                <a:latin typeface="Aptos"/>
              </a:defRPr>
            </a:pPr>
            <a:r>
              <a:t>Working hypothesis: emotional safety may support engagement; it does not explain every difficulty.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4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18872"/>
          </a:xfrm>
          <a:prstGeom prst="rect">
            <a:avLst/>
          </a:prstGeom>
          <a:solidFill>
            <a:srgbClr val="087F8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320040"/>
            <a:ext cx="10058400" cy="274320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1100" b="1">
                <a:solidFill>
                  <a:srgbClr val="087F83"/>
                </a:solidFill>
                <a:latin typeface="Aptos"/>
              </a:defRPr>
            </a:pPr>
            <a:r>
              <a:t>PSYCHOLOGY IN HEALTH AND SOCIAL CARE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02920" y="786384"/>
            <a:ext cx="11155680" cy="777240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3100" b="1">
                <a:solidFill>
                  <a:srgbClr val="132D3A"/>
                </a:solidFill>
                <a:latin typeface="Aptos"/>
              </a:defRPr>
            </a:pPr>
            <a:r>
              <a:t>Nature and nurture work together</a:t>
            </a:r>
          </a:p>
        </p:txBody>
      </p:sp>
      <p:sp>
        <p:nvSpPr>
          <p:cNvPr id="5" name="Rectangle 4"/>
          <p:cNvSpPr/>
          <p:nvPr/>
        </p:nvSpPr>
        <p:spPr>
          <a:xfrm>
            <a:off x="502920" y="6318504"/>
            <a:ext cx="11155680" cy="10972"/>
          </a:xfrm>
          <a:prstGeom prst="rect">
            <a:avLst/>
          </a:prstGeom>
          <a:solidFill>
            <a:srgbClr val="CAD7D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502920" y="6428232"/>
            <a:ext cx="10607040" cy="274320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1000" b="0">
                <a:solidFill>
                  <a:srgbClr val="55717B"/>
                </a:solidFill>
                <a:latin typeface="Aptos"/>
              </a:defRPr>
            </a:pPr>
            <a:r>
              <a:t>Bowlby (1988); Drugli et al. (2023); Hohmann (2024).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0972800" y="6428232"/>
            <a:ext cx="731520" cy="274320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1000" b="0">
                <a:solidFill>
                  <a:srgbClr val="55717B"/>
                </a:solidFill>
                <a:latin typeface="Aptos"/>
              </a:defRPr>
            </a:pPr>
            <a:r>
              <a:t>05 / 10</a:t>
            </a:r>
          </a:p>
        </p:txBody>
      </p:sp>
      <p:sp>
        <p:nvSpPr>
          <p:cNvPr id="8" name="Rectangle 7"/>
          <p:cNvSpPr/>
          <p:nvPr/>
        </p:nvSpPr>
        <p:spPr>
          <a:xfrm>
            <a:off x="548640" y="1828800"/>
            <a:ext cx="5413248" cy="32004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548640" y="1828800"/>
            <a:ext cx="50292" cy="3200400"/>
          </a:xfrm>
          <a:prstGeom prst="rect">
            <a:avLst/>
          </a:prstGeom>
          <a:solidFill>
            <a:srgbClr val="087F8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749808" y="2011680"/>
            <a:ext cx="5010912" cy="594360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2200" b="1">
                <a:solidFill>
                  <a:srgbClr val="087F83"/>
                </a:solidFill>
                <a:latin typeface="Aptos"/>
              </a:defRPr>
            </a:pPr>
            <a:r>
              <a:t>Nature: biological influences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749808" y="2734056"/>
            <a:ext cx="5010912" cy="1523494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 marL="342900" indent="-342900">
              <a:spcAft>
                <a:spcPts val="900"/>
              </a:spcAft>
              <a:buFont typeface="Arial" panose="020B0604020202020204" pitchFamily="34" charset="0"/>
              <a:buChar char="•"/>
              <a:defRPr sz="2100" b="0">
                <a:solidFill>
                  <a:srgbClr val="203B48"/>
                </a:solidFill>
                <a:latin typeface="Aptos"/>
              </a:defRPr>
            </a:pPr>
            <a:r>
              <a:rPr lang="en-GB" dirty="0"/>
              <a:t>An evolved need for protection.</a:t>
            </a:r>
          </a:p>
          <a:p>
            <a:pPr marL="342900" indent="-342900">
              <a:spcAft>
                <a:spcPts val="900"/>
              </a:spcAft>
              <a:buFont typeface="Arial" panose="020B0604020202020204" pitchFamily="34" charset="0"/>
              <a:buChar char="•"/>
              <a:defRPr sz="2100" b="0">
                <a:solidFill>
                  <a:srgbClr val="203B48"/>
                </a:solidFill>
                <a:latin typeface="Aptos"/>
              </a:defRPr>
            </a:pPr>
            <a:r>
              <a:rPr lang="en-GB" dirty="0"/>
              <a:t>Developing stress regulation.</a:t>
            </a:r>
          </a:p>
          <a:p>
            <a:pPr marL="342900" indent="-342900">
              <a:spcAft>
                <a:spcPts val="900"/>
              </a:spcAft>
              <a:buFont typeface="Arial" panose="020B0604020202020204" pitchFamily="34" charset="0"/>
              <a:buChar char="•"/>
              <a:defRPr sz="2100" b="0">
                <a:solidFill>
                  <a:srgbClr val="203B48"/>
                </a:solidFill>
                <a:latin typeface="Aptos"/>
              </a:defRPr>
            </a:pPr>
            <a:r>
              <a:rPr lang="en-GB" dirty="0"/>
              <a:t>Individual temperament and maturation may affect adjustment.</a:t>
            </a:r>
          </a:p>
        </p:txBody>
      </p:sp>
      <p:sp>
        <p:nvSpPr>
          <p:cNvPr id="12" name="Rectangle 11"/>
          <p:cNvSpPr/>
          <p:nvPr/>
        </p:nvSpPr>
        <p:spPr>
          <a:xfrm>
            <a:off x="6217920" y="1828800"/>
            <a:ext cx="5413248" cy="32004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6217920" y="1828800"/>
            <a:ext cx="50292" cy="3200400"/>
          </a:xfrm>
          <a:prstGeom prst="rect">
            <a:avLst/>
          </a:prstGeom>
          <a:solidFill>
            <a:srgbClr val="087F8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6419088" y="2011680"/>
            <a:ext cx="5010912" cy="338554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2200" b="1">
                <a:solidFill>
                  <a:srgbClr val="087F83"/>
                </a:solidFill>
                <a:latin typeface="Aptos"/>
              </a:defRPr>
            </a:pPr>
            <a:r>
              <a:rPr dirty="0"/>
              <a:t>Nurture: </a:t>
            </a:r>
            <a:r>
              <a:rPr lang="en-GB" dirty="0"/>
              <a:t>Real life</a:t>
            </a:r>
            <a:r>
              <a:rPr dirty="0"/>
              <a:t> experiences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419088" y="2734056"/>
            <a:ext cx="5010912" cy="1523494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 marL="342900" indent="-342900">
              <a:spcAft>
                <a:spcPts val="900"/>
              </a:spcAft>
              <a:buFont typeface="Arial" panose="020B0604020202020204" pitchFamily="34" charset="0"/>
              <a:buChar char="•"/>
              <a:defRPr sz="2100" b="0">
                <a:solidFill>
                  <a:srgbClr val="203B48"/>
                </a:solidFill>
                <a:latin typeface="Aptos"/>
              </a:defRPr>
            </a:pPr>
            <a:r>
              <a:rPr dirty="0"/>
              <a:t>Responsive care and familiar routines.</a:t>
            </a:r>
          </a:p>
          <a:p>
            <a:pPr marL="342900" indent="-342900">
              <a:spcAft>
                <a:spcPts val="900"/>
              </a:spcAft>
              <a:buFont typeface="Arial" panose="020B0604020202020204" pitchFamily="34" charset="0"/>
              <a:buChar char="•"/>
              <a:defRPr sz="2100" b="0">
                <a:solidFill>
                  <a:srgbClr val="203B48"/>
                </a:solidFill>
                <a:latin typeface="Aptos"/>
              </a:defRPr>
            </a:pPr>
            <a:r>
              <a:rPr dirty="0"/>
              <a:t>Noise, group size and staff continuity.</a:t>
            </a:r>
          </a:p>
          <a:p>
            <a:pPr marL="342900" indent="-342900">
              <a:spcAft>
                <a:spcPts val="900"/>
              </a:spcAft>
              <a:buFont typeface="Arial" panose="020B0604020202020204" pitchFamily="34" charset="0"/>
              <a:buChar char="•"/>
              <a:defRPr sz="2100" b="0">
                <a:solidFill>
                  <a:srgbClr val="203B48"/>
                </a:solidFill>
                <a:latin typeface="Aptos"/>
              </a:defRPr>
            </a:pPr>
            <a:r>
              <a:rPr dirty="0"/>
              <a:t>Family–nursery relationships and previous separations.</a:t>
            </a:r>
          </a:p>
        </p:txBody>
      </p:sp>
      <p:sp>
        <p:nvSpPr>
          <p:cNvPr id="16" name="Rectangle 15"/>
          <p:cNvSpPr/>
          <p:nvPr/>
        </p:nvSpPr>
        <p:spPr>
          <a:xfrm>
            <a:off x="548640" y="5303520"/>
            <a:ext cx="11082528" cy="758952"/>
          </a:xfrm>
          <a:prstGeom prst="rect">
            <a:avLst/>
          </a:prstGeom>
          <a:solidFill>
            <a:srgbClr val="E5EEE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777240" y="5495544"/>
            <a:ext cx="10607040" cy="411480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2100" b="1">
                <a:solidFill>
                  <a:srgbClr val="087F83"/>
                </a:solidFill>
                <a:latin typeface="Aptos"/>
              </a:defRPr>
            </a:pPr>
            <a:r>
              <a:rPr dirty="0"/>
              <a:t>For Shona: ask how she responds to change, then adapt the environment and pace of settling.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4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18872"/>
          </a:xfrm>
          <a:prstGeom prst="rect">
            <a:avLst/>
          </a:prstGeom>
          <a:solidFill>
            <a:srgbClr val="087F8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320040"/>
            <a:ext cx="10058400" cy="274320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1100" b="1">
                <a:solidFill>
                  <a:srgbClr val="087F83"/>
                </a:solidFill>
                <a:latin typeface="Aptos"/>
              </a:defRPr>
            </a:pPr>
            <a:r>
              <a:t>PSYCHOLOGY IN HEALTH AND SOCIAL CARE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02920" y="786384"/>
            <a:ext cx="11155680" cy="477054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3100" b="1">
                <a:solidFill>
                  <a:srgbClr val="132D3A"/>
                </a:solidFill>
                <a:latin typeface="Aptos"/>
              </a:defRPr>
            </a:pPr>
            <a:r>
              <a:rPr dirty="0"/>
              <a:t>A practical plan for </a:t>
            </a:r>
            <a:r>
              <a:rPr lang="en-GB" dirty="0"/>
              <a:t>Shona</a:t>
            </a:r>
            <a:endParaRPr dirty="0"/>
          </a:p>
        </p:txBody>
      </p:sp>
      <p:sp>
        <p:nvSpPr>
          <p:cNvPr id="5" name="Rectangle 4"/>
          <p:cNvSpPr/>
          <p:nvPr/>
        </p:nvSpPr>
        <p:spPr>
          <a:xfrm>
            <a:off x="502920" y="6318504"/>
            <a:ext cx="11155680" cy="10972"/>
          </a:xfrm>
          <a:prstGeom prst="rect">
            <a:avLst/>
          </a:prstGeom>
          <a:solidFill>
            <a:srgbClr val="CAD7D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502920" y="6428232"/>
            <a:ext cx="10607040" cy="274320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1000" b="0">
                <a:solidFill>
                  <a:srgbClr val="55717B"/>
                </a:solidFill>
                <a:latin typeface="Aptos"/>
              </a:defRPr>
            </a:pPr>
            <a:r>
              <a:t>Proposed application, informed by Andersson Søe, Schad and Psouni (2023); Drugli et al. (2023); Madigan et al. (2024).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0972800" y="6428232"/>
            <a:ext cx="731520" cy="274320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1000" b="0">
                <a:solidFill>
                  <a:srgbClr val="55717B"/>
                </a:solidFill>
                <a:latin typeface="Aptos"/>
              </a:defRPr>
            </a:pPr>
            <a:r>
              <a:t>06 / 10</a:t>
            </a:r>
          </a:p>
        </p:txBody>
      </p:sp>
      <p:sp>
        <p:nvSpPr>
          <p:cNvPr id="8" name="Rectangle 7"/>
          <p:cNvSpPr/>
          <p:nvPr/>
        </p:nvSpPr>
        <p:spPr>
          <a:xfrm>
            <a:off x="548640" y="1783080"/>
            <a:ext cx="5413248" cy="199339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548640" y="1783080"/>
            <a:ext cx="50292" cy="1993392"/>
          </a:xfrm>
          <a:prstGeom prst="rect">
            <a:avLst/>
          </a:prstGeom>
          <a:solidFill>
            <a:srgbClr val="087F8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749808" y="1965960"/>
            <a:ext cx="5010912" cy="594360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2200" b="1">
                <a:solidFill>
                  <a:srgbClr val="087F83"/>
                </a:solidFill>
                <a:latin typeface="Aptos"/>
              </a:defRPr>
            </a:pPr>
            <a:r>
              <a:t>Emotional security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749808" y="2688336"/>
            <a:ext cx="5010912" cy="987552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2100" b="0">
                <a:solidFill>
                  <a:srgbClr val="203B48"/>
                </a:solidFill>
                <a:latin typeface="Aptos"/>
              </a:defRPr>
            </a:pPr>
            <a:r>
              <a:rPr dirty="0"/>
              <a:t>Consistent key adult and familiar backup; agree a gradual settling routine with carers.</a:t>
            </a:r>
          </a:p>
        </p:txBody>
      </p:sp>
      <p:sp>
        <p:nvSpPr>
          <p:cNvPr id="12" name="Rectangle 11"/>
          <p:cNvSpPr/>
          <p:nvPr/>
        </p:nvSpPr>
        <p:spPr>
          <a:xfrm>
            <a:off x="6217920" y="1783080"/>
            <a:ext cx="5413248" cy="199339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6217920" y="1783080"/>
            <a:ext cx="50292" cy="1993392"/>
          </a:xfrm>
          <a:prstGeom prst="rect">
            <a:avLst/>
          </a:prstGeom>
          <a:solidFill>
            <a:srgbClr val="087F8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6419088" y="1965960"/>
            <a:ext cx="5010912" cy="594360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2200" b="1">
                <a:solidFill>
                  <a:srgbClr val="087F83"/>
                </a:solidFill>
                <a:latin typeface="Aptos"/>
              </a:defRPr>
            </a:pPr>
            <a:r>
              <a:rPr dirty="0"/>
              <a:t>Social participation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419088" y="2688336"/>
            <a:ext cx="5010912" cy="987552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2100" b="0">
                <a:solidFill>
                  <a:srgbClr val="203B48"/>
                </a:solidFill>
                <a:latin typeface="Aptos"/>
              </a:defRPr>
            </a:pPr>
            <a:r>
              <a:rPr lang="en-GB" dirty="0"/>
              <a:t>Start with adult-supported play alongside one peer; invite group play when she is ready.</a:t>
            </a:r>
          </a:p>
        </p:txBody>
      </p:sp>
      <p:sp>
        <p:nvSpPr>
          <p:cNvPr id="16" name="Rectangle 15"/>
          <p:cNvSpPr/>
          <p:nvPr/>
        </p:nvSpPr>
        <p:spPr>
          <a:xfrm>
            <a:off x="548640" y="3995928"/>
            <a:ext cx="5413248" cy="199339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Rectangle 16"/>
          <p:cNvSpPr/>
          <p:nvPr/>
        </p:nvSpPr>
        <p:spPr>
          <a:xfrm>
            <a:off x="548640" y="3995928"/>
            <a:ext cx="50292" cy="1993392"/>
          </a:xfrm>
          <a:prstGeom prst="rect">
            <a:avLst/>
          </a:prstGeom>
          <a:solidFill>
            <a:srgbClr val="087F8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749808" y="4178808"/>
            <a:ext cx="5010912" cy="594360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2200" b="1">
                <a:solidFill>
                  <a:srgbClr val="087F83"/>
                </a:solidFill>
                <a:latin typeface="Aptos"/>
              </a:defRPr>
            </a:pPr>
            <a:r>
              <a:t>Cognition and communication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749808" y="4901184"/>
            <a:ext cx="5010912" cy="987552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2100" b="0">
                <a:solidFill>
                  <a:srgbClr val="203B48"/>
                </a:solidFill>
                <a:latin typeface="Aptos"/>
              </a:defRPr>
            </a:pPr>
            <a:r>
              <a:rPr dirty="0"/>
              <a:t>Follow her interests; share a simple story, model words and accept gestures or picture choices</a:t>
            </a:r>
            <a:r>
              <a:rPr lang="en-US" dirty="0"/>
              <a:t> </a:t>
            </a:r>
            <a:r>
              <a:rPr lang="en-GB" sz="2100" dirty="0">
                <a:solidFill>
                  <a:srgbClr val="203B48"/>
                </a:solidFill>
                <a:latin typeface="Aptos"/>
              </a:rPr>
              <a:t>(Deneault et al., 2023)</a:t>
            </a:r>
            <a:r>
              <a:rPr dirty="0"/>
              <a:t>.</a:t>
            </a:r>
          </a:p>
        </p:txBody>
      </p:sp>
      <p:sp>
        <p:nvSpPr>
          <p:cNvPr id="20" name="Rectangle 19"/>
          <p:cNvSpPr/>
          <p:nvPr/>
        </p:nvSpPr>
        <p:spPr>
          <a:xfrm>
            <a:off x="6217920" y="3995928"/>
            <a:ext cx="5413248" cy="199339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Rectangle 20"/>
          <p:cNvSpPr/>
          <p:nvPr/>
        </p:nvSpPr>
        <p:spPr>
          <a:xfrm>
            <a:off x="6217920" y="3995928"/>
            <a:ext cx="50292" cy="1993392"/>
          </a:xfrm>
          <a:prstGeom prst="rect">
            <a:avLst/>
          </a:prstGeom>
          <a:solidFill>
            <a:srgbClr val="087F8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TextBox 21"/>
          <p:cNvSpPr txBox="1"/>
          <p:nvPr/>
        </p:nvSpPr>
        <p:spPr>
          <a:xfrm>
            <a:off x="6419088" y="4178808"/>
            <a:ext cx="5010912" cy="594360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2200" b="1">
                <a:solidFill>
                  <a:srgbClr val="087F83"/>
                </a:solidFill>
                <a:latin typeface="Aptos"/>
              </a:defRPr>
            </a:pPr>
            <a:r>
              <a:t>Physical wellbeing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6444234" y="4708153"/>
            <a:ext cx="5010912" cy="987552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2100" b="0">
                <a:solidFill>
                  <a:srgbClr val="203B48"/>
                </a:solidFill>
                <a:latin typeface="Aptos"/>
              </a:defRPr>
            </a:pPr>
            <a:r>
              <a:rPr dirty="0"/>
              <a:t>Offer outdoor movement, rest and predictable care routines with a trusted adult nearby</a:t>
            </a:r>
            <a:r>
              <a:rPr lang="en-US" dirty="0"/>
              <a:t> </a:t>
            </a:r>
            <a:r>
              <a:rPr lang="en-GB" sz="2100" dirty="0">
                <a:solidFill>
                  <a:srgbClr val="203B48"/>
                </a:solidFill>
                <a:latin typeface="Aptos"/>
              </a:rPr>
              <a:t>(</a:t>
            </a:r>
            <a:r>
              <a:rPr lang="en-GB" sz="2100" dirty="0" err="1">
                <a:solidFill>
                  <a:srgbClr val="203B48"/>
                </a:solidFill>
                <a:latin typeface="Aptos"/>
              </a:rPr>
              <a:t>Drugli</a:t>
            </a:r>
            <a:r>
              <a:rPr lang="en-GB" sz="2100" dirty="0">
                <a:solidFill>
                  <a:srgbClr val="203B48"/>
                </a:solidFill>
                <a:latin typeface="Aptos"/>
              </a:rPr>
              <a:t> et al., 2023)</a:t>
            </a:r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4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18872"/>
          </a:xfrm>
          <a:prstGeom prst="rect">
            <a:avLst/>
          </a:prstGeom>
          <a:solidFill>
            <a:srgbClr val="087F8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320040"/>
            <a:ext cx="10058400" cy="274320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1100" b="1">
                <a:solidFill>
                  <a:srgbClr val="087F83"/>
                </a:solidFill>
                <a:latin typeface="Aptos"/>
              </a:defRPr>
            </a:pPr>
            <a:r>
              <a:t>PSYCHOLOGY IN HEALTH AND SOCIAL CARE</a:t>
            </a:r>
          </a:p>
        </p:txBody>
      </p:sp>
      <p:sp>
        <p:nvSpPr>
          <p:cNvPr id="5" name="Rectangle 4"/>
          <p:cNvSpPr/>
          <p:nvPr/>
        </p:nvSpPr>
        <p:spPr>
          <a:xfrm>
            <a:off x="502920" y="6318504"/>
            <a:ext cx="11155680" cy="10972"/>
          </a:xfrm>
          <a:prstGeom prst="rect">
            <a:avLst/>
          </a:prstGeom>
          <a:solidFill>
            <a:srgbClr val="CAD7D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502920" y="6428232"/>
            <a:ext cx="10607040" cy="274320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1000" b="0">
                <a:solidFill>
                  <a:srgbClr val="55717B"/>
                </a:solidFill>
                <a:latin typeface="Aptos"/>
              </a:defRPr>
            </a:pPr>
            <a:r>
              <a:t>Madigan et al. (2024); Deneault et al. (2023); Hohmann (2024); Andersson Søe, Schad and Psouni (2023).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0972800" y="6428232"/>
            <a:ext cx="731520" cy="274320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1000" b="0">
                <a:solidFill>
                  <a:srgbClr val="55717B"/>
                </a:solidFill>
                <a:latin typeface="Aptos"/>
              </a:defRPr>
            </a:pPr>
            <a:r>
              <a:t>07 / 10</a:t>
            </a:r>
          </a:p>
        </p:txBody>
      </p:sp>
      <p:sp>
        <p:nvSpPr>
          <p:cNvPr id="8" name="Rectangle 7"/>
          <p:cNvSpPr/>
          <p:nvPr/>
        </p:nvSpPr>
        <p:spPr>
          <a:xfrm>
            <a:off x="548640" y="1828800"/>
            <a:ext cx="5413248" cy="354787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548640" y="1828800"/>
            <a:ext cx="50292" cy="3547872"/>
          </a:xfrm>
          <a:prstGeom prst="rect">
            <a:avLst/>
          </a:prstGeom>
          <a:solidFill>
            <a:srgbClr val="087F8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749808" y="2011680"/>
            <a:ext cx="5010912" cy="594360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2200" b="1">
                <a:solidFill>
                  <a:srgbClr val="087F83"/>
                </a:solidFill>
                <a:latin typeface="Aptos"/>
              </a:defRPr>
            </a:pPr>
            <a:r>
              <a:t>What the theory adds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749808" y="2734056"/>
            <a:ext cx="5010912" cy="1638910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 marL="342900" indent="-342900">
              <a:spcAft>
                <a:spcPts val="900"/>
              </a:spcAft>
              <a:buFont typeface="Arial" panose="020B0604020202020204" pitchFamily="34" charset="0"/>
              <a:buChar char="•"/>
              <a:defRPr sz="2100" b="0">
                <a:solidFill>
                  <a:srgbClr val="203B48"/>
                </a:solidFill>
                <a:latin typeface="Aptos"/>
              </a:defRPr>
            </a:pPr>
            <a:r>
              <a:rPr dirty="0"/>
              <a:t>Recognizes distress as meaningful.</a:t>
            </a:r>
          </a:p>
          <a:p>
            <a:pPr marL="342900" indent="-342900">
              <a:spcAft>
                <a:spcPts val="900"/>
              </a:spcAft>
              <a:buFont typeface="Arial" panose="020B0604020202020204" pitchFamily="34" charset="0"/>
              <a:buChar char="•"/>
              <a:defRPr sz="2100" b="0">
                <a:solidFill>
                  <a:srgbClr val="203B48"/>
                </a:solidFill>
                <a:latin typeface="Aptos"/>
              </a:defRPr>
            </a:pPr>
            <a:r>
              <a:rPr dirty="0"/>
              <a:t>Prioritizes responsive relationships.</a:t>
            </a:r>
          </a:p>
          <a:p>
            <a:pPr marL="342900" indent="-342900">
              <a:spcAft>
                <a:spcPts val="900"/>
              </a:spcAft>
              <a:buFont typeface="Arial" panose="020B0604020202020204" pitchFamily="34" charset="0"/>
              <a:buChar char="•"/>
              <a:defRPr sz="2100" b="0">
                <a:solidFill>
                  <a:srgbClr val="203B48"/>
                </a:solidFill>
                <a:latin typeface="Aptos"/>
              </a:defRPr>
            </a:pPr>
            <a:r>
              <a:rPr dirty="0"/>
              <a:t>Connects reassurance with exploration.</a:t>
            </a:r>
          </a:p>
          <a:p>
            <a:pPr marL="342900" indent="-342900">
              <a:spcAft>
                <a:spcPts val="900"/>
              </a:spcAft>
              <a:buFont typeface="Arial" panose="020B0604020202020204" pitchFamily="34" charset="0"/>
              <a:buChar char="•"/>
              <a:defRPr sz="2100" b="0">
                <a:solidFill>
                  <a:srgbClr val="203B48"/>
                </a:solidFill>
                <a:latin typeface="Aptos"/>
              </a:defRPr>
            </a:pPr>
            <a:r>
              <a:rPr dirty="0"/>
              <a:t>Supports partnership with carers.</a:t>
            </a:r>
          </a:p>
        </p:txBody>
      </p:sp>
      <p:sp>
        <p:nvSpPr>
          <p:cNvPr id="12" name="Rectangle 11"/>
          <p:cNvSpPr/>
          <p:nvPr/>
        </p:nvSpPr>
        <p:spPr>
          <a:xfrm>
            <a:off x="6217920" y="1828800"/>
            <a:ext cx="5413248" cy="354787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13" name="Rectangle 12"/>
          <p:cNvSpPr/>
          <p:nvPr/>
        </p:nvSpPr>
        <p:spPr>
          <a:xfrm>
            <a:off x="6217920" y="1828800"/>
            <a:ext cx="50292" cy="3547872"/>
          </a:xfrm>
          <a:prstGeom prst="rect">
            <a:avLst/>
          </a:prstGeom>
          <a:solidFill>
            <a:srgbClr val="087F8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6419088" y="2011680"/>
            <a:ext cx="5010912" cy="594360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2200" b="1">
                <a:solidFill>
                  <a:srgbClr val="087F83"/>
                </a:solidFill>
                <a:latin typeface="Aptos"/>
              </a:defRPr>
            </a:pPr>
            <a:r>
              <a:rPr dirty="0"/>
              <a:t>Where caution is needed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282255" y="2420414"/>
            <a:ext cx="5010912" cy="2931572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 marL="342900" indent="-342900">
              <a:spcAft>
                <a:spcPts val="900"/>
              </a:spcAft>
              <a:buFont typeface="Arial" panose="020B0604020202020204" pitchFamily="34" charset="0"/>
              <a:buChar char="•"/>
              <a:defRPr sz="2100" b="0">
                <a:solidFill>
                  <a:srgbClr val="203B48"/>
                </a:solidFill>
                <a:latin typeface="Aptos"/>
              </a:defRPr>
            </a:pPr>
            <a:r>
              <a:t>Associations do not establish causation.</a:t>
            </a:r>
          </a:p>
          <a:p>
            <a:pPr marL="342900" indent="-342900">
              <a:spcAft>
                <a:spcPts val="900"/>
              </a:spcAft>
              <a:buFont typeface="Arial" panose="020B0604020202020204" pitchFamily="34" charset="0"/>
              <a:buChar char="•"/>
              <a:defRPr sz="2100" b="0">
                <a:solidFill>
                  <a:srgbClr val="203B48"/>
                </a:solidFill>
                <a:latin typeface="Aptos"/>
              </a:defRPr>
            </a:pPr>
            <a:r>
              <a:t>Parent evidence may not transfer directly to nursery</a:t>
            </a:r>
            <a:r>
              <a:rPr lang="en-US"/>
              <a:t> </a:t>
            </a:r>
            <a:r>
              <a:rPr lang="en-GB" sz="2100">
                <a:solidFill>
                  <a:srgbClr val="203B48"/>
                </a:solidFill>
                <a:latin typeface="Aptos"/>
              </a:rPr>
              <a:t>(Andersson Søe, Schad and Psouni, 2023)</a:t>
            </a:r>
            <a:r>
              <a:t>.</a:t>
            </a:r>
          </a:p>
          <a:p>
            <a:pPr marL="342900" indent="-342900">
              <a:spcAft>
                <a:spcPts val="900"/>
              </a:spcAft>
              <a:buFont typeface="Arial" panose="020B0604020202020204" pitchFamily="34" charset="0"/>
              <a:buChar char="•"/>
              <a:defRPr sz="2100" b="0">
                <a:solidFill>
                  <a:srgbClr val="203B48"/>
                </a:solidFill>
                <a:latin typeface="Aptos"/>
              </a:defRPr>
            </a:pPr>
            <a:r>
              <a:t>Language and health needs require broader assessment.</a:t>
            </a:r>
          </a:p>
          <a:p>
            <a:pPr marL="342900" indent="-342900">
              <a:spcAft>
                <a:spcPts val="900"/>
              </a:spcAft>
              <a:buFont typeface="Arial" panose="020B0604020202020204" pitchFamily="34" charset="0"/>
              <a:buChar char="•"/>
              <a:defRPr sz="2100" b="0">
                <a:solidFill>
                  <a:srgbClr val="203B48"/>
                </a:solidFill>
                <a:latin typeface="Aptos"/>
              </a:defRPr>
            </a:pPr>
            <a:r>
              <a:t>Staffing and cultural context matter.</a:t>
            </a:r>
            <a:endParaRPr dirty="0"/>
          </a:p>
        </p:txBody>
      </p:sp>
      <p:sp>
        <p:nvSpPr>
          <p:cNvPr id="16" name="TextBox 15"/>
          <p:cNvSpPr txBox="1"/>
          <p:nvPr/>
        </p:nvSpPr>
        <p:spPr>
          <a:xfrm>
            <a:off x="640080" y="5605272"/>
            <a:ext cx="10972800" cy="502920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2100" b="1">
                <a:solidFill>
                  <a:srgbClr val="087F83"/>
                </a:solidFill>
                <a:latin typeface="Aptos"/>
              </a:defRPr>
            </a:pPr>
            <a:r>
              <a:t>Use attachment to guide supportive care—not to diagnose Shona or blame her carers.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9B3BA3C-0F4F-9BBA-07E2-D58ECED79216}"/>
              </a:ext>
            </a:extLst>
          </p:cNvPr>
          <p:cNvSpPr txBox="1"/>
          <p:nvPr/>
        </p:nvSpPr>
        <p:spPr>
          <a:xfrm>
            <a:off x="598932" y="862149"/>
            <a:ext cx="926908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ptos" panose="020B0004020202020204" pitchFamily="34" charset="0"/>
              </a:rPr>
              <a:t>Understanding Shona’s Developmental needs 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4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18872"/>
          </a:xfrm>
          <a:prstGeom prst="rect">
            <a:avLst/>
          </a:prstGeom>
          <a:solidFill>
            <a:srgbClr val="087F8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320040"/>
            <a:ext cx="10058400" cy="274320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1100" b="1">
                <a:solidFill>
                  <a:srgbClr val="087F83"/>
                </a:solidFill>
                <a:latin typeface="Aptos"/>
              </a:defRPr>
            </a:pPr>
            <a:r>
              <a:t>PSYCHOLOGY IN HEALTH AND SOCIAL CARE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02920" y="786384"/>
            <a:ext cx="11155680" cy="777240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3100" b="1">
                <a:solidFill>
                  <a:srgbClr val="132D3A"/>
                </a:solidFill>
                <a:latin typeface="Aptos"/>
              </a:defRPr>
            </a:pPr>
            <a:r>
              <a:t>Review progress with Shona and her carers</a:t>
            </a:r>
          </a:p>
        </p:txBody>
      </p:sp>
      <p:sp>
        <p:nvSpPr>
          <p:cNvPr id="5" name="Rectangle 4"/>
          <p:cNvSpPr/>
          <p:nvPr/>
        </p:nvSpPr>
        <p:spPr>
          <a:xfrm>
            <a:off x="502920" y="6318504"/>
            <a:ext cx="11155680" cy="10972"/>
          </a:xfrm>
          <a:prstGeom prst="rect">
            <a:avLst/>
          </a:prstGeom>
          <a:solidFill>
            <a:srgbClr val="CAD7D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502920" y="6428232"/>
            <a:ext cx="10607040" cy="274320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1000" b="0">
                <a:solidFill>
                  <a:srgbClr val="55717B"/>
                </a:solidFill>
                <a:latin typeface="Aptos"/>
              </a:defRPr>
            </a:pPr>
            <a:r>
              <a:t>Proposed review process, informed by Drugli et al. (2023) and Hohmann (2024).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0972800" y="6428232"/>
            <a:ext cx="731520" cy="274320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1000" b="0">
                <a:solidFill>
                  <a:srgbClr val="55717B"/>
                </a:solidFill>
                <a:latin typeface="Aptos"/>
              </a:defRPr>
            </a:pPr>
            <a:r>
              <a:t>08 / 10</a:t>
            </a:r>
          </a:p>
        </p:txBody>
      </p:sp>
      <p:sp>
        <p:nvSpPr>
          <p:cNvPr id="8" name="Rectangle 7"/>
          <p:cNvSpPr/>
          <p:nvPr/>
        </p:nvSpPr>
        <p:spPr>
          <a:xfrm>
            <a:off x="548640" y="1828800"/>
            <a:ext cx="3566160" cy="313639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548640" y="1828800"/>
            <a:ext cx="50292" cy="3136392"/>
          </a:xfrm>
          <a:prstGeom prst="rect">
            <a:avLst/>
          </a:prstGeom>
          <a:solidFill>
            <a:srgbClr val="087F8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749808" y="2011680"/>
            <a:ext cx="3163824" cy="594360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2200" b="1">
                <a:solidFill>
                  <a:srgbClr val="087F83"/>
                </a:solidFill>
                <a:latin typeface="Aptos"/>
              </a:defRPr>
            </a:pPr>
            <a:r>
              <a:t>OBSERVE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749808" y="2734056"/>
            <a:ext cx="3163824" cy="2130552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2100" b="0">
                <a:solidFill>
                  <a:srgbClr val="203B48"/>
                </a:solidFill>
                <a:latin typeface="Aptos"/>
              </a:defRPr>
            </a:pPr>
            <a:r>
              <a:rPr dirty="0"/>
              <a:t>Record what triggers distress, what comforts her and how she participates.</a:t>
            </a:r>
          </a:p>
        </p:txBody>
      </p:sp>
      <p:sp>
        <p:nvSpPr>
          <p:cNvPr id="12" name="Rectangle 11"/>
          <p:cNvSpPr/>
          <p:nvPr/>
        </p:nvSpPr>
        <p:spPr>
          <a:xfrm>
            <a:off x="4315968" y="1828800"/>
            <a:ext cx="3566160" cy="313639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4315968" y="1828800"/>
            <a:ext cx="50292" cy="3136392"/>
          </a:xfrm>
          <a:prstGeom prst="rect">
            <a:avLst/>
          </a:prstGeom>
          <a:solidFill>
            <a:srgbClr val="087F8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4517136" y="2011680"/>
            <a:ext cx="3163824" cy="594360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2200" b="1">
                <a:solidFill>
                  <a:srgbClr val="087F83"/>
                </a:solidFill>
                <a:latin typeface="Aptos"/>
              </a:defRPr>
            </a:pPr>
            <a:r>
              <a:t>REVIEW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517136" y="2734056"/>
            <a:ext cx="3163824" cy="2130552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2100" b="0">
                <a:solidFill>
                  <a:srgbClr val="203B48"/>
                </a:solidFill>
                <a:latin typeface="Aptos"/>
              </a:defRPr>
            </a:pPr>
            <a:r>
              <a:rPr dirty="0"/>
              <a:t>After two weeks, compare with her starting point and carers’ observations.</a:t>
            </a:r>
          </a:p>
        </p:txBody>
      </p:sp>
      <p:sp>
        <p:nvSpPr>
          <p:cNvPr id="16" name="Rectangle 15"/>
          <p:cNvSpPr/>
          <p:nvPr/>
        </p:nvSpPr>
        <p:spPr>
          <a:xfrm>
            <a:off x="8083296" y="1828800"/>
            <a:ext cx="3566160" cy="313639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Rectangle 16"/>
          <p:cNvSpPr/>
          <p:nvPr/>
        </p:nvSpPr>
        <p:spPr>
          <a:xfrm>
            <a:off x="8083296" y="1828800"/>
            <a:ext cx="50292" cy="3136392"/>
          </a:xfrm>
          <a:prstGeom prst="rect">
            <a:avLst/>
          </a:prstGeom>
          <a:solidFill>
            <a:srgbClr val="087F8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8284464" y="2011680"/>
            <a:ext cx="3163824" cy="594360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2200" b="1">
                <a:solidFill>
                  <a:srgbClr val="087F83"/>
                </a:solidFill>
                <a:latin typeface="Aptos"/>
              </a:defRPr>
            </a:pPr>
            <a:r>
              <a:t>ADAPT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8284464" y="2734056"/>
            <a:ext cx="3163824" cy="2130552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2100" b="0">
                <a:solidFill>
                  <a:srgbClr val="203B48"/>
                </a:solidFill>
                <a:latin typeface="Aptos"/>
              </a:defRPr>
            </a:pPr>
            <a:r>
              <a:rPr dirty="0"/>
              <a:t>Adjust support; discuss persistent communication concerns with the nursery’s inclusion lead.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640080" y="5239512"/>
            <a:ext cx="10972800" cy="731520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2200" b="1">
                <a:solidFill>
                  <a:srgbClr val="087F83"/>
                </a:solidFill>
                <a:latin typeface="Aptos"/>
              </a:defRPr>
            </a:pPr>
            <a:r>
              <a:t>Look for: accepting comfort • communicating needs • exploring • enjoying participation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640080" y="5870448"/>
            <a:ext cx="10972800" cy="347472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1800" b="1">
                <a:solidFill>
                  <a:srgbClr val="132D3A"/>
                </a:solidFill>
                <a:latin typeface="Aptos"/>
              </a:defRPr>
            </a:pPr>
            <a:r>
              <a:t>Conclusion: build security, widen opportunities and review the whole child.  Questions?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4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18872"/>
          </a:xfrm>
          <a:prstGeom prst="rect">
            <a:avLst/>
          </a:prstGeom>
          <a:solidFill>
            <a:srgbClr val="087F8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320040"/>
            <a:ext cx="10058400" cy="274320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1100" b="1">
                <a:solidFill>
                  <a:srgbClr val="087F83"/>
                </a:solidFill>
                <a:latin typeface="Aptos"/>
              </a:defRPr>
            </a:pPr>
            <a:r>
              <a:t>HARVARD REFERENCE LIST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02920" y="786384"/>
            <a:ext cx="11155680" cy="777240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3100" b="1">
                <a:solidFill>
                  <a:srgbClr val="132D3A"/>
                </a:solidFill>
                <a:latin typeface="Aptos"/>
              </a:defRPr>
            </a:pPr>
            <a:r>
              <a:t>References (1/2)</a:t>
            </a:r>
          </a:p>
        </p:txBody>
      </p:sp>
      <p:sp>
        <p:nvSpPr>
          <p:cNvPr id="5" name="Rectangle 4"/>
          <p:cNvSpPr/>
          <p:nvPr/>
        </p:nvSpPr>
        <p:spPr>
          <a:xfrm>
            <a:off x="502920" y="6318504"/>
            <a:ext cx="11155680" cy="10972"/>
          </a:xfrm>
          <a:prstGeom prst="rect">
            <a:avLst/>
          </a:prstGeom>
          <a:solidFill>
            <a:srgbClr val="CAD7D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502920" y="6428232"/>
            <a:ext cx="10607040" cy="274320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1000" b="0">
                <a:solidFill>
                  <a:srgbClr val="55717B"/>
                </a:solidFill>
                <a:latin typeface="Aptos"/>
              </a:defRPr>
            </a:pPr>
            <a:r>
              <a:t>Six academic sources • Five published in 2023–2024, plus Bowlby’s seminal text.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0972800" y="6428232"/>
            <a:ext cx="731520" cy="274320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1000" b="0">
                <a:solidFill>
                  <a:srgbClr val="55717B"/>
                </a:solidFill>
                <a:latin typeface="Aptos"/>
              </a:defRPr>
            </a:pPr>
            <a:r>
              <a:t>09 / 10</a:t>
            </a:r>
          </a:p>
        </p:txBody>
      </p:sp>
      <p:sp>
        <p:nvSpPr>
          <p:cNvPr id="8" name="Rectangle 7"/>
          <p:cNvSpPr/>
          <p:nvPr/>
        </p:nvSpPr>
        <p:spPr>
          <a:xfrm>
            <a:off x="548640" y="1764792"/>
            <a:ext cx="11082528" cy="130759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749808" y="1856231"/>
            <a:ext cx="10652760" cy="566928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1500" b="1">
                <a:solidFill>
                  <a:srgbClr val="087F83"/>
                </a:solidFill>
                <a:latin typeface="Aptos"/>
              </a:defRPr>
            </a:pPr>
            <a:r>
              <a:t>Andersson Søe, M., Schad, E. and Psouni, E. (2023)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49808" y="2331720"/>
            <a:ext cx="10652760" cy="713232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1500" b="0">
                <a:solidFill>
                  <a:srgbClr val="203B48"/>
                </a:solidFill>
                <a:latin typeface="Aptos"/>
              </a:defRPr>
            </a:pPr>
            <a:r>
              <a:t>‘Transition to preschool: Paving the way for preschool teacher and family relationship-building’, Child &amp; Youth Care Forum. Available at: https://doi.org/10.1007/s10566-023-09735-y (Accessed: 6 October 2026).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548640" y="3209544"/>
            <a:ext cx="11082528" cy="130759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749808" y="3300984"/>
            <a:ext cx="10652760" cy="566928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1500" b="1">
                <a:solidFill>
                  <a:srgbClr val="087F83"/>
                </a:solidFill>
                <a:latin typeface="Aptos"/>
              </a:defRPr>
            </a:pPr>
            <a:r>
              <a:t>Bowlby, J. (1988)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49808" y="3776472"/>
            <a:ext cx="10652760" cy="713232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1500" b="0">
                <a:solidFill>
                  <a:srgbClr val="203B48"/>
                </a:solidFill>
                <a:latin typeface="Aptos"/>
              </a:defRPr>
            </a:pPr>
            <a:r>
              <a:t>A secure base: Clinical applications of attachment theory. London: Routledge.</a:t>
            </a:r>
          </a:p>
        </p:txBody>
      </p:sp>
      <p:sp>
        <p:nvSpPr>
          <p:cNvPr id="14" name="Rectangle 13"/>
          <p:cNvSpPr/>
          <p:nvPr/>
        </p:nvSpPr>
        <p:spPr>
          <a:xfrm>
            <a:off x="548640" y="4654296"/>
            <a:ext cx="11082528" cy="130759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749808" y="4745736"/>
            <a:ext cx="10652760" cy="566928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1500" b="1">
                <a:solidFill>
                  <a:srgbClr val="087F83"/>
                </a:solidFill>
                <a:latin typeface="Aptos"/>
              </a:defRPr>
            </a:pPr>
            <a:r>
              <a:t>Deneault, A.-A., Duschinsky, R., van IJzendoorn, M.H., Roisman, G.I., Ly, A., Fearon, R.M.P. and Madigan, S. (2023)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749808" y="5221224"/>
            <a:ext cx="10652760" cy="713232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1500" b="0">
                <a:solidFill>
                  <a:srgbClr val="203B48"/>
                </a:solidFill>
                <a:latin typeface="Aptos"/>
              </a:defRPr>
            </a:pPr>
            <a:r>
              <a:t>‘Does child-mother attachment predict and mediate language and cognitive outcomes? A series of meta-analyses’, Developmental Review, 70, article 101093. https://doi.org/10.1016/j.dr.2023.101093.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4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18872"/>
          </a:xfrm>
          <a:prstGeom prst="rect">
            <a:avLst/>
          </a:prstGeom>
          <a:solidFill>
            <a:srgbClr val="087F8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320040"/>
            <a:ext cx="10058400" cy="274320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1100" b="1">
                <a:solidFill>
                  <a:srgbClr val="087F83"/>
                </a:solidFill>
                <a:latin typeface="Aptos"/>
              </a:defRPr>
            </a:pPr>
            <a:r>
              <a:t>HARVARD REFERENCE LIST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02920" y="786384"/>
            <a:ext cx="11155680" cy="777240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3100" b="1">
                <a:solidFill>
                  <a:srgbClr val="132D3A"/>
                </a:solidFill>
                <a:latin typeface="Aptos"/>
              </a:defRPr>
            </a:pPr>
            <a:r>
              <a:t>References (2/2)</a:t>
            </a:r>
          </a:p>
        </p:txBody>
      </p:sp>
      <p:sp>
        <p:nvSpPr>
          <p:cNvPr id="5" name="Rectangle 4"/>
          <p:cNvSpPr/>
          <p:nvPr/>
        </p:nvSpPr>
        <p:spPr>
          <a:xfrm>
            <a:off x="502920" y="6318504"/>
            <a:ext cx="11155680" cy="10972"/>
          </a:xfrm>
          <a:prstGeom prst="rect">
            <a:avLst/>
          </a:prstGeom>
          <a:solidFill>
            <a:srgbClr val="CAD7D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502920" y="6428232"/>
            <a:ext cx="10607040" cy="274320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1000" b="0">
                <a:solidFill>
                  <a:srgbClr val="55717B"/>
                </a:solidFill>
                <a:latin typeface="Aptos"/>
              </a:defRPr>
            </a:pPr>
            <a:r>
              <a:t>Six academic sources • Five published in 2023–2024, plus Bowlby’s seminal text.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0972800" y="6428232"/>
            <a:ext cx="731520" cy="274320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1000" b="0">
                <a:solidFill>
                  <a:srgbClr val="55717B"/>
                </a:solidFill>
                <a:latin typeface="Aptos"/>
              </a:defRPr>
            </a:pPr>
            <a:r>
              <a:t>10 / 10</a:t>
            </a:r>
          </a:p>
        </p:txBody>
      </p:sp>
      <p:sp>
        <p:nvSpPr>
          <p:cNvPr id="8" name="Rectangle 7"/>
          <p:cNvSpPr/>
          <p:nvPr/>
        </p:nvSpPr>
        <p:spPr>
          <a:xfrm>
            <a:off x="548640" y="1764792"/>
            <a:ext cx="11082528" cy="130759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749808" y="1856231"/>
            <a:ext cx="10652760" cy="566928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1500" b="1">
                <a:solidFill>
                  <a:srgbClr val="087F83"/>
                </a:solidFill>
                <a:latin typeface="Aptos"/>
              </a:defRPr>
            </a:pPr>
            <a:r>
              <a:t>Drugli, M.B., Nystad, K., Lydersen, S. and Brenne, A.S. (2023)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49808" y="2331720"/>
            <a:ext cx="10652760" cy="713232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1500" b="0">
                <a:solidFill>
                  <a:srgbClr val="203B48"/>
                </a:solidFill>
                <a:latin typeface="Aptos"/>
              </a:defRPr>
            </a:pPr>
            <a:r>
              <a:t>‘Do toddlers’ levels of cortisol and the perceptions of parents and professional caregivers tell the same story about transition from home to childcare? A mixed method study’, Frontiers in Psychology, 14, article 1165788. https://doi.org/10.3389/fpsyg.2023.1165788.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548640" y="3209544"/>
            <a:ext cx="11082528" cy="130759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749808" y="3300984"/>
            <a:ext cx="10652760" cy="566928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1500" b="1">
                <a:solidFill>
                  <a:srgbClr val="087F83"/>
                </a:solidFill>
                <a:latin typeface="Aptos"/>
              </a:defRPr>
            </a:pPr>
            <a:r>
              <a:t>Hohmann, U. (2024)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49808" y="3776472"/>
            <a:ext cx="10652760" cy="713232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1500" b="0">
                <a:solidFill>
                  <a:srgbClr val="203B48"/>
                </a:solidFill>
                <a:latin typeface="Aptos"/>
              </a:defRPr>
            </a:pPr>
            <a:r>
              <a:t>‘“Each child must be assigned a key person”: Context and interpretation of a statutory requirement in English Early Childhood Education and Care settings’, Children &amp; Society, 38(6), pp. 2168–2183. https://doi.org/10.1111/chso.12887.</a:t>
            </a:r>
          </a:p>
        </p:txBody>
      </p:sp>
      <p:sp>
        <p:nvSpPr>
          <p:cNvPr id="14" name="Rectangle 13"/>
          <p:cNvSpPr/>
          <p:nvPr/>
        </p:nvSpPr>
        <p:spPr>
          <a:xfrm>
            <a:off x="548640" y="4654296"/>
            <a:ext cx="11082528" cy="130759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749808" y="4745736"/>
            <a:ext cx="10652760" cy="566928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1500" b="1">
                <a:solidFill>
                  <a:srgbClr val="087F83"/>
                </a:solidFill>
                <a:latin typeface="Aptos"/>
              </a:defRPr>
            </a:pPr>
            <a:r>
              <a:t>Madigan, S., Deneault, A.-A., Duschinsky, R., Bakermans-Kranenburg, M.J., Schuengel, C., van IJzendoorn, M.H., Ly, A., Fearon, R.M.P., Eirich, R. and Verhage, M.L. (2024)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749808" y="5221224"/>
            <a:ext cx="10652760" cy="713232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>
              <a:spcAft>
                <a:spcPts val="900"/>
              </a:spcAft>
              <a:defRPr sz="1500" b="0">
                <a:solidFill>
                  <a:srgbClr val="203B48"/>
                </a:solidFill>
                <a:latin typeface="Aptos"/>
              </a:defRPr>
            </a:pPr>
            <a:r>
              <a:t>‘Maternal and paternal sensitivity: Key determinants of child attachment security examined through meta-analysis’, Psychological Bulletin, 150(7), pp. 839–872. https://doi.org/10.1037/bul0000433.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1229</Words>
  <Application>Microsoft Office PowerPoint</Application>
  <PresentationFormat>Widescreen</PresentationFormat>
  <Paragraphs>124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Supporting Shona’s Nursery Transition</dc:title>
  <dc:subject>LCHS4010 | Bowlby’s attachment theory</dc:subject>
  <dc:creator>M A</dc:creator>
  <cp:keywords/>
  <dc:description>generated using python-pptx</dc:description>
  <cp:lastModifiedBy>MERYUM ALAM</cp:lastModifiedBy>
  <cp:revision>5</cp:revision>
  <dcterms:created xsi:type="dcterms:W3CDTF">2013-01-27T09:14:16Z</dcterms:created>
  <dcterms:modified xsi:type="dcterms:W3CDTF">2026-10-11T21:23:35Z</dcterms:modified>
  <cp:category/>
</cp:coreProperties>
</file>